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xls" ContentType="application/vnd.ms-excel"/>
  <Default Extension="rels" ContentType="application/vnd.openxmlformats-package.relationships+xml"/>
  <Default Extension="xml" ContentType="application/xml"/>
  <Default Extension="wav" ContentType="audio/wav"/>
  <Default Extension="vml" ContentType="application/vnd.openxmlformats-officedocument.vmlDrawing"/>
  <Default Extension="gif" ContentType="image/gif"/>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3.xml" ContentType="application/vnd.openxmlformats-officedocument.presentationml.tags+xml"/>
  <Override PartName="/ppt/notesSlides/notesSlide24.xml" ContentType="application/vnd.openxmlformats-officedocument.presentationml.notesSlide+xml"/>
  <Override PartName="/ppt/tags/tag4.xml" ContentType="application/vnd.openxmlformats-officedocument.presentationml.tags+xml"/>
  <Override PartName="/ppt/notesSlides/notesSlide25.xml" ContentType="application/vnd.openxmlformats-officedocument.presentationml.notesSlide+xml"/>
  <Override PartName="/ppt/tags/tag5.xml" ContentType="application/vnd.openxmlformats-officedocument.presentationml.tags+xml"/>
  <Override PartName="/ppt/notesSlides/notesSlide26.xml" ContentType="application/vnd.openxmlformats-officedocument.presentationml.notesSlide+xml"/>
  <Override PartName="/ppt/tags/tag6.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8.xml" ContentType="application/vnd.openxmlformats-officedocument.presentationml.tag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9.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ags/tag10.xml" ContentType="application/vnd.openxmlformats-officedocument.presentationml.tags+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tags/tag11.xml" ContentType="application/vnd.openxmlformats-officedocument.presentationml.tags+xml"/>
  <Override PartName="/ppt/notesSlides/notesSlide43.xml" ContentType="application/vnd.openxmlformats-officedocument.presentationml.notesSlide+xml"/>
  <Override PartName="/ppt/tags/tag12.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1" r:id="rId2"/>
    <p:sldMasterId id="2147483653" r:id="rId3"/>
    <p:sldMasterId id="2147483760" r:id="rId4"/>
  </p:sldMasterIdLst>
  <p:notesMasterIdLst>
    <p:notesMasterId r:id="rId179"/>
  </p:notesMasterIdLst>
  <p:sldIdLst>
    <p:sldId id="384" r:id="rId5"/>
    <p:sldId id="609" r:id="rId6"/>
    <p:sldId id="610" r:id="rId7"/>
    <p:sldId id="611" r:id="rId8"/>
    <p:sldId id="612" r:id="rId9"/>
    <p:sldId id="613" r:id="rId10"/>
    <p:sldId id="615" r:id="rId11"/>
    <p:sldId id="616" r:id="rId12"/>
    <p:sldId id="620" r:id="rId13"/>
    <p:sldId id="617" r:id="rId14"/>
    <p:sldId id="664" r:id="rId15"/>
    <p:sldId id="619" r:id="rId16"/>
    <p:sldId id="622" r:id="rId17"/>
    <p:sldId id="531" r:id="rId18"/>
    <p:sldId id="661" r:id="rId19"/>
    <p:sldId id="662" r:id="rId20"/>
    <p:sldId id="386" r:id="rId21"/>
    <p:sldId id="387" r:id="rId22"/>
    <p:sldId id="388" r:id="rId23"/>
    <p:sldId id="389" r:id="rId24"/>
    <p:sldId id="390" r:id="rId25"/>
    <p:sldId id="624" r:id="rId26"/>
    <p:sldId id="665" r:id="rId27"/>
    <p:sldId id="335" r:id="rId28"/>
    <p:sldId id="260" r:id="rId29"/>
    <p:sldId id="365" r:id="rId30"/>
    <p:sldId id="285" r:id="rId31"/>
    <p:sldId id="274" r:id="rId32"/>
    <p:sldId id="556" r:id="rId33"/>
    <p:sldId id="557" r:id="rId34"/>
    <p:sldId id="558" r:id="rId35"/>
    <p:sldId id="559" r:id="rId36"/>
    <p:sldId id="560" r:id="rId37"/>
    <p:sldId id="561" r:id="rId38"/>
    <p:sldId id="562" r:id="rId39"/>
    <p:sldId id="563" r:id="rId40"/>
    <p:sldId id="564" r:id="rId41"/>
    <p:sldId id="566" r:id="rId42"/>
    <p:sldId id="567" r:id="rId43"/>
    <p:sldId id="568" r:id="rId44"/>
    <p:sldId id="569" r:id="rId45"/>
    <p:sldId id="570" r:id="rId46"/>
    <p:sldId id="571" r:id="rId47"/>
    <p:sldId id="572" r:id="rId48"/>
    <p:sldId id="573" r:id="rId49"/>
    <p:sldId id="574" r:id="rId50"/>
    <p:sldId id="575" r:id="rId51"/>
    <p:sldId id="576" r:id="rId52"/>
    <p:sldId id="577" r:id="rId53"/>
    <p:sldId id="578" r:id="rId54"/>
    <p:sldId id="579" r:id="rId55"/>
    <p:sldId id="580" r:id="rId56"/>
    <p:sldId id="581" r:id="rId57"/>
    <p:sldId id="582" r:id="rId58"/>
    <p:sldId id="589" r:id="rId59"/>
    <p:sldId id="590" r:id="rId60"/>
    <p:sldId id="591" r:id="rId61"/>
    <p:sldId id="594" r:id="rId62"/>
    <p:sldId id="698" r:id="rId63"/>
    <p:sldId id="699" r:id="rId64"/>
    <p:sldId id="700" r:id="rId65"/>
    <p:sldId id="701" r:id="rId66"/>
    <p:sldId id="702" r:id="rId67"/>
    <p:sldId id="703" r:id="rId68"/>
    <p:sldId id="704" r:id="rId69"/>
    <p:sldId id="705" r:id="rId70"/>
    <p:sldId id="706" r:id="rId71"/>
    <p:sldId id="707" r:id="rId72"/>
    <p:sldId id="666" r:id="rId73"/>
    <p:sldId id="667" r:id="rId74"/>
    <p:sldId id="668" r:id="rId75"/>
    <p:sldId id="669" r:id="rId76"/>
    <p:sldId id="670" r:id="rId77"/>
    <p:sldId id="671" r:id="rId78"/>
    <p:sldId id="672" r:id="rId79"/>
    <p:sldId id="673" r:id="rId80"/>
    <p:sldId id="674" r:id="rId81"/>
    <p:sldId id="675" r:id="rId82"/>
    <p:sldId id="734" r:id="rId83"/>
    <p:sldId id="676" r:id="rId84"/>
    <p:sldId id="677" r:id="rId85"/>
    <p:sldId id="678" r:id="rId86"/>
    <p:sldId id="679" r:id="rId87"/>
    <p:sldId id="680" r:id="rId88"/>
    <p:sldId id="681" r:id="rId89"/>
    <p:sldId id="682" r:id="rId90"/>
    <p:sldId id="683" r:id="rId91"/>
    <p:sldId id="684" r:id="rId92"/>
    <p:sldId id="685" r:id="rId93"/>
    <p:sldId id="686" r:id="rId94"/>
    <p:sldId id="687" r:id="rId95"/>
    <p:sldId id="688" r:id="rId96"/>
    <p:sldId id="689" r:id="rId97"/>
    <p:sldId id="690" r:id="rId98"/>
    <p:sldId id="691" r:id="rId99"/>
    <p:sldId id="692" r:id="rId100"/>
    <p:sldId id="693" r:id="rId101"/>
    <p:sldId id="694" r:id="rId102"/>
    <p:sldId id="695" r:id="rId103"/>
    <p:sldId id="696" r:id="rId104"/>
    <p:sldId id="697" r:id="rId105"/>
    <p:sldId id="733" r:id="rId106"/>
    <p:sldId id="714" r:id="rId107"/>
    <p:sldId id="715" r:id="rId108"/>
    <p:sldId id="716" r:id="rId109"/>
    <p:sldId id="732" r:id="rId110"/>
    <p:sldId id="717" r:id="rId111"/>
    <p:sldId id="718" r:id="rId112"/>
    <p:sldId id="719" r:id="rId113"/>
    <p:sldId id="720" r:id="rId114"/>
    <p:sldId id="721" r:id="rId115"/>
    <p:sldId id="722" r:id="rId116"/>
    <p:sldId id="723" r:id="rId117"/>
    <p:sldId id="724" r:id="rId118"/>
    <p:sldId id="725" r:id="rId119"/>
    <p:sldId id="726" r:id="rId120"/>
    <p:sldId id="727" r:id="rId121"/>
    <p:sldId id="728" r:id="rId122"/>
    <p:sldId id="729" r:id="rId123"/>
    <p:sldId id="730" r:id="rId124"/>
    <p:sldId id="708" r:id="rId125"/>
    <p:sldId id="709" r:id="rId126"/>
    <p:sldId id="710" r:id="rId127"/>
    <p:sldId id="711" r:id="rId128"/>
    <p:sldId id="712" r:id="rId129"/>
    <p:sldId id="713" r:id="rId130"/>
    <p:sldId id="731" r:id="rId131"/>
    <p:sldId id="398" r:id="rId132"/>
    <p:sldId id="409" r:id="rId133"/>
    <p:sldId id="410" r:id="rId134"/>
    <p:sldId id="412" r:id="rId135"/>
    <p:sldId id="458" r:id="rId136"/>
    <p:sldId id="459" r:id="rId137"/>
    <p:sldId id="468" r:id="rId138"/>
    <p:sldId id="470" r:id="rId139"/>
    <p:sldId id="471" r:id="rId140"/>
    <p:sldId id="472" r:id="rId141"/>
    <p:sldId id="473" r:id="rId142"/>
    <p:sldId id="474" r:id="rId143"/>
    <p:sldId id="475" r:id="rId144"/>
    <p:sldId id="476" r:id="rId145"/>
    <p:sldId id="477" r:id="rId146"/>
    <p:sldId id="478" r:id="rId147"/>
    <p:sldId id="479" r:id="rId148"/>
    <p:sldId id="480" r:id="rId149"/>
    <p:sldId id="481" r:id="rId150"/>
    <p:sldId id="482" r:id="rId151"/>
    <p:sldId id="483" r:id="rId152"/>
    <p:sldId id="484" r:id="rId153"/>
    <p:sldId id="485" r:id="rId154"/>
    <p:sldId id="486" r:id="rId155"/>
    <p:sldId id="487" r:id="rId156"/>
    <p:sldId id="517" r:id="rId157"/>
    <p:sldId id="400" r:id="rId158"/>
    <p:sldId id="401" r:id="rId159"/>
    <p:sldId id="403" r:id="rId160"/>
    <p:sldId id="404" r:id="rId161"/>
    <p:sldId id="518" r:id="rId162"/>
    <p:sldId id="413" r:id="rId163"/>
    <p:sldId id="405" r:id="rId164"/>
    <p:sldId id="406" r:id="rId165"/>
    <p:sldId id="407" r:id="rId166"/>
    <p:sldId id="414" r:id="rId167"/>
    <p:sldId id="511" r:id="rId168"/>
    <p:sldId id="416" r:id="rId169"/>
    <p:sldId id="417" r:id="rId170"/>
    <p:sldId id="514" r:id="rId171"/>
    <p:sldId id="490" r:id="rId172"/>
    <p:sldId id="492" r:id="rId173"/>
    <p:sldId id="515" r:id="rId174"/>
    <p:sldId id="418" r:id="rId175"/>
    <p:sldId id="419" r:id="rId176"/>
    <p:sldId id="519" r:id="rId177"/>
    <p:sldId id="663" r:id="rId178"/>
  </p:sldIdLst>
  <p:sldSz cx="9144000" cy="6858000" type="screen4x3"/>
  <p:notesSz cx="6797675" cy="9874250"/>
  <p:defaultTextStyle>
    <a:defPPr>
      <a:defRPr lang="zh-CN"/>
    </a:defPPr>
    <a:lvl1pPr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1pPr>
    <a:lvl2pPr marL="4572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2pPr>
    <a:lvl3pPr marL="9144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3pPr>
    <a:lvl4pPr marL="13716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4pPr>
    <a:lvl5pPr marL="1828800" algn="l" rtl="0" fontAlgn="base">
      <a:spcBef>
        <a:spcPct val="0"/>
      </a:spcBef>
      <a:spcAft>
        <a:spcPct val="0"/>
      </a:spcAft>
      <a:defRPr kumimoji="1" sz="2400" kern="1200">
        <a:solidFill>
          <a:schemeClr val="tx1"/>
        </a:solidFill>
        <a:latin typeface="Times New Roman" pitchFamily="18" charset="0"/>
        <a:ea typeface="宋体" pitchFamily="2" charset="-122"/>
        <a:cs typeface="+mn-cs"/>
      </a:defRPr>
    </a:lvl5pPr>
    <a:lvl6pPr marL="2286000" algn="l" defTabSz="914400" rtl="0" eaLnBrk="1" latinLnBrk="0" hangingPunct="1">
      <a:defRPr kumimoji="1" sz="2400" kern="1200">
        <a:solidFill>
          <a:schemeClr val="tx1"/>
        </a:solidFill>
        <a:latin typeface="Times New Roman" pitchFamily="18" charset="0"/>
        <a:ea typeface="宋体" pitchFamily="2" charset="-122"/>
        <a:cs typeface="+mn-cs"/>
      </a:defRPr>
    </a:lvl6pPr>
    <a:lvl7pPr marL="2743200" algn="l" defTabSz="914400" rtl="0" eaLnBrk="1" latinLnBrk="0" hangingPunct="1">
      <a:defRPr kumimoji="1" sz="2400" kern="1200">
        <a:solidFill>
          <a:schemeClr val="tx1"/>
        </a:solidFill>
        <a:latin typeface="Times New Roman" pitchFamily="18" charset="0"/>
        <a:ea typeface="宋体" pitchFamily="2" charset="-122"/>
        <a:cs typeface="+mn-cs"/>
      </a:defRPr>
    </a:lvl7pPr>
    <a:lvl8pPr marL="3200400" algn="l" defTabSz="914400" rtl="0" eaLnBrk="1" latinLnBrk="0" hangingPunct="1">
      <a:defRPr kumimoji="1" sz="2400" kern="1200">
        <a:solidFill>
          <a:schemeClr val="tx1"/>
        </a:solidFill>
        <a:latin typeface="Times New Roman" pitchFamily="18" charset="0"/>
        <a:ea typeface="宋体" pitchFamily="2" charset="-122"/>
        <a:cs typeface="+mn-cs"/>
      </a:defRPr>
    </a:lvl8pPr>
    <a:lvl9pPr marL="3657600" algn="l" defTabSz="914400" rtl="0" eaLnBrk="1" latinLnBrk="0" hangingPunct="1">
      <a:defRPr kumimoji="1" sz="2400" kern="1200">
        <a:solidFill>
          <a:schemeClr val="tx1"/>
        </a:solidFill>
        <a:latin typeface="Times New Roman" pitchFamily="18" charset="0"/>
        <a:ea typeface="宋体"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CC33"/>
    <a:srgbClr val="FF0066"/>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627" autoAdjust="0"/>
  </p:normalViewPr>
  <p:slideViewPr>
    <p:cSldViewPr>
      <p:cViewPr varScale="1">
        <p:scale>
          <a:sx n="67" d="100"/>
          <a:sy n="67" d="100"/>
        </p:scale>
        <p:origin x="-600" y="-102"/>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50" d="100"/>
        <a:sy n="50" d="100"/>
      </p:scale>
      <p:origin x="0" y="15701"/>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viewProps" Target="viewProps.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theme" Target="theme/theme1.xml"/><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slide" Target="slides/slide147.xml"/><Relationship Id="rId156" Type="http://schemas.openxmlformats.org/officeDocument/2006/relationships/slide" Target="slides/slide152.xml"/><Relationship Id="rId177" Type="http://schemas.openxmlformats.org/officeDocument/2006/relationships/slide" Target="slides/slide173.xml"/><Relationship Id="rId172" Type="http://schemas.openxmlformats.org/officeDocument/2006/relationships/slide" Target="slides/slide168.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slide" Target="slides/slide163.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tableStyles" Target="tableStyles.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slide" Target="slides/slide169.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79" Type="http://schemas.openxmlformats.org/officeDocument/2006/relationships/notesMaster" Target="notesMasters/notesMaster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4" Type="http://schemas.openxmlformats.org/officeDocument/2006/relationships/slideMaster" Target="slideMasters/slideMaster4.xml"/><Relationship Id="rId9" Type="http://schemas.openxmlformats.org/officeDocument/2006/relationships/slide" Target="slides/slide5.xml"/><Relationship Id="rId180" Type="http://schemas.openxmlformats.org/officeDocument/2006/relationships/presProps" Target="presProps.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 Type="http://schemas.openxmlformats.org/officeDocument/2006/relationships/slideMaster" Target="slideMasters/slideMaster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s>
</file>

<file path=ppt/_rels/viewProps.xml.rels><?xml version="1.0" encoding="UTF-8" standalone="yes"?>
<Relationships xmlns="http://schemas.openxmlformats.org/package/2006/relationships"><Relationship Id="rId1" Type="http://schemas.openxmlformats.org/officeDocument/2006/relationships/slide" Target="slides/slide10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4.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5.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8.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89.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90.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20.vml.rels><?xml version="1.0" encoding="UTF-8" standalone="yes"?>
<Relationships xmlns="http://schemas.openxmlformats.org/package/2006/relationships"><Relationship Id="rId2" Type="http://schemas.openxmlformats.org/officeDocument/2006/relationships/image" Target="../media/image95.wmf"/><Relationship Id="rId1" Type="http://schemas.openxmlformats.org/officeDocument/2006/relationships/image" Target="../media/image94.wmf"/></Relationships>
</file>

<file path=ppt/drawings/_rels/vmlDrawing21.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03.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06.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07.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50.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5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52.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5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59.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60.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66.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67.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84.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9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4.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image" Target="../media/image32.wmf"/><Relationship Id="rId1" Type="http://schemas.openxmlformats.org/officeDocument/2006/relationships/image" Target="../media/image31.wmf"/><Relationship Id="rId4" Type="http://schemas.openxmlformats.org/officeDocument/2006/relationships/image" Target="../media/image34.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6.png"/></Relationships>
</file>

<file path=ppt/drawings/_rels/vmlDrawing8.v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image" Target="../media/image6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22" name="Rectangle 2"/>
          <p:cNvSpPr>
            <a:spLocks noGrp="1" noChangeArrowheads="1"/>
          </p:cNvSpPr>
          <p:nvPr>
            <p:ph type="hdr" sz="quarter"/>
          </p:nvPr>
        </p:nvSpPr>
        <p:spPr bwMode="auto">
          <a:xfrm>
            <a:off x="0"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209923" name="Rectangle 3"/>
          <p:cNvSpPr>
            <a:spLocks noGrp="1" noChangeArrowheads="1"/>
          </p:cNvSpPr>
          <p:nvPr>
            <p:ph type="dt" idx="1"/>
          </p:nvPr>
        </p:nvSpPr>
        <p:spPr bwMode="auto">
          <a:xfrm>
            <a:off x="3849688" y="0"/>
            <a:ext cx="2946400"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209924"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a:effectLst/>
        </p:spPr>
      </p:sp>
      <p:sp>
        <p:nvSpPr>
          <p:cNvPr id="209925" name="Rectangle 5"/>
          <p:cNvSpPr>
            <a:spLocks noGrp="1" noChangeArrowheads="1"/>
          </p:cNvSpPr>
          <p:nvPr>
            <p:ph type="body" sz="quarter" idx="3"/>
          </p:nvPr>
        </p:nvSpPr>
        <p:spPr bwMode="auto">
          <a:xfrm>
            <a:off x="679450" y="4691063"/>
            <a:ext cx="5438775" cy="444341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单击此处编辑母版文本样式</a:t>
            </a:r>
          </a:p>
          <a:p>
            <a:pPr lvl="1"/>
            <a:r>
              <a:rPr lang="en-US" smtClean="0"/>
              <a:t>第二级</a:t>
            </a:r>
          </a:p>
          <a:p>
            <a:pPr lvl="2"/>
            <a:r>
              <a:rPr lang="en-US" smtClean="0"/>
              <a:t>第三级</a:t>
            </a:r>
          </a:p>
          <a:p>
            <a:pPr lvl="3"/>
            <a:r>
              <a:rPr lang="en-US" smtClean="0"/>
              <a:t>第四级</a:t>
            </a:r>
          </a:p>
          <a:p>
            <a:pPr lvl="4"/>
            <a:r>
              <a:rPr lang="en-US" smtClean="0"/>
              <a:t>第五级</a:t>
            </a:r>
          </a:p>
        </p:txBody>
      </p:sp>
      <p:sp>
        <p:nvSpPr>
          <p:cNvPr id="209926" name="Rectangle 6"/>
          <p:cNvSpPr>
            <a:spLocks noGrp="1" noChangeArrowheads="1"/>
          </p:cNvSpPr>
          <p:nvPr>
            <p:ph type="ftr" sz="quarter" idx="4"/>
          </p:nvPr>
        </p:nvSpPr>
        <p:spPr bwMode="auto">
          <a:xfrm>
            <a:off x="0"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209927" name="Rectangle 7"/>
          <p:cNvSpPr>
            <a:spLocks noGrp="1" noChangeArrowheads="1"/>
          </p:cNvSpPr>
          <p:nvPr>
            <p:ph type="sldNum" sz="quarter" idx="5"/>
          </p:nvPr>
        </p:nvSpPr>
        <p:spPr bwMode="auto">
          <a:xfrm>
            <a:off x="3849688" y="9378950"/>
            <a:ext cx="2946400"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EEA9D1B4-C9C1-4C66-9974-A3C67AD588AE}" type="slidenum">
              <a:rPr lang="en-US"/>
              <a:pPr/>
              <a:t>‹#›</a:t>
            </a:fld>
            <a:endParaRPr lang="en-US"/>
          </a:p>
        </p:txBody>
      </p:sp>
    </p:spTree>
    <p:extLst>
      <p:ext uri="{BB962C8B-B14F-4D97-AF65-F5344CB8AC3E}">
        <p14:creationId xmlns:p14="http://schemas.microsoft.com/office/powerpoint/2010/main" val="3883488421"/>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Times New Roman" pitchFamily="18" charset="0"/>
        <a:ea typeface="宋体" pitchFamily="2" charset="-122"/>
        <a:cs typeface="+mn-cs"/>
      </a:defRPr>
    </a:lvl1pPr>
    <a:lvl2pPr marL="457200" algn="l" rtl="0" fontAlgn="base">
      <a:spcBef>
        <a:spcPct val="30000"/>
      </a:spcBef>
      <a:spcAft>
        <a:spcPct val="0"/>
      </a:spcAft>
      <a:defRPr kumimoji="1" sz="1200" kern="1200">
        <a:solidFill>
          <a:schemeClr val="tx1"/>
        </a:solidFill>
        <a:latin typeface="Times New Roman" pitchFamily="18" charset="0"/>
        <a:ea typeface="宋体" pitchFamily="2" charset="-122"/>
        <a:cs typeface="+mn-cs"/>
      </a:defRPr>
    </a:lvl2pPr>
    <a:lvl3pPr marL="914400" algn="l" rtl="0" fontAlgn="base">
      <a:spcBef>
        <a:spcPct val="30000"/>
      </a:spcBef>
      <a:spcAft>
        <a:spcPct val="0"/>
      </a:spcAft>
      <a:defRPr kumimoji="1" sz="1200" kern="1200">
        <a:solidFill>
          <a:schemeClr val="tx1"/>
        </a:solidFill>
        <a:latin typeface="Times New Roman" pitchFamily="18" charset="0"/>
        <a:ea typeface="宋体" pitchFamily="2" charset="-122"/>
        <a:cs typeface="+mn-cs"/>
      </a:defRPr>
    </a:lvl3pPr>
    <a:lvl4pPr marL="1371600" algn="l" rtl="0" fontAlgn="base">
      <a:spcBef>
        <a:spcPct val="30000"/>
      </a:spcBef>
      <a:spcAft>
        <a:spcPct val="0"/>
      </a:spcAft>
      <a:defRPr kumimoji="1" sz="1200" kern="1200">
        <a:solidFill>
          <a:schemeClr val="tx1"/>
        </a:solidFill>
        <a:latin typeface="Times New Roman" pitchFamily="18" charset="0"/>
        <a:ea typeface="宋体" pitchFamily="2" charset="-122"/>
        <a:cs typeface="+mn-cs"/>
      </a:defRPr>
    </a:lvl4pPr>
    <a:lvl5pPr marL="1828800" algn="l" rtl="0" fontAlgn="base">
      <a:spcBef>
        <a:spcPct val="30000"/>
      </a:spcBef>
      <a:spcAft>
        <a:spcPct val="0"/>
      </a:spcAft>
      <a:defRPr kumimoji="1" sz="1200" kern="1200">
        <a:solidFill>
          <a:schemeClr val="tx1"/>
        </a:solidFill>
        <a:latin typeface="Times New Roman" pitchFamily="18"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A543A3-27CD-47B9-A12E-095115DD22F0}" type="slidenum">
              <a:rPr lang="en-US"/>
              <a:pPr/>
              <a:t>1</a:t>
            </a:fld>
            <a:endParaRPr lang="en-US"/>
          </a:p>
        </p:txBody>
      </p:sp>
      <p:sp>
        <p:nvSpPr>
          <p:cNvPr id="210946" name="Rectangle 2"/>
          <p:cNvSpPr>
            <a:spLocks noGrp="1" noRot="1" noChangeAspect="1" noChangeArrowheads="1" noTextEdit="1"/>
          </p:cNvSpPr>
          <p:nvPr>
            <p:ph type="sldImg"/>
          </p:nvPr>
        </p:nvSpPr>
        <p:spPr>
          <a:xfrm>
            <a:off x="930275" y="739775"/>
            <a:ext cx="4941888" cy="3706813"/>
          </a:xfrm>
          <a:ln/>
        </p:spPr>
      </p:sp>
      <p:sp>
        <p:nvSpPr>
          <p:cNvPr id="210947" name="Rectangle 3"/>
          <p:cNvSpPr>
            <a:spLocks noGrp="1" noChangeArrowheads="1"/>
          </p:cNvSpPr>
          <p:nvPr>
            <p:ph type="body" idx="1"/>
          </p:nvPr>
        </p:nvSpPr>
        <p:spPr>
          <a:xfrm>
            <a:off x="679450" y="4687888"/>
            <a:ext cx="5438775" cy="4446587"/>
          </a:xfrm>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ECBA20-F10E-4D1D-8E72-B099CE5BD356}" type="slidenum">
              <a:rPr lang="en-US"/>
              <a:pPr/>
              <a:t>60</a:t>
            </a:fld>
            <a:endParaRPr lang="en-US"/>
          </a:p>
        </p:txBody>
      </p:sp>
      <p:sp>
        <p:nvSpPr>
          <p:cNvPr id="227330" name="Rectangle 2"/>
          <p:cNvSpPr>
            <a:spLocks noGrp="1" noRot="1" noChangeAspect="1" noChangeArrowheads="1" noTextEdit="1"/>
          </p:cNvSpPr>
          <p:nvPr>
            <p:ph type="sldImg"/>
          </p:nvPr>
        </p:nvSpPr>
        <p:spPr>
          <a:xfrm>
            <a:off x="930275" y="739775"/>
            <a:ext cx="4941888" cy="3706813"/>
          </a:xfrm>
          <a:ln/>
        </p:spPr>
      </p:sp>
      <p:sp>
        <p:nvSpPr>
          <p:cNvPr id="227331" name="Rectangle 3"/>
          <p:cNvSpPr>
            <a:spLocks noGrp="1" noChangeArrowheads="1"/>
          </p:cNvSpPr>
          <p:nvPr>
            <p:ph type="body" idx="1"/>
          </p:nvPr>
        </p:nvSpPr>
        <p:spPr>
          <a:xfrm>
            <a:off x="682625" y="4691063"/>
            <a:ext cx="5435600" cy="4443412"/>
          </a:xfrm>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881F2E-98B0-4310-964C-00A2DC3D079F}" type="slidenum">
              <a:rPr lang="en-US"/>
              <a:pPr/>
              <a:t>61</a:t>
            </a:fld>
            <a:endParaRPr lang="en-US"/>
          </a:p>
        </p:txBody>
      </p:sp>
      <p:sp>
        <p:nvSpPr>
          <p:cNvPr id="229378" name="Rectangle 2"/>
          <p:cNvSpPr>
            <a:spLocks noGrp="1" noRot="1" noChangeAspect="1" noChangeArrowheads="1" noTextEdit="1"/>
          </p:cNvSpPr>
          <p:nvPr>
            <p:ph type="sldImg"/>
          </p:nvPr>
        </p:nvSpPr>
        <p:spPr>
          <a:xfrm>
            <a:off x="930275" y="739775"/>
            <a:ext cx="4941888" cy="3706813"/>
          </a:xfrm>
          <a:ln/>
        </p:spPr>
      </p:sp>
      <p:sp>
        <p:nvSpPr>
          <p:cNvPr id="229379" name="Rectangle 3"/>
          <p:cNvSpPr>
            <a:spLocks noGrp="1" noChangeArrowheads="1"/>
          </p:cNvSpPr>
          <p:nvPr>
            <p:ph type="body" idx="1"/>
          </p:nvPr>
        </p:nvSpPr>
        <p:spPr>
          <a:xfrm>
            <a:off x="906463" y="4691063"/>
            <a:ext cx="4984750" cy="4443412"/>
          </a:xfrm>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F821D97-6D2C-4119-92F2-BB21D14BC660}" type="slidenum">
              <a:rPr lang="en-US"/>
              <a:pPr/>
              <a:t>63</a:t>
            </a:fld>
            <a:endParaRPr lang="en-US"/>
          </a:p>
        </p:txBody>
      </p:sp>
      <p:sp>
        <p:nvSpPr>
          <p:cNvPr id="236546" name="Rectangle 2"/>
          <p:cNvSpPr>
            <a:spLocks noGrp="1" noRot="1" noChangeAspect="1" noChangeArrowheads="1" noTextEdit="1"/>
          </p:cNvSpPr>
          <p:nvPr>
            <p:ph type="sldImg"/>
          </p:nvPr>
        </p:nvSpPr>
        <p:spPr>
          <a:xfrm>
            <a:off x="930275" y="739775"/>
            <a:ext cx="4941888" cy="3706813"/>
          </a:xfrm>
          <a:ln/>
        </p:spPr>
      </p:sp>
      <p:sp>
        <p:nvSpPr>
          <p:cNvPr id="236547" name="Rectangle 3"/>
          <p:cNvSpPr>
            <a:spLocks noGrp="1" noChangeArrowheads="1"/>
          </p:cNvSpPr>
          <p:nvPr>
            <p:ph type="body" idx="1"/>
          </p:nvPr>
        </p:nvSpPr>
        <p:spPr>
          <a:xfrm>
            <a:off x="682625" y="4691063"/>
            <a:ext cx="5435600" cy="4443412"/>
          </a:xfrm>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107E246-3DD1-431D-AF51-2ED76117ED07}" type="slidenum">
              <a:rPr lang="en-US"/>
              <a:pPr/>
              <a:t>68</a:t>
            </a:fld>
            <a:endParaRPr lang="en-US"/>
          </a:p>
        </p:txBody>
      </p:sp>
      <p:sp>
        <p:nvSpPr>
          <p:cNvPr id="251906" name="Rectangle 2"/>
          <p:cNvSpPr>
            <a:spLocks noGrp="1" noRot="1" noChangeAspect="1" noChangeArrowheads="1" noTextEdit="1"/>
          </p:cNvSpPr>
          <p:nvPr>
            <p:ph type="sldImg"/>
          </p:nvPr>
        </p:nvSpPr>
        <p:spPr>
          <a:xfrm>
            <a:off x="930275" y="739775"/>
            <a:ext cx="4941888" cy="3706813"/>
          </a:xfrm>
          <a:ln/>
        </p:spPr>
      </p:sp>
      <p:sp>
        <p:nvSpPr>
          <p:cNvPr id="251907" name="Rectangle 3"/>
          <p:cNvSpPr>
            <a:spLocks noGrp="1" noChangeArrowheads="1"/>
          </p:cNvSpPr>
          <p:nvPr>
            <p:ph type="body" idx="1"/>
          </p:nvPr>
        </p:nvSpPr>
        <p:spPr>
          <a:xfrm>
            <a:off x="682625" y="4691063"/>
            <a:ext cx="5435600" cy="4443412"/>
          </a:xfrm>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AB6BBE9-6B65-47DD-8D79-6D1EB1D5DBF5}" type="slidenum">
              <a:rPr lang="en-US" altLang="zh-CN"/>
              <a:pPr/>
              <a:t>70</a:t>
            </a:fld>
            <a:endParaRPr lang="en-US" altLang="zh-CN"/>
          </a:p>
        </p:txBody>
      </p:sp>
      <p:sp>
        <p:nvSpPr>
          <p:cNvPr id="232450" name="Rectangle 2"/>
          <p:cNvSpPr>
            <a:spLocks noGrp="1" noRot="1" noChangeAspect="1" noChangeArrowheads="1" noTextEdit="1"/>
          </p:cNvSpPr>
          <p:nvPr>
            <p:ph type="sldImg"/>
          </p:nvPr>
        </p:nvSpPr>
        <p:spPr>
          <a:xfrm>
            <a:off x="930275" y="741363"/>
            <a:ext cx="4937125" cy="3702050"/>
          </a:xfrm>
          <a:ln/>
        </p:spPr>
      </p:sp>
      <p:sp>
        <p:nvSpPr>
          <p:cNvPr id="232451" name="Rectangle 3"/>
          <p:cNvSpPr>
            <a:spLocks noGrp="1" noChangeArrowheads="1"/>
          </p:cNvSpPr>
          <p:nvPr>
            <p:ph type="body" idx="1"/>
          </p:nvPr>
        </p:nvSpPr>
        <p:spPr>
          <a:xfrm>
            <a:off x="906463" y="4691063"/>
            <a:ext cx="4984750" cy="4441825"/>
          </a:xfrm>
        </p:spPr>
        <p:txBody>
          <a:bodyPr/>
          <a:lstStyle/>
          <a:p>
            <a:endParaRPr lang="fr-F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5AEFF5F-F87D-491B-8380-E622CF639339}" type="slidenum">
              <a:rPr lang="en-US" altLang="zh-CN"/>
              <a:pPr/>
              <a:t>72</a:t>
            </a:fld>
            <a:endParaRPr lang="en-US" altLang="zh-CN"/>
          </a:p>
        </p:txBody>
      </p:sp>
      <p:sp>
        <p:nvSpPr>
          <p:cNvPr id="238594" name="Rectangle 2"/>
          <p:cNvSpPr>
            <a:spLocks noGrp="1" noRot="1" noChangeAspect="1" noChangeArrowheads="1" noTextEdit="1"/>
          </p:cNvSpPr>
          <p:nvPr>
            <p:ph type="sldImg"/>
          </p:nvPr>
        </p:nvSpPr>
        <p:spPr>
          <a:xfrm>
            <a:off x="930275" y="741363"/>
            <a:ext cx="4937125" cy="3702050"/>
          </a:xfrm>
          <a:ln/>
        </p:spPr>
      </p:sp>
      <p:sp>
        <p:nvSpPr>
          <p:cNvPr id="238595" name="Rectangle 3"/>
          <p:cNvSpPr>
            <a:spLocks noGrp="1" noChangeArrowheads="1"/>
          </p:cNvSpPr>
          <p:nvPr>
            <p:ph type="body" idx="1"/>
          </p:nvPr>
        </p:nvSpPr>
        <p:spPr>
          <a:xfrm>
            <a:off x="906463" y="4691063"/>
            <a:ext cx="4984750" cy="4441825"/>
          </a:xfrm>
        </p:spPr>
        <p:txBody>
          <a:bodyPr/>
          <a:lstStyle/>
          <a:p>
            <a:endParaRPr lang="fr-F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84B85B-E481-480F-A356-589D9A2B9696}" type="slidenum">
              <a:rPr lang="en-US" altLang="zh-CN"/>
              <a:pPr/>
              <a:t>73</a:t>
            </a:fld>
            <a:endParaRPr lang="en-US" altLang="zh-CN"/>
          </a:p>
        </p:txBody>
      </p:sp>
      <p:sp>
        <p:nvSpPr>
          <p:cNvPr id="240642" name="Rectangle 2"/>
          <p:cNvSpPr>
            <a:spLocks noGrp="1" noRot="1" noChangeAspect="1" noChangeArrowheads="1" noTextEdit="1"/>
          </p:cNvSpPr>
          <p:nvPr>
            <p:ph type="sldImg"/>
          </p:nvPr>
        </p:nvSpPr>
        <p:spPr>
          <a:xfrm>
            <a:off x="930275" y="741363"/>
            <a:ext cx="4937125" cy="3702050"/>
          </a:xfrm>
          <a:ln/>
        </p:spPr>
      </p:sp>
      <p:sp>
        <p:nvSpPr>
          <p:cNvPr id="240643" name="Rectangle 3"/>
          <p:cNvSpPr>
            <a:spLocks noGrp="1" noChangeArrowheads="1"/>
          </p:cNvSpPr>
          <p:nvPr>
            <p:ph type="body" idx="1"/>
          </p:nvPr>
        </p:nvSpPr>
        <p:spPr>
          <a:xfrm>
            <a:off x="906463" y="4691063"/>
            <a:ext cx="4984750" cy="4441825"/>
          </a:xfrm>
        </p:spPr>
        <p:txBody>
          <a:bodyPr/>
          <a:lstStyle/>
          <a:p>
            <a:endParaRPr lang="fr-F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2F8FA9C-D668-420C-8854-D7DA9187AF36}" type="slidenum">
              <a:rPr lang="en-US" altLang="zh-CN"/>
              <a:pPr/>
              <a:t>74</a:t>
            </a:fld>
            <a:endParaRPr lang="en-US" altLang="zh-CN"/>
          </a:p>
        </p:txBody>
      </p:sp>
      <p:sp>
        <p:nvSpPr>
          <p:cNvPr id="242690" name="Rectangle 2"/>
          <p:cNvSpPr>
            <a:spLocks noGrp="1" noRot="1" noChangeAspect="1" noChangeArrowheads="1" noTextEdit="1"/>
          </p:cNvSpPr>
          <p:nvPr>
            <p:ph type="sldImg"/>
          </p:nvPr>
        </p:nvSpPr>
        <p:spPr>
          <a:xfrm>
            <a:off x="930275" y="741363"/>
            <a:ext cx="4937125" cy="3702050"/>
          </a:xfrm>
          <a:ln/>
        </p:spPr>
      </p:sp>
      <p:sp>
        <p:nvSpPr>
          <p:cNvPr id="242691" name="Rectangle 3"/>
          <p:cNvSpPr>
            <a:spLocks noGrp="1" noChangeArrowheads="1"/>
          </p:cNvSpPr>
          <p:nvPr>
            <p:ph type="body" idx="1"/>
          </p:nvPr>
        </p:nvSpPr>
        <p:spPr>
          <a:xfrm>
            <a:off x="906463" y="4691063"/>
            <a:ext cx="4984750" cy="4441825"/>
          </a:xfrm>
        </p:spPr>
        <p:txBody>
          <a:bodyPr/>
          <a:lstStyle/>
          <a:p>
            <a:endParaRPr lang="fr-F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9ADE6F9-4CA4-4CE5-B8BE-9CD79E753481}" type="slidenum">
              <a:rPr lang="en-US" altLang="zh-CN"/>
              <a:pPr/>
              <a:t>75</a:t>
            </a:fld>
            <a:endParaRPr lang="en-US" altLang="zh-CN"/>
          </a:p>
        </p:txBody>
      </p:sp>
      <p:sp>
        <p:nvSpPr>
          <p:cNvPr id="244738" name="Rectangle 2"/>
          <p:cNvSpPr>
            <a:spLocks noGrp="1" noRot="1" noChangeAspect="1" noChangeArrowheads="1" noTextEdit="1"/>
          </p:cNvSpPr>
          <p:nvPr>
            <p:ph type="sldImg"/>
          </p:nvPr>
        </p:nvSpPr>
        <p:spPr>
          <a:xfrm>
            <a:off x="930275" y="741363"/>
            <a:ext cx="4937125" cy="3702050"/>
          </a:xfrm>
          <a:ln/>
        </p:spPr>
      </p:sp>
      <p:sp>
        <p:nvSpPr>
          <p:cNvPr id="244739" name="Rectangle 3"/>
          <p:cNvSpPr>
            <a:spLocks noGrp="1" noChangeArrowheads="1"/>
          </p:cNvSpPr>
          <p:nvPr>
            <p:ph type="body" idx="1"/>
          </p:nvPr>
        </p:nvSpPr>
        <p:spPr>
          <a:xfrm>
            <a:off x="906463" y="4691063"/>
            <a:ext cx="4984750" cy="4441825"/>
          </a:xfrm>
        </p:spPr>
        <p:txBody>
          <a:bodyPr/>
          <a:lstStyle/>
          <a:p>
            <a:endParaRPr lang="fr-F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515DF09-8038-4177-BD21-7EE0FAC74330}" type="slidenum">
              <a:rPr lang="en-US" altLang="zh-CN"/>
              <a:pPr/>
              <a:t>76</a:t>
            </a:fld>
            <a:endParaRPr lang="en-US" altLang="zh-CN"/>
          </a:p>
        </p:txBody>
      </p:sp>
      <p:sp>
        <p:nvSpPr>
          <p:cNvPr id="246786" name="Rectangle 2"/>
          <p:cNvSpPr>
            <a:spLocks noGrp="1" noRot="1" noChangeAspect="1" noChangeArrowheads="1" noTextEdit="1"/>
          </p:cNvSpPr>
          <p:nvPr>
            <p:ph type="sldImg"/>
          </p:nvPr>
        </p:nvSpPr>
        <p:spPr>
          <a:xfrm>
            <a:off x="930275" y="741363"/>
            <a:ext cx="4937125" cy="3702050"/>
          </a:xfrm>
          <a:ln/>
        </p:spPr>
      </p:sp>
      <p:sp>
        <p:nvSpPr>
          <p:cNvPr id="246787" name="Rectangle 3"/>
          <p:cNvSpPr>
            <a:spLocks noGrp="1" noChangeArrowheads="1"/>
          </p:cNvSpPr>
          <p:nvPr>
            <p:ph type="body" idx="1"/>
          </p:nvPr>
        </p:nvSpPr>
        <p:spPr>
          <a:xfrm>
            <a:off x="906463" y="4691063"/>
            <a:ext cx="4984750" cy="4441825"/>
          </a:xfrm>
        </p:spPr>
        <p:txBody>
          <a:bodyPr/>
          <a:lstStyle/>
          <a:p>
            <a:endParaRPr lang="fr-F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EEA9D1B4-C9C1-4C66-9974-A3C67AD588AE}"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6875D5-67E2-4CDA-9B7D-A14F37309E43}" type="slidenum">
              <a:rPr lang="en-US" altLang="zh-CN"/>
              <a:pPr/>
              <a:t>77</a:t>
            </a:fld>
            <a:endParaRPr lang="en-US" altLang="zh-CN"/>
          </a:p>
        </p:txBody>
      </p:sp>
      <p:sp>
        <p:nvSpPr>
          <p:cNvPr id="248834" name="Rectangle 2"/>
          <p:cNvSpPr>
            <a:spLocks noGrp="1" noRot="1" noChangeAspect="1" noChangeArrowheads="1" noTextEdit="1"/>
          </p:cNvSpPr>
          <p:nvPr>
            <p:ph type="sldImg"/>
          </p:nvPr>
        </p:nvSpPr>
        <p:spPr>
          <a:xfrm>
            <a:off x="930275" y="741363"/>
            <a:ext cx="4937125" cy="3702050"/>
          </a:xfrm>
          <a:ln/>
        </p:spPr>
      </p:sp>
      <p:sp>
        <p:nvSpPr>
          <p:cNvPr id="248835" name="Rectangle 3"/>
          <p:cNvSpPr>
            <a:spLocks noGrp="1" noChangeArrowheads="1"/>
          </p:cNvSpPr>
          <p:nvPr>
            <p:ph type="body" idx="1"/>
          </p:nvPr>
        </p:nvSpPr>
        <p:spPr>
          <a:xfrm>
            <a:off x="906463" y="4691063"/>
            <a:ext cx="4984750" cy="4441825"/>
          </a:xfrm>
        </p:spPr>
        <p:txBody>
          <a:bodyPr/>
          <a:lstStyle/>
          <a:p>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17C0ADA-79F2-4FD2-B6D6-85D526BBE4AF}" type="slidenum">
              <a:rPr lang="en-US" altLang="zh-CN"/>
              <a:pPr/>
              <a:t>78</a:t>
            </a:fld>
            <a:endParaRPr lang="en-US" altLang="zh-CN"/>
          </a:p>
        </p:txBody>
      </p:sp>
      <p:sp>
        <p:nvSpPr>
          <p:cNvPr id="254978" name="Rectangle 2"/>
          <p:cNvSpPr>
            <a:spLocks noGrp="1" noRot="1" noChangeAspect="1" noChangeArrowheads="1" noTextEdit="1"/>
          </p:cNvSpPr>
          <p:nvPr>
            <p:ph type="sldImg"/>
          </p:nvPr>
        </p:nvSpPr>
        <p:spPr>
          <a:xfrm>
            <a:off x="930275" y="741363"/>
            <a:ext cx="4937125" cy="3702050"/>
          </a:xfrm>
          <a:ln/>
        </p:spPr>
      </p:sp>
      <p:sp>
        <p:nvSpPr>
          <p:cNvPr id="254979" name="Rectangle 3"/>
          <p:cNvSpPr>
            <a:spLocks noGrp="1" noChangeArrowheads="1"/>
          </p:cNvSpPr>
          <p:nvPr>
            <p:ph type="body" idx="1"/>
          </p:nvPr>
        </p:nvSpPr>
        <p:spPr>
          <a:xfrm>
            <a:off x="906463" y="4691063"/>
            <a:ext cx="4984750" cy="4441825"/>
          </a:xfrm>
        </p:spPr>
        <p:txBody>
          <a:bodyPr/>
          <a:lstStyle/>
          <a:p>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86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ltLang="zh-CN"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EB7979-A1BA-4B63-AF06-8DF18351CD4E}" type="slidenum">
              <a:rPr lang="en-US"/>
              <a:pPr/>
              <a:t>132</a:t>
            </a:fld>
            <a:endParaRPr lang="en-US"/>
          </a:p>
        </p:txBody>
      </p:sp>
      <p:sp>
        <p:nvSpPr>
          <p:cNvPr id="350210" name="Rectangle 2"/>
          <p:cNvSpPr>
            <a:spLocks noGrp="1" noRot="1" noChangeAspect="1" noChangeArrowheads="1" noTextEdit="1"/>
          </p:cNvSpPr>
          <p:nvPr>
            <p:ph type="sldImg"/>
          </p:nvPr>
        </p:nvSpPr>
        <p:spPr>
          <a:xfrm>
            <a:off x="931863" y="741363"/>
            <a:ext cx="4935537" cy="3702050"/>
          </a:xfrm>
          <a:ln/>
        </p:spPr>
      </p:sp>
      <p:sp>
        <p:nvSpPr>
          <p:cNvPr id="350211" name="Rectangle 3"/>
          <p:cNvSpPr>
            <a:spLocks noGrp="1" noChangeArrowheads="1"/>
          </p:cNvSpPr>
          <p:nvPr>
            <p:ph type="body" idx="1"/>
          </p:nvPr>
        </p:nvSpPr>
        <p:spPr/>
        <p:txBody>
          <a:bodyPr/>
          <a:lstStyle/>
          <a:p>
            <a:r>
              <a:rPr lang="zh-CN" altLang="en-US"/>
              <a:t>读出子系统框架分两层，第一层是框架层，第二层是子探测器相关层。这两层分别负责不同层次的任务。</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F999B76-F1C8-4F4A-BAD6-978407E14D2D}" type="slidenum">
              <a:rPr lang="en-US"/>
              <a:pPr/>
              <a:t>133</a:t>
            </a:fld>
            <a:endParaRPr lang="en-US"/>
          </a:p>
        </p:txBody>
      </p:sp>
      <p:sp>
        <p:nvSpPr>
          <p:cNvPr id="352258" name="Rectangle 2"/>
          <p:cNvSpPr>
            <a:spLocks noGrp="1" noRot="1" noChangeAspect="1" noChangeArrowheads="1" noTextEdit="1"/>
          </p:cNvSpPr>
          <p:nvPr>
            <p:ph type="sldImg"/>
          </p:nvPr>
        </p:nvSpPr>
        <p:spPr>
          <a:xfrm>
            <a:off x="931863" y="741363"/>
            <a:ext cx="4935537" cy="3702050"/>
          </a:xfrm>
          <a:ln/>
        </p:spPr>
      </p:sp>
      <p:sp>
        <p:nvSpPr>
          <p:cNvPr id="3522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916E19-2009-47F8-8C64-314113F441F9}" type="slidenum">
              <a:rPr lang="en-US"/>
              <a:pPr/>
              <a:t>134</a:t>
            </a:fld>
            <a:endParaRPr lang="en-US"/>
          </a:p>
        </p:txBody>
      </p:sp>
      <p:sp>
        <p:nvSpPr>
          <p:cNvPr id="370690" name="Rectangle 2"/>
          <p:cNvSpPr>
            <a:spLocks noGrp="1" noRot="1" noChangeAspect="1" noChangeArrowheads="1" noTextEdit="1"/>
          </p:cNvSpPr>
          <p:nvPr>
            <p:ph type="sldImg"/>
          </p:nvPr>
        </p:nvSpPr>
        <p:spPr>
          <a:xfrm>
            <a:off x="931863" y="741363"/>
            <a:ext cx="4935537" cy="3702050"/>
          </a:xfrm>
          <a:ln/>
        </p:spPr>
      </p:sp>
      <p:sp>
        <p:nvSpPr>
          <p:cNvPr id="370691" name="Rectangle 3"/>
          <p:cNvSpPr>
            <a:spLocks noGrp="1" noChangeArrowheads="1"/>
          </p:cNvSpPr>
          <p:nvPr>
            <p:ph type="body" idx="1"/>
          </p:nvPr>
        </p:nvSpPr>
        <p:spPr/>
        <p:txBody>
          <a:bodyPr/>
          <a:lstStyle/>
          <a:p>
            <a:r>
              <a:rPr lang="zh-CN" altLang="en-US"/>
              <a:t>左边这张是完整的读出子系统的状态图，该图在读出系统框架设计早期编码用到。在经过一段时间的调试运行后，我们发现这张图中有些状态下读出子系统的行为是完全一样的，这样可以把其中具有相同行为的状态合并，减少状态和控制命令的个数。如右边所示。</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D4F0791-1E75-4B1E-8E86-B8BD0E864591}" type="slidenum">
              <a:rPr lang="en-US"/>
              <a:pPr/>
              <a:t>135</a:t>
            </a:fld>
            <a:endParaRPr lang="en-US"/>
          </a:p>
        </p:txBody>
      </p:sp>
      <p:sp>
        <p:nvSpPr>
          <p:cNvPr id="374786" name="Rectangle 2"/>
          <p:cNvSpPr>
            <a:spLocks noGrp="1" noRot="1" noChangeAspect="1" noChangeArrowheads="1" noTextEdit="1"/>
          </p:cNvSpPr>
          <p:nvPr>
            <p:ph type="sldImg"/>
          </p:nvPr>
        </p:nvSpPr>
        <p:spPr>
          <a:xfrm>
            <a:off x="931863" y="741363"/>
            <a:ext cx="4935537" cy="3702050"/>
          </a:xfrm>
          <a:ln/>
        </p:spPr>
      </p:sp>
      <p:sp>
        <p:nvSpPr>
          <p:cNvPr id="374787" name="Rectangle 3"/>
          <p:cNvSpPr>
            <a:spLocks noGrp="1" noChangeArrowheads="1"/>
          </p:cNvSpPr>
          <p:nvPr>
            <p:ph type="body" idx="1"/>
          </p:nvPr>
        </p:nvSpPr>
        <p:spPr/>
        <p:txBody>
          <a:bodyPr/>
          <a:lstStyle/>
          <a:p>
            <a:r>
              <a:rPr lang="zh-CN" altLang="en-US"/>
              <a:t>状态图还要求状态转换引起的动作具有原子性。但是，读出子系统的一些动作可能是需要较长时间的，比如电子学插件的配置。这时动作的原子性要通过下面几点保证。</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A302391-1CFB-4CBB-AAD3-E209E0A73B80}" type="slidenum">
              <a:rPr lang="en-US"/>
              <a:pPr/>
              <a:t>136</a:t>
            </a:fld>
            <a:endParaRPr lang="en-US"/>
          </a:p>
        </p:txBody>
      </p:sp>
      <p:sp>
        <p:nvSpPr>
          <p:cNvPr id="376834" name="Rectangle 2"/>
          <p:cNvSpPr>
            <a:spLocks noGrp="1" noRot="1" noChangeAspect="1" noChangeArrowheads="1" noTextEdit="1"/>
          </p:cNvSpPr>
          <p:nvPr>
            <p:ph type="sldImg"/>
          </p:nvPr>
        </p:nvSpPr>
        <p:spPr>
          <a:xfrm>
            <a:off x="931863" y="741363"/>
            <a:ext cx="4935537" cy="3702050"/>
          </a:xfrm>
          <a:ln/>
        </p:spPr>
      </p:sp>
      <p:sp>
        <p:nvSpPr>
          <p:cNvPr id="376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4CF950-3E42-4B0B-8E59-60EC26E7C9BB}" type="slidenum">
              <a:rPr lang="en-US"/>
              <a:pPr/>
              <a:t>137</a:t>
            </a:fld>
            <a:endParaRPr lang="en-US"/>
          </a:p>
        </p:txBody>
      </p:sp>
      <p:sp>
        <p:nvSpPr>
          <p:cNvPr id="378882" name="Rectangle 2"/>
          <p:cNvSpPr>
            <a:spLocks noGrp="1" noRot="1" noChangeAspect="1" noChangeArrowheads="1" noTextEdit="1"/>
          </p:cNvSpPr>
          <p:nvPr>
            <p:ph type="sldImg"/>
          </p:nvPr>
        </p:nvSpPr>
        <p:spPr>
          <a:xfrm>
            <a:off x="931863" y="741363"/>
            <a:ext cx="4935537" cy="3702050"/>
          </a:xfrm>
          <a:ln/>
        </p:spPr>
      </p:sp>
      <p:sp>
        <p:nvSpPr>
          <p:cNvPr id="3788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56883B-49CC-479B-86D4-AAC004B92924}" type="slidenum">
              <a:rPr lang="en-US"/>
              <a:pPr/>
              <a:t>9</a:t>
            </a:fld>
            <a:endParaRPr lang="en-US"/>
          </a:p>
        </p:txBody>
      </p:sp>
      <p:sp>
        <p:nvSpPr>
          <p:cNvPr id="212994" name="Rectangle 2"/>
          <p:cNvSpPr>
            <a:spLocks noGrp="1" noRot="1" noChangeAspect="1" noChangeArrowheads="1" noTextEdit="1"/>
          </p:cNvSpPr>
          <p:nvPr>
            <p:ph type="sldImg"/>
          </p:nvPr>
        </p:nvSpPr>
        <p:spPr>
          <a:xfrm>
            <a:off x="930275" y="739775"/>
            <a:ext cx="4941888" cy="3706813"/>
          </a:xfrm>
          <a:ln/>
        </p:spPr>
      </p:sp>
      <p:sp>
        <p:nvSpPr>
          <p:cNvPr id="212995" name="Rectangle 3"/>
          <p:cNvSpPr>
            <a:spLocks noGrp="1" noChangeArrowheads="1"/>
          </p:cNvSpPr>
          <p:nvPr>
            <p:ph type="body" idx="1"/>
          </p:nvPr>
        </p:nvSpPr>
        <p:spPr>
          <a:xfrm>
            <a:off x="906463" y="4687888"/>
            <a:ext cx="4984750" cy="4446587"/>
          </a:xfrm>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11EBE10-C31F-4A05-8206-0F6276F488EC}" type="slidenum">
              <a:rPr lang="en-US"/>
              <a:pPr/>
              <a:t>138</a:t>
            </a:fld>
            <a:endParaRPr lang="en-US"/>
          </a:p>
        </p:txBody>
      </p:sp>
      <p:sp>
        <p:nvSpPr>
          <p:cNvPr id="380930" name="Rectangle 2"/>
          <p:cNvSpPr>
            <a:spLocks noGrp="1" noRot="1" noChangeAspect="1" noChangeArrowheads="1" noTextEdit="1"/>
          </p:cNvSpPr>
          <p:nvPr>
            <p:ph type="sldImg"/>
          </p:nvPr>
        </p:nvSpPr>
        <p:spPr>
          <a:xfrm>
            <a:off x="931863" y="741363"/>
            <a:ext cx="4935537" cy="3702050"/>
          </a:xfrm>
          <a:ln/>
        </p:spPr>
      </p:sp>
      <p:sp>
        <p:nvSpPr>
          <p:cNvPr id="38093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7F5A53-ACDD-4C17-BCB4-43567B517590}" type="slidenum">
              <a:rPr lang="en-US"/>
              <a:pPr/>
              <a:t>139</a:t>
            </a:fld>
            <a:endParaRPr lang="en-US"/>
          </a:p>
        </p:txBody>
      </p:sp>
      <p:sp>
        <p:nvSpPr>
          <p:cNvPr id="382978" name="Rectangle 2"/>
          <p:cNvSpPr>
            <a:spLocks noGrp="1" noRot="1" noChangeAspect="1" noChangeArrowheads="1" noTextEdit="1"/>
          </p:cNvSpPr>
          <p:nvPr>
            <p:ph type="sldImg"/>
          </p:nvPr>
        </p:nvSpPr>
        <p:spPr>
          <a:xfrm>
            <a:off x="931863" y="741363"/>
            <a:ext cx="4935537" cy="3702050"/>
          </a:xfrm>
          <a:ln/>
        </p:spPr>
      </p:sp>
      <p:sp>
        <p:nvSpPr>
          <p:cNvPr id="382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E53EDD-769F-4548-AF21-9AB1CD305AE6}" type="slidenum">
              <a:rPr lang="en-US"/>
              <a:pPr/>
              <a:t>140</a:t>
            </a:fld>
            <a:endParaRPr lang="en-US"/>
          </a:p>
        </p:txBody>
      </p:sp>
      <p:sp>
        <p:nvSpPr>
          <p:cNvPr id="385026" name="Rectangle 2"/>
          <p:cNvSpPr>
            <a:spLocks noGrp="1" noRot="1" noChangeAspect="1" noChangeArrowheads="1" noTextEdit="1"/>
          </p:cNvSpPr>
          <p:nvPr>
            <p:ph type="sldImg"/>
          </p:nvPr>
        </p:nvSpPr>
        <p:spPr>
          <a:xfrm>
            <a:off x="931863" y="741363"/>
            <a:ext cx="4935537" cy="3702050"/>
          </a:xfrm>
          <a:ln/>
        </p:spPr>
      </p:sp>
      <p:sp>
        <p:nvSpPr>
          <p:cNvPr id="385027" name="Rectangle 3"/>
          <p:cNvSpPr>
            <a:spLocks noGrp="1" noChangeArrowheads="1"/>
          </p:cNvSpPr>
          <p:nvPr>
            <p:ph type="body" idx="1"/>
          </p:nvPr>
        </p:nvSpPr>
        <p:spPr/>
        <p:txBody>
          <a:bodyPr/>
          <a:lstStyle/>
          <a:p>
            <a:pPr>
              <a:buFont typeface="Symbol" pitchFamily="18" charset="2"/>
              <a:buNone/>
            </a:pPr>
            <a:r>
              <a:rPr lang="en-US" altLang="zh-CN" b="1">
                <a:solidFill>
                  <a:srgbClr val="FFFF99"/>
                </a:solidFill>
                <a:latin typeface="隶书" pitchFamily="49" charset="-122"/>
                <a:ea typeface="隶书" pitchFamily="49" charset="-122"/>
              </a:rPr>
              <a:t>tDispatcher</a:t>
            </a:r>
            <a:r>
              <a:rPr lang="zh-CN" altLang="en-US" b="1">
                <a:solidFill>
                  <a:srgbClr val="FFFF99"/>
                </a:solidFill>
                <a:latin typeface="隶书" pitchFamily="49" charset="-122"/>
                <a:ea typeface="隶书" pitchFamily="49" charset="-122"/>
              </a:rPr>
              <a:t>：该任务用以接收、解析在线软件系统发来的控制命令和配置参数；</a:t>
            </a:r>
          </a:p>
          <a:p>
            <a:pPr>
              <a:buFont typeface="Symbol" pitchFamily="18" charset="2"/>
              <a:buNone/>
            </a:pPr>
            <a:r>
              <a:rPr lang="en-US" altLang="zh-CN" b="1">
                <a:solidFill>
                  <a:srgbClr val="FFFF99"/>
                </a:solidFill>
                <a:latin typeface="隶书" pitchFamily="49" charset="-122"/>
                <a:ea typeface="隶书" pitchFamily="49" charset="-122"/>
              </a:rPr>
              <a:t>tReportStatus</a:t>
            </a:r>
            <a:r>
              <a:rPr lang="zh-CN" altLang="en-US" b="1">
                <a:solidFill>
                  <a:srgbClr val="FFFF99"/>
                </a:solidFill>
                <a:latin typeface="隶书" pitchFamily="49" charset="-122"/>
                <a:ea typeface="隶书" pitchFamily="49" charset="-122"/>
              </a:rPr>
              <a:t>：该任务向在线软件系统发送定期的状态信息，或者可能出错的信息。</a:t>
            </a:r>
          </a:p>
          <a:p>
            <a:pPr>
              <a:buFont typeface="Symbol" pitchFamily="18" charset="2"/>
              <a:buNone/>
            </a:pPr>
            <a:r>
              <a:rPr lang="en-US" altLang="zh-CN" b="1">
                <a:solidFill>
                  <a:srgbClr val="FFFF99"/>
                </a:solidFill>
                <a:latin typeface="隶书" pitchFamily="49" charset="-122"/>
                <a:ea typeface="隶书" pitchFamily="49" charset="-122"/>
              </a:rPr>
              <a:t>tFWCbltTrans</a:t>
            </a:r>
            <a:r>
              <a:rPr lang="zh-CN" altLang="en-US" b="1">
                <a:solidFill>
                  <a:srgbClr val="FFFF99"/>
                </a:solidFill>
                <a:latin typeface="隶书" pitchFamily="49" charset="-122"/>
                <a:ea typeface="隶书" pitchFamily="49" charset="-122"/>
              </a:rPr>
              <a:t>：该任务以</a:t>
            </a:r>
            <a:r>
              <a:rPr lang="en-US" altLang="zh-CN" b="1">
                <a:solidFill>
                  <a:srgbClr val="FFFF99"/>
                </a:solidFill>
                <a:latin typeface="隶书" pitchFamily="49" charset="-122"/>
                <a:ea typeface="隶书" pitchFamily="49" charset="-122"/>
              </a:rPr>
              <a:t>CBLT</a:t>
            </a:r>
            <a:r>
              <a:rPr lang="zh-CN" altLang="en-US" b="1">
                <a:solidFill>
                  <a:srgbClr val="FFFF99"/>
                </a:solidFill>
                <a:latin typeface="隶书" pitchFamily="49" charset="-122"/>
                <a:ea typeface="隶书" pitchFamily="49" charset="-122"/>
              </a:rPr>
              <a:t>传输方式从前端电子学插件读取原始数据片；</a:t>
            </a:r>
          </a:p>
          <a:p>
            <a:pPr>
              <a:buFont typeface="Symbol" pitchFamily="18" charset="2"/>
              <a:buNone/>
            </a:pPr>
            <a:r>
              <a:rPr lang="en-US" altLang="zh-CN" b="1">
                <a:solidFill>
                  <a:srgbClr val="FFFF99"/>
                </a:solidFill>
                <a:latin typeface="隶书" pitchFamily="49" charset="-122"/>
                <a:ea typeface="隶书" pitchFamily="49" charset="-122"/>
              </a:rPr>
              <a:t>tFWNetTrans</a:t>
            </a:r>
            <a:r>
              <a:rPr lang="zh-CN" altLang="en-US" b="1">
                <a:solidFill>
                  <a:srgbClr val="FFFF99"/>
                </a:solidFill>
                <a:latin typeface="隶书" pitchFamily="49" charset="-122"/>
                <a:ea typeface="隶书" pitchFamily="49" charset="-122"/>
              </a:rPr>
              <a:t>：该任务将由</a:t>
            </a:r>
            <a:r>
              <a:rPr lang="en-US" altLang="zh-CN" b="1">
                <a:solidFill>
                  <a:srgbClr val="FFFF99"/>
                </a:solidFill>
                <a:latin typeface="隶书" pitchFamily="49" charset="-122"/>
                <a:ea typeface="隶书" pitchFamily="49" charset="-122"/>
              </a:rPr>
              <a:t>tMDCPackNormal</a:t>
            </a:r>
            <a:r>
              <a:rPr lang="zh-CN" altLang="en-US" b="1">
                <a:solidFill>
                  <a:srgbClr val="FFFF99"/>
                </a:solidFill>
                <a:latin typeface="隶书" pitchFamily="49" charset="-122"/>
                <a:ea typeface="隶书" pitchFamily="49" charset="-122"/>
              </a:rPr>
              <a:t>任务组装好的数据段发送给在线软件系统</a:t>
            </a:r>
          </a:p>
          <a:p>
            <a:pPr>
              <a:buFont typeface="Symbol" pitchFamily="18" charset="2"/>
              <a:buNone/>
            </a:pPr>
            <a:r>
              <a:rPr lang="en-US" altLang="zh-CN" b="1">
                <a:solidFill>
                  <a:srgbClr val="FFFF99"/>
                </a:solidFill>
                <a:latin typeface="隶书" pitchFamily="49" charset="-122"/>
                <a:ea typeface="隶书" pitchFamily="49" charset="-122"/>
              </a:rPr>
              <a:t>tMDCPackNormal</a:t>
            </a:r>
            <a:r>
              <a:rPr lang="zh-CN" altLang="en-US" b="1">
                <a:solidFill>
                  <a:srgbClr val="FFFF99"/>
                </a:solidFill>
                <a:latin typeface="隶书" pitchFamily="49" charset="-122"/>
                <a:ea typeface="隶书" pitchFamily="49" charset="-122"/>
              </a:rPr>
              <a:t>：该任务将原始数据片组装成在线软件系统认可的数据段；</a:t>
            </a:r>
          </a:p>
          <a:p>
            <a:pPr>
              <a:buFont typeface="Symbol" pitchFamily="18" charset="2"/>
              <a:buNone/>
            </a:pPr>
            <a:endParaRPr lang="zh-CN" altLang="en-US" b="1">
              <a:solidFill>
                <a:srgbClr val="FFFF99"/>
              </a:solidFill>
              <a:latin typeface="隶书" pitchFamily="49" charset="-122"/>
              <a:ea typeface="隶书" pitchFamily="49" charset="-122"/>
            </a:endParaRPr>
          </a:p>
          <a:p>
            <a:pPr>
              <a:buFont typeface="Symbol" pitchFamily="18" charset="2"/>
              <a:buNone/>
            </a:pPr>
            <a:r>
              <a:rPr lang="zh-CN" altLang="en-US" b="1">
                <a:solidFill>
                  <a:srgbClr val="FFFF99"/>
                </a:solidFill>
                <a:latin typeface="隶书" pitchFamily="49" charset="-122"/>
                <a:ea typeface="隶书" pitchFamily="49" charset="-122"/>
              </a:rPr>
              <a:t>    尽管上面</a:t>
            </a:r>
            <a:r>
              <a:rPr lang="en-US" altLang="zh-CN" b="1">
                <a:solidFill>
                  <a:srgbClr val="FFFF99"/>
                </a:solidFill>
                <a:latin typeface="隶书" pitchFamily="49" charset="-122"/>
                <a:ea typeface="隶书" pitchFamily="49" charset="-122"/>
              </a:rPr>
              <a:t>5</a:t>
            </a:r>
            <a:r>
              <a:rPr lang="zh-CN" altLang="en-US" b="1">
                <a:solidFill>
                  <a:srgbClr val="FFFF99"/>
                </a:solidFill>
                <a:latin typeface="隶书" pitchFamily="49" charset="-122"/>
                <a:ea typeface="隶书" pitchFamily="49" charset="-122"/>
              </a:rPr>
              <a:t>个任务都在一个处理器上运行，但在逻辑上这些任务是并发执行的。</a:t>
            </a:r>
          </a:p>
          <a:p>
            <a:pPr>
              <a:buFont typeface="Symbol" pitchFamily="18" charset="2"/>
              <a:buNone/>
            </a:pPr>
            <a:r>
              <a:rPr lang="zh-CN" altLang="en-US" b="1">
                <a:solidFill>
                  <a:srgbClr val="FFFF99"/>
                </a:solidFill>
                <a:latin typeface="隶书" pitchFamily="49" charset="-122"/>
                <a:ea typeface="隶书" pitchFamily="49" charset="-122"/>
              </a:rPr>
              <a:t>解释为什么优先级如此安排</a:t>
            </a:r>
          </a:p>
          <a:p>
            <a:endParaRPr lang="en-US" altLang="zh-CN"/>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87ADF49-9F43-4314-B447-EAB9CEB0DD8D}" type="slidenum">
              <a:rPr lang="en-US"/>
              <a:pPr/>
              <a:t>141</a:t>
            </a:fld>
            <a:endParaRPr lang="en-US"/>
          </a:p>
        </p:txBody>
      </p:sp>
      <p:sp>
        <p:nvSpPr>
          <p:cNvPr id="387074" name="Rectangle 2"/>
          <p:cNvSpPr>
            <a:spLocks noGrp="1" noRot="1" noChangeAspect="1" noChangeArrowheads="1" noTextEdit="1"/>
          </p:cNvSpPr>
          <p:nvPr>
            <p:ph type="sldImg"/>
          </p:nvPr>
        </p:nvSpPr>
        <p:spPr>
          <a:xfrm>
            <a:off x="931863" y="741363"/>
            <a:ext cx="4935537" cy="3702050"/>
          </a:xfrm>
          <a:ln/>
        </p:spPr>
      </p:sp>
      <p:sp>
        <p:nvSpPr>
          <p:cNvPr id="387075" name="Rectangle 3"/>
          <p:cNvSpPr>
            <a:spLocks noGrp="1" noChangeArrowheads="1"/>
          </p:cNvSpPr>
          <p:nvPr>
            <p:ph type="body" idx="1"/>
          </p:nvPr>
        </p:nvSpPr>
        <p:spPr/>
        <p:txBody>
          <a:bodyPr/>
          <a:lstStyle/>
          <a:p>
            <a:r>
              <a:rPr lang="zh-CN" altLang="en-US"/>
              <a:t>在</a:t>
            </a:r>
            <a:r>
              <a:rPr lang="en-US" altLang="zh-CN"/>
              <a:t>Running</a:t>
            </a:r>
            <a:r>
              <a:rPr lang="zh-CN" altLang="en-US"/>
              <a:t>状态，主要有这三个任务参与正常取数。黄箭头和绿箭头亮起时表示有事例数据流过，</a:t>
            </a:r>
            <a:r>
              <a:rPr lang="en-US" altLang="zh-CN"/>
              <a:t>CBLT</a:t>
            </a:r>
            <a:r>
              <a:rPr lang="zh-CN" altLang="en-US"/>
              <a:t>任务把从前端电子学读到的数据放到一个缓冲区，并通知事例组装任务；事例组装任务从该缓冲区取得一个可用数据块进行组装，完成后放到另一个缓冲区中，并通知网络传输任务。由于采用了多缓冲，这三个任务可以并行执行，即在</a:t>
            </a:r>
            <a:r>
              <a:rPr lang="en-US" altLang="zh-CN"/>
              <a:t>CBLT</a:t>
            </a:r>
            <a:r>
              <a:rPr lang="zh-CN" altLang="en-US"/>
              <a:t>任务运行过程中，如果有组装好的事例，网络传输任务也可以将其发送。这里的黄箭头和绿箭头亮起时间是相对独立的。</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B47D44-BA16-4680-B260-1F2A00988C31}" type="slidenum">
              <a:rPr lang="en-US"/>
              <a:pPr/>
              <a:t>142</a:t>
            </a:fld>
            <a:endParaRPr lang="en-US"/>
          </a:p>
        </p:txBody>
      </p:sp>
      <p:sp>
        <p:nvSpPr>
          <p:cNvPr id="389122" name="Rectangle 2"/>
          <p:cNvSpPr>
            <a:spLocks noGrp="1" noRot="1" noChangeAspect="1" noChangeArrowheads="1" noTextEdit="1"/>
          </p:cNvSpPr>
          <p:nvPr>
            <p:ph type="sldImg"/>
          </p:nvPr>
        </p:nvSpPr>
        <p:spPr>
          <a:xfrm>
            <a:off x="931863" y="741363"/>
            <a:ext cx="4935537" cy="3702050"/>
          </a:xfrm>
          <a:ln/>
        </p:spPr>
      </p:sp>
      <p:sp>
        <p:nvSpPr>
          <p:cNvPr id="389123" name="Rectangle 3"/>
          <p:cNvSpPr>
            <a:spLocks noGrp="1" noChangeArrowheads="1"/>
          </p:cNvSpPr>
          <p:nvPr>
            <p:ph type="body" idx="1"/>
          </p:nvPr>
        </p:nvSpPr>
        <p:spPr/>
        <p:txBody>
          <a:bodyPr/>
          <a:lstStyle/>
          <a:p>
            <a:r>
              <a:rPr lang="zh-CN" altLang="en-US"/>
              <a:t>在</a:t>
            </a:r>
            <a:r>
              <a:rPr lang="en-US" altLang="zh-CN"/>
              <a:t>Running</a:t>
            </a:r>
            <a:r>
              <a:rPr lang="zh-CN" altLang="en-US"/>
              <a:t>状态收到停止</a:t>
            </a:r>
            <a:r>
              <a:rPr lang="en-US" altLang="zh-CN"/>
              <a:t>TRIGGER</a:t>
            </a:r>
            <a:r>
              <a:rPr lang="zh-CN" altLang="en-US"/>
              <a:t>的命令时，进入</a:t>
            </a:r>
            <a:r>
              <a:rPr lang="en-US" altLang="zh-CN"/>
              <a:t>Ready</a:t>
            </a:r>
            <a:r>
              <a:rPr lang="zh-CN" altLang="en-US"/>
              <a:t>状态。在这个状态，触发信号已经停止，但在电子学插件上可能还有缓冲的还没有读走的数据，因此在</a:t>
            </a:r>
            <a:r>
              <a:rPr lang="en-US" altLang="zh-CN"/>
              <a:t>Running</a:t>
            </a:r>
            <a:r>
              <a:rPr lang="zh-CN" altLang="en-US"/>
              <a:t>状态的三个任务还会继续运行。</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576114-F912-4783-B70C-58EA4709B7E0}" type="slidenum">
              <a:rPr lang="en-US"/>
              <a:pPr/>
              <a:t>143</a:t>
            </a:fld>
            <a:endParaRPr lang="en-US"/>
          </a:p>
        </p:txBody>
      </p:sp>
      <p:sp>
        <p:nvSpPr>
          <p:cNvPr id="391170" name="Rectangle 2"/>
          <p:cNvSpPr>
            <a:spLocks noGrp="1" noRot="1" noChangeAspect="1" noChangeArrowheads="1" noTextEdit="1"/>
          </p:cNvSpPr>
          <p:nvPr>
            <p:ph type="sldImg"/>
          </p:nvPr>
        </p:nvSpPr>
        <p:spPr>
          <a:xfrm>
            <a:off x="931863" y="741363"/>
            <a:ext cx="4935537" cy="3702050"/>
          </a:xfrm>
          <a:ln/>
        </p:spPr>
      </p:sp>
      <p:sp>
        <p:nvSpPr>
          <p:cNvPr id="391171" name="Rectangle 3"/>
          <p:cNvSpPr>
            <a:spLocks noGrp="1" noChangeArrowheads="1"/>
          </p:cNvSpPr>
          <p:nvPr>
            <p:ph type="body" idx="1"/>
          </p:nvPr>
        </p:nvSpPr>
        <p:spPr/>
        <p:txBody>
          <a:bodyPr/>
          <a:lstStyle/>
          <a:p>
            <a:r>
              <a:rPr lang="zh-CN" altLang="en-US"/>
              <a:t>在</a:t>
            </a:r>
            <a:r>
              <a:rPr lang="en-US" altLang="zh-CN"/>
              <a:t>Ready</a:t>
            </a:r>
            <a:r>
              <a:rPr lang="zh-CN" altLang="en-US"/>
              <a:t>状态收到</a:t>
            </a:r>
            <a:r>
              <a:rPr lang="en-US" altLang="zh-CN"/>
              <a:t>STOP</a:t>
            </a:r>
            <a:r>
              <a:rPr lang="zh-CN" altLang="en-US"/>
              <a:t>命令时，进入</a:t>
            </a:r>
            <a:r>
              <a:rPr lang="en-US" altLang="zh-CN"/>
              <a:t>Configured</a:t>
            </a:r>
            <a:r>
              <a:rPr lang="zh-CN" altLang="en-US"/>
              <a:t>状态。</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2773661-F18C-46AC-82A7-68EB7271B494}" type="slidenum">
              <a:rPr lang="en-US"/>
              <a:pPr/>
              <a:t>144</a:t>
            </a:fld>
            <a:endParaRPr lang="en-US"/>
          </a:p>
        </p:txBody>
      </p:sp>
      <p:sp>
        <p:nvSpPr>
          <p:cNvPr id="393218" name="Rectangle 2"/>
          <p:cNvSpPr>
            <a:spLocks noGrp="1" noRot="1" noChangeAspect="1" noChangeArrowheads="1" noTextEdit="1"/>
          </p:cNvSpPr>
          <p:nvPr>
            <p:ph type="sldImg"/>
          </p:nvPr>
        </p:nvSpPr>
        <p:spPr>
          <a:xfrm>
            <a:off x="931863" y="741363"/>
            <a:ext cx="4935537" cy="3702050"/>
          </a:xfrm>
          <a:ln/>
        </p:spPr>
      </p:sp>
      <p:sp>
        <p:nvSpPr>
          <p:cNvPr id="3932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AA1503-F90F-485C-B825-CD3E20F8FF87}" type="slidenum">
              <a:rPr lang="en-US"/>
              <a:pPr/>
              <a:t>145</a:t>
            </a:fld>
            <a:endParaRPr lang="en-US"/>
          </a:p>
        </p:txBody>
      </p:sp>
      <p:sp>
        <p:nvSpPr>
          <p:cNvPr id="395266" name="Rectangle 2"/>
          <p:cNvSpPr>
            <a:spLocks noGrp="1" noRot="1" noChangeAspect="1" noChangeArrowheads="1" noTextEdit="1"/>
          </p:cNvSpPr>
          <p:nvPr>
            <p:ph type="sldImg"/>
          </p:nvPr>
        </p:nvSpPr>
        <p:spPr>
          <a:xfrm>
            <a:off x="931863" y="741363"/>
            <a:ext cx="4935537" cy="3702050"/>
          </a:xfrm>
          <a:ln/>
        </p:spPr>
      </p:sp>
      <p:sp>
        <p:nvSpPr>
          <p:cNvPr id="3952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63EA40-5185-402D-A927-C94F3F7BF76F}" type="slidenum">
              <a:rPr lang="en-US"/>
              <a:pPr/>
              <a:t>146</a:t>
            </a:fld>
            <a:endParaRPr lang="en-US"/>
          </a:p>
        </p:txBody>
      </p:sp>
      <p:sp>
        <p:nvSpPr>
          <p:cNvPr id="397314" name="Rectangle 2"/>
          <p:cNvSpPr>
            <a:spLocks noGrp="1" noRot="1" noChangeAspect="1" noChangeArrowheads="1" noTextEdit="1"/>
          </p:cNvSpPr>
          <p:nvPr>
            <p:ph type="sldImg"/>
          </p:nvPr>
        </p:nvSpPr>
        <p:spPr>
          <a:xfrm>
            <a:off x="931863" y="741363"/>
            <a:ext cx="4935537" cy="3702050"/>
          </a:xfrm>
          <a:ln/>
        </p:spPr>
      </p:sp>
      <p:sp>
        <p:nvSpPr>
          <p:cNvPr id="397315" name="Rectangle 3"/>
          <p:cNvSpPr>
            <a:spLocks noGrp="1" noChangeArrowheads="1"/>
          </p:cNvSpPr>
          <p:nvPr>
            <p:ph type="body" idx="1"/>
          </p:nvPr>
        </p:nvSpPr>
        <p:spPr/>
        <p:txBody>
          <a:bodyPr/>
          <a:lstStyle/>
          <a:p>
            <a:r>
              <a:rPr lang="zh-CN" altLang="en-US"/>
              <a:t>一个完整的运行，读出子系统的状态转换回如图所示</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D8E37D7-6371-48E2-895B-3381A0B8A59F}" type="slidenum">
              <a:rPr lang="en-US"/>
              <a:pPr/>
              <a:t>147</a:t>
            </a:fld>
            <a:endParaRPr lang="en-US"/>
          </a:p>
        </p:txBody>
      </p:sp>
      <p:sp>
        <p:nvSpPr>
          <p:cNvPr id="399362" name="Rectangle 2"/>
          <p:cNvSpPr>
            <a:spLocks noGrp="1" noRot="1" noChangeAspect="1" noChangeArrowheads="1" noTextEdit="1"/>
          </p:cNvSpPr>
          <p:nvPr>
            <p:ph type="sldImg"/>
          </p:nvPr>
        </p:nvSpPr>
        <p:spPr>
          <a:xfrm>
            <a:off x="931863" y="741363"/>
            <a:ext cx="4935537" cy="3702050"/>
          </a:xfrm>
          <a:ln/>
        </p:spPr>
      </p:sp>
      <p:sp>
        <p:nvSpPr>
          <p:cNvPr id="399363" name="Rectangle 3"/>
          <p:cNvSpPr>
            <a:spLocks noGrp="1" noChangeArrowheads="1"/>
          </p:cNvSpPr>
          <p:nvPr>
            <p:ph type="body" idx="1"/>
          </p:nvPr>
        </p:nvSpPr>
        <p:spPr/>
        <p:txBody>
          <a:bodyPr/>
          <a:lstStyle/>
          <a:p>
            <a:r>
              <a:rPr lang="zh-CN" altLang="en-US"/>
              <a:t>前面的状态图可以用</a:t>
            </a:r>
            <a:r>
              <a:rPr lang="en-US" altLang="zh-CN"/>
              <a:t>C</a:t>
            </a:r>
            <a:r>
              <a:rPr lang="zh-CN" altLang="en-US"/>
              <a:t>语言实现。首先把状态图变成一个状态表，由行坐标指示控制命令，列坐标指示状态。单元格子的内容是在当前状态下收到命令后转换的状态。用</a:t>
            </a:r>
            <a:r>
              <a:rPr lang="en-US" altLang="zh-CN"/>
              <a:t>C</a:t>
            </a:r>
            <a:r>
              <a:rPr lang="zh-CN" altLang="en-US"/>
              <a:t>语言的二维函数指针数组，可以把设计和编码很好的对应起来。</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B252D34-0BBE-4A16-B277-E0B295BB1F3F}" type="slidenum">
              <a:rPr lang="en-US"/>
              <a:pPr/>
              <a:t>17</a:t>
            </a:fld>
            <a:endParaRPr lang="en-US"/>
          </a:p>
        </p:txBody>
      </p:sp>
      <p:sp>
        <p:nvSpPr>
          <p:cNvPr id="217090" name="Rectangle 2"/>
          <p:cNvSpPr>
            <a:spLocks noGrp="1" noRot="1" noChangeAspect="1" noChangeArrowheads="1" noTextEdit="1"/>
          </p:cNvSpPr>
          <p:nvPr>
            <p:ph type="sldImg"/>
          </p:nvPr>
        </p:nvSpPr>
        <p:spPr>
          <a:xfrm>
            <a:off x="930275" y="739775"/>
            <a:ext cx="4941888" cy="3706813"/>
          </a:xfrm>
          <a:ln/>
        </p:spPr>
      </p:sp>
      <p:sp>
        <p:nvSpPr>
          <p:cNvPr id="217091" name="Rectangle 3"/>
          <p:cNvSpPr>
            <a:spLocks noGrp="1" noChangeArrowheads="1"/>
          </p:cNvSpPr>
          <p:nvPr>
            <p:ph type="body" idx="1"/>
          </p:nvPr>
        </p:nvSpPr>
        <p:spPr>
          <a:xfrm>
            <a:off x="679450" y="4687888"/>
            <a:ext cx="5438775" cy="4446587"/>
          </a:xfrm>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77D2DF0-1C10-466A-8CF9-4EF4093B83EA}" type="slidenum">
              <a:rPr lang="en-US"/>
              <a:pPr/>
              <a:t>148</a:t>
            </a:fld>
            <a:endParaRPr lang="en-US"/>
          </a:p>
        </p:txBody>
      </p:sp>
      <p:sp>
        <p:nvSpPr>
          <p:cNvPr id="401410" name="Rectangle 2"/>
          <p:cNvSpPr>
            <a:spLocks noGrp="1" noRot="1" noChangeAspect="1" noChangeArrowheads="1" noTextEdit="1"/>
          </p:cNvSpPr>
          <p:nvPr>
            <p:ph type="sldImg"/>
          </p:nvPr>
        </p:nvSpPr>
        <p:spPr>
          <a:xfrm>
            <a:off x="931863" y="741363"/>
            <a:ext cx="4935537" cy="3702050"/>
          </a:xfrm>
          <a:ln/>
        </p:spPr>
      </p:sp>
      <p:sp>
        <p:nvSpPr>
          <p:cNvPr id="401411" name="Rectangle 3"/>
          <p:cNvSpPr>
            <a:spLocks noGrp="1" noChangeArrowheads="1"/>
          </p:cNvSpPr>
          <p:nvPr>
            <p:ph type="body" idx="1"/>
          </p:nvPr>
        </p:nvSpPr>
        <p:spPr/>
        <p:txBody>
          <a:bodyPr/>
          <a:lstStyle/>
          <a:p>
            <a:r>
              <a:rPr kumimoji="0" lang="zh-CN" altLang="en-US" b="1">
                <a:solidFill>
                  <a:srgbClr val="FFFF99"/>
                </a:solidFill>
              </a:rPr>
              <a:t>行指针和列指针唯一确定一个二维数组元素，</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05ED42B-5308-41C7-B1F8-247CAC0B32C8}" type="slidenum">
              <a:rPr lang="en-US"/>
              <a:pPr/>
              <a:t>149</a:t>
            </a:fld>
            <a:endParaRPr lang="en-US"/>
          </a:p>
        </p:txBody>
      </p:sp>
      <p:sp>
        <p:nvSpPr>
          <p:cNvPr id="403458" name="Rectangle 2"/>
          <p:cNvSpPr>
            <a:spLocks noGrp="1" noRot="1" noChangeAspect="1" noChangeArrowheads="1" noTextEdit="1"/>
          </p:cNvSpPr>
          <p:nvPr>
            <p:ph type="sldImg"/>
          </p:nvPr>
        </p:nvSpPr>
        <p:spPr>
          <a:xfrm>
            <a:off x="931863" y="741363"/>
            <a:ext cx="4935537" cy="3702050"/>
          </a:xfrm>
          <a:ln/>
        </p:spPr>
      </p:sp>
      <p:sp>
        <p:nvSpPr>
          <p:cNvPr id="403459" name="Rectangle 3"/>
          <p:cNvSpPr>
            <a:spLocks noGrp="1" noChangeArrowheads="1"/>
          </p:cNvSpPr>
          <p:nvPr>
            <p:ph type="body" idx="1"/>
          </p:nvPr>
        </p:nvSpPr>
        <p:spPr/>
        <p:txBody>
          <a:bodyPr/>
          <a:lstStyle/>
          <a:p>
            <a:r>
              <a:rPr lang="zh-CN" altLang="en-US"/>
              <a:t>之前内容包括了框架层的前</a:t>
            </a:r>
            <a:r>
              <a:rPr lang="en-US" altLang="zh-CN"/>
              <a:t>2</a:t>
            </a:r>
            <a:r>
              <a:rPr lang="zh-CN" altLang="en-US"/>
              <a:t>个作用，此外，框架层还有以下功能</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D95E71D-54EA-4FF6-9181-A548BCECF2F2}" type="slidenum">
              <a:rPr lang="en-US"/>
              <a:pPr/>
              <a:t>150</a:t>
            </a:fld>
            <a:endParaRPr lang="en-US"/>
          </a:p>
        </p:txBody>
      </p:sp>
      <p:sp>
        <p:nvSpPr>
          <p:cNvPr id="405506" name="Rectangle 2"/>
          <p:cNvSpPr>
            <a:spLocks noGrp="1" noRot="1" noChangeAspect="1" noChangeArrowheads="1" noTextEdit="1"/>
          </p:cNvSpPr>
          <p:nvPr>
            <p:ph type="sldImg"/>
          </p:nvPr>
        </p:nvSpPr>
        <p:spPr>
          <a:xfrm>
            <a:off x="931863" y="741363"/>
            <a:ext cx="4935537" cy="3702050"/>
          </a:xfrm>
          <a:ln/>
        </p:spPr>
      </p:sp>
      <p:sp>
        <p:nvSpPr>
          <p:cNvPr id="405507" name="Rectangle 3"/>
          <p:cNvSpPr>
            <a:spLocks noGrp="1" noChangeArrowheads="1"/>
          </p:cNvSpPr>
          <p:nvPr>
            <p:ph type="body" idx="1"/>
          </p:nvPr>
        </p:nvSpPr>
        <p:spPr/>
        <p:txBody>
          <a:bodyPr/>
          <a:lstStyle/>
          <a:p>
            <a:pPr>
              <a:buFont typeface="Symbol" pitchFamily="18" charset="2"/>
              <a:buNone/>
            </a:pPr>
            <a:r>
              <a:rPr lang="zh-CN" altLang="en-US"/>
              <a:t>该寄存器是</a:t>
            </a:r>
            <a:r>
              <a:rPr lang="en-US" altLang="zh-CN"/>
              <a:t>8</a:t>
            </a:r>
            <a:r>
              <a:rPr lang="zh-CN" altLang="en-US"/>
              <a:t>位的，值可以通过跳线设置。采用该寄存器值的高</a:t>
            </a:r>
            <a:r>
              <a:rPr lang="en-US" altLang="zh-CN"/>
              <a:t>3</a:t>
            </a:r>
            <a:r>
              <a:rPr lang="zh-CN" altLang="en-US"/>
              <a:t>位来标识是哪个探测器子系统，低</a:t>
            </a:r>
            <a:r>
              <a:rPr lang="en-US" altLang="zh-CN"/>
              <a:t>5</a:t>
            </a:r>
            <a:r>
              <a:rPr lang="zh-CN" altLang="en-US"/>
              <a:t>位来标识机箱在该探测器读出子系统中的编号。整个该寄存器的值代表了读出机箱在整个</a:t>
            </a:r>
            <a:r>
              <a:rPr lang="en-US" altLang="zh-CN"/>
              <a:t>DAQ</a:t>
            </a:r>
            <a:r>
              <a:rPr lang="zh-CN" altLang="en-US"/>
              <a:t>系统的全局编号。因为整个</a:t>
            </a:r>
            <a:r>
              <a:rPr lang="en-US" altLang="zh-CN"/>
              <a:t>DAQ</a:t>
            </a:r>
            <a:r>
              <a:rPr lang="zh-CN" altLang="en-US"/>
              <a:t>的</a:t>
            </a:r>
            <a:r>
              <a:rPr lang="en-US" altLang="zh-CN"/>
              <a:t>VME</a:t>
            </a:r>
            <a:r>
              <a:rPr lang="zh-CN" altLang="en-US"/>
              <a:t>读出机箱共有</a:t>
            </a:r>
            <a:r>
              <a:rPr lang="en-US" altLang="zh-CN"/>
              <a:t>40</a:t>
            </a:r>
            <a:r>
              <a:rPr lang="zh-CN" altLang="en-US"/>
              <a:t>多个，采用</a:t>
            </a:r>
            <a:r>
              <a:rPr lang="en-US" altLang="zh-CN"/>
              <a:t>8</a:t>
            </a:r>
            <a:r>
              <a:rPr lang="zh-CN" altLang="en-US"/>
              <a:t>位的编号来做机箱的全局编号是足够的。读出机箱的编号含义如表格</a:t>
            </a:r>
            <a:r>
              <a:rPr lang="en-US" altLang="zh-CN"/>
              <a:t>3 </a:t>
            </a:r>
            <a:r>
              <a:rPr lang="zh-CN" altLang="en-US"/>
              <a:t>所示：</a:t>
            </a:r>
          </a:p>
          <a:p>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42EAE9E-236A-4633-BB14-73A440B3B3E6}" type="slidenum">
              <a:rPr lang="en-US"/>
              <a:pPr/>
              <a:t>151</a:t>
            </a:fld>
            <a:endParaRPr lang="en-US"/>
          </a:p>
        </p:txBody>
      </p:sp>
      <p:sp>
        <p:nvSpPr>
          <p:cNvPr id="407554" name="Rectangle 2"/>
          <p:cNvSpPr>
            <a:spLocks noGrp="1" noRot="1" noChangeAspect="1" noChangeArrowheads="1" noTextEdit="1"/>
          </p:cNvSpPr>
          <p:nvPr>
            <p:ph type="sldImg"/>
          </p:nvPr>
        </p:nvSpPr>
        <p:spPr>
          <a:xfrm>
            <a:off x="931863" y="741363"/>
            <a:ext cx="4935537" cy="3702050"/>
          </a:xfrm>
          <a:ln/>
        </p:spPr>
      </p:sp>
      <p:sp>
        <p:nvSpPr>
          <p:cNvPr id="4075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06AF5C7-2FAC-4DAA-BB70-49CF2E6FC84D}" type="slidenum">
              <a:rPr lang="en-US"/>
              <a:pPr/>
              <a:t>152</a:t>
            </a:fld>
            <a:endParaRPr lang="en-US"/>
          </a:p>
        </p:txBody>
      </p:sp>
      <p:sp>
        <p:nvSpPr>
          <p:cNvPr id="409602" name="Rectangle 2"/>
          <p:cNvSpPr>
            <a:spLocks noGrp="1" noRot="1" noChangeAspect="1" noChangeArrowheads="1" noTextEdit="1"/>
          </p:cNvSpPr>
          <p:nvPr>
            <p:ph type="sldImg"/>
          </p:nvPr>
        </p:nvSpPr>
        <p:spPr>
          <a:xfrm>
            <a:off x="931863" y="741363"/>
            <a:ext cx="4935537" cy="3702050"/>
          </a:xfrm>
          <a:ln/>
        </p:spPr>
      </p:sp>
      <p:sp>
        <p:nvSpPr>
          <p:cNvPr id="409603" name="Rectangle 3"/>
          <p:cNvSpPr>
            <a:spLocks noGrp="1" noChangeArrowheads="1"/>
          </p:cNvSpPr>
          <p:nvPr>
            <p:ph type="body" idx="1"/>
          </p:nvPr>
        </p:nvSpPr>
        <p:spPr/>
        <p:txBody>
          <a:bodyPr/>
          <a:lstStyle/>
          <a:p>
            <a:r>
              <a:rPr lang="zh-CN" altLang="en-US"/>
              <a:t>之前内容包括了框架层的前</a:t>
            </a:r>
            <a:r>
              <a:rPr lang="en-US" altLang="zh-CN"/>
              <a:t>2</a:t>
            </a:r>
            <a:r>
              <a:rPr lang="zh-CN" altLang="en-US"/>
              <a:t>个作用，此外，框架层还有以下功能</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884852-1253-49CD-8731-CCFDF57C5ACA}" type="slidenum">
              <a:rPr lang="en-US"/>
              <a:pPr/>
              <a:t>159</a:t>
            </a:fld>
            <a:endParaRPr lang="en-US"/>
          </a:p>
        </p:txBody>
      </p:sp>
      <p:sp>
        <p:nvSpPr>
          <p:cNvPr id="258050" name="Rectangle 2"/>
          <p:cNvSpPr>
            <a:spLocks noGrp="1" noRot="1" noChangeAspect="1" noChangeArrowheads="1" noTextEdit="1"/>
          </p:cNvSpPr>
          <p:nvPr>
            <p:ph type="sldImg"/>
          </p:nvPr>
        </p:nvSpPr>
        <p:spPr>
          <a:xfrm>
            <a:off x="930275" y="739775"/>
            <a:ext cx="4941888" cy="3706813"/>
          </a:xfrm>
          <a:ln/>
        </p:spPr>
      </p:sp>
      <p:sp>
        <p:nvSpPr>
          <p:cNvPr id="258051" name="Rectangle 3"/>
          <p:cNvSpPr>
            <a:spLocks noGrp="1" noChangeArrowheads="1"/>
          </p:cNvSpPr>
          <p:nvPr>
            <p:ph type="body" idx="1"/>
          </p:nvPr>
        </p:nvSpPr>
        <p:spPr>
          <a:xfrm>
            <a:off x="682625" y="4691063"/>
            <a:ext cx="5435600" cy="4443412"/>
          </a:xfrm>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D20FA3B-D794-4FA3-B57C-B7660AFAB4EA}" type="slidenum">
              <a:rPr lang="en-US"/>
              <a:pPr/>
              <a:t>160</a:t>
            </a:fld>
            <a:endParaRPr lang="en-US"/>
          </a:p>
        </p:txBody>
      </p:sp>
      <p:sp>
        <p:nvSpPr>
          <p:cNvPr id="245762" name="Rectangle 2"/>
          <p:cNvSpPr>
            <a:spLocks noGrp="1" noRot="1" noChangeAspect="1" noChangeArrowheads="1" noTextEdit="1"/>
          </p:cNvSpPr>
          <p:nvPr>
            <p:ph type="sldImg"/>
          </p:nvPr>
        </p:nvSpPr>
        <p:spPr>
          <a:xfrm>
            <a:off x="930275" y="739775"/>
            <a:ext cx="4941888" cy="3706813"/>
          </a:xfrm>
          <a:ln/>
        </p:spPr>
      </p:sp>
      <p:sp>
        <p:nvSpPr>
          <p:cNvPr id="245763" name="Rectangle 3"/>
          <p:cNvSpPr>
            <a:spLocks noGrp="1" noChangeArrowheads="1"/>
          </p:cNvSpPr>
          <p:nvPr>
            <p:ph type="body" idx="1"/>
          </p:nvPr>
        </p:nvSpPr>
        <p:spPr>
          <a:xfrm>
            <a:off x="679450" y="4687888"/>
            <a:ext cx="5438775" cy="4446587"/>
          </a:xfrm>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848547E-09B5-4718-8728-9B834384E1E6}" type="slidenum">
              <a:rPr lang="en-US"/>
              <a:pPr/>
              <a:t>161</a:t>
            </a:fld>
            <a:endParaRPr lang="en-US"/>
          </a:p>
        </p:txBody>
      </p:sp>
      <p:sp>
        <p:nvSpPr>
          <p:cNvPr id="247810" name="Rectangle 2"/>
          <p:cNvSpPr>
            <a:spLocks noGrp="1" noRot="1" noChangeAspect="1" noChangeArrowheads="1" noTextEdit="1"/>
          </p:cNvSpPr>
          <p:nvPr>
            <p:ph type="sldImg"/>
          </p:nvPr>
        </p:nvSpPr>
        <p:spPr>
          <a:xfrm>
            <a:off x="930275" y="739775"/>
            <a:ext cx="4941888" cy="3706813"/>
          </a:xfrm>
          <a:ln/>
        </p:spPr>
      </p:sp>
      <p:sp>
        <p:nvSpPr>
          <p:cNvPr id="247811" name="Rectangle 3"/>
          <p:cNvSpPr>
            <a:spLocks noGrp="1" noChangeArrowheads="1"/>
          </p:cNvSpPr>
          <p:nvPr>
            <p:ph type="body" idx="1"/>
          </p:nvPr>
        </p:nvSpPr>
        <p:spPr>
          <a:xfrm>
            <a:off x="679450" y="4687888"/>
            <a:ext cx="5438775" cy="4446587"/>
          </a:xfrm>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6BB191-1AC1-44B0-9011-10FF1F882A18}" type="slidenum">
              <a:rPr lang="en-US"/>
              <a:pPr/>
              <a:t>162</a:t>
            </a:fld>
            <a:endParaRPr lang="en-US"/>
          </a:p>
        </p:txBody>
      </p:sp>
      <p:sp>
        <p:nvSpPr>
          <p:cNvPr id="249858" name="Rectangle 2"/>
          <p:cNvSpPr>
            <a:spLocks noGrp="1" noRot="1" noChangeAspect="1" noChangeArrowheads="1" noTextEdit="1"/>
          </p:cNvSpPr>
          <p:nvPr>
            <p:ph type="sldImg"/>
          </p:nvPr>
        </p:nvSpPr>
        <p:spPr>
          <a:xfrm>
            <a:off x="930275" y="739775"/>
            <a:ext cx="4941888" cy="3706813"/>
          </a:xfrm>
          <a:ln/>
        </p:spPr>
      </p:sp>
      <p:sp>
        <p:nvSpPr>
          <p:cNvPr id="249859" name="Rectangle 3"/>
          <p:cNvSpPr>
            <a:spLocks noGrp="1" noChangeArrowheads="1"/>
          </p:cNvSpPr>
          <p:nvPr>
            <p:ph type="body" idx="1"/>
          </p:nvPr>
        </p:nvSpPr>
        <p:spPr>
          <a:xfrm>
            <a:off x="679450" y="4687888"/>
            <a:ext cx="5438775" cy="4446587"/>
          </a:xfrm>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ED8CE3-A434-4B5B-B068-49E7FE28F299}" type="slidenum">
              <a:rPr lang="en-US"/>
              <a:pPr/>
              <a:t>163</a:t>
            </a:fld>
            <a:endParaRPr lang="en-US"/>
          </a:p>
        </p:txBody>
      </p:sp>
      <p:sp>
        <p:nvSpPr>
          <p:cNvPr id="260098" name="Rectangle 2"/>
          <p:cNvSpPr>
            <a:spLocks noGrp="1" noRot="1" noChangeAspect="1" noChangeArrowheads="1" noTextEdit="1"/>
          </p:cNvSpPr>
          <p:nvPr>
            <p:ph type="sldImg"/>
          </p:nvPr>
        </p:nvSpPr>
        <p:spPr>
          <a:xfrm>
            <a:off x="928688" y="739775"/>
            <a:ext cx="4941887" cy="3706813"/>
          </a:xfrm>
          <a:ln/>
        </p:spPr>
      </p:sp>
      <p:sp>
        <p:nvSpPr>
          <p:cNvPr id="26009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E261E8-EEC6-4F09-A7A0-BC78739AC67C}" type="slidenum">
              <a:rPr lang="en-US"/>
              <a:pPr/>
              <a:t>18</a:t>
            </a:fld>
            <a:endParaRPr lang="en-US"/>
          </a:p>
        </p:txBody>
      </p:sp>
      <p:sp>
        <p:nvSpPr>
          <p:cNvPr id="219138" name="Rectangle 2"/>
          <p:cNvSpPr>
            <a:spLocks noGrp="1" noRot="1" noChangeAspect="1" noChangeArrowheads="1" noTextEdit="1"/>
          </p:cNvSpPr>
          <p:nvPr>
            <p:ph type="sldImg"/>
          </p:nvPr>
        </p:nvSpPr>
        <p:spPr>
          <a:xfrm>
            <a:off x="930275" y="739775"/>
            <a:ext cx="4941888" cy="3706813"/>
          </a:xfrm>
          <a:ln/>
        </p:spPr>
      </p:sp>
      <p:sp>
        <p:nvSpPr>
          <p:cNvPr id="219139" name="Rectangle 3"/>
          <p:cNvSpPr>
            <a:spLocks noGrp="1" noChangeArrowheads="1"/>
          </p:cNvSpPr>
          <p:nvPr>
            <p:ph type="body" idx="1"/>
          </p:nvPr>
        </p:nvSpPr>
        <p:spPr>
          <a:xfrm>
            <a:off x="679450" y="4687888"/>
            <a:ext cx="5438775" cy="4446587"/>
          </a:xfrm>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C40816B-FCC4-400D-834F-4666CC94DD43}" type="slidenum">
              <a:rPr lang="en-US"/>
              <a:pPr/>
              <a:t>164</a:t>
            </a:fld>
            <a:endParaRPr lang="en-US"/>
          </a:p>
        </p:txBody>
      </p:sp>
      <p:sp>
        <p:nvSpPr>
          <p:cNvPr id="482306" name="Rectangle 2"/>
          <p:cNvSpPr>
            <a:spLocks noGrp="1" noRot="1" noChangeAspect="1" noChangeArrowheads="1" noTextEdit="1"/>
          </p:cNvSpPr>
          <p:nvPr>
            <p:ph type="sldImg"/>
          </p:nvPr>
        </p:nvSpPr>
        <p:spPr>
          <a:xfrm>
            <a:off x="930275" y="739775"/>
            <a:ext cx="4938713" cy="3703638"/>
          </a:xfrm>
          <a:ln/>
        </p:spPr>
      </p:sp>
      <p:sp>
        <p:nvSpPr>
          <p:cNvPr id="482307" name="Rectangle 3"/>
          <p:cNvSpPr>
            <a:spLocks noGrp="1" noChangeArrowheads="1"/>
          </p:cNvSpPr>
          <p:nvPr>
            <p:ph type="body" idx="1"/>
          </p:nvPr>
        </p:nvSpPr>
        <p:spPr>
          <a:xfrm>
            <a:off x="681038" y="4691063"/>
            <a:ext cx="5437187" cy="4443412"/>
          </a:xfrm>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196306-E2C0-4CD9-9BBB-ADC2B0030366}" type="slidenum">
              <a:rPr lang="en-US"/>
              <a:pPr/>
              <a:t>19</a:t>
            </a:fld>
            <a:endParaRPr lang="en-US"/>
          </a:p>
        </p:txBody>
      </p:sp>
      <p:sp>
        <p:nvSpPr>
          <p:cNvPr id="221186" name="Rectangle 2"/>
          <p:cNvSpPr>
            <a:spLocks noGrp="1" noRot="1" noChangeAspect="1" noChangeArrowheads="1" noTextEdit="1"/>
          </p:cNvSpPr>
          <p:nvPr>
            <p:ph type="sldImg"/>
          </p:nvPr>
        </p:nvSpPr>
        <p:spPr>
          <a:xfrm>
            <a:off x="930275" y="739775"/>
            <a:ext cx="4941888" cy="3706813"/>
          </a:xfrm>
          <a:ln/>
        </p:spPr>
      </p:sp>
      <p:sp>
        <p:nvSpPr>
          <p:cNvPr id="221187" name="Rectangle 3"/>
          <p:cNvSpPr>
            <a:spLocks noGrp="1" noChangeArrowheads="1"/>
          </p:cNvSpPr>
          <p:nvPr>
            <p:ph type="body" idx="1"/>
          </p:nvPr>
        </p:nvSpPr>
        <p:spPr>
          <a:xfrm>
            <a:off x="679450" y="4687888"/>
            <a:ext cx="5438775" cy="4446587"/>
          </a:xfrm>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96A2DCB-76B5-49FF-B37D-981EB9FE5713}" type="slidenum">
              <a:rPr lang="en-US"/>
              <a:pPr/>
              <a:t>20</a:t>
            </a:fld>
            <a:endParaRPr lang="en-US"/>
          </a:p>
        </p:txBody>
      </p:sp>
      <p:sp>
        <p:nvSpPr>
          <p:cNvPr id="223234" name="Rectangle 2"/>
          <p:cNvSpPr>
            <a:spLocks noGrp="1" noRot="1" noChangeAspect="1" noChangeArrowheads="1" noTextEdit="1"/>
          </p:cNvSpPr>
          <p:nvPr>
            <p:ph type="sldImg"/>
          </p:nvPr>
        </p:nvSpPr>
        <p:spPr>
          <a:xfrm>
            <a:off x="930275" y="739775"/>
            <a:ext cx="4941888" cy="3706813"/>
          </a:xfrm>
          <a:ln/>
        </p:spPr>
      </p:sp>
      <p:sp>
        <p:nvSpPr>
          <p:cNvPr id="223235" name="Rectangle 3"/>
          <p:cNvSpPr>
            <a:spLocks noGrp="1" noChangeArrowheads="1"/>
          </p:cNvSpPr>
          <p:nvPr>
            <p:ph type="body" idx="1"/>
          </p:nvPr>
        </p:nvSpPr>
        <p:spPr>
          <a:xfrm>
            <a:off x="679450" y="4687888"/>
            <a:ext cx="5438775" cy="4446587"/>
          </a:xfrm>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8C1A4E1-7940-4AB4-8691-38BBEC985060}" type="slidenum">
              <a:rPr lang="en-US"/>
              <a:pPr/>
              <a:t>21</a:t>
            </a:fld>
            <a:endParaRPr lang="en-US"/>
          </a:p>
        </p:txBody>
      </p:sp>
      <p:sp>
        <p:nvSpPr>
          <p:cNvPr id="225282" name="Rectangle 2"/>
          <p:cNvSpPr>
            <a:spLocks noGrp="1" noRot="1" noChangeAspect="1" noChangeArrowheads="1" noTextEdit="1"/>
          </p:cNvSpPr>
          <p:nvPr>
            <p:ph type="sldImg"/>
          </p:nvPr>
        </p:nvSpPr>
        <p:spPr>
          <a:xfrm>
            <a:off x="930275" y="739775"/>
            <a:ext cx="4941888" cy="3706813"/>
          </a:xfrm>
          <a:ln/>
        </p:spPr>
      </p:sp>
      <p:sp>
        <p:nvSpPr>
          <p:cNvPr id="225283" name="Rectangle 3"/>
          <p:cNvSpPr>
            <a:spLocks noGrp="1" noChangeArrowheads="1"/>
          </p:cNvSpPr>
          <p:nvPr>
            <p:ph type="body" idx="1"/>
          </p:nvPr>
        </p:nvSpPr>
        <p:spPr>
          <a:xfrm>
            <a:off x="679450" y="4687888"/>
            <a:ext cx="5438775" cy="4446587"/>
          </a:xfrm>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862FD22-1E3B-4505-9973-A0CDBF068A68}" type="slidenum">
              <a:rPr lang="en-US"/>
              <a:pPr/>
              <a:t>59</a:t>
            </a:fld>
            <a:endParaRPr lang="en-US"/>
          </a:p>
        </p:txBody>
      </p:sp>
      <p:sp>
        <p:nvSpPr>
          <p:cNvPr id="291842" name="Rectangle 2"/>
          <p:cNvSpPr>
            <a:spLocks noGrp="1" noRot="1" noChangeAspect="1" noChangeArrowheads="1" noTextEdit="1"/>
          </p:cNvSpPr>
          <p:nvPr>
            <p:ph type="sldImg"/>
          </p:nvPr>
        </p:nvSpPr>
        <p:spPr>
          <a:xfrm>
            <a:off x="930275" y="739775"/>
            <a:ext cx="4941888" cy="3706813"/>
          </a:xfrm>
          <a:ln/>
        </p:spPr>
      </p:sp>
      <p:sp>
        <p:nvSpPr>
          <p:cNvPr id="291843" name="Rectangle 3"/>
          <p:cNvSpPr>
            <a:spLocks noGrp="1" noChangeArrowheads="1"/>
          </p:cNvSpPr>
          <p:nvPr>
            <p:ph type="body" idx="1"/>
          </p:nvPr>
        </p:nvSpPr>
        <p:spPr>
          <a:xfrm>
            <a:off x="679450" y="4687888"/>
            <a:ext cx="5438775" cy="4446587"/>
          </a:xfrm>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lvl1pPr>
              <a:defRPr/>
            </a:lvl1pPr>
          </a:lstStyle>
          <a:p>
            <a:fld id="{02217F1F-4EAB-4FA1-BAEC-C22A14A4C27B}" type="slidenum">
              <a:rPr lang="en-US" altLang="zh-CN"/>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lvl1pPr>
              <a:defRPr/>
            </a:lvl1pPr>
          </a:lstStyle>
          <a:p>
            <a:fld id="{229D1894-8A42-49D4-85E8-5245A716C0C6}" type="slidenum">
              <a:rPr lang="en-US" altLang="zh-CN"/>
              <a:pPr/>
              <a:t>‹#›</a:t>
            </a:fld>
            <a:endParaRPr lang="en-US" altLang="zh-C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15100" y="609600"/>
            <a:ext cx="1943100" cy="5486400"/>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85800" y="609600"/>
            <a:ext cx="5676900" cy="5486400"/>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lvl1pPr>
              <a:defRPr/>
            </a:lvl1pPr>
          </a:lstStyle>
          <a:p>
            <a:fld id="{34A9FC7E-D8AA-4F89-BFB1-49CCDDFD0E34}" type="slidenum">
              <a:rPr lang="en-US" altLang="zh-CN"/>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85800" y="609600"/>
            <a:ext cx="77724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85800" y="1981200"/>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85800" y="6248400"/>
            <a:ext cx="1905000" cy="457200"/>
          </a:xfrm>
        </p:spPr>
        <p:txBody>
          <a:bodyPr/>
          <a:lstStyle>
            <a:lvl1pPr>
              <a:defRPr/>
            </a:lvl1pPr>
          </a:lstStyle>
          <a:p>
            <a:r>
              <a:rPr lang="en-US" altLang="zh-CN" smtClean="0"/>
              <a:t>2014-7-18 IHEP</a:t>
            </a:r>
            <a:endParaRPr lang="en-US" altLang="zh-CN"/>
          </a:p>
        </p:txBody>
      </p:sp>
      <p:sp>
        <p:nvSpPr>
          <p:cNvPr id="6" name="页脚占位符 5"/>
          <p:cNvSpPr>
            <a:spLocks noGrp="1"/>
          </p:cNvSpPr>
          <p:nvPr>
            <p:ph type="ftr" sz="quarter" idx="11"/>
          </p:nvPr>
        </p:nvSpPr>
        <p:spPr>
          <a:xfrm>
            <a:off x="3124200" y="6248400"/>
            <a:ext cx="2895600" cy="457200"/>
          </a:xfrm>
        </p:spPr>
        <p:txBody>
          <a:bodyPr/>
          <a:lstStyle>
            <a:lvl1pPr>
              <a:defRPr/>
            </a:lvl1pPr>
          </a:lstStyle>
          <a:p>
            <a:r>
              <a:rPr lang="pt-BR" altLang="zh-CN" smtClean="0"/>
              <a:t>Z.-A. LIU     EPC Seminar</a:t>
            </a:r>
            <a:endParaRPr lang="en-US" altLang="zh-CN"/>
          </a:p>
        </p:txBody>
      </p:sp>
      <p:sp>
        <p:nvSpPr>
          <p:cNvPr id="7" name="灯片编号占位符 6"/>
          <p:cNvSpPr>
            <a:spLocks noGrp="1"/>
          </p:cNvSpPr>
          <p:nvPr>
            <p:ph type="sldNum" sz="quarter" idx="12"/>
          </p:nvPr>
        </p:nvSpPr>
        <p:spPr>
          <a:xfrm>
            <a:off x="6553200" y="6248400"/>
            <a:ext cx="1905000" cy="457200"/>
          </a:xfrm>
        </p:spPr>
        <p:txBody>
          <a:bodyPr/>
          <a:lstStyle>
            <a:lvl1pPr>
              <a:defRPr/>
            </a:lvl1pPr>
          </a:lstStyle>
          <a:p>
            <a:fld id="{3076BEA4-6DEF-4DFE-86A5-3BA8824B5DC0}" type="slidenum">
              <a:rPr lang="en-US" altLang="zh-CN"/>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274638"/>
            <a:ext cx="8229600" cy="1143000"/>
          </a:xfrm>
        </p:spPr>
        <p:txBody>
          <a:bodyPr/>
          <a:lstStyle/>
          <a:p>
            <a:r>
              <a:rPr lang="zh-CN" altLang="en-US" smtClean="0"/>
              <a:t>单击此处编辑母版标题样式</a:t>
            </a:r>
            <a:endParaRPr lang="zh-CN" altLang="en-US"/>
          </a:p>
        </p:txBody>
      </p:sp>
      <p:sp>
        <p:nvSpPr>
          <p:cNvPr id="3" name="内容占位符 2"/>
          <p:cNvSpPr>
            <a:spLocks noGrp="1"/>
          </p:cNvSpPr>
          <p:nvPr>
            <p:ph sz="quarter" idx="1"/>
          </p:nvPr>
        </p:nvSpPr>
        <p:spPr>
          <a:xfrm>
            <a:off x="457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57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内容占位符 5"/>
          <p:cNvSpPr>
            <a:spLocks noGrp="1"/>
          </p:cNvSpPr>
          <p:nvPr>
            <p:ph sz="quarter" idx="4"/>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a:xfrm>
            <a:off x="457200" y="6538913"/>
            <a:ext cx="2133600" cy="274637"/>
          </a:xfrm>
        </p:spPr>
        <p:txBody>
          <a:bodyPr/>
          <a:lstStyle>
            <a:lvl1pPr>
              <a:defRPr/>
            </a:lvl1pPr>
          </a:lstStyle>
          <a:p>
            <a:r>
              <a:rPr lang="en-US" altLang="zh-CN" smtClean="0"/>
              <a:t>2014-7-18 IHEP</a:t>
            </a:r>
            <a:endParaRPr lang="en-US" altLang="zh-CN"/>
          </a:p>
        </p:txBody>
      </p:sp>
      <p:sp>
        <p:nvSpPr>
          <p:cNvPr id="8" name="灯片编号占位符 7"/>
          <p:cNvSpPr>
            <a:spLocks noGrp="1"/>
          </p:cNvSpPr>
          <p:nvPr>
            <p:ph type="sldNum" sz="quarter" idx="11"/>
          </p:nvPr>
        </p:nvSpPr>
        <p:spPr>
          <a:xfrm>
            <a:off x="7740650" y="6542088"/>
            <a:ext cx="946150" cy="271462"/>
          </a:xfrm>
        </p:spPr>
        <p:txBody>
          <a:bodyPr/>
          <a:lstStyle>
            <a:lvl1pPr>
              <a:defRPr/>
            </a:lvl1pPr>
          </a:lstStyle>
          <a:p>
            <a:fld id="{6842A5BF-295E-4230-917D-41CCB4A65D33}" type="slidenum">
              <a:rPr lang="en-US" altLang="zh-CN"/>
              <a:pPr/>
              <a:t>‹#›</a:t>
            </a:fld>
            <a:endParaRPr lang="en-US" altLang="zh-CN"/>
          </a:p>
        </p:txBody>
      </p:sp>
      <p:sp>
        <p:nvSpPr>
          <p:cNvPr id="9" name="页脚占位符 8"/>
          <p:cNvSpPr>
            <a:spLocks noGrp="1"/>
          </p:cNvSpPr>
          <p:nvPr>
            <p:ph type="ftr" sz="quarter" idx="12"/>
          </p:nvPr>
        </p:nvSpPr>
        <p:spPr>
          <a:xfrm>
            <a:off x="2627313" y="6542088"/>
            <a:ext cx="4824412" cy="271462"/>
          </a:xfrm>
        </p:spPr>
        <p:txBody>
          <a:bodyPr/>
          <a:lstStyle>
            <a:lvl1pPr>
              <a:defRPr/>
            </a:lvl1pPr>
          </a:lstStyle>
          <a:p>
            <a:r>
              <a:rPr lang="pt-BR" altLang="zh-CN" smtClean="0"/>
              <a:t>Z.-A. LIU     EPC Seminar</a:t>
            </a:r>
            <a:endParaRPr lang="en-US" altLang="zh-CN"/>
          </a:p>
        </p:txBody>
      </p:sp>
    </p:spTree>
    <p:extLst>
      <p:ext uri="{BB962C8B-B14F-4D97-AF65-F5344CB8AC3E}">
        <p14:creationId xmlns:p14="http://schemas.microsoft.com/office/powerpoint/2010/main" val="12132196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图表占位符 2"/>
          <p:cNvSpPr>
            <a:spLocks noGrp="1"/>
          </p:cNvSpPr>
          <p:nvPr>
            <p:ph type="chart" idx="1"/>
          </p:nvPr>
        </p:nvSpPr>
        <p:spPr>
          <a:xfrm>
            <a:off x="457200" y="1600200"/>
            <a:ext cx="8229600" cy="4525963"/>
          </a:xfrm>
        </p:spPr>
        <p:txBody>
          <a:bodyPr/>
          <a:lstStyle/>
          <a:p>
            <a:pPr lvl="0"/>
            <a:endParaRPr lang="zh-CN" altLang="en-US" noProof="0" smtClean="0"/>
          </a:p>
        </p:txBody>
      </p:sp>
      <p:sp>
        <p:nvSpPr>
          <p:cNvPr id="4" name="Rectangle 4"/>
          <p:cNvSpPr>
            <a:spLocks noGrp="1" noChangeArrowheads="1"/>
          </p:cNvSpPr>
          <p:nvPr>
            <p:ph type="dt" sz="half" idx="10"/>
          </p:nvPr>
        </p:nvSpPr>
        <p:spPr/>
        <p:txBody>
          <a:bodyPr/>
          <a:lstStyle>
            <a:lvl1pPr>
              <a:defRPr/>
            </a:lvl1pPr>
          </a:lstStyle>
          <a:p>
            <a:pPr>
              <a:defRPr/>
            </a:pPr>
            <a:r>
              <a:rPr lang="en-US" altLang="zh-CN" smtClean="0"/>
              <a:t>2014-7-18 IHEP</a:t>
            </a:r>
            <a:endParaRPr lang="en-US" altLang="zh-CN"/>
          </a:p>
        </p:txBody>
      </p:sp>
      <p:sp>
        <p:nvSpPr>
          <p:cNvPr id="5" name="Rectangle 5"/>
          <p:cNvSpPr>
            <a:spLocks noGrp="1" noChangeArrowheads="1"/>
          </p:cNvSpPr>
          <p:nvPr>
            <p:ph type="ftr" sz="quarter" idx="11"/>
          </p:nvPr>
        </p:nvSpPr>
        <p:spPr/>
        <p:txBody>
          <a:bodyPr rtlCol="0"/>
          <a:lstStyle>
            <a:lvl1pPr fontAlgn="auto">
              <a:spcBef>
                <a:spcPts val="0"/>
              </a:spcBef>
              <a:spcAft>
                <a:spcPts val="0"/>
              </a:spcAft>
              <a:defRPr>
                <a:solidFill>
                  <a:schemeClr val="tx1">
                    <a:tint val="75000"/>
                  </a:schemeClr>
                </a:solidFill>
                <a:latin typeface="+mn-lt"/>
              </a:defRPr>
            </a:lvl1pPr>
          </a:lstStyle>
          <a:p>
            <a:pPr>
              <a:defRPr/>
            </a:pPr>
            <a:r>
              <a:rPr lang="pt-BR" altLang="zh-CN" smtClean="0"/>
              <a:t>Z.-A. LIU     EPC Seminar</a:t>
            </a:r>
            <a:endParaRPr lang="en-US" altLang="zh-CN"/>
          </a:p>
        </p:txBody>
      </p:sp>
      <p:sp>
        <p:nvSpPr>
          <p:cNvPr id="6" name="Rectangle 6"/>
          <p:cNvSpPr>
            <a:spLocks noGrp="1" noChangeArrowheads="1"/>
          </p:cNvSpPr>
          <p:nvPr>
            <p:ph type="sldNum" sz="quarter" idx="12"/>
          </p:nvPr>
        </p:nvSpPr>
        <p:spPr/>
        <p:txBody>
          <a:bodyPr/>
          <a:lstStyle>
            <a:lvl1pPr>
              <a:defRPr/>
            </a:lvl1pPr>
          </a:lstStyle>
          <a:p>
            <a:pPr>
              <a:defRPr/>
            </a:pPr>
            <a:fld id="{1B96BD8F-8835-462F-B6D1-1D90DDEBFDFD}" type="slidenum">
              <a:rPr lang="en-US" altLang="zh-CN"/>
              <a:pPr>
                <a:defRPr/>
              </a:pPr>
              <a:t>‹#›</a:t>
            </a:fld>
            <a:endParaRPr lang="en-US" altLang="zh-CN"/>
          </a:p>
        </p:txBody>
      </p:sp>
    </p:spTree>
    <p:extLst>
      <p:ext uri="{BB962C8B-B14F-4D97-AF65-F5344CB8AC3E}">
        <p14:creationId xmlns:p14="http://schemas.microsoft.com/office/powerpoint/2010/main" val="3457294529"/>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Rectangle 4"/>
          <p:cNvSpPr>
            <a:spLocks noGrp="1" noChangeArrowheads="1"/>
          </p:cNvSpPr>
          <p:nvPr>
            <p:ph type="dt" sz="half" idx="10"/>
          </p:nvPr>
        </p:nvSpPr>
        <p:spPr/>
        <p:txBody>
          <a:bodyPr rtlCol="0"/>
          <a:lstStyle>
            <a:lvl1pPr fontAlgn="auto">
              <a:spcBef>
                <a:spcPts val="0"/>
              </a:spcBef>
              <a:spcAft>
                <a:spcPts val="0"/>
              </a:spcAft>
              <a:defRPr>
                <a:solidFill>
                  <a:schemeClr val="tx1">
                    <a:tint val="75000"/>
                  </a:schemeClr>
                </a:solidFill>
                <a:latin typeface="+mn-lt"/>
              </a:defRPr>
            </a:lvl1pPr>
          </a:lstStyle>
          <a:p>
            <a:pPr>
              <a:defRPr/>
            </a:pPr>
            <a:r>
              <a:rPr lang="en-US" altLang="zh-CN" smtClean="0"/>
              <a:t>2014-7-18 IHEP</a:t>
            </a:r>
            <a:endParaRPr lang="en-US" altLang="zh-CN"/>
          </a:p>
        </p:txBody>
      </p:sp>
      <p:sp>
        <p:nvSpPr>
          <p:cNvPr id="7" name="Rectangle 5"/>
          <p:cNvSpPr>
            <a:spLocks noGrp="1" noChangeArrowheads="1"/>
          </p:cNvSpPr>
          <p:nvPr>
            <p:ph type="ftr" sz="quarter" idx="11"/>
          </p:nvPr>
        </p:nvSpPr>
        <p:spPr/>
        <p:txBody>
          <a:bodyPr rtlCol="0"/>
          <a:lstStyle>
            <a:lvl1pPr fontAlgn="auto">
              <a:spcBef>
                <a:spcPts val="0"/>
              </a:spcBef>
              <a:spcAft>
                <a:spcPts val="0"/>
              </a:spcAft>
              <a:defRPr>
                <a:solidFill>
                  <a:schemeClr val="tx1">
                    <a:tint val="75000"/>
                  </a:schemeClr>
                </a:solidFill>
                <a:latin typeface="+mn-lt"/>
              </a:defRPr>
            </a:lvl1pPr>
          </a:lstStyle>
          <a:p>
            <a:pPr>
              <a:defRPr/>
            </a:pPr>
            <a:r>
              <a:rPr lang="pt-BR" altLang="zh-CN" smtClean="0"/>
              <a:t>Z.-A. LIU     EPC Seminar</a:t>
            </a:r>
            <a:endParaRPr lang="en-US" altLang="zh-CN"/>
          </a:p>
        </p:txBody>
      </p:sp>
      <p:sp>
        <p:nvSpPr>
          <p:cNvPr id="8" name="Rectangle 6"/>
          <p:cNvSpPr>
            <a:spLocks noGrp="1" noChangeArrowheads="1"/>
          </p:cNvSpPr>
          <p:nvPr>
            <p:ph type="sldNum" sz="quarter" idx="12"/>
          </p:nvPr>
        </p:nvSpPr>
        <p:spPr/>
        <p:txBody>
          <a:bodyPr rtlCol="0"/>
          <a:lstStyle>
            <a:lvl1pPr fontAlgn="auto">
              <a:spcBef>
                <a:spcPts val="0"/>
              </a:spcBef>
              <a:spcAft>
                <a:spcPts val="0"/>
              </a:spcAft>
              <a:defRPr>
                <a:solidFill>
                  <a:schemeClr val="tx1">
                    <a:tint val="75000"/>
                  </a:schemeClr>
                </a:solidFill>
                <a:latin typeface="+mn-lt"/>
              </a:defRPr>
            </a:lvl1pPr>
          </a:lstStyle>
          <a:p>
            <a:pPr>
              <a:defRPr/>
            </a:pPr>
            <a:fld id="{88157F87-E6E5-4044-B37A-54BDCD731A96}" type="slidenum">
              <a:rPr lang="en-US" altLang="zh-CN"/>
              <a:pPr>
                <a:defRPr/>
              </a:pPr>
              <a:t>‹#›</a:t>
            </a:fld>
            <a:endParaRPr lang="en-US" altLang="zh-CN"/>
          </a:p>
        </p:txBody>
      </p:sp>
    </p:spTree>
    <p:extLst>
      <p:ext uri="{BB962C8B-B14F-4D97-AF65-F5344CB8AC3E}">
        <p14:creationId xmlns:p14="http://schemas.microsoft.com/office/powerpoint/2010/main" val="342222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xOverObj">
  <p:cSld name="标题和文本在内容之上">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8229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57200" y="3938588"/>
            <a:ext cx="8229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251575"/>
            <a:ext cx="2133600" cy="476250"/>
          </a:xfrm>
        </p:spPr>
        <p:txBody>
          <a:bodyPr/>
          <a:lstStyle>
            <a:lvl1pPr>
              <a:defRPr/>
            </a:lvl1pPr>
          </a:lstStyle>
          <a:p>
            <a:r>
              <a:rPr lang="en-US" altLang="zh-CN" smtClean="0"/>
              <a:t>2014-7-18 IHEP</a:t>
            </a:r>
            <a:endParaRPr lang="en-US"/>
          </a:p>
        </p:txBody>
      </p:sp>
      <p:sp>
        <p:nvSpPr>
          <p:cNvPr id="6" name="灯片编号占位符 5"/>
          <p:cNvSpPr>
            <a:spLocks noGrp="1"/>
          </p:cNvSpPr>
          <p:nvPr>
            <p:ph type="sldNum" sz="quarter" idx="11"/>
          </p:nvPr>
        </p:nvSpPr>
        <p:spPr>
          <a:xfrm>
            <a:off x="6553200" y="6248400"/>
            <a:ext cx="2133600" cy="476250"/>
          </a:xfrm>
        </p:spPr>
        <p:txBody>
          <a:bodyPr/>
          <a:lstStyle>
            <a:lvl1pPr>
              <a:defRPr/>
            </a:lvl1pPr>
          </a:lstStyle>
          <a:p>
            <a:fld id="{829B7EC4-69F7-441E-87B7-6F84BE51F110}" type="slidenum">
              <a:rPr lang="en-US"/>
              <a:pPr/>
              <a:t>‹#›</a:t>
            </a:fld>
            <a:endParaRPr lang="en-US"/>
          </a:p>
        </p:txBody>
      </p:sp>
      <p:sp>
        <p:nvSpPr>
          <p:cNvPr id="7" name="页脚占位符 6"/>
          <p:cNvSpPr>
            <a:spLocks noGrp="1"/>
          </p:cNvSpPr>
          <p:nvPr>
            <p:ph type="ftr" sz="quarter" idx="12"/>
          </p:nvPr>
        </p:nvSpPr>
        <p:spPr>
          <a:xfrm>
            <a:off x="3124200" y="6248400"/>
            <a:ext cx="2895600" cy="476250"/>
          </a:xfrm>
        </p:spPr>
        <p:txBody>
          <a:bodyPr/>
          <a:lstStyle>
            <a:lvl1pPr>
              <a:defRPr/>
            </a:lvl1pPr>
          </a:lstStyle>
          <a:p>
            <a:r>
              <a:rPr lang="pt-BR" altLang="zh-CN" smtClean="0"/>
              <a:t>Z.-A. LIU     EPC Seminar</a:t>
            </a:r>
            <a:endParaRPr lang="en-US"/>
          </a:p>
        </p:txBody>
      </p:sp>
    </p:spTree>
    <p:extLst>
      <p:ext uri="{BB962C8B-B14F-4D97-AF65-F5344CB8AC3E}">
        <p14:creationId xmlns:p14="http://schemas.microsoft.com/office/powerpoint/2010/main" val="9620773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a:xfrm>
            <a:off x="457200" y="6251575"/>
            <a:ext cx="2133600" cy="476250"/>
          </a:xfrm>
        </p:spPr>
        <p:txBody>
          <a:bodyPr/>
          <a:lstStyle>
            <a:lvl1pPr>
              <a:defRPr/>
            </a:lvl1pPr>
          </a:lstStyle>
          <a:p>
            <a:r>
              <a:rPr lang="en-US" altLang="zh-CN" smtClean="0"/>
              <a:t>2014-7-18 IHEP</a:t>
            </a:r>
            <a:endParaRPr lang="en-US"/>
          </a:p>
        </p:txBody>
      </p:sp>
      <p:sp>
        <p:nvSpPr>
          <p:cNvPr id="4" name="灯片编号占位符 3"/>
          <p:cNvSpPr>
            <a:spLocks noGrp="1"/>
          </p:cNvSpPr>
          <p:nvPr>
            <p:ph type="sldNum" sz="quarter" idx="11"/>
          </p:nvPr>
        </p:nvSpPr>
        <p:spPr>
          <a:xfrm>
            <a:off x="6553200" y="6248400"/>
            <a:ext cx="2133600" cy="476250"/>
          </a:xfrm>
        </p:spPr>
        <p:txBody>
          <a:bodyPr/>
          <a:lstStyle>
            <a:lvl1pPr>
              <a:defRPr/>
            </a:lvl1pPr>
          </a:lstStyle>
          <a:p>
            <a:fld id="{56CCA1DB-ADC8-4D73-AE74-952BB24142CF}" type="slidenum">
              <a:rPr lang="en-US"/>
              <a:pPr/>
              <a:t>‹#›</a:t>
            </a:fld>
            <a:endParaRPr lang="en-US"/>
          </a:p>
        </p:txBody>
      </p:sp>
      <p:sp>
        <p:nvSpPr>
          <p:cNvPr id="5" name="页脚占位符 4"/>
          <p:cNvSpPr>
            <a:spLocks noGrp="1"/>
          </p:cNvSpPr>
          <p:nvPr>
            <p:ph type="ftr" sz="quarter" idx="12"/>
          </p:nvPr>
        </p:nvSpPr>
        <p:spPr>
          <a:xfrm>
            <a:off x="3124200" y="6248400"/>
            <a:ext cx="2895600" cy="476250"/>
          </a:xfrm>
        </p:spPr>
        <p:txBody>
          <a:bodyPr/>
          <a:lstStyle>
            <a:lvl1pPr>
              <a:defRPr/>
            </a:lvl1pPr>
          </a:lstStyle>
          <a:p>
            <a:r>
              <a:rPr lang="pt-BR" altLang="zh-CN" smtClean="0"/>
              <a:t>Z.-A. LIU     EPC Seminar</a:t>
            </a:r>
            <a:endParaRPr lang="en-US"/>
          </a:p>
        </p:txBody>
      </p:sp>
    </p:spTree>
    <p:extLst>
      <p:ext uri="{BB962C8B-B14F-4D97-AF65-F5344CB8AC3E}">
        <p14:creationId xmlns:p14="http://schemas.microsoft.com/office/powerpoint/2010/main" val="3357349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15042" name="Rectangle 2"/>
          <p:cNvSpPr>
            <a:spLocks noGrp="1" noRot="1" noChangeArrowheads="1"/>
          </p:cNvSpPr>
          <p:nvPr>
            <p:ph type="ctrTitle"/>
          </p:nvPr>
        </p:nvSpPr>
        <p:spPr>
          <a:xfrm>
            <a:off x="685800" y="1981200"/>
            <a:ext cx="7772400" cy="1600200"/>
          </a:xfrm>
        </p:spPr>
        <p:txBody>
          <a:bodyPr/>
          <a:lstStyle>
            <a:lvl1pPr>
              <a:defRPr/>
            </a:lvl1pPr>
          </a:lstStyle>
          <a:p>
            <a:r>
              <a:rPr lang="en-US" altLang="zh-CN"/>
              <a:t>Click to edit Master title style</a:t>
            </a:r>
          </a:p>
        </p:txBody>
      </p:sp>
      <p:sp>
        <p:nvSpPr>
          <p:cNvPr id="215043" name="Rectangle 3"/>
          <p:cNvSpPr>
            <a:spLocks noGrp="1" noRot="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r>
              <a:rPr lang="en-US" altLang="zh-CN"/>
              <a:t>Click to edit Master subtitle style</a:t>
            </a:r>
          </a:p>
        </p:txBody>
      </p:sp>
      <p:sp>
        <p:nvSpPr>
          <p:cNvPr id="215044" name="Rectangle 4"/>
          <p:cNvSpPr>
            <a:spLocks noGrp="1" noChangeArrowheads="1"/>
          </p:cNvSpPr>
          <p:nvPr>
            <p:ph type="dt" sz="quarter" idx="2"/>
          </p:nvPr>
        </p:nvSpPr>
        <p:spPr/>
        <p:txBody>
          <a:bodyPr/>
          <a:lstStyle>
            <a:lvl1pPr>
              <a:defRPr/>
            </a:lvl1pPr>
          </a:lstStyle>
          <a:p>
            <a:r>
              <a:rPr lang="en-US" altLang="zh-CN" smtClean="0"/>
              <a:t>2014-7-18 IHEP</a:t>
            </a:r>
            <a:endParaRPr lang="en-US" altLang="zh-CN"/>
          </a:p>
        </p:txBody>
      </p:sp>
      <p:sp>
        <p:nvSpPr>
          <p:cNvPr id="215045" name="Rectangle 5"/>
          <p:cNvSpPr>
            <a:spLocks noGrp="1" noChangeArrowheads="1"/>
          </p:cNvSpPr>
          <p:nvPr>
            <p:ph type="ftr" sz="quarter" idx="3"/>
          </p:nvPr>
        </p:nvSpPr>
        <p:spPr/>
        <p:txBody>
          <a:bodyPr/>
          <a:lstStyle>
            <a:lvl1pPr>
              <a:defRPr/>
            </a:lvl1pPr>
          </a:lstStyle>
          <a:p>
            <a:r>
              <a:rPr lang="pt-BR" altLang="zh-CN" smtClean="0"/>
              <a:t>Z.-A. LIU     EPC Seminar</a:t>
            </a:r>
            <a:endParaRPr lang="en-US" altLang="zh-CN"/>
          </a:p>
        </p:txBody>
      </p:sp>
      <p:sp>
        <p:nvSpPr>
          <p:cNvPr id="215046" name="Rectangle 6"/>
          <p:cNvSpPr>
            <a:spLocks noGrp="1" noChangeArrowheads="1"/>
          </p:cNvSpPr>
          <p:nvPr>
            <p:ph type="sldNum" sz="quarter" idx="4"/>
          </p:nvPr>
        </p:nvSpPr>
        <p:spPr/>
        <p:txBody>
          <a:bodyPr/>
          <a:lstStyle>
            <a:lvl1pPr>
              <a:defRPr/>
            </a:lvl1pPr>
          </a:lstStyle>
          <a:p>
            <a:fld id="{CF07A83B-BC06-4285-9257-1EFD29626546}" type="slidenum">
              <a:rPr lang="en-US" altLang="zh-CN"/>
              <a:pPr/>
              <a:t>‹#›</a:t>
            </a:fld>
            <a:endParaRPr lang="en-US" altLang="zh-C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lvl1pPr>
              <a:defRPr/>
            </a:lvl1pPr>
          </a:lstStyle>
          <a:p>
            <a:fld id="{D0A25875-B7C1-46D2-BE0E-90424140FD2D}" type="slidenum">
              <a:rPr lang="en-US" altLang="zh-CN"/>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lvl1pPr>
              <a:defRPr/>
            </a:lvl1pPr>
          </a:lstStyle>
          <a:p>
            <a:fld id="{E1D0FC37-B3AD-4B89-B933-660EB0FB2D61}" type="slidenum">
              <a:rPr lang="en-US" altLang="zh-CN"/>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lvl1pPr>
              <a:defRPr/>
            </a:lvl1pPr>
          </a:lstStyle>
          <a:p>
            <a:fld id="{19E4EAFF-1FE4-43BC-AFD2-57CE98475F10}" type="slidenum">
              <a:rPr lang="en-US" altLang="zh-CN"/>
              <a:pPr/>
              <a:t>‹#›</a:t>
            </a:fld>
            <a:endParaRPr lang="en-US" altLang="zh-C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r>
              <a:rPr lang="en-US" altLang="zh-CN" smtClean="0"/>
              <a:t>2014-7-18 IHEP</a:t>
            </a:r>
            <a:endParaRPr lang="en-US" altLang="zh-CN"/>
          </a:p>
        </p:txBody>
      </p:sp>
      <p:sp>
        <p:nvSpPr>
          <p:cNvPr id="6" name="页脚占位符 5"/>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7" name="灯片编号占位符 6"/>
          <p:cNvSpPr>
            <a:spLocks noGrp="1"/>
          </p:cNvSpPr>
          <p:nvPr>
            <p:ph type="sldNum" sz="quarter" idx="12"/>
          </p:nvPr>
        </p:nvSpPr>
        <p:spPr/>
        <p:txBody>
          <a:bodyPr/>
          <a:lstStyle>
            <a:lvl1pPr>
              <a:defRPr/>
            </a:lvl1pPr>
          </a:lstStyle>
          <a:p>
            <a:fld id="{4BEF6BBF-F2F0-4199-81F8-5F940371D0AD}" type="slidenum">
              <a:rPr lang="en-US" altLang="zh-CN"/>
              <a:pPr/>
              <a:t>‹#›</a:t>
            </a:fld>
            <a:endParaRPr lang="en-US" altLang="zh-C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r>
              <a:rPr lang="en-US" altLang="zh-CN" smtClean="0"/>
              <a:t>2014-7-18 IHEP</a:t>
            </a:r>
            <a:endParaRPr lang="en-US" altLang="zh-CN"/>
          </a:p>
        </p:txBody>
      </p:sp>
      <p:sp>
        <p:nvSpPr>
          <p:cNvPr id="8" name="页脚占位符 7"/>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9" name="灯片编号占位符 8"/>
          <p:cNvSpPr>
            <a:spLocks noGrp="1"/>
          </p:cNvSpPr>
          <p:nvPr>
            <p:ph type="sldNum" sz="quarter" idx="12"/>
          </p:nvPr>
        </p:nvSpPr>
        <p:spPr/>
        <p:txBody>
          <a:bodyPr/>
          <a:lstStyle>
            <a:lvl1pPr>
              <a:defRPr/>
            </a:lvl1pPr>
          </a:lstStyle>
          <a:p>
            <a:fld id="{FFED508D-996F-4D7D-94FE-AB39A4801BB3}" type="slidenum">
              <a:rPr lang="en-US" altLang="zh-CN"/>
              <a:pPr/>
              <a:t>‹#›</a:t>
            </a:fld>
            <a:endParaRPr lang="en-US" altLang="zh-C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r>
              <a:rPr lang="en-US" altLang="zh-CN" smtClean="0"/>
              <a:t>2014-7-18 IHEP</a:t>
            </a:r>
            <a:endParaRPr lang="en-US" altLang="zh-CN"/>
          </a:p>
        </p:txBody>
      </p:sp>
      <p:sp>
        <p:nvSpPr>
          <p:cNvPr id="4" name="页脚占位符 3"/>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5" name="灯片编号占位符 4"/>
          <p:cNvSpPr>
            <a:spLocks noGrp="1"/>
          </p:cNvSpPr>
          <p:nvPr>
            <p:ph type="sldNum" sz="quarter" idx="12"/>
          </p:nvPr>
        </p:nvSpPr>
        <p:spPr/>
        <p:txBody>
          <a:bodyPr/>
          <a:lstStyle>
            <a:lvl1pPr>
              <a:defRPr/>
            </a:lvl1pPr>
          </a:lstStyle>
          <a:p>
            <a:fld id="{347ABBA2-31C4-49AB-997A-16BEDABDC514}" type="slidenum">
              <a:rPr lang="en-US" altLang="zh-CN"/>
              <a:pPr/>
              <a:t>‹#›</a:t>
            </a:fld>
            <a:endParaRPr lang="en-US" altLang="zh-C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r>
              <a:rPr lang="en-US" altLang="zh-CN" smtClean="0"/>
              <a:t>2014-7-18 IHEP</a:t>
            </a:r>
            <a:endParaRPr lang="en-US" altLang="zh-CN"/>
          </a:p>
        </p:txBody>
      </p:sp>
      <p:sp>
        <p:nvSpPr>
          <p:cNvPr id="3" name="页脚占位符 2"/>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4" name="灯片编号占位符 3"/>
          <p:cNvSpPr>
            <a:spLocks noGrp="1"/>
          </p:cNvSpPr>
          <p:nvPr>
            <p:ph type="sldNum" sz="quarter" idx="12"/>
          </p:nvPr>
        </p:nvSpPr>
        <p:spPr/>
        <p:txBody>
          <a:bodyPr/>
          <a:lstStyle>
            <a:lvl1pPr>
              <a:defRPr/>
            </a:lvl1pPr>
          </a:lstStyle>
          <a:p>
            <a:fld id="{C9944187-F3C4-4DB2-9A6B-9A75FD6D1F3D}" type="slidenum">
              <a:rPr lang="en-US" altLang="zh-CN"/>
              <a:pPr/>
              <a:t>‹#›</a:t>
            </a:fld>
            <a:endParaRPr lang="en-US" altLang="zh-CN"/>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r>
              <a:rPr lang="en-US" altLang="zh-CN" smtClean="0"/>
              <a:t>2014-7-18 IHEP</a:t>
            </a:r>
            <a:endParaRPr lang="en-US" altLang="zh-CN"/>
          </a:p>
        </p:txBody>
      </p:sp>
      <p:sp>
        <p:nvSpPr>
          <p:cNvPr id="6" name="页脚占位符 5"/>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7" name="灯片编号占位符 6"/>
          <p:cNvSpPr>
            <a:spLocks noGrp="1"/>
          </p:cNvSpPr>
          <p:nvPr>
            <p:ph type="sldNum" sz="quarter" idx="12"/>
          </p:nvPr>
        </p:nvSpPr>
        <p:spPr/>
        <p:txBody>
          <a:bodyPr/>
          <a:lstStyle>
            <a:lvl1pPr>
              <a:defRPr/>
            </a:lvl1pPr>
          </a:lstStyle>
          <a:p>
            <a:fld id="{0A634E12-2A8F-4519-8B96-EB2FC565C25A}" type="slidenum">
              <a:rPr lang="en-US" altLang="zh-CN"/>
              <a:pPr/>
              <a:t>‹#›</a:t>
            </a:fld>
            <a:endParaRPr lang="en-US" altLang="zh-CN"/>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r>
              <a:rPr lang="en-US" altLang="zh-CN" smtClean="0"/>
              <a:t>2014-7-18 IHEP</a:t>
            </a:r>
            <a:endParaRPr lang="en-US" altLang="zh-CN"/>
          </a:p>
        </p:txBody>
      </p:sp>
      <p:sp>
        <p:nvSpPr>
          <p:cNvPr id="6" name="页脚占位符 5"/>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7" name="灯片编号占位符 6"/>
          <p:cNvSpPr>
            <a:spLocks noGrp="1"/>
          </p:cNvSpPr>
          <p:nvPr>
            <p:ph type="sldNum" sz="quarter" idx="12"/>
          </p:nvPr>
        </p:nvSpPr>
        <p:spPr/>
        <p:txBody>
          <a:bodyPr/>
          <a:lstStyle>
            <a:lvl1pPr>
              <a:defRPr/>
            </a:lvl1pPr>
          </a:lstStyle>
          <a:p>
            <a:fld id="{B5F03494-89AC-43E6-8CE6-17FA6DD2B279}" type="slidenum">
              <a:rPr lang="en-US" altLang="zh-CN"/>
              <a:pPr/>
              <a:t>‹#›</a:t>
            </a:fld>
            <a:endParaRPr lang="en-US" altLang="zh-CN"/>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lvl1pPr>
              <a:defRPr/>
            </a:lvl1pPr>
          </a:lstStyle>
          <a:p>
            <a:fld id="{F11550FD-051D-4FC1-BC2F-EF8AB7C03480}" type="slidenum">
              <a:rPr lang="en-US" altLang="zh-CN"/>
              <a:pPr/>
              <a:t>‹#›</a:t>
            </a:fld>
            <a:endParaRPr lang="en-US" altLang="zh-CN"/>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707188" y="228600"/>
            <a:ext cx="2135187" cy="587057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301625" y="228600"/>
            <a:ext cx="6253163" cy="587057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lvl1pPr>
              <a:defRPr/>
            </a:lvl1pPr>
          </a:lstStyle>
          <a:p>
            <a:fld id="{3D0B6506-89FE-418E-BFF6-D91BEBB2B81D}" type="slidenum">
              <a:rPr lang="en-US" altLang="zh-CN"/>
              <a:pPr/>
              <a:t>‹#›</a:t>
            </a:fld>
            <a:endParaRPr lang="en-US" altLang="zh-CN"/>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95938" name="Picture 2" descr="1"/>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95939" name="Rectangle 3"/>
          <p:cNvSpPr>
            <a:spLocks noGrp="1" noChangeArrowheads="1"/>
          </p:cNvSpPr>
          <p:nvPr>
            <p:ph type="dt" sz="quarter" idx="2"/>
          </p:nvPr>
        </p:nvSpPr>
        <p:spPr/>
        <p:txBody>
          <a:bodyPr/>
          <a:lstStyle>
            <a:lvl1pPr>
              <a:defRPr/>
            </a:lvl1pPr>
          </a:lstStyle>
          <a:p>
            <a:r>
              <a:rPr lang="en-US" altLang="zh-CN" smtClean="0"/>
              <a:t>2014-7-18 IHEP</a:t>
            </a:r>
            <a:endParaRPr lang="en-US" altLang="zh-CN"/>
          </a:p>
        </p:txBody>
      </p:sp>
      <p:sp>
        <p:nvSpPr>
          <p:cNvPr id="295940" name="Rectangle 4"/>
          <p:cNvSpPr>
            <a:spLocks noGrp="1" noChangeArrowheads="1"/>
          </p:cNvSpPr>
          <p:nvPr>
            <p:ph type="ftr" sz="quarter" idx="3"/>
          </p:nvPr>
        </p:nvSpPr>
        <p:spPr/>
        <p:txBody>
          <a:bodyPr/>
          <a:lstStyle>
            <a:lvl1pPr>
              <a:defRPr/>
            </a:lvl1pPr>
          </a:lstStyle>
          <a:p>
            <a:r>
              <a:rPr lang="pt-BR" altLang="zh-CN" smtClean="0"/>
              <a:t>Z.-A. LIU     EPC Seminar</a:t>
            </a:r>
            <a:endParaRPr lang="en-US" altLang="zh-CN"/>
          </a:p>
        </p:txBody>
      </p:sp>
      <p:sp>
        <p:nvSpPr>
          <p:cNvPr id="295941" name="Rectangle 5"/>
          <p:cNvSpPr>
            <a:spLocks noGrp="1" noChangeArrowheads="1"/>
          </p:cNvSpPr>
          <p:nvPr>
            <p:ph type="sldNum" sz="quarter" idx="4"/>
          </p:nvPr>
        </p:nvSpPr>
        <p:spPr/>
        <p:txBody>
          <a:bodyPr/>
          <a:lstStyle>
            <a:lvl1pPr>
              <a:defRPr/>
            </a:lvl1pPr>
          </a:lstStyle>
          <a:p>
            <a:fld id="{CB923DEF-5BB8-4174-BF21-6D7EC9777E46}" type="slidenum">
              <a:rPr lang="en-US" altLang="zh-CN"/>
              <a:pPr/>
              <a:t>‹#›</a:t>
            </a:fld>
            <a:endParaRPr lang="en-US" altLang="zh-CN"/>
          </a:p>
        </p:txBody>
      </p:sp>
      <p:sp>
        <p:nvSpPr>
          <p:cNvPr id="295942" name="Rectangle 6"/>
          <p:cNvSpPr>
            <a:spLocks noGrp="1" noChangeArrowheads="1"/>
          </p:cNvSpPr>
          <p:nvPr>
            <p:ph type="ctrTitle" sz="quarter"/>
          </p:nvPr>
        </p:nvSpPr>
        <p:spPr>
          <a:xfrm>
            <a:off x="685800" y="2130425"/>
            <a:ext cx="7772400" cy="1470025"/>
          </a:xfrm>
        </p:spPr>
        <p:txBody>
          <a:bodyPr/>
          <a:lstStyle>
            <a:lvl1pPr>
              <a:defRPr/>
            </a:lvl1pPr>
          </a:lstStyle>
          <a:p>
            <a:r>
              <a:rPr lang="zh-CN" altLang="en-US"/>
              <a:t>单击此处编辑母版标题样式</a:t>
            </a:r>
          </a:p>
        </p:txBody>
      </p:sp>
      <p:sp>
        <p:nvSpPr>
          <p:cNvPr id="295943" name="Rectangle 7"/>
          <p:cNvSpPr>
            <a:spLocks noGrp="1" noChangeArrowheads="1"/>
          </p:cNvSpPr>
          <p:nvPr>
            <p:ph type="subTitle" sz="quarter" idx="1"/>
          </p:nvPr>
        </p:nvSpPr>
        <p:spPr>
          <a:xfrm>
            <a:off x="1371600" y="3886200"/>
            <a:ext cx="6400800" cy="1752600"/>
          </a:xfrm>
        </p:spPr>
        <p:txBody>
          <a:bodyPr/>
          <a:lstStyle>
            <a:lvl1pPr marL="0" indent="0" algn="ctr">
              <a:buFont typeface="Symbol" pitchFamily="18" charset="2"/>
              <a:buNone/>
              <a:defRPr/>
            </a:lvl1pPr>
          </a:lstStyle>
          <a:p>
            <a:r>
              <a:rPr lang="zh-CN" altLang="en-US"/>
              <a:t>单击此处编辑母版副标题样式</a:t>
            </a:r>
          </a:p>
        </p:txBody>
      </p:sp>
    </p:spTree>
  </p:cSld>
  <p:clrMapOvr>
    <a:masterClrMapping/>
  </p:clrMapOvr>
  <p:transition>
    <p:blinds/>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lvl1pPr>
              <a:defRPr/>
            </a:lvl1pPr>
          </a:lstStyle>
          <a:p>
            <a:fld id="{1E619058-27C6-40B4-839C-C0DE0A6A6DEA}" type="slidenum">
              <a:rPr lang="en-US" altLang="zh-CN"/>
              <a:pPr/>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lvl1pPr>
              <a:defRPr/>
            </a:lvl1pPr>
          </a:lstStyle>
          <a:p>
            <a:fld id="{FA100D8B-6137-4AC8-A6CB-67CF4848044C}" type="slidenum">
              <a:rPr lang="en-US" altLang="zh-CN"/>
              <a:pPr/>
              <a:t>‹#›</a:t>
            </a:fld>
            <a:endParaRPr lang="en-US" altLang="zh-CN"/>
          </a:p>
        </p:txBody>
      </p:sp>
    </p:spTree>
  </p:cSld>
  <p:clrMapOvr>
    <a:masterClrMapping/>
  </p:clrMapOvr>
  <p:transition>
    <p:blinds/>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lvl1pPr>
              <a:defRPr/>
            </a:lvl1p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lvl1pPr>
              <a:defRPr/>
            </a:lvl1pPr>
          </a:lstStyle>
          <a:p>
            <a:fld id="{D9318E10-69B5-407D-9898-1AF936015E2D}" type="slidenum">
              <a:rPr lang="en-US" altLang="zh-CN"/>
              <a:pPr/>
              <a:t>‹#›</a:t>
            </a:fld>
            <a:endParaRPr lang="en-US" altLang="zh-CN"/>
          </a:p>
        </p:txBody>
      </p:sp>
    </p:spTree>
  </p:cSld>
  <p:clrMapOvr>
    <a:masterClrMapping/>
  </p:clrMapOvr>
  <p:transition>
    <p:blinds/>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r>
              <a:rPr lang="en-US" altLang="zh-CN" smtClean="0"/>
              <a:t>2014-7-18 IHEP</a:t>
            </a:r>
            <a:endParaRPr lang="en-US" altLang="zh-CN"/>
          </a:p>
        </p:txBody>
      </p:sp>
      <p:sp>
        <p:nvSpPr>
          <p:cNvPr id="6" name="页脚占位符 5"/>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7" name="灯片编号占位符 6"/>
          <p:cNvSpPr>
            <a:spLocks noGrp="1"/>
          </p:cNvSpPr>
          <p:nvPr>
            <p:ph type="sldNum" sz="quarter" idx="12"/>
          </p:nvPr>
        </p:nvSpPr>
        <p:spPr/>
        <p:txBody>
          <a:bodyPr/>
          <a:lstStyle>
            <a:lvl1pPr>
              <a:defRPr/>
            </a:lvl1pPr>
          </a:lstStyle>
          <a:p>
            <a:fld id="{E07D096F-C2CB-464E-A207-AF6AAD0E1FA9}" type="slidenum">
              <a:rPr lang="en-US" altLang="zh-CN"/>
              <a:pPr/>
              <a:t>‹#›</a:t>
            </a:fld>
            <a:endParaRPr lang="en-US" altLang="zh-CN"/>
          </a:p>
        </p:txBody>
      </p:sp>
    </p:spTree>
  </p:cSld>
  <p:clrMapOvr>
    <a:masterClrMapping/>
  </p:clrMapOvr>
  <p:transition>
    <p:blinds/>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r>
              <a:rPr lang="en-US" altLang="zh-CN" smtClean="0"/>
              <a:t>2014-7-18 IHEP</a:t>
            </a:r>
            <a:endParaRPr lang="en-US" altLang="zh-CN"/>
          </a:p>
        </p:txBody>
      </p:sp>
      <p:sp>
        <p:nvSpPr>
          <p:cNvPr id="8" name="页脚占位符 7"/>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9" name="灯片编号占位符 8"/>
          <p:cNvSpPr>
            <a:spLocks noGrp="1"/>
          </p:cNvSpPr>
          <p:nvPr>
            <p:ph type="sldNum" sz="quarter" idx="12"/>
          </p:nvPr>
        </p:nvSpPr>
        <p:spPr/>
        <p:txBody>
          <a:bodyPr/>
          <a:lstStyle>
            <a:lvl1pPr>
              <a:defRPr/>
            </a:lvl1pPr>
          </a:lstStyle>
          <a:p>
            <a:fld id="{87F0A6D3-E442-4EDB-8A9F-8E735DA6544C}" type="slidenum">
              <a:rPr lang="en-US" altLang="zh-CN"/>
              <a:pPr/>
              <a:t>‹#›</a:t>
            </a:fld>
            <a:endParaRPr lang="en-US" altLang="zh-CN"/>
          </a:p>
        </p:txBody>
      </p:sp>
    </p:spTree>
  </p:cSld>
  <p:clrMapOvr>
    <a:masterClrMapping/>
  </p:clrMapOvr>
  <p:transition>
    <p:blinds/>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r>
              <a:rPr lang="en-US" altLang="zh-CN" smtClean="0"/>
              <a:t>2014-7-18 IHEP</a:t>
            </a:r>
            <a:endParaRPr lang="en-US" altLang="zh-CN"/>
          </a:p>
        </p:txBody>
      </p:sp>
      <p:sp>
        <p:nvSpPr>
          <p:cNvPr id="4" name="页脚占位符 3"/>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5" name="灯片编号占位符 4"/>
          <p:cNvSpPr>
            <a:spLocks noGrp="1"/>
          </p:cNvSpPr>
          <p:nvPr>
            <p:ph type="sldNum" sz="quarter" idx="12"/>
          </p:nvPr>
        </p:nvSpPr>
        <p:spPr/>
        <p:txBody>
          <a:bodyPr/>
          <a:lstStyle>
            <a:lvl1pPr>
              <a:defRPr/>
            </a:lvl1pPr>
          </a:lstStyle>
          <a:p>
            <a:fld id="{D0587C85-D42D-49C3-8626-1150733EC6F1}" type="slidenum">
              <a:rPr lang="en-US" altLang="zh-CN"/>
              <a:pPr/>
              <a:t>‹#›</a:t>
            </a:fld>
            <a:endParaRPr lang="en-US" altLang="zh-CN"/>
          </a:p>
        </p:txBody>
      </p:sp>
    </p:spTree>
  </p:cSld>
  <p:clrMapOvr>
    <a:masterClrMapping/>
  </p:clrMapOvr>
  <p:transition>
    <p:blinds/>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r>
              <a:rPr lang="en-US" altLang="zh-CN" smtClean="0"/>
              <a:t>2014-7-18 IHEP</a:t>
            </a:r>
            <a:endParaRPr lang="en-US" altLang="zh-CN"/>
          </a:p>
        </p:txBody>
      </p:sp>
      <p:sp>
        <p:nvSpPr>
          <p:cNvPr id="3" name="页脚占位符 2"/>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4" name="灯片编号占位符 3"/>
          <p:cNvSpPr>
            <a:spLocks noGrp="1"/>
          </p:cNvSpPr>
          <p:nvPr>
            <p:ph type="sldNum" sz="quarter" idx="12"/>
          </p:nvPr>
        </p:nvSpPr>
        <p:spPr/>
        <p:txBody>
          <a:bodyPr/>
          <a:lstStyle>
            <a:lvl1pPr>
              <a:defRPr/>
            </a:lvl1pPr>
          </a:lstStyle>
          <a:p>
            <a:fld id="{1C41697C-DED2-4FF1-B273-4B39E396E1A0}" type="slidenum">
              <a:rPr lang="en-US" altLang="zh-CN"/>
              <a:pPr/>
              <a:t>‹#›</a:t>
            </a:fld>
            <a:endParaRPr lang="en-US" altLang="zh-CN"/>
          </a:p>
        </p:txBody>
      </p:sp>
    </p:spTree>
  </p:cSld>
  <p:clrMapOvr>
    <a:masterClrMapping/>
  </p:clrMapOvr>
  <p:transition>
    <p:blinds/>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r>
              <a:rPr lang="en-US" altLang="zh-CN" smtClean="0"/>
              <a:t>2014-7-18 IHEP</a:t>
            </a:r>
            <a:endParaRPr lang="en-US" altLang="zh-CN"/>
          </a:p>
        </p:txBody>
      </p:sp>
      <p:sp>
        <p:nvSpPr>
          <p:cNvPr id="6" name="页脚占位符 5"/>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7" name="灯片编号占位符 6"/>
          <p:cNvSpPr>
            <a:spLocks noGrp="1"/>
          </p:cNvSpPr>
          <p:nvPr>
            <p:ph type="sldNum" sz="quarter" idx="12"/>
          </p:nvPr>
        </p:nvSpPr>
        <p:spPr/>
        <p:txBody>
          <a:bodyPr/>
          <a:lstStyle>
            <a:lvl1pPr>
              <a:defRPr/>
            </a:lvl1pPr>
          </a:lstStyle>
          <a:p>
            <a:fld id="{28CF3139-72D3-4B00-B529-E6C76FEBD802}" type="slidenum">
              <a:rPr lang="en-US" altLang="zh-CN"/>
              <a:pPr/>
              <a:t>‹#›</a:t>
            </a:fld>
            <a:endParaRPr lang="en-US" altLang="zh-CN"/>
          </a:p>
        </p:txBody>
      </p:sp>
    </p:spTree>
  </p:cSld>
  <p:clrMapOvr>
    <a:masterClrMapping/>
  </p:clrMapOvr>
  <p:transition>
    <p:blinds/>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r>
              <a:rPr lang="en-US" altLang="zh-CN" smtClean="0"/>
              <a:t>2014-7-18 IHEP</a:t>
            </a:r>
            <a:endParaRPr lang="en-US" altLang="zh-CN"/>
          </a:p>
        </p:txBody>
      </p:sp>
      <p:sp>
        <p:nvSpPr>
          <p:cNvPr id="6" name="页脚占位符 5"/>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7" name="灯片编号占位符 6"/>
          <p:cNvSpPr>
            <a:spLocks noGrp="1"/>
          </p:cNvSpPr>
          <p:nvPr>
            <p:ph type="sldNum" sz="quarter" idx="12"/>
          </p:nvPr>
        </p:nvSpPr>
        <p:spPr/>
        <p:txBody>
          <a:bodyPr/>
          <a:lstStyle>
            <a:lvl1pPr>
              <a:defRPr/>
            </a:lvl1pPr>
          </a:lstStyle>
          <a:p>
            <a:fld id="{53AA4CB2-E1B5-435F-AE7B-029D8DFCA634}" type="slidenum">
              <a:rPr lang="en-US" altLang="zh-CN"/>
              <a:pPr/>
              <a:t>‹#›</a:t>
            </a:fld>
            <a:endParaRPr lang="en-US" altLang="zh-CN"/>
          </a:p>
        </p:txBody>
      </p:sp>
    </p:spTree>
  </p:cSld>
  <p:clrMapOvr>
    <a:masterClrMapping/>
  </p:clrMapOvr>
  <p:transition>
    <p:blinds/>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lvl1pPr>
              <a:defRPr/>
            </a:lvl1pPr>
          </a:lstStyle>
          <a:p>
            <a:fld id="{93B14F5D-DAF7-4A89-9BF2-F30B5DD66AC2}" type="slidenum">
              <a:rPr lang="en-US" altLang="zh-CN"/>
              <a:pPr/>
              <a:t>‹#›</a:t>
            </a:fld>
            <a:endParaRPr lang="en-US" altLang="zh-CN"/>
          </a:p>
        </p:txBody>
      </p:sp>
    </p:spTree>
  </p:cSld>
  <p:clrMapOvr>
    <a:masterClrMapping/>
  </p:clrMapOvr>
  <p:transition>
    <p:blinds/>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lvl1pPr>
              <a:defRPr/>
            </a:lvl1pPr>
          </a:lstStyle>
          <a:p>
            <a:fld id="{2127BEC2-5AB0-4EDF-9892-9463CCF14750}" type="slidenum">
              <a:rPr lang="en-US" altLang="zh-CN"/>
              <a:pPr/>
              <a:t>‹#›</a:t>
            </a:fld>
            <a:endParaRPr lang="en-US" altLang="zh-CN"/>
          </a:p>
        </p:txBody>
      </p:sp>
    </p:spTree>
  </p:cSld>
  <p:clrMapOvr>
    <a:masterClrMapping/>
  </p:clrMapOvr>
  <p:transition>
    <p:blinds/>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lvl1pPr>
              <a:defRPr/>
            </a:lvl1pPr>
          </a:lstStyle>
          <a:p>
            <a:r>
              <a:rPr lang="en-US" altLang="zh-CN" smtClean="0"/>
              <a:t>2014-7-18 IHEP</a:t>
            </a:r>
            <a:endParaRPr lang="en-US" altLang="zh-CN"/>
          </a:p>
        </p:txBody>
      </p:sp>
      <p:sp>
        <p:nvSpPr>
          <p:cNvPr id="6" name="页脚占位符 5"/>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7" name="灯片编号占位符 6"/>
          <p:cNvSpPr>
            <a:spLocks noGrp="1"/>
          </p:cNvSpPr>
          <p:nvPr>
            <p:ph type="sldNum" sz="quarter" idx="12"/>
          </p:nvPr>
        </p:nvSpPr>
        <p:spPr/>
        <p:txBody>
          <a:bodyPr/>
          <a:lstStyle>
            <a:lvl1pPr>
              <a:defRPr/>
            </a:lvl1pPr>
          </a:lstStyle>
          <a:p>
            <a:fld id="{33F0C309-5B7C-4502-8F1E-FDC7ED703A8E}" type="slidenum">
              <a:rPr lang="en-US" altLang="zh-CN"/>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245225"/>
            <a:ext cx="2133600" cy="476250"/>
          </a:xfrm>
        </p:spPr>
        <p:txBody>
          <a:bodyPr/>
          <a:lstStyle>
            <a:lvl1pPr>
              <a:defRPr/>
            </a:lvl1pPr>
          </a:lstStyle>
          <a:p>
            <a:r>
              <a:rPr lang="en-US" altLang="zh-CN" smtClean="0"/>
              <a:t>2014-7-18 IHEP</a:t>
            </a:r>
            <a:endParaRPr lang="en-US" altLang="zh-CN"/>
          </a:p>
        </p:txBody>
      </p:sp>
      <p:sp>
        <p:nvSpPr>
          <p:cNvPr id="6" name="页脚占位符 5"/>
          <p:cNvSpPr>
            <a:spLocks noGrp="1"/>
          </p:cNvSpPr>
          <p:nvPr>
            <p:ph type="ftr" sz="quarter" idx="11"/>
          </p:nvPr>
        </p:nvSpPr>
        <p:spPr>
          <a:xfrm>
            <a:off x="3124200" y="6245225"/>
            <a:ext cx="2895600" cy="476250"/>
          </a:xfrm>
        </p:spPr>
        <p:txBody>
          <a:bodyPr/>
          <a:lstStyle>
            <a:lvl1pPr>
              <a:defRPr/>
            </a:lvl1pPr>
          </a:lstStyle>
          <a:p>
            <a:r>
              <a:rPr lang="pt-BR" altLang="zh-CN" smtClean="0"/>
              <a:t>Z.-A. LIU     EPC Seminar</a:t>
            </a:r>
            <a:endParaRPr lang="en-US" altLang="zh-CN"/>
          </a:p>
        </p:txBody>
      </p:sp>
      <p:sp>
        <p:nvSpPr>
          <p:cNvPr id="7" name="灯片编号占位符 6"/>
          <p:cNvSpPr>
            <a:spLocks noGrp="1"/>
          </p:cNvSpPr>
          <p:nvPr>
            <p:ph type="sldNum" sz="quarter" idx="12"/>
          </p:nvPr>
        </p:nvSpPr>
        <p:spPr>
          <a:xfrm>
            <a:off x="6553200" y="6245225"/>
            <a:ext cx="2133600" cy="476250"/>
          </a:xfrm>
        </p:spPr>
        <p:txBody>
          <a:bodyPr/>
          <a:lstStyle>
            <a:lvl1pPr>
              <a:defRPr/>
            </a:lvl1pPr>
          </a:lstStyle>
          <a:p>
            <a:fld id="{59700DE5-5ADE-4923-BE5B-C091AD802598}" type="slidenum">
              <a:rPr lang="en-US" altLang="zh-CN"/>
              <a:pPr/>
              <a:t>‹#›</a:t>
            </a:fld>
            <a:endParaRPr lang="en-US" altLang="zh-CN"/>
          </a:p>
        </p:txBody>
      </p:sp>
    </p:spTree>
  </p:cSld>
  <p:clrMapOvr>
    <a:masterClrMapping/>
  </p:clrMapOvr>
  <p:transition>
    <p:blinds/>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quarter" idx="2"/>
          </p:nvPr>
        </p:nvSpPr>
        <p:spPr>
          <a:xfrm>
            <a:off x="4648200" y="1600200"/>
            <a:ext cx="4038600" cy="21859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内容占位符 4"/>
          <p:cNvSpPr>
            <a:spLocks noGrp="1"/>
          </p:cNvSpPr>
          <p:nvPr>
            <p:ph sz="quarter" idx="3"/>
          </p:nvPr>
        </p:nvSpPr>
        <p:spPr>
          <a:xfrm>
            <a:off x="4648200" y="3938588"/>
            <a:ext cx="4038600" cy="218757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日期占位符 5"/>
          <p:cNvSpPr>
            <a:spLocks noGrp="1"/>
          </p:cNvSpPr>
          <p:nvPr>
            <p:ph type="dt" sz="half" idx="10"/>
          </p:nvPr>
        </p:nvSpPr>
        <p:spPr>
          <a:xfrm>
            <a:off x="457200" y="6245225"/>
            <a:ext cx="2133600" cy="476250"/>
          </a:xfrm>
        </p:spPr>
        <p:txBody>
          <a:bodyPr/>
          <a:lstStyle>
            <a:lvl1pPr>
              <a:defRPr/>
            </a:lvl1pPr>
          </a:lstStyle>
          <a:p>
            <a:r>
              <a:rPr lang="en-US" altLang="zh-CN" smtClean="0"/>
              <a:t>2014-7-18 IHEP</a:t>
            </a:r>
            <a:endParaRPr lang="en-US" altLang="zh-CN"/>
          </a:p>
        </p:txBody>
      </p:sp>
      <p:sp>
        <p:nvSpPr>
          <p:cNvPr id="7" name="页脚占位符 6"/>
          <p:cNvSpPr>
            <a:spLocks noGrp="1"/>
          </p:cNvSpPr>
          <p:nvPr>
            <p:ph type="ftr" sz="quarter" idx="11"/>
          </p:nvPr>
        </p:nvSpPr>
        <p:spPr>
          <a:xfrm>
            <a:off x="3124200" y="6245225"/>
            <a:ext cx="2895600" cy="476250"/>
          </a:xfrm>
        </p:spPr>
        <p:txBody>
          <a:bodyPr/>
          <a:lstStyle>
            <a:lvl1pPr>
              <a:defRPr/>
            </a:lvl1pPr>
          </a:lstStyle>
          <a:p>
            <a:r>
              <a:rPr lang="pt-BR" altLang="zh-CN" smtClean="0"/>
              <a:t>Z.-A. LIU     EPC Seminar</a:t>
            </a:r>
            <a:endParaRPr lang="en-US" altLang="zh-CN"/>
          </a:p>
        </p:txBody>
      </p:sp>
      <p:sp>
        <p:nvSpPr>
          <p:cNvPr id="8" name="灯片编号占位符 7"/>
          <p:cNvSpPr>
            <a:spLocks noGrp="1"/>
          </p:cNvSpPr>
          <p:nvPr>
            <p:ph type="sldNum" sz="quarter" idx="12"/>
          </p:nvPr>
        </p:nvSpPr>
        <p:spPr>
          <a:xfrm>
            <a:off x="6553200" y="6245225"/>
            <a:ext cx="2133600" cy="476250"/>
          </a:xfrm>
        </p:spPr>
        <p:txBody>
          <a:bodyPr/>
          <a:lstStyle>
            <a:lvl1pPr>
              <a:defRPr/>
            </a:lvl1pPr>
          </a:lstStyle>
          <a:p>
            <a:fld id="{0D47C6B3-8572-4C4C-B8A0-C8E97C5AFA1A}" type="slidenum">
              <a:rPr lang="en-US" altLang="zh-CN"/>
              <a:pPr/>
              <a:t>‹#›</a:t>
            </a:fld>
            <a:endParaRPr lang="en-US" altLang="zh-CN"/>
          </a:p>
        </p:txBody>
      </p:sp>
    </p:spTree>
  </p:cSld>
  <p:clrMapOvr>
    <a:masterClrMapping/>
  </p:clrMapOvr>
  <p:transition>
    <p:blinds/>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r>
              <a:rPr lang="en-US" altLang="zh-CN" smtClean="0"/>
              <a:t>2014-7-18 IHEP</a:t>
            </a:r>
            <a:endParaRPr lang="en-US"/>
          </a:p>
        </p:txBody>
      </p:sp>
      <p:sp>
        <p:nvSpPr>
          <p:cNvPr id="5" name="页脚占位符 4"/>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10003E60-90F7-4AEB-A155-87BBC35EB02E}" type="slidenum">
              <a:rPr lang="en-US" smtClean="0"/>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t>2014-7-18 IHEP</a:t>
            </a:r>
            <a:endParaRPr lang="en-US"/>
          </a:p>
        </p:txBody>
      </p:sp>
      <p:sp>
        <p:nvSpPr>
          <p:cNvPr id="5" name="页脚占位符 4"/>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33772212-DED1-49FE-8254-31B85DA0413F}" type="slidenum">
              <a:rPr lang="en-US" smtClean="0"/>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r>
              <a:rPr lang="en-US" altLang="zh-CN" smtClean="0"/>
              <a:t>2014-7-18 IHEP</a:t>
            </a:r>
            <a:endParaRPr lang="en-US"/>
          </a:p>
        </p:txBody>
      </p:sp>
      <p:sp>
        <p:nvSpPr>
          <p:cNvPr id="5" name="页脚占位符 4"/>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BD5BF393-AFC9-4757-AC0A-FD711C031E6D}" type="slidenum">
              <a:rPr lang="en-US" smtClean="0"/>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r>
              <a:rPr lang="en-US" altLang="zh-CN" smtClean="0"/>
              <a:t>2014-7-18 IHEP</a:t>
            </a:r>
            <a:endParaRPr lang="en-US"/>
          </a:p>
        </p:txBody>
      </p:sp>
      <p:sp>
        <p:nvSpPr>
          <p:cNvPr id="6" name="页脚占位符 5"/>
          <p:cNvSpPr>
            <a:spLocks noGrp="1"/>
          </p:cNvSpPr>
          <p:nvPr>
            <p:ph type="ftr" sz="quarter" idx="11"/>
          </p:nvPr>
        </p:nvSpPr>
        <p:spPr/>
        <p:txBody>
          <a:bodyPr/>
          <a:lstStyle/>
          <a:p>
            <a:r>
              <a:rPr lang="pt-BR" altLang="zh-CN" smtClean="0"/>
              <a:t>Z.-A. LIU     EPC Seminar</a:t>
            </a:r>
            <a:endParaRPr lang="en-US"/>
          </a:p>
        </p:txBody>
      </p:sp>
      <p:sp>
        <p:nvSpPr>
          <p:cNvPr id="7" name="灯片编号占位符 6"/>
          <p:cNvSpPr>
            <a:spLocks noGrp="1"/>
          </p:cNvSpPr>
          <p:nvPr>
            <p:ph type="sldNum" sz="quarter" idx="12"/>
          </p:nvPr>
        </p:nvSpPr>
        <p:spPr/>
        <p:txBody>
          <a:bodyPr/>
          <a:lstStyle/>
          <a:p>
            <a:fld id="{12CE790F-4020-4F20-9CD1-A680515F2856}" type="slidenum">
              <a:rPr lang="en-US" smtClean="0"/>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r>
              <a:rPr lang="en-US" altLang="zh-CN" smtClean="0"/>
              <a:t>2014-7-18 IHEP</a:t>
            </a:r>
            <a:endParaRPr lang="en-US"/>
          </a:p>
        </p:txBody>
      </p:sp>
      <p:sp>
        <p:nvSpPr>
          <p:cNvPr id="8" name="页脚占位符 7"/>
          <p:cNvSpPr>
            <a:spLocks noGrp="1"/>
          </p:cNvSpPr>
          <p:nvPr>
            <p:ph type="ftr" sz="quarter" idx="11"/>
          </p:nvPr>
        </p:nvSpPr>
        <p:spPr/>
        <p:txBody>
          <a:bodyPr/>
          <a:lstStyle/>
          <a:p>
            <a:r>
              <a:rPr lang="pt-BR" altLang="zh-CN" smtClean="0"/>
              <a:t>Z.-A. LIU     EPC Seminar</a:t>
            </a:r>
            <a:endParaRPr lang="en-US"/>
          </a:p>
        </p:txBody>
      </p:sp>
      <p:sp>
        <p:nvSpPr>
          <p:cNvPr id="9" name="灯片编号占位符 8"/>
          <p:cNvSpPr>
            <a:spLocks noGrp="1"/>
          </p:cNvSpPr>
          <p:nvPr>
            <p:ph type="sldNum" sz="quarter" idx="12"/>
          </p:nvPr>
        </p:nvSpPr>
        <p:spPr/>
        <p:txBody>
          <a:bodyPr/>
          <a:lstStyle/>
          <a:p>
            <a:fld id="{AFA80797-B31C-4CD8-B555-9531CBE4D165}" type="slidenum">
              <a:rPr lang="en-US" smtClean="0"/>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r>
              <a:rPr lang="en-US" altLang="zh-CN" smtClean="0"/>
              <a:t>2014-7-18 IHEP</a:t>
            </a:r>
            <a:endParaRPr lang="en-US"/>
          </a:p>
        </p:txBody>
      </p:sp>
      <p:sp>
        <p:nvSpPr>
          <p:cNvPr id="4" name="页脚占位符 3"/>
          <p:cNvSpPr>
            <a:spLocks noGrp="1"/>
          </p:cNvSpPr>
          <p:nvPr>
            <p:ph type="ftr" sz="quarter" idx="11"/>
          </p:nvPr>
        </p:nvSpPr>
        <p:spPr/>
        <p:txBody>
          <a:bodyPr/>
          <a:lstStyle/>
          <a:p>
            <a:r>
              <a:rPr lang="pt-BR" altLang="zh-CN" smtClean="0"/>
              <a:t>Z.-A. LIU     EPC Seminar</a:t>
            </a:r>
            <a:endParaRPr lang="en-US"/>
          </a:p>
        </p:txBody>
      </p:sp>
      <p:sp>
        <p:nvSpPr>
          <p:cNvPr id="5" name="灯片编号占位符 4"/>
          <p:cNvSpPr>
            <a:spLocks noGrp="1"/>
          </p:cNvSpPr>
          <p:nvPr>
            <p:ph type="sldNum" sz="quarter" idx="12"/>
          </p:nvPr>
        </p:nvSpPr>
        <p:spPr/>
        <p:txBody>
          <a:bodyPr/>
          <a:lstStyle/>
          <a:p>
            <a:fld id="{6B930BAE-2301-40E3-9116-927E76C52C7B}" type="slidenum">
              <a:rPr lang="en-US" smtClean="0"/>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r>
              <a:rPr lang="en-US" altLang="zh-CN" smtClean="0"/>
              <a:t>2014-7-18 IHEP</a:t>
            </a:r>
            <a:endParaRPr lang="en-US"/>
          </a:p>
        </p:txBody>
      </p:sp>
      <p:sp>
        <p:nvSpPr>
          <p:cNvPr id="3" name="页脚占位符 2"/>
          <p:cNvSpPr>
            <a:spLocks noGrp="1"/>
          </p:cNvSpPr>
          <p:nvPr>
            <p:ph type="ftr" sz="quarter" idx="11"/>
          </p:nvPr>
        </p:nvSpPr>
        <p:spPr/>
        <p:txBody>
          <a:bodyPr/>
          <a:lstStyle/>
          <a:p>
            <a:r>
              <a:rPr lang="pt-BR" altLang="zh-CN" smtClean="0"/>
              <a:t>Z.-A. LIU     EPC Seminar</a:t>
            </a:r>
            <a:endParaRPr lang="en-US"/>
          </a:p>
        </p:txBody>
      </p:sp>
      <p:sp>
        <p:nvSpPr>
          <p:cNvPr id="4" name="灯片编号占位符 3"/>
          <p:cNvSpPr>
            <a:spLocks noGrp="1"/>
          </p:cNvSpPr>
          <p:nvPr>
            <p:ph type="sldNum" sz="quarter" idx="12"/>
          </p:nvPr>
        </p:nvSpPr>
        <p:spPr/>
        <p:txBody>
          <a:bodyPr/>
          <a:lstStyle/>
          <a:p>
            <a:fld id="{68D554C2-59CF-461A-BA5D-40E7D2146B5B}" type="slidenum">
              <a:rPr lang="en-US" smtClean="0"/>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t>2014-7-18 IHEP</a:t>
            </a:r>
            <a:endParaRPr lang="en-US"/>
          </a:p>
        </p:txBody>
      </p:sp>
      <p:sp>
        <p:nvSpPr>
          <p:cNvPr id="6" name="页脚占位符 5"/>
          <p:cNvSpPr>
            <a:spLocks noGrp="1"/>
          </p:cNvSpPr>
          <p:nvPr>
            <p:ph type="ftr" sz="quarter" idx="11"/>
          </p:nvPr>
        </p:nvSpPr>
        <p:spPr/>
        <p:txBody>
          <a:bodyPr/>
          <a:lstStyle/>
          <a:p>
            <a:r>
              <a:rPr lang="pt-BR" altLang="zh-CN" smtClean="0"/>
              <a:t>Z.-A. LIU     EPC Seminar</a:t>
            </a:r>
            <a:endParaRPr lang="en-US"/>
          </a:p>
        </p:txBody>
      </p:sp>
      <p:sp>
        <p:nvSpPr>
          <p:cNvPr id="7" name="灯片编号占位符 6"/>
          <p:cNvSpPr>
            <a:spLocks noGrp="1"/>
          </p:cNvSpPr>
          <p:nvPr>
            <p:ph type="sldNum" sz="quarter" idx="12"/>
          </p:nvPr>
        </p:nvSpPr>
        <p:spPr/>
        <p:txBody>
          <a:bodyPr/>
          <a:lstStyle/>
          <a:p>
            <a:fld id="{BD9ADDD1-62A2-4AD2-9A00-71BC8B62F3F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lvl1pPr>
              <a:defRPr/>
            </a:lvl1pPr>
          </a:lstStyle>
          <a:p>
            <a:r>
              <a:rPr lang="en-US" altLang="zh-CN" smtClean="0"/>
              <a:t>2014-7-18 IHEP</a:t>
            </a:r>
            <a:endParaRPr lang="en-US" altLang="zh-CN"/>
          </a:p>
        </p:txBody>
      </p:sp>
      <p:sp>
        <p:nvSpPr>
          <p:cNvPr id="8" name="页脚占位符 7"/>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9" name="灯片编号占位符 8"/>
          <p:cNvSpPr>
            <a:spLocks noGrp="1"/>
          </p:cNvSpPr>
          <p:nvPr>
            <p:ph type="sldNum" sz="quarter" idx="12"/>
          </p:nvPr>
        </p:nvSpPr>
        <p:spPr/>
        <p:txBody>
          <a:bodyPr/>
          <a:lstStyle>
            <a:lvl1pPr>
              <a:defRPr/>
            </a:lvl1pPr>
          </a:lstStyle>
          <a:p>
            <a:fld id="{00971EE1-8656-4157-BA43-B75FB48A18CD}" type="slidenum">
              <a:rPr lang="en-US" altLang="zh-CN"/>
              <a:pPr/>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r>
              <a:rPr lang="en-US" altLang="zh-CN" smtClean="0"/>
              <a:t>2014-7-18 IHEP</a:t>
            </a:r>
            <a:endParaRPr lang="en-US"/>
          </a:p>
        </p:txBody>
      </p:sp>
      <p:sp>
        <p:nvSpPr>
          <p:cNvPr id="6" name="页脚占位符 5"/>
          <p:cNvSpPr>
            <a:spLocks noGrp="1"/>
          </p:cNvSpPr>
          <p:nvPr>
            <p:ph type="ftr" sz="quarter" idx="11"/>
          </p:nvPr>
        </p:nvSpPr>
        <p:spPr/>
        <p:txBody>
          <a:bodyPr/>
          <a:lstStyle/>
          <a:p>
            <a:r>
              <a:rPr lang="pt-BR" altLang="zh-CN" smtClean="0"/>
              <a:t>Z.-A. LIU     EPC Seminar</a:t>
            </a:r>
            <a:endParaRPr lang="en-US"/>
          </a:p>
        </p:txBody>
      </p:sp>
      <p:sp>
        <p:nvSpPr>
          <p:cNvPr id="7" name="灯片编号占位符 6"/>
          <p:cNvSpPr>
            <a:spLocks noGrp="1"/>
          </p:cNvSpPr>
          <p:nvPr>
            <p:ph type="sldNum" sz="quarter" idx="12"/>
          </p:nvPr>
        </p:nvSpPr>
        <p:spPr/>
        <p:txBody>
          <a:bodyPr/>
          <a:lstStyle/>
          <a:p>
            <a:fld id="{DA9B2345-F4C2-403F-B360-558C6BFB6708}" type="slidenum">
              <a:rPr lang="en-US" smtClean="0"/>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t>2014-7-18 IHEP</a:t>
            </a:r>
            <a:endParaRPr lang="en-US"/>
          </a:p>
        </p:txBody>
      </p:sp>
      <p:sp>
        <p:nvSpPr>
          <p:cNvPr id="5" name="页脚占位符 4"/>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64CFCCCB-72B5-4423-A762-78B7EF9B9D50}" type="slidenum">
              <a:rPr lang="en-US" smtClean="0"/>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r>
              <a:rPr lang="en-US" altLang="zh-CN" smtClean="0"/>
              <a:t>2014-7-18 IHEP</a:t>
            </a:r>
            <a:endParaRPr lang="en-US"/>
          </a:p>
        </p:txBody>
      </p:sp>
      <p:sp>
        <p:nvSpPr>
          <p:cNvPr id="5" name="页脚占位符 4"/>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4A2BDFC8-DE44-480C-8319-F3059AF94679}" type="slidenum">
              <a:rPr lang="en-US" smtClean="0"/>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457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457200" y="6251575"/>
            <a:ext cx="2133600" cy="476250"/>
          </a:xfrm>
        </p:spPr>
        <p:txBody>
          <a:bodyPr/>
          <a:lstStyle>
            <a:lvl1pPr>
              <a:defRPr/>
            </a:lvl1pPr>
          </a:lstStyle>
          <a:p>
            <a:r>
              <a:rPr lang="en-US" altLang="zh-CN" smtClean="0"/>
              <a:t>2014-7-18 IHEP</a:t>
            </a:r>
            <a:endParaRPr lang="en-US"/>
          </a:p>
        </p:txBody>
      </p:sp>
      <p:sp>
        <p:nvSpPr>
          <p:cNvPr id="6" name="灯片编号占位符 5"/>
          <p:cNvSpPr>
            <a:spLocks noGrp="1"/>
          </p:cNvSpPr>
          <p:nvPr>
            <p:ph type="sldNum" sz="quarter" idx="11"/>
          </p:nvPr>
        </p:nvSpPr>
        <p:spPr>
          <a:xfrm>
            <a:off x="6553200" y="6248400"/>
            <a:ext cx="2133600" cy="476250"/>
          </a:xfrm>
        </p:spPr>
        <p:txBody>
          <a:bodyPr/>
          <a:lstStyle>
            <a:lvl1pPr>
              <a:defRPr/>
            </a:lvl1pPr>
          </a:lstStyle>
          <a:p>
            <a:fld id="{2320DCF4-FB4A-4E4C-B62A-0F3E8E910F2F}" type="slidenum">
              <a:rPr lang="en-US"/>
              <a:pPr/>
              <a:t>‹#›</a:t>
            </a:fld>
            <a:endParaRPr lang="en-US"/>
          </a:p>
        </p:txBody>
      </p:sp>
      <p:sp>
        <p:nvSpPr>
          <p:cNvPr id="7" name="页脚占位符 6"/>
          <p:cNvSpPr>
            <a:spLocks noGrp="1"/>
          </p:cNvSpPr>
          <p:nvPr>
            <p:ph type="ftr" sz="quarter" idx="12"/>
          </p:nvPr>
        </p:nvSpPr>
        <p:spPr>
          <a:xfrm>
            <a:off x="3124200" y="6248400"/>
            <a:ext cx="2895600" cy="476250"/>
          </a:xfrm>
        </p:spPr>
        <p:txBody>
          <a:bodyPr/>
          <a:lstStyle>
            <a:lvl1pPr>
              <a:defRPr/>
            </a:lvl1pPr>
          </a:lstStyle>
          <a:p>
            <a:r>
              <a:rPr lang="pt-BR" altLang="zh-CN" smtClean="0"/>
              <a:t>Z.-A. LIU     EPC Seminar</a:t>
            </a:r>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3" name="日期占位符 2"/>
          <p:cNvSpPr>
            <a:spLocks noGrp="1"/>
          </p:cNvSpPr>
          <p:nvPr>
            <p:ph type="dt" sz="half" idx="10"/>
          </p:nvPr>
        </p:nvSpPr>
        <p:spPr>
          <a:xfrm>
            <a:off x="457200" y="6251575"/>
            <a:ext cx="2133600" cy="476250"/>
          </a:xfrm>
        </p:spPr>
        <p:txBody>
          <a:bodyPr/>
          <a:lstStyle>
            <a:lvl1pPr>
              <a:defRPr/>
            </a:lvl1pPr>
          </a:lstStyle>
          <a:p>
            <a:r>
              <a:rPr lang="en-US" altLang="zh-CN" smtClean="0"/>
              <a:t>2014-7-18 IHEP</a:t>
            </a:r>
            <a:endParaRPr lang="en-US"/>
          </a:p>
        </p:txBody>
      </p:sp>
      <p:sp>
        <p:nvSpPr>
          <p:cNvPr id="4" name="灯片编号占位符 3"/>
          <p:cNvSpPr>
            <a:spLocks noGrp="1"/>
          </p:cNvSpPr>
          <p:nvPr>
            <p:ph type="sldNum" sz="quarter" idx="11"/>
          </p:nvPr>
        </p:nvSpPr>
        <p:spPr>
          <a:xfrm>
            <a:off x="6553200" y="6248400"/>
            <a:ext cx="2133600" cy="476250"/>
          </a:xfrm>
        </p:spPr>
        <p:txBody>
          <a:bodyPr/>
          <a:lstStyle>
            <a:lvl1pPr>
              <a:defRPr/>
            </a:lvl1pPr>
          </a:lstStyle>
          <a:p>
            <a:fld id="{56CCA1DB-ADC8-4D73-AE74-952BB24142CF}" type="slidenum">
              <a:rPr lang="en-US"/>
              <a:pPr/>
              <a:t>‹#›</a:t>
            </a:fld>
            <a:endParaRPr lang="en-US"/>
          </a:p>
        </p:txBody>
      </p:sp>
      <p:sp>
        <p:nvSpPr>
          <p:cNvPr id="5" name="页脚占位符 4"/>
          <p:cNvSpPr>
            <a:spLocks noGrp="1"/>
          </p:cNvSpPr>
          <p:nvPr>
            <p:ph type="ftr" sz="quarter" idx="12"/>
          </p:nvPr>
        </p:nvSpPr>
        <p:spPr>
          <a:xfrm>
            <a:off x="3124200" y="6248400"/>
            <a:ext cx="2895600" cy="476250"/>
          </a:xfrm>
        </p:spPr>
        <p:txBody>
          <a:bodyPr/>
          <a:lstStyle>
            <a:lvl1pPr>
              <a:defRPr/>
            </a:lvl1pPr>
          </a:lstStyle>
          <a:p>
            <a:r>
              <a:rPr lang="pt-BR" altLang="zh-CN" smtClean="0"/>
              <a:t>Z.-A. LIU     EPC Seminar</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lvl1pPr>
              <a:defRPr/>
            </a:lvl1pPr>
          </a:lstStyle>
          <a:p>
            <a:r>
              <a:rPr lang="en-US" altLang="zh-CN" smtClean="0"/>
              <a:t>2014-7-18 IHEP</a:t>
            </a:r>
            <a:endParaRPr lang="en-US" altLang="zh-CN"/>
          </a:p>
        </p:txBody>
      </p:sp>
      <p:sp>
        <p:nvSpPr>
          <p:cNvPr id="4" name="页脚占位符 3"/>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5" name="灯片编号占位符 4"/>
          <p:cNvSpPr>
            <a:spLocks noGrp="1"/>
          </p:cNvSpPr>
          <p:nvPr>
            <p:ph type="sldNum" sz="quarter" idx="12"/>
          </p:nvPr>
        </p:nvSpPr>
        <p:spPr/>
        <p:txBody>
          <a:bodyPr/>
          <a:lstStyle>
            <a:lvl1pPr>
              <a:defRPr/>
            </a:lvl1pPr>
          </a:lstStyle>
          <a:p>
            <a:fld id="{CB1FC396-83A2-4D48-AC18-D22B452F236E}" type="slidenum">
              <a:rPr lang="en-US" altLang="zh-CN"/>
              <a:pPr/>
              <a:t>‹#›</a:t>
            </a:fld>
            <a:endParaRPr lang="en-US" altLang="zh-C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lvl1pPr>
              <a:defRPr/>
            </a:lvl1pPr>
          </a:lstStyle>
          <a:p>
            <a:r>
              <a:rPr lang="en-US" altLang="zh-CN" smtClean="0"/>
              <a:t>2014-7-18 IHEP</a:t>
            </a:r>
            <a:endParaRPr lang="en-US" altLang="zh-CN"/>
          </a:p>
        </p:txBody>
      </p:sp>
      <p:sp>
        <p:nvSpPr>
          <p:cNvPr id="3" name="页脚占位符 2"/>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4" name="灯片编号占位符 3"/>
          <p:cNvSpPr>
            <a:spLocks noGrp="1"/>
          </p:cNvSpPr>
          <p:nvPr>
            <p:ph type="sldNum" sz="quarter" idx="12"/>
          </p:nvPr>
        </p:nvSpPr>
        <p:spPr/>
        <p:txBody>
          <a:bodyPr/>
          <a:lstStyle>
            <a:lvl1pPr>
              <a:defRPr/>
            </a:lvl1pPr>
          </a:lstStyle>
          <a:p>
            <a:fld id="{0828BDC2-700E-4B99-AE65-430DD233959F}" type="slidenum">
              <a:rPr lang="en-US" altLang="zh-CN"/>
              <a:pPr/>
              <a:t>‹#›</a:t>
            </a:fld>
            <a:endParaRPr lang="en-US" altLang="zh-C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r>
              <a:rPr lang="en-US" altLang="zh-CN" smtClean="0"/>
              <a:t>2014-7-18 IHEP</a:t>
            </a:r>
            <a:endParaRPr lang="en-US" altLang="zh-CN"/>
          </a:p>
        </p:txBody>
      </p:sp>
      <p:sp>
        <p:nvSpPr>
          <p:cNvPr id="6" name="页脚占位符 5"/>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7" name="灯片编号占位符 6"/>
          <p:cNvSpPr>
            <a:spLocks noGrp="1"/>
          </p:cNvSpPr>
          <p:nvPr>
            <p:ph type="sldNum" sz="quarter" idx="12"/>
          </p:nvPr>
        </p:nvSpPr>
        <p:spPr/>
        <p:txBody>
          <a:bodyPr/>
          <a:lstStyle>
            <a:lvl1pPr>
              <a:defRPr/>
            </a:lvl1pPr>
          </a:lstStyle>
          <a:p>
            <a:fld id="{7D5D436B-AFDF-46ED-B0C8-2C405050E396}" type="slidenum">
              <a:rPr lang="en-US" altLang="zh-CN"/>
              <a:pPr/>
              <a:t>‹#›</a:t>
            </a:fld>
            <a:endParaRPr lang="en-US" altLang="zh-C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lvl1pPr>
              <a:defRPr/>
            </a:lvl1pPr>
          </a:lstStyle>
          <a:p>
            <a:r>
              <a:rPr lang="en-US" altLang="zh-CN" smtClean="0"/>
              <a:t>2014-7-18 IHEP</a:t>
            </a:r>
            <a:endParaRPr lang="en-US" altLang="zh-CN"/>
          </a:p>
        </p:txBody>
      </p:sp>
      <p:sp>
        <p:nvSpPr>
          <p:cNvPr id="6" name="页脚占位符 5"/>
          <p:cNvSpPr>
            <a:spLocks noGrp="1"/>
          </p:cNvSpPr>
          <p:nvPr>
            <p:ph type="ftr" sz="quarter" idx="11"/>
          </p:nvPr>
        </p:nvSpPr>
        <p:spPr/>
        <p:txBody>
          <a:bodyPr/>
          <a:lstStyle>
            <a:lvl1pPr>
              <a:defRPr/>
            </a:lvl1pPr>
          </a:lstStyle>
          <a:p>
            <a:r>
              <a:rPr lang="pt-BR" altLang="zh-CN" smtClean="0"/>
              <a:t>Z.-A. LIU     EPC Seminar</a:t>
            </a:r>
            <a:endParaRPr lang="en-US" altLang="zh-CN"/>
          </a:p>
        </p:txBody>
      </p:sp>
      <p:sp>
        <p:nvSpPr>
          <p:cNvPr id="7" name="灯片编号占位符 6"/>
          <p:cNvSpPr>
            <a:spLocks noGrp="1"/>
          </p:cNvSpPr>
          <p:nvPr>
            <p:ph type="sldNum" sz="quarter" idx="12"/>
          </p:nvPr>
        </p:nvSpPr>
        <p:spPr/>
        <p:txBody>
          <a:bodyPr/>
          <a:lstStyle>
            <a:lvl1pPr>
              <a:defRPr/>
            </a:lvl1pPr>
          </a:lstStyle>
          <a:p>
            <a:fld id="{5EB92B6A-C293-4FE7-9CAB-F19407DBC100}" type="slidenum">
              <a:rPr lang="en-US" altLang="zh-CN"/>
              <a:pPr/>
              <a:t>‹#›</a:t>
            </a:fld>
            <a:endParaRPr lang="en-US" altLang="zh-C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1.jpeg"/><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image" Target="../media/image2.jpeg"/><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r>
              <a:rPr lang="en-US" altLang="zh-CN" smtClean="0"/>
              <a:t>2014-7-18 IHEP</a:t>
            </a:r>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r>
              <a:rPr lang="pt-BR" altLang="zh-CN" smtClean="0"/>
              <a:t>Z.-A. LIU     EPC Seminar</a:t>
            </a:r>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2F91C515-A3DE-4ACF-9FF6-946FDC4F859C}"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96" r:id="rId12"/>
    <p:sldLayoutId id="2147483775" r:id="rId13"/>
    <p:sldLayoutId id="2147483776" r:id="rId14"/>
    <p:sldLayoutId id="2147483777" r:id="rId15"/>
    <p:sldLayoutId id="2147483778" r:id="rId16"/>
    <p:sldLayoutId id="2147483779" r:id="rId17"/>
  </p:sldLayoutIdLst>
  <p:hf hdr="0"/>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itchFamily="18" charset="0"/>
          <a:ea typeface="宋体" pitchFamily="2" charset="-122"/>
        </a:defRPr>
      </a:lvl2pPr>
      <a:lvl3pPr algn="ctr" rtl="0" fontAlgn="base">
        <a:spcBef>
          <a:spcPct val="0"/>
        </a:spcBef>
        <a:spcAft>
          <a:spcPct val="0"/>
        </a:spcAft>
        <a:defRPr kumimoji="1" sz="4400">
          <a:solidFill>
            <a:schemeClr val="tx2"/>
          </a:solidFill>
          <a:latin typeface="Times New Roman" pitchFamily="18" charset="0"/>
          <a:ea typeface="宋体" pitchFamily="2" charset="-122"/>
        </a:defRPr>
      </a:lvl3pPr>
      <a:lvl4pPr algn="ctr" rtl="0" fontAlgn="base">
        <a:spcBef>
          <a:spcPct val="0"/>
        </a:spcBef>
        <a:spcAft>
          <a:spcPct val="0"/>
        </a:spcAft>
        <a:defRPr kumimoji="1" sz="4400">
          <a:solidFill>
            <a:schemeClr val="tx2"/>
          </a:solidFill>
          <a:latin typeface="Times New Roman" pitchFamily="18" charset="0"/>
          <a:ea typeface="宋体" pitchFamily="2" charset="-122"/>
        </a:defRPr>
      </a:lvl4pPr>
      <a:lvl5pPr algn="ctr" rtl="0" fontAlgn="base">
        <a:spcBef>
          <a:spcPct val="0"/>
        </a:spcBef>
        <a:spcAft>
          <a:spcPct val="0"/>
        </a:spcAft>
        <a:defRPr kumimoji="1" sz="4400">
          <a:solidFill>
            <a:schemeClr val="tx2"/>
          </a:solidFill>
          <a:latin typeface="Times New Roman" pitchFamily="18" charset="0"/>
          <a:ea typeface="宋体" pitchFamily="2" charset="-122"/>
        </a:defRPr>
      </a:lvl5pPr>
      <a:lvl6pPr marL="457200" algn="ctr" rtl="0" fontAlgn="base">
        <a:spcBef>
          <a:spcPct val="0"/>
        </a:spcBef>
        <a:spcAft>
          <a:spcPct val="0"/>
        </a:spcAft>
        <a:defRPr kumimoji="1" sz="4400">
          <a:solidFill>
            <a:schemeClr val="tx2"/>
          </a:solidFill>
          <a:latin typeface="Times New Roman" pitchFamily="18" charset="0"/>
          <a:ea typeface="宋体" pitchFamily="2" charset="-122"/>
        </a:defRPr>
      </a:lvl6pPr>
      <a:lvl7pPr marL="914400" algn="ctr" rtl="0" fontAlgn="base">
        <a:spcBef>
          <a:spcPct val="0"/>
        </a:spcBef>
        <a:spcAft>
          <a:spcPct val="0"/>
        </a:spcAft>
        <a:defRPr kumimoji="1" sz="4400">
          <a:solidFill>
            <a:schemeClr val="tx2"/>
          </a:solidFill>
          <a:latin typeface="Times New Roman" pitchFamily="18" charset="0"/>
          <a:ea typeface="宋体" pitchFamily="2" charset="-122"/>
        </a:defRPr>
      </a:lvl7pPr>
      <a:lvl8pPr marL="1371600" algn="ctr" rtl="0" fontAlgn="base">
        <a:spcBef>
          <a:spcPct val="0"/>
        </a:spcBef>
        <a:spcAft>
          <a:spcPct val="0"/>
        </a:spcAft>
        <a:defRPr kumimoji="1" sz="4400">
          <a:solidFill>
            <a:schemeClr val="tx2"/>
          </a:solidFill>
          <a:latin typeface="Times New Roman" pitchFamily="18" charset="0"/>
          <a:ea typeface="宋体" pitchFamily="2" charset="-122"/>
        </a:defRPr>
      </a:lvl8pPr>
      <a:lvl9pPr marL="1828800" algn="ctr" rtl="0" fontAlgn="base">
        <a:spcBef>
          <a:spcPct val="0"/>
        </a:spcBef>
        <a:spcAft>
          <a:spcPct val="0"/>
        </a:spcAft>
        <a:defRPr kumimoji="1" sz="4400">
          <a:solidFill>
            <a:schemeClr val="tx2"/>
          </a:solidFill>
          <a:latin typeface="Times New Roman" pitchFamily="18" charset="0"/>
          <a:ea typeface="宋体" pitchFamily="2" charset="-122"/>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14018" name="Rectangle 2"/>
          <p:cNvSpPr>
            <a:spLocks noGrp="1" noRot="1" noChangeArrowheads="1"/>
          </p:cNvSpPr>
          <p:nvPr>
            <p:ph type="title"/>
          </p:nvPr>
        </p:nvSpPr>
        <p:spPr bwMode="auto">
          <a:xfrm>
            <a:off x="301625" y="228600"/>
            <a:ext cx="8510588" cy="1325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214019" name="Rectangle 3"/>
          <p:cNvSpPr>
            <a:spLocks noGrp="1" noRot="1" noChangeArrowheads="1"/>
          </p:cNvSpPr>
          <p:nvPr>
            <p:ph type="body" idx="1"/>
          </p:nvPr>
        </p:nvSpPr>
        <p:spPr bwMode="auto">
          <a:xfrm>
            <a:off x="301625" y="1676400"/>
            <a:ext cx="8540750" cy="44227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214020" name="Rectangle 4"/>
          <p:cNvSpPr>
            <a:spLocks noGrp="1" noChangeArrowheads="1"/>
          </p:cNvSpPr>
          <p:nvPr>
            <p:ph type="dt" sz="half" idx="2"/>
          </p:nvPr>
        </p:nvSpPr>
        <p:spPr bwMode="auto">
          <a:xfrm>
            <a:off x="3048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kumimoji="0" sz="1400">
                <a:effectLst>
                  <a:outerShdw blurRad="38100" dist="38100" dir="2700000" algn="tl">
                    <a:srgbClr val="FFFFFF"/>
                  </a:outerShdw>
                </a:effectLst>
                <a:latin typeface="+mn-lt"/>
              </a:defRPr>
            </a:lvl1pPr>
          </a:lstStyle>
          <a:p>
            <a:r>
              <a:rPr lang="en-US" altLang="zh-CN" smtClean="0"/>
              <a:t>2014-7-18 IHEP</a:t>
            </a:r>
            <a:endParaRPr lang="en-US" altLang="zh-CN"/>
          </a:p>
        </p:txBody>
      </p:sp>
      <p:sp>
        <p:nvSpPr>
          <p:cNvPr id="2140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kumimoji="0" sz="1400">
                <a:effectLst>
                  <a:outerShdw blurRad="38100" dist="38100" dir="2700000" algn="tl">
                    <a:srgbClr val="FFFFFF"/>
                  </a:outerShdw>
                </a:effectLst>
                <a:latin typeface="+mn-lt"/>
              </a:defRPr>
            </a:lvl1pPr>
          </a:lstStyle>
          <a:p>
            <a:r>
              <a:rPr lang="pt-BR" altLang="zh-CN" smtClean="0"/>
              <a:t>Z.-A. LIU     EPC Seminar</a:t>
            </a:r>
            <a:endParaRPr lang="en-US" altLang="zh-CN"/>
          </a:p>
        </p:txBody>
      </p:sp>
      <p:sp>
        <p:nvSpPr>
          <p:cNvPr id="214022" name="Rectangle 6"/>
          <p:cNvSpPr>
            <a:spLocks noGrp="1" noChangeArrowheads="1"/>
          </p:cNvSpPr>
          <p:nvPr>
            <p:ph type="sldNum" sz="quarter" idx="4"/>
          </p:nvPr>
        </p:nvSpPr>
        <p:spPr bwMode="auto">
          <a:xfrm>
            <a:off x="6553200" y="6245225"/>
            <a:ext cx="22860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kumimoji="0" sz="1400">
                <a:effectLst>
                  <a:outerShdw blurRad="38100" dist="38100" dir="2700000" algn="tl">
                    <a:srgbClr val="FFFFFF"/>
                  </a:outerShdw>
                </a:effectLst>
                <a:latin typeface="+mn-lt"/>
              </a:defRPr>
            </a:lvl1pPr>
          </a:lstStyle>
          <a:p>
            <a:fld id="{68948A61-9525-438A-8985-8278DDEE224F}"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652"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p:txStyles>
    <p:titleStyle>
      <a:lvl1pPr algn="ctr" rtl="0" fontAlgn="base">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pitchFamily="2" charset="-122"/>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pitchFamily="2" charset="-122"/>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pitchFamily="2" charset="-122"/>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pitchFamily="2" charset="-122"/>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pitchFamily="2" charset="-12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pitchFamily="2" charset="-12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pitchFamily="2" charset="-12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宋体" pitchFamily="2" charset="-122"/>
        </a:defRPr>
      </a:lvl9pPr>
    </p:titleStyle>
    <p:bodyStyle>
      <a:lvl1pPr marL="342900" indent="-342900" algn="l" rtl="0" fontAlgn="base">
        <a:spcBef>
          <a:spcPct val="20000"/>
        </a:spcBef>
        <a:spcAft>
          <a:spcPct val="0"/>
        </a:spcAft>
        <a:buClr>
          <a:schemeClr val="hlink"/>
        </a:buClr>
        <a:buFont typeface="Wingdings" pitchFamily="2" charset="2"/>
        <a:buChar char="§"/>
        <a:defRPr sz="3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har char="–"/>
        <a:defRPr sz="2800">
          <a:solidFill>
            <a:schemeClr val="tx1"/>
          </a:solidFill>
          <a:effectLst>
            <a:outerShdw blurRad="38100" dist="38100" dir="2700000" algn="tl">
              <a:srgbClr val="FFFFFF"/>
            </a:outerShdw>
          </a:effectLst>
          <a:latin typeface="+mn-lt"/>
          <a:ea typeface="+mn-ea"/>
        </a:defRPr>
      </a:lvl2pPr>
      <a:lvl3pPr marL="1143000" indent="-228600" algn="l" rtl="0" fontAlgn="base">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FFFFFF"/>
            </a:outerShdw>
          </a:effectLst>
          <a:latin typeface="+mn-lt"/>
          <a:ea typeface="+mn-ea"/>
        </a:defRPr>
      </a:lvl3pPr>
      <a:lvl4pPr marL="1600200" indent="-228600" algn="l" rtl="0" fontAlgn="base">
        <a:spcBef>
          <a:spcPct val="20000"/>
        </a:spcBef>
        <a:spcAft>
          <a:spcPct val="0"/>
        </a:spcAft>
        <a:buChar char="–"/>
        <a:defRPr sz="2000">
          <a:solidFill>
            <a:schemeClr val="tx1"/>
          </a:solidFill>
          <a:effectLst>
            <a:outerShdw blurRad="38100" dist="38100" dir="2700000" algn="tl">
              <a:srgbClr val="FFFFFF"/>
            </a:outerShdw>
          </a:effectLst>
          <a:latin typeface="+mn-lt"/>
          <a:ea typeface="+mn-ea"/>
        </a:defRPr>
      </a:lvl4pPr>
      <a:lvl5pPr marL="20574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ea typeface="+mn-ea"/>
        </a:defRPr>
      </a:lvl5pPr>
      <a:lvl6pPr marL="25146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ea typeface="+mn-ea"/>
        </a:defRPr>
      </a:lvl6pPr>
      <a:lvl7pPr marL="29718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ea typeface="+mn-ea"/>
        </a:defRPr>
      </a:lvl7pPr>
      <a:lvl8pPr marL="34290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ea typeface="+mn-ea"/>
        </a:defRPr>
      </a:lvl8pPr>
      <a:lvl9pPr marL="3886200" indent="-228600" algn="l" rtl="0" fontAlgn="base">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FFFFFF"/>
            </a:outerShdw>
          </a:effectLst>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4914" name="Picture 2" descr="tech03修改圖"/>
          <p:cNvPicPr>
            <a:picLocks noChangeAspect="1" noChangeArrowheads="1"/>
          </p:cNvPicPr>
          <p:nvPr/>
        </p:nvPicPr>
        <p:blipFill>
          <a:blip r:embed="rId15"/>
          <a:srcRect/>
          <a:stretch>
            <a:fillRect/>
          </a:stretch>
        </p:blipFill>
        <p:spPr bwMode="auto">
          <a:xfrm>
            <a:off x="0" y="0"/>
            <a:ext cx="9144000" cy="6858000"/>
          </a:xfrm>
          <a:prstGeom prst="rect">
            <a:avLst/>
          </a:prstGeom>
          <a:noFill/>
        </p:spPr>
      </p:pic>
      <p:sp>
        <p:nvSpPr>
          <p:cNvPr id="294915" name="Rectangle 3"/>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kumimoji="0" sz="1400"/>
            </a:lvl1pPr>
          </a:lstStyle>
          <a:p>
            <a:r>
              <a:rPr lang="en-US" altLang="zh-CN" smtClean="0"/>
              <a:t>2014-7-18 IHEP</a:t>
            </a:r>
            <a:endParaRPr lang="en-US" altLang="zh-CN"/>
          </a:p>
        </p:txBody>
      </p:sp>
      <p:sp>
        <p:nvSpPr>
          <p:cNvPr id="294916" name="Rectangle 4"/>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0" sz="1400"/>
            </a:lvl1pPr>
          </a:lstStyle>
          <a:p>
            <a:r>
              <a:rPr lang="pt-BR" altLang="zh-CN" smtClean="0"/>
              <a:t>Z.-A. LIU     EPC Seminar</a:t>
            </a:r>
            <a:endParaRPr lang="en-US" altLang="zh-CN"/>
          </a:p>
        </p:txBody>
      </p:sp>
      <p:sp>
        <p:nvSpPr>
          <p:cNvPr id="294917" name="Rectangle 5"/>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kumimoji="0" sz="1400"/>
            </a:lvl1pPr>
          </a:lstStyle>
          <a:p>
            <a:fld id="{E86B2D96-91EC-410F-B521-AAAB323DB71C}" type="slidenum">
              <a:rPr lang="en-US" altLang="zh-CN"/>
              <a:pPr/>
              <a:t>‹#›</a:t>
            </a:fld>
            <a:endParaRPr lang="en-US" altLang="zh-CN"/>
          </a:p>
        </p:txBody>
      </p:sp>
      <p:sp>
        <p:nvSpPr>
          <p:cNvPr id="294918" name="Rectangle 6"/>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94919" name="Rectangle 7"/>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Tree>
  </p:cSld>
  <p:clrMap bg1="dk2" tx1="lt1" bg2="dk1" tx2="lt2" accent1="accent1" accent2="accent2" accent3="accent3" accent4="accent4" accent5="accent5" accent6="accent6" hlink="hlink" folHlink="folHlink"/>
  <p:sldLayoutIdLst>
    <p:sldLayoutId id="2147483654"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0" r:id="rId12"/>
    <p:sldLayoutId id="2147483701" r:id="rId13"/>
  </p:sldLayoutIdLst>
  <p:transition>
    <p:blinds/>
  </p:transition>
  <p:hf hdr="0"/>
  <p:txStyles>
    <p:titleStyle>
      <a:lvl1pPr algn="l" rtl="0" fontAlgn="base">
        <a:spcBef>
          <a:spcPct val="0"/>
        </a:spcBef>
        <a:spcAft>
          <a:spcPct val="0"/>
        </a:spcAft>
        <a:defRPr sz="4400" b="1" i="1">
          <a:solidFill>
            <a:srgbClr val="FFFF99"/>
          </a:solidFill>
          <a:latin typeface="+mj-lt"/>
          <a:ea typeface="+mj-ea"/>
          <a:cs typeface="+mj-cs"/>
        </a:defRPr>
      </a:lvl1pPr>
      <a:lvl2pPr algn="l" rtl="0" fontAlgn="base">
        <a:spcBef>
          <a:spcPct val="0"/>
        </a:spcBef>
        <a:spcAft>
          <a:spcPct val="0"/>
        </a:spcAft>
        <a:defRPr sz="4400" b="1" i="1">
          <a:solidFill>
            <a:srgbClr val="FFFF99"/>
          </a:solidFill>
          <a:latin typeface="Times New Roman" pitchFamily="18" charset="0"/>
        </a:defRPr>
      </a:lvl2pPr>
      <a:lvl3pPr algn="l" rtl="0" fontAlgn="base">
        <a:spcBef>
          <a:spcPct val="0"/>
        </a:spcBef>
        <a:spcAft>
          <a:spcPct val="0"/>
        </a:spcAft>
        <a:defRPr sz="4400" b="1" i="1">
          <a:solidFill>
            <a:srgbClr val="FFFF99"/>
          </a:solidFill>
          <a:latin typeface="Times New Roman" pitchFamily="18" charset="0"/>
        </a:defRPr>
      </a:lvl3pPr>
      <a:lvl4pPr algn="l" rtl="0" fontAlgn="base">
        <a:spcBef>
          <a:spcPct val="0"/>
        </a:spcBef>
        <a:spcAft>
          <a:spcPct val="0"/>
        </a:spcAft>
        <a:defRPr sz="4400" b="1" i="1">
          <a:solidFill>
            <a:srgbClr val="FFFF99"/>
          </a:solidFill>
          <a:latin typeface="Times New Roman" pitchFamily="18" charset="0"/>
        </a:defRPr>
      </a:lvl4pPr>
      <a:lvl5pPr algn="l" rtl="0" fontAlgn="base">
        <a:spcBef>
          <a:spcPct val="0"/>
        </a:spcBef>
        <a:spcAft>
          <a:spcPct val="0"/>
        </a:spcAft>
        <a:defRPr sz="4400" b="1" i="1">
          <a:solidFill>
            <a:srgbClr val="FFFF99"/>
          </a:solidFill>
          <a:latin typeface="Times New Roman" pitchFamily="18" charset="0"/>
        </a:defRPr>
      </a:lvl5pPr>
      <a:lvl6pPr marL="457200" algn="l" rtl="0" fontAlgn="base">
        <a:spcBef>
          <a:spcPct val="0"/>
        </a:spcBef>
        <a:spcAft>
          <a:spcPct val="0"/>
        </a:spcAft>
        <a:defRPr sz="4400" b="1" i="1">
          <a:solidFill>
            <a:srgbClr val="FFFF99"/>
          </a:solidFill>
          <a:latin typeface="Times New Roman" pitchFamily="18" charset="0"/>
        </a:defRPr>
      </a:lvl6pPr>
      <a:lvl7pPr marL="914400" algn="l" rtl="0" fontAlgn="base">
        <a:spcBef>
          <a:spcPct val="0"/>
        </a:spcBef>
        <a:spcAft>
          <a:spcPct val="0"/>
        </a:spcAft>
        <a:defRPr sz="4400" b="1" i="1">
          <a:solidFill>
            <a:srgbClr val="FFFF99"/>
          </a:solidFill>
          <a:latin typeface="Times New Roman" pitchFamily="18" charset="0"/>
        </a:defRPr>
      </a:lvl7pPr>
      <a:lvl8pPr marL="1371600" algn="l" rtl="0" fontAlgn="base">
        <a:spcBef>
          <a:spcPct val="0"/>
        </a:spcBef>
        <a:spcAft>
          <a:spcPct val="0"/>
        </a:spcAft>
        <a:defRPr sz="4400" b="1" i="1">
          <a:solidFill>
            <a:srgbClr val="FFFF99"/>
          </a:solidFill>
          <a:latin typeface="Times New Roman" pitchFamily="18" charset="0"/>
        </a:defRPr>
      </a:lvl8pPr>
      <a:lvl9pPr marL="1828800" algn="l" rtl="0" fontAlgn="base">
        <a:spcBef>
          <a:spcPct val="0"/>
        </a:spcBef>
        <a:spcAft>
          <a:spcPct val="0"/>
        </a:spcAft>
        <a:defRPr sz="4400" b="1" i="1">
          <a:solidFill>
            <a:srgbClr val="FFFF99"/>
          </a:solidFill>
          <a:latin typeface="Times New Roman" pitchFamily="18" charset="0"/>
        </a:defRPr>
      </a:lvl9pPr>
    </p:titleStyle>
    <p:bodyStyle>
      <a:lvl1pPr marL="342900" indent="-342900" algn="l" rtl="0" fontAlgn="base">
        <a:spcBef>
          <a:spcPct val="20000"/>
        </a:spcBef>
        <a:spcAft>
          <a:spcPct val="0"/>
        </a:spcAft>
        <a:buClr>
          <a:schemeClr val="tx2"/>
        </a:buClr>
        <a:buSzPct val="90000"/>
        <a:buFont typeface="Symbol" pitchFamily="18" charset="2"/>
        <a:buChar char="¨"/>
        <a:defRPr sz="3200">
          <a:solidFill>
            <a:srgbClr val="FFFFFF"/>
          </a:solidFill>
          <a:latin typeface="+mn-lt"/>
          <a:ea typeface="+mn-ea"/>
          <a:cs typeface="+mn-cs"/>
        </a:defRPr>
      </a:lvl1pPr>
      <a:lvl2pPr marL="742950" indent="-285750" algn="l" rtl="0" fontAlgn="base">
        <a:spcBef>
          <a:spcPct val="20000"/>
        </a:spcBef>
        <a:spcAft>
          <a:spcPct val="0"/>
        </a:spcAft>
        <a:buChar char="–"/>
        <a:defRPr sz="2800">
          <a:solidFill>
            <a:srgbClr val="FFFFFF"/>
          </a:solidFill>
          <a:latin typeface="+mn-lt"/>
        </a:defRPr>
      </a:lvl2pPr>
      <a:lvl3pPr marL="1143000" indent="-228600" algn="l" rtl="0" fontAlgn="base">
        <a:spcBef>
          <a:spcPct val="20000"/>
        </a:spcBef>
        <a:spcAft>
          <a:spcPct val="0"/>
        </a:spcAft>
        <a:buChar char="•"/>
        <a:defRPr sz="2400">
          <a:solidFill>
            <a:srgbClr val="FFFFFF"/>
          </a:solidFill>
          <a:latin typeface="+mn-lt"/>
        </a:defRPr>
      </a:lvl3pPr>
      <a:lvl4pPr marL="1600200" indent="-228600" algn="l" rtl="0" fontAlgn="base">
        <a:spcBef>
          <a:spcPct val="20000"/>
        </a:spcBef>
        <a:spcAft>
          <a:spcPct val="0"/>
        </a:spcAft>
        <a:buChar char="–"/>
        <a:defRPr sz="2000">
          <a:solidFill>
            <a:srgbClr val="FFFFFF"/>
          </a:solidFill>
          <a:latin typeface="+mn-lt"/>
        </a:defRPr>
      </a:lvl4pPr>
      <a:lvl5pPr marL="2057400" indent="-228600" algn="l" rtl="0" fontAlgn="base">
        <a:spcBef>
          <a:spcPct val="20000"/>
        </a:spcBef>
        <a:spcAft>
          <a:spcPct val="0"/>
        </a:spcAft>
        <a:buChar char="•"/>
        <a:defRPr sz="2000">
          <a:solidFill>
            <a:srgbClr val="FFFFFF"/>
          </a:solidFill>
          <a:latin typeface="+mn-lt"/>
        </a:defRPr>
      </a:lvl5pPr>
      <a:lvl6pPr marL="2514600" indent="-228600" algn="l" rtl="0" fontAlgn="base">
        <a:spcBef>
          <a:spcPct val="20000"/>
        </a:spcBef>
        <a:spcAft>
          <a:spcPct val="0"/>
        </a:spcAft>
        <a:buChar char="•"/>
        <a:defRPr sz="2000">
          <a:solidFill>
            <a:srgbClr val="FFFFFF"/>
          </a:solidFill>
          <a:latin typeface="+mn-lt"/>
        </a:defRPr>
      </a:lvl6pPr>
      <a:lvl7pPr marL="2971800" indent="-228600" algn="l" rtl="0" fontAlgn="base">
        <a:spcBef>
          <a:spcPct val="20000"/>
        </a:spcBef>
        <a:spcAft>
          <a:spcPct val="0"/>
        </a:spcAft>
        <a:buChar char="•"/>
        <a:defRPr sz="2000">
          <a:solidFill>
            <a:srgbClr val="FFFFFF"/>
          </a:solidFill>
          <a:latin typeface="+mn-lt"/>
        </a:defRPr>
      </a:lvl7pPr>
      <a:lvl8pPr marL="3429000" indent="-228600" algn="l" rtl="0" fontAlgn="base">
        <a:spcBef>
          <a:spcPct val="20000"/>
        </a:spcBef>
        <a:spcAft>
          <a:spcPct val="0"/>
        </a:spcAft>
        <a:buChar char="•"/>
        <a:defRPr sz="2000">
          <a:solidFill>
            <a:srgbClr val="FFFFFF"/>
          </a:solidFill>
          <a:latin typeface="+mn-lt"/>
        </a:defRPr>
      </a:lvl8pPr>
      <a:lvl9pPr marL="3886200" indent="-228600" algn="l" rtl="0" fontAlgn="base">
        <a:spcBef>
          <a:spcPct val="20000"/>
        </a:spcBef>
        <a:spcAft>
          <a:spcPct val="0"/>
        </a:spcAft>
        <a:buChar char="•"/>
        <a:defRPr sz="2000">
          <a:solidFill>
            <a:srgbClr val="FFFFFF"/>
          </a:solidFill>
          <a:latin typeface="+mn-lt"/>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ltLang="zh-CN" smtClean="0"/>
              <a:t>2014-7-18 IHEP</a:t>
            </a:r>
            <a:endParaRPr lang="en-US" altLang="zh-CN"/>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pt-BR" altLang="zh-CN" smtClean="0"/>
              <a:t>Z.-A. LIU     EPC Seminar</a:t>
            </a:r>
            <a:endParaRPr lang="en-US" altLang="zh-CN"/>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91C515-A3DE-4ACF-9FF6-946FDC4F859C}" type="slidenum">
              <a:rPr lang="en-US" altLang="zh-CN" smtClean="0"/>
              <a:pPr/>
              <a:t>‹#›</a:t>
            </a:fld>
            <a:endParaRPr lang="en-US" altLang="zh-CN"/>
          </a:p>
        </p:txBody>
      </p:sp>
    </p:spTree>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4" r:id="rId13"/>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3.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104.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xml"/><Relationship Id="rId4" Type="http://schemas.openxmlformats.org/officeDocument/2006/relationships/image" Target="../media/image119.jpeg"/></Relationships>
</file>

<file path=ppt/slides/_rels/slide109.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2.xml"/><Relationship Id="rId5" Type="http://schemas.openxmlformats.org/officeDocument/2006/relationships/image" Target="../media/image127.png"/><Relationship Id="rId4" Type="http://schemas.openxmlformats.org/officeDocument/2006/relationships/image" Target="../media/image126.png"/></Relationships>
</file>

<file path=ppt/slides/_rels/slide11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14.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 Id="rId4" Type="http://schemas.openxmlformats.org/officeDocument/2006/relationships/image" Target="../media/image135.png"/></Relationships>
</file>

<file path=ppt/slides/_rels/slide11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3.xml"/></Relationships>
</file>

<file path=ppt/slides/_rels/slide12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xml"/><Relationship Id="rId4" Type="http://schemas.openxmlformats.org/officeDocument/2006/relationships/image" Target="../media/image145.png"/></Relationships>
</file>

<file path=ppt/slides/_rels/slide123.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29.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43.xml"/><Relationship Id="rId1" Type="http://schemas.openxmlformats.org/officeDocument/2006/relationships/vmlDrawing" Target="../drawings/vmlDrawing25.vml"/><Relationship Id="rId4" Type="http://schemas.openxmlformats.org/officeDocument/2006/relationships/image" Target="../media/image150.emf"/></Relationships>
</file>

<file path=ppt/slides/_rels/slide13.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5.xml"/></Relationships>
</file>

<file path=ppt/slides/_rels/slide130.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54.xml"/><Relationship Id="rId1" Type="http://schemas.openxmlformats.org/officeDocument/2006/relationships/vmlDrawing" Target="../drawings/vmlDrawing26.vml"/><Relationship Id="rId4" Type="http://schemas.openxmlformats.org/officeDocument/2006/relationships/image" Target="../media/image151.emf"/></Relationships>
</file>

<file path=ppt/slides/_rels/slide13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54.xml"/><Relationship Id="rId1" Type="http://schemas.openxmlformats.org/officeDocument/2006/relationships/vmlDrawing" Target="../drawings/vmlDrawing27.vml"/><Relationship Id="rId4" Type="http://schemas.openxmlformats.org/officeDocument/2006/relationships/image" Target="../media/image152.emf"/></Relationships>
</file>

<file path=ppt/slides/_rels/slide1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0.xml"/><Relationship Id="rId1" Type="http://schemas.openxmlformats.org/officeDocument/2006/relationships/tags" Target="../tags/tag3.xml"/><Relationship Id="rId4" Type="http://schemas.openxmlformats.org/officeDocument/2006/relationships/image" Target="../media/image153.png"/></Relationships>
</file>

<file path=ppt/slides/_rels/slide133.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0.xml"/><Relationship Id="rId1" Type="http://schemas.openxmlformats.org/officeDocument/2006/relationships/tags" Target="../tags/tag4.xml"/></Relationships>
</file>

<file path=ppt/slides/_rels/slide134.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1.xml"/><Relationship Id="rId1" Type="http://schemas.openxmlformats.org/officeDocument/2006/relationships/tags" Target="../tags/tag5.xml"/><Relationship Id="rId4" Type="http://schemas.openxmlformats.org/officeDocument/2006/relationships/image" Target="../media/image154.png"/></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0.xml"/><Relationship Id="rId1" Type="http://schemas.openxmlformats.org/officeDocument/2006/relationships/tags" Target="../tags/tag6.xml"/></Relationships>
</file>

<file path=ppt/slides/_rels/slide136.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13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13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13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0.xml"/><Relationship Id="rId1" Type="http://schemas.openxmlformats.org/officeDocument/2006/relationships/tags" Target="../tags/tag7.xml"/><Relationship Id="rId4" Type="http://schemas.openxmlformats.org/officeDocument/2006/relationships/image" Target="../media/image154.png"/></Relationships>
</file>

<file path=ppt/slides/_rels/slide141.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3.xml"/><Relationship Id="rId1" Type="http://schemas.openxmlformats.org/officeDocument/2006/relationships/slideLayout" Target="../slideLayouts/slideLayout41.xml"/><Relationship Id="rId4" Type="http://schemas.openxmlformats.org/officeDocument/2006/relationships/image" Target="../media/image155.gif"/></Relationships>
</file>

<file path=ppt/slides/_rels/slide142.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4.xml"/><Relationship Id="rId1" Type="http://schemas.openxmlformats.org/officeDocument/2006/relationships/slideLayout" Target="../slideLayouts/slideLayout40.xml"/></Relationships>
</file>

<file path=ppt/slides/_rels/slide143.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5.xml"/><Relationship Id="rId1" Type="http://schemas.openxmlformats.org/officeDocument/2006/relationships/slideLayout" Target="../slideLayouts/slideLayout40.xml"/></Relationships>
</file>

<file path=ppt/slides/_rels/slide1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0.xml"/><Relationship Id="rId1" Type="http://schemas.openxmlformats.org/officeDocument/2006/relationships/tags" Target="../tags/tag8.xml"/><Relationship Id="rId4" Type="http://schemas.openxmlformats.org/officeDocument/2006/relationships/image" Target="../media/image154.png"/></Relationships>
</file>

<file path=ppt/slides/_rels/slide14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37.xml"/><Relationship Id="rId1" Type="http://schemas.openxmlformats.org/officeDocument/2006/relationships/slideLayout" Target="../slideLayouts/slideLayout40.xml"/></Relationships>
</file>

<file path=ppt/slides/_rels/slide146.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0.xml"/><Relationship Id="rId1" Type="http://schemas.openxmlformats.org/officeDocument/2006/relationships/tags" Target="../tags/tag9.xml"/><Relationship Id="rId4" Type="http://schemas.openxmlformats.org/officeDocument/2006/relationships/image" Target="../media/image154.png"/></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0.xml"/></Relationships>
</file>

<file path=ppt/slides/_rels/slide149.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0.xml"/><Relationship Id="rId1" Type="http://schemas.openxmlformats.org/officeDocument/2006/relationships/tags" Target="../tags/tag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151.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40.xml"/><Relationship Id="rId1" Type="http://schemas.openxmlformats.org/officeDocument/2006/relationships/tags" Target="../tags/tag11.xml"/></Relationships>
</file>

<file path=ppt/slides/_rels/slide15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40.xml"/><Relationship Id="rId1" Type="http://schemas.openxmlformats.org/officeDocument/2006/relationships/tags" Target="../tags/tag12.xml"/></Relationships>
</file>

<file path=ppt/slides/_rels/slide153.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54.xml"/><Relationship Id="rId1" Type="http://schemas.openxmlformats.org/officeDocument/2006/relationships/vmlDrawing" Target="../drawings/vmlDrawing28.vml"/><Relationship Id="rId4" Type="http://schemas.openxmlformats.org/officeDocument/2006/relationships/image" Target="../media/image72.emf"/></Relationships>
</file>

<file path=ppt/slides/_rels/slide15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43.xml"/></Relationships>
</file>

<file path=ppt/slides/_rels/slide155.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43.xml"/></Relationships>
</file>

<file path=ppt/slides/_rels/slide156.xml.rels><?xml version="1.0" encoding="UTF-8" standalone="yes"?>
<Relationships xmlns="http://schemas.openxmlformats.org/package/2006/relationships"><Relationship Id="rId3" Type="http://schemas.openxmlformats.org/officeDocument/2006/relationships/oleObject" Target="../embeddings/Microsoft_Excel_97-2003_Worksheet3.xls"/><Relationship Id="rId2" Type="http://schemas.openxmlformats.org/officeDocument/2006/relationships/slideLayout" Target="../slideLayouts/slideLayout43.xml"/><Relationship Id="rId1" Type="http://schemas.openxmlformats.org/officeDocument/2006/relationships/vmlDrawing" Target="../drawings/vmlDrawing29.vml"/><Relationship Id="rId4" Type="http://schemas.openxmlformats.org/officeDocument/2006/relationships/image" Target="../media/image158.emf"/></Relationships>
</file>

<file path=ppt/slides/_rels/slide157.xml.rels><?xml version="1.0" encoding="UTF-8" standalone="yes"?>
<Relationships xmlns="http://schemas.openxmlformats.org/package/2006/relationships"><Relationship Id="rId3" Type="http://schemas.openxmlformats.org/officeDocument/2006/relationships/oleObject" Target="../embeddings/Microsoft_Excel_97-2003_Worksheet4.xls"/><Relationship Id="rId2" Type="http://schemas.openxmlformats.org/officeDocument/2006/relationships/slideLayout" Target="../slideLayouts/slideLayout43.xml"/><Relationship Id="rId1" Type="http://schemas.openxmlformats.org/officeDocument/2006/relationships/vmlDrawing" Target="../drawings/vmlDrawing30.vml"/><Relationship Id="rId4" Type="http://schemas.openxmlformats.org/officeDocument/2006/relationships/image" Target="../media/image159.emf"/></Relationships>
</file>

<file path=ppt/slides/_rels/slide158.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54.xml"/><Relationship Id="rId1" Type="http://schemas.openxmlformats.org/officeDocument/2006/relationships/vmlDrawing" Target="../drawings/vmlDrawing31.vml"/><Relationship Id="rId4" Type="http://schemas.openxmlformats.org/officeDocument/2006/relationships/image" Target="../media/image72.emf"/></Relationships>
</file>

<file path=ppt/slides/_rels/slide159.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43.xml"/><Relationship Id="rId1" Type="http://schemas.openxmlformats.org/officeDocument/2006/relationships/vmlDrawing" Target="../drawings/vmlDrawing32.vml"/><Relationship Id="rId5" Type="http://schemas.openxmlformats.org/officeDocument/2006/relationships/image" Target="../media/image160.emf"/><Relationship Id="rId4" Type="http://schemas.openxmlformats.org/officeDocument/2006/relationships/oleObject" Target="../embeddings/oleObject38.bin"/></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3.xml"/></Relationships>
</file>

<file path=ppt/slides/_rels/slide16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47.xml"/><Relationship Id="rId1" Type="http://schemas.openxmlformats.org/officeDocument/2006/relationships/slideLayout" Target="../slideLayouts/slideLayout24.xml"/><Relationship Id="rId4" Type="http://schemas.openxmlformats.org/officeDocument/2006/relationships/image" Target="../media/image162.png"/></Relationships>
</file>

<file path=ppt/slides/_rels/slide16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8.xml"/><Relationship Id="rId1" Type="http://schemas.openxmlformats.org/officeDocument/2006/relationships/slideLayout" Target="../slideLayouts/slideLayout24.xml"/><Relationship Id="rId4" Type="http://schemas.openxmlformats.org/officeDocument/2006/relationships/image" Target="../media/image164.png"/></Relationships>
</file>

<file path=ppt/slides/_rels/slide163.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49.xml"/><Relationship Id="rId1" Type="http://schemas.openxmlformats.org/officeDocument/2006/relationships/slideLayout" Target="../slideLayouts/slideLayout43.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48.xml"/><Relationship Id="rId1" Type="http://schemas.openxmlformats.org/officeDocument/2006/relationships/vmlDrawing" Target="../drawings/vmlDrawing33.vml"/><Relationship Id="rId5" Type="http://schemas.openxmlformats.org/officeDocument/2006/relationships/image" Target="../media/image166.emf"/><Relationship Id="rId4" Type="http://schemas.openxmlformats.org/officeDocument/2006/relationships/oleObject" Target="../embeddings/oleObject39.bin"/></Relationships>
</file>

<file path=ppt/slides/_rels/slide165.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slideLayout" Target="../slideLayouts/slideLayout54.xml"/><Relationship Id="rId7" Type="http://schemas.openxmlformats.org/officeDocument/2006/relationships/image" Target="../media/image169.png"/><Relationship Id="rId2" Type="http://schemas.openxmlformats.org/officeDocument/2006/relationships/tags" Target="../tags/tag13.xml"/><Relationship Id="rId1" Type="http://schemas.openxmlformats.org/officeDocument/2006/relationships/vmlDrawing" Target="../drawings/vmlDrawing34.v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emf"/><Relationship Id="rId10" Type="http://schemas.openxmlformats.org/officeDocument/2006/relationships/image" Target="../media/image172.png"/><Relationship Id="rId4" Type="http://schemas.openxmlformats.org/officeDocument/2006/relationships/oleObject" Target="../embeddings/oleObject40.bin"/><Relationship Id="rId9" Type="http://schemas.openxmlformats.org/officeDocument/2006/relationships/image" Target="../media/image171.png"/></Relationships>
</file>

<file path=ppt/slides/_rels/slide166.xml.rels><?xml version="1.0" encoding="UTF-8" standalone="yes"?>
<Relationships xmlns="http://schemas.openxmlformats.org/package/2006/relationships"><Relationship Id="rId8" Type="http://schemas.openxmlformats.org/officeDocument/2006/relationships/image" Target="../media/image178.jpeg"/><Relationship Id="rId13" Type="http://schemas.openxmlformats.org/officeDocument/2006/relationships/image" Target="../media/image183.png"/><Relationship Id="rId3" Type="http://schemas.openxmlformats.org/officeDocument/2006/relationships/image" Target="../media/image174.jpe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slideLayout" Target="../slideLayouts/slideLayout43.xml"/><Relationship Id="rId1" Type="http://schemas.openxmlformats.org/officeDocument/2006/relationships/tags" Target="../tags/tag14.xml"/><Relationship Id="rId6" Type="http://schemas.openxmlformats.org/officeDocument/2006/relationships/image" Target="../media/image176.jpeg"/><Relationship Id="rId11" Type="http://schemas.openxmlformats.org/officeDocument/2006/relationships/image" Target="../media/image181.png"/><Relationship Id="rId5" Type="http://schemas.openxmlformats.org/officeDocument/2006/relationships/image" Target="../media/image175.jpeg"/><Relationship Id="rId10" Type="http://schemas.openxmlformats.org/officeDocument/2006/relationships/image" Target="../media/image180.png"/><Relationship Id="rId4" Type="http://schemas.openxmlformats.org/officeDocument/2006/relationships/slide" Target="slide166.xml"/><Relationship Id="rId9" Type="http://schemas.openxmlformats.org/officeDocument/2006/relationships/image" Target="../media/image179.gif"/></Relationships>
</file>

<file path=ppt/slides/_rels/slide167.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Layout" Target="../slideLayouts/slideLayout53.xml"/><Relationship Id="rId1" Type="http://schemas.openxmlformats.org/officeDocument/2006/relationships/vmlDrawing" Target="../drawings/vmlDrawing35.vml"/><Relationship Id="rId4" Type="http://schemas.openxmlformats.org/officeDocument/2006/relationships/image" Target="../media/image184.emf"/></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169.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86.png"/><Relationship Id="rId7" Type="http://schemas.openxmlformats.org/officeDocument/2006/relationships/image" Target="../media/image190.png"/><Relationship Id="rId2" Type="http://schemas.openxmlformats.org/officeDocument/2006/relationships/image" Target="../media/image185.png"/><Relationship Id="rId1" Type="http://schemas.openxmlformats.org/officeDocument/2006/relationships/slideLayout" Target="../slideLayouts/slideLayout43.xml"/><Relationship Id="rId6" Type="http://schemas.openxmlformats.org/officeDocument/2006/relationships/image" Target="../media/image189.png"/><Relationship Id="rId5" Type="http://schemas.openxmlformats.org/officeDocument/2006/relationships/image" Target="../media/image188.png"/><Relationship Id="rId10" Type="http://schemas.openxmlformats.org/officeDocument/2006/relationships/image" Target="../media/image193.png"/><Relationship Id="rId4" Type="http://schemas.openxmlformats.org/officeDocument/2006/relationships/image" Target="../media/image187.png"/><Relationship Id="rId9" Type="http://schemas.openxmlformats.org/officeDocument/2006/relationships/image" Target="../media/image19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4.xml"/><Relationship Id="rId1" Type="http://schemas.openxmlformats.org/officeDocument/2006/relationships/tags" Target="../tags/tag1.xml"/></Relationships>
</file>

<file path=ppt/slides/_rels/slide17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43.xml"/></Relationships>
</file>

<file path=ppt/slides/_rels/slide17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Layout" Target="../slideLayouts/slideLayout43.xml"/><Relationship Id="rId1" Type="http://schemas.openxmlformats.org/officeDocument/2006/relationships/vmlDrawing" Target="../drawings/vmlDrawing36.vml"/><Relationship Id="rId4" Type="http://schemas.openxmlformats.org/officeDocument/2006/relationships/image" Target="../media/image195.emf"/></Relationships>
</file>

<file path=ppt/slides/_rels/slide172.xml.rels><?xml version="1.0" encoding="UTF-8" standalone="yes"?>
<Relationships xmlns="http://schemas.openxmlformats.org/package/2006/relationships"><Relationship Id="rId2" Type="http://schemas.openxmlformats.org/officeDocument/2006/relationships/image" Target="../media/image196.png"/><Relationship Id="rId1" Type="http://schemas.openxmlformats.org/officeDocument/2006/relationships/slideLayout" Target="../slideLayouts/slideLayout48.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74.xml.rels><?xml version="1.0" encoding="UTF-8" standalone="yes"?>
<Relationships xmlns="http://schemas.openxmlformats.org/package/2006/relationships"><Relationship Id="rId8" Type="http://schemas.openxmlformats.org/officeDocument/2006/relationships/image" Target="../media/image202.jpeg"/><Relationship Id="rId3" Type="http://schemas.openxmlformats.org/officeDocument/2006/relationships/image" Target="../media/image12.jpeg"/><Relationship Id="rId7" Type="http://schemas.openxmlformats.org/officeDocument/2006/relationships/image" Target="../media/image201.jpeg"/><Relationship Id="rId12" Type="http://schemas.openxmlformats.org/officeDocument/2006/relationships/image" Target="../media/image206.jpeg"/><Relationship Id="rId2" Type="http://schemas.openxmlformats.org/officeDocument/2006/relationships/image" Target="../media/image197.jpeg"/><Relationship Id="rId1" Type="http://schemas.openxmlformats.org/officeDocument/2006/relationships/slideLayout" Target="../slideLayouts/slideLayout43.xml"/><Relationship Id="rId6" Type="http://schemas.openxmlformats.org/officeDocument/2006/relationships/image" Target="../media/image200.jpeg"/><Relationship Id="rId11" Type="http://schemas.openxmlformats.org/officeDocument/2006/relationships/image" Target="../media/image205.jpeg"/><Relationship Id="rId5" Type="http://schemas.openxmlformats.org/officeDocument/2006/relationships/image" Target="../media/image199.jpeg"/><Relationship Id="rId10" Type="http://schemas.openxmlformats.org/officeDocument/2006/relationships/image" Target="../media/image204.jpeg"/><Relationship Id="rId4" Type="http://schemas.openxmlformats.org/officeDocument/2006/relationships/image" Target="../media/image198.jpeg"/><Relationship Id="rId9" Type="http://schemas.openxmlformats.org/officeDocument/2006/relationships/image" Target="../media/image203.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4.xml"/><Relationship Id="rId1" Type="http://schemas.openxmlformats.org/officeDocument/2006/relationships/tags" Target="../tags/tag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13.xml"/><Relationship Id="rId7" Type="http://schemas.openxmlformats.org/officeDocument/2006/relationships/slide" Target="slide9.xml"/><Relationship Id="rId2" Type="http://schemas.openxmlformats.org/officeDocument/2006/relationships/slide" Target="slide4.xml"/><Relationship Id="rId1" Type="http://schemas.openxmlformats.org/officeDocument/2006/relationships/slideLayout" Target="../slideLayouts/slideLayout6.xml"/><Relationship Id="rId6" Type="http://schemas.openxmlformats.org/officeDocument/2006/relationships/slide" Target="slide7.xml"/><Relationship Id="rId11" Type="http://schemas.openxmlformats.org/officeDocument/2006/relationships/slide" Target="slide10.xml"/><Relationship Id="rId5" Type="http://schemas.openxmlformats.org/officeDocument/2006/relationships/slide" Target="slide16.xml"/><Relationship Id="rId10" Type="http://schemas.openxmlformats.org/officeDocument/2006/relationships/slide" Target="slide14.xml"/><Relationship Id="rId4" Type="http://schemas.openxmlformats.org/officeDocument/2006/relationships/slide" Target="slide15.xml"/><Relationship Id="rId9" Type="http://schemas.openxmlformats.org/officeDocument/2006/relationships/slide" Target="slide12.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19.wmf"/></Relationships>
</file>

<file path=ppt/slides/_rels/slide27.xml.rels><?xml version="1.0" encoding="UTF-8" standalone="yes"?>
<Relationships xmlns="http://schemas.openxmlformats.org/package/2006/relationships"><Relationship Id="rId3" Type="http://schemas.openxmlformats.org/officeDocument/2006/relationships/oleObject" Target="../embeddings/Microsoft_Word_97_-_2003_Document2.doc"/><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20.emf"/></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2.wmf"/><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4.v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33.wmf"/><Relationship Id="rId13" Type="http://schemas.openxmlformats.org/officeDocument/2006/relationships/image" Target="../media/image37.png"/><Relationship Id="rId3" Type="http://schemas.openxmlformats.org/officeDocument/2006/relationships/oleObject" Target="../embeddings/oleObject3.bin"/><Relationship Id="rId7" Type="http://schemas.openxmlformats.org/officeDocument/2006/relationships/oleObject" Target="../embeddings/oleObject5.bin"/><Relationship Id="rId12"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32.wmf"/><Relationship Id="rId11" Type="http://schemas.openxmlformats.org/officeDocument/2006/relationships/image" Target="../media/image35.png"/><Relationship Id="rId5" Type="http://schemas.openxmlformats.org/officeDocument/2006/relationships/oleObject" Target="../embeddings/oleObject4.bin"/><Relationship Id="rId10" Type="http://schemas.openxmlformats.org/officeDocument/2006/relationships/image" Target="../media/image34.wmf"/><Relationship Id="rId4" Type="http://schemas.openxmlformats.org/officeDocument/2006/relationships/image" Target="../media/image31.wmf"/><Relationship Id="rId9" Type="http://schemas.openxmlformats.org/officeDocument/2006/relationships/oleObject" Target="../embeddings/oleObject6.bin"/><Relationship Id="rId14"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hyperlink" Target="http://www.answers.com/main/Record?d=gun+trigger,+trigger&amp;a=Shopping_Compare5_N&amp;url=http://answers.shopping.com/xPC-Stanley_Lever_Feed_Glue_Gun~PD-31755957~FD-554~kworg-gun%20trigger,%20trigger~linkin_id-8001587~DMT-5~VK-" TargetMode="External"/><Relationship Id="rId2" Type="http://schemas.openxmlformats.org/officeDocument/2006/relationships/image" Target="../media/image5.png"/><Relationship Id="rId1" Type="http://schemas.openxmlformats.org/officeDocument/2006/relationships/slideLayout" Target="../slideLayouts/slideLayout43.xml"/><Relationship Id="rId6" Type="http://schemas.openxmlformats.org/officeDocument/2006/relationships/image" Target="../media/image7.jpeg"/><Relationship Id="rId5" Type="http://schemas.openxmlformats.org/officeDocument/2006/relationships/hyperlink" Target="http://www2.tek.com/cmswpt/podetails.lotr?ct=PO&amp;cs=Promotion&amp;ci=4552&amp;lc=EN&amp;wt=480&amp;wtwi=4552&amp;wtla=EN&amp;wtty=PO&amp;wtsty=Promotion&amp;wtpt=DETAILS&amp;wtbu=Instruments+Business&amp;wtpl=Signal+Sources+PL&amp;wtcat=tektronix&amp;wtmd=AFG3021,AFG3022,AFG3101,AFG3102,AFG3251,AFG3252&amp;wtti=Trade+in+your+Agilent+signal+generator+for+a+new+AFG3000+and+save+up+to+15%25+++++++++++++++"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6.vml"/><Relationship Id="rId4" Type="http://schemas.openxmlformats.org/officeDocument/2006/relationships/image" Target="../media/image51.pn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56.png"/></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oleObject" Target="../embeddings/oleObject9.bin"/><Relationship Id="rId7"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58.png"/><Relationship Id="rId11" Type="http://schemas.openxmlformats.org/officeDocument/2006/relationships/image" Target="../media/image61.png"/><Relationship Id="rId5" Type="http://schemas.openxmlformats.org/officeDocument/2006/relationships/oleObject" Target="../embeddings/oleObject10.bin"/><Relationship Id="rId10" Type="http://schemas.openxmlformats.org/officeDocument/2006/relationships/image" Target="../media/image60.png"/><Relationship Id="rId4" Type="http://schemas.openxmlformats.org/officeDocument/2006/relationships/image" Target="../media/image57.png"/><Relationship Id="rId9" Type="http://schemas.openxmlformats.org/officeDocument/2006/relationships/oleObject" Target="../embeddings/oleObject12.bin"/></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63.png"/><Relationship Id="rId5" Type="http://schemas.openxmlformats.org/officeDocument/2006/relationships/oleObject" Target="../embeddings/oleObject14.bin"/><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43.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17.xml"/><Relationship Id="rId1" Type="http://schemas.openxmlformats.org/officeDocument/2006/relationships/vmlDrawing" Target="../drawings/vmlDrawing11.v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e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17.xml"/><Relationship Id="rId1" Type="http://schemas.openxmlformats.org/officeDocument/2006/relationships/vmlDrawing" Target="../drawings/vmlDrawing12.vml"/><Relationship Id="rId4" Type="http://schemas.openxmlformats.org/officeDocument/2006/relationships/image" Target="../media/image72.emf"/></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75.emf"/><Relationship Id="rId4" Type="http://schemas.openxmlformats.org/officeDocument/2006/relationships/oleObject" Target="../embeddings/oleObject18.bin"/></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3.xml"/><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6.wmf"/><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77.wmf"/></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6.xml"/><Relationship Id="rId1" Type="http://schemas.openxmlformats.org/officeDocument/2006/relationships/vmlDrawing" Target="../drawings/vmlDrawing14.vml"/><Relationship Id="rId5" Type="http://schemas.openxmlformats.org/officeDocument/2006/relationships/image" Target="../media/image78.png"/><Relationship Id="rId4" Type="http://schemas.openxmlformats.org/officeDocument/2006/relationships/oleObject" Target="../embeddings/oleObject19.bin"/></Relationships>
</file>

<file path=ppt/slides/_rels/slide77.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8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88.emf"/></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16.vml"/><Relationship Id="rId4" Type="http://schemas.openxmlformats.org/officeDocument/2006/relationships/image" Target="../media/image89.emf"/></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4.xml"/><Relationship Id="rId1" Type="http://schemas.openxmlformats.org/officeDocument/2006/relationships/vmlDrawing" Target="../drawings/vmlDrawing17.vml"/><Relationship Id="rId4" Type="http://schemas.openxmlformats.org/officeDocument/2006/relationships/image" Target="../media/image90.emf"/></Relationships>
</file>

<file path=ppt/slides/_rels/slide89.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12.xml"/><Relationship Id="rId1" Type="http://schemas.openxmlformats.org/officeDocument/2006/relationships/vmlDrawing" Target="../drawings/vmlDrawing18.vml"/><Relationship Id="rId5" Type="http://schemas.openxmlformats.org/officeDocument/2006/relationships/image" Target="../media/image92.png"/><Relationship Id="rId4" Type="http://schemas.openxmlformats.org/officeDocument/2006/relationships/image" Target="../media/image91.emf"/></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43.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9.vml"/><Relationship Id="rId4" Type="http://schemas.openxmlformats.org/officeDocument/2006/relationships/image" Target="../media/image93.emf"/></Relationships>
</file>

<file path=ppt/slides/_rels/slide91.xml.rels><?xml version="1.0" encoding="UTF-8" standalone="yes"?>
<Relationships xmlns="http://schemas.openxmlformats.org/package/2006/relationships"><Relationship Id="rId3" Type="http://schemas.openxmlformats.org/officeDocument/2006/relationships/oleObject" Target="../embeddings/oleObject25.bin"/><Relationship Id="rId7" Type="http://schemas.openxmlformats.org/officeDocument/2006/relationships/image" Target="../media/image96.png"/><Relationship Id="rId2" Type="http://schemas.openxmlformats.org/officeDocument/2006/relationships/slideLayout" Target="../slideLayouts/slideLayout15.xml"/><Relationship Id="rId1" Type="http://schemas.openxmlformats.org/officeDocument/2006/relationships/vmlDrawing" Target="../drawings/vmlDrawing20.vml"/><Relationship Id="rId6" Type="http://schemas.openxmlformats.org/officeDocument/2006/relationships/image" Target="../media/image95.wmf"/><Relationship Id="rId5" Type="http://schemas.openxmlformats.org/officeDocument/2006/relationships/oleObject" Target="../embeddings/oleObject26.bin"/><Relationship Id="rId4" Type="http://schemas.openxmlformats.org/officeDocument/2006/relationships/image" Target="../media/image94.wmf"/></Relationships>
</file>

<file path=ppt/slides/_rels/slide92.xml.rels><?xml version="1.0" encoding="UTF-8" standalone="yes"?>
<Relationships xmlns="http://schemas.openxmlformats.org/package/2006/relationships"><Relationship Id="rId8" Type="http://schemas.openxmlformats.org/officeDocument/2006/relationships/image" Target="../media/image99.wmf"/><Relationship Id="rId3" Type="http://schemas.openxmlformats.org/officeDocument/2006/relationships/oleObject" Target="../embeddings/oleObject27.bin"/><Relationship Id="rId7" Type="http://schemas.openxmlformats.org/officeDocument/2006/relationships/oleObject" Target="../embeddings/oleObject29.bin"/><Relationship Id="rId2" Type="http://schemas.openxmlformats.org/officeDocument/2006/relationships/slideLayout" Target="../slideLayouts/slideLayout12.xml"/><Relationship Id="rId1" Type="http://schemas.openxmlformats.org/officeDocument/2006/relationships/vmlDrawing" Target="../drawings/vmlDrawing21.vml"/><Relationship Id="rId6" Type="http://schemas.openxmlformats.org/officeDocument/2006/relationships/image" Target="../media/image98.wmf"/><Relationship Id="rId5" Type="http://schemas.openxmlformats.org/officeDocument/2006/relationships/oleObject" Target="../embeddings/oleObject28.bin"/><Relationship Id="rId4" Type="http://schemas.openxmlformats.org/officeDocument/2006/relationships/image" Target="../media/image97.wmf"/><Relationship Id="rId9" Type="http://schemas.openxmlformats.org/officeDocument/2006/relationships/image" Target="../media/image100.gif"/></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2.w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slideLayout" Target="../slideLayouts/slideLayout2.xml"/><Relationship Id="rId1" Type="http://schemas.openxmlformats.org/officeDocument/2006/relationships/vmlDrawing" Target="../drawings/vmlDrawing22.vml"/><Relationship Id="rId6" Type="http://schemas.openxmlformats.org/officeDocument/2006/relationships/image" Target="../media/image103.emf"/><Relationship Id="rId5" Type="http://schemas.openxmlformats.org/officeDocument/2006/relationships/oleObject" Target="../embeddings/oleObject30.bin"/><Relationship Id="rId4" Type="http://schemas.openxmlformats.org/officeDocument/2006/relationships/image" Target="../media/image105.jpeg"/></Relationships>
</file>

<file path=ppt/slides/_rels/slide98.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23.vml"/><Relationship Id="rId4" Type="http://schemas.openxmlformats.org/officeDocument/2006/relationships/image" Target="../media/image106.emf"/></Relationships>
</file>

<file path=ppt/slides/_rels/slide99.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24.vml"/><Relationship Id="rId4" Type="http://schemas.openxmlformats.org/officeDocument/2006/relationships/image" Target="../media/image10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ctrTitle"/>
          </p:nvPr>
        </p:nvSpPr>
        <p:spPr>
          <a:xfrm>
            <a:off x="323850" y="836613"/>
            <a:ext cx="8496300" cy="2303462"/>
          </a:xfrm>
        </p:spPr>
        <p:txBody>
          <a:bodyPr/>
          <a:lstStyle/>
          <a:p>
            <a:r>
              <a:rPr lang="en-US" altLang="zh-CN" sz="6600" dirty="0" smtClean="0">
                <a:ea typeface="楷体_GB2312" pitchFamily="49" charset="-122"/>
              </a:rPr>
              <a:t>Principle of Trigger and Trends of TDAQ</a:t>
            </a:r>
            <a:endParaRPr lang="zh-CN" altLang="en-US" sz="6600" dirty="0">
              <a:ea typeface="楷体_GB2312" pitchFamily="49" charset="-122"/>
            </a:endParaRPr>
          </a:p>
        </p:txBody>
      </p:sp>
      <p:sp>
        <p:nvSpPr>
          <p:cNvPr id="208899" name="Rectangle 3"/>
          <p:cNvSpPr>
            <a:spLocks noGrp="1" noChangeArrowheads="1"/>
          </p:cNvSpPr>
          <p:nvPr>
            <p:ph type="subTitle" idx="1"/>
          </p:nvPr>
        </p:nvSpPr>
        <p:spPr>
          <a:xfrm>
            <a:off x="1371600" y="3667125"/>
            <a:ext cx="6400800" cy="2354263"/>
          </a:xfrm>
        </p:spPr>
        <p:txBody>
          <a:bodyPr>
            <a:normAutofit fontScale="92500" lnSpcReduction="20000"/>
          </a:bodyPr>
          <a:lstStyle/>
          <a:p>
            <a:pPr>
              <a:spcBef>
                <a:spcPct val="50000"/>
              </a:spcBef>
            </a:pPr>
            <a:r>
              <a:rPr lang="en-US" altLang="zh-CN" dirty="0" smtClean="0">
                <a:ea typeface="楷体_GB2312" pitchFamily="49" charset="-122"/>
              </a:rPr>
              <a:t>EPC/IHEP Seminar</a:t>
            </a:r>
            <a:endParaRPr lang="zh-CN" altLang="en-US" dirty="0" smtClean="0">
              <a:ea typeface="楷体_GB2312" pitchFamily="49" charset="-122"/>
            </a:endParaRPr>
          </a:p>
          <a:p>
            <a:pPr>
              <a:spcBef>
                <a:spcPct val="50000"/>
              </a:spcBef>
            </a:pPr>
            <a:endParaRPr lang="en-US" altLang="zh-CN" dirty="0" smtClean="0">
              <a:ea typeface="楷体_GB2312" pitchFamily="49" charset="-122"/>
            </a:endParaRPr>
          </a:p>
          <a:p>
            <a:pPr>
              <a:spcBef>
                <a:spcPct val="50000"/>
              </a:spcBef>
            </a:pPr>
            <a:r>
              <a:rPr lang="en-US" altLang="zh-CN" dirty="0" smtClean="0">
                <a:ea typeface="楷体_GB2312" pitchFamily="49" charset="-122"/>
              </a:rPr>
              <a:t>Zhen-An LIU, </a:t>
            </a:r>
            <a:r>
              <a:rPr lang="en-US" altLang="zh-CN" dirty="0" err="1" smtClean="0">
                <a:ea typeface="楷体_GB2312" pitchFamily="49" charset="-122"/>
              </a:rPr>
              <a:t>TrigLab</a:t>
            </a:r>
            <a:endParaRPr lang="en-US" altLang="zh-CN" dirty="0" smtClean="0">
              <a:ea typeface="楷体_GB2312" pitchFamily="49" charset="-122"/>
            </a:endParaRPr>
          </a:p>
          <a:p>
            <a:pPr>
              <a:spcBef>
                <a:spcPct val="50000"/>
              </a:spcBef>
            </a:pPr>
            <a:r>
              <a:rPr lang="en-US" altLang="zh-CN" dirty="0" smtClean="0">
                <a:ea typeface="楷体_GB2312" pitchFamily="49" charset="-122"/>
              </a:rPr>
              <a:t>IHEP,</a:t>
            </a:r>
            <a:r>
              <a:rPr lang="zh-CN" altLang="en-US" dirty="0" smtClean="0">
                <a:ea typeface="楷体_GB2312" pitchFamily="49" charset="-122"/>
              </a:rPr>
              <a:t> </a:t>
            </a:r>
            <a:r>
              <a:rPr lang="en-US" altLang="zh-CN" dirty="0" smtClean="0">
                <a:ea typeface="楷体_GB2312" pitchFamily="49" charset="-122"/>
              </a:rPr>
              <a:t>Jul. 18 2014</a:t>
            </a:r>
            <a:endParaRPr lang="zh-CN" altLang="en-US" dirty="0">
              <a:ea typeface="楷体_GB2312" pitchFamily="49" charset="-122"/>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AutoShape 59"/>
          <p:cNvSpPr>
            <a:spLocks noChangeArrowheads="1"/>
          </p:cNvSpPr>
          <p:nvPr/>
        </p:nvSpPr>
        <p:spPr bwMode="auto">
          <a:xfrm>
            <a:off x="6469079" y="4214818"/>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65218" name="Rectangle 2"/>
          <p:cNvSpPr>
            <a:spLocks noGrp="1" noRot="1" noChangeArrowheads="1"/>
          </p:cNvSpPr>
          <p:nvPr>
            <p:ph type="title"/>
          </p:nvPr>
        </p:nvSpPr>
        <p:spPr>
          <a:xfrm>
            <a:off x="457200" y="71414"/>
            <a:ext cx="8229600" cy="654032"/>
          </a:xfrm>
        </p:spPr>
        <p:txBody>
          <a:bodyPr>
            <a:normAutofit fontScale="90000"/>
          </a:bodyPr>
          <a:lstStyle/>
          <a:p>
            <a:r>
              <a:rPr lang="en-US" altLang="zh-CN" dirty="0" smtClean="0"/>
              <a:t>Trigger Collaboration with DAQ</a:t>
            </a:r>
            <a:endParaRPr lang="zh-CN" altLang="en-US" dirty="0"/>
          </a:p>
        </p:txBody>
      </p:sp>
      <p:sp>
        <p:nvSpPr>
          <p:cNvPr id="265219" name="Rectangle 3"/>
          <p:cNvSpPr>
            <a:spLocks noGrp="1" noChangeArrowheads="1"/>
          </p:cNvSpPr>
          <p:nvPr>
            <p:ph idx="1"/>
          </p:nvPr>
        </p:nvSpPr>
        <p:spPr>
          <a:xfrm>
            <a:off x="214282" y="642918"/>
            <a:ext cx="8229600" cy="4525963"/>
          </a:xfrm>
        </p:spPr>
        <p:txBody>
          <a:bodyPr/>
          <a:lstStyle/>
          <a:p>
            <a:r>
              <a:rPr lang="en-US" altLang="zh-CN" dirty="0" smtClean="0"/>
              <a:t>Collider Experiment</a:t>
            </a:r>
            <a:endParaRPr lang="zh-CN" altLang="en-US" dirty="0"/>
          </a:p>
        </p:txBody>
      </p:sp>
      <p:sp>
        <p:nvSpPr>
          <p:cNvPr id="33" name="日期占位符 3"/>
          <p:cNvSpPr>
            <a:spLocks noGrp="1"/>
          </p:cNvSpPr>
          <p:nvPr>
            <p:ph type="dt" sz="half" idx="10"/>
          </p:nvPr>
        </p:nvSpPr>
        <p:spPr/>
        <p:txBody>
          <a:bodyPr/>
          <a:lstStyle/>
          <a:p>
            <a:r>
              <a:rPr lang="en-US" altLang="zh-CN" smtClean="0"/>
              <a:t>2014-7-18 IHEP</a:t>
            </a:r>
            <a:endParaRPr lang="en-US" altLang="zh-CN"/>
          </a:p>
        </p:txBody>
      </p:sp>
      <p:sp>
        <p:nvSpPr>
          <p:cNvPr id="35" name="页脚占位符 5"/>
          <p:cNvSpPr>
            <a:spLocks noGrp="1"/>
          </p:cNvSpPr>
          <p:nvPr>
            <p:ph type="ftr" sz="quarter" idx="11"/>
          </p:nvPr>
        </p:nvSpPr>
        <p:spPr/>
        <p:txBody>
          <a:bodyPr/>
          <a:lstStyle/>
          <a:p>
            <a:r>
              <a:rPr lang="pt-BR" altLang="zh-CN" smtClean="0"/>
              <a:t>Z.-A. LIU     EPC Seminar</a:t>
            </a:r>
            <a:endParaRPr lang="en-US" altLang="zh-CN"/>
          </a:p>
        </p:txBody>
      </p:sp>
      <p:sp>
        <p:nvSpPr>
          <p:cNvPr id="34" name="灯片编号占位符 4"/>
          <p:cNvSpPr>
            <a:spLocks noGrp="1"/>
          </p:cNvSpPr>
          <p:nvPr>
            <p:ph type="sldNum" sz="quarter" idx="12"/>
          </p:nvPr>
        </p:nvSpPr>
        <p:spPr/>
        <p:txBody>
          <a:bodyPr/>
          <a:lstStyle/>
          <a:p>
            <a:fld id="{0C2E02CE-D70F-4F05-BE66-B33D721E24DA}" type="slidenum">
              <a:rPr lang="en-US" altLang="zh-CN"/>
              <a:pPr/>
              <a:t>10</a:t>
            </a:fld>
            <a:endParaRPr lang="en-US" altLang="zh-CN"/>
          </a:p>
        </p:txBody>
      </p:sp>
      <p:sp>
        <p:nvSpPr>
          <p:cNvPr id="265221" name="Text Box 5"/>
          <p:cNvSpPr txBox="1">
            <a:spLocks noChangeArrowheads="1"/>
          </p:cNvSpPr>
          <p:nvPr/>
        </p:nvSpPr>
        <p:spPr bwMode="auto">
          <a:xfrm>
            <a:off x="3200424" y="2881298"/>
            <a:ext cx="3200400" cy="457200"/>
          </a:xfrm>
          <a:prstGeom prst="rect">
            <a:avLst/>
          </a:prstGeom>
          <a:noFill/>
          <a:ln w="9525">
            <a:noFill/>
            <a:miter lim="800000"/>
            <a:headEnd/>
            <a:tailEnd/>
          </a:ln>
          <a:effectLst/>
        </p:spPr>
        <p:txBody>
          <a:bodyPr>
            <a:spAutoFit/>
          </a:bodyPr>
          <a:lstStyle/>
          <a:p>
            <a:pPr>
              <a:spcBef>
                <a:spcPct val="50000"/>
              </a:spcBef>
            </a:pPr>
            <a:endParaRPr kumimoji="1" lang="zh-CN" altLang="zh-CN" sz="2400">
              <a:latin typeface="Times New Roman" pitchFamily="18" charset="0"/>
            </a:endParaRPr>
          </a:p>
        </p:txBody>
      </p:sp>
      <p:sp>
        <p:nvSpPr>
          <p:cNvPr id="265222" name="Rectangle 6"/>
          <p:cNvSpPr>
            <a:spLocks noChangeArrowheads="1"/>
          </p:cNvSpPr>
          <p:nvPr/>
        </p:nvSpPr>
        <p:spPr bwMode="auto">
          <a:xfrm>
            <a:off x="3810024" y="2347898"/>
            <a:ext cx="4191000" cy="3810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65223" name="Arc 7"/>
          <p:cNvSpPr>
            <a:spLocks/>
          </p:cNvSpPr>
          <p:nvPr/>
        </p:nvSpPr>
        <p:spPr bwMode="auto">
          <a:xfrm flipH="1">
            <a:off x="3048024" y="2652698"/>
            <a:ext cx="1012825" cy="2057400"/>
          </a:xfrm>
          <a:custGeom>
            <a:avLst/>
            <a:gdLst>
              <a:gd name="G0" fmla="+- 0 0 0"/>
              <a:gd name="G1" fmla="+- 21600 0 0"/>
              <a:gd name="G2" fmla="+- 21600 0 0"/>
              <a:gd name="T0" fmla="*/ 0 w 15944"/>
              <a:gd name="T1" fmla="*/ 0 h 21600"/>
              <a:gd name="T2" fmla="*/ 15944 w 15944"/>
              <a:gd name="T3" fmla="*/ 7028 h 21600"/>
              <a:gd name="T4" fmla="*/ 0 w 15944"/>
              <a:gd name="T5" fmla="*/ 21600 h 21600"/>
            </a:gdLst>
            <a:ahLst/>
            <a:cxnLst>
              <a:cxn ang="0">
                <a:pos x="T0" y="T1"/>
              </a:cxn>
              <a:cxn ang="0">
                <a:pos x="T2" y="T3"/>
              </a:cxn>
              <a:cxn ang="0">
                <a:pos x="T4" y="T5"/>
              </a:cxn>
            </a:cxnLst>
            <a:rect l="0" t="0" r="r" b="b"/>
            <a:pathLst>
              <a:path w="15944" h="21600" fill="none" extrusionOk="0">
                <a:moveTo>
                  <a:pt x="-1" y="0"/>
                </a:moveTo>
                <a:cubicBezTo>
                  <a:pt x="6065" y="0"/>
                  <a:pt x="11851" y="2550"/>
                  <a:pt x="15944" y="7027"/>
                </a:cubicBezTo>
              </a:path>
              <a:path w="15944" h="21600" stroke="0" extrusionOk="0">
                <a:moveTo>
                  <a:pt x="-1" y="0"/>
                </a:moveTo>
                <a:cubicBezTo>
                  <a:pt x="6065" y="0"/>
                  <a:pt x="11851" y="2550"/>
                  <a:pt x="15944" y="7027"/>
                </a:cubicBezTo>
                <a:lnTo>
                  <a:pt x="0" y="21600"/>
                </a:lnTo>
                <a:close/>
              </a:path>
            </a:pathLst>
          </a:custGeom>
          <a:noFill/>
          <a:ln w="63500">
            <a:solidFill>
              <a:schemeClr val="accent1"/>
            </a:solidFill>
            <a:round/>
            <a:headEnd/>
            <a:tailEnd/>
          </a:ln>
          <a:effectLst/>
        </p:spPr>
        <p:txBody>
          <a:bodyPr wrap="none" anchor="ctr"/>
          <a:lstStyle/>
          <a:p>
            <a:endParaRPr lang="zh-CN" altLang="en-US"/>
          </a:p>
        </p:txBody>
      </p:sp>
      <p:sp>
        <p:nvSpPr>
          <p:cNvPr id="265224" name="Arc 8"/>
          <p:cNvSpPr>
            <a:spLocks/>
          </p:cNvSpPr>
          <p:nvPr/>
        </p:nvSpPr>
        <p:spPr bwMode="auto">
          <a:xfrm rot="14634428" flipH="1">
            <a:off x="4321175" y="950097"/>
            <a:ext cx="1012825" cy="2057400"/>
          </a:xfrm>
          <a:custGeom>
            <a:avLst/>
            <a:gdLst>
              <a:gd name="G0" fmla="+- 0 0 0"/>
              <a:gd name="G1" fmla="+- 21600 0 0"/>
              <a:gd name="G2" fmla="+- 21600 0 0"/>
              <a:gd name="T0" fmla="*/ 0 w 15944"/>
              <a:gd name="T1" fmla="*/ 0 h 21600"/>
              <a:gd name="T2" fmla="*/ 15944 w 15944"/>
              <a:gd name="T3" fmla="*/ 7028 h 21600"/>
              <a:gd name="T4" fmla="*/ 0 w 15944"/>
              <a:gd name="T5" fmla="*/ 21600 h 21600"/>
            </a:gdLst>
            <a:ahLst/>
            <a:cxnLst>
              <a:cxn ang="0">
                <a:pos x="T0" y="T1"/>
              </a:cxn>
              <a:cxn ang="0">
                <a:pos x="T2" y="T3"/>
              </a:cxn>
              <a:cxn ang="0">
                <a:pos x="T4" y="T5"/>
              </a:cxn>
            </a:cxnLst>
            <a:rect l="0" t="0" r="r" b="b"/>
            <a:pathLst>
              <a:path w="15944" h="21600" fill="none" extrusionOk="0">
                <a:moveTo>
                  <a:pt x="-1" y="0"/>
                </a:moveTo>
                <a:cubicBezTo>
                  <a:pt x="6065" y="0"/>
                  <a:pt x="11851" y="2550"/>
                  <a:pt x="15944" y="7027"/>
                </a:cubicBezTo>
              </a:path>
              <a:path w="15944" h="21600" stroke="0" extrusionOk="0">
                <a:moveTo>
                  <a:pt x="-1" y="0"/>
                </a:moveTo>
                <a:cubicBezTo>
                  <a:pt x="6065" y="0"/>
                  <a:pt x="11851" y="2550"/>
                  <a:pt x="15944" y="7027"/>
                </a:cubicBezTo>
                <a:lnTo>
                  <a:pt x="0" y="21600"/>
                </a:lnTo>
                <a:close/>
              </a:path>
            </a:pathLst>
          </a:custGeom>
          <a:noFill/>
          <a:ln w="63500">
            <a:solidFill>
              <a:schemeClr val="accent1"/>
            </a:solidFill>
            <a:round/>
            <a:headEnd/>
            <a:tailEnd/>
          </a:ln>
          <a:effectLst/>
        </p:spPr>
        <p:txBody>
          <a:bodyPr wrap="none" anchor="ctr"/>
          <a:lstStyle/>
          <a:p>
            <a:endParaRPr lang="zh-CN" altLang="en-US"/>
          </a:p>
        </p:txBody>
      </p:sp>
      <p:sp>
        <p:nvSpPr>
          <p:cNvPr id="265226" name="Oval 10"/>
          <p:cNvSpPr>
            <a:spLocks noChangeArrowheads="1"/>
          </p:cNvSpPr>
          <p:nvPr/>
        </p:nvSpPr>
        <p:spPr bwMode="auto">
          <a:xfrm>
            <a:off x="762024" y="1357298"/>
            <a:ext cx="2590800" cy="2438400"/>
          </a:xfrm>
          <a:prstGeom prst="ellipse">
            <a:avLst/>
          </a:prstGeom>
          <a:solidFill>
            <a:srgbClr val="00FFFF"/>
          </a:solidFill>
          <a:ln w="50800">
            <a:solidFill>
              <a:srgbClr val="00FF00"/>
            </a:solidFill>
            <a:round/>
            <a:headEnd/>
            <a:tailEnd/>
          </a:ln>
          <a:effectLst/>
        </p:spPr>
        <p:txBody>
          <a:bodyPr wrap="none" anchor="ctr"/>
          <a:lstStyle/>
          <a:p>
            <a:endParaRPr lang="zh-CN" altLang="en-US"/>
          </a:p>
        </p:txBody>
      </p:sp>
      <p:sp>
        <p:nvSpPr>
          <p:cNvPr id="265227" name="Rectangle 11"/>
          <p:cNvSpPr>
            <a:spLocks noChangeArrowheads="1"/>
          </p:cNvSpPr>
          <p:nvPr/>
        </p:nvSpPr>
        <p:spPr bwMode="auto">
          <a:xfrm>
            <a:off x="228624" y="2271698"/>
            <a:ext cx="5334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65239" name="Line 23"/>
          <p:cNvSpPr>
            <a:spLocks noChangeShapeType="1"/>
          </p:cNvSpPr>
          <p:nvPr/>
        </p:nvSpPr>
        <p:spPr bwMode="auto">
          <a:xfrm flipH="1">
            <a:off x="4191024" y="2576498"/>
            <a:ext cx="3276600" cy="0"/>
          </a:xfrm>
          <a:prstGeom prst="line">
            <a:avLst/>
          </a:prstGeom>
          <a:noFill/>
          <a:ln w="50800">
            <a:solidFill>
              <a:srgbClr val="00FF00"/>
            </a:solidFill>
            <a:round/>
            <a:headEnd/>
            <a:tailEnd type="triangle" w="med" len="med"/>
          </a:ln>
          <a:effectLst/>
        </p:spPr>
        <p:txBody>
          <a:bodyPr wrap="none" anchor="ctr"/>
          <a:lstStyle/>
          <a:p>
            <a:endParaRPr lang="zh-CN" altLang="en-US"/>
          </a:p>
        </p:txBody>
      </p:sp>
      <p:sp>
        <p:nvSpPr>
          <p:cNvPr id="265240" name="Oval 24"/>
          <p:cNvSpPr>
            <a:spLocks noChangeArrowheads="1"/>
          </p:cNvSpPr>
          <p:nvPr/>
        </p:nvSpPr>
        <p:spPr bwMode="auto">
          <a:xfrm>
            <a:off x="7467624" y="2500298"/>
            <a:ext cx="152400" cy="152400"/>
          </a:xfrm>
          <a:prstGeom prst="ellipse">
            <a:avLst/>
          </a:prstGeom>
          <a:solidFill>
            <a:srgbClr val="00FF00"/>
          </a:solidFill>
          <a:ln w="9525">
            <a:solidFill>
              <a:schemeClr val="tx1"/>
            </a:solidFill>
            <a:round/>
            <a:headEnd/>
            <a:tailEnd/>
          </a:ln>
          <a:effectLst/>
        </p:spPr>
        <p:txBody>
          <a:bodyPr wrap="none" anchor="ctr"/>
          <a:lstStyle/>
          <a:p>
            <a:endParaRPr lang="zh-CN" altLang="en-US"/>
          </a:p>
        </p:txBody>
      </p:sp>
      <p:sp>
        <p:nvSpPr>
          <p:cNvPr id="265241" name="Arc 25"/>
          <p:cNvSpPr>
            <a:spLocks/>
          </p:cNvSpPr>
          <p:nvPr/>
        </p:nvSpPr>
        <p:spPr bwMode="auto">
          <a:xfrm flipH="1">
            <a:off x="3200424" y="2805098"/>
            <a:ext cx="609600" cy="533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FF00"/>
            </a:solidFill>
            <a:round/>
            <a:headEnd/>
            <a:tailEnd/>
          </a:ln>
          <a:effectLst/>
        </p:spPr>
        <p:txBody>
          <a:bodyPr wrap="none" anchor="ctr"/>
          <a:lstStyle/>
          <a:p>
            <a:endParaRPr lang="zh-CN" altLang="en-US"/>
          </a:p>
        </p:txBody>
      </p:sp>
      <p:sp>
        <p:nvSpPr>
          <p:cNvPr id="265242" name="Line 26"/>
          <p:cNvSpPr>
            <a:spLocks noChangeShapeType="1"/>
          </p:cNvSpPr>
          <p:nvPr/>
        </p:nvSpPr>
        <p:spPr bwMode="auto">
          <a:xfrm flipH="1">
            <a:off x="3048024" y="3338498"/>
            <a:ext cx="76200" cy="76200"/>
          </a:xfrm>
          <a:prstGeom prst="line">
            <a:avLst/>
          </a:prstGeom>
          <a:noFill/>
          <a:ln w="50800">
            <a:solidFill>
              <a:srgbClr val="00FF00"/>
            </a:solidFill>
            <a:round/>
            <a:headEnd/>
            <a:tailEnd type="triangle" w="med" len="med"/>
          </a:ln>
          <a:effectLst/>
        </p:spPr>
        <p:txBody>
          <a:bodyPr wrap="none" anchor="ctr"/>
          <a:lstStyle/>
          <a:p>
            <a:endParaRPr lang="zh-CN" altLang="en-US"/>
          </a:p>
        </p:txBody>
      </p:sp>
      <p:sp>
        <p:nvSpPr>
          <p:cNvPr id="265243" name="Line 27"/>
          <p:cNvSpPr>
            <a:spLocks noChangeShapeType="1"/>
          </p:cNvSpPr>
          <p:nvPr/>
        </p:nvSpPr>
        <p:spPr bwMode="auto">
          <a:xfrm>
            <a:off x="2590824" y="1433498"/>
            <a:ext cx="152400" cy="76200"/>
          </a:xfrm>
          <a:prstGeom prst="line">
            <a:avLst/>
          </a:prstGeom>
          <a:noFill/>
          <a:ln w="50800">
            <a:solidFill>
              <a:srgbClr val="00FF00"/>
            </a:solidFill>
            <a:round/>
            <a:headEnd/>
            <a:tailEnd type="triangle" w="med" len="med"/>
          </a:ln>
          <a:effectLst/>
        </p:spPr>
        <p:txBody>
          <a:bodyPr wrap="none" anchor="ctr"/>
          <a:lstStyle/>
          <a:p>
            <a:endParaRPr lang="zh-CN" altLang="en-US"/>
          </a:p>
        </p:txBody>
      </p:sp>
      <p:sp>
        <p:nvSpPr>
          <p:cNvPr id="265244" name="Line 28"/>
          <p:cNvSpPr>
            <a:spLocks noChangeShapeType="1"/>
          </p:cNvSpPr>
          <p:nvPr/>
        </p:nvSpPr>
        <p:spPr bwMode="auto">
          <a:xfrm flipV="1">
            <a:off x="762024" y="2576498"/>
            <a:ext cx="0" cy="304800"/>
          </a:xfrm>
          <a:prstGeom prst="line">
            <a:avLst/>
          </a:prstGeom>
          <a:noFill/>
          <a:ln w="50800">
            <a:solidFill>
              <a:srgbClr val="00FF00"/>
            </a:solidFill>
            <a:round/>
            <a:headEnd/>
            <a:tailEnd type="triangle" w="med" len="med"/>
          </a:ln>
          <a:effectLst/>
        </p:spPr>
        <p:txBody>
          <a:bodyPr wrap="none" anchor="ctr"/>
          <a:lstStyle/>
          <a:p>
            <a:endParaRPr lang="zh-CN" altLang="en-US"/>
          </a:p>
        </p:txBody>
      </p:sp>
      <p:sp>
        <p:nvSpPr>
          <p:cNvPr id="265255" name="Text Box 39"/>
          <p:cNvSpPr txBox="1">
            <a:spLocks noChangeArrowheads="1"/>
          </p:cNvSpPr>
          <p:nvPr/>
        </p:nvSpPr>
        <p:spPr bwMode="auto">
          <a:xfrm>
            <a:off x="5372128" y="2805098"/>
            <a:ext cx="2597174" cy="461665"/>
          </a:xfrm>
          <a:prstGeom prst="rect">
            <a:avLst/>
          </a:prstGeom>
          <a:noFill/>
          <a:ln w="9525">
            <a:noFill/>
            <a:miter lim="800000"/>
            <a:headEnd/>
            <a:tailEnd/>
          </a:ln>
          <a:effectLst/>
        </p:spPr>
        <p:txBody>
          <a:bodyPr wrap="square">
            <a:spAutoFit/>
          </a:bodyPr>
          <a:lstStyle/>
          <a:p>
            <a:pPr>
              <a:spcBef>
                <a:spcPct val="50000"/>
              </a:spcBef>
            </a:pPr>
            <a:r>
              <a:rPr kumimoji="1" lang="en-US" altLang="zh-CN" b="1" dirty="0" smtClean="0">
                <a:solidFill>
                  <a:srgbClr val="FF99FF"/>
                </a:solidFill>
                <a:latin typeface="Times New Roman" pitchFamily="18" charset="0"/>
              </a:rPr>
              <a:t>LINAR</a:t>
            </a:r>
            <a:endParaRPr kumimoji="1" lang="zh-CN" altLang="en-US" sz="2400" b="1" dirty="0">
              <a:solidFill>
                <a:srgbClr val="FF99FF"/>
              </a:solidFill>
              <a:latin typeface="Times New Roman" pitchFamily="18" charset="0"/>
            </a:endParaRPr>
          </a:p>
        </p:txBody>
      </p:sp>
      <p:sp>
        <p:nvSpPr>
          <p:cNvPr id="265256" name="Text Box 40"/>
          <p:cNvSpPr txBox="1">
            <a:spLocks noChangeArrowheads="1"/>
          </p:cNvSpPr>
          <p:nvPr/>
        </p:nvSpPr>
        <p:spPr bwMode="auto">
          <a:xfrm>
            <a:off x="1143024" y="2347898"/>
            <a:ext cx="1905000" cy="461665"/>
          </a:xfrm>
          <a:prstGeom prst="rect">
            <a:avLst/>
          </a:prstGeom>
          <a:noFill/>
          <a:ln w="9525">
            <a:noFill/>
            <a:miter lim="800000"/>
            <a:headEnd/>
            <a:tailEnd/>
          </a:ln>
          <a:effectLst/>
        </p:spPr>
        <p:txBody>
          <a:bodyPr>
            <a:spAutoFit/>
          </a:bodyPr>
          <a:lstStyle/>
          <a:p>
            <a:pPr>
              <a:spcBef>
                <a:spcPct val="50000"/>
              </a:spcBef>
            </a:pPr>
            <a:r>
              <a:rPr kumimoji="1" lang="en-US" altLang="zh-CN" sz="2400" b="1" dirty="0" smtClean="0">
                <a:solidFill>
                  <a:srgbClr val="FF0000"/>
                </a:solidFill>
                <a:latin typeface="Times New Roman" pitchFamily="18" charset="0"/>
                <a:ea typeface="楷体_GB2312" pitchFamily="49" charset="-122"/>
              </a:rPr>
              <a:t>Storage Ring</a:t>
            </a:r>
            <a:endParaRPr kumimoji="1" lang="zh-CN" altLang="en-US" sz="2400" dirty="0">
              <a:latin typeface="Times New Roman" pitchFamily="18" charset="0"/>
              <a:ea typeface="楷体_GB2312" pitchFamily="49" charset="-122"/>
            </a:endParaRPr>
          </a:p>
        </p:txBody>
      </p:sp>
      <p:sp>
        <p:nvSpPr>
          <p:cNvPr id="265257" name="Text Box 41"/>
          <p:cNvSpPr txBox="1">
            <a:spLocks noChangeArrowheads="1"/>
          </p:cNvSpPr>
          <p:nvPr/>
        </p:nvSpPr>
        <p:spPr bwMode="auto">
          <a:xfrm>
            <a:off x="3540146" y="2934499"/>
            <a:ext cx="1860560" cy="707886"/>
          </a:xfrm>
          <a:prstGeom prst="rect">
            <a:avLst/>
          </a:prstGeom>
          <a:noFill/>
          <a:ln w="9525">
            <a:noFill/>
            <a:miter lim="800000"/>
            <a:headEnd/>
            <a:tailEnd/>
          </a:ln>
          <a:effectLst/>
        </p:spPr>
        <p:txBody>
          <a:bodyPr wrap="square">
            <a:spAutoFit/>
          </a:bodyPr>
          <a:lstStyle/>
          <a:p>
            <a:pPr>
              <a:spcBef>
                <a:spcPct val="50000"/>
              </a:spcBef>
            </a:pPr>
            <a:r>
              <a:rPr lang="en-US" altLang="zh-CN" sz="2000" dirty="0" smtClean="0">
                <a:solidFill>
                  <a:srgbClr val="33CC33"/>
                </a:solidFill>
              </a:rPr>
              <a:t>Electron/Negative particle</a:t>
            </a:r>
            <a:endParaRPr lang="zh-CN" altLang="en-US" sz="2000" dirty="0">
              <a:solidFill>
                <a:srgbClr val="33CC33"/>
              </a:solidFill>
            </a:endParaRPr>
          </a:p>
        </p:txBody>
      </p:sp>
      <p:sp>
        <p:nvSpPr>
          <p:cNvPr id="265258" name="Text Box 42"/>
          <p:cNvSpPr txBox="1">
            <a:spLocks noChangeArrowheads="1"/>
          </p:cNvSpPr>
          <p:nvPr/>
        </p:nvSpPr>
        <p:spPr bwMode="auto">
          <a:xfrm>
            <a:off x="3611584" y="1720053"/>
            <a:ext cx="2016125" cy="707886"/>
          </a:xfrm>
          <a:prstGeom prst="rect">
            <a:avLst/>
          </a:prstGeom>
          <a:noFill/>
          <a:ln w="9525">
            <a:noFill/>
            <a:miter lim="800000"/>
            <a:headEnd/>
            <a:tailEnd/>
          </a:ln>
          <a:effectLst/>
        </p:spPr>
        <p:txBody>
          <a:bodyPr>
            <a:spAutoFit/>
          </a:bodyPr>
          <a:lstStyle/>
          <a:p>
            <a:pPr>
              <a:spcBef>
                <a:spcPct val="50000"/>
              </a:spcBef>
            </a:pPr>
            <a:r>
              <a:rPr lang="en-US" altLang="zh-CN" sz="2000" dirty="0" smtClean="0">
                <a:solidFill>
                  <a:srgbClr val="FF0000"/>
                </a:solidFill>
              </a:rPr>
              <a:t>Positron/Positive particle</a:t>
            </a:r>
            <a:endParaRPr lang="zh-CN" altLang="en-US" sz="2000" dirty="0">
              <a:solidFill>
                <a:srgbClr val="FF0000"/>
              </a:solidFill>
            </a:endParaRPr>
          </a:p>
        </p:txBody>
      </p:sp>
      <p:sp>
        <p:nvSpPr>
          <p:cNvPr id="265259" name="Line 43"/>
          <p:cNvSpPr>
            <a:spLocks noChangeShapeType="1"/>
          </p:cNvSpPr>
          <p:nvPr/>
        </p:nvSpPr>
        <p:spPr bwMode="auto">
          <a:xfrm flipH="1" flipV="1">
            <a:off x="3105174" y="1901811"/>
            <a:ext cx="360362" cy="360362"/>
          </a:xfrm>
          <a:prstGeom prst="line">
            <a:avLst/>
          </a:prstGeom>
          <a:noFill/>
          <a:ln w="38100">
            <a:solidFill>
              <a:srgbClr val="FF0000"/>
            </a:solidFill>
            <a:round/>
            <a:headEnd/>
            <a:tailEnd type="triangle" w="med" len="med"/>
          </a:ln>
          <a:effectLst/>
        </p:spPr>
        <p:txBody>
          <a:bodyPr/>
          <a:lstStyle/>
          <a:p>
            <a:endParaRPr lang="zh-CN" altLang="en-US"/>
          </a:p>
        </p:txBody>
      </p:sp>
      <p:sp>
        <p:nvSpPr>
          <p:cNvPr id="265260" name="Line 44"/>
          <p:cNvSpPr>
            <a:spLocks noChangeShapeType="1"/>
          </p:cNvSpPr>
          <p:nvPr/>
        </p:nvSpPr>
        <p:spPr bwMode="auto">
          <a:xfrm>
            <a:off x="253998" y="4148945"/>
            <a:ext cx="287338" cy="0"/>
          </a:xfrm>
          <a:prstGeom prst="line">
            <a:avLst/>
          </a:prstGeom>
          <a:noFill/>
          <a:ln w="9525">
            <a:solidFill>
              <a:schemeClr val="tx1"/>
            </a:solidFill>
            <a:round/>
            <a:headEnd/>
            <a:tailEnd/>
          </a:ln>
          <a:effectLst/>
        </p:spPr>
        <p:txBody>
          <a:bodyPr/>
          <a:lstStyle/>
          <a:p>
            <a:endParaRPr lang="zh-CN" altLang="en-US"/>
          </a:p>
        </p:txBody>
      </p:sp>
      <p:sp>
        <p:nvSpPr>
          <p:cNvPr id="265261" name="Line 45"/>
          <p:cNvSpPr>
            <a:spLocks noChangeShapeType="1"/>
          </p:cNvSpPr>
          <p:nvPr/>
        </p:nvSpPr>
        <p:spPr bwMode="auto">
          <a:xfrm flipV="1">
            <a:off x="541336" y="3933045"/>
            <a:ext cx="0" cy="215900"/>
          </a:xfrm>
          <a:prstGeom prst="line">
            <a:avLst/>
          </a:prstGeom>
          <a:noFill/>
          <a:ln w="9525">
            <a:solidFill>
              <a:schemeClr val="tx1"/>
            </a:solidFill>
            <a:round/>
            <a:headEnd/>
            <a:tailEnd/>
          </a:ln>
          <a:effectLst/>
        </p:spPr>
        <p:txBody>
          <a:bodyPr/>
          <a:lstStyle/>
          <a:p>
            <a:endParaRPr lang="zh-CN" altLang="en-US"/>
          </a:p>
        </p:txBody>
      </p:sp>
      <p:sp>
        <p:nvSpPr>
          <p:cNvPr id="265262" name="Line 46"/>
          <p:cNvSpPr>
            <a:spLocks noChangeShapeType="1"/>
          </p:cNvSpPr>
          <p:nvPr/>
        </p:nvSpPr>
        <p:spPr bwMode="auto">
          <a:xfrm flipV="1">
            <a:off x="757236" y="3933045"/>
            <a:ext cx="0" cy="215900"/>
          </a:xfrm>
          <a:prstGeom prst="line">
            <a:avLst/>
          </a:prstGeom>
          <a:noFill/>
          <a:ln w="9525">
            <a:solidFill>
              <a:schemeClr val="tx1"/>
            </a:solidFill>
            <a:round/>
            <a:headEnd/>
            <a:tailEnd/>
          </a:ln>
          <a:effectLst/>
        </p:spPr>
        <p:txBody>
          <a:bodyPr/>
          <a:lstStyle/>
          <a:p>
            <a:endParaRPr lang="zh-CN" altLang="en-US"/>
          </a:p>
        </p:txBody>
      </p:sp>
      <p:sp>
        <p:nvSpPr>
          <p:cNvPr id="265263" name="Line 47"/>
          <p:cNvSpPr>
            <a:spLocks noChangeShapeType="1"/>
          </p:cNvSpPr>
          <p:nvPr/>
        </p:nvSpPr>
        <p:spPr bwMode="auto">
          <a:xfrm flipV="1">
            <a:off x="3567111" y="3933045"/>
            <a:ext cx="0" cy="215900"/>
          </a:xfrm>
          <a:prstGeom prst="line">
            <a:avLst/>
          </a:prstGeom>
          <a:noFill/>
          <a:ln w="9525">
            <a:solidFill>
              <a:schemeClr val="tx1"/>
            </a:solidFill>
            <a:round/>
            <a:headEnd/>
            <a:tailEnd/>
          </a:ln>
          <a:effectLst/>
        </p:spPr>
        <p:txBody>
          <a:bodyPr/>
          <a:lstStyle/>
          <a:p>
            <a:endParaRPr lang="zh-CN" altLang="en-US"/>
          </a:p>
        </p:txBody>
      </p:sp>
      <p:sp>
        <p:nvSpPr>
          <p:cNvPr id="265264" name="Line 48"/>
          <p:cNvSpPr>
            <a:spLocks noChangeShapeType="1"/>
          </p:cNvSpPr>
          <p:nvPr/>
        </p:nvSpPr>
        <p:spPr bwMode="auto">
          <a:xfrm flipV="1">
            <a:off x="3783011" y="3933045"/>
            <a:ext cx="0" cy="215900"/>
          </a:xfrm>
          <a:prstGeom prst="line">
            <a:avLst/>
          </a:prstGeom>
          <a:noFill/>
          <a:ln w="9525">
            <a:solidFill>
              <a:schemeClr val="tx1"/>
            </a:solidFill>
            <a:round/>
            <a:headEnd/>
            <a:tailEnd/>
          </a:ln>
          <a:effectLst/>
        </p:spPr>
        <p:txBody>
          <a:bodyPr/>
          <a:lstStyle/>
          <a:p>
            <a:endParaRPr lang="zh-CN" altLang="en-US"/>
          </a:p>
        </p:txBody>
      </p:sp>
      <p:sp>
        <p:nvSpPr>
          <p:cNvPr id="265265" name="Line 49"/>
          <p:cNvSpPr>
            <a:spLocks noChangeShapeType="1"/>
          </p:cNvSpPr>
          <p:nvPr/>
        </p:nvSpPr>
        <p:spPr bwMode="auto">
          <a:xfrm>
            <a:off x="541336" y="3933045"/>
            <a:ext cx="217487" cy="0"/>
          </a:xfrm>
          <a:prstGeom prst="line">
            <a:avLst/>
          </a:prstGeom>
          <a:noFill/>
          <a:ln w="9525">
            <a:solidFill>
              <a:schemeClr val="tx1"/>
            </a:solidFill>
            <a:round/>
            <a:headEnd/>
            <a:tailEnd/>
          </a:ln>
          <a:effectLst/>
        </p:spPr>
        <p:txBody>
          <a:bodyPr/>
          <a:lstStyle/>
          <a:p>
            <a:endParaRPr lang="zh-CN" altLang="en-US"/>
          </a:p>
        </p:txBody>
      </p:sp>
      <p:sp>
        <p:nvSpPr>
          <p:cNvPr id="265266" name="Line 50"/>
          <p:cNvSpPr>
            <a:spLocks noChangeShapeType="1"/>
          </p:cNvSpPr>
          <p:nvPr/>
        </p:nvSpPr>
        <p:spPr bwMode="auto">
          <a:xfrm>
            <a:off x="3567111" y="3933045"/>
            <a:ext cx="217487" cy="0"/>
          </a:xfrm>
          <a:prstGeom prst="line">
            <a:avLst/>
          </a:prstGeom>
          <a:noFill/>
          <a:ln w="9525">
            <a:solidFill>
              <a:schemeClr val="tx1"/>
            </a:solidFill>
            <a:round/>
            <a:headEnd/>
            <a:tailEnd/>
          </a:ln>
          <a:effectLst/>
        </p:spPr>
        <p:txBody>
          <a:bodyPr/>
          <a:lstStyle/>
          <a:p>
            <a:endParaRPr lang="zh-CN" altLang="en-US"/>
          </a:p>
        </p:txBody>
      </p:sp>
      <p:sp>
        <p:nvSpPr>
          <p:cNvPr id="265267" name="Line 51"/>
          <p:cNvSpPr>
            <a:spLocks noChangeShapeType="1"/>
          </p:cNvSpPr>
          <p:nvPr/>
        </p:nvSpPr>
        <p:spPr bwMode="auto">
          <a:xfrm>
            <a:off x="758823" y="4148945"/>
            <a:ext cx="2808288" cy="0"/>
          </a:xfrm>
          <a:prstGeom prst="line">
            <a:avLst/>
          </a:prstGeom>
          <a:noFill/>
          <a:ln w="9525">
            <a:solidFill>
              <a:schemeClr val="tx1"/>
            </a:solidFill>
            <a:round/>
            <a:headEnd/>
            <a:tailEnd/>
          </a:ln>
          <a:effectLst/>
        </p:spPr>
        <p:txBody>
          <a:bodyPr/>
          <a:lstStyle/>
          <a:p>
            <a:endParaRPr lang="zh-CN" altLang="en-US"/>
          </a:p>
        </p:txBody>
      </p:sp>
      <p:sp>
        <p:nvSpPr>
          <p:cNvPr id="265268" name="Line 52"/>
          <p:cNvSpPr>
            <a:spLocks noChangeShapeType="1"/>
          </p:cNvSpPr>
          <p:nvPr/>
        </p:nvSpPr>
        <p:spPr bwMode="auto">
          <a:xfrm>
            <a:off x="3783011" y="4148945"/>
            <a:ext cx="2808287" cy="0"/>
          </a:xfrm>
          <a:prstGeom prst="line">
            <a:avLst/>
          </a:prstGeom>
          <a:noFill/>
          <a:ln w="9525">
            <a:solidFill>
              <a:schemeClr val="tx1"/>
            </a:solidFill>
            <a:round/>
            <a:headEnd/>
            <a:tailEnd/>
          </a:ln>
          <a:effectLst/>
        </p:spPr>
        <p:txBody>
          <a:bodyPr/>
          <a:lstStyle/>
          <a:p>
            <a:endParaRPr lang="zh-CN" altLang="en-US"/>
          </a:p>
        </p:txBody>
      </p:sp>
      <p:sp>
        <p:nvSpPr>
          <p:cNvPr id="265269" name="Text Box 53"/>
          <p:cNvSpPr txBox="1">
            <a:spLocks noChangeArrowheads="1"/>
          </p:cNvSpPr>
          <p:nvPr/>
        </p:nvSpPr>
        <p:spPr bwMode="auto">
          <a:xfrm>
            <a:off x="1622423" y="3717145"/>
            <a:ext cx="2036135" cy="461665"/>
          </a:xfrm>
          <a:prstGeom prst="rect">
            <a:avLst/>
          </a:prstGeom>
          <a:noFill/>
          <a:ln w="9525">
            <a:noFill/>
            <a:miter lim="800000"/>
            <a:headEnd/>
            <a:tailEnd/>
          </a:ln>
          <a:effectLst/>
        </p:spPr>
        <p:txBody>
          <a:bodyPr wrap="none">
            <a:spAutoFit/>
          </a:bodyPr>
          <a:lstStyle/>
          <a:p>
            <a:r>
              <a:rPr lang="en-US" altLang="zh-CN" dirty="0" smtClean="0"/>
              <a:t>Collision cycle</a:t>
            </a:r>
            <a:endParaRPr lang="zh-CN" altLang="en-US" dirty="0"/>
          </a:p>
        </p:txBody>
      </p:sp>
      <p:sp>
        <p:nvSpPr>
          <p:cNvPr id="265270" name="Text Box 54"/>
          <p:cNvSpPr txBox="1">
            <a:spLocks noChangeArrowheads="1"/>
          </p:cNvSpPr>
          <p:nvPr/>
        </p:nvSpPr>
        <p:spPr bwMode="auto">
          <a:xfrm>
            <a:off x="827584" y="2319263"/>
            <a:ext cx="458780" cy="461665"/>
          </a:xfrm>
          <a:prstGeom prst="rect">
            <a:avLst/>
          </a:prstGeom>
          <a:noFill/>
          <a:ln w="9525">
            <a:noFill/>
            <a:miter lim="800000"/>
            <a:headEnd/>
            <a:tailEnd/>
          </a:ln>
          <a:effectLst/>
        </p:spPr>
        <p:txBody>
          <a:bodyPr wrap="none">
            <a:spAutoFit/>
          </a:bodyPr>
          <a:lstStyle/>
          <a:p>
            <a:r>
              <a:rPr lang="en-US" altLang="zh-CN" dirty="0" smtClean="0"/>
              <a:t>IP</a:t>
            </a:r>
            <a:endParaRPr lang="zh-CN" altLang="en-US" dirty="0"/>
          </a:p>
        </p:txBody>
      </p:sp>
      <p:sp>
        <p:nvSpPr>
          <p:cNvPr id="265271" name="Text Box 55"/>
          <p:cNvSpPr txBox="1">
            <a:spLocks noChangeArrowheads="1"/>
          </p:cNvSpPr>
          <p:nvPr/>
        </p:nvSpPr>
        <p:spPr bwMode="auto">
          <a:xfrm>
            <a:off x="80986" y="2974961"/>
            <a:ext cx="1822935" cy="461665"/>
          </a:xfrm>
          <a:prstGeom prst="rect">
            <a:avLst/>
          </a:prstGeom>
          <a:noFill/>
          <a:ln w="9525">
            <a:noFill/>
            <a:miter lim="800000"/>
            <a:headEnd/>
            <a:tailEnd/>
          </a:ln>
          <a:effectLst/>
        </p:spPr>
        <p:txBody>
          <a:bodyPr wrap="none">
            <a:spAutoFit/>
          </a:bodyPr>
          <a:lstStyle/>
          <a:p>
            <a:r>
              <a:rPr lang="en-US" altLang="zh-CN" dirty="0" smtClean="0"/>
              <a:t>Spectrometer</a:t>
            </a:r>
            <a:endParaRPr lang="zh-CN" altLang="en-US" dirty="0"/>
          </a:p>
        </p:txBody>
      </p:sp>
      <p:sp>
        <p:nvSpPr>
          <p:cNvPr id="36" name="Line 43"/>
          <p:cNvSpPr>
            <a:spLocks noChangeShapeType="1"/>
          </p:cNvSpPr>
          <p:nvPr/>
        </p:nvSpPr>
        <p:spPr bwMode="auto">
          <a:xfrm flipH="1">
            <a:off x="4683154" y="2485869"/>
            <a:ext cx="642942" cy="45719"/>
          </a:xfrm>
          <a:prstGeom prst="line">
            <a:avLst/>
          </a:prstGeom>
          <a:noFill/>
          <a:ln w="38100">
            <a:solidFill>
              <a:srgbClr val="FF0000"/>
            </a:solidFill>
            <a:round/>
            <a:headEnd/>
            <a:tailEnd type="triangle" w="med" len="med"/>
          </a:ln>
          <a:effectLst/>
        </p:spPr>
        <p:txBody>
          <a:bodyPr/>
          <a:lstStyle/>
          <a:p>
            <a:endParaRPr lang="zh-CN" altLang="en-US"/>
          </a:p>
        </p:txBody>
      </p:sp>
      <p:sp>
        <p:nvSpPr>
          <p:cNvPr id="116" name="AutoShape 4"/>
          <p:cNvSpPr>
            <a:spLocks noChangeArrowheads="1"/>
          </p:cNvSpPr>
          <p:nvPr/>
        </p:nvSpPr>
        <p:spPr bwMode="auto">
          <a:xfrm>
            <a:off x="687419" y="4487884"/>
            <a:ext cx="384175" cy="384175"/>
          </a:xfrm>
          <a:prstGeom prst="octagon">
            <a:avLst>
              <a:gd name="adj" fmla="val 29287"/>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117" name="Text Box 5"/>
          <p:cNvSpPr txBox="1">
            <a:spLocks noChangeArrowheads="1"/>
          </p:cNvSpPr>
          <p:nvPr/>
        </p:nvSpPr>
        <p:spPr bwMode="auto">
          <a:xfrm>
            <a:off x="725519" y="4508522"/>
            <a:ext cx="18097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endParaRPr kumimoji="0" lang="en-US" sz="2000">
              <a:solidFill>
                <a:schemeClr val="tx2"/>
              </a:solidFill>
              <a:latin typeface="Arial" charset="0"/>
            </a:endParaRPr>
          </a:p>
        </p:txBody>
      </p:sp>
      <p:sp>
        <p:nvSpPr>
          <p:cNvPr id="118" name="Oval 6"/>
          <p:cNvSpPr>
            <a:spLocks noChangeArrowheads="1"/>
          </p:cNvSpPr>
          <p:nvPr/>
        </p:nvSpPr>
        <p:spPr bwMode="auto">
          <a:xfrm>
            <a:off x="287369" y="4910159"/>
            <a:ext cx="422275" cy="361950"/>
          </a:xfrm>
          <a:prstGeom prst="ellipse">
            <a:avLst/>
          </a:prstGeom>
          <a:solidFill>
            <a:schemeClr val="folHlink"/>
          </a:solidFill>
          <a:ln w="19050" algn="ctr">
            <a:solidFill>
              <a:schemeClr val="tx1"/>
            </a:solidFill>
            <a:round/>
            <a:headEnd/>
            <a:tailEnd/>
          </a:ln>
          <a:effectLst/>
        </p:spPr>
        <p:txBody>
          <a:bodyPr wrap="none" lIns="90488" tIns="44450" rIns="90488" bIns="44450" anchor="ctr"/>
          <a:lstStyle/>
          <a:p>
            <a:endParaRPr lang="zh-CN" altLang="en-US"/>
          </a:p>
        </p:txBody>
      </p:sp>
      <p:sp>
        <p:nvSpPr>
          <p:cNvPr id="119" name="Oval 7"/>
          <p:cNvSpPr>
            <a:spLocks noChangeArrowheads="1"/>
          </p:cNvSpPr>
          <p:nvPr/>
        </p:nvSpPr>
        <p:spPr bwMode="auto">
          <a:xfrm>
            <a:off x="6750081" y="4910159"/>
            <a:ext cx="422275" cy="361950"/>
          </a:xfrm>
          <a:prstGeom prst="ellipse">
            <a:avLst/>
          </a:prstGeom>
          <a:solidFill>
            <a:schemeClr val="folHlink"/>
          </a:solidFill>
          <a:ln w="19050" algn="ctr">
            <a:solidFill>
              <a:schemeClr val="tx1"/>
            </a:solidFill>
            <a:round/>
            <a:headEnd/>
            <a:tailEnd/>
          </a:ln>
          <a:effectLst/>
        </p:spPr>
        <p:txBody>
          <a:bodyPr wrap="none" lIns="90488" tIns="44450" rIns="90488" bIns="44450" anchor="ctr"/>
          <a:lstStyle/>
          <a:p>
            <a:endParaRPr lang="zh-CN" altLang="en-US"/>
          </a:p>
        </p:txBody>
      </p:sp>
      <p:sp>
        <p:nvSpPr>
          <p:cNvPr id="120" name="Line 8"/>
          <p:cNvSpPr>
            <a:spLocks noChangeShapeType="1"/>
          </p:cNvSpPr>
          <p:nvPr/>
        </p:nvSpPr>
        <p:spPr bwMode="auto">
          <a:xfrm>
            <a:off x="476281" y="4900634"/>
            <a:ext cx="6529388" cy="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121" name="Line 9"/>
          <p:cNvSpPr>
            <a:spLocks noChangeShapeType="1"/>
          </p:cNvSpPr>
          <p:nvPr/>
        </p:nvSpPr>
        <p:spPr bwMode="auto">
          <a:xfrm>
            <a:off x="466756" y="5284809"/>
            <a:ext cx="6491288" cy="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122" name="Arc 10"/>
          <p:cNvSpPr>
            <a:spLocks/>
          </p:cNvSpPr>
          <p:nvPr/>
        </p:nvSpPr>
        <p:spPr bwMode="auto">
          <a:xfrm>
            <a:off x="6958044" y="4900634"/>
            <a:ext cx="230187" cy="384175"/>
          </a:xfrm>
          <a:custGeom>
            <a:avLst/>
            <a:gdLst>
              <a:gd name="G0" fmla="+- 1976 0 0"/>
              <a:gd name="G1" fmla="+- 21600 0 0"/>
              <a:gd name="G2" fmla="+- 21600 0 0"/>
              <a:gd name="T0" fmla="*/ 1976 w 23576"/>
              <a:gd name="T1" fmla="*/ 0 h 43200"/>
              <a:gd name="T2" fmla="*/ 0 w 23576"/>
              <a:gd name="T3" fmla="*/ 43109 h 43200"/>
              <a:gd name="T4" fmla="*/ 1976 w 23576"/>
              <a:gd name="T5" fmla="*/ 21600 h 43200"/>
            </a:gdLst>
            <a:ahLst/>
            <a:cxnLst>
              <a:cxn ang="0">
                <a:pos x="T0" y="T1"/>
              </a:cxn>
              <a:cxn ang="0">
                <a:pos x="T2" y="T3"/>
              </a:cxn>
              <a:cxn ang="0">
                <a:pos x="T4" y="T5"/>
              </a:cxn>
            </a:cxnLst>
            <a:rect l="0" t="0" r="r" b="b"/>
            <a:pathLst>
              <a:path w="23576" h="43200" fill="none" extrusionOk="0">
                <a:moveTo>
                  <a:pt x="1975" y="0"/>
                </a:moveTo>
                <a:cubicBezTo>
                  <a:pt x="13905" y="0"/>
                  <a:pt x="23576" y="9670"/>
                  <a:pt x="23576" y="21600"/>
                </a:cubicBezTo>
                <a:cubicBezTo>
                  <a:pt x="23576" y="33529"/>
                  <a:pt x="13905" y="43200"/>
                  <a:pt x="1976" y="43200"/>
                </a:cubicBezTo>
                <a:cubicBezTo>
                  <a:pt x="1316" y="43200"/>
                  <a:pt x="656" y="43169"/>
                  <a:pt x="-1" y="43109"/>
                </a:cubicBezTo>
              </a:path>
              <a:path w="23576" h="43200" stroke="0" extrusionOk="0">
                <a:moveTo>
                  <a:pt x="1975" y="0"/>
                </a:moveTo>
                <a:cubicBezTo>
                  <a:pt x="13905" y="0"/>
                  <a:pt x="23576" y="9670"/>
                  <a:pt x="23576" y="21600"/>
                </a:cubicBezTo>
                <a:cubicBezTo>
                  <a:pt x="23576" y="33529"/>
                  <a:pt x="13905" y="43200"/>
                  <a:pt x="1976" y="43200"/>
                </a:cubicBezTo>
                <a:cubicBezTo>
                  <a:pt x="1316" y="43200"/>
                  <a:pt x="656" y="43169"/>
                  <a:pt x="-1" y="43109"/>
                </a:cubicBezTo>
                <a:lnTo>
                  <a:pt x="1976" y="21600"/>
                </a:lnTo>
                <a:close/>
              </a:path>
            </a:pathLst>
          </a:custGeom>
          <a:noFill/>
          <a:ln w="28575">
            <a:solidFill>
              <a:schemeClr val="tx1"/>
            </a:solidFill>
            <a:round/>
            <a:headEnd/>
            <a:tailEnd/>
          </a:ln>
          <a:effectLst/>
        </p:spPr>
        <p:txBody>
          <a:bodyPr wrap="none" lIns="90488" tIns="44450" rIns="90488" bIns="44450" anchor="ctr"/>
          <a:lstStyle/>
          <a:p>
            <a:endParaRPr lang="zh-CN" altLang="en-US"/>
          </a:p>
        </p:txBody>
      </p:sp>
      <p:sp>
        <p:nvSpPr>
          <p:cNvPr id="123" name="Line 11"/>
          <p:cNvSpPr>
            <a:spLocks noChangeShapeType="1"/>
          </p:cNvSpPr>
          <p:nvPr/>
        </p:nvSpPr>
        <p:spPr bwMode="auto">
          <a:xfrm>
            <a:off x="3898931" y="4997472"/>
            <a:ext cx="1498600" cy="0"/>
          </a:xfrm>
          <a:prstGeom prst="line">
            <a:avLst/>
          </a:prstGeom>
          <a:noFill/>
          <a:ln w="28575">
            <a:solidFill>
              <a:srgbClr val="FF3300"/>
            </a:solidFill>
            <a:round/>
            <a:headEnd/>
            <a:tailEnd type="triangle" w="lg" len="med"/>
          </a:ln>
          <a:effectLst/>
        </p:spPr>
        <p:txBody>
          <a:bodyPr lIns="90488" tIns="44450" rIns="90488" bIns="44450"/>
          <a:lstStyle/>
          <a:p>
            <a:endParaRPr lang="zh-CN" altLang="en-US"/>
          </a:p>
        </p:txBody>
      </p:sp>
      <p:sp>
        <p:nvSpPr>
          <p:cNvPr id="124" name="Arc 12"/>
          <p:cNvSpPr>
            <a:spLocks/>
          </p:cNvSpPr>
          <p:nvPr/>
        </p:nvSpPr>
        <p:spPr bwMode="auto">
          <a:xfrm flipH="1">
            <a:off x="274669" y="4900634"/>
            <a:ext cx="230187" cy="384175"/>
          </a:xfrm>
          <a:custGeom>
            <a:avLst/>
            <a:gdLst>
              <a:gd name="G0" fmla="+- 1976 0 0"/>
              <a:gd name="G1" fmla="+- 21600 0 0"/>
              <a:gd name="G2" fmla="+- 21600 0 0"/>
              <a:gd name="T0" fmla="*/ 1976 w 23576"/>
              <a:gd name="T1" fmla="*/ 0 h 43200"/>
              <a:gd name="T2" fmla="*/ 0 w 23576"/>
              <a:gd name="T3" fmla="*/ 43109 h 43200"/>
              <a:gd name="T4" fmla="*/ 1976 w 23576"/>
              <a:gd name="T5" fmla="*/ 21600 h 43200"/>
            </a:gdLst>
            <a:ahLst/>
            <a:cxnLst>
              <a:cxn ang="0">
                <a:pos x="T0" y="T1"/>
              </a:cxn>
              <a:cxn ang="0">
                <a:pos x="T2" y="T3"/>
              </a:cxn>
              <a:cxn ang="0">
                <a:pos x="T4" y="T5"/>
              </a:cxn>
            </a:cxnLst>
            <a:rect l="0" t="0" r="r" b="b"/>
            <a:pathLst>
              <a:path w="23576" h="43200" fill="none" extrusionOk="0">
                <a:moveTo>
                  <a:pt x="1975" y="0"/>
                </a:moveTo>
                <a:cubicBezTo>
                  <a:pt x="13905" y="0"/>
                  <a:pt x="23576" y="9670"/>
                  <a:pt x="23576" y="21600"/>
                </a:cubicBezTo>
                <a:cubicBezTo>
                  <a:pt x="23576" y="33529"/>
                  <a:pt x="13905" y="43200"/>
                  <a:pt x="1976" y="43200"/>
                </a:cubicBezTo>
                <a:cubicBezTo>
                  <a:pt x="1316" y="43200"/>
                  <a:pt x="656" y="43169"/>
                  <a:pt x="-1" y="43109"/>
                </a:cubicBezTo>
              </a:path>
              <a:path w="23576" h="43200" stroke="0" extrusionOk="0">
                <a:moveTo>
                  <a:pt x="1975" y="0"/>
                </a:moveTo>
                <a:cubicBezTo>
                  <a:pt x="13905" y="0"/>
                  <a:pt x="23576" y="9670"/>
                  <a:pt x="23576" y="21600"/>
                </a:cubicBezTo>
                <a:cubicBezTo>
                  <a:pt x="23576" y="33529"/>
                  <a:pt x="13905" y="43200"/>
                  <a:pt x="1976" y="43200"/>
                </a:cubicBezTo>
                <a:cubicBezTo>
                  <a:pt x="1316" y="43200"/>
                  <a:pt x="656" y="43169"/>
                  <a:pt x="-1" y="43109"/>
                </a:cubicBezTo>
                <a:lnTo>
                  <a:pt x="1976" y="21600"/>
                </a:lnTo>
                <a:close/>
              </a:path>
            </a:pathLst>
          </a:custGeom>
          <a:noFill/>
          <a:ln w="28575">
            <a:solidFill>
              <a:schemeClr val="tx1"/>
            </a:solidFill>
            <a:round/>
            <a:headEnd/>
            <a:tailEnd/>
          </a:ln>
          <a:effectLst/>
        </p:spPr>
        <p:txBody>
          <a:bodyPr wrap="none" lIns="90488" tIns="44450" rIns="90488" bIns="44450" anchor="ctr"/>
          <a:lstStyle/>
          <a:p>
            <a:endParaRPr lang="zh-CN" altLang="en-US"/>
          </a:p>
        </p:txBody>
      </p:sp>
      <p:sp>
        <p:nvSpPr>
          <p:cNvPr id="125" name="AutoShape 13"/>
          <p:cNvSpPr>
            <a:spLocks noChangeArrowheads="1"/>
          </p:cNvSpPr>
          <p:nvPr/>
        </p:nvSpPr>
        <p:spPr bwMode="auto">
          <a:xfrm>
            <a:off x="1000100" y="4214818"/>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126" name="Text Box 14"/>
          <p:cNvSpPr txBox="1">
            <a:spLocks noChangeArrowheads="1"/>
          </p:cNvSpPr>
          <p:nvPr/>
        </p:nvSpPr>
        <p:spPr bwMode="auto">
          <a:xfrm>
            <a:off x="1608169" y="4508522"/>
            <a:ext cx="18097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endParaRPr kumimoji="0" lang="en-US" sz="2000">
              <a:solidFill>
                <a:schemeClr val="tx2"/>
              </a:solidFill>
              <a:latin typeface="Arial" charset="0"/>
            </a:endParaRPr>
          </a:p>
        </p:txBody>
      </p:sp>
      <p:sp>
        <p:nvSpPr>
          <p:cNvPr id="127" name="AutoShape 15"/>
          <p:cNvSpPr>
            <a:spLocks noChangeArrowheads="1"/>
          </p:cNvSpPr>
          <p:nvPr/>
        </p:nvSpPr>
        <p:spPr bwMode="auto">
          <a:xfrm>
            <a:off x="3279806" y="4494234"/>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128" name="AutoShape 16"/>
          <p:cNvSpPr>
            <a:spLocks noChangeArrowheads="1"/>
          </p:cNvSpPr>
          <p:nvPr/>
        </p:nvSpPr>
        <p:spPr bwMode="auto">
          <a:xfrm>
            <a:off x="3611559" y="4259271"/>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129" name="AutoShape 17"/>
          <p:cNvSpPr>
            <a:spLocks noChangeArrowheads="1"/>
          </p:cNvSpPr>
          <p:nvPr/>
        </p:nvSpPr>
        <p:spPr bwMode="auto">
          <a:xfrm>
            <a:off x="6172231" y="4498997"/>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grpSp>
        <p:nvGrpSpPr>
          <p:cNvPr id="131" name="Group 19"/>
          <p:cNvGrpSpPr>
            <a:grpSpLocks/>
          </p:cNvGrpSpPr>
          <p:nvPr/>
        </p:nvGrpSpPr>
        <p:grpSpPr bwMode="auto">
          <a:xfrm>
            <a:off x="214344" y="2828947"/>
            <a:ext cx="6643689" cy="3575050"/>
            <a:chOff x="55" y="1749"/>
            <a:chExt cx="4185" cy="2252"/>
          </a:xfrm>
        </p:grpSpPr>
        <p:sp>
          <p:nvSpPr>
            <p:cNvPr id="132" name="Line 20"/>
            <p:cNvSpPr>
              <a:spLocks noChangeShapeType="1"/>
            </p:cNvSpPr>
            <p:nvPr/>
          </p:nvSpPr>
          <p:spPr bwMode="auto">
            <a:xfrm flipH="1">
              <a:off x="1558" y="2484"/>
              <a:ext cx="4" cy="684"/>
            </a:xfrm>
            <a:prstGeom prst="line">
              <a:avLst/>
            </a:prstGeom>
            <a:noFill/>
            <a:ln w="57150">
              <a:solidFill>
                <a:srgbClr val="996633"/>
              </a:solidFill>
              <a:round/>
              <a:headEnd/>
              <a:tailEnd/>
            </a:ln>
            <a:effectLst/>
          </p:spPr>
          <p:txBody>
            <a:bodyPr lIns="90488" tIns="44450" rIns="90488" bIns="44450"/>
            <a:lstStyle/>
            <a:p>
              <a:endParaRPr lang="zh-CN" altLang="en-US"/>
            </a:p>
          </p:txBody>
        </p:sp>
        <p:grpSp>
          <p:nvGrpSpPr>
            <p:cNvPr id="133" name="Group 21"/>
            <p:cNvGrpSpPr>
              <a:grpSpLocks/>
            </p:cNvGrpSpPr>
            <p:nvPr/>
          </p:nvGrpSpPr>
          <p:grpSpPr bwMode="auto">
            <a:xfrm>
              <a:off x="55" y="1749"/>
              <a:ext cx="4185" cy="2252"/>
              <a:chOff x="55" y="1749"/>
              <a:chExt cx="4185" cy="2252"/>
            </a:xfrm>
          </p:grpSpPr>
          <p:grpSp>
            <p:nvGrpSpPr>
              <p:cNvPr id="134" name="Group 22"/>
              <p:cNvGrpSpPr>
                <a:grpSpLocks/>
              </p:cNvGrpSpPr>
              <p:nvPr/>
            </p:nvGrpSpPr>
            <p:grpSpPr bwMode="auto">
              <a:xfrm>
                <a:off x="1269" y="1749"/>
                <a:ext cx="2971" cy="1823"/>
                <a:chOff x="1269" y="1749"/>
                <a:chExt cx="2971" cy="1823"/>
              </a:xfrm>
            </p:grpSpPr>
            <p:sp>
              <p:nvSpPr>
                <p:cNvPr id="136" name="Freeform 23"/>
                <p:cNvSpPr>
                  <a:spLocks/>
                </p:cNvSpPr>
                <p:nvPr/>
              </p:nvSpPr>
              <p:spPr bwMode="auto">
                <a:xfrm>
                  <a:off x="1346" y="2612"/>
                  <a:ext cx="216" cy="496"/>
                </a:xfrm>
                <a:custGeom>
                  <a:avLst/>
                  <a:gdLst/>
                  <a:ahLst/>
                  <a:cxnLst>
                    <a:cxn ang="0">
                      <a:pos x="216" y="0"/>
                    </a:cxn>
                    <a:cxn ang="0">
                      <a:pos x="0" y="224"/>
                    </a:cxn>
                    <a:cxn ang="0">
                      <a:pos x="216" y="448"/>
                    </a:cxn>
                    <a:cxn ang="0">
                      <a:pos x="128" y="496"/>
                    </a:cxn>
                  </a:cxnLst>
                  <a:rect l="0" t="0" r="r" b="b"/>
                  <a:pathLst>
                    <a:path w="216" h="496">
                      <a:moveTo>
                        <a:pt x="216" y="0"/>
                      </a:moveTo>
                      <a:lnTo>
                        <a:pt x="0" y="224"/>
                      </a:lnTo>
                      <a:lnTo>
                        <a:pt x="216" y="448"/>
                      </a:lnTo>
                      <a:lnTo>
                        <a:pt x="128" y="496"/>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137" name="Rectangle 24"/>
                <p:cNvSpPr>
                  <a:spLocks noChangeArrowheads="1"/>
                </p:cNvSpPr>
                <p:nvPr/>
              </p:nvSpPr>
              <p:spPr bwMode="auto">
                <a:xfrm rot="2700000">
                  <a:off x="1880" y="2412"/>
                  <a:ext cx="314" cy="42"/>
                </a:xfrm>
                <a:prstGeom prst="rect">
                  <a:avLst/>
                </a:prstGeom>
                <a:solidFill>
                  <a:srgbClr val="FFDD7D"/>
                </a:solidFill>
                <a:ln w="19050" algn="ctr">
                  <a:solidFill>
                    <a:schemeClr val="tx1"/>
                  </a:solidFill>
                  <a:miter lim="800000"/>
                  <a:headEnd/>
                  <a:tailEnd/>
                </a:ln>
                <a:effectLst/>
              </p:spPr>
              <p:txBody>
                <a:bodyPr wrap="none" lIns="90488" tIns="44450" rIns="90488" bIns="44450" anchor="ctr"/>
                <a:lstStyle/>
                <a:p>
                  <a:endParaRPr lang="zh-CN" altLang="en-US"/>
                </a:p>
              </p:txBody>
            </p:sp>
            <p:sp>
              <p:nvSpPr>
                <p:cNvPr id="138" name="Freeform 25"/>
                <p:cNvSpPr>
                  <a:spLocks/>
                </p:cNvSpPr>
                <p:nvPr/>
              </p:nvSpPr>
              <p:spPr bwMode="auto">
                <a:xfrm>
                  <a:off x="1704" y="2208"/>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139" name="Freeform 26"/>
                <p:cNvSpPr>
                  <a:spLocks/>
                </p:cNvSpPr>
                <p:nvPr/>
              </p:nvSpPr>
              <p:spPr bwMode="auto">
                <a:xfrm flipH="1">
                  <a:off x="1372" y="2207"/>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140" name="Oval 27"/>
                <p:cNvSpPr>
                  <a:spLocks noChangeArrowheads="1"/>
                </p:cNvSpPr>
                <p:nvPr/>
              </p:nvSpPr>
              <p:spPr bwMode="auto">
                <a:xfrm>
                  <a:off x="1407" y="2070"/>
                  <a:ext cx="314" cy="420"/>
                </a:xfrm>
                <a:prstGeom prst="ellipse">
                  <a:avLst/>
                </a:prstGeom>
                <a:solidFill>
                  <a:srgbClr val="FFFFCC"/>
                </a:solidFill>
                <a:ln w="19050" algn="ctr">
                  <a:solidFill>
                    <a:schemeClr val="tx1"/>
                  </a:solidFill>
                  <a:round/>
                  <a:headEnd/>
                  <a:tailEnd/>
                </a:ln>
                <a:effectLst/>
              </p:spPr>
              <p:txBody>
                <a:bodyPr wrap="none" lIns="90488" tIns="44450" rIns="90488" bIns="44450" anchor="ctr"/>
                <a:lstStyle/>
                <a:p>
                  <a:endParaRPr lang="zh-CN" altLang="en-US"/>
                </a:p>
              </p:txBody>
            </p:sp>
            <p:sp>
              <p:nvSpPr>
                <p:cNvPr id="141" name="Freeform 28"/>
                <p:cNvSpPr>
                  <a:spLocks/>
                </p:cNvSpPr>
                <p:nvPr/>
              </p:nvSpPr>
              <p:spPr bwMode="auto">
                <a:xfrm>
                  <a:off x="1540" y="2250"/>
                  <a:ext cx="54" cy="132"/>
                </a:xfrm>
                <a:custGeom>
                  <a:avLst/>
                  <a:gdLst/>
                  <a:ahLst/>
                  <a:cxnLst>
                    <a:cxn ang="0">
                      <a:pos x="30" y="0"/>
                    </a:cxn>
                    <a:cxn ang="0">
                      <a:pos x="6" y="66"/>
                    </a:cxn>
                    <a:cxn ang="0">
                      <a:pos x="54" y="120"/>
                    </a:cxn>
                  </a:cxnLst>
                  <a:rect l="0" t="0" r="r" b="b"/>
                  <a:pathLst>
                    <a:path w="54" h="132">
                      <a:moveTo>
                        <a:pt x="30" y="0"/>
                      </a:moveTo>
                      <a:cubicBezTo>
                        <a:pt x="25" y="27"/>
                        <a:pt x="21" y="43"/>
                        <a:pt x="6" y="66"/>
                      </a:cubicBezTo>
                      <a:cubicBezTo>
                        <a:pt x="21" y="132"/>
                        <a:pt x="0" y="120"/>
                        <a:pt x="54" y="12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142" name="Freeform 29"/>
                <p:cNvSpPr>
                  <a:spLocks/>
                </p:cNvSpPr>
                <p:nvPr/>
              </p:nvSpPr>
              <p:spPr bwMode="auto">
                <a:xfrm>
                  <a:off x="1440" y="2214"/>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143" name="Freeform 30"/>
                <p:cNvSpPr>
                  <a:spLocks/>
                </p:cNvSpPr>
                <p:nvPr/>
              </p:nvSpPr>
              <p:spPr bwMode="auto">
                <a:xfrm>
                  <a:off x="1588" y="2215"/>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144" name="Freeform 31"/>
                <p:cNvSpPr>
                  <a:spLocks/>
                </p:cNvSpPr>
                <p:nvPr/>
              </p:nvSpPr>
              <p:spPr bwMode="auto">
                <a:xfrm>
                  <a:off x="1462" y="2223"/>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145" name="Freeform 32"/>
                <p:cNvSpPr>
                  <a:spLocks/>
                </p:cNvSpPr>
                <p:nvPr/>
              </p:nvSpPr>
              <p:spPr bwMode="auto">
                <a:xfrm flipH="1">
                  <a:off x="1617" y="2225"/>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146" name="Freeform 33"/>
                <p:cNvSpPr>
                  <a:spLocks/>
                </p:cNvSpPr>
                <p:nvPr/>
              </p:nvSpPr>
              <p:spPr bwMode="auto">
                <a:xfrm>
                  <a:off x="1480" y="2248"/>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147" name="Freeform 34"/>
                <p:cNvSpPr>
                  <a:spLocks/>
                </p:cNvSpPr>
                <p:nvPr/>
              </p:nvSpPr>
              <p:spPr bwMode="auto">
                <a:xfrm>
                  <a:off x="1629" y="2249"/>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148" name="Freeform 35"/>
                <p:cNvSpPr>
                  <a:spLocks/>
                </p:cNvSpPr>
                <p:nvPr/>
              </p:nvSpPr>
              <p:spPr bwMode="auto">
                <a:xfrm>
                  <a:off x="1368" y="1998"/>
                  <a:ext cx="395" cy="246"/>
                </a:xfrm>
                <a:custGeom>
                  <a:avLst/>
                  <a:gdLst/>
                  <a:ahLst/>
                  <a:cxnLst>
                    <a:cxn ang="0">
                      <a:pos x="38" y="215"/>
                    </a:cxn>
                    <a:cxn ang="0">
                      <a:pos x="17" y="227"/>
                    </a:cxn>
                    <a:cxn ang="0">
                      <a:pos x="0" y="221"/>
                    </a:cxn>
                    <a:cxn ang="0">
                      <a:pos x="42" y="149"/>
                    </a:cxn>
                    <a:cxn ang="0">
                      <a:pos x="84" y="152"/>
                    </a:cxn>
                    <a:cxn ang="0">
                      <a:pos x="75" y="170"/>
                    </a:cxn>
                    <a:cxn ang="0">
                      <a:pos x="86" y="107"/>
                    </a:cxn>
                    <a:cxn ang="0">
                      <a:pos x="102" y="93"/>
                    </a:cxn>
                    <a:cxn ang="0">
                      <a:pos x="134" y="83"/>
                    </a:cxn>
                    <a:cxn ang="0">
                      <a:pos x="173" y="63"/>
                    </a:cxn>
                    <a:cxn ang="0">
                      <a:pos x="188" y="71"/>
                    </a:cxn>
                    <a:cxn ang="0">
                      <a:pos x="186" y="90"/>
                    </a:cxn>
                    <a:cxn ang="0">
                      <a:pos x="219" y="54"/>
                    </a:cxn>
                    <a:cxn ang="0">
                      <a:pos x="255" y="56"/>
                    </a:cxn>
                    <a:cxn ang="0">
                      <a:pos x="272" y="65"/>
                    </a:cxn>
                    <a:cxn ang="0">
                      <a:pos x="300" y="123"/>
                    </a:cxn>
                    <a:cxn ang="0">
                      <a:pos x="311" y="98"/>
                    </a:cxn>
                    <a:cxn ang="0">
                      <a:pos x="339" y="176"/>
                    </a:cxn>
                    <a:cxn ang="0">
                      <a:pos x="339" y="155"/>
                    </a:cxn>
                    <a:cxn ang="0">
                      <a:pos x="380" y="194"/>
                    </a:cxn>
                    <a:cxn ang="0">
                      <a:pos x="351" y="204"/>
                    </a:cxn>
                    <a:cxn ang="0">
                      <a:pos x="329" y="188"/>
                    </a:cxn>
                    <a:cxn ang="0">
                      <a:pos x="269" y="125"/>
                    </a:cxn>
                    <a:cxn ang="0">
                      <a:pos x="291" y="122"/>
                    </a:cxn>
                    <a:cxn ang="0">
                      <a:pos x="257" y="107"/>
                    </a:cxn>
                    <a:cxn ang="0">
                      <a:pos x="236" y="144"/>
                    </a:cxn>
                    <a:cxn ang="0">
                      <a:pos x="194" y="138"/>
                    </a:cxn>
                    <a:cxn ang="0">
                      <a:pos x="138" y="107"/>
                    </a:cxn>
                    <a:cxn ang="0">
                      <a:pos x="149" y="120"/>
                    </a:cxn>
                    <a:cxn ang="0">
                      <a:pos x="96" y="180"/>
                    </a:cxn>
                    <a:cxn ang="0">
                      <a:pos x="89" y="156"/>
                    </a:cxn>
                    <a:cxn ang="0">
                      <a:pos x="35" y="177"/>
                    </a:cxn>
                    <a:cxn ang="0">
                      <a:pos x="74" y="84"/>
                    </a:cxn>
                    <a:cxn ang="0">
                      <a:pos x="110" y="48"/>
                    </a:cxn>
                    <a:cxn ang="0">
                      <a:pos x="107" y="63"/>
                    </a:cxn>
                    <a:cxn ang="0">
                      <a:pos x="107" y="93"/>
                    </a:cxn>
                    <a:cxn ang="0">
                      <a:pos x="128" y="65"/>
                    </a:cxn>
                    <a:cxn ang="0">
                      <a:pos x="132" y="51"/>
                    </a:cxn>
                    <a:cxn ang="0">
                      <a:pos x="158" y="6"/>
                    </a:cxn>
                    <a:cxn ang="0">
                      <a:pos x="207" y="2"/>
                    </a:cxn>
                    <a:cxn ang="0">
                      <a:pos x="260" y="60"/>
                    </a:cxn>
                    <a:cxn ang="0">
                      <a:pos x="306" y="74"/>
                    </a:cxn>
                    <a:cxn ang="0">
                      <a:pos x="291" y="92"/>
                    </a:cxn>
                    <a:cxn ang="0">
                      <a:pos x="290" y="84"/>
                    </a:cxn>
                    <a:cxn ang="0">
                      <a:pos x="314" y="93"/>
                    </a:cxn>
                    <a:cxn ang="0">
                      <a:pos x="377" y="150"/>
                    </a:cxn>
                    <a:cxn ang="0">
                      <a:pos x="321" y="177"/>
                    </a:cxn>
                    <a:cxn ang="0">
                      <a:pos x="257" y="156"/>
                    </a:cxn>
                    <a:cxn ang="0">
                      <a:pos x="294" y="137"/>
                    </a:cxn>
                    <a:cxn ang="0">
                      <a:pos x="200" y="156"/>
                    </a:cxn>
                    <a:cxn ang="0">
                      <a:pos x="155" y="144"/>
                    </a:cxn>
                  </a:cxnLst>
                  <a:rect l="0" t="0" r="r" b="b"/>
                  <a:pathLst>
                    <a:path w="395" h="246">
                      <a:moveTo>
                        <a:pt x="63" y="195"/>
                      </a:moveTo>
                      <a:cubicBezTo>
                        <a:pt x="40" y="194"/>
                        <a:pt x="20" y="201"/>
                        <a:pt x="35" y="182"/>
                      </a:cubicBezTo>
                      <a:cubicBezTo>
                        <a:pt x="42" y="186"/>
                        <a:pt x="46" y="190"/>
                        <a:pt x="50" y="197"/>
                      </a:cubicBezTo>
                      <a:cubicBezTo>
                        <a:pt x="47" y="206"/>
                        <a:pt x="45" y="209"/>
                        <a:pt x="38" y="215"/>
                      </a:cubicBezTo>
                      <a:cubicBezTo>
                        <a:pt x="34" y="214"/>
                        <a:pt x="30" y="214"/>
                        <a:pt x="26" y="212"/>
                      </a:cubicBezTo>
                      <a:cubicBezTo>
                        <a:pt x="17" y="207"/>
                        <a:pt x="29" y="201"/>
                        <a:pt x="33" y="200"/>
                      </a:cubicBezTo>
                      <a:cubicBezTo>
                        <a:pt x="37" y="205"/>
                        <a:pt x="39" y="210"/>
                        <a:pt x="42" y="216"/>
                      </a:cubicBezTo>
                      <a:cubicBezTo>
                        <a:pt x="39" y="231"/>
                        <a:pt x="32" y="228"/>
                        <a:pt x="17" y="227"/>
                      </a:cubicBezTo>
                      <a:cubicBezTo>
                        <a:pt x="11" y="217"/>
                        <a:pt x="4" y="205"/>
                        <a:pt x="21" y="203"/>
                      </a:cubicBezTo>
                      <a:cubicBezTo>
                        <a:pt x="32" y="207"/>
                        <a:pt x="29" y="209"/>
                        <a:pt x="33" y="219"/>
                      </a:cubicBezTo>
                      <a:cubicBezTo>
                        <a:pt x="36" y="233"/>
                        <a:pt x="36" y="244"/>
                        <a:pt x="20" y="246"/>
                      </a:cubicBezTo>
                      <a:cubicBezTo>
                        <a:pt x="6" y="244"/>
                        <a:pt x="4" y="233"/>
                        <a:pt x="0" y="221"/>
                      </a:cubicBezTo>
                      <a:cubicBezTo>
                        <a:pt x="7" y="177"/>
                        <a:pt x="6" y="180"/>
                        <a:pt x="41" y="167"/>
                      </a:cubicBezTo>
                      <a:cubicBezTo>
                        <a:pt x="48" y="181"/>
                        <a:pt x="49" y="199"/>
                        <a:pt x="38" y="210"/>
                      </a:cubicBezTo>
                      <a:cubicBezTo>
                        <a:pt x="13" y="203"/>
                        <a:pt x="20" y="196"/>
                        <a:pt x="26" y="161"/>
                      </a:cubicBezTo>
                      <a:cubicBezTo>
                        <a:pt x="27" y="157"/>
                        <a:pt x="39" y="152"/>
                        <a:pt x="42" y="149"/>
                      </a:cubicBezTo>
                      <a:cubicBezTo>
                        <a:pt x="53" y="161"/>
                        <a:pt x="60" y="173"/>
                        <a:pt x="63" y="189"/>
                      </a:cubicBezTo>
                      <a:cubicBezTo>
                        <a:pt x="59" y="202"/>
                        <a:pt x="54" y="201"/>
                        <a:pt x="41" y="197"/>
                      </a:cubicBezTo>
                      <a:cubicBezTo>
                        <a:pt x="42" y="159"/>
                        <a:pt x="35" y="141"/>
                        <a:pt x="71" y="132"/>
                      </a:cubicBezTo>
                      <a:cubicBezTo>
                        <a:pt x="84" y="139"/>
                        <a:pt x="83" y="138"/>
                        <a:pt x="84" y="152"/>
                      </a:cubicBezTo>
                      <a:cubicBezTo>
                        <a:pt x="80" y="190"/>
                        <a:pt x="88" y="187"/>
                        <a:pt x="54" y="183"/>
                      </a:cubicBezTo>
                      <a:cubicBezTo>
                        <a:pt x="49" y="176"/>
                        <a:pt x="45" y="170"/>
                        <a:pt x="42" y="162"/>
                      </a:cubicBezTo>
                      <a:cubicBezTo>
                        <a:pt x="46" y="136"/>
                        <a:pt x="49" y="129"/>
                        <a:pt x="75" y="125"/>
                      </a:cubicBezTo>
                      <a:cubicBezTo>
                        <a:pt x="100" y="137"/>
                        <a:pt x="95" y="162"/>
                        <a:pt x="75" y="170"/>
                      </a:cubicBezTo>
                      <a:cubicBezTo>
                        <a:pt x="56" y="131"/>
                        <a:pt x="76" y="124"/>
                        <a:pt x="99" y="108"/>
                      </a:cubicBezTo>
                      <a:cubicBezTo>
                        <a:pt x="109" y="114"/>
                        <a:pt x="108" y="127"/>
                        <a:pt x="110" y="137"/>
                      </a:cubicBezTo>
                      <a:cubicBezTo>
                        <a:pt x="104" y="158"/>
                        <a:pt x="105" y="157"/>
                        <a:pt x="84" y="153"/>
                      </a:cubicBezTo>
                      <a:cubicBezTo>
                        <a:pt x="77" y="138"/>
                        <a:pt x="73" y="120"/>
                        <a:pt x="86" y="107"/>
                      </a:cubicBezTo>
                      <a:cubicBezTo>
                        <a:pt x="96" y="115"/>
                        <a:pt x="97" y="118"/>
                        <a:pt x="99" y="131"/>
                      </a:cubicBezTo>
                      <a:cubicBezTo>
                        <a:pt x="97" y="146"/>
                        <a:pt x="89" y="142"/>
                        <a:pt x="84" y="131"/>
                      </a:cubicBezTo>
                      <a:cubicBezTo>
                        <a:pt x="83" y="123"/>
                        <a:pt x="81" y="109"/>
                        <a:pt x="86" y="102"/>
                      </a:cubicBezTo>
                      <a:cubicBezTo>
                        <a:pt x="90" y="97"/>
                        <a:pt x="102" y="93"/>
                        <a:pt x="102" y="93"/>
                      </a:cubicBezTo>
                      <a:cubicBezTo>
                        <a:pt x="135" y="99"/>
                        <a:pt x="125" y="92"/>
                        <a:pt x="131" y="111"/>
                      </a:cubicBezTo>
                      <a:cubicBezTo>
                        <a:pt x="125" y="135"/>
                        <a:pt x="122" y="128"/>
                        <a:pt x="96" y="119"/>
                      </a:cubicBezTo>
                      <a:cubicBezTo>
                        <a:pt x="85" y="98"/>
                        <a:pt x="90" y="84"/>
                        <a:pt x="110" y="75"/>
                      </a:cubicBezTo>
                      <a:cubicBezTo>
                        <a:pt x="119" y="76"/>
                        <a:pt x="134" y="70"/>
                        <a:pt x="134" y="83"/>
                      </a:cubicBezTo>
                      <a:cubicBezTo>
                        <a:pt x="134" y="95"/>
                        <a:pt x="125" y="117"/>
                        <a:pt x="125" y="117"/>
                      </a:cubicBezTo>
                      <a:cubicBezTo>
                        <a:pt x="111" y="107"/>
                        <a:pt x="109" y="87"/>
                        <a:pt x="122" y="74"/>
                      </a:cubicBezTo>
                      <a:cubicBezTo>
                        <a:pt x="131" y="65"/>
                        <a:pt x="155" y="57"/>
                        <a:pt x="155" y="57"/>
                      </a:cubicBezTo>
                      <a:cubicBezTo>
                        <a:pt x="161" y="59"/>
                        <a:pt x="169" y="58"/>
                        <a:pt x="173" y="63"/>
                      </a:cubicBezTo>
                      <a:cubicBezTo>
                        <a:pt x="184" y="80"/>
                        <a:pt x="158" y="107"/>
                        <a:pt x="143" y="110"/>
                      </a:cubicBezTo>
                      <a:cubicBezTo>
                        <a:pt x="134" y="106"/>
                        <a:pt x="134" y="98"/>
                        <a:pt x="131" y="89"/>
                      </a:cubicBezTo>
                      <a:cubicBezTo>
                        <a:pt x="132" y="59"/>
                        <a:pt x="138" y="59"/>
                        <a:pt x="168" y="56"/>
                      </a:cubicBezTo>
                      <a:cubicBezTo>
                        <a:pt x="184" y="57"/>
                        <a:pt x="184" y="57"/>
                        <a:pt x="188" y="71"/>
                      </a:cubicBezTo>
                      <a:cubicBezTo>
                        <a:pt x="186" y="84"/>
                        <a:pt x="186" y="88"/>
                        <a:pt x="174" y="93"/>
                      </a:cubicBezTo>
                      <a:cubicBezTo>
                        <a:pt x="165" y="85"/>
                        <a:pt x="164" y="79"/>
                        <a:pt x="162" y="68"/>
                      </a:cubicBezTo>
                      <a:cubicBezTo>
                        <a:pt x="168" y="52"/>
                        <a:pt x="170" y="54"/>
                        <a:pt x="186" y="51"/>
                      </a:cubicBezTo>
                      <a:cubicBezTo>
                        <a:pt x="220" y="56"/>
                        <a:pt x="211" y="82"/>
                        <a:pt x="186" y="90"/>
                      </a:cubicBezTo>
                      <a:cubicBezTo>
                        <a:pt x="169" y="88"/>
                        <a:pt x="171" y="75"/>
                        <a:pt x="176" y="57"/>
                      </a:cubicBezTo>
                      <a:cubicBezTo>
                        <a:pt x="180" y="42"/>
                        <a:pt x="200" y="38"/>
                        <a:pt x="212" y="36"/>
                      </a:cubicBezTo>
                      <a:cubicBezTo>
                        <a:pt x="244" y="51"/>
                        <a:pt x="240" y="72"/>
                        <a:pt x="221" y="101"/>
                      </a:cubicBezTo>
                      <a:cubicBezTo>
                        <a:pt x="213" y="88"/>
                        <a:pt x="212" y="69"/>
                        <a:pt x="219" y="54"/>
                      </a:cubicBezTo>
                      <a:cubicBezTo>
                        <a:pt x="223" y="45"/>
                        <a:pt x="238" y="49"/>
                        <a:pt x="248" y="48"/>
                      </a:cubicBezTo>
                      <a:cubicBezTo>
                        <a:pt x="254" y="49"/>
                        <a:pt x="261" y="48"/>
                        <a:pt x="266" y="51"/>
                      </a:cubicBezTo>
                      <a:cubicBezTo>
                        <a:pt x="277" y="59"/>
                        <a:pt x="263" y="91"/>
                        <a:pt x="257" y="98"/>
                      </a:cubicBezTo>
                      <a:cubicBezTo>
                        <a:pt x="242" y="88"/>
                        <a:pt x="232" y="66"/>
                        <a:pt x="255" y="56"/>
                      </a:cubicBezTo>
                      <a:cubicBezTo>
                        <a:pt x="260" y="58"/>
                        <a:pt x="268" y="58"/>
                        <a:pt x="270" y="63"/>
                      </a:cubicBezTo>
                      <a:cubicBezTo>
                        <a:pt x="272" y="70"/>
                        <a:pt x="271" y="96"/>
                        <a:pt x="261" y="102"/>
                      </a:cubicBezTo>
                      <a:cubicBezTo>
                        <a:pt x="246" y="88"/>
                        <a:pt x="248" y="83"/>
                        <a:pt x="254" y="63"/>
                      </a:cubicBezTo>
                      <a:cubicBezTo>
                        <a:pt x="260" y="64"/>
                        <a:pt x="267" y="62"/>
                        <a:pt x="272" y="65"/>
                      </a:cubicBezTo>
                      <a:cubicBezTo>
                        <a:pt x="279" y="70"/>
                        <a:pt x="288" y="86"/>
                        <a:pt x="288" y="86"/>
                      </a:cubicBezTo>
                      <a:cubicBezTo>
                        <a:pt x="297" y="116"/>
                        <a:pt x="288" y="112"/>
                        <a:pt x="264" y="104"/>
                      </a:cubicBezTo>
                      <a:cubicBezTo>
                        <a:pt x="247" y="81"/>
                        <a:pt x="273" y="80"/>
                        <a:pt x="290" y="81"/>
                      </a:cubicBezTo>
                      <a:cubicBezTo>
                        <a:pt x="298" y="88"/>
                        <a:pt x="325" y="118"/>
                        <a:pt x="300" y="123"/>
                      </a:cubicBezTo>
                      <a:cubicBezTo>
                        <a:pt x="283" y="117"/>
                        <a:pt x="269" y="119"/>
                        <a:pt x="266" y="101"/>
                      </a:cubicBezTo>
                      <a:cubicBezTo>
                        <a:pt x="284" y="83"/>
                        <a:pt x="305" y="92"/>
                        <a:pt x="320" y="107"/>
                      </a:cubicBezTo>
                      <a:cubicBezTo>
                        <a:pt x="321" y="121"/>
                        <a:pt x="318" y="124"/>
                        <a:pt x="305" y="126"/>
                      </a:cubicBezTo>
                      <a:cubicBezTo>
                        <a:pt x="281" y="114"/>
                        <a:pt x="290" y="101"/>
                        <a:pt x="311" y="98"/>
                      </a:cubicBezTo>
                      <a:cubicBezTo>
                        <a:pt x="333" y="105"/>
                        <a:pt x="328" y="144"/>
                        <a:pt x="311" y="156"/>
                      </a:cubicBezTo>
                      <a:cubicBezTo>
                        <a:pt x="297" y="149"/>
                        <a:pt x="301" y="131"/>
                        <a:pt x="312" y="122"/>
                      </a:cubicBezTo>
                      <a:cubicBezTo>
                        <a:pt x="341" y="130"/>
                        <a:pt x="353" y="126"/>
                        <a:pt x="359" y="153"/>
                      </a:cubicBezTo>
                      <a:cubicBezTo>
                        <a:pt x="356" y="174"/>
                        <a:pt x="358" y="173"/>
                        <a:pt x="339" y="176"/>
                      </a:cubicBezTo>
                      <a:cubicBezTo>
                        <a:pt x="326" y="174"/>
                        <a:pt x="316" y="176"/>
                        <a:pt x="314" y="161"/>
                      </a:cubicBezTo>
                      <a:cubicBezTo>
                        <a:pt x="322" y="131"/>
                        <a:pt x="344" y="164"/>
                        <a:pt x="351" y="177"/>
                      </a:cubicBezTo>
                      <a:cubicBezTo>
                        <a:pt x="346" y="193"/>
                        <a:pt x="345" y="193"/>
                        <a:pt x="330" y="186"/>
                      </a:cubicBezTo>
                      <a:cubicBezTo>
                        <a:pt x="326" y="175"/>
                        <a:pt x="324" y="158"/>
                        <a:pt x="339" y="155"/>
                      </a:cubicBezTo>
                      <a:cubicBezTo>
                        <a:pt x="347" y="160"/>
                        <a:pt x="350" y="171"/>
                        <a:pt x="356" y="179"/>
                      </a:cubicBezTo>
                      <a:cubicBezTo>
                        <a:pt x="351" y="199"/>
                        <a:pt x="339" y="202"/>
                        <a:pt x="330" y="182"/>
                      </a:cubicBezTo>
                      <a:cubicBezTo>
                        <a:pt x="334" y="171"/>
                        <a:pt x="340" y="174"/>
                        <a:pt x="350" y="176"/>
                      </a:cubicBezTo>
                      <a:cubicBezTo>
                        <a:pt x="363" y="181"/>
                        <a:pt x="371" y="183"/>
                        <a:pt x="380" y="194"/>
                      </a:cubicBezTo>
                      <a:cubicBezTo>
                        <a:pt x="377" y="202"/>
                        <a:pt x="374" y="203"/>
                        <a:pt x="366" y="206"/>
                      </a:cubicBezTo>
                      <a:cubicBezTo>
                        <a:pt x="363" y="191"/>
                        <a:pt x="378" y="196"/>
                        <a:pt x="387" y="198"/>
                      </a:cubicBezTo>
                      <a:cubicBezTo>
                        <a:pt x="394" y="209"/>
                        <a:pt x="395" y="218"/>
                        <a:pt x="381" y="221"/>
                      </a:cubicBezTo>
                      <a:cubicBezTo>
                        <a:pt x="364" y="218"/>
                        <a:pt x="360" y="218"/>
                        <a:pt x="351" y="204"/>
                      </a:cubicBezTo>
                      <a:cubicBezTo>
                        <a:pt x="355" y="189"/>
                        <a:pt x="354" y="191"/>
                        <a:pt x="365" y="197"/>
                      </a:cubicBezTo>
                      <a:cubicBezTo>
                        <a:pt x="367" y="212"/>
                        <a:pt x="350" y="205"/>
                        <a:pt x="339" y="203"/>
                      </a:cubicBezTo>
                      <a:cubicBezTo>
                        <a:pt x="324" y="189"/>
                        <a:pt x="324" y="182"/>
                        <a:pt x="326" y="162"/>
                      </a:cubicBezTo>
                      <a:cubicBezTo>
                        <a:pt x="333" y="173"/>
                        <a:pt x="334" y="176"/>
                        <a:pt x="329" y="188"/>
                      </a:cubicBezTo>
                      <a:cubicBezTo>
                        <a:pt x="301" y="185"/>
                        <a:pt x="285" y="179"/>
                        <a:pt x="261" y="165"/>
                      </a:cubicBezTo>
                      <a:cubicBezTo>
                        <a:pt x="248" y="147"/>
                        <a:pt x="275" y="151"/>
                        <a:pt x="282" y="152"/>
                      </a:cubicBezTo>
                      <a:cubicBezTo>
                        <a:pt x="280" y="171"/>
                        <a:pt x="285" y="177"/>
                        <a:pt x="269" y="180"/>
                      </a:cubicBezTo>
                      <a:cubicBezTo>
                        <a:pt x="259" y="167"/>
                        <a:pt x="251" y="134"/>
                        <a:pt x="269" y="125"/>
                      </a:cubicBezTo>
                      <a:cubicBezTo>
                        <a:pt x="284" y="127"/>
                        <a:pt x="284" y="139"/>
                        <a:pt x="287" y="152"/>
                      </a:cubicBezTo>
                      <a:cubicBezTo>
                        <a:pt x="282" y="188"/>
                        <a:pt x="264" y="159"/>
                        <a:pt x="249" y="146"/>
                      </a:cubicBezTo>
                      <a:cubicBezTo>
                        <a:pt x="240" y="129"/>
                        <a:pt x="239" y="123"/>
                        <a:pt x="260" y="120"/>
                      </a:cubicBezTo>
                      <a:cubicBezTo>
                        <a:pt x="270" y="121"/>
                        <a:pt x="282" y="117"/>
                        <a:pt x="291" y="122"/>
                      </a:cubicBezTo>
                      <a:cubicBezTo>
                        <a:pt x="305" y="129"/>
                        <a:pt x="287" y="159"/>
                        <a:pt x="278" y="164"/>
                      </a:cubicBezTo>
                      <a:cubicBezTo>
                        <a:pt x="254" y="156"/>
                        <a:pt x="248" y="155"/>
                        <a:pt x="242" y="131"/>
                      </a:cubicBezTo>
                      <a:cubicBezTo>
                        <a:pt x="244" y="121"/>
                        <a:pt x="245" y="111"/>
                        <a:pt x="249" y="101"/>
                      </a:cubicBezTo>
                      <a:cubicBezTo>
                        <a:pt x="250" y="98"/>
                        <a:pt x="256" y="104"/>
                        <a:pt x="257" y="107"/>
                      </a:cubicBezTo>
                      <a:cubicBezTo>
                        <a:pt x="252" y="139"/>
                        <a:pt x="258" y="149"/>
                        <a:pt x="230" y="135"/>
                      </a:cubicBezTo>
                      <a:cubicBezTo>
                        <a:pt x="217" y="117"/>
                        <a:pt x="216" y="113"/>
                        <a:pt x="222" y="92"/>
                      </a:cubicBezTo>
                      <a:cubicBezTo>
                        <a:pt x="239" y="96"/>
                        <a:pt x="236" y="104"/>
                        <a:pt x="239" y="120"/>
                      </a:cubicBezTo>
                      <a:cubicBezTo>
                        <a:pt x="238" y="128"/>
                        <a:pt x="240" y="137"/>
                        <a:pt x="236" y="144"/>
                      </a:cubicBezTo>
                      <a:cubicBezTo>
                        <a:pt x="226" y="163"/>
                        <a:pt x="200" y="122"/>
                        <a:pt x="198" y="119"/>
                      </a:cubicBezTo>
                      <a:cubicBezTo>
                        <a:pt x="197" y="106"/>
                        <a:pt x="194" y="103"/>
                        <a:pt x="206" y="99"/>
                      </a:cubicBezTo>
                      <a:cubicBezTo>
                        <a:pt x="229" y="102"/>
                        <a:pt x="235" y="100"/>
                        <a:pt x="237" y="122"/>
                      </a:cubicBezTo>
                      <a:cubicBezTo>
                        <a:pt x="235" y="154"/>
                        <a:pt x="230" y="143"/>
                        <a:pt x="194" y="138"/>
                      </a:cubicBezTo>
                      <a:cubicBezTo>
                        <a:pt x="175" y="129"/>
                        <a:pt x="166" y="123"/>
                        <a:pt x="161" y="102"/>
                      </a:cubicBezTo>
                      <a:cubicBezTo>
                        <a:pt x="170" y="76"/>
                        <a:pt x="177" y="93"/>
                        <a:pt x="179" y="108"/>
                      </a:cubicBezTo>
                      <a:cubicBezTo>
                        <a:pt x="177" y="139"/>
                        <a:pt x="185" y="150"/>
                        <a:pt x="158" y="141"/>
                      </a:cubicBezTo>
                      <a:cubicBezTo>
                        <a:pt x="147" y="129"/>
                        <a:pt x="142" y="123"/>
                        <a:pt x="138" y="107"/>
                      </a:cubicBezTo>
                      <a:cubicBezTo>
                        <a:pt x="149" y="78"/>
                        <a:pt x="172" y="125"/>
                        <a:pt x="176" y="135"/>
                      </a:cubicBezTo>
                      <a:cubicBezTo>
                        <a:pt x="173" y="160"/>
                        <a:pt x="168" y="152"/>
                        <a:pt x="140" y="147"/>
                      </a:cubicBezTo>
                      <a:cubicBezTo>
                        <a:pt x="129" y="142"/>
                        <a:pt x="112" y="139"/>
                        <a:pt x="110" y="125"/>
                      </a:cubicBezTo>
                      <a:cubicBezTo>
                        <a:pt x="112" y="105"/>
                        <a:pt x="134" y="117"/>
                        <a:pt x="149" y="120"/>
                      </a:cubicBezTo>
                      <a:cubicBezTo>
                        <a:pt x="162" y="140"/>
                        <a:pt x="160" y="151"/>
                        <a:pt x="135" y="153"/>
                      </a:cubicBezTo>
                      <a:cubicBezTo>
                        <a:pt x="107" y="149"/>
                        <a:pt x="105" y="153"/>
                        <a:pt x="110" y="128"/>
                      </a:cubicBezTo>
                      <a:cubicBezTo>
                        <a:pt x="129" y="139"/>
                        <a:pt x="129" y="142"/>
                        <a:pt x="137" y="162"/>
                      </a:cubicBezTo>
                      <a:cubicBezTo>
                        <a:pt x="128" y="195"/>
                        <a:pt x="131" y="187"/>
                        <a:pt x="96" y="180"/>
                      </a:cubicBezTo>
                      <a:cubicBezTo>
                        <a:pt x="87" y="171"/>
                        <a:pt x="72" y="157"/>
                        <a:pt x="87" y="146"/>
                      </a:cubicBezTo>
                      <a:cubicBezTo>
                        <a:pt x="101" y="152"/>
                        <a:pt x="123" y="177"/>
                        <a:pt x="99" y="191"/>
                      </a:cubicBezTo>
                      <a:cubicBezTo>
                        <a:pt x="82" y="188"/>
                        <a:pt x="81" y="189"/>
                        <a:pt x="74" y="174"/>
                      </a:cubicBezTo>
                      <a:cubicBezTo>
                        <a:pt x="71" y="159"/>
                        <a:pt x="73" y="152"/>
                        <a:pt x="89" y="156"/>
                      </a:cubicBezTo>
                      <a:cubicBezTo>
                        <a:pt x="96" y="169"/>
                        <a:pt x="102" y="182"/>
                        <a:pt x="87" y="191"/>
                      </a:cubicBezTo>
                      <a:cubicBezTo>
                        <a:pt x="56" y="189"/>
                        <a:pt x="47" y="188"/>
                        <a:pt x="23" y="170"/>
                      </a:cubicBezTo>
                      <a:cubicBezTo>
                        <a:pt x="15" y="153"/>
                        <a:pt x="17" y="154"/>
                        <a:pt x="35" y="161"/>
                      </a:cubicBezTo>
                      <a:cubicBezTo>
                        <a:pt x="38" y="168"/>
                        <a:pt x="42" y="172"/>
                        <a:pt x="35" y="177"/>
                      </a:cubicBezTo>
                      <a:cubicBezTo>
                        <a:pt x="14" y="173"/>
                        <a:pt x="11" y="169"/>
                        <a:pt x="5" y="150"/>
                      </a:cubicBezTo>
                      <a:cubicBezTo>
                        <a:pt x="9" y="119"/>
                        <a:pt x="9" y="124"/>
                        <a:pt x="35" y="117"/>
                      </a:cubicBezTo>
                      <a:cubicBezTo>
                        <a:pt x="65" y="126"/>
                        <a:pt x="68" y="123"/>
                        <a:pt x="62" y="150"/>
                      </a:cubicBezTo>
                      <a:cubicBezTo>
                        <a:pt x="41" y="129"/>
                        <a:pt x="49" y="98"/>
                        <a:pt x="74" y="84"/>
                      </a:cubicBezTo>
                      <a:cubicBezTo>
                        <a:pt x="103" y="87"/>
                        <a:pt x="102" y="91"/>
                        <a:pt x="99" y="119"/>
                      </a:cubicBezTo>
                      <a:cubicBezTo>
                        <a:pt x="86" y="115"/>
                        <a:pt x="83" y="102"/>
                        <a:pt x="78" y="90"/>
                      </a:cubicBezTo>
                      <a:cubicBezTo>
                        <a:pt x="74" y="70"/>
                        <a:pt x="72" y="55"/>
                        <a:pt x="92" y="45"/>
                      </a:cubicBezTo>
                      <a:cubicBezTo>
                        <a:pt x="98" y="46"/>
                        <a:pt x="105" y="44"/>
                        <a:pt x="110" y="48"/>
                      </a:cubicBezTo>
                      <a:cubicBezTo>
                        <a:pt x="123" y="58"/>
                        <a:pt x="100" y="92"/>
                        <a:pt x="87" y="95"/>
                      </a:cubicBezTo>
                      <a:cubicBezTo>
                        <a:pt x="64" y="91"/>
                        <a:pt x="53" y="92"/>
                        <a:pt x="45" y="69"/>
                      </a:cubicBezTo>
                      <a:cubicBezTo>
                        <a:pt x="47" y="48"/>
                        <a:pt x="47" y="46"/>
                        <a:pt x="66" y="39"/>
                      </a:cubicBezTo>
                      <a:cubicBezTo>
                        <a:pt x="103" y="45"/>
                        <a:pt x="102" y="37"/>
                        <a:pt x="107" y="63"/>
                      </a:cubicBezTo>
                      <a:cubicBezTo>
                        <a:pt x="105" y="76"/>
                        <a:pt x="104" y="78"/>
                        <a:pt x="93" y="84"/>
                      </a:cubicBezTo>
                      <a:cubicBezTo>
                        <a:pt x="72" y="77"/>
                        <a:pt x="87" y="55"/>
                        <a:pt x="92" y="38"/>
                      </a:cubicBezTo>
                      <a:cubicBezTo>
                        <a:pt x="104" y="42"/>
                        <a:pt x="120" y="40"/>
                        <a:pt x="128" y="50"/>
                      </a:cubicBezTo>
                      <a:cubicBezTo>
                        <a:pt x="140" y="66"/>
                        <a:pt x="117" y="86"/>
                        <a:pt x="107" y="93"/>
                      </a:cubicBezTo>
                      <a:cubicBezTo>
                        <a:pt x="91" y="90"/>
                        <a:pt x="94" y="45"/>
                        <a:pt x="117" y="32"/>
                      </a:cubicBezTo>
                      <a:cubicBezTo>
                        <a:pt x="145" y="37"/>
                        <a:pt x="157" y="33"/>
                        <a:pt x="159" y="60"/>
                      </a:cubicBezTo>
                      <a:cubicBezTo>
                        <a:pt x="158" y="71"/>
                        <a:pt x="159" y="79"/>
                        <a:pt x="147" y="81"/>
                      </a:cubicBezTo>
                      <a:cubicBezTo>
                        <a:pt x="134" y="80"/>
                        <a:pt x="135" y="76"/>
                        <a:pt x="128" y="65"/>
                      </a:cubicBezTo>
                      <a:cubicBezTo>
                        <a:pt x="125" y="46"/>
                        <a:pt x="127" y="32"/>
                        <a:pt x="146" y="24"/>
                      </a:cubicBezTo>
                      <a:cubicBezTo>
                        <a:pt x="176" y="27"/>
                        <a:pt x="176" y="21"/>
                        <a:pt x="182" y="44"/>
                      </a:cubicBezTo>
                      <a:cubicBezTo>
                        <a:pt x="178" y="59"/>
                        <a:pt x="174" y="64"/>
                        <a:pt x="162" y="74"/>
                      </a:cubicBezTo>
                      <a:cubicBezTo>
                        <a:pt x="135" y="72"/>
                        <a:pt x="135" y="75"/>
                        <a:pt x="132" y="51"/>
                      </a:cubicBezTo>
                      <a:cubicBezTo>
                        <a:pt x="135" y="23"/>
                        <a:pt x="142" y="15"/>
                        <a:pt x="170" y="11"/>
                      </a:cubicBezTo>
                      <a:cubicBezTo>
                        <a:pt x="176" y="11"/>
                        <a:pt x="183" y="10"/>
                        <a:pt x="189" y="12"/>
                      </a:cubicBezTo>
                      <a:cubicBezTo>
                        <a:pt x="196" y="15"/>
                        <a:pt x="191" y="52"/>
                        <a:pt x="168" y="54"/>
                      </a:cubicBezTo>
                      <a:cubicBezTo>
                        <a:pt x="151" y="48"/>
                        <a:pt x="147" y="23"/>
                        <a:pt x="158" y="6"/>
                      </a:cubicBezTo>
                      <a:cubicBezTo>
                        <a:pt x="161" y="0"/>
                        <a:pt x="177" y="0"/>
                        <a:pt x="177" y="0"/>
                      </a:cubicBezTo>
                      <a:cubicBezTo>
                        <a:pt x="190" y="2"/>
                        <a:pt x="199" y="3"/>
                        <a:pt x="207" y="14"/>
                      </a:cubicBezTo>
                      <a:cubicBezTo>
                        <a:pt x="213" y="33"/>
                        <a:pt x="210" y="49"/>
                        <a:pt x="191" y="57"/>
                      </a:cubicBezTo>
                      <a:cubicBezTo>
                        <a:pt x="151" y="41"/>
                        <a:pt x="172" y="8"/>
                        <a:pt x="207" y="2"/>
                      </a:cubicBezTo>
                      <a:cubicBezTo>
                        <a:pt x="218" y="2"/>
                        <a:pt x="229" y="0"/>
                        <a:pt x="240" y="3"/>
                      </a:cubicBezTo>
                      <a:cubicBezTo>
                        <a:pt x="249" y="5"/>
                        <a:pt x="238" y="46"/>
                        <a:pt x="225" y="57"/>
                      </a:cubicBezTo>
                      <a:cubicBezTo>
                        <a:pt x="224" y="31"/>
                        <a:pt x="222" y="14"/>
                        <a:pt x="248" y="3"/>
                      </a:cubicBezTo>
                      <a:cubicBezTo>
                        <a:pt x="276" y="17"/>
                        <a:pt x="281" y="28"/>
                        <a:pt x="260" y="60"/>
                      </a:cubicBezTo>
                      <a:cubicBezTo>
                        <a:pt x="245" y="41"/>
                        <a:pt x="249" y="13"/>
                        <a:pt x="278" y="8"/>
                      </a:cubicBezTo>
                      <a:cubicBezTo>
                        <a:pt x="285" y="9"/>
                        <a:pt x="293" y="8"/>
                        <a:pt x="300" y="12"/>
                      </a:cubicBezTo>
                      <a:cubicBezTo>
                        <a:pt x="308" y="17"/>
                        <a:pt x="321" y="32"/>
                        <a:pt x="321" y="32"/>
                      </a:cubicBezTo>
                      <a:cubicBezTo>
                        <a:pt x="325" y="51"/>
                        <a:pt x="325" y="65"/>
                        <a:pt x="306" y="74"/>
                      </a:cubicBezTo>
                      <a:cubicBezTo>
                        <a:pt x="283" y="72"/>
                        <a:pt x="275" y="78"/>
                        <a:pt x="270" y="57"/>
                      </a:cubicBezTo>
                      <a:cubicBezTo>
                        <a:pt x="275" y="24"/>
                        <a:pt x="282" y="33"/>
                        <a:pt x="317" y="39"/>
                      </a:cubicBezTo>
                      <a:cubicBezTo>
                        <a:pt x="327" y="50"/>
                        <a:pt x="342" y="82"/>
                        <a:pt x="318" y="90"/>
                      </a:cubicBezTo>
                      <a:cubicBezTo>
                        <a:pt x="309" y="93"/>
                        <a:pt x="300" y="91"/>
                        <a:pt x="291" y="92"/>
                      </a:cubicBezTo>
                      <a:cubicBezTo>
                        <a:pt x="269" y="76"/>
                        <a:pt x="286" y="54"/>
                        <a:pt x="306" y="47"/>
                      </a:cubicBezTo>
                      <a:cubicBezTo>
                        <a:pt x="321" y="49"/>
                        <a:pt x="323" y="62"/>
                        <a:pt x="326" y="75"/>
                      </a:cubicBezTo>
                      <a:cubicBezTo>
                        <a:pt x="324" y="96"/>
                        <a:pt x="328" y="105"/>
                        <a:pt x="308" y="110"/>
                      </a:cubicBezTo>
                      <a:cubicBezTo>
                        <a:pt x="300" y="102"/>
                        <a:pt x="295" y="94"/>
                        <a:pt x="290" y="84"/>
                      </a:cubicBezTo>
                      <a:cubicBezTo>
                        <a:pt x="296" y="57"/>
                        <a:pt x="320" y="71"/>
                        <a:pt x="345" y="75"/>
                      </a:cubicBezTo>
                      <a:cubicBezTo>
                        <a:pt x="363" y="98"/>
                        <a:pt x="350" y="116"/>
                        <a:pt x="324" y="119"/>
                      </a:cubicBezTo>
                      <a:cubicBezTo>
                        <a:pt x="319" y="118"/>
                        <a:pt x="310" y="122"/>
                        <a:pt x="308" y="117"/>
                      </a:cubicBezTo>
                      <a:cubicBezTo>
                        <a:pt x="305" y="109"/>
                        <a:pt x="307" y="97"/>
                        <a:pt x="314" y="93"/>
                      </a:cubicBezTo>
                      <a:cubicBezTo>
                        <a:pt x="322" y="89"/>
                        <a:pt x="333" y="97"/>
                        <a:pt x="342" y="99"/>
                      </a:cubicBezTo>
                      <a:cubicBezTo>
                        <a:pt x="354" y="118"/>
                        <a:pt x="352" y="132"/>
                        <a:pt x="339" y="149"/>
                      </a:cubicBezTo>
                      <a:cubicBezTo>
                        <a:pt x="323" y="142"/>
                        <a:pt x="320" y="127"/>
                        <a:pt x="338" y="120"/>
                      </a:cubicBezTo>
                      <a:cubicBezTo>
                        <a:pt x="373" y="130"/>
                        <a:pt x="368" y="123"/>
                        <a:pt x="377" y="150"/>
                      </a:cubicBezTo>
                      <a:cubicBezTo>
                        <a:pt x="372" y="173"/>
                        <a:pt x="366" y="172"/>
                        <a:pt x="345" y="176"/>
                      </a:cubicBezTo>
                      <a:cubicBezTo>
                        <a:pt x="343" y="156"/>
                        <a:pt x="350" y="161"/>
                        <a:pt x="369" y="167"/>
                      </a:cubicBezTo>
                      <a:cubicBezTo>
                        <a:pt x="377" y="186"/>
                        <a:pt x="373" y="188"/>
                        <a:pt x="351" y="189"/>
                      </a:cubicBezTo>
                      <a:cubicBezTo>
                        <a:pt x="331" y="188"/>
                        <a:pt x="300" y="195"/>
                        <a:pt x="321" y="177"/>
                      </a:cubicBezTo>
                      <a:cubicBezTo>
                        <a:pt x="328" y="178"/>
                        <a:pt x="336" y="176"/>
                        <a:pt x="342" y="180"/>
                      </a:cubicBezTo>
                      <a:cubicBezTo>
                        <a:pt x="345" y="182"/>
                        <a:pt x="338" y="186"/>
                        <a:pt x="335" y="186"/>
                      </a:cubicBezTo>
                      <a:cubicBezTo>
                        <a:pt x="322" y="187"/>
                        <a:pt x="310" y="185"/>
                        <a:pt x="297" y="185"/>
                      </a:cubicBezTo>
                      <a:cubicBezTo>
                        <a:pt x="280" y="177"/>
                        <a:pt x="265" y="173"/>
                        <a:pt x="257" y="156"/>
                      </a:cubicBezTo>
                      <a:cubicBezTo>
                        <a:pt x="263" y="135"/>
                        <a:pt x="270" y="140"/>
                        <a:pt x="288" y="149"/>
                      </a:cubicBezTo>
                      <a:cubicBezTo>
                        <a:pt x="293" y="163"/>
                        <a:pt x="286" y="162"/>
                        <a:pt x="273" y="161"/>
                      </a:cubicBezTo>
                      <a:cubicBezTo>
                        <a:pt x="265" y="153"/>
                        <a:pt x="258" y="145"/>
                        <a:pt x="252" y="135"/>
                      </a:cubicBezTo>
                      <a:cubicBezTo>
                        <a:pt x="258" y="110"/>
                        <a:pt x="281" y="124"/>
                        <a:pt x="294" y="137"/>
                      </a:cubicBezTo>
                      <a:cubicBezTo>
                        <a:pt x="282" y="172"/>
                        <a:pt x="272" y="162"/>
                        <a:pt x="234" y="156"/>
                      </a:cubicBezTo>
                      <a:cubicBezTo>
                        <a:pt x="209" y="145"/>
                        <a:pt x="200" y="146"/>
                        <a:pt x="191" y="122"/>
                      </a:cubicBezTo>
                      <a:cubicBezTo>
                        <a:pt x="195" y="105"/>
                        <a:pt x="194" y="98"/>
                        <a:pt x="207" y="111"/>
                      </a:cubicBezTo>
                      <a:cubicBezTo>
                        <a:pt x="210" y="127"/>
                        <a:pt x="216" y="147"/>
                        <a:pt x="200" y="156"/>
                      </a:cubicBezTo>
                      <a:cubicBezTo>
                        <a:pt x="191" y="155"/>
                        <a:pt x="182" y="155"/>
                        <a:pt x="174" y="153"/>
                      </a:cubicBezTo>
                      <a:cubicBezTo>
                        <a:pt x="166" y="151"/>
                        <a:pt x="159" y="146"/>
                        <a:pt x="152" y="143"/>
                      </a:cubicBezTo>
                      <a:cubicBezTo>
                        <a:pt x="150" y="142"/>
                        <a:pt x="145" y="139"/>
                        <a:pt x="147" y="140"/>
                      </a:cubicBezTo>
                      <a:cubicBezTo>
                        <a:pt x="150" y="141"/>
                        <a:pt x="152" y="143"/>
                        <a:pt x="155" y="144"/>
                      </a:cubicBezTo>
                      <a:cubicBezTo>
                        <a:pt x="148" y="164"/>
                        <a:pt x="122" y="156"/>
                        <a:pt x="105" y="155"/>
                      </a:cubicBezTo>
                      <a:cubicBezTo>
                        <a:pt x="102" y="154"/>
                        <a:pt x="96" y="153"/>
                        <a:pt x="96" y="153"/>
                      </a:cubicBezTo>
                    </a:path>
                  </a:pathLst>
                </a:custGeom>
                <a:noFill/>
                <a:ln w="19050" cap="flat" cmpd="sng">
                  <a:solidFill>
                    <a:srgbClr val="FF3300"/>
                  </a:solidFill>
                  <a:prstDash val="solid"/>
                  <a:round/>
                  <a:headEnd/>
                  <a:tailEnd/>
                </a:ln>
                <a:effectLst/>
              </p:spPr>
              <p:txBody>
                <a:bodyPr lIns="90488" tIns="44450" rIns="90488" bIns="44450"/>
                <a:lstStyle/>
                <a:p>
                  <a:endParaRPr lang="zh-CN" altLang="en-US"/>
                </a:p>
              </p:txBody>
            </p:sp>
            <p:sp>
              <p:nvSpPr>
                <p:cNvPr id="149" name="AutoShape 36"/>
                <p:cNvSpPr>
                  <a:spLocks noChangeArrowheads="1"/>
                </p:cNvSpPr>
                <p:nvPr/>
              </p:nvSpPr>
              <p:spPr bwMode="auto">
                <a:xfrm rot="37019626">
                  <a:off x="2105" y="2476"/>
                  <a:ext cx="249" cy="266"/>
                </a:xfrm>
                <a:custGeom>
                  <a:avLst/>
                  <a:gdLst>
                    <a:gd name="G0" fmla="+- 3967 0 0"/>
                    <a:gd name="G1" fmla="+- 21600 0 3967"/>
                    <a:gd name="G2" fmla="*/ 3967 1 2"/>
                    <a:gd name="G3" fmla="+- 21600 0 G2"/>
                    <a:gd name="G4" fmla="+/ 3967 21600 2"/>
                    <a:gd name="G5" fmla="+/ G1 0 2"/>
                    <a:gd name="G6" fmla="*/ 21600 21600 3967"/>
                    <a:gd name="G7" fmla="*/ G6 1 2"/>
                    <a:gd name="G8" fmla="+- 21600 0 G7"/>
                    <a:gd name="G9" fmla="*/ 21600 1 2"/>
                    <a:gd name="G10" fmla="+- 3967 0 G9"/>
                    <a:gd name="G11" fmla="?: G10 G8 0"/>
                    <a:gd name="G12" fmla="?: G10 G7 21600"/>
                    <a:gd name="T0" fmla="*/ 19616 w 21600"/>
                    <a:gd name="T1" fmla="*/ 10800 h 21600"/>
                    <a:gd name="T2" fmla="*/ 10800 w 21600"/>
                    <a:gd name="T3" fmla="*/ 21600 h 21600"/>
                    <a:gd name="T4" fmla="*/ 1984 w 21600"/>
                    <a:gd name="T5" fmla="*/ 10800 h 21600"/>
                    <a:gd name="T6" fmla="*/ 10800 w 21600"/>
                    <a:gd name="T7" fmla="*/ 0 h 21600"/>
                    <a:gd name="T8" fmla="*/ 3784 w 21600"/>
                    <a:gd name="T9" fmla="*/ 3784 h 21600"/>
                    <a:gd name="T10" fmla="*/ 17816 w 21600"/>
                    <a:gd name="T11" fmla="*/ 17816 h 21600"/>
                  </a:gdLst>
                  <a:ahLst/>
                  <a:cxnLst>
                    <a:cxn ang="0">
                      <a:pos x="T0" y="T1"/>
                    </a:cxn>
                    <a:cxn ang="0">
                      <a:pos x="T2" y="T3"/>
                    </a:cxn>
                    <a:cxn ang="0">
                      <a:pos x="T4" y="T5"/>
                    </a:cxn>
                    <a:cxn ang="0">
                      <a:pos x="T6" y="T7"/>
                    </a:cxn>
                  </a:cxnLst>
                  <a:rect l="T8" t="T9" r="T10" b="T11"/>
                  <a:pathLst>
                    <a:path w="21600" h="21600">
                      <a:moveTo>
                        <a:pt x="0" y="0"/>
                      </a:moveTo>
                      <a:lnTo>
                        <a:pt x="3967" y="21600"/>
                      </a:lnTo>
                      <a:lnTo>
                        <a:pt x="17633" y="21600"/>
                      </a:lnTo>
                      <a:lnTo>
                        <a:pt x="21600" y="0"/>
                      </a:lnTo>
                      <a:close/>
                    </a:path>
                  </a:pathLst>
                </a:custGeom>
                <a:solidFill>
                  <a:srgbClr val="FFDD7D"/>
                </a:solidFill>
                <a:ln w="19050" algn="ctr">
                  <a:solidFill>
                    <a:schemeClr val="tx1"/>
                  </a:solidFill>
                  <a:miter lim="800000"/>
                  <a:headEnd/>
                  <a:tailEnd/>
                </a:ln>
                <a:effectLst/>
              </p:spPr>
              <p:txBody>
                <a:bodyPr wrap="none" lIns="90488" tIns="44450" rIns="90488" bIns="44450" anchor="ctr"/>
                <a:lstStyle/>
                <a:p>
                  <a:endParaRPr lang="zh-CN" altLang="en-US"/>
                </a:p>
              </p:txBody>
            </p:sp>
            <p:sp>
              <p:nvSpPr>
                <p:cNvPr id="150" name="Text Box 37"/>
                <p:cNvSpPr txBox="1">
                  <a:spLocks noChangeArrowheads="1"/>
                </p:cNvSpPr>
                <p:nvPr/>
              </p:nvSpPr>
              <p:spPr bwMode="auto">
                <a:xfrm rot="-1014309">
                  <a:off x="2071" y="2497"/>
                  <a:ext cx="322" cy="212"/>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1800" b="1">
                      <a:solidFill>
                        <a:srgbClr val="0099FF"/>
                      </a:solidFill>
                      <a:latin typeface="Arial" charset="0"/>
                    </a:rPr>
                    <a:t>y/n</a:t>
                  </a:r>
                </a:p>
              </p:txBody>
            </p:sp>
            <p:sp>
              <p:nvSpPr>
                <p:cNvPr id="151" name="Freeform 38"/>
                <p:cNvSpPr>
                  <a:spLocks/>
                </p:cNvSpPr>
                <p:nvPr/>
              </p:nvSpPr>
              <p:spPr bwMode="auto">
                <a:xfrm>
                  <a:off x="1566" y="2368"/>
                  <a:ext cx="468" cy="296"/>
                </a:xfrm>
                <a:custGeom>
                  <a:avLst/>
                  <a:gdLst/>
                  <a:ahLst/>
                  <a:cxnLst>
                    <a:cxn ang="0">
                      <a:pos x="0" y="248"/>
                    </a:cxn>
                    <a:cxn ang="0">
                      <a:pos x="264" y="296"/>
                    </a:cxn>
                    <a:cxn ang="0">
                      <a:pos x="392" y="8"/>
                    </a:cxn>
                    <a:cxn ang="0">
                      <a:pos x="468" y="0"/>
                    </a:cxn>
                  </a:cxnLst>
                  <a:rect l="0" t="0" r="r" b="b"/>
                  <a:pathLst>
                    <a:path w="468" h="296">
                      <a:moveTo>
                        <a:pt x="0" y="248"/>
                      </a:moveTo>
                      <a:lnTo>
                        <a:pt x="264" y="296"/>
                      </a:lnTo>
                      <a:lnTo>
                        <a:pt x="392" y="8"/>
                      </a:lnTo>
                      <a:lnTo>
                        <a:pt x="468" y="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152" name="Freeform 39"/>
                <p:cNvSpPr>
                  <a:spLocks/>
                </p:cNvSpPr>
                <p:nvPr/>
              </p:nvSpPr>
              <p:spPr bwMode="auto">
                <a:xfrm>
                  <a:off x="1286" y="3164"/>
                  <a:ext cx="272" cy="400"/>
                </a:xfrm>
                <a:custGeom>
                  <a:avLst/>
                  <a:gdLst/>
                  <a:ahLst/>
                  <a:cxnLst>
                    <a:cxn ang="0">
                      <a:pos x="272" y="0"/>
                    </a:cxn>
                    <a:cxn ang="0">
                      <a:pos x="80" y="400"/>
                    </a:cxn>
                    <a:cxn ang="0">
                      <a:pos x="0" y="400"/>
                    </a:cxn>
                  </a:cxnLst>
                  <a:rect l="0" t="0" r="r" b="b"/>
                  <a:pathLst>
                    <a:path w="272" h="400">
                      <a:moveTo>
                        <a:pt x="272" y="0"/>
                      </a:moveTo>
                      <a:lnTo>
                        <a:pt x="80" y="400"/>
                      </a:lnTo>
                      <a:lnTo>
                        <a:pt x="0" y="40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153" name="Freeform 40"/>
                <p:cNvSpPr>
                  <a:spLocks/>
                </p:cNvSpPr>
                <p:nvPr/>
              </p:nvSpPr>
              <p:spPr bwMode="auto">
                <a:xfrm>
                  <a:off x="1558" y="3164"/>
                  <a:ext cx="232" cy="408"/>
                </a:xfrm>
                <a:custGeom>
                  <a:avLst/>
                  <a:gdLst/>
                  <a:ahLst/>
                  <a:cxnLst>
                    <a:cxn ang="0">
                      <a:pos x="0" y="0"/>
                    </a:cxn>
                    <a:cxn ang="0">
                      <a:pos x="156" y="408"/>
                    </a:cxn>
                    <a:cxn ang="0">
                      <a:pos x="232" y="408"/>
                    </a:cxn>
                  </a:cxnLst>
                  <a:rect l="0" t="0" r="r" b="b"/>
                  <a:pathLst>
                    <a:path w="232" h="408">
                      <a:moveTo>
                        <a:pt x="0" y="0"/>
                      </a:moveTo>
                      <a:lnTo>
                        <a:pt x="156" y="408"/>
                      </a:lnTo>
                      <a:lnTo>
                        <a:pt x="232" y="408"/>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154" name="Text Box 41"/>
                <p:cNvSpPr txBox="1">
                  <a:spLocks noChangeArrowheads="1"/>
                </p:cNvSpPr>
                <p:nvPr/>
              </p:nvSpPr>
              <p:spPr bwMode="auto">
                <a:xfrm>
                  <a:off x="2034" y="2791"/>
                  <a:ext cx="205" cy="231"/>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FF0000"/>
                      </a:solidFill>
                      <a:latin typeface="Arial" charset="0"/>
                    </a:rPr>
                    <a:t>y</a:t>
                  </a:r>
                </a:p>
              </p:txBody>
            </p:sp>
            <p:sp>
              <p:nvSpPr>
                <p:cNvPr id="156" name="Text Box 43"/>
                <p:cNvSpPr txBox="1">
                  <a:spLocks noChangeArrowheads="1"/>
                </p:cNvSpPr>
                <p:nvPr/>
              </p:nvSpPr>
              <p:spPr bwMode="auto">
                <a:xfrm>
                  <a:off x="2645" y="2791"/>
                  <a:ext cx="214" cy="231"/>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FF0000"/>
                      </a:solidFill>
                      <a:latin typeface="Arial" charset="0"/>
                    </a:rPr>
                    <a:t>n</a:t>
                  </a:r>
                </a:p>
              </p:txBody>
            </p:sp>
            <p:sp>
              <p:nvSpPr>
                <p:cNvPr id="157" name="Text Box 44"/>
                <p:cNvSpPr txBox="1">
                  <a:spLocks noChangeArrowheads="1"/>
                </p:cNvSpPr>
                <p:nvPr/>
              </p:nvSpPr>
              <p:spPr bwMode="auto">
                <a:xfrm>
                  <a:off x="3835" y="2802"/>
                  <a:ext cx="214" cy="231"/>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FF0000"/>
                      </a:solidFill>
                      <a:latin typeface="Arial" charset="0"/>
                    </a:rPr>
                    <a:t>n</a:t>
                  </a:r>
                </a:p>
              </p:txBody>
            </p:sp>
            <p:sp>
              <p:nvSpPr>
                <p:cNvPr id="158" name="Freeform 45"/>
                <p:cNvSpPr>
                  <a:spLocks/>
                </p:cNvSpPr>
                <p:nvPr/>
              </p:nvSpPr>
              <p:spPr bwMode="auto">
                <a:xfrm>
                  <a:off x="1479" y="2357"/>
                  <a:ext cx="170" cy="94"/>
                </a:xfrm>
                <a:custGeom>
                  <a:avLst/>
                  <a:gdLst/>
                  <a:ahLst/>
                  <a:cxnLst>
                    <a:cxn ang="0">
                      <a:pos x="0" y="6"/>
                    </a:cxn>
                    <a:cxn ang="0">
                      <a:pos x="12" y="43"/>
                    </a:cxn>
                    <a:cxn ang="0">
                      <a:pos x="21" y="57"/>
                    </a:cxn>
                    <a:cxn ang="0">
                      <a:pos x="32" y="72"/>
                    </a:cxn>
                    <a:cxn ang="0">
                      <a:pos x="66" y="91"/>
                    </a:cxn>
                    <a:cxn ang="0">
                      <a:pos x="117" y="90"/>
                    </a:cxn>
                    <a:cxn ang="0">
                      <a:pos x="122" y="85"/>
                    </a:cxn>
                    <a:cxn ang="0">
                      <a:pos x="128" y="84"/>
                    </a:cxn>
                    <a:cxn ang="0">
                      <a:pos x="143" y="66"/>
                    </a:cxn>
                    <a:cxn ang="0">
                      <a:pos x="149" y="52"/>
                    </a:cxn>
                    <a:cxn ang="0">
                      <a:pos x="165" y="24"/>
                    </a:cxn>
                    <a:cxn ang="0">
                      <a:pos x="168" y="4"/>
                    </a:cxn>
                    <a:cxn ang="0">
                      <a:pos x="170" y="0"/>
                    </a:cxn>
                  </a:cxnLst>
                  <a:rect l="0" t="0" r="r" b="b"/>
                  <a:pathLst>
                    <a:path w="170" h="94">
                      <a:moveTo>
                        <a:pt x="0" y="6"/>
                      </a:moveTo>
                      <a:cubicBezTo>
                        <a:pt x="5" y="17"/>
                        <a:pt x="5" y="33"/>
                        <a:pt x="12" y="43"/>
                      </a:cubicBezTo>
                      <a:cubicBezTo>
                        <a:pt x="14" y="49"/>
                        <a:pt x="16" y="53"/>
                        <a:pt x="21" y="57"/>
                      </a:cubicBezTo>
                      <a:cubicBezTo>
                        <a:pt x="24" y="65"/>
                        <a:pt x="24" y="68"/>
                        <a:pt x="32" y="72"/>
                      </a:cubicBezTo>
                      <a:cubicBezTo>
                        <a:pt x="41" y="87"/>
                        <a:pt x="49" y="90"/>
                        <a:pt x="66" y="91"/>
                      </a:cubicBezTo>
                      <a:cubicBezTo>
                        <a:pt x="83" y="94"/>
                        <a:pt x="100" y="91"/>
                        <a:pt x="117" y="90"/>
                      </a:cubicBezTo>
                      <a:cubicBezTo>
                        <a:pt x="119" y="88"/>
                        <a:pt x="120" y="86"/>
                        <a:pt x="122" y="85"/>
                      </a:cubicBezTo>
                      <a:cubicBezTo>
                        <a:pt x="124" y="84"/>
                        <a:pt x="126" y="85"/>
                        <a:pt x="128" y="84"/>
                      </a:cubicBezTo>
                      <a:cubicBezTo>
                        <a:pt x="133" y="80"/>
                        <a:pt x="139" y="72"/>
                        <a:pt x="143" y="66"/>
                      </a:cubicBezTo>
                      <a:cubicBezTo>
                        <a:pt x="144" y="60"/>
                        <a:pt x="146" y="57"/>
                        <a:pt x="149" y="52"/>
                      </a:cubicBezTo>
                      <a:cubicBezTo>
                        <a:pt x="151" y="41"/>
                        <a:pt x="159" y="33"/>
                        <a:pt x="165" y="24"/>
                      </a:cubicBezTo>
                      <a:cubicBezTo>
                        <a:pt x="166" y="17"/>
                        <a:pt x="166" y="11"/>
                        <a:pt x="168" y="4"/>
                      </a:cubicBezTo>
                      <a:cubicBezTo>
                        <a:pt x="168" y="3"/>
                        <a:pt x="170" y="0"/>
                        <a:pt x="170" y="0"/>
                      </a:cubicBezTo>
                    </a:path>
                  </a:pathLst>
                </a:custGeom>
                <a:noFill/>
                <a:ln w="19050" cap="flat" cmpd="sng">
                  <a:solidFill>
                    <a:schemeClr val="tx1"/>
                  </a:solidFill>
                  <a:prstDash val="solid"/>
                  <a:round/>
                  <a:headEnd/>
                  <a:tailEnd/>
                </a:ln>
                <a:effectLst/>
              </p:spPr>
              <p:txBody>
                <a:bodyPr lIns="90488" tIns="44450" rIns="90488" bIns="44450"/>
                <a:lstStyle/>
                <a:p>
                  <a:endParaRPr lang="zh-CN" altLang="en-US"/>
                </a:p>
              </p:txBody>
            </p:sp>
            <p:sp>
              <p:nvSpPr>
                <p:cNvPr id="159" name="Freeform 46"/>
                <p:cNvSpPr>
                  <a:spLocks/>
                </p:cNvSpPr>
                <p:nvPr/>
              </p:nvSpPr>
              <p:spPr bwMode="auto">
                <a:xfrm>
                  <a:off x="1461" y="2355"/>
                  <a:ext cx="30" cy="14"/>
                </a:xfrm>
                <a:custGeom>
                  <a:avLst/>
                  <a:gdLst/>
                  <a:ahLst/>
                  <a:cxnLst>
                    <a:cxn ang="0">
                      <a:pos x="0" y="14"/>
                    </a:cxn>
                    <a:cxn ang="0">
                      <a:pos x="27" y="8"/>
                    </a:cxn>
                    <a:cxn ang="0">
                      <a:pos x="30" y="0"/>
                    </a:cxn>
                  </a:cxnLst>
                  <a:rect l="0" t="0" r="r" b="b"/>
                  <a:pathLst>
                    <a:path w="30" h="14">
                      <a:moveTo>
                        <a:pt x="0" y="14"/>
                      </a:moveTo>
                      <a:cubicBezTo>
                        <a:pt x="9" y="13"/>
                        <a:pt x="20" y="13"/>
                        <a:pt x="27" y="8"/>
                      </a:cubicBezTo>
                      <a:cubicBezTo>
                        <a:pt x="29" y="2"/>
                        <a:pt x="28" y="5"/>
                        <a:pt x="30"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160" name="Freeform 47"/>
                <p:cNvSpPr>
                  <a:spLocks/>
                </p:cNvSpPr>
                <p:nvPr/>
              </p:nvSpPr>
              <p:spPr bwMode="auto">
                <a:xfrm>
                  <a:off x="1633" y="2351"/>
                  <a:ext cx="30" cy="15"/>
                </a:xfrm>
                <a:custGeom>
                  <a:avLst/>
                  <a:gdLst/>
                  <a:ahLst/>
                  <a:cxnLst>
                    <a:cxn ang="0">
                      <a:pos x="0" y="0"/>
                    </a:cxn>
                    <a:cxn ang="0">
                      <a:pos x="14" y="6"/>
                    </a:cxn>
                    <a:cxn ang="0">
                      <a:pos x="26" y="11"/>
                    </a:cxn>
                    <a:cxn ang="0">
                      <a:pos x="30" y="15"/>
                    </a:cxn>
                  </a:cxnLst>
                  <a:rect l="0" t="0" r="r" b="b"/>
                  <a:pathLst>
                    <a:path w="30" h="15">
                      <a:moveTo>
                        <a:pt x="0" y="0"/>
                      </a:moveTo>
                      <a:cubicBezTo>
                        <a:pt x="5" y="3"/>
                        <a:pt x="8" y="5"/>
                        <a:pt x="14" y="6"/>
                      </a:cubicBezTo>
                      <a:cubicBezTo>
                        <a:pt x="18" y="8"/>
                        <a:pt x="23" y="8"/>
                        <a:pt x="26" y="11"/>
                      </a:cubicBezTo>
                      <a:cubicBezTo>
                        <a:pt x="29" y="15"/>
                        <a:pt x="27" y="15"/>
                        <a:pt x="30" y="15"/>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161" name="Text Box 48"/>
                <p:cNvSpPr txBox="1">
                  <a:spLocks noChangeArrowheads="1"/>
                </p:cNvSpPr>
                <p:nvPr/>
              </p:nvSpPr>
              <p:spPr bwMode="auto">
                <a:xfrm>
                  <a:off x="1269" y="1749"/>
                  <a:ext cx="680" cy="229"/>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Trigger</a:t>
                  </a:r>
                </a:p>
              </p:txBody>
            </p:sp>
            <p:sp>
              <p:nvSpPr>
                <p:cNvPr id="162" name="Oval 49"/>
                <p:cNvSpPr>
                  <a:spLocks noChangeArrowheads="1"/>
                </p:cNvSpPr>
                <p:nvPr/>
              </p:nvSpPr>
              <p:spPr bwMode="auto">
                <a:xfrm>
                  <a:off x="1439" y="2200"/>
                  <a:ext cx="102" cy="78"/>
                </a:xfrm>
                <a:prstGeom prst="ellipse">
                  <a:avLst/>
                </a:prstGeom>
                <a:noFill/>
                <a:ln w="19050" algn="ctr">
                  <a:solidFill>
                    <a:schemeClr val="accent2"/>
                  </a:solidFill>
                  <a:round/>
                  <a:headEnd/>
                  <a:tailEnd/>
                </a:ln>
                <a:effectLst/>
              </p:spPr>
              <p:txBody>
                <a:bodyPr wrap="none" lIns="90488" tIns="44450" rIns="90488" bIns="44450" anchor="ctr"/>
                <a:lstStyle/>
                <a:p>
                  <a:endParaRPr lang="zh-CN" altLang="en-US"/>
                </a:p>
              </p:txBody>
            </p:sp>
            <p:sp>
              <p:nvSpPr>
                <p:cNvPr id="163" name="Oval 50"/>
                <p:cNvSpPr>
                  <a:spLocks noChangeArrowheads="1"/>
                </p:cNvSpPr>
                <p:nvPr/>
              </p:nvSpPr>
              <p:spPr bwMode="auto">
                <a:xfrm>
                  <a:off x="1592" y="2201"/>
                  <a:ext cx="102" cy="78"/>
                </a:xfrm>
                <a:prstGeom prst="ellipse">
                  <a:avLst/>
                </a:prstGeom>
                <a:noFill/>
                <a:ln w="19050" algn="ctr">
                  <a:solidFill>
                    <a:schemeClr val="accent2"/>
                  </a:solidFill>
                  <a:round/>
                  <a:headEnd/>
                  <a:tailEnd/>
                </a:ln>
                <a:effectLst/>
              </p:spPr>
              <p:txBody>
                <a:bodyPr wrap="none" lIns="90488" tIns="44450" rIns="90488" bIns="44450" anchor="ctr"/>
                <a:lstStyle/>
                <a:p>
                  <a:endParaRPr lang="zh-CN" altLang="en-US"/>
                </a:p>
              </p:txBody>
            </p:sp>
            <p:sp>
              <p:nvSpPr>
                <p:cNvPr id="164" name="Line 51"/>
                <p:cNvSpPr>
                  <a:spLocks noChangeShapeType="1"/>
                </p:cNvSpPr>
                <p:nvPr/>
              </p:nvSpPr>
              <p:spPr bwMode="auto">
                <a:xfrm>
                  <a:off x="1541" y="2234"/>
                  <a:ext cx="52" cy="1"/>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165" name="Line 52"/>
                <p:cNvSpPr>
                  <a:spLocks noChangeShapeType="1"/>
                </p:cNvSpPr>
                <p:nvPr/>
              </p:nvSpPr>
              <p:spPr bwMode="auto">
                <a:xfrm flipV="1">
                  <a:off x="1694" y="2210"/>
                  <a:ext cx="30" cy="25"/>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166" name="Line 53"/>
                <p:cNvSpPr>
                  <a:spLocks noChangeShapeType="1"/>
                </p:cNvSpPr>
                <p:nvPr/>
              </p:nvSpPr>
              <p:spPr bwMode="auto">
                <a:xfrm>
                  <a:off x="1418" y="2212"/>
                  <a:ext cx="25" cy="21"/>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155" name="Text Box 42"/>
                <p:cNvSpPr txBox="1">
                  <a:spLocks noChangeArrowheads="1"/>
                </p:cNvSpPr>
                <p:nvPr/>
              </p:nvSpPr>
              <p:spPr bwMode="auto">
                <a:xfrm>
                  <a:off x="4035" y="2616"/>
                  <a:ext cx="205" cy="231"/>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FF0000"/>
                      </a:solidFill>
                      <a:latin typeface="Arial" charset="0"/>
                    </a:rPr>
                    <a:t>y</a:t>
                  </a:r>
                </a:p>
              </p:txBody>
            </p:sp>
          </p:grpSp>
          <p:sp>
            <p:nvSpPr>
              <p:cNvPr id="135" name="Text Box 54"/>
              <p:cNvSpPr txBox="1">
                <a:spLocks noChangeArrowheads="1"/>
              </p:cNvSpPr>
              <p:nvPr/>
            </p:nvSpPr>
            <p:spPr bwMode="auto">
              <a:xfrm>
                <a:off x="55" y="3477"/>
                <a:ext cx="3152" cy="524"/>
              </a:xfrm>
              <a:prstGeom prst="rect">
                <a:avLst/>
              </a:prstGeom>
              <a:noFill/>
              <a:ln w="12700" algn="ctr">
                <a:noFill/>
                <a:miter lim="800000"/>
                <a:headEnd/>
                <a:tailEnd/>
              </a:ln>
              <a:effectLst/>
            </p:spPr>
            <p:txBody>
              <a:bodyPr wrap="none" lIns="90488" tIns="44450" rIns="90488" bIns="44450">
                <a:spAutoFit/>
              </a:bodyPr>
              <a:lstStyle/>
              <a:p>
                <a:pPr eaLnBrk="0" hangingPunct="0">
                  <a:lnSpc>
                    <a:spcPct val="80000"/>
                  </a:lnSpc>
                </a:pPr>
                <a:r>
                  <a:rPr kumimoji="0" lang="en-US" altLang="zh-CN" sz="2000">
                    <a:solidFill>
                      <a:srgbClr val="FF0000"/>
                    </a:solidFill>
                    <a:latin typeface="Comic Sans MS" pitchFamily="66" charset="0"/>
                  </a:rPr>
                  <a:t>Trigger:</a:t>
                </a:r>
              </a:p>
              <a:p>
                <a:pPr eaLnBrk="0" hangingPunct="0">
                  <a:lnSpc>
                    <a:spcPct val="80000"/>
                  </a:lnSpc>
                </a:pPr>
                <a:r>
                  <a:rPr kumimoji="0" lang="en-US" altLang="zh-CN" sz="2000">
                    <a:solidFill>
                      <a:srgbClr val="FF0000"/>
                    </a:solidFill>
                    <a:latin typeface="Comic Sans MS" pitchFamily="66" charset="0"/>
                  </a:rPr>
                  <a:t>S</a:t>
                </a:r>
                <a:r>
                  <a:rPr kumimoji="0" lang="en-US" sz="2000">
                    <a:solidFill>
                      <a:srgbClr val="FF0000"/>
                    </a:solidFill>
                    <a:latin typeface="Comic Sans MS" pitchFamily="66" charset="0"/>
                  </a:rPr>
                  <a:t>tamp “y” on the pink hexagonal widgets</a:t>
                </a:r>
                <a:br>
                  <a:rPr kumimoji="0" lang="en-US" sz="2000">
                    <a:solidFill>
                      <a:srgbClr val="FF0000"/>
                    </a:solidFill>
                    <a:latin typeface="Comic Sans MS" pitchFamily="66" charset="0"/>
                  </a:rPr>
                </a:br>
                <a:r>
                  <a:rPr kumimoji="0" lang="en-US" altLang="zh-CN" sz="2000">
                    <a:solidFill>
                      <a:srgbClr val="FF0000"/>
                    </a:solidFill>
                    <a:latin typeface="Comic Sans MS" pitchFamily="66" charset="0"/>
                  </a:rPr>
                  <a:t>S</a:t>
                </a:r>
                <a:r>
                  <a:rPr kumimoji="0" lang="en-US" sz="2000">
                    <a:solidFill>
                      <a:srgbClr val="FF0000"/>
                    </a:solidFill>
                    <a:latin typeface="Comic Sans MS" pitchFamily="66" charset="0"/>
                  </a:rPr>
                  <a:t>tamp “n” on the others</a:t>
                </a:r>
              </a:p>
            </p:txBody>
          </p:sp>
        </p:grpSp>
      </p:grpSp>
      <p:grpSp>
        <p:nvGrpSpPr>
          <p:cNvPr id="168" name="Group 56"/>
          <p:cNvGrpSpPr>
            <a:grpSpLocks/>
          </p:cNvGrpSpPr>
          <p:nvPr/>
        </p:nvGrpSpPr>
        <p:grpSpPr bwMode="auto">
          <a:xfrm>
            <a:off x="6228184" y="1357298"/>
            <a:ext cx="2524125" cy="5105436"/>
            <a:chOff x="4026" y="417"/>
            <a:chExt cx="2000" cy="3621"/>
          </a:xfrm>
        </p:grpSpPr>
        <p:sp>
          <p:nvSpPr>
            <p:cNvPr id="169" name="Freeform 57"/>
            <p:cNvSpPr>
              <a:spLocks/>
            </p:cNvSpPr>
            <p:nvPr/>
          </p:nvSpPr>
          <p:spPr bwMode="auto">
            <a:xfrm>
              <a:off x="4518" y="3456"/>
              <a:ext cx="432" cy="516"/>
            </a:xfrm>
            <a:custGeom>
              <a:avLst/>
              <a:gdLst/>
              <a:ahLst/>
              <a:cxnLst>
                <a:cxn ang="0">
                  <a:pos x="0" y="516"/>
                </a:cxn>
                <a:cxn ang="0">
                  <a:pos x="102" y="504"/>
                </a:cxn>
                <a:cxn ang="0">
                  <a:pos x="216" y="0"/>
                </a:cxn>
                <a:cxn ang="0">
                  <a:pos x="324" y="504"/>
                </a:cxn>
                <a:cxn ang="0">
                  <a:pos x="432" y="504"/>
                </a:cxn>
              </a:cxnLst>
              <a:rect l="0" t="0" r="r" b="b"/>
              <a:pathLst>
                <a:path w="432" h="516">
                  <a:moveTo>
                    <a:pt x="0" y="516"/>
                  </a:moveTo>
                  <a:lnTo>
                    <a:pt x="102" y="504"/>
                  </a:lnTo>
                  <a:lnTo>
                    <a:pt x="216" y="0"/>
                  </a:lnTo>
                  <a:lnTo>
                    <a:pt x="324" y="504"/>
                  </a:lnTo>
                  <a:lnTo>
                    <a:pt x="432" y="504"/>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170" name="AutoShape 58"/>
            <p:cNvSpPr>
              <a:spLocks noChangeArrowheads="1"/>
            </p:cNvSpPr>
            <p:nvPr/>
          </p:nvSpPr>
          <p:spPr bwMode="auto">
            <a:xfrm>
              <a:off x="4902" y="2940"/>
              <a:ext cx="714" cy="1086"/>
            </a:xfrm>
            <a:prstGeom prst="cube">
              <a:avLst>
                <a:gd name="adj" fmla="val 25000"/>
              </a:avLst>
            </a:prstGeom>
            <a:solidFill>
              <a:srgbClr val="FFDD7D"/>
            </a:solidFill>
            <a:ln w="12700">
              <a:solidFill>
                <a:schemeClr val="tx1"/>
              </a:solidFill>
              <a:miter lim="800000"/>
              <a:headEnd/>
              <a:tailEnd/>
            </a:ln>
            <a:effectLst/>
          </p:spPr>
          <p:txBody>
            <a:bodyPr wrap="none" lIns="90488" tIns="44450" rIns="90488" bIns="44450" anchor="ctr"/>
            <a:lstStyle/>
            <a:p>
              <a:endParaRPr lang="zh-CN" altLang="en-US"/>
            </a:p>
          </p:txBody>
        </p:sp>
        <p:sp>
          <p:nvSpPr>
            <p:cNvPr id="171" name="AutoShape 59"/>
            <p:cNvSpPr>
              <a:spLocks noChangeArrowheads="1"/>
            </p:cNvSpPr>
            <p:nvPr/>
          </p:nvSpPr>
          <p:spPr bwMode="auto">
            <a:xfrm>
              <a:off x="4404" y="3533"/>
              <a:ext cx="290" cy="242"/>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172" name="Text Box 60"/>
            <p:cNvSpPr txBox="1">
              <a:spLocks noChangeArrowheads="1"/>
            </p:cNvSpPr>
            <p:nvPr/>
          </p:nvSpPr>
          <p:spPr bwMode="auto">
            <a:xfrm>
              <a:off x="4440" y="3518"/>
              <a:ext cx="214" cy="231"/>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FF0000"/>
                  </a:solidFill>
                  <a:latin typeface="Arial" charset="0"/>
                </a:rPr>
                <a:t>n</a:t>
              </a:r>
            </a:p>
          </p:txBody>
        </p:sp>
        <p:sp>
          <p:nvSpPr>
            <p:cNvPr id="173" name="AutoShape 61"/>
            <p:cNvSpPr>
              <a:spLocks noChangeArrowheads="1"/>
            </p:cNvSpPr>
            <p:nvPr/>
          </p:nvSpPr>
          <p:spPr bwMode="auto">
            <a:xfrm>
              <a:off x="4200" y="3684"/>
              <a:ext cx="666" cy="35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folHlink"/>
            </a:solidFill>
            <a:ln w="12700" algn="ctr">
              <a:solidFill>
                <a:schemeClr val="tx2"/>
              </a:solidFill>
              <a:miter lim="800000"/>
              <a:headEnd/>
              <a:tailEnd/>
            </a:ln>
            <a:effectLst/>
          </p:spPr>
          <p:txBody>
            <a:bodyPr wrap="none" lIns="90488" tIns="44450" rIns="90488" bIns="44450" anchor="ctr"/>
            <a:lstStyle/>
            <a:p>
              <a:endParaRPr lang="zh-CN" altLang="en-US"/>
            </a:p>
          </p:txBody>
        </p:sp>
        <p:sp>
          <p:nvSpPr>
            <p:cNvPr id="174" name="Line 62"/>
            <p:cNvSpPr>
              <a:spLocks noChangeShapeType="1"/>
            </p:cNvSpPr>
            <p:nvPr/>
          </p:nvSpPr>
          <p:spPr bwMode="auto">
            <a:xfrm flipV="1">
              <a:off x="4740" y="2778"/>
              <a:ext cx="0" cy="684"/>
            </a:xfrm>
            <a:prstGeom prst="line">
              <a:avLst/>
            </a:prstGeom>
            <a:noFill/>
            <a:ln w="57150">
              <a:solidFill>
                <a:srgbClr val="996633"/>
              </a:solidFill>
              <a:round/>
              <a:headEnd/>
              <a:tailEnd/>
            </a:ln>
            <a:effectLst/>
          </p:spPr>
          <p:txBody>
            <a:bodyPr lIns="90488" tIns="44450" rIns="90488" bIns="44450"/>
            <a:lstStyle/>
            <a:p>
              <a:endParaRPr lang="zh-CN" altLang="en-US"/>
            </a:p>
          </p:txBody>
        </p:sp>
        <p:sp>
          <p:nvSpPr>
            <p:cNvPr id="175" name="Freeform 63"/>
            <p:cNvSpPr>
              <a:spLocks/>
            </p:cNvSpPr>
            <p:nvPr/>
          </p:nvSpPr>
          <p:spPr bwMode="auto">
            <a:xfrm flipH="1">
              <a:off x="4550" y="2509"/>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176" name="Freeform 64"/>
            <p:cNvSpPr>
              <a:spLocks/>
            </p:cNvSpPr>
            <p:nvPr/>
          </p:nvSpPr>
          <p:spPr bwMode="auto">
            <a:xfrm>
              <a:off x="4882" y="2508"/>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177" name="Oval 65"/>
            <p:cNvSpPr>
              <a:spLocks noChangeArrowheads="1"/>
            </p:cNvSpPr>
            <p:nvPr/>
          </p:nvSpPr>
          <p:spPr bwMode="auto">
            <a:xfrm flipH="1">
              <a:off x="4585" y="2371"/>
              <a:ext cx="314" cy="420"/>
            </a:xfrm>
            <a:prstGeom prst="ellipse">
              <a:avLst/>
            </a:prstGeom>
            <a:solidFill>
              <a:srgbClr val="FFEBB1"/>
            </a:solidFill>
            <a:ln w="19050" algn="ctr">
              <a:solidFill>
                <a:schemeClr val="tx1"/>
              </a:solidFill>
              <a:round/>
              <a:headEnd/>
              <a:tailEnd/>
            </a:ln>
            <a:effectLst/>
          </p:spPr>
          <p:txBody>
            <a:bodyPr wrap="none" lIns="90488" tIns="44450" rIns="90488" bIns="44450" anchor="ctr"/>
            <a:lstStyle/>
            <a:p>
              <a:endParaRPr lang="zh-CN" altLang="en-US"/>
            </a:p>
          </p:txBody>
        </p:sp>
        <p:sp>
          <p:nvSpPr>
            <p:cNvPr id="178" name="Freeform 66"/>
            <p:cNvSpPr>
              <a:spLocks/>
            </p:cNvSpPr>
            <p:nvPr/>
          </p:nvSpPr>
          <p:spPr bwMode="auto">
            <a:xfrm flipH="1">
              <a:off x="4658" y="2677"/>
              <a:ext cx="150" cy="60"/>
            </a:xfrm>
            <a:custGeom>
              <a:avLst/>
              <a:gdLst/>
              <a:ahLst/>
              <a:cxnLst>
                <a:cxn ang="0">
                  <a:pos x="0" y="18"/>
                </a:cxn>
                <a:cxn ang="0">
                  <a:pos x="48" y="54"/>
                </a:cxn>
                <a:cxn ang="0">
                  <a:pos x="66" y="60"/>
                </a:cxn>
                <a:cxn ang="0">
                  <a:pos x="150" y="0"/>
                </a:cxn>
              </a:cxnLst>
              <a:rect l="0" t="0" r="r" b="b"/>
              <a:pathLst>
                <a:path w="150" h="60">
                  <a:moveTo>
                    <a:pt x="0" y="18"/>
                  </a:moveTo>
                  <a:cubicBezTo>
                    <a:pt x="18" y="53"/>
                    <a:pt x="4" y="39"/>
                    <a:pt x="48" y="54"/>
                  </a:cubicBezTo>
                  <a:cubicBezTo>
                    <a:pt x="54" y="56"/>
                    <a:pt x="66" y="60"/>
                    <a:pt x="66" y="60"/>
                  </a:cubicBezTo>
                  <a:cubicBezTo>
                    <a:pt x="107" y="55"/>
                    <a:pt x="150" y="50"/>
                    <a:pt x="150" y="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179" name="Freeform 67"/>
            <p:cNvSpPr>
              <a:spLocks/>
            </p:cNvSpPr>
            <p:nvPr/>
          </p:nvSpPr>
          <p:spPr bwMode="auto">
            <a:xfrm flipH="1">
              <a:off x="4712" y="2551"/>
              <a:ext cx="54" cy="132"/>
            </a:xfrm>
            <a:custGeom>
              <a:avLst/>
              <a:gdLst/>
              <a:ahLst/>
              <a:cxnLst>
                <a:cxn ang="0">
                  <a:pos x="30" y="0"/>
                </a:cxn>
                <a:cxn ang="0">
                  <a:pos x="6" y="66"/>
                </a:cxn>
                <a:cxn ang="0">
                  <a:pos x="54" y="120"/>
                </a:cxn>
              </a:cxnLst>
              <a:rect l="0" t="0" r="r" b="b"/>
              <a:pathLst>
                <a:path w="54" h="132">
                  <a:moveTo>
                    <a:pt x="30" y="0"/>
                  </a:moveTo>
                  <a:cubicBezTo>
                    <a:pt x="25" y="27"/>
                    <a:pt x="21" y="43"/>
                    <a:pt x="6" y="66"/>
                  </a:cubicBezTo>
                  <a:cubicBezTo>
                    <a:pt x="21" y="132"/>
                    <a:pt x="0" y="120"/>
                    <a:pt x="54" y="12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180" name="Freeform 68"/>
            <p:cNvSpPr>
              <a:spLocks/>
            </p:cNvSpPr>
            <p:nvPr/>
          </p:nvSpPr>
          <p:spPr bwMode="auto">
            <a:xfrm flipH="1">
              <a:off x="4752" y="2515"/>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181" name="Freeform 69"/>
            <p:cNvSpPr>
              <a:spLocks/>
            </p:cNvSpPr>
            <p:nvPr/>
          </p:nvSpPr>
          <p:spPr bwMode="auto">
            <a:xfrm flipH="1">
              <a:off x="4604" y="2516"/>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182" name="Freeform 70"/>
            <p:cNvSpPr>
              <a:spLocks/>
            </p:cNvSpPr>
            <p:nvPr/>
          </p:nvSpPr>
          <p:spPr bwMode="auto">
            <a:xfrm flipH="1">
              <a:off x="4792" y="2524"/>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183" name="Freeform 71"/>
            <p:cNvSpPr>
              <a:spLocks/>
            </p:cNvSpPr>
            <p:nvPr/>
          </p:nvSpPr>
          <p:spPr bwMode="auto">
            <a:xfrm>
              <a:off x="4637" y="2526"/>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184" name="Freeform 72"/>
            <p:cNvSpPr>
              <a:spLocks/>
            </p:cNvSpPr>
            <p:nvPr/>
          </p:nvSpPr>
          <p:spPr bwMode="auto">
            <a:xfrm flipH="1">
              <a:off x="4812" y="2549"/>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185" name="Freeform 73"/>
            <p:cNvSpPr>
              <a:spLocks/>
            </p:cNvSpPr>
            <p:nvPr/>
          </p:nvSpPr>
          <p:spPr bwMode="auto">
            <a:xfrm flipH="1">
              <a:off x="4663" y="2550"/>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186" name="AutoShape 74"/>
            <p:cNvSpPr>
              <a:spLocks noChangeArrowheads="1"/>
            </p:cNvSpPr>
            <p:nvPr/>
          </p:nvSpPr>
          <p:spPr bwMode="auto">
            <a:xfrm>
              <a:off x="5087" y="2844"/>
              <a:ext cx="290" cy="242"/>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187" name="Text Box 75"/>
            <p:cNvSpPr txBox="1">
              <a:spLocks noChangeArrowheads="1"/>
            </p:cNvSpPr>
            <p:nvPr/>
          </p:nvSpPr>
          <p:spPr bwMode="auto">
            <a:xfrm>
              <a:off x="5135" y="2837"/>
              <a:ext cx="205" cy="231"/>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FF0000"/>
                  </a:solidFill>
                  <a:latin typeface="Arial" charset="0"/>
                </a:rPr>
                <a:t>y</a:t>
              </a:r>
            </a:p>
          </p:txBody>
        </p:sp>
        <p:sp>
          <p:nvSpPr>
            <p:cNvPr id="188" name="Text Box 76"/>
            <p:cNvSpPr txBox="1">
              <a:spLocks noChangeArrowheads="1"/>
            </p:cNvSpPr>
            <p:nvPr/>
          </p:nvSpPr>
          <p:spPr bwMode="auto">
            <a:xfrm>
              <a:off x="4275" y="3717"/>
              <a:ext cx="523" cy="231"/>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rgbClr val="00B0F0"/>
                  </a:solidFill>
                  <a:latin typeface="Comic Sans MS" pitchFamily="66" charset="0"/>
                </a:rPr>
                <a:t>trash</a:t>
              </a:r>
            </a:p>
          </p:txBody>
        </p:sp>
        <p:sp>
          <p:nvSpPr>
            <p:cNvPr id="189" name="Text Box 77"/>
            <p:cNvSpPr txBox="1">
              <a:spLocks noChangeArrowheads="1"/>
            </p:cNvSpPr>
            <p:nvPr/>
          </p:nvSpPr>
          <p:spPr bwMode="auto">
            <a:xfrm>
              <a:off x="4888" y="3262"/>
              <a:ext cx="551" cy="231"/>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rgbClr val="00B0F0"/>
                  </a:solidFill>
                  <a:latin typeface="Comic Sans MS" pitchFamily="66" charset="0"/>
                </a:rPr>
                <a:t>SAVE</a:t>
              </a:r>
            </a:p>
          </p:txBody>
        </p:sp>
        <p:sp>
          <p:nvSpPr>
            <p:cNvPr id="190" name="Text Box 78"/>
            <p:cNvSpPr txBox="1">
              <a:spLocks noChangeArrowheads="1"/>
            </p:cNvSpPr>
            <p:nvPr/>
          </p:nvSpPr>
          <p:spPr bwMode="auto">
            <a:xfrm>
              <a:off x="4510" y="2080"/>
              <a:ext cx="486" cy="229"/>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DAQ</a:t>
              </a:r>
            </a:p>
          </p:txBody>
        </p:sp>
        <p:sp>
          <p:nvSpPr>
            <p:cNvPr id="191" name="Text Box 79"/>
            <p:cNvSpPr txBox="1">
              <a:spLocks noChangeArrowheads="1"/>
            </p:cNvSpPr>
            <p:nvPr/>
          </p:nvSpPr>
          <p:spPr bwMode="auto">
            <a:xfrm>
              <a:off x="4510" y="417"/>
              <a:ext cx="1516" cy="575"/>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rgbClr val="FF3300"/>
                  </a:solidFill>
                  <a:latin typeface="Comic Sans MS" pitchFamily="66" charset="0"/>
                </a:rPr>
                <a:t>DAQ</a:t>
              </a:r>
              <a:r>
                <a:rPr kumimoji="0" lang="en-US" altLang="zh-CN" sz="2000">
                  <a:solidFill>
                    <a:srgbClr val="FF3300"/>
                  </a:solidFill>
                  <a:latin typeface="Comic Sans MS" pitchFamily="66" charset="0"/>
                </a:rPr>
                <a:t>:</a:t>
              </a:r>
              <a:r>
                <a:rPr kumimoji="0" lang="en-US" sz="2000">
                  <a:solidFill>
                    <a:srgbClr val="FF3300"/>
                  </a:solidFill>
                  <a:latin typeface="Comic Sans MS" pitchFamily="66" charset="0"/>
                </a:rPr>
                <a:t/>
              </a:r>
              <a:br>
                <a:rPr kumimoji="0" lang="en-US" sz="2000">
                  <a:solidFill>
                    <a:srgbClr val="FF3300"/>
                  </a:solidFill>
                  <a:latin typeface="Comic Sans MS" pitchFamily="66" charset="0"/>
                </a:rPr>
              </a:br>
              <a:r>
                <a:rPr kumimoji="0" lang="en-US" altLang="zh-CN" sz="2000">
                  <a:solidFill>
                    <a:srgbClr val="FF3300"/>
                  </a:solidFill>
                  <a:latin typeface="Comic Sans MS" pitchFamily="66" charset="0"/>
                </a:rPr>
                <a:t>S</a:t>
              </a:r>
              <a:r>
                <a:rPr kumimoji="0" lang="en-US" sz="2000">
                  <a:solidFill>
                    <a:srgbClr val="FF3300"/>
                  </a:solidFill>
                  <a:latin typeface="Comic Sans MS" pitchFamily="66" charset="0"/>
                </a:rPr>
                <a:t>aves only widgets</a:t>
              </a:r>
              <a:br>
                <a:rPr kumimoji="0" lang="en-US" sz="2000">
                  <a:solidFill>
                    <a:srgbClr val="FF3300"/>
                  </a:solidFill>
                  <a:latin typeface="Comic Sans MS" pitchFamily="66" charset="0"/>
                </a:rPr>
              </a:br>
              <a:r>
                <a:rPr kumimoji="0" lang="en-US" sz="2000">
                  <a:solidFill>
                    <a:srgbClr val="FF3300"/>
                  </a:solidFill>
                  <a:latin typeface="Comic Sans MS" pitchFamily="66" charset="0"/>
                </a:rPr>
                <a:t>labeled “y”</a:t>
              </a:r>
            </a:p>
          </p:txBody>
        </p:sp>
        <p:sp>
          <p:nvSpPr>
            <p:cNvPr id="192" name="Freeform 80"/>
            <p:cNvSpPr>
              <a:spLocks/>
            </p:cNvSpPr>
            <p:nvPr/>
          </p:nvSpPr>
          <p:spPr bwMode="auto">
            <a:xfrm>
              <a:off x="4575" y="2347"/>
              <a:ext cx="334" cy="176"/>
            </a:xfrm>
            <a:custGeom>
              <a:avLst/>
              <a:gdLst/>
              <a:ahLst/>
              <a:cxnLst>
                <a:cxn ang="0">
                  <a:pos x="29" y="170"/>
                </a:cxn>
                <a:cxn ang="0">
                  <a:pos x="0" y="140"/>
                </a:cxn>
                <a:cxn ang="0">
                  <a:pos x="29" y="151"/>
                </a:cxn>
                <a:cxn ang="0">
                  <a:pos x="20" y="128"/>
                </a:cxn>
                <a:cxn ang="0">
                  <a:pos x="15" y="119"/>
                </a:cxn>
                <a:cxn ang="0">
                  <a:pos x="33" y="127"/>
                </a:cxn>
                <a:cxn ang="0">
                  <a:pos x="30" y="113"/>
                </a:cxn>
                <a:cxn ang="0">
                  <a:pos x="27" y="107"/>
                </a:cxn>
                <a:cxn ang="0">
                  <a:pos x="24" y="94"/>
                </a:cxn>
                <a:cxn ang="0">
                  <a:pos x="41" y="112"/>
                </a:cxn>
                <a:cxn ang="0">
                  <a:pos x="39" y="82"/>
                </a:cxn>
                <a:cxn ang="0">
                  <a:pos x="53" y="82"/>
                </a:cxn>
                <a:cxn ang="0">
                  <a:pos x="62" y="53"/>
                </a:cxn>
                <a:cxn ang="0">
                  <a:pos x="74" y="70"/>
                </a:cxn>
                <a:cxn ang="0">
                  <a:pos x="75" y="77"/>
                </a:cxn>
                <a:cxn ang="0">
                  <a:pos x="89" y="32"/>
                </a:cxn>
                <a:cxn ang="0">
                  <a:pos x="101" y="53"/>
                </a:cxn>
                <a:cxn ang="0">
                  <a:pos x="114" y="34"/>
                </a:cxn>
                <a:cxn ang="0">
                  <a:pos x="129" y="17"/>
                </a:cxn>
                <a:cxn ang="0">
                  <a:pos x="132" y="35"/>
                </a:cxn>
                <a:cxn ang="0">
                  <a:pos x="152" y="13"/>
                </a:cxn>
                <a:cxn ang="0">
                  <a:pos x="161" y="20"/>
                </a:cxn>
                <a:cxn ang="0">
                  <a:pos x="183" y="7"/>
                </a:cxn>
                <a:cxn ang="0">
                  <a:pos x="188" y="28"/>
                </a:cxn>
                <a:cxn ang="0">
                  <a:pos x="192" y="20"/>
                </a:cxn>
                <a:cxn ang="0">
                  <a:pos x="210" y="7"/>
                </a:cxn>
                <a:cxn ang="0">
                  <a:pos x="212" y="34"/>
                </a:cxn>
                <a:cxn ang="0">
                  <a:pos x="218" y="28"/>
                </a:cxn>
                <a:cxn ang="0">
                  <a:pos x="236" y="22"/>
                </a:cxn>
                <a:cxn ang="0">
                  <a:pos x="239" y="41"/>
                </a:cxn>
                <a:cxn ang="0">
                  <a:pos x="237" y="46"/>
                </a:cxn>
                <a:cxn ang="0">
                  <a:pos x="240" y="41"/>
                </a:cxn>
                <a:cxn ang="0">
                  <a:pos x="260" y="32"/>
                </a:cxn>
                <a:cxn ang="0">
                  <a:pos x="258" y="59"/>
                </a:cxn>
                <a:cxn ang="0">
                  <a:pos x="269" y="46"/>
                </a:cxn>
                <a:cxn ang="0">
                  <a:pos x="285" y="40"/>
                </a:cxn>
                <a:cxn ang="0">
                  <a:pos x="279" y="73"/>
                </a:cxn>
                <a:cxn ang="0">
                  <a:pos x="276" y="82"/>
                </a:cxn>
                <a:cxn ang="0">
                  <a:pos x="273" y="88"/>
                </a:cxn>
                <a:cxn ang="0">
                  <a:pos x="278" y="82"/>
                </a:cxn>
                <a:cxn ang="0">
                  <a:pos x="296" y="73"/>
                </a:cxn>
                <a:cxn ang="0">
                  <a:pos x="309" y="74"/>
                </a:cxn>
                <a:cxn ang="0">
                  <a:pos x="309" y="88"/>
                </a:cxn>
                <a:cxn ang="0">
                  <a:pos x="290" y="113"/>
                </a:cxn>
                <a:cxn ang="0">
                  <a:pos x="309" y="109"/>
                </a:cxn>
                <a:cxn ang="0">
                  <a:pos x="318" y="107"/>
                </a:cxn>
                <a:cxn ang="0">
                  <a:pos x="311" y="128"/>
                </a:cxn>
                <a:cxn ang="0">
                  <a:pos x="300" y="143"/>
                </a:cxn>
                <a:cxn ang="0">
                  <a:pos x="318" y="143"/>
                </a:cxn>
                <a:cxn ang="0">
                  <a:pos x="321" y="155"/>
                </a:cxn>
                <a:cxn ang="0">
                  <a:pos x="326" y="152"/>
                </a:cxn>
                <a:cxn ang="0">
                  <a:pos x="326" y="172"/>
                </a:cxn>
                <a:cxn ang="0">
                  <a:pos x="323" y="176"/>
                </a:cxn>
              </a:cxnLst>
              <a:rect l="0" t="0" r="r" b="b"/>
              <a:pathLst>
                <a:path w="334" h="176">
                  <a:moveTo>
                    <a:pt x="29" y="170"/>
                  </a:moveTo>
                  <a:cubicBezTo>
                    <a:pt x="20" y="164"/>
                    <a:pt x="5" y="151"/>
                    <a:pt x="0" y="140"/>
                  </a:cubicBezTo>
                  <a:cubicBezTo>
                    <a:pt x="10" y="138"/>
                    <a:pt x="20" y="147"/>
                    <a:pt x="29" y="151"/>
                  </a:cubicBezTo>
                  <a:cubicBezTo>
                    <a:pt x="30" y="144"/>
                    <a:pt x="24" y="133"/>
                    <a:pt x="20" y="128"/>
                  </a:cubicBezTo>
                  <a:cubicBezTo>
                    <a:pt x="18" y="125"/>
                    <a:pt x="12" y="120"/>
                    <a:pt x="15" y="119"/>
                  </a:cubicBezTo>
                  <a:cubicBezTo>
                    <a:pt x="21" y="117"/>
                    <a:pt x="33" y="127"/>
                    <a:pt x="33" y="127"/>
                  </a:cubicBezTo>
                  <a:cubicBezTo>
                    <a:pt x="32" y="122"/>
                    <a:pt x="31" y="118"/>
                    <a:pt x="30" y="113"/>
                  </a:cubicBezTo>
                  <a:cubicBezTo>
                    <a:pt x="29" y="111"/>
                    <a:pt x="28" y="109"/>
                    <a:pt x="27" y="107"/>
                  </a:cubicBezTo>
                  <a:cubicBezTo>
                    <a:pt x="26" y="103"/>
                    <a:pt x="20" y="93"/>
                    <a:pt x="24" y="94"/>
                  </a:cubicBezTo>
                  <a:cubicBezTo>
                    <a:pt x="32" y="96"/>
                    <a:pt x="41" y="112"/>
                    <a:pt x="41" y="112"/>
                  </a:cubicBezTo>
                  <a:cubicBezTo>
                    <a:pt x="43" y="102"/>
                    <a:pt x="41" y="92"/>
                    <a:pt x="39" y="82"/>
                  </a:cubicBezTo>
                  <a:cubicBezTo>
                    <a:pt x="42" y="65"/>
                    <a:pt x="42" y="76"/>
                    <a:pt x="53" y="82"/>
                  </a:cubicBezTo>
                  <a:cubicBezTo>
                    <a:pt x="61" y="72"/>
                    <a:pt x="60" y="70"/>
                    <a:pt x="62" y="53"/>
                  </a:cubicBezTo>
                  <a:cubicBezTo>
                    <a:pt x="64" y="61"/>
                    <a:pt x="70" y="63"/>
                    <a:pt x="74" y="70"/>
                  </a:cubicBezTo>
                  <a:cubicBezTo>
                    <a:pt x="74" y="72"/>
                    <a:pt x="74" y="79"/>
                    <a:pt x="75" y="77"/>
                  </a:cubicBezTo>
                  <a:cubicBezTo>
                    <a:pt x="82" y="57"/>
                    <a:pt x="79" y="52"/>
                    <a:pt x="89" y="32"/>
                  </a:cubicBezTo>
                  <a:cubicBezTo>
                    <a:pt x="96" y="37"/>
                    <a:pt x="96" y="46"/>
                    <a:pt x="101" y="53"/>
                  </a:cubicBezTo>
                  <a:cubicBezTo>
                    <a:pt x="115" y="47"/>
                    <a:pt x="109" y="45"/>
                    <a:pt x="114" y="34"/>
                  </a:cubicBezTo>
                  <a:cubicBezTo>
                    <a:pt x="117" y="28"/>
                    <a:pt x="125" y="22"/>
                    <a:pt x="129" y="17"/>
                  </a:cubicBezTo>
                  <a:cubicBezTo>
                    <a:pt x="131" y="23"/>
                    <a:pt x="127" y="31"/>
                    <a:pt x="132" y="35"/>
                  </a:cubicBezTo>
                  <a:cubicBezTo>
                    <a:pt x="133" y="36"/>
                    <a:pt x="148" y="16"/>
                    <a:pt x="152" y="13"/>
                  </a:cubicBezTo>
                  <a:cubicBezTo>
                    <a:pt x="155" y="0"/>
                    <a:pt x="160" y="16"/>
                    <a:pt x="161" y="20"/>
                  </a:cubicBezTo>
                  <a:cubicBezTo>
                    <a:pt x="163" y="40"/>
                    <a:pt x="173" y="15"/>
                    <a:pt x="183" y="7"/>
                  </a:cubicBezTo>
                  <a:cubicBezTo>
                    <a:pt x="186" y="27"/>
                    <a:pt x="186" y="29"/>
                    <a:pt x="188" y="28"/>
                  </a:cubicBezTo>
                  <a:cubicBezTo>
                    <a:pt x="191" y="27"/>
                    <a:pt x="190" y="22"/>
                    <a:pt x="192" y="20"/>
                  </a:cubicBezTo>
                  <a:cubicBezTo>
                    <a:pt x="196" y="14"/>
                    <a:pt x="204" y="11"/>
                    <a:pt x="210" y="7"/>
                  </a:cubicBezTo>
                  <a:cubicBezTo>
                    <a:pt x="213" y="16"/>
                    <a:pt x="209" y="26"/>
                    <a:pt x="212" y="34"/>
                  </a:cubicBezTo>
                  <a:cubicBezTo>
                    <a:pt x="213" y="37"/>
                    <a:pt x="216" y="30"/>
                    <a:pt x="218" y="28"/>
                  </a:cubicBezTo>
                  <a:cubicBezTo>
                    <a:pt x="223" y="25"/>
                    <a:pt x="230" y="23"/>
                    <a:pt x="236" y="22"/>
                  </a:cubicBezTo>
                  <a:cubicBezTo>
                    <a:pt x="244" y="28"/>
                    <a:pt x="241" y="24"/>
                    <a:pt x="239" y="41"/>
                  </a:cubicBezTo>
                  <a:cubicBezTo>
                    <a:pt x="239" y="43"/>
                    <a:pt x="235" y="46"/>
                    <a:pt x="237" y="46"/>
                  </a:cubicBezTo>
                  <a:cubicBezTo>
                    <a:pt x="239" y="46"/>
                    <a:pt x="239" y="42"/>
                    <a:pt x="240" y="41"/>
                  </a:cubicBezTo>
                  <a:cubicBezTo>
                    <a:pt x="245" y="35"/>
                    <a:pt x="253" y="34"/>
                    <a:pt x="260" y="32"/>
                  </a:cubicBezTo>
                  <a:cubicBezTo>
                    <a:pt x="265" y="41"/>
                    <a:pt x="262" y="50"/>
                    <a:pt x="258" y="59"/>
                  </a:cubicBezTo>
                  <a:cubicBezTo>
                    <a:pt x="258" y="59"/>
                    <a:pt x="265" y="50"/>
                    <a:pt x="269" y="46"/>
                  </a:cubicBezTo>
                  <a:cubicBezTo>
                    <a:pt x="273" y="41"/>
                    <a:pt x="279" y="41"/>
                    <a:pt x="285" y="40"/>
                  </a:cubicBezTo>
                  <a:cubicBezTo>
                    <a:pt x="300" y="31"/>
                    <a:pt x="281" y="68"/>
                    <a:pt x="279" y="73"/>
                  </a:cubicBezTo>
                  <a:cubicBezTo>
                    <a:pt x="278" y="76"/>
                    <a:pt x="277" y="79"/>
                    <a:pt x="276" y="82"/>
                  </a:cubicBezTo>
                  <a:cubicBezTo>
                    <a:pt x="275" y="84"/>
                    <a:pt x="271" y="88"/>
                    <a:pt x="273" y="88"/>
                  </a:cubicBezTo>
                  <a:cubicBezTo>
                    <a:pt x="276" y="88"/>
                    <a:pt x="276" y="84"/>
                    <a:pt x="278" y="82"/>
                  </a:cubicBezTo>
                  <a:cubicBezTo>
                    <a:pt x="283" y="77"/>
                    <a:pt x="290" y="76"/>
                    <a:pt x="296" y="73"/>
                  </a:cubicBezTo>
                  <a:cubicBezTo>
                    <a:pt x="300" y="73"/>
                    <a:pt x="305" y="72"/>
                    <a:pt x="309" y="74"/>
                  </a:cubicBezTo>
                  <a:cubicBezTo>
                    <a:pt x="313" y="76"/>
                    <a:pt x="309" y="88"/>
                    <a:pt x="309" y="88"/>
                  </a:cubicBezTo>
                  <a:cubicBezTo>
                    <a:pt x="303" y="102"/>
                    <a:pt x="300" y="103"/>
                    <a:pt x="290" y="113"/>
                  </a:cubicBezTo>
                  <a:cubicBezTo>
                    <a:pt x="285" y="118"/>
                    <a:pt x="303" y="110"/>
                    <a:pt x="309" y="109"/>
                  </a:cubicBezTo>
                  <a:cubicBezTo>
                    <a:pt x="312" y="108"/>
                    <a:pt x="315" y="108"/>
                    <a:pt x="318" y="107"/>
                  </a:cubicBezTo>
                  <a:cubicBezTo>
                    <a:pt x="331" y="113"/>
                    <a:pt x="319" y="123"/>
                    <a:pt x="311" y="128"/>
                  </a:cubicBezTo>
                  <a:cubicBezTo>
                    <a:pt x="307" y="134"/>
                    <a:pt x="303" y="137"/>
                    <a:pt x="300" y="143"/>
                  </a:cubicBezTo>
                  <a:cubicBezTo>
                    <a:pt x="308" y="146"/>
                    <a:pt x="309" y="142"/>
                    <a:pt x="318" y="143"/>
                  </a:cubicBezTo>
                  <a:cubicBezTo>
                    <a:pt x="325" y="154"/>
                    <a:pt x="300" y="173"/>
                    <a:pt x="321" y="155"/>
                  </a:cubicBezTo>
                  <a:cubicBezTo>
                    <a:pt x="322" y="154"/>
                    <a:pt x="324" y="153"/>
                    <a:pt x="326" y="152"/>
                  </a:cubicBezTo>
                  <a:cubicBezTo>
                    <a:pt x="330" y="159"/>
                    <a:pt x="334" y="162"/>
                    <a:pt x="326" y="172"/>
                  </a:cubicBezTo>
                  <a:cubicBezTo>
                    <a:pt x="325" y="173"/>
                    <a:pt x="323" y="176"/>
                    <a:pt x="323" y="176"/>
                  </a:cubicBezTo>
                </a:path>
              </a:pathLst>
            </a:custGeom>
            <a:noFill/>
            <a:ln w="19050" cap="flat" cmpd="sng">
              <a:solidFill>
                <a:srgbClr val="F8B700"/>
              </a:solidFill>
              <a:prstDash val="solid"/>
              <a:round/>
              <a:headEnd/>
              <a:tailEnd/>
            </a:ln>
            <a:effectLst/>
          </p:spPr>
          <p:txBody>
            <a:bodyPr lIns="90488" tIns="44450" rIns="90488" bIns="44450"/>
            <a:lstStyle/>
            <a:p>
              <a:endParaRPr lang="zh-CN" altLang="en-US"/>
            </a:p>
          </p:txBody>
        </p:sp>
        <p:sp>
          <p:nvSpPr>
            <p:cNvPr id="193" name="Freeform 81"/>
            <p:cNvSpPr>
              <a:spLocks/>
            </p:cNvSpPr>
            <p:nvPr/>
          </p:nvSpPr>
          <p:spPr bwMode="auto">
            <a:xfrm>
              <a:off x="4026" y="2610"/>
              <a:ext cx="1278" cy="378"/>
            </a:xfrm>
            <a:custGeom>
              <a:avLst/>
              <a:gdLst/>
              <a:ahLst/>
              <a:cxnLst>
                <a:cxn ang="0">
                  <a:pos x="0" y="174"/>
                </a:cxn>
                <a:cxn ang="0">
                  <a:pos x="60" y="270"/>
                </a:cxn>
                <a:cxn ang="0">
                  <a:pos x="396" y="180"/>
                </a:cxn>
                <a:cxn ang="0">
                  <a:pos x="720" y="378"/>
                </a:cxn>
                <a:cxn ang="0">
                  <a:pos x="1050" y="0"/>
                </a:cxn>
                <a:cxn ang="0">
                  <a:pos x="1146" y="228"/>
                </a:cxn>
                <a:cxn ang="0">
                  <a:pos x="1278" y="228"/>
                </a:cxn>
              </a:cxnLst>
              <a:rect l="0" t="0" r="r" b="b"/>
              <a:pathLst>
                <a:path w="1278" h="378">
                  <a:moveTo>
                    <a:pt x="0" y="174"/>
                  </a:moveTo>
                  <a:lnTo>
                    <a:pt x="60" y="270"/>
                  </a:lnTo>
                  <a:lnTo>
                    <a:pt x="396" y="180"/>
                  </a:lnTo>
                  <a:lnTo>
                    <a:pt x="720" y="378"/>
                  </a:lnTo>
                  <a:lnTo>
                    <a:pt x="1050" y="0"/>
                  </a:lnTo>
                  <a:lnTo>
                    <a:pt x="1146" y="228"/>
                  </a:lnTo>
                  <a:lnTo>
                    <a:pt x="1278" y="228"/>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85800" y="260648"/>
            <a:ext cx="7772400" cy="731168"/>
          </a:xfrm>
        </p:spPr>
        <p:txBody>
          <a:bodyPr/>
          <a:lstStyle/>
          <a:p>
            <a:r>
              <a:rPr lang="en-US" altLang="zh-CN" dirty="0" smtClean="0"/>
              <a:t>Summary </a:t>
            </a:r>
            <a:endParaRPr lang="zh-CN" altLang="en-US" dirty="0"/>
          </a:p>
        </p:txBody>
      </p:sp>
      <p:sp>
        <p:nvSpPr>
          <p:cNvPr id="3" name="内容占位符 2"/>
          <p:cNvSpPr>
            <a:spLocks noGrp="1"/>
          </p:cNvSpPr>
          <p:nvPr>
            <p:ph idx="1"/>
          </p:nvPr>
        </p:nvSpPr>
        <p:spPr>
          <a:xfrm>
            <a:off x="685800" y="1124744"/>
            <a:ext cx="7772400" cy="4536504"/>
          </a:xfrm>
        </p:spPr>
        <p:txBody>
          <a:bodyPr/>
          <a:lstStyle/>
          <a:p>
            <a:r>
              <a:rPr lang="en-US" altLang="zh-CN" dirty="0" smtClean="0"/>
              <a:t>Principle of trigger has been introduced</a:t>
            </a:r>
          </a:p>
          <a:p>
            <a:r>
              <a:rPr lang="en-US" altLang="zh-CN" dirty="0" smtClean="0"/>
              <a:t>BES/BESIII trigger system has been described as examples</a:t>
            </a:r>
          </a:p>
          <a:p>
            <a:r>
              <a:rPr lang="en-US" altLang="zh-CN" dirty="0" smtClean="0"/>
              <a:t>Shortly described BESIII DAQ</a:t>
            </a:r>
          </a:p>
          <a:p>
            <a:r>
              <a:rPr lang="en-US" altLang="zh-CN" dirty="0" smtClean="0"/>
              <a:t>Future trend for TDAQ has </a:t>
            </a:r>
            <a:r>
              <a:rPr lang="en-US" altLang="zh-CN" dirty="0" err="1" smtClean="0"/>
              <a:t>outlooked</a:t>
            </a:r>
            <a:r>
              <a:rPr lang="en-US" altLang="zh-CN" dirty="0" smtClean="0"/>
              <a:t> with PANDA as an example</a:t>
            </a:r>
          </a:p>
          <a:p>
            <a:endParaRPr lang="en-US" altLang="zh-CN" dirty="0"/>
          </a:p>
          <a:p>
            <a:pPr marL="0" indent="0" algn="ctr">
              <a:buNone/>
            </a:pPr>
            <a:r>
              <a:rPr lang="en-US" altLang="zh-CN" dirty="0" smtClean="0"/>
              <a:t>  Thanks!</a:t>
            </a:r>
          </a:p>
        </p:txBody>
      </p:sp>
      <p:sp>
        <p:nvSpPr>
          <p:cNvPr id="4" name="日期占位符 3"/>
          <p:cNvSpPr>
            <a:spLocks noGrp="1"/>
          </p:cNvSpPr>
          <p:nvPr>
            <p:ph type="dt" sz="half" idx="10"/>
          </p:nvPr>
        </p:nvSpPr>
        <p:spPr/>
        <p:txBody>
          <a:bodyPr/>
          <a:lstStyle/>
          <a:p>
            <a:r>
              <a:rPr lang="en-US" altLang="zh-CN" smtClean="0"/>
              <a:t>2014-7-18 IHEP</a:t>
            </a:r>
            <a:endParaRPr lang="en-US"/>
          </a:p>
        </p:txBody>
      </p:sp>
      <p:sp>
        <p:nvSpPr>
          <p:cNvPr id="5" name="页脚占位符 4"/>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B6F15528-21DE-4FAA-801E-634DDDAF4B2B}" type="slidenum">
              <a:rPr lang="en-US" smtClean="0"/>
              <a:pPr/>
              <a:t>100</a:t>
            </a:fld>
            <a:endParaRPr lang="en-US" dirty="0"/>
          </a:p>
        </p:txBody>
      </p:sp>
    </p:spTree>
    <p:extLst>
      <p:ext uri="{BB962C8B-B14F-4D97-AF65-F5344CB8AC3E}">
        <p14:creationId xmlns:p14="http://schemas.microsoft.com/office/powerpoint/2010/main" val="14863607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2"/>
          <p:cNvSpPr>
            <a:spLocks noGrp="1" noChangeArrowheads="1"/>
          </p:cNvSpPr>
          <p:nvPr>
            <p:ph type="ctrTitle"/>
          </p:nvPr>
        </p:nvSpPr>
        <p:spPr>
          <a:xfrm>
            <a:off x="762000" y="2136775"/>
            <a:ext cx="7696200" cy="2587625"/>
          </a:xfrm>
        </p:spPr>
        <p:txBody>
          <a:bodyPr/>
          <a:lstStyle/>
          <a:p>
            <a:r>
              <a:rPr lang="en-US" altLang="zh-CN" sz="16000">
                <a:ea typeface="楷体_GB2312" pitchFamily="49" charset="-122"/>
              </a:rPr>
              <a:t>Thanks</a:t>
            </a:r>
          </a:p>
        </p:txBody>
      </p:sp>
    </p:spTree>
    <p:extLst>
      <p:ext uri="{BB962C8B-B14F-4D97-AF65-F5344CB8AC3E}">
        <p14:creationId xmlns:p14="http://schemas.microsoft.com/office/powerpoint/2010/main" val="169390229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smtClean="0"/>
              <a:t>2014-7-18 IHEP</a:t>
            </a:r>
            <a:endParaRPr lang="en-US" altLang="zh-CN"/>
          </a:p>
        </p:txBody>
      </p:sp>
      <p:sp>
        <p:nvSpPr>
          <p:cNvPr id="5" name="灯片编号占位符 4"/>
          <p:cNvSpPr>
            <a:spLocks noGrp="1"/>
          </p:cNvSpPr>
          <p:nvPr>
            <p:ph type="sldNum" sz="quarter" idx="11"/>
          </p:nvPr>
        </p:nvSpPr>
        <p:spPr/>
        <p:txBody>
          <a:bodyPr/>
          <a:lstStyle/>
          <a:p>
            <a:fld id="{413C20FA-3C12-4284-AF80-7F6E760279BB}" type="slidenum">
              <a:rPr lang="en-US" altLang="zh-CN"/>
              <a:pPr/>
              <a:t>102</a:t>
            </a:fld>
            <a:endParaRPr lang="en-US" altLang="zh-CN"/>
          </a:p>
        </p:txBody>
      </p:sp>
      <p:sp>
        <p:nvSpPr>
          <p:cNvPr id="6" name="页脚占位符 5"/>
          <p:cNvSpPr>
            <a:spLocks noGrp="1"/>
          </p:cNvSpPr>
          <p:nvPr>
            <p:ph type="ftr" sz="quarter" idx="12"/>
          </p:nvPr>
        </p:nvSpPr>
        <p:spPr/>
        <p:txBody>
          <a:bodyPr/>
          <a:lstStyle/>
          <a:p>
            <a:r>
              <a:rPr lang="pt-BR" altLang="zh-CN" smtClean="0"/>
              <a:t>Z.-A. LIU     EPC Seminar</a:t>
            </a:r>
            <a:endParaRPr lang="en-US" altLang="zh-CN"/>
          </a:p>
        </p:txBody>
      </p:sp>
      <p:sp>
        <p:nvSpPr>
          <p:cNvPr id="33794" name="Rectangle 2"/>
          <p:cNvSpPr>
            <a:spLocks noGrp="1" noRot="1" noChangeArrowheads="1"/>
          </p:cNvSpPr>
          <p:nvPr>
            <p:ph type="title"/>
          </p:nvPr>
        </p:nvSpPr>
        <p:spPr>
          <a:xfrm>
            <a:off x="533400" y="0"/>
            <a:ext cx="7772400" cy="1143000"/>
          </a:xfrm>
        </p:spPr>
        <p:txBody>
          <a:bodyPr/>
          <a:lstStyle/>
          <a:p>
            <a:r>
              <a:rPr lang="zh-CN" altLang="en-US"/>
              <a:t>方案与硬件实现的特点</a:t>
            </a:r>
          </a:p>
        </p:txBody>
      </p:sp>
      <p:sp>
        <p:nvSpPr>
          <p:cNvPr id="33795" name="Rectangle 3"/>
          <p:cNvSpPr>
            <a:spLocks noGrp="1" noChangeArrowheads="1"/>
          </p:cNvSpPr>
          <p:nvPr>
            <p:ph type="body" idx="1"/>
          </p:nvPr>
        </p:nvSpPr>
        <p:spPr>
          <a:xfrm>
            <a:off x="685800" y="1196975"/>
            <a:ext cx="7772400" cy="5184775"/>
          </a:xfrm>
        </p:spPr>
        <p:txBody>
          <a:bodyPr/>
          <a:lstStyle/>
          <a:p>
            <a:pPr>
              <a:lnSpc>
                <a:spcPct val="90000"/>
              </a:lnSpc>
            </a:pPr>
            <a:r>
              <a:rPr lang="zh-CN" altLang="en-US" sz="2800"/>
              <a:t>经过认真仔细地模拟</a:t>
            </a:r>
          </a:p>
          <a:p>
            <a:pPr>
              <a:lnSpc>
                <a:spcPct val="90000"/>
              </a:lnSpc>
            </a:pPr>
            <a:r>
              <a:rPr lang="zh-CN" altLang="en-US" sz="2800">
                <a:solidFill>
                  <a:srgbClr val="FF0000"/>
                </a:solidFill>
              </a:rPr>
              <a:t>采用光纤传输技术实现所有电子学系统间隔离，排除</a:t>
            </a:r>
            <a:r>
              <a:rPr lang="en-US" altLang="zh-CN" sz="2800">
                <a:solidFill>
                  <a:srgbClr val="FF0000"/>
                </a:solidFill>
              </a:rPr>
              <a:t>BESIII</a:t>
            </a:r>
            <a:r>
              <a:rPr lang="zh-CN" altLang="en-US" sz="2800">
                <a:solidFill>
                  <a:srgbClr val="FF0000"/>
                </a:solidFill>
              </a:rPr>
              <a:t>电子学的共地干扰问题</a:t>
            </a:r>
          </a:p>
          <a:p>
            <a:pPr>
              <a:lnSpc>
                <a:spcPct val="90000"/>
              </a:lnSpc>
            </a:pPr>
            <a:r>
              <a:rPr lang="zh-CN" altLang="en-US" sz="2800"/>
              <a:t>使用当前先进可靠的</a:t>
            </a:r>
            <a:r>
              <a:rPr lang="en-US" altLang="zh-CN" sz="2800"/>
              <a:t>FPGA</a:t>
            </a:r>
            <a:r>
              <a:rPr lang="zh-CN" altLang="en-US" sz="2800"/>
              <a:t>芯片，提高系统可靠性</a:t>
            </a:r>
          </a:p>
          <a:p>
            <a:pPr>
              <a:lnSpc>
                <a:spcPct val="90000"/>
              </a:lnSpc>
            </a:pPr>
            <a:r>
              <a:rPr lang="zh-CN" altLang="en-US" sz="2800"/>
              <a:t>使用</a:t>
            </a:r>
            <a:r>
              <a:rPr lang="en-US" altLang="zh-CN" sz="2800"/>
              <a:t>IN</a:t>
            </a:r>
            <a:r>
              <a:rPr lang="zh-CN" altLang="en-US" sz="2800"/>
              <a:t>－</a:t>
            </a:r>
            <a:r>
              <a:rPr lang="en-US" altLang="zh-CN" sz="2800"/>
              <a:t>SYSTEM</a:t>
            </a:r>
            <a:r>
              <a:rPr lang="zh-CN" altLang="en-US" sz="2800"/>
              <a:t>下载和</a:t>
            </a:r>
            <a:r>
              <a:rPr lang="en-US" altLang="zh-CN" sz="2800"/>
              <a:t>VME</a:t>
            </a:r>
            <a:r>
              <a:rPr lang="zh-CN" altLang="en-US" sz="2800"/>
              <a:t>下载技术，实现系统灵活性</a:t>
            </a:r>
          </a:p>
          <a:p>
            <a:pPr>
              <a:lnSpc>
                <a:spcPct val="90000"/>
              </a:lnSpc>
            </a:pPr>
            <a:r>
              <a:rPr lang="zh-CN" altLang="en-US" sz="2800"/>
              <a:t>硬件设计尽量一致，不同</a:t>
            </a:r>
            <a:r>
              <a:rPr lang="en-US" altLang="zh-CN" sz="2800"/>
              <a:t>FPGA</a:t>
            </a:r>
            <a:r>
              <a:rPr lang="zh-CN" altLang="en-US" sz="2800"/>
              <a:t>内容实现不同功能，提高系统可维护性</a:t>
            </a:r>
            <a:r>
              <a:rPr lang="en-US" altLang="zh-CN" sz="2800"/>
              <a:t>(ITKF1-2,TKF1-8,LTKC/STKC,ETOT/CSUM,SAFA/B/C)</a:t>
            </a:r>
          </a:p>
          <a:p>
            <a:pPr>
              <a:lnSpc>
                <a:spcPct val="90000"/>
              </a:lnSpc>
            </a:pPr>
            <a:r>
              <a:rPr lang="zh-CN" altLang="en-US" sz="2800">
                <a:solidFill>
                  <a:srgbClr val="FF0000"/>
                </a:solidFill>
              </a:rPr>
              <a:t>采用</a:t>
            </a:r>
            <a:r>
              <a:rPr lang="en-US" altLang="zh-CN" sz="2800">
                <a:solidFill>
                  <a:srgbClr val="FF0000"/>
                </a:solidFill>
              </a:rPr>
              <a:t>RocketIO</a:t>
            </a:r>
            <a:r>
              <a:rPr lang="zh-CN" altLang="en-US" sz="2800">
                <a:solidFill>
                  <a:srgbClr val="FF0000"/>
                </a:solidFill>
              </a:rPr>
              <a:t>技术，简化系统规模</a:t>
            </a:r>
          </a:p>
        </p:txBody>
      </p:sp>
    </p:spTree>
    <p:extLst>
      <p:ext uri="{BB962C8B-B14F-4D97-AF65-F5344CB8AC3E}">
        <p14:creationId xmlns:p14="http://schemas.microsoft.com/office/powerpoint/2010/main" val="181433706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日期占位符 3"/>
          <p:cNvSpPr>
            <a:spLocks noGrp="1"/>
          </p:cNvSpPr>
          <p:nvPr>
            <p:ph type="dt" sz="half" idx="10"/>
          </p:nvPr>
        </p:nvSpPr>
        <p:spPr/>
        <p:txBody>
          <a:bodyPr/>
          <a:lstStyle/>
          <a:p>
            <a:r>
              <a:rPr lang="en-US" altLang="zh-CN" smtClean="0"/>
              <a:t>2014-7-18 IHEP</a:t>
            </a:r>
            <a:endParaRPr lang="en-US" altLang="zh-CN"/>
          </a:p>
        </p:txBody>
      </p:sp>
      <p:sp>
        <p:nvSpPr>
          <p:cNvPr id="11" name="灯片编号占位符 4"/>
          <p:cNvSpPr>
            <a:spLocks noGrp="1"/>
          </p:cNvSpPr>
          <p:nvPr>
            <p:ph type="sldNum" sz="quarter" idx="11"/>
          </p:nvPr>
        </p:nvSpPr>
        <p:spPr/>
        <p:txBody>
          <a:bodyPr/>
          <a:lstStyle/>
          <a:p>
            <a:fld id="{3108C616-5BF2-4E81-B92C-201EAFBD8D80}" type="slidenum">
              <a:rPr lang="en-US" altLang="zh-CN"/>
              <a:pPr/>
              <a:t>103</a:t>
            </a:fld>
            <a:endParaRPr lang="en-US" altLang="zh-CN"/>
          </a:p>
        </p:txBody>
      </p:sp>
      <p:sp>
        <p:nvSpPr>
          <p:cNvPr id="12" name="页脚占位符 5"/>
          <p:cNvSpPr>
            <a:spLocks noGrp="1"/>
          </p:cNvSpPr>
          <p:nvPr>
            <p:ph type="ftr" sz="quarter" idx="12"/>
          </p:nvPr>
        </p:nvSpPr>
        <p:spPr/>
        <p:txBody>
          <a:bodyPr/>
          <a:lstStyle/>
          <a:p>
            <a:r>
              <a:rPr lang="pt-BR" altLang="zh-CN" smtClean="0"/>
              <a:t>Z.-A. LIU     EPC Seminar</a:t>
            </a:r>
            <a:endParaRPr lang="en-US" altLang="zh-CN"/>
          </a:p>
        </p:txBody>
      </p:sp>
      <p:sp>
        <p:nvSpPr>
          <p:cNvPr id="188418" name="Rectangle 2"/>
          <p:cNvSpPr>
            <a:spLocks noGrp="1" noRot="1" noChangeArrowheads="1"/>
          </p:cNvSpPr>
          <p:nvPr>
            <p:ph type="title"/>
          </p:nvPr>
        </p:nvSpPr>
        <p:spPr>
          <a:xfrm>
            <a:off x="685800" y="368300"/>
            <a:ext cx="7772400" cy="522288"/>
          </a:xfrm>
        </p:spPr>
        <p:txBody>
          <a:bodyPr/>
          <a:lstStyle/>
          <a:p>
            <a:r>
              <a:rPr lang="en-US" altLang="zh-CN"/>
              <a:t>System Clock and Fast Control</a:t>
            </a:r>
          </a:p>
        </p:txBody>
      </p:sp>
      <p:sp>
        <p:nvSpPr>
          <p:cNvPr id="188419" name="Rectangle 3"/>
          <p:cNvSpPr>
            <a:spLocks noGrp="1" noChangeArrowheads="1"/>
          </p:cNvSpPr>
          <p:nvPr>
            <p:ph type="body" idx="1"/>
          </p:nvPr>
        </p:nvSpPr>
        <p:spPr>
          <a:xfrm>
            <a:off x="457200" y="1270000"/>
            <a:ext cx="4259263" cy="1295400"/>
          </a:xfrm>
        </p:spPr>
        <p:txBody>
          <a:bodyPr/>
          <a:lstStyle/>
          <a:p>
            <a:r>
              <a:rPr lang="zh-CN" altLang="en-US"/>
              <a:t>部分插件</a:t>
            </a:r>
          </a:p>
        </p:txBody>
      </p:sp>
      <p:pic>
        <p:nvPicPr>
          <p:cNvPr id="188420" name="Picture 4" descr="CIMG3487ssg460544"/>
          <p:cNvPicPr>
            <a:picLocks noChangeAspect="1" noChangeArrowheads="1"/>
          </p:cNvPicPr>
          <p:nvPr/>
        </p:nvPicPr>
        <p:blipFill>
          <a:blip r:embed="rId2" cstate="print"/>
          <a:srcRect/>
          <a:stretch>
            <a:fillRect/>
          </a:stretch>
        </p:blipFill>
        <p:spPr bwMode="auto">
          <a:xfrm>
            <a:off x="5003800" y="1052513"/>
            <a:ext cx="1884363" cy="2228850"/>
          </a:xfrm>
          <a:prstGeom prst="rect">
            <a:avLst/>
          </a:prstGeom>
          <a:noFill/>
        </p:spPr>
      </p:pic>
      <p:pic>
        <p:nvPicPr>
          <p:cNvPr id="188421" name="Picture 5" descr="clock1"/>
          <p:cNvPicPr>
            <a:picLocks noChangeAspect="1" noChangeArrowheads="1"/>
          </p:cNvPicPr>
          <p:nvPr/>
        </p:nvPicPr>
        <p:blipFill>
          <a:blip r:embed="rId3" cstate="print"/>
          <a:srcRect/>
          <a:stretch>
            <a:fillRect/>
          </a:stretch>
        </p:blipFill>
        <p:spPr bwMode="auto">
          <a:xfrm>
            <a:off x="107950" y="3213100"/>
            <a:ext cx="2422525" cy="3024188"/>
          </a:xfrm>
          <a:prstGeom prst="rect">
            <a:avLst/>
          </a:prstGeom>
          <a:noFill/>
        </p:spPr>
      </p:pic>
      <p:pic>
        <p:nvPicPr>
          <p:cNvPr id="188422" name="Picture 6" descr="CIMG1843"/>
          <p:cNvPicPr>
            <a:picLocks noChangeAspect="1" noChangeArrowheads="1"/>
          </p:cNvPicPr>
          <p:nvPr/>
        </p:nvPicPr>
        <p:blipFill>
          <a:blip r:embed="rId4" cstate="print"/>
          <a:srcRect/>
          <a:stretch>
            <a:fillRect/>
          </a:stretch>
        </p:blipFill>
        <p:spPr bwMode="auto">
          <a:xfrm>
            <a:off x="2555875" y="2924175"/>
            <a:ext cx="2917825" cy="3889375"/>
          </a:xfrm>
          <a:prstGeom prst="rect">
            <a:avLst/>
          </a:prstGeom>
          <a:noFill/>
        </p:spPr>
      </p:pic>
      <p:pic>
        <p:nvPicPr>
          <p:cNvPr id="188423" name="Picture 7" descr="CIMG0554"/>
          <p:cNvPicPr>
            <a:picLocks noChangeAspect="1" noChangeArrowheads="1"/>
          </p:cNvPicPr>
          <p:nvPr/>
        </p:nvPicPr>
        <p:blipFill>
          <a:blip r:embed="rId5" cstate="print"/>
          <a:srcRect/>
          <a:stretch>
            <a:fillRect/>
          </a:stretch>
        </p:blipFill>
        <p:spPr bwMode="auto">
          <a:xfrm>
            <a:off x="6481763" y="5300663"/>
            <a:ext cx="2051050" cy="1538287"/>
          </a:xfrm>
          <a:prstGeom prst="rect">
            <a:avLst/>
          </a:prstGeom>
          <a:noFill/>
        </p:spPr>
      </p:pic>
      <p:pic>
        <p:nvPicPr>
          <p:cNvPr id="188424" name="Picture 8" descr="CIMG1822"/>
          <p:cNvPicPr>
            <a:picLocks noChangeAspect="1" noChangeArrowheads="1"/>
          </p:cNvPicPr>
          <p:nvPr/>
        </p:nvPicPr>
        <p:blipFill>
          <a:blip r:embed="rId6" cstate="print"/>
          <a:srcRect/>
          <a:stretch>
            <a:fillRect/>
          </a:stretch>
        </p:blipFill>
        <p:spPr bwMode="auto">
          <a:xfrm>
            <a:off x="7308850" y="1052513"/>
            <a:ext cx="1566863" cy="2089150"/>
          </a:xfrm>
          <a:prstGeom prst="rect">
            <a:avLst/>
          </a:prstGeom>
          <a:noFill/>
        </p:spPr>
      </p:pic>
      <p:pic>
        <p:nvPicPr>
          <p:cNvPr id="188425" name="Picture 9" descr="CIMG1830"/>
          <p:cNvPicPr>
            <a:picLocks noChangeAspect="1" noChangeArrowheads="1"/>
          </p:cNvPicPr>
          <p:nvPr/>
        </p:nvPicPr>
        <p:blipFill>
          <a:blip r:embed="rId7" cstate="print"/>
          <a:srcRect/>
          <a:stretch>
            <a:fillRect/>
          </a:stretch>
        </p:blipFill>
        <p:spPr bwMode="auto">
          <a:xfrm>
            <a:off x="5867400" y="3068638"/>
            <a:ext cx="2879725" cy="2159000"/>
          </a:xfrm>
          <a:prstGeom prst="rect">
            <a:avLst/>
          </a:prstGeom>
          <a:noFill/>
        </p:spPr>
      </p:pic>
    </p:spTree>
    <p:extLst>
      <p:ext uri="{BB962C8B-B14F-4D97-AF65-F5344CB8AC3E}">
        <p14:creationId xmlns:p14="http://schemas.microsoft.com/office/powerpoint/2010/main" val="1853400812"/>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6"/>
          <p:cNvSpPr>
            <a:spLocks noGrp="1" noChangeArrowheads="1"/>
          </p:cNvSpPr>
          <p:nvPr>
            <p:ph type="title"/>
          </p:nvPr>
        </p:nvSpPr>
        <p:spPr>
          <a:xfrm>
            <a:off x="457200" y="144463"/>
            <a:ext cx="8229600" cy="1339850"/>
          </a:xfrm>
          <a:noFill/>
          <a:ln/>
        </p:spPr>
        <p:txBody>
          <a:bodyPr/>
          <a:lstStyle/>
          <a:p>
            <a:r>
              <a:rPr lang="en-US" altLang="zh-CN"/>
              <a:t>MDC</a:t>
            </a:r>
            <a:r>
              <a:rPr lang="zh-CN" altLang="en-US"/>
              <a:t>宇宙线实验正在进行</a:t>
            </a:r>
            <a:br>
              <a:rPr lang="zh-CN" altLang="en-US"/>
            </a:br>
            <a:r>
              <a:rPr lang="zh-CN" altLang="en-US" sz="3200">
                <a:solidFill>
                  <a:schemeClr val="tx1"/>
                </a:solidFill>
              </a:rPr>
              <a:t>希望通过宇宙线试验发现问题及时解决</a:t>
            </a:r>
          </a:p>
        </p:txBody>
      </p:sp>
      <p:pic>
        <p:nvPicPr>
          <p:cNvPr id="47112" name="Picture 8" descr="MDCCosmicRtest"/>
          <p:cNvPicPr>
            <a:picLocks noChangeAspect="1" noChangeArrowheads="1"/>
          </p:cNvPicPr>
          <p:nvPr/>
        </p:nvPicPr>
        <p:blipFill>
          <a:blip r:embed="rId2"/>
          <a:srcRect/>
          <a:stretch>
            <a:fillRect/>
          </a:stretch>
        </p:blipFill>
        <p:spPr bwMode="auto">
          <a:xfrm>
            <a:off x="1187450" y="1555750"/>
            <a:ext cx="6769100" cy="5076825"/>
          </a:xfrm>
          <a:prstGeom prst="rect">
            <a:avLst/>
          </a:prstGeom>
          <a:noFill/>
        </p:spPr>
      </p:pic>
      <p:sp>
        <p:nvSpPr>
          <p:cNvPr id="6" name="日期占位符 5"/>
          <p:cNvSpPr>
            <a:spLocks noGrp="1"/>
          </p:cNvSpPr>
          <p:nvPr>
            <p:ph type="dt" sz="half" idx="10"/>
          </p:nvPr>
        </p:nvSpPr>
        <p:spPr/>
        <p:txBody>
          <a:bodyPr/>
          <a:lstStyle/>
          <a:p>
            <a:r>
              <a:rPr lang="en-US" altLang="zh-CN" smtClean="0"/>
              <a:t>2014-7-18 IHEP</a:t>
            </a:r>
            <a:endParaRPr lang="en-US" altLang="zh-CN"/>
          </a:p>
        </p:txBody>
      </p:sp>
      <p:sp>
        <p:nvSpPr>
          <p:cNvPr id="7" name="灯片编号占位符 6"/>
          <p:cNvSpPr>
            <a:spLocks noGrp="1"/>
          </p:cNvSpPr>
          <p:nvPr>
            <p:ph type="sldNum" sz="quarter" idx="12"/>
          </p:nvPr>
        </p:nvSpPr>
        <p:spPr/>
        <p:txBody>
          <a:bodyPr/>
          <a:lstStyle/>
          <a:p>
            <a:fld id="{E1D0FC37-B3AD-4B89-B933-660EB0FB2D61}" type="slidenum">
              <a:rPr lang="en-US" altLang="zh-CN" smtClean="0"/>
              <a:pPr/>
              <a:t>104</a:t>
            </a:fld>
            <a:endParaRPr lang="en-US" altLang="zh-CN"/>
          </a:p>
        </p:txBody>
      </p:sp>
      <p:sp>
        <p:nvSpPr>
          <p:cNvPr id="8" name="页脚占位符 7"/>
          <p:cNvSpPr>
            <a:spLocks noGrp="1"/>
          </p:cNvSpPr>
          <p:nvPr>
            <p:ph type="ftr" sz="quarter" idx="11"/>
          </p:nvPr>
        </p:nvSpPr>
        <p:spPr/>
        <p:txBody>
          <a:bodyPr/>
          <a:lstStyle/>
          <a:p>
            <a:r>
              <a:rPr lang="pt-BR" altLang="zh-CN" smtClean="0"/>
              <a:t>Z.-A. LIU     EPC Seminar</a:t>
            </a:r>
            <a:endParaRPr lang="en-US" altLang="zh-CN"/>
          </a:p>
        </p:txBody>
      </p:sp>
    </p:spTree>
    <p:extLst>
      <p:ext uri="{BB962C8B-B14F-4D97-AF65-F5344CB8AC3E}">
        <p14:creationId xmlns:p14="http://schemas.microsoft.com/office/powerpoint/2010/main" val="25848133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title"/>
          </p:nvPr>
        </p:nvSpPr>
        <p:spPr>
          <a:xfrm>
            <a:off x="685800" y="333375"/>
            <a:ext cx="7772400" cy="515938"/>
          </a:xfrm>
        </p:spPr>
        <p:txBody>
          <a:bodyPr/>
          <a:lstStyle/>
          <a:p>
            <a:r>
              <a:rPr lang="en-US" altLang="zh-CN" sz="4000"/>
              <a:t>Mini trigger system</a:t>
            </a:r>
          </a:p>
        </p:txBody>
      </p:sp>
      <p:sp>
        <p:nvSpPr>
          <p:cNvPr id="189443" name="Text Box 3"/>
          <p:cNvSpPr txBox="1">
            <a:spLocks noChangeArrowheads="1"/>
          </p:cNvSpPr>
          <p:nvPr/>
        </p:nvSpPr>
        <p:spPr bwMode="auto">
          <a:xfrm>
            <a:off x="8315325" y="2060575"/>
            <a:ext cx="273050" cy="304800"/>
          </a:xfrm>
          <a:prstGeom prst="rect">
            <a:avLst/>
          </a:prstGeom>
          <a:noFill/>
          <a:ln w="9525" algn="ctr">
            <a:noFill/>
            <a:miter lim="800000"/>
            <a:headEnd/>
            <a:tailEnd/>
          </a:ln>
          <a:effectLst/>
        </p:spPr>
        <p:txBody>
          <a:bodyPr wrap="none">
            <a:spAutoFit/>
          </a:bodyPr>
          <a:lstStyle/>
          <a:p>
            <a:pPr algn="ctr"/>
            <a:r>
              <a:rPr lang="en-US" altLang="zh-CN" sz="1400"/>
              <a:t>9</a:t>
            </a:r>
          </a:p>
        </p:txBody>
      </p:sp>
      <p:sp>
        <p:nvSpPr>
          <p:cNvPr id="189444" name="Line 4"/>
          <p:cNvSpPr>
            <a:spLocks noChangeShapeType="1"/>
          </p:cNvSpPr>
          <p:nvPr/>
        </p:nvSpPr>
        <p:spPr bwMode="auto">
          <a:xfrm>
            <a:off x="4932363" y="1557338"/>
            <a:ext cx="0" cy="1943100"/>
          </a:xfrm>
          <a:prstGeom prst="line">
            <a:avLst/>
          </a:prstGeom>
          <a:noFill/>
          <a:ln w="9525">
            <a:solidFill>
              <a:schemeClr val="tx1"/>
            </a:solidFill>
            <a:round/>
            <a:headEnd/>
            <a:tailEnd type="triangle" w="med" len="med"/>
          </a:ln>
          <a:effectLst/>
        </p:spPr>
        <p:txBody>
          <a:bodyPr/>
          <a:lstStyle/>
          <a:p>
            <a:endParaRPr lang="zh-CN" altLang="en-US"/>
          </a:p>
        </p:txBody>
      </p:sp>
      <p:sp>
        <p:nvSpPr>
          <p:cNvPr id="189445" name="Rectangle 5"/>
          <p:cNvSpPr>
            <a:spLocks noChangeArrowheads="1"/>
          </p:cNvSpPr>
          <p:nvPr/>
        </p:nvSpPr>
        <p:spPr bwMode="auto">
          <a:xfrm>
            <a:off x="179388" y="2205038"/>
            <a:ext cx="2592387" cy="3455987"/>
          </a:xfrm>
          <a:prstGeom prst="rect">
            <a:avLst/>
          </a:prstGeom>
          <a:noFill/>
          <a:ln w="38100" cap="rnd">
            <a:solidFill>
              <a:srgbClr val="009900"/>
            </a:solidFill>
            <a:prstDash val="sysDot"/>
            <a:miter lim="800000"/>
            <a:headEnd/>
            <a:tailEnd/>
          </a:ln>
        </p:spPr>
        <p:txBody>
          <a:bodyPr/>
          <a:lstStyle/>
          <a:p>
            <a:endParaRPr lang="en-US"/>
          </a:p>
        </p:txBody>
      </p:sp>
      <p:sp>
        <p:nvSpPr>
          <p:cNvPr id="189446" name="Rectangle 6"/>
          <p:cNvSpPr>
            <a:spLocks noChangeArrowheads="1"/>
          </p:cNvSpPr>
          <p:nvPr/>
        </p:nvSpPr>
        <p:spPr bwMode="auto">
          <a:xfrm>
            <a:off x="3778250" y="1557338"/>
            <a:ext cx="2162175" cy="4033837"/>
          </a:xfrm>
          <a:prstGeom prst="rect">
            <a:avLst/>
          </a:prstGeom>
          <a:solidFill>
            <a:schemeClr val="bg1">
              <a:alpha val="55000"/>
            </a:schemeClr>
          </a:solidFill>
          <a:ln w="31750" cap="rnd" cmpd="dbl">
            <a:solidFill>
              <a:srgbClr val="FF3300"/>
            </a:solidFill>
            <a:prstDash val="sysDot"/>
            <a:miter lim="800000"/>
            <a:headEnd/>
            <a:tailEnd/>
          </a:ln>
        </p:spPr>
        <p:txBody>
          <a:bodyPr/>
          <a:lstStyle/>
          <a:p>
            <a:endParaRPr lang="en-US">
              <a:latin typeface="Arial" charset="0"/>
            </a:endParaRPr>
          </a:p>
        </p:txBody>
      </p:sp>
      <p:sp>
        <p:nvSpPr>
          <p:cNvPr id="189447" name="Text Box 7"/>
          <p:cNvSpPr txBox="1">
            <a:spLocks noChangeArrowheads="1"/>
          </p:cNvSpPr>
          <p:nvPr/>
        </p:nvSpPr>
        <p:spPr bwMode="auto">
          <a:xfrm>
            <a:off x="1401763" y="2347913"/>
            <a:ext cx="1152525" cy="936625"/>
          </a:xfrm>
          <a:prstGeom prst="rect">
            <a:avLst/>
          </a:prstGeom>
          <a:solidFill>
            <a:srgbClr val="FF0000"/>
          </a:solidFill>
          <a:ln w="9525">
            <a:solidFill>
              <a:schemeClr val="tx1"/>
            </a:solidFill>
            <a:miter lim="800000"/>
            <a:headEnd/>
            <a:tailEnd/>
          </a:ln>
          <a:effectLst/>
        </p:spPr>
        <p:txBody>
          <a:bodyPr anchor="ctr"/>
          <a:lstStyle/>
          <a:p>
            <a:pPr algn="ctr"/>
            <a:r>
              <a:rPr lang="en-US" altLang="zh-CN" sz="1400" b="1"/>
              <a:t>MFT</a:t>
            </a:r>
          </a:p>
          <a:p>
            <a:pPr algn="ctr"/>
            <a:r>
              <a:rPr lang="en-US" altLang="zh-CN" sz="1200" b="1">
                <a:solidFill>
                  <a:srgbClr val="0000FF"/>
                </a:solidFill>
                <a:latin typeface="Arial" charset="0"/>
              </a:rPr>
              <a:t>×10</a:t>
            </a:r>
          </a:p>
        </p:txBody>
      </p:sp>
      <p:sp>
        <p:nvSpPr>
          <p:cNvPr id="189448" name="Line 8"/>
          <p:cNvSpPr>
            <a:spLocks noChangeShapeType="1"/>
          </p:cNvSpPr>
          <p:nvPr/>
        </p:nvSpPr>
        <p:spPr bwMode="auto">
          <a:xfrm flipH="1">
            <a:off x="1185863" y="2779713"/>
            <a:ext cx="144462" cy="144462"/>
          </a:xfrm>
          <a:prstGeom prst="line">
            <a:avLst/>
          </a:prstGeom>
          <a:noFill/>
          <a:ln w="9525">
            <a:solidFill>
              <a:schemeClr val="tx1"/>
            </a:solidFill>
            <a:round/>
            <a:headEnd/>
            <a:tailEnd/>
          </a:ln>
          <a:effectLst/>
        </p:spPr>
        <p:txBody>
          <a:bodyPr anchor="ctr"/>
          <a:lstStyle/>
          <a:p>
            <a:endParaRPr lang="zh-CN" altLang="en-US"/>
          </a:p>
        </p:txBody>
      </p:sp>
      <p:sp>
        <p:nvSpPr>
          <p:cNvPr id="189449" name="Text Box 9"/>
          <p:cNvSpPr txBox="1">
            <a:spLocks noChangeArrowheads="1"/>
          </p:cNvSpPr>
          <p:nvPr/>
        </p:nvSpPr>
        <p:spPr bwMode="auto">
          <a:xfrm>
            <a:off x="393700" y="2420938"/>
            <a:ext cx="720725" cy="863600"/>
          </a:xfrm>
          <a:prstGeom prst="rect">
            <a:avLst/>
          </a:prstGeom>
          <a:solidFill>
            <a:srgbClr val="FF00FF"/>
          </a:solidFill>
          <a:ln w="9525">
            <a:solidFill>
              <a:schemeClr val="tx1"/>
            </a:solidFill>
            <a:miter lim="800000"/>
            <a:headEnd/>
            <a:tailEnd/>
          </a:ln>
          <a:effectLst/>
        </p:spPr>
        <p:txBody>
          <a:bodyPr anchor="ctr"/>
          <a:lstStyle/>
          <a:p>
            <a:pPr algn="ctr"/>
            <a:r>
              <a:rPr lang="en-US" altLang="zh-CN" sz="1400" b="1"/>
              <a:t>MFTT</a:t>
            </a:r>
          </a:p>
          <a:p>
            <a:pPr algn="ctr"/>
            <a:r>
              <a:rPr lang="en-US" altLang="zh-CN" sz="1200" b="1">
                <a:solidFill>
                  <a:srgbClr val="0000FF"/>
                </a:solidFill>
                <a:latin typeface="Arial" charset="0"/>
              </a:rPr>
              <a:t>×10</a:t>
            </a:r>
          </a:p>
        </p:txBody>
      </p:sp>
      <p:sp>
        <p:nvSpPr>
          <p:cNvPr id="189450" name="Line 10"/>
          <p:cNvSpPr>
            <a:spLocks noChangeShapeType="1"/>
          </p:cNvSpPr>
          <p:nvPr/>
        </p:nvSpPr>
        <p:spPr bwMode="auto">
          <a:xfrm flipH="1">
            <a:off x="2771775" y="2709863"/>
            <a:ext cx="144463" cy="144462"/>
          </a:xfrm>
          <a:prstGeom prst="line">
            <a:avLst/>
          </a:prstGeom>
          <a:noFill/>
          <a:ln w="9525">
            <a:solidFill>
              <a:srgbClr val="FF9933"/>
            </a:solidFill>
            <a:round/>
            <a:headEnd/>
            <a:tailEnd/>
          </a:ln>
          <a:effectLst/>
        </p:spPr>
        <p:txBody>
          <a:bodyPr anchor="ctr"/>
          <a:lstStyle/>
          <a:p>
            <a:endParaRPr lang="zh-CN" altLang="en-US"/>
          </a:p>
        </p:txBody>
      </p:sp>
      <p:sp>
        <p:nvSpPr>
          <p:cNvPr id="189451" name="Text Box 11"/>
          <p:cNvSpPr txBox="1">
            <a:spLocks noChangeArrowheads="1"/>
          </p:cNvSpPr>
          <p:nvPr/>
        </p:nvSpPr>
        <p:spPr bwMode="auto">
          <a:xfrm>
            <a:off x="3922713" y="2347913"/>
            <a:ext cx="1296987" cy="936625"/>
          </a:xfrm>
          <a:prstGeom prst="rect">
            <a:avLst/>
          </a:prstGeom>
          <a:solidFill>
            <a:srgbClr val="FF0000"/>
          </a:solidFill>
          <a:ln w="9525">
            <a:solidFill>
              <a:schemeClr val="tx1"/>
            </a:solidFill>
            <a:miter lim="800000"/>
            <a:headEnd/>
            <a:tailEnd/>
          </a:ln>
          <a:effectLst/>
        </p:spPr>
        <p:txBody>
          <a:bodyPr anchor="ctr"/>
          <a:lstStyle/>
          <a:p>
            <a:pPr algn="ctr"/>
            <a:r>
              <a:rPr lang="en-US" altLang="zh-CN" sz="1600" b="1">
                <a:solidFill>
                  <a:schemeClr val="accent1"/>
                </a:solidFill>
              </a:rPr>
              <a:t>Track</a:t>
            </a:r>
          </a:p>
          <a:p>
            <a:pPr algn="ctr"/>
            <a:r>
              <a:rPr lang="en-US" altLang="zh-CN" sz="1600" b="1">
                <a:solidFill>
                  <a:schemeClr val="accent1"/>
                </a:solidFill>
              </a:rPr>
              <a:t>Finder</a:t>
            </a:r>
          </a:p>
          <a:p>
            <a:pPr algn="ctr"/>
            <a:r>
              <a:rPr lang="en-US" altLang="zh-CN" sz="1800" b="1">
                <a:solidFill>
                  <a:srgbClr val="0000FF"/>
                </a:solidFill>
                <a:latin typeface="Arial" charset="0"/>
              </a:rPr>
              <a:t>×1</a:t>
            </a:r>
          </a:p>
        </p:txBody>
      </p:sp>
      <p:sp>
        <p:nvSpPr>
          <p:cNvPr id="189452" name="Line 12"/>
          <p:cNvSpPr>
            <a:spLocks noChangeShapeType="1"/>
          </p:cNvSpPr>
          <p:nvPr/>
        </p:nvSpPr>
        <p:spPr bwMode="auto">
          <a:xfrm flipH="1">
            <a:off x="5507038" y="2708275"/>
            <a:ext cx="144462" cy="144463"/>
          </a:xfrm>
          <a:prstGeom prst="line">
            <a:avLst/>
          </a:prstGeom>
          <a:noFill/>
          <a:ln w="9525">
            <a:solidFill>
              <a:schemeClr val="tx1"/>
            </a:solidFill>
            <a:round/>
            <a:headEnd/>
            <a:tailEnd/>
          </a:ln>
          <a:effectLst/>
        </p:spPr>
        <p:txBody>
          <a:bodyPr anchor="ctr"/>
          <a:lstStyle/>
          <a:p>
            <a:endParaRPr lang="zh-CN" altLang="en-US"/>
          </a:p>
        </p:txBody>
      </p:sp>
      <p:sp>
        <p:nvSpPr>
          <p:cNvPr id="189453" name="Text Box 13"/>
          <p:cNvSpPr txBox="1">
            <a:spLocks noChangeArrowheads="1"/>
          </p:cNvSpPr>
          <p:nvPr/>
        </p:nvSpPr>
        <p:spPr bwMode="auto">
          <a:xfrm>
            <a:off x="3924300" y="3644900"/>
            <a:ext cx="1295400" cy="863600"/>
          </a:xfrm>
          <a:prstGeom prst="rect">
            <a:avLst/>
          </a:prstGeom>
          <a:solidFill>
            <a:srgbClr val="FF0000"/>
          </a:solidFill>
          <a:ln w="9525">
            <a:solidFill>
              <a:srgbClr val="000000"/>
            </a:solidFill>
            <a:miter lim="800000"/>
            <a:headEnd/>
            <a:tailEnd/>
          </a:ln>
          <a:effectLst/>
        </p:spPr>
        <p:txBody>
          <a:bodyPr anchor="ctr"/>
          <a:lstStyle/>
          <a:p>
            <a:pPr algn="ctr"/>
            <a:r>
              <a:rPr lang="en-US" altLang="zh-CN" sz="1600" b="1">
                <a:solidFill>
                  <a:schemeClr val="accent1"/>
                </a:solidFill>
              </a:rPr>
              <a:t>Long Track Counter </a:t>
            </a:r>
          </a:p>
          <a:p>
            <a:pPr algn="ctr"/>
            <a:r>
              <a:rPr lang="en-US" altLang="zh-CN" sz="1200" b="1">
                <a:solidFill>
                  <a:srgbClr val="0000FF"/>
                </a:solidFill>
                <a:latin typeface="Arial" charset="0"/>
              </a:rPr>
              <a:t>×1</a:t>
            </a:r>
          </a:p>
        </p:txBody>
      </p:sp>
      <p:sp>
        <p:nvSpPr>
          <p:cNvPr id="189454" name="Line 14"/>
          <p:cNvSpPr>
            <a:spLocks noChangeShapeType="1"/>
          </p:cNvSpPr>
          <p:nvPr/>
        </p:nvSpPr>
        <p:spPr bwMode="auto">
          <a:xfrm flipH="1">
            <a:off x="4211638" y="5300663"/>
            <a:ext cx="144462" cy="144462"/>
          </a:xfrm>
          <a:prstGeom prst="line">
            <a:avLst/>
          </a:prstGeom>
          <a:noFill/>
          <a:ln w="9525">
            <a:solidFill>
              <a:schemeClr val="tx1"/>
            </a:solidFill>
            <a:round/>
            <a:headEnd/>
            <a:tailEnd/>
          </a:ln>
          <a:effectLst/>
        </p:spPr>
        <p:txBody>
          <a:bodyPr anchor="ctr"/>
          <a:lstStyle/>
          <a:p>
            <a:endParaRPr lang="zh-CN" altLang="en-US"/>
          </a:p>
        </p:txBody>
      </p:sp>
      <p:sp>
        <p:nvSpPr>
          <p:cNvPr id="189455" name="Text Box 15"/>
          <p:cNvSpPr txBox="1">
            <a:spLocks noChangeArrowheads="1"/>
          </p:cNvSpPr>
          <p:nvPr/>
        </p:nvSpPr>
        <p:spPr bwMode="auto">
          <a:xfrm>
            <a:off x="2843213" y="2403475"/>
            <a:ext cx="876300" cy="304800"/>
          </a:xfrm>
          <a:prstGeom prst="rect">
            <a:avLst/>
          </a:prstGeom>
          <a:noFill/>
          <a:ln w="9525" algn="ctr">
            <a:noFill/>
            <a:miter lim="800000"/>
            <a:headEnd/>
            <a:tailEnd/>
          </a:ln>
          <a:effectLst/>
        </p:spPr>
        <p:txBody>
          <a:bodyPr wrap="none">
            <a:spAutoFit/>
          </a:bodyPr>
          <a:lstStyle/>
          <a:p>
            <a:pPr algn="ctr"/>
            <a:r>
              <a:rPr lang="en-US" altLang="zh-CN" sz="1400"/>
              <a:t>1.75 Gb/s</a:t>
            </a:r>
          </a:p>
        </p:txBody>
      </p:sp>
      <p:sp>
        <p:nvSpPr>
          <p:cNvPr id="189456" name="Text Box 16"/>
          <p:cNvSpPr txBox="1">
            <a:spLocks noChangeArrowheads="1"/>
          </p:cNvSpPr>
          <p:nvPr/>
        </p:nvSpPr>
        <p:spPr bwMode="auto">
          <a:xfrm>
            <a:off x="2771775" y="2852738"/>
            <a:ext cx="766763" cy="304800"/>
          </a:xfrm>
          <a:prstGeom prst="rect">
            <a:avLst/>
          </a:prstGeom>
          <a:noFill/>
          <a:ln w="9525" algn="ctr">
            <a:noFill/>
            <a:miter lim="800000"/>
            <a:headEnd/>
            <a:tailEnd/>
          </a:ln>
          <a:effectLst/>
        </p:spPr>
        <p:txBody>
          <a:bodyPr wrap="none">
            <a:spAutoFit/>
          </a:bodyPr>
          <a:lstStyle/>
          <a:p>
            <a:pPr algn="ctr"/>
            <a:r>
              <a:rPr lang="en-US" altLang="zh-CN" sz="1400"/>
              <a:t>10fibers</a:t>
            </a:r>
          </a:p>
        </p:txBody>
      </p:sp>
      <p:sp>
        <p:nvSpPr>
          <p:cNvPr id="189457" name="Text Box 17"/>
          <p:cNvSpPr txBox="1">
            <a:spLocks noChangeArrowheads="1"/>
          </p:cNvSpPr>
          <p:nvPr/>
        </p:nvSpPr>
        <p:spPr bwMode="auto">
          <a:xfrm>
            <a:off x="4427538" y="4724400"/>
            <a:ext cx="273050" cy="304800"/>
          </a:xfrm>
          <a:prstGeom prst="rect">
            <a:avLst/>
          </a:prstGeom>
          <a:noFill/>
          <a:ln w="9525" algn="ctr">
            <a:noFill/>
            <a:miter lim="800000"/>
            <a:headEnd/>
            <a:tailEnd/>
          </a:ln>
          <a:effectLst/>
        </p:spPr>
        <p:txBody>
          <a:bodyPr wrap="none">
            <a:spAutoFit/>
          </a:bodyPr>
          <a:lstStyle/>
          <a:p>
            <a:pPr algn="ctr"/>
            <a:r>
              <a:rPr lang="en-US" altLang="zh-CN" sz="1400"/>
              <a:t>3</a:t>
            </a:r>
          </a:p>
        </p:txBody>
      </p:sp>
      <p:sp>
        <p:nvSpPr>
          <p:cNvPr id="189458" name="Text Box 18"/>
          <p:cNvSpPr txBox="1">
            <a:spLocks noChangeArrowheads="1"/>
          </p:cNvSpPr>
          <p:nvPr/>
        </p:nvSpPr>
        <p:spPr bwMode="auto">
          <a:xfrm>
            <a:off x="5335588" y="2403475"/>
            <a:ext cx="361950" cy="304800"/>
          </a:xfrm>
          <a:prstGeom prst="rect">
            <a:avLst/>
          </a:prstGeom>
          <a:noFill/>
          <a:ln w="9525" algn="ctr">
            <a:noFill/>
            <a:miter lim="800000"/>
            <a:headEnd/>
            <a:tailEnd/>
          </a:ln>
          <a:effectLst/>
        </p:spPr>
        <p:txBody>
          <a:bodyPr wrap="none">
            <a:spAutoFit/>
          </a:bodyPr>
          <a:lstStyle/>
          <a:p>
            <a:pPr algn="ctr"/>
            <a:r>
              <a:rPr lang="en-US" altLang="zh-CN" sz="1400"/>
              <a:t>16</a:t>
            </a:r>
          </a:p>
        </p:txBody>
      </p:sp>
      <p:sp>
        <p:nvSpPr>
          <p:cNvPr id="189459" name="Text Box 19"/>
          <p:cNvSpPr txBox="1">
            <a:spLocks noChangeArrowheads="1"/>
          </p:cNvSpPr>
          <p:nvPr/>
        </p:nvSpPr>
        <p:spPr bwMode="auto">
          <a:xfrm>
            <a:off x="4859338" y="5324475"/>
            <a:ext cx="979487" cy="336550"/>
          </a:xfrm>
          <a:prstGeom prst="rect">
            <a:avLst/>
          </a:prstGeom>
          <a:noFill/>
          <a:ln w="9525">
            <a:noFill/>
            <a:miter lim="800000"/>
            <a:headEnd/>
            <a:tailEnd/>
          </a:ln>
          <a:effectLst/>
        </p:spPr>
        <p:txBody>
          <a:bodyPr wrap="none">
            <a:spAutoFit/>
          </a:bodyPr>
          <a:lstStyle/>
          <a:p>
            <a:r>
              <a:rPr lang="en-US" altLang="zh-CN" sz="1600" b="1"/>
              <a:t>9U Crate</a:t>
            </a:r>
          </a:p>
        </p:txBody>
      </p:sp>
      <p:sp>
        <p:nvSpPr>
          <p:cNvPr id="189460" name="Text Box 20"/>
          <p:cNvSpPr txBox="1">
            <a:spLocks noChangeArrowheads="1"/>
          </p:cNvSpPr>
          <p:nvPr/>
        </p:nvSpPr>
        <p:spPr bwMode="auto">
          <a:xfrm>
            <a:off x="1720850" y="5253038"/>
            <a:ext cx="979488" cy="336550"/>
          </a:xfrm>
          <a:prstGeom prst="rect">
            <a:avLst/>
          </a:prstGeom>
          <a:noFill/>
          <a:ln w="9525">
            <a:noFill/>
            <a:miter lim="800000"/>
            <a:headEnd/>
            <a:tailEnd/>
          </a:ln>
          <a:effectLst/>
        </p:spPr>
        <p:txBody>
          <a:bodyPr wrap="none">
            <a:spAutoFit/>
          </a:bodyPr>
          <a:lstStyle/>
          <a:p>
            <a:r>
              <a:rPr lang="en-US" altLang="zh-CN" sz="1600" b="1"/>
              <a:t>6U Crate</a:t>
            </a:r>
          </a:p>
        </p:txBody>
      </p:sp>
      <p:sp>
        <p:nvSpPr>
          <p:cNvPr id="189461" name="Text Box 21"/>
          <p:cNvSpPr txBox="1">
            <a:spLocks noChangeArrowheads="1"/>
          </p:cNvSpPr>
          <p:nvPr/>
        </p:nvSpPr>
        <p:spPr bwMode="auto">
          <a:xfrm>
            <a:off x="5437188" y="2276475"/>
            <a:ext cx="396875" cy="2644775"/>
          </a:xfrm>
          <a:prstGeom prst="rect">
            <a:avLst/>
          </a:prstGeom>
          <a:solidFill>
            <a:srgbClr val="009999"/>
          </a:solidFill>
          <a:ln w="9525" algn="ctr">
            <a:noFill/>
            <a:miter lim="800000"/>
            <a:headEnd/>
            <a:tailEnd/>
          </a:ln>
          <a:effectLst/>
        </p:spPr>
        <p:txBody>
          <a:bodyPr vert="eaVert" anchor="ctr">
            <a:spAutoFit/>
          </a:bodyPr>
          <a:lstStyle/>
          <a:p>
            <a:pPr algn="ctr"/>
            <a:r>
              <a:rPr lang="en-US" altLang="zh-CN" sz="1400" b="1">
                <a:solidFill>
                  <a:schemeClr val="accent1"/>
                </a:solidFill>
              </a:rPr>
              <a:t>User BackPlane P3 P2 + P1 + </a:t>
            </a:r>
          </a:p>
        </p:txBody>
      </p:sp>
      <p:sp>
        <p:nvSpPr>
          <p:cNvPr id="189462" name="Text Box 22"/>
          <p:cNvSpPr txBox="1">
            <a:spLocks noChangeArrowheads="1"/>
          </p:cNvSpPr>
          <p:nvPr/>
        </p:nvSpPr>
        <p:spPr bwMode="auto">
          <a:xfrm>
            <a:off x="6372225" y="5072063"/>
            <a:ext cx="560388" cy="517525"/>
          </a:xfrm>
          <a:prstGeom prst="rect">
            <a:avLst/>
          </a:prstGeom>
          <a:noFill/>
          <a:ln w="9525" algn="ctr">
            <a:noFill/>
            <a:miter lim="800000"/>
            <a:headEnd/>
            <a:tailEnd/>
          </a:ln>
          <a:effectLst/>
        </p:spPr>
        <p:txBody>
          <a:bodyPr wrap="none">
            <a:spAutoFit/>
          </a:bodyPr>
          <a:lstStyle/>
          <a:p>
            <a:pPr algn="ctr"/>
            <a:r>
              <a:rPr lang="en-US" altLang="zh-CN" sz="1400" b="1"/>
              <a:t>TO</a:t>
            </a:r>
          </a:p>
          <a:p>
            <a:pPr algn="ctr"/>
            <a:r>
              <a:rPr lang="en-US" altLang="zh-CN" sz="1400" b="1"/>
              <a:t>GTL</a:t>
            </a:r>
          </a:p>
        </p:txBody>
      </p:sp>
      <p:sp>
        <p:nvSpPr>
          <p:cNvPr id="189463" name="Text Box 23"/>
          <p:cNvSpPr txBox="1">
            <a:spLocks noChangeArrowheads="1"/>
          </p:cNvSpPr>
          <p:nvPr/>
        </p:nvSpPr>
        <p:spPr bwMode="auto">
          <a:xfrm>
            <a:off x="395288" y="3429000"/>
            <a:ext cx="720725" cy="431800"/>
          </a:xfrm>
          <a:prstGeom prst="rect">
            <a:avLst/>
          </a:prstGeom>
          <a:solidFill>
            <a:schemeClr val="folHlink"/>
          </a:solidFill>
          <a:ln w="9525">
            <a:solidFill>
              <a:schemeClr val="tx1"/>
            </a:solidFill>
            <a:miter lim="800000"/>
            <a:headEnd/>
            <a:tailEnd/>
          </a:ln>
          <a:effectLst/>
        </p:spPr>
        <p:txBody>
          <a:bodyPr anchor="ctr"/>
          <a:lstStyle/>
          <a:p>
            <a:pPr algn="ctr"/>
            <a:r>
              <a:rPr lang="en-US" altLang="zh-CN" sz="1400" b="1"/>
              <a:t>CLKF</a:t>
            </a:r>
          </a:p>
          <a:p>
            <a:pPr algn="ctr"/>
            <a:r>
              <a:rPr lang="en-US" altLang="zh-CN" sz="1200" b="1">
                <a:solidFill>
                  <a:srgbClr val="0000FF"/>
                </a:solidFill>
                <a:latin typeface="Arial" charset="0"/>
              </a:rPr>
              <a:t>×1</a:t>
            </a:r>
          </a:p>
        </p:txBody>
      </p:sp>
      <p:sp>
        <p:nvSpPr>
          <p:cNvPr id="189464" name="Text Box 24"/>
          <p:cNvSpPr txBox="1">
            <a:spLocks noChangeArrowheads="1"/>
          </p:cNvSpPr>
          <p:nvPr/>
        </p:nvSpPr>
        <p:spPr bwMode="auto">
          <a:xfrm>
            <a:off x="395288" y="1484313"/>
            <a:ext cx="865187" cy="431800"/>
          </a:xfrm>
          <a:prstGeom prst="rect">
            <a:avLst/>
          </a:prstGeom>
          <a:solidFill>
            <a:schemeClr val="folHlink"/>
          </a:solidFill>
          <a:ln w="9525">
            <a:solidFill>
              <a:schemeClr val="tx1"/>
            </a:solidFill>
            <a:miter lim="800000"/>
            <a:headEnd/>
            <a:tailEnd/>
          </a:ln>
          <a:effectLst/>
        </p:spPr>
        <p:txBody>
          <a:bodyPr anchor="ctr"/>
          <a:lstStyle/>
          <a:p>
            <a:pPr algn="ctr"/>
            <a:r>
              <a:rPr lang="en-US" altLang="zh-CN" sz="1400" b="1"/>
              <a:t>TROCb</a:t>
            </a:r>
          </a:p>
          <a:p>
            <a:pPr algn="ctr"/>
            <a:r>
              <a:rPr lang="en-US" altLang="zh-CN" sz="1200" b="1">
                <a:solidFill>
                  <a:srgbClr val="0000FF"/>
                </a:solidFill>
                <a:latin typeface="Arial" charset="0"/>
              </a:rPr>
              <a:t>×1</a:t>
            </a:r>
          </a:p>
        </p:txBody>
      </p:sp>
      <p:sp>
        <p:nvSpPr>
          <p:cNvPr id="189465" name="Text Box 25"/>
          <p:cNvSpPr txBox="1">
            <a:spLocks noChangeArrowheads="1"/>
          </p:cNvSpPr>
          <p:nvPr/>
        </p:nvSpPr>
        <p:spPr bwMode="auto">
          <a:xfrm>
            <a:off x="395288" y="4005263"/>
            <a:ext cx="720725" cy="431800"/>
          </a:xfrm>
          <a:prstGeom prst="rect">
            <a:avLst/>
          </a:prstGeom>
          <a:solidFill>
            <a:schemeClr val="folHlink"/>
          </a:solidFill>
          <a:ln w="9525">
            <a:solidFill>
              <a:schemeClr val="tx1"/>
            </a:solidFill>
            <a:miter lim="800000"/>
            <a:headEnd/>
            <a:tailEnd/>
          </a:ln>
          <a:effectLst/>
        </p:spPr>
        <p:txBody>
          <a:bodyPr anchor="ctr"/>
          <a:lstStyle/>
          <a:p>
            <a:pPr algn="ctr"/>
            <a:r>
              <a:rPr lang="en-US" altLang="zh-CN" sz="1400" b="1"/>
              <a:t>FCSF</a:t>
            </a:r>
          </a:p>
          <a:p>
            <a:pPr algn="ctr"/>
            <a:r>
              <a:rPr lang="en-US" altLang="zh-CN" sz="1200" b="1">
                <a:solidFill>
                  <a:srgbClr val="0000FF"/>
                </a:solidFill>
                <a:latin typeface="Arial" charset="0"/>
              </a:rPr>
              <a:t>×1</a:t>
            </a:r>
          </a:p>
        </p:txBody>
      </p:sp>
      <p:sp>
        <p:nvSpPr>
          <p:cNvPr id="189466" name="Rectangle 26"/>
          <p:cNvSpPr>
            <a:spLocks noChangeArrowheads="1"/>
          </p:cNvSpPr>
          <p:nvPr/>
        </p:nvSpPr>
        <p:spPr bwMode="auto">
          <a:xfrm>
            <a:off x="179388" y="1268413"/>
            <a:ext cx="2592387" cy="792162"/>
          </a:xfrm>
          <a:prstGeom prst="rect">
            <a:avLst/>
          </a:prstGeom>
          <a:noFill/>
          <a:ln w="38100" cap="rnd">
            <a:solidFill>
              <a:srgbClr val="009900"/>
            </a:solidFill>
            <a:prstDash val="sysDot"/>
            <a:miter lim="800000"/>
            <a:headEnd/>
            <a:tailEnd/>
          </a:ln>
        </p:spPr>
        <p:txBody>
          <a:bodyPr/>
          <a:lstStyle/>
          <a:p>
            <a:endParaRPr lang="en-US"/>
          </a:p>
        </p:txBody>
      </p:sp>
      <p:sp>
        <p:nvSpPr>
          <p:cNvPr id="189467" name="Text Box 27"/>
          <p:cNvSpPr txBox="1">
            <a:spLocks noChangeArrowheads="1"/>
          </p:cNvSpPr>
          <p:nvPr/>
        </p:nvSpPr>
        <p:spPr bwMode="auto">
          <a:xfrm>
            <a:off x="1763713" y="1773238"/>
            <a:ext cx="979487" cy="336550"/>
          </a:xfrm>
          <a:prstGeom prst="rect">
            <a:avLst/>
          </a:prstGeom>
          <a:noFill/>
          <a:ln w="9525">
            <a:noFill/>
            <a:miter lim="800000"/>
            <a:headEnd/>
            <a:tailEnd/>
          </a:ln>
          <a:effectLst/>
        </p:spPr>
        <p:txBody>
          <a:bodyPr wrap="none">
            <a:spAutoFit/>
          </a:bodyPr>
          <a:lstStyle/>
          <a:p>
            <a:r>
              <a:rPr lang="en-US" altLang="zh-CN" sz="1600" b="1"/>
              <a:t>9U Crate</a:t>
            </a:r>
          </a:p>
        </p:txBody>
      </p:sp>
      <p:sp>
        <p:nvSpPr>
          <p:cNvPr id="189468" name="Line 28"/>
          <p:cNvSpPr>
            <a:spLocks noChangeShapeType="1"/>
          </p:cNvSpPr>
          <p:nvPr/>
        </p:nvSpPr>
        <p:spPr bwMode="auto">
          <a:xfrm flipH="1">
            <a:off x="684213" y="2060575"/>
            <a:ext cx="144462" cy="144463"/>
          </a:xfrm>
          <a:prstGeom prst="line">
            <a:avLst/>
          </a:prstGeom>
          <a:noFill/>
          <a:ln w="9525">
            <a:solidFill>
              <a:schemeClr val="tx1"/>
            </a:solidFill>
            <a:round/>
            <a:headEnd/>
            <a:tailEnd/>
          </a:ln>
          <a:effectLst/>
        </p:spPr>
        <p:txBody>
          <a:bodyPr anchor="ctr"/>
          <a:lstStyle/>
          <a:p>
            <a:endParaRPr lang="zh-CN" altLang="en-US"/>
          </a:p>
        </p:txBody>
      </p:sp>
      <p:sp>
        <p:nvSpPr>
          <p:cNvPr id="189469" name="Text Box 29"/>
          <p:cNvSpPr txBox="1">
            <a:spLocks noChangeArrowheads="1"/>
          </p:cNvSpPr>
          <p:nvPr/>
        </p:nvSpPr>
        <p:spPr bwMode="auto">
          <a:xfrm>
            <a:off x="827088" y="1989138"/>
            <a:ext cx="361950" cy="304800"/>
          </a:xfrm>
          <a:prstGeom prst="rect">
            <a:avLst/>
          </a:prstGeom>
          <a:noFill/>
          <a:ln w="9525" algn="ctr">
            <a:noFill/>
            <a:miter lim="800000"/>
            <a:headEnd/>
            <a:tailEnd/>
          </a:ln>
          <a:effectLst/>
        </p:spPr>
        <p:txBody>
          <a:bodyPr wrap="none">
            <a:spAutoFit/>
          </a:bodyPr>
          <a:lstStyle/>
          <a:p>
            <a:pPr algn="ctr"/>
            <a:r>
              <a:rPr lang="en-US" altLang="zh-CN" sz="1400"/>
              <a:t>10</a:t>
            </a:r>
          </a:p>
        </p:txBody>
      </p:sp>
      <p:sp>
        <p:nvSpPr>
          <p:cNvPr id="189470" name="Text Box 30"/>
          <p:cNvSpPr txBox="1">
            <a:spLocks noChangeArrowheads="1"/>
          </p:cNvSpPr>
          <p:nvPr/>
        </p:nvSpPr>
        <p:spPr bwMode="auto">
          <a:xfrm>
            <a:off x="252413" y="4581525"/>
            <a:ext cx="865187" cy="431800"/>
          </a:xfrm>
          <a:prstGeom prst="rect">
            <a:avLst/>
          </a:prstGeom>
          <a:solidFill>
            <a:schemeClr val="folHlink"/>
          </a:solidFill>
          <a:ln w="9525">
            <a:solidFill>
              <a:schemeClr val="tx1"/>
            </a:solidFill>
            <a:miter lim="800000"/>
            <a:headEnd/>
            <a:tailEnd/>
          </a:ln>
          <a:effectLst/>
        </p:spPr>
        <p:txBody>
          <a:bodyPr anchor="ctr"/>
          <a:lstStyle/>
          <a:p>
            <a:pPr algn="ctr"/>
            <a:r>
              <a:rPr lang="en-US" altLang="zh-CN" sz="1400" b="1"/>
              <a:t>TROCa</a:t>
            </a:r>
          </a:p>
          <a:p>
            <a:pPr algn="ctr"/>
            <a:r>
              <a:rPr lang="en-US" altLang="zh-CN" sz="1200" b="1">
                <a:solidFill>
                  <a:srgbClr val="0000FF"/>
                </a:solidFill>
                <a:latin typeface="Arial" charset="0"/>
              </a:rPr>
              <a:t>×1</a:t>
            </a:r>
          </a:p>
        </p:txBody>
      </p:sp>
      <p:sp>
        <p:nvSpPr>
          <p:cNvPr id="189471" name="Line 31"/>
          <p:cNvSpPr>
            <a:spLocks noChangeShapeType="1"/>
          </p:cNvSpPr>
          <p:nvPr/>
        </p:nvSpPr>
        <p:spPr bwMode="auto">
          <a:xfrm>
            <a:off x="755650" y="1916113"/>
            <a:ext cx="0" cy="504825"/>
          </a:xfrm>
          <a:prstGeom prst="line">
            <a:avLst/>
          </a:prstGeom>
          <a:noFill/>
          <a:ln w="9525">
            <a:solidFill>
              <a:schemeClr val="tx1"/>
            </a:solidFill>
            <a:round/>
            <a:headEnd/>
            <a:tailEnd type="triangle" w="med" len="med"/>
          </a:ln>
          <a:effectLst/>
        </p:spPr>
        <p:txBody>
          <a:bodyPr/>
          <a:lstStyle/>
          <a:p>
            <a:endParaRPr lang="zh-CN" altLang="en-US"/>
          </a:p>
        </p:txBody>
      </p:sp>
      <p:sp>
        <p:nvSpPr>
          <p:cNvPr id="189472" name="Text Box 32"/>
          <p:cNvSpPr txBox="1">
            <a:spLocks noChangeArrowheads="1"/>
          </p:cNvSpPr>
          <p:nvPr/>
        </p:nvSpPr>
        <p:spPr bwMode="auto">
          <a:xfrm>
            <a:off x="395288" y="5157788"/>
            <a:ext cx="720725" cy="431800"/>
          </a:xfrm>
          <a:prstGeom prst="rect">
            <a:avLst/>
          </a:prstGeom>
          <a:solidFill>
            <a:schemeClr val="folHlink"/>
          </a:solidFill>
          <a:ln w="9525">
            <a:solidFill>
              <a:schemeClr val="tx1"/>
            </a:solidFill>
            <a:miter lim="800000"/>
            <a:headEnd/>
            <a:tailEnd/>
          </a:ln>
          <a:effectLst/>
        </p:spPr>
        <p:txBody>
          <a:bodyPr anchor="ctr"/>
          <a:lstStyle/>
          <a:p>
            <a:pPr algn="ctr"/>
            <a:r>
              <a:rPr lang="en-US" altLang="zh-CN" sz="1400" b="1"/>
              <a:t>PPC</a:t>
            </a:r>
          </a:p>
          <a:p>
            <a:pPr algn="ctr"/>
            <a:r>
              <a:rPr lang="en-US" altLang="zh-CN" sz="1200" b="1">
                <a:solidFill>
                  <a:srgbClr val="0000FF"/>
                </a:solidFill>
                <a:latin typeface="Arial" charset="0"/>
              </a:rPr>
              <a:t>×1</a:t>
            </a:r>
          </a:p>
        </p:txBody>
      </p:sp>
      <p:sp>
        <p:nvSpPr>
          <p:cNvPr id="189473" name="Line 33"/>
          <p:cNvSpPr>
            <a:spLocks noChangeShapeType="1"/>
          </p:cNvSpPr>
          <p:nvPr/>
        </p:nvSpPr>
        <p:spPr bwMode="auto">
          <a:xfrm>
            <a:off x="34925" y="3644900"/>
            <a:ext cx="360363" cy="0"/>
          </a:xfrm>
          <a:prstGeom prst="line">
            <a:avLst/>
          </a:prstGeom>
          <a:noFill/>
          <a:ln w="9525">
            <a:solidFill>
              <a:schemeClr val="tx1"/>
            </a:solidFill>
            <a:round/>
            <a:headEnd/>
            <a:tailEnd/>
          </a:ln>
          <a:effectLst/>
        </p:spPr>
        <p:txBody>
          <a:bodyPr/>
          <a:lstStyle/>
          <a:p>
            <a:endParaRPr lang="zh-CN" altLang="en-US"/>
          </a:p>
        </p:txBody>
      </p:sp>
      <p:sp>
        <p:nvSpPr>
          <p:cNvPr id="189474" name="Line 34"/>
          <p:cNvSpPr>
            <a:spLocks noChangeShapeType="1"/>
          </p:cNvSpPr>
          <p:nvPr/>
        </p:nvSpPr>
        <p:spPr bwMode="auto">
          <a:xfrm>
            <a:off x="34925" y="1700213"/>
            <a:ext cx="360363" cy="0"/>
          </a:xfrm>
          <a:prstGeom prst="line">
            <a:avLst/>
          </a:prstGeom>
          <a:noFill/>
          <a:ln w="9525">
            <a:solidFill>
              <a:schemeClr val="tx1"/>
            </a:solidFill>
            <a:round/>
            <a:headEnd/>
            <a:tailEnd type="triangle" w="med" len="med"/>
          </a:ln>
          <a:effectLst/>
        </p:spPr>
        <p:txBody>
          <a:bodyPr/>
          <a:lstStyle/>
          <a:p>
            <a:endParaRPr lang="zh-CN" altLang="en-US"/>
          </a:p>
        </p:txBody>
      </p:sp>
      <p:sp>
        <p:nvSpPr>
          <p:cNvPr id="189475" name="Line 35"/>
          <p:cNvSpPr>
            <a:spLocks noChangeShapeType="1"/>
          </p:cNvSpPr>
          <p:nvPr/>
        </p:nvSpPr>
        <p:spPr bwMode="auto">
          <a:xfrm flipV="1">
            <a:off x="34925" y="1700213"/>
            <a:ext cx="0" cy="1944687"/>
          </a:xfrm>
          <a:prstGeom prst="line">
            <a:avLst/>
          </a:prstGeom>
          <a:noFill/>
          <a:ln w="9525">
            <a:solidFill>
              <a:schemeClr val="tx1"/>
            </a:solidFill>
            <a:round/>
            <a:headEnd/>
            <a:tailEnd/>
          </a:ln>
          <a:effectLst/>
        </p:spPr>
        <p:txBody>
          <a:bodyPr/>
          <a:lstStyle/>
          <a:p>
            <a:endParaRPr lang="zh-CN" altLang="en-US"/>
          </a:p>
        </p:txBody>
      </p:sp>
      <p:sp>
        <p:nvSpPr>
          <p:cNvPr id="189476" name="Line 36"/>
          <p:cNvSpPr>
            <a:spLocks noChangeShapeType="1"/>
          </p:cNvSpPr>
          <p:nvPr/>
        </p:nvSpPr>
        <p:spPr bwMode="auto">
          <a:xfrm>
            <a:off x="1260475" y="1557338"/>
            <a:ext cx="3671888" cy="0"/>
          </a:xfrm>
          <a:prstGeom prst="line">
            <a:avLst/>
          </a:prstGeom>
          <a:noFill/>
          <a:ln w="9525">
            <a:solidFill>
              <a:schemeClr val="tx1"/>
            </a:solidFill>
            <a:round/>
            <a:headEnd/>
            <a:tailEnd/>
          </a:ln>
          <a:effectLst/>
        </p:spPr>
        <p:txBody>
          <a:bodyPr/>
          <a:lstStyle/>
          <a:p>
            <a:endParaRPr lang="zh-CN" altLang="en-US"/>
          </a:p>
        </p:txBody>
      </p:sp>
      <p:sp>
        <p:nvSpPr>
          <p:cNvPr id="189477" name="Line 37"/>
          <p:cNvSpPr>
            <a:spLocks noChangeShapeType="1"/>
          </p:cNvSpPr>
          <p:nvPr/>
        </p:nvSpPr>
        <p:spPr bwMode="auto">
          <a:xfrm>
            <a:off x="1260475" y="1773238"/>
            <a:ext cx="3095625" cy="0"/>
          </a:xfrm>
          <a:prstGeom prst="line">
            <a:avLst/>
          </a:prstGeom>
          <a:noFill/>
          <a:ln w="9525">
            <a:solidFill>
              <a:schemeClr val="tx1"/>
            </a:solidFill>
            <a:round/>
            <a:headEnd/>
            <a:tailEnd/>
          </a:ln>
          <a:effectLst/>
        </p:spPr>
        <p:txBody>
          <a:bodyPr/>
          <a:lstStyle/>
          <a:p>
            <a:endParaRPr lang="zh-CN" altLang="en-US"/>
          </a:p>
        </p:txBody>
      </p:sp>
      <p:sp>
        <p:nvSpPr>
          <p:cNvPr id="189478" name="Line 38"/>
          <p:cNvSpPr>
            <a:spLocks noChangeShapeType="1"/>
          </p:cNvSpPr>
          <p:nvPr/>
        </p:nvSpPr>
        <p:spPr bwMode="auto">
          <a:xfrm>
            <a:off x="4356100" y="1773238"/>
            <a:ext cx="0" cy="503237"/>
          </a:xfrm>
          <a:prstGeom prst="line">
            <a:avLst/>
          </a:prstGeom>
          <a:noFill/>
          <a:ln w="9525">
            <a:solidFill>
              <a:schemeClr val="tx1"/>
            </a:solidFill>
            <a:round/>
            <a:headEnd/>
            <a:tailEnd type="triangle" w="med" len="med"/>
          </a:ln>
          <a:effectLst/>
        </p:spPr>
        <p:txBody>
          <a:bodyPr/>
          <a:lstStyle/>
          <a:p>
            <a:endParaRPr lang="zh-CN" altLang="en-US"/>
          </a:p>
        </p:txBody>
      </p:sp>
      <p:sp>
        <p:nvSpPr>
          <p:cNvPr id="189479" name="Line 39"/>
          <p:cNvSpPr>
            <a:spLocks noChangeShapeType="1"/>
          </p:cNvSpPr>
          <p:nvPr/>
        </p:nvSpPr>
        <p:spPr bwMode="auto">
          <a:xfrm>
            <a:off x="1116013" y="2852738"/>
            <a:ext cx="287337" cy="0"/>
          </a:xfrm>
          <a:prstGeom prst="line">
            <a:avLst/>
          </a:prstGeom>
          <a:noFill/>
          <a:ln w="9525">
            <a:solidFill>
              <a:schemeClr val="tx1"/>
            </a:solidFill>
            <a:round/>
            <a:headEnd/>
            <a:tailEnd type="triangle" w="med" len="med"/>
          </a:ln>
          <a:effectLst/>
        </p:spPr>
        <p:txBody>
          <a:bodyPr/>
          <a:lstStyle/>
          <a:p>
            <a:endParaRPr lang="zh-CN" altLang="en-US"/>
          </a:p>
        </p:txBody>
      </p:sp>
      <p:sp>
        <p:nvSpPr>
          <p:cNvPr id="189480" name="Line 40"/>
          <p:cNvSpPr>
            <a:spLocks noChangeShapeType="1"/>
          </p:cNvSpPr>
          <p:nvPr/>
        </p:nvSpPr>
        <p:spPr bwMode="auto">
          <a:xfrm>
            <a:off x="2555875" y="2781300"/>
            <a:ext cx="1368425" cy="0"/>
          </a:xfrm>
          <a:prstGeom prst="line">
            <a:avLst/>
          </a:prstGeom>
          <a:noFill/>
          <a:ln w="38100">
            <a:solidFill>
              <a:srgbClr val="FF9900"/>
            </a:solidFill>
            <a:round/>
            <a:headEnd/>
            <a:tailEnd type="triangle" w="med" len="med"/>
          </a:ln>
          <a:effectLst/>
        </p:spPr>
        <p:txBody>
          <a:bodyPr/>
          <a:lstStyle/>
          <a:p>
            <a:endParaRPr lang="zh-CN" altLang="en-US"/>
          </a:p>
        </p:txBody>
      </p:sp>
      <p:sp>
        <p:nvSpPr>
          <p:cNvPr id="189481" name="Line 41"/>
          <p:cNvSpPr>
            <a:spLocks noChangeShapeType="1"/>
          </p:cNvSpPr>
          <p:nvPr/>
        </p:nvSpPr>
        <p:spPr bwMode="auto">
          <a:xfrm>
            <a:off x="3563938" y="3860800"/>
            <a:ext cx="360362" cy="0"/>
          </a:xfrm>
          <a:prstGeom prst="line">
            <a:avLst/>
          </a:prstGeom>
          <a:noFill/>
          <a:ln w="28575">
            <a:solidFill>
              <a:schemeClr val="tx1"/>
            </a:solidFill>
            <a:round/>
            <a:headEnd/>
            <a:tailEnd type="triangle" w="med" len="med"/>
          </a:ln>
          <a:effectLst/>
        </p:spPr>
        <p:txBody>
          <a:bodyPr/>
          <a:lstStyle/>
          <a:p>
            <a:endParaRPr lang="zh-CN" altLang="en-US"/>
          </a:p>
        </p:txBody>
      </p:sp>
      <p:sp>
        <p:nvSpPr>
          <p:cNvPr id="189482" name="Line 42"/>
          <p:cNvSpPr>
            <a:spLocks noChangeShapeType="1"/>
          </p:cNvSpPr>
          <p:nvPr/>
        </p:nvSpPr>
        <p:spPr bwMode="auto">
          <a:xfrm>
            <a:off x="3563938" y="5373688"/>
            <a:ext cx="2447925" cy="0"/>
          </a:xfrm>
          <a:prstGeom prst="line">
            <a:avLst/>
          </a:prstGeom>
          <a:noFill/>
          <a:ln w="28575">
            <a:solidFill>
              <a:schemeClr val="tx1"/>
            </a:solidFill>
            <a:round/>
            <a:headEnd/>
            <a:tailEnd type="triangle" w="med" len="med"/>
          </a:ln>
          <a:effectLst/>
        </p:spPr>
        <p:txBody>
          <a:bodyPr/>
          <a:lstStyle/>
          <a:p>
            <a:endParaRPr lang="zh-CN" altLang="en-US"/>
          </a:p>
        </p:txBody>
      </p:sp>
      <p:sp>
        <p:nvSpPr>
          <p:cNvPr id="189483" name="Line 43"/>
          <p:cNvSpPr>
            <a:spLocks noChangeShapeType="1"/>
          </p:cNvSpPr>
          <p:nvPr/>
        </p:nvSpPr>
        <p:spPr bwMode="auto">
          <a:xfrm>
            <a:off x="1260475" y="2420938"/>
            <a:ext cx="0" cy="3095625"/>
          </a:xfrm>
          <a:prstGeom prst="line">
            <a:avLst/>
          </a:prstGeom>
          <a:noFill/>
          <a:ln w="28575">
            <a:solidFill>
              <a:schemeClr val="tx1"/>
            </a:solidFill>
            <a:round/>
            <a:headEnd/>
            <a:tailEnd/>
          </a:ln>
          <a:effectLst/>
        </p:spPr>
        <p:txBody>
          <a:bodyPr/>
          <a:lstStyle/>
          <a:p>
            <a:endParaRPr lang="zh-CN" altLang="en-US"/>
          </a:p>
        </p:txBody>
      </p:sp>
      <p:sp>
        <p:nvSpPr>
          <p:cNvPr id="189484" name="AutoShape 44"/>
          <p:cNvSpPr>
            <a:spLocks noChangeArrowheads="1"/>
          </p:cNvSpPr>
          <p:nvPr/>
        </p:nvSpPr>
        <p:spPr bwMode="auto">
          <a:xfrm>
            <a:off x="1116013" y="3573463"/>
            <a:ext cx="144462" cy="71437"/>
          </a:xfrm>
          <a:prstGeom prst="leftRightArrow">
            <a:avLst>
              <a:gd name="adj1" fmla="val 50000"/>
              <a:gd name="adj2" fmla="val 40445"/>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485" name="AutoShape 45"/>
          <p:cNvSpPr>
            <a:spLocks noChangeArrowheads="1"/>
          </p:cNvSpPr>
          <p:nvPr/>
        </p:nvSpPr>
        <p:spPr bwMode="auto">
          <a:xfrm>
            <a:off x="1116013" y="4221163"/>
            <a:ext cx="144462" cy="71437"/>
          </a:xfrm>
          <a:prstGeom prst="leftRightArrow">
            <a:avLst>
              <a:gd name="adj1" fmla="val 50000"/>
              <a:gd name="adj2" fmla="val 40445"/>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486" name="AutoShape 46"/>
          <p:cNvSpPr>
            <a:spLocks noChangeArrowheads="1"/>
          </p:cNvSpPr>
          <p:nvPr/>
        </p:nvSpPr>
        <p:spPr bwMode="auto">
          <a:xfrm>
            <a:off x="1116013" y="4797425"/>
            <a:ext cx="144462" cy="71438"/>
          </a:xfrm>
          <a:prstGeom prst="leftRightArrow">
            <a:avLst>
              <a:gd name="adj1" fmla="val 50000"/>
              <a:gd name="adj2" fmla="val 40444"/>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487" name="AutoShape 47"/>
          <p:cNvSpPr>
            <a:spLocks noChangeArrowheads="1"/>
          </p:cNvSpPr>
          <p:nvPr/>
        </p:nvSpPr>
        <p:spPr bwMode="auto">
          <a:xfrm>
            <a:off x="1116013" y="5373688"/>
            <a:ext cx="144462" cy="71437"/>
          </a:xfrm>
          <a:prstGeom prst="leftRightArrow">
            <a:avLst>
              <a:gd name="adj1" fmla="val 50000"/>
              <a:gd name="adj2" fmla="val 40445"/>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488" name="AutoShape 48"/>
          <p:cNvSpPr>
            <a:spLocks noChangeArrowheads="1"/>
          </p:cNvSpPr>
          <p:nvPr/>
        </p:nvSpPr>
        <p:spPr bwMode="auto">
          <a:xfrm>
            <a:off x="1116013" y="2565400"/>
            <a:ext cx="144462" cy="71438"/>
          </a:xfrm>
          <a:prstGeom prst="leftRightArrow">
            <a:avLst>
              <a:gd name="adj1" fmla="val 50000"/>
              <a:gd name="adj2" fmla="val 40444"/>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489" name="Line 49"/>
          <p:cNvSpPr>
            <a:spLocks noChangeShapeType="1"/>
          </p:cNvSpPr>
          <p:nvPr/>
        </p:nvSpPr>
        <p:spPr bwMode="auto">
          <a:xfrm flipH="1">
            <a:off x="3563938" y="3068638"/>
            <a:ext cx="360362" cy="0"/>
          </a:xfrm>
          <a:prstGeom prst="line">
            <a:avLst/>
          </a:prstGeom>
          <a:noFill/>
          <a:ln w="28575">
            <a:solidFill>
              <a:schemeClr val="tx1"/>
            </a:solidFill>
            <a:round/>
            <a:headEnd/>
            <a:tailEnd type="triangle" w="med" len="med"/>
          </a:ln>
          <a:effectLst/>
        </p:spPr>
        <p:txBody>
          <a:bodyPr/>
          <a:lstStyle/>
          <a:p>
            <a:endParaRPr lang="zh-CN" altLang="en-US"/>
          </a:p>
        </p:txBody>
      </p:sp>
      <p:sp>
        <p:nvSpPr>
          <p:cNvPr id="189490" name="Line 50"/>
          <p:cNvSpPr>
            <a:spLocks noChangeShapeType="1"/>
          </p:cNvSpPr>
          <p:nvPr/>
        </p:nvSpPr>
        <p:spPr bwMode="auto">
          <a:xfrm>
            <a:off x="3563938" y="3068638"/>
            <a:ext cx="0" cy="792162"/>
          </a:xfrm>
          <a:prstGeom prst="line">
            <a:avLst/>
          </a:prstGeom>
          <a:noFill/>
          <a:ln w="28575">
            <a:solidFill>
              <a:schemeClr val="tx1"/>
            </a:solidFill>
            <a:round/>
            <a:headEnd/>
            <a:tailEnd/>
          </a:ln>
          <a:effectLst/>
        </p:spPr>
        <p:txBody>
          <a:bodyPr/>
          <a:lstStyle/>
          <a:p>
            <a:endParaRPr lang="zh-CN" altLang="en-US"/>
          </a:p>
        </p:txBody>
      </p:sp>
      <p:sp>
        <p:nvSpPr>
          <p:cNvPr id="189491" name="Line 51"/>
          <p:cNvSpPr>
            <a:spLocks noChangeShapeType="1"/>
          </p:cNvSpPr>
          <p:nvPr/>
        </p:nvSpPr>
        <p:spPr bwMode="auto">
          <a:xfrm flipH="1">
            <a:off x="3563938" y="4292600"/>
            <a:ext cx="360362" cy="0"/>
          </a:xfrm>
          <a:prstGeom prst="line">
            <a:avLst/>
          </a:prstGeom>
          <a:noFill/>
          <a:ln w="28575">
            <a:solidFill>
              <a:schemeClr val="tx1"/>
            </a:solidFill>
            <a:round/>
            <a:headEnd/>
            <a:tailEnd type="triangle" w="med" len="med"/>
          </a:ln>
          <a:effectLst/>
        </p:spPr>
        <p:txBody>
          <a:bodyPr/>
          <a:lstStyle/>
          <a:p>
            <a:endParaRPr lang="zh-CN" altLang="en-US"/>
          </a:p>
        </p:txBody>
      </p:sp>
      <p:sp>
        <p:nvSpPr>
          <p:cNvPr id="189492" name="Line 52"/>
          <p:cNvSpPr>
            <a:spLocks noChangeShapeType="1"/>
          </p:cNvSpPr>
          <p:nvPr/>
        </p:nvSpPr>
        <p:spPr bwMode="auto">
          <a:xfrm>
            <a:off x="3563938" y="4292600"/>
            <a:ext cx="0" cy="1081088"/>
          </a:xfrm>
          <a:prstGeom prst="line">
            <a:avLst/>
          </a:prstGeom>
          <a:noFill/>
          <a:ln w="28575">
            <a:solidFill>
              <a:schemeClr val="tx1"/>
            </a:solidFill>
            <a:round/>
            <a:headEnd/>
            <a:tailEnd/>
          </a:ln>
          <a:effectLst/>
        </p:spPr>
        <p:txBody>
          <a:bodyPr/>
          <a:lstStyle/>
          <a:p>
            <a:endParaRPr lang="zh-CN" altLang="en-US"/>
          </a:p>
        </p:txBody>
      </p:sp>
      <p:sp>
        <p:nvSpPr>
          <p:cNvPr id="189493" name="Text Box 53"/>
          <p:cNvSpPr txBox="1">
            <a:spLocks noChangeArrowheads="1"/>
          </p:cNvSpPr>
          <p:nvPr/>
        </p:nvSpPr>
        <p:spPr bwMode="auto">
          <a:xfrm>
            <a:off x="4500563" y="4724400"/>
            <a:ext cx="720725" cy="431800"/>
          </a:xfrm>
          <a:prstGeom prst="rect">
            <a:avLst/>
          </a:prstGeom>
          <a:solidFill>
            <a:schemeClr val="folHlink"/>
          </a:solidFill>
          <a:ln w="9525">
            <a:solidFill>
              <a:schemeClr val="tx1"/>
            </a:solidFill>
            <a:miter lim="800000"/>
            <a:headEnd/>
            <a:tailEnd/>
          </a:ln>
          <a:effectLst/>
        </p:spPr>
        <p:txBody>
          <a:bodyPr anchor="ctr"/>
          <a:lstStyle/>
          <a:p>
            <a:pPr algn="ctr"/>
            <a:r>
              <a:rPr lang="en-US" altLang="zh-CN" sz="1400" b="1"/>
              <a:t>PPC</a:t>
            </a:r>
          </a:p>
          <a:p>
            <a:pPr algn="ctr"/>
            <a:r>
              <a:rPr lang="en-US" altLang="zh-CN" sz="1200" b="1">
                <a:solidFill>
                  <a:srgbClr val="0000FF"/>
                </a:solidFill>
                <a:latin typeface="Arial" charset="0"/>
              </a:rPr>
              <a:t>×1</a:t>
            </a:r>
          </a:p>
        </p:txBody>
      </p:sp>
      <p:sp>
        <p:nvSpPr>
          <p:cNvPr id="189494" name="AutoShape 54"/>
          <p:cNvSpPr>
            <a:spLocks noChangeArrowheads="1"/>
          </p:cNvSpPr>
          <p:nvPr/>
        </p:nvSpPr>
        <p:spPr bwMode="auto">
          <a:xfrm>
            <a:off x="5219700" y="2781300"/>
            <a:ext cx="215900" cy="71438"/>
          </a:xfrm>
          <a:prstGeom prst="leftRightArrow">
            <a:avLst>
              <a:gd name="adj1" fmla="val 50000"/>
              <a:gd name="adj2" fmla="val 60444"/>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495" name="AutoShape 55"/>
          <p:cNvSpPr>
            <a:spLocks noChangeArrowheads="1"/>
          </p:cNvSpPr>
          <p:nvPr/>
        </p:nvSpPr>
        <p:spPr bwMode="auto">
          <a:xfrm>
            <a:off x="5219700" y="4078288"/>
            <a:ext cx="215900" cy="71437"/>
          </a:xfrm>
          <a:prstGeom prst="leftRightArrow">
            <a:avLst>
              <a:gd name="adj1" fmla="val 50000"/>
              <a:gd name="adj2" fmla="val 60445"/>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496" name="AutoShape 56"/>
          <p:cNvSpPr>
            <a:spLocks noChangeArrowheads="1"/>
          </p:cNvSpPr>
          <p:nvPr/>
        </p:nvSpPr>
        <p:spPr bwMode="auto">
          <a:xfrm>
            <a:off x="5219700" y="4797425"/>
            <a:ext cx="215900" cy="71438"/>
          </a:xfrm>
          <a:prstGeom prst="leftRightArrow">
            <a:avLst>
              <a:gd name="adj1" fmla="val 50000"/>
              <a:gd name="adj2" fmla="val 60444"/>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497" name="Rectangle 57"/>
          <p:cNvSpPr>
            <a:spLocks noChangeArrowheads="1"/>
          </p:cNvSpPr>
          <p:nvPr/>
        </p:nvSpPr>
        <p:spPr bwMode="auto">
          <a:xfrm>
            <a:off x="6516688" y="1557338"/>
            <a:ext cx="1943100" cy="4967287"/>
          </a:xfrm>
          <a:prstGeom prst="rect">
            <a:avLst/>
          </a:prstGeom>
          <a:solidFill>
            <a:schemeClr val="bg1">
              <a:alpha val="55000"/>
            </a:schemeClr>
          </a:solidFill>
          <a:ln w="31750" cap="rnd" cmpd="dbl">
            <a:solidFill>
              <a:srgbClr val="FF3300"/>
            </a:solidFill>
            <a:prstDash val="sysDot"/>
            <a:miter lim="800000"/>
            <a:headEnd/>
            <a:tailEnd/>
          </a:ln>
        </p:spPr>
        <p:txBody>
          <a:bodyPr/>
          <a:lstStyle/>
          <a:p>
            <a:endParaRPr lang="en-US">
              <a:latin typeface="Arial" charset="0"/>
            </a:endParaRPr>
          </a:p>
        </p:txBody>
      </p:sp>
      <p:sp>
        <p:nvSpPr>
          <p:cNvPr id="189498" name="Text Box 58"/>
          <p:cNvSpPr txBox="1">
            <a:spLocks noChangeArrowheads="1"/>
          </p:cNvSpPr>
          <p:nvPr/>
        </p:nvSpPr>
        <p:spPr bwMode="auto">
          <a:xfrm>
            <a:off x="6804025" y="2276475"/>
            <a:ext cx="1296988" cy="431800"/>
          </a:xfrm>
          <a:prstGeom prst="rect">
            <a:avLst/>
          </a:prstGeom>
          <a:solidFill>
            <a:srgbClr val="3366FF"/>
          </a:solidFill>
          <a:ln w="9525">
            <a:solidFill>
              <a:schemeClr val="tx1"/>
            </a:solidFill>
            <a:miter lim="800000"/>
            <a:headEnd/>
            <a:tailEnd/>
          </a:ln>
          <a:effectLst/>
        </p:spPr>
        <p:txBody>
          <a:bodyPr anchor="ctr"/>
          <a:lstStyle/>
          <a:p>
            <a:pPr algn="ctr"/>
            <a:r>
              <a:rPr lang="en-US" altLang="zh-CN" sz="1600" b="1">
                <a:solidFill>
                  <a:schemeClr val="accent1"/>
                </a:solidFill>
              </a:rPr>
              <a:t>FCTL</a:t>
            </a:r>
          </a:p>
          <a:p>
            <a:pPr algn="ctr"/>
            <a:r>
              <a:rPr lang="en-US" altLang="zh-CN" sz="1800" b="1">
                <a:solidFill>
                  <a:srgbClr val="0000FF"/>
                </a:solidFill>
                <a:latin typeface="Arial" charset="0"/>
              </a:rPr>
              <a:t>×1</a:t>
            </a:r>
          </a:p>
        </p:txBody>
      </p:sp>
      <p:sp>
        <p:nvSpPr>
          <p:cNvPr id="189499" name="Text Box 59"/>
          <p:cNvSpPr txBox="1">
            <a:spLocks noChangeArrowheads="1"/>
          </p:cNvSpPr>
          <p:nvPr/>
        </p:nvSpPr>
        <p:spPr bwMode="auto">
          <a:xfrm>
            <a:off x="6804025" y="3067050"/>
            <a:ext cx="1296988" cy="433388"/>
          </a:xfrm>
          <a:prstGeom prst="rect">
            <a:avLst/>
          </a:prstGeom>
          <a:solidFill>
            <a:srgbClr val="3366FF"/>
          </a:solidFill>
          <a:ln w="9525">
            <a:solidFill>
              <a:schemeClr val="tx1"/>
            </a:solidFill>
            <a:miter lim="800000"/>
            <a:headEnd/>
            <a:tailEnd/>
          </a:ln>
          <a:effectLst/>
        </p:spPr>
        <p:txBody>
          <a:bodyPr anchor="ctr"/>
          <a:lstStyle/>
          <a:p>
            <a:pPr algn="ctr"/>
            <a:r>
              <a:rPr lang="en-US" altLang="zh-CN" sz="1600" b="1">
                <a:solidFill>
                  <a:schemeClr val="accent1"/>
                </a:solidFill>
              </a:rPr>
              <a:t>GTL</a:t>
            </a:r>
          </a:p>
          <a:p>
            <a:pPr algn="ctr"/>
            <a:r>
              <a:rPr lang="en-US" altLang="zh-CN" sz="1800" b="1">
                <a:solidFill>
                  <a:srgbClr val="0000FF"/>
                </a:solidFill>
                <a:latin typeface="Arial" charset="0"/>
              </a:rPr>
              <a:t>×1</a:t>
            </a:r>
          </a:p>
        </p:txBody>
      </p:sp>
      <p:sp>
        <p:nvSpPr>
          <p:cNvPr id="189500" name="Text Box 60"/>
          <p:cNvSpPr txBox="1">
            <a:spLocks noChangeArrowheads="1"/>
          </p:cNvSpPr>
          <p:nvPr/>
        </p:nvSpPr>
        <p:spPr bwMode="auto">
          <a:xfrm>
            <a:off x="6804025" y="3787775"/>
            <a:ext cx="1296988" cy="504825"/>
          </a:xfrm>
          <a:prstGeom prst="rect">
            <a:avLst/>
          </a:prstGeom>
          <a:solidFill>
            <a:srgbClr val="3366FF"/>
          </a:solidFill>
          <a:ln w="9525">
            <a:solidFill>
              <a:schemeClr val="tx1"/>
            </a:solidFill>
            <a:miter lim="800000"/>
            <a:headEnd/>
            <a:tailEnd/>
          </a:ln>
          <a:effectLst/>
        </p:spPr>
        <p:txBody>
          <a:bodyPr anchor="ctr"/>
          <a:lstStyle/>
          <a:p>
            <a:pPr algn="ctr"/>
            <a:r>
              <a:rPr lang="en-US" altLang="zh-CN" sz="1600" b="1">
                <a:solidFill>
                  <a:schemeClr val="accent1"/>
                </a:solidFill>
              </a:rPr>
              <a:t>SAF</a:t>
            </a:r>
          </a:p>
          <a:p>
            <a:pPr algn="ctr"/>
            <a:r>
              <a:rPr lang="en-US" altLang="zh-CN" sz="1800" b="1">
                <a:solidFill>
                  <a:srgbClr val="0000FF"/>
                </a:solidFill>
                <a:latin typeface="Arial" charset="0"/>
              </a:rPr>
              <a:t>×1</a:t>
            </a:r>
          </a:p>
        </p:txBody>
      </p:sp>
      <p:sp>
        <p:nvSpPr>
          <p:cNvPr id="189501" name="Text Box 61"/>
          <p:cNvSpPr txBox="1">
            <a:spLocks noChangeArrowheads="1"/>
          </p:cNvSpPr>
          <p:nvPr/>
        </p:nvSpPr>
        <p:spPr bwMode="auto">
          <a:xfrm>
            <a:off x="7308850" y="4652963"/>
            <a:ext cx="720725" cy="431800"/>
          </a:xfrm>
          <a:prstGeom prst="rect">
            <a:avLst/>
          </a:prstGeom>
          <a:solidFill>
            <a:schemeClr val="folHlink"/>
          </a:solidFill>
          <a:ln w="9525">
            <a:solidFill>
              <a:schemeClr val="tx1"/>
            </a:solidFill>
            <a:miter lim="800000"/>
            <a:headEnd/>
            <a:tailEnd/>
          </a:ln>
          <a:effectLst/>
        </p:spPr>
        <p:txBody>
          <a:bodyPr anchor="ctr"/>
          <a:lstStyle/>
          <a:p>
            <a:pPr algn="ctr"/>
            <a:r>
              <a:rPr lang="en-US" altLang="zh-CN" sz="1400" b="1"/>
              <a:t>PPC</a:t>
            </a:r>
          </a:p>
          <a:p>
            <a:pPr algn="ctr"/>
            <a:r>
              <a:rPr lang="en-US" altLang="zh-CN" sz="1200" b="1">
                <a:solidFill>
                  <a:srgbClr val="0000FF"/>
                </a:solidFill>
                <a:latin typeface="Arial" charset="0"/>
              </a:rPr>
              <a:t>×1</a:t>
            </a:r>
          </a:p>
        </p:txBody>
      </p:sp>
      <p:sp>
        <p:nvSpPr>
          <p:cNvPr id="189502" name="Text Box 62"/>
          <p:cNvSpPr txBox="1">
            <a:spLocks noChangeArrowheads="1"/>
          </p:cNvSpPr>
          <p:nvPr/>
        </p:nvSpPr>
        <p:spPr bwMode="auto">
          <a:xfrm>
            <a:off x="7308850" y="1628775"/>
            <a:ext cx="720725" cy="503238"/>
          </a:xfrm>
          <a:prstGeom prst="rect">
            <a:avLst/>
          </a:prstGeom>
          <a:solidFill>
            <a:schemeClr val="folHlink"/>
          </a:solidFill>
          <a:ln w="9525">
            <a:solidFill>
              <a:schemeClr val="tx1"/>
            </a:solidFill>
            <a:miter lim="800000"/>
            <a:headEnd/>
            <a:tailEnd/>
          </a:ln>
          <a:effectLst/>
        </p:spPr>
        <p:txBody>
          <a:bodyPr anchor="ctr"/>
          <a:lstStyle/>
          <a:p>
            <a:pPr algn="ctr"/>
            <a:r>
              <a:rPr lang="en-US" altLang="zh-CN" sz="1400" b="1"/>
              <a:t>CLKF</a:t>
            </a:r>
          </a:p>
          <a:p>
            <a:pPr algn="ctr"/>
            <a:r>
              <a:rPr lang="en-US" altLang="zh-CN" sz="1200" b="1">
                <a:solidFill>
                  <a:srgbClr val="0000FF"/>
                </a:solidFill>
                <a:latin typeface="Arial" charset="0"/>
              </a:rPr>
              <a:t>×1</a:t>
            </a:r>
          </a:p>
        </p:txBody>
      </p:sp>
      <p:sp>
        <p:nvSpPr>
          <p:cNvPr id="189503" name="Text Box 63"/>
          <p:cNvSpPr txBox="1">
            <a:spLocks noChangeArrowheads="1"/>
          </p:cNvSpPr>
          <p:nvPr/>
        </p:nvSpPr>
        <p:spPr bwMode="auto">
          <a:xfrm>
            <a:off x="6877050" y="5734050"/>
            <a:ext cx="1150938" cy="647700"/>
          </a:xfrm>
          <a:prstGeom prst="rect">
            <a:avLst/>
          </a:prstGeom>
          <a:solidFill>
            <a:srgbClr val="00FFFF"/>
          </a:solidFill>
          <a:ln w="9525">
            <a:solidFill>
              <a:schemeClr val="tx1"/>
            </a:solidFill>
            <a:miter lim="800000"/>
            <a:headEnd/>
            <a:tailEnd/>
          </a:ln>
          <a:effectLst/>
        </p:spPr>
        <p:txBody>
          <a:bodyPr anchor="ctr"/>
          <a:lstStyle/>
          <a:p>
            <a:pPr algn="ctr"/>
            <a:r>
              <a:rPr lang="en-US" altLang="zh-CN" sz="1400" b="1"/>
              <a:t>FCDB/Fout</a:t>
            </a:r>
          </a:p>
          <a:p>
            <a:pPr algn="ctr"/>
            <a:r>
              <a:rPr lang="en-US" altLang="zh-CN" sz="1200" b="1">
                <a:solidFill>
                  <a:srgbClr val="0000FF"/>
                </a:solidFill>
                <a:latin typeface="Arial" charset="0"/>
              </a:rPr>
              <a:t>×1</a:t>
            </a:r>
          </a:p>
        </p:txBody>
      </p:sp>
      <p:sp>
        <p:nvSpPr>
          <p:cNvPr id="189504" name="Line 64"/>
          <p:cNvSpPr>
            <a:spLocks noChangeShapeType="1"/>
          </p:cNvSpPr>
          <p:nvPr/>
        </p:nvSpPr>
        <p:spPr bwMode="auto">
          <a:xfrm>
            <a:off x="8316913" y="1700213"/>
            <a:ext cx="0" cy="4537075"/>
          </a:xfrm>
          <a:prstGeom prst="line">
            <a:avLst/>
          </a:prstGeom>
          <a:noFill/>
          <a:ln w="28575">
            <a:solidFill>
              <a:schemeClr val="tx1"/>
            </a:solidFill>
            <a:round/>
            <a:headEnd/>
            <a:tailEnd/>
          </a:ln>
          <a:effectLst/>
        </p:spPr>
        <p:txBody>
          <a:bodyPr/>
          <a:lstStyle/>
          <a:p>
            <a:endParaRPr lang="zh-CN" altLang="en-US"/>
          </a:p>
        </p:txBody>
      </p:sp>
      <p:sp>
        <p:nvSpPr>
          <p:cNvPr id="189505" name="AutoShape 65"/>
          <p:cNvSpPr>
            <a:spLocks noChangeArrowheads="1"/>
          </p:cNvSpPr>
          <p:nvPr/>
        </p:nvSpPr>
        <p:spPr bwMode="auto">
          <a:xfrm>
            <a:off x="8101013" y="2420938"/>
            <a:ext cx="215900" cy="71437"/>
          </a:xfrm>
          <a:prstGeom prst="leftRightArrow">
            <a:avLst>
              <a:gd name="adj1" fmla="val 50000"/>
              <a:gd name="adj2" fmla="val 60445"/>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506" name="AutoShape 66"/>
          <p:cNvSpPr>
            <a:spLocks noChangeArrowheads="1"/>
          </p:cNvSpPr>
          <p:nvPr/>
        </p:nvSpPr>
        <p:spPr bwMode="auto">
          <a:xfrm>
            <a:off x="8101013" y="3213100"/>
            <a:ext cx="215900" cy="71438"/>
          </a:xfrm>
          <a:prstGeom prst="leftRightArrow">
            <a:avLst>
              <a:gd name="adj1" fmla="val 50000"/>
              <a:gd name="adj2" fmla="val 60444"/>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507" name="AutoShape 67"/>
          <p:cNvSpPr>
            <a:spLocks noChangeArrowheads="1"/>
          </p:cNvSpPr>
          <p:nvPr/>
        </p:nvSpPr>
        <p:spPr bwMode="auto">
          <a:xfrm>
            <a:off x="8101013" y="4005263"/>
            <a:ext cx="215900" cy="71437"/>
          </a:xfrm>
          <a:prstGeom prst="leftRightArrow">
            <a:avLst>
              <a:gd name="adj1" fmla="val 50000"/>
              <a:gd name="adj2" fmla="val 60445"/>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508" name="AutoShape 68"/>
          <p:cNvSpPr>
            <a:spLocks noChangeArrowheads="1"/>
          </p:cNvSpPr>
          <p:nvPr/>
        </p:nvSpPr>
        <p:spPr bwMode="auto">
          <a:xfrm>
            <a:off x="8101013" y="4797425"/>
            <a:ext cx="215900" cy="71438"/>
          </a:xfrm>
          <a:prstGeom prst="leftRightArrow">
            <a:avLst>
              <a:gd name="adj1" fmla="val 50000"/>
              <a:gd name="adj2" fmla="val 60444"/>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509" name="AutoShape 69"/>
          <p:cNvSpPr>
            <a:spLocks noChangeArrowheads="1"/>
          </p:cNvSpPr>
          <p:nvPr/>
        </p:nvSpPr>
        <p:spPr bwMode="auto">
          <a:xfrm>
            <a:off x="8101013" y="6021388"/>
            <a:ext cx="215900" cy="71437"/>
          </a:xfrm>
          <a:prstGeom prst="leftRightArrow">
            <a:avLst>
              <a:gd name="adj1" fmla="val 50000"/>
              <a:gd name="adj2" fmla="val 60445"/>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510" name="AutoShape 70"/>
          <p:cNvSpPr>
            <a:spLocks noChangeArrowheads="1"/>
          </p:cNvSpPr>
          <p:nvPr/>
        </p:nvSpPr>
        <p:spPr bwMode="auto">
          <a:xfrm>
            <a:off x="8101013" y="1844675"/>
            <a:ext cx="215900" cy="71438"/>
          </a:xfrm>
          <a:prstGeom prst="leftRightArrow">
            <a:avLst>
              <a:gd name="adj1" fmla="val 50000"/>
              <a:gd name="adj2" fmla="val 60444"/>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9511" name="Line 71"/>
          <p:cNvSpPr>
            <a:spLocks noChangeShapeType="1"/>
          </p:cNvSpPr>
          <p:nvPr/>
        </p:nvSpPr>
        <p:spPr bwMode="auto">
          <a:xfrm flipV="1">
            <a:off x="6011863" y="4149725"/>
            <a:ext cx="0" cy="1223963"/>
          </a:xfrm>
          <a:prstGeom prst="line">
            <a:avLst/>
          </a:prstGeom>
          <a:noFill/>
          <a:ln w="28575">
            <a:solidFill>
              <a:schemeClr val="tx1"/>
            </a:solidFill>
            <a:round/>
            <a:headEnd/>
            <a:tailEnd/>
          </a:ln>
          <a:effectLst/>
        </p:spPr>
        <p:txBody>
          <a:bodyPr/>
          <a:lstStyle/>
          <a:p>
            <a:endParaRPr lang="zh-CN" altLang="en-US"/>
          </a:p>
        </p:txBody>
      </p:sp>
      <p:sp>
        <p:nvSpPr>
          <p:cNvPr id="189512" name="Line 72"/>
          <p:cNvSpPr>
            <a:spLocks noChangeShapeType="1"/>
          </p:cNvSpPr>
          <p:nvPr/>
        </p:nvSpPr>
        <p:spPr bwMode="auto">
          <a:xfrm>
            <a:off x="6011863" y="4149725"/>
            <a:ext cx="792162" cy="0"/>
          </a:xfrm>
          <a:prstGeom prst="line">
            <a:avLst/>
          </a:prstGeom>
          <a:noFill/>
          <a:ln w="28575">
            <a:solidFill>
              <a:schemeClr val="tx1"/>
            </a:solidFill>
            <a:round/>
            <a:headEnd/>
            <a:tailEnd type="triangle" w="med" len="med"/>
          </a:ln>
          <a:effectLst/>
        </p:spPr>
        <p:txBody>
          <a:bodyPr/>
          <a:lstStyle/>
          <a:p>
            <a:endParaRPr lang="zh-CN" altLang="en-US"/>
          </a:p>
        </p:txBody>
      </p:sp>
      <p:sp>
        <p:nvSpPr>
          <p:cNvPr id="189513" name="Line 73"/>
          <p:cNvSpPr>
            <a:spLocks noChangeShapeType="1"/>
          </p:cNvSpPr>
          <p:nvPr/>
        </p:nvSpPr>
        <p:spPr bwMode="auto">
          <a:xfrm flipH="1">
            <a:off x="6588125" y="3933825"/>
            <a:ext cx="215900" cy="0"/>
          </a:xfrm>
          <a:prstGeom prst="line">
            <a:avLst/>
          </a:prstGeom>
          <a:noFill/>
          <a:ln w="28575">
            <a:solidFill>
              <a:schemeClr val="tx1"/>
            </a:solidFill>
            <a:round/>
            <a:headEnd/>
            <a:tailEnd type="triangle" w="med" len="med"/>
          </a:ln>
          <a:effectLst/>
        </p:spPr>
        <p:txBody>
          <a:bodyPr/>
          <a:lstStyle/>
          <a:p>
            <a:endParaRPr lang="zh-CN" altLang="en-US"/>
          </a:p>
        </p:txBody>
      </p:sp>
      <p:sp>
        <p:nvSpPr>
          <p:cNvPr id="189514" name="Line 74"/>
          <p:cNvSpPr>
            <a:spLocks noChangeShapeType="1"/>
          </p:cNvSpPr>
          <p:nvPr/>
        </p:nvSpPr>
        <p:spPr bwMode="auto">
          <a:xfrm flipV="1">
            <a:off x="6588125" y="3429000"/>
            <a:ext cx="0" cy="504825"/>
          </a:xfrm>
          <a:prstGeom prst="line">
            <a:avLst/>
          </a:prstGeom>
          <a:noFill/>
          <a:ln w="28575">
            <a:solidFill>
              <a:schemeClr val="tx1"/>
            </a:solidFill>
            <a:round/>
            <a:headEnd/>
            <a:tailEnd type="triangle" w="med" len="med"/>
          </a:ln>
          <a:effectLst/>
        </p:spPr>
        <p:txBody>
          <a:bodyPr/>
          <a:lstStyle/>
          <a:p>
            <a:endParaRPr lang="zh-CN" altLang="en-US"/>
          </a:p>
        </p:txBody>
      </p:sp>
      <p:sp>
        <p:nvSpPr>
          <p:cNvPr id="189515" name="Line 75"/>
          <p:cNvSpPr>
            <a:spLocks noChangeShapeType="1"/>
          </p:cNvSpPr>
          <p:nvPr/>
        </p:nvSpPr>
        <p:spPr bwMode="auto">
          <a:xfrm>
            <a:off x="6588125" y="3429000"/>
            <a:ext cx="215900" cy="0"/>
          </a:xfrm>
          <a:prstGeom prst="line">
            <a:avLst/>
          </a:prstGeom>
          <a:noFill/>
          <a:ln w="28575">
            <a:solidFill>
              <a:schemeClr val="tx1"/>
            </a:solidFill>
            <a:round/>
            <a:headEnd/>
            <a:tailEnd type="triangle" w="med" len="med"/>
          </a:ln>
          <a:effectLst/>
        </p:spPr>
        <p:txBody>
          <a:bodyPr/>
          <a:lstStyle/>
          <a:p>
            <a:endParaRPr lang="zh-CN" altLang="en-US"/>
          </a:p>
        </p:txBody>
      </p:sp>
      <p:sp>
        <p:nvSpPr>
          <p:cNvPr id="189516" name="Line 76"/>
          <p:cNvSpPr>
            <a:spLocks noChangeShapeType="1"/>
          </p:cNvSpPr>
          <p:nvPr/>
        </p:nvSpPr>
        <p:spPr bwMode="auto">
          <a:xfrm flipH="1">
            <a:off x="6588125" y="3141663"/>
            <a:ext cx="215900" cy="0"/>
          </a:xfrm>
          <a:prstGeom prst="line">
            <a:avLst/>
          </a:prstGeom>
          <a:noFill/>
          <a:ln w="28575">
            <a:solidFill>
              <a:schemeClr val="tx1"/>
            </a:solidFill>
            <a:round/>
            <a:headEnd/>
            <a:tailEnd type="triangle" w="med" len="med"/>
          </a:ln>
          <a:effectLst/>
        </p:spPr>
        <p:txBody>
          <a:bodyPr/>
          <a:lstStyle/>
          <a:p>
            <a:endParaRPr lang="zh-CN" altLang="en-US"/>
          </a:p>
        </p:txBody>
      </p:sp>
      <p:sp>
        <p:nvSpPr>
          <p:cNvPr id="189517" name="Line 77"/>
          <p:cNvSpPr>
            <a:spLocks noChangeShapeType="1"/>
          </p:cNvSpPr>
          <p:nvPr/>
        </p:nvSpPr>
        <p:spPr bwMode="auto">
          <a:xfrm flipV="1">
            <a:off x="6588125" y="2565400"/>
            <a:ext cx="0" cy="576263"/>
          </a:xfrm>
          <a:prstGeom prst="line">
            <a:avLst/>
          </a:prstGeom>
          <a:noFill/>
          <a:ln w="28575">
            <a:solidFill>
              <a:schemeClr val="tx1"/>
            </a:solidFill>
            <a:round/>
            <a:headEnd/>
            <a:tailEnd type="triangle" w="med" len="med"/>
          </a:ln>
          <a:effectLst/>
        </p:spPr>
        <p:txBody>
          <a:bodyPr/>
          <a:lstStyle/>
          <a:p>
            <a:endParaRPr lang="zh-CN" altLang="en-US"/>
          </a:p>
        </p:txBody>
      </p:sp>
      <p:sp>
        <p:nvSpPr>
          <p:cNvPr id="189518" name="Line 78"/>
          <p:cNvSpPr>
            <a:spLocks noChangeShapeType="1"/>
          </p:cNvSpPr>
          <p:nvPr/>
        </p:nvSpPr>
        <p:spPr bwMode="auto">
          <a:xfrm>
            <a:off x="6588125" y="2565400"/>
            <a:ext cx="215900" cy="0"/>
          </a:xfrm>
          <a:prstGeom prst="line">
            <a:avLst/>
          </a:prstGeom>
          <a:noFill/>
          <a:ln w="28575">
            <a:solidFill>
              <a:schemeClr val="tx1"/>
            </a:solidFill>
            <a:round/>
            <a:headEnd/>
            <a:tailEnd type="triangle" w="med" len="med"/>
          </a:ln>
          <a:effectLst/>
        </p:spPr>
        <p:txBody>
          <a:bodyPr/>
          <a:lstStyle/>
          <a:p>
            <a:endParaRPr lang="zh-CN" altLang="en-US"/>
          </a:p>
        </p:txBody>
      </p:sp>
      <p:sp>
        <p:nvSpPr>
          <p:cNvPr id="189519" name="Line 79"/>
          <p:cNvSpPr>
            <a:spLocks noChangeShapeType="1"/>
          </p:cNvSpPr>
          <p:nvPr/>
        </p:nvSpPr>
        <p:spPr bwMode="auto">
          <a:xfrm flipH="1">
            <a:off x="6732588" y="1989138"/>
            <a:ext cx="576262" cy="0"/>
          </a:xfrm>
          <a:prstGeom prst="line">
            <a:avLst/>
          </a:prstGeom>
          <a:noFill/>
          <a:ln w="9525">
            <a:solidFill>
              <a:schemeClr val="tx1"/>
            </a:solidFill>
            <a:round/>
            <a:headEnd/>
            <a:tailEnd type="triangle" w="med" len="med"/>
          </a:ln>
          <a:effectLst/>
        </p:spPr>
        <p:txBody>
          <a:bodyPr/>
          <a:lstStyle/>
          <a:p>
            <a:endParaRPr lang="zh-CN" altLang="en-US"/>
          </a:p>
        </p:txBody>
      </p:sp>
      <p:sp>
        <p:nvSpPr>
          <p:cNvPr id="189520" name="Line 80"/>
          <p:cNvSpPr>
            <a:spLocks noChangeShapeType="1"/>
          </p:cNvSpPr>
          <p:nvPr/>
        </p:nvSpPr>
        <p:spPr bwMode="auto">
          <a:xfrm>
            <a:off x="6732588" y="1989138"/>
            <a:ext cx="0" cy="360362"/>
          </a:xfrm>
          <a:prstGeom prst="line">
            <a:avLst/>
          </a:prstGeom>
          <a:noFill/>
          <a:ln w="9525">
            <a:solidFill>
              <a:schemeClr val="tx1"/>
            </a:solidFill>
            <a:round/>
            <a:headEnd/>
            <a:tailEnd type="triangle" w="med" len="med"/>
          </a:ln>
          <a:effectLst/>
        </p:spPr>
        <p:txBody>
          <a:bodyPr/>
          <a:lstStyle/>
          <a:p>
            <a:endParaRPr lang="zh-CN" altLang="en-US"/>
          </a:p>
        </p:txBody>
      </p:sp>
      <p:sp>
        <p:nvSpPr>
          <p:cNvPr id="189521" name="Line 81"/>
          <p:cNvSpPr>
            <a:spLocks noChangeShapeType="1"/>
          </p:cNvSpPr>
          <p:nvPr/>
        </p:nvSpPr>
        <p:spPr bwMode="auto">
          <a:xfrm>
            <a:off x="6732588" y="2349500"/>
            <a:ext cx="71437" cy="0"/>
          </a:xfrm>
          <a:prstGeom prst="line">
            <a:avLst/>
          </a:prstGeom>
          <a:noFill/>
          <a:ln w="9525">
            <a:solidFill>
              <a:schemeClr val="tx1"/>
            </a:solidFill>
            <a:round/>
            <a:headEnd/>
            <a:tailEnd type="triangle" w="med" len="med"/>
          </a:ln>
          <a:effectLst/>
        </p:spPr>
        <p:txBody>
          <a:bodyPr/>
          <a:lstStyle/>
          <a:p>
            <a:endParaRPr lang="zh-CN" altLang="en-US"/>
          </a:p>
        </p:txBody>
      </p:sp>
      <p:sp>
        <p:nvSpPr>
          <p:cNvPr id="189522" name="Line 82"/>
          <p:cNvSpPr>
            <a:spLocks noChangeShapeType="1"/>
          </p:cNvSpPr>
          <p:nvPr/>
        </p:nvSpPr>
        <p:spPr bwMode="auto">
          <a:xfrm flipH="1">
            <a:off x="6443663" y="1916113"/>
            <a:ext cx="865187" cy="0"/>
          </a:xfrm>
          <a:prstGeom prst="line">
            <a:avLst/>
          </a:prstGeom>
          <a:noFill/>
          <a:ln w="9525">
            <a:solidFill>
              <a:schemeClr val="tx1"/>
            </a:solidFill>
            <a:round/>
            <a:headEnd/>
            <a:tailEnd type="triangle" w="med" len="med"/>
          </a:ln>
          <a:effectLst/>
        </p:spPr>
        <p:txBody>
          <a:bodyPr/>
          <a:lstStyle/>
          <a:p>
            <a:endParaRPr lang="zh-CN" altLang="en-US"/>
          </a:p>
        </p:txBody>
      </p:sp>
      <p:sp>
        <p:nvSpPr>
          <p:cNvPr id="189523" name="Line 83"/>
          <p:cNvSpPr>
            <a:spLocks noChangeShapeType="1"/>
          </p:cNvSpPr>
          <p:nvPr/>
        </p:nvSpPr>
        <p:spPr bwMode="auto">
          <a:xfrm>
            <a:off x="6443663" y="1916113"/>
            <a:ext cx="0" cy="1368425"/>
          </a:xfrm>
          <a:prstGeom prst="line">
            <a:avLst/>
          </a:prstGeom>
          <a:noFill/>
          <a:ln w="9525">
            <a:solidFill>
              <a:schemeClr val="tx1"/>
            </a:solidFill>
            <a:round/>
            <a:headEnd/>
            <a:tailEnd type="triangle" w="med" len="med"/>
          </a:ln>
          <a:effectLst/>
        </p:spPr>
        <p:txBody>
          <a:bodyPr/>
          <a:lstStyle/>
          <a:p>
            <a:endParaRPr lang="zh-CN" altLang="en-US"/>
          </a:p>
        </p:txBody>
      </p:sp>
      <p:sp>
        <p:nvSpPr>
          <p:cNvPr id="189524" name="Line 84"/>
          <p:cNvSpPr>
            <a:spLocks noChangeShapeType="1"/>
          </p:cNvSpPr>
          <p:nvPr/>
        </p:nvSpPr>
        <p:spPr bwMode="auto">
          <a:xfrm>
            <a:off x="6443663" y="3284538"/>
            <a:ext cx="360362" cy="0"/>
          </a:xfrm>
          <a:prstGeom prst="line">
            <a:avLst/>
          </a:prstGeom>
          <a:noFill/>
          <a:ln w="9525">
            <a:solidFill>
              <a:schemeClr val="tx1"/>
            </a:solidFill>
            <a:round/>
            <a:headEnd/>
            <a:tailEnd type="triangle" w="med" len="med"/>
          </a:ln>
          <a:effectLst/>
        </p:spPr>
        <p:txBody>
          <a:bodyPr/>
          <a:lstStyle/>
          <a:p>
            <a:endParaRPr lang="zh-CN" altLang="en-US"/>
          </a:p>
        </p:txBody>
      </p:sp>
      <p:sp>
        <p:nvSpPr>
          <p:cNvPr id="189525" name="Line 85"/>
          <p:cNvSpPr>
            <a:spLocks noChangeShapeType="1"/>
          </p:cNvSpPr>
          <p:nvPr/>
        </p:nvSpPr>
        <p:spPr bwMode="auto">
          <a:xfrm flipH="1">
            <a:off x="6300788" y="1844675"/>
            <a:ext cx="1008062" cy="0"/>
          </a:xfrm>
          <a:prstGeom prst="line">
            <a:avLst/>
          </a:prstGeom>
          <a:noFill/>
          <a:ln w="9525">
            <a:solidFill>
              <a:schemeClr val="tx1"/>
            </a:solidFill>
            <a:round/>
            <a:headEnd/>
            <a:tailEnd type="triangle" w="med" len="med"/>
          </a:ln>
          <a:effectLst/>
        </p:spPr>
        <p:txBody>
          <a:bodyPr/>
          <a:lstStyle/>
          <a:p>
            <a:endParaRPr lang="zh-CN" altLang="en-US"/>
          </a:p>
        </p:txBody>
      </p:sp>
      <p:sp>
        <p:nvSpPr>
          <p:cNvPr id="189526" name="Line 86"/>
          <p:cNvSpPr>
            <a:spLocks noChangeShapeType="1"/>
          </p:cNvSpPr>
          <p:nvPr/>
        </p:nvSpPr>
        <p:spPr bwMode="auto">
          <a:xfrm>
            <a:off x="6300788" y="1844675"/>
            <a:ext cx="0" cy="2160588"/>
          </a:xfrm>
          <a:prstGeom prst="line">
            <a:avLst/>
          </a:prstGeom>
          <a:noFill/>
          <a:ln w="9525">
            <a:solidFill>
              <a:schemeClr val="tx1"/>
            </a:solidFill>
            <a:round/>
            <a:headEnd/>
            <a:tailEnd type="triangle" w="med" len="med"/>
          </a:ln>
          <a:effectLst/>
        </p:spPr>
        <p:txBody>
          <a:bodyPr/>
          <a:lstStyle/>
          <a:p>
            <a:endParaRPr lang="zh-CN" altLang="en-US"/>
          </a:p>
        </p:txBody>
      </p:sp>
      <p:sp>
        <p:nvSpPr>
          <p:cNvPr id="189527" name="Line 87"/>
          <p:cNvSpPr>
            <a:spLocks noChangeShapeType="1"/>
          </p:cNvSpPr>
          <p:nvPr/>
        </p:nvSpPr>
        <p:spPr bwMode="auto">
          <a:xfrm>
            <a:off x="6300788" y="4005263"/>
            <a:ext cx="503237" cy="0"/>
          </a:xfrm>
          <a:prstGeom prst="line">
            <a:avLst/>
          </a:prstGeom>
          <a:noFill/>
          <a:ln w="9525">
            <a:solidFill>
              <a:schemeClr val="tx1"/>
            </a:solidFill>
            <a:round/>
            <a:headEnd/>
            <a:tailEnd type="triangle" w="med" len="med"/>
          </a:ln>
          <a:effectLst/>
        </p:spPr>
        <p:txBody>
          <a:bodyPr/>
          <a:lstStyle/>
          <a:p>
            <a:endParaRPr lang="zh-CN" altLang="en-US"/>
          </a:p>
        </p:txBody>
      </p:sp>
      <p:sp>
        <p:nvSpPr>
          <p:cNvPr id="189528" name="Line 88"/>
          <p:cNvSpPr>
            <a:spLocks noChangeShapeType="1"/>
          </p:cNvSpPr>
          <p:nvPr/>
        </p:nvSpPr>
        <p:spPr bwMode="auto">
          <a:xfrm flipH="1">
            <a:off x="7019925" y="1700213"/>
            <a:ext cx="288925" cy="0"/>
          </a:xfrm>
          <a:prstGeom prst="line">
            <a:avLst/>
          </a:prstGeom>
          <a:noFill/>
          <a:ln w="38100">
            <a:solidFill>
              <a:srgbClr val="FF9900"/>
            </a:solidFill>
            <a:round/>
            <a:headEnd/>
            <a:tailEnd type="triangle" w="med" len="med"/>
          </a:ln>
          <a:effectLst/>
        </p:spPr>
        <p:txBody>
          <a:bodyPr/>
          <a:lstStyle/>
          <a:p>
            <a:endParaRPr lang="zh-CN" altLang="en-US"/>
          </a:p>
        </p:txBody>
      </p:sp>
      <p:sp>
        <p:nvSpPr>
          <p:cNvPr id="189529" name="Line 89"/>
          <p:cNvSpPr>
            <a:spLocks noChangeShapeType="1"/>
          </p:cNvSpPr>
          <p:nvPr/>
        </p:nvSpPr>
        <p:spPr bwMode="auto">
          <a:xfrm flipV="1">
            <a:off x="7019925" y="1484313"/>
            <a:ext cx="0" cy="215900"/>
          </a:xfrm>
          <a:prstGeom prst="line">
            <a:avLst/>
          </a:prstGeom>
          <a:noFill/>
          <a:ln w="38100">
            <a:solidFill>
              <a:srgbClr val="FF9900"/>
            </a:solidFill>
            <a:round/>
            <a:headEnd/>
            <a:tailEnd/>
          </a:ln>
          <a:effectLst/>
        </p:spPr>
        <p:txBody>
          <a:bodyPr/>
          <a:lstStyle/>
          <a:p>
            <a:endParaRPr lang="zh-CN" altLang="en-US"/>
          </a:p>
        </p:txBody>
      </p:sp>
      <p:sp>
        <p:nvSpPr>
          <p:cNvPr id="189530" name="Line 90"/>
          <p:cNvSpPr>
            <a:spLocks noChangeShapeType="1"/>
          </p:cNvSpPr>
          <p:nvPr/>
        </p:nvSpPr>
        <p:spPr bwMode="auto">
          <a:xfrm>
            <a:off x="7019925" y="1484313"/>
            <a:ext cx="1655763" cy="0"/>
          </a:xfrm>
          <a:prstGeom prst="line">
            <a:avLst/>
          </a:prstGeom>
          <a:noFill/>
          <a:ln w="38100">
            <a:solidFill>
              <a:srgbClr val="FF9900"/>
            </a:solidFill>
            <a:round/>
            <a:headEnd/>
            <a:tailEnd/>
          </a:ln>
          <a:effectLst/>
        </p:spPr>
        <p:txBody>
          <a:bodyPr/>
          <a:lstStyle/>
          <a:p>
            <a:endParaRPr lang="zh-CN" altLang="en-US"/>
          </a:p>
        </p:txBody>
      </p:sp>
      <p:sp>
        <p:nvSpPr>
          <p:cNvPr id="189531" name="Line 91"/>
          <p:cNvSpPr>
            <a:spLocks noChangeShapeType="1"/>
          </p:cNvSpPr>
          <p:nvPr/>
        </p:nvSpPr>
        <p:spPr bwMode="auto">
          <a:xfrm>
            <a:off x="8675688" y="1484313"/>
            <a:ext cx="0" cy="5040312"/>
          </a:xfrm>
          <a:prstGeom prst="line">
            <a:avLst/>
          </a:prstGeom>
          <a:noFill/>
          <a:ln w="38100">
            <a:solidFill>
              <a:srgbClr val="FF9900"/>
            </a:solidFill>
            <a:round/>
            <a:headEnd/>
            <a:tailEnd/>
          </a:ln>
          <a:effectLst/>
        </p:spPr>
        <p:txBody>
          <a:bodyPr/>
          <a:lstStyle/>
          <a:p>
            <a:endParaRPr lang="zh-CN" altLang="en-US"/>
          </a:p>
        </p:txBody>
      </p:sp>
      <p:sp>
        <p:nvSpPr>
          <p:cNvPr id="189532" name="Line 92"/>
          <p:cNvSpPr>
            <a:spLocks noChangeShapeType="1"/>
          </p:cNvSpPr>
          <p:nvPr/>
        </p:nvSpPr>
        <p:spPr bwMode="auto">
          <a:xfrm flipH="1">
            <a:off x="6659563" y="6524625"/>
            <a:ext cx="2016125" cy="0"/>
          </a:xfrm>
          <a:prstGeom prst="line">
            <a:avLst/>
          </a:prstGeom>
          <a:noFill/>
          <a:ln w="38100">
            <a:solidFill>
              <a:srgbClr val="FF9900"/>
            </a:solidFill>
            <a:round/>
            <a:headEnd/>
            <a:tailEnd type="triangle" w="med" len="med"/>
          </a:ln>
          <a:effectLst/>
        </p:spPr>
        <p:txBody>
          <a:bodyPr/>
          <a:lstStyle/>
          <a:p>
            <a:endParaRPr lang="zh-CN" altLang="en-US"/>
          </a:p>
        </p:txBody>
      </p:sp>
      <p:sp>
        <p:nvSpPr>
          <p:cNvPr id="189533" name="Line 93"/>
          <p:cNvSpPr>
            <a:spLocks noChangeShapeType="1"/>
          </p:cNvSpPr>
          <p:nvPr/>
        </p:nvSpPr>
        <p:spPr bwMode="auto">
          <a:xfrm flipV="1">
            <a:off x="6659563" y="6237288"/>
            <a:ext cx="0" cy="287337"/>
          </a:xfrm>
          <a:prstGeom prst="line">
            <a:avLst/>
          </a:prstGeom>
          <a:noFill/>
          <a:ln w="38100">
            <a:solidFill>
              <a:srgbClr val="FF9900"/>
            </a:solidFill>
            <a:round/>
            <a:headEnd/>
            <a:tailEnd type="triangle" w="med" len="med"/>
          </a:ln>
          <a:effectLst/>
        </p:spPr>
        <p:txBody>
          <a:bodyPr/>
          <a:lstStyle/>
          <a:p>
            <a:endParaRPr lang="zh-CN" altLang="en-US"/>
          </a:p>
        </p:txBody>
      </p:sp>
      <p:sp>
        <p:nvSpPr>
          <p:cNvPr id="189534" name="Line 94"/>
          <p:cNvSpPr>
            <a:spLocks noChangeShapeType="1"/>
          </p:cNvSpPr>
          <p:nvPr/>
        </p:nvSpPr>
        <p:spPr bwMode="auto">
          <a:xfrm>
            <a:off x="6659563" y="6237288"/>
            <a:ext cx="217487" cy="0"/>
          </a:xfrm>
          <a:prstGeom prst="line">
            <a:avLst/>
          </a:prstGeom>
          <a:noFill/>
          <a:ln w="38100">
            <a:solidFill>
              <a:srgbClr val="FF9900"/>
            </a:solidFill>
            <a:round/>
            <a:headEnd/>
            <a:tailEnd type="triangle" w="med" len="med"/>
          </a:ln>
          <a:effectLst/>
        </p:spPr>
        <p:txBody>
          <a:bodyPr/>
          <a:lstStyle/>
          <a:p>
            <a:endParaRPr lang="zh-CN" altLang="en-US"/>
          </a:p>
        </p:txBody>
      </p:sp>
      <p:sp>
        <p:nvSpPr>
          <p:cNvPr id="189535" name="Line 95"/>
          <p:cNvSpPr>
            <a:spLocks noChangeShapeType="1"/>
          </p:cNvSpPr>
          <p:nvPr/>
        </p:nvSpPr>
        <p:spPr bwMode="auto">
          <a:xfrm flipH="1">
            <a:off x="6156325" y="2492375"/>
            <a:ext cx="647700" cy="0"/>
          </a:xfrm>
          <a:prstGeom prst="line">
            <a:avLst/>
          </a:prstGeom>
          <a:noFill/>
          <a:ln w="38100">
            <a:solidFill>
              <a:srgbClr val="FFCC00"/>
            </a:solidFill>
            <a:round/>
            <a:headEnd/>
            <a:tailEnd type="triangle" w="med" len="med"/>
          </a:ln>
          <a:effectLst/>
        </p:spPr>
        <p:txBody>
          <a:bodyPr/>
          <a:lstStyle/>
          <a:p>
            <a:endParaRPr lang="zh-CN" altLang="en-US"/>
          </a:p>
        </p:txBody>
      </p:sp>
      <p:sp>
        <p:nvSpPr>
          <p:cNvPr id="189536" name="Line 96"/>
          <p:cNvSpPr>
            <a:spLocks noChangeShapeType="1"/>
          </p:cNvSpPr>
          <p:nvPr/>
        </p:nvSpPr>
        <p:spPr bwMode="auto">
          <a:xfrm flipV="1">
            <a:off x="6156325" y="1341438"/>
            <a:ext cx="0" cy="1150937"/>
          </a:xfrm>
          <a:prstGeom prst="line">
            <a:avLst/>
          </a:prstGeom>
          <a:noFill/>
          <a:ln w="38100">
            <a:solidFill>
              <a:srgbClr val="FFCC00"/>
            </a:solidFill>
            <a:round/>
            <a:headEnd/>
            <a:tailEnd/>
          </a:ln>
          <a:effectLst/>
        </p:spPr>
        <p:txBody>
          <a:bodyPr/>
          <a:lstStyle/>
          <a:p>
            <a:endParaRPr lang="zh-CN" altLang="en-US"/>
          </a:p>
        </p:txBody>
      </p:sp>
      <p:sp>
        <p:nvSpPr>
          <p:cNvPr id="189537" name="Line 97"/>
          <p:cNvSpPr>
            <a:spLocks noChangeShapeType="1"/>
          </p:cNvSpPr>
          <p:nvPr/>
        </p:nvSpPr>
        <p:spPr bwMode="auto">
          <a:xfrm>
            <a:off x="6156325" y="1341438"/>
            <a:ext cx="2736850" cy="0"/>
          </a:xfrm>
          <a:prstGeom prst="line">
            <a:avLst/>
          </a:prstGeom>
          <a:noFill/>
          <a:ln w="38100">
            <a:solidFill>
              <a:srgbClr val="FF9900"/>
            </a:solidFill>
            <a:round/>
            <a:headEnd/>
            <a:tailEnd type="triangle" w="med" len="med"/>
          </a:ln>
          <a:effectLst/>
        </p:spPr>
        <p:txBody>
          <a:bodyPr/>
          <a:lstStyle/>
          <a:p>
            <a:endParaRPr lang="zh-CN" altLang="en-US"/>
          </a:p>
        </p:txBody>
      </p:sp>
      <p:sp>
        <p:nvSpPr>
          <p:cNvPr id="189538" name="Line 98"/>
          <p:cNvSpPr>
            <a:spLocks noChangeShapeType="1"/>
          </p:cNvSpPr>
          <p:nvPr/>
        </p:nvSpPr>
        <p:spPr bwMode="auto">
          <a:xfrm>
            <a:off x="8893175" y="1341438"/>
            <a:ext cx="0" cy="5327650"/>
          </a:xfrm>
          <a:prstGeom prst="line">
            <a:avLst/>
          </a:prstGeom>
          <a:noFill/>
          <a:ln w="38100">
            <a:solidFill>
              <a:srgbClr val="FF9900"/>
            </a:solidFill>
            <a:round/>
            <a:headEnd/>
            <a:tailEnd type="triangle" w="med" len="med"/>
          </a:ln>
          <a:effectLst/>
        </p:spPr>
        <p:txBody>
          <a:bodyPr/>
          <a:lstStyle/>
          <a:p>
            <a:endParaRPr lang="zh-CN" altLang="en-US"/>
          </a:p>
        </p:txBody>
      </p:sp>
      <p:sp>
        <p:nvSpPr>
          <p:cNvPr id="189539" name="Line 99"/>
          <p:cNvSpPr>
            <a:spLocks noChangeShapeType="1"/>
          </p:cNvSpPr>
          <p:nvPr/>
        </p:nvSpPr>
        <p:spPr bwMode="auto">
          <a:xfrm flipH="1">
            <a:off x="6516688" y="6669088"/>
            <a:ext cx="2376487" cy="0"/>
          </a:xfrm>
          <a:prstGeom prst="line">
            <a:avLst/>
          </a:prstGeom>
          <a:noFill/>
          <a:ln w="38100">
            <a:solidFill>
              <a:srgbClr val="FF9900"/>
            </a:solidFill>
            <a:round/>
            <a:headEnd/>
            <a:tailEnd type="triangle" w="med" len="med"/>
          </a:ln>
          <a:effectLst/>
        </p:spPr>
        <p:txBody>
          <a:bodyPr/>
          <a:lstStyle/>
          <a:p>
            <a:endParaRPr lang="zh-CN" altLang="en-US"/>
          </a:p>
        </p:txBody>
      </p:sp>
      <p:sp>
        <p:nvSpPr>
          <p:cNvPr id="189540" name="Line 100"/>
          <p:cNvSpPr>
            <a:spLocks noChangeShapeType="1"/>
          </p:cNvSpPr>
          <p:nvPr/>
        </p:nvSpPr>
        <p:spPr bwMode="auto">
          <a:xfrm flipV="1">
            <a:off x="6516688" y="5949950"/>
            <a:ext cx="0" cy="719138"/>
          </a:xfrm>
          <a:prstGeom prst="line">
            <a:avLst/>
          </a:prstGeom>
          <a:noFill/>
          <a:ln w="38100">
            <a:solidFill>
              <a:srgbClr val="FF9900"/>
            </a:solidFill>
            <a:round/>
            <a:headEnd/>
            <a:tailEnd type="triangle" w="med" len="med"/>
          </a:ln>
          <a:effectLst/>
        </p:spPr>
        <p:txBody>
          <a:bodyPr/>
          <a:lstStyle/>
          <a:p>
            <a:endParaRPr lang="zh-CN" altLang="en-US"/>
          </a:p>
        </p:txBody>
      </p:sp>
      <p:sp>
        <p:nvSpPr>
          <p:cNvPr id="189541" name="Line 101"/>
          <p:cNvSpPr>
            <a:spLocks noChangeShapeType="1"/>
          </p:cNvSpPr>
          <p:nvPr/>
        </p:nvSpPr>
        <p:spPr bwMode="auto">
          <a:xfrm>
            <a:off x="6516688" y="5949950"/>
            <a:ext cx="360362" cy="0"/>
          </a:xfrm>
          <a:prstGeom prst="line">
            <a:avLst/>
          </a:prstGeom>
          <a:noFill/>
          <a:ln w="38100">
            <a:solidFill>
              <a:srgbClr val="FF9900"/>
            </a:solidFill>
            <a:round/>
            <a:headEnd/>
            <a:tailEnd type="triangle" w="med" len="med"/>
          </a:ln>
          <a:effectLst/>
        </p:spPr>
        <p:txBody>
          <a:bodyPr/>
          <a:lstStyle/>
          <a:p>
            <a:endParaRPr lang="zh-CN" altLang="en-US"/>
          </a:p>
        </p:txBody>
      </p:sp>
      <p:sp>
        <p:nvSpPr>
          <p:cNvPr id="189542" name="Text Box 102"/>
          <p:cNvSpPr txBox="1">
            <a:spLocks noChangeArrowheads="1"/>
          </p:cNvSpPr>
          <p:nvPr/>
        </p:nvSpPr>
        <p:spPr bwMode="auto">
          <a:xfrm>
            <a:off x="7264400" y="5157788"/>
            <a:ext cx="979488" cy="336550"/>
          </a:xfrm>
          <a:prstGeom prst="rect">
            <a:avLst/>
          </a:prstGeom>
          <a:noFill/>
          <a:ln w="9525">
            <a:noFill/>
            <a:miter lim="800000"/>
            <a:headEnd/>
            <a:tailEnd/>
          </a:ln>
          <a:effectLst/>
        </p:spPr>
        <p:txBody>
          <a:bodyPr wrap="none">
            <a:spAutoFit/>
          </a:bodyPr>
          <a:lstStyle/>
          <a:p>
            <a:r>
              <a:rPr lang="en-US" altLang="zh-CN" sz="1600" b="1"/>
              <a:t>6U Crate</a:t>
            </a:r>
          </a:p>
        </p:txBody>
      </p:sp>
      <p:sp>
        <p:nvSpPr>
          <p:cNvPr id="189543" name="Text Box 103"/>
          <p:cNvSpPr txBox="1">
            <a:spLocks noChangeArrowheads="1"/>
          </p:cNvSpPr>
          <p:nvPr/>
        </p:nvSpPr>
        <p:spPr bwMode="auto">
          <a:xfrm>
            <a:off x="6578600" y="1535113"/>
            <a:ext cx="514350" cy="274637"/>
          </a:xfrm>
          <a:prstGeom prst="rect">
            <a:avLst/>
          </a:prstGeom>
          <a:noFill/>
          <a:ln w="9525">
            <a:noFill/>
            <a:miter lim="800000"/>
            <a:headEnd/>
            <a:tailEnd/>
          </a:ln>
          <a:effectLst/>
        </p:spPr>
        <p:txBody>
          <a:bodyPr wrap="none">
            <a:spAutoFit/>
          </a:bodyPr>
          <a:lstStyle/>
          <a:p>
            <a:r>
              <a:rPr lang="en-US" altLang="zh-CN" sz="1200" b="1"/>
              <a:t>CLK</a:t>
            </a:r>
          </a:p>
        </p:txBody>
      </p:sp>
      <p:sp>
        <p:nvSpPr>
          <p:cNvPr id="189544" name="Text Box 104"/>
          <p:cNvSpPr txBox="1">
            <a:spLocks noChangeArrowheads="1"/>
          </p:cNvSpPr>
          <p:nvPr/>
        </p:nvSpPr>
        <p:spPr bwMode="auto">
          <a:xfrm>
            <a:off x="6794500" y="1052513"/>
            <a:ext cx="361950" cy="274637"/>
          </a:xfrm>
          <a:prstGeom prst="rect">
            <a:avLst/>
          </a:prstGeom>
          <a:noFill/>
          <a:ln w="9525">
            <a:noFill/>
            <a:miter lim="800000"/>
            <a:headEnd/>
            <a:tailEnd/>
          </a:ln>
          <a:effectLst/>
        </p:spPr>
        <p:txBody>
          <a:bodyPr wrap="none">
            <a:spAutoFit/>
          </a:bodyPr>
          <a:lstStyle/>
          <a:p>
            <a:r>
              <a:rPr lang="en-US" altLang="zh-CN" sz="1200" b="1"/>
              <a:t>L1</a:t>
            </a:r>
          </a:p>
        </p:txBody>
      </p:sp>
      <p:sp>
        <p:nvSpPr>
          <p:cNvPr id="189545" name="Text Box 105"/>
          <p:cNvSpPr txBox="1">
            <a:spLocks noChangeArrowheads="1"/>
          </p:cNvSpPr>
          <p:nvPr/>
        </p:nvSpPr>
        <p:spPr bwMode="auto">
          <a:xfrm>
            <a:off x="395288" y="5826125"/>
            <a:ext cx="5545137" cy="641350"/>
          </a:xfrm>
          <a:prstGeom prst="rect">
            <a:avLst/>
          </a:prstGeom>
          <a:noFill/>
          <a:ln w="9525">
            <a:noFill/>
            <a:miter lim="800000"/>
            <a:headEnd/>
            <a:tailEnd/>
          </a:ln>
          <a:effectLst/>
        </p:spPr>
        <p:txBody>
          <a:bodyPr>
            <a:spAutoFit/>
          </a:bodyPr>
          <a:lstStyle/>
          <a:p>
            <a:r>
              <a:rPr kumimoji="0" lang="en-US" altLang="zh-CN" sz="1800">
                <a:latin typeface="Arial" charset="0"/>
              </a:rPr>
              <a:t>This mini trigger system had been proved in a review in August 2006</a:t>
            </a:r>
          </a:p>
        </p:txBody>
      </p:sp>
      <p:sp>
        <p:nvSpPr>
          <p:cNvPr id="108" name="日期占位符 107"/>
          <p:cNvSpPr>
            <a:spLocks noGrp="1"/>
          </p:cNvSpPr>
          <p:nvPr>
            <p:ph type="dt" sz="half" idx="10"/>
          </p:nvPr>
        </p:nvSpPr>
        <p:spPr/>
        <p:txBody>
          <a:bodyPr/>
          <a:lstStyle/>
          <a:p>
            <a:r>
              <a:rPr lang="en-US" altLang="zh-CN" smtClean="0"/>
              <a:t>2014-7-18 IHEP</a:t>
            </a:r>
            <a:endParaRPr lang="en-US" altLang="zh-CN"/>
          </a:p>
        </p:txBody>
      </p:sp>
      <p:sp>
        <p:nvSpPr>
          <p:cNvPr id="109" name="灯片编号占位符 108"/>
          <p:cNvSpPr>
            <a:spLocks noGrp="1"/>
          </p:cNvSpPr>
          <p:nvPr>
            <p:ph type="sldNum" sz="quarter" idx="12"/>
          </p:nvPr>
        </p:nvSpPr>
        <p:spPr/>
        <p:txBody>
          <a:bodyPr/>
          <a:lstStyle/>
          <a:p>
            <a:fld id="{E1D0FC37-B3AD-4B89-B933-660EB0FB2D61}" type="slidenum">
              <a:rPr lang="en-US" altLang="zh-CN" smtClean="0"/>
              <a:pPr/>
              <a:t>105</a:t>
            </a:fld>
            <a:endParaRPr lang="en-US" altLang="zh-CN"/>
          </a:p>
        </p:txBody>
      </p:sp>
      <p:sp>
        <p:nvSpPr>
          <p:cNvPr id="110" name="页脚占位符 109"/>
          <p:cNvSpPr>
            <a:spLocks noGrp="1"/>
          </p:cNvSpPr>
          <p:nvPr>
            <p:ph type="ftr" sz="quarter" idx="11"/>
          </p:nvPr>
        </p:nvSpPr>
        <p:spPr/>
        <p:txBody>
          <a:bodyPr/>
          <a:lstStyle/>
          <a:p>
            <a:r>
              <a:rPr lang="pt-BR" altLang="zh-CN" smtClean="0"/>
              <a:t>Z.-A. LIU     EPC Seminar</a:t>
            </a:r>
            <a:endParaRPr lang="en-US" altLang="zh-CN"/>
          </a:p>
        </p:txBody>
      </p:sp>
    </p:spTree>
    <p:extLst>
      <p:ext uri="{BB962C8B-B14F-4D97-AF65-F5344CB8AC3E}">
        <p14:creationId xmlns:p14="http://schemas.microsoft.com/office/powerpoint/2010/main" val="864755261"/>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3"/>
          <p:cNvSpPr>
            <a:spLocks noGrp="1"/>
          </p:cNvSpPr>
          <p:nvPr>
            <p:ph type="dt" sz="half" idx="10"/>
          </p:nvPr>
        </p:nvSpPr>
        <p:spPr/>
        <p:txBody>
          <a:bodyPr/>
          <a:lstStyle/>
          <a:p>
            <a:r>
              <a:rPr lang="en-US" altLang="zh-CN" smtClean="0"/>
              <a:t>2014-7-18 IHEP</a:t>
            </a:r>
            <a:endParaRPr lang="en-US" altLang="zh-CN"/>
          </a:p>
        </p:txBody>
      </p:sp>
      <p:sp>
        <p:nvSpPr>
          <p:cNvPr id="6" name="灯片编号占位符 4"/>
          <p:cNvSpPr>
            <a:spLocks noGrp="1"/>
          </p:cNvSpPr>
          <p:nvPr>
            <p:ph type="sldNum" sz="quarter" idx="11"/>
          </p:nvPr>
        </p:nvSpPr>
        <p:spPr/>
        <p:txBody>
          <a:bodyPr/>
          <a:lstStyle/>
          <a:p>
            <a:fld id="{3A7C403B-4EF9-4B95-8433-4256A47F1934}" type="slidenum">
              <a:rPr lang="en-US" altLang="zh-CN"/>
              <a:pPr/>
              <a:t>106</a:t>
            </a:fld>
            <a:endParaRPr lang="en-US" altLang="zh-CN"/>
          </a:p>
        </p:txBody>
      </p:sp>
      <p:sp>
        <p:nvSpPr>
          <p:cNvPr id="7" name="页脚占位符 5"/>
          <p:cNvSpPr>
            <a:spLocks noGrp="1"/>
          </p:cNvSpPr>
          <p:nvPr>
            <p:ph type="ftr" sz="quarter" idx="12"/>
          </p:nvPr>
        </p:nvSpPr>
        <p:spPr/>
        <p:txBody>
          <a:bodyPr/>
          <a:lstStyle/>
          <a:p>
            <a:r>
              <a:rPr lang="pt-BR" altLang="zh-CN" smtClean="0"/>
              <a:t>Z.-A. LIU     EPC Seminar</a:t>
            </a:r>
            <a:endParaRPr lang="en-US" altLang="zh-CN"/>
          </a:p>
        </p:txBody>
      </p:sp>
      <p:sp>
        <p:nvSpPr>
          <p:cNvPr id="202754" name="Rectangle 2"/>
          <p:cNvSpPr>
            <a:spLocks noGrp="1" noRot="1" noChangeArrowheads="1"/>
          </p:cNvSpPr>
          <p:nvPr>
            <p:ph type="title"/>
          </p:nvPr>
        </p:nvSpPr>
        <p:spPr/>
        <p:txBody>
          <a:bodyPr/>
          <a:lstStyle/>
          <a:p>
            <a:endParaRPr lang="zh-CN" altLang="zh-CN"/>
          </a:p>
        </p:txBody>
      </p:sp>
      <p:sp>
        <p:nvSpPr>
          <p:cNvPr id="202755" name="Rectangle 3"/>
          <p:cNvSpPr>
            <a:spLocks noGrp="1" noChangeArrowheads="1"/>
          </p:cNvSpPr>
          <p:nvPr>
            <p:ph type="body" idx="1"/>
          </p:nvPr>
        </p:nvSpPr>
        <p:spPr/>
        <p:txBody>
          <a:bodyPr/>
          <a:lstStyle/>
          <a:p>
            <a:endParaRPr lang="zh-CN" altLang="zh-CN"/>
          </a:p>
        </p:txBody>
      </p:sp>
      <p:pic>
        <p:nvPicPr>
          <p:cNvPr id="202756" name="Picture 4" descr="DSC_0061"/>
          <p:cNvPicPr>
            <a:picLocks noChangeAspect="1" noChangeArrowheads="1"/>
          </p:cNvPicPr>
          <p:nvPr/>
        </p:nvPicPr>
        <p:blipFill>
          <a:blip r:embed="rId2" cstate="print"/>
          <a:srcRect/>
          <a:stretch>
            <a:fillRect/>
          </a:stretch>
        </p:blipFill>
        <p:spPr bwMode="auto">
          <a:xfrm>
            <a:off x="1042988" y="1704975"/>
            <a:ext cx="6985000" cy="4676775"/>
          </a:xfrm>
          <a:prstGeom prst="rect">
            <a:avLst/>
          </a:prstGeom>
          <a:noFill/>
        </p:spPr>
      </p:pic>
    </p:spTree>
    <p:extLst>
      <p:ext uri="{BB962C8B-B14F-4D97-AF65-F5344CB8AC3E}">
        <p14:creationId xmlns:p14="http://schemas.microsoft.com/office/powerpoint/2010/main" val="334585424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4" name="Picture 4" descr="DSC_0061"/>
          <p:cNvPicPr>
            <a:picLocks noChangeAspect="1" noChangeArrowheads="1"/>
          </p:cNvPicPr>
          <p:nvPr/>
        </p:nvPicPr>
        <p:blipFill>
          <a:blip r:embed="rId2"/>
          <a:srcRect/>
          <a:stretch>
            <a:fillRect/>
          </a:stretch>
        </p:blipFill>
        <p:spPr bwMode="auto">
          <a:xfrm>
            <a:off x="179388" y="642938"/>
            <a:ext cx="8785225" cy="5881687"/>
          </a:xfrm>
          <a:prstGeom prst="rect">
            <a:avLst/>
          </a:prstGeom>
          <a:noFill/>
        </p:spPr>
      </p:pic>
      <p:sp>
        <p:nvSpPr>
          <p:cNvPr id="5" name="日期占位符 4"/>
          <p:cNvSpPr>
            <a:spLocks noGrp="1"/>
          </p:cNvSpPr>
          <p:nvPr>
            <p:ph type="dt" sz="half" idx="10"/>
          </p:nvPr>
        </p:nvSpPr>
        <p:spPr/>
        <p:txBody>
          <a:bodyPr/>
          <a:lstStyle/>
          <a:p>
            <a:r>
              <a:rPr lang="en-US" altLang="zh-CN" smtClean="0"/>
              <a:t>2014-7-18 IHEP</a:t>
            </a:r>
            <a:endParaRPr lang="en-US" altLang="zh-CN"/>
          </a:p>
        </p:txBody>
      </p:sp>
      <p:sp>
        <p:nvSpPr>
          <p:cNvPr id="6" name="灯片编号占位符 5"/>
          <p:cNvSpPr>
            <a:spLocks noGrp="1"/>
          </p:cNvSpPr>
          <p:nvPr>
            <p:ph type="sldNum" sz="quarter" idx="12"/>
          </p:nvPr>
        </p:nvSpPr>
        <p:spPr/>
        <p:txBody>
          <a:bodyPr/>
          <a:lstStyle/>
          <a:p>
            <a:fld id="{E1D0FC37-B3AD-4B89-B933-660EB0FB2D61}" type="slidenum">
              <a:rPr lang="en-US" altLang="zh-CN" smtClean="0"/>
              <a:pPr/>
              <a:t>107</a:t>
            </a:fld>
            <a:endParaRPr lang="en-US" altLang="zh-CN"/>
          </a:p>
        </p:txBody>
      </p:sp>
      <p:sp>
        <p:nvSpPr>
          <p:cNvPr id="7" name="页脚占位符 6"/>
          <p:cNvSpPr>
            <a:spLocks noGrp="1"/>
          </p:cNvSpPr>
          <p:nvPr>
            <p:ph type="ftr" sz="quarter" idx="11"/>
          </p:nvPr>
        </p:nvSpPr>
        <p:spPr/>
        <p:txBody>
          <a:bodyPr/>
          <a:lstStyle/>
          <a:p>
            <a:r>
              <a:rPr lang="pt-BR" altLang="zh-CN" smtClean="0"/>
              <a:t>Z.-A. LIU     EPC Seminar</a:t>
            </a:r>
            <a:endParaRPr lang="en-US" altLang="zh-CN"/>
          </a:p>
        </p:txBody>
      </p:sp>
    </p:spTree>
    <p:extLst>
      <p:ext uri="{BB962C8B-B14F-4D97-AF65-F5344CB8AC3E}">
        <p14:creationId xmlns:p14="http://schemas.microsoft.com/office/powerpoint/2010/main" val="2976976618"/>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日期占位符 3"/>
          <p:cNvSpPr>
            <a:spLocks noGrp="1"/>
          </p:cNvSpPr>
          <p:nvPr>
            <p:ph type="dt" sz="half" idx="10"/>
          </p:nvPr>
        </p:nvSpPr>
        <p:spPr/>
        <p:txBody>
          <a:bodyPr/>
          <a:lstStyle/>
          <a:p>
            <a:r>
              <a:rPr lang="en-US" altLang="zh-CN" smtClean="0"/>
              <a:t>2014-7-18 IHEP</a:t>
            </a:r>
            <a:endParaRPr lang="en-US" altLang="zh-CN"/>
          </a:p>
        </p:txBody>
      </p:sp>
      <p:sp>
        <p:nvSpPr>
          <p:cNvPr id="8" name="灯片编号占位符 4"/>
          <p:cNvSpPr>
            <a:spLocks noGrp="1"/>
          </p:cNvSpPr>
          <p:nvPr>
            <p:ph type="sldNum" sz="quarter" idx="11"/>
          </p:nvPr>
        </p:nvSpPr>
        <p:spPr/>
        <p:txBody>
          <a:bodyPr/>
          <a:lstStyle/>
          <a:p>
            <a:fld id="{B011C5B7-4B0C-4245-9B25-FFA022F7794B}" type="slidenum">
              <a:rPr lang="en-US" altLang="zh-CN"/>
              <a:pPr/>
              <a:t>108</a:t>
            </a:fld>
            <a:endParaRPr lang="en-US" altLang="zh-CN"/>
          </a:p>
        </p:txBody>
      </p:sp>
      <p:sp>
        <p:nvSpPr>
          <p:cNvPr id="9" name="页脚占位符 5"/>
          <p:cNvSpPr>
            <a:spLocks noGrp="1"/>
          </p:cNvSpPr>
          <p:nvPr>
            <p:ph type="ftr" sz="quarter" idx="12"/>
          </p:nvPr>
        </p:nvSpPr>
        <p:spPr/>
        <p:txBody>
          <a:bodyPr/>
          <a:lstStyle/>
          <a:p>
            <a:r>
              <a:rPr lang="pt-BR" altLang="zh-CN" smtClean="0"/>
              <a:t>Z.-A. LIU     EPC Seminar</a:t>
            </a:r>
            <a:endParaRPr lang="en-US" altLang="zh-CN"/>
          </a:p>
        </p:txBody>
      </p:sp>
      <p:sp>
        <p:nvSpPr>
          <p:cNvPr id="281602" name="Rectangle 2"/>
          <p:cNvSpPr>
            <a:spLocks noGrp="1" noRot="1" noChangeArrowheads="1"/>
          </p:cNvSpPr>
          <p:nvPr>
            <p:ph type="title"/>
          </p:nvPr>
        </p:nvSpPr>
        <p:spPr>
          <a:xfrm>
            <a:off x="323850" y="274638"/>
            <a:ext cx="8569325" cy="777875"/>
          </a:xfrm>
        </p:spPr>
        <p:txBody>
          <a:bodyPr/>
          <a:lstStyle/>
          <a:p>
            <a:r>
              <a:rPr lang="en-US" altLang="zh-CN"/>
              <a:t>Installation</a:t>
            </a:r>
          </a:p>
        </p:txBody>
      </p:sp>
      <p:sp>
        <p:nvSpPr>
          <p:cNvPr id="281603" name="Rectangle 3"/>
          <p:cNvSpPr>
            <a:spLocks noGrp="1" noChangeArrowheads="1"/>
          </p:cNvSpPr>
          <p:nvPr>
            <p:ph type="body" idx="1"/>
          </p:nvPr>
        </p:nvSpPr>
        <p:spPr>
          <a:xfrm>
            <a:off x="457200" y="1196975"/>
            <a:ext cx="8229600" cy="5256213"/>
          </a:xfrm>
        </p:spPr>
        <p:txBody>
          <a:bodyPr/>
          <a:lstStyle/>
          <a:p>
            <a:pPr>
              <a:buClr>
                <a:schemeClr val="tx1"/>
              </a:buClr>
              <a:buFont typeface="Wingdings" pitchFamily="2" charset="2"/>
              <a:buNone/>
            </a:pPr>
            <a:endParaRPr lang="zh-CN" altLang="zh-CN" sz="2800"/>
          </a:p>
        </p:txBody>
      </p:sp>
      <p:pic>
        <p:nvPicPr>
          <p:cNvPr id="281604" name="Picture 4" descr="DSCF3475"/>
          <p:cNvPicPr>
            <a:picLocks noChangeAspect="1" noChangeArrowheads="1"/>
          </p:cNvPicPr>
          <p:nvPr/>
        </p:nvPicPr>
        <p:blipFill>
          <a:blip r:embed="rId2" cstate="print"/>
          <a:srcRect/>
          <a:stretch>
            <a:fillRect/>
          </a:stretch>
        </p:blipFill>
        <p:spPr bwMode="auto">
          <a:xfrm>
            <a:off x="323850" y="1125538"/>
            <a:ext cx="6192838" cy="4645025"/>
          </a:xfrm>
          <a:prstGeom prst="rect">
            <a:avLst/>
          </a:prstGeom>
          <a:noFill/>
        </p:spPr>
      </p:pic>
      <p:pic>
        <p:nvPicPr>
          <p:cNvPr id="281605" name="Picture 5" descr="DSCF3478"/>
          <p:cNvPicPr>
            <a:picLocks noChangeAspect="1" noChangeArrowheads="1"/>
          </p:cNvPicPr>
          <p:nvPr/>
        </p:nvPicPr>
        <p:blipFill>
          <a:blip r:embed="rId3" cstate="print"/>
          <a:srcRect/>
          <a:stretch>
            <a:fillRect/>
          </a:stretch>
        </p:blipFill>
        <p:spPr bwMode="auto">
          <a:xfrm>
            <a:off x="1476375" y="1773238"/>
            <a:ext cx="6265863" cy="4699000"/>
          </a:xfrm>
          <a:prstGeom prst="rect">
            <a:avLst/>
          </a:prstGeom>
          <a:noFill/>
        </p:spPr>
      </p:pic>
      <p:pic>
        <p:nvPicPr>
          <p:cNvPr id="281606" name="Picture 6" descr="DSCF3476"/>
          <p:cNvPicPr>
            <a:picLocks noChangeAspect="1" noChangeArrowheads="1"/>
          </p:cNvPicPr>
          <p:nvPr/>
        </p:nvPicPr>
        <p:blipFill>
          <a:blip r:embed="rId4" cstate="print"/>
          <a:srcRect/>
          <a:stretch>
            <a:fillRect/>
          </a:stretch>
        </p:blipFill>
        <p:spPr bwMode="auto">
          <a:xfrm>
            <a:off x="2627313" y="1125538"/>
            <a:ext cx="6156325" cy="4618037"/>
          </a:xfrm>
          <a:prstGeom prst="rect">
            <a:avLst/>
          </a:prstGeom>
          <a:noFill/>
        </p:spPr>
      </p:pic>
    </p:spTree>
    <p:extLst>
      <p:ext uri="{BB962C8B-B14F-4D97-AF65-F5344CB8AC3E}">
        <p14:creationId xmlns:p14="http://schemas.microsoft.com/office/powerpoint/2010/main" val="2938694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1604"/>
                                        </p:tgtEl>
                                        <p:attrNameLst>
                                          <p:attrName>style.visibility</p:attrName>
                                        </p:attrNameLst>
                                      </p:cBhvr>
                                      <p:to>
                                        <p:strVal val="visible"/>
                                      </p:to>
                                    </p:set>
                                    <p:animEffect transition="in" filter="blinds(horizontal)">
                                      <p:cBhvr>
                                        <p:cTn id="7" dur="500"/>
                                        <p:tgtEl>
                                          <p:spTgt spid="28160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1605"/>
                                        </p:tgtEl>
                                        <p:attrNameLst>
                                          <p:attrName>style.visibility</p:attrName>
                                        </p:attrNameLst>
                                      </p:cBhvr>
                                      <p:to>
                                        <p:strVal val="visible"/>
                                      </p:to>
                                    </p:set>
                                    <p:animEffect transition="in" filter="blinds(horizontal)">
                                      <p:cBhvr>
                                        <p:cTn id="12" dur="500"/>
                                        <p:tgtEl>
                                          <p:spTgt spid="28160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1606"/>
                                        </p:tgtEl>
                                        <p:attrNameLst>
                                          <p:attrName>style.visibility</p:attrName>
                                        </p:attrNameLst>
                                      </p:cBhvr>
                                      <p:to>
                                        <p:strVal val="visible"/>
                                      </p:to>
                                    </p:set>
                                    <p:animEffect transition="in" filter="blinds(horizontal)">
                                      <p:cBhvr>
                                        <p:cTn id="17" dur="500"/>
                                        <p:tgtEl>
                                          <p:spTgt spid="2816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日期占位符 3"/>
          <p:cNvSpPr>
            <a:spLocks noGrp="1"/>
          </p:cNvSpPr>
          <p:nvPr>
            <p:ph type="dt" sz="half" idx="10"/>
          </p:nvPr>
        </p:nvSpPr>
        <p:spPr/>
        <p:txBody>
          <a:bodyPr/>
          <a:lstStyle/>
          <a:p>
            <a:r>
              <a:rPr lang="en-US" altLang="zh-CN" smtClean="0"/>
              <a:t>2014-7-18 IHEP</a:t>
            </a:r>
            <a:endParaRPr lang="en-US" altLang="zh-CN"/>
          </a:p>
        </p:txBody>
      </p:sp>
      <p:sp>
        <p:nvSpPr>
          <p:cNvPr id="10" name="灯片编号占位符 4"/>
          <p:cNvSpPr>
            <a:spLocks noGrp="1"/>
          </p:cNvSpPr>
          <p:nvPr>
            <p:ph type="sldNum" sz="quarter" idx="11"/>
          </p:nvPr>
        </p:nvSpPr>
        <p:spPr/>
        <p:txBody>
          <a:bodyPr/>
          <a:lstStyle/>
          <a:p>
            <a:fld id="{D52D8806-435C-4C19-AC1C-C0C19D8B9474}" type="slidenum">
              <a:rPr lang="en-US" altLang="zh-CN"/>
              <a:pPr/>
              <a:t>109</a:t>
            </a:fld>
            <a:endParaRPr lang="en-US" altLang="zh-CN"/>
          </a:p>
        </p:txBody>
      </p:sp>
      <p:sp>
        <p:nvSpPr>
          <p:cNvPr id="11" name="页脚占位符 5"/>
          <p:cNvSpPr>
            <a:spLocks noGrp="1"/>
          </p:cNvSpPr>
          <p:nvPr>
            <p:ph type="ftr" sz="quarter" idx="12"/>
          </p:nvPr>
        </p:nvSpPr>
        <p:spPr/>
        <p:txBody>
          <a:bodyPr/>
          <a:lstStyle/>
          <a:p>
            <a:r>
              <a:rPr lang="pt-BR" altLang="zh-CN" smtClean="0"/>
              <a:t>Z.-A. LIU     EPC Seminar</a:t>
            </a:r>
            <a:endParaRPr lang="en-US" altLang="zh-CN"/>
          </a:p>
        </p:txBody>
      </p:sp>
      <p:sp>
        <p:nvSpPr>
          <p:cNvPr id="283650" name="Rectangle 2"/>
          <p:cNvSpPr>
            <a:spLocks noGrp="1" noChangeArrowheads="1"/>
          </p:cNvSpPr>
          <p:nvPr>
            <p:ph type="body" idx="1"/>
          </p:nvPr>
        </p:nvSpPr>
        <p:spPr>
          <a:xfrm>
            <a:off x="457200" y="333375"/>
            <a:ext cx="8229600" cy="6264275"/>
          </a:xfrm>
        </p:spPr>
        <p:txBody>
          <a:bodyPr/>
          <a:lstStyle/>
          <a:p>
            <a:pPr algn="ctr">
              <a:buFont typeface="Wingdings" pitchFamily="2" charset="2"/>
              <a:buNone/>
            </a:pPr>
            <a:r>
              <a:rPr lang="en-US" altLang="zh-CN" b="1"/>
              <a:t>TOF sub-trigger</a:t>
            </a:r>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lgn="ctr">
              <a:buFont typeface="Wingdings" pitchFamily="2" charset="2"/>
              <a:buNone/>
            </a:pPr>
            <a:r>
              <a:rPr lang="en-US" altLang="zh-CN" sz="2800"/>
              <a:t> </a:t>
            </a:r>
          </a:p>
          <a:p>
            <a:pPr algn="ctr">
              <a:buFont typeface="Wingdings" pitchFamily="2" charset="2"/>
              <a:buNone/>
            </a:pPr>
            <a:r>
              <a:rPr lang="en-US" altLang="zh-CN" sz="2800"/>
              <a:t>Hit map of TOF sub-trigger</a:t>
            </a:r>
          </a:p>
        </p:txBody>
      </p:sp>
      <p:pic>
        <p:nvPicPr>
          <p:cNvPr id="283651" name="Picture 3" descr="BTOFTrgIH"/>
          <p:cNvPicPr>
            <a:picLocks noChangeAspect="1" noChangeArrowheads="1"/>
          </p:cNvPicPr>
          <p:nvPr/>
        </p:nvPicPr>
        <p:blipFill>
          <a:blip r:embed="rId2"/>
          <a:srcRect/>
          <a:stretch>
            <a:fillRect/>
          </a:stretch>
        </p:blipFill>
        <p:spPr bwMode="auto">
          <a:xfrm>
            <a:off x="250825" y="1052513"/>
            <a:ext cx="5445125" cy="3716337"/>
          </a:xfrm>
          <a:prstGeom prst="rect">
            <a:avLst/>
          </a:prstGeom>
          <a:noFill/>
        </p:spPr>
      </p:pic>
      <p:pic>
        <p:nvPicPr>
          <p:cNvPr id="283652" name="Picture 4" descr="BTOFIHE"/>
          <p:cNvPicPr>
            <a:picLocks noChangeAspect="1" noChangeArrowheads="1"/>
          </p:cNvPicPr>
          <p:nvPr/>
        </p:nvPicPr>
        <p:blipFill>
          <a:blip r:embed="rId3"/>
          <a:srcRect/>
          <a:stretch>
            <a:fillRect/>
          </a:stretch>
        </p:blipFill>
        <p:spPr bwMode="auto">
          <a:xfrm>
            <a:off x="3563938" y="2349500"/>
            <a:ext cx="5400675" cy="3684588"/>
          </a:xfrm>
          <a:prstGeom prst="rect">
            <a:avLst/>
          </a:prstGeom>
          <a:noFill/>
        </p:spPr>
      </p:pic>
      <p:sp>
        <p:nvSpPr>
          <p:cNvPr id="283653" name="AutoShape 5"/>
          <p:cNvSpPr>
            <a:spLocks noChangeArrowheads="1"/>
          </p:cNvSpPr>
          <p:nvPr/>
        </p:nvSpPr>
        <p:spPr bwMode="auto">
          <a:xfrm>
            <a:off x="395288" y="5013325"/>
            <a:ext cx="2663825" cy="863600"/>
          </a:xfrm>
          <a:prstGeom prst="wedgeRoundRectCallout">
            <a:avLst>
              <a:gd name="adj1" fmla="val 21694"/>
              <a:gd name="adj2" fmla="val -81986"/>
              <a:gd name="adj3" fmla="val 16667"/>
            </a:avLst>
          </a:prstGeom>
          <a:solidFill>
            <a:schemeClr val="accent1"/>
          </a:solidFill>
          <a:ln w="9525">
            <a:solidFill>
              <a:schemeClr val="tx1"/>
            </a:solidFill>
            <a:miter lim="800000"/>
            <a:headEnd/>
            <a:tailEnd/>
          </a:ln>
          <a:effectLst/>
        </p:spPr>
        <p:txBody>
          <a:bodyPr/>
          <a:lstStyle/>
          <a:p>
            <a:pPr algn="ctr"/>
            <a:r>
              <a:rPr lang="en-US" altLang="zh-CN" sz="2400" b="1">
                <a:latin typeface="Arial" pitchFamily="34" charset="0"/>
              </a:rPr>
              <a:t>TrgTOF</a:t>
            </a:r>
          </a:p>
          <a:p>
            <a:pPr algn="ctr"/>
            <a:r>
              <a:rPr lang="en-US" altLang="zh-CN" sz="2400" b="1">
                <a:latin typeface="Arial" pitchFamily="34" charset="0"/>
              </a:rPr>
              <a:t>East &amp;&amp; West</a:t>
            </a:r>
          </a:p>
        </p:txBody>
      </p:sp>
      <p:sp>
        <p:nvSpPr>
          <p:cNvPr id="283654" name="AutoShape 6"/>
          <p:cNvSpPr>
            <a:spLocks noChangeArrowheads="1"/>
          </p:cNvSpPr>
          <p:nvPr/>
        </p:nvSpPr>
        <p:spPr bwMode="auto">
          <a:xfrm>
            <a:off x="6300788" y="692150"/>
            <a:ext cx="2016125" cy="1296988"/>
          </a:xfrm>
          <a:prstGeom prst="wedgeRoundRectCallout">
            <a:avLst>
              <a:gd name="adj1" fmla="val 18505"/>
              <a:gd name="adj2" fmla="val 77051"/>
              <a:gd name="adj3" fmla="val 16667"/>
            </a:avLst>
          </a:prstGeom>
          <a:solidFill>
            <a:schemeClr val="accent1"/>
          </a:solidFill>
          <a:ln w="9525">
            <a:solidFill>
              <a:schemeClr val="tx1"/>
            </a:solidFill>
            <a:miter lim="800000"/>
            <a:headEnd/>
            <a:tailEnd/>
          </a:ln>
          <a:effectLst/>
        </p:spPr>
        <p:txBody>
          <a:bodyPr/>
          <a:lstStyle/>
          <a:p>
            <a:pPr algn="ctr"/>
            <a:r>
              <a:rPr lang="en-US" altLang="zh-CN" sz="2400" b="1">
                <a:latin typeface="Arial" pitchFamily="34" charset="0"/>
              </a:rPr>
              <a:t>TOF Electronics</a:t>
            </a:r>
          </a:p>
          <a:p>
            <a:pPr algn="ctr"/>
            <a:r>
              <a:rPr lang="en-US" altLang="zh-CN" sz="2400" b="1">
                <a:latin typeface="Arial" pitchFamily="34" charset="0"/>
              </a:rPr>
              <a:t>Single End</a:t>
            </a:r>
          </a:p>
        </p:txBody>
      </p:sp>
      <p:sp>
        <p:nvSpPr>
          <p:cNvPr id="283655" name="Line 7"/>
          <p:cNvSpPr>
            <a:spLocks noChangeShapeType="1"/>
          </p:cNvSpPr>
          <p:nvPr/>
        </p:nvSpPr>
        <p:spPr bwMode="auto">
          <a:xfrm flipV="1">
            <a:off x="1403350" y="2205038"/>
            <a:ext cx="0" cy="2232025"/>
          </a:xfrm>
          <a:prstGeom prst="line">
            <a:avLst/>
          </a:prstGeom>
          <a:noFill/>
          <a:ln w="28575">
            <a:solidFill>
              <a:srgbClr val="0000FF"/>
            </a:solidFill>
            <a:round/>
            <a:headEnd/>
            <a:tailEnd/>
          </a:ln>
          <a:effectLst/>
        </p:spPr>
        <p:txBody>
          <a:bodyPr/>
          <a:lstStyle/>
          <a:p>
            <a:endParaRPr lang="zh-CN" altLang="en-US"/>
          </a:p>
        </p:txBody>
      </p:sp>
      <p:sp>
        <p:nvSpPr>
          <p:cNvPr id="283656" name="Text Box 8"/>
          <p:cNvSpPr txBox="1">
            <a:spLocks noChangeArrowheads="1"/>
          </p:cNvSpPr>
          <p:nvPr/>
        </p:nvSpPr>
        <p:spPr bwMode="auto">
          <a:xfrm>
            <a:off x="1116013" y="1773238"/>
            <a:ext cx="719137" cy="457200"/>
          </a:xfrm>
          <a:prstGeom prst="rect">
            <a:avLst/>
          </a:prstGeom>
          <a:noFill/>
          <a:ln w="9525">
            <a:noFill/>
            <a:miter lim="800000"/>
            <a:headEnd/>
            <a:tailEnd/>
          </a:ln>
          <a:effectLst/>
        </p:spPr>
        <p:txBody>
          <a:bodyPr>
            <a:spAutoFit/>
          </a:bodyPr>
          <a:lstStyle/>
          <a:p>
            <a:pPr>
              <a:spcBef>
                <a:spcPct val="50000"/>
              </a:spcBef>
            </a:pPr>
            <a:r>
              <a:rPr lang="en-US" altLang="zh-CN" sz="2400" b="1">
                <a:latin typeface="Arial" pitchFamily="34" charset="0"/>
              </a:rPr>
              <a:t>11</a:t>
            </a:r>
          </a:p>
        </p:txBody>
      </p:sp>
    </p:spTree>
    <p:extLst>
      <p:ext uri="{BB962C8B-B14F-4D97-AF65-F5344CB8AC3E}">
        <p14:creationId xmlns:p14="http://schemas.microsoft.com/office/powerpoint/2010/main" val="260377980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706090"/>
          </a:xfrm>
        </p:spPr>
        <p:txBody>
          <a:bodyPr>
            <a:noAutofit/>
          </a:bodyPr>
          <a:lstStyle/>
          <a:p>
            <a:r>
              <a:rPr lang="en-US" altLang="zh-CN" dirty="0">
                <a:solidFill>
                  <a:srgbClr val="FF0000"/>
                </a:solidFill>
              </a:rPr>
              <a:t>Principle of trigger</a:t>
            </a:r>
            <a:endParaRPr lang="zh-CN" altLang="en-US" dirty="0">
              <a:solidFill>
                <a:srgbClr val="FF0000"/>
              </a:solidFill>
            </a:endParaRPr>
          </a:p>
        </p:txBody>
      </p:sp>
      <p:sp>
        <p:nvSpPr>
          <p:cNvPr id="3" name="内容占位符 2"/>
          <p:cNvSpPr>
            <a:spLocks noGrp="1"/>
          </p:cNvSpPr>
          <p:nvPr>
            <p:ph idx="1"/>
          </p:nvPr>
        </p:nvSpPr>
        <p:spPr>
          <a:xfrm>
            <a:off x="457200" y="1268760"/>
            <a:ext cx="8229600" cy="4857403"/>
          </a:xfrm>
        </p:spPr>
        <p:txBody>
          <a:bodyPr>
            <a:normAutofit lnSpcReduction="10000"/>
          </a:bodyPr>
          <a:lstStyle/>
          <a:p>
            <a:r>
              <a:rPr lang="en-US" altLang="zh-CN" dirty="0"/>
              <a:t>How it is made</a:t>
            </a:r>
            <a:r>
              <a:rPr lang="en-US" altLang="zh-CN" dirty="0" smtClean="0"/>
              <a:t>?</a:t>
            </a:r>
          </a:p>
          <a:p>
            <a:pPr lvl="1"/>
            <a:r>
              <a:rPr lang="en-US" altLang="zh-CN" dirty="0" smtClean="0"/>
              <a:t>Timing from TOF </a:t>
            </a:r>
          </a:p>
          <a:p>
            <a:pPr lvl="2"/>
            <a:r>
              <a:rPr lang="en-US" altLang="zh-CN" dirty="0" smtClean="0"/>
              <a:t>Good event: &lt;50 ns since collision</a:t>
            </a:r>
          </a:p>
          <a:p>
            <a:pPr lvl="2"/>
            <a:r>
              <a:rPr lang="en-US" altLang="zh-CN" dirty="0" smtClean="0"/>
              <a:t>Cosmic: random distributed.</a:t>
            </a:r>
          </a:p>
          <a:p>
            <a:pPr lvl="2"/>
            <a:r>
              <a:rPr lang="en-US" altLang="zh-CN" dirty="0" err="1" smtClean="0"/>
              <a:t>Supressing</a:t>
            </a:r>
            <a:r>
              <a:rPr lang="en-US" altLang="zh-CN" dirty="0" smtClean="0"/>
              <a:t> (800-50)/800=94% cosmic event</a:t>
            </a:r>
          </a:p>
          <a:p>
            <a:pPr lvl="1"/>
            <a:r>
              <a:rPr lang="en-US" altLang="zh-CN" dirty="0"/>
              <a:t>Number of hits </a:t>
            </a:r>
            <a:endParaRPr lang="en-US" altLang="zh-CN" dirty="0" smtClean="0"/>
          </a:p>
          <a:p>
            <a:pPr lvl="1"/>
            <a:r>
              <a:rPr lang="en-US" altLang="zh-CN" dirty="0" smtClean="0"/>
              <a:t>Number of tracks in tracking detector</a:t>
            </a:r>
          </a:p>
          <a:p>
            <a:pPr lvl="1"/>
            <a:r>
              <a:rPr lang="en-US" altLang="zh-CN" dirty="0" smtClean="0"/>
              <a:t>Number of clusters in calorimeter</a:t>
            </a:r>
          </a:p>
          <a:p>
            <a:pPr lvl="1"/>
            <a:r>
              <a:rPr lang="en-US" altLang="zh-CN" dirty="0"/>
              <a:t>E</a:t>
            </a:r>
            <a:r>
              <a:rPr lang="en-US" altLang="zh-CN" dirty="0" smtClean="0"/>
              <a:t>nergy thresholds in calorimeter </a:t>
            </a:r>
          </a:p>
          <a:p>
            <a:pPr lvl="1"/>
            <a:r>
              <a:rPr lang="en-US" altLang="zh-CN" dirty="0" smtClean="0"/>
              <a:t>Topology </a:t>
            </a:r>
          </a:p>
        </p:txBody>
      </p:sp>
      <p:sp>
        <p:nvSpPr>
          <p:cNvPr id="4" name="日期占位符 3"/>
          <p:cNvSpPr>
            <a:spLocks noGrp="1"/>
          </p:cNvSpPr>
          <p:nvPr>
            <p:ph type="dt" sz="half" idx="10"/>
          </p:nvPr>
        </p:nvSpPr>
        <p:spPr/>
        <p:txBody>
          <a:bodyPr/>
          <a:lstStyle/>
          <a:p>
            <a:r>
              <a:rPr lang="en-US" altLang="zh-CN" smtClean="0"/>
              <a:t>2014-7-18 IHEP</a:t>
            </a:r>
            <a:endParaRPr lang="en-US"/>
          </a:p>
        </p:txBody>
      </p:sp>
      <p:sp>
        <p:nvSpPr>
          <p:cNvPr id="5" name="页脚占位符 4"/>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33772212-DED1-49FE-8254-31B85DA0413F}" type="slidenum">
              <a:rPr lang="en-US" smtClean="0"/>
              <a:pPr/>
              <a:t>11</a:t>
            </a:fld>
            <a:endParaRPr lang="en-US"/>
          </a:p>
        </p:txBody>
      </p:sp>
    </p:spTree>
    <p:extLst>
      <p:ext uri="{BB962C8B-B14F-4D97-AF65-F5344CB8AC3E}">
        <p14:creationId xmlns:p14="http://schemas.microsoft.com/office/powerpoint/2010/main" val="120510446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日期占位符 3"/>
          <p:cNvSpPr>
            <a:spLocks noGrp="1"/>
          </p:cNvSpPr>
          <p:nvPr>
            <p:ph type="dt" sz="half" idx="10"/>
          </p:nvPr>
        </p:nvSpPr>
        <p:spPr/>
        <p:txBody>
          <a:bodyPr/>
          <a:lstStyle/>
          <a:p>
            <a:r>
              <a:rPr lang="en-US" altLang="zh-CN" smtClean="0"/>
              <a:t>2014-7-18 IHEP</a:t>
            </a:r>
            <a:endParaRPr lang="en-US" altLang="zh-CN"/>
          </a:p>
        </p:txBody>
      </p:sp>
      <p:sp>
        <p:nvSpPr>
          <p:cNvPr id="8" name="灯片编号占位符 4"/>
          <p:cNvSpPr>
            <a:spLocks noGrp="1"/>
          </p:cNvSpPr>
          <p:nvPr>
            <p:ph type="sldNum" sz="quarter" idx="11"/>
          </p:nvPr>
        </p:nvSpPr>
        <p:spPr/>
        <p:txBody>
          <a:bodyPr/>
          <a:lstStyle/>
          <a:p>
            <a:fld id="{49CE01A5-954F-41A8-A426-13473C52319D}" type="slidenum">
              <a:rPr lang="en-US" altLang="zh-CN"/>
              <a:pPr/>
              <a:t>110</a:t>
            </a:fld>
            <a:endParaRPr lang="en-US" altLang="zh-CN"/>
          </a:p>
        </p:txBody>
      </p:sp>
      <p:sp>
        <p:nvSpPr>
          <p:cNvPr id="9" name="页脚占位符 5"/>
          <p:cNvSpPr>
            <a:spLocks noGrp="1"/>
          </p:cNvSpPr>
          <p:nvPr>
            <p:ph type="ftr" sz="quarter" idx="12"/>
          </p:nvPr>
        </p:nvSpPr>
        <p:spPr/>
        <p:txBody>
          <a:bodyPr/>
          <a:lstStyle/>
          <a:p>
            <a:r>
              <a:rPr lang="pt-BR" altLang="zh-CN" smtClean="0"/>
              <a:t>Z.-A. LIU     EPC Seminar</a:t>
            </a:r>
            <a:endParaRPr lang="en-US" altLang="zh-CN"/>
          </a:p>
        </p:txBody>
      </p:sp>
      <p:sp>
        <p:nvSpPr>
          <p:cNvPr id="284674" name="Rectangle 2"/>
          <p:cNvSpPr>
            <a:spLocks noGrp="1" noChangeArrowheads="1"/>
          </p:cNvSpPr>
          <p:nvPr>
            <p:ph type="body" idx="1"/>
          </p:nvPr>
        </p:nvSpPr>
        <p:spPr>
          <a:xfrm>
            <a:off x="457200" y="333375"/>
            <a:ext cx="8229600" cy="6264275"/>
          </a:xfrm>
        </p:spPr>
        <p:txBody>
          <a:bodyPr/>
          <a:lstStyle/>
          <a:p>
            <a:pPr algn="ctr">
              <a:buFont typeface="Wingdings" pitchFamily="2" charset="2"/>
              <a:buNone/>
            </a:pPr>
            <a:r>
              <a:rPr lang="en-US" altLang="zh-CN" b="1"/>
              <a:t>MDC sub-trigger</a:t>
            </a:r>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lgn="ctr">
              <a:buFont typeface="Wingdings" pitchFamily="2" charset="2"/>
              <a:buNone/>
            </a:pPr>
            <a:r>
              <a:rPr lang="en-US" altLang="zh-CN" sz="2800"/>
              <a:t> </a:t>
            </a:r>
          </a:p>
          <a:p>
            <a:pPr algn="ctr">
              <a:buFont typeface="Wingdings" pitchFamily="2" charset="2"/>
              <a:buNone/>
            </a:pPr>
            <a:r>
              <a:rPr lang="en-US" altLang="zh-CN" sz="2800"/>
              <a:t>Hit map of MDC sub-trigger : Layer</a:t>
            </a:r>
          </a:p>
        </p:txBody>
      </p:sp>
      <p:sp>
        <p:nvSpPr>
          <p:cNvPr id="284675" name="AutoShape 3"/>
          <p:cNvSpPr>
            <a:spLocks noChangeArrowheads="1"/>
          </p:cNvSpPr>
          <p:nvPr/>
        </p:nvSpPr>
        <p:spPr bwMode="auto">
          <a:xfrm>
            <a:off x="611188" y="4724400"/>
            <a:ext cx="2447925" cy="576263"/>
          </a:xfrm>
          <a:prstGeom prst="wedgeRoundRectCallout">
            <a:avLst>
              <a:gd name="adj1" fmla="val 19194"/>
              <a:gd name="adj2" fmla="val -93250"/>
              <a:gd name="adj3" fmla="val 16667"/>
            </a:avLst>
          </a:prstGeom>
          <a:solidFill>
            <a:schemeClr val="accent1"/>
          </a:solidFill>
          <a:ln w="9525">
            <a:solidFill>
              <a:schemeClr val="tx1"/>
            </a:solidFill>
            <a:miter lim="800000"/>
            <a:headEnd/>
            <a:tailEnd/>
          </a:ln>
          <a:effectLst/>
        </p:spPr>
        <p:txBody>
          <a:bodyPr/>
          <a:lstStyle/>
          <a:p>
            <a:pPr algn="ctr"/>
            <a:r>
              <a:rPr lang="en-US" altLang="zh-CN" sz="2400" b="1">
                <a:latin typeface="Arial" pitchFamily="34" charset="0"/>
              </a:rPr>
              <a:t>MDC Trg L19</a:t>
            </a:r>
          </a:p>
        </p:txBody>
      </p:sp>
      <p:sp>
        <p:nvSpPr>
          <p:cNvPr id="284676" name="AutoShape 4"/>
          <p:cNvSpPr>
            <a:spLocks noChangeArrowheads="1"/>
          </p:cNvSpPr>
          <p:nvPr/>
        </p:nvSpPr>
        <p:spPr bwMode="auto">
          <a:xfrm>
            <a:off x="6300788" y="1773238"/>
            <a:ext cx="2016125" cy="576262"/>
          </a:xfrm>
          <a:prstGeom prst="wedgeRoundRectCallout">
            <a:avLst>
              <a:gd name="adj1" fmla="val 18977"/>
              <a:gd name="adj2" fmla="val 85264"/>
              <a:gd name="adj3" fmla="val 16667"/>
            </a:avLst>
          </a:prstGeom>
          <a:solidFill>
            <a:schemeClr val="accent1"/>
          </a:solidFill>
          <a:ln w="9525">
            <a:solidFill>
              <a:schemeClr val="tx1"/>
            </a:solidFill>
            <a:miter lim="800000"/>
            <a:headEnd/>
            <a:tailEnd/>
          </a:ln>
          <a:effectLst/>
        </p:spPr>
        <p:txBody>
          <a:bodyPr/>
          <a:lstStyle/>
          <a:p>
            <a:pPr algn="ctr"/>
            <a:r>
              <a:rPr lang="en-US" altLang="zh-CN" sz="2400" b="1">
                <a:latin typeface="Arial" pitchFamily="34" charset="0"/>
              </a:rPr>
              <a:t>MDC L19</a:t>
            </a:r>
          </a:p>
        </p:txBody>
      </p:sp>
      <p:pic>
        <p:nvPicPr>
          <p:cNvPr id="284677" name="Picture 5" descr="TRGMDCL19TH"/>
          <p:cNvPicPr>
            <a:picLocks noChangeAspect="1" noChangeArrowheads="1"/>
          </p:cNvPicPr>
          <p:nvPr/>
        </p:nvPicPr>
        <p:blipFill>
          <a:blip r:embed="rId2"/>
          <a:srcRect/>
          <a:stretch>
            <a:fillRect/>
          </a:stretch>
        </p:blipFill>
        <p:spPr bwMode="auto">
          <a:xfrm>
            <a:off x="179388" y="1052513"/>
            <a:ext cx="5040312" cy="3436937"/>
          </a:xfrm>
          <a:prstGeom prst="rect">
            <a:avLst/>
          </a:prstGeom>
          <a:noFill/>
        </p:spPr>
      </p:pic>
      <p:pic>
        <p:nvPicPr>
          <p:cNvPr id="284678" name="Picture 6" descr="MDCL19TH"/>
          <p:cNvPicPr>
            <a:picLocks noChangeAspect="1" noChangeArrowheads="1"/>
          </p:cNvPicPr>
          <p:nvPr/>
        </p:nvPicPr>
        <p:blipFill>
          <a:blip r:embed="rId3"/>
          <a:srcRect/>
          <a:stretch>
            <a:fillRect/>
          </a:stretch>
        </p:blipFill>
        <p:spPr bwMode="auto">
          <a:xfrm>
            <a:off x="3924300" y="2565400"/>
            <a:ext cx="4968875" cy="3389313"/>
          </a:xfrm>
          <a:prstGeom prst="rect">
            <a:avLst/>
          </a:prstGeom>
          <a:noFill/>
        </p:spPr>
      </p:pic>
    </p:spTree>
    <p:extLst>
      <p:ext uri="{BB962C8B-B14F-4D97-AF65-F5344CB8AC3E}">
        <p14:creationId xmlns:p14="http://schemas.microsoft.com/office/powerpoint/2010/main" val="129166768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日期占位符 3"/>
          <p:cNvSpPr>
            <a:spLocks noGrp="1"/>
          </p:cNvSpPr>
          <p:nvPr>
            <p:ph type="dt" sz="half" idx="10"/>
          </p:nvPr>
        </p:nvSpPr>
        <p:spPr/>
        <p:txBody>
          <a:bodyPr/>
          <a:lstStyle/>
          <a:p>
            <a:r>
              <a:rPr lang="en-US" altLang="zh-CN" smtClean="0"/>
              <a:t>2014-7-18 IHEP</a:t>
            </a:r>
            <a:endParaRPr lang="en-US" altLang="zh-CN"/>
          </a:p>
        </p:txBody>
      </p:sp>
      <p:sp>
        <p:nvSpPr>
          <p:cNvPr id="8" name="灯片编号占位符 4"/>
          <p:cNvSpPr>
            <a:spLocks noGrp="1"/>
          </p:cNvSpPr>
          <p:nvPr>
            <p:ph type="sldNum" sz="quarter" idx="11"/>
          </p:nvPr>
        </p:nvSpPr>
        <p:spPr/>
        <p:txBody>
          <a:bodyPr/>
          <a:lstStyle/>
          <a:p>
            <a:fld id="{BA127399-5F57-421E-9BFA-650965D6213F}" type="slidenum">
              <a:rPr lang="en-US" altLang="zh-CN"/>
              <a:pPr/>
              <a:t>111</a:t>
            </a:fld>
            <a:endParaRPr lang="en-US" altLang="zh-CN"/>
          </a:p>
        </p:txBody>
      </p:sp>
      <p:sp>
        <p:nvSpPr>
          <p:cNvPr id="9" name="页脚占位符 5"/>
          <p:cNvSpPr>
            <a:spLocks noGrp="1"/>
          </p:cNvSpPr>
          <p:nvPr>
            <p:ph type="ftr" sz="quarter" idx="12"/>
          </p:nvPr>
        </p:nvSpPr>
        <p:spPr/>
        <p:txBody>
          <a:bodyPr/>
          <a:lstStyle/>
          <a:p>
            <a:r>
              <a:rPr lang="pt-BR" altLang="zh-CN" smtClean="0"/>
              <a:t>Z.-A. LIU     EPC Seminar</a:t>
            </a:r>
            <a:endParaRPr lang="en-US" altLang="zh-CN"/>
          </a:p>
        </p:txBody>
      </p:sp>
      <p:sp>
        <p:nvSpPr>
          <p:cNvPr id="285698" name="Rectangle 2"/>
          <p:cNvSpPr>
            <a:spLocks noGrp="1" noChangeArrowheads="1"/>
          </p:cNvSpPr>
          <p:nvPr>
            <p:ph type="body" idx="1"/>
          </p:nvPr>
        </p:nvSpPr>
        <p:spPr>
          <a:xfrm>
            <a:off x="457200" y="115888"/>
            <a:ext cx="8229600" cy="6481762"/>
          </a:xfrm>
        </p:spPr>
        <p:txBody>
          <a:bodyPr/>
          <a:lstStyle/>
          <a:p>
            <a:pPr algn="ctr">
              <a:lnSpc>
                <a:spcPct val="90000"/>
              </a:lnSpc>
              <a:buFont typeface="Wingdings" pitchFamily="2" charset="2"/>
              <a:buNone/>
            </a:pPr>
            <a:endParaRPr lang="en-US" altLang="zh-CN" sz="2800" b="1"/>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gn="ctr">
              <a:lnSpc>
                <a:spcPct val="90000"/>
              </a:lnSpc>
              <a:buFont typeface="Wingdings" pitchFamily="2" charset="2"/>
              <a:buNone/>
            </a:pPr>
            <a:endParaRPr lang="en-US" altLang="zh-CN"/>
          </a:p>
          <a:p>
            <a:pPr algn="ctr">
              <a:lnSpc>
                <a:spcPct val="90000"/>
              </a:lnSpc>
              <a:buFont typeface="Wingdings" pitchFamily="2" charset="2"/>
              <a:buNone/>
            </a:pPr>
            <a:r>
              <a:rPr lang="en-US" altLang="zh-CN" sz="2800"/>
              <a:t> Hit map of MDC sub-trigger : TSF</a:t>
            </a:r>
          </a:p>
        </p:txBody>
      </p:sp>
      <p:pic>
        <p:nvPicPr>
          <p:cNvPr id="285699" name="Picture 3" descr="TSF3H"/>
          <p:cNvPicPr>
            <a:picLocks noChangeAspect="1" noChangeArrowheads="1"/>
          </p:cNvPicPr>
          <p:nvPr/>
        </p:nvPicPr>
        <p:blipFill>
          <a:blip r:embed="rId2"/>
          <a:srcRect/>
          <a:stretch>
            <a:fillRect/>
          </a:stretch>
        </p:blipFill>
        <p:spPr bwMode="auto">
          <a:xfrm>
            <a:off x="395288" y="260350"/>
            <a:ext cx="4106862" cy="2803525"/>
          </a:xfrm>
          <a:prstGeom prst="rect">
            <a:avLst/>
          </a:prstGeom>
          <a:noFill/>
        </p:spPr>
      </p:pic>
      <p:pic>
        <p:nvPicPr>
          <p:cNvPr id="285700" name="Picture 4" descr="TSF4H"/>
          <p:cNvPicPr>
            <a:picLocks noChangeAspect="1" noChangeArrowheads="1"/>
          </p:cNvPicPr>
          <p:nvPr/>
        </p:nvPicPr>
        <p:blipFill>
          <a:blip r:embed="rId3"/>
          <a:srcRect/>
          <a:stretch>
            <a:fillRect/>
          </a:stretch>
        </p:blipFill>
        <p:spPr bwMode="auto">
          <a:xfrm>
            <a:off x="4643438" y="285750"/>
            <a:ext cx="4105275" cy="2795588"/>
          </a:xfrm>
          <a:prstGeom prst="rect">
            <a:avLst/>
          </a:prstGeom>
          <a:noFill/>
        </p:spPr>
      </p:pic>
      <p:pic>
        <p:nvPicPr>
          <p:cNvPr id="285701" name="Picture 5" descr="TSF5H"/>
          <p:cNvPicPr>
            <a:picLocks noChangeAspect="1" noChangeArrowheads="1"/>
          </p:cNvPicPr>
          <p:nvPr/>
        </p:nvPicPr>
        <p:blipFill>
          <a:blip r:embed="rId4"/>
          <a:srcRect/>
          <a:stretch>
            <a:fillRect/>
          </a:stretch>
        </p:blipFill>
        <p:spPr bwMode="auto">
          <a:xfrm>
            <a:off x="395288" y="3141663"/>
            <a:ext cx="4105275" cy="2806700"/>
          </a:xfrm>
          <a:prstGeom prst="rect">
            <a:avLst/>
          </a:prstGeom>
          <a:noFill/>
        </p:spPr>
      </p:pic>
      <p:pic>
        <p:nvPicPr>
          <p:cNvPr id="285702" name="Picture 6" descr="TSF10H"/>
          <p:cNvPicPr>
            <a:picLocks noChangeAspect="1" noChangeArrowheads="1"/>
          </p:cNvPicPr>
          <p:nvPr/>
        </p:nvPicPr>
        <p:blipFill>
          <a:blip r:embed="rId5"/>
          <a:srcRect/>
          <a:stretch>
            <a:fillRect/>
          </a:stretch>
        </p:blipFill>
        <p:spPr bwMode="auto">
          <a:xfrm>
            <a:off x="4643438" y="3141663"/>
            <a:ext cx="4105275" cy="2792412"/>
          </a:xfrm>
          <a:prstGeom prst="rect">
            <a:avLst/>
          </a:prstGeom>
          <a:noFill/>
        </p:spPr>
      </p:pic>
    </p:spTree>
    <p:extLst>
      <p:ext uri="{BB962C8B-B14F-4D97-AF65-F5344CB8AC3E}">
        <p14:creationId xmlns:p14="http://schemas.microsoft.com/office/powerpoint/2010/main" val="32305860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日期占位符 3"/>
          <p:cNvSpPr>
            <a:spLocks noGrp="1"/>
          </p:cNvSpPr>
          <p:nvPr>
            <p:ph type="dt" sz="half" idx="10"/>
          </p:nvPr>
        </p:nvSpPr>
        <p:spPr/>
        <p:txBody>
          <a:bodyPr/>
          <a:lstStyle/>
          <a:p>
            <a:r>
              <a:rPr lang="en-US" altLang="zh-CN" smtClean="0"/>
              <a:t>2014-7-18 IHEP</a:t>
            </a:r>
            <a:endParaRPr lang="en-US" altLang="zh-CN"/>
          </a:p>
        </p:txBody>
      </p:sp>
      <p:sp>
        <p:nvSpPr>
          <p:cNvPr id="8" name="灯片编号占位符 4"/>
          <p:cNvSpPr>
            <a:spLocks noGrp="1"/>
          </p:cNvSpPr>
          <p:nvPr>
            <p:ph type="sldNum" sz="quarter" idx="11"/>
          </p:nvPr>
        </p:nvSpPr>
        <p:spPr/>
        <p:txBody>
          <a:bodyPr/>
          <a:lstStyle/>
          <a:p>
            <a:fld id="{D27E2692-4650-4D8C-BD95-877FA6167736}" type="slidenum">
              <a:rPr lang="en-US" altLang="zh-CN"/>
              <a:pPr/>
              <a:t>112</a:t>
            </a:fld>
            <a:endParaRPr lang="en-US" altLang="zh-CN"/>
          </a:p>
        </p:txBody>
      </p:sp>
      <p:sp>
        <p:nvSpPr>
          <p:cNvPr id="9" name="页脚占位符 5"/>
          <p:cNvSpPr>
            <a:spLocks noGrp="1"/>
          </p:cNvSpPr>
          <p:nvPr>
            <p:ph type="ftr" sz="quarter" idx="12"/>
          </p:nvPr>
        </p:nvSpPr>
        <p:spPr/>
        <p:txBody>
          <a:bodyPr/>
          <a:lstStyle/>
          <a:p>
            <a:r>
              <a:rPr lang="pt-BR" altLang="zh-CN" smtClean="0"/>
              <a:t>Z.-A. LIU     EPC Seminar</a:t>
            </a:r>
            <a:endParaRPr lang="en-US" altLang="zh-CN"/>
          </a:p>
        </p:txBody>
      </p:sp>
      <p:sp>
        <p:nvSpPr>
          <p:cNvPr id="286722" name="Rectangle 2"/>
          <p:cNvSpPr>
            <a:spLocks noGrp="1" noChangeArrowheads="1"/>
          </p:cNvSpPr>
          <p:nvPr>
            <p:ph type="body" idx="1"/>
          </p:nvPr>
        </p:nvSpPr>
        <p:spPr>
          <a:xfrm>
            <a:off x="457200" y="333375"/>
            <a:ext cx="8229600" cy="6264275"/>
          </a:xfrm>
        </p:spPr>
        <p:txBody>
          <a:bodyPr/>
          <a:lstStyle/>
          <a:p>
            <a:pPr algn="ctr">
              <a:buFont typeface="Wingdings" pitchFamily="2" charset="2"/>
              <a:buNone/>
            </a:pPr>
            <a:endParaRPr lang="en-US" altLang="zh-CN" b="1"/>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buFont typeface="Wingdings" pitchFamily="2" charset="2"/>
              <a:buNone/>
            </a:pPr>
            <a:endParaRPr lang="en-US" altLang="zh-CN" sz="2800"/>
          </a:p>
          <a:p>
            <a:pPr algn="ctr">
              <a:buFont typeface="Wingdings" pitchFamily="2" charset="2"/>
              <a:buNone/>
            </a:pPr>
            <a:endParaRPr lang="en-US" altLang="zh-CN" sz="2800"/>
          </a:p>
          <a:p>
            <a:pPr algn="ctr">
              <a:buFont typeface="Wingdings" pitchFamily="2" charset="2"/>
              <a:buNone/>
            </a:pPr>
            <a:r>
              <a:rPr lang="en-US" altLang="zh-CN" sz="2800"/>
              <a:t> Hit map of MDC sub-trigger : TRK</a:t>
            </a:r>
          </a:p>
        </p:txBody>
      </p:sp>
      <p:sp>
        <p:nvSpPr>
          <p:cNvPr id="286723" name="AutoShape 3"/>
          <p:cNvSpPr>
            <a:spLocks noChangeArrowheads="1"/>
          </p:cNvSpPr>
          <p:nvPr/>
        </p:nvSpPr>
        <p:spPr bwMode="auto">
          <a:xfrm>
            <a:off x="755650" y="4221163"/>
            <a:ext cx="2447925" cy="576262"/>
          </a:xfrm>
          <a:prstGeom prst="wedgeRoundRectCallout">
            <a:avLst>
              <a:gd name="adj1" fmla="val 19389"/>
              <a:gd name="adj2" fmla="val -119148"/>
              <a:gd name="adj3" fmla="val 16667"/>
            </a:avLst>
          </a:prstGeom>
          <a:solidFill>
            <a:schemeClr val="accent1"/>
          </a:solidFill>
          <a:ln w="9525">
            <a:solidFill>
              <a:schemeClr val="tx1"/>
            </a:solidFill>
            <a:miter lim="800000"/>
            <a:headEnd/>
            <a:tailEnd/>
          </a:ln>
          <a:effectLst/>
        </p:spPr>
        <p:txBody>
          <a:bodyPr/>
          <a:lstStyle/>
          <a:p>
            <a:pPr algn="ctr"/>
            <a:r>
              <a:rPr lang="en-US" altLang="zh-CN" sz="2400" b="1">
                <a:latin typeface="Arial" pitchFamily="34" charset="0"/>
              </a:rPr>
              <a:t>Long Tracks</a:t>
            </a:r>
          </a:p>
        </p:txBody>
      </p:sp>
      <p:sp>
        <p:nvSpPr>
          <p:cNvPr id="286724" name="AutoShape 4"/>
          <p:cNvSpPr>
            <a:spLocks noChangeArrowheads="1"/>
          </p:cNvSpPr>
          <p:nvPr/>
        </p:nvSpPr>
        <p:spPr bwMode="auto">
          <a:xfrm>
            <a:off x="6011863" y="1557338"/>
            <a:ext cx="2305050" cy="576262"/>
          </a:xfrm>
          <a:prstGeom prst="wedgeRoundRectCallout">
            <a:avLst>
              <a:gd name="adj1" fmla="val 21213"/>
              <a:gd name="adj2" fmla="val 114463"/>
              <a:gd name="adj3" fmla="val 16667"/>
            </a:avLst>
          </a:prstGeom>
          <a:solidFill>
            <a:schemeClr val="accent1"/>
          </a:solidFill>
          <a:ln w="9525">
            <a:solidFill>
              <a:schemeClr val="tx1"/>
            </a:solidFill>
            <a:miter lim="800000"/>
            <a:headEnd/>
            <a:tailEnd/>
          </a:ln>
          <a:effectLst/>
        </p:spPr>
        <p:txBody>
          <a:bodyPr/>
          <a:lstStyle/>
          <a:p>
            <a:pPr algn="ctr"/>
            <a:r>
              <a:rPr lang="en-US" altLang="zh-CN" sz="2400" b="1">
                <a:latin typeface="Arial" pitchFamily="34" charset="0"/>
              </a:rPr>
              <a:t>Short Tracks</a:t>
            </a:r>
          </a:p>
        </p:txBody>
      </p:sp>
      <p:pic>
        <p:nvPicPr>
          <p:cNvPr id="286725" name="Picture 5" descr="LTRKH"/>
          <p:cNvPicPr>
            <a:picLocks noChangeAspect="1" noChangeArrowheads="1"/>
          </p:cNvPicPr>
          <p:nvPr/>
        </p:nvPicPr>
        <p:blipFill>
          <a:blip r:embed="rId2"/>
          <a:srcRect/>
          <a:stretch>
            <a:fillRect/>
          </a:stretch>
        </p:blipFill>
        <p:spPr bwMode="auto">
          <a:xfrm>
            <a:off x="323850" y="260350"/>
            <a:ext cx="5256213" cy="3575050"/>
          </a:xfrm>
          <a:prstGeom prst="rect">
            <a:avLst/>
          </a:prstGeom>
          <a:noFill/>
        </p:spPr>
      </p:pic>
      <p:pic>
        <p:nvPicPr>
          <p:cNvPr id="286726" name="Picture 6" descr="STRKH"/>
          <p:cNvPicPr>
            <a:picLocks noChangeAspect="1" noChangeArrowheads="1"/>
          </p:cNvPicPr>
          <p:nvPr/>
        </p:nvPicPr>
        <p:blipFill>
          <a:blip r:embed="rId3"/>
          <a:srcRect/>
          <a:stretch>
            <a:fillRect/>
          </a:stretch>
        </p:blipFill>
        <p:spPr bwMode="auto">
          <a:xfrm>
            <a:off x="3708400" y="2492375"/>
            <a:ext cx="5184775" cy="3541713"/>
          </a:xfrm>
          <a:prstGeom prst="rect">
            <a:avLst/>
          </a:prstGeom>
          <a:noFill/>
        </p:spPr>
      </p:pic>
    </p:spTree>
    <p:extLst>
      <p:ext uri="{BB962C8B-B14F-4D97-AF65-F5344CB8AC3E}">
        <p14:creationId xmlns:p14="http://schemas.microsoft.com/office/powerpoint/2010/main" val="41410828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3"/>
          <p:cNvSpPr>
            <a:spLocks noGrp="1"/>
          </p:cNvSpPr>
          <p:nvPr>
            <p:ph type="dt" sz="half" idx="10"/>
          </p:nvPr>
        </p:nvSpPr>
        <p:spPr/>
        <p:txBody>
          <a:bodyPr/>
          <a:lstStyle/>
          <a:p>
            <a:r>
              <a:rPr lang="en-US" altLang="zh-CN" smtClean="0"/>
              <a:t>2014-7-18 IHEP</a:t>
            </a:r>
            <a:endParaRPr lang="en-US" altLang="zh-CN"/>
          </a:p>
        </p:txBody>
      </p:sp>
      <p:sp>
        <p:nvSpPr>
          <p:cNvPr id="7" name="灯片编号占位符 4"/>
          <p:cNvSpPr>
            <a:spLocks noGrp="1"/>
          </p:cNvSpPr>
          <p:nvPr>
            <p:ph type="sldNum" sz="quarter" idx="11"/>
          </p:nvPr>
        </p:nvSpPr>
        <p:spPr/>
        <p:txBody>
          <a:bodyPr/>
          <a:lstStyle/>
          <a:p>
            <a:fld id="{10EF455F-52DF-43E3-B92E-EA0FC9A3A858}" type="slidenum">
              <a:rPr lang="en-US" altLang="zh-CN"/>
              <a:pPr/>
              <a:t>113</a:t>
            </a:fld>
            <a:endParaRPr lang="en-US" altLang="zh-CN"/>
          </a:p>
        </p:txBody>
      </p:sp>
      <p:sp>
        <p:nvSpPr>
          <p:cNvPr id="8" name="页脚占位符 5"/>
          <p:cNvSpPr>
            <a:spLocks noGrp="1"/>
          </p:cNvSpPr>
          <p:nvPr>
            <p:ph type="ftr" sz="quarter" idx="12"/>
          </p:nvPr>
        </p:nvSpPr>
        <p:spPr/>
        <p:txBody>
          <a:bodyPr/>
          <a:lstStyle/>
          <a:p>
            <a:r>
              <a:rPr lang="pt-BR" altLang="zh-CN" smtClean="0"/>
              <a:t>Z.-A. LIU     EPC Seminar</a:t>
            </a:r>
            <a:endParaRPr lang="en-US" altLang="zh-CN"/>
          </a:p>
        </p:txBody>
      </p:sp>
      <p:sp>
        <p:nvSpPr>
          <p:cNvPr id="287746" name="Rectangle 2"/>
          <p:cNvSpPr>
            <a:spLocks noGrp="1" noChangeArrowheads="1"/>
          </p:cNvSpPr>
          <p:nvPr>
            <p:ph type="body" idx="1"/>
          </p:nvPr>
        </p:nvSpPr>
        <p:spPr>
          <a:xfrm>
            <a:off x="457200" y="333375"/>
            <a:ext cx="8229600" cy="6264275"/>
          </a:xfrm>
        </p:spPr>
        <p:txBody>
          <a:bodyPr/>
          <a:lstStyle/>
          <a:p>
            <a:pPr algn="ctr">
              <a:lnSpc>
                <a:spcPct val="90000"/>
              </a:lnSpc>
              <a:buFont typeface="Wingdings" pitchFamily="2" charset="2"/>
              <a:buNone/>
            </a:pPr>
            <a:r>
              <a:rPr lang="en-US" altLang="zh-CN" sz="2800" b="1"/>
              <a:t>EMC sub-Trigger</a:t>
            </a:r>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nSpc>
                <a:spcPct val="90000"/>
              </a:lnSpc>
              <a:buFont typeface="Wingdings" pitchFamily="2" charset="2"/>
              <a:buNone/>
            </a:pPr>
            <a:endParaRPr lang="en-US" altLang="zh-CN"/>
          </a:p>
          <a:p>
            <a:pPr algn="ctr">
              <a:lnSpc>
                <a:spcPct val="90000"/>
              </a:lnSpc>
              <a:buFont typeface="Wingdings" pitchFamily="2" charset="2"/>
              <a:buNone/>
            </a:pPr>
            <a:endParaRPr lang="en-US" altLang="zh-CN"/>
          </a:p>
          <a:p>
            <a:pPr algn="ctr">
              <a:lnSpc>
                <a:spcPct val="90000"/>
              </a:lnSpc>
              <a:buFont typeface="Wingdings" pitchFamily="2" charset="2"/>
              <a:buNone/>
            </a:pPr>
            <a:endParaRPr lang="en-US" altLang="zh-CN" sz="2800"/>
          </a:p>
          <a:p>
            <a:pPr algn="ctr">
              <a:lnSpc>
                <a:spcPct val="90000"/>
              </a:lnSpc>
              <a:buFont typeface="Wingdings" pitchFamily="2" charset="2"/>
              <a:buNone/>
            </a:pPr>
            <a:r>
              <a:rPr lang="en-US" altLang="zh-CN" sz="2800"/>
              <a:t> Hit map of EMC sub-trigger : Energy</a:t>
            </a:r>
          </a:p>
        </p:txBody>
      </p:sp>
      <p:pic>
        <p:nvPicPr>
          <p:cNvPr id="287747" name="Picture 3" descr="TRGEMCEtotBLK08"/>
          <p:cNvPicPr>
            <a:picLocks noChangeAspect="1" noChangeArrowheads="1"/>
          </p:cNvPicPr>
          <p:nvPr/>
        </p:nvPicPr>
        <p:blipFill>
          <a:blip r:embed="rId2"/>
          <a:srcRect/>
          <a:stretch>
            <a:fillRect/>
          </a:stretch>
        </p:blipFill>
        <p:spPr bwMode="auto">
          <a:xfrm>
            <a:off x="250825" y="2276475"/>
            <a:ext cx="5545138" cy="3789363"/>
          </a:xfrm>
          <a:prstGeom prst="rect">
            <a:avLst/>
          </a:prstGeom>
          <a:noFill/>
        </p:spPr>
      </p:pic>
      <p:pic>
        <p:nvPicPr>
          <p:cNvPr id="287748" name="Picture 4" descr="TRGEMCEtotBLK08M"/>
          <p:cNvPicPr>
            <a:picLocks noChangeAspect="1" noChangeArrowheads="1"/>
          </p:cNvPicPr>
          <p:nvPr/>
        </p:nvPicPr>
        <p:blipFill>
          <a:blip r:embed="rId3"/>
          <a:srcRect/>
          <a:stretch>
            <a:fillRect/>
          </a:stretch>
        </p:blipFill>
        <p:spPr bwMode="auto">
          <a:xfrm>
            <a:off x="250825" y="981075"/>
            <a:ext cx="5472113" cy="3736975"/>
          </a:xfrm>
          <a:prstGeom prst="rect">
            <a:avLst/>
          </a:prstGeom>
          <a:noFill/>
        </p:spPr>
      </p:pic>
      <p:pic>
        <p:nvPicPr>
          <p:cNvPr id="287749" name="Picture 5" descr="TRGEMCETOTV"/>
          <p:cNvPicPr>
            <a:picLocks noChangeAspect="1" noChangeArrowheads="1"/>
          </p:cNvPicPr>
          <p:nvPr/>
        </p:nvPicPr>
        <p:blipFill>
          <a:blip r:embed="rId4"/>
          <a:srcRect/>
          <a:stretch>
            <a:fillRect/>
          </a:stretch>
        </p:blipFill>
        <p:spPr bwMode="auto">
          <a:xfrm>
            <a:off x="3563938" y="2276475"/>
            <a:ext cx="5400675" cy="3663950"/>
          </a:xfrm>
          <a:prstGeom prst="rect">
            <a:avLst/>
          </a:prstGeom>
          <a:noFill/>
        </p:spPr>
      </p:pic>
    </p:spTree>
    <p:extLst>
      <p:ext uri="{BB962C8B-B14F-4D97-AF65-F5344CB8AC3E}">
        <p14:creationId xmlns:p14="http://schemas.microsoft.com/office/powerpoint/2010/main" val="86249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7747"/>
                                        </p:tgtEl>
                                        <p:attrNameLst>
                                          <p:attrName>style.visibility</p:attrName>
                                        </p:attrNameLst>
                                      </p:cBhvr>
                                      <p:to>
                                        <p:strVal val="visible"/>
                                      </p:to>
                                    </p:set>
                                    <p:animEffect transition="in" filter="blinds(horizontal)">
                                      <p:cBhvr>
                                        <p:cTn id="7" dur="500"/>
                                        <p:tgtEl>
                                          <p:spTgt spid="28774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7748"/>
                                        </p:tgtEl>
                                        <p:attrNameLst>
                                          <p:attrName>style.visibility</p:attrName>
                                        </p:attrNameLst>
                                      </p:cBhvr>
                                      <p:to>
                                        <p:strVal val="visible"/>
                                      </p:to>
                                    </p:set>
                                    <p:animEffect transition="in" filter="blinds(horizontal)">
                                      <p:cBhvr>
                                        <p:cTn id="12" dur="500"/>
                                        <p:tgtEl>
                                          <p:spTgt spid="28774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7749"/>
                                        </p:tgtEl>
                                        <p:attrNameLst>
                                          <p:attrName>style.visibility</p:attrName>
                                        </p:attrNameLst>
                                      </p:cBhvr>
                                      <p:to>
                                        <p:strVal val="visible"/>
                                      </p:to>
                                    </p:set>
                                    <p:animEffect transition="in" filter="blinds(horizontal)">
                                      <p:cBhvr>
                                        <p:cTn id="17" dur="500"/>
                                        <p:tgtEl>
                                          <p:spTgt spid="287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日期占位符 3"/>
          <p:cNvSpPr>
            <a:spLocks noGrp="1"/>
          </p:cNvSpPr>
          <p:nvPr>
            <p:ph type="dt" sz="half" idx="10"/>
          </p:nvPr>
        </p:nvSpPr>
        <p:spPr/>
        <p:txBody>
          <a:bodyPr/>
          <a:lstStyle/>
          <a:p>
            <a:r>
              <a:rPr lang="en-US" altLang="zh-CN" smtClean="0"/>
              <a:t>2014-7-18 IHEP</a:t>
            </a:r>
            <a:endParaRPr lang="en-US" altLang="zh-CN"/>
          </a:p>
        </p:txBody>
      </p:sp>
      <p:sp>
        <p:nvSpPr>
          <p:cNvPr id="9" name="灯片编号占位符 4"/>
          <p:cNvSpPr>
            <a:spLocks noGrp="1"/>
          </p:cNvSpPr>
          <p:nvPr>
            <p:ph type="sldNum" sz="quarter" idx="11"/>
          </p:nvPr>
        </p:nvSpPr>
        <p:spPr/>
        <p:txBody>
          <a:bodyPr/>
          <a:lstStyle/>
          <a:p>
            <a:fld id="{1639D62E-29F2-4B2D-A9DD-998A97857E51}" type="slidenum">
              <a:rPr lang="en-US" altLang="zh-CN"/>
              <a:pPr/>
              <a:t>114</a:t>
            </a:fld>
            <a:endParaRPr lang="en-US" altLang="zh-CN"/>
          </a:p>
        </p:txBody>
      </p:sp>
      <p:sp>
        <p:nvSpPr>
          <p:cNvPr id="10" name="页脚占位符 5"/>
          <p:cNvSpPr>
            <a:spLocks noGrp="1"/>
          </p:cNvSpPr>
          <p:nvPr>
            <p:ph type="ftr" sz="quarter" idx="12"/>
          </p:nvPr>
        </p:nvSpPr>
        <p:spPr/>
        <p:txBody>
          <a:bodyPr/>
          <a:lstStyle/>
          <a:p>
            <a:r>
              <a:rPr lang="pt-BR" altLang="zh-CN" smtClean="0"/>
              <a:t>Z.-A. LIU     EPC Seminar</a:t>
            </a:r>
            <a:endParaRPr lang="en-US" altLang="zh-CN"/>
          </a:p>
        </p:txBody>
      </p:sp>
      <p:sp>
        <p:nvSpPr>
          <p:cNvPr id="288770" name="Rectangle 2"/>
          <p:cNvSpPr>
            <a:spLocks noGrp="1" noChangeArrowheads="1"/>
          </p:cNvSpPr>
          <p:nvPr>
            <p:ph type="body" idx="1"/>
          </p:nvPr>
        </p:nvSpPr>
        <p:spPr>
          <a:xfrm>
            <a:off x="457200" y="333375"/>
            <a:ext cx="8229600" cy="6264275"/>
          </a:xfrm>
        </p:spPr>
        <p:txBody>
          <a:bodyPr/>
          <a:lstStyle/>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gn="ctr">
              <a:lnSpc>
                <a:spcPct val="80000"/>
              </a:lnSpc>
              <a:buFont typeface="Wingdings" pitchFamily="2" charset="2"/>
              <a:buNone/>
            </a:pPr>
            <a:endParaRPr lang="en-US" altLang="zh-CN"/>
          </a:p>
          <a:p>
            <a:pPr algn="ctr">
              <a:lnSpc>
                <a:spcPct val="80000"/>
              </a:lnSpc>
              <a:buFont typeface="Wingdings" pitchFamily="2" charset="2"/>
              <a:buNone/>
            </a:pPr>
            <a:endParaRPr lang="en-US" altLang="zh-CN" sz="2800"/>
          </a:p>
          <a:p>
            <a:pPr algn="ctr">
              <a:lnSpc>
                <a:spcPct val="80000"/>
              </a:lnSpc>
              <a:buFont typeface="Wingdings" pitchFamily="2" charset="2"/>
              <a:buNone/>
            </a:pPr>
            <a:r>
              <a:rPr lang="en-US" altLang="zh-CN" sz="2800"/>
              <a:t> Hit map of EMC sub-trigger : TC Hits</a:t>
            </a:r>
          </a:p>
        </p:txBody>
      </p:sp>
      <p:pic>
        <p:nvPicPr>
          <p:cNvPr id="288771" name="Picture 3" descr="TCHR01"/>
          <p:cNvPicPr>
            <a:picLocks noChangeAspect="1" noChangeArrowheads="1"/>
          </p:cNvPicPr>
          <p:nvPr/>
        </p:nvPicPr>
        <p:blipFill>
          <a:blip r:embed="rId2"/>
          <a:srcRect/>
          <a:stretch>
            <a:fillRect/>
          </a:stretch>
        </p:blipFill>
        <p:spPr bwMode="auto">
          <a:xfrm>
            <a:off x="539750" y="333375"/>
            <a:ext cx="4103688" cy="2811463"/>
          </a:xfrm>
          <a:prstGeom prst="rect">
            <a:avLst/>
          </a:prstGeom>
          <a:noFill/>
        </p:spPr>
      </p:pic>
      <p:pic>
        <p:nvPicPr>
          <p:cNvPr id="288772" name="Picture 4" descr="TCHR11"/>
          <p:cNvPicPr>
            <a:picLocks noChangeAspect="1" noChangeArrowheads="1"/>
          </p:cNvPicPr>
          <p:nvPr/>
        </p:nvPicPr>
        <p:blipFill>
          <a:blip r:embed="rId3"/>
          <a:srcRect/>
          <a:stretch>
            <a:fillRect/>
          </a:stretch>
        </p:blipFill>
        <p:spPr bwMode="auto">
          <a:xfrm>
            <a:off x="4716463" y="333375"/>
            <a:ext cx="4103687" cy="2803525"/>
          </a:xfrm>
          <a:prstGeom prst="rect">
            <a:avLst/>
          </a:prstGeom>
          <a:noFill/>
        </p:spPr>
      </p:pic>
      <p:pic>
        <p:nvPicPr>
          <p:cNvPr id="288773" name="Picture 5" descr="TCHR06"/>
          <p:cNvPicPr>
            <a:picLocks noChangeAspect="1" noChangeArrowheads="1"/>
          </p:cNvPicPr>
          <p:nvPr/>
        </p:nvPicPr>
        <p:blipFill>
          <a:blip r:embed="rId4"/>
          <a:srcRect/>
          <a:stretch>
            <a:fillRect/>
          </a:stretch>
        </p:blipFill>
        <p:spPr bwMode="auto">
          <a:xfrm>
            <a:off x="539750" y="3284538"/>
            <a:ext cx="4103688" cy="2800350"/>
          </a:xfrm>
          <a:prstGeom prst="rect">
            <a:avLst/>
          </a:prstGeom>
          <a:noFill/>
        </p:spPr>
      </p:pic>
      <p:sp>
        <p:nvSpPr>
          <p:cNvPr id="288774" name="Oval 6"/>
          <p:cNvSpPr>
            <a:spLocks noChangeArrowheads="1"/>
          </p:cNvSpPr>
          <p:nvPr/>
        </p:nvSpPr>
        <p:spPr bwMode="auto">
          <a:xfrm>
            <a:off x="5292725" y="2565400"/>
            <a:ext cx="431800" cy="431800"/>
          </a:xfrm>
          <a:prstGeom prst="ellipse">
            <a:avLst/>
          </a:prstGeom>
          <a:noFill/>
          <a:ln w="38100">
            <a:solidFill>
              <a:srgbClr val="0000FF"/>
            </a:solidFill>
            <a:round/>
            <a:headEnd/>
            <a:tailEnd/>
          </a:ln>
          <a:effectLst/>
        </p:spPr>
        <p:txBody>
          <a:bodyPr wrap="none" anchor="ctr"/>
          <a:lstStyle/>
          <a:p>
            <a:endParaRPr lang="zh-CN" altLang="en-US"/>
          </a:p>
        </p:txBody>
      </p:sp>
      <p:sp>
        <p:nvSpPr>
          <p:cNvPr id="288775" name="AutoShape 7"/>
          <p:cNvSpPr>
            <a:spLocks noChangeArrowheads="1"/>
          </p:cNvSpPr>
          <p:nvPr/>
        </p:nvSpPr>
        <p:spPr bwMode="auto">
          <a:xfrm>
            <a:off x="5003800" y="4149725"/>
            <a:ext cx="2736850" cy="863600"/>
          </a:xfrm>
          <a:prstGeom prst="wedgeRoundRectCallout">
            <a:avLst>
              <a:gd name="adj1" fmla="val -30569"/>
              <a:gd name="adj2" fmla="val -184009"/>
              <a:gd name="adj3" fmla="val 16667"/>
            </a:avLst>
          </a:prstGeom>
          <a:solidFill>
            <a:schemeClr val="accent1"/>
          </a:solidFill>
          <a:ln w="9525">
            <a:solidFill>
              <a:schemeClr val="tx1"/>
            </a:solidFill>
            <a:miter lim="800000"/>
            <a:headEnd/>
            <a:tailEnd/>
          </a:ln>
          <a:effectLst/>
        </p:spPr>
        <p:txBody>
          <a:bodyPr/>
          <a:lstStyle/>
          <a:p>
            <a:pPr algn="ctr"/>
            <a:r>
              <a:rPr lang="en-US" altLang="zh-CN" sz="2400" b="1">
                <a:latin typeface="Arial" pitchFamily="34" charset="0"/>
              </a:rPr>
              <a:t>Dead Channel</a:t>
            </a:r>
          </a:p>
          <a:p>
            <a:pPr algn="ctr"/>
            <a:r>
              <a:rPr lang="en-US" altLang="zh-CN" sz="2400" b="1">
                <a:latin typeface="Arial" pitchFamily="34" charset="0"/>
              </a:rPr>
              <a:t>Sloved</a:t>
            </a:r>
          </a:p>
        </p:txBody>
      </p:sp>
    </p:spTree>
    <p:extLst>
      <p:ext uri="{BB962C8B-B14F-4D97-AF65-F5344CB8AC3E}">
        <p14:creationId xmlns:p14="http://schemas.microsoft.com/office/powerpoint/2010/main" val="326135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8771"/>
                                        </p:tgtEl>
                                        <p:attrNameLst>
                                          <p:attrName>style.visibility</p:attrName>
                                        </p:attrNameLst>
                                      </p:cBhvr>
                                      <p:to>
                                        <p:strVal val="visible"/>
                                      </p:to>
                                    </p:set>
                                    <p:animEffect transition="in" filter="blinds(horizontal)">
                                      <p:cBhvr>
                                        <p:cTn id="7" dur="500"/>
                                        <p:tgtEl>
                                          <p:spTgt spid="28877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8773"/>
                                        </p:tgtEl>
                                        <p:attrNameLst>
                                          <p:attrName>style.visibility</p:attrName>
                                        </p:attrNameLst>
                                      </p:cBhvr>
                                      <p:to>
                                        <p:strVal val="visible"/>
                                      </p:to>
                                    </p:set>
                                    <p:animEffect transition="in" filter="blinds(horizontal)">
                                      <p:cBhvr>
                                        <p:cTn id="12" dur="500"/>
                                        <p:tgtEl>
                                          <p:spTgt spid="28877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88772"/>
                                        </p:tgtEl>
                                        <p:attrNameLst>
                                          <p:attrName>style.visibility</p:attrName>
                                        </p:attrNameLst>
                                      </p:cBhvr>
                                      <p:to>
                                        <p:strVal val="visible"/>
                                      </p:to>
                                    </p:set>
                                    <p:animEffect transition="in" filter="blinds(horizontal)">
                                      <p:cBhvr>
                                        <p:cTn id="17" dur="500"/>
                                        <p:tgtEl>
                                          <p:spTgt spid="288772"/>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88774"/>
                                        </p:tgtEl>
                                        <p:attrNameLst>
                                          <p:attrName>style.visibility</p:attrName>
                                        </p:attrNameLst>
                                      </p:cBhvr>
                                      <p:to>
                                        <p:strVal val="visible"/>
                                      </p:to>
                                    </p:set>
                                    <p:animEffect transition="in" filter="blinds(horizontal)">
                                      <p:cBhvr>
                                        <p:cTn id="22" dur="500"/>
                                        <p:tgtEl>
                                          <p:spTgt spid="288774"/>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88775"/>
                                        </p:tgtEl>
                                        <p:attrNameLst>
                                          <p:attrName>style.visibility</p:attrName>
                                        </p:attrNameLst>
                                      </p:cBhvr>
                                      <p:to>
                                        <p:strVal val="visible"/>
                                      </p:to>
                                    </p:set>
                                    <p:animEffect transition="in" filter="blinds(horizontal)">
                                      <p:cBhvr>
                                        <p:cTn id="25" dur="500"/>
                                        <p:tgtEl>
                                          <p:spTgt spid="2887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4" grpId="0" animBg="1"/>
      <p:bldP spid="28877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日期占位符 3"/>
          <p:cNvSpPr>
            <a:spLocks noGrp="1"/>
          </p:cNvSpPr>
          <p:nvPr>
            <p:ph type="dt" sz="half" idx="10"/>
          </p:nvPr>
        </p:nvSpPr>
        <p:spPr/>
        <p:txBody>
          <a:bodyPr/>
          <a:lstStyle/>
          <a:p>
            <a:r>
              <a:rPr lang="en-US" altLang="zh-CN" smtClean="0"/>
              <a:t>2014-7-18 IHEP</a:t>
            </a:r>
            <a:endParaRPr lang="en-US" altLang="zh-CN"/>
          </a:p>
        </p:txBody>
      </p:sp>
      <p:sp>
        <p:nvSpPr>
          <p:cNvPr id="8" name="灯片编号占位符 4"/>
          <p:cNvSpPr>
            <a:spLocks noGrp="1"/>
          </p:cNvSpPr>
          <p:nvPr>
            <p:ph type="sldNum" sz="quarter" idx="11"/>
          </p:nvPr>
        </p:nvSpPr>
        <p:spPr/>
        <p:txBody>
          <a:bodyPr/>
          <a:lstStyle/>
          <a:p>
            <a:fld id="{44C77264-446C-4844-8F04-4F24789A7322}" type="slidenum">
              <a:rPr lang="en-US" altLang="zh-CN"/>
              <a:pPr/>
              <a:t>115</a:t>
            </a:fld>
            <a:endParaRPr lang="en-US" altLang="zh-CN"/>
          </a:p>
        </p:txBody>
      </p:sp>
      <p:sp>
        <p:nvSpPr>
          <p:cNvPr id="9" name="页脚占位符 5"/>
          <p:cNvSpPr>
            <a:spLocks noGrp="1"/>
          </p:cNvSpPr>
          <p:nvPr>
            <p:ph type="ftr" sz="quarter" idx="12"/>
          </p:nvPr>
        </p:nvSpPr>
        <p:spPr/>
        <p:txBody>
          <a:bodyPr/>
          <a:lstStyle/>
          <a:p>
            <a:r>
              <a:rPr lang="pt-BR" altLang="zh-CN" smtClean="0"/>
              <a:t>Z.-A. LIU     EPC Seminar</a:t>
            </a:r>
            <a:endParaRPr lang="en-US" altLang="zh-CN"/>
          </a:p>
        </p:txBody>
      </p:sp>
      <p:sp>
        <p:nvSpPr>
          <p:cNvPr id="289794" name="Rectangle 2"/>
          <p:cNvSpPr>
            <a:spLocks noGrp="1" noChangeArrowheads="1"/>
          </p:cNvSpPr>
          <p:nvPr>
            <p:ph type="body" idx="1"/>
          </p:nvPr>
        </p:nvSpPr>
        <p:spPr>
          <a:xfrm>
            <a:off x="457200" y="333375"/>
            <a:ext cx="8229600" cy="6264275"/>
          </a:xfrm>
        </p:spPr>
        <p:txBody>
          <a:bodyPr/>
          <a:lstStyle/>
          <a:p>
            <a:pPr algn="ctr">
              <a:lnSpc>
                <a:spcPct val="80000"/>
              </a:lnSpc>
              <a:buFont typeface="Wingdings" pitchFamily="2" charset="2"/>
              <a:buNone/>
            </a:pPr>
            <a:r>
              <a:rPr lang="en-US" altLang="zh-CN" sz="2800" b="1"/>
              <a:t>Global Trigger</a:t>
            </a:r>
          </a:p>
          <a:p>
            <a:pPr>
              <a:lnSpc>
                <a:spcPct val="80000"/>
              </a:lnSpc>
              <a:buFont typeface="Wingdings" pitchFamily="2" charset="2"/>
              <a:buNone/>
            </a:pPr>
            <a:endParaRPr lang="en-US" altLang="zh-CN" sz="2800" b="1"/>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gn="ctr">
              <a:lnSpc>
                <a:spcPct val="80000"/>
              </a:lnSpc>
              <a:buFont typeface="Wingdings" pitchFamily="2" charset="2"/>
              <a:buNone/>
            </a:pPr>
            <a:endParaRPr lang="en-US" altLang="zh-CN"/>
          </a:p>
          <a:p>
            <a:pPr algn="ctr">
              <a:lnSpc>
                <a:spcPct val="80000"/>
              </a:lnSpc>
              <a:buFont typeface="Wingdings" pitchFamily="2" charset="2"/>
              <a:buNone/>
            </a:pPr>
            <a:endParaRPr lang="en-US" altLang="zh-CN" sz="2800"/>
          </a:p>
          <a:p>
            <a:pPr algn="ctr">
              <a:lnSpc>
                <a:spcPct val="80000"/>
              </a:lnSpc>
              <a:buFont typeface="Wingdings" pitchFamily="2" charset="2"/>
              <a:buNone/>
            </a:pPr>
            <a:r>
              <a:rPr lang="en-US" altLang="zh-CN" sz="2800"/>
              <a:t> Event types and Timing types</a:t>
            </a:r>
          </a:p>
        </p:txBody>
      </p:sp>
      <p:pic>
        <p:nvPicPr>
          <p:cNvPr id="289795" name="Picture 3" descr="TrgGTLEvtType_Timing"/>
          <p:cNvPicPr>
            <a:picLocks noChangeAspect="1" noChangeArrowheads="1"/>
          </p:cNvPicPr>
          <p:nvPr/>
        </p:nvPicPr>
        <p:blipFill>
          <a:blip r:embed="rId2"/>
          <a:srcRect/>
          <a:stretch>
            <a:fillRect/>
          </a:stretch>
        </p:blipFill>
        <p:spPr bwMode="auto">
          <a:xfrm>
            <a:off x="827088" y="836613"/>
            <a:ext cx="7542212" cy="5129212"/>
          </a:xfrm>
          <a:prstGeom prst="rect">
            <a:avLst/>
          </a:prstGeom>
          <a:noFill/>
        </p:spPr>
      </p:pic>
      <p:sp>
        <p:nvSpPr>
          <p:cNvPr id="289796" name="AutoShape 4"/>
          <p:cNvSpPr>
            <a:spLocks/>
          </p:cNvSpPr>
          <p:nvPr/>
        </p:nvSpPr>
        <p:spPr bwMode="auto">
          <a:xfrm>
            <a:off x="3203575" y="2349500"/>
            <a:ext cx="1808163" cy="2016125"/>
          </a:xfrm>
          <a:prstGeom prst="borderCallout1">
            <a:avLst>
              <a:gd name="adj1" fmla="val -3778"/>
              <a:gd name="adj2" fmla="val 93681"/>
              <a:gd name="adj3" fmla="val -3778"/>
              <a:gd name="adj4" fmla="val -15454"/>
            </a:avLst>
          </a:prstGeom>
          <a:solidFill>
            <a:schemeClr val="accent1"/>
          </a:solidFill>
          <a:ln w="9525">
            <a:solidFill>
              <a:schemeClr val="tx1"/>
            </a:solidFill>
            <a:miter lim="800000"/>
            <a:headEnd/>
            <a:tailEnd/>
          </a:ln>
          <a:effectLst/>
        </p:spPr>
        <p:txBody>
          <a:bodyPr/>
          <a:lstStyle/>
          <a:p>
            <a:pPr algn="ctr"/>
            <a:r>
              <a:rPr lang="en-US" altLang="zh-CN" sz="2400" b="1">
                <a:latin typeface="Arial" pitchFamily="34" charset="0"/>
              </a:rPr>
              <a:t>Event Channel 5</a:t>
            </a:r>
          </a:p>
          <a:p>
            <a:pPr algn="ctr"/>
            <a:r>
              <a:rPr lang="en-US" altLang="zh-CN" sz="2400" b="1">
                <a:latin typeface="Arial" pitchFamily="34" charset="0"/>
              </a:rPr>
              <a:t>Enabled &amp;&amp;</a:t>
            </a:r>
          </a:p>
          <a:p>
            <a:pPr algn="ctr"/>
            <a:r>
              <a:rPr lang="en-US" altLang="zh-CN" sz="2400" b="1">
                <a:latin typeface="Arial" pitchFamily="34" charset="0"/>
              </a:rPr>
              <a:t>Fulfilled</a:t>
            </a:r>
          </a:p>
        </p:txBody>
      </p:sp>
      <p:sp>
        <p:nvSpPr>
          <p:cNvPr id="289797" name="Line 5"/>
          <p:cNvSpPr>
            <a:spLocks noChangeShapeType="1"/>
          </p:cNvSpPr>
          <p:nvPr/>
        </p:nvSpPr>
        <p:spPr bwMode="auto">
          <a:xfrm flipV="1">
            <a:off x="5940425" y="1196975"/>
            <a:ext cx="0" cy="4319588"/>
          </a:xfrm>
          <a:prstGeom prst="line">
            <a:avLst/>
          </a:prstGeom>
          <a:noFill/>
          <a:ln w="38100">
            <a:solidFill>
              <a:srgbClr val="FF3300"/>
            </a:solidFill>
            <a:round/>
            <a:headEnd/>
            <a:tailEnd/>
          </a:ln>
          <a:effectLst/>
        </p:spPr>
        <p:txBody>
          <a:bodyPr/>
          <a:lstStyle/>
          <a:p>
            <a:endParaRPr lang="zh-CN" altLang="en-US"/>
          </a:p>
        </p:txBody>
      </p:sp>
      <p:sp>
        <p:nvSpPr>
          <p:cNvPr id="289798" name="AutoShape 6"/>
          <p:cNvSpPr>
            <a:spLocks/>
          </p:cNvSpPr>
          <p:nvPr/>
        </p:nvSpPr>
        <p:spPr bwMode="auto">
          <a:xfrm>
            <a:off x="6516688" y="2924175"/>
            <a:ext cx="1808162" cy="1436688"/>
          </a:xfrm>
          <a:prstGeom prst="borderCallout1">
            <a:avLst>
              <a:gd name="adj1" fmla="val -5306"/>
              <a:gd name="adj2" fmla="val 93681"/>
              <a:gd name="adj3" fmla="val -5306"/>
              <a:gd name="adj4" fmla="val -15454"/>
            </a:avLst>
          </a:prstGeom>
          <a:solidFill>
            <a:schemeClr val="accent1"/>
          </a:solidFill>
          <a:ln w="9525">
            <a:solidFill>
              <a:schemeClr val="tx1"/>
            </a:solidFill>
            <a:miter lim="800000"/>
            <a:headEnd/>
            <a:tailEnd/>
          </a:ln>
          <a:effectLst/>
        </p:spPr>
        <p:txBody>
          <a:bodyPr/>
          <a:lstStyle/>
          <a:p>
            <a:pPr algn="ctr"/>
            <a:r>
              <a:rPr lang="en-US" altLang="zh-CN" sz="2400" b="1">
                <a:latin typeface="Arial" pitchFamily="34" charset="0"/>
              </a:rPr>
              <a:t>Timing Channel 1</a:t>
            </a:r>
          </a:p>
          <a:p>
            <a:pPr algn="ctr"/>
            <a:r>
              <a:rPr lang="en-US" altLang="zh-CN" sz="2400" b="1">
                <a:latin typeface="Arial" pitchFamily="34" charset="0"/>
              </a:rPr>
              <a:t>Fulfilled</a:t>
            </a:r>
          </a:p>
        </p:txBody>
      </p:sp>
    </p:spTree>
    <p:extLst>
      <p:ext uri="{BB962C8B-B14F-4D97-AF65-F5344CB8AC3E}">
        <p14:creationId xmlns:p14="http://schemas.microsoft.com/office/powerpoint/2010/main" val="574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89797"/>
                                        </p:tgtEl>
                                        <p:attrNameLst>
                                          <p:attrName>style.visibility</p:attrName>
                                        </p:attrNameLst>
                                      </p:cBhvr>
                                      <p:to>
                                        <p:strVal val="visible"/>
                                      </p:to>
                                    </p:set>
                                    <p:animEffect transition="in" filter="blinds(horizontal)">
                                      <p:cBhvr>
                                        <p:cTn id="7" dur="500"/>
                                        <p:tgtEl>
                                          <p:spTgt spid="28979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89796"/>
                                        </p:tgtEl>
                                        <p:attrNameLst>
                                          <p:attrName>style.visibility</p:attrName>
                                        </p:attrNameLst>
                                      </p:cBhvr>
                                      <p:to>
                                        <p:strVal val="visible"/>
                                      </p:to>
                                    </p:set>
                                    <p:animEffect transition="in" filter="blinds(horizontal)">
                                      <p:cBhvr>
                                        <p:cTn id="12" dur="500"/>
                                        <p:tgtEl>
                                          <p:spTgt spid="28979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9798"/>
                                        </p:tgtEl>
                                        <p:attrNameLst>
                                          <p:attrName>style.visibility</p:attrName>
                                        </p:attrNameLst>
                                      </p:cBhvr>
                                      <p:to>
                                        <p:strVal val="visible"/>
                                      </p:to>
                                    </p:set>
                                    <p:animEffect transition="in" filter="blinds(horizontal)">
                                      <p:cBhvr>
                                        <p:cTn id="17" dur="500"/>
                                        <p:tgtEl>
                                          <p:spTgt spid="2897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6" grpId="0" animBg="1"/>
      <p:bldP spid="289797" grpId="0" animBg="1"/>
      <p:bldP spid="289798"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smtClean="0"/>
              <a:t>2014-7-18 IHEP</a:t>
            </a:r>
            <a:endParaRPr lang="en-US" altLang="zh-CN"/>
          </a:p>
        </p:txBody>
      </p:sp>
      <p:sp>
        <p:nvSpPr>
          <p:cNvPr id="5" name="灯片编号占位符 4"/>
          <p:cNvSpPr>
            <a:spLocks noGrp="1"/>
          </p:cNvSpPr>
          <p:nvPr>
            <p:ph type="sldNum" sz="quarter" idx="11"/>
          </p:nvPr>
        </p:nvSpPr>
        <p:spPr/>
        <p:txBody>
          <a:bodyPr/>
          <a:lstStyle/>
          <a:p>
            <a:fld id="{AC6189CE-7F0D-4333-9BD1-9B6713C0B409}" type="slidenum">
              <a:rPr lang="en-US" altLang="zh-CN"/>
              <a:pPr/>
              <a:t>116</a:t>
            </a:fld>
            <a:endParaRPr lang="en-US" altLang="zh-CN"/>
          </a:p>
        </p:txBody>
      </p:sp>
      <p:sp>
        <p:nvSpPr>
          <p:cNvPr id="6" name="页脚占位符 5"/>
          <p:cNvSpPr>
            <a:spLocks noGrp="1"/>
          </p:cNvSpPr>
          <p:nvPr>
            <p:ph type="ftr" sz="quarter" idx="12"/>
          </p:nvPr>
        </p:nvSpPr>
        <p:spPr/>
        <p:txBody>
          <a:bodyPr/>
          <a:lstStyle/>
          <a:p>
            <a:r>
              <a:rPr lang="pt-BR" altLang="zh-CN" smtClean="0"/>
              <a:t>Z.-A. LIU     EPC Seminar</a:t>
            </a:r>
            <a:endParaRPr lang="en-US" altLang="zh-CN"/>
          </a:p>
        </p:txBody>
      </p:sp>
      <p:sp>
        <p:nvSpPr>
          <p:cNvPr id="290818" name="Rectangle 2"/>
          <p:cNvSpPr>
            <a:spLocks noGrp="1" noChangeArrowheads="1"/>
          </p:cNvSpPr>
          <p:nvPr>
            <p:ph type="body" idx="1"/>
          </p:nvPr>
        </p:nvSpPr>
        <p:spPr>
          <a:xfrm>
            <a:off x="457200" y="333375"/>
            <a:ext cx="8229600" cy="6264275"/>
          </a:xfrm>
        </p:spPr>
        <p:txBody>
          <a:bodyPr/>
          <a:lstStyle/>
          <a:p>
            <a:pPr algn="ctr">
              <a:lnSpc>
                <a:spcPct val="80000"/>
              </a:lnSpc>
              <a:buFont typeface="Wingdings" pitchFamily="2" charset="2"/>
              <a:buNone/>
            </a:pPr>
            <a:endParaRPr lang="en-US" altLang="zh-CN" sz="2800" b="1"/>
          </a:p>
          <a:p>
            <a:pPr>
              <a:lnSpc>
                <a:spcPct val="80000"/>
              </a:lnSpc>
              <a:buFont typeface="Wingdings" pitchFamily="2" charset="2"/>
              <a:buNone/>
            </a:pPr>
            <a:endParaRPr lang="en-US" altLang="zh-CN" sz="2800" b="1"/>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gn="ctr">
              <a:lnSpc>
                <a:spcPct val="80000"/>
              </a:lnSpc>
              <a:buFont typeface="Wingdings" pitchFamily="2" charset="2"/>
              <a:buNone/>
            </a:pPr>
            <a:endParaRPr lang="en-US" altLang="zh-CN"/>
          </a:p>
          <a:p>
            <a:pPr algn="ctr">
              <a:lnSpc>
                <a:spcPct val="80000"/>
              </a:lnSpc>
              <a:buFont typeface="Wingdings" pitchFamily="2" charset="2"/>
              <a:buNone/>
            </a:pPr>
            <a:endParaRPr lang="en-US" altLang="zh-CN" sz="2800"/>
          </a:p>
          <a:p>
            <a:pPr algn="ctr">
              <a:lnSpc>
                <a:spcPct val="80000"/>
              </a:lnSpc>
              <a:buFont typeface="Wingdings" pitchFamily="2" charset="2"/>
              <a:buNone/>
            </a:pPr>
            <a:r>
              <a:rPr lang="en-US" altLang="zh-CN" sz="2800"/>
              <a:t> Hit map of trigger conditions</a:t>
            </a:r>
          </a:p>
        </p:txBody>
      </p:sp>
      <p:pic>
        <p:nvPicPr>
          <p:cNvPr id="290819" name="Picture 3" descr="AllTrgConditionsH"/>
          <p:cNvPicPr>
            <a:picLocks noChangeAspect="1" noChangeArrowheads="1"/>
          </p:cNvPicPr>
          <p:nvPr/>
        </p:nvPicPr>
        <p:blipFill>
          <a:blip r:embed="rId2"/>
          <a:srcRect/>
          <a:stretch>
            <a:fillRect/>
          </a:stretch>
        </p:blipFill>
        <p:spPr bwMode="auto">
          <a:xfrm>
            <a:off x="539750" y="476250"/>
            <a:ext cx="8099425" cy="5524500"/>
          </a:xfrm>
          <a:prstGeom prst="rect">
            <a:avLst/>
          </a:prstGeom>
          <a:noFill/>
        </p:spPr>
      </p:pic>
    </p:spTree>
    <p:extLst>
      <p:ext uri="{BB962C8B-B14F-4D97-AF65-F5344CB8AC3E}">
        <p14:creationId xmlns:p14="http://schemas.microsoft.com/office/powerpoint/2010/main" val="389803603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smtClean="0"/>
              <a:t>2014-7-18 IHEP</a:t>
            </a:r>
            <a:endParaRPr lang="en-US" altLang="zh-CN"/>
          </a:p>
        </p:txBody>
      </p:sp>
      <p:sp>
        <p:nvSpPr>
          <p:cNvPr id="5" name="灯片编号占位符 4"/>
          <p:cNvSpPr>
            <a:spLocks noGrp="1"/>
          </p:cNvSpPr>
          <p:nvPr>
            <p:ph type="sldNum" sz="quarter" idx="11"/>
          </p:nvPr>
        </p:nvSpPr>
        <p:spPr/>
        <p:txBody>
          <a:bodyPr/>
          <a:lstStyle/>
          <a:p>
            <a:fld id="{952C0F9F-8C8F-41FD-8497-55BDA9BAE3A7}" type="slidenum">
              <a:rPr lang="en-US" altLang="zh-CN"/>
              <a:pPr/>
              <a:t>117</a:t>
            </a:fld>
            <a:endParaRPr lang="en-US" altLang="zh-CN"/>
          </a:p>
        </p:txBody>
      </p:sp>
      <p:sp>
        <p:nvSpPr>
          <p:cNvPr id="6" name="页脚占位符 5"/>
          <p:cNvSpPr>
            <a:spLocks noGrp="1"/>
          </p:cNvSpPr>
          <p:nvPr>
            <p:ph type="ftr" sz="quarter" idx="12"/>
          </p:nvPr>
        </p:nvSpPr>
        <p:spPr/>
        <p:txBody>
          <a:bodyPr/>
          <a:lstStyle/>
          <a:p>
            <a:r>
              <a:rPr lang="pt-BR" altLang="zh-CN" smtClean="0"/>
              <a:t>Z.-A. LIU     EPC Seminar</a:t>
            </a:r>
            <a:endParaRPr lang="en-US" altLang="zh-CN"/>
          </a:p>
        </p:txBody>
      </p:sp>
      <p:sp>
        <p:nvSpPr>
          <p:cNvPr id="291842" name="Rectangle 2"/>
          <p:cNvSpPr>
            <a:spLocks noGrp="1" noChangeArrowheads="1"/>
          </p:cNvSpPr>
          <p:nvPr>
            <p:ph type="body" idx="1"/>
          </p:nvPr>
        </p:nvSpPr>
        <p:spPr>
          <a:xfrm>
            <a:off x="457200" y="333375"/>
            <a:ext cx="8229600" cy="6264275"/>
          </a:xfrm>
        </p:spPr>
        <p:txBody>
          <a:bodyPr/>
          <a:lstStyle/>
          <a:p>
            <a:pPr algn="ctr">
              <a:lnSpc>
                <a:spcPct val="80000"/>
              </a:lnSpc>
              <a:buFont typeface="Wingdings" pitchFamily="2" charset="2"/>
              <a:buNone/>
            </a:pPr>
            <a:endParaRPr lang="en-US" altLang="zh-CN" sz="2800" b="1"/>
          </a:p>
          <a:p>
            <a:pPr>
              <a:lnSpc>
                <a:spcPct val="80000"/>
              </a:lnSpc>
              <a:buFont typeface="Wingdings" pitchFamily="2" charset="2"/>
              <a:buNone/>
            </a:pPr>
            <a:endParaRPr lang="en-US" altLang="zh-CN" sz="2800" b="1"/>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gn="ctr">
              <a:lnSpc>
                <a:spcPct val="80000"/>
              </a:lnSpc>
              <a:buFont typeface="Wingdings" pitchFamily="2" charset="2"/>
              <a:buNone/>
            </a:pPr>
            <a:endParaRPr lang="en-US" altLang="zh-CN"/>
          </a:p>
          <a:p>
            <a:pPr algn="ctr">
              <a:lnSpc>
                <a:spcPct val="80000"/>
              </a:lnSpc>
              <a:buFont typeface="Wingdings" pitchFamily="2" charset="2"/>
              <a:buNone/>
            </a:pPr>
            <a:endParaRPr lang="en-US" altLang="zh-CN" sz="2800"/>
          </a:p>
          <a:p>
            <a:pPr algn="ctr">
              <a:lnSpc>
                <a:spcPct val="80000"/>
              </a:lnSpc>
              <a:buFont typeface="Wingdings" pitchFamily="2" charset="2"/>
              <a:buNone/>
            </a:pPr>
            <a:r>
              <a:rPr lang="en-US" altLang="zh-CN" sz="2800"/>
              <a:t> Timing alignment : BTOF-BB</a:t>
            </a:r>
          </a:p>
        </p:txBody>
      </p:sp>
      <p:pic>
        <p:nvPicPr>
          <p:cNvPr id="291843" name="Picture 3" descr="BTOFBBLocation"/>
          <p:cNvPicPr>
            <a:picLocks noChangeAspect="1" noChangeArrowheads="1"/>
          </p:cNvPicPr>
          <p:nvPr/>
        </p:nvPicPr>
        <p:blipFill>
          <a:blip r:embed="rId2"/>
          <a:srcRect/>
          <a:stretch>
            <a:fillRect/>
          </a:stretch>
        </p:blipFill>
        <p:spPr bwMode="auto">
          <a:xfrm>
            <a:off x="539750" y="476250"/>
            <a:ext cx="8064500" cy="5486400"/>
          </a:xfrm>
          <a:prstGeom prst="rect">
            <a:avLst/>
          </a:prstGeom>
          <a:noFill/>
        </p:spPr>
      </p:pic>
    </p:spTree>
    <p:extLst>
      <p:ext uri="{BB962C8B-B14F-4D97-AF65-F5344CB8AC3E}">
        <p14:creationId xmlns:p14="http://schemas.microsoft.com/office/powerpoint/2010/main" val="51428302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smtClean="0"/>
              <a:t>2014-7-18 IHEP</a:t>
            </a:r>
            <a:endParaRPr lang="en-US" altLang="zh-CN"/>
          </a:p>
        </p:txBody>
      </p:sp>
      <p:sp>
        <p:nvSpPr>
          <p:cNvPr id="5" name="灯片编号占位符 4"/>
          <p:cNvSpPr>
            <a:spLocks noGrp="1"/>
          </p:cNvSpPr>
          <p:nvPr>
            <p:ph type="sldNum" sz="quarter" idx="11"/>
          </p:nvPr>
        </p:nvSpPr>
        <p:spPr/>
        <p:txBody>
          <a:bodyPr/>
          <a:lstStyle/>
          <a:p>
            <a:fld id="{A33743AB-E6F0-4E32-A046-A2428B58EFA4}" type="slidenum">
              <a:rPr lang="en-US" altLang="zh-CN"/>
              <a:pPr/>
              <a:t>118</a:t>
            </a:fld>
            <a:endParaRPr lang="en-US" altLang="zh-CN"/>
          </a:p>
        </p:txBody>
      </p:sp>
      <p:sp>
        <p:nvSpPr>
          <p:cNvPr id="6" name="页脚占位符 5"/>
          <p:cNvSpPr>
            <a:spLocks noGrp="1"/>
          </p:cNvSpPr>
          <p:nvPr>
            <p:ph type="ftr" sz="quarter" idx="12"/>
          </p:nvPr>
        </p:nvSpPr>
        <p:spPr/>
        <p:txBody>
          <a:bodyPr/>
          <a:lstStyle/>
          <a:p>
            <a:r>
              <a:rPr lang="pt-BR" altLang="zh-CN" smtClean="0"/>
              <a:t>Z.-A. LIU     EPC Seminar</a:t>
            </a:r>
            <a:endParaRPr lang="en-US" altLang="zh-CN"/>
          </a:p>
        </p:txBody>
      </p:sp>
      <p:sp>
        <p:nvSpPr>
          <p:cNvPr id="292866" name="Rectangle 2"/>
          <p:cNvSpPr>
            <a:spLocks noGrp="1" noChangeArrowheads="1"/>
          </p:cNvSpPr>
          <p:nvPr>
            <p:ph type="body" idx="1"/>
          </p:nvPr>
        </p:nvSpPr>
        <p:spPr>
          <a:xfrm>
            <a:off x="457200" y="333375"/>
            <a:ext cx="8229600" cy="6264275"/>
          </a:xfrm>
        </p:spPr>
        <p:txBody>
          <a:bodyPr/>
          <a:lstStyle/>
          <a:p>
            <a:pPr algn="ctr">
              <a:lnSpc>
                <a:spcPct val="80000"/>
              </a:lnSpc>
              <a:buFont typeface="Wingdings" pitchFamily="2" charset="2"/>
              <a:buNone/>
            </a:pPr>
            <a:endParaRPr lang="en-US" altLang="zh-CN" sz="2800" b="1"/>
          </a:p>
          <a:p>
            <a:pPr>
              <a:lnSpc>
                <a:spcPct val="80000"/>
              </a:lnSpc>
              <a:buFont typeface="Wingdings" pitchFamily="2" charset="2"/>
              <a:buNone/>
            </a:pPr>
            <a:endParaRPr lang="en-US" altLang="zh-CN" sz="2800" b="1"/>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gn="ctr">
              <a:lnSpc>
                <a:spcPct val="80000"/>
              </a:lnSpc>
              <a:buFont typeface="Wingdings" pitchFamily="2" charset="2"/>
              <a:buNone/>
            </a:pPr>
            <a:endParaRPr lang="en-US" altLang="zh-CN"/>
          </a:p>
          <a:p>
            <a:pPr algn="ctr">
              <a:lnSpc>
                <a:spcPct val="80000"/>
              </a:lnSpc>
              <a:buFont typeface="Wingdings" pitchFamily="2" charset="2"/>
              <a:buNone/>
            </a:pPr>
            <a:endParaRPr lang="en-US" altLang="zh-CN" sz="2800"/>
          </a:p>
          <a:p>
            <a:pPr algn="ctr">
              <a:lnSpc>
                <a:spcPct val="80000"/>
              </a:lnSpc>
              <a:buFont typeface="Wingdings" pitchFamily="2" charset="2"/>
              <a:buNone/>
            </a:pPr>
            <a:r>
              <a:rPr lang="en-US" altLang="zh-CN" sz="2800"/>
              <a:t> Timing alignment : BClus-BB</a:t>
            </a:r>
          </a:p>
        </p:txBody>
      </p:sp>
      <p:pic>
        <p:nvPicPr>
          <p:cNvPr id="292867" name="Picture 3" descr="BClusBBLocation"/>
          <p:cNvPicPr>
            <a:picLocks noChangeAspect="1" noChangeArrowheads="1"/>
          </p:cNvPicPr>
          <p:nvPr/>
        </p:nvPicPr>
        <p:blipFill>
          <a:blip r:embed="rId2"/>
          <a:srcRect/>
          <a:stretch>
            <a:fillRect/>
          </a:stretch>
        </p:blipFill>
        <p:spPr bwMode="auto">
          <a:xfrm>
            <a:off x="539750" y="333375"/>
            <a:ext cx="8110538" cy="5548313"/>
          </a:xfrm>
          <a:prstGeom prst="rect">
            <a:avLst/>
          </a:prstGeom>
          <a:noFill/>
        </p:spPr>
      </p:pic>
    </p:spTree>
    <p:extLst>
      <p:ext uri="{BB962C8B-B14F-4D97-AF65-F5344CB8AC3E}">
        <p14:creationId xmlns:p14="http://schemas.microsoft.com/office/powerpoint/2010/main" val="46366649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smtClean="0"/>
              <a:t>2014-7-18 IHEP</a:t>
            </a:r>
            <a:endParaRPr lang="en-US" altLang="zh-CN"/>
          </a:p>
        </p:txBody>
      </p:sp>
      <p:sp>
        <p:nvSpPr>
          <p:cNvPr id="5" name="灯片编号占位符 4"/>
          <p:cNvSpPr>
            <a:spLocks noGrp="1"/>
          </p:cNvSpPr>
          <p:nvPr>
            <p:ph type="sldNum" sz="quarter" idx="11"/>
          </p:nvPr>
        </p:nvSpPr>
        <p:spPr/>
        <p:txBody>
          <a:bodyPr/>
          <a:lstStyle/>
          <a:p>
            <a:fld id="{40D81E0F-AF5A-4883-908C-04BFBB547D7B}" type="slidenum">
              <a:rPr lang="en-US" altLang="zh-CN"/>
              <a:pPr/>
              <a:t>119</a:t>
            </a:fld>
            <a:endParaRPr lang="en-US" altLang="zh-CN"/>
          </a:p>
        </p:txBody>
      </p:sp>
      <p:sp>
        <p:nvSpPr>
          <p:cNvPr id="6" name="页脚占位符 5"/>
          <p:cNvSpPr>
            <a:spLocks noGrp="1"/>
          </p:cNvSpPr>
          <p:nvPr>
            <p:ph type="ftr" sz="quarter" idx="12"/>
          </p:nvPr>
        </p:nvSpPr>
        <p:spPr/>
        <p:txBody>
          <a:bodyPr/>
          <a:lstStyle/>
          <a:p>
            <a:r>
              <a:rPr lang="pt-BR" altLang="zh-CN" smtClean="0"/>
              <a:t>Z.-A. LIU     EPC Seminar</a:t>
            </a:r>
            <a:endParaRPr lang="en-US" altLang="zh-CN"/>
          </a:p>
        </p:txBody>
      </p:sp>
      <p:sp>
        <p:nvSpPr>
          <p:cNvPr id="293890" name="Rectangle 2"/>
          <p:cNvSpPr>
            <a:spLocks noGrp="1" noChangeArrowheads="1"/>
          </p:cNvSpPr>
          <p:nvPr>
            <p:ph type="body" idx="1"/>
          </p:nvPr>
        </p:nvSpPr>
        <p:spPr>
          <a:xfrm>
            <a:off x="457200" y="333375"/>
            <a:ext cx="8229600" cy="6264275"/>
          </a:xfrm>
        </p:spPr>
        <p:txBody>
          <a:bodyPr/>
          <a:lstStyle/>
          <a:p>
            <a:pPr algn="ctr">
              <a:lnSpc>
                <a:spcPct val="80000"/>
              </a:lnSpc>
              <a:buFont typeface="Wingdings" pitchFamily="2" charset="2"/>
              <a:buNone/>
            </a:pPr>
            <a:endParaRPr lang="en-US" altLang="zh-CN" sz="2800" b="1"/>
          </a:p>
          <a:p>
            <a:pPr>
              <a:lnSpc>
                <a:spcPct val="80000"/>
              </a:lnSpc>
              <a:buFont typeface="Wingdings" pitchFamily="2" charset="2"/>
              <a:buNone/>
            </a:pPr>
            <a:endParaRPr lang="en-US" altLang="zh-CN" sz="2800" b="1"/>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gn="ctr">
              <a:lnSpc>
                <a:spcPct val="80000"/>
              </a:lnSpc>
              <a:buFont typeface="Wingdings" pitchFamily="2" charset="2"/>
              <a:buNone/>
            </a:pPr>
            <a:endParaRPr lang="en-US" altLang="zh-CN"/>
          </a:p>
          <a:p>
            <a:pPr algn="ctr">
              <a:lnSpc>
                <a:spcPct val="80000"/>
              </a:lnSpc>
              <a:buFont typeface="Wingdings" pitchFamily="2" charset="2"/>
              <a:buNone/>
            </a:pPr>
            <a:endParaRPr lang="en-US" altLang="zh-CN" sz="2800"/>
          </a:p>
          <a:p>
            <a:pPr algn="ctr">
              <a:lnSpc>
                <a:spcPct val="80000"/>
              </a:lnSpc>
              <a:buFont typeface="Wingdings" pitchFamily="2" charset="2"/>
              <a:buNone/>
            </a:pPr>
            <a:r>
              <a:rPr lang="en-US" altLang="zh-CN" sz="2800"/>
              <a:t> Timing alignment : Ltrk-BB</a:t>
            </a:r>
          </a:p>
        </p:txBody>
      </p:sp>
      <p:pic>
        <p:nvPicPr>
          <p:cNvPr id="293891" name="Picture 3" descr="LtrkBBlocation"/>
          <p:cNvPicPr>
            <a:picLocks noChangeAspect="1" noChangeArrowheads="1"/>
          </p:cNvPicPr>
          <p:nvPr/>
        </p:nvPicPr>
        <p:blipFill>
          <a:blip r:embed="rId2"/>
          <a:srcRect/>
          <a:stretch>
            <a:fillRect/>
          </a:stretch>
        </p:blipFill>
        <p:spPr bwMode="auto">
          <a:xfrm>
            <a:off x="539750" y="500063"/>
            <a:ext cx="7993063" cy="5465762"/>
          </a:xfrm>
          <a:prstGeom prst="rect">
            <a:avLst/>
          </a:prstGeom>
          <a:noFill/>
        </p:spPr>
      </p:pic>
    </p:spTree>
    <p:extLst>
      <p:ext uri="{BB962C8B-B14F-4D97-AF65-F5344CB8AC3E}">
        <p14:creationId xmlns:p14="http://schemas.microsoft.com/office/powerpoint/2010/main" val="29333512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2"/>
          <p:cNvSpPr>
            <a:spLocks noGrp="1" noRot="1" noChangeArrowheads="1"/>
          </p:cNvSpPr>
          <p:nvPr>
            <p:ph type="title"/>
          </p:nvPr>
        </p:nvSpPr>
        <p:spPr/>
        <p:txBody>
          <a:bodyPr>
            <a:normAutofit/>
          </a:bodyPr>
          <a:lstStyle/>
          <a:p>
            <a:r>
              <a:rPr lang="en-US" altLang="zh-CN" dirty="0" smtClean="0"/>
              <a:t>Trigger mode in early experiments</a:t>
            </a:r>
            <a:endParaRPr lang="zh-CN" altLang="en-US" dirty="0"/>
          </a:p>
        </p:txBody>
      </p:sp>
      <p:sp>
        <p:nvSpPr>
          <p:cNvPr id="262147" name="Rectangle 3"/>
          <p:cNvSpPr>
            <a:spLocks noGrp="1" noChangeArrowheads="1"/>
          </p:cNvSpPr>
          <p:nvPr>
            <p:ph idx="1"/>
          </p:nvPr>
        </p:nvSpPr>
        <p:spPr>
          <a:xfrm>
            <a:off x="250825" y="1412875"/>
            <a:ext cx="4619625" cy="2879725"/>
          </a:xfrm>
        </p:spPr>
        <p:txBody>
          <a:bodyPr>
            <a:normAutofit/>
          </a:bodyPr>
          <a:lstStyle/>
          <a:p>
            <a:pPr>
              <a:lnSpc>
                <a:spcPct val="90000"/>
              </a:lnSpc>
            </a:pPr>
            <a:r>
              <a:rPr lang="en-US" altLang="zh-CN" sz="2800" dirty="0" smtClean="0"/>
              <a:t>Stage processing</a:t>
            </a:r>
            <a:endParaRPr lang="zh-CN" altLang="en-US" sz="2800" dirty="0"/>
          </a:p>
          <a:p>
            <a:pPr lvl="1">
              <a:lnSpc>
                <a:spcPct val="90000"/>
              </a:lnSpc>
            </a:pPr>
            <a:r>
              <a:rPr lang="en-US" altLang="zh-CN" sz="2400" dirty="0" smtClean="0"/>
              <a:t>Level one: logic process in one cycle(with fast signal)</a:t>
            </a:r>
            <a:endParaRPr lang="zh-CN" altLang="en-US" sz="2400" dirty="0"/>
          </a:p>
          <a:p>
            <a:pPr lvl="1">
              <a:lnSpc>
                <a:spcPct val="90000"/>
              </a:lnSpc>
            </a:pPr>
            <a:r>
              <a:rPr lang="en-US" altLang="zh-CN" sz="2400" dirty="0" smtClean="0"/>
              <a:t>Level two: Logic processing in two cycles(with slow signals)</a:t>
            </a:r>
            <a:endParaRPr lang="zh-CN" altLang="en-US" sz="2400" dirty="0"/>
          </a:p>
          <a:p>
            <a:pPr lvl="1">
              <a:lnSpc>
                <a:spcPct val="90000"/>
              </a:lnSpc>
            </a:pPr>
            <a:r>
              <a:rPr lang="en-US" altLang="zh-CN" sz="2400" dirty="0" smtClean="0"/>
              <a:t>Level three: decision by processor after digitization</a:t>
            </a:r>
            <a:endParaRPr lang="zh-CN" altLang="en-US" sz="2400" dirty="0"/>
          </a:p>
          <a:p>
            <a:pPr lvl="1">
              <a:lnSpc>
                <a:spcPct val="90000"/>
              </a:lnSpc>
            </a:pPr>
            <a:endParaRPr lang="en-US" altLang="zh-CN" sz="2400" dirty="0"/>
          </a:p>
        </p:txBody>
      </p:sp>
      <p:sp>
        <p:nvSpPr>
          <p:cNvPr id="28" name="日期占位符 3"/>
          <p:cNvSpPr>
            <a:spLocks noGrp="1"/>
          </p:cNvSpPr>
          <p:nvPr>
            <p:ph type="dt" sz="half" idx="10"/>
          </p:nvPr>
        </p:nvSpPr>
        <p:spPr/>
        <p:txBody>
          <a:bodyPr/>
          <a:lstStyle/>
          <a:p>
            <a:r>
              <a:rPr lang="en-US" altLang="zh-CN" smtClean="0"/>
              <a:t>2014-7-18 IHEP</a:t>
            </a:r>
            <a:endParaRPr lang="en-US" altLang="zh-CN"/>
          </a:p>
        </p:txBody>
      </p:sp>
      <p:sp>
        <p:nvSpPr>
          <p:cNvPr id="30" name="页脚占位符 5"/>
          <p:cNvSpPr>
            <a:spLocks noGrp="1"/>
          </p:cNvSpPr>
          <p:nvPr>
            <p:ph type="ftr" sz="quarter" idx="11"/>
          </p:nvPr>
        </p:nvSpPr>
        <p:spPr/>
        <p:txBody>
          <a:bodyPr/>
          <a:lstStyle/>
          <a:p>
            <a:r>
              <a:rPr lang="pt-BR" altLang="zh-CN" smtClean="0"/>
              <a:t>Z.-A. LIU     EPC Seminar</a:t>
            </a:r>
            <a:endParaRPr lang="en-US" altLang="zh-CN"/>
          </a:p>
        </p:txBody>
      </p:sp>
      <p:sp>
        <p:nvSpPr>
          <p:cNvPr id="29" name="灯片编号占位符 4"/>
          <p:cNvSpPr>
            <a:spLocks noGrp="1"/>
          </p:cNvSpPr>
          <p:nvPr>
            <p:ph type="sldNum" sz="quarter" idx="12"/>
          </p:nvPr>
        </p:nvSpPr>
        <p:spPr/>
        <p:txBody>
          <a:bodyPr/>
          <a:lstStyle/>
          <a:p>
            <a:fld id="{61276007-B131-4C03-B0B6-836FBC09F3FA}" type="slidenum">
              <a:rPr lang="en-US" altLang="zh-CN"/>
              <a:pPr/>
              <a:t>12</a:t>
            </a:fld>
            <a:endParaRPr lang="en-US" altLang="zh-CN"/>
          </a:p>
        </p:txBody>
      </p:sp>
      <p:pic>
        <p:nvPicPr>
          <p:cNvPr id="262148" name="Picture 4" descr="trig04"/>
          <p:cNvPicPr>
            <a:picLocks noChangeAspect="1" noChangeArrowheads="1"/>
          </p:cNvPicPr>
          <p:nvPr/>
        </p:nvPicPr>
        <p:blipFill>
          <a:blip r:embed="rId2"/>
          <a:srcRect/>
          <a:stretch>
            <a:fillRect/>
          </a:stretch>
        </p:blipFill>
        <p:spPr bwMode="auto">
          <a:xfrm>
            <a:off x="5219700" y="1700213"/>
            <a:ext cx="3679825" cy="4038600"/>
          </a:xfrm>
          <a:prstGeom prst="rect">
            <a:avLst/>
          </a:prstGeom>
          <a:noFill/>
        </p:spPr>
      </p:pic>
      <p:sp>
        <p:nvSpPr>
          <p:cNvPr id="262149" name="Oval 5"/>
          <p:cNvSpPr>
            <a:spLocks noChangeArrowheads="1"/>
          </p:cNvSpPr>
          <p:nvPr/>
        </p:nvSpPr>
        <p:spPr bwMode="auto">
          <a:xfrm>
            <a:off x="1547813" y="3933825"/>
            <a:ext cx="1728787" cy="1511300"/>
          </a:xfrm>
          <a:prstGeom prst="ellipse">
            <a:avLst/>
          </a:prstGeom>
          <a:noFill/>
          <a:ln w="25400">
            <a:solidFill>
              <a:srgbClr val="00FFFF"/>
            </a:solidFill>
            <a:round/>
            <a:headEnd/>
            <a:tailEnd/>
          </a:ln>
          <a:effectLst/>
        </p:spPr>
        <p:txBody>
          <a:bodyPr wrap="none" anchor="ctr"/>
          <a:lstStyle/>
          <a:p>
            <a:endParaRPr lang="zh-CN" altLang="en-US"/>
          </a:p>
        </p:txBody>
      </p:sp>
      <p:sp>
        <p:nvSpPr>
          <p:cNvPr id="262150" name="Line 6"/>
          <p:cNvSpPr>
            <a:spLocks noChangeShapeType="1"/>
          </p:cNvSpPr>
          <p:nvPr/>
        </p:nvSpPr>
        <p:spPr bwMode="auto">
          <a:xfrm>
            <a:off x="3203575" y="4365625"/>
            <a:ext cx="73025" cy="287338"/>
          </a:xfrm>
          <a:prstGeom prst="line">
            <a:avLst/>
          </a:prstGeom>
          <a:noFill/>
          <a:ln w="38100">
            <a:solidFill>
              <a:srgbClr val="FF0066"/>
            </a:solidFill>
            <a:round/>
            <a:headEnd/>
            <a:tailEnd type="triangle" w="med" len="med"/>
          </a:ln>
          <a:effectLst/>
        </p:spPr>
        <p:txBody>
          <a:bodyPr/>
          <a:lstStyle/>
          <a:p>
            <a:endParaRPr lang="zh-CN" altLang="en-US"/>
          </a:p>
        </p:txBody>
      </p:sp>
      <p:sp>
        <p:nvSpPr>
          <p:cNvPr id="262151" name="Line 7"/>
          <p:cNvSpPr>
            <a:spLocks noChangeShapeType="1"/>
          </p:cNvSpPr>
          <p:nvPr/>
        </p:nvSpPr>
        <p:spPr bwMode="auto">
          <a:xfrm flipV="1">
            <a:off x="3203575" y="4652963"/>
            <a:ext cx="73025" cy="288925"/>
          </a:xfrm>
          <a:prstGeom prst="line">
            <a:avLst/>
          </a:prstGeom>
          <a:noFill/>
          <a:ln w="38100">
            <a:solidFill>
              <a:srgbClr val="33CC33"/>
            </a:solidFill>
            <a:round/>
            <a:headEnd/>
            <a:tailEnd type="triangle" w="med" len="med"/>
          </a:ln>
          <a:effectLst/>
        </p:spPr>
        <p:txBody>
          <a:bodyPr/>
          <a:lstStyle/>
          <a:p>
            <a:endParaRPr lang="zh-CN" altLang="en-US"/>
          </a:p>
        </p:txBody>
      </p:sp>
      <p:sp>
        <p:nvSpPr>
          <p:cNvPr id="262152" name="Line 8"/>
          <p:cNvSpPr>
            <a:spLocks noChangeShapeType="1"/>
          </p:cNvSpPr>
          <p:nvPr/>
        </p:nvSpPr>
        <p:spPr bwMode="auto">
          <a:xfrm>
            <a:off x="323850" y="6237288"/>
            <a:ext cx="287338" cy="0"/>
          </a:xfrm>
          <a:prstGeom prst="line">
            <a:avLst/>
          </a:prstGeom>
          <a:noFill/>
          <a:ln w="9525">
            <a:solidFill>
              <a:schemeClr val="tx1"/>
            </a:solidFill>
            <a:round/>
            <a:headEnd/>
            <a:tailEnd/>
          </a:ln>
          <a:effectLst/>
        </p:spPr>
        <p:txBody>
          <a:bodyPr/>
          <a:lstStyle/>
          <a:p>
            <a:endParaRPr lang="zh-CN" altLang="en-US"/>
          </a:p>
        </p:txBody>
      </p:sp>
      <p:sp>
        <p:nvSpPr>
          <p:cNvPr id="262153" name="Line 9"/>
          <p:cNvSpPr>
            <a:spLocks noChangeShapeType="1"/>
          </p:cNvSpPr>
          <p:nvPr/>
        </p:nvSpPr>
        <p:spPr bwMode="auto">
          <a:xfrm flipV="1">
            <a:off x="611188" y="6021388"/>
            <a:ext cx="0" cy="215900"/>
          </a:xfrm>
          <a:prstGeom prst="line">
            <a:avLst/>
          </a:prstGeom>
          <a:noFill/>
          <a:ln w="9525">
            <a:solidFill>
              <a:schemeClr val="tx1"/>
            </a:solidFill>
            <a:round/>
            <a:headEnd/>
            <a:tailEnd/>
          </a:ln>
          <a:effectLst/>
        </p:spPr>
        <p:txBody>
          <a:bodyPr/>
          <a:lstStyle/>
          <a:p>
            <a:endParaRPr lang="zh-CN" altLang="en-US"/>
          </a:p>
        </p:txBody>
      </p:sp>
      <p:sp>
        <p:nvSpPr>
          <p:cNvPr id="262154" name="Line 10"/>
          <p:cNvSpPr>
            <a:spLocks noChangeShapeType="1"/>
          </p:cNvSpPr>
          <p:nvPr/>
        </p:nvSpPr>
        <p:spPr bwMode="auto">
          <a:xfrm flipV="1">
            <a:off x="827088" y="6021388"/>
            <a:ext cx="0" cy="215900"/>
          </a:xfrm>
          <a:prstGeom prst="line">
            <a:avLst/>
          </a:prstGeom>
          <a:noFill/>
          <a:ln w="9525">
            <a:solidFill>
              <a:schemeClr val="tx1"/>
            </a:solidFill>
            <a:round/>
            <a:headEnd/>
            <a:tailEnd/>
          </a:ln>
          <a:effectLst/>
        </p:spPr>
        <p:txBody>
          <a:bodyPr/>
          <a:lstStyle/>
          <a:p>
            <a:endParaRPr lang="zh-CN" altLang="en-US"/>
          </a:p>
        </p:txBody>
      </p:sp>
      <p:sp>
        <p:nvSpPr>
          <p:cNvPr id="262155" name="Line 11"/>
          <p:cNvSpPr>
            <a:spLocks noChangeShapeType="1"/>
          </p:cNvSpPr>
          <p:nvPr/>
        </p:nvSpPr>
        <p:spPr bwMode="auto">
          <a:xfrm flipV="1">
            <a:off x="3636963" y="6021388"/>
            <a:ext cx="0" cy="215900"/>
          </a:xfrm>
          <a:prstGeom prst="line">
            <a:avLst/>
          </a:prstGeom>
          <a:noFill/>
          <a:ln w="9525">
            <a:solidFill>
              <a:schemeClr val="tx1"/>
            </a:solidFill>
            <a:round/>
            <a:headEnd/>
            <a:tailEnd/>
          </a:ln>
          <a:effectLst/>
        </p:spPr>
        <p:txBody>
          <a:bodyPr/>
          <a:lstStyle/>
          <a:p>
            <a:endParaRPr lang="zh-CN" altLang="en-US"/>
          </a:p>
        </p:txBody>
      </p:sp>
      <p:sp>
        <p:nvSpPr>
          <p:cNvPr id="262156" name="Line 12"/>
          <p:cNvSpPr>
            <a:spLocks noChangeShapeType="1"/>
          </p:cNvSpPr>
          <p:nvPr/>
        </p:nvSpPr>
        <p:spPr bwMode="auto">
          <a:xfrm flipV="1">
            <a:off x="3852863" y="6021388"/>
            <a:ext cx="0" cy="215900"/>
          </a:xfrm>
          <a:prstGeom prst="line">
            <a:avLst/>
          </a:prstGeom>
          <a:noFill/>
          <a:ln w="9525">
            <a:solidFill>
              <a:schemeClr val="tx1"/>
            </a:solidFill>
            <a:round/>
            <a:headEnd/>
            <a:tailEnd/>
          </a:ln>
          <a:effectLst/>
        </p:spPr>
        <p:txBody>
          <a:bodyPr/>
          <a:lstStyle/>
          <a:p>
            <a:endParaRPr lang="zh-CN" altLang="en-US"/>
          </a:p>
        </p:txBody>
      </p:sp>
      <p:sp>
        <p:nvSpPr>
          <p:cNvPr id="262157" name="Line 13"/>
          <p:cNvSpPr>
            <a:spLocks noChangeShapeType="1"/>
          </p:cNvSpPr>
          <p:nvPr/>
        </p:nvSpPr>
        <p:spPr bwMode="auto">
          <a:xfrm>
            <a:off x="611188" y="6021388"/>
            <a:ext cx="217487" cy="0"/>
          </a:xfrm>
          <a:prstGeom prst="line">
            <a:avLst/>
          </a:prstGeom>
          <a:noFill/>
          <a:ln w="9525">
            <a:solidFill>
              <a:schemeClr val="tx1"/>
            </a:solidFill>
            <a:round/>
            <a:headEnd/>
            <a:tailEnd/>
          </a:ln>
          <a:effectLst/>
        </p:spPr>
        <p:txBody>
          <a:bodyPr/>
          <a:lstStyle/>
          <a:p>
            <a:endParaRPr lang="zh-CN" altLang="en-US"/>
          </a:p>
        </p:txBody>
      </p:sp>
      <p:sp>
        <p:nvSpPr>
          <p:cNvPr id="262158" name="Line 14"/>
          <p:cNvSpPr>
            <a:spLocks noChangeShapeType="1"/>
          </p:cNvSpPr>
          <p:nvPr/>
        </p:nvSpPr>
        <p:spPr bwMode="auto">
          <a:xfrm>
            <a:off x="3636963" y="6021388"/>
            <a:ext cx="217487" cy="0"/>
          </a:xfrm>
          <a:prstGeom prst="line">
            <a:avLst/>
          </a:prstGeom>
          <a:noFill/>
          <a:ln w="9525">
            <a:solidFill>
              <a:schemeClr val="tx1"/>
            </a:solidFill>
            <a:round/>
            <a:headEnd/>
            <a:tailEnd/>
          </a:ln>
          <a:effectLst/>
        </p:spPr>
        <p:txBody>
          <a:bodyPr/>
          <a:lstStyle/>
          <a:p>
            <a:endParaRPr lang="zh-CN" altLang="en-US"/>
          </a:p>
        </p:txBody>
      </p:sp>
      <p:sp>
        <p:nvSpPr>
          <p:cNvPr id="262159" name="Line 15"/>
          <p:cNvSpPr>
            <a:spLocks noChangeShapeType="1"/>
          </p:cNvSpPr>
          <p:nvPr/>
        </p:nvSpPr>
        <p:spPr bwMode="auto">
          <a:xfrm>
            <a:off x="828675" y="6237288"/>
            <a:ext cx="2808288" cy="0"/>
          </a:xfrm>
          <a:prstGeom prst="line">
            <a:avLst/>
          </a:prstGeom>
          <a:noFill/>
          <a:ln w="9525">
            <a:solidFill>
              <a:schemeClr val="tx1"/>
            </a:solidFill>
            <a:round/>
            <a:headEnd/>
            <a:tailEnd/>
          </a:ln>
          <a:effectLst/>
        </p:spPr>
        <p:txBody>
          <a:bodyPr/>
          <a:lstStyle/>
          <a:p>
            <a:endParaRPr lang="zh-CN" altLang="en-US"/>
          </a:p>
        </p:txBody>
      </p:sp>
      <p:sp>
        <p:nvSpPr>
          <p:cNvPr id="262160" name="Line 16"/>
          <p:cNvSpPr>
            <a:spLocks noChangeShapeType="1"/>
          </p:cNvSpPr>
          <p:nvPr/>
        </p:nvSpPr>
        <p:spPr bwMode="auto">
          <a:xfrm>
            <a:off x="3852863" y="6237288"/>
            <a:ext cx="2808287" cy="0"/>
          </a:xfrm>
          <a:prstGeom prst="line">
            <a:avLst/>
          </a:prstGeom>
          <a:noFill/>
          <a:ln w="9525">
            <a:solidFill>
              <a:schemeClr val="tx1"/>
            </a:solidFill>
            <a:round/>
            <a:headEnd/>
            <a:tailEnd/>
          </a:ln>
          <a:effectLst/>
        </p:spPr>
        <p:txBody>
          <a:bodyPr/>
          <a:lstStyle/>
          <a:p>
            <a:endParaRPr lang="zh-CN" altLang="en-US"/>
          </a:p>
        </p:txBody>
      </p:sp>
      <p:sp>
        <p:nvSpPr>
          <p:cNvPr id="262161" name="Text Box 17"/>
          <p:cNvSpPr txBox="1">
            <a:spLocks noChangeArrowheads="1"/>
          </p:cNvSpPr>
          <p:nvPr/>
        </p:nvSpPr>
        <p:spPr bwMode="auto">
          <a:xfrm>
            <a:off x="1692275" y="5805488"/>
            <a:ext cx="1473480" cy="461665"/>
          </a:xfrm>
          <a:prstGeom prst="rect">
            <a:avLst/>
          </a:prstGeom>
          <a:noFill/>
          <a:ln w="9525">
            <a:noFill/>
            <a:miter lim="800000"/>
            <a:headEnd/>
            <a:tailEnd/>
          </a:ln>
          <a:effectLst/>
        </p:spPr>
        <p:txBody>
          <a:bodyPr wrap="none">
            <a:spAutoFit/>
          </a:bodyPr>
          <a:lstStyle/>
          <a:p>
            <a:r>
              <a:rPr lang="en-US" altLang="zh-CN" dirty="0" smtClean="0"/>
              <a:t>First cycle</a:t>
            </a:r>
            <a:endParaRPr lang="zh-CN" altLang="en-US" dirty="0"/>
          </a:p>
        </p:txBody>
      </p:sp>
      <p:sp>
        <p:nvSpPr>
          <p:cNvPr id="262162" name="Line 18"/>
          <p:cNvSpPr>
            <a:spLocks noChangeShapeType="1"/>
          </p:cNvSpPr>
          <p:nvPr/>
        </p:nvSpPr>
        <p:spPr bwMode="auto">
          <a:xfrm>
            <a:off x="3348038" y="6237288"/>
            <a:ext cx="287337" cy="0"/>
          </a:xfrm>
          <a:prstGeom prst="line">
            <a:avLst/>
          </a:prstGeom>
          <a:noFill/>
          <a:ln w="9525">
            <a:solidFill>
              <a:schemeClr val="tx1"/>
            </a:solidFill>
            <a:round/>
            <a:headEnd/>
            <a:tailEnd/>
          </a:ln>
          <a:effectLst/>
        </p:spPr>
        <p:txBody>
          <a:bodyPr/>
          <a:lstStyle/>
          <a:p>
            <a:endParaRPr lang="zh-CN" altLang="en-US"/>
          </a:p>
        </p:txBody>
      </p:sp>
      <p:sp>
        <p:nvSpPr>
          <p:cNvPr id="262163" name="Line 19"/>
          <p:cNvSpPr>
            <a:spLocks noChangeShapeType="1"/>
          </p:cNvSpPr>
          <p:nvPr/>
        </p:nvSpPr>
        <p:spPr bwMode="auto">
          <a:xfrm flipV="1">
            <a:off x="3635375" y="6021388"/>
            <a:ext cx="0" cy="215900"/>
          </a:xfrm>
          <a:prstGeom prst="line">
            <a:avLst/>
          </a:prstGeom>
          <a:noFill/>
          <a:ln w="9525">
            <a:solidFill>
              <a:schemeClr val="tx1"/>
            </a:solidFill>
            <a:round/>
            <a:headEnd/>
            <a:tailEnd/>
          </a:ln>
          <a:effectLst/>
        </p:spPr>
        <p:txBody>
          <a:bodyPr/>
          <a:lstStyle/>
          <a:p>
            <a:endParaRPr lang="zh-CN" altLang="en-US"/>
          </a:p>
        </p:txBody>
      </p:sp>
      <p:sp>
        <p:nvSpPr>
          <p:cNvPr id="262164" name="Line 20"/>
          <p:cNvSpPr>
            <a:spLocks noChangeShapeType="1"/>
          </p:cNvSpPr>
          <p:nvPr/>
        </p:nvSpPr>
        <p:spPr bwMode="auto">
          <a:xfrm flipV="1">
            <a:off x="3851275" y="6021388"/>
            <a:ext cx="0" cy="215900"/>
          </a:xfrm>
          <a:prstGeom prst="line">
            <a:avLst/>
          </a:prstGeom>
          <a:noFill/>
          <a:ln w="9525">
            <a:solidFill>
              <a:schemeClr val="tx1"/>
            </a:solidFill>
            <a:round/>
            <a:headEnd/>
            <a:tailEnd/>
          </a:ln>
          <a:effectLst/>
        </p:spPr>
        <p:txBody>
          <a:bodyPr/>
          <a:lstStyle/>
          <a:p>
            <a:endParaRPr lang="zh-CN" altLang="en-US"/>
          </a:p>
        </p:txBody>
      </p:sp>
      <p:sp>
        <p:nvSpPr>
          <p:cNvPr id="262165" name="Line 21"/>
          <p:cNvSpPr>
            <a:spLocks noChangeShapeType="1"/>
          </p:cNvSpPr>
          <p:nvPr/>
        </p:nvSpPr>
        <p:spPr bwMode="auto">
          <a:xfrm flipV="1">
            <a:off x="6661150" y="6021388"/>
            <a:ext cx="0" cy="215900"/>
          </a:xfrm>
          <a:prstGeom prst="line">
            <a:avLst/>
          </a:prstGeom>
          <a:noFill/>
          <a:ln w="9525">
            <a:solidFill>
              <a:schemeClr val="tx1"/>
            </a:solidFill>
            <a:round/>
            <a:headEnd/>
            <a:tailEnd/>
          </a:ln>
          <a:effectLst/>
        </p:spPr>
        <p:txBody>
          <a:bodyPr/>
          <a:lstStyle/>
          <a:p>
            <a:endParaRPr lang="zh-CN" altLang="en-US"/>
          </a:p>
        </p:txBody>
      </p:sp>
      <p:sp>
        <p:nvSpPr>
          <p:cNvPr id="262166" name="Line 22"/>
          <p:cNvSpPr>
            <a:spLocks noChangeShapeType="1"/>
          </p:cNvSpPr>
          <p:nvPr/>
        </p:nvSpPr>
        <p:spPr bwMode="auto">
          <a:xfrm flipV="1">
            <a:off x="6877050" y="6021388"/>
            <a:ext cx="0" cy="215900"/>
          </a:xfrm>
          <a:prstGeom prst="line">
            <a:avLst/>
          </a:prstGeom>
          <a:noFill/>
          <a:ln w="9525">
            <a:solidFill>
              <a:schemeClr val="tx1"/>
            </a:solidFill>
            <a:round/>
            <a:headEnd/>
            <a:tailEnd/>
          </a:ln>
          <a:effectLst/>
        </p:spPr>
        <p:txBody>
          <a:bodyPr/>
          <a:lstStyle/>
          <a:p>
            <a:endParaRPr lang="zh-CN" altLang="en-US"/>
          </a:p>
        </p:txBody>
      </p:sp>
      <p:sp>
        <p:nvSpPr>
          <p:cNvPr id="262167" name="Line 23"/>
          <p:cNvSpPr>
            <a:spLocks noChangeShapeType="1"/>
          </p:cNvSpPr>
          <p:nvPr/>
        </p:nvSpPr>
        <p:spPr bwMode="auto">
          <a:xfrm>
            <a:off x="3635375" y="6021388"/>
            <a:ext cx="217488" cy="0"/>
          </a:xfrm>
          <a:prstGeom prst="line">
            <a:avLst/>
          </a:prstGeom>
          <a:noFill/>
          <a:ln w="9525">
            <a:solidFill>
              <a:schemeClr val="tx1"/>
            </a:solidFill>
            <a:round/>
            <a:headEnd/>
            <a:tailEnd/>
          </a:ln>
          <a:effectLst/>
        </p:spPr>
        <p:txBody>
          <a:bodyPr/>
          <a:lstStyle/>
          <a:p>
            <a:endParaRPr lang="zh-CN" altLang="en-US"/>
          </a:p>
        </p:txBody>
      </p:sp>
      <p:sp>
        <p:nvSpPr>
          <p:cNvPr id="262168" name="Line 24"/>
          <p:cNvSpPr>
            <a:spLocks noChangeShapeType="1"/>
          </p:cNvSpPr>
          <p:nvPr/>
        </p:nvSpPr>
        <p:spPr bwMode="auto">
          <a:xfrm>
            <a:off x="6661150" y="6021388"/>
            <a:ext cx="217488" cy="0"/>
          </a:xfrm>
          <a:prstGeom prst="line">
            <a:avLst/>
          </a:prstGeom>
          <a:noFill/>
          <a:ln w="9525">
            <a:solidFill>
              <a:schemeClr val="tx1"/>
            </a:solidFill>
            <a:round/>
            <a:headEnd/>
            <a:tailEnd/>
          </a:ln>
          <a:effectLst/>
        </p:spPr>
        <p:txBody>
          <a:bodyPr/>
          <a:lstStyle/>
          <a:p>
            <a:endParaRPr lang="zh-CN" altLang="en-US"/>
          </a:p>
        </p:txBody>
      </p:sp>
      <p:sp>
        <p:nvSpPr>
          <p:cNvPr id="262169" name="Line 25"/>
          <p:cNvSpPr>
            <a:spLocks noChangeShapeType="1"/>
          </p:cNvSpPr>
          <p:nvPr/>
        </p:nvSpPr>
        <p:spPr bwMode="auto">
          <a:xfrm>
            <a:off x="3852863" y="6237288"/>
            <a:ext cx="2808287" cy="0"/>
          </a:xfrm>
          <a:prstGeom prst="line">
            <a:avLst/>
          </a:prstGeom>
          <a:noFill/>
          <a:ln w="9525">
            <a:solidFill>
              <a:schemeClr val="tx1"/>
            </a:solidFill>
            <a:round/>
            <a:headEnd/>
            <a:tailEnd/>
          </a:ln>
          <a:effectLst/>
        </p:spPr>
        <p:txBody>
          <a:bodyPr/>
          <a:lstStyle/>
          <a:p>
            <a:endParaRPr lang="zh-CN" altLang="en-US"/>
          </a:p>
        </p:txBody>
      </p:sp>
      <p:sp>
        <p:nvSpPr>
          <p:cNvPr id="262170" name="Line 26"/>
          <p:cNvSpPr>
            <a:spLocks noChangeShapeType="1"/>
          </p:cNvSpPr>
          <p:nvPr/>
        </p:nvSpPr>
        <p:spPr bwMode="auto">
          <a:xfrm>
            <a:off x="6877050" y="6237288"/>
            <a:ext cx="1871663" cy="0"/>
          </a:xfrm>
          <a:prstGeom prst="line">
            <a:avLst/>
          </a:prstGeom>
          <a:noFill/>
          <a:ln w="9525">
            <a:solidFill>
              <a:schemeClr val="tx1"/>
            </a:solidFill>
            <a:round/>
            <a:headEnd/>
            <a:tailEnd/>
          </a:ln>
          <a:effectLst/>
        </p:spPr>
        <p:txBody>
          <a:bodyPr/>
          <a:lstStyle/>
          <a:p>
            <a:endParaRPr lang="zh-CN" altLang="en-US"/>
          </a:p>
        </p:txBody>
      </p:sp>
      <p:sp>
        <p:nvSpPr>
          <p:cNvPr id="262171" name="Text Box 27"/>
          <p:cNvSpPr txBox="1">
            <a:spLocks noChangeArrowheads="1"/>
          </p:cNvSpPr>
          <p:nvPr/>
        </p:nvSpPr>
        <p:spPr bwMode="auto">
          <a:xfrm>
            <a:off x="4716463" y="5805488"/>
            <a:ext cx="1814920" cy="461665"/>
          </a:xfrm>
          <a:prstGeom prst="rect">
            <a:avLst/>
          </a:prstGeom>
          <a:noFill/>
          <a:ln w="9525">
            <a:noFill/>
            <a:miter lim="800000"/>
            <a:headEnd/>
            <a:tailEnd/>
          </a:ln>
          <a:effectLst/>
        </p:spPr>
        <p:txBody>
          <a:bodyPr wrap="none">
            <a:spAutoFit/>
          </a:bodyPr>
          <a:lstStyle/>
          <a:p>
            <a:r>
              <a:rPr lang="en-US" altLang="zh-CN" dirty="0" smtClean="0"/>
              <a:t>Second cycle</a:t>
            </a:r>
            <a:endParaRPr lang="zh-CN" altLang="en-US" dirty="0"/>
          </a:p>
        </p:txBody>
      </p:sp>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r>
              <a:rPr lang="en-US" altLang="zh-CN" smtClean="0"/>
              <a:t>2014-7-18 IHEP</a:t>
            </a:r>
            <a:endParaRPr lang="en-US" altLang="zh-CN"/>
          </a:p>
        </p:txBody>
      </p:sp>
      <p:sp>
        <p:nvSpPr>
          <p:cNvPr id="5" name="灯片编号占位符 4"/>
          <p:cNvSpPr>
            <a:spLocks noGrp="1"/>
          </p:cNvSpPr>
          <p:nvPr>
            <p:ph type="sldNum" sz="quarter" idx="11"/>
          </p:nvPr>
        </p:nvSpPr>
        <p:spPr/>
        <p:txBody>
          <a:bodyPr/>
          <a:lstStyle/>
          <a:p>
            <a:fld id="{0B9F95E9-07D7-4C0C-933B-0B0B899A8897}" type="slidenum">
              <a:rPr lang="en-US" altLang="zh-CN"/>
              <a:pPr/>
              <a:t>120</a:t>
            </a:fld>
            <a:endParaRPr lang="en-US" altLang="zh-CN"/>
          </a:p>
        </p:txBody>
      </p:sp>
      <p:sp>
        <p:nvSpPr>
          <p:cNvPr id="6" name="页脚占位符 5"/>
          <p:cNvSpPr>
            <a:spLocks noGrp="1"/>
          </p:cNvSpPr>
          <p:nvPr>
            <p:ph type="ftr" sz="quarter" idx="12"/>
          </p:nvPr>
        </p:nvSpPr>
        <p:spPr/>
        <p:txBody>
          <a:bodyPr/>
          <a:lstStyle/>
          <a:p>
            <a:r>
              <a:rPr lang="pt-BR" altLang="zh-CN" smtClean="0"/>
              <a:t>Z.-A. LIU     EPC Seminar</a:t>
            </a:r>
            <a:endParaRPr lang="en-US" altLang="zh-CN"/>
          </a:p>
        </p:txBody>
      </p:sp>
      <p:sp>
        <p:nvSpPr>
          <p:cNvPr id="294914" name="Rectangle 2"/>
          <p:cNvSpPr>
            <a:spLocks noGrp="1" noChangeArrowheads="1"/>
          </p:cNvSpPr>
          <p:nvPr>
            <p:ph type="body" idx="1"/>
          </p:nvPr>
        </p:nvSpPr>
        <p:spPr>
          <a:xfrm>
            <a:off x="457200" y="333375"/>
            <a:ext cx="8229600" cy="6264275"/>
          </a:xfrm>
        </p:spPr>
        <p:txBody>
          <a:bodyPr/>
          <a:lstStyle/>
          <a:p>
            <a:pPr algn="ctr">
              <a:lnSpc>
                <a:spcPct val="80000"/>
              </a:lnSpc>
              <a:buFont typeface="Wingdings" pitchFamily="2" charset="2"/>
              <a:buNone/>
            </a:pPr>
            <a:endParaRPr lang="en-US" altLang="zh-CN" sz="2800" b="1"/>
          </a:p>
          <a:p>
            <a:pPr>
              <a:lnSpc>
                <a:spcPct val="80000"/>
              </a:lnSpc>
              <a:buFont typeface="Wingdings" pitchFamily="2" charset="2"/>
              <a:buNone/>
            </a:pPr>
            <a:endParaRPr lang="en-US" altLang="zh-CN" sz="2800" b="1"/>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nSpc>
                <a:spcPct val="80000"/>
              </a:lnSpc>
              <a:buFont typeface="Wingdings" pitchFamily="2" charset="2"/>
              <a:buNone/>
            </a:pPr>
            <a:endParaRPr lang="en-US" altLang="zh-CN"/>
          </a:p>
          <a:p>
            <a:pPr algn="ctr">
              <a:lnSpc>
                <a:spcPct val="80000"/>
              </a:lnSpc>
              <a:buFont typeface="Wingdings" pitchFamily="2" charset="2"/>
              <a:buNone/>
            </a:pPr>
            <a:endParaRPr lang="en-US" altLang="zh-CN"/>
          </a:p>
          <a:p>
            <a:pPr algn="ctr">
              <a:lnSpc>
                <a:spcPct val="80000"/>
              </a:lnSpc>
              <a:buFont typeface="Wingdings" pitchFamily="2" charset="2"/>
              <a:buNone/>
            </a:pPr>
            <a:endParaRPr lang="en-US" altLang="zh-CN" sz="2800"/>
          </a:p>
          <a:p>
            <a:pPr algn="ctr">
              <a:lnSpc>
                <a:spcPct val="80000"/>
              </a:lnSpc>
              <a:buFont typeface="Wingdings" pitchFamily="2" charset="2"/>
              <a:buNone/>
            </a:pPr>
            <a:r>
              <a:rPr lang="en-US" altLang="zh-CN" sz="2800"/>
              <a:t> T value of TOF electronics</a:t>
            </a:r>
          </a:p>
        </p:txBody>
      </p:sp>
      <p:pic>
        <p:nvPicPr>
          <p:cNvPr id="294915" name="Picture 3" descr="TOFTVH"/>
          <p:cNvPicPr>
            <a:picLocks noChangeAspect="1" noChangeArrowheads="1"/>
          </p:cNvPicPr>
          <p:nvPr/>
        </p:nvPicPr>
        <p:blipFill>
          <a:blip r:embed="rId2"/>
          <a:srcRect/>
          <a:stretch>
            <a:fillRect/>
          </a:stretch>
        </p:blipFill>
        <p:spPr bwMode="auto">
          <a:xfrm>
            <a:off x="539750" y="333375"/>
            <a:ext cx="8135938" cy="5549900"/>
          </a:xfrm>
          <a:prstGeom prst="rect">
            <a:avLst/>
          </a:prstGeom>
          <a:noFill/>
        </p:spPr>
      </p:pic>
    </p:spTree>
    <p:extLst>
      <p:ext uri="{BB962C8B-B14F-4D97-AF65-F5344CB8AC3E}">
        <p14:creationId xmlns:p14="http://schemas.microsoft.com/office/powerpoint/2010/main" val="1132057004"/>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3"/>
          <p:cNvSpPr>
            <a:spLocks noGrp="1"/>
          </p:cNvSpPr>
          <p:nvPr>
            <p:ph type="dt" sz="half" idx="10"/>
          </p:nvPr>
        </p:nvSpPr>
        <p:spPr/>
        <p:txBody>
          <a:bodyPr/>
          <a:lstStyle/>
          <a:p>
            <a:r>
              <a:rPr lang="en-US" altLang="zh-CN" smtClean="0"/>
              <a:t>2014-7-18 IHEP</a:t>
            </a:r>
            <a:endParaRPr lang="en-US" altLang="zh-CN"/>
          </a:p>
        </p:txBody>
      </p:sp>
      <p:sp>
        <p:nvSpPr>
          <p:cNvPr id="6" name="灯片编号占位符 4"/>
          <p:cNvSpPr>
            <a:spLocks noGrp="1"/>
          </p:cNvSpPr>
          <p:nvPr>
            <p:ph type="sldNum" sz="quarter" idx="11"/>
          </p:nvPr>
        </p:nvSpPr>
        <p:spPr/>
        <p:txBody>
          <a:bodyPr/>
          <a:lstStyle/>
          <a:p>
            <a:fld id="{3EF3C4A9-93F1-490C-B044-E76DEA29E0CE}" type="slidenum">
              <a:rPr lang="en-US" altLang="zh-CN"/>
              <a:pPr/>
              <a:t>121</a:t>
            </a:fld>
            <a:endParaRPr lang="en-US" altLang="zh-CN"/>
          </a:p>
        </p:txBody>
      </p:sp>
      <p:sp>
        <p:nvSpPr>
          <p:cNvPr id="7" name="页脚占位符 5"/>
          <p:cNvSpPr>
            <a:spLocks noGrp="1"/>
          </p:cNvSpPr>
          <p:nvPr>
            <p:ph type="ftr" sz="quarter" idx="12"/>
          </p:nvPr>
        </p:nvSpPr>
        <p:spPr/>
        <p:txBody>
          <a:bodyPr/>
          <a:lstStyle/>
          <a:p>
            <a:r>
              <a:rPr lang="pt-BR" altLang="zh-CN" smtClean="0"/>
              <a:t>Z.-A. LIU     EPC Seminar</a:t>
            </a:r>
            <a:endParaRPr lang="en-US" altLang="zh-CN"/>
          </a:p>
        </p:txBody>
      </p:sp>
      <p:sp>
        <p:nvSpPr>
          <p:cNvPr id="154626" name="Rectangle 2"/>
          <p:cNvSpPr>
            <a:spLocks noGrp="1" noRot="1" noChangeArrowheads="1"/>
          </p:cNvSpPr>
          <p:nvPr>
            <p:ph type="title"/>
          </p:nvPr>
        </p:nvSpPr>
        <p:spPr>
          <a:xfrm>
            <a:off x="1524000" y="274638"/>
            <a:ext cx="6248400" cy="838200"/>
          </a:xfrm>
        </p:spPr>
        <p:txBody>
          <a:bodyPr/>
          <a:lstStyle/>
          <a:p>
            <a:r>
              <a:rPr lang="zh-CN" altLang="en-US" sz="3600" b="0"/>
              <a:t>模拟部分整体原理框图</a:t>
            </a:r>
          </a:p>
        </p:txBody>
      </p:sp>
      <p:pic>
        <p:nvPicPr>
          <p:cNvPr id="154627" name="Picture 3"/>
          <p:cNvPicPr>
            <a:picLocks noChangeAspect="1" noChangeArrowheads="1"/>
          </p:cNvPicPr>
          <p:nvPr/>
        </p:nvPicPr>
        <p:blipFill>
          <a:blip r:embed="rId2"/>
          <a:srcRect/>
          <a:stretch>
            <a:fillRect/>
          </a:stretch>
        </p:blipFill>
        <p:spPr bwMode="auto">
          <a:xfrm>
            <a:off x="0" y="1295400"/>
            <a:ext cx="9144000" cy="5157788"/>
          </a:xfrm>
          <a:prstGeom prst="rect">
            <a:avLst/>
          </a:prstGeom>
          <a:noFill/>
          <a:ln w="9525">
            <a:noFill/>
            <a:miter lim="800000"/>
            <a:headEnd/>
            <a:tailEnd/>
          </a:ln>
        </p:spPr>
      </p:pic>
      <p:sp>
        <p:nvSpPr>
          <p:cNvPr id="154628" name="Rectangle 4"/>
          <p:cNvSpPr>
            <a:spLocks noChangeArrowheads="1"/>
          </p:cNvSpPr>
          <p:nvPr/>
        </p:nvSpPr>
        <p:spPr bwMode="auto">
          <a:xfrm>
            <a:off x="0" y="0"/>
            <a:ext cx="990600" cy="1066800"/>
          </a:xfrm>
          <a:prstGeom prst="rect">
            <a:avLst/>
          </a:prstGeom>
          <a:solidFill>
            <a:srgbClr val="CCFFFF"/>
          </a:solidFill>
          <a:ln w="9525">
            <a:solidFill>
              <a:schemeClr val="tx1"/>
            </a:solidFill>
            <a:miter lim="800000"/>
            <a:headEnd/>
            <a:tailEnd/>
          </a:ln>
          <a:effectLst/>
        </p:spPr>
        <p:txBody>
          <a:bodyPr wrap="none" anchor="ctr"/>
          <a:lstStyle/>
          <a:p>
            <a:pPr algn="ctr"/>
            <a:r>
              <a:rPr lang="zh-CN" altLang="en-US" sz="3600">
                <a:solidFill>
                  <a:srgbClr val="0000FF"/>
                </a:solidFill>
                <a:latin typeface="Arial" pitchFamily="34" charset="0"/>
                <a:ea typeface="隶书" pitchFamily="49" charset="-122"/>
              </a:rPr>
              <a:t>原理</a:t>
            </a:r>
          </a:p>
          <a:p>
            <a:pPr algn="ctr"/>
            <a:r>
              <a:rPr lang="zh-CN" altLang="en-US" sz="3600">
                <a:solidFill>
                  <a:srgbClr val="0000FF"/>
                </a:solidFill>
                <a:latin typeface="Arial" pitchFamily="34" charset="0"/>
                <a:ea typeface="隶书" pitchFamily="49" charset="-122"/>
              </a:rPr>
              <a:t>设计</a:t>
            </a:r>
          </a:p>
        </p:txBody>
      </p:sp>
    </p:spTree>
    <p:extLst>
      <p:ext uri="{BB962C8B-B14F-4D97-AF65-F5344CB8AC3E}">
        <p14:creationId xmlns:p14="http://schemas.microsoft.com/office/powerpoint/2010/main" val="4143544803"/>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p:cNvPicPr>
            <a:picLocks noChangeAspect="1" noChangeArrowheads="1"/>
          </p:cNvPicPr>
          <p:nvPr/>
        </p:nvPicPr>
        <p:blipFill>
          <a:blip r:embed="rId2"/>
          <a:srcRect/>
          <a:stretch>
            <a:fillRect/>
          </a:stretch>
        </p:blipFill>
        <p:spPr bwMode="auto">
          <a:xfrm>
            <a:off x="5638800" y="2743200"/>
            <a:ext cx="3360738" cy="3505200"/>
          </a:xfrm>
          <a:prstGeom prst="rect">
            <a:avLst/>
          </a:prstGeom>
          <a:noFill/>
        </p:spPr>
      </p:pic>
      <p:pic>
        <p:nvPicPr>
          <p:cNvPr id="152579" name="Picture 3"/>
          <p:cNvPicPr>
            <a:picLocks noChangeAspect="1" noChangeArrowheads="1"/>
          </p:cNvPicPr>
          <p:nvPr/>
        </p:nvPicPr>
        <p:blipFill>
          <a:blip r:embed="rId3"/>
          <a:srcRect/>
          <a:stretch>
            <a:fillRect/>
          </a:stretch>
        </p:blipFill>
        <p:spPr bwMode="auto">
          <a:xfrm>
            <a:off x="1447800" y="2671763"/>
            <a:ext cx="4114800" cy="3714750"/>
          </a:xfrm>
          <a:prstGeom prst="rect">
            <a:avLst/>
          </a:prstGeom>
          <a:noFill/>
        </p:spPr>
      </p:pic>
      <p:sp>
        <p:nvSpPr>
          <p:cNvPr id="152580" name="Rectangle 4"/>
          <p:cNvSpPr>
            <a:spLocks noGrp="1" noChangeArrowheads="1"/>
          </p:cNvSpPr>
          <p:nvPr>
            <p:ph type="ctrTitle"/>
          </p:nvPr>
        </p:nvSpPr>
        <p:spPr>
          <a:xfrm>
            <a:off x="0" y="76200"/>
            <a:ext cx="533400" cy="6553200"/>
          </a:xfrm>
          <a:noFill/>
        </p:spPr>
        <p:txBody>
          <a:bodyPr vert="eaVert" lIns="0" tIns="0" rIns="0" bIns="0"/>
          <a:lstStyle/>
          <a:p>
            <a:pPr marL="1117600" indent="-1117600"/>
            <a:r>
              <a:rPr lang="en-US" altLang="zh-CN" sz="2800" b="0"/>
              <a:t>TCBA</a:t>
            </a:r>
            <a:r>
              <a:rPr lang="zh-CN" altLang="en-US" sz="2800" b="0"/>
              <a:t>板各部分逻辑功能的设计和实现</a:t>
            </a:r>
          </a:p>
        </p:txBody>
      </p:sp>
      <p:sp>
        <p:nvSpPr>
          <p:cNvPr id="152581" name="Rectangle 5"/>
          <p:cNvSpPr>
            <a:spLocks noGrp="1" noChangeArrowheads="1"/>
          </p:cNvSpPr>
          <p:nvPr>
            <p:ph type="subTitle" idx="1"/>
          </p:nvPr>
        </p:nvSpPr>
        <p:spPr>
          <a:xfrm>
            <a:off x="609600" y="1295400"/>
            <a:ext cx="457200" cy="5334000"/>
          </a:xfrm>
        </p:spPr>
        <p:txBody>
          <a:bodyPr/>
          <a:lstStyle/>
          <a:p>
            <a:pPr>
              <a:lnSpc>
                <a:spcPct val="80000"/>
              </a:lnSpc>
              <a:spcBef>
                <a:spcPct val="0"/>
              </a:spcBef>
            </a:pPr>
            <a:r>
              <a:rPr lang="en-US" altLang="zh-CN" sz="2800">
                <a:solidFill>
                  <a:srgbClr val="0000FF"/>
                </a:solidFill>
                <a:latin typeface="隶书" pitchFamily="49" charset="-122"/>
                <a:ea typeface="隶书" pitchFamily="49" charset="-122"/>
              </a:rPr>
              <a:t>|</a:t>
            </a:r>
            <a:r>
              <a:rPr lang="zh-CN" altLang="en-US" sz="2800">
                <a:solidFill>
                  <a:srgbClr val="0000FF"/>
                </a:solidFill>
                <a:latin typeface="隶书" pitchFamily="49" charset="-122"/>
                <a:ea typeface="隶书" pitchFamily="49" charset="-122"/>
              </a:rPr>
              <a:t>时间信息提取部分的设计和实现</a:t>
            </a:r>
          </a:p>
        </p:txBody>
      </p:sp>
      <p:pic>
        <p:nvPicPr>
          <p:cNvPr id="152582" name="Picture 6"/>
          <p:cNvPicPr>
            <a:picLocks noChangeAspect="1" noChangeArrowheads="1"/>
          </p:cNvPicPr>
          <p:nvPr/>
        </p:nvPicPr>
        <p:blipFill>
          <a:blip r:embed="rId4"/>
          <a:srcRect/>
          <a:stretch>
            <a:fillRect/>
          </a:stretch>
        </p:blipFill>
        <p:spPr bwMode="auto">
          <a:xfrm>
            <a:off x="1447800" y="79375"/>
            <a:ext cx="7315200" cy="1981200"/>
          </a:xfrm>
          <a:prstGeom prst="rect">
            <a:avLst/>
          </a:prstGeom>
          <a:noFill/>
          <a:ln w="9525">
            <a:noFill/>
            <a:miter lim="800000"/>
            <a:headEnd/>
            <a:tailEnd/>
          </a:ln>
        </p:spPr>
      </p:pic>
      <p:sp>
        <p:nvSpPr>
          <p:cNvPr id="152583" name="Text Box 7"/>
          <p:cNvSpPr txBox="1">
            <a:spLocks noChangeArrowheads="1"/>
          </p:cNvSpPr>
          <p:nvPr/>
        </p:nvSpPr>
        <p:spPr bwMode="auto">
          <a:xfrm>
            <a:off x="3733800" y="6491288"/>
            <a:ext cx="3505200" cy="366712"/>
          </a:xfrm>
          <a:prstGeom prst="rect">
            <a:avLst/>
          </a:prstGeom>
          <a:noFill/>
          <a:ln w="9525">
            <a:noFill/>
            <a:miter lim="800000"/>
            <a:headEnd/>
            <a:tailEnd/>
          </a:ln>
          <a:effectLst/>
        </p:spPr>
        <p:txBody>
          <a:bodyPr>
            <a:spAutoFit/>
          </a:bodyPr>
          <a:lstStyle/>
          <a:p>
            <a:pPr algn="ctr">
              <a:spcBef>
                <a:spcPct val="50000"/>
              </a:spcBef>
            </a:pPr>
            <a:r>
              <a:rPr lang="zh-CN" altLang="en-US">
                <a:latin typeface="Arial" pitchFamily="34" charset="0"/>
              </a:rPr>
              <a:t>时间信息提取部分逻辑示意图 </a:t>
            </a:r>
          </a:p>
        </p:txBody>
      </p:sp>
      <p:sp>
        <p:nvSpPr>
          <p:cNvPr id="152584" name="Text Box 8"/>
          <p:cNvSpPr txBox="1">
            <a:spLocks noChangeArrowheads="1"/>
          </p:cNvSpPr>
          <p:nvPr/>
        </p:nvSpPr>
        <p:spPr bwMode="auto">
          <a:xfrm>
            <a:off x="3505200" y="1981200"/>
            <a:ext cx="3505200" cy="366713"/>
          </a:xfrm>
          <a:prstGeom prst="rect">
            <a:avLst/>
          </a:prstGeom>
          <a:noFill/>
          <a:ln w="9525">
            <a:noFill/>
            <a:miter lim="800000"/>
            <a:headEnd/>
            <a:tailEnd/>
          </a:ln>
          <a:effectLst/>
        </p:spPr>
        <p:txBody>
          <a:bodyPr>
            <a:spAutoFit/>
          </a:bodyPr>
          <a:lstStyle/>
          <a:p>
            <a:pPr algn="ctr">
              <a:spcBef>
                <a:spcPct val="50000"/>
              </a:spcBef>
            </a:pPr>
            <a:r>
              <a:rPr lang="zh-CN" altLang="en-US">
                <a:latin typeface="Arial" pitchFamily="34" charset="0"/>
              </a:rPr>
              <a:t>时间信息提取部分的原理框图 </a:t>
            </a:r>
          </a:p>
        </p:txBody>
      </p:sp>
      <p:sp>
        <p:nvSpPr>
          <p:cNvPr id="152585" name="Line 9"/>
          <p:cNvSpPr>
            <a:spLocks noChangeShapeType="1"/>
          </p:cNvSpPr>
          <p:nvPr/>
        </p:nvSpPr>
        <p:spPr bwMode="auto">
          <a:xfrm flipH="1">
            <a:off x="1219200" y="2514600"/>
            <a:ext cx="7924800" cy="0"/>
          </a:xfrm>
          <a:prstGeom prst="line">
            <a:avLst/>
          </a:prstGeom>
          <a:noFill/>
          <a:ln w="38100">
            <a:solidFill>
              <a:schemeClr val="tx1"/>
            </a:solidFill>
            <a:round/>
            <a:headEnd/>
            <a:tailEnd/>
          </a:ln>
          <a:effectLst/>
        </p:spPr>
        <p:txBody>
          <a:bodyPr/>
          <a:lstStyle/>
          <a:p>
            <a:endParaRPr lang="zh-CN" altLang="en-US"/>
          </a:p>
        </p:txBody>
      </p:sp>
      <p:sp>
        <p:nvSpPr>
          <p:cNvPr id="152586" name="Line 10"/>
          <p:cNvSpPr>
            <a:spLocks noChangeShapeType="1"/>
          </p:cNvSpPr>
          <p:nvPr/>
        </p:nvSpPr>
        <p:spPr bwMode="auto">
          <a:xfrm>
            <a:off x="1219200" y="0"/>
            <a:ext cx="0" cy="6858000"/>
          </a:xfrm>
          <a:prstGeom prst="line">
            <a:avLst/>
          </a:prstGeom>
          <a:noFill/>
          <a:ln w="38100">
            <a:solidFill>
              <a:schemeClr val="tx1"/>
            </a:solidFill>
            <a:round/>
            <a:headEnd/>
            <a:tailEnd/>
          </a:ln>
          <a:effectLst/>
        </p:spPr>
        <p:txBody>
          <a:bodyPr/>
          <a:lstStyle/>
          <a:p>
            <a:endParaRPr lang="zh-CN" altLang="en-US"/>
          </a:p>
        </p:txBody>
      </p:sp>
      <p:sp>
        <p:nvSpPr>
          <p:cNvPr id="152587" name="Rectangle 11"/>
          <p:cNvSpPr>
            <a:spLocks noChangeArrowheads="1"/>
          </p:cNvSpPr>
          <p:nvPr/>
        </p:nvSpPr>
        <p:spPr bwMode="auto">
          <a:xfrm>
            <a:off x="0" y="0"/>
            <a:ext cx="1219200" cy="304800"/>
          </a:xfrm>
          <a:prstGeom prst="rect">
            <a:avLst/>
          </a:prstGeom>
          <a:solidFill>
            <a:srgbClr val="CCFFFF"/>
          </a:solidFill>
          <a:ln w="9525">
            <a:solidFill>
              <a:schemeClr val="tx1"/>
            </a:solidFill>
            <a:miter lim="800000"/>
            <a:headEnd/>
            <a:tailEnd/>
          </a:ln>
          <a:effectLst/>
        </p:spPr>
        <p:txBody>
          <a:bodyPr wrap="none" anchor="ctr"/>
          <a:lstStyle/>
          <a:p>
            <a:pPr algn="ctr"/>
            <a:r>
              <a:rPr lang="zh-CN" altLang="en-US">
                <a:solidFill>
                  <a:srgbClr val="0000FF"/>
                </a:solidFill>
                <a:latin typeface="Arial" pitchFamily="34" charset="0"/>
                <a:ea typeface="隶书" pitchFamily="49" charset="-122"/>
              </a:rPr>
              <a:t>原理设计</a:t>
            </a:r>
          </a:p>
        </p:txBody>
      </p:sp>
    </p:spTree>
    <p:extLst>
      <p:ext uri="{BB962C8B-B14F-4D97-AF65-F5344CB8AC3E}">
        <p14:creationId xmlns:p14="http://schemas.microsoft.com/office/powerpoint/2010/main" val="286893067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ctrTitle"/>
          </p:nvPr>
        </p:nvSpPr>
        <p:spPr>
          <a:xfrm>
            <a:off x="762000" y="228600"/>
            <a:ext cx="7772400" cy="685800"/>
          </a:xfrm>
        </p:spPr>
        <p:txBody>
          <a:bodyPr/>
          <a:lstStyle/>
          <a:p>
            <a:pPr marL="1117600" indent="-1117600"/>
            <a:r>
              <a:rPr lang="en-US" altLang="zh-CN" sz="4400" b="0"/>
              <a:t>TCBA</a:t>
            </a:r>
            <a:r>
              <a:rPr lang="zh-CN" altLang="en-US" sz="4400" b="0"/>
              <a:t>板各部分逻辑功能的设计和实现</a:t>
            </a:r>
          </a:p>
        </p:txBody>
      </p:sp>
      <p:sp>
        <p:nvSpPr>
          <p:cNvPr id="155651" name="Rectangle 3"/>
          <p:cNvSpPr>
            <a:spLocks noGrp="1" noChangeArrowheads="1"/>
          </p:cNvSpPr>
          <p:nvPr>
            <p:ph type="subTitle" idx="1"/>
          </p:nvPr>
        </p:nvSpPr>
        <p:spPr>
          <a:xfrm>
            <a:off x="1600200" y="990600"/>
            <a:ext cx="6096000" cy="533400"/>
          </a:xfrm>
        </p:spPr>
        <p:txBody>
          <a:bodyPr/>
          <a:lstStyle/>
          <a:p>
            <a:pPr>
              <a:lnSpc>
                <a:spcPct val="90000"/>
              </a:lnSpc>
              <a:spcBef>
                <a:spcPct val="0"/>
              </a:spcBef>
            </a:pPr>
            <a:r>
              <a:rPr lang="en-US" altLang="zh-CN">
                <a:solidFill>
                  <a:srgbClr val="0000FF"/>
                </a:solidFill>
                <a:latin typeface="Arial"/>
                <a:ea typeface="隶书" pitchFamily="49" charset="-122"/>
              </a:rPr>
              <a:t>——</a:t>
            </a:r>
            <a:r>
              <a:rPr lang="zh-CN" altLang="en-US">
                <a:solidFill>
                  <a:srgbClr val="0000FF"/>
                </a:solidFill>
                <a:ea typeface="隶书" pitchFamily="49" charset="-122"/>
              </a:rPr>
              <a:t>阈值产生部分的设计与实现</a:t>
            </a:r>
          </a:p>
        </p:txBody>
      </p:sp>
      <p:pic>
        <p:nvPicPr>
          <p:cNvPr id="155652" name="Picture 4"/>
          <p:cNvPicPr>
            <a:picLocks noChangeAspect="1" noChangeArrowheads="1"/>
          </p:cNvPicPr>
          <p:nvPr/>
        </p:nvPicPr>
        <p:blipFill>
          <a:blip r:embed="rId2"/>
          <a:srcRect/>
          <a:stretch>
            <a:fillRect/>
          </a:stretch>
        </p:blipFill>
        <p:spPr bwMode="auto">
          <a:xfrm>
            <a:off x="2743200" y="1473200"/>
            <a:ext cx="6400800" cy="4851400"/>
          </a:xfrm>
          <a:prstGeom prst="rect">
            <a:avLst/>
          </a:prstGeom>
          <a:noFill/>
          <a:ln w="9525">
            <a:noFill/>
            <a:miter lim="800000"/>
            <a:headEnd/>
            <a:tailEnd/>
          </a:ln>
          <a:effectLst/>
        </p:spPr>
      </p:pic>
      <p:sp>
        <p:nvSpPr>
          <p:cNvPr id="155653" name="Rectangle 5"/>
          <p:cNvSpPr>
            <a:spLocks noChangeArrowheads="1"/>
          </p:cNvSpPr>
          <p:nvPr/>
        </p:nvSpPr>
        <p:spPr bwMode="auto">
          <a:xfrm>
            <a:off x="0" y="2085975"/>
            <a:ext cx="3276600" cy="3935413"/>
          </a:xfrm>
          <a:prstGeom prst="rect">
            <a:avLst/>
          </a:prstGeom>
          <a:noFill/>
          <a:ln w="9525">
            <a:noFill/>
            <a:miter lim="800000"/>
            <a:headEnd/>
            <a:tailEnd/>
          </a:ln>
          <a:effectLst/>
        </p:spPr>
        <p:txBody>
          <a:bodyPr anchor="ctr">
            <a:spAutoFit/>
          </a:bodyPr>
          <a:lstStyle/>
          <a:p>
            <a:r>
              <a:rPr lang="zh-CN" altLang="en-US" sz="2800">
                <a:latin typeface="Arial" pitchFamily="34" charset="0"/>
              </a:rPr>
              <a:t>　　由</a:t>
            </a:r>
            <a:r>
              <a:rPr lang="en-US" altLang="zh-CN" sz="2800">
                <a:latin typeface="Arial" pitchFamily="34" charset="0"/>
              </a:rPr>
              <a:t>FPGA</a:t>
            </a:r>
            <a:r>
              <a:rPr lang="zh-CN" altLang="en-US" sz="2800">
                <a:latin typeface="Arial" pitchFamily="34" charset="0"/>
              </a:rPr>
              <a:t>和</a:t>
            </a:r>
            <a:r>
              <a:rPr lang="en-US" altLang="zh-CN" sz="2800">
                <a:latin typeface="Arial" pitchFamily="34" charset="0"/>
              </a:rPr>
              <a:t>DAC</a:t>
            </a:r>
            <a:r>
              <a:rPr lang="zh-CN" altLang="en-US" sz="2800">
                <a:latin typeface="Arial" pitchFamily="34" charset="0"/>
              </a:rPr>
              <a:t>模块组成。板上共需要</a:t>
            </a:r>
            <a:r>
              <a:rPr lang="en-US" altLang="zh-CN" sz="2800">
                <a:latin typeface="Arial" pitchFamily="34" charset="0"/>
              </a:rPr>
              <a:t>3</a:t>
            </a:r>
            <a:r>
              <a:rPr lang="zh-CN" altLang="en-US" sz="2800">
                <a:latin typeface="Arial" pitchFamily="34" charset="0"/>
              </a:rPr>
              <a:t>个阈值，高阈，低阈和能量阈值，通过</a:t>
            </a:r>
            <a:r>
              <a:rPr lang="en-US" altLang="zh-CN" sz="2800">
                <a:latin typeface="Arial" pitchFamily="34" charset="0"/>
              </a:rPr>
              <a:t>VME</a:t>
            </a:r>
            <a:r>
              <a:rPr lang="zh-CN" altLang="en-US" sz="2800">
                <a:latin typeface="Arial" pitchFamily="34" charset="0"/>
              </a:rPr>
              <a:t>总线朝</a:t>
            </a:r>
            <a:r>
              <a:rPr lang="en-US" altLang="zh-CN" sz="2800">
                <a:latin typeface="Arial" pitchFamily="34" charset="0"/>
              </a:rPr>
              <a:t>FPGA</a:t>
            </a:r>
            <a:r>
              <a:rPr lang="zh-CN" altLang="en-US" sz="2800">
                <a:latin typeface="Arial" pitchFamily="34" charset="0"/>
              </a:rPr>
              <a:t>中写入合适的数字，送入</a:t>
            </a:r>
            <a:r>
              <a:rPr lang="en-US" altLang="zh-CN" sz="2800">
                <a:latin typeface="Arial" pitchFamily="34" charset="0"/>
              </a:rPr>
              <a:t>DAC</a:t>
            </a:r>
            <a:r>
              <a:rPr lang="zh-CN" altLang="en-US" sz="2800">
                <a:latin typeface="Arial" pitchFamily="34" charset="0"/>
              </a:rPr>
              <a:t>，转变为模拟阈值，阈值可变 </a:t>
            </a:r>
          </a:p>
        </p:txBody>
      </p:sp>
      <p:sp>
        <p:nvSpPr>
          <p:cNvPr id="155654" name="Rectangle 6"/>
          <p:cNvSpPr>
            <a:spLocks noChangeArrowheads="1"/>
          </p:cNvSpPr>
          <p:nvPr/>
        </p:nvSpPr>
        <p:spPr bwMode="auto">
          <a:xfrm>
            <a:off x="5105400" y="6096000"/>
            <a:ext cx="1827213" cy="457200"/>
          </a:xfrm>
          <a:prstGeom prst="rect">
            <a:avLst/>
          </a:prstGeom>
          <a:noFill/>
          <a:ln w="9525">
            <a:noFill/>
            <a:miter lim="800000"/>
            <a:headEnd/>
            <a:tailEnd/>
          </a:ln>
          <a:effectLst/>
        </p:spPr>
        <p:txBody>
          <a:bodyPr wrap="none" anchor="ctr">
            <a:spAutoFit/>
          </a:bodyPr>
          <a:lstStyle/>
          <a:p>
            <a:r>
              <a:rPr lang="en-US" altLang="zh-CN" sz="2400">
                <a:latin typeface="Arial" pitchFamily="34" charset="0"/>
              </a:rPr>
              <a:t>DAC</a:t>
            </a:r>
            <a:r>
              <a:rPr lang="zh-CN" altLang="en-US" sz="2400">
                <a:latin typeface="Arial" pitchFamily="34" charset="0"/>
              </a:rPr>
              <a:t>原理图 </a:t>
            </a:r>
          </a:p>
        </p:txBody>
      </p:sp>
      <p:sp>
        <p:nvSpPr>
          <p:cNvPr id="155655" name="Rectangle 7"/>
          <p:cNvSpPr>
            <a:spLocks noChangeArrowheads="1"/>
          </p:cNvSpPr>
          <p:nvPr/>
        </p:nvSpPr>
        <p:spPr bwMode="auto">
          <a:xfrm>
            <a:off x="0" y="0"/>
            <a:ext cx="990600" cy="1066800"/>
          </a:xfrm>
          <a:prstGeom prst="rect">
            <a:avLst/>
          </a:prstGeom>
          <a:solidFill>
            <a:srgbClr val="CCFFFF"/>
          </a:solidFill>
          <a:ln w="9525">
            <a:solidFill>
              <a:schemeClr val="tx1"/>
            </a:solidFill>
            <a:miter lim="800000"/>
            <a:headEnd/>
            <a:tailEnd/>
          </a:ln>
          <a:effectLst/>
        </p:spPr>
        <p:txBody>
          <a:bodyPr wrap="none" anchor="ctr"/>
          <a:lstStyle/>
          <a:p>
            <a:pPr algn="ctr"/>
            <a:r>
              <a:rPr lang="zh-CN" altLang="en-US" sz="3600">
                <a:solidFill>
                  <a:srgbClr val="0000FF"/>
                </a:solidFill>
                <a:latin typeface="Arial" pitchFamily="34" charset="0"/>
                <a:ea typeface="隶书" pitchFamily="49" charset="-122"/>
              </a:rPr>
              <a:t>原理</a:t>
            </a:r>
          </a:p>
          <a:p>
            <a:pPr algn="ctr"/>
            <a:r>
              <a:rPr lang="zh-CN" altLang="en-US" sz="3600">
                <a:solidFill>
                  <a:srgbClr val="0000FF"/>
                </a:solidFill>
                <a:latin typeface="Arial" pitchFamily="34" charset="0"/>
                <a:ea typeface="隶书" pitchFamily="49" charset="-122"/>
              </a:rPr>
              <a:t>设计</a:t>
            </a:r>
          </a:p>
        </p:txBody>
      </p:sp>
    </p:spTree>
    <p:extLst>
      <p:ext uri="{BB962C8B-B14F-4D97-AF65-F5344CB8AC3E}">
        <p14:creationId xmlns:p14="http://schemas.microsoft.com/office/powerpoint/2010/main" val="175389098"/>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ctrTitle"/>
          </p:nvPr>
        </p:nvSpPr>
        <p:spPr>
          <a:xfrm>
            <a:off x="762000" y="228600"/>
            <a:ext cx="7772400" cy="685800"/>
          </a:xfrm>
        </p:spPr>
        <p:txBody>
          <a:bodyPr/>
          <a:lstStyle/>
          <a:p>
            <a:pPr marL="1117600" indent="-1117600"/>
            <a:r>
              <a:rPr lang="en-US" altLang="zh-CN" sz="4400" b="0"/>
              <a:t>TCBA</a:t>
            </a:r>
            <a:r>
              <a:rPr lang="zh-CN" altLang="en-US" sz="4400" b="0"/>
              <a:t>板各部分逻辑功能的设计和实现</a:t>
            </a:r>
          </a:p>
        </p:txBody>
      </p:sp>
      <p:sp>
        <p:nvSpPr>
          <p:cNvPr id="156675" name="Rectangle 3"/>
          <p:cNvSpPr>
            <a:spLocks noGrp="1" noChangeArrowheads="1"/>
          </p:cNvSpPr>
          <p:nvPr>
            <p:ph type="subTitle" idx="1"/>
          </p:nvPr>
        </p:nvSpPr>
        <p:spPr>
          <a:xfrm>
            <a:off x="990600" y="1066800"/>
            <a:ext cx="7239000" cy="533400"/>
          </a:xfrm>
        </p:spPr>
        <p:txBody>
          <a:bodyPr/>
          <a:lstStyle/>
          <a:p>
            <a:pPr>
              <a:lnSpc>
                <a:spcPct val="90000"/>
              </a:lnSpc>
              <a:spcBef>
                <a:spcPct val="0"/>
              </a:spcBef>
            </a:pPr>
            <a:r>
              <a:rPr lang="en-US" altLang="zh-CN">
                <a:solidFill>
                  <a:srgbClr val="0000FF"/>
                </a:solidFill>
                <a:latin typeface="Arial"/>
                <a:ea typeface="隶书" pitchFamily="49" charset="-122"/>
              </a:rPr>
              <a:t>——</a:t>
            </a:r>
            <a:r>
              <a:rPr lang="zh-CN" altLang="en-US">
                <a:solidFill>
                  <a:srgbClr val="0000FF"/>
                </a:solidFill>
                <a:ea typeface="隶书" pitchFamily="49" charset="-122"/>
              </a:rPr>
              <a:t>数据的光纤发送与测试部分</a:t>
            </a:r>
          </a:p>
        </p:txBody>
      </p:sp>
      <p:sp>
        <p:nvSpPr>
          <p:cNvPr id="156676" name="Rectangle 4"/>
          <p:cNvSpPr>
            <a:spLocks noChangeArrowheads="1"/>
          </p:cNvSpPr>
          <p:nvPr/>
        </p:nvSpPr>
        <p:spPr bwMode="auto">
          <a:xfrm>
            <a:off x="381000" y="2193925"/>
            <a:ext cx="8382000" cy="3508375"/>
          </a:xfrm>
          <a:prstGeom prst="rect">
            <a:avLst/>
          </a:prstGeom>
          <a:noFill/>
          <a:ln w="9525">
            <a:noFill/>
            <a:miter lim="800000"/>
            <a:headEnd/>
            <a:tailEnd/>
          </a:ln>
          <a:effectLst/>
        </p:spPr>
        <p:txBody>
          <a:bodyPr anchor="ctr">
            <a:spAutoFit/>
          </a:bodyPr>
          <a:lstStyle/>
          <a:p>
            <a:pPr indent="228600"/>
            <a:r>
              <a:rPr lang="zh-CN" altLang="en-US" sz="2800">
                <a:latin typeface="Arial" pitchFamily="34" charset="0"/>
              </a:rPr>
              <a:t>　　数据‘并转串’由</a:t>
            </a:r>
            <a:r>
              <a:rPr lang="en-US" altLang="zh-CN" sz="2800">
                <a:latin typeface="Arial" pitchFamily="34" charset="0"/>
              </a:rPr>
              <a:t>Virtexii Pro</a:t>
            </a:r>
            <a:r>
              <a:rPr lang="zh-CN" altLang="en-US" sz="2800">
                <a:latin typeface="Arial" pitchFamily="34" charset="0"/>
              </a:rPr>
              <a:t>的</a:t>
            </a:r>
            <a:r>
              <a:rPr lang="en-US" altLang="zh-CN" sz="2800">
                <a:latin typeface="Arial" pitchFamily="34" charset="0"/>
              </a:rPr>
              <a:t>FPGA</a:t>
            </a:r>
            <a:r>
              <a:rPr lang="zh-CN" altLang="en-US" sz="2800">
                <a:latin typeface="Arial" pitchFamily="34" charset="0"/>
              </a:rPr>
              <a:t>完成。能量部分信号和甄别部分的信号，通过差分线从</a:t>
            </a:r>
            <a:r>
              <a:rPr lang="en-US" altLang="zh-CN" sz="2800">
                <a:latin typeface="Arial" pitchFamily="34" charset="0"/>
              </a:rPr>
              <a:t>Sprartan3</a:t>
            </a:r>
            <a:r>
              <a:rPr lang="zh-CN" altLang="en-US" sz="2800">
                <a:latin typeface="Arial" pitchFamily="34" charset="0"/>
              </a:rPr>
              <a:t>的</a:t>
            </a:r>
            <a:r>
              <a:rPr lang="en-US" altLang="zh-CN" sz="2800">
                <a:latin typeface="Arial" pitchFamily="34" charset="0"/>
              </a:rPr>
              <a:t>FPGA</a:t>
            </a:r>
            <a:r>
              <a:rPr lang="zh-CN" altLang="en-US" sz="2800">
                <a:latin typeface="Arial" pitchFamily="34" charset="0"/>
              </a:rPr>
              <a:t>连接到</a:t>
            </a:r>
            <a:r>
              <a:rPr lang="en-US" altLang="zh-CN" sz="2800">
                <a:latin typeface="Arial" pitchFamily="34" charset="0"/>
              </a:rPr>
              <a:t>Virtexii Pro</a:t>
            </a:r>
            <a:r>
              <a:rPr lang="zh-CN" altLang="en-US" sz="2800">
                <a:latin typeface="Arial" pitchFamily="34" charset="0"/>
              </a:rPr>
              <a:t>的</a:t>
            </a:r>
            <a:r>
              <a:rPr lang="en-US" altLang="zh-CN" sz="2800">
                <a:latin typeface="Arial" pitchFamily="34" charset="0"/>
              </a:rPr>
              <a:t>FPGA</a:t>
            </a:r>
            <a:r>
              <a:rPr lang="zh-CN" altLang="en-US" sz="2800">
                <a:latin typeface="Arial" pitchFamily="34" charset="0"/>
              </a:rPr>
              <a:t>，</a:t>
            </a:r>
            <a:r>
              <a:rPr lang="en-US" altLang="zh-CN" sz="2800">
                <a:latin typeface="Arial" pitchFamily="34" charset="0"/>
              </a:rPr>
              <a:t>Virtexii Pro</a:t>
            </a:r>
            <a:r>
              <a:rPr lang="zh-CN" altLang="en-US" sz="2800">
                <a:latin typeface="Arial" pitchFamily="34" charset="0"/>
              </a:rPr>
              <a:t>的片子支持</a:t>
            </a:r>
            <a:r>
              <a:rPr lang="en-US" altLang="zh-CN" sz="2800">
                <a:latin typeface="Arial" pitchFamily="34" charset="0"/>
              </a:rPr>
              <a:t>ROCKETIO</a:t>
            </a:r>
            <a:r>
              <a:rPr lang="zh-CN" altLang="en-US" sz="2800">
                <a:latin typeface="Arial" pitchFamily="34" charset="0"/>
              </a:rPr>
              <a:t>的光纤传输方式，内部通过</a:t>
            </a:r>
            <a:r>
              <a:rPr lang="en-US" altLang="zh-CN" sz="2800">
                <a:latin typeface="Arial" pitchFamily="34" charset="0"/>
              </a:rPr>
              <a:t>8bit-10bit</a:t>
            </a:r>
            <a:r>
              <a:rPr lang="zh-CN" altLang="en-US" sz="2800">
                <a:latin typeface="Arial" pitchFamily="34" charset="0"/>
              </a:rPr>
              <a:t>转换，把数据从并行变为串行，通过光纤发送，光纤收发器采用触发组通用的</a:t>
            </a:r>
            <a:r>
              <a:rPr lang="en-US" altLang="zh-CN" sz="2800">
                <a:latin typeface="Arial" pitchFamily="34" charset="0"/>
              </a:rPr>
              <a:t>HFBR5921L</a:t>
            </a:r>
            <a:r>
              <a:rPr lang="zh-CN" altLang="en-US" sz="2800">
                <a:latin typeface="Arial" pitchFamily="34" charset="0"/>
              </a:rPr>
              <a:t>。光纤发送</a:t>
            </a:r>
            <a:r>
              <a:rPr lang="en-US" altLang="zh-CN" sz="2800">
                <a:latin typeface="Arial" pitchFamily="34" charset="0"/>
              </a:rPr>
              <a:t>FPGA</a:t>
            </a:r>
            <a:r>
              <a:rPr lang="zh-CN" altLang="en-US" sz="2800">
                <a:latin typeface="Arial" pitchFamily="34" charset="0"/>
              </a:rPr>
              <a:t>选用</a:t>
            </a:r>
            <a:r>
              <a:rPr lang="en-US" altLang="zh-CN" sz="2800">
                <a:latin typeface="Arial" pitchFamily="34" charset="0"/>
              </a:rPr>
              <a:t>XILINX</a:t>
            </a:r>
            <a:r>
              <a:rPr lang="zh-CN" altLang="en-US" sz="2800">
                <a:latin typeface="Arial" pitchFamily="34" charset="0"/>
              </a:rPr>
              <a:t>公司的</a:t>
            </a:r>
            <a:r>
              <a:rPr lang="en-US" altLang="zh-CN" sz="2800">
                <a:latin typeface="Arial" pitchFamily="34" charset="0"/>
              </a:rPr>
              <a:t>XC2VP2</a:t>
            </a:r>
            <a:r>
              <a:rPr lang="zh-CN" altLang="en-US" sz="2800">
                <a:latin typeface="Arial" pitchFamily="34" charset="0"/>
              </a:rPr>
              <a:t>。</a:t>
            </a:r>
          </a:p>
        </p:txBody>
      </p:sp>
      <p:sp>
        <p:nvSpPr>
          <p:cNvPr id="156677" name="Rectangle 5"/>
          <p:cNvSpPr>
            <a:spLocks noChangeArrowheads="1"/>
          </p:cNvSpPr>
          <p:nvPr/>
        </p:nvSpPr>
        <p:spPr bwMode="auto">
          <a:xfrm>
            <a:off x="0" y="0"/>
            <a:ext cx="990600" cy="1066800"/>
          </a:xfrm>
          <a:prstGeom prst="rect">
            <a:avLst/>
          </a:prstGeom>
          <a:solidFill>
            <a:srgbClr val="CCFFFF"/>
          </a:solidFill>
          <a:ln w="9525">
            <a:solidFill>
              <a:schemeClr val="tx1"/>
            </a:solidFill>
            <a:miter lim="800000"/>
            <a:headEnd/>
            <a:tailEnd/>
          </a:ln>
          <a:effectLst/>
        </p:spPr>
        <p:txBody>
          <a:bodyPr wrap="none" anchor="ctr"/>
          <a:lstStyle/>
          <a:p>
            <a:pPr algn="ctr"/>
            <a:r>
              <a:rPr lang="zh-CN" altLang="en-US" sz="3600">
                <a:solidFill>
                  <a:srgbClr val="0000FF"/>
                </a:solidFill>
                <a:latin typeface="Arial" pitchFamily="34" charset="0"/>
                <a:ea typeface="隶书" pitchFamily="49" charset="-122"/>
              </a:rPr>
              <a:t>原理</a:t>
            </a:r>
          </a:p>
          <a:p>
            <a:pPr algn="ctr"/>
            <a:r>
              <a:rPr lang="zh-CN" altLang="en-US" sz="3600">
                <a:solidFill>
                  <a:srgbClr val="0000FF"/>
                </a:solidFill>
                <a:latin typeface="Arial" pitchFamily="34" charset="0"/>
                <a:ea typeface="隶书" pitchFamily="49" charset="-122"/>
              </a:rPr>
              <a:t>设计</a:t>
            </a:r>
          </a:p>
        </p:txBody>
      </p:sp>
    </p:spTree>
    <p:extLst>
      <p:ext uri="{BB962C8B-B14F-4D97-AF65-F5344CB8AC3E}">
        <p14:creationId xmlns:p14="http://schemas.microsoft.com/office/powerpoint/2010/main" val="3468868437"/>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76200" y="304800"/>
            <a:ext cx="609600" cy="6096000"/>
          </a:xfrm>
          <a:noFill/>
        </p:spPr>
        <p:txBody>
          <a:bodyPr vert="eaVert" lIns="0" tIns="0" rIns="0" bIns="0"/>
          <a:lstStyle/>
          <a:p>
            <a:pPr marL="1117600" indent="-1117600"/>
            <a:r>
              <a:rPr lang="en-US" altLang="zh-CN" sz="2800" b="0"/>
              <a:t>TCBA</a:t>
            </a:r>
            <a:r>
              <a:rPr lang="zh-CN" altLang="en-US" sz="2800" b="0"/>
              <a:t>板各部分逻辑功能的设计和实现</a:t>
            </a:r>
          </a:p>
        </p:txBody>
      </p:sp>
      <p:sp>
        <p:nvSpPr>
          <p:cNvPr id="157699" name="Rectangle 3"/>
          <p:cNvSpPr>
            <a:spLocks noGrp="1" noChangeArrowheads="1"/>
          </p:cNvSpPr>
          <p:nvPr>
            <p:ph type="subTitle" idx="1"/>
          </p:nvPr>
        </p:nvSpPr>
        <p:spPr>
          <a:xfrm>
            <a:off x="869950" y="838200"/>
            <a:ext cx="533400" cy="5562600"/>
          </a:xfrm>
        </p:spPr>
        <p:txBody>
          <a:bodyPr vert="eaVert"/>
          <a:lstStyle/>
          <a:p>
            <a:pPr>
              <a:lnSpc>
                <a:spcPct val="80000"/>
              </a:lnSpc>
              <a:spcBef>
                <a:spcPct val="0"/>
              </a:spcBef>
            </a:pPr>
            <a:r>
              <a:rPr lang="en-US" altLang="zh-CN" sz="2800">
                <a:solidFill>
                  <a:srgbClr val="0000FF"/>
                </a:solidFill>
                <a:latin typeface="Arial"/>
                <a:ea typeface="隶书" pitchFamily="49" charset="-122"/>
              </a:rPr>
              <a:t>——</a:t>
            </a:r>
            <a:r>
              <a:rPr lang="en-US" altLang="zh-CN" sz="2800">
                <a:solidFill>
                  <a:srgbClr val="0000FF"/>
                </a:solidFill>
              </a:rPr>
              <a:t> FPGA</a:t>
            </a:r>
            <a:r>
              <a:rPr lang="zh-CN" altLang="en-US" sz="2800">
                <a:solidFill>
                  <a:srgbClr val="0000FF"/>
                </a:solidFill>
              </a:rPr>
              <a:t>逻辑部分（</a:t>
            </a:r>
            <a:r>
              <a:rPr lang="en-US" altLang="zh-CN" sz="2800">
                <a:solidFill>
                  <a:srgbClr val="0000FF"/>
                </a:solidFill>
              </a:rPr>
              <a:t>Spartan3</a:t>
            </a:r>
            <a:r>
              <a:rPr lang="zh-CN" altLang="en-US" sz="2800">
                <a:solidFill>
                  <a:srgbClr val="0000FF"/>
                </a:solidFill>
              </a:rPr>
              <a:t>）</a:t>
            </a:r>
          </a:p>
        </p:txBody>
      </p:sp>
      <p:pic>
        <p:nvPicPr>
          <p:cNvPr id="157700" name="Picture 4"/>
          <p:cNvPicPr>
            <a:picLocks noChangeAspect="1" noChangeArrowheads="1"/>
          </p:cNvPicPr>
          <p:nvPr/>
        </p:nvPicPr>
        <p:blipFill>
          <a:blip r:embed="rId2"/>
          <a:srcRect/>
          <a:stretch>
            <a:fillRect/>
          </a:stretch>
        </p:blipFill>
        <p:spPr bwMode="auto">
          <a:xfrm>
            <a:off x="1447800" y="304800"/>
            <a:ext cx="7696200" cy="6084888"/>
          </a:xfrm>
          <a:prstGeom prst="rect">
            <a:avLst/>
          </a:prstGeom>
          <a:noFill/>
          <a:ln w="9525">
            <a:noFill/>
            <a:miter lim="800000"/>
            <a:headEnd/>
            <a:tailEnd/>
          </a:ln>
        </p:spPr>
      </p:pic>
      <p:sp>
        <p:nvSpPr>
          <p:cNvPr id="157701" name="Rectangle 5"/>
          <p:cNvSpPr>
            <a:spLocks noChangeArrowheads="1"/>
          </p:cNvSpPr>
          <p:nvPr/>
        </p:nvSpPr>
        <p:spPr bwMode="auto">
          <a:xfrm>
            <a:off x="2971800" y="6324600"/>
            <a:ext cx="4062413" cy="457200"/>
          </a:xfrm>
          <a:prstGeom prst="rect">
            <a:avLst/>
          </a:prstGeom>
          <a:noFill/>
          <a:ln w="9525">
            <a:noFill/>
            <a:miter lim="800000"/>
            <a:headEnd/>
            <a:tailEnd/>
          </a:ln>
          <a:effectLst/>
        </p:spPr>
        <p:txBody>
          <a:bodyPr wrap="none" anchor="ctr">
            <a:spAutoFit/>
          </a:bodyPr>
          <a:lstStyle/>
          <a:p>
            <a:r>
              <a:rPr lang="en-US" altLang="zh-CN" sz="2400">
                <a:latin typeface="Arial" pitchFamily="34" charset="0"/>
              </a:rPr>
              <a:t>FPGA(Spartan3)</a:t>
            </a:r>
            <a:r>
              <a:rPr lang="zh-CN" altLang="en-US" sz="2400">
                <a:latin typeface="Arial" pitchFamily="34" charset="0"/>
              </a:rPr>
              <a:t>的原理框图 </a:t>
            </a:r>
          </a:p>
        </p:txBody>
      </p:sp>
      <p:sp>
        <p:nvSpPr>
          <p:cNvPr id="157702" name="Rectangle 6"/>
          <p:cNvSpPr>
            <a:spLocks noChangeArrowheads="1"/>
          </p:cNvSpPr>
          <p:nvPr/>
        </p:nvSpPr>
        <p:spPr bwMode="auto">
          <a:xfrm>
            <a:off x="8153400" y="0"/>
            <a:ext cx="990600" cy="1066800"/>
          </a:xfrm>
          <a:prstGeom prst="rect">
            <a:avLst/>
          </a:prstGeom>
          <a:solidFill>
            <a:srgbClr val="CCFFFF"/>
          </a:solidFill>
          <a:ln w="9525">
            <a:solidFill>
              <a:schemeClr val="tx1"/>
            </a:solidFill>
            <a:miter lim="800000"/>
            <a:headEnd/>
            <a:tailEnd/>
          </a:ln>
          <a:effectLst/>
        </p:spPr>
        <p:txBody>
          <a:bodyPr wrap="none" anchor="ctr"/>
          <a:lstStyle/>
          <a:p>
            <a:pPr algn="ctr"/>
            <a:r>
              <a:rPr lang="zh-CN" altLang="en-US" sz="3600">
                <a:solidFill>
                  <a:srgbClr val="0000FF"/>
                </a:solidFill>
                <a:latin typeface="Arial" pitchFamily="34" charset="0"/>
                <a:ea typeface="隶书" pitchFamily="49" charset="-122"/>
              </a:rPr>
              <a:t>原理</a:t>
            </a:r>
          </a:p>
          <a:p>
            <a:pPr algn="ctr"/>
            <a:r>
              <a:rPr lang="zh-CN" altLang="en-US" sz="3600">
                <a:solidFill>
                  <a:srgbClr val="0000FF"/>
                </a:solidFill>
                <a:latin typeface="Arial" pitchFamily="34" charset="0"/>
                <a:ea typeface="隶书" pitchFamily="49" charset="-122"/>
              </a:rPr>
              <a:t>设计</a:t>
            </a:r>
          </a:p>
        </p:txBody>
      </p:sp>
    </p:spTree>
    <p:extLst>
      <p:ext uri="{BB962C8B-B14F-4D97-AF65-F5344CB8AC3E}">
        <p14:creationId xmlns:p14="http://schemas.microsoft.com/office/powerpoint/2010/main" val="852060243"/>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3"/>
          <p:cNvSpPr>
            <a:spLocks noGrp="1"/>
          </p:cNvSpPr>
          <p:nvPr>
            <p:ph type="dt" sz="half" idx="10"/>
          </p:nvPr>
        </p:nvSpPr>
        <p:spPr/>
        <p:txBody>
          <a:bodyPr/>
          <a:lstStyle/>
          <a:p>
            <a:r>
              <a:rPr lang="en-US" altLang="zh-CN" smtClean="0"/>
              <a:t>2014-7-18 IHEP</a:t>
            </a:r>
            <a:endParaRPr lang="en-US" altLang="zh-CN"/>
          </a:p>
        </p:txBody>
      </p:sp>
      <p:sp>
        <p:nvSpPr>
          <p:cNvPr id="7" name="灯片编号占位符 4"/>
          <p:cNvSpPr>
            <a:spLocks noGrp="1"/>
          </p:cNvSpPr>
          <p:nvPr>
            <p:ph type="sldNum" sz="quarter" idx="11"/>
          </p:nvPr>
        </p:nvSpPr>
        <p:spPr/>
        <p:txBody>
          <a:bodyPr/>
          <a:lstStyle/>
          <a:p>
            <a:fld id="{B482E6BE-3B8E-495F-AD7D-85BE4F8D342A}" type="slidenum">
              <a:rPr lang="en-US" altLang="zh-CN"/>
              <a:pPr/>
              <a:t>126</a:t>
            </a:fld>
            <a:endParaRPr lang="en-US" altLang="zh-CN"/>
          </a:p>
        </p:txBody>
      </p:sp>
      <p:sp>
        <p:nvSpPr>
          <p:cNvPr id="8" name="页脚占位符 5"/>
          <p:cNvSpPr>
            <a:spLocks noGrp="1"/>
          </p:cNvSpPr>
          <p:nvPr>
            <p:ph type="ftr" sz="quarter" idx="12"/>
          </p:nvPr>
        </p:nvSpPr>
        <p:spPr/>
        <p:txBody>
          <a:bodyPr/>
          <a:lstStyle/>
          <a:p>
            <a:r>
              <a:rPr lang="pt-BR" altLang="zh-CN" smtClean="0"/>
              <a:t>Z.-A. LIU     EPC Seminar</a:t>
            </a:r>
            <a:endParaRPr lang="en-US" altLang="zh-CN"/>
          </a:p>
        </p:txBody>
      </p:sp>
      <p:sp>
        <p:nvSpPr>
          <p:cNvPr id="185346" name="Rectangle 2"/>
          <p:cNvSpPr>
            <a:spLocks noGrp="1" noRot="1" noChangeArrowheads="1"/>
          </p:cNvSpPr>
          <p:nvPr>
            <p:ph type="title"/>
          </p:nvPr>
        </p:nvSpPr>
        <p:spPr>
          <a:xfrm>
            <a:off x="609600" y="79375"/>
            <a:ext cx="7772400" cy="612775"/>
          </a:xfrm>
          <a:solidFill>
            <a:srgbClr val="0000FF"/>
          </a:solidFill>
        </p:spPr>
        <p:txBody>
          <a:bodyPr/>
          <a:lstStyle/>
          <a:p>
            <a:r>
              <a:rPr lang="en-US" altLang="zh-CN"/>
              <a:t>EMC sub-trigger</a:t>
            </a:r>
          </a:p>
        </p:txBody>
      </p:sp>
      <p:sp>
        <p:nvSpPr>
          <p:cNvPr id="185347" name="Rectangle 3"/>
          <p:cNvSpPr>
            <a:spLocks noGrp="1" noChangeArrowheads="1"/>
          </p:cNvSpPr>
          <p:nvPr>
            <p:ph type="body" idx="1"/>
          </p:nvPr>
        </p:nvSpPr>
        <p:spPr>
          <a:xfrm>
            <a:off x="539750" y="1700213"/>
            <a:ext cx="4537075" cy="5008562"/>
          </a:xfrm>
        </p:spPr>
        <p:txBody>
          <a:bodyPr/>
          <a:lstStyle/>
          <a:p>
            <a:r>
              <a:rPr lang="en-US" altLang="zh-CN"/>
              <a:t>TCBA </a:t>
            </a:r>
          </a:p>
          <a:p>
            <a:pPr lvl="1"/>
            <a:endParaRPr lang="en-US" altLang="zh-CN"/>
          </a:p>
          <a:p>
            <a:pPr lvl="1"/>
            <a:endParaRPr lang="en-US" altLang="zh-CN"/>
          </a:p>
          <a:p>
            <a:r>
              <a:rPr lang="en-US" altLang="zh-CN"/>
              <a:t>TKF as Etot and Csum firmware </a:t>
            </a:r>
          </a:p>
          <a:p>
            <a:endParaRPr lang="en-US" altLang="zh-CN">
              <a:ea typeface="楷体_GB2312" pitchFamily="49" charset="-122"/>
            </a:endParaRPr>
          </a:p>
        </p:txBody>
      </p:sp>
      <p:pic>
        <p:nvPicPr>
          <p:cNvPr id="185348" name="Picture 4"/>
          <p:cNvPicPr>
            <a:picLocks noChangeAspect="1" noChangeArrowheads="1"/>
          </p:cNvPicPr>
          <p:nvPr/>
        </p:nvPicPr>
        <p:blipFill>
          <a:blip r:embed="rId2" cstate="print"/>
          <a:srcRect/>
          <a:stretch>
            <a:fillRect/>
          </a:stretch>
        </p:blipFill>
        <p:spPr bwMode="auto">
          <a:xfrm>
            <a:off x="6229350" y="742950"/>
            <a:ext cx="2879725" cy="2757488"/>
          </a:xfrm>
          <a:prstGeom prst="rect">
            <a:avLst/>
          </a:prstGeom>
          <a:noFill/>
          <a:ln w="9525">
            <a:noFill/>
            <a:miter lim="800000"/>
            <a:headEnd/>
            <a:tailEnd/>
          </a:ln>
          <a:effectLst/>
        </p:spPr>
      </p:pic>
      <p:pic>
        <p:nvPicPr>
          <p:cNvPr id="185349" name="Picture 5" descr="CIMG3491etot480360"/>
          <p:cNvPicPr>
            <a:picLocks noChangeAspect="1" noChangeArrowheads="1"/>
          </p:cNvPicPr>
          <p:nvPr/>
        </p:nvPicPr>
        <p:blipFill>
          <a:blip r:embed="rId3"/>
          <a:srcRect/>
          <a:stretch>
            <a:fillRect/>
          </a:stretch>
        </p:blipFill>
        <p:spPr bwMode="auto">
          <a:xfrm>
            <a:off x="5411788" y="3663950"/>
            <a:ext cx="3624262" cy="2717800"/>
          </a:xfrm>
          <a:prstGeom prst="rect">
            <a:avLst/>
          </a:prstGeom>
          <a:noFill/>
        </p:spPr>
      </p:pic>
    </p:spTree>
    <p:extLst>
      <p:ext uri="{BB962C8B-B14F-4D97-AF65-F5344CB8AC3E}">
        <p14:creationId xmlns:p14="http://schemas.microsoft.com/office/powerpoint/2010/main" val="3016903820"/>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3"/>
          <p:cNvSpPr>
            <a:spLocks noGrp="1"/>
          </p:cNvSpPr>
          <p:nvPr>
            <p:ph type="dt" sz="half" idx="10"/>
          </p:nvPr>
        </p:nvSpPr>
        <p:spPr/>
        <p:txBody>
          <a:bodyPr/>
          <a:lstStyle/>
          <a:p>
            <a:r>
              <a:rPr lang="en-US" altLang="zh-CN" smtClean="0"/>
              <a:t>2014-7-18 IHEP</a:t>
            </a:r>
            <a:endParaRPr lang="en-US" altLang="zh-CN"/>
          </a:p>
        </p:txBody>
      </p:sp>
      <p:sp>
        <p:nvSpPr>
          <p:cNvPr id="6" name="灯片编号占位符 4"/>
          <p:cNvSpPr>
            <a:spLocks noGrp="1"/>
          </p:cNvSpPr>
          <p:nvPr>
            <p:ph type="sldNum" sz="quarter" idx="11"/>
          </p:nvPr>
        </p:nvSpPr>
        <p:spPr/>
        <p:txBody>
          <a:bodyPr/>
          <a:lstStyle/>
          <a:p>
            <a:fld id="{4E9EC237-9186-4FFE-851F-40BC872190BF}" type="slidenum">
              <a:rPr lang="en-US" altLang="zh-CN"/>
              <a:pPr/>
              <a:t>127</a:t>
            </a:fld>
            <a:endParaRPr lang="en-US" altLang="zh-CN"/>
          </a:p>
        </p:txBody>
      </p:sp>
      <p:sp>
        <p:nvSpPr>
          <p:cNvPr id="7" name="页脚占位符 5"/>
          <p:cNvSpPr>
            <a:spLocks noGrp="1"/>
          </p:cNvSpPr>
          <p:nvPr>
            <p:ph type="ftr" sz="quarter" idx="12"/>
          </p:nvPr>
        </p:nvSpPr>
        <p:spPr/>
        <p:txBody>
          <a:bodyPr/>
          <a:lstStyle/>
          <a:p>
            <a:r>
              <a:rPr lang="pt-BR" altLang="zh-CN" smtClean="0"/>
              <a:t>Z.-A. LIU     EPC Seminar</a:t>
            </a:r>
            <a:endParaRPr lang="en-US" altLang="zh-CN"/>
          </a:p>
        </p:txBody>
      </p:sp>
      <p:sp>
        <p:nvSpPr>
          <p:cNvPr id="48130" name="Rectangle 2"/>
          <p:cNvSpPr>
            <a:spLocks noGrp="1" noRot="1" noChangeArrowheads="1"/>
          </p:cNvSpPr>
          <p:nvPr>
            <p:ph type="title"/>
          </p:nvPr>
        </p:nvSpPr>
        <p:spPr>
          <a:xfrm>
            <a:off x="685800" y="347663"/>
            <a:ext cx="7772400" cy="377825"/>
          </a:xfrm>
        </p:spPr>
        <p:txBody>
          <a:bodyPr/>
          <a:lstStyle/>
          <a:p>
            <a:r>
              <a:rPr lang="zh-CN" altLang="en-US"/>
              <a:t>小结</a:t>
            </a:r>
          </a:p>
        </p:txBody>
      </p:sp>
      <p:sp>
        <p:nvSpPr>
          <p:cNvPr id="48131" name="Rectangle 3"/>
          <p:cNvSpPr>
            <a:spLocks noGrp="1" noChangeArrowheads="1"/>
          </p:cNvSpPr>
          <p:nvPr>
            <p:ph type="body" idx="1"/>
          </p:nvPr>
        </p:nvSpPr>
        <p:spPr>
          <a:xfrm>
            <a:off x="685800" y="928670"/>
            <a:ext cx="7772400" cy="3941763"/>
          </a:xfrm>
        </p:spPr>
        <p:txBody>
          <a:bodyPr/>
          <a:lstStyle/>
          <a:p>
            <a:pPr>
              <a:lnSpc>
                <a:spcPct val="80000"/>
              </a:lnSpc>
            </a:pPr>
            <a:r>
              <a:rPr lang="en-US" altLang="zh-CN" sz="2400"/>
              <a:t>27</a:t>
            </a:r>
            <a:r>
              <a:rPr lang="zh-CN" altLang="en-US" sz="2400"/>
              <a:t>种不同的插件通过特殊设计缩减为</a:t>
            </a:r>
            <a:r>
              <a:rPr lang="en-US" altLang="zh-CN" sz="2400"/>
              <a:t>21</a:t>
            </a:r>
            <a:r>
              <a:rPr lang="zh-CN" altLang="en-US" sz="2400"/>
              <a:t>种（固件不同功能不同</a:t>
            </a:r>
            <a:r>
              <a:rPr lang="zh-CN" altLang="en-US" sz="2400" smtClean="0"/>
              <a:t>）</a:t>
            </a:r>
            <a:endParaRPr lang="zh-CN" altLang="en-US" sz="2400"/>
          </a:p>
          <a:p>
            <a:pPr>
              <a:lnSpc>
                <a:spcPct val="80000"/>
              </a:lnSpc>
            </a:pPr>
            <a:r>
              <a:rPr lang="zh-CN" altLang="en-US" sz="2400"/>
              <a:t>利用了光纤隔离技术排除共地干扰</a:t>
            </a:r>
          </a:p>
          <a:p>
            <a:pPr>
              <a:lnSpc>
                <a:spcPct val="80000"/>
              </a:lnSpc>
            </a:pPr>
            <a:r>
              <a:rPr lang="zh-CN" altLang="en-US" sz="2400"/>
              <a:t>采用最新的</a:t>
            </a:r>
            <a:r>
              <a:rPr lang="en-US" altLang="zh-CN" sz="2400"/>
              <a:t>FPGA</a:t>
            </a:r>
            <a:r>
              <a:rPr lang="zh-CN" altLang="en-US" sz="2400"/>
              <a:t>芯片进行设计</a:t>
            </a:r>
          </a:p>
          <a:p>
            <a:pPr>
              <a:lnSpc>
                <a:spcPct val="80000"/>
              </a:lnSpc>
            </a:pPr>
            <a:r>
              <a:rPr lang="zh-CN" altLang="en-US" sz="2400"/>
              <a:t>硬件设计标准化，提高了可维护性</a:t>
            </a:r>
          </a:p>
          <a:p>
            <a:pPr>
              <a:lnSpc>
                <a:spcPct val="80000"/>
              </a:lnSpc>
            </a:pPr>
            <a:r>
              <a:rPr lang="zh-CN" altLang="en-US" sz="2400" smtClean="0"/>
              <a:t>系统可重构：采</a:t>
            </a:r>
            <a:r>
              <a:rPr lang="zh-CN" altLang="en-US" sz="2400"/>
              <a:t>用了在线下载，功能可根据需要改变</a:t>
            </a:r>
          </a:p>
          <a:p>
            <a:pPr>
              <a:lnSpc>
                <a:spcPct val="80000"/>
              </a:lnSpc>
            </a:pPr>
            <a:r>
              <a:rPr lang="zh-CN" altLang="en-US" sz="2400"/>
              <a:t>克服了面临的挑战与困难</a:t>
            </a:r>
            <a:r>
              <a:rPr lang="en-US" altLang="zh-CN" sz="2400"/>
              <a:t>:</a:t>
            </a:r>
          </a:p>
          <a:p>
            <a:pPr lvl="1">
              <a:lnSpc>
                <a:spcPct val="80000"/>
              </a:lnSpc>
            </a:pPr>
            <a:r>
              <a:rPr lang="zh-CN" altLang="en-US" sz="2400"/>
              <a:t>条件有限（工具、软件支持等）</a:t>
            </a:r>
          </a:p>
          <a:p>
            <a:pPr lvl="1">
              <a:lnSpc>
                <a:spcPct val="80000"/>
              </a:lnSpc>
            </a:pPr>
            <a:r>
              <a:rPr lang="zh-CN" altLang="en-US" sz="2400"/>
              <a:t>时间紧迫，任务重 </a:t>
            </a:r>
          </a:p>
          <a:p>
            <a:pPr>
              <a:lnSpc>
                <a:spcPct val="80000"/>
              </a:lnSpc>
            </a:pPr>
            <a:r>
              <a:rPr lang="zh-CN" altLang="en-US" sz="2400"/>
              <a:t>该系统的设计在世界上是领先的，得到认可</a:t>
            </a:r>
            <a:r>
              <a:rPr lang="zh-CN" altLang="en-US" sz="2400" smtClean="0"/>
              <a:t>。</a:t>
            </a:r>
            <a:endParaRPr lang="en-US" altLang="zh-CN" sz="2400" smtClean="0"/>
          </a:p>
          <a:p>
            <a:pPr>
              <a:lnSpc>
                <a:spcPct val="80000"/>
              </a:lnSpc>
            </a:pPr>
            <a:r>
              <a:rPr lang="en-US" altLang="zh-CN" sz="2400" smtClean="0"/>
              <a:t>2008</a:t>
            </a:r>
            <a:r>
              <a:rPr lang="zh-CN" altLang="en-US" sz="2400" smtClean="0"/>
              <a:t>年运行以来稳定运行</a:t>
            </a:r>
            <a:endParaRPr lang="zh-CN" altLang="en-US" sz="2400"/>
          </a:p>
        </p:txBody>
      </p:sp>
      <p:sp>
        <p:nvSpPr>
          <p:cNvPr id="48132" name="Text Box 4"/>
          <p:cNvSpPr txBox="1">
            <a:spLocks noChangeArrowheads="1"/>
          </p:cNvSpPr>
          <p:nvPr/>
        </p:nvSpPr>
        <p:spPr bwMode="auto">
          <a:xfrm>
            <a:off x="714348" y="5424508"/>
            <a:ext cx="7775575" cy="1004888"/>
          </a:xfrm>
          <a:prstGeom prst="rect">
            <a:avLst/>
          </a:prstGeom>
          <a:noFill/>
          <a:ln w="9525">
            <a:noFill/>
            <a:miter lim="800000"/>
            <a:headEnd/>
            <a:tailEnd/>
          </a:ln>
          <a:effectLst/>
        </p:spPr>
        <p:txBody>
          <a:bodyPr>
            <a:spAutoFit/>
          </a:bodyPr>
          <a:lstStyle/>
          <a:p>
            <a:pPr>
              <a:spcBef>
                <a:spcPct val="50000"/>
              </a:spcBef>
            </a:pPr>
            <a:r>
              <a:rPr kumimoji="1" lang="zh-CN" altLang="en-US" sz="2400" b="1">
                <a:solidFill>
                  <a:srgbClr val="FF0000"/>
                </a:solidFill>
                <a:latin typeface="Times New Roman" pitchFamily="18" charset="0"/>
              </a:rPr>
              <a:t>因此，我们要有信心，我们能够做出世界水平的工作。</a:t>
            </a:r>
          </a:p>
          <a:p>
            <a:pPr algn="ctr">
              <a:spcBef>
                <a:spcPct val="50000"/>
              </a:spcBef>
            </a:pPr>
            <a:r>
              <a:rPr kumimoji="1" lang="zh-CN" altLang="en-US" sz="2400" b="1">
                <a:solidFill>
                  <a:srgbClr val="FF0000"/>
                </a:solidFill>
                <a:latin typeface="Times New Roman" pitchFamily="18" charset="0"/>
              </a:rPr>
              <a:t>与大家共勉</a:t>
            </a:r>
          </a:p>
        </p:txBody>
      </p:sp>
    </p:spTree>
    <p:extLst>
      <p:ext uri="{BB962C8B-B14F-4D97-AF65-F5344CB8AC3E}">
        <p14:creationId xmlns:p14="http://schemas.microsoft.com/office/powerpoint/2010/main" val="4214394407"/>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Rot="1" noChangeArrowheads="1"/>
          </p:cNvSpPr>
          <p:nvPr>
            <p:ph type="title"/>
          </p:nvPr>
        </p:nvSpPr>
        <p:spPr>
          <a:xfrm>
            <a:off x="457200" y="260350"/>
            <a:ext cx="8229600" cy="998538"/>
          </a:xfrm>
        </p:spPr>
        <p:txBody>
          <a:bodyPr/>
          <a:lstStyle/>
          <a:p>
            <a:r>
              <a:rPr lang="zh-CN" altLang="en-US" sz="5400">
                <a:ea typeface="楷体_GB2312" pitchFamily="49" charset="-122"/>
              </a:rPr>
              <a:t>设计指标细化</a:t>
            </a:r>
            <a:endParaRPr lang="en-US" sz="5400">
              <a:ea typeface="楷体_GB2312" pitchFamily="49" charset="-122"/>
            </a:endParaRPr>
          </a:p>
        </p:txBody>
      </p:sp>
      <p:sp>
        <p:nvSpPr>
          <p:cNvPr id="237571" name="Rectangle 3"/>
          <p:cNvSpPr>
            <a:spLocks noGrp="1" noChangeArrowheads="1"/>
          </p:cNvSpPr>
          <p:nvPr>
            <p:ph idx="1"/>
          </p:nvPr>
        </p:nvSpPr>
        <p:spPr>
          <a:xfrm>
            <a:off x="466725" y="1557338"/>
            <a:ext cx="8497888" cy="4997450"/>
          </a:xfrm>
        </p:spPr>
        <p:txBody>
          <a:bodyPr/>
          <a:lstStyle/>
          <a:p>
            <a:pPr>
              <a:spcBef>
                <a:spcPct val="35000"/>
              </a:spcBef>
              <a:buSzPct val="80000"/>
              <a:buFont typeface="Wingdings" pitchFamily="2" charset="2"/>
              <a:buChar char="Ø"/>
            </a:pPr>
            <a:r>
              <a:rPr lang="zh-CN" altLang="en-US">
                <a:ea typeface="楷体_GB2312" pitchFamily="49" charset="-122"/>
              </a:rPr>
              <a:t>数据读出和组装，并发送到计算中心；</a:t>
            </a:r>
          </a:p>
          <a:p>
            <a:pPr lvl="1">
              <a:spcBef>
                <a:spcPct val="30000"/>
              </a:spcBef>
              <a:buSzPct val="80000"/>
              <a:buFont typeface="Wingdings" pitchFamily="2" charset="2"/>
              <a:buChar char="Ø"/>
            </a:pPr>
            <a:r>
              <a:rPr lang="zh-CN" altLang="en-US" sz="2400">
                <a:ea typeface="楷体_GB2312" pitchFamily="49" charset="-122"/>
              </a:rPr>
              <a:t>最大触发率：</a:t>
            </a:r>
            <a:r>
              <a:rPr lang="en-US" altLang="zh-CN" sz="2400">
                <a:ea typeface="楷体_GB2312" pitchFamily="49" charset="-122"/>
              </a:rPr>
              <a:t>4KHz</a:t>
            </a:r>
          </a:p>
          <a:p>
            <a:pPr lvl="1">
              <a:spcBef>
                <a:spcPct val="10000"/>
              </a:spcBef>
              <a:buSzPct val="80000"/>
              <a:buFont typeface="Wingdings" pitchFamily="2" charset="2"/>
              <a:buChar char="Ø"/>
            </a:pPr>
            <a:r>
              <a:rPr lang="zh-CN" altLang="en-US" sz="2400">
                <a:ea typeface="楷体_GB2312" pitchFamily="49" charset="-122"/>
              </a:rPr>
              <a:t>单机箱数据处理能力：</a:t>
            </a:r>
            <a:r>
              <a:rPr lang="en-US" altLang="zh-CN" sz="2400">
                <a:ea typeface="楷体_GB2312" pitchFamily="49" charset="-122"/>
              </a:rPr>
              <a:t>400B × 4KHz = 1.6MB/s</a:t>
            </a:r>
          </a:p>
          <a:p>
            <a:pPr lvl="1">
              <a:spcBef>
                <a:spcPct val="10000"/>
              </a:spcBef>
              <a:buSzPct val="80000"/>
              <a:buFont typeface="Wingdings" pitchFamily="2" charset="2"/>
              <a:buChar char="Ø"/>
            </a:pPr>
            <a:r>
              <a:rPr lang="zh-CN" altLang="en-US" sz="2400">
                <a:ea typeface="楷体_GB2312" pitchFamily="49" charset="-122"/>
              </a:rPr>
              <a:t>单台读出计算机（连</a:t>
            </a:r>
            <a:r>
              <a:rPr lang="en-US" altLang="zh-CN" sz="2400">
                <a:ea typeface="楷体_GB2312" pitchFamily="49" charset="-122"/>
              </a:rPr>
              <a:t>4</a:t>
            </a:r>
            <a:r>
              <a:rPr lang="zh-CN" altLang="en-US" sz="2400">
                <a:ea typeface="楷体_GB2312" pitchFamily="49" charset="-122"/>
              </a:rPr>
              <a:t>台机箱）数据处理能力：</a:t>
            </a:r>
            <a:r>
              <a:rPr lang="en-US" altLang="zh-CN" sz="2400">
                <a:ea typeface="楷体_GB2312" pitchFamily="49" charset="-122"/>
              </a:rPr>
              <a:t>6.4MB/s</a:t>
            </a:r>
          </a:p>
          <a:p>
            <a:pPr lvl="1">
              <a:spcBef>
                <a:spcPct val="10000"/>
              </a:spcBef>
              <a:buSzPct val="80000"/>
              <a:buFont typeface="Wingdings" pitchFamily="2" charset="2"/>
              <a:buChar char="Ø"/>
            </a:pPr>
            <a:r>
              <a:rPr lang="zh-CN" altLang="en-US" sz="2400">
                <a:ea typeface="楷体_GB2312" pitchFamily="49" charset="-122"/>
              </a:rPr>
              <a:t>在线机群总处理能力和本地数据暂存能力：</a:t>
            </a:r>
            <a:r>
              <a:rPr lang="en-US" altLang="zh-CN" sz="2400">
                <a:ea typeface="楷体_GB2312" pitchFamily="49" charset="-122"/>
              </a:rPr>
              <a:t>50MB/s</a:t>
            </a:r>
          </a:p>
          <a:p>
            <a:pPr>
              <a:spcBef>
                <a:spcPct val="35000"/>
              </a:spcBef>
              <a:buSzPct val="80000"/>
              <a:buFont typeface="Wingdings" pitchFamily="2" charset="2"/>
              <a:buChar char="Ø"/>
            </a:pPr>
            <a:r>
              <a:rPr lang="zh-CN" altLang="en-US">
                <a:ea typeface="楷体_GB2312" pitchFamily="49" charset="-122"/>
              </a:rPr>
              <a:t>数据处理</a:t>
            </a:r>
            <a:r>
              <a:rPr lang="zh-CN" altLang="en-US" sz="2400">
                <a:ea typeface="楷体_GB2312" pitchFamily="49" charset="-122"/>
              </a:rPr>
              <a:t>，格式转换、直方图填充和在线过滤框架等；</a:t>
            </a:r>
          </a:p>
          <a:p>
            <a:pPr>
              <a:spcBef>
                <a:spcPct val="35000"/>
              </a:spcBef>
              <a:buSzPct val="80000"/>
              <a:buFont typeface="Wingdings" pitchFamily="2" charset="2"/>
              <a:buChar char="Ø"/>
            </a:pPr>
            <a:r>
              <a:rPr lang="zh-CN" altLang="en-US">
                <a:ea typeface="楷体_GB2312" pitchFamily="49" charset="-122"/>
              </a:rPr>
              <a:t>提供运行控制和实时探测器状态监测；</a:t>
            </a:r>
          </a:p>
          <a:p>
            <a:pPr>
              <a:spcBef>
                <a:spcPct val="35000"/>
              </a:spcBef>
              <a:buSzPct val="80000"/>
              <a:buFont typeface="Wingdings" pitchFamily="2" charset="2"/>
              <a:buChar char="Ø"/>
            </a:pPr>
            <a:r>
              <a:rPr lang="zh-CN" altLang="en-US">
                <a:ea typeface="楷体_GB2312" pitchFamily="49" charset="-122"/>
              </a:rPr>
              <a:t>多级数据缓冲、并行处理以及网络技术；</a:t>
            </a:r>
          </a:p>
          <a:p>
            <a:pPr>
              <a:spcBef>
                <a:spcPct val="35000"/>
              </a:spcBef>
              <a:buSzPct val="80000"/>
              <a:buFont typeface="Wingdings" pitchFamily="2" charset="2"/>
              <a:buChar char="Ø"/>
            </a:pPr>
            <a:r>
              <a:rPr lang="zh-CN" altLang="en-US">
                <a:ea typeface="楷体_GB2312" pitchFamily="49" charset="-122"/>
              </a:rPr>
              <a:t>模块化设计，易扩展和升级。</a:t>
            </a:r>
            <a:endParaRPr lang="en-US">
              <a:ea typeface="楷体_GB2312" pitchFamily="49" charset="-122"/>
            </a:endParaRPr>
          </a:p>
        </p:txBody>
      </p:sp>
      <p:sp>
        <p:nvSpPr>
          <p:cNvPr id="6" name="日期占位符 5"/>
          <p:cNvSpPr>
            <a:spLocks noGrp="1"/>
          </p:cNvSpPr>
          <p:nvPr>
            <p:ph type="dt" sz="half" idx="10"/>
          </p:nvPr>
        </p:nvSpPr>
        <p:spPr/>
        <p:txBody>
          <a:bodyPr/>
          <a:lstStyle/>
          <a:p>
            <a:r>
              <a:rPr lang="en-US" altLang="zh-CN" smtClean="0"/>
              <a:t>2014-7-18 IHEP</a:t>
            </a:r>
            <a:endParaRPr lang="en-US"/>
          </a:p>
        </p:txBody>
      </p:sp>
      <p:sp>
        <p:nvSpPr>
          <p:cNvPr id="8" name="页脚占位符 7"/>
          <p:cNvSpPr>
            <a:spLocks noGrp="1"/>
          </p:cNvSpPr>
          <p:nvPr>
            <p:ph type="ftr" sz="quarter" idx="11"/>
          </p:nvPr>
        </p:nvSpPr>
        <p:spPr/>
        <p:txBody>
          <a:bodyPr/>
          <a:lstStyle/>
          <a:p>
            <a:r>
              <a:rPr lang="pt-BR" altLang="zh-CN" smtClean="0"/>
              <a:t>Z.-A. LIU     EPC Seminar</a:t>
            </a:r>
            <a:endParaRPr lang="en-US"/>
          </a:p>
        </p:txBody>
      </p:sp>
      <p:sp>
        <p:nvSpPr>
          <p:cNvPr id="7" name="灯片编号占位符 6"/>
          <p:cNvSpPr>
            <a:spLocks noGrp="1"/>
          </p:cNvSpPr>
          <p:nvPr>
            <p:ph type="sldNum" sz="quarter" idx="12"/>
          </p:nvPr>
        </p:nvSpPr>
        <p:spPr/>
        <p:txBody>
          <a:bodyPr/>
          <a:lstStyle/>
          <a:p>
            <a:fld id="{33772212-DED1-49FE-8254-31B85DA0413F}" type="slidenum">
              <a:rPr lang="en-US" smtClean="0"/>
              <a:pPr/>
              <a:t>128</a:t>
            </a:fld>
            <a:endParaRPr lang="en-US"/>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2"/>
          <p:cNvSpPr>
            <a:spLocks noGrp="1" noRot="1" noChangeArrowheads="1"/>
          </p:cNvSpPr>
          <p:nvPr>
            <p:ph type="title"/>
          </p:nvPr>
        </p:nvSpPr>
        <p:spPr/>
        <p:txBody>
          <a:bodyPr>
            <a:normAutofit/>
          </a:bodyPr>
          <a:lstStyle/>
          <a:p>
            <a:r>
              <a:rPr lang="zh-CN" altLang="en-US" sz="5400">
                <a:ea typeface="楷体_GB2312" pitchFamily="49" charset="-122"/>
              </a:rPr>
              <a:t>运行控制（</a:t>
            </a:r>
            <a:r>
              <a:rPr lang="en-US" altLang="zh-CN" sz="5400">
                <a:ea typeface="楷体_GB2312" pitchFamily="49" charset="-122"/>
              </a:rPr>
              <a:t>RunControl</a:t>
            </a:r>
            <a:r>
              <a:rPr lang="zh-CN" altLang="en-US" sz="5400">
                <a:ea typeface="楷体_GB2312" pitchFamily="49" charset="-122"/>
              </a:rPr>
              <a:t>）</a:t>
            </a:r>
          </a:p>
        </p:txBody>
      </p:sp>
      <p:sp>
        <p:nvSpPr>
          <p:cNvPr id="252931" name="Rectangle 3"/>
          <p:cNvSpPr>
            <a:spLocks noGrp="1" noChangeArrowheads="1"/>
          </p:cNvSpPr>
          <p:nvPr>
            <p:ph idx="1"/>
          </p:nvPr>
        </p:nvSpPr>
        <p:spPr>
          <a:xfrm>
            <a:off x="179388" y="1600200"/>
            <a:ext cx="4321175" cy="4852988"/>
          </a:xfrm>
        </p:spPr>
        <p:txBody>
          <a:bodyPr/>
          <a:lstStyle/>
          <a:p>
            <a:pPr algn="just">
              <a:spcBef>
                <a:spcPct val="50000"/>
              </a:spcBef>
              <a:buSzPct val="80000"/>
              <a:buFont typeface="Wingdings" pitchFamily="2" charset="2"/>
              <a:buChar char="Ø"/>
            </a:pPr>
            <a:r>
              <a:rPr lang="zh-CN" altLang="en-US">
                <a:ea typeface="楷体_GB2312" pitchFamily="49" charset="-122"/>
              </a:rPr>
              <a:t>负责系统运行控制，提供</a:t>
            </a:r>
            <a:r>
              <a:rPr lang="en-US" altLang="zh-CN">
                <a:ea typeface="楷体_GB2312" pitchFamily="49" charset="-122"/>
              </a:rPr>
              <a:t>DAQ</a:t>
            </a:r>
            <a:r>
              <a:rPr lang="zh-CN" altLang="en-US">
                <a:ea typeface="楷体_GB2312" pitchFamily="49" charset="-122"/>
              </a:rPr>
              <a:t>系统的状态管理，控制数据获取的动作行为</a:t>
            </a:r>
          </a:p>
          <a:p>
            <a:pPr algn="just">
              <a:spcBef>
                <a:spcPct val="50000"/>
              </a:spcBef>
              <a:buSzPct val="80000"/>
              <a:buFont typeface="Wingdings" pitchFamily="2" charset="2"/>
              <a:buChar char="Ø"/>
            </a:pPr>
            <a:r>
              <a:rPr lang="zh-CN" altLang="en-US">
                <a:ea typeface="楷体_GB2312" pitchFamily="49" charset="-122"/>
              </a:rPr>
              <a:t>遵循有限状态机模型的控制器分级系统，组织成树型层次结构，避免单一控制结点产生消息瓶颈</a:t>
            </a:r>
          </a:p>
        </p:txBody>
      </p:sp>
      <p:sp>
        <p:nvSpPr>
          <p:cNvPr id="8" name="日期占位符 7"/>
          <p:cNvSpPr>
            <a:spLocks noGrp="1"/>
          </p:cNvSpPr>
          <p:nvPr>
            <p:ph type="dt" sz="half" idx="10"/>
          </p:nvPr>
        </p:nvSpPr>
        <p:spPr/>
        <p:txBody>
          <a:bodyPr/>
          <a:lstStyle/>
          <a:p>
            <a:r>
              <a:rPr lang="en-US" altLang="zh-CN" smtClean="0"/>
              <a:t>2014-7-18 IHEP</a:t>
            </a:r>
            <a:endParaRPr lang="en-US"/>
          </a:p>
        </p:txBody>
      </p:sp>
      <p:sp>
        <p:nvSpPr>
          <p:cNvPr id="10" name="页脚占位符 9"/>
          <p:cNvSpPr>
            <a:spLocks noGrp="1"/>
          </p:cNvSpPr>
          <p:nvPr>
            <p:ph type="ftr" sz="quarter" idx="11"/>
          </p:nvPr>
        </p:nvSpPr>
        <p:spPr/>
        <p:txBody>
          <a:bodyPr/>
          <a:lstStyle/>
          <a:p>
            <a:r>
              <a:rPr lang="pt-BR" altLang="zh-CN" smtClean="0"/>
              <a:t>Z.-A. LIU     EPC Seminar</a:t>
            </a:r>
            <a:endParaRPr lang="en-US"/>
          </a:p>
        </p:txBody>
      </p:sp>
      <p:sp>
        <p:nvSpPr>
          <p:cNvPr id="9" name="灯片编号占位符 8"/>
          <p:cNvSpPr>
            <a:spLocks noGrp="1"/>
          </p:cNvSpPr>
          <p:nvPr>
            <p:ph type="sldNum" sz="quarter" idx="12"/>
          </p:nvPr>
        </p:nvSpPr>
        <p:spPr/>
        <p:txBody>
          <a:bodyPr/>
          <a:lstStyle/>
          <a:p>
            <a:fld id="{33772212-DED1-49FE-8254-31B85DA0413F}" type="slidenum">
              <a:rPr lang="en-US" smtClean="0"/>
              <a:pPr/>
              <a:t>129</a:t>
            </a:fld>
            <a:endParaRPr lang="en-US"/>
          </a:p>
        </p:txBody>
      </p:sp>
      <p:sp>
        <p:nvSpPr>
          <p:cNvPr id="252932" name="Rectangle 4"/>
          <p:cNvSpPr>
            <a:spLocks noChangeArrowheads="1"/>
          </p:cNvSpPr>
          <p:nvPr/>
        </p:nvSpPr>
        <p:spPr bwMode="auto">
          <a:xfrm>
            <a:off x="0" y="0"/>
            <a:ext cx="9144000" cy="0"/>
          </a:xfrm>
          <a:prstGeom prst="rect">
            <a:avLst/>
          </a:prstGeom>
          <a:noFill/>
          <a:ln w="12700" algn="ctr">
            <a:noFill/>
            <a:miter lim="800000"/>
            <a:headEnd/>
            <a:tailEnd/>
          </a:ln>
          <a:effectLst/>
        </p:spPr>
        <p:txBody>
          <a:bodyPr wrap="none" anchor="ctr">
            <a:spAutoFit/>
          </a:bodyPr>
          <a:lstStyle/>
          <a:p>
            <a:endParaRPr lang="zh-CN" altLang="en-US"/>
          </a:p>
        </p:txBody>
      </p:sp>
      <p:graphicFrame>
        <p:nvGraphicFramePr>
          <p:cNvPr id="252933" name="Object 5"/>
          <p:cNvGraphicFramePr>
            <a:graphicFrameLocks noChangeAspect="1"/>
          </p:cNvGraphicFramePr>
          <p:nvPr/>
        </p:nvGraphicFramePr>
        <p:xfrm>
          <a:off x="4651375" y="1846263"/>
          <a:ext cx="4168775" cy="4391025"/>
        </p:xfrm>
        <a:graphic>
          <a:graphicData uri="http://schemas.openxmlformats.org/presentationml/2006/ole">
            <mc:AlternateContent xmlns:mc="http://schemas.openxmlformats.org/markup-compatibility/2006">
              <mc:Choice xmlns:v="urn:schemas-microsoft-com:vml" Requires="v">
                <p:oleObj spid="_x0000_s252956" name="Visio" r:id="rId3" imgW="6998818" imgH="7381037" progId="Visio.Drawing.11">
                  <p:embed/>
                </p:oleObj>
              </mc:Choice>
              <mc:Fallback>
                <p:oleObj name="Visio" r:id="rId3" imgW="6998818" imgH="7381037" progId="Visio.Drawing.11">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1375" y="1846263"/>
                        <a:ext cx="4168775" cy="4391025"/>
                      </a:xfrm>
                      <a:prstGeom prst="rect">
                        <a:avLst/>
                      </a:prstGeom>
                      <a:solidFill>
                        <a:schemeClr val="tx1"/>
                      </a:solidFill>
                    </p:spPr>
                  </p:pic>
                </p:oleObj>
              </mc:Fallback>
            </mc:AlternateContent>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2"/>
          <p:cNvSpPr>
            <a:spLocks noGrp="1" noChangeArrowheads="1"/>
          </p:cNvSpPr>
          <p:nvPr>
            <p:ph type="title"/>
          </p:nvPr>
        </p:nvSpPr>
        <p:spPr>
          <a:xfrm>
            <a:off x="685800" y="177800"/>
            <a:ext cx="7772400" cy="803275"/>
          </a:xfrm>
        </p:spPr>
        <p:txBody>
          <a:bodyPr/>
          <a:lstStyle/>
          <a:p>
            <a:r>
              <a:rPr lang="en-US" altLang="zh-CN" dirty="0" smtClean="0"/>
              <a:t>Trigger example with BESI/II</a:t>
            </a:r>
            <a:endParaRPr lang="zh-CN" altLang="en-US" sz="2800" dirty="0"/>
          </a:p>
        </p:txBody>
      </p:sp>
      <p:sp>
        <p:nvSpPr>
          <p:cNvPr id="11" name="内容占位符 10"/>
          <p:cNvSpPr>
            <a:spLocks noGrp="1"/>
          </p:cNvSpPr>
          <p:nvPr>
            <p:ph sz="half" idx="1"/>
          </p:nvPr>
        </p:nvSpPr>
        <p:spPr/>
        <p:txBody>
          <a:bodyPr>
            <a:normAutofit/>
          </a:bodyPr>
          <a:lstStyle/>
          <a:p>
            <a:endParaRPr lang="zh-CN" altLang="en-US"/>
          </a:p>
        </p:txBody>
      </p:sp>
      <p:sp>
        <p:nvSpPr>
          <p:cNvPr id="197635" name="Rectangle 3"/>
          <p:cNvSpPr>
            <a:spLocks noGrp="1" noChangeArrowheads="1"/>
          </p:cNvSpPr>
          <p:nvPr>
            <p:ph sz="half" idx="2"/>
          </p:nvPr>
        </p:nvSpPr>
        <p:spPr>
          <a:xfrm>
            <a:off x="2571736" y="2000240"/>
            <a:ext cx="3810000" cy="3609975"/>
          </a:xfrm>
        </p:spPr>
        <p:txBody>
          <a:bodyPr>
            <a:normAutofit/>
          </a:bodyPr>
          <a:lstStyle/>
          <a:p>
            <a:r>
              <a:rPr lang="en-US" altLang="zh-CN" sz="2400" dirty="0"/>
              <a:t>BEPCI</a:t>
            </a:r>
            <a:endParaRPr lang="en-US" altLang="zh-CN" sz="3200" dirty="0"/>
          </a:p>
          <a:p>
            <a:pPr lvl="1"/>
            <a:r>
              <a:rPr lang="en-US" altLang="zh-CN" sz="2000" dirty="0"/>
              <a:t>low luminosity</a:t>
            </a:r>
          </a:p>
          <a:p>
            <a:pPr lvl="1"/>
            <a:r>
              <a:rPr lang="en-US" altLang="zh-CN" sz="2000" dirty="0"/>
              <a:t>single bunch mode</a:t>
            </a:r>
          </a:p>
          <a:p>
            <a:pPr lvl="1"/>
            <a:r>
              <a:rPr lang="en-US" altLang="zh-CN" sz="2000" dirty="0"/>
              <a:t>inter-bunch: 800ns</a:t>
            </a:r>
          </a:p>
          <a:p>
            <a:pPr>
              <a:spcBef>
                <a:spcPct val="80000"/>
              </a:spcBef>
            </a:pPr>
            <a:r>
              <a:rPr lang="en-US" altLang="zh-CN" sz="2400" dirty="0"/>
              <a:t>BESI/BESII trigger</a:t>
            </a:r>
            <a:endParaRPr lang="en-US" altLang="zh-CN" sz="3200" dirty="0"/>
          </a:p>
          <a:p>
            <a:pPr lvl="1"/>
            <a:r>
              <a:rPr lang="en-US" altLang="zh-CN" sz="2000" dirty="0" smtClean="0"/>
              <a:t>enough processing time</a:t>
            </a:r>
            <a:endParaRPr lang="en-US" altLang="zh-CN" sz="2000" dirty="0"/>
          </a:p>
          <a:p>
            <a:pPr lvl="1"/>
            <a:r>
              <a:rPr lang="en-US" altLang="zh-CN" sz="2000" dirty="0"/>
              <a:t>latch-process-decision</a:t>
            </a:r>
          </a:p>
          <a:p>
            <a:pPr lvl="1"/>
            <a:r>
              <a:rPr lang="en-US" altLang="zh-CN" sz="2000" dirty="0"/>
              <a:t>level 1,2,3</a:t>
            </a:r>
            <a:endParaRPr lang="en-US" altLang="zh-CN" sz="2800" dirty="0"/>
          </a:p>
        </p:txBody>
      </p:sp>
      <p:sp>
        <p:nvSpPr>
          <p:cNvPr id="8" name="日期占位符 7"/>
          <p:cNvSpPr>
            <a:spLocks noGrp="1"/>
          </p:cNvSpPr>
          <p:nvPr>
            <p:ph type="dt" sz="half" idx="10"/>
          </p:nvPr>
        </p:nvSpPr>
        <p:spPr/>
        <p:txBody>
          <a:bodyPr/>
          <a:lstStyle/>
          <a:p>
            <a:r>
              <a:rPr lang="en-US" altLang="zh-CN" smtClean="0"/>
              <a:t>2014-7-18 IHEP</a:t>
            </a:r>
            <a:endParaRPr lang="en-US" altLang="zh-CN"/>
          </a:p>
        </p:txBody>
      </p:sp>
      <p:sp>
        <p:nvSpPr>
          <p:cNvPr id="10" name="页脚占位符 9"/>
          <p:cNvSpPr>
            <a:spLocks noGrp="1"/>
          </p:cNvSpPr>
          <p:nvPr>
            <p:ph type="ftr" sz="quarter" idx="11"/>
          </p:nvPr>
        </p:nvSpPr>
        <p:spPr/>
        <p:txBody>
          <a:bodyPr/>
          <a:lstStyle/>
          <a:p>
            <a:r>
              <a:rPr lang="pt-BR" altLang="zh-CN" smtClean="0"/>
              <a:t>Z.-A. LIU     EPC Seminar</a:t>
            </a:r>
            <a:endParaRPr lang="en-US" altLang="zh-CN"/>
          </a:p>
        </p:txBody>
      </p:sp>
      <p:sp>
        <p:nvSpPr>
          <p:cNvPr id="9" name="灯片编号占位符 8"/>
          <p:cNvSpPr>
            <a:spLocks noGrp="1"/>
          </p:cNvSpPr>
          <p:nvPr>
            <p:ph type="sldNum" sz="quarter" idx="12"/>
          </p:nvPr>
        </p:nvSpPr>
        <p:spPr/>
        <p:txBody>
          <a:bodyPr/>
          <a:lstStyle/>
          <a:p>
            <a:fld id="{33F0C309-5B7C-4502-8F1E-FDC7ED703A8E}" type="slidenum">
              <a:rPr lang="en-US" altLang="zh-CN" smtClean="0"/>
              <a:pPr/>
              <a:t>13</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anim calcmode="lin" valueType="num">
                                      <p:cBhvr additive="base">
                                        <p:cTn id="7" dur="500" fill="hold"/>
                                        <p:tgtEl>
                                          <p:spTgt spid="1976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763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anim calcmode="lin" valueType="num">
                                      <p:cBhvr additive="base">
                                        <p:cTn id="11" dur="500" fill="hold"/>
                                        <p:tgtEl>
                                          <p:spTgt spid="19763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9763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3" presetID="2" presetClass="entr" presetSubtype="8" fill="hold" grpId="0" nodeType="with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anim calcmode="lin" valueType="num">
                                      <p:cBhvr additive="base">
                                        <p:cTn id="15" dur="500" fill="hold"/>
                                        <p:tgtEl>
                                          <p:spTgt spid="19763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9763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7" presetID="2" presetClass="entr" presetSubtype="8" fill="hold" grpId="0" nodeType="withEffect">
                                  <p:stCondLst>
                                    <p:cond delay="0"/>
                                  </p:stCondLst>
                                  <p:childTnLst>
                                    <p:set>
                                      <p:cBhvr>
                                        <p:cTn id="18" dur="1" fill="hold">
                                          <p:stCondLst>
                                            <p:cond delay="0"/>
                                          </p:stCondLst>
                                        </p:cTn>
                                        <p:tgtEl>
                                          <p:spTgt spid="197635">
                                            <p:txEl>
                                              <p:pRg st="3" end="3"/>
                                            </p:txEl>
                                          </p:spTgt>
                                        </p:tgtEl>
                                        <p:attrNameLst>
                                          <p:attrName>style.visibility</p:attrName>
                                        </p:attrNameLst>
                                      </p:cBhvr>
                                      <p:to>
                                        <p:strVal val="visible"/>
                                      </p:to>
                                    </p:set>
                                    <p:anim calcmode="lin" valueType="num">
                                      <p:cBhvr additive="base">
                                        <p:cTn id="19" dur="500" fill="hold"/>
                                        <p:tgtEl>
                                          <p:spTgt spid="19763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763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7635">
                                            <p:txEl>
                                              <p:pRg st="4" end="4"/>
                                            </p:txEl>
                                          </p:spTgt>
                                        </p:tgtEl>
                                        <p:attrNameLst>
                                          <p:attrName>style.visibility</p:attrName>
                                        </p:attrNameLst>
                                      </p:cBhvr>
                                      <p:to>
                                        <p:strVal val="visible"/>
                                      </p:to>
                                    </p:set>
                                    <p:anim calcmode="lin" valueType="num">
                                      <p:cBhvr additive="base">
                                        <p:cTn id="25" dur="500" fill="hold"/>
                                        <p:tgtEl>
                                          <p:spTgt spid="197635">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763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WHOOSH.WAV"/>
                                        </p:tgtEl>
                                      </p:cMediaNode>
                                    </p:audio>
                                  </p:subTnLst>
                                </p:cTn>
                              </p:par>
                              <p:par>
                                <p:cTn id="27" presetID="2" presetClass="entr" presetSubtype="8" fill="hold" grpId="0" nodeType="withEffect">
                                  <p:stCondLst>
                                    <p:cond delay="0"/>
                                  </p:stCondLst>
                                  <p:childTnLst>
                                    <p:set>
                                      <p:cBhvr>
                                        <p:cTn id="28" dur="1" fill="hold">
                                          <p:stCondLst>
                                            <p:cond delay="0"/>
                                          </p:stCondLst>
                                        </p:cTn>
                                        <p:tgtEl>
                                          <p:spTgt spid="197635">
                                            <p:txEl>
                                              <p:pRg st="5" end="5"/>
                                            </p:txEl>
                                          </p:spTgt>
                                        </p:tgtEl>
                                        <p:attrNameLst>
                                          <p:attrName>style.visibility</p:attrName>
                                        </p:attrNameLst>
                                      </p:cBhvr>
                                      <p:to>
                                        <p:strVal val="visible"/>
                                      </p:to>
                                    </p:set>
                                    <p:anim calcmode="lin" valueType="num">
                                      <p:cBhvr additive="base">
                                        <p:cTn id="29" dur="500" fill="hold"/>
                                        <p:tgtEl>
                                          <p:spTgt spid="197635">
                                            <p:txEl>
                                              <p:pRg st="5" end="5"/>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9763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WHOOSH.WAV"/>
                                        </p:tgtEl>
                                      </p:cMediaNode>
                                    </p:audio>
                                  </p:subTnLst>
                                </p:cTn>
                              </p:par>
                              <p:par>
                                <p:cTn id="31" presetID="2" presetClass="entr" presetSubtype="8" fill="hold" grpId="0" nodeType="withEffect">
                                  <p:stCondLst>
                                    <p:cond delay="0"/>
                                  </p:stCondLst>
                                  <p:childTnLst>
                                    <p:set>
                                      <p:cBhvr>
                                        <p:cTn id="32" dur="1" fill="hold">
                                          <p:stCondLst>
                                            <p:cond delay="0"/>
                                          </p:stCondLst>
                                        </p:cTn>
                                        <p:tgtEl>
                                          <p:spTgt spid="197635">
                                            <p:txEl>
                                              <p:pRg st="6" end="6"/>
                                            </p:txEl>
                                          </p:spTgt>
                                        </p:tgtEl>
                                        <p:attrNameLst>
                                          <p:attrName>style.visibility</p:attrName>
                                        </p:attrNameLst>
                                      </p:cBhvr>
                                      <p:to>
                                        <p:strVal val="visible"/>
                                      </p:to>
                                    </p:set>
                                    <p:anim calcmode="lin" valueType="num">
                                      <p:cBhvr additive="base">
                                        <p:cTn id="33" dur="500" fill="hold"/>
                                        <p:tgtEl>
                                          <p:spTgt spid="197635">
                                            <p:txEl>
                                              <p:pRg st="6" end="6"/>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97635">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par>
                                <p:cTn id="35" presetID="2" presetClass="entr" presetSubtype="8" fill="hold" grpId="0" nodeType="withEffect">
                                  <p:stCondLst>
                                    <p:cond delay="0"/>
                                  </p:stCondLst>
                                  <p:childTnLst>
                                    <p:set>
                                      <p:cBhvr>
                                        <p:cTn id="36" dur="1" fill="hold">
                                          <p:stCondLst>
                                            <p:cond delay="0"/>
                                          </p:stCondLst>
                                        </p:cTn>
                                        <p:tgtEl>
                                          <p:spTgt spid="197635">
                                            <p:txEl>
                                              <p:pRg st="7" end="7"/>
                                            </p:txEl>
                                          </p:spTgt>
                                        </p:tgtEl>
                                        <p:attrNameLst>
                                          <p:attrName>style.visibility</p:attrName>
                                        </p:attrNameLst>
                                      </p:cBhvr>
                                      <p:to>
                                        <p:strVal val="visible"/>
                                      </p:to>
                                    </p:set>
                                    <p:anim calcmode="lin" valueType="num">
                                      <p:cBhvr additive="base">
                                        <p:cTn id="37" dur="500" fill="hold"/>
                                        <p:tgtEl>
                                          <p:spTgt spid="197635">
                                            <p:txEl>
                                              <p:pRg st="7" end="7"/>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97635">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3954" name="Object 2"/>
          <p:cNvGraphicFramePr>
            <a:graphicFrameLocks noGrp="1" noChangeAspect="1"/>
          </p:cNvGraphicFramePr>
          <p:nvPr>
            <p:ph/>
          </p:nvPr>
        </p:nvGraphicFramePr>
        <p:xfrm>
          <a:off x="1581150" y="274638"/>
          <a:ext cx="5981700" cy="5851525"/>
        </p:xfrm>
        <a:graphic>
          <a:graphicData uri="http://schemas.openxmlformats.org/presentationml/2006/ole">
            <mc:AlternateContent xmlns:mc="http://schemas.openxmlformats.org/markup-compatibility/2006">
              <mc:Choice xmlns:v="urn:schemas-microsoft-com:vml" Requires="v">
                <p:oleObj spid="_x0000_s253977" name="Visio" r:id="rId3" imgW="15166848" imgH="14838578" progId="Visio.Drawing.11">
                  <p:embed/>
                </p:oleObj>
              </mc:Choice>
              <mc:Fallback>
                <p:oleObj name="Visio" r:id="rId3" imgW="15166848" imgH="14838578" progId="Visio.Drawing.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81150" y="274638"/>
                        <a:ext cx="5981700" cy="5851525"/>
                      </a:xfrm>
                      <a:prstGeom prst="rect">
                        <a:avLst/>
                      </a:prstGeom>
                      <a:solidFill>
                        <a:srgbClr val="CCFFFF"/>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日期占位符 4"/>
          <p:cNvSpPr>
            <a:spLocks noGrp="1"/>
          </p:cNvSpPr>
          <p:nvPr>
            <p:ph type="dt" sz="half" idx="10"/>
          </p:nvPr>
        </p:nvSpPr>
        <p:spPr/>
        <p:txBody>
          <a:bodyPr/>
          <a:lstStyle/>
          <a:p>
            <a:r>
              <a:rPr lang="en-US" altLang="zh-CN" smtClean="0"/>
              <a:t>2014-7-18 IHEP</a:t>
            </a:r>
            <a:endParaRPr lang="en-US"/>
          </a:p>
        </p:txBody>
      </p:sp>
      <p:sp>
        <p:nvSpPr>
          <p:cNvPr id="6" name="灯片编号占位符 5"/>
          <p:cNvSpPr>
            <a:spLocks noGrp="1"/>
          </p:cNvSpPr>
          <p:nvPr>
            <p:ph type="sldNum" sz="quarter" idx="11"/>
          </p:nvPr>
        </p:nvSpPr>
        <p:spPr/>
        <p:txBody>
          <a:bodyPr/>
          <a:lstStyle/>
          <a:p>
            <a:fld id="{56CCA1DB-ADC8-4D73-AE74-952BB24142CF}" type="slidenum">
              <a:rPr lang="en-US" smtClean="0"/>
              <a:pPr/>
              <a:t>130</a:t>
            </a:fld>
            <a:endParaRPr lang="en-US"/>
          </a:p>
        </p:txBody>
      </p:sp>
      <p:sp>
        <p:nvSpPr>
          <p:cNvPr id="7" name="页脚占位符 6"/>
          <p:cNvSpPr>
            <a:spLocks noGrp="1"/>
          </p:cNvSpPr>
          <p:nvPr>
            <p:ph type="ftr" sz="quarter" idx="12"/>
          </p:nvPr>
        </p:nvSpPr>
        <p:spPr/>
        <p:txBody>
          <a:bodyPr/>
          <a:lstStyle/>
          <a:p>
            <a:r>
              <a:rPr lang="pt-BR" altLang="zh-CN" smtClean="0"/>
              <a:t>Z.-A. LIU     EPC Seminar</a:t>
            </a:r>
            <a:endParaRPr lang="en-US"/>
          </a:p>
        </p:txBody>
      </p:sp>
    </p:spTree>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6002" name="Object 2"/>
          <p:cNvGraphicFramePr>
            <a:graphicFrameLocks noGrp="1" noChangeAspect="1"/>
          </p:cNvGraphicFramePr>
          <p:nvPr>
            <p:ph/>
          </p:nvPr>
        </p:nvGraphicFramePr>
        <p:xfrm>
          <a:off x="457200" y="366713"/>
          <a:ext cx="8229600" cy="5667375"/>
        </p:xfrm>
        <a:graphic>
          <a:graphicData uri="http://schemas.openxmlformats.org/presentationml/2006/ole">
            <mc:AlternateContent xmlns:mc="http://schemas.openxmlformats.org/markup-compatibility/2006">
              <mc:Choice xmlns:v="urn:schemas-microsoft-com:vml" Requires="v">
                <p:oleObj spid="_x0000_s256025" name="Visio" r:id="rId3" imgW="14574926" imgH="10037430" progId="Visio.Drawing.11">
                  <p:embed/>
                </p:oleObj>
              </mc:Choice>
              <mc:Fallback>
                <p:oleObj name="Visio" r:id="rId3" imgW="14574926" imgH="10037430" progId="Visio.Drawing.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6713"/>
                        <a:ext cx="8229600" cy="5667375"/>
                      </a:xfrm>
                      <a:prstGeom prst="rect">
                        <a:avLst/>
                      </a:prstGeom>
                      <a:solidFill>
                        <a:schemeClr val="tx1"/>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日期占位符 4"/>
          <p:cNvSpPr>
            <a:spLocks noGrp="1"/>
          </p:cNvSpPr>
          <p:nvPr>
            <p:ph type="dt" sz="half" idx="10"/>
          </p:nvPr>
        </p:nvSpPr>
        <p:spPr/>
        <p:txBody>
          <a:bodyPr/>
          <a:lstStyle/>
          <a:p>
            <a:r>
              <a:rPr lang="en-US" altLang="zh-CN" smtClean="0"/>
              <a:t>2014-7-18 IHEP</a:t>
            </a:r>
            <a:endParaRPr lang="en-US"/>
          </a:p>
        </p:txBody>
      </p:sp>
      <p:sp>
        <p:nvSpPr>
          <p:cNvPr id="6" name="灯片编号占位符 5"/>
          <p:cNvSpPr>
            <a:spLocks noGrp="1"/>
          </p:cNvSpPr>
          <p:nvPr>
            <p:ph type="sldNum" sz="quarter" idx="11"/>
          </p:nvPr>
        </p:nvSpPr>
        <p:spPr/>
        <p:txBody>
          <a:bodyPr/>
          <a:lstStyle/>
          <a:p>
            <a:fld id="{56CCA1DB-ADC8-4D73-AE74-952BB24142CF}" type="slidenum">
              <a:rPr lang="en-US" smtClean="0"/>
              <a:pPr/>
              <a:t>131</a:t>
            </a:fld>
            <a:endParaRPr lang="en-US"/>
          </a:p>
        </p:txBody>
      </p:sp>
      <p:sp>
        <p:nvSpPr>
          <p:cNvPr id="7" name="页脚占位符 6"/>
          <p:cNvSpPr>
            <a:spLocks noGrp="1"/>
          </p:cNvSpPr>
          <p:nvPr>
            <p:ph type="ftr" sz="quarter" idx="12"/>
          </p:nvPr>
        </p:nvSpPr>
        <p:spPr/>
        <p:txBody>
          <a:bodyPr/>
          <a:lstStyle/>
          <a:p>
            <a:r>
              <a:rPr lang="pt-BR" altLang="zh-CN" smtClean="0"/>
              <a:t>Z.-A. LIU     EPC Seminar</a:t>
            </a:r>
            <a:endParaRPr lang="en-US"/>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p:txBody>
          <a:bodyPr/>
          <a:lstStyle/>
          <a:p>
            <a:r>
              <a:rPr lang="zh-CN" altLang="en-US" i="0"/>
              <a:t>前端</a:t>
            </a:r>
            <a:r>
              <a:rPr lang="en-US" altLang="zh-CN" i="0"/>
              <a:t>VME</a:t>
            </a:r>
            <a:r>
              <a:rPr lang="zh-CN" altLang="en-US" i="0"/>
              <a:t>数据读出框架</a:t>
            </a:r>
          </a:p>
        </p:txBody>
      </p:sp>
      <p:sp>
        <p:nvSpPr>
          <p:cNvPr id="349187" name="Rectangle 3"/>
          <p:cNvSpPr>
            <a:spLocks noGrp="1" noChangeArrowheads="1"/>
          </p:cNvSpPr>
          <p:nvPr>
            <p:ph type="body" sz="half" idx="1"/>
          </p:nvPr>
        </p:nvSpPr>
        <p:spPr/>
        <p:txBody>
          <a:bodyPr/>
          <a:lstStyle/>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a:p>
            <a:pPr marL="609600" indent="-609600">
              <a:buFont typeface="Symbol" pitchFamily="18" charset="2"/>
              <a:buNone/>
            </a:pPr>
            <a:endParaRPr lang="en-US" altLang="zh-CN" sz="2800" b="1">
              <a:solidFill>
                <a:srgbClr val="FFFF99"/>
              </a:solidFill>
              <a:latin typeface="隶书" pitchFamily="49" charset="-122"/>
              <a:ea typeface="隶书" pitchFamily="49" charset="-122"/>
            </a:endParaRPr>
          </a:p>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p:txBody>
      </p:sp>
      <p:sp>
        <p:nvSpPr>
          <p:cNvPr id="349188"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49189"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r>
              <a:rPr kumimoji="0" lang="zh-CN" altLang="en-US" sz="3200" b="1">
                <a:solidFill>
                  <a:srgbClr val="FFFF99"/>
                </a:solidFill>
                <a:latin typeface="隶书" pitchFamily="49" charset="-122"/>
                <a:ea typeface="隶书" pitchFamily="49" charset="-122"/>
              </a:rPr>
              <a:t>结构</a:t>
            </a:r>
          </a:p>
        </p:txBody>
      </p:sp>
      <p:pic>
        <p:nvPicPr>
          <p:cNvPr id="349190" name="Picture 6" descr="图 5 1 读出子系统框架结构图"/>
          <p:cNvPicPr>
            <a:picLocks noGrp="1" noChangeAspect="1" noChangeArrowheads="1"/>
          </p:cNvPicPr>
          <p:nvPr>
            <p:ph sz="half" idx="2"/>
          </p:nvPr>
        </p:nvPicPr>
        <p:blipFill>
          <a:blip r:embed="rId4"/>
          <a:srcRect/>
          <a:stretch>
            <a:fillRect/>
          </a:stretch>
        </p:blipFill>
        <p:spPr>
          <a:xfrm>
            <a:off x="611188" y="2565400"/>
            <a:ext cx="7848600" cy="3065463"/>
          </a:xfrm>
          <a:noFill/>
          <a:ln/>
        </p:spPr>
      </p:pic>
      <p:sp>
        <p:nvSpPr>
          <p:cNvPr id="349191" name="Rectangle 7"/>
          <p:cNvSpPr>
            <a:spLocks noChangeArrowheads="1"/>
          </p:cNvSpPr>
          <p:nvPr/>
        </p:nvSpPr>
        <p:spPr bwMode="auto">
          <a:xfrm>
            <a:off x="768350" y="3789363"/>
            <a:ext cx="2520950" cy="576262"/>
          </a:xfrm>
          <a:prstGeom prst="rect">
            <a:avLst/>
          </a:prstGeom>
          <a:noFill/>
          <a:ln w="28575" algn="ctr">
            <a:solidFill>
              <a:srgbClr val="00FF00"/>
            </a:solidFill>
            <a:miter lim="800000"/>
            <a:headEnd/>
            <a:tailEnd/>
          </a:ln>
          <a:effectLst/>
        </p:spPr>
        <p:txBody>
          <a:bodyPr wrap="none" anchor="ctr"/>
          <a:lstStyle/>
          <a:p>
            <a:endParaRPr lang="zh-CN" altLang="en-US"/>
          </a:p>
        </p:txBody>
      </p:sp>
      <p:sp>
        <p:nvSpPr>
          <p:cNvPr id="349192" name="Rectangle 8"/>
          <p:cNvSpPr>
            <a:spLocks noChangeArrowheads="1"/>
          </p:cNvSpPr>
          <p:nvPr/>
        </p:nvSpPr>
        <p:spPr bwMode="auto">
          <a:xfrm>
            <a:off x="3995738" y="3789363"/>
            <a:ext cx="2520950" cy="576262"/>
          </a:xfrm>
          <a:prstGeom prst="rect">
            <a:avLst/>
          </a:prstGeom>
          <a:noFill/>
          <a:ln w="28575" algn="ctr">
            <a:solidFill>
              <a:srgbClr val="00FF00"/>
            </a:solidFill>
            <a:miter lim="800000"/>
            <a:headEnd/>
            <a:tailEnd/>
          </a:ln>
          <a:effectLst/>
        </p:spPr>
        <p:txBody>
          <a:bodyPr wrap="none" anchor="ctr"/>
          <a:lstStyle/>
          <a:p>
            <a:endParaRPr lang="zh-CN" altLang="en-US"/>
          </a:p>
        </p:txBody>
      </p:sp>
      <p:sp>
        <p:nvSpPr>
          <p:cNvPr id="11" name="日期占位符 10"/>
          <p:cNvSpPr>
            <a:spLocks noGrp="1"/>
          </p:cNvSpPr>
          <p:nvPr>
            <p:ph type="dt" sz="half" idx="10"/>
          </p:nvPr>
        </p:nvSpPr>
        <p:spPr/>
        <p:txBody>
          <a:bodyPr/>
          <a:lstStyle/>
          <a:p>
            <a:r>
              <a:rPr lang="en-US" altLang="zh-CN" smtClean="0"/>
              <a:t>2014-7-18 IHEP</a:t>
            </a:r>
            <a:endParaRPr lang="en-US" altLang="zh-CN"/>
          </a:p>
        </p:txBody>
      </p:sp>
      <p:sp>
        <p:nvSpPr>
          <p:cNvPr id="12" name="灯片编号占位符 11"/>
          <p:cNvSpPr>
            <a:spLocks noGrp="1"/>
          </p:cNvSpPr>
          <p:nvPr>
            <p:ph type="sldNum" sz="quarter" idx="12"/>
          </p:nvPr>
        </p:nvSpPr>
        <p:spPr/>
        <p:txBody>
          <a:bodyPr/>
          <a:lstStyle/>
          <a:p>
            <a:fld id="{59700DE5-5ADE-4923-BE5B-C091AD802598}" type="slidenum">
              <a:rPr lang="en-US" altLang="zh-CN" smtClean="0"/>
              <a:pPr/>
              <a:t>132</a:t>
            </a:fld>
            <a:endParaRPr lang="en-US" altLang="zh-CN"/>
          </a:p>
        </p:txBody>
      </p:sp>
      <p:sp>
        <p:nvSpPr>
          <p:cNvPr id="13" name="页脚占位符 12"/>
          <p:cNvSpPr>
            <a:spLocks noGrp="1"/>
          </p:cNvSpPr>
          <p:nvPr>
            <p:ph type="ftr" sz="quarter" idx="11"/>
          </p:nvPr>
        </p:nvSpPr>
        <p:spPr/>
        <p:txBody>
          <a:bodyPr/>
          <a:lstStyle/>
          <a:p>
            <a:r>
              <a:rPr lang="pt-BR" altLang="zh-CN" smtClean="0"/>
              <a:t>Z.-A. LIU     EPC Seminar</a:t>
            </a:r>
            <a:endParaRPr lang="en-US" altLang="zh-CN"/>
          </a:p>
        </p:txBody>
      </p:sp>
    </p:spTree>
    <p:custDataLst>
      <p:tags r:id="rId1"/>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9191"/>
                                        </p:tgtEl>
                                        <p:attrNameLst>
                                          <p:attrName>style.visibility</p:attrName>
                                        </p:attrNameLst>
                                      </p:cBhvr>
                                      <p:to>
                                        <p:strVal val="visible"/>
                                      </p:to>
                                    </p:set>
                                    <p:animEffect transition="in" filter="blinds(horizontal)">
                                      <p:cBhvr>
                                        <p:cTn id="7" dur="500"/>
                                        <p:tgtEl>
                                          <p:spTgt spid="34919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49192"/>
                                        </p:tgtEl>
                                        <p:attrNameLst>
                                          <p:attrName>style.visibility</p:attrName>
                                        </p:attrNameLst>
                                      </p:cBhvr>
                                      <p:to>
                                        <p:strVal val="visible"/>
                                      </p:to>
                                    </p:set>
                                    <p:animEffect transition="in" filter="blinds(horizontal)">
                                      <p:cBhvr>
                                        <p:cTn id="10" dur="500"/>
                                        <p:tgtEl>
                                          <p:spTgt spid="3491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9191" grpId="0" animBg="1"/>
      <p:bldP spid="349192"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p:txBody>
          <a:bodyPr/>
          <a:lstStyle/>
          <a:p>
            <a:r>
              <a:rPr lang="zh-CN" altLang="en-US" i="0"/>
              <a:t>前端</a:t>
            </a:r>
            <a:r>
              <a:rPr lang="en-US" altLang="zh-CN" i="0"/>
              <a:t>VME</a:t>
            </a:r>
            <a:r>
              <a:rPr lang="zh-CN" altLang="en-US" i="0"/>
              <a:t>数据读出框架</a:t>
            </a:r>
          </a:p>
        </p:txBody>
      </p:sp>
      <p:sp>
        <p:nvSpPr>
          <p:cNvPr id="351235" name="Rectangle 3"/>
          <p:cNvSpPr>
            <a:spLocks noGrp="1" noChangeArrowheads="1"/>
          </p:cNvSpPr>
          <p:nvPr>
            <p:ph type="body" sz="half" idx="1"/>
          </p:nvPr>
        </p:nvSpPr>
        <p:spPr/>
        <p:txBody>
          <a:bodyPr/>
          <a:lstStyle/>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a:p>
            <a:pPr marL="609600" indent="-609600">
              <a:buFont typeface="Symbol" pitchFamily="18" charset="2"/>
              <a:buNone/>
            </a:pPr>
            <a:endParaRPr lang="en-US" altLang="zh-CN" sz="2800" b="1">
              <a:solidFill>
                <a:srgbClr val="FFFF99"/>
              </a:solidFill>
              <a:latin typeface="隶书" pitchFamily="49" charset="-122"/>
              <a:ea typeface="隶书" pitchFamily="49" charset="-122"/>
            </a:endParaRPr>
          </a:p>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p:txBody>
      </p:sp>
      <p:sp>
        <p:nvSpPr>
          <p:cNvPr id="351236"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51237" name="Rectangle 5"/>
          <p:cNvSpPr>
            <a:spLocks noChangeArrowheads="1"/>
          </p:cNvSpPr>
          <p:nvPr/>
        </p:nvSpPr>
        <p:spPr bwMode="auto">
          <a:xfrm>
            <a:off x="250825" y="1268413"/>
            <a:ext cx="8424863" cy="5329237"/>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r>
              <a:rPr kumimoji="0" lang="zh-CN" altLang="en-US" sz="3200" b="1">
                <a:solidFill>
                  <a:srgbClr val="FFFF99"/>
                </a:solidFill>
                <a:latin typeface="隶书" pitchFamily="49" charset="-122"/>
                <a:ea typeface="隶书" pitchFamily="49" charset="-122"/>
              </a:rPr>
              <a:t>作用：</a:t>
            </a:r>
          </a:p>
          <a:p>
            <a:pPr marL="609600" indent="-609600">
              <a:spcBef>
                <a:spcPct val="20000"/>
              </a:spcBef>
              <a:buClr>
                <a:schemeClr val="tx2"/>
              </a:buClr>
              <a:buSzPct val="90000"/>
              <a:buFont typeface="Symbol" pitchFamily="18" charset="2"/>
              <a:buAutoNum type="arabicPeriod"/>
            </a:pPr>
            <a:r>
              <a:rPr kumimoji="0" lang="zh-CN" altLang="en-US" sz="2800" b="1">
                <a:solidFill>
                  <a:srgbClr val="FFFF99"/>
                </a:solidFill>
                <a:latin typeface="隶书" pitchFamily="49" charset="-122"/>
                <a:ea typeface="隶书" pitchFamily="49" charset="-122"/>
              </a:rPr>
              <a:t>为整个读出子系统维护了一个状态图，该状态图和在线软件系统协作，以完成整个读出子系统的运行控制；</a:t>
            </a:r>
          </a:p>
          <a:p>
            <a:pPr marL="609600" indent="-609600">
              <a:spcBef>
                <a:spcPct val="20000"/>
              </a:spcBef>
              <a:buClr>
                <a:schemeClr val="tx2"/>
              </a:buClr>
              <a:buSzPct val="90000"/>
              <a:buFont typeface="Symbol" pitchFamily="18" charset="2"/>
              <a:buAutoNum type="arabicPeriod"/>
            </a:pPr>
            <a:r>
              <a:rPr kumimoji="0" lang="zh-CN" altLang="en-US" sz="2800" b="1">
                <a:solidFill>
                  <a:srgbClr val="FFFF99"/>
                </a:solidFill>
                <a:latin typeface="隶书" pitchFamily="49" charset="-122"/>
                <a:ea typeface="隶书" pitchFamily="49" charset="-122"/>
              </a:rPr>
              <a:t>为整个读出子系统提供了网络连接、通用全局变量（如触发号、信号量、环形缓冲等）维护、系统状态信息报告等服务；</a:t>
            </a:r>
          </a:p>
          <a:p>
            <a:pPr marL="609600" indent="-609600">
              <a:spcBef>
                <a:spcPct val="20000"/>
              </a:spcBef>
              <a:buClr>
                <a:schemeClr val="tx2"/>
              </a:buClr>
              <a:buSzPct val="90000"/>
              <a:buFont typeface="Symbol" pitchFamily="18" charset="2"/>
              <a:buAutoNum type="arabicPeriod"/>
            </a:pPr>
            <a:r>
              <a:rPr kumimoji="0" lang="zh-CN" altLang="en-US" sz="2800" b="1">
                <a:solidFill>
                  <a:srgbClr val="FFFF99"/>
                </a:solidFill>
                <a:latin typeface="隶书" pitchFamily="49" charset="-122"/>
                <a:ea typeface="隶书" pitchFamily="49" charset="-122"/>
              </a:rPr>
              <a:t>提供正常取数的运行任务；</a:t>
            </a:r>
          </a:p>
          <a:p>
            <a:pPr marL="609600" indent="-609600">
              <a:spcBef>
                <a:spcPct val="20000"/>
              </a:spcBef>
              <a:buClr>
                <a:schemeClr val="tx2"/>
              </a:buClr>
              <a:buSzPct val="90000"/>
              <a:buFont typeface="Symbol" pitchFamily="18" charset="2"/>
              <a:buAutoNum type="arabicPeriod"/>
            </a:pPr>
            <a:r>
              <a:rPr kumimoji="0" lang="zh-CN" altLang="en-US" sz="2800" b="1">
                <a:solidFill>
                  <a:srgbClr val="FFFF99"/>
                </a:solidFill>
                <a:latin typeface="隶书" pitchFamily="49" charset="-122"/>
                <a:ea typeface="隶书" pitchFamily="49" charset="-122"/>
              </a:rPr>
              <a:t>识别子探测器系统；</a:t>
            </a:r>
          </a:p>
          <a:p>
            <a:pPr marL="609600" indent="-609600">
              <a:spcBef>
                <a:spcPct val="20000"/>
              </a:spcBef>
              <a:buClr>
                <a:schemeClr val="tx2"/>
              </a:buClr>
              <a:buSzPct val="90000"/>
              <a:buFont typeface="Symbol" pitchFamily="18" charset="2"/>
              <a:buAutoNum type="arabicPeriod"/>
            </a:pPr>
            <a:r>
              <a:rPr kumimoji="0" lang="zh-CN" altLang="en-US" sz="2800" b="1">
                <a:solidFill>
                  <a:srgbClr val="FFFF99"/>
                </a:solidFill>
                <a:latin typeface="隶书" pitchFamily="49" charset="-122"/>
                <a:ea typeface="隶书" pitchFamily="49" charset="-122"/>
              </a:rPr>
              <a:t>提供子探测器层函数到框架层函数指针的连接。</a:t>
            </a:r>
          </a:p>
        </p:txBody>
      </p:sp>
      <p:sp>
        <p:nvSpPr>
          <p:cNvPr id="8" name="日期占位符 7"/>
          <p:cNvSpPr>
            <a:spLocks noGrp="1"/>
          </p:cNvSpPr>
          <p:nvPr>
            <p:ph type="dt" sz="half" idx="10"/>
          </p:nvPr>
        </p:nvSpPr>
        <p:spPr/>
        <p:txBody>
          <a:bodyPr/>
          <a:lstStyle/>
          <a:p>
            <a:r>
              <a:rPr lang="en-US" altLang="zh-CN" smtClean="0"/>
              <a:t>2014-7-18 IHEP</a:t>
            </a:r>
            <a:endParaRPr lang="en-US" altLang="zh-CN"/>
          </a:p>
        </p:txBody>
      </p:sp>
      <p:sp>
        <p:nvSpPr>
          <p:cNvPr id="9" name="灯片编号占位符 8"/>
          <p:cNvSpPr>
            <a:spLocks noGrp="1"/>
          </p:cNvSpPr>
          <p:nvPr>
            <p:ph type="sldNum" sz="quarter" idx="12"/>
          </p:nvPr>
        </p:nvSpPr>
        <p:spPr/>
        <p:txBody>
          <a:bodyPr/>
          <a:lstStyle/>
          <a:p>
            <a:fld id="{59700DE5-5ADE-4923-BE5B-C091AD802598}" type="slidenum">
              <a:rPr lang="en-US" altLang="zh-CN" smtClean="0"/>
              <a:pPr/>
              <a:t>133</a:t>
            </a:fld>
            <a:endParaRPr lang="en-US" altLang="zh-CN"/>
          </a:p>
        </p:txBody>
      </p:sp>
      <p:sp>
        <p:nvSpPr>
          <p:cNvPr id="10" name="页脚占位符 9"/>
          <p:cNvSpPr>
            <a:spLocks noGrp="1"/>
          </p:cNvSpPr>
          <p:nvPr>
            <p:ph type="ftr" sz="quarter" idx="11"/>
          </p:nvPr>
        </p:nvSpPr>
        <p:spPr/>
        <p:txBody>
          <a:bodyPr/>
          <a:lstStyle/>
          <a:p>
            <a:r>
              <a:rPr lang="pt-BR" altLang="zh-CN" smtClean="0"/>
              <a:t>Z.-A. LIU     EPC Seminar</a:t>
            </a:r>
            <a:endParaRPr lang="en-US" altLang="zh-CN"/>
          </a:p>
        </p:txBody>
      </p:sp>
    </p:spTree>
    <p:custDataLst>
      <p:tags r:id="rId1"/>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51237">
                                            <p:txEl>
                                              <p:pRg st="2" end="2"/>
                                            </p:txEl>
                                          </p:spTgt>
                                        </p:tgtEl>
                                        <p:attrNameLst>
                                          <p:attrName>style.visibility</p:attrName>
                                        </p:attrNameLst>
                                      </p:cBhvr>
                                      <p:to>
                                        <p:strVal val="visible"/>
                                      </p:to>
                                    </p:set>
                                    <p:animEffect transition="in" filter="blinds(horizontal)">
                                      <p:cBhvr>
                                        <p:cTn id="7" dur="500"/>
                                        <p:tgtEl>
                                          <p:spTgt spid="35123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51237">
                                            <p:txEl>
                                              <p:pRg st="3" end="3"/>
                                            </p:txEl>
                                          </p:spTgt>
                                        </p:tgtEl>
                                        <p:attrNameLst>
                                          <p:attrName>style.visibility</p:attrName>
                                        </p:attrNameLst>
                                      </p:cBhvr>
                                      <p:to>
                                        <p:strVal val="visible"/>
                                      </p:to>
                                    </p:set>
                                    <p:animEffect transition="in" filter="blinds(horizontal)">
                                      <p:cBhvr>
                                        <p:cTn id="12" dur="500"/>
                                        <p:tgtEl>
                                          <p:spTgt spid="35123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51237">
                                            <p:txEl>
                                              <p:pRg st="4" end="4"/>
                                            </p:txEl>
                                          </p:spTgt>
                                        </p:tgtEl>
                                        <p:attrNameLst>
                                          <p:attrName>style.visibility</p:attrName>
                                        </p:attrNameLst>
                                      </p:cBhvr>
                                      <p:to>
                                        <p:strVal val="visible"/>
                                      </p:to>
                                    </p:set>
                                    <p:animEffect transition="in" filter="blinds(horizontal)">
                                      <p:cBhvr>
                                        <p:cTn id="17" dur="500"/>
                                        <p:tgtEl>
                                          <p:spTgt spid="35123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51237">
                                            <p:txEl>
                                              <p:pRg st="5" end="5"/>
                                            </p:txEl>
                                          </p:spTgt>
                                        </p:tgtEl>
                                        <p:attrNameLst>
                                          <p:attrName>style.visibility</p:attrName>
                                        </p:attrNameLst>
                                      </p:cBhvr>
                                      <p:to>
                                        <p:strVal val="visible"/>
                                      </p:to>
                                    </p:set>
                                    <p:animEffect transition="in" filter="blinds(horizontal)">
                                      <p:cBhvr>
                                        <p:cTn id="22" dur="500"/>
                                        <p:tgtEl>
                                          <p:spTgt spid="351237">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mph" presetSubtype="2" fill="hold" nodeType="clickEffect">
                                  <p:stCondLst>
                                    <p:cond delay="0"/>
                                  </p:stCondLst>
                                  <p:childTnLst>
                                    <p:animClr clrSpc="rgb" dir="cw">
                                      <p:cBhvr override="childStyle">
                                        <p:cTn id="26" dur="2000" fill="hold"/>
                                        <p:tgtEl>
                                          <p:spTgt spid="351237">
                                            <p:txEl>
                                              <p:pRg st="1" end="1"/>
                                            </p:txEl>
                                          </p:spTgt>
                                        </p:tgtEl>
                                        <p:attrNameLst>
                                          <p:attrName>style.color</p:attrName>
                                        </p:attrNameLst>
                                      </p:cBhvr>
                                      <p:to>
                                        <a:srgbClr val="FF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7" name="Rectangle 3"/>
          <p:cNvSpPr>
            <a:spLocks noGrp="1" noChangeArrowheads="1"/>
          </p:cNvSpPr>
          <p:nvPr>
            <p:ph type="body" sz="half" idx="1"/>
          </p:nvPr>
        </p:nvSpPr>
        <p:spPr/>
        <p:txBody>
          <a:bodyPr/>
          <a:lstStyle/>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a:p>
            <a:pPr marL="609600" indent="-609600">
              <a:buFont typeface="Symbol" pitchFamily="18" charset="2"/>
              <a:buNone/>
            </a:pPr>
            <a:endParaRPr lang="en-US" altLang="zh-CN" sz="2800" b="1">
              <a:solidFill>
                <a:srgbClr val="FFFF99"/>
              </a:solidFill>
              <a:latin typeface="隶书" pitchFamily="49" charset="-122"/>
              <a:ea typeface="隶书" pitchFamily="49" charset="-122"/>
            </a:endParaRPr>
          </a:p>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p:txBody>
      </p:sp>
      <p:sp>
        <p:nvSpPr>
          <p:cNvPr id="369669" name="Rectangle 5"/>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69670" name="Rectangle 6"/>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pic>
        <p:nvPicPr>
          <p:cNvPr id="369671" name="Picture 46" descr="statecharts 2"/>
          <p:cNvPicPr>
            <a:picLocks noGrp="1" noChangeAspect="1" noChangeArrowheads="1"/>
          </p:cNvPicPr>
          <p:nvPr>
            <p:ph sz="quarter" idx="3"/>
          </p:nvPr>
        </p:nvPicPr>
        <p:blipFill>
          <a:blip r:embed="rId4"/>
          <a:srcRect/>
          <a:stretch>
            <a:fillRect/>
          </a:stretch>
        </p:blipFill>
        <p:spPr>
          <a:xfrm>
            <a:off x="2700338" y="0"/>
            <a:ext cx="3862387" cy="6858000"/>
          </a:xfrm>
          <a:noFill/>
          <a:ln/>
        </p:spPr>
      </p:pic>
      <p:sp>
        <p:nvSpPr>
          <p:cNvPr id="8" name="日期占位符 7"/>
          <p:cNvSpPr>
            <a:spLocks noGrp="1"/>
          </p:cNvSpPr>
          <p:nvPr>
            <p:ph type="dt" sz="half" idx="10"/>
          </p:nvPr>
        </p:nvSpPr>
        <p:spPr/>
        <p:txBody>
          <a:bodyPr/>
          <a:lstStyle/>
          <a:p>
            <a:r>
              <a:rPr lang="en-US" altLang="zh-CN" smtClean="0"/>
              <a:t>2014-7-18 IHEP</a:t>
            </a:r>
            <a:endParaRPr lang="en-US" altLang="zh-CN"/>
          </a:p>
        </p:txBody>
      </p:sp>
      <p:sp>
        <p:nvSpPr>
          <p:cNvPr id="9" name="灯片编号占位符 8"/>
          <p:cNvSpPr>
            <a:spLocks noGrp="1"/>
          </p:cNvSpPr>
          <p:nvPr>
            <p:ph type="sldNum" sz="quarter" idx="12"/>
          </p:nvPr>
        </p:nvSpPr>
        <p:spPr/>
        <p:txBody>
          <a:bodyPr/>
          <a:lstStyle/>
          <a:p>
            <a:fld id="{0D47C6B3-8572-4C4C-B8A0-C8E97C5AFA1A}" type="slidenum">
              <a:rPr lang="en-US" altLang="zh-CN" smtClean="0"/>
              <a:pPr/>
              <a:t>134</a:t>
            </a:fld>
            <a:endParaRPr lang="en-US" altLang="zh-CN"/>
          </a:p>
        </p:txBody>
      </p:sp>
      <p:sp>
        <p:nvSpPr>
          <p:cNvPr id="10" name="页脚占位符 9"/>
          <p:cNvSpPr>
            <a:spLocks noGrp="1"/>
          </p:cNvSpPr>
          <p:nvPr>
            <p:ph type="ftr" sz="quarter" idx="11"/>
          </p:nvPr>
        </p:nvSpPr>
        <p:spPr/>
        <p:txBody>
          <a:bodyPr/>
          <a:lstStyle/>
          <a:p>
            <a:r>
              <a:rPr lang="pt-BR" altLang="zh-CN" smtClean="0"/>
              <a:t>Z.-A. LIU     EPC Seminar</a:t>
            </a:r>
            <a:endParaRPr lang="en-US" altLang="zh-CN"/>
          </a:p>
        </p:txBody>
      </p:sp>
    </p:spTree>
    <p:custDataLst>
      <p:tags r:id="rId1"/>
    </p:custDataLst>
  </p:cSld>
  <p:clrMapOvr>
    <a:masterClrMapping/>
  </p:clrMapOvr>
  <p:transition>
    <p:blinds/>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2"/>
          <p:cNvSpPr>
            <a:spLocks noGrp="1" noChangeArrowheads="1"/>
          </p:cNvSpPr>
          <p:nvPr>
            <p:ph type="title"/>
          </p:nvPr>
        </p:nvSpPr>
        <p:spPr/>
        <p:txBody>
          <a:bodyPr/>
          <a:lstStyle/>
          <a:p>
            <a:r>
              <a:rPr lang="zh-CN" altLang="en-US" i="0"/>
              <a:t>状态图</a:t>
            </a:r>
          </a:p>
        </p:txBody>
      </p:sp>
      <p:sp>
        <p:nvSpPr>
          <p:cNvPr id="373763" name="Rectangle 3"/>
          <p:cNvSpPr>
            <a:spLocks noGrp="1" noChangeArrowheads="1"/>
          </p:cNvSpPr>
          <p:nvPr>
            <p:ph type="body" sz="half" idx="1"/>
          </p:nvPr>
        </p:nvSpPr>
        <p:spPr/>
        <p:txBody>
          <a:bodyPr/>
          <a:lstStyle/>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a:p>
            <a:pPr marL="609600" indent="-609600">
              <a:buFont typeface="Symbol" pitchFamily="18" charset="2"/>
              <a:buNone/>
            </a:pPr>
            <a:endParaRPr lang="en-US" altLang="zh-CN" sz="2800" b="1">
              <a:solidFill>
                <a:srgbClr val="FFFF99"/>
              </a:solidFill>
              <a:latin typeface="隶书" pitchFamily="49" charset="-122"/>
              <a:ea typeface="隶书" pitchFamily="49" charset="-122"/>
            </a:endParaRPr>
          </a:p>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p:txBody>
      </p:sp>
      <p:sp>
        <p:nvSpPr>
          <p:cNvPr id="373764"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73765"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sp>
        <p:nvSpPr>
          <p:cNvPr id="373766" name="Rectangle 6"/>
          <p:cNvSpPr>
            <a:spLocks noChangeArrowheads="1"/>
          </p:cNvSpPr>
          <p:nvPr/>
        </p:nvSpPr>
        <p:spPr bwMode="auto">
          <a:xfrm>
            <a:off x="250825" y="1341438"/>
            <a:ext cx="8713788" cy="4895850"/>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r>
              <a:rPr kumimoji="0" lang="zh-CN" altLang="en-US" sz="3200" b="1">
                <a:solidFill>
                  <a:srgbClr val="FFFF99"/>
                </a:solidFill>
                <a:latin typeface="隶书" pitchFamily="49" charset="-122"/>
                <a:ea typeface="隶书" pitchFamily="49" charset="-122"/>
              </a:rPr>
              <a:t>动作的原子性</a:t>
            </a:r>
          </a:p>
          <a:p>
            <a:pPr marL="609600" indent="-609600">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1.	</a:t>
            </a:r>
            <a:r>
              <a:rPr kumimoji="0" lang="zh-CN" altLang="en-US" sz="3200" b="1">
                <a:solidFill>
                  <a:srgbClr val="FFFF99"/>
                </a:solidFill>
                <a:latin typeface="隶书" pitchFamily="49" charset="-122"/>
                <a:ea typeface="隶书" pitchFamily="49" charset="-122"/>
              </a:rPr>
              <a:t>在收到在线软件系统的一个控制命令后，读出子系统才开始执行动作；</a:t>
            </a:r>
          </a:p>
          <a:p>
            <a:pPr marL="609600" indent="-609600">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2.	</a:t>
            </a:r>
            <a:r>
              <a:rPr kumimoji="0" lang="zh-CN" altLang="en-US" sz="3200" b="1">
                <a:solidFill>
                  <a:srgbClr val="FFFF99"/>
                </a:solidFill>
                <a:latin typeface="隶书" pitchFamily="49" charset="-122"/>
                <a:ea typeface="隶书" pitchFamily="49" charset="-122"/>
              </a:rPr>
              <a:t>动作完成后由读出子系统向在线软件系统发出一个动作完成的响应标志，在线软件系统必须收到此标志才能发出下一个命令。</a:t>
            </a:r>
          </a:p>
        </p:txBody>
      </p:sp>
      <p:sp>
        <p:nvSpPr>
          <p:cNvPr id="373767" name="Rectangle 7"/>
          <p:cNvSpPr>
            <a:spLocks noChangeArrowheads="1"/>
          </p:cNvSpPr>
          <p:nvPr/>
        </p:nvSpPr>
        <p:spPr bwMode="auto">
          <a:xfrm>
            <a:off x="214282" y="3000372"/>
            <a:ext cx="8893175" cy="35274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2.	</a:t>
            </a:r>
            <a:r>
              <a:rPr kumimoji="0" lang="zh-CN" altLang="en-US" sz="3200" b="1">
                <a:solidFill>
                  <a:srgbClr val="FFFF99"/>
                </a:solidFill>
                <a:latin typeface="隶书" pitchFamily="49" charset="-122"/>
                <a:ea typeface="隶书" pitchFamily="49" charset="-122"/>
              </a:rPr>
              <a:t>动作完成后由读出子系统向在线软件系统发出一个动作完成的响应标志，</a:t>
            </a:r>
            <a:r>
              <a:rPr kumimoji="0" lang="zh-CN" altLang="en-US" sz="3200" b="1">
                <a:solidFill>
                  <a:srgbClr val="FF00FF"/>
                </a:solidFill>
                <a:latin typeface="隶书" pitchFamily="49" charset="-122"/>
                <a:ea typeface="隶书" pitchFamily="49" charset="-122"/>
              </a:rPr>
              <a:t>在线软件系统在收集到所有机箱发来的动作成功完成的响应标志再发出下一个命令。 </a:t>
            </a:r>
          </a:p>
        </p:txBody>
      </p:sp>
      <p:sp>
        <p:nvSpPr>
          <p:cNvPr id="10" name="日期占位符 9"/>
          <p:cNvSpPr>
            <a:spLocks noGrp="1"/>
          </p:cNvSpPr>
          <p:nvPr>
            <p:ph type="dt" sz="half" idx="10"/>
          </p:nvPr>
        </p:nvSpPr>
        <p:spPr/>
        <p:txBody>
          <a:bodyPr/>
          <a:lstStyle/>
          <a:p>
            <a:r>
              <a:rPr lang="en-US" altLang="zh-CN" smtClean="0"/>
              <a:t>2014-7-18 IHEP</a:t>
            </a:r>
            <a:endParaRPr lang="en-US" altLang="zh-CN"/>
          </a:p>
        </p:txBody>
      </p:sp>
      <p:sp>
        <p:nvSpPr>
          <p:cNvPr id="11" name="灯片编号占位符 10"/>
          <p:cNvSpPr>
            <a:spLocks noGrp="1"/>
          </p:cNvSpPr>
          <p:nvPr>
            <p:ph type="sldNum" sz="quarter" idx="12"/>
          </p:nvPr>
        </p:nvSpPr>
        <p:spPr/>
        <p:txBody>
          <a:bodyPr/>
          <a:lstStyle/>
          <a:p>
            <a:fld id="{59700DE5-5ADE-4923-BE5B-C091AD802598}" type="slidenum">
              <a:rPr lang="en-US" altLang="zh-CN" smtClean="0"/>
              <a:pPr/>
              <a:t>135</a:t>
            </a:fld>
            <a:endParaRPr lang="en-US" altLang="zh-CN"/>
          </a:p>
        </p:txBody>
      </p:sp>
      <p:sp>
        <p:nvSpPr>
          <p:cNvPr id="12" name="页脚占位符 11"/>
          <p:cNvSpPr>
            <a:spLocks noGrp="1"/>
          </p:cNvSpPr>
          <p:nvPr>
            <p:ph type="ftr" sz="quarter" idx="11"/>
          </p:nvPr>
        </p:nvSpPr>
        <p:spPr/>
        <p:txBody>
          <a:bodyPr/>
          <a:lstStyle/>
          <a:p>
            <a:r>
              <a:rPr lang="pt-BR" altLang="zh-CN" smtClean="0"/>
              <a:t>Z.-A. LIU     EPC Seminar</a:t>
            </a:r>
            <a:endParaRPr lang="en-US" altLang="zh-CN"/>
          </a:p>
        </p:txBody>
      </p:sp>
    </p:spTree>
    <p:custDataLst>
      <p:tags r:id="rId1"/>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3766">
                                            <p:txEl>
                                              <p:pRg st="1" end="1"/>
                                            </p:txEl>
                                          </p:spTgt>
                                        </p:tgtEl>
                                        <p:attrNameLst>
                                          <p:attrName>style.visibility</p:attrName>
                                        </p:attrNameLst>
                                      </p:cBhvr>
                                      <p:to>
                                        <p:strVal val="visible"/>
                                      </p:to>
                                    </p:set>
                                    <p:animEffect transition="in" filter="blinds(horizontal)">
                                      <p:cBhvr>
                                        <p:cTn id="7" dur="500"/>
                                        <p:tgtEl>
                                          <p:spTgt spid="37376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73766">
                                            <p:txEl>
                                              <p:pRg st="2" end="2"/>
                                            </p:txEl>
                                          </p:spTgt>
                                        </p:tgtEl>
                                        <p:attrNameLst>
                                          <p:attrName>style.visibility</p:attrName>
                                        </p:attrNameLst>
                                      </p:cBhvr>
                                      <p:to>
                                        <p:strVal val="visible"/>
                                      </p:to>
                                    </p:set>
                                    <p:animEffect transition="in" filter="blinds(horizontal)">
                                      <p:cBhvr>
                                        <p:cTn id="12" dur="500"/>
                                        <p:tgtEl>
                                          <p:spTgt spid="37376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373766">
                                            <p:txEl>
                                              <p:pRg st="2" end="2"/>
                                            </p:txEl>
                                          </p:spTgt>
                                        </p:tgtEl>
                                        <p:attrNameLst>
                                          <p:attrName>style.visibility</p:attrName>
                                        </p:attrNameLst>
                                      </p:cBhvr>
                                      <p:to>
                                        <p:strVal val="hidden"/>
                                      </p:to>
                                    </p:set>
                                  </p:childTnLst>
                                </p:cTn>
                              </p:par>
                            </p:childTnLst>
                          </p:cTn>
                        </p:par>
                        <p:par>
                          <p:cTn id="17" fill="hold">
                            <p:stCondLst>
                              <p:cond delay="0"/>
                            </p:stCondLst>
                            <p:childTnLst>
                              <p:par>
                                <p:cTn id="18" presetID="1" presetClass="entr" presetSubtype="0" fill="hold" nodeType="afterEffect">
                                  <p:stCondLst>
                                    <p:cond delay="0"/>
                                  </p:stCondLst>
                                  <p:childTnLst>
                                    <p:set>
                                      <p:cBhvr>
                                        <p:cTn id="19" dur="1" fill="hold">
                                          <p:stCondLst>
                                            <p:cond delay="0"/>
                                          </p:stCondLst>
                                        </p:cTn>
                                        <p:tgtEl>
                                          <p:spTgt spid="37376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0" y="0"/>
            <a:ext cx="8229600" cy="1143000"/>
          </a:xfrm>
        </p:spPr>
        <p:txBody>
          <a:bodyPr/>
          <a:lstStyle/>
          <a:p>
            <a:r>
              <a:rPr lang="zh-CN" altLang="en-US" sz="4000"/>
              <a:t>状态图</a:t>
            </a:r>
          </a:p>
        </p:txBody>
      </p:sp>
      <p:sp>
        <p:nvSpPr>
          <p:cNvPr id="375811" name="Rectangle 3"/>
          <p:cNvSpPr>
            <a:spLocks noGrp="1" noChangeArrowheads="1"/>
          </p:cNvSpPr>
          <p:nvPr>
            <p:ph type="body" sz="half" idx="1"/>
          </p:nvPr>
        </p:nvSpPr>
        <p:spPr>
          <a:xfrm>
            <a:off x="179388" y="1125538"/>
            <a:ext cx="4495800" cy="5472112"/>
          </a:xfrm>
        </p:spPr>
        <p:txBody>
          <a:bodyPr/>
          <a:lstStyle/>
          <a:p>
            <a:pPr marL="533400" indent="-533400">
              <a:buFont typeface="Symbol" pitchFamily="18" charset="2"/>
              <a:buNone/>
            </a:pPr>
            <a:r>
              <a:rPr lang="zh-CN" altLang="en-US" sz="2800" b="1">
                <a:solidFill>
                  <a:srgbClr val="FFFF99"/>
                </a:solidFill>
                <a:latin typeface="隶书" pitchFamily="49" charset="-122"/>
                <a:ea typeface="隶书" pitchFamily="49" charset="-122"/>
              </a:rPr>
              <a:t>动作处理函数</a:t>
            </a:r>
          </a:p>
          <a:p>
            <a:pPr marL="533400" indent="-533400">
              <a:buFont typeface="Symbol" pitchFamily="18" charset="2"/>
              <a:buNone/>
            </a:pPr>
            <a:r>
              <a:rPr lang="en-US" altLang="zh-CN" sz="2800" b="1">
                <a:solidFill>
                  <a:srgbClr val="FFFF99"/>
                </a:solidFill>
                <a:latin typeface="隶书" pitchFamily="49" charset="-122"/>
                <a:ea typeface="隶书" pitchFamily="49" charset="-122"/>
              </a:rPr>
              <a:t>Waiting to Initialized</a:t>
            </a:r>
          </a:p>
          <a:p>
            <a:pPr marL="533400" indent="-533400">
              <a:buFont typeface="Symbol" pitchFamily="18" charset="2"/>
              <a:buNone/>
            </a:pPr>
            <a:endParaRPr lang="en-US" altLang="zh-CN" sz="2800" b="1">
              <a:solidFill>
                <a:srgbClr val="FFFF99"/>
              </a:solidFill>
              <a:latin typeface="隶书" pitchFamily="49" charset="-122"/>
              <a:ea typeface="隶书" pitchFamily="49" charset="-122"/>
            </a:endParaRPr>
          </a:p>
          <a:p>
            <a:pPr marL="533400" indent="-533400"/>
            <a:r>
              <a:rPr lang="zh-CN" altLang="en-US" sz="2000" b="1">
                <a:solidFill>
                  <a:srgbClr val="FFFF99"/>
                </a:solidFill>
                <a:latin typeface="隶书" pitchFamily="49" charset="-122"/>
                <a:ea typeface="隶书" pitchFamily="49" charset="-122"/>
              </a:rPr>
              <a:t>建立传输控制命令和响应标志的套接字</a:t>
            </a:r>
            <a:r>
              <a:rPr lang="en-US" altLang="zh-CN" sz="2000" b="1">
                <a:solidFill>
                  <a:srgbClr val="FFFF99"/>
                </a:solidFill>
                <a:latin typeface="隶书" pitchFamily="49" charset="-122"/>
                <a:ea typeface="隶书" pitchFamily="49" charset="-122"/>
              </a:rPr>
              <a:t>g_sktCmdAck</a:t>
            </a:r>
            <a:r>
              <a:rPr lang="zh-CN" altLang="en-US" sz="2000" b="1">
                <a:solidFill>
                  <a:srgbClr val="FFFF99"/>
                </a:solidFill>
                <a:latin typeface="隶书" pitchFamily="49" charset="-122"/>
                <a:ea typeface="隶书" pitchFamily="49" charset="-122"/>
              </a:rPr>
              <a:t>，和传输状态信息的套接字</a:t>
            </a:r>
            <a:r>
              <a:rPr lang="en-US" altLang="zh-CN" sz="2000" b="1">
                <a:solidFill>
                  <a:srgbClr val="FFFF99"/>
                </a:solidFill>
                <a:latin typeface="隶书" pitchFamily="49" charset="-122"/>
                <a:ea typeface="隶书" pitchFamily="49" charset="-122"/>
              </a:rPr>
              <a:t>g_sktStaInfo</a:t>
            </a:r>
            <a:r>
              <a:rPr lang="zh-CN" altLang="en-US" sz="2000" b="1">
                <a:solidFill>
                  <a:srgbClr val="FFFF99"/>
                </a:solidFill>
                <a:latin typeface="隶书" pitchFamily="49" charset="-122"/>
                <a:ea typeface="隶书" pitchFamily="49" charset="-122"/>
              </a:rPr>
              <a:t>；</a:t>
            </a:r>
          </a:p>
          <a:p>
            <a:pPr marL="533400" indent="-533400"/>
            <a:r>
              <a:rPr lang="zh-CN" altLang="en-US" sz="2000" b="1">
                <a:solidFill>
                  <a:srgbClr val="FFFF99"/>
                </a:solidFill>
                <a:latin typeface="隶书" pitchFamily="49" charset="-122"/>
                <a:ea typeface="隶书" pitchFamily="49" charset="-122"/>
              </a:rPr>
              <a:t>发起负责接受、解析控制命令的任务</a:t>
            </a:r>
            <a:r>
              <a:rPr lang="en-US" altLang="zh-CN" sz="2000" b="1">
                <a:solidFill>
                  <a:srgbClr val="FFFF99"/>
                </a:solidFill>
                <a:latin typeface="隶书" pitchFamily="49" charset="-122"/>
                <a:ea typeface="隶书" pitchFamily="49" charset="-122"/>
              </a:rPr>
              <a:t>Dispatcher</a:t>
            </a:r>
            <a:r>
              <a:rPr lang="zh-CN" altLang="en-US" sz="2000" b="1">
                <a:solidFill>
                  <a:srgbClr val="FFFF99"/>
                </a:solidFill>
                <a:latin typeface="隶书" pitchFamily="49" charset="-122"/>
                <a:ea typeface="隶书" pitchFamily="49" charset="-122"/>
              </a:rPr>
              <a:t>。</a:t>
            </a:r>
          </a:p>
        </p:txBody>
      </p:sp>
      <p:sp>
        <p:nvSpPr>
          <p:cNvPr id="375812"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75813"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pic>
        <p:nvPicPr>
          <p:cNvPr id="375814" name="Picture 46" descr="statecharts 2"/>
          <p:cNvPicPr>
            <a:picLocks noGrp="1" noChangeAspect="1" noChangeArrowheads="1"/>
          </p:cNvPicPr>
          <p:nvPr>
            <p:ph sz="half" idx="2"/>
          </p:nvPr>
        </p:nvPicPr>
        <p:blipFill>
          <a:blip r:embed="rId3"/>
          <a:srcRect/>
          <a:stretch>
            <a:fillRect/>
          </a:stretch>
        </p:blipFill>
        <p:spPr>
          <a:xfrm>
            <a:off x="5284788" y="0"/>
            <a:ext cx="3859212" cy="6858000"/>
          </a:xfrm>
          <a:noFill/>
          <a:ln/>
        </p:spPr>
      </p:pic>
      <p:sp>
        <p:nvSpPr>
          <p:cNvPr id="375815" name="Rectangle 7"/>
          <p:cNvSpPr>
            <a:spLocks noChangeArrowheads="1"/>
          </p:cNvSpPr>
          <p:nvPr/>
        </p:nvSpPr>
        <p:spPr bwMode="auto">
          <a:xfrm>
            <a:off x="6140450" y="2581275"/>
            <a:ext cx="720725" cy="287338"/>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75816" name="Line 8"/>
          <p:cNvSpPr>
            <a:spLocks noChangeShapeType="1"/>
          </p:cNvSpPr>
          <p:nvPr/>
        </p:nvSpPr>
        <p:spPr bwMode="auto">
          <a:xfrm flipH="1">
            <a:off x="6731000" y="1916113"/>
            <a:ext cx="288925" cy="504825"/>
          </a:xfrm>
          <a:prstGeom prst="line">
            <a:avLst/>
          </a:prstGeom>
          <a:noFill/>
          <a:ln w="28575">
            <a:solidFill>
              <a:srgbClr val="00FF00"/>
            </a:solidFill>
            <a:round/>
            <a:headEnd/>
            <a:tailEnd type="triangle" w="lg" len="med"/>
          </a:ln>
          <a:effectLst/>
        </p:spPr>
        <p:txBody>
          <a:bodyPr/>
          <a:lstStyle/>
          <a:p>
            <a:endParaRPr lang="zh-CN" altLang="en-US"/>
          </a:p>
        </p:txBody>
      </p:sp>
      <p:sp>
        <p:nvSpPr>
          <p:cNvPr id="375817" name="Rectangle 9"/>
          <p:cNvSpPr>
            <a:spLocks noChangeArrowheads="1"/>
          </p:cNvSpPr>
          <p:nvPr/>
        </p:nvSpPr>
        <p:spPr bwMode="auto">
          <a:xfrm>
            <a:off x="6740525" y="1476375"/>
            <a:ext cx="792163" cy="234950"/>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375818" name="Line 10"/>
          <p:cNvSpPr>
            <a:spLocks noChangeShapeType="1"/>
          </p:cNvSpPr>
          <p:nvPr/>
        </p:nvSpPr>
        <p:spPr bwMode="auto">
          <a:xfrm>
            <a:off x="7388225" y="2997200"/>
            <a:ext cx="15875" cy="344488"/>
          </a:xfrm>
          <a:prstGeom prst="line">
            <a:avLst/>
          </a:prstGeom>
          <a:noFill/>
          <a:ln w="28575">
            <a:solidFill>
              <a:srgbClr val="00FF00"/>
            </a:solidFill>
            <a:round/>
            <a:headEnd/>
            <a:tailEnd type="triangle" w="lg" len="med"/>
          </a:ln>
          <a:effectLst/>
        </p:spPr>
        <p:txBody>
          <a:bodyPr/>
          <a:lstStyle/>
          <a:p>
            <a:endParaRPr lang="zh-CN" altLang="en-US"/>
          </a:p>
        </p:txBody>
      </p:sp>
      <p:sp>
        <p:nvSpPr>
          <p:cNvPr id="375819" name="Rectangle 11"/>
          <p:cNvSpPr>
            <a:spLocks noChangeArrowheads="1"/>
          </p:cNvSpPr>
          <p:nvPr/>
        </p:nvSpPr>
        <p:spPr bwMode="auto">
          <a:xfrm>
            <a:off x="7188200" y="2757488"/>
            <a:ext cx="407988" cy="168275"/>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375820" name="Rectangle 12"/>
          <p:cNvSpPr>
            <a:spLocks noChangeArrowheads="1"/>
          </p:cNvSpPr>
          <p:nvPr/>
        </p:nvSpPr>
        <p:spPr bwMode="auto">
          <a:xfrm>
            <a:off x="7188200" y="3405188"/>
            <a:ext cx="407988" cy="16827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75821" name="Text Box 13"/>
          <p:cNvSpPr txBox="1">
            <a:spLocks noChangeArrowheads="1"/>
          </p:cNvSpPr>
          <p:nvPr/>
        </p:nvSpPr>
        <p:spPr bwMode="auto">
          <a:xfrm>
            <a:off x="7667625" y="2722563"/>
            <a:ext cx="865188" cy="274637"/>
          </a:xfrm>
          <a:prstGeom prst="rect">
            <a:avLst/>
          </a:prstGeom>
          <a:noFill/>
          <a:ln w="9525" algn="ctr">
            <a:noFill/>
            <a:miter lim="800000"/>
            <a:headEnd/>
            <a:tailEnd/>
          </a:ln>
          <a:effectLst/>
        </p:spPr>
        <p:txBody>
          <a:bodyPr>
            <a:spAutoFit/>
          </a:bodyPr>
          <a:lstStyle/>
          <a:p>
            <a:pPr eaLnBrk="0" hangingPunct="0"/>
            <a:r>
              <a:rPr kumimoji="0" lang="zh-CN" altLang="en-US" sz="1200" b="1">
                <a:solidFill>
                  <a:srgbClr val="0000FF"/>
                </a:solidFill>
                <a:latin typeface="Arial" charset="0"/>
              </a:rPr>
              <a:t>当前状态</a:t>
            </a:r>
          </a:p>
        </p:txBody>
      </p:sp>
      <p:sp>
        <p:nvSpPr>
          <p:cNvPr id="375822" name="Text Box 14"/>
          <p:cNvSpPr txBox="1">
            <a:spLocks noChangeArrowheads="1"/>
          </p:cNvSpPr>
          <p:nvPr/>
        </p:nvSpPr>
        <p:spPr bwMode="auto">
          <a:xfrm>
            <a:off x="7596188" y="3009900"/>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66FF66"/>
                </a:solidFill>
                <a:latin typeface="Arial" charset="0"/>
              </a:rPr>
              <a:t>转换</a:t>
            </a:r>
          </a:p>
        </p:txBody>
      </p:sp>
      <p:sp>
        <p:nvSpPr>
          <p:cNvPr id="375823" name="Text Box 15"/>
          <p:cNvSpPr txBox="1">
            <a:spLocks noChangeArrowheads="1"/>
          </p:cNvSpPr>
          <p:nvPr/>
        </p:nvSpPr>
        <p:spPr bwMode="auto">
          <a:xfrm>
            <a:off x="7667625" y="3298825"/>
            <a:ext cx="865188"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FF00FF"/>
                </a:solidFill>
                <a:latin typeface="Arial" charset="0"/>
              </a:rPr>
              <a:t>下一状态</a:t>
            </a:r>
          </a:p>
        </p:txBody>
      </p:sp>
      <p:sp>
        <p:nvSpPr>
          <p:cNvPr id="18" name="日期占位符 17"/>
          <p:cNvSpPr>
            <a:spLocks noGrp="1"/>
          </p:cNvSpPr>
          <p:nvPr>
            <p:ph type="dt" sz="half" idx="10"/>
          </p:nvPr>
        </p:nvSpPr>
        <p:spPr/>
        <p:txBody>
          <a:bodyPr/>
          <a:lstStyle/>
          <a:p>
            <a:r>
              <a:rPr lang="en-US" altLang="zh-CN" smtClean="0"/>
              <a:t>2014-7-18 IHEP</a:t>
            </a:r>
            <a:endParaRPr lang="en-US" altLang="zh-CN"/>
          </a:p>
        </p:txBody>
      </p:sp>
      <p:sp>
        <p:nvSpPr>
          <p:cNvPr id="19" name="灯片编号占位符 18"/>
          <p:cNvSpPr>
            <a:spLocks noGrp="1"/>
          </p:cNvSpPr>
          <p:nvPr>
            <p:ph type="sldNum" sz="quarter" idx="12"/>
          </p:nvPr>
        </p:nvSpPr>
        <p:spPr/>
        <p:txBody>
          <a:bodyPr/>
          <a:lstStyle/>
          <a:p>
            <a:fld id="{59700DE5-5ADE-4923-BE5B-C091AD802598}" type="slidenum">
              <a:rPr lang="en-US" altLang="zh-CN" smtClean="0"/>
              <a:pPr/>
              <a:t>136</a:t>
            </a:fld>
            <a:endParaRPr lang="en-US" altLang="zh-CN"/>
          </a:p>
        </p:txBody>
      </p:sp>
      <p:sp>
        <p:nvSpPr>
          <p:cNvPr id="20" name="页脚占位符 19"/>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5811">
                                            <p:txEl>
                                              <p:pRg st="1" end="1"/>
                                            </p:txEl>
                                          </p:spTgt>
                                        </p:tgtEl>
                                        <p:attrNameLst>
                                          <p:attrName>style.visibility</p:attrName>
                                        </p:attrNameLst>
                                      </p:cBhvr>
                                      <p:to>
                                        <p:strVal val="visible"/>
                                      </p:to>
                                    </p:set>
                                    <p:animEffect transition="in" filter="blinds(horizontal)">
                                      <p:cBhvr>
                                        <p:cTn id="7" dur="500"/>
                                        <p:tgtEl>
                                          <p:spTgt spid="375811">
                                            <p:txEl>
                                              <p:pRg st="1" end="1"/>
                                            </p:txEl>
                                          </p:spTgt>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758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758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58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58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58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758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58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58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58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375811">
                                            <p:txEl>
                                              <p:pRg st="3" end="3"/>
                                            </p:txEl>
                                          </p:spTgt>
                                        </p:tgtEl>
                                        <p:attrNameLst>
                                          <p:attrName>style.visibility</p:attrName>
                                        </p:attrNameLst>
                                      </p:cBhvr>
                                      <p:to>
                                        <p:strVal val="visible"/>
                                      </p:to>
                                    </p:set>
                                    <p:animEffect transition="in" filter="blinds(horizontal)">
                                      <p:cBhvr>
                                        <p:cTn id="31" dur="500"/>
                                        <p:tgtEl>
                                          <p:spTgt spid="375811">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375811">
                                            <p:txEl>
                                              <p:pRg st="4" end="4"/>
                                            </p:txEl>
                                          </p:spTgt>
                                        </p:tgtEl>
                                        <p:attrNameLst>
                                          <p:attrName>style.visibility</p:attrName>
                                        </p:attrNameLst>
                                      </p:cBhvr>
                                      <p:to>
                                        <p:strVal val="visible"/>
                                      </p:to>
                                    </p:set>
                                    <p:animEffect transition="in" filter="blinds(horizontal)">
                                      <p:cBhvr>
                                        <p:cTn id="36" dur="500"/>
                                        <p:tgtEl>
                                          <p:spTgt spid="3758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5815" grpId="0" animBg="1"/>
      <p:bldP spid="375816" grpId="0" animBg="1"/>
      <p:bldP spid="375817" grpId="0" animBg="1"/>
      <p:bldP spid="375818" grpId="0" animBg="1"/>
      <p:bldP spid="375819" grpId="0" animBg="1"/>
      <p:bldP spid="375820" grpId="0" animBg="1"/>
      <p:bldP spid="375821" grpId="0"/>
      <p:bldP spid="375822" grpId="0"/>
      <p:bldP spid="37582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2"/>
          <p:cNvSpPr>
            <a:spLocks noGrp="1" noChangeArrowheads="1"/>
          </p:cNvSpPr>
          <p:nvPr>
            <p:ph type="title"/>
          </p:nvPr>
        </p:nvSpPr>
        <p:spPr>
          <a:xfrm>
            <a:off x="0" y="0"/>
            <a:ext cx="8229600" cy="1143000"/>
          </a:xfrm>
        </p:spPr>
        <p:txBody>
          <a:bodyPr/>
          <a:lstStyle/>
          <a:p>
            <a:r>
              <a:rPr lang="zh-CN" altLang="en-US" sz="4000"/>
              <a:t>状态图</a:t>
            </a:r>
          </a:p>
        </p:txBody>
      </p:sp>
      <p:sp>
        <p:nvSpPr>
          <p:cNvPr id="377859" name="Rectangle 3"/>
          <p:cNvSpPr>
            <a:spLocks noGrp="1" noChangeArrowheads="1"/>
          </p:cNvSpPr>
          <p:nvPr>
            <p:ph type="body" sz="half" idx="1"/>
          </p:nvPr>
        </p:nvSpPr>
        <p:spPr>
          <a:xfrm>
            <a:off x="179388" y="1125538"/>
            <a:ext cx="4495800" cy="5472112"/>
          </a:xfrm>
        </p:spPr>
        <p:txBody>
          <a:bodyPr/>
          <a:lstStyle/>
          <a:p>
            <a:pPr marL="533400" indent="-533400">
              <a:buFont typeface="Symbol" pitchFamily="18" charset="2"/>
              <a:buNone/>
            </a:pPr>
            <a:r>
              <a:rPr lang="zh-CN" altLang="en-US" sz="2800" b="1">
                <a:solidFill>
                  <a:srgbClr val="FFFF99"/>
                </a:solidFill>
                <a:latin typeface="隶书" pitchFamily="49" charset="-122"/>
                <a:ea typeface="隶书" pitchFamily="49" charset="-122"/>
              </a:rPr>
              <a:t>动作处理函数</a:t>
            </a:r>
          </a:p>
          <a:p>
            <a:pPr marL="533400" indent="-533400">
              <a:buFont typeface="Symbol" pitchFamily="18" charset="2"/>
              <a:buNone/>
            </a:pPr>
            <a:r>
              <a:rPr lang="en-US" altLang="zh-CN" sz="2800" b="1">
                <a:solidFill>
                  <a:srgbClr val="FFFF99"/>
                </a:solidFill>
                <a:latin typeface="隶书" pitchFamily="49" charset="-122"/>
                <a:ea typeface="隶书" pitchFamily="49" charset="-122"/>
              </a:rPr>
              <a:t>InitializedLOAD</a:t>
            </a:r>
          </a:p>
          <a:p>
            <a:pPr marL="533400" indent="-533400"/>
            <a:r>
              <a:rPr lang="zh-CN" altLang="en-US" sz="2400" b="1">
                <a:solidFill>
                  <a:srgbClr val="FFFF99"/>
                </a:solidFill>
                <a:latin typeface="隶书" pitchFamily="49" charset="-122"/>
                <a:ea typeface="隶书" pitchFamily="49" charset="-122"/>
              </a:rPr>
              <a:t>接受配置信息：机箱配置信息、</a:t>
            </a:r>
            <a:r>
              <a:rPr lang="en-US" altLang="zh-CN" sz="2400" b="1">
                <a:solidFill>
                  <a:srgbClr val="FFFF99"/>
                </a:solidFill>
                <a:latin typeface="隶书" pitchFamily="49" charset="-122"/>
                <a:ea typeface="隶书" pitchFamily="49" charset="-122"/>
              </a:rPr>
              <a:t>PowerPC</a:t>
            </a:r>
            <a:r>
              <a:rPr lang="zh-CN" altLang="en-US" sz="2400" b="1">
                <a:solidFill>
                  <a:srgbClr val="FFFF99"/>
                </a:solidFill>
                <a:latin typeface="隶书" pitchFamily="49" charset="-122"/>
                <a:ea typeface="隶书" pitchFamily="49" charset="-122"/>
              </a:rPr>
              <a:t>配置信息，以及前端电子学插件配置信息；</a:t>
            </a:r>
          </a:p>
          <a:p>
            <a:pPr marL="533400" indent="-533400"/>
            <a:r>
              <a:rPr lang="zh-CN" altLang="en-US" sz="2400" b="1">
                <a:solidFill>
                  <a:srgbClr val="FFFF99"/>
                </a:solidFill>
                <a:latin typeface="隶书" pitchFamily="49" charset="-122"/>
                <a:ea typeface="隶书" pitchFamily="49" charset="-122"/>
              </a:rPr>
              <a:t>确定工作模式；</a:t>
            </a:r>
          </a:p>
          <a:p>
            <a:pPr marL="533400" indent="-533400"/>
            <a:r>
              <a:rPr lang="zh-CN" altLang="en-US" sz="2400" b="1">
                <a:solidFill>
                  <a:srgbClr val="FFFF99"/>
                </a:solidFill>
                <a:latin typeface="隶书" pitchFamily="49" charset="-122"/>
                <a:ea typeface="隶书" pitchFamily="49" charset="-122"/>
              </a:rPr>
              <a:t>对读出子系统的全局触发计数器、全局中断计数器和全局事例计数器清零；</a:t>
            </a:r>
          </a:p>
          <a:p>
            <a:pPr marL="533400" indent="-533400"/>
            <a:r>
              <a:rPr lang="zh-CN" altLang="en-US" sz="2400" b="1">
                <a:solidFill>
                  <a:srgbClr val="FFFF99"/>
                </a:solidFill>
                <a:latin typeface="隶书" pitchFamily="49" charset="-122"/>
                <a:ea typeface="隶书" pitchFamily="49" charset="-122"/>
              </a:rPr>
              <a:t>执行子探测器层用户定义的动作函数。</a:t>
            </a:r>
          </a:p>
          <a:p>
            <a:pPr marL="533400" indent="-533400">
              <a:buFont typeface="Symbol" pitchFamily="18" charset="2"/>
              <a:buNone/>
            </a:pPr>
            <a:endParaRPr lang="en-US" altLang="zh-CN" sz="2400" b="1">
              <a:solidFill>
                <a:srgbClr val="FFFF99"/>
              </a:solidFill>
              <a:latin typeface="隶书" pitchFamily="49" charset="-122"/>
              <a:ea typeface="隶书" pitchFamily="49" charset="-122"/>
            </a:endParaRPr>
          </a:p>
        </p:txBody>
      </p:sp>
      <p:sp>
        <p:nvSpPr>
          <p:cNvPr id="377860"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77861"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pic>
        <p:nvPicPr>
          <p:cNvPr id="377862" name="Picture 46" descr="statecharts 2"/>
          <p:cNvPicPr>
            <a:picLocks noGrp="1" noChangeAspect="1" noChangeArrowheads="1"/>
          </p:cNvPicPr>
          <p:nvPr>
            <p:ph sz="half" idx="2"/>
          </p:nvPr>
        </p:nvPicPr>
        <p:blipFill>
          <a:blip r:embed="rId3"/>
          <a:srcRect/>
          <a:stretch>
            <a:fillRect/>
          </a:stretch>
        </p:blipFill>
        <p:spPr>
          <a:xfrm>
            <a:off x="5284788" y="0"/>
            <a:ext cx="3859212" cy="6858000"/>
          </a:xfrm>
          <a:noFill/>
          <a:ln/>
        </p:spPr>
      </p:pic>
      <p:sp>
        <p:nvSpPr>
          <p:cNvPr id="377863" name="Rectangle 7"/>
          <p:cNvSpPr>
            <a:spLocks noChangeArrowheads="1"/>
          </p:cNvSpPr>
          <p:nvPr/>
        </p:nvSpPr>
        <p:spPr bwMode="auto">
          <a:xfrm rot="5400000">
            <a:off x="6373019" y="3140869"/>
            <a:ext cx="287337" cy="72072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77864" name="Line 8"/>
          <p:cNvSpPr>
            <a:spLocks noChangeShapeType="1"/>
          </p:cNvSpPr>
          <p:nvPr/>
        </p:nvSpPr>
        <p:spPr bwMode="auto">
          <a:xfrm>
            <a:off x="6443663" y="2924175"/>
            <a:ext cx="0" cy="360363"/>
          </a:xfrm>
          <a:prstGeom prst="line">
            <a:avLst/>
          </a:prstGeom>
          <a:noFill/>
          <a:ln w="28575">
            <a:solidFill>
              <a:srgbClr val="00FF00"/>
            </a:solidFill>
            <a:round/>
            <a:headEnd/>
            <a:tailEnd type="triangle" w="lg" len="med"/>
          </a:ln>
          <a:effectLst/>
        </p:spPr>
        <p:txBody>
          <a:bodyPr/>
          <a:lstStyle/>
          <a:p>
            <a:endParaRPr lang="zh-CN" altLang="en-US"/>
          </a:p>
        </p:txBody>
      </p:sp>
      <p:sp>
        <p:nvSpPr>
          <p:cNvPr id="377865" name="Line 9"/>
          <p:cNvSpPr>
            <a:spLocks noChangeShapeType="1"/>
          </p:cNvSpPr>
          <p:nvPr/>
        </p:nvSpPr>
        <p:spPr bwMode="auto">
          <a:xfrm>
            <a:off x="7388225" y="2982913"/>
            <a:ext cx="15875" cy="344487"/>
          </a:xfrm>
          <a:prstGeom prst="line">
            <a:avLst/>
          </a:prstGeom>
          <a:noFill/>
          <a:ln w="28575">
            <a:solidFill>
              <a:srgbClr val="00FF00"/>
            </a:solidFill>
            <a:round/>
            <a:headEnd/>
            <a:tailEnd type="triangle" w="lg" len="med"/>
          </a:ln>
          <a:effectLst/>
        </p:spPr>
        <p:txBody>
          <a:bodyPr/>
          <a:lstStyle/>
          <a:p>
            <a:endParaRPr lang="zh-CN" altLang="en-US"/>
          </a:p>
        </p:txBody>
      </p:sp>
      <p:sp>
        <p:nvSpPr>
          <p:cNvPr id="377866" name="Rectangle 10"/>
          <p:cNvSpPr>
            <a:spLocks noChangeArrowheads="1"/>
          </p:cNvSpPr>
          <p:nvPr/>
        </p:nvSpPr>
        <p:spPr bwMode="auto">
          <a:xfrm>
            <a:off x="7188200" y="2743200"/>
            <a:ext cx="407988" cy="168275"/>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377867" name="Rectangle 11"/>
          <p:cNvSpPr>
            <a:spLocks noChangeArrowheads="1"/>
          </p:cNvSpPr>
          <p:nvPr/>
        </p:nvSpPr>
        <p:spPr bwMode="auto">
          <a:xfrm>
            <a:off x="7188200" y="3390900"/>
            <a:ext cx="407988" cy="16827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77868" name="Text Box 12"/>
          <p:cNvSpPr txBox="1">
            <a:spLocks noChangeArrowheads="1"/>
          </p:cNvSpPr>
          <p:nvPr/>
        </p:nvSpPr>
        <p:spPr bwMode="auto">
          <a:xfrm>
            <a:off x="7667625" y="2708275"/>
            <a:ext cx="865188" cy="274638"/>
          </a:xfrm>
          <a:prstGeom prst="rect">
            <a:avLst/>
          </a:prstGeom>
          <a:noFill/>
          <a:ln w="9525" algn="ctr">
            <a:noFill/>
            <a:miter lim="800000"/>
            <a:headEnd/>
            <a:tailEnd/>
          </a:ln>
          <a:effectLst/>
        </p:spPr>
        <p:txBody>
          <a:bodyPr>
            <a:spAutoFit/>
          </a:bodyPr>
          <a:lstStyle/>
          <a:p>
            <a:pPr eaLnBrk="0" hangingPunct="0"/>
            <a:r>
              <a:rPr kumimoji="0" lang="zh-CN" altLang="en-US" sz="1200" b="1">
                <a:solidFill>
                  <a:srgbClr val="0000FF"/>
                </a:solidFill>
                <a:latin typeface="Arial" charset="0"/>
              </a:rPr>
              <a:t>当前状态</a:t>
            </a:r>
          </a:p>
        </p:txBody>
      </p:sp>
      <p:sp>
        <p:nvSpPr>
          <p:cNvPr id="377869" name="Text Box 13"/>
          <p:cNvSpPr txBox="1">
            <a:spLocks noChangeArrowheads="1"/>
          </p:cNvSpPr>
          <p:nvPr/>
        </p:nvSpPr>
        <p:spPr bwMode="auto">
          <a:xfrm>
            <a:off x="7667625" y="2995613"/>
            <a:ext cx="865188" cy="274637"/>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66FF66"/>
                </a:solidFill>
                <a:latin typeface="Arial" charset="0"/>
              </a:rPr>
              <a:t>转换</a:t>
            </a:r>
          </a:p>
        </p:txBody>
      </p:sp>
      <p:sp>
        <p:nvSpPr>
          <p:cNvPr id="377870" name="Text Box 14"/>
          <p:cNvSpPr txBox="1">
            <a:spLocks noChangeArrowheads="1"/>
          </p:cNvSpPr>
          <p:nvPr/>
        </p:nvSpPr>
        <p:spPr bwMode="auto">
          <a:xfrm>
            <a:off x="7596188" y="3284538"/>
            <a:ext cx="865187" cy="274637"/>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FF00FF"/>
                </a:solidFill>
                <a:latin typeface="Arial" charset="0"/>
              </a:rPr>
              <a:t>下一状态</a:t>
            </a:r>
          </a:p>
        </p:txBody>
      </p:sp>
      <p:sp>
        <p:nvSpPr>
          <p:cNvPr id="377871" name="Rectangle 15"/>
          <p:cNvSpPr>
            <a:spLocks noChangeArrowheads="1"/>
          </p:cNvSpPr>
          <p:nvPr/>
        </p:nvSpPr>
        <p:spPr bwMode="auto">
          <a:xfrm>
            <a:off x="6132513" y="2589213"/>
            <a:ext cx="736600" cy="271462"/>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18" name="日期占位符 17"/>
          <p:cNvSpPr>
            <a:spLocks noGrp="1"/>
          </p:cNvSpPr>
          <p:nvPr>
            <p:ph type="dt" sz="half" idx="10"/>
          </p:nvPr>
        </p:nvSpPr>
        <p:spPr/>
        <p:txBody>
          <a:bodyPr/>
          <a:lstStyle/>
          <a:p>
            <a:r>
              <a:rPr lang="en-US" altLang="zh-CN" smtClean="0"/>
              <a:t>2014-7-18 IHEP</a:t>
            </a:r>
            <a:endParaRPr lang="en-US" altLang="zh-CN"/>
          </a:p>
        </p:txBody>
      </p:sp>
      <p:sp>
        <p:nvSpPr>
          <p:cNvPr id="19" name="灯片编号占位符 18"/>
          <p:cNvSpPr>
            <a:spLocks noGrp="1"/>
          </p:cNvSpPr>
          <p:nvPr>
            <p:ph type="sldNum" sz="quarter" idx="12"/>
          </p:nvPr>
        </p:nvSpPr>
        <p:spPr/>
        <p:txBody>
          <a:bodyPr/>
          <a:lstStyle/>
          <a:p>
            <a:fld id="{59700DE5-5ADE-4923-BE5B-C091AD802598}" type="slidenum">
              <a:rPr lang="en-US" altLang="zh-CN" smtClean="0"/>
              <a:pPr/>
              <a:t>137</a:t>
            </a:fld>
            <a:endParaRPr lang="en-US" altLang="zh-CN"/>
          </a:p>
        </p:txBody>
      </p:sp>
      <p:sp>
        <p:nvSpPr>
          <p:cNvPr id="20" name="页脚占位符 19"/>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7859">
                                            <p:txEl>
                                              <p:pRg st="2" end="2"/>
                                            </p:txEl>
                                          </p:spTgt>
                                        </p:tgtEl>
                                        <p:attrNameLst>
                                          <p:attrName>style.visibility</p:attrName>
                                        </p:attrNameLst>
                                      </p:cBhvr>
                                      <p:to>
                                        <p:strVal val="visible"/>
                                      </p:to>
                                    </p:set>
                                    <p:animEffect transition="in" filter="blinds(horizontal)">
                                      <p:cBhvr>
                                        <p:cTn id="7" dur="500"/>
                                        <p:tgtEl>
                                          <p:spTgt spid="377859">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77859">
                                            <p:txEl>
                                              <p:pRg st="3" end="3"/>
                                            </p:txEl>
                                          </p:spTgt>
                                        </p:tgtEl>
                                        <p:attrNameLst>
                                          <p:attrName>style.visibility</p:attrName>
                                        </p:attrNameLst>
                                      </p:cBhvr>
                                      <p:to>
                                        <p:strVal val="visible"/>
                                      </p:to>
                                    </p:set>
                                    <p:animEffect transition="in" filter="blinds(horizontal)">
                                      <p:cBhvr>
                                        <p:cTn id="12" dur="500"/>
                                        <p:tgtEl>
                                          <p:spTgt spid="37785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77859">
                                            <p:txEl>
                                              <p:pRg st="4" end="4"/>
                                            </p:txEl>
                                          </p:spTgt>
                                        </p:tgtEl>
                                        <p:attrNameLst>
                                          <p:attrName>style.visibility</p:attrName>
                                        </p:attrNameLst>
                                      </p:cBhvr>
                                      <p:to>
                                        <p:strVal val="visible"/>
                                      </p:to>
                                    </p:set>
                                    <p:animEffect transition="in" filter="blinds(horizontal)">
                                      <p:cBhvr>
                                        <p:cTn id="17" dur="500"/>
                                        <p:tgtEl>
                                          <p:spTgt spid="377859">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77859">
                                            <p:txEl>
                                              <p:pRg st="5" end="5"/>
                                            </p:txEl>
                                          </p:spTgt>
                                        </p:tgtEl>
                                        <p:attrNameLst>
                                          <p:attrName>style.visibility</p:attrName>
                                        </p:attrNameLst>
                                      </p:cBhvr>
                                      <p:to>
                                        <p:strVal val="visible"/>
                                      </p:to>
                                    </p:set>
                                    <p:animEffect transition="in" filter="blinds(horizontal)">
                                      <p:cBhvr>
                                        <p:cTn id="22" dur="500"/>
                                        <p:tgtEl>
                                          <p:spTgt spid="3778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a:xfrm>
            <a:off x="0" y="0"/>
            <a:ext cx="8229600" cy="1143000"/>
          </a:xfrm>
        </p:spPr>
        <p:txBody>
          <a:bodyPr/>
          <a:lstStyle/>
          <a:p>
            <a:r>
              <a:rPr lang="zh-CN" altLang="en-US" sz="4000"/>
              <a:t>状态图</a:t>
            </a:r>
          </a:p>
        </p:txBody>
      </p:sp>
      <p:sp>
        <p:nvSpPr>
          <p:cNvPr id="379907" name="Rectangle 3"/>
          <p:cNvSpPr>
            <a:spLocks noGrp="1" noChangeArrowheads="1"/>
          </p:cNvSpPr>
          <p:nvPr>
            <p:ph type="body" sz="half" idx="1"/>
          </p:nvPr>
        </p:nvSpPr>
        <p:spPr>
          <a:xfrm>
            <a:off x="179388" y="1125538"/>
            <a:ext cx="4495800" cy="5472112"/>
          </a:xfrm>
        </p:spPr>
        <p:txBody>
          <a:bodyPr/>
          <a:lstStyle/>
          <a:p>
            <a:pPr marL="609600" indent="-609600">
              <a:buFont typeface="Symbol" pitchFamily="18" charset="2"/>
              <a:buNone/>
            </a:pPr>
            <a:r>
              <a:rPr lang="zh-CN" altLang="en-US" sz="2400" b="1">
                <a:solidFill>
                  <a:srgbClr val="FFFF99"/>
                </a:solidFill>
                <a:latin typeface="隶书" pitchFamily="49" charset="-122"/>
                <a:ea typeface="隶书" pitchFamily="49" charset="-122"/>
              </a:rPr>
              <a:t>动作处理函数</a:t>
            </a:r>
          </a:p>
          <a:p>
            <a:pPr marL="609600" indent="-609600">
              <a:buFont typeface="Symbol" pitchFamily="18" charset="2"/>
              <a:buNone/>
            </a:pPr>
            <a:r>
              <a:rPr lang="en-US" altLang="zh-CN" sz="2400" b="1">
                <a:solidFill>
                  <a:srgbClr val="FFFF99"/>
                </a:solidFill>
                <a:latin typeface="隶书" pitchFamily="49" charset="-122"/>
                <a:ea typeface="隶书" pitchFamily="49" charset="-122"/>
              </a:rPr>
              <a:t>LoadedCONF</a:t>
            </a:r>
          </a:p>
          <a:p>
            <a:pPr marL="609600" indent="-609600"/>
            <a:r>
              <a:rPr lang="zh-CN" altLang="en-US" sz="2400" b="1">
                <a:solidFill>
                  <a:srgbClr val="FFFF99"/>
                </a:solidFill>
                <a:latin typeface="隶书" pitchFamily="49" charset="-122"/>
                <a:ea typeface="隶书" pitchFamily="49" charset="-122"/>
              </a:rPr>
              <a:t>创建消息队列</a:t>
            </a:r>
            <a:r>
              <a:rPr lang="en-US" altLang="zh-CN" sz="2400" b="1">
                <a:solidFill>
                  <a:srgbClr val="FFFF99"/>
                </a:solidFill>
                <a:latin typeface="隶书" pitchFamily="49" charset="-122"/>
                <a:ea typeface="隶书" pitchFamily="49" charset="-122"/>
              </a:rPr>
              <a:t>g_msgQcblt</a:t>
            </a:r>
            <a:r>
              <a:rPr lang="zh-CN" altLang="en-US" sz="2400" b="1">
                <a:solidFill>
                  <a:srgbClr val="FFFF99"/>
                </a:solidFill>
                <a:latin typeface="隶书" pitchFamily="49" charset="-122"/>
                <a:ea typeface="隶书" pitchFamily="49" charset="-122"/>
              </a:rPr>
              <a:t>和</a:t>
            </a:r>
            <a:r>
              <a:rPr lang="en-US" altLang="zh-CN" sz="2400" b="1">
                <a:solidFill>
                  <a:srgbClr val="FFFF99"/>
                </a:solidFill>
                <a:latin typeface="隶书" pitchFamily="49" charset="-122"/>
                <a:ea typeface="隶书" pitchFamily="49" charset="-122"/>
              </a:rPr>
              <a:t>g_msgQnet</a:t>
            </a:r>
            <a:r>
              <a:rPr lang="zh-CN" altLang="en-US" sz="2400" b="1">
                <a:solidFill>
                  <a:srgbClr val="FFFF99"/>
                </a:solidFill>
                <a:latin typeface="隶书" pitchFamily="49" charset="-122"/>
                <a:ea typeface="隶书" pitchFamily="49" charset="-122"/>
              </a:rPr>
              <a:t>，分别用于控制读出子系统所能处理的组装前后的事例数；</a:t>
            </a:r>
          </a:p>
          <a:p>
            <a:pPr marL="609600" indent="-609600"/>
            <a:r>
              <a:rPr lang="zh-CN" altLang="en-US" sz="2400" b="1">
                <a:solidFill>
                  <a:srgbClr val="FFFF99"/>
                </a:solidFill>
                <a:latin typeface="隶书" pitchFamily="49" charset="-122"/>
                <a:ea typeface="隶书" pitchFamily="49" charset="-122"/>
              </a:rPr>
              <a:t>创建环形缓冲区</a:t>
            </a:r>
            <a:r>
              <a:rPr lang="en-US" altLang="zh-CN" sz="2400" b="1">
                <a:solidFill>
                  <a:srgbClr val="FFFF99"/>
                </a:solidFill>
                <a:latin typeface="隶书" pitchFamily="49" charset="-122"/>
                <a:ea typeface="隶书" pitchFamily="49" charset="-122"/>
              </a:rPr>
              <a:t>g_DmaRng</a:t>
            </a:r>
            <a:r>
              <a:rPr lang="zh-CN" altLang="en-US" sz="2400" b="1">
                <a:solidFill>
                  <a:srgbClr val="FFFF99"/>
                </a:solidFill>
                <a:latin typeface="隶书" pitchFamily="49" charset="-122"/>
                <a:ea typeface="隶书" pitchFamily="49" charset="-122"/>
              </a:rPr>
              <a:t>和</a:t>
            </a:r>
            <a:r>
              <a:rPr lang="en-US" altLang="zh-CN" sz="2400" b="1">
                <a:solidFill>
                  <a:srgbClr val="FFFF99"/>
                </a:solidFill>
                <a:latin typeface="隶书" pitchFamily="49" charset="-122"/>
                <a:ea typeface="隶书" pitchFamily="49" charset="-122"/>
              </a:rPr>
              <a:t>g_NetRng</a:t>
            </a:r>
            <a:r>
              <a:rPr lang="zh-CN" altLang="en-US" sz="2400" b="1">
                <a:solidFill>
                  <a:srgbClr val="FFFF99"/>
                </a:solidFill>
                <a:latin typeface="隶书" pitchFamily="49" charset="-122"/>
                <a:ea typeface="隶书" pitchFamily="49" charset="-122"/>
              </a:rPr>
              <a:t>，分别用于存储组装前后的事例数据；</a:t>
            </a:r>
          </a:p>
          <a:p>
            <a:pPr marL="609600" indent="-609600"/>
            <a:r>
              <a:rPr lang="zh-CN" altLang="en-US" sz="2400" b="1">
                <a:solidFill>
                  <a:srgbClr val="FFFF99"/>
                </a:solidFill>
                <a:latin typeface="隶书" pitchFamily="49" charset="-122"/>
                <a:ea typeface="隶书" pitchFamily="49" charset="-122"/>
              </a:rPr>
              <a:t>创建信号量和定时器；</a:t>
            </a:r>
          </a:p>
          <a:p>
            <a:pPr marL="609600" indent="-609600"/>
            <a:r>
              <a:rPr lang="zh-CN" altLang="en-US" sz="2400" b="1">
                <a:solidFill>
                  <a:srgbClr val="FFFF99"/>
                </a:solidFill>
                <a:latin typeface="隶书" pitchFamily="49" charset="-122"/>
                <a:ea typeface="隶书" pitchFamily="49" charset="-122"/>
              </a:rPr>
              <a:t>执行子探测器层的动作函数。</a:t>
            </a:r>
          </a:p>
        </p:txBody>
      </p:sp>
      <p:sp>
        <p:nvSpPr>
          <p:cNvPr id="379908"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79909"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pic>
        <p:nvPicPr>
          <p:cNvPr id="379910" name="Picture 46" descr="statecharts 2"/>
          <p:cNvPicPr>
            <a:picLocks noGrp="1" noChangeAspect="1" noChangeArrowheads="1"/>
          </p:cNvPicPr>
          <p:nvPr>
            <p:ph sz="half" idx="2"/>
          </p:nvPr>
        </p:nvPicPr>
        <p:blipFill>
          <a:blip r:embed="rId3"/>
          <a:srcRect/>
          <a:stretch>
            <a:fillRect/>
          </a:stretch>
        </p:blipFill>
        <p:spPr>
          <a:xfrm>
            <a:off x="5284788" y="0"/>
            <a:ext cx="3859212" cy="6858000"/>
          </a:xfrm>
          <a:noFill/>
          <a:ln/>
        </p:spPr>
      </p:pic>
      <p:sp>
        <p:nvSpPr>
          <p:cNvPr id="379911" name="Line 7"/>
          <p:cNvSpPr>
            <a:spLocks noChangeShapeType="1"/>
          </p:cNvSpPr>
          <p:nvPr/>
        </p:nvSpPr>
        <p:spPr bwMode="auto">
          <a:xfrm>
            <a:off x="7388225" y="2997200"/>
            <a:ext cx="15875" cy="344488"/>
          </a:xfrm>
          <a:prstGeom prst="line">
            <a:avLst/>
          </a:prstGeom>
          <a:noFill/>
          <a:ln w="28575">
            <a:solidFill>
              <a:srgbClr val="00FF00"/>
            </a:solidFill>
            <a:round/>
            <a:headEnd/>
            <a:tailEnd type="triangle" w="lg" len="med"/>
          </a:ln>
          <a:effectLst/>
        </p:spPr>
        <p:txBody>
          <a:bodyPr/>
          <a:lstStyle/>
          <a:p>
            <a:endParaRPr lang="zh-CN" altLang="en-US"/>
          </a:p>
        </p:txBody>
      </p:sp>
      <p:sp>
        <p:nvSpPr>
          <p:cNvPr id="379912" name="Rectangle 8"/>
          <p:cNvSpPr>
            <a:spLocks noChangeArrowheads="1"/>
          </p:cNvSpPr>
          <p:nvPr/>
        </p:nvSpPr>
        <p:spPr bwMode="auto">
          <a:xfrm>
            <a:off x="7188200" y="2757488"/>
            <a:ext cx="407988" cy="168275"/>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379913" name="Rectangle 9"/>
          <p:cNvSpPr>
            <a:spLocks noChangeArrowheads="1"/>
          </p:cNvSpPr>
          <p:nvPr/>
        </p:nvSpPr>
        <p:spPr bwMode="auto">
          <a:xfrm>
            <a:off x="7188200" y="3405188"/>
            <a:ext cx="407988" cy="16827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79914" name="Text Box 10"/>
          <p:cNvSpPr txBox="1">
            <a:spLocks noChangeArrowheads="1"/>
          </p:cNvSpPr>
          <p:nvPr/>
        </p:nvSpPr>
        <p:spPr bwMode="auto">
          <a:xfrm>
            <a:off x="7667625" y="2722563"/>
            <a:ext cx="865188" cy="274637"/>
          </a:xfrm>
          <a:prstGeom prst="rect">
            <a:avLst/>
          </a:prstGeom>
          <a:noFill/>
          <a:ln w="9525" algn="ctr">
            <a:noFill/>
            <a:miter lim="800000"/>
            <a:headEnd/>
            <a:tailEnd/>
          </a:ln>
          <a:effectLst/>
        </p:spPr>
        <p:txBody>
          <a:bodyPr>
            <a:spAutoFit/>
          </a:bodyPr>
          <a:lstStyle/>
          <a:p>
            <a:pPr eaLnBrk="0" hangingPunct="0"/>
            <a:r>
              <a:rPr kumimoji="0" lang="zh-CN" altLang="en-US" sz="1200" b="1">
                <a:solidFill>
                  <a:srgbClr val="0000FF"/>
                </a:solidFill>
                <a:latin typeface="Arial" charset="0"/>
              </a:rPr>
              <a:t>当前状态</a:t>
            </a:r>
          </a:p>
        </p:txBody>
      </p:sp>
      <p:sp>
        <p:nvSpPr>
          <p:cNvPr id="379915" name="Text Box 11"/>
          <p:cNvSpPr txBox="1">
            <a:spLocks noChangeArrowheads="1"/>
          </p:cNvSpPr>
          <p:nvPr/>
        </p:nvSpPr>
        <p:spPr bwMode="auto">
          <a:xfrm>
            <a:off x="7596188" y="3009900"/>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66FF66"/>
                </a:solidFill>
                <a:latin typeface="Arial" charset="0"/>
              </a:rPr>
              <a:t>转换</a:t>
            </a:r>
          </a:p>
        </p:txBody>
      </p:sp>
      <p:sp>
        <p:nvSpPr>
          <p:cNvPr id="379916" name="Text Box 12"/>
          <p:cNvSpPr txBox="1">
            <a:spLocks noChangeArrowheads="1"/>
          </p:cNvSpPr>
          <p:nvPr/>
        </p:nvSpPr>
        <p:spPr bwMode="auto">
          <a:xfrm>
            <a:off x="7612063" y="3298825"/>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FF00FF"/>
                </a:solidFill>
                <a:latin typeface="Arial" charset="0"/>
              </a:rPr>
              <a:t>下一状态</a:t>
            </a:r>
          </a:p>
        </p:txBody>
      </p:sp>
      <p:sp>
        <p:nvSpPr>
          <p:cNvPr id="379917" name="Rectangle 13"/>
          <p:cNvSpPr>
            <a:spLocks noChangeArrowheads="1"/>
          </p:cNvSpPr>
          <p:nvPr/>
        </p:nvSpPr>
        <p:spPr bwMode="auto">
          <a:xfrm rot="5400000">
            <a:off x="6373019" y="3901281"/>
            <a:ext cx="287338" cy="72072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79918" name="Line 14"/>
          <p:cNvSpPr>
            <a:spLocks noChangeShapeType="1"/>
          </p:cNvSpPr>
          <p:nvPr/>
        </p:nvSpPr>
        <p:spPr bwMode="auto">
          <a:xfrm>
            <a:off x="6443663" y="3692525"/>
            <a:ext cx="0" cy="360363"/>
          </a:xfrm>
          <a:prstGeom prst="line">
            <a:avLst/>
          </a:prstGeom>
          <a:noFill/>
          <a:ln w="28575">
            <a:solidFill>
              <a:srgbClr val="00FF00"/>
            </a:solidFill>
            <a:round/>
            <a:headEnd/>
            <a:tailEnd type="triangle" w="lg" len="med"/>
          </a:ln>
          <a:effectLst/>
        </p:spPr>
        <p:txBody>
          <a:bodyPr/>
          <a:lstStyle/>
          <a:p>
            <a:endParaRPr lang="zh-CN" altLang="en-US"/>
          </a:p>
        </p:txBody>
      </p:sp>
      <p:sp>
        <p:nvSpPr>
          <p:cNvPr id="379919" name="Rectangle 15"/>
          <p:cNvSpPr>
            <a:spLocks noChangeArrowheads="1"/>
          </p:cNvSpPr>
          <p:nvPr/>
        </p:nvSpPr>
        <p:spPr bwMode="auto">
          <a:xfrm>
            <a:off x="6148388" y="3357563"/>
            <a:ext cx="736600" cy="271462"/>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18" name="日期占位符 17"/>
          <p:cNvSpPr>
            <a:spLocks noGrp="1"/>
          </p:cNvSpPr>
          <p:nvPr>
            <p:ph type="dt" sz="half" idx="10"/>
          </p:nvPr>
        </p:nvSpPr>
        <p:spPr/>
        <p:txBody>
          <a:bodyPr/>
          <a:lstStyle/>
          <a:p>
            <a:r>
              <a:rPr lang="en-US" altLang="zh-CN" smtClean="0"/>
              <a:t>2014-7-18 IHEP</a:t>
            </a:r>
            <a:endParaRPr lang="en-US" altLang="zh-CN"/>
          </a:p>
        </p:txBody>
      </p:sp>
      <p:sp>
        <p:nvSpPr>
          <p:cNvPr id="19" name="灯片编号占位符 18"/>
          <p:cNvSpPr>
            <a:spLocks noGrp="1"/>
          </p:cNvSpPr>
          <p:nvPr>
            <p:ph type="sldNum" sz="quarter" idx="12"/>
          </p:nvPr>
        </p:nvSpPr>
        <p:spPr/>
        <p:txBody>
          <a:bodyPr/>
          <a:lstStyle/>
          <a:p>
            <a:fld id="{59700DE5-5ADE-4923-BE5B-C091AD802598}" type="slidenum">
              <a:rPr lang="en-US" altLang="zh-CN" smtClean="0"/>
              <a:pPr/>
              <a:t>138</a:t>
            </a:fld>
            <a:endParaRPr lang="en-US" altLang="zh-CN"/>
          </a:p>
        </p:txBody>
      </p:sp>
      <p:sp>
        <p:nvSpPr>
          <p:cNvPr id="20" name="页脚占位符 19"/>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9907">
                                            <p:txEl>
                                              <p:pRg st="2" end="2"/>
                                            </p:txEl>
                                          </p:spTgt>
                                        </p:tgtEl>
                                        <p:attrNameLst>
                                          <p:attrName>style.visibility</p:attrName>
                                        </p:attrNameLst>
                                      </p:cBhvr>
                                      <p:to>
                                        <p:strVal val="visible"/>
                                      </p:to>
                                    </p:set>
                                    <p:animEffect transition="in" filter="blinds(horizontal)">
                                      <p:cBhvr>
                                        <p:cTn id="7" dur="500"/>
                                        <p:tgtEl>
                                          <p:spTgt spid="37990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79907">
                                            <p:txEl>
                                              <p:pRg st="3" end="3"/>
                                            </p:txEl>
                                          </p:spTgt>
                                        </p:tgtEl>
                                        <p:attrNameLst>
                                          <p:attrName>style.visibility</p:attrName>
                                        </p:attrNameLst>
                                      </p:cBhvr>
                                      <p:to>
                                        <p:strVal val="visible"/>
                                      </p:to>
                                    </p:set>
                                    <p:animEffect transition="in" filter="blinds(horizontal)">
                                      <p:cBhvr>
                                        <p:cTn id="12" dur="500"/>
                                        <p:tgtEl>
                                          <p:spTgt spid="37990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379907">
                                            <p:txEl>
                                              <p:pRg st="4" end="4"/>
                                            </p:txEl>
                                          </p:spTgt>
                                        </p:tgtEl>
                                        <p:attrNameLst>
                                          <p:attrName>style.visibility</p:attrName>
                                        </p:attrNameLst>
                                      </p:cBhvr>
                                      <p:to>
                                        <p:strVal val="visible"/>
                                      </p:to>
                                    </p:set>
                                    <p:animEffect transition="in" filter="blinds(horizontal)">
                                      <p:cBhvr>
                                        <p:cTn id="17" dur="500"/>
                                        <p:tgtEl>
                                          <p:spTgt spid="37990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379907">
                                            <p:txEl>
                                              <p:pRg st="5" end="5"/>
                                            </p:txEl>
                                          </p:spTgt>
                                        </p:tgtEl>
                                        <p:attrNameLst>
                                          <p:attrName>style.visibility</p:attrName>
                                        </p:attrNameLst>
                                      </p:cBhvr>
                                      <p:to>
                                        <p:strVal val="visible"/>
                                      </p:to>
                                    </p:set>
                                    <p:animEffect transition="in" filter="blinds(horizontal)">
                                      <p:cBhvr>
                                        <p:cTn id="22" dur="500"/>
                                        <p:tgtEl>
                                          <p:spTgt spid="37990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p:nvPr>
        </p:nvSpPr>
        <p:spPr>
          <a:xfrm>
            <a:off x="0" y="0"/>
            <a:ext cx="8229600" cy="1143000"/>
          </a:xfrm>
        </p:spPr>
        <p:txBody>
          <a:bodyPr/>
          <a:lstStyle/>
          <a:p>
            <a:r>
              <a:rPr lang="zh-CN" altLang="en-US" sz="4000"/>
              <a:t>状态图</a:t>
            </a:r>
          </a:p>
        </p:txBody>
      </p:sp>
      <p:sp>
        <p:nvSpPr>
          <p:cNvPr id="381955" name="Rectangle 3"/>
          <p:cNvSpPr>
            <a:spLocks noGrp="1" noChangeArrowheads="1"/>
          </p:cNvSpPr>
          <p:nvPr>
            <p:ph type="body" sz="half" idx="1"/>
          </p:nvPr>
        </p:nvSpPr>
        <p:spPr>
          <a:xfrm>
            <a:off x="179388" y="1125538"/>
            <a:ext cx="4495800" cy="5472112"/>
          </a:xfrm>
        </p:spPr>
        <p:txBody>
          <a:bodyPr/>
          <a:lstStyle/>
          <a:p>
            <a:pPr marL="609600" indent="-609600">
              <a:buFont typeface="Symbol" pitchFamily="18" charset="2"/>
              <a:buNone/>
            </a:pPr>
            <a:r>
              <a:rPr lang="zh-CN" altLang="en-US" sz="2800" b="1">
                <a:solidFill>
                  <a:srgbClr val="FFFF99"/>
                </a:solidFill>
                <a:latin typeface="隶书" pitchFamily="49" charset="-122"/>
                <a:ea typeface="隶书" pitchFamily="49" charset="-122"/>
              </a:rPr>
              <a:t>动作处理函数</a:t>
            </a:r>
          </a:p>
          <a:p>
            <a:pPr marL="609600" indent="-609600">
              <a:buFont typeface="Symbol" pitchFamily="18" charset="2"/>
              <a:buNone/>
            </a:pPr>
            <a:r>
              <a:rPr lang="en-US" altLang="zh-CN" sz="2800" b="1">
                <a:solidFill>
                  <a:srgbClr val="FFFF99"/>
                </a:solidFill>
                <a:latin typeface="隶书" pitchFamily="49" charset="-122"/>
                <a:ea typeface="隶书" pitchFamily="49" charset="-122"/>
              </a:rPr>
              <a:t>ConfiguredPREP</a:t>
            </a:r>
          </a:p>
          <a:p>
            <a:pPr marL="609600" indent="-609600"/>
            <a:r>
              <a:rPr lang="zh-CN" altLang="en-US" sz="2800" b="1">
                <a:solidFill>
                  <a:srgbClr val="FFFF99"/>
                </a:solidFill>
                <a:latin typeface="隶书" pitchFamily="49" charset="-122"/>
                <a:ea typeface="隶书" pitchFamily="49" charset="-122"/>
              </a:rPr>
              <a:t>发起</a:t>
            </a:r>
            <a:r>
              <a:rPr lang="en-US" altLang="zh-CN" sz="2800" b="1">
                <a:solidFill>
                  <a:srgbClr val="FFFF99"/>
                </a:solidFill>
                <a:latin typeface="隶书" pitchFamily="49" charset="-122"/>
                <a:ea typeface="隶书" pitchFamily="49" charset="-122"/>
              </a:rPr>
              <a:t>FWReportStatus</a:t>
            </a:r>
            <a:r>
              <a:rPr lang="zh-CN" altLang="en-US" sz="2800" b="1">
                <a:solidFill>
                  <a:srgbClr val="FFFF99"/>
                </a:solidFill>
                <a:latin typeface="隶书" pitchFamily="49" charset="-122"/>
                <a:ea typeface="隶书" pitchFamily="49" charset="-122"/>
              </a:rPr>
              <a:t>任务；</a:t>
            </a:r>
          </a:p>
          <a:p>
            <a:pPr marL="609600" indent="-609600"/>
            <a:r>
              <a:rPr lang="zh-CN" altLang="en-US" sz="2800" b="1">
                <a:solidFill>
                  <a:srgbClr val="FFFF99"/>
                </a:solidFill>
                <a:latin typeface="隶书" pitchFamily="49" charset="-122"/>
                <a:ea typeface="隶书" pitchFamily="49" charset="-122"/>
              </a:rPr>
              <a:t>执行子探测器层相关的动作处理函数（主要是根据工作模式发起取数任务）。</a:t>
            </a:r>
          </a:p>
        </p:txBody>
      </p:sp>
      <p:sp>
        <p:nvSpPr>
          <p:cNvPr id="381956"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81957"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pic>
        <p:nvPicPr>
          <p:cNvPr id="381958" name="Picture 46" descr="statecharts 2"/>
          <p:cNvPicPr>
            <a:picLocks noGrp="1" noChangeAspect="1" noChangeArrowheads="1"/>
          </p:cNvPicPr>
          <p:nvPr>
            <p:ph sz="half" idx="2"/>
          </p:nvPr>
        </p:nvPicPr>
        <p:blipFill>
          <a:blip r:embed="rId3"/>
          <a:srcRect/>
          <a:stretch>
            <a:fillRect/>
          </a:stretch>
        </p:blipFill>
        <p:spPr>
          <a:xfrm>
            <a:off x="5284788" y="0"/>
            <a:ext cx="3859212" cy="6858000"/>
          </a:xfrm>
          <a:noFill/>
          <a:ln/>
        </p:spPr>
      </p:pic>
      <p:sp>
        <p:nvSpPr>
          <p:cNvPr id="381959" name="Line 7"/>
          <p:cNvSpPr>
            <a:spLocks noChangeShapeType="1"/>
          </p:cNvSpPr>
          <p:nvPr/>
        </p:nvSpPr>
        <p:spPr bwMode="auto">
          <a:xfrm>
            <a:off x="7388225" y="2997200"/>
            <a:ext cx="15875" cy="344488"/>
          </a:xfrm>
          <a:prstGeom prst="line">
            <a:avLst/>
          </a:prstGeom>
          <a:noFill/>
          <a:ln w="28575">
            <a:solidFill>
              <a:srgbClr val="00FF00"/>
            </a:solidFill>
            <a:round/>
            <a:headEnd/>
            <a:tailEnd type="triangle" w="lg" len="med"/>
          </a:ln>
          <a:effectLst/>
        </p:spPr>
        <p:txBody>
          <a:bodyPr/>
          <a:lstStyle/>
          <a:p>
            <a:endParaRPr lang="zh-CN" altLang="en-US"/>
          </a:p>
        </p:txBody>
      </p:sp>
      <p:sp>
        <p:nvSpPr>
          <p:cNvPr id="381960" name="Rectangle 8"/>
          <p:cNvSpPr>
            <a:spLocks noChangeArrowheads="1"/>
          </p:cNvSpPr>
          <p:nvPr/>
        </p:nvSpPr>
        <p:spPr bwMode="auto">
          <a:xfrm>
            <a:off x="7188200" y="2757488"/>
            <a:ext cx="407988" cy="168275"/>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381961" name="Rectangle 9"/>
          <p:cNvSpPr>
            <a:spLocks noChangeArrowheads="1"/>
          </p:cNvSpPr>
          <p:nvPr/>
        </p:nvSpPr>
        <p:spPr bwMode="auto">
          <a:xfrm>
            <a:off x="7188200" y="3405188"/>
            <a:ext cx="407988" cy="16827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81962" name="Text Box 10"/>
          <p:cNvSpPr txBox="1">
            <a:spLocks noChangeArrowheads="1"/>
          </p:cNvSpPr>
          <p:nvPr/>
        </p:nvSpPr>
        <p:spPr bwMode="auto">
          <a:xfrm>
            <a:off x="7667625" y="2722563"/>
            <a:ext cx="865188" cy="274637"/>
          </a:xfrm>
          <a:prstGeom prst="rect">
            <a:avLst/>
          </a:prstGeom>
          <a:noFill/>
          <a:ln w="9525" algn="ctr">
            <a:noFill/>
            <a:miter lim="800000"/>
            <a:headEnd/>
            <a:tailEnd/>
          </a:ln>
          <a:effectLst/>
        </p:spPr>
        <p:txBody>
          <a:bodyPr>
            <a:spAutoFit/>
          </a:bodyPr>
          <a:lstStyle/>
          <a:p>
            <a:pPr eaLnBrk="0" hangingPunct="0"/>
            <a:r>
              <a:rPr kumimoji="0" lang="zh-CN" altLang="en-US" sz="1200" b="1">
                <a:solidFill>
                  <a:srgbClr val="0000FF"/>
                </a:solidFill>
                <a:latin typeface="Arial" charset="0"/>
              </a:rPr>
              <a:t>当前状态</a:t>
            </a:r>
          </a:p>
        </p:txBody>
      </p:sp>
      <p:sp>
        <p:nvSpPr>
          <p:cNvPr id="381963" name="Text Box 11"/>
          <p:cNvSpPr txBox="1">
            <a:spLocks noChangeArrowheads="1"/>
          </p:cNvSpPr>
          <p:nvPr/>
        </p:nvSpPr>
        <p:spPr bwMode="auto">
          <a:xfrm>
            <a:off x="7596188" y="3009900"/>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66FF66"/>
                </a:solidFill>
                <a:latin typeface="Arial" charset="0"/>
              </a:rPr>
              <a:t>转换</a:t>
            </a:r>
          </a:p>
        </p:txBody>
      </p:sp>
      <p:sp>
        <p:nvSpPr>
          <p:cNvPr id="381964" name="Text Box 12"/>
          <p:cNvSpPr txBox="1">
            <a:spLocks noChangeArrowheads="1"/>
          </p:cNvSpPr>
          <p:nvPr/>
        </p:nvSpPr>
        <p:spPr bwMode="auto">
          <a:xfrm>
            <a:off x="7612063" y="3298825"/>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FF00FF"/>
                </a:solidFill>
                <a:latin typeface="Arial" charset="0"/>
              </a:rPr>
              <a:t>下一状态</a:t>
            </a:r>
          </a:p>
        </p:txBody>
      </p:sp>
      <p:sp>
        <p:nvSpPr>
          <p:cNvPr id="381965" name="Rectangle 13"/>
          <p:cNvSpPr>
            <a:spLocks noChangeArrowheads="1"/>
          </p:cNvSpPr>
          <p:nvPr/>
        </p:nvSpPr>
        <p:spPr bwMode="auto">
          <a:xfrm rot="5400000">
            <a:off x="6388894" y="4685506"/>
            <a:ext cx="287338" cy="72072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81966" name="Line 14"/>
          <p:cNvSpPr>
            <a:spLocks noChangeShapeType="1"/>
          </p:cNvSpPr>
          <p:nvPr/>
        </p:nvSpPr>
        <p:spPr bwMode="auto">
          <a:xfrm>
            <a:off x="6459538" y="4468813"/>
            <a:ext cx="0" cy="360362"/>
          </a:xfrm>
          <a:prstGeom prst="line">
            <a:avLst/>
          </a:prstGeom>
          <a:noFill/>
          <a:ln w="28575">
            <a:solidFill>
              <a:srgbClr val="00FF00"/>
            </a:solidFill>
            <a:round/>
            <a:headEnd/>
            <a:tailEnd type="triangle" w="lg" len="med"/>
          </a:ln>
          <a:effectLst/>
        </p:spPr>
        <p:txBody>
          <a:bodyPr/>
          <a:lstStyle/>
          <a:p>
            <a:endParaRPr lang="zh-CN" altLang="en-US"/>
          </a:p>
        </p:txBody>
      </p:sp>
      <p:sp>
        <p:nvSpPr>
          <p:cNvPr id="381967" name="Rectangle 15"/>
          <p:cNvSpPr>
            <a:spLocks noChangeArrowheads="1"/>
          </p:cNvSpPr>
          <p:nvPr/>
        </p:nvSpPr>
        <p:spPr bwMode="auto">
          <a:xfrm>
            <a:off x="6148388" y="4133850"/>
            <a:ext cx="736600" cy="271463"/>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18" name="日期占位符 17"/>
          <p:cNvSpPr>
            <a:spLocks noGrp="1"/>
          </p:cNvSpPr>
          <p:nvPr>
            <p:ph type="dt" sz="half" idx="10"/>
          </p:nvPr>
        </p:nvSpPr>
        <p:spPr/>
        <p:txBody>
          <a:bodyPr/>
          <a:lstStyle/>
          <a:p>
            <a:r>
              <a:rPr lang="en-US" altLang="zh-CN" smtClean="0"/>
              <a:t>2014-7-18 IHEP</a:t>
            </a:r>
            <a:endParaRPr lang="en-US" altLang="zh-CN"/>
          </a:p>
        </p:txBody>
      </p:sp>
      <p:sp>
        <p:nvSpPr>
          <p:cNvPr id="19" name="灯片编号占位符 18"/>
          <p:cNvSpPr>
            <a:spLocks noGrp="1"/>
          </p:cNvSpPr>
          <p:nvPr>
            <p:ph type="sldNum" sz="quarter" idx="12"/>
          </p:nvPr>
        </p:nvSpPr>
        <p:spPr/>
        <p:txBody>
          <a:bodyPr/>
          <a:lstStyle/>
          <a:p>
            <a:fld id="{59700DE5-5ADE-4923-BE5B-C091AD802598}" type="slidenum">
              <a:rPr lang="en-US" altLang="zh-CN" smtClean="0"/>
              <a:pPr/>
              <a:t>139</a:t>
            </a:fld>
            <a:endParaRPr lang="en-US" altLang="zh-CN"/>
          </a:p>
        </p:txBody>
      </p:sp>
      <p:sp>
        <p:nvSpPr>
          <p:cNvPr id="20" name="页脚占位符 19"/>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1955">
                                            <p:txEl>
                                              <p:pRg st="2" end="2"/>
                                            </p:txEl>
                                          </p:spTgt>
                                        </p:tgtEl>
                                        <p:attrNameLst>
                                          <p:attrName>style.visibility</p:attrName>
                                        </p:attrNameLst>
                                      </p:cBhvr>
                                      <p:to>
                                        <p:strVal val="visible"/>
                                      </p:to>
                                    </p:set>
                                    <p:animEffect transition="in" filter="blinds(horizontal)">
                                      <p:cBhvr>
                                        <p:cTn id="7" dur="500"/>
                                        <p:tgtEl>
                                          <p:spTgt spid="38195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1955">
                                            <p:txEl>
                                              <p:pRg st="3" end="3"/>
                                            </p:txEl>
                                          </p:spTgt>
                                        </p:tgtEl>
                                        <p:attrNameLst>
                                          <p:attrName>style.visibility</p:attrName>
                                        </p:attrNameLst>
                                      </p:cBhvr>
                                      <p:to>
                                        <p:strVal val="visible"/>
                                      </p:to>
                                    </p:set>
                                    <p:animEffect transition="in" filter="blinds(horizontal)">
                                      <p:cBhvr>
                                        <p:cTn id="12" dur="500"/>
                                        <p:tgtEl>
                                          <p:spTgt spid="3819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日期占位符 3"/>
          <p:cNvSpPr>
            <a:spLocks noGrp="1"/>
          </p:cNvSpPr>
          <p:nvPr>
            <p:ph type="dt" sz="half" idx="10"/>
          </p:nvPr>
        </p:nvSpPr>
        <p:spPr/>
        <p:txBody>
          <a:bodyPr/>
          <a:lstStyle/>
          <a:p>
            <a:r>
              <a:rPr lang="en-US" altLang="zh-CN" smtClean="0"/>
              <a:t>2014-7-18 IHEP</a:t>
            </a:r>
            <a:endParaRPr lang="en-US" altLang="zh-CN"/>
          </a:p>
        </p:txBody>
      </p:sp>
      <p:sp>
        <p:nvSpPr>
          <p:cNvPr id="834" name="灯片编号占位符 4"/>
          <p:cNvSpPr>
            <a:spLocks noGrp="1"/>
          </p:cNvSpPr>
          <p:nvPr>
            <p:ph type="sldNum" sz="quarter" idx="11"/>
          </p:nvPr>
        </p:nvSpPr>
        <p:spPr/>
        <p:txBody>
          <a:bodyPr/>
          <a:lstStyle/>
          <a:p>
            <a:fld id="{E576A969-67E0-4163-98B0-BC90EA2D558F}" type="slidenum">
              <a:rPr lang="en-US" altLang="zh-CN"/>
              <a:pPr/>
              <a:t>14</a:t>
            </a:fld>
            <a:endParaRPr lang="en-US" altLang="zh-CN"/>
          </a:p>
        </p:txBody>
      </p:sp>
      <p:sp>
        <p:nvSpPr>
          <p:cNvPr id="835" name="页脚占位符 5"/>
          <p:cNvSpPr>
            <a:spLocks noGrp="1"/>
          </p:cNvSpPr>
          <p:nvPr>
            <p:ph type="ftr" sz="quarter" idx="12"/>
          </p:nvPr>
        </p:nvSpPr>
        <p:spPr/>
        <p:txBody>
          <a:bodyPr/>
          <a:lstStyle/>
          <a:p>
            <a:r>
              <a:rPr lang="pt-BR" altLang="zh-CN" smtClean="0"/>
              <a:t>Z.-A. LIU     EPC Seminar</a:t>
            </a:r>
            <a:endParaRPr lang="en-US" altLang="zh-CN"/>
          </a:p>
        </p:txBody>
      </p:sp>
      <p:sp>
        <p:nvSpPr>
          <p:cNvPr id="192514" name="Rectangle 2"/>
          <p:cNvSpPr>
            <a:spLocks noGrp="1" noRot="1" noChangeArrowheads="1"/>
          </p:cNvSpPr>
          <p:nvPr>
            <p:ph type="title"/>
          </p:nvPr>
        </p:nvSpPr>
        <p:spPr>
          <a:xfrm>
            <a:off x="179388" y="115888"/>
            <a:ext cx="1800225" cy="1225550"/>
          </a:xfrm>
        </p:spPr>
        <p:txBody>
          <a:bodyPr/>
          <a:lstStyle/>
          <a:p>
            <a:r>
              <a:rPr lang="en-US" altLang="zh-CN" sz="3200" dirty="0"/>
              <a:t>BES2 </a:t>
            </a:r>
            <a:r>
              <a:rPr lang="en-US" altLang="zh-CN" sz="3200" dirty="0" smtClean="0"/>
              <a:t>trigger</a:t>
            </a:r>
            <a:endParaRPr lang="zh-CN" altLang="en-US" sz="3200" dirty="0"/>
          </a:p>
        </p:txBody>
      </p:sp>
      <p:sp>
        <p:nvSpPr>
          <p:cNvPr id="192515" name="Rectangle 3"/>
          <p:cNvSpPr>
            <a:spLocks noGrp="1" noChangeArrowheads="1"/>
          </p:cNvSpPr>
          <p:nvPr>
            <p:ph type="body" idx="1"/>
          </p:nvPr>
        </p:nvSpPr>
        <p:spPr>
          <a:xfrm>
            <a:off x="760040" y="5661248"/>
            <a:ext cx="7772400" cy="579438"/>
          </a:xfrm>
        </p:spPr>
        <p:txBody>
          <a:bodyPr/>
          <a:lstStyle/>
          <a:p>
            <a:r>
              <a:rPr lang="en-US" altLang="zh-CN" dirty="0" smtClean="0"/>
              <a:t>Single bunch, 800ns spacing, enough time</a:t>
            </a:r>
            <a:endParaRPr lang="zh-CN" altLang="en-US" dirty="0"/>
          </a:p>
        </p:txBody>
      </p:sp>
      <p:grpSp>
        <p:nvGrpSpPr>
          <p:cNvPr id="2" name="Group 4"/>
          <p:cNvGrpSpPr>
            <a:grpSpLocks/>
          </p:cNvGrpSpPr>
          <p:nvPr/>
        </p:nvGrpSpPr>
        <p:grpSpPr bwMode="auto">
          <a:xfrm rot="-16200000">
            <a:off x="2759869" y="-481806"/>
            <a:ext cx="5678487" cy="7019925"/>
            <a:chOff x="806" y="175"/>
            <a:chExt cx="3577" cy="4422"/>
          </a:xfrm>
        </p:grpSpPr>
        <p:sp>
          <p:nvSpPr>
            <p:cNvPr id="192517" name="Rectangle 5"/>
            <p:cNvSpPr>
              <a:spLocks noChangeArrowheads="1"/>
            </p:cNvSpPr>
            <p:nvPr/>
          </p:nvSpPr>
          <p:spPr bwMode="auto">
            <a:xfrm>
              <a:off x="1308" y="3862"/>
              <a:ext cx="461" cy="409"/>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518" name="Rectangle 6"/>
            <p:cNvSpPr>
              <a:spLocks noChangeArrowheads="1"/>
            </p:cNvSpPr>
            <p:nvPr/>
          </p:nvSpPr>
          <p:spPr bwMode="auto">
            <a:xfrm rot="16200000">
              <a:off x="1327" y="4018"/>
              <a:ext cx="180"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AND-</a:t>
              </a:r>
              <a:endParaRPr kumimoji="1" lang="en-US" altLang="zh-CN" sz="2400">
                <a:latin typeface="Times New Roman" pitchFamily="18" charset="0"/>
              </a:endParaRPr>
            </a:p>
          </p:txBody>
        </p:sp>
        <p:sp>
          <p:nvSpPr>
            <p:cNvPr id="192519" name="Rectangle 7"/>
            <p:cNvSpPr>
              <a:spLocks noChangeArrowheads="1"/>
            </p:cNvSpPr>
            <p:nvPr/>
          </p:nvSpPr>
          <p:spPr bwMode="auto">
            <a:xfrm rot="16200000">
              <a:off x="1334" y="4015"/>
              <a:ext cx="33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WINDOW</a:t>
              </a:r>
              <a:endParaRPr kumimoji="1" lang="en-US" altLang="zh-CN" sz="2400">
                <a:latin typeface="Times New Roman" pitchFamily="18" charset="0"/>
              </a:endParaRPr>
            </a:p>
          </p:txBody>
        </p:sp>
        <p:sp>
          <p:nvSpPr>
            <p:cNvPr id="192520" name="Rectangle 8"/>
            <p:cNvSpPr>
              <a:spLocks noChangeArrowheads="1"/>
            </p:cNvSpPr>
            <p:nvPr/>
          </p:nvSpPr>
          <p:spPr bwMode="auto">
            <a:xfrm rot="16200000">
              <a:off x="1444" y="4016"/>
              <a:ext cx="280"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-LATCH</a:t>
              </a:r>
              <a:endParaRPr kumimoji="1" lang="en-US" altLang="zh-CN" sz="2400">
                <a:latin typeface="Times New Roman" pitchFamily="18" charset="0"/>
              </a:endParaRPr>
            </a:p>
          </p:txBody>
        </p:sp>
        <p:sp>
          <p:nvSpPr>
            <p:cNvPr id="192521" name="Rectangle 9"/>
            <p:cNvSpPr>
              <a:spLocks noChangeArrowheads="1"/>
            </p:cNvSpPr>
            <p:nvPr/>
          </p:nvSpPr>
          <p:spPr bwMode="auto">
            <a:xfrm rot="16200000">
              <a:off x="1546" y="4016"/>
              <a:ext cx="244"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TR25*3</a:t>
              </a:r>
              <a:endParaRPr kumimoji="1" lang="en-US" altLang="zh-CN" sz="2400">
                <a:latin typeface="Times New Roman" pitchFamily="18" charset="0"/>
              </a:endParaRPr>
            </a:p>
          </p:txBody>
        </p:sp>
        <p:sp>
          <p:nvSpPr>
            <p:cNvPr id="192522" name="Rectangle 10"/>
            <p:cNvSpPr>
              <a:spLocks noChangeArrowheads="1"/>
            </p:cNvSpPr>
            <p:nvPr/>
          </p:nvSpPr>
          <p:spPr bwMode="auto">
            <a:xfrm>
              <a:off x="932" y="3862"/>
              <a:ext cx="293" cy="409"/>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523" name="Rectangle 11"/>
            <p:cNvSpPr>
              <a:spLocks noChangeArrowheads="1"/>
            </p:cNvSpPr>
            <p:nvPr/>
          </p:nvSpPr>
          <p:spPr bwMode="auto">
            <a:xfrm rot="16200000">
              <a:off x="833" y="4015"/>
              <a:ext cx="33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WINDOW</a:t>
              </a:r>
              <a:endParaRPr kumimoji="1" lang="en-US" altLang="zh-CN" sz="2400">
                <a:latin typeface="Times New Roman" pitchFamily="18" charset="0"/>
              </a:endParaRPr>
            </a:p>
          </p:txBody>
        </p:sp>
        <p:sp>
          <p:nvSpPr>
            <p:cNvPr id="192524" name="Rectangle 12"/>
            <p:cNvSpPr>
              <a:spLocks noChangeArrowheads="1"/>
            </p:cNvSpPr>
            <p:nvPr/>
          </p:nvSpPr>
          <p:spPr bwMode="auto">
            <a:xfrm rot="16200000">
              <a:off x="942" y="4016"/>
              <a:ext cx="280"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-LATCH</a:t>
              </a:r>
              <a:endParaRPr kumimoji="1" lang="en-US" altLang="zh-CN" sz="2400">
                <a:latin typeface="Times New Roman" pitchFamily="18" charset="0"/>
              </a:endParaRPr>
            </a:p>
          </p:txBody>
        </p:sp>
        <p:sp>
          <p:nvSpPr>
            <p:cNvPr id="192525" name="Rectangle 13"/>
            <p:cNvSpPr>
              <a:spLocks noChangeArrowheads="1"/>
            </p:cNvSpPr>
            <p:nvPr/>
          </p:nvSpPr>
          <p:spPr bwMode="auto">
            <a:xfrm rot="16200000">
              <a:off x="1044" y="4016"/>
              <a:ext cx="244"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TR26*3</a:t>
              </a:r>
              <a:endParaRPr kumimoji="1" lang="en-US" altLang="zh-CN" sz="2400">
                <a:latin typeface="Times New Roman" pitchFamily="18" charset="0"/>
              </a:endParaRPr>
            </a:p>
          </p:txBody>
        </p:sp>
        <p:sp>
          <p:nvSpPr>
            <p:cNvPr id="192526" name="Rectangle 14"/>
            <p:cNvSpPr>
              <a:spLocks noChangeArrowheads="1"/>
            </p:cNvSpPr>
            <p:nvPr/>
          </p:nvSpPr>
          <p:spPr bwMode="auto">
            <a:xfrm>
              <a:off x="1851" y="3863"/>
              <a:ext cx="293" cy="409"/>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527" name="Rectangle 15"/>
            <p:cNvSpPr>
              <a:spLocks noChangeArrowheads="1"/>
            </p:cNvSpPr>
            <p:nvPr/>
          </p:nvSpPr>
          <p:spPr bwMode="auto">
            <a:xfrm rot="16200000">
              <a:off x="1798" y="4016"/>
              <a:ext cx="324"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COMBNT</a:t>
              </a:r>
              <a:endParaRPr kumimoji="1" lang="en-US" altLang="zh-CN" sz="2400">
                <a:latin typeface="Times New Roman" pitchFamily="18" charset="0"/>
              </a:endParaRPr>
            </a:p>
          </p:txBody>
        </p:sp>
        <p:sp>
          <p:nvSpPr>
            <p:cNvPr id="192528" name="Rectangle 16"/>
            <p:cNvSpPr>
              <a:spLocks noChangeArrowheads="1"/>
            </p:cNvSpPr>
            <p:nvPr/>
          </p:nvSpPr>
          <p:spPr bwMode="auto">
            <a:xfrm rot="16200000">
              <a:off x="1921" y="4017"/>
              <a:ext cx="244"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TR82*5</a:t>
              </a:r>
              <a:endParaRPr kumimoji="1" lang="en-US" altLang="zh-CN" sz="2400">
                <a:latin typeface="Times New Roman" pitchFamily="18" charset="0"/>
              </a:endParaRPr>
            </a:p>
          </p:txBody>
        </p:sp>
        <p:sp>
          <p:nvSpPr>
            <p:cNvPr id="192529" name="Rectangle 17"/>
            <p:cNvSpPr>
              <a:spLocks noChangeArrowheads="1"/>
            </p:cNvSpPr>
            <p:nvPr/>
          </p:nvSpPr>
          <p:spPr bwMode="auto">
            <a:xfrm>
              <a:off x="2352" y="3999"/>
              <a:ext cx="419" cy="273"/>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530" name="Rectangle 18"/>
            <p:cNvSpPr>
              <a:spLocks noChangeArrowheads="1"/>
            </p:cNvSpPr>
            <p:nvPr/>
          </p:nvSpPr>
          <p:spPr bwMode="auto">
            <a:xfrm rot="16200000">
              <a:off x="2436" y="4088"/>
              <a:ext cx="9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3/4</a:t>
              </a:r>
              <a:endParaRPr kumimoji="1" lang="en-US" altLang="zh-CN" sz="2400">
                <a:latin typeface="Times New Roman" pitchFamily="18" charset="0"/>
              </a:endParaRPr>
            </a:p>
          </p:txBody>
        </p:sp>
        <p:sp>
          <p:nvSpPr>
            <p:cNvPr id="192531" name="Rectangle 19"/>
            <p:cNvSpPr>
              <a:spLocks noChangeArrowheads="1"/>
            </p:cNvSpPr>
            <p:nvPr/>
          </p:nvSpPr>
          <p:spPr bwMode="auto">
            <a:xfrm rot="16200000">
              <a:off x="2456" y="4084"/>
              <a:ext cx="220"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TR31B</a:t>
              </a:r>
              <a:endParaRPr kumimoji="1" lang="en-US" altLang="zh-CN" sz="2400">
                <a:latin typeface="Times New Roman" pitchFamily="18" charset="0"/>
              </a:endParaRPr>
            </a:p>
          </p:txBody>
        </p:sp>
        <p:sp>
          <p:nvSpPr>
            <p:cNvPr id="192532" name="Rectangle 20"/>
            <p:cNvSpPr>
              <a:spLocks noChangeArrowheads="1"/>
            </p:cNvSpPr>
            <p:nvPr/>
          </p:nvSpPr>
          <p:spPr bwMode="auto">
            <a:xfrm rot="16200000">
              <a:off x="2596" y="4087"/>
              <a:ext cx="108"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*36</a:t>
              </a:r>
              <a:endParaRPr kumimoji="1" lang="en-US" altLang="zh-CN" sz="2400">
                <a:latin typeface="Times New Roman" pitchFamily="18" charset="0"/>
              </a:endParaRPr>
            </a:p>
          </p:txBody>
        </p:sp>
        <p:sp>
          <p:nvSpPr>
            <p:cNvPr id="192533" name="Rectangle 21"/>
            <p:cNvSpPr>
              <a:spLocks noChangeArrowheads="1"/>
            </p:cNvSpPr>
            <p:nvPr/>
          </p:nvSpPr>
          <p:spPr bwMode="auto">
            <a:xfrm>
              <a:off x="3469" y="3872"/>
              <a:ext cx="377" cy="408"/>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534" name="Rectangle 22"/>
            <p:cNvSpPr>
              <a:spLocks noChangeArrowheads="1"/>
            </p:cNvSpPr>
            <p:nvPr/>
          </p:nvSpPr>
          <p:spPr bwMode="auto">
            <a:xfrm rot="16200000">
              <a:off x="3488" y="4028"/>
              <a:ext cx="180"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ADD-</a:t>
              </a:r>
              <a:endParaRPr kumimoji="1" lang="en-US" altLang="zh-CN" sz="2400">
                <a:latin typeface="Times New Roman" pitchFamily="18" charset="0"/>
              </a:endParaRPr>
            </a:p>
          </p:txBody>
        </p:sp>
        <p:sp>
          <p:nvSpPr>
            <p:cNvPr id="192535" name="Rectangle 23"/>
            <p:cNvSpPr>
              <a:spLocks noChangeArrowheads="1"/>
            </p:cNvSpPr>
            <p:nvPr/>
          </p:nvSpPr>
          <p:spPr bwMode="auto">
            <a:xfrm rot="16200000">
              <a:off x="3576" y="4026"/>
              <a:ext cx="17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DISC</a:t>
              </a:r>
              <a:endParaRPr kumimoji="1" lang="en-US" altLang="zh-CN" sz="2400">
                <a:latin typeface="Times New Roman" pitchFamily="18" charset="0"/>
              </a:endParaRPr>
            </a:p>
          </p:txBody>
        </p:sp>
        <p:sp>
          <p:nvSpPr>
            <p:cNvPr id="192536" name="Rectangle 24"/>
            <p:cNvSpPr>
              <a:spLocks noChangeArrowheads="1"/>
            </p:cNvSpPr>
            <p:nvPr/>
          </p:nvSpPr>
          <p:spPr bwMode="auto">
            <a:xfrm rot="16200000">
              <a:off x="3599" y="4025"/>
              <a:ext cx="29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TR12B*8</a:t>
              </a:r>
              <a:endParaRPr kumimoji="1" lang="en-US" altLang="zh-CN" sz="2400">
                <a:latin typeface="Times New Roman" pitchFamily="18" charset="0"/>
              </a:endParaRPr>
            </a:p>
          </p:txBody>
        </p:sp>
        <p:sp>
          <p:nvSpPr>
            <p:cNvPr id="192537" name="Rectangle 25"/>
            <p:cNvSpPr>
              <a:spLocks noChangeArrowheads="1"/>
            </p:cNvSpPr>
            <p:nvPr/>
          </p:nvSpPr>
          <p:spPr bwMode="auto">
            <a:xfrm>
              <a:off x="3984" y="3872"/>
              <a:ext cx="294" cy="408"/>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538" name="Rectangle 26"/>
            <p:cNvSpPr>
              <a:spLocks noChangeArrowheads="1"/>
            </p:cNvSpPr>
            <p:nvPr/>
          </p:nvSpPr>
          <p:spPr bwMode="auto">
            <a:xfrm rot="16200000">
              <a:off x="3953" y="4026"/>
              <a:ext cx="196"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DISC-</a:t>
              </a:r>
              <a:endParaRPr kumimoji="1" lang="en-US" altLang="zh-CN" sz="2400">
                <a:latin typeface="Times New Roman" pitchFamily="18" charset="0"/>
              </a:endParaRPr>
            </a:p>
          </p:txBody>
        </p:sp>
        <p:sp>
          <p:nvSpPr>
            <p:cNvPr id="192539" name="Rectangle 27"/>
            <p:cNvSpPr>
              <a:spLocks noChangeArrowheads="1"/>
            </p:cNvSpPr>
            <p:nvPr/>
          </p:nvSpPr>
          <p:spPr bwMode="auto">
            <a:xfrm rot="16200000">
              <a:off x="4081" y="4027"/>
              <a:ext cx="108"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OR</a:t>
              </a:r>
              <a:endParaRPr kumimoji="1" lang="en-US" altLang="zh-CN" sz="2400">
                <a:latin typeface="Times New Roman" pitchFamily="18" charset="0"/>
              </a:endParaRPr>
            </a:p>
          </p:txBody>
        </p:sp>
        <p:sp>
          <p:nvSpPr>
            <p:cNvPr id="192540" name="Rectangle 28"/>
            <p:cNvSpPr>
              <a:spLocks noChangeArrowheads="1"/>
            </p:cNvSpPr>
            <p:nvPr/>
          </p:nvSpPr>
          <p:spPr bwMode="auto">
            <a:xfrm rot="16200000">
              <a:off x="4096" y="4025"/>
              <a:ext cx="244"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TR41*2</a:t>
              </a:r>
              <a:endParaRPr kumimoji="1" lang="en-US" altLang="zh-CN" sz="2400">
                <a:latin typeface="Times New Roman" pitchFamily="18" charset="0"/>
              </a:endParaRPr>
            </a:p>
          </p:txBody>
        </p:sp>
        <p:sp>
          <p:nvSpPr>
            <p:cNvPr id="192541" name="Rectangle 29"/>
            <p:cNvSpPr>
              <a:spLocks noChangeArrowheads="1"/>
            </p:cNvSpPr>
            <p:nvPr/>
          </p:nvSpPr>
          <p:spPr bwMode="auto">
            <a:xfrm>
              <a:off x="932" y="3138"/>
              <a:ext cx="293" cy="408"/>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542" name="Rectangle 30"/>
            <p:cNvSpPr>
              <a:spLocks noChangeArrowheads="1"/>
            </p:cNvSpPr>
            <p:nvPr/>
          </p:nvSpPr>
          <p:spPr bwMode="auto">
            <a:xfrm rot="16200000">
              <a:off x="951" y="3282"/>
              <a:ext cx="166"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Nhit</a:t>
              </a:r>
              <a:endParaRPr kumimoji="1" lang="en-US" altLang="zh-CN" sz="2400">
                <a:latin typeface="Times New Roman" pitchFamily="18" charset="0"/>
              </a:endParaRPr>
            </a:p>
          </p:txBody>
        </p:sp>
        <p:sp>
          <p:nvSpPr>
            <p:cNvPr id="192543" name="Rectangle 31"/>
            <p:cNvSpPr>
              <a:spLocks noChangeArrowheads="1"/>
            </p:cNvSpPr>
            <p:nvPr/>
          </p:nvSpPr>
          <p:spPr bwMode="auto">
            <a:xfrm rot="16200000">
              <a:off x="1028" y="3281"/>
              <a:ext cx="211"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TR28</a:t>
              </a:r>
              <a:endParaRPr kumimoji="1" lang="en-US" altLang="zh-CN" sz="2400">
                <a:latin typeface="Times New Roman" pitchFamily="18" charset="0"/>
              </a:endParaRPr>
            </a:p>
          </p:txBody>
        </p:sp>
        <p:sp>
          <p:nvSpPr>
            <p:cNvPr id="192544" name="Rectangle 32"/>
            <p:cNvSpPr>
              <a:spLocks noChangeArrowheads="1"/>
            </p:cNvSpPr>
            <p:nvPr/>
          </p:nvSpPr>
          <p:spPr bwMode="auto">
            <a:xfrm>
              <a:off x="4026" y="3147"/>
              <a:ext cx="210" cy="409"/>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545" name="Rectangle 33"/>
            <p:cNvSpPr>
              <a:spLocks noChangeArrowheads="1"/>
            </p:cNvSpPr>
            <p:nvPr/>
          </p:nvSpPr>
          <p:spPr bwMode="auto">
            <a:xfrm rot="16200000">
              <a:off x="3965" y="3300"/>
              <a:ext cx="256"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LATCH</a:t>
              </a:r>
              <a:endParaRPr kumimoji="1" lang="en-US" altLang="zh-CN" sz="2400">
                <a:latin typeface="Times New Roman" pitchFamily="18" charset="0"/>
              </a:endParaRPr>
            </a:p>
          </p:txBody>
        </p:sp>
        <p:sp>
          <p:nvSpPr>
            <p:cNvPr id="192546" name="Rectangle 34"/>
            <p:cNvSpPr>
              <a:spLocks noChangeArrowheads="1"/>
            </p:cNvSpPr>
            <p:nvPr/>
          </p:nvSpPr>
          <p:spPr bwMode="auto">
            <a:xfrm rot="16200000">
              <a:off x="4091" y="3303"/>
              <a:ext cx="17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TR42</a:t>
              </a:r>
              <a:endParaRPr kumimoji="1" lang="en-US" altLang="zh-CN" sz="2400">
                <a:latin typeface="Times New Roman" pitchFamily="18" charset="0"/>
              </a:endParaRPr>
            </a:p>
          </p:txBody>
        </p:sp>
        <p:sp>
          <p:nvSpPr>
            <p:cNvPr id="192547" name="Rectangle 35"/>
            <p:cNvSpPr>
              <a:spLocks noChangeArrowheads="1"/>
            </p:cNvSpPr>
            <p:nvPr/>
          </p:nvSpPr>
          <p:spPr bwMode="auto">
            <a:xfrm>
              <a:off x="3750" y="3147"/>
              <a:ext cx="168" cy="409"/>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548" name="Rectangle 36"/>
            <p:cNvSpPr>
              <a:spLocks noChangeArrowheads="1"/>
            </p:cNvSpPr>
            <p:nvPr/>
          </p:nvSpPr>
          <p:spPr bwMode="auto">
            <a:xfrm rot="16200000">
              <a:off x="3730" y="3304"/>
              <a:ext cx="13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Etot</a:t>
              </a:r>
              <a:endParaRPr kumimoji="1" lang="en-US" altLang="zh-CN" sz="2400">
                <a:latin typeface="Times New Roman" pitchFamily="18" charset="0"/>
              </a:endParaRPr>
            </a:p>
          </p:txBody>
        </p:sp>
        <p:sp>
          <p:nvSpPr>
            <p:cNvPr id="192549" name="Rectangle 37"/>
            <p:cNvSpPr>
              <a:spLocks noChangeArrowheads="1"/>
            </p:cNvSpPr>
            <p:nvPr/>
          </p:nvSpPr>
          <p:spPr bwMode="auto">
            <a:xfrm rot="16200000">
              <a:off x="3794" y="3303"/>
              <a:ext cx="17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TR16</a:t>
              </a:r>
              <a:endParaRPr kumimoji="1" lang="en-US" altLang="zh-CN" sz="2400">
                <a:latin typeface="Times New Roman" pitchFamily="18" charset="0"/>
              </a:endParaRPr>
            </a:p>
          </p:txBody>
        </p:sp>
        <p:sp>
          <p:nvSpPr>
            <p:cNvPr id="192550" name="Rectangle 38"/>
            <p:cNvSpPr>
              <a:spLocks noChangeArrowheads="1"/>
            </p:cNvSpPr>
            <p:nvPr/>
          </p:nvSpPr>
          <p:spPr bwMode="auto">
            <a:xfrm>
              <a:off x="2311" y="3456"/>
              <a:ext cx="419" cy="317"/>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551" name="Rectangle 39"/>
            <p:cNvSpPr>
              <a:spLocks noChangeArrowheads="1"/>
            </p:cNvSpPr>
            <p:nvPr/>
          </p:nvSpPr>
          <p:spPr bwMode="auto">
            <a:xfrm rot="16200000">
              <a:off x="2352" y="3564"/>
              <a:ext cx="260"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TRACK</a:t>
              </a:r>
              <a:endParaRPr kumimoji="1" lang="en-US" altLang="zh-CN" sz="2400">
                <a:latin typeface="Times New Roman" pitchFamily="18" charset="0"/>
              </a:endParaRPr>
            </a:p>
          </p:txBody>
        </p:sp>
        <p:sp>
          <p:nvSpPr>
            <p:cNvPr id="192552" name="Rectangle 40"/>
            <p:cNvSpPr>
              <a:spLocks noChangeArrowheads="1"/>
            </p:cNvSpPr>
            <p:nvPr/>
          </p:nvSpPr>
          <p:spPr bwMode="auto">
            <a:xfrm rot="16200000">
              <a:off x="2420" y="3563"/>
              <a:ext cx="29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TR32B*8</a:t>
              </a:r>
              <a:endParaRPr kumimoji="1" lang="en-US" altLang="zh-CN" sz="2400">
                <a:latin typeface="Times New Roman" pitchFamily="18" charset="0"/>
              </a:endParaRPr>
            </a:p>
          </p:txBody>
        </p:sp>
        <p:sp>
          <p:nvSpPr>
            <p:cNvPr id="192553" name="Rectangle 41"/>
            <p:cNvSpPr>
              <a:spLocks noChangeArrowheads="1"/>
            </p:cNvSpPr>
            <p:nvPr/>
          </p:nvSpPr>
          <p:spPr bwMode="auto">
            <a:xfrm>
              <a:off x="1851" y="3138"/>
              <a:ext cx="293" cy="409"/>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554" name="Rectangle 42"/>
            <p:cNvSpPr>
              <a:spLocks noChangeArrowheads="1"/>
            </p:cNvSpPr>
            <p:nvPr/>
          </p:nvSpPr>
          <p:spPr bwMode="auto">
            <a:xfrm rot="16200000">
              <a:off x="1844" y="3305"/>
              <a:ext cx="148"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Ntrk</a:t>
              </a:r>
              <a:endParaRPr kumimoji="1" lang="en-US" altLang="zh-CN" sz="2400">
                <a:latin typeface="Times New Roman" pitchFamily="18" charset="0"/>
              </a:endParaRPr>
            </a:p>
          </p:txBody>
        </p:sp>
        <p:sp>
          <p:nvSpPr>
            <p:cNvPr id="192555" name="Rectangle 43"/>
            <p:cNvSpPr>
              <a:spLocks noChangeArrowheads="1"/>
            </p:cNvSpPr>
            <p:nvPr/>
          </p:nvSpPr>
          <p:spPr bwMode="auto">
            <a:xfrm rot="16200000">
              <a:off x="1906" y="3223"/>
              <a:ext cx="24"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a:t>
              </a:r>
              <a:endParaRPr kumimoji="1" lang="en-US" altLang="zh-CN" sz="2400">
                <a:latin typeface="Times New Roman" pitchFamily="18" charset="0"/>
              </a:endParaRPr>
            </a:p>
          </p:txBody>
        </p:sp>
        <p:sp>
          <p:nvSpPr>
            <p:cNvPr id="192556" name="Rectangle 44"/>
            <p:cNvSpPr>
              <a:spLocks noChangeArrowheads="1"/>
            </p:cNvSpPr>
            <p:nvPr/>
          </p:nvSpPr>
          <p:spPr bwMode="auto">
            <a:xfrm rot="16200000">
              <a:off x="1839" y="3291"/>
              <a:ext cx="324"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COMBNT</a:t>
              </a:r>
              <a:endParaRPr kumimoji="1" lang="en-US" altLang="zh-CN" sz="2400">
                <a:latin typeface="Times New Roman" pitchFamily="18" charset="0"/>
              </a:endParaRPr>
            </a:p>
          </p:txBody>
        </p:sp>
        <p:sp>
          <p:nvSpPr>
            <p:cNvPr id="192557" name="Rectangle 45"/>
            <p:cNvSpPr>
              <a:spLocks noChangeArrowheads="1"/>
            </p:cNvSpPr>
            <p:nvPr/>
          </p:nvSpPr>
          <p:spPr bwMode="auto">
            <a:xfrm rot="16200000">
              <a:off x="1999" y="3294"/>
              <a:ext cx="17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TR83</a:t>
              </a:r>
              <a:endParaRPr kumimoji="1" lang="en-US" altLang="zh-CN" sz="2400">
                <a:latin typeface="Times New Roman" pitchFamily="18" charset="0"/>
              </a:endParaRPr>
            </a:p>
          </p:txBody>
        </p:sp>
        <p:sp>
          <p:nvSpPr>
            <p:cNvPr id="192558" name="Rectangle 46"/>
            <p:cNvSpPr>
              <a:spLocks noChangeArrowheads="1"/>
            </p:cNvSpPr>
            <p:nvPr/>
          </p:nvSpPr>
          <p:spPr bwMode="auto">
            <a:xfrm>
              <a:off x="1350" y="3138"/>
              <a:ext cx="293" cy="408"/>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559" name="Rectangle 47"/>
            <p:cNvSpPr>
              <a:spLocks noChangeArrowheads="1"/>
            </p:cNvSpPr>
            <p:nvPr/>
          </p:nvSpPr>
          <p:spPr bwMode="auto">
            <a:xfrm rot="16200000">
              <a:off x="1349" y="3304"/>
              <a:ext cx="136"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Nhit</a:t>
              </a:r>
              <a:endParaRPr kumimoji="1" lang="en-US" altLang="zh-CN" sz="2400">
                <a:latin typeface="Times New Roman" pitchFamily="18" charset="0"/>
              </a:endParaRPr>
            </a:p>
          </p:txBody>
        </p:sp>
        <p:sp>
          <p:nvSpPr>
            <p:cNvPr id="192560" name="Rectangle 48"/>
            <p:cNvSpPr>
              <a:spLocks noChangeArrowheads="1"/>
            </p:cNvSpPr>
            <p:nvPr/>
          </p:nvSpPr>
          <p:spPr bwMode="auto">
            <a:xfrm rot="16200000">
              <a:off x="1405" y="3229"/>
              <a:ext cx="24"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a:t>
              </a:r>
              <a:endParaRPr kumimoji="1" lang="en-US" altLang="zh-CN" sz="2400">
                <a:latin typeface="Times New Roman" pitchFamily="18" charset="0"/>
              </a:endParaRPr>
            </a:p>
          </p:txBody>
        </p:sp>
        <p:sp>
          <p:nvSpPr>
            <p:cNvPr id="192561" name="Rectangle 49"/>
            <p:cNvSpPr>
              <a:spLocks noChangeArrowheads="1"/>
            </p:cNvSpPr>
            <p:nvPr/>
          </p:nvSpPr>
          <p:spPr bwMode="auto">
            <a:xfrm rot="16200000">
              <a:off x="1338" y="3290"/>
              <a:ext cx="324"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COMBNT</a:t>
              </a:r>
              <a:endParaRPr kumimoji="1" lang="en-US" altLang="zh-CN" sz="2400">
                <a:latin typeface="Times New Roman" pitchFamily="18" charset="0"/>
              </a:endParaRPr>
            </a:p>
          </p:txBody>
        </p:sp>
        <p:sp>
          <p:nvSpPr>
            <p:cNvPr id="192562" name="Rectangle 50"/>
            <p:cNvSpPr>
              <a:spLocks noChangeArrowheads="1"/>
            </p:cNvSpPr>
            <p:nvPr/>
          </p:nvSpPr>
          <p:spPr bwMode="auto">
            <a:xfrm rot="16200000">
              <a:off x="1498" y="3293"/>
              <a:ext cx="17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TR27</a:t>
              </a:r>
              <a:endParaRPr kumimoji="1" lang="en-US" altLang="zh-CN" sz="2400">
                <a:latin typeface="Times New Roman" pitchFamily="18" charset="0"/>
              </a:endParaRPr>
            </a:p>
          </p:txBody>
        </p:sp>
        <p:sp>
          <p:nvSpPr>
            <p:cNvPr id="192563" name="Rectangle 51"/>
            <p:cNvSpPr>
              <a:spLocks noChangeArrowheads="1"/>
            </p:cNvSpPr>
            <p:nvPr/>
          </p:nvSpPr>
          <p:spPr bwMode="auto">
            <a:xfrm>
              <a:off x="2884" y="3872"/>
              <a:ext cx="335" cy="408"/>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564" name="Rectangle 52"/>
            <p:cNvSpPr>
              <a:spLocks noChangeArrowheads="1"/>
            </p:cNvSpPr>
            <p:nvPr/>
          </p:nvSpPr>
          <p:spPr bwMode="auto">
            <a:xfrm rot="16200000">
              <a:off x="2874" y="4026"/>
              <a:ext cx="196"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DISC-</a:t>
              </a:r>
              <a:endParaRPr kumimoji="1" lang="en-US" altLang="zh-CN" sz="2400">
                <a:latin typeface="Times New Roman" pitchFamily="18" charset="0"/>
              </a:endParaRPr>
            </a:p>
          </p:txBody>
        </p:sp>
        <p:sp>
          <p:nvSpPr>
            <p:cNvPr id="192565" name="Rectangle 53"/>
            <p:cNvSpPr>
              <a:spLocks noChangeArrowheads="1"/>
            </p:cNvSpPr>
            <p:nvPr/>
          </p:nvSpPr>
          <p:spPr bwMode="auto">
            <a:xfrm rot="16200000">
              <a:off x="2977" y="4027"/>
              <a:ext cx="156"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ADD</a:t>
              </a:r>
              <a:endParaRPr kumimoji="1" lang="en-US" altLang="zh-CN" sz="2400">
                <a:latin typeface="Times New Roman" pitchFamily="18" charset="0"/>
              </a:endParaRPr>
            </a:p>
          </p:txBody>
        </p:sp>
        <p:sp>
          <p:nvSpPr>
            <p:cNvPr id="192566" name="Rectangle 54"/>
            <p:cNvSpPr>
              <a:spLocks noChangeArrowheads="1"/>
            </p:cNvSpPr>
            <p:nvPr/>
          </p:nvSpPr>
          <p:spPr bwMode="auto">
            <a:xfrm rot="16200000">
              <a:off x="2975" y="4024"/>
              <a:ext cx="328"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TR11B*16</a:t>
              </a:r>
              <a:endParaRPr kumimoji="1" lang="en-US" altLang="zh-CN" sz="2400">
                <a:latin typeface="Times New Roman" pitchFamily="18" charset="0"/>
              </a:endParaRPr>
            </a:p>
          </p:txBody>
        </p:sp>
        <p:grpSp>
          <p:nvGrpSpPr>
            <p:cNvPr id="3" name="Group 55"/>
            <p:cNvGrpSpPr>
              <a:grpSpLocks/>
            </p:cNvGrpSpPr>
            <p:nvPr/>
          </p:nvGrpSpPr>
          <p:grpSpPr bwMode="auto">
            <a:xfrm>
              <a:off x="1030" y="4277"/>
              <a:ext cx="55" cy="310"/>
              <a:chOff x="1462" y="4277"/>
              <a:chExt cx="55" cy="310"/>
            </a:xfrm>
          </p:grpSpPr>
          <p:sp>
            <p:nvSpPr>
              <p:cNvPr id="192568" name="Line 56"/>
              <p:cNvSpPr>
                <a:spLocks noChangeShapeType="1"/>
              </p:cNvSpPr>
              <p:nvPr/>
            </p:nvSpPr>
            <p:spPr bwMode="auto">
              <a:xfrm flipV="1">
                <a:off x="1489" y="4329"/>
                <a:ext cx="1" cy="258"/>
              </a:xfrm>
              <a:prstGeom prst="line">
                <a:avLst/>
              </a:prstGeom>
              <a:noFill/>
              <a:ln w="7938">
                <a:solidFill>
                  <a:srgbClr val="000000"/>
                </a:solidFill>
                <a:round/>
                <a:headEnd/>
                <a:tailEnd/>
              </a:ln>
            </p:spPr>
            <p:txBody>
              <a:bodyPr/>
              <a:lstStyle/>
              <a:p>
                <a:endParaRPr lang="zh-CN" altLang="en-US"/>
              </a:p>
            </p:txBody>
          </p:sp>
          <p:sp>
            <p:nvSpPr>
              <p:cNvPr id="192569" name="Freeform 57"/>
              <p:cNvSpPr>
                <a:spLocks/>
              </p:cNvSpPr>
              <p:nvPr/>
            </p:nvSpPr>
            <p:spPr bwMode="auto">
              <a:xfrm>
                <a:off x="1462" y="4277"/>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4" name="Group 58"/>
            <p:cNvGrpSpPr>
              <a:grpSpLocks/>
            </p:cNvGrpSpPr>
            <p:nvPr/>
          </p:nvGrpSpPr>
          <p:grpSpPr bwMode="auto">
            <a:xfrm>
              <a:off x="1532" y="4270"/>
              <a:ext cx="55" cy="317"/>
              <a:chOff x="1964" y="4270"/>
              <a:chExt cx="55" cy="317"/>
            </a:xfrm>
          </p:grpSpPr>
          <p:sp>
            <p:nvSpPr>
              <p:cNvPr id="192571" name="Line 59"/>
              <p:cNvSpPr>
                <a:spLocks noChangeShapeType="1"/>
              </p:cNvSpPr>
              <p:nvPr/>
            </p:nvSpPr>
            <p:spPr bwMode="auto">
              <a:xfrm flipV="1">
                <a:off x="1991" y="4322"/>
                <a:ext cx="1" cy="265"/>
              </a:xfrm>
              <a:prstGeom prst="line">
                <a:avLst/>
              </a:prstGeom>
              <a:noFill/>
              <a:ln w="7938">
                <a:solidFill>
                  <a:srgbClr val="000000"/>
                </a:solidFill>
                <a:round/>
                <a:headEnd/>
                <a:tailEnd/>
              </a:ln>
            </p:spPr>
            <p:txBody>
              <a:bodyPr/>
              <a:lstStyle/>
              <a:p>
                <a:endParaRPr lang="zh-CN" altLang="en-US"/>
              </a:p>
            </p:txBody>
          </p:sp>
          <p:sp>
            <p:nvSpPr>
              <p:cNvPr id="192572" name="Freeform 60"/>
              <p:cNvSpPr>
                <a:spLocks/>
              </p:cNvSpPr>
              <p:nvPr/>
            </p:nvSpPr>
            <p:spPr bwMode="auto">
              <a:xfrm>
                <a:off x="1964" y="4270"/>
                <a:ext cx="55" cy="54"/>
              </a:xfrm>
              <a:custGeom>
                <a:avLst/>
                <a:gdLst/>
                <a:ahLst/>
                <a:cxnLst>
                  <a:cxn ang="0">
                    <a:pos x="109" y="108"/>
                  </a:cxn>
                  <a:cxn ang="0">
                    <a:pos x="54" y="0"/>
                  </a:cxn>
                  <a:cxn ang="0">
                    <a:pos x="0" y="108"/>
                  </a:cxn>
                  <a:cxn ang="0">
                    <a:pos x="109" y="108"/>
                  </a:cxn>
                </a:cxnLst>
                <a:rect l="0" t="0" r="r" b="b"/>
                <a:pathLst>
                  <a:path w="109" h="108">
                    <a:moveTo>
                      <a:pt x="109" y="108"/>
                    </a:moveTo>
                    <a:lnTo>
                      <a:pt x="54" y="0"/>
                    </a:lnTo>
                    <a:lnTo>
                      <a:pt x="0" y="108"/>
                    </a:lnTo>
                    <a:lnTo>
                      <a:pt x="109" y="108"/>
                    </a:lnTo>
                    <a:close/>
                  </a:path>
                </a:pathLst>
              </a:custGeom>
              <a:solidFill>
                <a:srgbClr val="000000"/>
              </a:solidFill>
              <a:ln w="9525">
                <a:noFill/>
                <a:round/>
                <a:headEnd/>
                <a:tailEnd/>
              </a:ln>
            </p:spPr>
            <p:txBody>
              <a:bodyPr/>
              <a:lstStyle/>
              <a:p>
                <a:endParaRPr lang="zh-CN" altLang="en-US"/>
              </a:p>
            </p:txBody>
          </p:sp>
        </p:grpSp>
        <p:grpSp>
          <p:nvGrpSpPr>
            <p:cNvPr id="5" name="Group 61"/>
            <p:cNvGrpSpPr>
              <a:grpSpLocks/>
            </p:cNvGrpSpPr>
            <p:nvPr/>
          </p:nvGrpSpPr>
          <p:grpSpPr bwMode="auto">
            <a:xfrm>
              <a:off x="1991" y="4271"/>
              <a:ext cx="55" cy="317"/>
              <a:chOff x="2423" y="4271"/>
              <a:chExt cx="55" cy="317"/>
            </a:xfrm>
          </p:grpSpPr>
          <p:sp>
            <p:nvSpPr>
              <p:cNvPr id="192574" name="Line 62"/>
              <p:cNvSpPr>
                <a:spLocks noChangeShapeType="1"/>
              </p:cNvSpPr>
              <p:nvPr/>
            </p:nvSpPr>
            <p:spPr bwMode="auto">
              <a:xfrm flipV="1">
                <a:off x="2450" y="4323"/>
                <a:ext cx="1" cy="265"/>
              </a:xfrm>
              <a:prstGeom prst="line">
                <a:avLst/>
              </a:prstGeom>
              <a:noFill/>
              <a:ln w="7938">
                <a:solidFill>
                  <a:srgbClr val="000000"/>
                </a:solidFill>
                <a:round/>
                <a:headEnd/>
                <a:tailEnd/>
              </a:ln>
            </p:spPr>
            <p:txBody>
              <a:bodyPr/>
              <a:lstStyle/>
              <a:p>
                <a:endParaRPr lang="zh-CN" altLang="en-US"/>
              </a:p>
            </p:txBody>
          </p:sp>
          <p:sp>
            <p:nvSpPr>
              <p:cNvPr id="192575" name="Freeform 63"/>
              <p:cNvSpPr>
                <a:spLocks/>
              </p:cNvSpPr>
              <p:nvPr/>
            </p:nvSpPr>
            <p:spPr bwMode="auto">
              <a:xfrm>
                <a:off x="2423" y="4271"/>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6" name="Group 64"/>
            <p:cNvGrpSpPr>
              <a:grpSpLocks/>
            </p:cNvGrpSpPr>
            <p:nvPr/>
          </p:nvGrpSpPr>
          <p:grpSpPr bwMode="auto">
            <a:xfrm>
              <a:off x="2493" y="4271"/>
              <a:ext cx="55" cy="317"/>
              <a:chOff x="2925" y="4271"/>
              <a:chExt cx="55" cy="317"/>
            </a:xfrm>
          </p:grpSpPr>
          <p:sp>
            <p:nvSpPr>
              <p:cNvPr id="192577" name="Line 65"/>
              <p:cNvSpPr>
                <a:spLocks noChangeShapeType="1"/>
              </p:cNvSpPr>
              <p:nvPr/>
            </p:nvSpPr>
            <p:spPr bwMode="auto">
              <a:xfrm flipV="1">
                <a:off x="2952" y="4323"/>
                <a:ext cx="1" cy="265"/>
              </a:xfrm>
              <a:prstGeom prst="line">
                <a:avLst/>
              </a:prstGeom>
              <a:noFill/>
              <a:ln w="7938">
                <a:solidFill>
                  <a:srgbClr val="000000"/>
                </a:solidFill>
                <a:round/>
                <a:headEnd/>
                <a:tailEnd/>
              </a:ln>
            </p:spPr>
            <p:txBody>
              <a:bodyPr/>
              <a:lstStyle/>
              <a:p>
                <a:endParaRPr lang="zh-CN" altLang="en-US"/>
              </a:p>
            </p:txBody>
          </p:sp>
          <p:sp>
            <p:nvSpPr>
              <p:cNvPr id="192578" name="Freeform 66"/>
              <p:cNvSpPr>
                <a:spLocks/>
              </p:cNvSpPr>
              <p:nvPr/>
            </p:nvSpPr>
            <p:spPr bwMode="auto">
              <a:xfrm>
                <a:off x="2925" y="4271"/>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7" name="Group 67"/>
            <p:cNvGrpSpPr>
              <a:grpSpLocks/>
            </p:cNvGrpSpPr>
            <p:nvPr/>
          </p:nvGrpSpPr>
          <p:grpSpPr bwMode="auto">
            <a:xfrm>
              <a:off x="3024" y="4280"/>
              <a:ext cx="55" cy="317"/>
              <a:chOff x="3456" y="4280"/>
              <a:chExt cx="55" cy="317"/>
            </a:xfrm>
          </p:grpSpPr>
          <p:sp>
            <p:nvSpPr>
              <p:cNvPr id="192580" name="Line 68"/>
              <p:cNvSpPr>
                <a:spLocks noChangeShapeType="1"/>
              </p:cNvSpPr>
              <p:nvPr/>
            </p:nvSpPr>
            <p:spPr bwMode="auto">
              <a:xfrm flipV="1">
                <a:off x="3483" y="4332"/>
                <a:ext cx="1" cy="265"/>
              </a:xfrm>
              <a:prstGeom prst="line">
                <a:avLst/>
              </a:prstGeom>
              <a:noFill/>
              <a:ln w="7938">
                <a:solidFill>
                  <a:srgbClr val="000000"/>
                </a:solidFill>
                <a:round/>
                <a:headEnd/>
                <a:tailEnd/>
              </a:ln>
            </p:spPr>
            <p:txBody>
              <a:bodyPr/>
              <a:lstStyle/>
              <a:p>
                <a:endParaRPr lang="zh-CN" altLang="en-US"/>
              </a:p>
            </p:txBody>
          </p:sp>
          <p:sp>
            <p:nvSpPr>
              <p:cNvPr id="192581" name="Freeform 69"/>
              <p:cNvSpPr>
                <a:spLocks/>
              </p:cNvSpPr>
              <p:nvPr/>
            </p:nvSpPr>
            <p:spPr bwMode="auto">
              <a:xfrm>
                <a:off x="3456" y="4280"/>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8" name="Group 70"/>
            <p:cNvGrpSpPr>
              <a:grpSpLocks/>
            </p:cNvGrpSpPr>
            <p:nvPr/>
          </p:nvGrpSpPr>
          <p:grpSpPr bwMode="auto">
            <a:xfrm>
              <a:off x="3610" y="4280"/>
              <a:ext cx="54" cy="317"/>
              <a:chOff x="4042" y="4280"/>
              <a:chExt cx="54" cy="317"/>
            </a:xfrm>
          </p:grpSpPr>
          <p:sp>
            <p:nvSpPr>
              <p:cNvPr id="192583" name="Line 71"/>
              <p:cNvSpPr>
                <a:spLocks noChangeShapeType="1"/>
              </p:cNvSpPr>
              <p:nvPr/>
            </p:nvSpPr>
            <p:spPr bwMode="auto">
              <a:xfrm flipV="1">
                <a:off x="4069" y="4332"/>
                <a:ext cx="1" cy="265"/>
              </a:xfrm>
              <a:prstGeom prst="line">
                <a:avLst/>
              </a:prstGeom>
              <a:noFill/>
              <a:ln w="7938">
                <a:solidFill>
                  <a:srgbClr val="000000"/>
                </a:solidFill>
                <a:round/>
                <a:headEnd/>
                <a:tailEnd/>
              </a:ln>
            </p:spPr>
            <p:txBody>
              <a:bodyPr/>
              <a:lstStyle/>
              <a:p>
                <a:endParaRPr lang="zh-CN" altLang="en-US"/>
              </a:p>
            </p:txBody>
          </p:sp>
          <p:sp>
            <p:nvSpPr>
              <p:cNvPr id="192584" name="Freeform 72"/>
              <p:cNvSpPr>
                <a:spLocks/>
              </p:cNvSpPr>
              <p:nvPr/>
            </p:nvSpPr>
            <p:spPr bwMode="auto">
              <a:xfrm>
                <a:off x="4042" y="4280"/>
                <a:ext cx="54"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9" name="Group 73"/>
            <p:cNvGrpSpPr>
              <a:grpSpLocks/>
            </p:cNvGrpSpPr>
            <p:nvPr/>
          </p:nvGrpSpPr>
          <p:grpSpPr bwMode="auto">
            <a:xfrm>
              <a:off x="4111" y="4280"/>
              <a:ext cx="55" cy="317"/>
              <a:chOff x="4543" y="4280"/>
              <a:chExt cx="55" cy="317"/>
            </a:xfrm>
          </p:grpSpPr>
          <p:sp>
            <p:nvSpPr>
              <p:cNvPr id="192586" name="Line 74"/>
              <p:cNvSpPr>
                <a:spLocks noChangeShapeType="1"/>
              </p:cNvSpPr>
              <p:nvPr/>
            </p:nvSpPr>
            <p:spPr bwMode="auto">
              <a:xfrm flipV="1">
                <a:off x="4570" y="4332"/>
                <a:ext cx="1" cy="265"/>
              </a:xfrm>
              <a:prstGeom prst="line">
                <a:avLst/>
              </a:prstGeom>
              <a:noFill/>
              <a:ln w="7938">
                <a:solidFill>
                  <a:srgbClr val="000000"/>
                </a:solidFill>
                <a:round/>
                <a:headEnd/>
                <a:tailEnd/>
              </a:ln>
            </p:spPr>
            <p:txBody>
              <a:bodyPr/>
              <a:lstStyle/>
              <a:p>
                <a:endParaRPr lang="zh-CN" altLang="en-US"/>
              </a:p>
            </p:txBody>
          </p:sp>
          <p:sp>
            <p:nvSpPr>
              <p:cNvPr id="192587" name="Freeform 75"/>
              <p:cNvSpPr>
                <a:spLocks/>
              </p:cNvSpPr>
              <p:nvPr/>
            </p:nvSpPr>
            <p:spPr bwMode="auto">
              <a:xfrm>
                <a:off x="4543" y="4280"/>
                <a:ext cx="55" cy="54"/>
              </a:xfrm>
              <a:custGeom>
                <a:avLst/>
                <a:gdLst/>
                <a:ahLst/>
                <a:cxnLst>
                  <a:cxn ang="0">
                    <a:pos x="109" y="108"/>
                  </a:cxn>
                  <a:cxn ang="0">
                    <a:pos x="54" y="0"/>
                  </a:cxn>
                  <a:cxn ang="0">
                    <a:pos x="0" y="108"/>
                  </a:cxn>
                  <a:cxn ang="0">
                    <a:pos x="109" y="108"/>
                  </a:cxn>
                </a:cxnLst>
                <a:rect l="0" t="0" r="r" b="b"/>
                <a:pathLst>
                  <a:path w="109" h="108">
                    <a:moveTo>
                      <a:pt x="109" y="108"/>
                    </a:moveTo>
                    <a:lnTo>
                      <a:pt x="54" y="0"/>
                    </a:lnTo>
                    <a:lnTo>
                      <a:pt x="0" y="108"/>
                    </a:lnTo>
                    <a:lnTo>
                      <a:pt x="109" y="108"/>
                    </a:lnTo>
                    <a:close/>
                  </a:path>
                </a:pathLst>
              </a:custGeom>
              <a:solidFill>
                <a:srgbClr val="000000"/>
              </a:solidFill>
              <a:ln w="9525">
                <a:noFill/>
                <a:round/>
                <a:headEnd/>
                <a:tailEnd/>
              </a:ln>
            </p:spPr>
            <p:txBody>
              <a:bodyPr/>
              <a:lstStyle/>
              <a:p>
                <a:endParaRPr lang="zh-CN" altLang="en-US"/>
              </a:p>
            </p:txBody>
          </p:sp>
        </p:grpSp>
        <p:grpSp>
          <p:nvGrpSpPr>
            <p:cNvPr id="10" name="Group 76"/>
            <p:cNvGrpSpPr>
              <a:grpSpLocks/>
            </p:cNvGrpSpPr>
            <p:nvPr/>
          </p:nvGrpSpPr>
          <p:grpSpPr bwMode="auto">
            <a:xfrm>
              <a:off x="1030" y="3545"/>
              <a:ext cx="55" cy="317"/>
              <a:chOff x="1462" y="3545"/>
              <a:chExt cx="55" cy="317"/>
            </a:xfrm>
          </p:grpSpPr>
          <p:sp>
            <p:nvSpPr>
              <p:cNvPr id="192589" name="Line 77"/>
              <p:cNvSpPr>
                <a:spLocks noChangeShapeType="1"/>
              </p:cNvSpPr>
              <p:nvPr/>
            </p:nvSpPr>
            <p:spPr bwMode="auto">
              <a:xfrm flipV="1">
                <a:off x="1489" y="3598"/>
                <a:ext cx="1" cy="264"/>
              </a:xfrm>
              <a:prstGeom prst="line">
                <a:avLst/>
              </a:prstGeom>
              <a:noFill/>
              <a:ln w="7938">
                <a:solidFill>
                  <a:srgbClr val="000000"/>
                </a:solidFill>
                <a:round/>
                <a:headEnd/>
                <a:tailEnd/>
              </a:ln>
            </p:spPr>
            <p:txBody>
              <a:bodyPr/>
              <a:lstStyle/>
              <a:p>
                <a:endParaRPr lang="zh-CN" altLang="en-US"/>
              </a:p>
            </p:txBody>
          </p:sp>
          <p:sp>
            <p:nvSpPr>
              <p:cNvPr id="192590" name="Freeform 78"/>
              <p:cNvSpPr>
                <a:spLocks/>
              </p:cNvSpPr>
              <p:nvPr/>
            </p:nvSpPr>
            <p:spPr bwMode="auto">
              <a:xfrm>
                <a:off x="1462" y="3545"/>
                <a:ext cx="55" cy="54"/>
              </a:xfrm>
              <a:custGeom>
                <a:avLst/>
                <a:gdLst/>
                <a:ahLst/>
                <a:cxnLst>
                  <a:cxn ang="0">
                    <a:pos x="110" y="109"/>
                  </a:cxn>
                  <a:cxn ang="0">
                    <a:pos x="54" y="0"/>
                  </a:cxn>
                  <a:cxn ang="0">
                    <a:pos x="0" y="109"/>
                  </a:cxn>
                  <a:cxn ang="0">
                    <a:pos x="110" y="109"/>
                  </a:cxn>
                </a:cxnLst>
                <a:rect l="0" t="0" r="r" b="b"/>
                <a:pathLst>
                  <a:path w="110" h="109">
                    <a:moveTo>
                      <a:pt x="110" y="109"/>
                    </a:moveTo>
                    <a:lnTo>
                      <a:pt x="54" y="0"/>
                    </a:lnTo>
                    <a:lnTo>
                      <a:pt x="0" y="109"/>
                    </a:lnTo>
                    <a:lnTo>
                      <a:pt x="110" y="109"/>
                    </a:lnTo>
                    <a:close/>
                  </a:path>
                </a:pathLst>
              </a:custGeom>
              <a:solidFill>
                <a:srgbClr val="000000"/>
              </a:solidFill>
              <a:ln w="9525">
                <a:noFill/>
                <a:round/>
                <a:headEnd/>
                <a:tailEnd/>
              </a:ln>
            </p:spPr>
            <p:txBody>
              <a:bodyPr/>
              <a:lstStyle/>
              <a:p>
                <a:endParaRPr lang="zh-CN" altLang="en-US"/>
              </a:p>
            </p:txBody>
          </p:sp>
        </p:grpSp>
        <p:grpSp>
          <p:nvGrpSpPr>
            <p:cNvPr id="11" name="Group 79"/>
            <p:cNvGrpSpPr>
              <a:grpSpLocks/>
            </p:cNvGrpSpPr>
            <p:nvPr/>
          </p:nvGrpSpPr>
          <p:grpSpPr bwMode="auto">
            <a:xfrm>
              <a:off x="1532" y="3545"/>
              <a:ext cx="55" cy="317"/>
              <a:chOff x="1964" y="3545"/>
              <a:chExt cx="55" cy="317"/>
            </a:xfrm>
          </p:grpSpPr>
          <p:sp>
            <p:nvSpPr>
              <p:cNvPr id="192592" name="Line 80"/>
              <p:cNvSpPr>
                <a:spLocks noChangeShapeType="1"/>
              </p:cNvSpPr>
              <p:nvPr/>
            </p:nvSpPr>
            <p:spPr bwMode="auto">
              <a:xfrm flipV="1">
                <a:off x="1991" y="3598"/>
                <a:ext cx="1" cy="264"/>
              </a:xfrm>
              <a:prstGeom prst="line">
                <a:avLst/>
              </a:prstGeom>
              <a:noFill/>
              <a:ln w="7938">
                <a:solidFill>
                  <a:srgbClr val="000000"/>
                </a:solidFill>
                <a:round/>
                <a:headEnd/>
                <a:tailEnd/>
              </a:ln>
            </p:spPr>
            <p:txBody>
              <a:bodyPr/>
              <a:lstStyle/>
              <a:p>
                <a:endParaRPr lang="zh-CN" altLang="en-US"/>
              </a:p>
            </p:txBody>
          </p:sp>
          <p:sp>
            <p:nvSpPr>
              <p:cNvPr id="192593" name="Freeform 81"/>
              <p:cNvSpPr>
                <a:spLocks/>
              </p:cNvSpPr>
              <p:nvPr/>
            </p:nvSpPr>
            <p:spPr bwMode="auto">
              <a:xfrm>
                <a:off x="1964" y="3545"/>
                <a:ext cx="55" cy="54"/>
              </a:xfrm>
              <a:custGeom>
                <a:avLst/>
                <a:gdLst/>
                <a:ahLst/>
                <a:cxnLst>
                  <a:cxn ang="0">
                    <a:pos x="109" y="109"/>
                  </a:cxn>
                  <a:cxn ang="0">
                    <a:pos x="54" y="0"/>
                  </a:cxn>
                  <a:cxn ang="0">
                    <a:pos x="0" y="109"/>
                  </a:cxn>
                  <a:cxn ang="0">
                    <a:pos x="109" y="109"/>
                  </a:cxn>
                </a:cxnLst>
                <a:rect l="0" t="0" r="r" b="b"/>
                <a:pathLst>
                  <a:path w="109" h="109">
                    <a:moveTo>
                      <a:pt x="109" y="109"/>
                    </a:moveTo>
                    <a:lnTo>
                      <a:pt x="54" y="0"/>
                    </a:lnTo>
                    <a:lnTo>
                      <a:pt x="0" y="109"/>
                    </a:lnTo>
                    <a:lnTo>
                      <a:pt x="109" y="109"/>
                    </a:lnTo>
                    <a:close/>
                  </a:path>
                </a:pathLst>
              </a:custGeom>
              <a:solidFill>
                <a:srgbClr val="000000"/>
              </a:solidFill>
              <a:ln w="9525">
                <a:noFill/>
                <a:round/>
                <a:headEnd/>
                <a:tailEnd/>
              </a:ln>
            </p:spPr>
            <p:txBody>
              <a:bodyPr/>
              <a:lstStyle/>
              <a:p>
                <a:endParaRPr lang="zh-CN" altLang="en-US"/>
              </a:p>
            </p:txBody>
          </p:sp>
        </p:grpSp>
        <p:grpSp>
          <p:nvGrpSpPr>
            <p:cNvPr id="12" name="Group 82"/>
            <p:cNvGrpSpPr>
              <a:grpSpLocks/>
            </p:cNvGrpSpPr>
            <p:nvPr/>
          </p:nvGrpSpPr>
          <p:grpSpPr bwMode="auto">
            <a:xfrm>
              <a:off x="1991" y="3546"/>
              <a:ext cx="55" cy="317"/>
              <a:chOff x="2423" y="3546"/>
              <a:chExt cx="55" cy="317"/>
            </a:xfrm>
          </p:grpSpPr>
          <p:sp>
            <p:nvSpPr>
              <p:cNvPr id="192595" name="Line 83"/>
              <p:cNvSpPr>
                <a:spLocks noChangeShapeType="1"/>
              </p:cNvSpPr>
              <p:nvPr/>
            </p:nvSpPr>
            <p:spPr bwMode="auto">
              <a:xfrm flipV="1">
                <a:off x="2450" y="3598"/>
                <a:ext cx="1" cy="265"/>
              </a:xfrm>
              <a:prstGeom prst="line">
                <a:avLst/>
              </a:prstGeom>
              <a:noFill/>
              <a:ln w="7938">
                <a:solidFill>
                  <a:srgbClr val="000000"/>
                </a:solidFill>
                <a:round/>
                <a:headEnd/>
                <a:tailEnd/>
              </a:ln>
            </p:spPr>
            <p:txBody>
              <a:bodyPr/>
              <a:lstStyle/>
              <a:p>
                <a:endParaRPr lang="zh-CN" altLang="en-US"/>
              </a:p>
            </p:txBody>
          </p:sp>
          <p:sp>
            <p:nvSpPr>
              <p:cNvPr id="192596" name="Freeform 84"/>
              <p:cNvSpPr>
                <a:spLocks/>
              </p:cNvSpPr>
              <p:nvPr/>
            </p:nvSpPr>
            <p:spPr bwMode="auto">
              <a:xfrm>
                <a:off x="2423" y="3546"/>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13" name="Group 85"/>
            <p:cNvGrpSpPr>
              <a:grpSpLocks/>
            </p:cNvGrpSpPr>
            <p:nvPr/>
          </p:nvGrpSpPr>
          <p:grpSpPr bwMode="auto">
            <a:xfrm>
              <a:off x="4111" y="3555"/>
              <a:ext cx="55" cy="317"/>
              <a:chOff x="4543" y="3555"/>
              <a:chExt cx="55" cy="317"/>
            </a:xfrm>
          </p:grpSpPr>
          <p:sp>
            <p:nvSpPr>
              <p:cNvPr id="192598" name="Line 86"/>
              <p:cNvSpPr>
                <a:spLocks noChangeShapeType="1"/>
              </p:cNvSpPr>
              <p:nvPr/>
            </p:nvSpPr>
            <p:spPr bwMode="auto">
              <a:xfrm flipV="1">
                <a:off x="4570" y="3607"/>
                <a:ext cx="1" cy="265"/>
              </a:xfrm>
              <a:prstGeom prst="line">
                <a:avLst/>
              </a:prstGeom>
              <a:noFill/>
              <a:ln w="7938">
                <a:solidFill>
                  <a:srgbClr val="000000"/>
                </a:solidFill>
                <a:round/>
                <a:headEnd/>
                <a:tailEnd/>
              </a:ln>
            </p:spPr>
            <p:txBody>
              <a:bodyPr/>
              <a:lstStyle/>
              <a:p>
                <a:endParaRPr lang="zh-CN" altLang="en-US"/>
              </a:p>
            </p:txBody>
          </p:sp>
          <p:sp>
            <p:nvSpPr>
              <p:cNvPr id="192599" name="Freeform 87"/>
              <p:cNvSpPr>
                <a:spLocks/>
              </p:cNvSpPr>
              <p:nvPr/>
            </p:nvSpPr>
            <p:spPr bwMode="auto">
              <a:xfrm>
                <a:off x="4543" y="3555"/>
                <a:ext cx="55" cy="54"/>
              </a:xfrm>
              <a:custGeom>
                <a:avLst/>
                <a:gdLst/>
                <a:ahLst/>
                <a:cxnLst>
                  <a:cxn ang="0">
                    <a:pos x="109" y="108"/>
                  </a:cxn>
                  <a:cxn ang="0">
                    <a:pos x="54" y="0"/>
                  </a:cxn>
                  <a:cxn ang="0">
                    <a:pos x="0" y="108"/>
                  </a:cxn>
                  <a:cxn ang="0">
                    <a:pos x="109" y="108"/>
                  </a:cxn>
                </a:cxnLst>
                <a:rect l="0" t="0" r="r" b="b"/>
                <a:pathLst>
                  <a:path w="109" h="108">
                    <a:moveTo>
                      <a:pt x="109" y="108"/>
                    </a:moveTo>
                    <a:lnTo>
                      <a:pt x="54" y="0"/>
                    </a:lnTo>
                    <a:lnTo>
                      <a:pt x="0" y="108"/>
                    </a:lnTo>
                    <a:lnTo>
                      <a:pt x="109" y="108"/>
                    </a:lnTo>
                    <a:close/>
                  </a:path>
                </a:pathLst>
              </a:custGeom>
              <a:solidFill>
                <a:srgbClr val="000000"/>
              </a:solidFill>
              <a:ln w="9525">
                <a:noFill/>
                <a:round/>
                <a:headEnd/>
                <a:tailEnd/>
              </a:ln>
            </p:spPr>
            <p:txBody>
              <a:bodyPr/>
              <a:lstStyle/>
              <a:p>
                <a:endParaRPr lang="zh-CN" altLang="en-US"/>
              </a:p>
            </p:txBody>
          </p:sp>
        </p:grpSp>
        <p:sp>
          <p:nvSpPr>
            <p:cNvPr id="192600" name="Rectangle 88"/>
            <p:cNvSpPr>
              <a:spLocks noChangeArrowheads="1"/>
            </p:cNvSpPr>
            <p:nvPr/>
          </p:nvSpPr>
          <p:spPr bwMode="auto">
            <a:xfrm>
              <a:off x="2269" y="2867"/>
              <a:ext cx="293" cy="408"/>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601" name="Rectangle 89"/>
            <p:cNvSpPr>
              <a:spLocks noChangeArrowheads="1"/>
            </p:cNvSpPr>
            <p:nvPr/>
          </p:nvSpPr>
          <p:spPr bwMode="auto">
            <a:xfrm rot="16200000">
              <a:off x="2198" y="3020"/>
              <a:ext cx="276"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MATCH</a:t>
              </a:r>
              <a:endParaRPr kumimoji="1" lang="en-US" altLang="zh-CN" sz="2400">
                <a:latin typeface="Times New Roman" pitchFamily="18" charset="0"/>
              </a:endParaRPr>
            </a:p>
          </p:txBody>
        </p:sp>
        <p:sp>
          <p:nvSpPr>
            <p:cNvPr id="192602" name="Rectangle 90"/>
            <p:cNvSpPr>
              <a:spLocks noChangeArrowheads="1"/>
            </p:cNvSpPr>
            <p:nvPr/>
          </p:nvSpPr>
          <p:spPr bwMode="auto">
            <a:xfrm rot="16200000">
              <a:off x="2342" y="3021"/>
              <a:ext cx="156"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-Add</a:t>
              </a:r>
              <a:endParaRPr kumimoji="1" lang="en-US" altLang="zh-CN" sz="2400">
                <a:latin typeface="Times New Roman" pitchFamily="18" charset="0"/>
              </a:endParaRPr>
            </a:p>
          </p:txBody>
        </p:sp>
        <p:sp>
          <p:nvSpPr>
            <p:cNvPr id="192603" name="Rectangle 91"/>
            <p:cNvSpPr>
              <a:spLocks noChangeArrowheads="1"/>
            </p:cNvSpPr>
            <p:nvPr/>
          </p:nvSpPr>
          <p:spPr bwMode="auto">
            <a:xfrm rot="16200000">
              <a:off x="2381" y="3020"/>
              <a:ext cx="244"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TR37*3</a:t>
              </a:r>
              <a:endParaRPr kumimoji="1" lang="en-US" altLang="zh-CN" sz="2400">
                <a:latin typeface="Times New Roman" pitchFamily="18" charset="0"/>
              </a:endParaRPr>
            </a:p>
          </p:txBody>
        </p:sp>
        <p:sp>
          <p:nvSpPr>
            <p:cNvPr id="192604" name="Rectangle 92"/>
            <p:cNvSpPr>
              <a:spLocks noChangeArrowheads="1"/>
            </p:cNvSpPr>
            <p:nvPr/>
          </p:nvSpPr>
          <p:spPr bwMode="auto">
            <a:xfrm>
              <a:off x="2687" y="2867"/>
              <a:ext cx="168" cy="408"/>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605" name="Rectangle 93"/>
            <p:cNvSpPr>
              <a:spLocks noChangeArrowheads="1"/>
            </p:cNvSpPr>
            <p:nvPr/>
          </p:nvSpPr>
          <p:spPr bwMode="auto">
            <a:xfrm rot="16200000">
              <a:off x="2631" y="3020"/>
              <a:ext cx="204"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VETO</a:t>
              </a:r>
              <a:endParaRPr kumimoji="1" lang="en-US" altLang="zh-CN" sz="2400">
                <a:latin typeface="Times New Roman" pitchFamily="18" charset="0"/>
              </a:endParaRPr>
            </a:p>
          </p:txBody>
        </p:sp>
        <p:sp>
          <p:nvSpPr>
            <p:cNvPr id="192606" name="Rectangle 94"/>
            <p:cNvSpPr>
              <a:spLocks noChangeArrowheads="1"/>
            </p:cNvSpPr>
            <p:nvPr/>
          </p:nvSpPr>
          <p:spPr bwMode="auto">
            <a:xfrm rot="16200000">
              <a:off x="2731" y="3022"/>
              <a:ext cx="17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TR38</a:t>
              </a:r>
              <a:endParaRPr kumimoji="1" lang="en-US" altLang="zh-CN" sz="2400">
                <a:latin typeface="Times New Roman" pitchFamily="18" charset="0"/>
              </a:endParaRPr>
            </a:p>
          </p:txBody>
        </p:sp>
        <p:sp>
          <p:nvSpPr>
            <p:cNvPr id="192607" name="Rectangle 95"/>
            <p:cNvSpPr>
              <a:spLocks noChangeArrowheads="1"/>
            </p:cNvSpPr>
            <p:nvPr/>
          </p:nvSpPr>
          <p:spPr bwMode="auto">
            <a:xfrm>
              <a:off x="3114" y="3147"/>
              <a:ext cx="168" cy="409"/>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608" name="Rectangle 96"/>
            <p:cNvSpPr>
              <a:spLocks noChangeArrowheads="1"/>
            </p:cNvSpPr>
            <p:nvPr/>
          </p:nvSpPr>
          <p:spPr bwMode="auto">
            <a:xfrm rot="16200000">
              <a:off x="3094" y="3304"/>
              <a:ext cx="13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Etot</a:t>
              </a:r>
              <a:endParaRPr kumimoji="1" lang="en-US" altLang="zh-CN" sz="2400">
                <a:latin typeface="Times New Roman" pitchFamily="18" charset="0"/>
              </a:endParaRPr>
            </a:p>
          </p:txBody>
        </p:sp>
        <p:sp>
          <p:nvSpPr>
            <p:cNvPr id="192609" name="Rectangle 97"/>
            <p:cNvSpPr>
              <a:spLocks noChangeArrowheads="1"/>
            </p:cNvSpPr>
            <p:nvPr/>
          </p:nvSpPr>
          <p:spPr bwMode="auto">
            <a:xfrm rot="16200000">
              <a:off x="3158" y="3303"/>
              <a:ext cx="17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TR15</a:t>
              </a:r>
              <a:endParaRPr kumimoji="1" lang="en-US" altLang="zh-CN" sz="2400">
                <a:latin typeface="Times New Roman" pitchFamily="18" charset="0"/>
              </a:endParaRPr>
            </a:p>
          </p:txBody>
        </p:sp>
        <p:sp>
          <p:nvSpPr>
            <p:cNvPr id="192610" name="Rectangle 98"/>
            <p:cNvSpPr>
              <a:spLocks noChangeArrowheads="1"/>
            </p:cNvSpPr>
            <p:nvPr/>
          </p:nvSpPr>
          <p:spPr bwMode="auto">
            <a:xfrm>
              <a:off x="3386" y="3147"/>
              <a:ext cx="293" cy="409"/>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611" name="Rectangle 99"/>
            <p:cNvSpPr>
              <a:spLocks noChangeArrowheads="1"/>
            </p:cNvSpPr>
            <p:nvPr/>
          </p:nvSpPr>
          <p:spPr bwMode="auto">
            <a:xfrm rot="16200000">
              <a:off x="3314" y="3301"/>
              <a:ext cx="280"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LATCH-</a:t>
              </a:r>
              <a:endParaRPr kumimoji="1" lang="en-US" altLang="zh-CN" sz="2400">
                <a:latin typeface="Times New Roman" pitchFamily="18" charset="0"/>
              </a:endParaRPr>
            </a:p>
          </p:txBody>
        </p:sp>
        <p:sp>
          <p:nvSpPr>
            <p:cNvPr id="192612" name="Rectangle 100"/>
            <p:cNvSpPr>
              <a:spLocks noChangeArrowheads="1"/>
            </p:cNvSpPr>
            <p:nvPr/>
          </p:nvSpPr>
          <p:spPr bwMode="auto">
            <a:xfrm rot="16200000">
              <a:off x="3398" y="3300"/>
              <a:ext cx="276"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MATCH</a:t>
              </a:r>
              <a:endParaRPr kumimoji="1" lang="en-US" altLang="zh-CN" sz="2400">
                <a:latin typeface="Times New Roman" pitchFamily="18" charset="0"/>
              </a:endParaRPr>
            </a:p>
          </p:txBody>
        </p:sp>
        <p:sp>
          <p:nvSpPr>
            <p:cNvPr id="192613" name="Rectangle 101"/>
            <p:cNvSpPr>
              <a:spLocks noChangeArrowheads="1"/>
            </p:cNvSpPr>
            <p:nvPr/>
          </p:nvSpPr>
          <p:spPr bwMode="auto">
            <a:xfrm rot="16200000">
              <a:off x="3534" y="3303"/>
              <a:ext cx="17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TR84</a:t>
              </a:r>
              <a:endParaRPr kumimoji="1" lang="en-US" altLang="zh-CN" sz="2400">
                <a:latin typeface="Times New Roman" pitchFamily="18" charset="0"/>
              </a:endParaRPr>
            </a:p>
          </p:txBody>
        </p:sp>
        <p:sp>
          <p:nvSpPr>
            <p:cNvPr id="192614" name="Rectangle 102"/>
            <p:cNvSpPr>
              <a:spLocks noChangeArrowheads="1"/>
            </p:cNvSpPr>
            <p:nvPr/>
          </p:nvSpPr>
          <p:spPr bwMode="auto">
            <a:xfrm>
              <a:off x="2884" y="3147"/>
              <a:ext cx="168" cy="409"/>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615" name="Rectangle 103"/>
            <p:cNvSpPr>
              <a:spLocks noChangeArrowheads="1"/>
            </p:cNvSpPr>
            <p:nvPr/>
          </p:nvSpPr>
          <p:spPr bwMode="auto">
            <a:xfrm rot="16200000">
              <a:off x="2876" y="3302"/>
              <a:ext cx="108"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OR</a:t>
              </a:r>
              <a:endParaRPr kumimoji="1" lang="en-US" altLang="zh-CN" sz="2400">
                <a:latin typeface="Times New Roman" pitchFamily="18" charset="0"/>
              </a:endParaRPr>
            </a:p>
          </p:txBody>
        </p:sp>
        <p:sp>
          <p:nvSpPr>
            <p:cNvPr id="192616" name="Rectangle 104"/>
            <p:cNvSpPr>
              <a:spLocks noChangeArrowheads="1"/>
            </p:cNvSpPr>
            <p:nvPr/>
          </p:nvSpPr>
          <p:spPr bwMode="auto">
            <a:xfrm rot="16200000">
              <a:off x="2928" y="3303"/>
              <a:ext cx="17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TR14</a:t>
              </a:r>
              <a:endParaRPr kumimoji="1" lang="en-US" altLang="zh-CN" sz="2400">
                <a:latin typeface="Times New Roman" pitchFamily="18" charset="0"/>
              </a:endParaRPr>
            </a:p>
          </p:txBody>
        </p:sp>
        <p:sp>
          <p:nvSpPr>
            <p:cNvPr id="192617" name="Rectangle 105"/>
            <p:cNvSpPr>
              <a:spLocks noChangeArrowheads="1"/>
            </p:cNvSpPr>
            <p:nvPr/>
          </p:nvSpPr>
          <p:spPr bwMode="auto">
            <a:xfrm rot="16200000">
              <a:off x="893" y="4401"/>
              <a:ext cx="240"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ETOF</a:t>
              </a:r>
              <a:endParaRPr kumimoji="1" lang="en-US" altLang="zh-CN" sz="2400">
                <a:latin typeface="Times New Roman" pitchFamily="18" charset="0"/>
              </a:endParaRPr>
            </a:p>
          </p:txBody>
        </p:sp>
        <p:sp>
          <p:nvSpPr>
            <p:cNvPr id="192618" name="Rectangle 106"/>
            <p:cNvSpPr>
              <a:spLocks noChangeArrowheads="1"/>
            </p:cNvSpPr>
            <p:nvPr/>
          </p:nvSpPr>
          <p:spPr bwMode="auto">
            <a:xfrm rot="16200000">
              <a:off x="1069" y="4406"/>
              <a:ext cx="88" cy="106"/>
            </a:xfrm>
            <a:prstGeom prst="rect">
              <a:avLst/>
            </a:prstGeom>
            <a:noFill/>
            <a:ln w="9525">
              <a:noFill/>
              <a:miter lim="800000"/>
              <a:headEnd/>
              <a:tailEnd/>
            </a:ln>
          </p:spPr>
          <p:txBody>
            <a:bodyPr wrap="none" lIns="0" tIns="0" rIns="0" bIns="0">
              <a:spAutoFit/>
            </a:bodyPr>
            <a:lstStyle/>
            <a:p>
              <a:r>
                <a:rPr kumimoji="1" lang="en-US" altLang="zh-CN" sz="1100">
                  <a:solidFill>
                    <a:srgbClr val="000000"/>
                  </a:solidFill>
                  <a:latin typeface="Times New Roman" pitchFamily="18" charset="0"/>
                </a:rPr>
                <a:t>48</a:t>
              </a:r>
              <a:endParaRPr kumimoji="1" lang="en-US" altLang="zh-CN" sz="2400">
                <a:latin typeface="Times New Roman" pitchFamily="18" charset="0"/>
              </a:endParaRPr>
            </a:p>
          </p:txBody>
        </p:sp>
        <p:sp>
          <p:nvSpPr>
            <p:cNvPr id="192619" name="Rectangle 107"/>
            <p:cNvSpPr>
              <a:spLocks noChangeArrowheads="1"/>
            </p:cNvSpPr>
            <p:nvPr/>
          </p:nvSpPr>
          <p:spPr bwMode="auto">
            <a:xfrm rot="16200000">
              <a:off x="1395" y="4411"/>
              <a:ext cx="240"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BTOF</a:t>
              </a:r>
              <a:endParaRPr kumimoji="1" lang="en-US" altLang="zh-CN" sz="2400">
                <a:latin typeface="Times New Roman" pitchFamily="18" charset="0"/>
              </a:endParaRPr>
            </a:p>
          </p:txBody>
        </p:sp>
        <p:sp>
          <p:nvSpPr>
            <p:cNvPr id="192620" name="Rectangle 108"/>
            <p:cNvSpPr>
              <a:spLocks noChangeArrowheads="1"/>
            </p:cNvSpPr>
            <p:nvPr/>
          </p:nvSpPr>
          <p:spPr bwMode="auto">
            <a:xfrm rot="16200000">
              <a:off x="1571" y="4416"/>
              <a:ext cx="88" cy="106"/>
            </a:xfrm>
            <a:prstGeom prst="rect">
              <a:avLst/>
            </a:prstGeom>
            <a:noFill/>
            <a:ln w="9525">
              <a:noFill/>
              <a:miter lim="800000"/>
              <a:headEnd/>
              <a:tailEnd/>
            </a:ln>
          </p:spPr>
          <p:txBody>
            <a:bodyPr wrap="none" lIns="0" tIns="0" rIns="0" bIns="0">
              <a:spAutoFit/>
            </a:bodyPr>
            <a:lstStyle/>
            <a:p>
              <a:r>
                <a:rPr kumimoji="1" lang="en-US" altLang="zh-CN" sz="1100">
                  <a:solidFill>
                    <a:srgbClr val="000000"/>
                  </a:solidFill>
                  <a:latin typeface="Times New Roman" pitchFamily="18" charset="0"/>
                </a:rPr>
                <a:t>96</a:t>
              </a:r>
              <a:endParaRPr kumimoji="1" lang="en-US" altLang="zh-CN" sz="2400">
                <a:latin typeface="Times New Roman" pitchFamily="18" charset="0"/>
              </a:endParaRPr>
            </a:p>
          </p:txBody>
        </p:sp>
        <p:sp>
          <p:nvSpPr>
            <p:cNvPr id="192621" name="Rectangle 109"/>
            <p:cNvSpPr>
              <a:spLocks noChangeArrowheads="1"/>
            </p:cNvSpPr>
            <p:nvPr/>
          </p:nvSpPr>
          <p:spPr bwMode="auto">
            <a:xfrm rot="16200000">
              <a:off x="1910" y="4404"/>
              <a:ext cx="128"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VC</a:t>
              </a:r>
              <a:endParaRPr kumimoji="1" lang="en-US" altLang="zh-CN" sz="2400">
                <a:latin typeface="Times New Roman" pitchFamily="18" charset="0"/>
              </a:endParaRPr>
            </a:p>
          </p:txBody>
        </p:sp>
        <p:sp>
          <p:nvSpPr>
            <p:cNvPr id="192622" name="Rectangle 110"/>
            <p:cNvSpPr>
              <a:spLocks noChangeArrowheads="1"/>
            </p:cNvSpPr>
            <p:nvPr/>
          </p:nvSpPr>
          <p:spPr bwMode="auto">
            <a:xfrm rot="16200000">
              <a:off x="2008" y="4406"/>
              <a:ext cx="132" cy="106"/>
            </a:xfrm>
            <a:prstGeom prst="rect">
              <a:avLst/>
            </a:prstGeom>
            <a:noFill/>
            <a:ln w="9525">
              <a:noFill/>
              <a:miter lim="800000"/>
              <a:headEnd/>
              <a:tailEnd/>
            </a:ln>
          </p:spPr>
          <p:txBody>
            <a:bodyPr wrap="none" lIns="0" tIns="0" rIns="0" bIns="0">
              <a:spAutoFit/>
            </a:bodyPr>
            <a:lstStyle/>
            <a:p>
              <a:r>
                <a:rPr kumimoji="1" lang="en-US" altLang="zh-CN" sz="1100">
                  <a:solidFill>
                    <a:srgbClr val="000000"/>
                  </a:solidFill>
                  <a:latin typeface="Times New Roman" pitchFamily="18" charset="0"/>
                </a:rPr>
                <a:t>480</a:t>
              </a:r>
              <a:endParaRPr kumimoji="1" lang="en-US" altLang="zh-CN" sz="2400">
                <a:latin typeface="Times New Roman" pitchFamily="18" charset="0"/>
              </a:endParaRPr>
            </a:p>
          </p:txBody>
        </p:sp>
        <p:sp>
          <p:nvSpPr>
            <p:cNvPr id="192623" name="Rectangle 111"/>
            <p:cNvSpPr>
              <a:spLocks noChangeArrowheads="1"/>
            </p:cNvSpPr>
            <p:nvPr/>
          </p:nvSpPr>
          <p:spPr bwMode="auto">
            <a:xfrm rot="16200000">
              <a:off x="2366" y="4396"/>
              <a:ext cx="211"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MDC</a:t>
              </a:r>
              <a:endParaRPr kumimoji="1" lang="en-US" altLang="zh-CN" sz="2400">
                <a:latin typeface="Times New Roman" pitchFamily="18" charset="0"/>
              </a:endParaRPr>
            </a:p>
          </p:txBody>
        </p:sp>
        <p:sp>
          <p:nvSpPr>
            <p:cNvPr id="192624" name="Rectangle 112"/>
            <p:cNvSpPr>
              <a:spLocks noChangeArrowheads="1"/>
            </p:cNvSpPr>
            <p:nvPr/>
          </p:nvSpPr>
          <p:spPr bwMode="auto">
            <a:xfrm rot="16200000">
              <a:off x="2484" y="4397"/>
              <a:ext cx="176" cy="106"/>
            </a:xfrm>
            <a:prstGeom prst="rect">
              <a:avLst/>
            </a:prstGeom>
            <a:noFill/>
            <a:ln w="9525">
              <a:noFill/>
              <a:miter lim="800000"/>
              <a:headEnd/>
              <a:tailEnd/>
            </a:ln>
          </p:spPr>
          <p:txBody>
            <a:bodyPr wrap="none" lIns="0" tIns="0" rIns="0" bIns="0">
              <a:spAutoFit/>
            </a:bodyPr>
            <a:lstStyle/>
            <a:p>
              <a:r>
                <a:rPr kumimoji="1" lang="en-US" altLang="zh-CN" sz="1100">
                  <a:solidFill>
                    <a:srgbClr val="000000"/>
                  </a:solidFill>
                  <a:latin typeface="Times New Roman" pitchFamily="18" charset="0"/>
                </a:rPr>
                <a:t>1152</a:t>
              </a:r>
              <a:endParaRPr kumimoji="1" lang="en-US" altLang="zh-CN" sz="2400">
                <a:latin typeface="Times New Roman" pitchFamily="18" charset="0"/>
              </a:endParaRPr>
            </a:p>
          </p:txBody>
        </p:sp>
        <p:sp>
          <p:nvSpPr>
            <p:cNvPr id="192625" name="Rectangle 113"/>
            <p:cNvSpPr>
              <a:spLocks noChangeArrowheads="1"/>
            </p:cNvSpPr>
            <p:nvPr/>
          </p:nvSpPr>
          <p:spPr bwMode="auto">
            <a:xfrm rot="16200000">
              <a:off x="2925" y="4429"/>
              <a:ext cx="172"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BSC</a:t>
              </a:r>
              <a:endParaRPr kumimoji="1" lang="en-US" altLang="zh-CN" sz="2400">
                <a:latin typeface="Times New Roman" pitchFamily="18" charset="0"/>
              </a:endParaRPr>
            </a:p>
          </p:txBody>
        </p:sp>
        <p:sp>
          <p:nvSpPr>
            <p:cNvPr id="192626" name="Rectangle 114"/>
            <p:cNvSpPr>
              <a:spLocks noChangeArrowheads="1"/>
            </p:cNvSpPr>
            <p:nvPr/>
          </p:nvSpPr>
          <p:spPr bwMode="auto">
            <a:xfrm rot="16200000">
              <a:off x="3045" y="4449"/>
              <a:ext cx="132" cy="106"/>
            </a:xfrm>
            <a:prstGeom prst="rect">
              <a:avLst/>
            </a:prstGeom>
            <a:noFill/>
            <a:ln w="9525">
              <a:noFill/>
              <a:miter lim="800000"/>
              <a:headEnd/>
              <a:tailEnd/>
            </a:ln>
          </p:spPr>
          <p:txBody>
            <a:bodyPr wrap="none" lIns="0" tIns="0" rIns="0" bIns="0">
              <a:spAutoFit/>
            </a:bodyPr>
            <a:lstStyle/>
            <a:p>
              <a:r>
                <a:rPr kumimoji="1" lang="en-US" altLang="zh-CN" sz="1100">
                  <a:solidFill>
                    <a:srgbClr val="000000"/>
                  </a:solidFill>
                  <a:latin typeface="Times New Roman" pitchFamily="18" charset="0"/>
                </a:rPr>
                <a:t>560</a:t>
              </a:r>
              <a:endParaRPr kumimoji="1" lang="en-US" altLang="zh-CN" sz="2400">
                <a:latin typeface="Times New Roman" pitchFamily="18" charset="0"/>
              </a:endParaRPr>
            </a:p>
          </p:txBody>
        </p:sp>
        <p:sp>
          <p:nvSpPr>
            <p:cNvPr id="192627" name="Rectangle 115"/>
            <p:cNvSpPr>
              <a:spLocks noChangeArrowheads="1"/>
            </p:cNvSpPr>
            <p:nvPr/>
          </p:nvSpPr>
          <p:spPr bwMode="auto">
            <a:xfrm rot="16200000">
              <a:off x="3507" y="4421"/>
              <a:ext cx="172"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ESC</a:t>
              </a:r>
              <a:endParaRPr kumimoji="1" lang="en-US" altLang="zh-CN" sz="2400">
                <a:latin typeface="Times New Roman" pitchFamily="18" charset="0"/>
              </a:endParaRPr>
            </a:p>
          </p:txBody>
        </p:sp>
        <p:sp>
          <p:nvSpPr>
            <p:cNvPr id="192628" name="Rectangle 116"/>
            <p:cNvSpPr>
              <a:spLocks noChangeArrowheads="1"/>
            </p:cNvSpPr>
            <p:nvPr/>
          </p:nvSpPr>
          <p:spPr bwMode="auto">
            <a:xfrm rot="16200000">
              <a:off x="3627" y="4441"/>
              <a:ext cx="132" cy="106"/>
            </a:xfrm>
            <a:prstGeom prst="rect">
              <a:avLst/>
            </a:prstGeom>
            <a:noFill/>
            <a:ln w="9525">
              <a:noFill/>
              <a:miter lim="800000"/>
              <a:headEnd/>
              <a:tailEnd/>
            </a:ln>
          </p:spPr>
          <p:txBody>
            <a:bodyPr wrap="none" lIns="0" tIns="0" rIns="0" bIns="0">
              <a:spAutoFit/>
            </a:bodyPr>
            <a:lstStyle/>
            <a:p>
              <a:r>
                <a:rPr kumimoji="1" lang="en-US" altLang="zh-CN" sz="1100">
                  <a:solidFill>
                    <a:srgbClr val="000000"/>
                  </a:solidFill>
                  <a:latin typeface="Times New Roman" pitchFamily="18" charset="0"/>
                </a:rPr>
                <a:t>460</a:t>
              </a:r>
              <a:endParaRPr kumimoji="1" lang="en-US" altLang="zh-CN" sz="2400">
                <a:latin typeface="Times New Roman" pitchFamily="18" charset="0"/>
              </a:endParaRPr>
            </a:p>
          </p:txBody>
        </p:sp>
        <p:sp>
          <p:nvSpPr>
            <p:cNvPr id="192629" name="Rectangle 117"/>
            <p:cNvSpPr>
              <a:spLocks noChangeArrowheads="1"/>
            </p:cNvSpPr>
            <p:nvPr/>
          </p:nvSpPr>
          <p:spPr bwMode="auto">
            <a:xfrm rot="16200000">
              <a:off x="4018" y="4422"/>
              <a:ext cx="147"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MU</a:t>
              </a:r>
              <a:endParaRPr kumimoji="1" lang="en-US" altLang="zh-CN" sz="2400">
                <a:latin typeface="Times New Roman" pitchFamily="18" charset="0"/>
              </a:endParaRPr>
            </a:p>
          </p:txBody>
        </p:sp>
        <p:sp>
          <p:nvSpPr>
            <p:cNvPr id="192630" name="Rectangle 118"/>
            <p:cNvSpPr>
              <a:spLocks noChangeArrowheads="1"/>
            </p:cNvSpPr>
            <p:nvPr/>
          </p:nvSpPr>
          <p:spPr bwMode="auto">
            <a:xfrm rot="16200000">
              <a:off x="4148" y="4451"/>
              <a:ext cx="88" cy="106"/>
            </a:xfrm>
            <a:prstGeom prst="rect">
              <a:avLst/>
            </a:prstGeom>
            <a:noFill/>
            <a:ln w="9525">
              <a:noFill/>
              <a:miter lim="800000"/>
              <a:headEnd/>
              <a:tailEnd/>
            </a:ln>
          </p:spPr>
          <p:txBody>
            <a:bodyPr wrap="none" lIns="0" tIns="0" rIns="0" bIns="0">
              <a:spAutoFit/>
            </a:bodyPr>
            <a:lstStyle/>
            <a:p>
              <a:r>
                <a:rPr kumimoji="1" lang="en-US" altLang="zh-CN" sz="1100">
                  <a:solidFill>
                    <a:srgbClr val="000000"/>
                  </a:solidFill>
                  <a:latin typeface="Times New Roman" pitchFamily="18" charset="0"/>
                </a:rPr>
                <a:t>53</a:t>
              </a:r>
              <a:endParaRPr kumimoji="1" lang="en-US" altLang="zh-CN" sz="2400">
                <a:latin typeface="Times New Roman" pitchFamily="18" charset="0"/>
              </a:endParaRPr>
            </a:p>
          </p:txBody>
        </p:sp>
        <p:sp>
          <p:nvSpPr>
            <p:cNvPr id="192631" name="Rectangle 119"/>
            <p:cNvSpPr>
              <a:spLocks noChangeArrowheads="1"/>
            </p:cNvSpPr>
            <p:nvPr/>
          </p:nvSpPr>
          <p:spPr bwMode="auto">
            <a:xfrm rot="16200000">
              <a:off x="4161" y="3661"/>
              <a:ext cx="44" cy="106"/>
            </a:xfrm>
            <a:prstGeom prst="rect">
              <a:avLst/>
            </a:prstGeom>
            <a:noFill/>
            <a:ln w="9525">
              <a:noFill/>
              <a:miter lim="800000"/>
              <a:headEnd/>
              <a:tailEnd/>
            </a:ln>
          </p:spPr>
          <p:txBody>
            <a:bodyPr wrap="none" lIns="0" tIns="0" rIns="0" bIns="0">
              <a:spAutoFit/>
            </a:bodyPr>
            <a:lstStyle/>
            <a:p>
              <a:r>
                <a:rPr kumimoji="1" lang="en-US" altLang="zh-CN" sz="1100">
                  <a:solidFill>
                    <a:srgbClr val="000000"/>
                  </a:solidFill>
                  <a:latin typeface="Times New Roman" pitchFamily="18" charset="0"/>
                </a:rPr>
                <a:t>2</a:t>
              </a:r>
              <a:endParaRPr kumimoji="1" lang="en-US" altLang="zh-CN" sz="2400">
                <a:latin typeface="Times New Roman" pitchFamily="18" charset="0"/>
              </a:endParaRPr>
            </a:p>
          </p:txBody>
        </p:sp>
        <p:grpSp>
          <p:nvGrpSpPr>
            <p:cNvPr id="14" name="Group 120"/>
            <p:cNvGrpSpPr>
              <a:grpSpLocks/>
            </p:cNvGrpSpPr>
            <p:nvPr/>
          </p:nvGrpSpPr>
          <p:grpSpPr bwMode="auto">
            <a:xfrm>
              <a:off x="806" y="4016"/>
              <a:ext cx="126" cy="55"/>
              <a:chOff x="1238" y="4016"/>
              <a:chExt cx="126" cy="55"/>
            </a:xfrm>
          </p:grpSpPr>
          <p:sp>
            <p:nvSpPr>
              <p:cNvPr id="192633" name="Line 121"/>
              <p:cNvSpPr>
                <a:spLocks noChangeShapeType="1"/>
              </p:cNvSpPr>
              <p:nvPr/>
            </p:nvSpPr>
            <p:spPr bwMode="auto">
              <a:xfrm>
                <a:off x="1238" y="4044"/>
                <a:ext cx="73" cy="1"/>
              </a:xfrm>
              <a:prstGeom prst="line">
                <a:avLst/>
              </a:prstGeom>
              <a:noFill/>
              <a:ln w="7938">
                <a:solidFill>
                  <a:srgbClr val="000000"/>
                </a:solidFill>
                <a:round/>
                <a:headEnd/>
                <a:tailEnd/>
              </a:ln>
            </p:spPr>
            <p:txBody>
              <a:bodyPr/>
              <a:lstStyle/>
              <a:p>
                <a:endParaRPr lang="zh-CN" altLang="en-US"/>
              </a:p>
            </p:txBody>
          </p:sp>
          <p:sp>
            <p:nvSpPr>
              <p:cNvPr id="192634" name="Freeform 122"/>
              <p:cNvSpPr>
                <a:spLocks/>
              </p:cNvSpPr>
              <p:nvPr/>
            </p:nvSpPr>
            <p:spPr bwMode="auto">
              <a:xfrm>
                <a:off x="1310" y="4016"/>
                <a:ext cx="54" cy="55"/>
              </a:xfrm>
              <a:custGeom>
                <a:avLst/>
                <a:gdLst/>
                <a:ahLst/>
                <a:cxnLst>
                  <a:cxn ang="0">
                    <a:pos x="0" y="110"/>
                  </a:cxn>
                  <a:cxn ang="0">
                    <a:pos x="108" y="54"/>
                  </a:cxn>
                  <a:cxn ang="0">
                    <a:pos x="0" y="0"/>
                  </a:cxn>
                  <a:cxn ang="0">
                    <a:pos x="0" y="110"/>
                  </a:cxn>
                </a:cxnLst>
                <a:rect l="0" t="0" r="r" b="b"/>
                <a:pathLst>
                  <a:path w="108" h="110">
                    <a:moveTo>
                      <a:pt x="0" y="110"/>
                    </a:moveTo>
                    <a:lnTo>
                      <a:pt x="108" y="54"/>
                    </a:lnTo>
                    <a:lnTo>
                      <a:pt x="0" y="0"/>
                    </a:lnTo>
                    <a:lnTo>
                      <a:pt x="0" y="110"/>
                    </a:lnTo>
                    <a:close/>
                  </a:path>
                </a:pathLst>
              </a:custGeom>
              <a:solidFill>
                <a:srgbClr val="000000"/>
              </a:solidFill>
              <a:ln w="9525">
                <a:noFill/>
                <a:round/>
                <a:headEnd/>
                <a:tailEnd/>
              </a:ln>
            </p:spPr>
            <p:txBody>
              <a:bodyPr/>
              <a:lstStyle/>
              <a:p>
                <a:endParaRPr lang="zh-CN" altLang="en-US"/>
              </a:p>
            </p:txBody>
          </p:sp>
        </p:grpSp>
        <p:grpSp>
          <p:nvGrpSpPr>
            <p:cNvPr id="15" name="Group 123"/>
            <p:cNvGrpSpPr>
              <a:grpSpLocks/>
            </p:cNvGrpSpPr>
            <p:nvPr/>
          </p:nvGrpSpPr>
          <p:grpSpPr bwMode="auto">
            <a:xfrm>
              <a:off x="1224" y="4016"/>
              <a:ext cx="84" cy="55"/>
              <a:chOff x="1656" y="4016"/>
              <a:chExt cx="84" cy="55"/>
            </a:xfrm>
          </p:grpSpPr>
          <p:sp>
            <p:nvSpPr>
              <p:cNvPr id="192636" name="Line 124"/>
              <p:cNvSpPr>
                <a:spLocks noChangeShapeType="1"/>
              </p:cNvSpPr>
              <p:nvPr/>
            </p:nvSpPr>
            <p:spPr bwMode="auto">
              <a:xfrm>
                <a:off x="1656" y="4044"/>
                <a:ext cx="32" cy="1"/>
              </a:xfrm>
              <a:prstGeom prst="line">
                <a:avLst/>
              </a:prstGeom>
              <a:noFill/>
              <a:ln w="7938">
                <a:solidFill>
                  <a:srgbClr val="000000"/>
                </a:solidFill>
                <a:round/>
                <a:headEnd/>
                <a:tailEnd/>
              </a:ln>
            </p:spPr>
            <p:txBody>
              <a:bodyPr/>
              <a:lstStyle/>
              <a:p>
                <a:endParaRPr lang="zh-CN" altLang="en-US"/>
              </a:p>
            </p:txBody>
          </p:sp>
          <p:sp>
            <p:nvSpPr>
              <p:cNvPr id="192637" name="Freeform 125"/>
              <p:cNvSpPr>
                <a:spLocks/>
              </p:cNvSpPr>
              <p:nvPr/>
            </p:nvSpPr>
            <p:spPr bwMode="auto">
              <a:xfrm>
                <a:off x="1686" y="4016"/>
                <a:ext cx="54" cy="55"/>
              </a:xfrm>
              <a:custGeom>
                <a:avLst/>
                <a:gdLst/>
                <a:ahLst/>
                <a:cxnLst>
                  <a:cxn ang="0">
                    <a:pos x="0" y="110"/>
                  </a:cxn>
                  <a:cxn ang="0">
                    <a:pos x="108" y="54"/>
                  </a:cxn>
                  <a:cxn ang="0">
                    <a:pos x="0" y="0"/>
                  </a:cxn>
                  <a:cxn ang="0">
                    <a:pos x="0" y="110"/>
                  </a:cxn>
                </a:cxnLst>
                <a:rect l="0" t="0" r="r" b="b"/>
                <a:pathLst>
                  <a:path w="108" h="110">
                    <a:moveTo>
                      <a:pt x="0" y="110"/>
                    </a:moveTo>
                    <a:lnTo>
                      <a:pt x="108" y="54"/>
                    </a:lnTo>
                    <a:lnTo>
                      <a:pt x="0" y="0"/>
                    </a:lnTo>
                    <a:lnTo>
                      <a:pt x="0" y="110"/>
                    </a:lnTo>
                    <a:close/>
                  </a:path>
                </a:pathLst>
              </a:custGeom>
              <a:solidFill>
                <a:srgbClr val="000000"/>
              </a:solidFill>
              <a:ln w="9525">
                <a:noFill/>
                <a:round/>
                <a:headEnd/>
                <a:tailEnd/>
              </a:ln>
            </p:spPr>
            <p:txBody>
              <a:bodyPr/>
              <a:lstStyle/>
              <a:p>
                <a:endParaRPr lang="zh-CN" altLang="en-US"/>
              </a:p>
            </p:txBody>
          </p:sp>
        </p:grpSp>
        <p:sp>
          <p:nvSpPr>
            <p:cNvPr id="192638" name="Rectangle 126"/>
            <p:cNvSpPr>
              <a:spLocks noChangeArrowheads="1"/>
            </p:cNvSpPr>
            <p:nvPr/>
          </p:nvSpPr>
          <p:spPr bwMode="auto">
            <a:xfrm rot="16200000">
              <a:off x="809" y="3897"/>
              <a:ext cx="1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G,R</a:t>
              </a:r>
              <a:endParaRPr kumimoji="1" lang="en-US" altLang="zh-CN" sz="2400">
                <a:latin typeface="Times New Roman" pitchFamily="18" charset="0"/>
              </a:endParaRPr>
            </a:p>
          </p:txBody>
        </p:sp>
        <p:sp>
          <p:nvSpPr>
            <p:cNvPr id="192639" name="Rectangle 127"/>
            <p:cNvSpPr>
              <a:spLocks noChangeArrowheads="1"/>
            </p:cNvSpPr>
            <p:nvPr/>
          </p:nvSpPr>
          <p:spPr bwMode="auto">
            <a:xfrm rot="16200000">
              <a:off x="992" y="3676"/>
              <a:ext cx="7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48</a:t>
              </a:r>
              <a:endParaRPr kumimoji="1" lang="en-US" altLang="zh-CN" sz="2400">
                <a:latin typeface="Times New Roman" pitchFamily="18" charset="0"/>
              </a:endParaRPr>
            </a:p>
          </p:txBody>
        </p:sp>
        <p:sp>
          <p:nvSpPr>
            <p:cNvPr id="192640" name="Rectangle 128"/>
            <p:cNvSpPr>
              <a:spLocks noChangeArrowheads="1"/>
            </p:cNvSpPr>
            <p:nvPr/>
          </p:nvSpPr>
          <p:spPr bwMode="auto">
            <a:xfrm rot="16200000">
              <a:off x="1482" y="3664"/>
              <a:ext cx="7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48</a:t>
              </a:r>
              <a:endParaRPr kumimoji="1" lang="en-US" altLang="zh-CN" sz="2400">
                <a:latin typeface="Times New Roman" pitchFamily="18" charset="0"/>
              </a:endParaRPr>
            </a:p>
          </p:txBody>
        </p:sp>
        <p:sp>
          <p:nvSpPr>
            <p:cNvPr id="192641" name="Rectangle 129"/>
            <p:cNvSpPr>
              <a:spLocks noChangeArrowheads="1"/>
            </p:cNvSpPr>
            <p:nvPr/>
          </p:nvSpPr>
          <p:spPr bwMode="auto">
            <a:xfrm rot="16200000">
              <a:off x="1948" y="3687"/>
              <a:ext cx="7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40</a:t>
              </a:r>
              <a:endParaRPr kumimoji="1" lang="en-US" altLang="zh-CN" sz="2400">
                <a:latin typeface="Times New Roman" pitchFamily="18" charset="0"/>
              </a:endParaRPr>
            </a:p>
          </p:txBody>
        </p:sp>
        <p:grpSp>
          <p:nvGrpSpPr>
            <p:cNvPr id="16" name="Group 130"/>
            <p:cNvGrpSpPr>
              <a:grpSpLocks/>
            </p:cNvGrpSpPr>
            <p:nvPr/>
          </p:nvGrpSpPr>
          <p:grpSpPr bwMode="auto">
            <a:xfrm>
              <a:off x="2143" y="4016"/>
              <a:ext cx="126" cy="55"/>
              <a:chOff x="2575" y="4016"/>
              <a:chExt cx="126" cy="55"/>
            </a:xfrm>
          </p:grpSpPr>
          <p:sp>
            <p:nvSpPr>
              <p:cNvPr id="192643" name="Line 131"/>
              <p:cNvSpPr>
                <a:spLocks noChangeShapeType="1"/>
              </p:cNvSpPr>
              <p:nvPr/>
            </p:nvSpPr>
            <p:spPr bwMode="auto">
              <a:xfrm flipH="1">
                <a:off x="2628" y="4044"/>
                <a:ext cx="73" cy="1"/>
              </a:xfrm>
              <a:prstGeom prst="line">
                <a:avLst/>
              </a:prstGeom>
              <a:noFill/>
              <a:ln w="7938">
                <a:solidFill>
                  <a:srgbClr val="000000"/>
                </a:solidFill>
                <a:round/>
                <a:headEnd/>
                <a:tailEnd/>
              </a:ln>
            </p:spPr>
            <p:txBody>
              <a:bodyPr/>
              <a:lstStyle/>
              <a:p>
                <a:endParaRPr lang="zh-CN" altLang="en-US"/>
              </a:p>
            </p:txBody>
          </p:sp>
          <p:sp>
            <p:nvSpPr>
              <p:cNvPr id="192644" name="Freeform 132"/>
              <p:cNvSpPr>
                <a:spLocks/>
              </p:cNvSpPr>
              <p:nvPr/>
            </p:nvSpPr>
            <p:spPr bwMode="auto">
              <a:xfrm>
                <a:off x="2575" y="4016"/>
                <a:ext cx="54" cy="55"/>
              </a:xfrm>
              <a:custGeom>
                <a:avLst/>
                <a:gdLst/>
                <a:ahLst/>
                <a:cxnLst>
                  <a:cxn ang="0">
                    <a:pos x="108" y="0"/>
                  </a:cxn>
                  <a:cxn ang="0">
                    <a:pos x="0" y="56"/>
                  </a:cxn>
                  <a:cxn ang="0">
                    <a:pos x="108" y="110"/>
                  </a:cxn>
                  <a:cxn ang="0">
                    <a:pos x="108" y="0"/>
                  </a:cxn>
                </a:cxnLst>
                <a:rect l="0" t="0" r="r" b="b"/>
                <a:pathLst>
                  <a:path w="108" h="110">
                    <a:moveTo>
                      <a:pt x="108" y="0"/>
                    </a:moveTo>
                    <a:lnTo>
                      <a:pt x="0" y="56"/>
                    </a:lnTo>
                    <a:lnTo>
                      <a:pt x="108" y="110"/>
                    </a:lnTo>
                    <a:lnTo>
                      <a:pt x="108" y="0"/>
                    </a:lnTo>
                    <a:close/>
                  </a:path>
                </a:pathLst>
              </a:custGeom>
              <a:solidFill>
                <a:srgbClr val="000000"/>
              </a:solidFill>
              <a:ln w="9525">
                <a:noFill/>
                <a:round/>
                <a:headEnd/>
                <a:tailEnd/>
              </a:ln>
            </p:spPr>
            <p:txBody>
              <a:bodyPr/>
              <a:lstStyle/>
              <a:p>
                <a:endParaRPr lang="zh-CN" altLang="en-US"/>
              </a:p>
            </p:txBody>
          </p:sp>
        </p:grpSp>
        <p:grpSp>
          <p:nvGrpSpPr>
            <p:cNvPr id="17" name="Group 133"/>
            <p:cNvGrpSpPr>
              <a:grpSpLocks/>
            </p:cNvGrpSpPr>
            <p:nvPr/>
          </p:nvGrpSpPr>
          <p:grpSpPr bwMode="auto">
            <a:xfrm>
              <a:off x="2227" y="4108"/>
              <a:ext cx="125" cy="55"/>
              <a:chOff x="2659" y="4108"/>
              <a:chExt cx="125" cy="55"/>
            </a:xfrm>
          </p:grpSpPr>
          <p:sp>
            <p:nvSpPr>
              <p:cNvPr id="192646" name="Line 134"/>
              <p:cNvSpPr>
                <a:spLocks noChangeShapeType="1"/>
              </p:cNvSpPr>
              <p:nvPr/>
            </p:nvSpPr>
            <p:spPr bwMode="auto">
              <a:xfrm>
                <a:off x="2659" y="4135"/>
                <a:ext cx="73" cy="1"/>
              </a:xfrm>
              <a:prstGeom prst="line">
                <a:avLst/>
              </a:prstGeom>
              <a:noFill/>
              <a:ln w="7938">
                <a:solidFill>
                  <a:srgbClr val="000000"/>
                </a:solidFill>
                <a:round/>
                <a:headEnd/>
                <a:tailEnd/>
              </a:ln>
            </p:spPr>
            <p:txBody>
              <a:bodyPr/>
              <a:lstStyle/>
              <a:p>
                <a:endParaRPr lang="zh-CN" altLang="en-US"/>
              </a:p>
            </p:txBody>
          </p:sp>
          <p:sp>
            <p:nvSpPr>
              <p:cNvPr id="192647" name="Freeform 135"/>
              <p:cNvSpPr>
                <a:spLocks/>
              </p:cNvSpPr>
              <p:nvPr/>
            </p:nvSpPr>
            <p:spPr bwMode="auto">
              <a:xfrm>
                <a:off x="2730" y="4108"/>
                <a:ext cx="54" cy="55"/>
              </a:xfrm>
              <a:custGeom>
                <a:avLst/>
                <a:gdLst/>
                <a:ahLst/>
                <a:cxnLst>
                  <a:cxn ang="0">
                    <a:pos x="0" y="110"/>
                  </a:cxn>
                  <a:cxn ang="0">
                    <a:pos x="108" y="54"/>
                  </a:cxn>
                  <a:cxn ang="0">
                    <a:pos x="0" y="0"/>
                  </a:cxn>
                  <a:cxn ang="0">
                    <a:pos x="0" y="110"/>
                  </a:cxn>
                </a:cxnLst>
                <a:rect l="0" t="0" r="r" b="b"/>
                <a:pathLst>
                  <a:path w="108" h="110">
                    <a:moveTo>
                      <a:pt x="0" y="110"/>
                    </a:moveTo>
                    <a:lnTo>
                      <a:pt x="108" y="54"/>
                    </a:lnTo>
                    <a:lnTo>
                      <a:pt x="0" y="0"/>
                    </a:lnTo>
                    <a:lnTo>
                      <a:pt x="0" y="110"/>
                    </a:lnTo>
                    <a:close/>
                  </a:path>
                </a:pathLst>
              </a:custGeom>
              <a:solidFill>
                <a:srgbClr val="000000"/>
              </a:solidFill>
              <a:ln w="9525">
                <a:noFill/>
                <a:round/>
                <a:headEnd/>
                <a:tailEnd/>
              </a:ln>
            </p:spPr>
            <p:txBody>
              <a:bodyPr/>
              <a:lstStyle/>
              <a:p>
                <a:endParaRPr lang="zh-CN" altLang="en-US"/>
              </a:p>
            </p:txBody>
          </p:sp>
        </p:grpSp>
        <p:grpSp>
          <p:nvGrpSpPr>
            <p:cNvPr id="18" name="Group 136"/>
            <p:cNvGrpSpPr>
              <a:grpSpLocks/>
            </p:cNvGrpSpPr>
            <p:nvPr/>
          </p:nvGrpSpPr>
          <p:grpSpPr bwMode="auto">
            <a:xfrm>
              <a:off x="2493" y="3773"/>
              <a:ext cx="55" cy="226"/>
              <a:chOff x="2925" y="3773"/>
              <a:chExt cx="55" cy="226"/>
            </a:xfrm>
          </p:grpSpPr>
          <p:sp>
            <p:nvSpPr>
              <p:cNvPr id="192649" name="Line 137"/>
              <p:cNvSpPr>
                <a:spLocks noChangeShapeType="1"/>
              </p:cNvSpPr>
              <p:nvPr/>
            </p:nvSpPr>
            <p:spPr bwMode="auto">
              <a:xfrm flipV="1">
                <a:off x="2952" y="3825"/>
                <a:ext cx="1" cy="174"/>
              </a:xfrm>
              <a:prstGeom prst="line">
                <a:avLst/>
              </a:prstGeom>
              <a:noFill/>
              <a:ln w="7938">
                <a:solidFill>
                  <a:srgbClr val="000000"/>
                </a:solidFill>
                <a:round/>
                <a:headEnd/>
                <a:tailEnd/>
              </a:ln>
            </p:spPr>
            <p:txBody>
              <a:bodyPr/>
              <a:lstStyle/>
              <a:p>
                <a:endParaRPr lang="zh-CN" altLang="en-US"/>
              </a:p>
            </p:txBody>
          </p:sp>
          <p:sp>
            <p:nvSpPr>
              <p:cNvPr id="192650" name="Freeform 138"/>
              <p:cNvSpPr>
                <a:spLocks/>
              </p:cNvSpPr>
              <p:nvPr/>
            </p:nvSpPr>
            <p:spPr bwMode="auto">
              <a:xfrm>
                <a:off x="2925" y="3773"/>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651" name="Line 139"/>
            <p:cNvSpPr>
              <a:spLocks noChangeShapeType="1"/>
            </p:cNvSpPr>
            <p:nvPr/>
          </p:nvSpPr>
          <p:spPr bwMode="auto">
            <a:xfrm flipV="1">
              <a:off x="2520" y="3365"/>
              <a:ext cx="1" cy="91"/>
            </a:xfrm>
            <a:prstGeom prst="line">
              <a:avLst/>
            </a:prstGeom>
            <a:noFill/>
            <a:ln w="7938">
              <a:solidFill>
                <a:srgbClr val="000000"/>
              </a:solidFill>
              <a:round/>
              <a:headEnd/>
              <a:tailEnd/>
            </a:ln>
          </p:spPr>
          <p:txBody>
            <a:bodyPr/>
            <a:lstStyle/>
            <a:p>
              <a:endParaRPr lang="zh-CN" altLang="en-US"/>
            </a:p>
          </p:txBody>
        </p:sp>
        <p:sp>
          <p:nvSpPr>
            <p:cNvPr id="192652" name="Line 140"/>
            <p:cNvSpPr>
              <a:spLocks noChangeShapeType="1"/>
            </p:cNvSpPr>
            <p:nvPr/>
          </p:nvSpPr>
          <p:spPr bwMode="auto">
            <a:xfrm flipH="1">
              <a:off x="2394" y="3365"/>
              <a:ext cx="335" cy="1"/>
            </a:xfrm>
            <a:prstGeom prst="line">
              <a:avLst/>
            </a:prstGeom>
            <a:noFill/>
            <a:ln w="7938">
              <a:solidFill>
                <a:srgbClr val="000000"/>
              </a:solidFill>
              <a:round/>
              <a:headEnd/>
              <a:tailEnd/>
            </a:ln>
          </p:spPr>
          <p:txBody>
            <a:bodyPr/>
            <a:lstStyle/>
            <a:p>
              <a:endParaRPr lang="zh-CN" altLang="en-US"/>
            </a:p>
          </p:txBody>
        </p:sp>
        <p:grpSp>
          <p:nvGrpSpPr>
            <p:cNvPr id="19" name="Group 141"/>
            <p:cNvGrpSpPr>
              <a:grpSpLocks/>
            </p:cNvGrpSpPr>
            <p:nvPr/>
          </p:nvGrpSpPr>
          <p:grpSpPr bwMode="auto">
            <a:xfrm>
              <a:off x="2367" y="3274"/>
              <a:ext cx="55" cy="91"/>
              <a:chOff x="2799" y="3274"/>
              <a:chExt cx="55" cy="91"/>
            </a:xfrm>
          </p:grpSpPr>
          <p:sp>
            <p:nvSpPr>
              <p:cNvPr id="192654" name="Line 142"/>
              <p:cNvSpPr>
                <a:spLocks noChangeShapeType="1"/>
              </p:cNvSpPr>
              <p:nvPr/>
            </p:nvSpPr>
            <p:spPr bwMode="auto">
              <a:xfrm flipV="1">
                <a:off x="2826" y="3327"/>
                <a:ext cx="1" cy="38"/>
              </a:xfrm>
              <a:prstGeom prst="line">
                <a:avLst/>
              </a:prstGeom>
              <a:noFill/>
              <a:ln w="7938">
                <a:solidFill>
                  <a:srgbClr val="000000"/>
                </a:solidFill>
                <a:round/>
                <a:headEnd/>
                <a:tailEnd/>
              </a:ln>
            </p:spPr>
            <p:txBody>
              <a:bodyPr/>
              <a:lstStyle/>
              <a:p>
                <a:endParaRPr lang="zh-CN" altLang="en-US"/>
              </a:p>
            </p:txBody>
          </p:sp>
          <p:sp>
            <p:nvSpPr>
              <p:cNvPr id="192655" name="Freeform 143"/>
              <p:cNvSpPr>
                <a:spLocks/>
              </p:cNvSpPr>
              <p:nvPr/>
            </p:nvSpPr>
            <p:spPr bwMode="auto">
              <a:xfrm>
                <a:off x="2799" y="3274"/>
                <a:ext cx="55" cy="54"/>
              </a:xfrm>
              <a:custGeom>
                <a:avLst/>
                <a:gdLst/>
                <a:ahLst/>
                <a:cxnLst>
                  <a:cxn ang="0">
                    <a:pos x="109" y="108"/>
                  </a:cxn>
                  <a:cxn ang="0">
                    <a:pos x="54" y="0"/>
                  </a:cxn>
                  <a:cxn ang="0">
                    <a:pos x="0" y="108"/>
                  </a:cxn>
                  <a:cxn ang="0">
                    <a:pos x="109" y="108"/>
                  </a:cxn>
                </a:cxnLst>
                <a:rect l="0" t="0" r="r" b="b"/>
                <a:pathLst>
                  <a:path w="109" h="108">
                    <a:moveTo>
                      <a:pt x="109" y="108"/>
                    </a:moveTo>
                    <a:lnTo>
                      <a:pt x="54" y="0"/>
                    </a:lnTo>
                    <a:lnTo>
                      <a:pt x="0" y="108"/>
                    </a:lnTo>
                    <a:lnTo>
                      <a:pt x="109" y="108"/>
                    </a:lnTo>
                    <a:close/>
                  </a:path>
                </a:pathLst>
              </a:custGeom>
              <a:solidFill>
                <a:srgbClr val="000000"/>
              </a:solidFill>
              <a:ln w="9525">
                <a:noFill/>
                <a:round/>
                <a:headEnd/>
                <a:tailEnd/>
              </a:ln>
            </p:spPr>
            <p:txBody>
              <a:bodyPr/>
              <a:lstStyle/>
              <a:p>
                <a:endParaRPr lang="zh-CN" altLang="en-US"/>
              </a:p>
            </p:txBody>
          </p:sp>
        </p:grpSp>
        <p:grpSp>
          <p:nvGrpSpPr>
            <p:cNvPr id="20" name="Group 144"/>
            <p:cNvGrpSpPr>
              <a:grpSpLocks/>
            </p:cNvGrpSpPr>
            <p:nvPr/>
          </p:nvGrpSpPr>
          <p:grpSpPr bwMode="auto">
            <a:xfrm>
              <a:off x="2702" y="3274"/>
              <a:ext cx="55" cy="91"/>
              <a:chOff x="3134" y="3274"/>
              <a:chExt cx="55" cy="91"/>
            </a:xfrm>
          </p:grpSpPr>
          <p:sp>
            <p:nvSpPr>
              <p:cNvPr id="192657" name="Line 145"/>
              <p:cNvSpPr>
                <a:spLocks noChangeShapeType="1"/>
              </p:cNvSpPr>
              <p:nvPr/>
            </p:nvSpPr>
            <p:spPr bwMode="auto">
              <a:xfrm flipV="1">
                <a:off x="3161" y="3327"/>
                <a:ext cx="1" cy="38"/>
              </a:xfrm>
              <a:prstGeom prst="line">
                <a:avLst/>
              </a:prstGeom>
              <a:noFill/>
              <a:ln w="7938">
                <a:solidFill>
                  <a:srgbClr val="000000"/>
                </a:solidFill>
                <a:round/>
                <a:headEnd/>
                <a:tailEnd/>
              </a:ln>
            </p:spPr>
            <p:txBody>
              <a:bodyPr/>
              <a:lstStyle/>
              <a:p>
                <a:endParaRPr lang="zh-CN" altLang="en-US"/>
              </a:p>
            </p:txBody>
          </p:sp>
          <p:sp>
            <p:nvSpPr>
              <p:cNvPr id="192658" name="Freeform 146"/>
              <p:cNvSpPr>
                <a:spLocks/>
              </p:cNvSpPr>
              <p:nvPr/>
            </p:nvSpPr>
            <p:spPr bwMode="auto">
              <a:xfrm>
                <a:off x="3134" y="3274"/>
                <a:ext cx="55" cy="54"/>
              </a:xfrm>
              <a:custGeom>
                <a:avLst/>
                <a:gdLst/>
                <a:ahLst/>
                <a:cxnLst>
                  <a:cxn ang="0">
                    <a:pos x="109" y="108"/>
                  </a:cxn>
                  <a:cxn ang="0">
                    <a:pos x="54" y="0"/>
                  </a:cxn>
                  <a:cxn ang="0">
                    <a:pos x="0" y="108"/>
                  </a:cxn>
                  <a:cxn ang="0">
                    <a:pos x="109" y="108"/>
                  </a:cxn>
                </a:cxnLst>
                <a:rect l="0" t="0" r="r" b="b"/>
                <a:pathLst>
                  <a:path w="109" h="108">
                    <a:moveTo>
                      <a:pt x="109" y="108"/>
                    </a:moveTo>
                    <a:lnTo>
                      <a:pt x="54" y="0"/>
                    </a:lnTo>
                    <a:lnTo>
                      <a:pt x="0" y="108"/>
                    </a:lnTo>
                    <a:lnTo>
                      <a:pt x="109" y="108"/>
                    </a:lnTo>
                    <a:close/>
                  </a:path>
                </a:pathLst>
              </a:custGeom>
              <a:solidFill>
                <a:srgbClr val="000000"/>
              </a:solidFill>
              <a:ln w="9525">
                <a:noFill/>
                <a:round/>
                <a:headEnd/>
                <a:tailEnd/>
              </a:ln>
            </p:spPr>
            <p:txBody>
              <a:bodyPr/>
              <a:lstStyle/>
              <a:p>
                <a:endParaRPr lang="zh-CN" altLang="en-US"/>
              </a:p>
            </p:txBody>
          </p:sp>
        </p:grpSp>
        <p:sp>
          <p:nvSpPr>
            <p:cNvPr id="192659" name="Rectangle 147"/>
            <p:cNvSpPr>
              <a:spLocks noChangeArrowheads="1"/>
            </p:cNvSpPr>
            <p:nvPr/>
          </p:nvSpPr>
          <p:spPr bwMode="auto">
            <a:xfrm rot="16200000">
              <a:off x="2401" y="3372"/>
              <a:ext cx="7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48</a:t>
              </a:r>
              <a:endParaRPr kumimoji="1" lang="en-US" altLang="zh-CN" sz="2400">
                <a:latin typeface="Times New Roman" pitchFamily="18" charset="0"/>
              </a:endParaRPr>
            </a:p>
          </p:txBody>
        </p:sp>
        <p:grpSp>
          <p:nvGrpSpPr>
            <p:cNvPr id="21" name="Group 148"/>
            <p:cNvGrpSpPr>
              <a:grpSpLocks/>
            </p:cNvGrpSpPr>
            <p:nvPr/>
          </p:nvGrpSpPr>
          <p:grpSpPr bwMode="auto">
            <a:xfrm>
              <a:off x="2912" y="3555"/>
              <a:ext cx="55" cy="317"/>
              <a:chOff x="3344" y="3555"/>
              <a:chExt cx="55" cy="317"/>
            </a:xfrm>
          </p:grpSpPr>
          <p:sp>
            <p:nvSpPr>
              <p:cNvPr id="192661" name="Line 149"/>
              <p:cNvSpPr>
                <a:spLocks noChangeShapeType="1"/>
              </p:cNvSpPr>
              <p:nvPr/>
            </p:nvSpPr>
            <p:spPr bwMode="auto">
              <a:xfrm flipV="1">
                <a:off x="3371" y="3607"/>
                <a:ext cx="1" cy="265"/>
              </a:xfrm>
              <a:prstGeom prst="line">
                <a:avLst/>
              </a:prstGeom>
              <a:noFill/>
              <a:ln w="7938">
                <a:solidFill>
                  <a:srgbClr val="000000"/>
                </a:solidFill>
                <a:round/>
                <a:headEnd/>
                <a:tailEnd/>
              </a:ln>
            </p:spPr>
            <p:txBody>
              <a:bodyPr/>
              <a:lstStyle/>
              <a:p>
                <a:endParaRPr lang="zh-CN" altLang="en-US"/>
              </a:p>
            </p:txBody>
          </p:sp>
          <p:sp>
            <p:nvSpPr>
              <p:cNvPr id="192662" name="Freeform 150"/>
              <p:cNvSpPr>
                <a:spLocks/>
              </p:cNvSpPr>
              <p:nvPr/>
            </p:nvSpPr>
            <p:spPr bwMode="auto">
              <a:xfrm>
                <a:off x="3344" y="3555"/>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22" name="Group 151"/>
            <p:cNvGrpSpPr>
              <a:grpSpLocks/>
            </p:cNvGrpSpPr>
            <p:nvPr/>
          </p:nvGrpSpPr>
          <p:grpSpPr bwMode="auto">
            <a:xfrm>
              <a:off x="3484" y="3555"/>
              <a:ext cx="55" cy="317"/>
              <a:chOff x="3916" y="3555"/>
              <a:chExt cx="55" cy="317"/>
            </a:xfrm>
          </p:grpSpPr>
          <p:sp>
            <p:nvSpPr>
              <p:cNvPr id="192664" name="Line 152"/>
              <p:cNvSpPr>
                <a:spLocks noChangeShapeType="1"/>
              </p:cNvSpPr>
              <p:nvPr/>
            </p:nvSpPr>
            <p:spPr bwMode="auto">
              <a:xfrm flipV="1">
                <a:off x="3943" y="3607"/>
                <a:ext cx="1" cy="265"/>
              </a:xfrm>
              <a:prstGeom prst="line">
                <a:avLst/>
              </a:prstGeom>
              <a:noFill/>
              <a:ln w="7938">
                <a:solidFill>
                  <a:srgbClr val="000000"/>
                </a:solidFill>
                <a:round/>
                <a:headEnd/>
                <a:tailEnd/>
              </a:ln>
            </p:spPr>
            <p:txBody>
              <a:bodyPr/>
              <a:lstStyle/>
              <a:p>
                <a:endParaRPr lang="zh-CN" altLang="en-US"/>
              </a:p>
            </p:txBody>
          </p:sp>
          <p:sp>
            <p:nvSpPr>
              <p:cNvPr id="192665" name="Freeform 153"/>
              <p:cNvSpPr>
                <a:spLocks/>
              </p:cNvSpPr>
              <p:nvPr/>
            </p:nvSpPr>
            <p:spPr bwMode="auto">
              <a:xfrm>
                <a:off x="3916" y="3555"/>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23" name="Group 154"/>
            <p:cNvGrpSpPr>
              <a:grpSpLocks/>
            </p:cNvGrpSpPr>
            <p:nvPr/>
          </p:nvGrpSpPr>
          <p:grpSpPr bwMode="auto">
            <a:xfrm>
              <a:off x="3769" y="3558"/>
              <a:ext cx="55" cy="317"/>
              <a:chOff x="4201" y="3558"/>
              <a:chExt cx="55" cy="317"/>
            </a:xfrm>
          </p:grpSpPr>
          <p:sp>
            <p:nvSpPr>
              <p:cNvPr id="192667" name="Line 155"/>
              <p:cNvSpPr>
                <a:spLocks noChangeShapeType="1"/>
              </p:cNvSpPr>
              <p:nvPr/>
            </p:nvSpPr>
            <p:spPr bwMode="auto">
              <a:xfrm flipV="1">
                <a:off x="4228" y="3611"/>
                <a:ext cx="1" cy="264"/>
              </a:xfrm>
              <a:prstGeom prst="line">
                <a:avLst/>
              </a:prstGeom>
              <a:noFill/>
              <a:ln w="7938">
                <a:solidFill>
                  <a:srgbClr val="000000"/>
                </a:solidFill>
                <a:round/>
                <a:headEnd/>
                <a:tailEnd/>
              </a:ln>
            </p:spPr>
            <p:txBody>
              <a:bodyPr/>
              <a:lstStyle/>
              <a:p>
                <a:endParaRPr lang="zh-CN" altLang="en-US"/>
              </a:p>
            </p:txBody>
          </p:sp>
          <p:sp>
            <p:nvSpPr>
              <p:cNvPr id="192668" name="Freeform 156"/>
              <p:cNvSpPr>
                <a:spLocks/>
              </p:cNvSpPr>
              <p:nvPr/>
            </p:nvSpPr>
            <p:spPr bwMode="auto">
              <a:xfrm>
                <a:off x="4201" y="3558"/>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24" name="Group 157"/>
            <p:cNvGrpSpPr>
              <a:grpSpLocks/>
            </p:cNvGrpSpPr>
            <p:nvPr/>
          </p:nvGrpSpPr>
          <p:grpSpPr bwMode="auto">
            <a:xfrm>
              <a:off x="3150" y="3555"/>
              <a:ext cx="54" cy="317"/>
              <a:chOff x="3582" y="3555"/>
              <a:chExt cx="54" cy="317"/>
            </a:xfrm>
          </p:grpSpPr>
          <p:sp>
            <p:nvSpPr>
              <p:cNvPr id="192670" name="Line 158"/>
              <p:cNvSpPr>
                <a:spLocks noChangeShapeType="1"/>
              </p:cNvSpPr>
              <p:nvPr/>
            </p:nvSpPr>
            <p:spPr bwMode="auto">
              <a:xfrm flipV="1">
                <a:off x="3609" y="3607"/>
                <a:ext cx="1" cy="265"/>
              </a:xfrm>
              <a:prstGeom prst="line">
                <a:avLst/>
              </a:prstGeom>
              <a:noFill/>
              <a:ln w="7938">
                <a:solidFill>
                  <a:srgbClr val="000000"/>
                </a:solidFill>
                <a:round/>
                <a:headEnd/>
                <a:tailEnd/>
              </a:ln>
            </p:spPr>
            <p:txBody>
              <a:bodyPr/>
              <a:lstStyle/>
              <a:p>
                <a:endParaRPr lang="zh-CN" altLang="en-US"/>
              </a:p>
            </p:txBody>
          </p:sp>
          <p:sp>
            <p:nvSpPr>
              <p:cNvPr id="192671" name="Freeform 159"/>
              <p:cNvSpPr>
                <a:spLocks/>
              </p:cNvSpPr>
              <p:nvPr/>
            </p:nvSpPr>
            <p:spPr bwMode="auto">
              <a:xfrm>
                <a:off x="3582" y="3555"/>
                <a:ext cx="54"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672" name="Rectangle 160"/>
            <p:cNvSpPr>
              <a:spLocks noChangeArrowheads="1"/>
            </p:cNvSpPr>
            <p:nvPr/>
          </p:nvSpPr>
          <p:spPr bwMode="auto">
            <a:xfrm rot="16200000">
              <a:off x="2861" y="3775"/>
              <a:ext cx="4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R</a:t>
              </a:r>
              <a:endParaRPr kumimoji="1" lang="en-US" altLang="zh-CN" sz="2400">
                <a:latin typeface="Times New Roman" pitchFamily="18" charset="0"/>
              </a:endParaRPr>
            </a:p>
          </p:txBody>
        </p:sp>
        <p:sp>
          <p:nvSpPr>
            <p:cNvPr id="192673" name="Rectangle 161"/>
            <p:cNvSpPr>
              <a:spLocks noChangeArrowheads="1"/>
            </p:cNvSpPr>
            <p:nvPr/>
          </p:nvSpPr>
          <p:spPr bwMode="auto">
            <a:xfrm rot="16200000">
              <a:off x="3550" y="3764"/>
              <a:ext cx="4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R</a:t>
              </a:r>
              <a:endParaRPr kumimoji="1" lang="en-US" altLang="zh-CN" sz="2400">
                <a:latin typeface="Times New Roman" pitchFamily="18" charset="0"/>
              </a:endParaRPr>
            </a:p>
          </p:txBody>
        </p:sp>
        <p:sp>
          <p:nvSpPr>
            <p:cNvPr id="192674" name="Rectangle 162"/>
            <p:cNvSpPr>
              <a:spLocks noChangeArrowheads="1"/>
            </p:cNvSpPr>
            <p:nvPr/>
          </p:nvSpPr>
          <p:spPr bwMode="auto">
            <a:xfrm rot="16200000">
              <a:off x="3097" y="3783"/>
              <a:ext cx="5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A</a:t>
              </a:r>
              <a:endParaRPr kumimoji="1" lang="en-US" altLang="zh-CN" sz="2400">
                <a:latin typeface="Times New Roman" pitchFamily="18" charset="0"/>
              </a:endParaRPr>
            </a:p>
          </p:txBody>
        </p:sp>
        <p:sp>
          <p:nvSpPr>
            <p:cNvPr id="192675" name="Rectangle 163"/>
            <p:cNvSpPr>
              <a:spLocks noChangeArrowheads="1"/>
            </p:cNvSpPr>
            <p:nvPr/>
          </p:nvSpPr>
          <p:spPr bwMode="auto">
            <a:xfrm rot="16200000">
              <a:off x="3737" y="3762"/>
              <a:ext cx="5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A</a:t>
              </a:r>
              <a:endParaRPr kumimoji="1" lang="en-US" altLang="zh-CN" sz="2400">
                <a:latin typeface="Times New Roman" pitchFamily="18" charset="0"/>
              </a:endParaRPr>
            </a:p>
          </p:txBody>
        </p:sp>
        <p:sp>
          <p:nvSpPr>
            <p:cNvPr id="192676" name="Rectangle 164"/>
            <p:cNvSpPr>
              <a:spLocks noChangeArrowheads="1"/>
            </p:cNvSpPr>
            <p:nvPr/>
          </p:nvSpPr>
          <p:spPr bwMode="auto">
            <a:xfrm rot="16200000">
              <a:off x="2945" y="3694"/>
              <a:ext cx="7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16</a:t>
              </a:r>
              <a:endParaRPr kumimoji="1" lang="en-US" altLang="zh-CN" sz="2400">
                <a:latin typeface="Times New Roman" pitchFamily="18" charset="0"/>
              </a:endParaRPr>
            </a:p>
          </p:txBody>
        </p:sp>
        <p:sp>
          <p:nvSpPr>
            <p:cNvPr id="192677" name="Rectangle 165"/>
            <p:cNvSpPr>
              <a:spLocks noChangeArrowheads="1"/>
            </p:cNvSpPr>
            <p:nvPr/>
          </p:nvSpPr>
          <p:spPr bwMode="auto">
            <a:xfrm rot="16200000">
              <a:off x="3182" y="3654"/>
              <a:ext cx="7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16</a:t>
              </a:r>
              <a:endParaRPr kumimoji="1" lang="en-US" altLang="zh-CN" sz="2400">
                <a:latin typeface="Times New Roman" pitchFamily="18" charset="0"/>
              </a:endParaRPr>
            </a:p>
          </p:txBody>
        </p:sp>
        <p:sp>
          <p:nvSpPr>
            <p:cNvPr id="192678" name="Rectangle 166"/>
            <p:cNvSpPr>
              <a:spLocks noChangeArrowheads="1"/>
            </p:cNvSpPr>
            <p:nvPr/>
          </p:nvSpPr>
          <p:spPr bwMode="auto">
            <a:xfrm rot="16200000">
              <a:off x="3544" y="3592"/>
              <a:ext cx="36"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8</a:t>
              </a:r>
              <a:endParaRPr kumimoji="1" lang="en-US" altLang="zh-CN" sz="2400">
                <a:latin typeface="Times New Roman" pitchFamily="18" charset="0"/>
              </a:endParaRPr>
            </a:p>
          </p:txBody>
        </p:sp>
        <p:sp>
          <p:nvSpPr>
            <p:cNvPr id="192679" name="Rectangle 167"/>
            <p:cNvSpPr>
              <a:spLocks noChangeArrowheads="1"/>
            </p:cNvSpPr>
            <p:nvPr/>
          </p:nvSpPr>
          <p:spPr bwMode="auto">
            <a:xfrm rot="16200000">
              <a:off x="3828" y="3601"/>
              <a:ext cx="36"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8</a:t>
              </a:r>
              <a:endParaRPr kumimoji="1" lang="en-US" altLang="zh-CN" sz="2400">
                <a:latin typeface="Times New Roman" pitchFamily="18" charset="0"/>
              </a:endParaRPr>
            </a:p>
          </p:txBody>
        </p:sp>
        <p:sp>
          <p:nvSpPr>
            <p:cNvPr id="192680" name="Rectangle 168"/>
            <p:cNvSpPr>
              <a:spLocks noChangeArrowheads="1"/>
            </p:cNvSpPr>
            <p:nvPr/>
          </p:nvSpPr>
          <p:spPr bwMode="auto">
            <a:xfrm>
              <a:off x="3277" y="3872"/>
              <a:ext cx="126" cy="408"/>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681" name="Rectangle 169"/>
            <p:cNvSpPr>
              <a:spLocks noChangeArrowheads="1"/>
            </p:cNvSpPr>
            <p:nvPr/>
          </p:nvSpPr>
          <p:spPr bwMode="auto">
            <a:xfrm rot="16200000">
              <a:off x="3172" y="4023"/>
              <a:ext cx="346"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DAC TR17</a:t>
              </a:r>
              <a:endParaRPr kumimoji="1" lang="en-US" altLang="zh-CN" sz="2400">
                <a:latin typeface="Times New Roman" pitchFamily="18" charset="0"/>
              </a:endParaRPr>
            </a:p>
          </p:txBody>
        </p:sp>
        <p:sp>
          <p:nvSpPr>
            <p:cNvPr id="192682" name="Line 170"/>
            <p:cNvSpPr>
              <a:spLocks noChangeShapeType="1"/>
            </p:cNvSpPr>
            <p:nvPr/>
          </p:nvSpPr>
          <p:spPr bwMode="auto">
            <a:xfrm flipV="1">
              <a:off x="3344" y="3419"/>
              <a:ext cx="1" cy="453"/>
            </a:xfrm>
            <a:prstGeom prst="line">
              <a:avLst/>
            </a:prstGeom>
            <a:noFill/>
            <a:ln w="7938">
              <a:solidFill>
                <a:srgbClr val="000000"/>
              </a:solidFill>
              <a:round/>
              <a:headEnd/>
              <a:tailEnd/>
            </a:ln>
          </p:spPr>
          <p:txBody>
            <a:bodyPr/>
            <a:lstStyle/>
            <a:p>
              <a:endParaRPr lang="zh-CN" altLang="en-US"/>
            </a:p>
          </p:txBody>
        </p:sp>
        <p:sp>
          <p:nvSpPr>
            <p:cNvPr id="192683" name="Line 171"/>
            <p:cNvSpPr>
              <a:spLocks noChangeShapeType="1"/>
            </p:cNvSpPr>
            <p:nvPr/>
          </p:nvSpPr>
          <p:spPr bwMode="auto">
            <a:xfrm>
              <a:off x="3344" y="3703"/>
              <a:ext cx="648" cy="3"/>
            </a:xfrm>
            <a:prstGeom prst="line">
              <a:avLst/>
            </a:prstGeom>
            <a:noFill/>
            <a:ln w="7938">
              <a:solidFill>
                <a:srgbClr val="000000"/>
              </a:solidFill>
              <a:round/>
              <a:headEnd/>
              <a:tailEnd/>
            </a:ln>
          </p:spPr>
          <p:txBody>
            <a:bodyPr/>
            <a:lstStyle/>
            <a:p>
              <a:endParaRPr lang="zh-CN" altLang="en-US"/>
            </a:p>
          </p:txBody>
        </p:sp>
        <p:sp>
          <p:nvSpPr>
            <p:cNvPr id="192684" name="Line 172"/>
            <p:cNvSpPr>
              <a:spLocks noChangeShapeType="1"/>
            </p:cNvSpPr>
            <p:nvPr/>
          </p:nvSpPr>
          <p:spPr bwMode="auto">
            <a:xfrm flipV="1">
              <a:off x="3992" y="3419"/>
              <a:ext cx="1" cy="287"/>
            </a:xfrm>
            <a:prstGeom prst="line">
              <a:avLst/>
            </a:prstGeom>
            <a:noFill/>
            <a:ln w="7938">
              <a:solidFill>
                <a:srgbClr val="000000"/>
              </a:solidFill>
              <a:round/>
              <a:headEnd/>
              <a:tailEnd/>
            </a:ln>
          </p:spPr>
          <p:txBody>
            <a:bodyPr/>
            <a:lstStyle/>
            <a:p>
              <a:endParaRPr lang="zh-CN" altLang="en-US"/>
            </a:p>
          </p:txBody>
        </p:sp>
        <p:grpSp>
          <p:nvGrpSpPr>
            <p:cNvPr id="25" name="Group 173"/>
            <p:cNvGrpSpPr>
              <a:grpSpLocks/>
            </p:cNvGrpSpPr>
            <p:nvPr/>
          </p:nvGrpSpPr>
          <p:grpSpPr bwMode="auto">
            <a:xfrm>
              <a:off x="3917" y="3395"/>
              <a:ext cx="71" cy="55"/>
              <a:chOff x="4349" y="3395"/>
              <a:chExt cx="71" cy="55"/>
            </a:xfrm>
          </p:grpSpPr>
          <p:sp>
            <p:nvSpPr>
              <p:cNvPr id="192686" name="Line 174"/>
              <p:cNvSpPr>
                <a:spLocks noChangeShapeType="1"/>
              </p:cNvSpPr>
              <p:nvPr/>
            </p:nvSpPr>
            <p:spPr bwMode="auto">
              <a:xfrm flipH="1">
                <a:off x="4401" y="3423"/>
                <a:ext cx="19" cy="1"/>
              </a:xfrm>
              <a:prstGeom prst="line">
                <a:avLst/>
              </a:prstGeom>
              <a:noFill/>
              <a:ln w="7938">
                <a:solidFill>
                  <a:srgbClr val="000000"/>
                </a:solidFill>
                <a:round/>
                <a:headEnd/>
                <a:tailEnd/>
              </a:ln>
            </p:spPr>
            <p:txBody>
              <a:bodyPr/>
              <a:lstStyle/>
              <a:p>
                <a:endParaRPr lang="zh-CN" altLang="en-US"/>
              </a:p>
            </p:txBody>
          </p:sp>
          <p:sp>
            <p:nvSpPr>
              <p:cNvPr id="192687" name="Freeform 175"/>
              <p:cNvSpPr>
                <a:spLocks/>
              </p:cNvSpPr>
              <p:nvPr/>
            </p:nvSpPr>
            <p:spPr bwMode="auto">
              <a:xfrm>
                <a:off x="4349" y="3395"/>
                <a:ext cx="54" cy="55"/>
              </a:xfrm>
              <a:custGeom>
                <a:avLst/>
                <a:gdLst/>
                <a:ahLst/>
                <a:cxnLst>
                  <a:cxn ang="0">
                    <a:pos x="108" y="0"/>
                  </a:cxn>
                  <a:cxn ang="0">
                    <a:pos x="0" y="56"/>
                  </a:cxn>
                  <a:cxn ang="0">
                    <a:pos x="108" y="110"/>
                  </a:cxn>
                  <a:cxn ang="0">
                    <a:pos x="108" y="0"/>
                  </a:cxn>
                </a:cxnLst>
                <a:rect l="0" t="0" r="r" b="b"/>
                <a:pathLst>
                  <a:path w="108" h="110">
                    <a:moveTo>
                      <a:pt x="108" y="0"/>
                    </a:moveTo>
                    <a:lnTo>
                      <a:pt x="0" y="56"/>
                    </a:lnTo>
                    <a:lnTo>
                      <a:pt x="108" y="110"/>
                    </a:lnTo>
                    <a:lnTo>
                      <a:pt x="108" y="0"/>
                    </a:lnTo>
                    <a:close/>
                  </a:path>
                </a:pathLst>
              </a:custGeom>
              <a:solidFill>
                <a:srgbClr val="000000"/>
              </a:solidFill>
              <a:ln w="9525">
                <a:noFill/>
                <a:round/>
                <a:headEnd/>
                <a:tailEnd/>
              </a:ln>
            </p:spPr>
            <p:txBody>
              <a:bodyPr/>
              <a:lstStyle/>
              <a:p>
                <a:endParaRPr lang="zh-CN" altLang="en-US"/>
              </a:p>
            </p:txBody>
          </p:sp>
        </p:grpSp>
        <p:grpSp>
          <p:nvGrpSpPr>
            <p:cNvPr id="26" name="Group 176"/>
            <p:cNvGrpSpPr>
              <a:grpSpLocks/>
            </p:cNvGrpSpPr>
            <p:nvPr/>
          </p:nvGrpSpPr>
          <p:grpSpPr bwMode="auto">
            <a:xfrm>
              <a:off x="3277" y="3391"/>
              <a:ext cx="67" cy="55"/>
              <a:chOff x="3709" y="3391"/>
              <a:chExt cx="67" cy="55"/>
            </a:xfrm>
          </p:grpSpPr>
          <p:sp>
            <p:nvSpPr>
              <p:cNvPr id="192689" name="Line 177"/>
              <p:cNvSpPr>
                <a:spLocks noChangeShapeType="1"/>
              </p:cNvSpPr>
              <p:nvPr/>
            </p:nvSpPr>
            <p:spPr bwMode="auto">
              <a:xfrm flipH="1">
                <a:off x="3761" y="3419"/>
                <a:ext cx="15" cy="1"/>
              </a:xfrm>
              <a:prstGeom prst="line">
                <a:avLst/>
              </a:prstGeom>
              <a:noFill/>
              <a:ln w="7938">
                <a:solidFill>
                  <a:srgbClr val="000000"/>
                </a:solidFill>
                <a:round/>
                <a:headEnd/>
                <a:tailEnd/>
              </a:ln>
            </p:spPr>
            <p:txBody>
              <a:bodyPr/>
              <a:lstStyle/>
              <a:p>
                <a:endParaRPr lang="zh-CN" altLang="en-US"/>
              </a:p>
            </p:txBody>
          </p:sp>
          <p:sp>
            <p:nvSpPr>
              <p:cNvPr id="192690" name="Freeform 178"/>
              <p:cNvSpPr>
                <a:spLocks/>
              </p:cNvSpPr>
              <p:nvPr/>
            </p:nvSpPr>
            <p:spPr bwMode="auto">
              <a:xfrm>
                <a:off x="3709" y="3391"/>
                <a:ext cx="54" cy="55"/>
              </a:xfrm>
              <a:custGeom>
                <a:avLst/>
                <a:gdLst/>
                <a:ahLst/>
                <a:cxnLst>
                  <a:cxn ang="0">
                    <a:pos x="108" y="0"/>
                  </a:cxn>
                  <a:cxn ang="0">
                    <a:pos x="0" y="56"/>
                  </a:cxn>
                  <a:cxn ang="0">
                    <a:pos x="108" y="110"/>
                  </a:cxn>
                  <a:cxn ang="0">
                    <a:pos x="108" y="0"/>
                  </a:cxn>
                </a:cxnLst>
                <a:rect l="0" t="0" r="r" b="b"/>
                <a:pathLst>
                  <a:path w="108" h="110">
                    <a:moveTo>
                      <a:pt x="108" y="0"/>
                    </a:moveTo>
                    <a:lnTo>
                      <a:pt x="0" y="56"/>
                    </a:lnTo>
                    <a:lnTo>
                      <a:pt x="108" y="110"/>
                    </a:lnTo>
                    <a:lnTo>
                      <a:pt x="108" y="0"/>
                    </a:lnTo>
                    <a:close/>
                  </a:path>
                </a:pathLst>
              </a:custGeom>
              <a:solidFill>
                <a:srgbClr val="000000"/>
              </a:solidFill>
              <a:ln w="9525">
                <a:noFill/>
                <a:round/>
                <a:headEnd/>
                <a:tailEnd/>
              </a:ln>
            </p:spPr>
            <p:txBody>
              <a:bodyPr/>
              <a:lstStyle/>
              <a:p>
                <a:endParaRPr lang="zh-CN" altLang="en-US"/>
              </a:p>
            </p:txBody>
          </p:sp>
        </p:grpSp>
        <p:grpSp>
          <p:nvGrpSpPr>
            <p:cNvPr id="27" name="Group 179"/>
            <p:cNvGrpSpPr>
              <a:grpSpLocks/>
            </p:cNvGrpSpPr>
            <p:nvPr/>
          </p:nvGrpSpPr>
          <p:grpSpPr bwMode="auto">
            <a:xfrm>
              <a:off x="2562" y="3020"/>
              <a:ext cx="125" cy="55"/>
              <a:chOff x="2994" y="3020"/>
              <a:chExt cx="125" cy="55"/>
            </a:xfrm>
          </p:grpSpPr>
          <p:sp>
            <p:nvSpPr>
              <p:cNvPr id="192692" name="Line 180"/>
              <p:cNvSpPr>
                <a:spLocks noChangeShapeType="1"/>
              </p:cNvSpPr>
              <p:nvPr/>
            </p:nvSpPr>
            <p:spPr bwMode="auto">
              <a:xfrm flipH="1">
                <a:off x="3046" y="3048"/>
                <a:ext cx="73" cy="1"/>
              </a:xfrm>
              <a:prstGeom prst="line">
                <a:avLst/>
              </a:prstGeom>
              <a:noFill/>
              <a:ln w="7938">
                <a:solidFill>
                  <a:srgbClr val="000000"/>
                </a:solidFill>
                <a:round/>
                <a:headEnd/>
                <a:tailEnd/>
              </a:ln>
            </p:spPr>
            <p:txBody>
              <a:bodyPr/>
              <a:lstStyle/>
              <a:p>
                <a:endParaRPr lang="zh-CN" altLang="en-US"/>
              </a:p>
            </p:txBody>
          </p:sp>
          <p:sp>
            <p:nvSpPr>
              <p:cNvPr id="192693" name="Freeform 181"/>
              <p:cNvSpPr>
                <a:spLocks/>
              </p:cNvSpPr>
              <p:nvPr/>
            </p:nvSpPr>
            <p:spPr bwMode="auto">
              <a:xfrm>
                <a:off x="2994" y="3020"/>
                <a:ext cx="54" cy="55"/>
              </a:xfrm>
              <a:custGeom>
                <a:avLst/>
                <a:gdLst/>
                <a:ahLst/>
                <a:cxnLst>
                  <a:cxn ang="0">
                    <a:pos x="108" y="0"/>
                  </a:cxn>
                  <a:cxn ang="0">
                    <a:pos x="0" y="56"/>
                  </a:cxn>
                  <a:cxn ang="0">
                    <a:pos x="108" y="110"/>
                  </a:cxn>
                  <a:cxn ang="0">
                    <a:pos x="108" y="0"/>
                  </a:cxn>
                </a:cxnLst>
                <a:rect l="0" t="0" r="r" b="b"/>
                <a:pathLst>
                  <a:path w="108" h="110">
                    <a:moveTo>
                      <a:pt x="108" y="0"/>
                    </a:moveTo>
                    <a:lnTo>
                      <a:pt x="0" y="56"/>
                    </a:lnTo>
                    <a:lnTo>
                      <a:pt x="108" y="110"/>
                    </a:lnTo>
                    <a:lnTo>
                      <a:pt x="108" y="0"/>
                    </a:lnTo>
                    <a:close/>
                  </a:path>
                </a:pathLst>
              </a:custGeom>
              <a:solidFill>
                <a:srgbClr val="000000"/>
              </a:solidFill>
              <a:ln w="9525">
                <a:noFill/>
                <a:round/>
                <a:headEnd/>
                <a:tailEnd/>
              </a:ln>
            </p:spPr>
            <p:txBody>
              <a:bodyPr/>
              <a:lstStyle/>
              <a:p>
                <a:endParaRPr lang="zh-CN" altLang="en-US"/>
              </a:p>
            </p:txBody>
          </p:sp>
        </p:grpSp>
        <p:grpSp>
          <p:nvGrpSpPr>
            <p:cNvPr id="28" name="Group 182"/>
            <p:cNvGrpSpPr>
              <a:grpSpLocks/>
            </p:cNvGrpSpPr>
            <p:nvPr/>
          </p:nvGrpSpPr>
          <p:grpSpPr bwMode="auto">
            <a:xfrm>
              <a:off x="4235" y="3300"/>
              <a:ext cx="125" cy="55"/>
              <a:chOff x="4667" y="3300"/>
              <a:chExt cx="125" cy="55"/>
            </a:xfrm>
          </p:grpSpPr>
          <p:sp>
            <p:nvSpPr>
              <p:cNvPr id="192695" name="Line 183"/>
              <p:cNvSpPr>
                <a:spLocks noChangeShapeType="1"/>
              </p:cNvSpPr>
              <p:nvPr/>
            </p:nvSpPr>
            <p:spPr bwMode="auto">
              <a:xfrm flipH="1">
                <a:off x="4719" y="3328"/>
                <a:ext cx="73" cy="1"/>
              </a:xfrm>
              <a:prstGeom prst="line">
                <a:avLst/>
              </a:prstGeom>
              <a:noFill/>
              <a:ln w="7938">
                <a:solidFill>
                  <a:srgbClr val="000000"/>
                </a:solidFill>
                <a:round/>
                <a:headEnd/>
                <a:tailEnd/>
              </a:ln>
            </p:spPr>
            <p:txBody>
              <a:bodyPr/>
              <a:lstStyle/>
              <a:p>
                <a:endParaRPr lang="zh-CN" altLang="en-US"/>
              </a:p>
            </p:txBody>
          </p:sp>
          <p:sp>
            <p:nvSpPr>
              <p:cNvPr id="192696" name="Freeform 184"/>
              <p:cNvSpPr>
                <a:spLocks/>
              </p:cNvSpPr>
              <p:nvPr/>
            </p:nvSpPr>
            <p:spPr bwMode="auto">
              <a:xfrm>
                <a:off x="4667" y="3300"/>
                <a:ext cx="54" cy="55"/>
              </a:xfrm>
              <a:custGeom>
                <a:avLst/>
                <a:gdLst/>
                <a:ahLst/>
                <a:cxnLst>
                  <a:cxn ang="0">
                    <a:pos x="108" y="0"/>
                  </a:cxn>
                  <a:cxn ang="0">
                    <a:pos x="0" y="56"/>
                  </a:cxn>
                  <a:cxn ang="0">
                    <a:pos x="108" y="110"/>
                  </a:cxn>
                  <a:cxn ang="0">
                    <a:pos x="108" y="0"/>
                  </a:cxn>
                </a:cxnLst>
                <a:rect l="0" t="0" r="r" b="b"/>
                <a:pathLst>
                  <a:path w="108" h="110">
                    <a:moveTo>
                      <a:pt x="108" y="0"/>
                    </a:moveTo>
                    <a:lnTo>
                      <a:pt x="0" y="56"/>
                    </a:lnTo>
                    <a:lnTo>
                      <a:pt x="108" y="110"/>
                    </a:lnTo>
                    <a:lnTo>
                      <a:pt x="108" y="0"/>
                    </a:lnTo>
                    <a:close/>
                  </a:path>
                </a:pathLst>
              </a:custGeom>
              <a:solidFill>
                <a:srgbClr val="000000"/>
              </a:solidFill>
              <a:ln w="9525">
                <a:noFill/>
                <a:round/>
                <a:headEnd/>
                <a:tailEnd/>
              </a:ln>
            </p:spPr>
            <p:txBody>
              <a:bodyPr/>
              <a:lstStyle/>
              <a:p>
                <a:endParaRPr lang="zh-CN" altLang="en-US"/>
              </a:p>
            </p:txBody>
          </p:sp>
        </p:grpSp>
        <p:sp>
          <p:nvSpPr>
            <p:cNvPr id="192697" name="Rectangle 185"/>
            <p:cNvSpPr>
              <a:spLocks noChangeArrowheads="1"/>
            </p:cNvSpPr>
            <p:nvPr/>
          </p:nvSpPr>
          <p:spPr bwMode="auto">
            <a:xfrm rot="16200000">
              <a:off x="4281" y="3181"/>
              <a:ext cx="1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G,R</a:t>
              </a:r>
              <a:endParaRPr kumimoji="1" lang="en-US" altLang="zh-CN" sz="2400">
                <a:latin typeface="Times New Roman" pitchFamily="18" charset="0"/>
              </a:endParaRPr>
            </a:p>
          </p:txBody>
        </p:sp>
        <p:grpSp>
          <p:nvGrpSpPr>
            <p:cNvPr id="29" name="Group 186"/>
            <p:cNvGrpSpPr>
              <a:grpSpLocks/>
            </p:cNvGrpSpPr>
            <p:nvPr/>
          </p:nvGrpSpPr>
          <p:grpSpPr bwMode="auto">
            <a:xfrm>
              <a:off x="3914" y="3214"/>
              <a:ext cx="88" cy="55"/>
              <a:chOff x="4346" y="3214"/>
              <a:chExt cx="88" cy="55"/>
            </a:xfrm>
          </p:grpSpPr>
          <p:sp>
            <p:nvSpPr>
              <p:cNvPr id="192699" name="Line 187"/>
              <p:cNvSpPr>
                <a:spLocks noChangeShapeType="1"/>
              </p:cNvSpPr>
              <p:nvPr/>
            </p:nvSpPr>
            <p:spPr bwMode="auto">
              <a:xfrm flipH="1">
                <a:off x="4398" y="3242"/>
                <a:ext cx="36" cy="1"/>
              </a:xfrm>
              <a:prstGeom prst="line">
                <a:avLst/>
              </a:prstGeom>
              <a:noFill/>
              <a:ln w="7938">
                <a:solidFill>
                  <a:srgbClr val="000000"/>
                </a:solidFill>
                <a:round/>
                <a:headEnd/>
                <a:tailEnd/>
              </a:ln>
            </p:spPr>
            <p:txBody>
              <a:bodyPr/>
              <a:lstStyle/>
              <a:p>
                <a:endParaRPr lang="zh-CN" altLang="en-US"/>
              </a:p>
            </p:txBody>
          </p:sp>
          <p:sp>
            <p:nvSpPr>
              <p:cNvPr id="192700" name="Freeform 188"/>
              <p:cNvSpPr>
                <a:spLocks/>
              </p:cNvSpPr>
              <p:nvPr/>
            </p:nvSpPr>
            <p:spPr bwMode="auto">
              <a:xfrm>
                <a:off x="4346" y="3214"/>
                <a:ext cx="54" cy="55"/>
              </a:xfrm>
              <a:custGeom>
                <a:avLst/>
                <a:gdLst/>
                <a:ahLst/>
                <a:cxnLst>
                  <a:cxn ang="0">
                    <a:pos x="108" y="0"/>
                  </a:cxn>
                  <a:cxn ang="0">
                    <a:pos x="0" y="56"/>
                  </a:cxn>
                  <a:cxn ang="0">
                    <a:pos x="108" y="110"/>
                  </a:cxn>
                  <a:cxn ang="0">
                    <a:pos x="108" y="0"/>
                  </a:cxn>
                </a:cxnLst>
                <a:rect l="0" t="0" r="r" b="b"/>
                <a:pathLst>
                  <a:path w="108" h="110">
                    <a:moveTo>
                      <a:pt x="108" y="0"/>
                    </a:moveTo>
                    <a:lnTo>
                      <a:pt x="0" y="56"/>
                    </a:lnTo>
                    <a:lnTo>
                      <a:pt x="108" y="110"/>
                    </a:lnTo>
                    <a:lnTo>
                      <a:pt x="108" y="0"/>
                    </a:lnTo>
                    <a:close/>
                  </a:path>
                </a:pathLst>
              </a:custGeom>
              <a:solidFill>
                <a:srgbClr val="000000"/>
              </a:solidFill>
              <a:ln w="9525">
                <a:noFill/>
                <a:round/>
                <a:headEnd/>
                <a:tailEnd/>
              </a:ln>
            </p:spPr>
            <p:txBody>
              <a:bodyPr/>
              <a:lstStyle/>
              <a:p>
                <a:endParaRPr lang="zh-CN" altLang="en-US"/>
              </a:p>
            </p:txBody>
          </p:sp>
        </p:grpSp>
        <p:grpSp>
          <p:nvGrpSpPr>
            <p:cNvPr id="30" name="Group 189"/>
            <p:cNvGrpSpPr>
              <a:grpSpLocks/>
            </p:cNvGrpSpPr>
            <p:nvPr/>
          </p:nvGrpSpPr>
          <p:grpSpPr bwMode="auto">
            <a:xfrm>
              <a:off x="3678" y="3213"/>
              <a:ext cx="67" cy="54"/>
              <a:chOff x="4110" y="3213"/>
              <a:chExt cx="67" cy="54"/>
            </a:xfrm>
          </p:grpSpPr>
          <p:sp>
            <p:nvSpPr>
              <p:cNvPr id="192702" name="Line 190"/>
              <p:cNvSpPr>
                <a:spLocks noChangeShapeType="1"/>
              </p:cNvSpPr>
              <p:nvPr/>
            </p:nvSpPr>
            <p:spPr bwMode="auto">
              <a:xfrm flipH="1" flipV="1">
                <a:off x="4163" y="3240"/>
                <a:ext cx="14" cy="1"/>
              </a:xfrm>
              <a:prstGeom prst="line">
                <a:avLst/>
              </a:prstGeom>
              <a:noFill/>
              <a:ln w="7938">
                <a:solidFill>
                  <a:srgbClr val="000000"/>
                </a:solidFill>
                <a:round/>
                <a:headEnd/>
                <a:tailEnd/>
              </a:ln>
            </p:spPr>
            <p:txBody>
              <a:bodyPr/>
              <a:lstStyle/>
              <a:p>
                <a:endParaRPr lang="zh-CN" altLang="en-US"/>
              </a:p>
            </p:txBody>
          </p:sp>
          <p:sp>
            <p:nvSpPr>
              <p:cNvPr id="192703" name="Freeform 191"/>
              <p:cNvSpPr>
                <a:spLocks/>
              </p:cNvSpPr>
              <p:nvPr/>
            </p:nvSpPr>
            <p:spPr bwMode="auto">
              <a:xfrm>
                <a:off x="4110" y="3213"/>
                <a:ext cx="56" cy="54"/>
              </a:xfrm>
              <a:custGeom>
                <a:avLst/>
                <a:gdLst/>
                <a:ahLst/>
                <a:cxnLst>
                  <a:cxn ang="0">
                    <a:pos x="111" y="0"/>
                  </a:cxn>
                  <a:cxn ang="0">
                    <a:pos x="0" y="49"/>
                  </a:cxn>
                  <a:cxn ang="0">
                    <a:pos x="104" y="110"/>
                  </a:cxn>
                  <a:cxn ang="0">
                    <a:pos x="111" y="0"/>
                  </a:cxn>
                </a:cxnLst>
                <a:rect l="0" t="0" r="r" b="b"/>
                <a:pathLst>
                  <a:path w="111" h="110">
                    <a:moveTo>
                      <a:pt x="111" y="0"/>
                    </a:moveTo>
                    <a:lnTo>
                      <a:pt x="0" y="49"/>
                    </a:lnTo>
                    <a:lnTo>
                      <a:pt x="104" y="110"/>
                    </a:lnTo>
                    <a:lnTo>
                      <a:pt x="111" y="0"/>
                    </a:lnTo>
                    <a:close/>
                  </a:path>
                </a:pathLst>
              </a:custGeom>
              <a:solidFill>
                <a:srgbClr val="000000"/>
              </a:solidFill>
              <a:ln w="9525">
                <a:noFill/>
                <a:round/>
                <a:headEnd/>
                <a:tailEnd/>
              </a:ln>
            </p:spPr>
            <p:txBody>
              <a:bodyPr/>
              <a:lstStyle/>
              <a:p>
                <a:endParaRPr lang="zh-CN" altLang="en-US"/>
              </a:p>
            </p:txBody>
          </p:sp>
        </p:grpSp>
        <p:grpSp>
          <p:nvGrpSpPr>
            <p:cNvPr id="31" name="Group 192"/>
            <p:cNvGrpSpPr>
              <a:grpSpLocks/>
            </p:cNvGrpSpPr>
            <p:nvPr/>
          </p:nvGrpSpPr>
          <p:grpSpPr bwMode="auto">
            <a:xfrm>
              <a:off x="3276" y="3210"/>
              <a:ext cx="110" cy="55"/>
              <a:chOff x="3708" y="3210"/>
              <a:chExt cx="110" cy="55"/>
            </a:xfrm>
          </p:grpSpPr>
          <p:sp>
            <p:nvSpPr>
              <p:cNvPr id="192705" name="Line 193"/>
              <p:cNvSpPr>
                <a:spLocks noChangeShapeType="1"/>
              </p:cNvSpPr>
              <p:nvPr/>
            </p:nvSpPr>
            <p:spPr bwMode="auto">
              <a:xfrm flipH="1">
                <a:off x="3760" y="3238"/>
                <a:ext cx="58" cy="1"/>
              </a:xfrm>
              <a:prstGeom prst="line">
                <a:avLst/>
              </a:prstGeom>
              <a:noFill/>
              <a:ln w="7938">
                <a:solidFill>
                  <a:srgbClr val="000000"/>
                </a:solidFill>
                <a:round/>
                <a:headEnd/>
                <a:tailEnd/>
              </a:ln>
            </p:spPr>
            <p:txBody>
              <a:bodyPr/>
              <a:lstStyle/>
              <a:p>
                <a:endParaRPr lang="zh-CN" altLang="en-US"/>
              </a:p>
            </p:txBody>
          </p:sp>
          <p:sp>
            <p:nvSpPr>
              <p:cNvPr id="192706" name="Freeform 194"/>
              <p:cNvSpPr>
                <a:spLocks/>
              </p:cNvSpPr>
              <p:nvPr/>
            </p:nvSpPr>
            <p:spPr bwMode="auto">
              <a:xfrm>
                <a:off x="3708" y="3210"/>
                <a:ext cx="54" cy="55"/>
              </a:xfrm>
              <a:custGeom>
                <a:avLst/>
                <a:gdLst/>
                <a:ahLst/>
                <a:cxnLst>
                  <a:cxn ang="0">
                    <a:pos x="108" y="0"/>
                  </a:cxn>
                  <a:cxn ang="0">
                    <a:pos x="0" y="56"/>
                  </a:cxn>
                  <a:cxn ang="0">
                    <a:pos x="108" y="110"/>
                  </a:cxn>
                  <a:cxn ang="0">
                    <a:pos x="108" y="0"/>
                  </a:cxn>
                </a:cxnLst>
                <a:rect l="0" t="0" r="r" b="b"/>
                <a:pathLst>
                  <a:path w="108" h="110">
                    <a:moveTo>
                      <a:pt x="108" y="0"/>
                    </a:moveTo>
                    <a:lnTo>
                      <a:pt x="0" y="56"/>
                    </a:lnTo>
                    <a:lnTo>
                      <a:pt x="108" y="110"/>
                    </a:lnTo>
                    <a:lnTo>
                      <a:pt x="108" y="0"/>
                    </a:lnTo>
                    <a:close/>
                  </a:path>
                </a:pathLst>
              </a:custGeom>
              <a:solidFill>
                <a:srgbClr val="000000"/>
              </a:solidFill>
              <a:ln w="9525">
                <a:noFill/>
                <a:round/>
                <a:headEnd/>
                <a:tailEnd/>
              </a:ln>
            </p:spPr>
            <p:txBody>
              <a:bodyPr/>
              <a:lstStyle/>
              <a:p>
                <a:endParaRPr lang="zh-CN" altLang="en-US"/>
              </a:p>
            </p:txBody>
          </p:sp>
        </p:grpSp>
        <p:grpSp>
          <p:nvGrpSpPr>
            <p:cNvPr id="192841" name="Group 195"/>
            <p:cNvGrpSpPr>
              <a:grpSpLocks/>
            </p:cNvGrpSpPr>
            <p:nvPr/>
          </p:nvGrpSpPr>
          <p:grpSpPr bwMode="auto">
            <a:xfrm>
              <a:off x="3051" y="3210"/>
              <a:ext cx="58" cy="55"/>
              <a:chOff x="3483" y="3210"/>
              <a:chExt cx="58" cy="55"/>
            </a:xfrm>
          </p:grpSpPr>
          <p:sp>
            <p:nvSpPr>
              <p:cNvPr id="192708" name="Line 196"/>
              <p:cNvSpPr>
                <a:spLocks noChangeShapeType="1"/>
              </p:cNvSpPr>
              <p:nvPr/>
            </p:nvSpPr>
            <p:spPr bwMode="auto">
              <a:xfrm flipH="1">
                <a:off x="3535" y="3238"/>
                <a:ext cx="6" cy="1"/>
              </a:xfrm>
              <a:prstGeom prst="line">
                <a:avLst/>
              </a:prstGeom>
              <a:noFill/>
              <a:ln w="7938">
                <a:solidFill>
                  <a:srgbClr val="000000"/>
                </a:solidFill>
                <a:round/>
                <a:headEnd/>
                <a:tailEnd/>
              </a:ln>
            </p:spPr>
            <p:txBody>
              <a:bodyPr/>
              <a:lstStyle/>
              <a:p>
                <a:endParaRPr lang="zh-CN" altLang="en-US"/>
              </a:p>
            </p:txBody>
          </p:sp>
          <p:sp>
            <p:nvSpPr>
              <p:cNvPr id="192709" name="Freeform 197"/>
              <p:cNvSpPr>
                <a:spLocks/>
              </p:cNvSpPr>
              <p:nvPr/>
            </p:nvSpPr>
            <p:spPr bwMode="auto">
              <a:xfrm>
                <a:off x="3483" y="3210"/>
                <a:ext cx="54" cy="55"/>
              </a:xfrm>
              <a:custGeom>
                <a:avLst/>
                <a:gdLst/>
                <a:ahLst/>
                <a:cxnLst>
                  <a:cxn ang="0">
                    <a:pos x="108" y="0"/>
                  </a:cxn>
                  <a:cxn ang="0">
                    <a:pos x="0" y="56"/>
                  </a:cxn>
                  <a:cxn ang="0">
                    <a:pos x="108" y="110"/>
                  </a:cxn>
                  <a:cxn ang="0">
                    <a:pos x="108" y="0"/>
                  </a:cxn>
                </a:cxnLst>
                <a:rect l="0" t="0" r="r" b="b"/>
                <a:pathLst>
                  <a:path w="108" h="110">
                    <a:moveTo>
                      <a:pt x="108" y="0"/>
                    </a:moveTo>
                    <a:lnTo>
                      <a:pt x="0" y="56"/>
                    </a:lnTo>
                    <a:lnTo>
                      <a:pt x="108" y="110"/>
                    </a:lnTo>
                    <a:lnTo>
                      <a:pt x="108" y="0"/>
                    </a:lnTo>
                    <a:close/>
                  </a:path>
                </a:pathLst>
              </a:custGeom>
              <a:solidFill>
                <a:srgbClr val="000000"/>
              </a:solidFill>
              <a:ln w="9525">
                <a:noFill/>
                <a:round/>
                <a:headEnd/>
                <a:tailEnd/>
              </a:ln>
            </p:spPr>
            <p:txBody>
              <a:bodyPr/>
              <a:lstStyle/>
              <a:p>
                <a:endParaRPr lang="zh-CN" altLang="en-US"/>
              </a:p>
            </p:txBody>
          </p:sp>
        </p:grpSp>
        <p:sp>
          <p:nvSpPr>
            <p:cNvPr id="192710" name="Rectangle 198"/>
            <p:cNvSpPr>
              <a:spLocks noChangeArrowheads="1"/>
            </p:cNvSpPr>
            <p:nvPr/>
          </p:nvSpPr>
          <p:spPr bwMode="auto">
            <a:xfrm rot="16200000">
              <a:off x="3911" y="3083"/>
              <a:ext cx="1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G,R</a:t>
              </a:r>
              <a:endParaRPr kumimoji="1" lang="en-US" altLang="zh-CN" sz="2400">
                <a:latin typeface="Times New Roman" pitchFamily="18" charset="0"/>
              </a:endParaRPr>
            </a:p>
          </p:txBody>
        </p:sp>
        <p:sp>
          <p:nvSpPr>
            <p:cNvPr id="192711" name="Rectangle 199"/>
            <p:cNvSpPr>
              <a:spLocks noChangeArrowheads="1"/>
            </p:cNvSpPr>
            <p:nvPr/>
          </p:nvSpPr>
          <p:spPr bwMode="auto">
            <a:xfrm>
              <a:off x="2324" y="2368"/>
              <a:ext cx="293" cy="318"/>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712" name="Rectangle 200"/>
            <p:cNvSpPr>
              <a:spLocks noChangeArrowheads="1"/>
            </p:cNvSpPr>
            <p:nvPr/>
          </p:nvSpPr>
          <p:spPr bwMode="auto">
            <a:xfrm rot="16200000">
              <a:off x="2359" y="2478"/>
              <a:ext cx="148"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Ntrk</a:t>
              </a:r>
              <a:endParaRPr kumimoji="1" lang="en-US" altLang="zh-CN" sz="2400">
                <a:latin typeface="Times New Roman" pitchFamily="18" charset="0"/>
              </a:endParaRPr>
            </a:p>
          </p:txBody>
        </p:sp>
        <p:sp>
          <p:nvSpPr>
            <p:cNvPr id="192713" name="Rectangle 201"/>
            <p:cNvSpPr>
              <a:spLocks noChangeArrowheads="1"/>
            </p:cNvSpPr>
            <p:nvPr/>
          </p:nvSpPr>
          <p:spPr bwMode="auto">
            <a:xfrm rot="16200000">
              <a:off x="2406" y="2476"/>
              <a:ext cx="220"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TR36B</a:t>
              </a:r>
              <a:endParaRPr kumimoji="1" lang="en-US" altLang="zh-CN" sz="2400">
                <a:latin typeface="Times New Roman" pitchFamily="18" charset="0"/>
              </a:endParaRPr>
            </a:p>
          </p:txBody>
        </p:sp>
        <p:grpSp>
          <p:nvGrpSpPr>
            <p:cNvPr id="192844" name="Group 202"/>
            <p:cNvGrpSpPr>
              <a:grpSpLocks/>
            </p:cNvGrpSpPr>
            <p:nvPr/>
          </p:nvGrpSpPr>
          <p:grpSpPr bwMode="auto">
            <a:xfrm>
              <a:off x="2422" y="2686"/>
              <a:ext cx="55" cy="181"/>
              <a:chOff x="2854" y="2686"/>
              <a:chExt cx="55" cy="181"/>
            </a:xfrm>
          </p:grpSpPr>
          <p:sp>
            <p:nvSpPr>
              <p:cNvPr id="192715" name="Line 203"/>
              <p:cNvSpPr>
                <a:spLocks noChangeShapeType="1"/>
              </p:cNvSpPr>
              <p:nvPr/>
            </p:nvSpPr>
            <p:spPr bwMode="auto">
              <a:xfrm flipV="1">
                <a:off x="2881" y="2738"/>
                <a:ext cx="1" cy="129"/>
              </a:xfrm>
              <a:prstGeom prst="line">
                <a:avLst/>
              </a:prstGeom>
              <a:noFill/>
              <a:ln w="7938">
                <a:solidFill>
                  <a:srgbClr val="000000"/>
                </a:solidFill>
                <a:round/>
                <a:headEnd/>
                <a:tailEnd/>
              </a:ln>
            </p:spPr>
            <p:txBody>
              <a:bodyPr/>
              <a:lstStyle/>
              <a:p>
                <a:endParaRPr lang="zh-CN" altLang="en-US"/>
              </a:p>
            </p:txBody>
          </p:sp>
          <p:sp>
            <p:nvSpPr>
              <p:cNvPr id="192716" name="Freeform 204"/>
              <p:cNvSpPr>
                <a:spLocks/>
              </p:cNvSpPr>
              <p:nvPr/>
            </p:nvSpPr>
            <p:spPr bwMode="auto">
              <a:xfrm>
                <a:off x="2854" y="2686"/>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717" name="Rectangle 205"/>
            <p:cNvSpPr>
              <a:spLocks noChangeArrowheads="1"/>
            </p:cNvSpPr>
            <p:nvPr/>
          </p:nvSpPr>
          <p:spPr bwMode="auto">
            <a:xfrm>
              <a:off x="1487" y="1372"/>
              <a:ext cx="1896" cy="544"/>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718" name="Rectangle 206"/>
            <p:cNvSpPr>
              <a:spLocks noChangeArrowheads="1"/>
            </p:cNvSpPr>
            <p:nvPr/>
          </p:nvSpPr>
          <p:spPr bwMode="auto">
            <a:xfrm rot="16200000">
              <a:off x="1734" y="1600"/>
              <a:ext cx="234" cy="77"/>
            </a:xfrm>
            <a:prstGeom prst="rect">
              <a:avLst/>
            </a:prstGeom>
            <a:noFill/>
            <a:ln w="9525">
              <a:noFill/>
              <a:miter lim="800000"/>
              <a:headEnd/>
              <a:tailEnd/>
            </a:ln>
          </p:spPr>
          <p:txBody>
            <a:bodyPr wrap="none" lIns="0" tIns="0" rIns="0" bIns="0">
              <a:spAutoFit/>
            </a:bodyPr>
            <a:lstStyle/>
            <a:p>
              <a:r>
                <a:rPr kumimoji="1" lang="en-US" altLang="zh-CN" sz="800">
                  <a:solidFill>
                    <a:srgbClr val="000000"/>
                  </a:solidFill>
                  <a:latin typeface="Times New Roman" pitchFamily="18" charset="0"/>
                </a:rPr>
                <a:t>LEVEL1</a:t>
              </a:r>
              <a:endParaRPr kumimoji="1" lang="en-US" altLang="zh-CN" sz="2400">
                <a:latin typeface="Times New Roman" pitchFamily="18" charset="0"/>
              </a:endParaRPr>
            </a:p>
          </p:txBody>
        </p:sp>
        <p:sp>
          <p:nvSpPr>
            <p:cNvPr id="192719" name="Rectangle 207"/>
            <p:cNvSpPr>
              <a:spLocks noChangeArrowheads="1"/>
            </p:cNvSpPr>
            <p:nvPr/>
          </p:nvSpPr>
          <p:spPr bwMode="auto">
            <a:xfrm rot="16200000">
              <a:off x="2307" y="1580"/>
              <a:ext cx="270"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TR55B</a:t>
              </a:r>
              <a:endParaRPr kumimoji="1" lang="en-US" altLang="zh-CN" sz="2400">
                <a:latin typeface="Times New Roman" pitchFamily="18" charset="0"/>
              </a:endParaRPr>
            </a:p>
          </p:txBody>
        </p:sp>
        <p:sp>
          <p:nvSpPr>
            <p:cNvPr id="192720" name="Rectangle 208"/>
            <p:cNvSpPr>
              <a:spLocks noChangeArrowheads="1"/>
            </p:cNvSpPr>
            <p:nvPr/>
          </p:nvSpPr>
          <p:spPr bwMode="auto">
            <a:xfrm rot="16200000">
              <a:off x="2911" y="1601"/>
              <a:ext cx="234" cy="77"/>
            </a:xfrm>
            <a:prstGeom prst="rect">
              <a:avLst/>
            </a:prstGeom>
            <a:noFill/>
            <a:ln w="9525">
              <a:noFill/>
              <a:miter lim="800000"/>
              <a:headEnd/>
              <a:tailEnd/>
            </a:ln>
          </p:spPr>
          <p:txBody>
            <a:bodyPr wrap="none" lIns="0" tIns="0" rIns="0" bIns="0">
              <a:spAutoFit/>
            </a:bodyPr>
            <a:lstStyle/>
            <a:p>
              <a:r>
                <a:rPr kumimoji="1" lang="en-US" altLang="zh-CN" sz="800">
                  <a:solidFill>
                    <a:srgbClr val="000000"/>
                  </a:solidFill>
                  <a:latin typeface="Times New Roman" pitchFamily="18" charset="0"/>
                </a:rPr>
                <a:t>LEVEL2</a:t>
              </a:r>
              <a:endParaRPr kumimoji="1" lang="en-US" altLang="zh-CN" sz="2400">
                <a:latin typeface="Times New Roman" pitchFamily="18" charset="0"/>
              </a:endParaRPr>
            </a:p>
          </p:txBody>
        </p:sp>
        <p:grpSp>
          <p:nvGrpSpPr>
            <p:cNvPr id="192860" name="Group 209"/>
            <p:cNvGrpSpPr>
              <a:grpSpLocks/>
            </p:cNvGrpSpPr>
            <p:nvPr/>
          </p:nvGrpSpPr>
          <p:grpSpPr bwMode="auto">
            <a:xfrm>
              <a:off x="2561" y="1915"/>
              <a:ext cx="55" cy="453"/>
              <a:chOff x="2993" y="1915"/>
              <a:chExt cx="55" cy="453"/>
            </a:xfrm>
          </p:grpSpPr>
          <p:sp>
            <p:nvSpPr>
              <p:cNvPr id="192722" name="Line 210"/>
              <p:cNvSpPr>
                <a:spLocks noChangeShapeType="1"/>
              </p:cNvSpPr>
              <p:nvPr/>
            </p:nvSpPr>
            <p:spPr bwMode="auto">
              <a:xfrm flipV="1">
                <a:off x="3020" y="1967"/>
                <a:ext cx="1" cy="401"/>
              </a:xfrm>
              <a:prstGeom prst="line">
                <a:avLst/>
              </a:prstGeom>
              <a:noFill/>
              <a:ln w="7938">
                <a:solidFill>
                  <a:srgbClr val="000000"/>
                </a:solidFill>
                <a:round/>
                <a:headEnd/>
                <a:tailEnd/>
              </a:ln>
            </p:spPr>
            <p:txBody>
              <a:bodyPr/>
              <a:lstStyle/>
              <a:p>
                <a:endParaRPr lang="zh-CN" altLang="en-US"/>
              </a:p>
            </p:txBody>
          </p:sp>
          <p:sp>
            <p:nvSpPr>
              <p:cNvPr id="192723" name="Freeform 211"/>
              <p:cNvSpPr>
                <a:spLocks/>
              </p:cNvSpPr>
              <p:nvPr/>
            </p:nvSpPr>
            <p:spPr bwMode="auto">
              <a:xfrm>
                <a:off x="2993" y="1915"/>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192863" name="Group 212"/>
            <p:cNvGrpSpPr>
              <a:grpSpLocks/>
            </p:cNvGrpSpPr>
            <p:nvPr/>
          </p:nvGrpSpPr>
          <p:grpSpPr bwMode="auto">
            <a:xfrm>
              <a:off x="2368" y="1914"/>
              <a:ext cx="55" cy="453"/>
              <a:chOff x="2800" y="1914"/>
              <a:chExt cx="55" cy="453"/>
            </a:xfrm>
          </p:grpSpPr>
          <p:sp>
            <p:nvSpPr>
              <p:cNvPr id="192725" name="Line 213"/>
              <p:cNvSpPr>
                <a:spLocks noChangeShapeType="1"/>
              </p:cNvSpPr>
              <p:nvPr/>
            </p:nvSpPr>
            <p:spPr bwMode="auto">
              <a:xfrm flipV="1">
                <a:off x="2827" y="1966"/>
                <a:ext cx="1" cy="401"/>
              </a:xfrm>
              <a:prstGeom prst="line">
                <a:avLst/>
              </a:prstGeom>
              <a:noFill/>
              <a:ln w="7938">
                <a:solidFill>
                  <a:srgbClr val="000000"/>
                </a:solidFill>
                <a:round/>
                <a:headEnd/>
                <a:tailEnd/>
              </a:ln>
            </p:spPr>
            <p:txBody>
              <a:bodyPr/>
              <a:lstStyle/>
              <a:p>
                <a:endParaRPr lang="zh-CN" altLang="en-US"/>
              </a:p>
            </p:txBody>
          </p:sp>
          <p:sp>
            <p:nvSpPr>
              <p:cNvPr id="192726" name="Freeform 214"/>
              <p:cNvSpPr>
                <a:spLocks/>
              </p:cNvSpPr>
              <p:nvPr/>
            </p:nvSpPr>
            <p:spPr bwMode="auto">
              <a:xfrm>
                <a:off x="2800" y="1914"/>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192866" name="Group 215"/>
            <p:cNvGrpSpPr>
              <a:grpSpLocks/>
            </p:cNvGrpSpPr>
            <p:nvPr/>
          </p:nvGrpSpPr>
          <p:grpSpPr bwMode="auto">
            <a:xfrm>
              <a:off x="2464" y="1918"/>
              <a:ext cx="55" cy="453"/>
              <a:chOff x="2896" y="1918"/>
              <a:chExt cx="55" cy="453"/>
            </a:xfrm>
          </p:grpSpPr>
          <p:sp>
            <p:nvSpPr>
              <p:cNvPr id="192728" name="Line 216"/>
              <p:cNvSpPr>
                <a:spLocks noChangeShapeType="1"/>
              </p:cNvSpPr>
              <p:nvPr/>
            </p:nvSpPr>
            <p:spPr bwMode="auto">
              <a:xfrm flipV="1">
                <a:off x="2923" y="1970"/>
                <a:ext cx="1" cy="401"/>
              </a:xfrm>
              <a:prstGeom prst="line">
                <a:avLst/>
              </a:prstGeom>
              <a:noFill/>
              <a:ln w="7938">
                <a:solidFill>
                  <a:srgbClr val="000000"/>
                </a:solidFill>
                <a:round/>
                <a:headEnd/>
                <a:tailEnd/>
              </a:ln>
            </p:spPr>
            <p:txBody>
              <a:bodyPr/>
              <a:lstStyle/>
              <a:p>
                <a:endParaRPr lang="zh-CN" altLang="en-US"/>
              </a:p>
            </p:txBody>
          </p:sp>
          <p:sp>
            <p:nvSpPr>
              <p:cNvPr id="192729" name="Freeform 217"/>
              <p:cNvSpPr>
                <a:spLocks/>
              </p:cNvSpPr>
              <p:nvPr/>
            </p:nvSpPr>
            <p:spPr bwMode="auto">
              <a:xfrm>
                <a:off x="2896" y="1918"/>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192869" name="Group 218"/>
            <p:cNvGrpSpPr>
              <a:grpSpLocks/>
            </p:cNvGrpSpPr>
            <p:nvPr/>
          </p:nvGrpSpPr>
          <p:grpSpPr bwMode="auto">
            <a:xfrm>
              <a:off x="2143" y="3202"/>
              <a:ext cx="126" cy="55"/>
              <a:chOff x="2575" y="3202"/>
              <a:chExt cx="126" cy="55"/>
            </a:xfrm>
          </p:grpSpPr>
          <p:sp>
            <p:nvSpPr>
              <p:cNvPr id="192731" name="Line 219"/>
              <p:cNvSpPr>
                <a:spLocks noChangeShapeType="1"/>
              </p:cNvSpPr>
              <p:nvPr/>
            </p:nvSpPr>
            <p:spPr bwMode="auto">
              <a:xfrm>
                <a:off x="2575" y="3229"/>
                <a:ext cx="74" cy="1"/>
              </a:xfrm>
              <a:prstGeom prst="line">
                <a:avLst/>
              </a:prstGeom>
              <a:noFill/>
              <a:ln w="7938">
                <a:solidFill>
                  <a:srgbClr val="000000"/>
                </a:solidFill>
                <a:round/>
                <a:headEnd/>
                <a:tailEnd/>
              </a:ln>
            </p:spPr>
            <p:txBody>
              <a:bodyPr/>
              <a:lstStyle/>
              <a:p>
                <a:endParaRPr lang="zh-CN" altLang="en-US"/>
              </a:p>
            </p:txBody>
          </p:sp>
          <p:sp>
            <p:nvSpPr>
              <p:cNvPr id="192732" name="Freeform 220"/>
              <p:cNvSpPr>
                <a:spLocks/>
              </p:cNvSpPr>
              <p:nvPr/>
            </p:nvSpPr>
            <p:spPr bwMode="auto">
              <a:xfrm>
                <a:off x="2647" y="3202"/>
                <a:ext cx="54" cy="55"/>
              </a:xfrm>
              <a:custGeom>
                <a:avLst/>
                <a:gdLst/>
                <a:ahLst/>
                <a:cxnLst>
                  <a:cxn ang="0">
                    <a:pos x="0" y="110"/>
                  </a:cxn>
                  <a:cxn ang="0">
                    <a:pos x="108" y="54"/>
                  </a:cxn>
                  <a:cxn ang="0">
                    <a:pos x="0" y="0"/>
                  </a:cxn>
                  <a:cxn ang="0">
                    <a:pos x="0" y="110"/>
                  </a:cxn>
                </a:cxnLst>
                <a:rect l="0" t="0" r="r" b="b"/>
                <a:pathLst>
                  <a:path w="108" h="110">
                    <a:moveTo>
                      <a:pt x="0" y="110"/>
                    </a:moveTo>
                    <a:lnTo>
                      <a:pt x="108" y="54"/>
                    </a:lnTo>
                    <a:lnTo>
                      <a:pt x="0" y="0"/>
                    </a:lnTo>
                    <a:lnTo>
                      <a:pt x="0" y="110"/>
                    </a:lnTo>
                    <a:close/>
                  </a:path>
                </a:pathLst>
              </a:custGeom>
              <a:solidFill>
                <a:srgbClr val="000000"/>
              </a:solidFill>
              <a:ln w="9525">
                <a:noFill/>
                <a:round/>
                <a:headEnd/>
                <a:tailEnd/>
              </a:ln>
            </p:spPr>
            <p:txBody>
              <a:bodyPr/>
              <a:lstStyle/>
              <a:p>
                <a:endParaRPr lang="zh-CN" altLang="en-US"/>
              </a:p>
            </p:txBody>
          </p:sp>
        </p:grpSp>
        <p:sp>
          <p:nvSpPr>
            <p:cNvPr id="192733" name="Line 221"/>
            <p:cNvSpPr>
              <a:spLocks noChangeShapeType="1"/>
            </p:cNvSpPr>
            <p:nvPr/>
          </p:nvSpPr>
          <p:spPr bwMode="auto">
            <a:xfrm>
              <a:off x="1642" y="3229"/>
              <a:ext cx="83" cy="1"/>
            </a:xfrm>
            <a:prstGeom prst="line">
              <a:avLst/>
            </a:prstGeom>
            <a:noFill/>
            <a:ln w="7938">
              <a:solidFill>
                <a:srgbClr val="000000"/>
              </a:solidFill>
              <a:round/>
              <a:headEnd/>
              <a:tailEnd/>
            </a:ln>
          </p:spPr>
          <p:txBody>
            <a:bodyPr/>
            <a:lstStyle/>
            <a:p>
              <a:endParaRPr lang="zh-CN" altLang="en-US"/>
            </a:p>
          </p:txBody>
        </p:sp>
        <p:sp>
          <p:nvSpPr>
            <p:cNvPr id="192734" name="Line 222"/>
            <p:cNvSpPr>
              <a:spLocks noChangeShapeType="1"/>
            </p:cNvSpPr>
            <p:nvPr/>
          </p:nvSpPr>
          <p:spPr bwMode="auto">
            <a:xfrm flipV="1">
              <a:off x="1725" y="3003"/>
              <a:ext cx="1" cy="226"/>
            </a:xfrm>
            <a:prstGeom prst="line">
              <a:avLst/>
            </a:prstGeom>
            <a:noFill/>
            <a:ln w="7938">
              <a:solidFill>
                <a:srgbClr val="000000"/>
              </a:solidFill>
              <a:round/>
              <a:headEnd/>
              <a:tailEnd/>
            </a:ln>
          </p:spPr>
          <p:txBody>
            <a:bodyPr/>
            <a:lstStyle/>
            <a:p>
              <a:endParaRPr lang="zh-CN" altLang="en-US"/>
            </a:p>
          </p:txBody>
        </p:sp>
        <p:grpSp>
          <p:nvGrpSpPr>
            <p:cNvPr id="192872" name="Group 223"/>
            <p:cNvGrpSpPr>
              <a:grpSpLocks/>
            </p:cNvGrpSpPr>
            <p:nvPr/>
          </p:nvGrpSpPr>
          <p:grpSpPr bwMode="auto">
            <a:xfrm>
              <a:off x="1725" y="2976"/>
              <a:ext cx="544" cy="54"/>
              <a:chOff x="2157" y="2976"/>
              <a:chExt cx="544" cy="54"/>
            </a:xfrm>
          </p:grpSpPr>
          <p:sp>
            <p:nvSpPr>
              <p:cNvPr id="192736" name="Line 224"/>
              <p:cNvSpPr>
                <a:spLocks noChangeShapeType="1"/>
              </p:cNvSpPr>
              <p:nvPr/>
            </p:nvSpPr>
            <p:spPr bwMode="auto">
              <a:xfrm>
                <a:off x="2157" y="3003"/>
                <a:ext cx="492" cy="1"/>
              </a:xfrm>
              <a:prstGeom prst="line">
                <a:avLst/>
              </a:prstGeom>
              <a:noFill/>
              <a:ln w="7938">
                <a:solidFill>
                  <a:srgbClr val="000000"/>
                </a:solidFill>
                <a:round/>
                <a:headEnd/>
                <a:tailEnd/>
              </a:ln>
            </p:spPr>
            <p:txBody>
              <a:bodyPr/>
              <a:lstStyle/>
              <a:p>
                <a:endParaRPr lang="zh-CN" altLang="en-US"/>
              </a:p>
            </p:txBody>
          </p:sp>
          <p:sp>
            <p:nvSpPr>
              <p:cNvPr id="192737" name="Freeform 225"/>
              <p:cNvSpPr>
                <a:spLocks/>
              </p:cNvSpPr>
              <p:nvPr/>
            </p:nvSpPr>
            <p:spPr bwMode="auto">
              <a:xfrm>
                <a:off x="2647" y="2976"/>
                <a:ext cx="54" cy="54"/>
              </a:xfrm>
              <a:custGeom>
                <a:avLst/>
                <a:gdLst/>
                <a:ahLst/>
                <a:cxnLst>
                  <a:cxn ang="0">
                    <a:pos x="0" y="110"/>
                  </a:cxn>
                  <a:cxn ang="0">
                    <a:pos x="108" y="54"/>
                  </a:cxn>
                  <a:cxn ang="0">
                    <a:pos x="0" y="0"/>
                  </a:cxn>
                  <a:cxn ang="0">
                    <a:pos x="0" y="110"/>
                  </a:cxn>
                </a:cxnLst>
                <a:rect l="0" t="0" r="r" b="b"/>
                <a:pathLst>
                  <a:path w="108" h="110">
                    <a:moveTo>
                      <a:pt x="0" y="110"/>
                    </a:moveTo>
                    <a:lnTo>
                      <a:pt x="108" y="54"/>
                    </a:lnTo>
                    <a:lnTo>
                      <a:pt x="0" y="0"/>
                    </a:lnTo>
                    <a:lnTo>
                      <a:pt x="0" y="110"/>
                    </a:lnTo>
                    <a:close/>
                  </a:path>
                </a:pathLst>
              </a:custGeom>
              <a:solidFill>
                <a:srgbClr val="000000"/>
              </a:solidFill>
              <a:ln w="9525">
                <a:noFill/>
                <a:round/>
                <a:headEnd/>
                <a:tailEnd/>
              </a:ln>
            </p:spPr>
            <p:txBody>
              <a:bodyPr/>
              <a:lstStyle/>
              <a:p>
                <a:endParaRPr lang="zh-CN" altLang="en-US"/>
              </a:p>
            </p:txBody>
          </p:sp>
        </p:grpSp>
        <p:grpSp>
          <p:nvGrpSpPr>
            <p:cNvPr id="192875" name="Group 226"/>
            <p:cNvGrpSpPr>
              <a:grpSpLocks/>
            </p:cNvGrpSpPr>
            <p:nvPr/>
          </p:nvGrpSpPr>
          <p:grpSpPr bwMode="auto">
            <a:xfrm>
              <a:off x="3090" y="1915"/>
              <a:ext cx="55" cy="1223"/>
              <a:chOff x="3522" y="1915"/>
              <a:chExt cx="55" cy="1223"/>
            </a:xfrm>
          </p:grpSpPr>
          <p:sp>
            <p:nvSpPr>
              <p:cNvPr id="192739" name="Line 227"/>
              <p:cNvSpPr>
                <a:spLocks noChangeShapeType="1"/>
              </p:cNvSpPr>
              <p:nvPr/>
            </p:nvSpPr>
            <p:spPr bwMode="auto">
              <a:xfrm flipV="1">
                <a:off x="3549" y="1968"/>
                <a:ext cx="1" cy="1170"/>
              </a:xfrm>
              <a:prstGeom prst="line">
                <a:avLst/>
              </a:prstGeom>
              <a:noFill/>
              <a:ln w="7938">
                <a:solidFill>
                  <a:srgbClr val="000000"/>
                </a:solidFill>
                <a:round/>
                <a:headEnd/>
                <a:tailEnd/>
              </a:ln>
            </p:spPr>
            <p:txBody>
              <a:bodyPr/>
              <a:lstStyle/>
              <a:p>
                <a:endParaRPr lang="zh-CN" altLang="en-US"/>
              </a:p>
            </p:txBody>
          </p:sp>
          <p:sp>
            <p:nvSpPr>
              <p:cNvPr id="192740" name="Freeform 228"/>
              <p:cNvSpPr>
                <a:spLocks/>
              </p:cNvSpPr>
              <p:nvPr/>
            </p:nvSpPr>
            <p:spPr bwMode="auto">
              <a:xfrm>
                <a:off x="3522" y="1915"/>
                <a:ext cx="55" cy="54"/>
              </a:xfrm>
              <a:custGeom>
                <a:avLst/>
                <a:gdLst/>
                <a:ahLst/>
                <a:cxnLst>
                  <a:cxn ang="0">
                    <a:pos x="109" y="108"/>
                  </a:cxn>
                  <a:cxn ang="0">
                    <a:pos x="54" y="0"/>
                  </a:cxn>
                  <a:cxn ang="0">
                    <a:pos x="0" y="108"/>
                  </a:cxn>
                  <a:cxn ang="0">
                    <a:pos x="109" y="108"/>
                  </a:cxn>
                </a:cxnLst>
                <a:rect l="0" t="0" r="r" b="b"/>
                <a:pathLst>
                  <a:path w="109" h="108">
                    <a:moveTo>
                      <a:pt x="109" y="108"/>
                    </a:moveTo>
                    <a:lnTo>
                      <a:pt x="54" y="0"/>
                    </a:lnTo>
                    <a:lnTo>
                      <a:pt x="0" y="108"/>
                    </a:lnTo>
                    <a:lnTo>
                      <a:pt x="109" y="108"/>
                    </a:lnTo>
                    <a:close/>
                  </a:path>
                </a:pathLst>
              </a:custGeom>
              <a:solidFill>
                <a:srgbClr val="000000"/>
              </a:solidFill>
              <a:ln w="9525">
                <a:noFill/>
                <a:round/>
                <a:headEnd/>
                <a:tailEnd/>
              </a:ln>
            </p:spPr>
            <p:txBody>
              <a:bodyPr/>
              <a:lstStyle/>
              <a:p>
                <a:endParaRPr lang="zh-CN" altLang="en-US"/>
              </a:p>
            </p:txBody>
          </p:sp>
        </p:grpSp>
        <p:grpSp>
          <p:nvGrpSpPr>
            <p:cNvPr id="192879" name="Group 229"/>
            <p:cNvGrpSpPr>
              <a:grpSpLocks/>
            </p:cNvGrpSpPr>
            <p:nvPr/>
          </p:nvGrpSpPr>
          <p:grpSpPr bwMode="auto">
            <a:xfrm>
              <a:off x="3183" y="1910"/>
              <a:ext cx="55" cy="1232"/>
              <a:chOff x="3615" y="1910"/>
              <a:chExt cx="55" cy="1232"/>
            </a:xfrm>
          </p:grpSpPr>
          <p:sp>
            <p:nvSpPr>
              <p:cNvPr id="192742" name="Line 230"/>
              <p:cNvSpPr>
                <a:spLocks noChangeShapeType="1"/>
              </p:cNvSpPr>
              <p:nvPr/>
            </p:nvSpPr>
            <p:spPr bwMode="auto">
              <a:xfrm flipV="1">
                <a:off x="3642" y="1963"/>
                <a:ext cx="1" cy="1179"/>
              </a:xfrm>
              <a:prstGeom prst="line">
                <a:avLst/>
              </a:prstGeom>
              <a:noFill/>
              <a:ln w="7938">
                <a:solidFill>
                  <a:srgbClr val="000000"/>
                </a:solidFill>
                <a:round/>
                <a:headEnd/>
                <a:tailEnd/>
              </a:ln>
            </p:spPr>
            <p:txBody>
              <a:bodyPr/>
              <a:lstStyle/>
              <a:p>
                <a:endParaRPr lang="zh-CN" altLang="en-US"/>
              </a:p>
            </p:txBody>
          </p:sp>
          <p:sp>
            <p:nvSpPr>
              <p:cNvPr id="192743" name="Freeform 231"/>
              <p:cNvSpPr>
                <a:spLocks/>
              </p:cNvSpPr>
              <p:nvPr/>
            </p:nvSpPr>
            <p:spPr bwMode="auto">
              <a:xfrm>
                <a:off x="3615" y="1910"/>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744" name="Line 232"/>
            <p:cNvSpPr>
              <a:spLocks noChangeShapeType="1"/>
            </p:cNvSpPr>
            <p:nvPr/>
          </p:nvSpPr>
          <p:spPr bwMode="auto">
            <a:xfrm>
              <a:off x="1224" y="3228"/>
              <a:ext cx="42" cy="1"/>
            </a:xfrm>
            <a:prstGeom prst="line">
              <a:avLst/>
            </a:prstGeom>
            <a:noFill/>
            <a:ln w="7938">
              <a:solidFill>
                <a:srgbClr val="000000"/>
              </a:solidFill>
              <a:round/>
              <a:headEnd/>
              <a:tailEnd/>
            </a:ln>
          </p:spPr>
          <p:txBody>
            <a:bodyPr/>
            <a:lstStyle/>
            <a:p>
              <a:endParaRPr lang="zh-CN" altLang="en-US"/>
            </a:p>
          </p:txBody>
        </p:sp>
        <p:sp>
          <p:nvSpPr>
            <p:cNvPr id="192745" name="Line 233"/>
            <p:cNvSpPr>
              <a:spLocks noChangeShapeType="1"/>
            </p:cNvSpPr>
            <p:nvPr/>
          </p:nvSpPr>
          <p:spPr bwMode="auto">
            <a:xfrm flipV="1">
              <a:off x="1266" y="2775"/>
              <a:ext cx="1" cy="453"/>
            </a:xfrm>
            <a:prstGeom prst="line">
              <a:avLst/>
            </a:prstGeom>
            <a:noFill/>
            <a:ln w="7938">
              <a:solidFill>
                <a:srgbClr val="000000"/>
              </a:solidFill>
              <a:round/>
              <a:headEnd/>
              <a:tailEnd/>
            </a:ln>
          </p:spPr>
          <p:txBody>
            <a:bodyPr/>
            <a:lstStyle/>
            <a:p>
              <a:endParaRPr lang="zh-CN" altLang="en-US"/>
            </a:p>
          </p:txBody>
        </p:sp>
        <p:sp>
          <p:nvSpPr>
            <p:cNvPr id="192746" name="Line 234"/>
            <p:cNvSpPr>
              <a:spLocks noChangeShapeType="1"/>
            </p:cNvSpPr>
            <p:nvPr/>
          </p:nvSpPr>
          <p:spPr bwMode="auto">
            <a:xfrm flipH="1">
              <a:off x="1261" y="2772"/>
              <a:ext cx="2270" cy="1"/>
            </a:xfrm>
            <a:prstGeom prst="line">
              <a:avLst/>
            </a:prstGeom>
            <a:noFill/>
            <a:ln w="7938">
              <a:solidFill>
                <a:srgbClr val="000000"/>
              </a:solidFill>
              <a:round/>
              <a:headEnd/>
              <a:tailEnd/>
            </a:ln>
          </p:spPr>
          <p:txBody>
            <a:bodyPr/>
            <a:lstStyle/>
            <a:p>
              <a:endParaRPr lang="zh-CN" altLang="en-US"/>
            </a:p>
          </p:txBody>
        </p:sp>
        <p:sp>
          <p:nvSpPr>
            <p:cNvPr id="192747" name="Line 235"/>
            <p:cNvSpPr>
              <a:spLocks noChangeShapeType="1"/>
            </p:cNvSpPr>
            <p:nvPr/>
          </p:nvSpPr>
          <p:spPr bwMode="auto">
            <a:xfrm>
              <a:off x="2143" y="3184"/>
              <a:ext cx="42" cy="1"/>
            </a:xfrm>
            <a:prstGeom prst="line">
              <a:avLst/>
            </a:prstGeom>
            <a:noFill/>
            <a:ln w="7938">
              <a:solidFill>
                <a:srgbClr val="000000"/>
              </a:solidFill>
              <a:round/>
              <a:headEnd/>
              <a:tailEnd/>
            </a:ln>
          </p:spPr>
          <p:txBody>
            <a:bodyPr/>
            <a:lstStyle/>
            <a:p>
              <a:endParaRPr lang="zh-CN" altLang="en-US"/>
            </a:p>
          </p:txBody>
        </p:sp>
        <p:sp>
          <p:nvSpPr>
            <p:cNvPr id="192748" name="Line 236"/>
            <p:cNvSpPr>
              <a:spLocks noChangeShapeType="1"/>
            </p:cNvSpPr>
            <p:nvPr/>
          </p:nvSpPr>
          <p:spPr bwMode="auto">
            <a:xfrm flipV="1">
              <a:off x="2185" y="2821"/>
              <a:ext cx="1" cy="363"/>
            </a:xfrm>
            <a:prstGeom prst="line">
              <a:avLst/>
            </a:prstGeom>
            <a:noFill/>
            <a:ln w="7938">
              <a:solidFill>
                <a:srgbClr val="000000"/>
              </a:solidFill>
              <a:round/>
              <a:headEnd/>
              <a:tailEnd/>
            </a:ln>
          </p:spPr>
          <p:txBody>
            <a:bodyPr/>
            <a:lstStyle/>
            <a:p>
              <a:endParaRPr lang="zh-CN" altLang="en-US"/>
            </a:p>
          </p:txBody>
        </p:sp>
        <p:sp>
          <p:nvSpPr>
            <p:cNvPr id="192749" name="Line 237"/>
            <p:cNvSpPr>
              <a:spLocks noChangeShapeType="1"/>
            </p:cNvSpPr>
            <p:nvPr/>
          </p:nvSpPr>
          <p:spPr bwMode="auto">
            <a:xfrm>
              <a:off x="2185" y="2821"/>
              <a:ext cx="1272" cy="1"/>
            </a:xfrm>
            <a:prstGeom prst="line">
              <a:avLst/>
            </a:prstGeom>
            <a:noFill/>
            <a:ln w="7938">
              <a:solidFill>
                <a:srgbClr val="000000"/>
              </a:solidFill>
              <a:round/>
              <a:headEnd/>
              <a:tailEnd/>
            </a:ln>
          </p:spPr>
          <p:txBody>
            <a:bodyPr/>
            <a:lstStyle/>
            <a:p>
              <a:endParaRPr lang="zh-CN" altLang="en-US"/>
            </a:p>
          </p:txBody>
        </p:sp>
        <p:grpSp>
          <p:nvGrpSpPr>
            <p:cNvPr id="192882" name="Group 238"/>
            <p:cNvGrpSpPr>
              <a:grpSpLocks/>
            </p:cNvGrpSpPr>
            <p:nvPr/>
          </p:nvGrpSpPr>
          <p:grpSpPr bwMode="auto">
            <a:xfrm>
              <a:off x="3428" y="2821"/>
              <a:ext cx="55" cy="317"/>
              <a:chOff x="3860" y="2821"/>
              <a:chExt cx="55" cy="317"/>
            </a:xfrm>
          </p:grpSpPr>
          <p:sp>
            <p:nvSpPr>
              <p:cNvPr id="192751" name="Line 239"/>
              <p:cNvSpPr>
                <a:spLocks noChangeShapeType="1"/>
              </p:cNvSpPr>
              <p:nvPr/>
            </p:nvSpPr>
            <p:spPr bwMode="auto">
              <a:xfrm>
                <a:off x="3888" y="2821"/>
                <a:ext cx="1" cy="265"/>
              </a:xfrm>
              <a:prstGeom prst="line">
                <a:avLst/>
              </a:prstGeom>
              <a:noFill/>
              <a:ln w="7938">
                <a:solidFill>
                  <a:srgbClr val="000000"/>
                </a:solidFill>
                <a:round/>
                <a:headEnd/>
                <a:tailEnd/>
              </a:ln>
            </p:spPr>
            <p:txBody>
              <a:bodyPr/>
              <a:lstStyle/>
              <a:p>
                <a:endParaRPr lang="zh-CN" altLang="en-US"/>
              </a:p>
            </p:txBody>
          </p:sp>
          <p:sp>
            <p:nvSpPr>
              <p:cNvPr id="192752" name="Freeform 240"/>
              <p:cNvSpPr>
                <a:spLocks/>
              </p:cNvSpPr>
              <p:nvPr/>
            </p:nvSpPr>
            <p:spPr bwMode="auto">
              <a:xfrm>
                <a:off x="3860" y="3084"/>
                <a:ext cx="55" cy="54"/>
              </a:xfrm>
              <a:custGeom>
                <a:avLst/>
                <a:gdLst/>
                <a:ahLst/>
                <a:cxnLst>
                  <a:cxn ang="0">
                    <a:pos x="0" y="0"/>
                  </a:cxn>
                  <a:cxn ang="0">
                    <a:pos x="55" y="108"/>
                  </a:cxn>
                  <a:cxn ang="0">
                    <a:pos x="109" y="0"/>
                  </a:cxn>
                  <a:cxn ang="0">
                    <a:pos x="0" y="0"/>
                  </a:cxn>
                </a:cxnLst>
                <a:rect l="0" t="0" r="r" b="b"/>
                <a:pathLst>
                  <a:path w="109" h="108">
                    <a:moveTo>
                      <a:pt x="0" y="0"/>
                    </a:moveTo>
                    <a:lnTo>
                      <a:pt x="55" y="108"/>
                    </a:lnTo>
                    <a:lnTo>
                      <a:pt x="109" y="0"/>
                    </a:lnTo>
                    <a:lnTo>
                      <a:pt x="0" y="0"/>
                    </a:lnTo>
                    <a:close/>
                  </a:path>
                </a:pathLst>
              </a:custGeom>
              <a:solidFill>
                <a:srgbClr val="000000"/>
              </a:solidFill>
              <a:ln w="9525">
                <a:noFill/>
                <a:round/>
                <a:headEnd/>
                <a:tailEnd/>
              </a:ln>
            </p:spPr>
            <p:txBody>
              <a:bodyPr/>
              <a:lstStyle/>
              <a:p>
                <a:endParaRPr lang="zh-CN" altLang="en-US"/>
              </a:p>
            </p:txBody>
          </p:sp>
        </p:grpSp>
        <p:grpSp>
          <p:nvGrpSpPr>
            <p:cNvPr id="192885" name="Group 241"/>
            <p:cNvGrpSpPr>
              <a:grpSpLocks/>
            </p:cNvGrpSpPr>
            <p:nvPr/>
          </p:nvGrpSpPr>
          <p:grpSpPr bwMode="auto">
            <a:xfrm>
              <a:off x="3504" y="2780"/>
              <a:ext cx="55" cy="363"/>
              <a:chOff x="3936" y="2780"/>
              <a:chExt cx="55" cy="363"/>
            </a:xfrm>
          </p:grpSpPr>
          <p:sp>
            <p:nvSpPr>
              <p:cNvPr id="192754" name="Line 242"/>
              <p:cNvSpPr>
                <a:spLocks noChangeShapeType="1"/>
              </p:cNvSpPr>
              <p:nvPr/>
            </p:nvSpPr>
            <p:spPr bwMode="auto">
              <a:xfrm>
                <a:off x="3964" y="2780"/>
                <a:ext cx="1" cy="311"/>
              </a:xfrm>
              <a:prstGeom prst="line">
                <a:avLst/>
              </a:prstGeom>
              <a:noFill/>
              <a:ln w="7938">
                <a:solidFill>
                  <a:srgbClr val="000000"/>
                </a:solidFill>
                <a:round/>
                <a:headEnd/>
                <a:tailEnd/>
              </a:ln>
            </p:spPr>
            <p:txBody>
              <a:bodyPr/>
              <a:lstStyle/>
              <a:p>
                <a:endParaRPr lang="zh-CN" altLang="en-US"/>
              </a:p>
            </p:txBody>
          </p:sp>
          <p:sp>
            <p:nvSpPr>
              <p:cNvPr id="192755" name="Freeform 243"/>
              <p:cNvSpPr>
                <a:spLocks/>
              </p:cNvSpPr>
              <p:nvPr/>
            </p:nvSpPr>
            <p:spPr bwMode="auto">
              <a:xfrm>
                <a:off x="3936" y="3089"/>
                <a:ext cx="55" cy="54"/>
              </a:xfrm>
              <a:custGeom>
                <a:avLst/>
                <a:gdLst/>
                <a:ahLst/>
                <a:cxnLst>
                  <a:cxn ang="0">
                    <a:pos x="0" y="0"/>
                  </a:cxn>
                  <a:cxn ang="0">
                    <a:pos x="56" y="108"/>
                  </a:cxn>
                  <a:cxn ang="0">
                    <a:pos x="110" y="0"/>
                  </a:cxn>
                  <a:cxn ang="0">
                    <a:pos x="0" y="0"/>
                  </a:cxn>
                </a:cxnLst>
                <a:rect l="0" t="0" r="r" b="b"/>
                <a:pathLst>
                  <a:path w="110" h="108">
                    <a:moveTo>
                      <a:pt x="0" y="0"/>
                    </a:moveTo>
                    <a:lnTo>
                      <a:pt x="56" y="108"/>
                    </a:lnTo>
                    <a:lnTo>
                      <a:pt x="110" y="0"/>
                    </a:lnTo>
                    <a:lnTo>
                      <a:pt x="0" y="0"/>
                    </a:lnTo>
                    <a:close/>
                  </a:path>
                </a:pathLst>
              </a:custGeom>
              <a:solidFill>
                <a:srgbClr val="000000"/>
              </a:solidFill>
              <a:ln w="9525">
                <a:noFill/>
                <a:round/>
                <a:headEnd/>
                <a:tailEnd/>
              </a:ln>
            </p:spPr>
            <p:txBody>
              <a:bodyPr/>
              <a:lstStyle/>
              <a:p>
                <a:endParaRPr lang="zh-CN" altLang="en-US"/>
              </a:p>
            </p:txBody>
          </p:sp>
        </p:grpSp>
        <p:sp>
          <p:nvSpPr>
            <p:cNvPr id="192756" name="Line 244"/>
            <p:cNvSpPr>
              <a:spLocks noChangeShapeType="1"/>
            </p:cNvSpPr>
            <p:nvPr/>
          </p:nvSpPr>
          <p:spPr bwMode="auto">
            <a:xfrm flipV="1">
              <a:off x="3649" y="2142"/>
              <a:ext cx="1" cy="996"/>
            </a:xfrm>
            <a:prstGeom prst="line">
              <a:avLst/>
            </a:prstGeom>
            <a:noFill/>
            <a:ln w="7938">
              <a:solidFill>
                <a:srgbClr val="000000"/>
              </a:solidFill>
              <a:round/>
              <a:headEnd/>
              <a:tailEnd/>
            </a:ln>
          </p:spPr>
          <p:txBody>
            <a:bodyPr/>
            <a:lstStyle/>
            <a:p>
              <a:endParaRPr lang="zh-CN" altLang="en-US"/>
            </a:p>
          </p:txBody>
        </p:sp>
        <p:grpSp>
          <p:nvGrpSpPr>
            <p:cNvPr id="192894" name="Group 245"/>
            <p:cNvGrpSpPr>
              <a:grpSpLocks/>
            </p:cNvGrpSpPr>
            <p:nvPr/>
          </p:nvGrpSpPr>
          <p:grpSpPr bwMode="auto">
            <a:xfrm>
              <a:off x="2004" y="1917"/>
              <a:ext cx="55" cy="1211"/>
              <a:chOff x="2436" y="1917"/>
              <a:chExt cx="55" cy="1211"/>
            </a:xfrm>
          </p:grpSpPr>
          <p:sp>
            <p:nvSpPr>
              <p:cNvPr id="192758" name="Line 246"/>
              <p:cNvSpPr>
                <a:spLocks noChangeShapeType="1"/>
              </p:cNvSpPr>
              <p:nvPr/>
            </p:nvSpPr>
            <p:spPr bwMode="auto">
              <a:xfrm flipV="1">
                <a:off x="2463" y="1969"/>
                <a:ext cx="1" cy="1159"/>
              </a:xfrm>
              <a:prstGeom prst="line">
                <a:avLst/>
              </a:prstGeom>
              <a:noFill/>
              <a:ln w="7938">
                <a:solidFill>
                  <a:srgbClr val="000000"/>
                </a:solidFill>
                <a:round/>
                <a:headEnd/>
                <a:tailEnd/>
              </a:ln>
            </p:spPr>
            <p:txBody>
              <a:bodyPr/>
              <a:lstStyle/>
              <a:p>
                <a:endParaRPr lang="zh-CN" altLang="en-US"/>
              </a:p>
            </p:txBody>
          </p:sp>
          <p:sp>
            <p:nvSpPr>
              <p:cNvPr id="192759" name="Freeform 247"/>
              <p:cNvSpPr>
                <a:spLocks/>
              </p:cNvSpPr>
              <p:nvPr/>
            </p:nvSpPr>
            <p:spPr bwMode="auto">
              <a:xfrm>
                <a:off x="2436" y="1917"/>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760" name="Line 248"/>
            <p:cNvSpPr>
              <a:spLocks noChangeShapeType="1"/>
            </p:cNvSpPr>
            <p:nvPr/>
          </p:nvSpPr>
          <p:spPr bwMode="auto">
            <a:xfrm flipH="1" flipV="1">
              <a:off x="3017" y="2249"/>
              <a:ext cx="1" cy="890"/>
            </a:xfrm>
            <a:prstGeom prst="line">
              <a:avLst/>
            </a:prstGeom>
            <a:noFill/>
            <a:ln w="7938">
              <a:solidFill>
                <a:srgbClr val="000000"/>
              </a:solidFill>
              <a:round/>
              <a:headEnd/>
              <a:tailEnd/>
            </a:ln>
          </p:spPr>
          <p:txBody>
            <a:bodyPr/>
            <a:lstStyle/>
            <a:p>
              <a:endParaRPr lang="zh-CN" altLang="en-US"/>
            </a:p>
          </p:txBody>
        </p:sp>
        <p:sp>
          <p:nvSpPr>
            <p:cNvPr id="192761" name="Line 249"/>
            <p:cNvSpPr>
              <a:spLocks noChangeShapeType="1"/>
            </p:cNvSpPr>
            <p:nvPr/>
          </p:nvSpPr>
          <p:spPr bwMode="auto">
            <a:xfrm flipH="1" flipV="1">
              <a:off x="2193" y="2327"/>
              <a:ext cx="731" cy="1"/>
            </a:xfrm>
            <a:prstGeom prst="line">
              <a:avLst/>
            </a:prstGeom>
            <a:noFill/>
            <a:ln w="7938">
              <a:solidFill>
                <a:srgbClr val="000000"/>
              </a:solidFill>
              <a:round/>
              <a:headEnd/>
              <a:tailEnd/>
            </a:ln>
          </p:spPr>
          <p:txBody>
            <a:bodyPr/>
            <a:lstStyle/>
            <a:p>
              <a:endParaRPr lang="zh-CN" altLang="en-US"/>
            </a:p>
          </p:txBody>
        </p:sp>
        <p:grpSp>
          <p:nvGrpSpPr>
            <p:cNvPr id="192917" name="Group 250"/>
            <p:cNvGrpSpPr>
              <a:grpSpLocks/>
            </p:cNvGrpSpPr>
            <p:nvPr/>
          </p:nvGrpSpPr>
          <p:grpSpPr bwMode="auto">
            <a:xfrm>
              <a:off x="1587" y="1915"/>
              <a:ext cx="55" cy="407"/>
              <a:chOff x="2019" y="1915"/>
              <a:chExt cx="55" cy="407"/>
            </a:xfrm>
          </p:grpSpPr>
          <p:sp>
            <p:nvSpPr>
              <p:cNvPr id="192763" name="Line 251"/>
              <p:cNvSpPr>
                <a:spLocks noChangeShapeType="1"/>
              </p:cNvSpPr>
              <p:nvPr/>
            </p:nvSpPr>
            <p:spPr bwMode="auto">
              <a:xfrm flipV="1">
                <a:off x="2046" y="1967"/>
                <a:ext cx="1" cy="355"/>
              </a:xfrm>
              <a:prstGeom prst="line">
                <a:avLst/>
              </a:prstGeom>
              <a:noFill/>
              <a:ln w="7938">
                <a:solidFill>
                  <a:srgbClr val="000000"/>
                </a:solidFill>
                <a:round/>
                <a:headEnd/>
                <a:tailEnd/>
              </a:ln>
            </p:spPr>
            <p:txBody>
              <a:bodyPr/>
              <a:lstStyle/>
              <a:p>
                <a:endParaRPr lang="zh-CN" altLang="en-US"/>
              </a:p>
            </p:txBody>
          </p:sp>
          <p:sp>
            <p:nvSpPr>
              <p:cNvPr id="192764" name="Freeform 252"/>
              <p:cNvSpPr>
                <a:spLocks/>
              </p:cNvSpPr>
              <p:nvPr/>
            </p:nvSpPr>
            <p:spPr bwMode="auto">
              <a:xfrm>
                <a:off x="2019" y="1915"/>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765" name="Line 253"/>
            <p:cNvSpPr>
              <a:spLocks noChangeShapeType="1"/>
            </p:cNvSpPr>
            <p:nvPr/>
          </p:nvSpPr>
          <p:spPr bwMode="auto">
            <a:xfrm flipV="1">
              <a:off x="3858" y="2562"/>
              <a:ext cx="1" cy="576"/>
            </a:xfrm>
            <a:prstGeom prst="line">
              <a:avLst/>
            </a:prstGeom>
            <a:noFill/>
            <a:ln w="7938">
              <a:solidFill>
                <a:srgbClr val="000000"/>
              </a:solidFill>
              <a:round/>
              <a:headEnd/>
              <a:tailEnd/>
            </a:ln>
          </p:spPr>
          <p:txBody>
            <a:bodyPr/>
            <a:lstStyle/>
            <a:p>
              <a:endParaRPr lang="zh-CN" altLang="en-US"/>
            </a:p>
          </p:txBody>
        </p:sp>
        <p:sp>
          <p:nvSpPr>
            <p:cNvPr id="192766" name="Line 254"/>
            <p:cNvSpPr>
              <a:spLocks noChangeShapeType="1"/>
            </p:cNvSpPr>
            <p:nvPr/>
          </p:nvSpPr>
          <p:spPr bwMode="auto">
            <a:xfrm flipH="1" flipV="1">
              <a:off x="3291" y="2561"/>
              <a:ext cx="563" cy="1"/>
            </a:xfrm>
            <a:prstGeom prst="line">
              <a:avLst/>
            </a:prstGeom>
            <a:noFill/>
            <a:ln w="7938">
              <a:solidFill>
                <a:srgbClr val="000000"/>
              </a:solidFill>
              <a:round/>
              <a:headEnd/>
              <a:tailEnd/>
            </a:ln>
          </p:spPr>
          <p:txBody>
            <a:bodyPr/>
            <a:lstStyle/>
            <a:p>
              <a:endParaRPr lang="zh-CN" altLang="en-US"/>
            </a:p>
          </p:txBody>
        </p:sp>
        <p:grpSp>
          <p:nvGrpSpPr>
            <p:cNvPr id="192920" name="Group 255"/>
            <p:cNvGrpSpPr>
              <a:grpSpLocks/>
            </p:cNvGrpSpPr>
            <p:nvPr/>
          </p:nvGrpSpPr>
          <p:grpSpPr bwMode="auto">
            <a:xfrm>
              <a:off x="3266" y="1908"/>
              <a:ext cx="55" cy="655"/>
              <a:chOff x="3698" y="1908"/>
              <a:chExt cx="55" cy="655"/>
            </a:xfrm>
          </p:grpSpPr>
          <p:sp>
            <p:nvSpPr>
              <p:cNvPr id="192768" name="Line 256"/>
              <p:cNvSpPr>
                <a:spLocks noChangeShapeType="1"/>
              </p:cNvSpPr>
              <p:nvPr/>
            </p:nvSpPr>
            <p:spPr bwMode="auto">
              <a:xfrm flipV="1">
                <a:off x="3725" y="1960"/>
                <a:ext cx="1" cy="603"/>
              </a:xfrm>
              <a:prstGeom prst="line">
                <a:avLst/>
              </a:prstGeom>
              <a:noFill/>
              <a:ln w="7938">
                <a:solidFill>
                  <a:srgbClr val="000000"/>
                </a:solidFill>
                <a:round/>
                <a:headEnd/>
                <a:tailEnd/>
              </a:ln>
            </p:spPr>
            <p:txBody>
              <a:bodyPr/>
              <a:lstStyle/>
              <a:p>
                <a:endParaRPr lang="zh-CN" altLang="en-US"/>
              </a:p>
            </p:txBody>
          </p:sp>
          <p:sp>
            <p:nvSpPr>
              <p:cNvPr id="192769" name="Freeform 257"/>
              <p:cNvSpPr>
                <a:spLocks/>
              </p:cNvSpPr>
              <p:nvPr/>
            </p:nvSpPr>
            <p:spPr bwMode="auto">
              <a:xfrm>
                <a:off x="3698" y="1908"/>
                <a:ext cx="55" cy="54"/>
              </a:xfrm>
              <a:custGeom>
                <a:avLst/>
                <a:gdLst/>
                <a:ahLst/>
                <a:cxnLst>
                  <a:cxn ang="0">
                    <a:pos x="109" y="108"/>
                  </a:cxn>
                  <a:cxn ang="0">
                    <a:pos x="54" y="0"/>
                  </a:cxn>
                  <a:cxn ang="0">
                    <a:pos x="0" y="108"/>
                  </a:cxn>
                  <a:cxn ang="0">
                    <a:pos x="109" y="108"/>
                  </a:cxn>
                </a:cxnLst>
                <a:rect l="0" t="0" r="r" b="b"/>
                <a:pathLst>
                  <a:path w="109" h="108">
                    <a:moveTo>
                      <a:pt x="109" y="108"/>
                    </a:moveTo>
                    <a:lnTo>
                      <a:pt x="54" y="0"/>
                    </a:lnTo>
                    <a:lnTo>
                      <a:pt x="0" y="108"/>
                    </a:lnTo>
                    <a:lnTo>
                      <a:pt x="109" y="108"/>
                    </a:lnTo>
                    <a:close/>
                  </a:path>
                </a:pathLst>
              </a:custGeom>
              <a:solidFill>
                <a:srgbClr val="000000"/>
              </a:solidFill>
              <a:ln w="9525">
                <a:noFill/>
                <a:round/>
                <a:headEnd/>
                <a:tailEnd/>
              </a:ln>
            </p:spPr>
            <p:txBody>
              <a:bodyPr/>
              <a:lstStyle/>
              <a:p>
                <a:endParaRPr lang="zh-CN" altLang="en-US"/>
              </a:p>
            </p:txBody>
          </p:sp>
        </p:grpSp>
        <p:sp>
          <p:nvSpPr>
            <p:cNvPr id="192770" name="Line 258"/>
            <p:cNvSpPr>
              <a:spLocks noChangeShapeType="1"/>
            </p:cNvSpPr>
            <p:nvPr/>
          </p:nvSpPr>
          <p:spPr bwMode="auto">
            <a:xfrm flipV="1">
              <a:off x="4192" y="2051"/>
              <a:ext cx="1" cy="1087"/>
            </a:xfrm>
            <a:prstGeom prst="line">
              <a:avLst/>
            </a:prstGeom>
            <a:noFill/>
            <a:ln w="7938">
              <a:solidFill>
                <a:srgbClr val="000000"/>
              </a:solidFill>
              <a:round/>
              <a:headEnd/>
              <a:tailEnd/>
            </a:ln>
          </p:spPr>
          <p:txBody>
            <a:bodyPr/>
            <a:lstStyle/>
            <a:p>
              <a:endParaRPr lang="zh-CN" altLang="en-US"/>
            </a:p>
          </p:txBody>
        </p:sp>
        <p:sp>
          <p:nvSpPr>
            <p:cNvPr id="192771" name="Line 259"/>
            <p:cNvSpPr>
              <a:spLocks noChangeShapeType="1"/>
            </p:cNvSpPr>
            <p:nvPr/>
          </p:nvSpPr>
          <p:spPr bwMode="auto">
            <a:xfrm flipH="1">
              <a:off x="2909" y="2050"/>
              <a:ext cx="1284" cy="1"/>
            </a:xfrm>
            <a:prstGeom prst="line">
              <a:avLst/>
            </a:prstGeom>
            <a:noFill/>
            <a:ln w="7938">
              <a:solidFill>
                <a:srgbClr val="000000"/>
              </a:solidFill>
              <a:round/>
              <a:headEnd/>
              <a:tailEnd/>
            </a:ln>
          </p:spPr>
          <p:txBody>
            <a:bodyPr/>
            <a:lstStyle/>
            <a:p>
              <a:endParaRPr lang="zh-CN" altLang="en-US"/>
            </a:p>
          </p:txBody>
        </p:sp>
        <p:grpSp>
          <p:nvGrpSpPr>
            <p:cNvPr id="832" name="Group 260"/>
            <p:cNvGrpSpPr>
              <a:grpSpLocks/>
            </p:cNvGrpSpPr>
            <p:nvPr/>
          </p:nvGrpSpPr>
          <p:grpSpPr bwMode="auto">
            <a:xfrm>
              <a:off x="2882" y="1915"/>
              <a:ext cx="55" cy="136"/>
              <a:chOff x="3314" y="1915"/>
              <a:chExt cx="55" cy="136"/>
            </a:xfrm>
          </p:grpSpPr>
          <p:sp>
            <p:nvSpPr>
              <p:cNvPr id="192773" name="Line 261"/>
              <p:cNvSpPr>
                <a:spLocks noChangeShapeType="1"/>
              </p:cNvSpPr>
              <p:nvPr/>
            </p:nvSpPr>
            <p:spPr bwMode="auto">
              <a:xfrm flipV="1">
                <a:off x="3341" y="1968"/>
                <a:ext cx="1" cy="83"/>
              </a:xfrm>
              <a:prstGeom prst="line">
                <a:avLst/>
              </a:prstGeom>
              <a:noFill/>
              <a:ln w="7938">
                <a:solidFill>
                  <a:srgbClr val="000000"/>
                </a:solidFill>
                <a:round/>
                <a:headEnd/>
                <a:tailEnd/>
              </a:ln>
            </p:spPr>
            <p:txBody>
              <a:bodyPr/>
              <a:lstStyle/>
              <a:p>
                <a:endParaRPr lang="zh-CN" altLang="en-US"/>
              </a:p>
            </p:txBody>
          </p:sp>
          <p:sp>
            <p:nvSpPr>
              <p:cNvPr id="192774" name="Freeform 262"/>
              <p:cNvSpPr>
                <a:spLocks/>
              </p:cNvSpPr>
              <p:nvPr/>
            </p:nvSpPr>
            <p:spPr bwMode="auto">
              <a:xfrm>
                <a:off x="3314" y="1915"/>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775" name="Line 263"/>
            <p:cNvSpPr>
              <a:spLocks noChangeShapeType="1"/>
            </p:cNvSpPr>
            <p:nvPr/>
          </p:nvSpPr>
          <p:spPr bwMode="auto">
            <a:xfrm flipV="1">
              <a:off x="1488" y="2584"/>
              <a:ext cx="1" cy="554"/>
            </a:xfrm>
            <a:prstGeom prst="line">
              <a:avLst/>
            </a:prstGeom>
            <a:noFill/>
            <a:ln w="7938">
              <a:solidFill>
                <a:srgbClr val="000000"/>
              </a:solidFill>
              <a:round/>
              <a:headEnd/>
              <a:tailEnd/>
            </a:ln>
          </p:spPr>
          <p:txBody>
            <a:bodyPr/>
            <a:lstStyle/>
            <a:p>
              <a:endParaRPr lang="zh-CN" altLang="en-US"/>
            </a:p>
          </p:txBody>
        </p:sp>
        <p:sp>
          <p:nvSpPr>
            <p:cNvPr id="192776" name="Line 264"/>
            <p:cNvSpPr>
              <a:spLocks noChangeShapeType="1"/>
            </p:cNvSpPr>
            <p:nvPr/>
          </p:nvSpPr>
          <p:spPr bwMode="auto">
            <a:xfrm>
              <a:off x="1487" y="2584"/>
              <a:ext cx="377" cy="1"/>
            </a:xfrm>
            <a:prstGeom prst="line">
              <a:avLst/>
            </a:prstGeom>
            <a:noFill/>
            <a:ln w="7938">
              <a:solidFill>
                <a:srgbClr val="000000"/>
              </a:solidFill>
              <a:round/>
              <a:headEnd/>
              <a:tailEnd/>
            </a:ln>
          </p:spPr>
          <p:txBody>
            <a:bodyPr/>
            <a:lstStyle/>
            <a:p>
              <a:endParaRPr lang="zh-CN" altLang="en-US"/>
            </a:p>
          </p:txBody>
        </p:sp>
        <p:grpSp>
          <p:nvGrpSpPr>
            <p:cNvPr id="836" name="Group 265"/>
            <p:cNvGrpSpPr>
              <a:grpSpLocks/>
            </p:cNvGrpSpPr>
            <p:nvPr/>
          </p:nvGrpSpPr>
          <p:grpSpPr bwMode="auto">
            <a:xfrm>
              <a:off x="1837" y="1914"/>
              <a:ext cx="55" cy="670"/>
              <a:chOff x="2269" y="1914"/>
              <a:chExt cx="55" cy="670"/>
            </a:xfrm>
          </p:grpSpPr>
          <p:sp>
            <p:nvSpPr>
              <p:cNvPr id="192778" name="Line 266"/>
              <p:cNvSpPr>
                <a:spLocks noChangeShapeType="1"/>
              </p:cNvSpPr>
              <p:nvPr/>
            </p:nvSpPr>
            <p:spPr bwMode="auto">
              <a:xfrm flipV="1">
                <a:off x="2296" y="1966"/>
                <a:ext cx="1" cy="618"/>
              </a:xfrm>
              <a:prstGeom prst="line">
                <a:avLst/>
              </a:prstGeom>
              <a:noFill/>
              <a:ln w="7938">
                <a:solidFill>
                  <a:srgbClr val="000000"/>
                </a:solidFill>
                <a:round/>
                <a:headEnd/>
                <a:tailEnd/>
              </a:ln>
            </p:spPr>
            <p:txBody>
              <a:bodyPr/>
              <a:lstStyle/>
              <a:p>
                <a:endParaRPr lang="zh-CN" altLang="en-US"/>
              </a:p>
            </p:txBody>
          </p:sp>
          <p:sp>
            <p:nvSpPr>
              <p:cNvPr id="192779" name="Freeform 267"/>
              <p:cNvSpPr>
                <a:spLocks/>
              </p:cNvSpPr>
              <p:nvPr/>
            </p:nvSpPr>
            <p:spPr bwMode="auto">
              <a:xfrm>
                <a:off x="2269" y="1914"/>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780" name="Line 268"/>
            <p:cNvSpPr>
              <a:spLocks noChangeShapeType="1"/>
            </p:cNvSpPr>
            <p:nvPr/>
          </p:nvSpPr>
          <p:spPr bwMode="auto">
            <a:xfrm flipV="1">
              <a:off x="1405" y="2503"/>
              <a:ext cx="1" cy="635"/>
            </a:xfrm>
            <a:prstGeom prst="line">
              <a:avLst/>
            </a:prstGeom>
            <a:noFill/>
            <a:ln w="7938">
              <a:solidFill>
                <a:srgbClr val="000000"/>
              </a:solidFill>
              <a:round/>
              <a:headEnd/>
              <a:tailEnd/>
            </a:ln>
          </p:spPr>
          <p:txBody>
            <a:bodyPr/>
            <a:lstStyle/>
            <a:p>
              <a:endParaRPr lang="zh-CN" altLang="en-US"/>
            </a:p>
          </p:txBody>
        </p:sp>
        <p:sp>
          <p:nvSpPr>
            <p:cNvPr id="192781" name="Line 269"/>
            <p:cNvSpPr>
              <a:spLocks noChangeShapeType="1"/>
            </p:cNvSpPr>
            <p:nvPr/>
          </p:nvSpPr>
          <p:spPr bwMode="auto">
            <a:xfrm>
              <a:off x="1405" y="2500"/>
              <a:ext cx="376" cy="1"/>
            </a:xfrm>
            <a:prstGeom prst="line">
              <a:avLst/>
            </a:prstGeom>
            <a:noFill/>
            <a:ln w="7938">
              <a:solidFill>
                <a:srgbClr val="000000"/>
              </a:solidFill>
              <a:round/>
              <a:headEnd/>
              <a:tailEnd/>
            </a:ln>
          </p:spPr>
          <p:txBody>
            <a:bodyPr/>
            <a:lstStyle/>
            <a:p>
              <a:endParaRPr lang="zh-CN" altLang="en-US"/>
            </a:p>
          </p:txBody>
        </p:sp>
        <p:grpSp>
          <p:nvGrpSpPr>
            <p:cNvPr id="837" name="Group 270"/>
            <p:cNvGrpSpPr>
              <a:grpSpLocks/>
            </p:cNvGrpSpPr>
            <p:nvPr/>
          </p:nvGrpSpPr>
          <p:grpSpPr bwMode="auto">
            <a:xfrm>
              <a:off x="1753" y="1912"/>
              <a:ext cx="55" cy="589"/>
              <a:chOff x="2185" y="1912"/>
              <a:chExt cx="55" cy="589"/>
            </a:xfrm>
          </p:grpSpPr>
          <p:sp>
            <p:nvSpPr>
              <p:cNvPr id="192783" name="Line 271"/>
              <p:cNvSpPr>
                <a:spLocks noChangeShapeType="1"/>
              </p:cNvSpPr>
              <p:nvPr/>
            </p:nvSpPr>
            <p:spPr bwMode="auto">
              <a:xfrm flipV="1">
                <a:off x="2212" y="1964"/>
                <a:ext cx="1" cy="537"/>
              </a:xfrm>
              <a:prstGeom prst="line">
                <a:avLst/>
              </a:prstGeom>
              <a:noFill/>
              <a:ln w="7938">
                <a:solidFill>
                  <a:srgbClr val="000000"/>
                </a:solidFill>
                <a:round/>
                <a:headEnd/>
                <a:tailEnd/>
              </a:ln>
            </p:spPr>
            <p:txBody>
              <a:bodyPr/>
              <a:lstStyle/>
              <a:p>
                <a:endParaRPr lang="zh-CN" altLang="en-US"/>
              </a:p>
            </p:txBody>
          </p:sp>
          <p:sp>
            <p:nvSpPr>
              <p:cNvPr id="192784" name="Freeform 272"/>
              <p:cNvSpPr>
                <a:spLocks/>
              </p:cNvSpPr>
              <p:nvPr/>
            </p:nvSpPr>
            <p:spPr bwMode="auto">
              <a:xfrm>
                <a:off x="2185" y="1912"/>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785" name="Line 273"/>
            <p:cNvSpPr>
              <a:spLocks noChangeShapeType="1"/>
            </p:cNvSpPr>
            <p:nvPr/>
          </p:nvSpPr>
          <p:spPr bwMode="auto">
            <a:xfrm flipV="1">
              <a:off x="1028" y="2334"/>
              <a:ext cx="1" cy="800"/>
            </a:xfrm>
            <a:prstGeom prst="line">
              <a:avLst/>
            </a:prstGeom>
            <a:noFill/>
            <a:ln w="7938">
              <a:solidFill>
                <a:srgbClr val="000000"/>
              </a:solidFill>
              <a:round/>
              <a:headEnd/>
              <a:tailEnd/>
            </a:ln>
          </p:spPr>
          <p:txBody>
            <a:bodyPr/>
            <a:lstStyle/>
            <a:p>
              <a:endParaRPr lang="zh-CN" altLang="en-US"/>
            </a:p>
          </p:txBody>
        </p:sp>
        <p:sp>
          <p:nvSpPr>
            <p:cNvPr id="192786" name="Line 274"/>
            <p:cNvSpPr>
              <a:spLocks noChangeShapeType="1"/>
            </p:cNvSpPr>
            <p:nvPr/>
          </p:nvSpPr>
          <p:spPr bwMode="auto">
            <a:xfrm>
              <a:off x="1028" y="2333"/>
              <a:ext cx="590" cy="1"/>
            </a:xfrm>
            <a:prstGeom prst="line">
              <a:avLst/>
            </a:prstGeom>
            <a:noFill/>
            <a:ln w="7938">
              <a:solidFill>
                <a:srgbClr val="000000"/>
              </a:solidFill>
              <a:round/>
              <a:headEnd/>
              <a:tailEnd/>
            </a:ln>
          </p:spPr>
          <p:txBody>
            <a:bodyPr/>
            <a:lstStyle/>
            <a:p>
              <a:endParaRPr lang="zh-CN" altLang="en-US"/>
            </a:p>
          </p:txBody>
        </p:sp>
        <p:grpSp>
          <p:nvGrpSpPr>
            <p:cNvPr id="838" name="Group 275"/>
            <p:cNvGrpSpPr>
              <a:grpSpLocks/>
            </p:cNvGrpSpPr>
            <p:nvPr/>
          </p:nvGrpSpPr>
          <p:grpSpPr bwMode="auto">
            <a:xfrm>
              <a:off x="1503" y="1915"/>
              <a:ext cx="55" cy="135"/>
              <a:chOff x="1935" y="1915"/>
              <a:chExt cx="55" cy="135"/>
            </a:xfrm>
          </p:grpSpPr>
          <p:sp>
            <p:nvSpPr>
              <p:cNvPr id="192788" name="Line 276"/>
              <p:cNvSpPr>
                <a:spLocks noChangeShapeType="1"/>
              </p:cNvSpPr>
              <p:nvPr/>
            </p:nvSpPr>
            <p:spPr bwMode="auto">
              <a:xfrm flipV="1">
                <a:off x="1962" y="1967"/>
                <a:ext cx="1" cy="83"/>
              </a:xfrm>
              <a:prstGeom prst="line">
                <a:avLst/>
              </a:prstGeom>
              <a:noFill/>
              <a:ln w="7938">
                <a:solidFill>
                  <a:srgbClr val="000000"/>
                </a:solidFill>
                <a:round/>
                <a:headEnd/>
                <a:tailEnd/>
              </a:ln>
            </p:spPr>
            <p:txBody>
              <a:bodyPr/>
              <a:lstStyle/>
              <a:p>
                <a:endParaRPr lang="zh-CN" altLang="en-US"/>
              </a:p>
            </p:txBody>
          </p:sp>
          <p:sp>
            <p:nvSpPr>
              <p:cNvPr id="192789" name="Freeform 277"/>
              <p:cNvSpPr>
                <a:spLocks/>
              </p:cNvSpPr>
              <p:nvPr/>
            </p:nvSpPr>
            <p:spPr bwMode="auto">
              <a:xfrm>
                <a:off x="1935" y="1915"/>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839" name="Group 278"/>
            <p:cNvGrpSpPr>
              <a:grpSpLocks/>
            </p:cNvGrpSpPr>
            <p:nvPr/>
          </p:nvGrpSpPr>
          <p:grpSpPr bwMode="auto">
            <a:xfrm>
              <a:off x="2321" y="1375"/>
              <a:ext cx="5" cy="543"/>
              <a:chOff x="2753" y="1375"/>
              <a:chExt cx="5" cy="543"/>
            </a:xfrm>
          </p:grpSpPr>
          <p:sp>
            <p:nvSpPr>
              <p:cNvPr id="192791" name="Freeform 279"/>
              <p:cNvSpPr>
                <a:spLocks/>
              </p:cNvSpPr>
              <p:nvPr/>
            </p:nvSpPr>
            <p:spPr bwMode="auto">
              <a:xfrm>
                <a:off x="2753" y="1892"/>
                <a:ext cx="5" cy="26"/>
              </a:xfrm>
              <a:custGeom>
                <a:avLst/>
                <a:gdLst/>
                <a:ahLst/>
                <a:cxnLst>
                  <a:cxn ang="0">
                    <a:pos x="0" y="49"/>
                  </a:cxn>
                  <a:cxn ang="0">
                    <a:pos x="2" y="49"/>
                  </a:cxn>
                  <a:cxn ang="0">
                    <a:pos x="4" y="50"/>
                  </a:cxn>
                  <a:cxn ang="0">
                    <a:pos x="5" y="52"/>
                  </a:cxn>
                  <a:cxn ang="0">
                    <a:pos x="5" y="52"/>
                  </a:cxn>
                  <a:cxn ang="0">
                    <a:pos x="7" y="50"/>
                  </a:cxn>
                  <a:cxn ang="0">
                    <a:pos x="9" y="49"/>
                  </a:cxn>
                  <a:cxn ang="0">
                    <a:pos x="11" y="47"/>
                  </a:cxn>
                  <a:cxn ang="0">
                    <a:pos x="11" y="47"/>
                  </a:cxn>
                  <a:cxn ang="0">
                    <a:pos x="11" y="5"/>
                  </a:cxn>
                  <a:cxn ang="0">
                    <a:pos x="9" y="3"/>
                  </a:cxn>
                  <a:cxn ang="0">
                    <a:pos x="7" y="2"/>
                  </a:cxn>
                  <a:cxn ang="0">
                    <a:pos x="5" y="0"/>
                  </a:cxn>
                  <a:cxn ang="0">
                    <a:pos x="5" y="0"/>
                  </a:cxn>
                  <a:cxn ang="0">
                    <a:pos x="4" y="2"/>
                  </a:cxn>
                  <a:cxn ang="0">
                    <a:pos x="2" y="3"/>
                  </a:cxn>
                  <a:cxn ang="0">
                    <a:pos x="0" y="5"/>
                  </a:cxn>
                  <a:cxn ang="0">
                    <a:pos x="0" y="7"/>
                  </a:cxn>
                  <a:cxn ang="0">
                    <a:pos x="0" y="49"/>
                  </a:cxn>
                </a:cxnLst>
                <a:rect l="0" t="0" r="r" b="b"/>
                <a:pathLst>
                  <a:path w="11" h="52">
                    <a:moveTo>
                      <a:pt x="0" y="49"/>
                    </a:moveTo>
                    <a:lnTo>
                      <a:pt x="2" y="49"/>
                    </a:lnTo>
                    <a:lnTo>
                      <a:pt x="4" y="50"/>
                    </a:lnTo>
                    <a:lnTo>
                      <a:pt x="5" y="52"/>
                    </a:lnTo>
                    <a:lnTo>
                      <a:pt x="5" y="52"/>
                    </a:lnTo>
                    <a:lnTo>
                      <a:pt x="7" y="50"/>
                    </a:lnTo>
                    <a:lnTo>
                      <a:pt x="9" y="49"/>
                    </a:lnTo>
                    <a:lnTo>
                      <a:pt x="11" y="47"/>
                    </a:lnTo>
                    <a:lnTo>
                      <a:pt x="11" y="47"/>
                    </a:lnTo>
                    <a:lnTo>
                      <a:pt x="11" y="5"/>
                    </a:lnTo>
                    <a:lnTo>
                      <a:pt x="9" y="3"/>
                    </a:lnTo>
                    <a:lnTo>
                      <a:pt x="7" y="2"/>
                    </a:lnTo>
                    <a:lnTo>
                      <a:pt x="5" y="0"/>
                    </a:lnTo>
                    <a:lnTo>
                      <a:pt x="5" y="0"/>
                    </a:lnTo>
                    <a:lnTo>
                      <a:pt x="4" y="2"/>
                    </a:lnTo>
                    <a:lnTo>
                      <a:pt x="2" y="3"/>
                    </a:lnTo>
                    <a:lnTo>
                      <a:pt x="0" y="5"/>
                    </a:lnTo>
                    <a:lnTo>
                      <a:pt x="0" y="7"/>
                    </a:lnTo>
                    <a:lnTo>
                      <a:pt x="0" y="49"/>
                    </a:lnTo>
                    <a:close/>
                  </a:path>
                </a:pathLst>
              </a:custGeom>
              <a:solidFill>
                <a:srgbClr val="000000"/>
              </a:solidFill>
              <a:ln w="9525">
                <a:noFill/>
                <a:round/>
                <a:headEnd/>
                <a:tailEnd/>
              </a:ln>
            </p:spPr>
            <p:txBody>
              <a:bodyPr/>
              <a:lstStyle/>
              <a:p>
                <a:endParaRPr lang="zh-CN" altLang="en-US"/>
              </a:p>
            </p:txBody>
          </p:sp>
          <p:sp>
            <p:nvSpPr>
              <p:cNvPr id="192792" name="Freeform 280"/>
              <p:cNvSpPr>
                <a:spLocks/>
              </p:cNvSpPr>
              <p:nvPr/>
            </p:nvSpPr>
            <p:spPr bwMode="auto">
              <a:xfrm>
                <a:off x="2753" y="1871"/>
                <a:ext cx="5" cy="11"/>
              </a:xfrm>
              <a:custGeom>
                <a:avLst/>
                <a:gdLst/>
                <a:ahLst/>
                <a:cxnLst>
                  <a:cxn ang="0">
                    <a:pos x="0" y="18"/>
                  </a:cxn>
                  <a:cxn ang="0">
                    <a:pos x="2" y="18"/>
                  </a:cxn>
                  <a:cxn ang="0">
                    <a:pos x="4" y="19"/>
                  </a:cxn>
                  <a:cxn ang="0">
                    <a:pos x="5" y="21"/>
                  </a:cxn>
                  <a:cxn ang="0">
                    <a:pos x="5" y="21"/>
                  </a:cxn>
                  <a:cxn ang="0">
                    <a:pos x="7" y="19"/>
                  </a:cxn>
                  <a:cxn ang="0">
                    <a:pos x="9" y="18"/>
                  </a:cxn>
                  <a:cxn ang="0">
                    <a:pos x="11" y="16"/>
                  </a:cxn>
                  <a:cxn ang="0">
                    <a:pos x="11" y="16"/>
                  </a:cxn>
                  <a:cxn ang="0">
                    <a:pos x="11" y="5"/>
                  </a:cxn>
                  <a:cxn ang="0">
                    <a:pos x="9" y="4"/>
                  </a:cxn>
                  <a:cxn ang="0">
                    <a:pos x="7" y="2"/>
                  </a:cxn>
                  <a:cxn ang="0">
                    <a:pos x="5" y="0"/>
                  </a:cxn>
                  <a:cxn ang="0">
                    <a:pos x="5" y="0"/>
                  </a:cxn>
                  <a:cxn ang="0">
                    <a:pos x="4" y="2"/>
                  </a:cxn>
                  <a:cxn ang="0">
                    <a:pos x="2" y="4"/>
                  </a:cxn>
                  <a:cxn ang="0">
                    <a:pos x="0" y="5"/>
                  </a:cxn>
                  <a:cxn ang="0">
                    <a:pos x="0" y="7"/>
                  </a:cxn>
                  <a:cxn ang="0">
                    <a:pos x="0" y="18"/>
                  </a:cxn>
                </a:cxnLst>
                <a:rect l="0" t="0" r="r" b="b"/>
                <a:pathLst>
                  <a:path w="11" h="21">
                    <a:moveTo>
                      <a:pt x="0" y="18"/>
                    </a:moveTo>
                    <a:lnTo>
                      <a:pt x="2" y="18"/>
                    </a:lnTo>
                    <a:lnTo>
                      <a:pt x="4" y="19"/>
                    </a:lnTo>
                    <a:lnTo>
                      <a:pt x="5" y="21"/>
                    </a:lnTo>
                    <a:lnTo>
                      <a:pt x="5" y="21"/>
                    </a:lnTo>
                    <a:lnTo>
                      <a:pt x="7" y="19"/>
                    </a:lnTo>
                    <a:lnTo>
                      <a:pt x="9" y="18"/>
                    </a:lnTo>
                    <a:lnTo>
                      <a:pt x="11" y="16"/>
                    </a:lnTo>
                    <a:lnTo>
                      <a:pt x="11" y="16"/>
                    </a:lnTo>
                    <a:lnTo>
                      <a:pt x="11" y="5"/>
                    </a:lnTo>
                    <a:lnTo>
                      <a:pt x="9" y="4"/>
                    </a:lnTo>
                    <a:lnTo>
                      <a:pt x="7" y="2"/>
                    </a:lnTo>
                    <a:lnTo>
                      <a:pt x="5" y="0"/>
                    </a:lnTo>
                    <a:lnTo>
                      <a:pt x="5" y="0"/>
                    </a:lnTo>
                    <a:lnTo>
                      <a:pt x="4" y="2"/>
                    </a:lnTo>
                    <a:lnTo>
                      <a:pt x="2" y="4"/>
                    </a:lnTo>
                    <a:lnTo>
                      <a:pt x="0" y="5"/>
                    </a:lnTo>
                    <a:lnTo>
                      <a:pt x="0" y="7"/>
                    </a:lnTo>
                    <a:lnTo>
                      <a:pt x="0" y="18"/>
                    </a:lnTo>
                    <a:close/>
                  </a:path>
                </a:pathLst>
              </a:custGeom>
              <a:solidFill>
                <a:srgbClr val="000000"/>
              </a:solidFill>
              <a:ln w="9525">
                <a:noFill/>
                <a:round/>
                <a:headEnd/>
                <a:tailEnd/>
              </a:ln>
            </p:spPr>
            <p:txBody>
              <a:bodyPr/>
              <a:lstStyle/>
              <a:p>
                <a:endParaRPr lang="zh-CN" altLang="en-US"/>
              </a:p>
            </p:txBody>
          </p:sp>
          <p:sp>
            <p:nvSpPr>
              <p:cNvPr id="192793" name="Freeform 281"/>
              <p:cNvSpPr>
                <a:spLocks/>
              </p:cNvSpPr>
              <p:nvPr/>
            </p:nvSpPr>
            <p:spPr bwMode="auto">
              <a:xfrm>
                <a:off x="2753" y="1834"/>
                <a:ext cx="5" cy="27"/>
              </a:xfrm>
              <a:custGeom>
                <a:avLst/>
                <a:gdLst/>
                <a:ahLst/>
                <a:cxnLst>
                  <a:cxn ang="0">
                    <a:pos x="0" y="49"/>
                  </a:cxn>
                  <a:cxn ang="0">
                    <a:pos x="2" y="49"/>
                  </a:cxn>
                  <a:cxn ang="0">
                    <a:pos x="4" y="50"/>
                  </a:cxn>
                  <a:cxn ang="0">
                    <a:pos x="5" y="52"/>
                  </a:cxn>
                  <a:cxn ang="0">
                    <a:pos x="5" y="52"/>
                  </a:cxn>
                  <a:cxn ang="0">
                    <a:pos x="7" y="50"/>
                  </a:cxn>
                  <a:cxn ang="0">
                    <a:pos x="9" y="49"/>
                  </a:cxn>
                  <a:cxn ang="0">
                    <a:pos x="11" y="47"/>
                  </a:cxn>
                  <a:cxn ang="0">
                    <a:pos x="11" y="47"/>
                  </a:cxn>
                  <a:cxn ang="0">
                    <a:pos x="11" y="5"/>
                  </a:cxn>
                  <a:cxn ang="0">
                    <a:pos x="9" y="3"/>
                  </a:cxn>
                  <a:cxn ang="0">
                    <a:pos x="7" y="2"/>
                  </a:cxn>
                  <a:cxn ang="0">
                    <a:pos x="5" y="0"/>
                  </a:cxn>
                  <a:cxn ang="0">
                    <a:pos x="5" y="0"/>
                  </a:cxn>
                  <a:cxn ang="0">
                    <a:pos x="4" y="2"/>
                  </a:cxn>
                  <a:cxn ang="0">
                    <a:pos x="2" y="3"/>
                  </a:cxn>
                  <a:cxn ang="0">
                    <a:pos x="0" y="5"/>
                  </a:cxn>
                  <a:cxn ang="0">
                    <a:pos x="0" y="7"/>
                  </a:cxn>
                  <a:cxn ang="0">
                    <a:pos x="0" y="49"/>
                  </a:cxn>
                </a:cxnLst>
                <a:rect l="0" t="0" r="r" b="b"/>
                <a:pathLst>
                  <a:path w="11" h="52">
                    <a:moveTo>
                      <a:pt x="0" y="49"/>
                    </a:moveTo>
                    <a:lnTo>
                      <a:pt x="2" y="49"/>
                    </a:lnTo>
                    <a:lnTo>
                      <a:pt x="4" y="50"/>
                    </a:lnTo>
                    <a:lnTo>
                      <a:pt x="5" y="52"/>
                    </a:lnTo>
                    <a:lnTo>
                      <a:pt x="5" y="52"/>
                    </a:lnTo>
                    <a:lnTo>
                      <a:pt x="7" y="50"/>
                    </a:lnTo>
                    <a:lnTo>
                      <a:pt x="9" y="49"/>
                    </a:lnTo>
                    <a:lnTo>
                      <a:pt x="11" y="47"/>
                    </a:lnTo>
                    <a:lnTo>
                      <a:pt x="11" y="47"/>
                    </a:lnTo>
                    <a:lnTo>
                      <a:pt x="11" y="5"/>
                    </a:lnTo>
                    <a:lnTo>
                      <a:pt x="9" y="3"/>
                    </a:lnTo>
                    <a:lnTo>
                      <a:pt x="7" y="2"/>
                    </a:lnTo>
                    <a:lnTo>
                      <a:pt x="5" y="0"/>
                    </a:lnTo>
                    <a:lnTo>
                      <a:pt x="5" y="0"/>
                    </a:lnTo>
                    <a:lnTo>
                      <a:pt x="4" y="2"/>
                    </a:lnTo>
                    <a:lnTo>
                      <a:pt x="2" y="3"/>
                    </a:lnTo>
                    <a:lnTo>
                      <a:pt x="0" y="5"/>
                    </a:lnTo>
                    <a:lnTo>
                      <a:pt x="0" y="7"/>
                    </a:lnTo>
                    <a:lnTo>
                      <a:pt x="0" y="49"/>
                    </a:lnTo>
                    <a:close/>
                  </a:path>
                </a:pathLst>
              </a:custGeom>
              <a:solidFill>
                <a:srgbClr val="000000"/>
              </a:solidFill>
              <a:ln w="9525">
                <a:noFill/>
                <a:round/>
                <a:headEnd/>
                <a:tailEnd/>
              </a:ln>
            </p:spPr>
            <p:txBody>
              <a:bodyPr/>
              <a:lstStyle/>
              <a:p>
                <a:endParaRPr lang="zh-CN" altLang="en-US"/>
              </a:p>
            </p:txBody>
          </p:sp>
          <p:sp>
            <p:nvSpPr>
              <p:cNvPr id="192794" name="Freeform 282"/>
              <p:cNvSpPr>
                <a:spLocks/>
              </p:cNvSpPr>
              <p:nvPr/>
            </p:nvSpPr>
            <p:spPr bwMode="auto">
              <a:xfrm>
                <a:off x="2753" y="1814"/>
                <a:ext cx="5" cy="10"/>
              </a:xfrm>
              <a:custGeom>
                <a:avLst/>
                <a:gdLst/>
                <a:ahLst/>
                <a:cxnLst>
                  <a:cxn ang="0">
                    <a:pos x="0" y="18"/>
                  </a:cxn>
                  <a:cxn ang="0">
                    <a:pos x="2" y="18"/>
                  </a:cxn>
                  <a:cxn ang="0">
                    <a:pos x="4" y="19"/>
                  </a:cxn>
                  <a:cxn ang="0">
                    <a:pos x="5" y="21"/>
                  </a:cxn>
                  <a:cxn ang="0">
                    <a:pos x="5" y="21"/>
                  </a:cxn>
                  <a:cxn ang="0">
                    <a:pos x="7" y="19"/>
                  </a:cxn>
                  <a:cxn ang="0">
                    <a:pos x="9" y="18"/>
                  </a:cxn>
                  <a:cxn ang="0">
                    <a:pos x="11" y="16"/>
                  </a:cxn>
                  <a:cxn ang="0">
                    <a:pos x="11" y="16"/>
                  </a:cxn>
                  <a:cxn ang="0">
                    <a:pos x="11" y="5"/>
                  </a:cxn>
                  <a:cxn ang="0">
                    <a:pos x="9" y="4"/>
                  </a:cxn>
                  <a:cxn ang="0">
                    <a:pos x="7" y="2"/>
                  </a:cxn>
                  <a:cxn ang="0">
                    <a:pos x="5" y="0"/>
                  </a:cxn>
                  <a:cxn ang="0">
                    <a:pos x="5" y="0"/>
                  </a:cxn>
                  <a:cxn ang="0">
                    <a:pos x="4" y="2"/>
                  </a:cxn>
                  <a:cxn ang="0">
                    <a:pos x="2" y="4"/>
                  </a:cxn>
                  <a:cxn ang="0">
                    <a:pos x="0" y="5"/>
                  </a:cxn>
                  <a:cxn ang="0">
                    <a:pos x="0" y="7"/>
                  </a:cxn>
                  <a:cxn ang="0">
                    <a:pos x="0" y="18"/>
                  </a:cxn>
                </a:cxnLst>
                <a:rect l="0" t="0" r="r" b="b"/>
                <a:pathLst>
                  <a:path w="11" h="21">
                    <a:moveTo>
                      <a:pt x="0" y="18"/>
                    </a:moveTo>
                    <a:lnTo>
                      <a:pt x="2" y="18"/>
                    </a:lnTo>
                    <a:lnTo>
                      <a:pt x="4" y="19"/>
                    </a:lnTo>
                    <a:lnTo>
                      <a:pt x="5" y="21"/>
                    </a:lnTo>
                    <a:lnTo>
                      <a:pt x="5" y="21"/>
                    </a:lnTo>
                    <a:lnTo>
                      <a:pt x="7" y="19"/>
                    </a:lnTo>
                    <a:lnTo>
                      <a:pt x="9" y="18"/>
                    </a:lnTo>
                    <a:lnTo>
                      <a:pt x="11" y="16"/>
                    </a:lnTo>
                    <a:lnTo>
                      <a:pt x="11" y="16"/>
                    </a:lnTo>
                    <a:lnTo>
                      <a:pt x="11" y="5"/>
                    </a:lnTo>
                    <a:lnTo>
                      <a:pt x="9" y="4"/>
                    </a:lnTo>
                    <a:lnTo>
                      <a:pt x="7" y="2"/>
                    </a:lnTo>
                    <a:lnTo>
                      <a:pt x="5" y="0"/>
                    </a:lnTo>
                    <a:lnTo>
                      <a:pt x="5" y="0"/>
                    </a:lnTo>
                    <a:lnTo>
                      <a:pt x="4" y="2"/>
                    </a:lnTo>
                    <a:lnTo>
                      <a:pt x="2" y="4"/>
                    </a:lnTo>
                    <a:lnTo>
                      <a:pt x="0" y="5"/>
                    </a:lnTo>
                    <a:lnTo>
                      <a:pt x="0" y="7"/>
                    </a:lnTo>
                    <a:lnTo>
                      <a:pt x="0" y="18"/>
                    </a:lnTo>
                    <a:close/>
                  </a:path>
                </a:pathLst>
              </a:custGeom>
              <a:solidFill>
                <a:srgbClr val="000000"/>
              </a:solidFill>
              <a:ln w="9525">
                <a:noFill/>
                <a:round/>
                <a:headEnd/>
                <a:tailEnd/>
              </a:ln>
            </p:spPr>
            <p:txBody>
              <a:bodyPr/>
              <a:lstStyle/>
              <a:p>
                <a:endParaRPr lang="zh-CN" altLang="en-US"/>
              </a:p>
            </p:txBody>
          </p:sp>
          <p:sp>
            <p:nvSpPr>
              <p:cNvPr id="192795" name="Freeform 283"/>
              <p:cNvSpPr>
                <a:spLocks/>
              </p:cNvSpPr>
              <p:nvPr/>
            </p:nvSpPr>
            <p:spPr bwMode="auto">
              <a:xfrm>
                <a:off x="2753" y="1777"/>
                <a:ext cx="5" cy="26"/>
              </a:xfrm>
              <a:custGeom>
                <a:avLst/>
                <a:gdLst/>
                <a:ahLst/>
                <a:cxnLst>
                  <a:cxn ang="0">
                    <a:pos x="0" y="49"/>
                  </a:cxn>
                  <a:cxn ang="0">
                    <a:pos x="2" y="49"/>
                  </a:cxn>
                  <a:cxn ang="0">
                    <a:pos x="4" y="50"/>
                  </a:cxn>
                  <a:cxn ang="0">
                    <a:pos x="5" y="52"/>
                  </a:cxn>
                  <a:cxn ang="0">
                    <a:pos x="5" y="52"/>
                  </a:cxn>
                  <a:cxn ang="0">
                    <a:pos x="7" y="50"/>
                  </a:cxn>
                  <a:cxn ang="0">
                    <a:pos x="9" y="49"/>
                  </a:cxn>
                  <a:cxn ang="0">
                    <a:pos x="11" y="47"/>
                  </a:cxn>
                  <a:cxn ang="0">
                    <a:pos x="11" y="47"/>
                  </a:cxn>
                  <a:cxn ang="0">
                    <a:pos x="11" y="5"/>
                  </a:cxn>
                  <a:cxn ang="0">
                    <a:pos x="9" y="3"/>
                  </a:cxn>
                  <a:cxn ang="0">
                    <a:pos x="7" y="2"/>
                  </a:cxn>
                  <a:cxn ang="0">
                    <a:pos x="5" y="0"/>
                  </a:cxn>
                  <a:cxn ang="0">
                    <a:pos x="5" y="0"/>
                  </a:cxn>
                  <a:cxn ang="0">
                    <a:pos x="4" y="2"/>
                  </a:cxn>
                  <a:cxn ang="0">
                    <a:pos x="2" y="3"/>
                  </a:cxn>
                  <a:cxn ang="0">
                    <a:pos x="0" y="5"/>
                  </a:cxn>
                  <a:cxn ang="0">
                    <a:pos x="0" y="7"/>
                  </a:cxn>
                  <a:cxn ang="0">
                    <a:pos x="0" y="49"/>
                  </a:cxn>
                </a:cxnLst>
                <a:rect l="0" t="0" r="r" b="b"/>
                <a:pathLst>
                  <a:path w="11" h="52">
                    <a:moveTo>
                      <a:pt x="0" y="49"/>
                    </a:moveTo>
                    <a:lnTo>
                      <a:pt x="2" y="49"/>
                    </a:lnTo>
                    <a:lnTo>
                      <a:pt x="4" y="50"/>
                    </a:lnTo>
                    <a:lnTo>
                      <a:pt x="5" y="52"/>
                    </a:lnTo>
                    <a:lnTo>
                      <a:pt x="5" y="52"/>
                    </a:lnTo>
                    <a:lnTo>
                      <a:pt x="7" y="50"/>
                    </a:lnTo>
                    <a:lnTo>
                      <a:pt x="9" y="49"/>
                    </a:lnTo>
                    <a:lnTo>
                      <a:pt x="11" y="47"/>
                    </a:lnTo>
                    <a:lnTo>
                      <a:pt x="11" y="47"/>
                    </a:lnTo>
                    <a:lnTo>
                      <a:pt x="11" y="5"/>
                    </a:lnTo>
                    <a:lnTo>
                      <a:pt x="9" y="3"/>
                    </a:lnTo>
                    <a:lnTo>
                      <a:pt x="7" y="2"/>
                    </a:lnTo>
                    <a:lnTo>
                      <a:pt x="5" y="0"/>
                    </a:lnTo>
                    <a:lnTo>
                      <a:pt x="5" y="0"/>
                    </a:lnTo>
                    <a:lnTo>
                      <a:pt x="4" y="2"/>
                    </a:lnTo>
                    <a:lnTo>
                      <a:pt x="2" y="3"/>
                    </a:lnTo>
                    <a:lnTo>
                      <a:pt x="0" y="5"/>
                    </a:lnTo>
                    <a:lnTo>
                      <a:pt x="0" y="7"/>
                    </a:lnTo>
                    <a:lnTo>
                      <a:pt x="0" y="49"/>
                    </a:lnTo>
                    <a:close/>
                  </a:path>
                </a:pathLst>
              </a:custGeom>
              <a:solidFill>
                <a:srgbClr val="000000"/>
              </a:solidFill>
              <a:ln w="9525">
                <a:noFill/>
                <a:round/>
                <a:headEnd/>
                <a:tailEnd/>
              </a:ln>
            </p:spPr>
            <p:txBody>
              <a:bodyPr/>
              <a:lstStyle/>
              <a:p>
                <a:endParaRPr lang="zh-CN" altLang="en-US"/>
              </a:p>
            </p:txBody>
          </p:sp>
          <p:sp>
            <p:nvSpPr>
              <p:cNvPr id="192796" name="Freeform 284"/>
              <p:cNvSpPr>
                <a:spLocks/>
              </p:cNvSpPr>
              <p:nvPr/>
            </p:nvSpPr>
            <p:spPr bwMode="auto">
              <a:xfrm>
                <a:off x="2753" y="1756"/>
                <a:ext cx="5" cy="11"/>
              </a:xfrm>
              <a:custGeom>
                <a:avLst/>
                <a:gdLst/>
                <a:ahLst/>
                <a:cxnLst>
                  <a:cxn ang="0">
                    <a:pos x="0" y="18"/>
                  </a:cxn>
                  <a:cxn ang="0">
                    <a:pos x="2" y="18"/>
                  </a:cxn>
                  <a:cxn ang="0">
                    <a:pos x="4" y="19"/>
                  </a:cxn>
                  <a:cxn ang="0">
                    <a:pos x="5" y="21"/>
                  </a:cxn>
                  <a:cxn ang="0">
                    <a:pos x="5" y="21"/>
                  </a:cxn>
                  <a:cxn ang="0">
                    <a:pos x="7" y="19"/>
                  </a:cxn>
                  <a:cxn ang="0">
                    <a:pos x="9" y="18"/>
                  </a:cxn>
                  <a:cxn ang="0">
                    <a:pos x="11" y="16"/>
                  </a:cxn>
                  <a:cxn ang="0">
                    <a:pos x="11" y="16"/>
                  </a:cxn>
                  <a:cxn ang="0">
                    <a:pos x="11" y="5"/>
                  </a:cxn>
                  <a:cxn ang="0">
                    <a:pos x="9" y="4"/>
                  </a:cxn>
                  <a:cxn ang="0">
                    <a:pos x="7" y="2"/>
                  </a:cxn>
                  <a:cxn ang="0">
                    <a:pos x="5" y="0"/>
                  </a:cxn>
                  <a:cxn ang="0">
                    <a:pos x="5" y="0"/>
                  </a:cxn>
                  <a:cxn ang="0">
                    <a:pos x="4" y="2"/>
                  </a:cxn>
                  <a:cxn ang="0">
                    <a:pos x="2" y="4"/>
                  </a:cxn>
                  <a:cxn ang="0">
                    <a:pos x="0" y="5"/>
                  </a:cxn>
                  <a:cxn ang="0">
                    <a:pos x="0" y="7"/>
                  </a:cxn>
                  <a:cxn ang="0">
                    <a:pos x="0" y="18"/>
                  </a:cxn>
                </a:cxnLst>
                <a:rect l="0" t="0" r="r" b="b"/>
                <a:pathLst>
                  <a:path w="11" h="21">
                    <a:moveTo>
                      <a:pt x="0" y="18"/>
                    </a:moveTo>
                    <a:lnTo>
                      <a:pt x="2" y="18"/>
                    </a:lnTo>
                    <a:lnTo>
                      <a:pt x="4" y="19"/>
                    </a:lnTo>
                    <a:lnTo>
                      <a:pt x="5" y="21"/>
                    </a:lnTo>
                    <a:lnTo>
                      <a:pt x="5" y="21"/>
                    </a:lnTo>
                    <a:lnTo>
                      <a:pt x="7" y="19"/>
                    </a:lnTo>
                    <a:lnTo>
                      <a:pt x="9" y="18"/>
                    </a:lnTo>
                    <a:lnTo>
                      <a:pt x="11" y="16"/>
                    </a:lnTo>
                    <a:lnTo>
                      <a:pt x="11" y="16"/>
                    </a:lnTo>
                    <a:lnTo>
                      <a:pt x="11" y="5"/>
                    </a:lnTo>
                    <a:lnTo>
                      <a:pt x="9" y="4"/>
                    </a:lnTo>
                    <a:lnTo>
                      <a:pt x="7" y="2"/>
                    </a:lnTo>
                    <a:lnTo>
                      <a:pt x="5" y="0"/>
                    </a:lnTo>
                    <a:lnTo>
                      <a:pt x="5" y="0"/>
                    </a:lnTo>
                    <a:lnTo>
                      <a:pt x="4" y="2"/>
                    </a:lnTo>
                    <a:lnTo>
                      <a:pt x="2" y="4"/>
                    </a:lnTo>
                    <a:lnTo>
                      <a:pt x="0" y="5"/>
                    </a:lnTo>
                    <a:lnTo>
                      <a:pt x="0" y="7"/>
                    </a:lnTo>
                    <a:lnTo>
                      <a:pt x="0" y="18"/>
                    </a:lnTo>
                    <a:close/>
                  </a:path>
                </a:pathLst>
              </a:custGeom>
              <a:solidFill>
                <a:srgbClr val="000000"/>
              </a:solidFill>
              <a:ln w="9525">
                <a:noFill/>
                <a:round/>
                <a:headEnd/>
                <a:tailEnd/>
              </a:ln>
            </p:spPr>
            <p:txBody>
              <a:bodyPr/>
              <a:lstStyle/>
              <a:p>
                <a:endParaRPr lang="zh-CN" altLang="en-US"/>
              </a:p>
            </p:txBody>
          </p:sp>
          <p:sp>
            <p:nvSpPr>
              <p:cNvPr id="192797" name="Freeform 285"/>
              <p:cNvSpPr>
                <a:spLocks/>
              </p:cNvSpPr>
              <p:nvPr/>
            </p:nvSpPr>
            <p:spPr bwMode="auto">
              <a:xfrm>
                <a:off x="2753" y="1719"/>
                <a:ext cx="5" cy="27"/>
              </a:xfrm>
              <a:custGeom>
                <a:avLst/>
                <a:gdLst/>
                <a:ahLst/>
                <a:cxnLst>
                  <a:cxn ang="0">
                    <a:pos x="0" y="49"/>
                  </a:cxn>
                  <a:cxn ang="0">
                    <a:pos x="2" y="49"/>
                  </a:cxn>
                  <a:cxn ang="0">
                    <a:pos x="4" y="51"/>
                  </a:cxn>
                  <a:cxn ang="0">
                    <a:pos x="5" y="52"/>
                  </a:cxn>
                  <a:cxn ang="0">
                    <a:pos x="5" y="52"/>
                  </a:cxn>
                  <a:cxn ang="0">
                    <a:pos x="7" y="51"/>
                  </a:cxn>
                  <a:cxn ang="0">
                    <a:pos x="9" y="49"/>
                  </a:cxn>
                  <a:cxn ang="0">
                    <a:pos x="11" y="47"/>
                  </a:cxn>
                  <a:cxn ang="0">
                    <a:pos x="11" y="47"/>
                  </a:cxn>
                  <a:cxn ang="0">
                    <a:pos x="11" y="5"/>
                  </a:cxn>
                  <a:cxn ang="0">
                    <a:pos x="9" y="3"/>
                  </a:cxn>
                  <a:cxn ang="0">
                    <a:pos x="7" y="2"/>
                  </a:cxn>
                  <a:cxn ang="0">
                    <a:pos x="5" y="0"/>
                  </a:cxn>
                  <a:cxn ang="0">
                    <a:pos x="5" y="0"/>
                  </a:cxn>
                  <a:cxn ang="0">
                    <a:pos x="4" y="2"/>
                  </a:cxn>
                  <a:cxn ang="0">
                    <a:pos x="2" y="3"/>
                  </a:cxn>
                  <a:cxn ang="0">
                    <a:pos x="0" y="5"/>
                  </a:cxn>
                  <a:cxn ang="0">
                    <a:pos x="0" y="7"/>
                  </a:cxn>
                  <a:cxn ang="0">
                    <a:pos x="0" y="49"/>
                  </a:cxn>
                </a:cxnLst>
                <a:rect l="0" t="0" r="r" b="b"/>
                <a:pathLst>
                  <a:path w="11" h="52">
                    <a:moveTo>
                      <a:pt x="0" y="49"/>
                    </a:moveTo>
                    <a:lnTo>
                      <a:pt x="2" y="49"/>
                    </a:lnTo>
                    <a:lnTo>
                      <a:pt x="4" y="51"/>
                    </a:lnTo>
                    <a:lnTo>
                      <a:pt x="5" y="52"/>
                    </a:lnTo>
                    <a:lnTo>
                      <a:pt x="5" y="52"/>
                    </a:lnTo>
                    <a:lnTo>
                      <a:pt x="7" y="51"/>
                    </a:lnTo>
                    <a:lnTo>
                      <a:pt x="9" y="49"/>
                    </a:lnTo>
                    <a:lnTo>
                      <a:pt x="11" y="47"/>
                    </a:lnTo>
                    <a:lnTo>
                      <a:pt x="11" y="47"/>
                    </a:lnTo>
                    <a:lnTo>
                      <a:pt x="11" y="5"/>
                    </a:lnTo>
                    <a:lnTo>
                      <a:pt x="9" y="3"/>
                    </a:lnTo>
                    <a:lnTo>
                      <a:pt x="7" y="2"/>
                    </a:lnTo>
                    <a:lnTo>
                      <a:pt x="5" y="0"/>
                    </a:lnTo>
                    <a:lnTo>
                      <a:pt x="5" y="0"/>
                    </a:lnTo>
                    <a:lnTo>
                      <a:pt x="4" y="2"/>
                    </a:lnTo>
                    <a:lnTo>
                      <a:pt x="2" y="3"/>
                    </a:lnTo>
                    <a:lnTo>
                      <a:pt x="0" y="5"/>
                    </a:lnTo>
                    <a:lnTo>
                      <a:pt x="0" y="7"/>
                    </a:lnTo>
                    <a:lnTo>
                      <a:pt x="0" y="49"/>
                    </a:lnTo>
                    <a:close/>
                  </a:path>
                </a:pathLst>
              </a:custGeom>
              <a:solidFill>
                <a:srgbClr val="000000"/>
              </a:solidFill>
              <a:ln w="9525">
                <a:noFill/>
                <a:round/>
                <a:headEnd/>
                <a:tailEnd/>
              </a:ln>
            </p:spPr>
            <p:txBody>
              <a:bodyPr/>
              <a:lstStyle/>
              <a:p>
                <a:endParaRPr lang="zh-CN" altLang="en-US"/>
              </a:p>
            </p:txBody>
          </p:sp>
          <p:sp>
            <p:nvSpPr>
              <p:cNvPr id="192798" name="Freeform 286"/>
              <p:cNvSpPr>
                <a:spLocks/>
              </p:cNvSpPr>
              <p:nvPr/>
            </p:nvSpPr>
            <p:spPr bwMode="auto">
              <a:xfrm>
                <a:off x="2753" y="1699"/>
                <a:ext cx="5" cy="10"/>
              </a:xfrm>
              <a:custGeom>
                <a:avLst/>
                <a:gdLst/>
                <a:ahLst/>
                <a:cxnLst>
                  <a:cxn ang="0">
                    <a:pos x="0" y="18"/>
                  </a:cxn>
                  <a:cxn ang="0">
                    <a:pos x="2" y="18"/>
                  </a:cxn>
                  <a:cxn ang="0">
                    <a:pos x="4" y="19"/>
                  </a:cxn>
                  <a:cxn ang="0">
                    <a:pos x="5" y="21"/>
                  </a:cxn>
                  <a:cxn ang="0">
                    <a:pos x="5" y="21"/>
                  </a:cxn>
                  <a:cxn ang="0">
                    <a:pos x="7" y="19"/>
                  </a:cxn>
                  <a:cxn ang="0">
                    <a:pos x="9" y="18"/>
                  </a:cxn>
                  <a:cxn ang="0">
                    <a:pos x="11" y="16"/>
                  </a:cxn>
                  <a:cxn ang="0">
                    <a:pos x="11" y="16"/>
                  </a:cxn>
                  <a:cxn ang="0">
                    <a:pos x="11" y="5"/>
                  </a:cxn>
                  <a:cxn ang="0">
                    <a:pos x="9" y="4"/>
                  </a:cxn>
                  <a:cxn ang="0">
                    <a:pos x="7" y="2"/>
                  </a:cxn>
                  <a:cxn ang="0">
                    <a:pos x="5" y="0"/>
                  </a:cxn>
                  <a:cxn ang="0">
                    <a:pos x="5" y="0"/>
                  </a:cxn>
                  <a:cxn ang="0">
                    <a:pos x="4" y="2"/>
                  </a:cxn>
                  <a:cxn ang="0">
                    <a:pos x="2" y="4"/>
                  </a:cxn>
                  <a:cxn ang="0">
                    <a:pos x="0" y="5"/>
                  </a:cxn>
                  <a:cxn ang="0">
                    <a:pos x="0" y="7"/>
                  </a:cxn>
                  <a:cxn ang="0">
                    <a:pos x="0" y="18"/>
                  </a:cxn>
                </a:cxnLst>
                <a:rect l="0" t="0" r="r" b="b"/>
                <a:pathLst>
                  <a:path w="11" h="21">
                    <a:moveTo>
                      <a:pt x="0" y="18"/>
                    </a:moveTo>
                    <a:lnTo>
                      <a:pt x="2" y="18"/>
                    </a:lnTo>
                    <a:lnTo>
                      <a:pt x="4" y="19"/>
                    </a:lnTo>
                    <a:lnTo>
                      <a:pt x="5" y="21"/>
                    </a:lnTo>
                    <a:lnTo>
                      <a:pt x="5" y="21"/>
                    </a:lnTo>
                    <a:lnTo>
                      <a:pt x="7" y="19"/>
                    </a:lnTo>
                    <a:lnTo>
                      <a:pt x="9" y="18"/>
                    </a:lnTo>
                    <a:lnTo>
                      <a:pt x="11" y="16"/>
                    </a:lnTo>
                    <a:lnTo>
                      <a:pt x="11" y="16"/>
                    </a:lnTo>
                    <a:lnTo>
                      <a:pt x="11" y="5"/>
                    </a:lnTo>
                    <a:lnTo>
                      <a:pt x="9" y="4"/>
                    </a:lnTo>
                    <a:lnTo>
                      <a:pt x="7" y="2"/>
                    </a:lnTo>
                    <a:lnTo>
                      <a:pt x="5" y="0"/>
                    </a:lnTo>
                    <a:lnTo>
                      <a:pt x="5" y="0"/>
                    </a:lnTo>
                    <a:lnTo>
                      <a:pt x="4" y="2"/>
                    </a:lnTo>
                    <a:lnTo>
                      <a:pt x="2" y="4"/>
                    </a:lnTo>
                    <a:lnTo>
                      <a:pt x="0" y="5"/>
                    </a:lnTo>
                    <a:lnTo>
                      <a:pt x="0" y="7"/>
                    </a:lnTo>
                    <a:lnTo>
                      <a:pt x="0" y="18"/>
                    </a:lnTo>
                    <a:close/>
                  </a:path>
                </a:pathLst>
              </a:custGeom>
              <a:solidFill>
                <a:srgbClr val="000000"/>
              </a:solidFill>
              <a:ln w="9525">
                <a:noFill/>
                <a:round/>
                <a:headEnd/>
                <a:tailEnd/>
              </a:ln>
            </p:spPr>
            <p:txBody>
              <a:bodyPr/>
              <a:lstStyle/>
              <a:p>
                <a:endParaRPr lang="zh-CN" altLang="en-US"/>
              </a:p>
            </p:txBody>
          </p:sp>
          <p:sp>
            <p:nvSpPr>
              <p:cNvPr id="192799" name="Freeform 287"/>
              <p:cNvSpPr>
                <a:spLocks/>
              </p:cNvSpPr>
              <p:nvPr/>
            </p:nvSpPr>
            <p:spPr bwMode="auto">
              <a:xfrm>
                <a:off x="2753" y="1662"/>
                <a:ext cx="5" cy="26"/>
              </a:xfrm>
              <a:custGeom>
                <a:avLst/>
                <a:gdLst/>
                <a:ahLst/>
                <a:cxnLst>
                  <a:cxn ang="0">
                    <a:pos x="0" y="49"/>
                  </a:cxn>
                  <a:cxn ang="0">
                    <a:pos x="2" y="49"/>
                  </a:cxn>
                  <a:cxn ang="0">
                    <a:pos x="4" y="51"/>
                  </a:cxn>
                  <a:cxn ang="0">
                    <a:pos x="5" y="52"/>
                  </a:cxn>
                  <a:cxn ang="0">
                    <a:pos x="5" y="52"/>
                  </a:cxn>
                  <a:cxn ang="0">
                    <a:pos x="7" y="51"/>
                  </a:cxn>
                  <a:cxn ang="0">
                    <a:pos x="9" y="49"/>
                  </a:cxn>
                  <a:cxn ang="0">
                    <a:pos x="11" y="47"/>
                  </a:cxn>
                  <a:cxn ang="0">
                    <a:pos x="11" y="47"/>
                  </a:cxn>
                  <a:cxn ang="0">
                    <a:pos x="11" y="5"/>
                  </a:cxn>
                  <a:cxn ang="0">
                    <a:pos x="9" y="3"/>
                  </a:cxn>
                  <a:cxn ang="0">
                    <a:pos x="7" y="2"/>
                  </a:cxn>
                  <a:cxn ang="0">
                    <a:pos x="5" y="0"/>
                  </a:cxn>
                  <a:cxn ang="0">
                    <a:pos x="5" y="0"/>
                  </a:cxn>
                  <a:cxn ang="0">
                    <a:pos x="4" y="2"/>
                  </a:cxn>
                  <a:cxn ang="0">
                    <a:pos x="2" y="3"/>
                  </a:cxn>
                  <a:cxn ang="0">
                    <a:pos x="0" y="5"/>
                  </a:cxn>
                  <a:cxn ang="0">
                    <a:pos x="0" y="7"/>
                  </a:cxn>
                  <a:cxn ang="0">
                    <a:pos x="0" y="49"/>
                  </a:cxn>
                </a:cxnLst>
                <a:rect l="0" t="0" r="r" b="b"/>
                <a:pathLst>
                  <a:path w="11" h="52">
                    <a:moveTo>
                      <a:pt x="0" y="49"/>
                    </a:moveTo>
                    <a:lnTo>
                      <a:pt x="2" y="49"/>
                    </a:lnTo>
                    <a:lnTo>
                      <a:pt x="4" y="51"/>
                    </a:lnTo>
                    <a:lnTo>
                      <a:pt x="5" y="52"/>
                    </a:lnTo>
                    <a:lnTo>
                      <a:pt x="5" y="52"/>
                    </a:lnTo>
                    <a:lnTo>
                      <a:pt x="7" y="51"/>
                    </a:lnTo>
                    <a:lnTo>
                      <a:pt x="9" y="49"/>
                    </a:lnTo>
                    <a:lnTo>
                      <a:pt x="11" y="47"/>
                    </a:lnTo>
                    <a:lnTo>
                      <a:pt x="11" y="47"/>
                    </a:lnTo>
                    <a:lnTo>
                      <a:pt x="11" y="5"/>
                    </a:lnTo>
                    <a:lnTo>
                      <a:pt x="9" y="3"/>
                    </a:lnTo>
                    <a:lnTo>
                      <a:pt x="7" y="2"/>
                    </a:lnTo>
                    <a:lnTo>
                      <a:pt x="5" y="0"/>
                    </a:lnTo>
                    <a:lnTo>
                      <a:pt x="5" y="0"/>
                    </a:lnTo>
                    <a:lnTo>
                      <a:pt x="4" y="2"/>
                    </a:lnTo>
                    <a:lnTo>
                      <a:pt x="2" y="3"/>
                    </a:lnTo>
                    <a:lnTo>
                      <a:pt x="0" y="5"/>
                    </a:lnTo>
                    <a:lnTo>
                      <a:pt x="0" y="7"/>
                    </a:lnTo>
                    <a:lnTo>
                      <a:pt x="0" y="49"/>
                    </a:lnTo>
                    <a:close/>
                  </a:path>
                </a:pathLst>
              </a:custGeom>
              <a:solidFill>
                <a:srgbClr val="000000"/>
              </a:solidFill>
              <a:ln w="9525">
                <a:noFill/>
                <a:round/>
                <a:headEnd/>
                <a:tailEnd/>
              </a:ln>
            </p:spPr>
            <p:txBody>
              <a:bodyPr/>
              <a:lstStyle/>
              <a:p>
                <a:endParaRPr lang="zh-CN" altLang="en-US"/>
              </a:p>
            </p:txBody>
          </p:sp>
          <p:sp>
            <p:nvSpPr>
              <p:cNvPr id="192800" name="Freeform 288"/>
              <p:cNvSpPr>
                <a:spLocks/>
              </p:cNvSpPr>
              <p:nvPr/>
            </p:nvSpPr>
            <p:spPr bwMode="auto">
              <a:xfrm>
                <a:off x="2753" y="1641"/>
                <a:ext cx="5" cy="11"/>
              </a:xfrm>
              <a:custGeom>
                <a:avLst/>
                <a:gdLst/>
                <a:ahLst/>
                <a:cxnLst>
                  <a:cxn ang="0">
                    <a:pos x="0" y="18"/>
                  </a:cxn>
                  <a:cxn ang="0">
                    <a:pos x="2" y="18"/>
                  </a:cxn>
                  <a:cxn ang="0">
                    <a:pos x="4" y="19"/>
                  </a:cxn>
                  <a:cxn ang="0">
                    <a:pos x="5" y="21"/>
                  </a:cxn>
                  <a:cxn ang="0">
                    <a:pos x="5" y="21"/>
                  </a:cxn>
                  <a:cxn ang="0">
                    <a:pos x="7" y="19"/>
                  </a:cxn>
                  <a:cxn ang="0">
                    <a:pos x="9" y="18"/>
                  </a:cxn>
                  <a:cxn ang="0">
                    <a:pos x="11" y="16"/>
                  </a:cxn>
                  <a:cxn ang="0">
                    <a:pos x="11" y="16"/>
                  </a:cxn>
                  <a:cxn ang="0">
                    <a:pos x="11" y="5"/>
                  </a:cxn>
                  <a:cxn ang="0">
                    <a:pos x="9" y="4"/>
                  </a:cxn>
                  <a:cxn ang="0">
                    <a:pos x="7" y="2"/>
                  </a:cxn>
                  <a:cxn ang="0">
                    <a:pos x="5" y="0"/>
                  </a:cxn>
                  <a:cxn ang="0">
                    <a:pos x="5" y="0"/>
                  </a:cxn>
                  <a:cxn ang="0">
                    <a:pos x="4" y="2"/>
                  </a:cxn>
                  <a:cxn ang="0">
                    <a:pos x="2" y="4"/>
                  </a:cxn>
                  <a:cxn ang="0">
                    <a:pos x="0" y="5"/>
                  </a:cxn>
                  <a:cxn ang="0">
                    <a:pos x="0" y="7"/>
                  </a:cxn>
                  <a:cxn ang="0">
                    <a:pos x="0" y="18"/>
                  </a:cxn>
                </a:cxnLst>
                <a:rect l="0" t="0" r="r" b="b"/>
                <a:pathLst>
                  <a:path w="11" h="21">
                    <a:moveTo>
                      <a:pt x="0" y="18"/>
                    </a:moveTo>
                    <a:lnTo>
                      <a:pt x="2" y="18"/>
                    </a:lnTo>
                    <a:lnTo>
                      <a:pt x="4" y="19"/>
                    </a:lnTo>
                    <a:lnTo>
                      <a:pt x="5" y="21"/>
                    </a:lnTo>
                    <a:lnTo>
                      <a:pt x="5" y="21"/>
                    </a:lnTo>
                    <a:lnTo>
                      <a:pt x="7" y="19"/>
                    </a:lnTo>
                    <a:lnTo>
                      <a:pt x="9" y="18"/>
                    </a:lnTo>
                    <a:lnTo>
                      <a:pt x="11" y="16"/>
                    </a:lnTo>
                    <a:lnTo>
                      <a:pt x="11" y="16"/>
                    </a:lnTo>
                    <a:lnTo>
                      <a:pt x="11" y="5"/>
                    </a:lnTo>
                    <a:lnTo>
                      <a:pt x="9" y="4"/>
                    </a:lnTo>
                    <a:lnTo>
                      <a:pt x="7" y="2"/>
                    </a:lnTo>
                    <a:lnTo>
                      <a:pt x="5" y="0"/>
                    </a:lnTo>
                    <a:lnTo>
                      <a:pt x="5" y="0"/>
                    </a:lnTo>
                    <a:lnTo>
                      <a:pt x="4" y="2"/>
                    </a:lnTo>
                    <a:lnTo>
                      <a:pt x="2" y="4"/>
                    </a:lnTo>
                    <a:lnTo>
                      <a:pt x="0" y="5"/>
                    </a:lnTo>
                    <a:lnTo>
                      <a:pt x="0" y="7"/>
                    </a:lnTo>
                    <a:lnTo>
                      <a:pt x="0" y="18"/>
                    </a:lnTo>
                    <a:close/>
                  </a:path>
                </a:pathLst>
              </a:custGeom>
              <a:solidFill>
                <a:srgbClr val="000000"/>
              </a:solidFill>
              <a:ln w="9525">
                <a:noFill/>
                <a:round/>
                <a:headEnd/>
                <a:tailEnd/>
              </a:ln>
            </p:spPr>
            <p:txBody>
              <a:bodyPr/>
              <a:lstStyle/>
              <a:p>
                <a:endParaRPr lang="zh-CN" altLang="en-US"/>
              </a:p>
            </p:txBody>
          </p:sp>
          <p:sp>
            <p:nvSpPr>
              <p:cNvPr id="192801" name="Freeform 289"/>
              <p:cNvSpPr>
                <a:spLocks/>
              </p:cNvSpPr>
              <p:nvPr/>
            </p:nvSpPr>
            <p:spPr bwMode="auto">
              <a:xfrm>
                <a:off x="2753" y="1605"/>
                <a:ext cx="5" cy="26"/>
              </a:xfrm>
              <a:custGeom>
                <a:avLst/>
                <a:gdLst/>
                <a:ahLst/>
                <a:cxnLst>
                  <a:cxn ang="0">
                    <a:pos x="0" y="49"/>
                  </a:cxn>
                  <a:cxn ang="0">
                    <a:pos x="2" y="49"/>
                  </a:cxn>
                  <a:cxn ang="0">
                    <a:pos x="4" y="51"/>
                  </a:cxn>
                  <a:cxn ang="0">
                    <a:pos x="5" y="52"/>
                  </a:cxn>
                  <a:cxn ang="0">
                    <a:pos x="5" y="52"/>
                  </a:cxn>
                  <a:cxn ang="0">
                    <a:pos x="7" y="51"/>
                  </a:cxn>
                  <a:cxn ang="0">
                    <a:pos x="9" y="49"/>
                  </a:cxn>
                  <a:cxn ang="0">
                    <a:pos x="11" y="47"/>
                  </a:cxn>
                  <a:cxn ang="0">
                    <a:pos x="11" y="47"/>
                  </a:cxn>
                  <a:cxn ang="0">
                    <a:pos x="11" y="5"/>
                  </a:cxn>
                  <a:cxn ang="0">
                    <a:pos x="9" y="4"/>
                  </a:cxn>
                  <a:cxn ang="0">
                    <a:pos x="7" y="2"/>
                  </a:cxn>
                  <a:cxn ang="0">
                    <a:pos x="5" y="0"/>
                  </a:cxn>
                  <a:cxn ang="0">
                    <a:pos x="5" y="0"/>
                  </a:cxn>
                  <a:cxn ang="0">
                    <a:pos x="4" y="2"/>
                  </a:cxn>
                  <a:cxn ang="0">
                    <a:pos x="2" y="4"/>
                  </a:cxn>
                  <a:cxn ang="0">
                    <a:pos x="0" y="5"/>
                  </a:cxn>
                  <a:cxn ang="0">
                    <a:pos x="0" y="7"/>
                  </a:cxn>
                  <a:cxn ang="0">
                    <a:pos x="0" y="49"/>
                  </a:cxn>
                </a:cxnLst>
                <a:rect l="0" t="0" r="r" b="b"/>
                <a:pathLst>
                  <a:path w="11" h="52">
                    <a:moveTo>
                      <a:pt x="0" y="49"/>
                    </a:moveTo>
                    <a:lnTo>
                      <a:pt x="2" y="49"/>
                    </a:lnTo>
                    <a:lnTo>
                      <a:pt x="4" y="51"/>
                    </a:lnTo>
                    <a:lnTo>
                      <a:pt x="5" y="52"/>
                    </a:lnTo>
                    <a:lnTo>
                      <a:pt x="5" y="52"/>
                    </a:lnTo>
                    <a:lnTo>
                      <a:pt x="7" y="51"/>
                    </a:lnTo>
                    <a:lnTo>
                      <a:pt x="9" y="49"/>
                    </a:lnTo>
                    <a:lnTo>
                      <a:pt x="11" y="47"/>
                    </a:lnTo>
                    <a:lnTo>
                      <a:pt x="11" y="47"/>
                    </a:lnTo>
                    <a:lnTo>
                      <a:pt x="11" y="5"/>
                    </a:lnTo>
                    <a:lnTo>
                      <a:pt x="9" y="4"/>
                    </a:lnTo>
                    <a:lnTo>
                      <a:pt x="7" y="2"/>
                    </a:lnTo>
                    <a:lnTo>
                      <a:pt x="5" y="0"/>
                    </a:lnTo>
                    <a:lnTo>
                      <a:pt x="5" y="0"/>
                    </a:lnTo>
                    <a:lnTo>
                      <a:pt x="4" y="2"/>
                    </a:lnTo>
                    <a:lnTo>
                      <a:pt x="2" y="4"/>
                    </a:lnTo>
                    <a:lnTo>
                      <a:pt x="0" y="5"/>
                    </a:lnTo>
                    <a:lnTo>
                      <a:pt x="0" y="7"/>
                    </a:lnTo>
                    <a:lnTo>
                      <a:pt x="0" y="49"/>
                    </a:lnTo>
                    <a:close/>
                  </a:path>
                </a:pathLst>
              </a:custGeom>
              <a:solidFill>
                <a:srgbClr val="000000"/>
              </a:solidFill>
              <a:ln w="9525">
                <a:noFill/>
                <a:round/>
                <a:headEnd/>
                <a:tailEnd/>
              </a:ln>
            </p:spPr>
            <p:txBody>
              <a:bodyPr/>
              <a:lstStyle/>
              <a:p>
                <a:endParaRPr lang="zh-CN" altLang="en-US"/>
              </a:p>
            </p:txBody>
          </p:sp>
          <p:sp>
            <p:nvSpPr>
              <p:cNvPr id="192802" name="Freeform 290"/>
              <p:cNvSpPr>
                <a:spLocks/>
              </p:cNvSpPr>
              <p:nvPr/>
            </p:nvSpPr>
            <p:spPr bwMode="auto">
              <a:xfrm>
                <a:off x="2753" y="1584"/>
                <a:ext cx="5" cy="10"/>
              </a:xfrm>
              <a:custGeom>
                <a:avLst/>
                <a:gdLst/>
                <a:ahLst/>
                <a:cxnLst>
                  <a:cxn ang="0">
                    <a:pos x="0" y="18"/>
                  </a:cxn>
                  <a:cxn ang="0">
                    <a:pos x="2" y="18"/>
                  </a:cxn>
                  <a:cxn ang="0">
                    <a:pos x="4" y="19"/>
                  </a:cxn>
                  <a:cxn ang="0">
                    <a:pos x="5" y="21"/>
                  </a:cxn>
                  <a:cxn ang="0">
                    <a:pos x="5" y="21"/>
                  </a:cxn>
                  <a:cxn ang="0">
                    <a:pos x="7" y="19"/>
                  </a:cxn>
                  <a:cxn ang="0">
                    <a:pos x="9" y="18"/>
                  </a:cxn>
                  <a:cxn ang="0">
                    <a:pos x="11" y="16"/>
                  </a:cxn>
                  <a:cxn ang="0">
                    <a:pos x="11" y="16"/>
                  </a:cxn>
                  <a:cxn ang="0">
                    <a:pos x="11" y="5"/>
                  </a:cxn>
                  <a:cxn ang="0">
                    <a:pos x="9" y="4"/>
                  </a:cxn>
                  <a:cxn ang="0">
                    <a:pos x="7" y="2"/>
                  </a:cxn>
                  <a:cxn ang="0">
                    <a:pos x="5" y="0"/>
                  </a:cxn>
                  <a:cxn ang="0">
                    <a:pos x="5" y="0"/>
                  </a:cxn>
                  <a:cxn ang="0">
                    <a:pos x="4" y="2"/>
                  </a:cxn>
                  <a:cxn ang="0">
                    <a:pos x="2" y="4"/>
                  </a:cxn>
                  <a:cxn ang="0">
                    <a:pos x="0" y="5"/>
                  </a:cxn>
                  <a:cxn ang="0">
                    <a:pos x="0" y="7"/>
                  </a:cxn>
                  <a:cxn ang="0">
                    <a:pos x="0" y="18"/>
                  </a:cxn>
                </a:cxnLst>
                <a:rect l="0" t="0" r="r" b="b"/>
                <a:pathLst>
                  <a:path w="11" h="21">
                    <a:moveTo>
                      <a:pt x="0" y="18"/>
                    </a:moveTo>
                    <a:lnTo>
                      <a:pt x="2" y="18"/>
                    </a:lnTo>
                    <a:lnTo>
                      <a:pt x="4" y="19"/>
                    </a:lnTo>
                    <a:lnTo>
                      <a:pt x="5" y="21"/>
                    </a:lnTo>
                    <a:lnTo>
                      <a:pt x="5" y="21"/>
                    </a:lnTo>
                    <a:lnTo>
                      <a:pt x="7" y="19"/>
                    </a:lnTo>
                    <a:lnTo>
                      <a:pt x="9" y="18"/>
                    </a:lnTo>
                    <a:lnTo>
                      <a:pt x="11" y="16"/>
                    </a:lnTo>
                    <a:lnTo>
                      <a:pt x="11" y="16"/>
                    </a:lnTo>
                    <a:lnTo>
                      <a:pt x="11" y="5"/>
                    </a:lnTo>
                    <a:lnTo>
                      <a:pt x="9" y="4"/>
                    </a:lnTo>
                    <a:lnTo>
                      <a:pt x="7" y="2"/>
                    </a:lnTo>
                    <a:lnTo>
                      <a:pt x="5" y="0"/>
                    </a:lnTo>
                    <a:lnTo>
                      <a:pt x="5" y="0"/>
                    </a:lnTo>
                    <a:lnTo>
                      <a:pt x="4" y="2"/>
                    </a:lnTo>
                    <a:lnTo>
                      <a:pt x="2" y="4"/>
                    </a:lnTo>
                    <a:lnTo>
                      <a:pt x="0" y="5"/>
                    </a:lnTo>
                    <a:lnTo>
                      <a:pt x="0" y="7"/>
                    </a:lnTo>
                    <a:lnTo>
                      <a:pt x="0" y="18"/>
                    </a:lnTo>
                    <a:close/>
                  </a:path>
                </a:pathLst>
              </a:custGeom>
              <a:solidFill>
                <a:srgbClr val="000000"/>
              </a:solidFill>
              <a:ln w="9525">
                <a:noFill/>
                <a:round/>
                <a:headEnd/>
                <a:tailEnd/>
              </a:ln>
            </p:spPr>
            <p:txBody>
              <a:bodyPr/>
              <a:lstStyle/>
              <a:p>
                <a:endParaRPr lang="zh-CN" altLang="en-US"/>
              </a:p>
            </p:txBody>
          </p:sp>
          <p:sp>
            <p:nvSpPr>
              <p:cNvPr id="192803" name="Freeform 291"/>
              <p:cNvSpPr>
                <a:spLocks/>
              </p:cNvSpPr>
              <p:nvPr/>
            </p:nvSpPr>
            <p:spPr bwMode="auto">
              <a:xfrm>
                <a:off x="2753" y="1547"/>
                <a:ext cx="5" cy="26"/>
              </a:xfrm>
              <a:custGeom>
                <a:avLst/>
                <a:gdLst/>
                <a:ahLst/>
                <a:cxnLst>
                  <a:cxn ang="0">
                    <a:pos x="0" y="49"/>
                  </a:cxn>
                  <a:cxn ang="0">
                    <a:pos x="2" y="49"/>
                  </a:cxn>
                  <a:cxn ang="0">
                    <a:pos x="4" y="51"/>
                  </a:cxn>
                  <a:cxn ang="0">
                    <a:pos x="5" y="52"/>
                  </a:cxn>
                  <a:cxn ang="0">
                    <a:pos x="5" y="52"/>
                  </a:cxn>
                  <a:cxn ang="0">
                    <a:pos x="7" y="51"/>
                  </a:cxn>
                  <a:cxn ang="0">
                    <a:pos x="9" y="49"/>
                  </a:cxn>
                  <a:cxn ang="0">
                    <a:pos x="11" y="47"/>
                  </a:cxn>
                  <a:cxn ang="0">
                    <a:pos x="11" y="47"/>
                  </a:cxn>
                  <a:cxn ang="0">
                    <a:pos x="11" y="5"/>
                  </a:cxn>
                  <a:cxn ang="0">
                    <a:pos x="9" y="4"/>
                  </a:cxn>
                  <a:cxn ang="0">
                    <a:pos x="7" y="2"/>
                  </a:cxn>
                  <a:cxn ang="0">
                    <a:pos x="5" y="0"/>
                  </a:cxn>
                  <a:cxn ang="0">
                    <a:pos x="5" y="0"/>
                  </a:cxn>
                  <a:cxn ang="0">
                    <a:pos x="4" y="2"/>
                  </a:cxn>
                  <a:cxn ang="0">
                    <a:pos x="2" y="4"/>
                  </a:cxn>
                  <a:cxn ang="0">
                    <a:pos x="0" y="5"/>
                  </a:cxn>
                  <a:cxn ang="0">
                    <a:pos x="0" y="7"/>
                  </a:cxn>
                  <a:cxn ang="0">
                    <a:pos x="0" y="49"/>
                  </a:cxn>
                </a:cxnLst>
                <a:rect l="0" t="0" r="r" b="b"/>
                <a:pathLst>
                  <a:path w="11" h="52">
                    <a:moveTo>
                      <a:pt x="0" y="49"/>
                    </a:moveTo>
                    <a:lnTo>
                      <a:pt x="2" y="49"/>
                    </a:lnTo>
                    <a:lnTo>
                      <a:pt x="4" y="51"/>
                    </a:lnTo>
                    <a:lnTo>
                      <a:pt x="5" y="52"/>
                    </a:lnTo>
                    <a:lnTo>
                      <a:pt x="5" y="52"/>
                    </a:lnTo>
                    <a:lnTo>
                      <a:pt x="7" y="51"/>
                    </a:lnTo>
                    <a:lnTo>
                      <a:pt x="9" y="49"/>
                    </a:lnTo>
                    <a:lnTo>
                      <a:pt x="11" y="47"/>
                    </a:lnTo>
                    <a:lnTo>
                      <a:pt x="11" y="47"/>
                    </a:lnTo>
                    <a:lnTo>
                      <a:pt x="11" y="5"/>
                    </a:lnTo>
                    <a:lnTo>
                      <a:pt x="9" y="4"/>
                    </a:lnTo>
                    <a:lnTo>
                      <a:pt x="7" y="2"/>
                    </a:lnTo>
                    <a:lnTo>
                      <a:pt x="5" y="0"/>
                    </a:lnTo>
                    <a:lnTo>
                      <a:pt x="5" y="0"/>
                    </a:lnTo>
                    <a:lnTo>
                      <a:pt x="4" y="2"/>
                    </a:lnTo>
                    <a:lnTo>
                      <a:pt x="2" y="4"/>
                    </a:lnTo>
                    <a:lnTo>
                      <a:pt x="0" y="5"/>
                    </a:lnTo>
                    <a:lnTo>
                      <a:pt x="0" y="7"/>
                    </a:lnTo>
                    <a:lnTo>
                      <a:pt x="0" y="49"/>
                    </a:lnTo>
                    <a:close/>
                  </a:path>
                </a:pathLst>
              </a:custGeom>
              <a:solidFill>
                <a:srgbClr val="000000"/>
              </a:solidFill>
              <a:ln w="9525">
                <a:noFill/>
                <a:round/>
                <a:headEnd/>
                <a:tailEnd/>
              </a:ln>
            </p:spPr>
            <p:txBody>
              <a:bodyPr/>
              <a:lstStyle/>
              <a:p>
                <a:endParaRPr lang="zh-CN" altLang="en-US"/>
              </a:p>
            </p:txBody>
          </p:sp>
          <p:sp>
            <p:nvSpPr>
              <p:cNvPr id="192804" name="Freeform 292"/>
              <p:cNvSpPr>
                <a:spLocks/>
              </p:cNvSpPr>
              <p:nvPr/>
            </p:nvSpPr>
            <p:spPr bwMode="auto">
              <a:xfrm>
                <a:off x="2753" y="1526"/>
                <a:ext cx="5" cy="11"/>
              </a:xfrm>
              <a:custGeom>
                <a:avLst/>
                <a:gdLst/>
                <a:ahLst/>
                <a:cxnLst>
                  <a:cxn ang="0">
                    <a:pos x="0" y="18"/>
                  </a:cxn>
                  <a:cxn ang="0">
                    <a:pos x="2" y="18"/>
                  </a:cxn>
                  <a:cxn ang="0">
                    <a:pos x="4" y="19"/>
                  </a:cxn>
                  <a:cxn ang="0">
                    <a:pos x="5" y="21"/>
                  </a:cxn>
                  <a:cxn ang="0">
                    <a:pos x="5" y="21"/>
                  </a:cxn>
                  <a:cxn ang="0">
                    <a:pos x="7" y="19"/>
                  </a:cxn>
                  <a:cxn ang="0">
                    <a:pos x="9" y="18"/>
                  </a:cxn>
                  <a:cxn ang="0">
                    <a:pos x="11" y="16"/>
                  </a:cxn>
                  <a:cxn ang="0">
                    <a:pos x="11" y="16"/>
                  </a:cxn>
                  <a:cxn ang="0">
                    <a:pos x="11" y="5"/>
                  </a:cxn>
                  <a:cxn ang="0">
                    <a:pos x="9" y="4"/>
                  </a:cxn>
                  <a:cxn ang="0">
                    <a:pos x="7" y="2"/>
                  </a:cxn>
                  <a:cxn ang="0">
                    <a:pos x="5" y="0"/>
                  </a:cxn>
                  <a:cxn ang="0">
                    <a:pos x="5" y="0"/>
                  </a:cxn>
                  <a:cxn ang="0">
                    <a:pos x="4" y="2"/>
                  </a:cxn>
                  <a:cxn ang="0">
                    <a:pos x="2" y="4"/>
                  </a:cxn>
                  <a:cxn ang="0">
                    <a:pos x="0" y="5"/>
                  </a:cxn>
                  <a:cxn ang="0">
                    <a:pos x="0" y="7"/>
                  </a:cxn>
                  <a:cxn ang="0">
                    <a:pos x="0" y="18"/>
                  </a:cxn>
                </a:cxnLst>
                <a:rect l="0" t="0" r="r" b="b"/>
                <a:pathLst>
                  <a:path w="11" h="21">
                    <a:moveTo>
                      <a:pt x="0" y="18"/>
                    </a:moveTo>
                    <a:lnTo>
                      <a:pt x="2" y="18"/>
                    </a:lnTo>
                    <a:lnTo>
                      <a:pt x="4" y="19"/>
                    </a:lnTo>
                    <a:lnTo>
                      <a:pt x="5" y="21"/>
                    </a:lnTo>
                    <a:lnTo>
                      <a:pt x="5" y="21"/>
                    </a:lnTo>
                    <a:lnTo>
                      <a:pt x="7" y="19"/>
                    </a:lnTo>
                    <a:lnTo>
                      <a:pt x="9" y="18"/>
                    </a:lnTo>
                    <a:lnTo>
                      <a:pt x="11" y="16"/>
                    </a:lnTo>
                    <a:lnTo>
                      <a:pt x="11" y="16"/>
                    </a:lnTo>
                    <a:lnTo>
                      <a:pt x="11" y="5"/>
                    </a:lnTo>
                    <a:lnTo>
                      <a:pt x="9" y="4"/>
                    </a:lnTo>
                    <a:lnTo>
                      <a:pt x="7" y="2"/>
                    </a:lnTo>
                    <a:lnTo>
                      <a:pt x="5" y="0"/>
                    </a:lnTo>
                    <a:lnTo>
                      <a:pt x="5" y="0"/>
                    </a:lnTo>
                    <a:lnTo>
                      <a:pt x="4" y="2"/>
                    </a:lnTo>
                    <a:lnTo>
                      <a:pt x="2" y="4"/>
                    </a:lnTo>
                    <a:lnTo>
                      <a:pt x="0" y="5"/>
                    </a:lnTo>
                    <a:lnTo>
                      <a:pt x="0" y="7"/>
                    </a:lnTo>
                    <a:lnTo>
                      <a:pt x="0" y="18"/>
                    </a:lnTo>
                    <a:close/>
                  </a:path>
                </a:pathLst>
              </a:custGeom>
              <a:solidFill>
                <a:srgbClr val="000000"/>
              </a:solidFill>
              <a:ln w="9525">
                <a:noFill/>
                <a:round/>
                <a:headEnd/>
                <a:tailEnd/>
              </a:ln>
            </p:spPr>
            <p:txBody>
              <a:bodyPr/>
              <a:lstStyle/>
              <a:p>
                <a:endParaRPr lang="zh-CN" altLang="en-US"/>
              </a:p>
            </p:txBody>
          </p:sp>
          <p:sp>
            <p:nvSpPr>
              <p:cNvPr id="192805" name="Freeform 293"/>
              <p:cNvSpPr>
                <a:spLocks/>
              </p:cNvSpPr>
              <p:nvPr/>
            </p:nvSpPr>
            <p:spPr bwMode="auto">
              <a:xfrm>
                <a:off x="2753" y="1490"/>
                <a:ext cx="5" cy="26"/>
              </a:xfrm>
              <a:custGeom>
                <a:avLst/>
                <a:gdLst/>
                <a:ahLst/>
                <a:cxnLst>
                  <a:cxn ang="0">
                    <a:pos x="0" y="49"/>
                  </a:cxn>
                  <a:cxn ang="0">
                    <a:pos x="2" y="49"/>
                  </a:cxn>
                  <a:cxn ang="0">
                    <a:pos x="4" y="51"/>
                  </a:cxn>
                  <a:cxn ang="0">
                    <a:pos x="5" y="52"/>
                  </a:cxn>
                  <a:cxn ang="0">
                    <a:pos x="5" y="52"/>
                  </a:cxn>
                  <a:cxn ang="0">
                    <a:pos x="7" y="51"/>
                  </a:cxn>
                  <a:cxn ang="0">
                    <a:pos x="9" y="49"/>
                  </a:cxn>
                  <a:cxn ang="0">
                    <a:pos x="11" y="47"/>
                  </a:cxn>
                  <a:cxn ang="0">
                    <a:pos x="11" y="47"/>
                  </a:cxn>
                  <a:cxn ang="0">
                    <a:pos x="11" y="5"/>
                  </a:cxn>
                  <a:cxn ang="0">
                    <a:pos x="9" y="4"/>
                  </a:cxn>
                  <a:cxn ang="0">
                    <a:pos x="7" y="2"/>
                  </a:cxn>
                  <a:cxn ang="0">
                    <a:pos x="5" y="0"/>
                  </a:cxn>
                  <a:cxn ang="0">
                    <a:pos x="5" y="0"/>
                  </a:cxn>
                  <a:cxn ang="0">
                    <a:pos x="4" y="2"/>
                  </a:cxn>
                  <a:cxn ang="0">
                    <a:pos x="2" y="4"/>
                  </a:cxn>
                  <a:cxn ang="0">
                    <a:pos x="0" y="5"/>
                  </a:cxn>
                  <a:cxn ang="0">
                    <a:pos x="0" y="7"/>
                  </a:cxn>
                  <a:cxn ang="0">
                    <a:pos x="0" y="49"/>
                  </a:cxn>
                </a:cxnLst>
                <a:rect l="0" t="0" r="r" b="b"/>
                <a:pathLst>
                  <a:path w="11" h="52">
                    <a:moveTo>
                      <a:pt x="0" y="49"/>
                    </a:moveTo>
                    <a:lnTo>
                      <a:pt x="2" y="49"/>
                    </a:lnTo>
                    <a:lnTo>
                      <a:pt x="4" y="51"/>
                    </a:lnTo>
                    <a:lnTo>
                      <a:pt x="5" y="52"/>
                    </a:lnTo>
                    <a:lnTo>
                      <a:pt x="5" y="52"/>
                    </a:lnTo>
                    <a:lnTo>
                      <a:pt x="7" y="51"/>
                    </a:lnTo>
                    <a:lnTo>
                      <a:pt x="9" y="49"/>
                    </a:lnTo>
                    <a:lnTo>
                      <a:pt x="11" y="47"/>
                    </a:lnTo>
                    <a:lnTo>
                      <a:pt x="11" y="47"/>
                    </a:lnTo>
                    <a:lnTo>
                      <a:pt x="11" y="5"/>
                    </a:lnTo>
                    <a:lnTo>
                      <a:pt x="9" y="4"/>
                    </a:lnTo>
                    <a:lnTo>
                      <a:pt x="7" y="2"/>
                    </a:lnTo>
                    <a:lnTo>
                      <a:pt x="5" y="0"/>
                    </a:lnTo>
                    <a:lnTo>
                      <a:pt x="5" y="0"/>
                    </a:lnTo>
                    <a:lnTo>
                      <a:pt x="4" y="2"/>
                    </a:lnTo>
                    <a:lnTo>
                      <a:pt x="2" y="4"/>
                    </a:lnTo>
                    <a:lnTo>
                      <a:pt x="0" y="5"/>
                    </a:lnTo>
                    <a:lnTo>
                      <a:pt x="0" y="7"/>
                    </a:lnTo>
                    <a:lnTo>
                      <a:pt x="0" y="49"/>
                    </a:lnTo>
                    <a:close/>
                  </a:path>
                </a:pathLst>
              </a:custGeom>
              <a:solidFill>
                <a:srgbClr val="000000"/>
              </a:solidFill>
              <a:ln w="9525">
                <a:noFill/>
                <a:round/>
                <a:headEnd/>
                <a:tailEnd/>
              </a:ln>
            </p:spPr>
            <p:txBody>
              <a:bodyPr/>
              <a:lstStyle/>
              <a:p>
                <a:endParaRPr lang="zh-CN" altLang="en-US"/>
              </a:p>
            </p:txBody>
          </p:sp>
          <p:sp>
            <p:nvSpPr>
              <p:cNvPr id="192806" name="Freeform 294"/>
              <p:cNvSpPr>
                <a:spLocks/>
              </p:cNvSpPr>
              <p:nvPr/>
            </p:nvSpPr>
            <p:spPr bwMode="auto">
              <a:xfrm>
                <a:off x="2753" y="1469"/>
                <a:ext cx="5" cy="10"/>
              </a:xfrm>
              <a:custGeom>
                <a:avLst/>
                <a:gdLst/>
                <a:ahLst/>
                <a:cxnLst>
                  <a:cxn ang="0">
                    <a:pos x="0" y="18"/>
                  </a:cxn>
                  <a:cxn ang="0">
                    <a:pos x="2" y="18"/>
                  </a:cxn>
                  <a:cxn ang="0">
                    <a:pos x="4" y="19"/>
                  </a:cxn>
                  <a:cxn ang="0">
                    <a:pos x="5" y="21"/>
                  </a:cxn>
                  <a:cxn ang="0">
                    <a:pos x="5" y="21"/>
                  </a:cxn>
                  <a:cxn ang="0">
                    <a:pos x="7" y="19"/>
                  </a:cxn>
                  <a:cxn ang="0">
                    <a:pos x="9" y="18"/>
                  </a:cxn>
                  <a:cxn ang="0">
                    <a:pos x="11" y="16"/>
                  </a:cxn>
                  <a:cxn ang="0">
                    <a:pos x="11" y="16"/>
                  </a:cxn>
                  <a:cxn ang="0">
                    <a:pos x="11" y="5"/>
                  </a:cxn>
                  <a:cxn ang="0">
                    <a:pos x="9" y="4"/>
                  </a:cxn>
                  <a:cxn ang="0">
                    <a:pos x="7" y="2"/>
                  </a:cxn>
                  <a:cxn ang="0">
                    <a:pos x="5" y="0"/>
                  </a:cxn>
                  <a:cxn ang="0">
                    <a:pos x="5" y="0"/>
                  </a:cxn>
                  <a:cxn ang="0">
                    <a:pos x="4" y="2"/>
                  </a:cxn>
                  <a:cxn ang="0">
                    <a:pos x="2" y="4"/>
                  </a:cxn>
                  <a:cxn ang="0">
                    <a:pos x="0" y="5"/>
                  </a:cxn>
                  <a:cxn ang="0">
                    <a:pos x="0" y="7"/>
                  </a:cxn>
                  <a:cxn ang="0">
                    <a:pos x="0" y="18"/>
                  </a:cxn>
                </a:cxnLst>
                <a:rect l="0" t="0" r="r" b="b"/>
                <a:pathLst>
                  <a:path w="11" h="21">
                    <a:moveTo>
                      <a:pt x="0" y="18"/>
                    </a:moveTo>
                    <a:lnTo>
                      <a:pt x="2" y="18"/>
                    </a:lnTo>
                    <a:lnTo>
                      <a:pt x="4" y="19"/>
                    </a:lnTo>
                    <a:lnTo>
                      <a:pt x="5" y="21"/>
                    </a:lnTo>
                    <a:lnTo>
                      <a:pt x="5" y="21"/>
                    </a:lnTo>
                    <a:lnTo>
                      <a:pt x="7" y="19"/>
                    </a:lnTo>
                    <a:lnTo>
                      <a:pt x="9" y="18"/>
                    </a:lnTo>
                    <a:lnTo>
                      <a:pt x="11" y="16"/>
                    </a:lnTo>
                    <a:lnTo>
                      <a:pt x="11" y="16"/>
                    </a:lnTo>
                    <a:lnTo>
                      <a:pt x="11" y="5"/>
                    </a:lnTo>
                    <a:lnTo>
                      <a:pt x="9" y="4"/>
                    </a:lnTo>
                    <a:lnTo>
                      <a:pt x="7" y="2"/>
                    </a:lnTo>
                    <a:lnTo>
                      <a:pt x="5" y="0"/>
                    </a:lnTo>
                    <a:lnTo>
                      <a:pt x="5" y="0"/>
                    </a:lnTo>
                    <a:lnTo>
                      <a:pt x="4" y="2"/>
                    </a:lnTo>
                    <a:lnTo>
                      <a:pt x="2" y="4"/>
                    </a:lnTo>
                    <a:lnTo>
                      <a:pt x="0" y="5"/>
                    </a:lnTo>
                    <a:lnTo>
                      <a:pt x="0" y="7"/>
                    </a:lnTo>
                    <a:lnTo>
                      <a:pt x="0" y="18"/>
                    </a:lnTo>
                    <a:close/>
                  </a:path>
                </a:pathLst>
              </a:custGeom>
              <a:solidFill>
                <a:srgbClr val="000000"/>
              </a:solidFill>
              <a:ln w="9525">
                <a:noFill/>
                <a:round/>
                <a:headEnd/>
                <a:tailEnd/>
              </a:ln>
            </p:spPr>
            <p:txBody>
              <a:bodyPr/>
              <a:lstStyle/>
              <a:p>
                <a:endParaRPr lang="zh-CN" altLang="en-US"/>
              </a:p>
            </p:txBody>
          </p:sp>
          <p:sp>
            <p:nvSpPr>
              <p:cNvPr id="192807" name="Freeform 295"/>
              <p:cNvSpPr>
                <a:spLocks/>
              </p:cNvSpPr>
              <p:nvPr/>
            </p:nvSpPr>
            <p:spPr bwMode="auto">
              <a:xfrm>
                <a:off x="2753" y="1432"/>
                <a:ext cx="5" cy="26"/>
              </a:xfrm>
              <a:custGeom>
                <a:avLst/>
                <a:gdLst/>
                <a:ahLst/>
                <a:cxnLst>
                  <a:cxn ang="0">
                    <a:pos x="0" y="49"/>
                  </a:cxn>
                  <a:cxn ang="0">
                    <a:pos x="2" y="49"/>
                  </a:cxn>
                  <a:cxn ang="0">
                    <a:pos x="4" y="51"/>
                  </a:cxn>
                  <a:cxn ang="0">
                    <a:pos x="5" y="52"/>
                  </a:cxn>
                  <a:cxn ang="0">
                    <a:pos x="5" y="52"/>
                  </a:cxn>
                  <a:cxn ang="0">
                    <a:pos x="7" y="51"/>
                  </a:cxn>
                  <a:cxn ang="0">
                    <a:pos x="9" y="49"/>
                  </a:cxn>
                  <a:cxn ang="0">
                    <a:pos x="11" y="47"/>
                  </a:cxn>
                  <a:cxn ang="0">
                    <a:pos x="11" y="47"/>
                  </a:cxn>
                  <a:cxn ang="0">
                    <a:pos x="11" y="5"/>
                  </a:cxn>
                  <a:cxn ang="0">
                    <a:pos x="9" y="4"/>
                  </a:cxn>
                  <a:cxn ang="0">
                    <a:pos x="7" y="2"/>
                  </a:cxn>
                  <a:cxn ang="0">
                    <a:pos x="5" y="0"/>
                  </a:cxn>
                  <a:cxn ang="0">
                    <a:pos x="5" y="0"/>
                  </a:cxn>
                  <a:cxn ang="0">
                    <a:pos x="4" y="2"/>
                  </a:cxn>
                  <a:cxn ang="0">
                    <a:pos x="2" y="4"/>
                  </a:cxn>
                  <a:cxn ang="0">
                    <a:pos x="0" y="5"/>
                  </a:cxn>
                  <a:cxn ang="0">
                    <a:pos x="0" y="7"/>
                  </a:cxn>
                  <a:cxn ang="0">
                    <a:pos x="0" y="49"/>
                  </a:cxn>
                </a:cxnLst>
                <a:rect l="0" t="0" r="r" b="b"/>
                <a:pathLst>
                  <a:path w="11" h="52">
                    <a:moveTo>
                      <a:pt x="0" y="49"/>
                    </a:moveTo>
                    <a:lnTo>
                      <a:pt x="2" y="49"/>
                    </a:lnTo>
                    <a:lnTo>
                      <a:pt x="4" y="51"/>
                    </a:lnTo>
                    <a:lnTo>
                      <a:pt x="5" y="52"/>
                    </a:lnTo>
                    <a:lnTo>
                      <a:pt x="5" y="52"/>
                    </a:lnTo>
                    <a:lnTo>
                      <a:pt x="7" y="51"/>
                    </a:lnTo>
                    <a:lnTo>
                      <a:pt x="9" y="49"/>
                    </a:lnTo>
                    <a:lnTo>
                      <a:pt x="11" y="47"/>
                    </a:lnTo>
                    <a:lnTo>
                      <a:pt x="11" y="47"/>
                    </a:lnTo>
                    <a:lnTo>
                      <a:pt x="11" y="5"/>
                    </a:lnTo>
                    <a:lnTo>
                      <a:pt x="9" y="4"/>
                    </a:lnTo>
                    <a:lnTo>
                      <a:pt x="7" y="2"/>
                    </a:lnTo>
                    <a:lnTo>
                      <a:pt x="5" y="0"/>
                    </a:lnTo>
                    <a:lnTo>
                      <a:pt x="5" y="0"/>
                    </a:lnTo>
                    <a:lnTo>
                      <a:pt x="4" y="2"/>
                    </a:lnTo>
                    <a:lnTo>
                      <a:pt x="2" y="4"/>
                    </a:lnTo>
                    <a:lnTo>
                      <a:pt x="0" y="5"/>
                    </a:lnTo>
                    <a:lnTo>
                      <a:pt x="0" y="7"/>
                    </a:lnTo>
                    <a:lnTo>
                      <a:pt x="0" y="49"/>
                    </a:lnTo>
                    <a:close/>
                  </a:path>
                </a:pathLst>
              </a:custGeom>
              <a:solidFill>
                <a:srgbClr val="000000"/>
              </a:solidFill>
              <a:ln w="9525">
                <a:noFill/>
                <a:round/>
                <a:headEnd/>
                <a:tailEnd/>
              </a:ln>
            </p:spPr>
            <p:txBody>
              <a:bodyPr/>
              <a:lstStyle/>
              <a:p>
                <a:endParaRPr lang="zh-CN" altLang="en-US"/>
              </a:p>
            </p:txBody>
          </p:sp>
          <p:sp>
            <p:nvSpPr>
              <p:cNvPr id="192808" name="Freeform 296"/>
              <p:cNvSpPr>
                <a:spLocks/>
              </p:cNvSpPr>
              <p:nvPr/>
            </p:nvSpPr>
            <p:spPr bwMode="auto">
              <a:xfrm>
                <a:off x="2753" y="1411"/>
                <a:ext cx="5" cy="11"/>
              </a:xfrm>
              <a:custGeom>
                <a:avLst/>
                <a:gdLst/>
                <a:ahLst/>
                <a:cxnLst>
                  <a:cxn ang="0">
                    <a:pos x="0" y="18"/>
                  </a:cxn>
                  <a:cxn ang="0">
                    <a:pos x="2" y="18"/>
                  </a:cxn>
                  <a:cxn ang="0">
                    <a:pos x="4" y="19"/>
                  </a:cxn>
                  <a:cxn ang="0">
                    <a:pos x="5" y="21"/>
                  </a:cxn>
                  <a:cxn ang="0">
                    <a:pos x="5" y="21"/>
                  </a:cxn>
                  <a:cxn ang="0">
                    <a:pos x="7" y="19"/>
                  </a:cxn>
                  <a:cxn ang="0">
                    <a:pos x="9" y="18"/>
                  </a:cxn>
                  <a:cxn ang="0">
                    <a:pos x="11" y="16"/>
                  </a:cxn>
                  <a:cxn ang="0">
                    <a:pos x="11" y="16"/>
                  </a:cxn>
                  <a:cxn ang="0">
                    <a:pos x="11" y="5"/>
                  </a:cxn>
                  <a:cxn ang="0">
                    <a:pos x="9" y="4"/>
                  </a:cxn>
                  <a:cxn ang="0">
                    <a:pos x="7" y="2"/>
                  </a:cxn>
                  <a:cxn ang="0">
                    <a:pos x="5" y="0"/>
                  </a:cxn>
                  <a:cxn ang="0">
                    <a:pos x="5" y="0"/>
                  </a:cxn>
                  <a:cxn ang="0">
                    <a:pos x="4" y="2"/>
                  </a:cxn>
                  <a:cxn ang="0">
                    <a:pos x="2" y="4"/>
                  </a:cxn>
                  <a:cxn ang="0">
                    <a:pos x="0" y="5"/>
                  </a:cxn>
                  <a:cxn ang="0">
                    <a:pos x="0" y="7"/>
                  </a:cxn>
                  <a:cxn ang="0">
                    <a:pos x="0" y="18"/>
                  </a:cxn>
                </a:cxnLst>
                <a:rect l="0" t="0" r="r" b="b"/>
                <a:pathLst>
                  <a:path w="11" h="21">
                    <a:moveTo>
                      <a:pt x="0" y="18"/>
                    </a:moveTo>
                    <a:lnTo>
                      <a:pt x="2" y="18"/>
                    </a:lnTo>
                    <a:lnTo>
                      <a:pt x="4" y="19"/>
                    </a:lnTo>
                    <a:lnTo>
                      <a:pt x="5" y="21"/>
                    </a:lnTo>
                    <a:lnTo>
                      <a:pt x="5" y="21"/>
                    </a:lnTo>
                    <a:lnTo>
                      <a:pt x="7" y="19"/>
                    </a:lnTo>
                    <a:lnTo>
                      <a:pt x="9" y="18"/>
                    </a:lnTo>
                    <a:lnTo>
                      <a:pt x="11" y="16"/>
                    </a:lnTo>
                    <a:lnTo>
                      <a:pt x="11" y="16"/>
                    </a:lnTo>
                    <a:lnTo>
                      <a:pt x="11" y="5"/>
                    </a:lnTo>
                    <a:lnTo>
                      <a:pt x="9" y="4"/>
                    </a:lnTo>
                    <a:lnTo>
                      <a:pt x="7" y="2"/>
                    </a:lnTo>
                    <a:lnTo>
                      <a:pt x="5" y="0"/>
                    </a:lnTo>
                    <a:lnTo>
                      <a:pt x="5" y="0"/>
                    </a:lnTo>
                    <a:lnTo>
                      <a:pt x="4" y="2"/>
                    </a:lnTo>
                    <a:lnTo>
                      <a:pt x="2" y="4"/>
                    </a:lnTo>
                    <a:lnTo>
                      <a:pt x="0" y="5"/>
                    </a:lnTo>
                    <a:lnTo>
                      <a:pt x="0" y="7"/>
                    </a:lnTo>
                    <a:lnTo>
                      <a:pt x="0" y="18"/>
                    </a:lnTo>
                    <a:close/>
                  </a:path>
                </a:pathLst>
              </a:custGeom>
              <a:solidFill>
                <a:srgbClr val="000000"/>
              </a:solidFill>
              <a:ln w="9525">
                <a:noFill/>
                <a:round/>
                <a:headEnd/>
                <a:tailEnd/>
              </a:ln>
            </p:spPr>
            <p:txBody>
              <a:bodyPr/>
              <a:lstStyle/>
              <a:p>
                <a:endParaRPr lang="zh-CN" altLang="en-US"/>
              </a:p>
            </p:txBody>
          </p:sp>
          <p:sp>
            <p:nvSpPr>
              <p:cNvPr id="192809" name="Freeform 297"/>
              <p:cNvSpPr>
                <a:spLocks/>
              </p:cNvSpPr>
              <p:nvPr/>
            </p:nvSpPr>
            <p:spPr bwMode="auto">
              <a:xfrm>
                <a:off x="2753" y="1375"/>
                <a:ext cx="5" cy="26"/>
              </a:xfrm>
              <a:custGeom>
                <a:avLst/>
                <a:gdLst/>
                <a:ahLst/>
                <a:cxnLst>
                  <a:cxn ang="0">
                    <a:pos x="0" y="49"/>
                  </a:cxn>
                  <a:cxn ang="0">
                    <a:pos x="2" y="49"/>
                  </a:cxn>
                  <a:cxn ang="0">
                    <a:pos x="4" y="51"/>
                  </a:cxn>
                  <a:cxn ang="0">
                    <a:pos x="5" y="52"/>
                  </a:cxn>
                  <a:cxn ang="0">
                    <a:pos x="5" y="52"/>
                  </a:cxn>
                  <a:cxn ang="0">
                    <a:pos x="7" y="51"/>
                  </a:cxn>
                  <a:cxn ang="0">
                    <a:pos x="9" y="49"/>
                  </a:cxn>
                  <a:cxn ang="0">
                    <a:pos x="11" y="47"/>
                  </a:cxn>
                  <a:cxn ang="0">
                    <a:pos x="11" y="47"/>
                  </a:cxn>
                  <a:cxn ang="0">
                    <a:pos x="11" y="5"/>
                  </a:cxn>
                  <a:cxn ang="0">
                    <a:pos x="9" y="4"/>
                  </a:cxn>
                  <a:cxn ang="0">
                    <a:pos x="7" y="2"/>
                  </a:cxn>
                  <a:cxn ang="0">
                    <a:pos x="5" y="0"/>
                  </a:cxn>
                  <a:cxn ang="0">
                    <a:pos x="5" y="0"/>
                  </a:cxn>
                  <a:cxn ang="0">
                    <a:pos x="4" y="2"/>
                  </a:cxn>
                  <a:cxn ang="0">
                    <a:pos x="2" y="4"/>
                  </a:cxn>
                  <a:cxn ang="0">
                    <a:pos x="0" y="5"/>
                  </a:cxn>
                  <a:cxn ang="0">
                    <a:pos x="0" y="7"/>
                  </a:cxn>
                  <a:cxn ang="0">
                    <a:pos x="0" y="49"/>
                  </a:cxn>
                </a:cxnLst>
                <a:rect l="0" t="0" r="r" b="b"/>
                <a:pathLst>
                  <a:path w="11" h="52">
                    <a:moveTo>
                      <a:pt x="0" y="49"/>
                    </a:moveTo>
                    <a:lnTo>
                      <a:pt x="2" y="49"/>
                    </a:lnTo>
                    <a:lnTo>
                      <a:pt x="4" y="51"/>
                    </a:lnTo>
                    <a:lnTo>
                      <a:pt x="5" y="52"/>
                    </a:lnTo>
                    <a:lnTo>
                      <a:pt x="5" y="52"/>
                    </a:lnTo>
                    <a:lnTo>
                      <a:pt x="7" y="51"/>
                    </a:lnTo>
                    <a:lnTo>
                      <a:pt x="9" y="49"/>
                    </a:lnTo>
                    <a:lnTo>
                      <a:pt x="11" y="47"/>
                    </a:lnTo>
                    <a:lnTo>
                      <a:pt x="11" y="47"/>
                    </a:lnTo>
                    <a:lnTo>
                      <a:pt x="11" y="5"/>
                    </a:lnTo>
                    <a:lnTo>
                      <a:pt x="9" y="4"/>
                    </a:lnTo>
                    <a:lnTo>
                      <a:pt x="7" y="2"/>
                    </a:lnTo>
                    <a:lnTo>
                      <a:pt x="5" y="0"/>
                    </a:lnTo>
                    <a:lnTo>
                      <a:pt x="5" y="0"/>
                    </a:lnTo>
                    <a:lnTo>
                      <a:pt x="4" y="2"/>
                    </a:lnTo>
                    <a:lnTo>
                      <a:pt x="2" y="4"/>
                    </a:lnTo>
                    <a:lnTo>
                      <a:pt x="0" y="5"/>
                    </a:lnTo>
                    <a:lnTo>
                      <a:pt x="0" y="7"/>
                    </a:lnTo>
                    <a:lnTo>
                      <a:pt x="0" y="49"/>
                    </a:lnTo>
                    <a:close/>
                  </a:path>
                </a:pathLst>
              </a:custGeom>
              <a:solidFill>
                <a:srgbClr val="000000"/>
              </a:solidFill>
              <a:ln w="9525">
                <a:noFill/>
                <a:round/>
                <a:headEnd/>
                <a:tailEnd/>
              </a:ln>
            </p:spPr>
            <p:txBody>
              <a:bodyPr/>
              <a:lstStyle/>
              <a:p>
                <a:endParaRPr lang="zh-CN" altLang="en-US"/>
              </a:p>
            </p:txBody>
          </p:sp>
        </p:grpSp>
        <p:sp>
          <p:nvSpPr>
            <p:cNvPr id="192810" name="Rectangle 298"/>
            <p:cNvSpPr>
              <a:spLocks noChangeArrowheads="1"/>
            </p:cNvSpPr>
            <p:nvPr/>
          </p:nvSpPr>
          <p:spPr bwMode="auto">
            <a:xfrm rot="16200000">
              <a:off x="1497" y="2178"/>
              <a:ext cx="14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Etof </a:t>
              </a:r>
              <a:endParaRPr kumimoji="1" lang="en-US" altLang="zh-CN" sz="2400">
                <a:latin typeface="Times New Roman" pitchFamily="18" charset="0"/>
              </a:endParaRPr>
            </a:p>
          </p:txBody>
        </p:sp>
        <p:sp>
          <p:nvSpPr>
            <p:cNvPr id="192811" name="Rectangle 299"/>
            <p:cNvSpPr>
              <a:spLocks noChangeArrowheads="1"/>
            </p:cNvSpPr>
            <p:nvPr/>
          </p:nvSpPr>
          <p:spPr bwMode="auto">
            <a:xfrm rot="16200000">
              <a:off x="1508" y="2052"/>
              <a:ext cx="120"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B-B</a:t>
              </a:r>
              <a:endParaRPr kumimoji="1" lang="en-US" altLang="zh-CN" sz="2400">
                <a:latin typeface="Times New Roman" pitchFamily="18" charset="0"/>
              </a:endParaRPr>
            </a:p>
          </p:txBody>
        </p:sp>
        <p:sp>
          <p:nvSpPr>
            <p:cNvPr id="192812" name="Line 300"/>
            <p:cNvSpPr>
              <a:spLocks noChangeShapeType="1"/>
            </p:cNvSpPr>
            <p:nvPr/>
          </p:nvSpPr>
          <p:spPr bwMode="auto">
            <a:xfrm flipV="1">
              <a:off x="1572" y="2667"/>
              <a:ext cx="1" cy="471"/>
            </a:xfrm>
            <a:prstGeom prst="line">
              <a:avLst/>
            </a:prstGeom>
            <a:noFill/>
            <a:ln w="7938">
              <a:solidFill>
                <a:srgbClr val="000000"/>
              </a:solidFill>
              <a:round/>
              <a:headEnd/>
              <a:tailEnd/>
            </a:ln>
          </p:spPr>
          <p:txBody>
            <a:bodyPr/>
            <a:lstStyle/>
            <a:p>
              <a:endParaRPr lang="zh-CN" altLang="en-US"/>
            </a:p>
          </p:txBody>
        </p:sp>
        <p:sp>
          <p:nvSpPr>
            <p:cNvPr id="192813" name="Line 301"/>
            <p:cNvSpPr>
              <a:spLocks noChangeShapeType="1"/>
            </p:cNvSpPr>
            <p:nvPr/>
          </p:nvSpPr>
          <p:spPr bwMode="auto">
            <a:xfrm>
              <a:off x="1571" y="2668"/>
              <a:ext cx="376" cy="1"/>
            </a:xfrm>
            <a:prstGeom prst="line">
              <a:avLst/>
            </a:prstGeom>
            <a:noFill/>
            <a:ln w="7938">
              <a:solidFill>
                <a:srgbClr val="000000"/>
              </a:solidFill>
              <a:round/>
              <a:headEnd/>
              <a:tailEnd/>
            </a:ln>
          </p:spPr>
          <p:txBody>
            <a:bodyPr/>
            <a:lstStyle/>
            <a:p>
              <a:endParaRPr lang="zh-CN" altLang="en-US"/>
            </a:p>
          </p:txBody>
        </p:sp>
        <p:grpSp>
          <p:nvGrpSpPr>
            <p:cNvPr id="840" name="Group 302"/>
            <p:cNvGrpSpPr>
              <a:grpSpLocks/>
            </p:cNvGrpSpPr>
            <p:nvPr/>
          </p:nvGrpSpPr>
          <p:grpSpPr bwMode="auto">
            <a:xfrm>
              <a:off x="1920" y="1914"/>
              <a:ext cx="55" cy="753"/>
              <a:chOff x="2352" y="1914"/>
              <a:chExt cx="55" cy="753"/>
            </a:xfrm>
          </p:grpSpPr>
          <p:sp>
            <p:nvSpPr>
              <p:cNvPr id="192815" name="Line 303"/>
              <p:cNvSpPr>
                <a:spLocks noChangeShapeType="1"/>
              </p:cNvSpPr>
              <p:nvPr/>
            </p:nvSpPr>
            <p:spPr bwMode="auto">
              <a:xfrm flipV="1">
                <a:off x="2379" y="1966"/>
                <a:ext cx="1" cy="701"/>
              </a:xfrm>
              <a:prstGeom prst="line">
                <a:avLst/>
              </a:prstGeom>
              <a:noFill/>
              <a:ln w="7938">
                <a:solidFill>
                  <a:srgbClr val="000000"/>
                </a:solidFill>
                <a:round/>
                <a:headEnd/>
                <a:tailEnd/>
              </a:ln>
            </p:spPr>
            <p:txBody>
              <a:bodyPr/>
              <a:lstStyle/>
              <a:p>
                <a:endParaRPr lang="zh-CN" altLang="en-US"/>
              </a:p>
            </p:txBody>
          </p:sp>
          <p:sp>
            <p:nvSpPr>
              <p:cNvPr id="192816" name="Freeform 304"/>
              <p:cNvSpPr>
                <a:spLocks/>
              </p:cNvSpPr>
              <p:nvPr/>
            </p:nvSpPr>
            <p:spPr bwMode="auto">
              <a:xfrm>
                <a:off x="2352" y="1914"/>
                <a:ext cx="55" cy="54"/>
              </a:xfrm>
              <a:custGeom>
                <a:avLst/>
                <a:gdLst/>
                <a:ahLst/>
                <a:cxnLst>
                  <a:cxn ang="0">
                    <a:pos x="109" y="108"/>
                  </a:cxn>
                  <a:cxn ang="0">
                    <a:pos x="54" y="0"/>
                  </a:cxn>
                  <a:cxn ang="0">
                    <a:pos x="0" y="108"/>
                  </a:cxn>
                  <a:cxn ang="0">
                    <a:pos x="109" y="108"/>
                  </a:cxn>
                </a:cxnLst>
                <a:rect l="0" t="0" r="r" b="b"/>
                <a:pathLst>
                  <a:path w="109" h="108">
                    <a:moveTo>
                      <a:pt x="109" y="108"/>
                    </a:moveTo>
                    <a:lnTo>
                      <a:pt x="54" y="0"/>
                    </a:lnTo>
                    <a:lnTo>
                      <a:pt x="0" y="108"/>
                    </a:lnTo>
                    <a:lnTo>
                      <a:pt x="109" y="108"/>
                    </a:lnTo>
                    <a:close/>
                  </a:path>
                </a:pathLst>
              </a:custGeom>
              <a:solidFill>
                <a:srgbClr val="000000"/>
              </a:solidFill>
              <a:ln w="9525">
                <a:noFill/>
                <a:round/>
                <a:headEnd/>
                <a:tailEnd/>
              </a:ln>
            </p:spPr>
            <p:txBody>
              <a:bodyPr/>
              <a:lstStyle/>
              <a:p>
                <a:endParaRPr lang="zh-CN" altLang="en-US"/>
              </a:p>
            </p:txBody>
          </p:sp>
        </p:grpSp>
        <p:sp>
          <p:nvSpPr>
            <p:cNvPr id="192817" name="Rectangle 305"/>
            <p:cNvSpPr>
              <a:spLocks noChangeArrowheads="1"/>
            </p:cNvSpPr>
            <p:nvPr/>
          </p:nvSpPr>
          <p:spPr bwMode="auto">
            <a:xfrm rot="16200000">
              <a:off x="1768" y="2209"/>
              <a:ext cx="13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Ntof</a:t>
              </a:r>
              <a:endParaRPr kumimoji="1" lang="en-US" altLang="zh-CN" sz="2400">
                <a:latin typeface="Times New Roman" pitchFamily="18" charset="0"/>
              </a:endParaRPr>
            </a:p>
          </p:txBody>
        </p:sp>
        <p:sp>
          <p:nvSpPr>
            <p:cNvPr id="192818" name="Rectangle 306"/>
            <p:cNvSpPr>
              <a:spLocks noChangeArrowheads="1"/>
            </p:cNvSpPr>
            <p:nvPr/>
          </p:nvSpPr>
          <p:spPr bwMode="auto">
            <a:xfrm rot="16200000">
              <a:off x="1775" y="2088"/>
              <a:ext cx="1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&gt;=1</a:t>
              </a:r>
              <a:endParaRPr kumimoji="1" lang="en-US" altLang="zh-CN" sz="2400">
                <a:latin typeface="Times New Roman" pitchFamily="18" charset="0"/>
              </a:endParaRPr>
            </a:p>
          </p:txBody>
        </p:sp>
        <p:sp>
          <p:nvSpPr>
            <p:cNvPr id="192819" name="Rectangle 307"/>
            <p:cNvSpPr>
              <a:spLocks noChangeArrowheads="1"/>
            </p:cNvSpPr>
            <p:nvPr/>
          </p:nvSpPr>
          <p:spPr bwMode="auto">
            <a:xfrm rot="16200000">
              <a:off x="1857" y="2209"/>
              <a:ext cx="13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Ntof</a:t>
              </a:r>
              <a:endParaRPr kumimoji="1" lang="en-US" altLang="zh-CN" sz="2400">
                <a:latin typeface="Times New Roman" pitchFamily="18" charset="0"/>
              </a:endParaRPr>
            </a:p>
          </p:txBody>
        </p:sp>
        <p:sp>
          <p:nvSpPr>
            <p:cNvPr id="192820" name="Rectangle 308"/>
            <p:cNvSpPr>
              <a:spLocks noChangeArrowheads="1"/>
            </p:cNvSpPr>
            <p:nvPr/>
          </p:nvSpPr>
          <p:spPr bwMode="auto">
            <a:xfrm rot="16200000">
              <a:off x="1864" y="2087"/>
              <a:ext cx="1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&gt;=2</a:t>
              </a:r>
              <a:endParaRPr kumimoji="1" lang="en-US" altLang="zh-CN" sz="2400">
                <a:latin typeface="Times New Roman" pitchFamily="18" charset="0"/>
              </a:endParaRPr>
            </a:p>
          </p:txBody>
        </p:sp>
        <p:sp>
          <p:nvSpPr>
            <p:cNvPr id="192821" name="Rectangle 309"/>
            <p:cNvSpPr>
              <a:spLocks noChangeArrowheads="1"/>
            </p:cNvSpPr>
            <p:nvPr/>
          </p:nvSpPr>
          <p:spPr bwMode="auto">
            <a:xfrm rot="16200000">
              <a:off x="1675" y="2174"/>
              <a:ext cx="140"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TBB</a:t>
              </a:r>
              <a:endParaRPr kumimoji="1" lang="en-US" altLang="zh-CN" sz="2400">
                <a:latin typeface="Times New Roman" pitchFamily="18" charset="0"/>
              </a:endParaRPr>
            </a:p>
          </p:txBody>
        </p:sp>
        <p:sp>
          <p:nvSpPr>
            <p:cNvPr id="192822" name="Rectangle 310"/>
            <p:cNvSpPr>
              <a:spLocks noChangeArrowheads="1"/>
            </p:cNvSpPr>
            <p:nvPr/>
          </p:nvSpPr>
          <p:spPr bwMode="auto">
            <a:xfrm rot="16200000">
              <a:off x="1935" y="2213"/>
              <a:ext cx="13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Vtrk</a:t>
              </a:r>
              <a:endParaRPr kumimoji="1" lang="en-US" altLang="zh-CN" sz="2400">
                <a:latin typeface="Times New Roman" pitchFamily="18" charset="0"/>
              </a:endParaRPr>
            </a:p>
          </p:txBody>
        </p:sp>
        <p:sp>
          <p:nvSpPr>
            <p:cNvPr id="192823" name="Rectangle 311"/>
            <p:cNvSpPr>
              <a:spLocks noChangeArrowheads="1"/>
            </p:cNvSpPr>
            <p:nvPr/>
          </p:nvSpPr>
          <p:spPr bwMode="auto">
            <a:xfrm rot="16200000">
              <a:off x="1942" y="2092"/>
              <a:ext cx="1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&gt;=1</a:t>
              </a:r>
              <a:endParaRPr kumimoji="1" lang="en-US" altLang="zh-CN" sz="2400">
                <a:latin typeface="Times New Roman" pitchFamily="18" charset="0"/>
              </a:endParaRPr>
            </a:p>
          </p:txBody>
        </p:sp>
        <p:sp>
          <p:nvSpPr>
            <p:cNvPr id="192824" name="Rectangle 312"/>
            <p:cNvSpPr>
              <a:spLocks noChangeArrowheads="1"/>
            </p:cNvSpPr>
            <p:nvPr/>
          </p:nvSpPr>
          <p:spPr bwMode="auto">
            <a:xfrm rot="16200000">
              <a:off x="2291" y="2121"/>
              <a:ext cx="13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Ntrk</a:t>
              </a:r>
              <a:endParaRPr kumimoji="1" lang="en-US" altLang="zh-CN" sz="2400">
                <a:latin typeface="Times New Roman" pitchFamily="18" charset="0"/>
              </a:endParaRPr>
            </a:p>
          </p:txBody>
        </p:sp>
        <p:sp>
          <p:nvSpPr>
            <p:cNvPr id="192825" name="Rectangle 313"/>
            <p:cNvSpPr>
              <a:spLocks noChangeArrowheads="1"/>
            </p:cNvSpPr>
            <p:nvPr/>
          </p:nvSpPr>
          <p:spPr bwMode="auto">
            <a:xfrm rot="16200000">
              <a:off x="2298" y="2000"/>
              <a:ext cx="1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&gt;=1</a:t>
              </a:r>
              <a:endParaRPr kumimoji="1" lang="en-US" altLang="zh-CN" sz="2400">
                <a:latin typeface="Times New Roman" pitchFamily="18" charset="0"/>
              </a:endParaRPr>
            </a:p>
          </p:txBody>
        </p:sp>
        <p:sp>
          <p:nvSpPr>
            <p:cNvPr id="192826" name="Rectangle 314"/>
            <p:cNvSpPr>
              <a:spLocks noChangeArrowheads="1"/>
            </p:cNvSpPr>
            <p:nvPr/>
          </p:nvSpPr>
          <p:spPr bwMode="auto">
            <a:xfrm rot="16200000">
              <a:off x="2489" y="2128"/>
              <a:ext cx="13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Ntrk</a:t>
              </a:r>
              <a:endParaRPr kumimoji="1" lang="en-US" altLang="zh-CN" sz="2400">
                <a:latin typeface="Times New Roman" pitchFamily="18" charset="0"/>
              </a:endParaRPr>
            </a:p>
          </p:txBody>
        </p:sp>
        <p:sp>
          <p:nvSpPr>
            <p:cNvPr id="192827" name="Rectangle 315"/>
            <p:cNvSpPr>
              <a:spLocks noChangeArrowheads="1"/>
            </p:cNvSpPr>
            <p:nvPr/>
          </p:nvSpPr>
          <p:spPr bwMode="auto">
            <a:xfrm rot="16200000">
              <a:off x="2496" y="2007"/>
              <a:ext cx="1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&gt;=4</a:t>
              </a:r>
              <a:endParaRPr kumimoji="1" lang="en-US" altLang="zh-CN" sz="2400">
                <a:latin typeface="Times New Roman" pitchFamily="18" charset="0"/>
              </a:endParaRPr>
            </a:p>
          </p:txBody>
        </p:sp>
        <p:sp>
          <p:nvSpPr>
            <p:cNvPr id="192828" name="Rectangle 316"/>
            <p:cNvSpPr>
              <a:spLocks noChangeArrowheads="1"/>
            </p:cNvSpPr>
            <p:nvPr/>
          </p:nvSpPr>
          <p:spPr bwMode="auto">
            <a:xfrm rot="16200000">
              <a:off x="2392" y="2128"/>
              <a:ext cx="13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Ntrk</a:t>
              </a:r>
              <a:endParaRPr kumimoji="1" lang="en-US" altLang="zh-CN" sz="2400">
                <a:latin typeface="Times New Roman" pitchFamily="18" charset="0"/>
              </a:endParaRPr>
            </a:p>
          </p:txBody>
        </p:sp>
        <p:sp>
          <p:nvSpPr>
            <p:cNvPr id="192829" name="Rectangle 317"/>
            <p:cNvSpPr>
              <a:spLocks noChangeArrowheads="1"/>
            </p:cNvSpPr>
            <p:nvPr/>
          </p:nvSpPr>
          <p:spPr bwMode="auto">
            <a:xfrm rot="16200000">
              <a:off x="2399" y="2006"/>
              <a:ext cx="1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&gt;=2</a:t>
              </a:r>
              <a:endParaRPr kumimoji="1" lang="en-US" altLang="zh-CN" sz="2400">
                <a:latin typeface="Times New Roman" pitchFamily="18" charset="0"/>
              </a:endParaRPr>
            </a:p>
          </p:txBody>
        </p:sp>
        <p:sp>
          <p:nvSpPr>
            <p:cNvPr id="192830" name="Rectangle 318"/>
            <p:cNvSpPr>
              <a:spLocks noChangeArrowheads="1"/>
            </p:cNvSpPr>
            <p:nvPr/>
          </p:nvSpPr>
          <p:spPr bwMode="auto">
            <a:xfrm rot="16200000">
              <a:off x="2800" y="2537"/>
              <a:ext cx="210" cy="67"/>
            </a:xfrm>
            <a:prstGeom prst="rect">
              <a:avLst/>
            </a:prstGeom>
            <a:noFill/>
            <a:ln w="9525">
              <a:noFill/>
              <a:miter lim="800000"/>
              <a:headEnd/>
              <a:tailEnd/>
            </a:ln>
          </p:spPr>
          <p:txBody>
            <a:bodyPr wrap="none" lIns="0" tIns="0" rIns="0" bIns="0">
              <a:spAutoFit/>
            </a:bodyPr>
            <a:lstStyle/>
            <a:p>
              <a:r>
                <a:rPr kumimoji="1" lang="en-US" altLang="zh-CN" sz="700">
                  <a:solidFill>
                    <a:srgbClr val="000000"/>
                  </a:solidFill>
                  <a:latin typeface="Times New Roman" pitchFamily="18" charset="0"/>
                </a:rPr>
                <a:t>RADIAL</a:t>
              </a:r>
              <a:endParaRPr kumimoji="1" lang="en-US" altLang="zh-CN" sz="2400">
                <a:latin typeface="Times New Roman" pitchFamily="18" charset="0"/>
              </a:endParaRPr>
            </a:p>
          </p:txBody>
        </p:sp>
        <p:sp>
          <p:nvSpPr>
            <p:cNvPr id="192831" name="Rectangle 319"/>
            <p:cNvSpPr>
              <a:spLocks noChangeArrowheads="1"/>
            </p:cNvSpPr>
            <p:nvPr/>
          </p:nvSpPr>
          <p:spPr bwMode="auto">
            <a:xfrm rot="16200000">
              <a:off x="3112" y="2583"/>
              <a:ext cx="120"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Etot</a:t>
              </a:r>
              <a:endParaRPr kumimoji="1" lang="en-US" altLang="zh-CN" sz="2400">
                <a:latin typeface="Times New Roman" pitchFamily="18" charset="0"/>
              </a:endParaRPr>
            </a:p>
          </p:txBody>
        </p:sp>
        <p:sp>
          <p:nvSpPr>
            <p:cNvPr id="192832" name="Rectangle 320"/>
            <p:cNvSpPr>
              <a:spLocks noChangeArrowheads="1"/>
            </p:cNvSpPr>
            <p:nvPr/>
          </p:nvSpPr>
          <p:spPr bwMode="auto">
            <a:xfrm rot="16200000">
              <a:off x="3134" y="2488"/>
              <a:ext cx="76"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-H</a:t>
              </a:r>
              <a:endParaRPr kumimoji="1" lang="en-US" altLang="zh-CN" sz="2400">
                <a:latin typeface="Times New Roman" pitchFamily="18" charset="0"/>
              </a:endParaRPr>
            </a:p>
          </p:txBody>
        </p:sp>
        <p:sp>
          <p:nvSpPr>
            <p:cNvPr id="192833" name="Rectangle 321"/>
            <p:cNvSpPr>
              <a:spLocks noChangeArrowheads="1"/>
            </p:cNvSpPr>
            <p:nvPr/>
          </p:nvSpPr>
          <p:spPr bwMode="auto">
            <a:xfrm rot="16200000">
              <a:off x="3029" y="2577"/>
              <a:ext cx="120"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Etot</a:t>
              </a:r>
              <a:endParaRPr kumimoji="1" lang="en-US" altLang="zh-CN" sz="2400">
                <a:latin typeface="Times New Roman" pitchFamily="18" charset="0"/>
              </a:endParaRPr>
            </a:p>
          </p:txBody>
        </p:sp>
        <p:sp>
          <p:nvSpPr>
            <p:cNvPr id="192834" name="Rectangle 322"/>
            <p:cNvSpPr>
              <a:spLocks noChangeArrowheads="1"/>
            </p:cNvSpPr>
            <p:nvPr/>
          </p:nvSpPr>
          <p:spPr bwMode="auto">
            <a:xfrm rot="16200000">
              <a:off x="3055" y="2487"/>
              <a:ext cx="6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-L</a:t>
              </a:r>
              <a:endParaRPr kumimoji="1" lang="en-US" altLang="zh-CN" sz="2400">
                <a:latin typeface="Times New Roman" pitchFamily="18" charset="0"/>
              </a:endParaRPr>
            </a:p>
          </p:txBody>
        </p:sp>
        <p:sp>
          <p:nvSpPr>
            <p:cNvPr id="192835" name="Rectangle 323"/>
            <p:cNvSpPr>
              <a:spLocks noChangeArrowheads="1"/>
            </p:cNvSpPr>
            <p:nvPr/>
          </p:nvSpPr>
          <p:spPr bwMode="auto">
            <a:xfrm rot="16200000">
              <a:off x="3739" y="2782"/>
              <a:ext cx="156"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ESC-</a:t>
              </a:r>
              <a:endParaRPr kumimoji="1" lang="en-US" altLang="zh-CN" sz="2400">
                <a:latin typeface="Times New Roman" pitchFamily="18" charset="0"/>
              </a:endParaRPr>
            </a:p>
          </p:txBody>
        </p:sp>
        <p:sp>
          <p:nvSpPr>
            <p:cNvPr id="192836" name="Rectangle 324"/>
            <p:cNvSpPr>
              <a:spLocks noChangeArrowheads="1"/>
            </p:cNvSpPr>
            <p:nvPr/>
          </p:nvSpPr>
          <p:spPr bwMode="auto">
            <a:xfrm rot="16200000">
              <a:off x="3757" y="2650"/>
              <a:ext cx="120"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Etot</a:t>
              </a:r>
              <a:endParaRPr kumimoji="1" lang="en-US" altLang="zh-CN" sz="2400">
                <a:latin typeface="Times New Roman" pitchFamily="18" charset="0"/>
              </a:endParaRPr>
            </a:p>
          </p:txBody>
        </p:sp>
        <p:sp>
          <p:nvSpPr>
            <p:cNvPr id="192837" name="Rectangle 325"/>
            <p:cNvSpPr>
              <a:spLocks noChangeArrowheads="1"/>
            </p:cNvSpPr>
            <p:nvPr/>
          </p:nvSpPr>
          <p:spPr bwMode="auto">
            <a:xfrm rot="16200000">
              <a:off x="4006" y="2739"/>
              <a:ext cx="240"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MU-OR</a:t>
              </a:r>
              <a:endParaRPr kumimoji="1" lang="en-US" altLang="zh-CN" sz="2400">
                <a:latin typeface="Times New Roman" pitchFamily="18" charset="0"/>
              </a:endParaRPr>
            </a:p>
          </p:txBody>
        </p:sp>
        <p:sp>
          <p:nvSpPr>
            <p:cNvPr id="192838" name="Rectangle 326"/>
            <p:cNvSpPr>
              <a:spLocks noChangeArrowheads="1"/>
            </p:cNvSpPr>
            <p:nvPr/>
          </p:nvSpPr>
          <p:spPr bwMode="auto">
            <a:xfrm>
              <a:off x="1809" y="647"/>
              <a:ext cx="670" cy="499"/>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839" name="Rectangle 327"/>
            <p:cNvSpPr>
              <a:spLocks noChangeArrowheads="1"/>
            </p:cNvSpPr>
            <p:nvPr/>
          </p:nvSpPr>
          <p:spPr bwMode="auto">
            <a:xfrm rot="16200000">
              <a:off x="1870" y="832"/>
              <a:ext cx="358" cy="106"/>
            </a:xfrm>
            <a:prstGeom prst="rect">
              <a:avLst/>
            </a:prstGeom>
            <a:noFill/>
            <a:ln w="9525">
              <a:noFill/>
              <a:miter lim="800000"/>
              <a:headEnd/>
              <a:tailEnd/>
            </a:ln>
          </p:spPr>
          <p:txBody>
            <a:bodyPr wrap="none" lIns="0" tIns="0" rIns="0" bIns="0">
              <a:spAutoFit/>
            </a:bodyPr>
            <a:lstStyle/>
            <a:p>
              <a:r>
                <a:rPr kumimoji="1" lang="en-US" altLang="zh-CN" sz="1100">
                  <a:solidFill>
                    <a:srgbClr val="000000"/>
                  </a:solidFill>
                  <a:latin typeface="Times New Roman" pitchFamily="18" charset="0"/>
                </a:rPr>
                <a:t>MASTER</a:t>
              </a:r>
              <a:endParaRPr kumimoji="1" lang="en-US" altLang="zh-CN" sz="2400">
                <a:latin typeface="Times New Roman" pitchFamily="18" charset="0"/>
              </a:endParaRPr>
            </a:p>
          </p:txBody>
        </p:sp>
        <p:sp>
          <p:nvSpPr>
            <p:cNvPr id="192840" name="Rectangle 328"/>
            <p:cNvSpPr>
              <a:spLocks noChangeArrowheads="1"/>
            </p:cNvSpPr>
            <p:nvPr/>
          </p:nvSpPr>
          <p:spPr bwMode="auto">
            <a:xfrm rot="16200000">
              <a:off x="2143" y="837"/>
              <a:ext cx="211"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TR51</a:t>
              </a:r>
              <a:endParaRPr kumimoji="1" lang="en-US" altLang="zh-CN" sz="2400">
                <a:latin typeface="Times New Roman" pitchFamily="18" charset="0"/>
              </a:endParaRPr>
            </a:p>
          </p:txBody>
        </p:sp>
        <p:grpSp>
          <p:nvGrpSpPr>
            <p:cNvPr id="841" name="Group 329"/>
            <p:cNvGrpSpPr>
              <a:grpSpLocks/>
            </p:cNvGrpSpPr>
            <p:nvPr/>
          </p:nvGrpSpPr>
          <p:grpSpPr bwMode="auto">
            <a:xfrm>
              <a:off x="1907" y="1145"/>
              <a:ext cx="55" cy="227"/>
              <a:chOff x="2339" y="1145"/>
              <a:chExt cx="55" cy="227"/>
            </a:xfrm>
          </p:grpSpPr>
          <p:sp>
            <p:nvSpPr>
              <p:cNvPr id="192842" name="Line 330"/>
              <p:cNvSpPr>
                <a:spLocks noChangeShapeType="1"/>
              </p:cNvSpPr>
              <p:nvPr/>
            </p:nvSpPr>
            <p:spPr bwMode="auto">
              <a:xfrm flipV="1">
                <a:off x="2366" y="1198"/>
                <a:ext cx="1" cy="174"/>
              </a:xfrm>
              <a:prstGeom prst="line">
                <a:avLst/>
              </a:prstGeom>
              <a:noFill/>
              <a:ln w="7938">
                <a:solidFill>
                  <a:srgbClr val="000000"/>
                </a:solidFill>
                <a:round/>
                <a:headEnd/>
                <a:tailEnd/>
              </a:ln>
            </p:spPr>
            <p:txBody>
              <a:bodyPr/>
              <a:lstStyle/>
              <a:p>
                <a:endParaRPr lang="zh-CN" altLang="en-US"/>
              </a:p>
            </p:txBody>
          </p:sp>
          <p:sp>
            <p:nvSpPr>
              <p:cNvPr id="192843" name="Freeform 331"/>
              <p:cNvSpPr>
                <a:spLocks/>
              </p:cNvSpPr>
              <p:nvPr/>
            </p:nvSpPr>
            <p:spPr bwMode="auto">
              <a:xfrm>
                <a:off x="2339" y="1145"/>
                <a:ext cx="55" cy="54"/>
              </a:xfrm>
              <a:custGeom>
                <a:avLst/>
                <a:gdLst/>
                <a:ahLst/>
                <a:cxnLst>
                  <a:cxn ang="0">
                    <a:pos x="109" y="108"/>
                  </a:cxn>
                  <a:cxn ang="0">
                    <a:pos x="54" y="0"/>
                  </a:cxn>
                  <a:cxn ang="0">
                    <a:pos x="0" y="108"/>
                  </a:cxn>
                  <a:cxn ang="0">
                    <a:pos x="109" y="108"/>
                  </a:cxn>
                </a:cxnLst>
                <a:rect l="0" t="0" r="r" b="b"/>
                <a:pathLst>
                  <a:path w="109" h="108">
                    <a:moveTo>
                      <a:pt x="109" y="108"/>
                    </a:moveTo>
                    <a:lnTo>
                      <a:pt x="54" y="0"/>
                    </a:lnTo>
                    <a:lnTo>
                      <a:pt x="0" y="108"/>
                    </a:lnTo>
                    <a:lnTo>
                      <a:pt x="109" y="108"/>
                    </a:lnTo>
                    <a:close/>
                  </a:path>
                </a:pathLst>
              </a:custGeom>
              <a:solidFill>
                <a:srgbClr val="000000"/>
              </a:solidFill>
              <a:ln w="9525">
                <a:noFill/>
                <a:round/>
                <a:headEnd/>
                <a:tailEnd/>
              </a:ln>
            </p:spPr>
            <p:txBody>
              <a:bodyPr/>
              <a:lstStyle/>
              <a:p>
                <a:endParaRPr lang="zh-CN" altLang="en-US"/>
              </a:p>
            </p:txBody>
          </p:sp>
        </p:grpSp>
        <p:grpSp>
          <p:nvGrpSpPr>
            <p:cNvPr id="842" name="Group 332"/>
            <p:cNvGrpSpPr>
              <a:grpSpLocks/>
            </p:cNvGrpSpPr>
            <p:nvPr/>
          </p:nvGrpSpPr>
          <p:grpSpPr bwMode="auto">
            <a:xfrm>
              <a:off x="2067" y="1142"/>
              <a:ext cx="55" cy="226"/>
              <a:chOff x="2499" y="1142"/>
              <a:chExt cx="55" cy="226"/>
            </a:xfrm>
          </p:grpSpPr>
          <p:sp>
            <p:nvSpPr>
              <p:cNvPr id="192845" name="Line 333"/>
              <p:cNvSpPr>
                <a:spLocks noChangeShapeType="1"/>
              </p:cNvSpPr>
              <p:nvPr/>
            </p:nvSpPr>
            <p:spPr bwMode="auto">
              <a:xfrm flipV="1">
                <a:off x="2526" y="1194"/>
                <a:ext cx="1" cy="174"/>
              </a:xfrm>
              <a:prstGeom prst="line">
                <a:avLst/>
              </a:prstGeom>
              <a:noFill/>
              <a:ln w="7938">
                <a:solidFill>
                  <a:srgbClr val="000000"/>
                </a:solidFill>
                <a:round/>
                <a:headEnd/>
                <a:tailEnd/>
              </a:ln>
            </p:spPr>
            <p:txBody>
              <a:bodyPr/>
              <a:lstStyle/>
              <a:p>
                <a:endParaRPr lang="zh-CN" altLang="en-US"/>
              </a:p>
            </p:txBody>
          </p:sp>
          <p:sp>
            <p:nvSpPr>
              <p:cNvPr id="192846" name="Freeform 334"/>
              <p:cNvSpPr>
                <a:spLocks/>
              </p:cNvSpPr>
              <p:nvPr/>
            </p:nvSpPr>
            <p:spPr bwMode="auto">
              <a:xfrm>
                <a:off x="2499" y="1142"/>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847" name="Rectangle 335"/>
            <p:cNvSpPr>
              <a:spLocks noChangeArrowheads="1"/>
            </p:cNvSpPr>
            <p:nvPr/>
          </p:nvSpPr>
          <p:spPr bwMode="auto">
            <a:xfrm rot="16200000">
              <a:off x="1792" y="1220"/>
              <a:ext cx="176"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LVL1</a:t>
              </a:r>
              <a:endParaRPr kumimoji="1" lang="en-US" altLang="zh-CN" sz="2400">
                <a:latin typeface="Times New Roman" pitchFamily="18" charset="0"/>
              </a:endParaRPr>
            </a:p>
          </p:txBody>
        </p:sp>
        <p:sp>
          <p:nvSpPr>
            <p:cNvPr id="192848" name="Rectangle 336"/>
            <p:cNvSpPr>
              <a:spLocks noChangeArrowheads="1"/>
            </p:cNvSpPr>
            <p:nvPr/>
          </p:nvSpPr>
          <p:spPr bwMode="auto">
            <a:xfrm rot="16200000">
              <a:off x="1968" y="1221"/>
              <a:ext cx="176"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LVL2</a:t>
              </a:r>
              <a:endParaRPr kumimoji="1" lang="en-US" altLang="zh-CN" sz="2400">
                <a:latin typeface="Times New Roman" pitchFamily="18" charset="0"/>
              </a:endParaRPr>
            </a:p>
          </p:txBody>
        </p:sp>
        <p:sp>
          <p:nvSpPr>
            <p:cNvPr id="192849" name="Rectangle 337"/>
            <p:cNvSpPr>
              <a:spLocks noChangeArrowheads="1"/>
            </p:cNvSpPr>
            <p:nvPr/>
          </p:nvSpPr>
          <p:spPr bwMode="auto">
            <a:xfrm>
              <a:off x="2700" y="602"/>
              <a:ext cx="210" cy="363"/>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850" name="Rectangle 338"/>
            <p:cNvSpPr>
              <a:spLocks noChangeArrowheads="1"/>
            </p:cNvSpPr>
            <p:nvPr/>
          </p:nvSpPr>
          <p:spPr bwMode="auto">
            <a:xfrm rot="16200000">
              <a:off x="2633" y="732"/>
              <a:ext cx="268"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TMG0-2</a:t>
              </a:r>
              <a:endParaRPr kumimoji="1" lang="en-US" altLang="zh-CN" sz="2400">
                <a:latin typeface="Times New Roman" pitchFamily="18" charset="0"/>
              </a:endParaRPr>
            </a:p>
          </p:txBody>
        </p:sp>
        <p:sp>
          <p:nvSpPr>
            <p:cNvPr id="192851" name="Rectangle 339"/>
            <p:cNvSpPr>
              <a:spLocks noChangeArrowheads="1"/>
            </p:cNvSpPr>
            <p:nvPr/>
          </p:nvSpPr>
          <p:spPr bwMode="auto">
            <a:xfrm rot="16200000">
              <a:off x="2765" y="736"/>
              <a:ext cx="17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TR53</a:t>
              </a:r>
              <a:endParaRPr kumimoji="1" lang="en-US" altLang="zh-CN" sz="2400">
                <a:latin typeface="Times New Roman" pitchFamily="18" charset="0"/>
              </a:endParaRPr>
            </a:p>
          </p:txBody>
        </p:sp>
        <p:sp>
          <p:nvSpPr>
            <p:cNvPr id="192852" name="Rectangle 340"/>
            <p:cNvSpPr>
              <a:spLocks noChangeArrowheads="1"/>
            </p:cNvSpPr>
            <p:nvPr/>
          </p:nvSpPr>
          <p:spPr bwMode="auto">
            <a:xfrm>
              <a:off x="3118" y="602"/>
              <a:ext cx="210" cy="363"/>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853" name="Rectangle 341"/>
            <p:cNvSpPr>
              <a:spLocks noChangeArrowheads="1"/>
            </p:cNvSpPr>
            <p:nvPr/>
          </p:nvSpPr>
          <p:spPr bwMode="auto">
            <a:xfrm rot="16200000">
              <a:off x="3101" y="725"/>
              <a:ext cx="157" cy="106"/>
            </a:xfrm>
            <a:prstGeom prst="rect">
              <a:avLst/>
            </a:prstGeom>
            <a:noFill/>
            <a:ln w="9525">
              <a:noFill/>
              <a:miter lim="800000"/>
              <a:headEnd/>
              <a:tailEnd/>
            </a:ln>
          </p:spPr>
          <p:txBody>
            <a:bodyPr wrap="none" lIns="0" tIns="0" rIns="0" bIns="0">
              <a:spAutoFit/>
            </a:bodyPr>
            <a:lstStyle/>
            <a:p>
              <a:r>
                <a:rPr kumimoji="1" lang="en-US" altLang="zh-CN" sz="1100">
                  <a:solidFill>
                    <a:srgbClr val="000000"/>
                  </a:solidFill>
                  <a:latin typeface="Times New Roman" pitchFamily="18" charset="0"/>
                </a:rPr>
                <a:t>PLL</a:t>
              </a:r>
              <a:endParaRPr kumimoji="1" lang="en-US" altLang="zh-CN" sz="2400">
                <a:latin typeface="Times New Roman" pitchFamily="18" charset="0"/>
              </a:endParaRPr>
            </a:p>
          </p:txBody>
        </p:sp>
        <p:sp>
          <p:nvSpPr>
            <p:cNvPr id="192854" name="Rectangle 342"/>
            <p:cNvSpPr>
              <a:spLocks noChangeArrowheads="1"/>
            </p:cNvSpPr>
            <p:nvPr/>
          </p:nvSpPr>
          <p:spPr bwMode="auto">
            <a:xfrm rot="16200000">
              <a:off x="3196" y="745"/>
              <a:ext cx="167"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TR5</a:t>
              </a:r>
              <a:endParaRPr kumimoji="1" lang="en-US" altLang="zh-CN" sz="2400">
                <a:latin typeface="Times New Roman" pitchFamily="18" charset="0"/>
              </a:endParaRPr>
            </a:p>
          </p:txBody>
        </p:sp>
        <p:sp>
          <p:nvSpPr>
            <p:cNvPr id="192855" name="Rectangle 343"/>
            <p:cNvSpPr>
              <a:spLocks noChangeArrowheads="1"/>
            </p:cNvSpPr>
            <p:nvPr/>
          </p:nvSpPr>
          <p:spPr bwMode="auto">
            <a:xfrm rot="16200000">
              <a:off x="3258" y="647"/>
              <a:ext cx="44" cy="106"/>
            </a:xfrm>
            <a:prstGeom prst="rect">
              <a:avLst/>
            </a:prstGeom>
            <a:noFill/>
            <a:ln w="9525">
              <a:noFill/>
              <a:miter lim="800000"/>
              <a:headEnd/>
              <a:tailEnd/>
            </a:ln>
          </p:spPr>
          <p:txBody>
            <a:bodyPr wrap="none" lIns="0" tIns="0" rIns="0" bIns="0">
              <a:spAutoFit/>
            </a:bodyPr>
            <a:lstStyle/>
            <a:p>
              <a:r>
                <a:rPr kumimoji="1" lang="en-US" altLang="zh-CN" sz="1100">
                  <a:solidFill>
                    <a:srgbClr val="000000"/>
                  </a:solidFill>
                  <a:latin typeface="Times New Roman" pitchFamily="18" charset="0"/>
                </a:rPr>
                <a:t>4</a:t>
              </a:r>
              <a:endParaRPr kumimoji="1" lang="en-US" altLang="zh-CN" sz="2400">
                <a:latin typeface="Times New Roman" pitchFamily="18" charset="0"/>
              </a:endParaRPr>
            </a:p>
          </p:txBody>
        </p:sp>
        <p:sp>
          <p:nvSpPr>
            <p:cNvPr id="192856" name="Rectangle 344"/>
            <p:cNvSpPr>
              <a:spLocks noChangeArrowheads="1"/>
            </p:cNvSpPr>
            <p:nvPr/>
          </p:nvSpPr>
          <p:spPr bwMode="auto">
            <a:xfrm>
              <a:off x="3453" y="602"/>
              <a:ext cx="210" cy="363"/>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857" name="Rectangle 345"/>
            <p:cNvSpPr>
              <a:spLocks noChangeArrowheads="1"/>
            </p:cNvSpPr>
            <p:nvPr/>
          </p:nvSpPr>
          <p:spPr bwMode="auto">
            <a:xfrm rot="16200000">
              <a:off x="3433" y="721"/>
              <a:ext cx="260" cy="106"/>
            </a:xfrm>
            <a:prstGeom prst="rect">
              <a:avLst/>
            </a:prstGeom>
            <a:noFill/>
            <a:ln w="9525">
              <a:noFill/>
              <a:miter lim="800000"/>
              <a:headEnd/>
              <a:tailEnd/>
            </a:ln>
          </p:spPr>
          <p:txBody>
            <a:bodyPr wrap="none" lIns="0" tIns="0" rIns="0" bIns="0">
              <a:spAutoFit/>
            </a:bodyPr>
            <a:lstStyle/>
            <a:p>
              <a:r>
                <a:rPr kumimoji="1" lang="en-US" altLang="zh-CN" sz="1100">
                  <a:solidFill>
                    <a:srgbClr val="000000"/>
                  </a:solidFill>
                  <a:latin typeface="Times New Roman" pitchFamily="18" charset="0"/>
                </a:rPr>
                <a:t>DISCR</a:t>
              </a:r>
              <a:endParaRPr kumimoji="1" lang="en-US" altLang="zh-CN" sz="2400">
                <a:latin typeface="Times New Roman" pitchFamily="18" charset="0"/>
              </a:endParaRPr>
            </a:p>
          </p:txBody>
        </p:sp>
        <p:sp>
          <p:nvSpPr>
            <p:cNvPr id="192858" name="Rectangle 346"/>
            <p:cNvSpPr>
              <a:spLocks noChangeArrowheads="1"/>
            </p:cNvSpPr>
            <p:nvPr/>
          </p:nvSpPr>
          <p:spPr bwMode="auto">
            <a:xfrm>
              <a:off x="3787" y="602"/>
              <a:ext cx="210" cy="363"/>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859" name="Rectangle 347"/>
            <p:cNvSpPr>
              <a:spLocks noChangeArrowheads="1"/>
            </p:cNvSpPr>
            <p:nvPr/>
          </p:nvSpPr>
          <p:spPr bwMode="auto">
            <a:xfrm rot="16200000">
              <a:off x="3802" y="724"/>
              <a:ext cx="191" cy="106"/>
            </a:xfrm>
            <a:prstGeom prst="rect">
              <a:avLst/>
            </a:prstGeom>
            <a:noFill/>
            <a:ln w="9525">
              <a:noFill/>
              <a:miter lim="800000"/>
              <a:headEnd/>
              <a:tailEnd/>
            </a:ln>
          </p:spPr>
          <p:txBody>
            <a:bodyPr wrap="none" lIns="0" tIns="0" rIns="0" bIns="0">
              <a:spAutoFit/>
            </a:bodyPr>
            <a:lstStyle/>
            <a:p>
              <a:r>
                <a:rPr kumimoji="1" lang="en-US" altLang="zh-CN" sz="1100">
                  <a:solidFill>
                    <a:srgbClr val="000000"/>
                  </a:solidFill>
                  <a:latin typeface="Times New Roman" pitchFamily="18" charset="0"/>
                </a:rPr>
                <a:t>AMP</a:t>
              </a:r>
              <a:endParaRPr kumimoji="1" lang="en-US" altLang="zh-CN" sz="2400">
                <a:latin typeface="Times New Roman" pitchFamily="18" charset="0"/>
              </a:endParaRPr>
            </a:p>
          </p:txBody>
        </p:sp>
        <p:grpSp>
          <p:nvGrpSpPr>
            <p:cNvPr id="843" name="Group 348"/>
            <p:cNvGrpSpPr>
              <a:grpSpLocks/>
            </p:cNvGrpSpPr>
            <p:nvPr/>
          </p:nvGrpSpPr>
          <p:grpSpPr bwMode="auto">
            <a:xfrm>
              <a:off x="2478" y="755"/>
              <a:ext cx="222" cy="55"/>
              <a:chOff x="2910" y="755"/>
              <a:chExt cx="222" cy="55"/>
            </a:xfrm>
          </p:grpSpPr>
          <p:sp>
            <p:nvSpPr>
              <p:cNvPr id="192861" name="Line 349"/>
              <p:cNvSpPr>
                <a:spLocks noChangeShapeType="1"/>
              </p:cNvSpPr>
              <p:nvPr/>
            </p:nvSpPr>
            <p:spPr bwMode="auto">
              <a:xfrm flipH="1">
                <a:off x="2962" y="783"/>
                <a:ext cx="170" cy="1"/>
              </a:xfrm>
              <a:prstGeom prst="line">
                <a:avLst/>
              </a:prstGeom>
              <a:noFill/>
              <a:ln w="7938">
                <a:solidFill>
                  <a:srgbClr val="000000"/>
                </a:solidFill>
                <a:round/>
                <a:headEnd/>
                <a:tailEnd/>
              </a:ln>
            </p:spPr>
            <p:txBody>
              <a:bodyPr/>
              <a:lstStyle/>
              <a:p>
                <a:endParaRPr lang="zh-CN" altLang="en-US"/>
              </a:p>
            </p:txBody>
          </p:sp>
          <p:sp>
            <p:nvSpPr>
              <p:cNvPr id="192862" name="Freeform 350"/>
              <p:cNvSpPr>
                <a:spLocks/>
              </p:cNvSpPr>
              <p:nvPr/>
            </p:nvSpPr>
            <p:spPr bwMode="auto">
              <a:xfrm>
                <a:off x="2910" y="755"/>
                <a:ext cx="54" cy="55"/>
              </a:xfrm>
              <a:custGeom>
                <a:avLst/>
                <a:gdLst/>
                <a:ahLst/>
                <a:cxnLst>
                  <a:cxn ang="0">
                    <a:pos x="108" y="0"/>
                  </a:cxn>
                  <a:cxn ang="0">
                    <a:pos x="0" y="56"/>
                  </a:cxn>
                  <a:cxn ang="0">
                    <a:pos x="108" y="110"/>
                  </a:cxn>
                  <a:cxn ang="0">
                    <a:pos x="108" y="0"/>
                  </a:cxn>
                </a:cxnLst>
                <a:rect l="0" t="0" r="r" b="b"/>
                <a:pathLst>
                  <a:path w="108" h="110">
                    <a:moveTo>
                      <a:pt x="108" y="0"/>
                    </a:moveTo>
                    <a:lnTo>
                      <a:pt x="0" y="56"/>
                    </a:lnTo>
                    <a:lnTo>
                      <a:pt x="108" y="110"/>
                    </a:lnTo>
                    <a:lnTo>
                      <a:pt x="108" y="0"/>
                    </a:lnTo>
                    <a:close/>
                  </a:path>
                </a:pathLst>
              </a:custGeom>
              <a:solidFill>
                <a:srgbClr val="000000"/>
              </a:solidFill>
              <a:ln w="9525">
                <a:noFill/>
                <a:round/>
                <a:headEnd/>
                <a:tailEnd/>
              </a:ln>
            </p:spPr>
            <p:txBody>
              <a:bodyPr/>
              <a:lstStyle/>
              <a:p>
                <a:endParaRPr lang="zh-CN" altLang="en-US"/>
              </a:p>
            </p:txBody>
          </p:sp>
        </p:grpSp>
        <p:grpSp>
          <p:nvGrpSpPr>
            <p:cNvPr id="844" name="Group 351"/>
            <p:cNvGrpSpPr>
              <a:grpSpLocks/>
            </p:cNvGrpSpPr>
            <p:nvPr/>
          </p:nvGrpSpPr>
          <p:grpSpPr bwMode="auto">
            <a:xfrm>
              <a:off x="2909" y="846"/>
              <a:ext cx="209" cy="55"/>
              <a:chOff x="3341" y="846"/>
              <a:chExt cx="209" cy="55"/>
            </a:xfrm>
          </p:grpSpPr>
          <p:sp>
            <p:nvSpPr>
              <p:cNvPr id="192864" name="Line 352"/>
              <p:cNvSpPr>
                <a:spLocks noChangeShapeType="1"/>
              </p:cNvSpPr>
              <p:nvPr/>
            </p:nvSpPr>
            <p:spPr bwMode="auto">
              <a:xfrm flipH="1">
                <a:off x="3393" y="874"/>
                <a:ext cx="157" cy="1"/>
              </a:xfrm>
              <a:prstGeom prst="line">
                <a:avLst/>
              </a:prstGeom>
              <a:noFill/>
              <a:ln w="7938">
                <a:solidFill>
                  <a:srgbClr val="000000"/>
                </a:solidFill>
                <a:round/>
                <a:headEnd/>
                <a:tailEnd/>
              </a:ln>
            </p:spPr>
            <p:txBody>
              <a:bodyPr/>
              <a:lstStyle/>
              <a:p>
                <a:endParaRPr lang="zh-CN" altLang="en-US"/>
              </a:p>
            </p:txBody>
          </p:sp>
          <p:sp>
            <p:nvSpPr>
              <p:cNvPr id="192865" name="Freeform 353"/>
              <p:cNvSpPr>
                <a:spLocks/>
              </p:cNvSpPr>
              <p:nvPr/>
            </p:nvSpPr>
            <p:spPr bwMode="auto">
              <a:xfrm>
                <a:off x="3341" y="846"/>
                <a:ext cx="54" cy="55"/>
              </a:xfrm>
              <a:custGeom>
                <a:avLst/>
                <a:gdLst/>
                <a:ahLst/>
                <a:cxnLst>
                  <a:cxn ang="0">
                    <a:pos x="108" y="0"/>
                  </a:cxn>
                  <a:cxn ang="0">
                    <a:pos x="0" y="55"/>
                  </a:cxn>
                  <a:cxn ang="0">
                    <a:pos x="108" y="109"/>
                  </a:cxn>
                  <a:cxn ang="0">
                    <a:pos x="108" y="0"/>
                  </a:cxn>
                </a:cxnLst>
                <a:rect l="0" t="0" r="r" b="b"/>
                <a:pathLst>
                  <a:path w="108" h="109">
                    <a:moveTo>
                      <a:pt x="108" y="0"/>
                    </a:moveTo>
                    <a:lnTo>
                      <a:pt x="0" y="55"/>
                    </a:lnTo>
                    <a:lnTo>
                      <a:pt x="108" y="109"/>
                    </a:lnTo>
                    <a:lnTo>
                      <a:pt x="108" y="0"/>
                    </a:lnTo>
                    <a:close/>
                  </a:path>
                </a:pathLst>
              </a:custGeom>
              <a:solidFill>
                <a:srgbClr val="000000"/>
              </a:solidFill>
              <a:ln w="9525">
                <a:noFill/>
                <a:round/>
                <a:headEnd/>
                <a:tailEnd/>
              </a:ln>
            </p:spPr>
            <p:txBody>
              <a:bodyPr/>
              <a:lstStyle/>
              <a:p>
                <a:endParaRPr lang="zh-CN" altLang="en-US"/>
              </a:p>
            </p:txBody>
          </p:sp>
        </p:grpSp>
        <p:grpSp>
          <p:nvGrpSpPr>
            <p:cNvPr id="845" name="Group 354"/>
            <p:cNvGrpSpPr>
              <a:grpSpLocks/>
            </p:cNvGrpSpPr>
            <p:nvPr/>
          </p:nvGrpSpPr>
          <p:grpSpPr bwMode="auto">
            <a:xfrm>
              <a:off x="2913" y="670"/>
              <a:ext cx="210" cy="55"/>
              <a:chOff x="3345" y="670"/>
              <a:chExt cx="210" cy="55"/>
            </a:xfrm>
          </p:grpSpPr>
          <p:sp>
            <p:nvSpPr>
              <p:cNvPr id="192867" name="Line 355"/>
              <p:cNvSpPr>
                <a:spLocks noChangeShapeType="1"/>
              </p:cNvSpPr>
              <p:nvPr/>
            </p:nvSpPr>
            <p:spPr bwMode="auto">
              <a:xfrm flipH="1" flipV="1">
                <a:off x="3398" y="698"/>
                <a:ext cx="157" cy="2"/>
              </a:xfrm>
              <a:prstGeom prst="line">
                <a:avLst/>
              </a:prstGeom>
              <a:noFill/>
              <a:ln w="7938">
                <a:solidFill>
                  <a:srgbClr val="000000"/>
                </a:solidFill>
                <a:round/>
                <a:headEnd/>
                <a:tailEnd/>
              </a:ln>
            </p:spPr>
            <p:txBody>
              <a:bodyPr/>
              <a:lstStyle/>
              <a:p>
                <a:endParaRPr lang="zh-CN" altLang="en-US"/>
              </a:p>
            </p:txBody>
          </p:sp>
          <p:sp>
            <p:nvSpPr>
              <p:cNvPr id="192868" name="Freeform 356"/>
              <p:cNvSpPr>
                <a:spLocks/>
              </p:cNvSpPr>
              <p:nvPr/>
            </p:nvSpPr>
            <p:spPr bwMode="auto">
              <a:xfrm>
                <a:off x="3345" y="670"/>
                <a:ext cx="55" cy="55"/>
              </a:xfrm>
              <a:custGeom>
                <a:avLst/>
                <a:gdLst/>
                <a:ahLst/>
                <a:cxnLst>
                  <a:cxn ang="0">
                    <a:pos x="110" y="0"/>
                  </a:cxn>
                  <a:cxn ang="0">
                    <a:pos x="0" y="54"/>
                  </a:cxn>
                  <a:cxn ang="0">
                    <a:pos x="106" y="109"/>
                  </a:cxn>
                  <a:cxn ang="0">
                    <a:pos x="110" y="0"/>
                  </a:cxn>
                </a:cxnLst>
                <a:rect l="0" t="0" r="r" b="b"/>
                <a:pathLst>
                  <a:path w="110" h="109">
                    <a:moveTo>
                      <a:pt x="110" y="0"/>
                    </a:moveTo>
                    <a:lnTo>
                      <a:pt x="0" y="54"/>
                    </a:lnTo>
                    <a:lnTo>
                      <a:pt x="106" y="109"/>
                    </a:lnTo>
                    <a:lnTo>
                      <a:pt x="110" y="0"/>
                    </a:lnTo>
                    <a:close/>
                  </a:path>
                </a:pathLst>
              </a:custGeom>
              <a:solidFill>
                <a:srgbClr val="000000"/>
              </a:solidFill>
              <a:ln w="9525">
                <a:noFill/>
                <a:round/>
                <a:headEnd/>
                <a:tailEnd/>
              </a:ln>
            </p:spPr>
            <p:txBody>
              <a:bodyPr/>
              <a:lstStyle/>
              <a:p>
                <a:endParaRPr lang="zh-CN" altLang="en-US"/>
              </a:p>
            </p:txBody>
          </p:sp>
        </p:grpSp>
        <p:grpSp>
          <p:nvGrpSpPr>
            <p:cNvPr id="846" name="Group 357"/>
            <p:cNvGrpSpPr>
              <a:grpSpLocks/>
            </p:cNvGrpSpPr>
            <p:nvPr/>
          </p:nvGrpSpPr>
          <p:grpSpPr bwMode="auto">
            <a:xfrm>
              <a:off x="3327" y="755"/>
              <a:ext cx="126" cy="55"/>
              <a:chOff x="3759" y="755"/>
              <a:chExt cx="126" cy="55"/>
            </a:xfrm>
          </p:grpSpPr>
          <p:sp>
            <p:nvSpPr>
              <p:cNvPr id="192870" name="Line 358"/>
              <p:cNvSpPr>
                <a:spLocks noChangeShapeType="1"/>
              </p:cNvSpPr>
              <p:nvPr/>
            </p:nvSpPr>
            <p:spPr bwMode="auto">
              <a:xfrm flipH="1">
                <a:off x="3812" y="783"/>
                <a:ext cx="73" cy="1"/>
              </a:xfrm>
              <a:prstGeom prst="line">
                <a:avLst/>
              </a:prstGeom>
              <a:noFill/>
              <a:ln w="7938">
                <a:solidFill>
                  <a:srgbClr val="000000"/>
                </a:solidFill>
                <a:round/>
                <a:headEnd/>
                <a:tailEnd/>
              </a:ln>
            </p:spPr>
            <p:txBody>
              <a:bodyPr/>
              <a:lstStyle/>
              <a:p>
                <a:endParaRPr lang="zh-CN" altLang="en-US"/>
              </a:p>
            </p:txBody>
          </p:sp>
          <p:sp>
            <p:nvSpPr>
              <p:cNvPr id="192871" name="Freeform 359"/>
              <p:cNvSpPr>
                <a:spLocks/>
              </p:cNvSpPr>
              <p:nvPr/>
            </p:nvSpPr>
            <p:spPr bwMode="auto">
              <a:xfrm>
                <a:off x="3759" y="755"/>
                <a:ext cx="54" cy="55"/>
              </a:xfrm>
              <a:custGeom>
                <a:avLst/>
                <a:gdLst/>
                <a:ahLst/>
                <a:cxnLst>
                  <a:cxn ang="0">
                    <a:pos x="108" y="0"/>
                  </a:cxn>
                  <a:cxn ang="0">
                    <a:pos x="0" y="56"/>
                  </a:cxn>
                  <a:cxn ang="0">
                    <a:pos x="108" y="110"/>
                  </a:cxn>
                  <a:cxn ang="0">
                    <a:pos x="108" y="0"/>
                  </a:cxn>
                </a:cxnLst>
                <a:rect l="0" t="0" r="r" b="b"/>
                <a:pathLst>
                  <a:path w="108" h="110">
                    <a:moveTo>
                      <a:pt x="108" y="0"/>
                    </a:moveTo>
                    <a:lnTo>
                      <a:pt x="0" y="56"/>
                    </a:lnTo>
                    <a:lnTo>
                      <a:pt x="108" y="110"/>
                    </a:lnTo>
                    <a:lnTo>
                      <a:pt x="108" y="0"/>
                    </a:lnTo>
                    <a:close/>
                  </a:path>
                </a:pathLst>
              </a:custGeom>
              <a:solidFill>
                <a:srgbClr val="000000"/>
              </a:solidFill>
              <a:ln w="9525">
                <a:noFill/>
                <a:round/>
                <a:headEnd/>
                <a:tailEnd/>
              </a:ln>
            </p:spPr>
            <p:txBody>
              <a:bodyPr/>
              <a:lstStyle/>
              <a:p>
                <a:endParaRPr lang="zh-CN" altLang="en-US"/>
              </a:p>
            </p:txBody>
          </p:sp>
        </p:grpSp>
        <p:grpSp>
          <p:nvGrpSpPr>
            <p:cNvPr id="847" name="Group 360"/>
            <p:cNvGrpSpPr>
              <a:grpSpLocks/>
            </p:cNvGrpSpPr>
            <p:nvPr/>
          </p:nvGrpSpPr>
          <p:grpSpPr bwMode="auto">
            <a:xfrm>
              <a:off x="3662" y="755"/>
              <a:ext cx="125" cy="55"/>
              <a:chOff x="4094" y="755"/>
              <a:chExt cx="125" cy="55"/>
            </a:xfrm>
          </p:grpSpPr>
          <p:sp>
            <p:nvSpPr>
              <p:cNvPr id="192873" name="Line 361"/>
              <p:cNvSpPr>
                <a:spLocks noChangeShapeType="1"/>
              </p:cNvSpPr>
              <p:nvPr/>
            </p:nvSpPr>
            <p:spPr bwMode="auto">
              <a:xfrm flipH="1">
                <a:off x="4146" y="783"/>
                <a:ext cx="73" cy="1"/>
              </a:xfrm>
              <a:prstGeom prst="line">
                <a:avLst/>
              </a:prstGeom>
              <a:noFill/>
              <a:ln w="7938">
                <a:solidFill>
                  <a:srgbClr val="000000"/>
                </a:solidFill>
                <a:round/>
                <a:headEnd/>
                <a:tailEnd/>
              </a:ln>
            </p:spPr>
            <p:txBody>
              <a:bodyPr/>
              <a:lstStyle/>
              <a:p>
                <a:endParaRPr lang="zh-CN" altLang="en-US"/>
              </a:p>
            </p:txBody>
          </p:sp>
          <p:sp>
            <p:nvSpPr>
              <p:cNvPr id="192874" name="Freeform 362"/>
              <p:cNvSpPr>
                <a:spLocks/>
              </p:cNvSpPr>
              <p:nvPr/>
            </p:nvSpPr>
            <p:spPr bwMode="auto">
              <a:xfrm>
                <a:off x="4094" y="755"/>
                <a:ext cx="54" cy="55"/>
              </a:xfrm>
              <a:custGeom>
                <a:avLst/>
                <a:gdLst/>
                <a:ahLst/>
                <a:cxnLst>
                  <a:cxn ang="0">
                    <a:pos x="108" y="0"/>
                  </a:cxn>
                  <a:cxn ang="0">
                    <a:pos x="0" y="56"/>
                  </a:cxn>
                  <a:cxn ang="0">
                    <a:pos x="108" y="110"/>
                  </a:cxn>
                  <a:cxn ang="0">
                    <a:pos x="108" y="0"/>
                  </a:cxn>
                </a:cxnLst>
                <a:rect l="0" t="0" r="r" b="b"/>
                <a:pathLst>
                  <a:path w="108" h="110">
                    <a:moveTo>
                      <a:pt x="108" y="0"/>
                    </a:moveTo>
                    <a:lnTo>
                      <a:pt x="0" y="56"/>
                    </a:lnTo>
                    <a:lnTo>
                      <a:pt x="108" y="110"/>
                    </a:lnTo>
                    <a:lnTo>
                      <a:pt x="108" y="0"/>
                    </a:lnTo>
                    <a:close/>
                  </a:path>
                </a:pathLst>
              </a:custGeom>
              <a:solidFill>
                <a:srgbClr val="000000"/>
              </a:solidFill>
              <a:ln w="9525">
                <a:noFill/>
                <a:round/>
                <a:headEnd/>
                <a:tailEnd/>
              </a:ln>
            </p:spPr>
            <p:txBody>
              <a:bodyPr/>
              <a:lstStyle/>
              <a:p>
                <a:endParaRPr lang="zh-CN" altLang="en-US"/>
              </a:p>
            </p:txBody>
          </p:sp>
        </p:grpSp>
        <p:grpSp>
          <p:nvGrpSpPr>
            <p:cNvPr id="848" name="Group 363"/>
            <p:cNvGrpSpPr>
              <a:grpSpLocks/>
            </p:cNvGrpSpPr>
            <p:nvPr/>
          </p:nvGrpSpPr>
          <p:grpSpPr bwMode="auto">
            <a:xfrm>
              <a:off x="3996" y="755"/>
              <a:ext cx="126" cy="55"/>
              <a:chOff x="4428" y="755"/>
              <a:chExt cx="126" cy="55"/>
            </a:xfrm>
          </p:grpSpPr>
          <p:sp>
            <p:nvSpPr>
              <p:cNvPr id="192876" name="Line 364"/>
              <p:cNvSpPr>
                <a:spLocks noChangeShapeType="1"/>
              </p:cNvSpPr>
              <p:nvPr/>
            </p:nvSpPr>
            <p:spPr bwMode="auto">
              <a:xfrm flipH="1">
                <a:off x="4481" y="783"/>
                <a:ext cx="73" cy="1"/>
              </a:xfrm>
              <a:prstGeom prst="line">
                <a:avLst/>
              </a:prstGeom>
              <a:noFill/>
              <a:ln w="7938">
                <a:solidFill>
                  <a:srgbClr val="000000"/>
                </a:solidFill>
                <a:round/>
                <a:headEnd/>
                <a:tailEnd/>
              </a:ln>
            </p:spPr>
            <p:txBody>
              <a:bodyPr/>
              <a:lstStyle/>
              <a:p>
                <a:endParaRPr lang="zh-CN" altLang="en-US"/>
              </a:p>
            </p:txBody>
          </p:sp>
          <p:sp>
            <p:nvSpPr>
              <p:cNvPr id="192877" name="Freeform 365"/>
              <p:cNvSpPr>
                <a:spLocks/>
              </p:cNvSpPr>
              <p:nvPr/>
            </p:nvSpPr>
            <p:spPr bwMode="auto">
              <a:xfrm>
                <a:off x="4428" y="755"/>
                <a:ext cx="54" cy="55"/>
              </a:xfrm>
              <a:custGeom>
                <a:avLst/>
                <a:gdLst/>
                <a:ahLst/>
                <a:cxnLst>
                  <a:cxn ang="0">
                    <a:pos x="108" y="0"/>
                  </a:cxn>
                  <a:cxn ang="0">
                    <a:pos x="0" y="56"/>
                  </a:cxn>
                  <a:cxn ang="0">
                    <a:pos x="108" y="110"/>
                  </a:cxn>
                  <a:cxn ang="0">
                    <a:pos x="108" y="0"/>
                  </a:cxn>
                </a:cxnLst>
                <a:rect l="0" t="0" r="r" b="b"/>
                <a:pathLst>
                  <a:path w="108" h="110">
                    <a:moveTo>
                      <a:pt x="108" y="0"/>
                    </a:moveTo>
                    <a:lnTo>
                      <a:pt x="0" y="56"/>
                    </a:lnTo>
                    <a:lnTo>
                      <a:pt x="108" y="110"/>
                    </a:lnTo>
                    <a:lnTo>
                      <a:pt x="108" y="0"/>
                    </a:lnTo>
                    <a:close/>
                  </a:path>
                </a:pathLst>
              </a:custGeom>
              <a:solidFill>
                <a:srgbClr val="000000"/>
              </a:solidFill>
              <a:ln w="9525">
                <a:noFill/>
                <a:round/>
                <a:headEnd/>
                <a:tailEnd/>
              </a:ln>
            </p:spPr>
            <p:txBody>
              <a:bodyPr/>
              <a:lstStyle/>
              <a:p>
                <a:endParaRPr lang="zh-CN" altLang="en-US"/>
              </a:p>
            </p:txBody>
          </p:sp>
        </p:grpSp>
        <p:sp>
          <p:nvSpPr>
            <p:cNvPr id="192878" name="Line 366"/>
            <p:cNvSpPr>
              <a:spLocks noChangeShapeType="1"/>
            </p:cNvSpPr>
            <p:nvPr/>
          </p:nvSpPr>
          <p:spPr bwMode="auto">
            <a:xfrm>
              <a:off x="3035" y="874"/>
              <a:ext cx="1" cy="136"/>
            </a:xfrm>
            <a:prstGeom prst="line">
              <a:avLst/>
            </a:prstGeom>
            <a:noFill/>
            <a:ln w="7938">
              <a:solidFill>
                <a:srgbClr val="000000"/>
              </a:solidFill>
              <a:round/>
              <a:headEnd/>
              <a:tailEnd/>
            </a:ln>
          </p:spPr>
          <p:txBody>
            <a:bodyPr/>
            <a:lstStyle/>
            <a:p>
              <a:endParaRPr lang="zh-CN" altLang="en-US"/>
            </a:p>
          </p:txBody>
        </p:sp>
        <p:grpSp>
          <p:nvGrpSpPr>
            <p:cNvPr id="849" name="Group 367"/>
            <p:cNvGrpSpPr>
              <a:grpSpLocks/>
            </p:cNvGrpSpPr>
            <p:nvPr/>
          </p:nvGrpSpPr>
          <p:grpSpPr bwMode="auto">
            <a:xfrm>
              <a:off x="2478" y="982"/>
              <a:ext cx="557" cy="55"/>
              <a:chOff x="2910" y="982"/>
              <a:chExt cx="557" cy="55"/>
            </a:xfrm>
          </p:grpSpPr>
          <p:sp>
            <p:nvSpPr>
              <p:cNvPr id="192880" name="Line 368"/>
              <p:cNvSpPr>
                <a:spLocks noChangeShapeType="1"/>
              </p:cNvSpPr>
              <p:nvPr/>
            </p:nvSpPr>
            <p:spPr bwMode="auto">
              <a:xfrm flipH="1">
                <a:off x="2962" y="1010"/>
                <a:ext cx="505" cy="1"/>
              </a:xfrm>
              <a:prstGeom prst="line">
                <a:avLst/>
              </a:prstGeom>
              <a:noFill/>
              <a:ln w="7938">
                <a:solidFill>
                  <a:srgbClr val="000000"/>
                </a:solidFill>
                <a:round/>
                <a:headEnd/>
                <a:tailEnd/>
              </a:ln>
            </p:spPr>
            <p:txBody>
              <a:bodyPr/>
              <a:lstStyle/>
              <a:p>
                <a:endParaRPr lang="zh-CN" altLang="en-US"/>
              </a:p>
            </p:txBody>
          </p:sp>
          <p:sp>
            <p:nvSpPr>
              <p:cNvPr id="192881" name="Freeform 369"/>
              <p:cNvSpPr>
                <a:spLocks/>
              </p:cNvSpPr>
              <p:nvPr/>
            </p:nvSpPr>
            <p:spPr bwMode="auto">
              <a:xfrm>
                <a:off x="2910" y="982"/>
                <a:ext cx="54" cy="55"/>
              </a:xfrm>
              <a:custGeom>
                <a:avLst/>
                <a:gdLst/>
                <a:ahLst/>
                <a:cxnLst>
                  <a:cxn ang="0">
                    <a:pos x="108" y="0"/>
                  </a:cxn>
                  <a:cxn ang="0">
                    <a:pos x="0" y="56"/>
                  </a:cxn>
                  <a:cxn ang="0">
                    <a:pos x="108" y="110"/>
                  </a:cxn>
                  <a:cxn ang="0">
                    <a:pos x="108" y="0"/>
                  </a:cxn>
                </a:cxnLst>
                <a:rect l="0" t="0" r="r" b="b"/>
                <a:pathLst>
                  <a:path w="108" h="110">
                    <a:moveTo>
                      <a:pt x="108" y="0"/>
                    </a:moveTo>
                    <a:lnTo>
                      <a:pt x="0" y="56"/>
                    </a:lnTo>
                    <a:lnTo>
                      <a:pt x="108" y="110"/>
                    </a:lnTo>
                    <a:lnTo>
                      <a:pt x="108" y="0"/>
                    </a:lnTo>
                    <a:close/>
                  </a:path>
                </a:pathLst>
              </a:custGeom>
              <a:solidFill>
                <a:srgbClr val="000000"/>
              </a:solidFill>
              <a:ln w="9525">
                <a:noFill/>
                <a:round/>
                <a:headEnd/>
                <a:tailEnd/>
              </a:ln>
            </p:spPr>
            <p:txBody>
              <a:bodyPr/>
              <a:lstStyle/>
              <a:p>
                <a:endParaRPr lang="zh-CN" altLang="en-US"/>
              </a:p>
            </p:txBody>
          </p:sp>
        </p:grpSp>
        <p:grpSp>
          <p:nvGrpSpPr>
            <p:cNvPr id="850" name="Group 370"/>
            <p:cNvGrpSpPr>
              <a:grpSpLocks/>
            </p:cNvGrpSpPr>
            <p:nvPr/>
          </p:nvGrpSpPr>
          <p:grpSpPr bwMode="auto">
            <a:xfrm>
              <a:off x="1920" y="285"/>
              <a:ext cx="55" cy="362"/>
              <a:chOff x="2352" y="285"/>
              <a:chExt cx="55" cy="362"/>
            </a:xfrm>
          </p:grpSpPr>
          <p:sp>
            <p:nvSpPr>
              <p:cNvPr id="192883" name="Line 371"/>
              <p:cNvSpPr>
                <a:spLocks noChangeShapeType="1"/>
              </p:cNvSpPr>
              <p:nvPr/>
            </p:nvSpPr>
            <p:spPr bwMode="auto">
              <a:xfrm flipV="1">
                <a:off x="2379" y="337"/>
                <a:ext cx="1" cy="310"/>
              </a:xfrm>
              <a:prstGeom prst="line">
                <a:avLst/>
              </a:prstGeom>
              <a:noFill/>
              <a:ln w="7938">
                <a:solidFill>
                  <a:srgbClr val="000000"/>
                </a:solidFill>
                <a:round/>
                <a:headEnd/>
                <a:tailEnd/>
              </a:ln>
            </p:spPr>
            <p:txBody>
              <a:bodyPr/>
              <a:lstStyle/>
              <a:p>
                <a:endParaRPr lang="zh-CN" altLang="en-US"/>
              </a:p>
            </p:txBody>
          </p:sp>
          <p:sp>
            <p:nvSpPr>
              <p:cNvPr id="192884" name="Freeform 372"/>
              <p:cNvSpPr>
                <a:spLocks/>
              </p:cNvSpPr>
              <p:nvPr/>
            </p:nvSpPr>
            <p:spPr bwMode="auto">
              <a:xfrm>
                <a:off x="2352" y="285"/>
                <a:ext cx="55" cy="54"/>
              </a:xfrm>
              <a:custGeom>
                <a:avLst/>
                <a:gdLst/>
                <a:ahLst/>
                <a:cxnLst>
                  <a:cxn ang="0">
                    <a:pos x="109" y="108"/>
                  </a:cxn>
                  <a:cxn ang="0">
                    <a:pos x="54" y="0"/>
                  </a:cxn>
                  <a:cxn ang="0">
                    <a:pos x="0" y="108"/>
                  </a:cxn>
                  <a:cxn ang="0">
                    <a:pos x="109" y="108"/>
                  </a:cxn>
                </a:cxnLst>
                <a:rect l="0" t="0" r="r" b="b"/>
                <a:pathLst>
                  <a:path w="109" h="108">
                    <a:moveTo>
                      <a:pt x="109" y="108"/>
                    </a:moveTo>
                    <a:lnTo>
                      <a:pt x="54" y="0"/>
                    </a:lnTo>
                    <a:lnTo>
                      <a:pt x="0" y="108"/>
                    </a:lnTo>
                    <a:lnTo>
                      <a:pt x="109" y="108"/>
                    </a:lnTo>
                    <a:close/>
                  </a:path>
                </a:pathLst>
              </a:custGeom>
              <a:solidFill>
                <a:srgbClr val="000000"/>
              </a:solidFill>
              <a:ln w="9525">
                <a:noFill/>
                <a:round/>
                <a:headEnd/>
                <a:tailEnd/>
              </a:ln>
            </p:spPr>
            <p:txBody>
              <a:bodyPr/>
              <a:lstStyle/>
              <a:p>
                <a:endParaRPr lang="zh-CN" altLang="en-US"/>
              </a:p>
            </p:txBody>
          </p:sp>
        </p:grpSp>
        <p:grpSp>
          <p:nvGrpSpPr>
            <p:cNvPr id="851" name="Group 373"/>
            <p:cNvGrpSpPr>
              <a:grpSpLocks/>
            </p:cNvGrpSpPr>
            <p:nvPr/>
          </p:nvGrpSpPr>
          <p:grpSpPr bwMode="auto">
            <a:xfrm>
              <a:off x="2046" y="285"/>
              <a:ext cx="55" cy="362"/>
              <a:chOff x="2478" y="285"/>
              <a:chExt cx="55" cy="362"/>
            </a:xfrm>
          </p:grpSpPr>
          <p:sp>
            <p:nvSpPr>
              <p:cNvPr id="192886" name="Line 374"/>
              <p:cNvSpPr>
                <a:spLocks noChangeShapeType="1"/>
              </p:cNvSpPr>
              <p:nvPr/>
            </p:nvSpPr>
            <p:spPr bwMode="auto">
              <a:xfrm flipV="1">
                <a:off x="2505" y="337"/>
                <a:ext cx="1" cy="310"/>
              </a:xfrm>
              <a:prstGeom prst="line">
                <a:avLst/>
              </a:prstGeom>
              <a:noFill/>
              <a:ln w="7938">
                <a:solidFill>
                  <a:srgbClr val="000000"/>
                </a:solidFill>
                <a:round/>
                <a:headEnd/>
                <a:tailEnd/>
              </a:ln>
            </p:spPr>
            <p:txBody>
              <a:bodyPr/>
              <a:lstStyle/>
              <a:p>
                <a:endParaRPr lang="zh-CN" altLang="en-US"/>
              </a:p>
            </p:txBody>
          </p:sp>
          <p:sp>
            <p:nvSpPr>
              <p:cNvPr id="192887" name="Freeform 375"/>
              <p:cNvSpPr>
                <a:spLocks/>
              </p:cNvSpPr>
              <p:nvPr/>
            </p:nvSpPr>
            <p:spPr bwMode="auto">
              <a:xfrm>
                <a:off x="2478" y="285"/>
                <a:ext cx="55" cy="54"/>
              </a:xfrm>
              <a:custGeom>
                <a:avLst/>
                <a:gdLst/>
                <a:ahLst/>
                <a:cxnLst>
                  <a:cxn ang="0">
                    <a:pos x="109" y="108"/>
                  </a:cxn>
                  <a:cxn ang="0">
                    <a:pos x="54" y="0"/>
                  </a:cxn>
                  <a:cxn ang="0">
                    <a:pos x="0" y="108"/>
                  </a:cxn>
                  <a:cxn ang="0">
                    <a:pos x="109" y="108"/>
                  </a:cxn>
                </a:cxnLst>
                <a:rect l="0" t="0" r="r" b="b"/>
                <a:pathLst>
                  <a:path w="109" h="108">
                    <a:moveTo>
                      <a:pt x="109" y="108"/>
                    </a:moveTo>
                    <a:lnTo>
                      <a:pt x="54" y="0"/>
                    </a:lnTo>
                    <a:lnTo>
                      <a:pt x="0" y="108"/>
                    </a:lnTo>
                    <a:lnTo>
                      <a:pt x="109" y="108"/>
                    </a:lnTo>
                    <a:close/>
                  </a:path>
                </a:pathLst>
              </a:custGeom>
              <a:solidFill>
                <a:srgbClr val="000000"/>
              </a:solidFill>
              <a:ln w="9525">
                <a:noFill/>
                <a:round/>
                <a:headEnd/>
                <a:tailEnd/>
              </a:ln>
            </p:spPr>
            <p:txBody>
              <a:bodyPr/>
              <a:lstStyle/>
              <a:p>
                <a:endParaRPr lang="zh-CN" altLang="en-US"/>
              </a:p>
            </p:txBody>
          </p:sp>
        </p:grpSp>
        <p:sp>
          <p:nvSpPr>
            <p:cNvPr id="192888" name="Rectangle 376"/>
            <p:cNvSpPr>
              <a:spLocks noChangeArrowheads="1"/>
            </p:cNvSpPr>
            <p:nvPr/>
          </p:nvSpPr>
          <p:spPr bwMode="auto">
            <a:xfrm rot="16200000">
              <a:off x="1710" y="440"/>
              <a:ext cx="22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START</a:t>
              </a:r>
              <a:endParaRPr kumimoji="1" lang="en-US" altLang="zh-CN" sz="2400">
                <a:latin typeface="Times New Roman" pitchFamily="18" charset="0"/>
              </a:endParaRPr>
            </a:p>
          </p:txBody>
        </p:sp>
        <p:sp>
          <p:nvSpPr>
            <p:cNvPr id="192889" name="Rectangle 377"/>
            <p:cNvSpPr>
              <a:spLocks noChangeArrowheads="1"/>
            </p:cNvSpPr>
            <p:nvPr/>
          </p:nvSpPr>
          <p:spPr bwMode="auto">
            <a:xfrm rot="16200000">
              <a:off x="1799" y="440"/>
              <a:ext cx="2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 BADC</a:t>
              </a:r>
              <a:endParaRPr kumimoji="1" lang="en-US" altLang="zh-CN" sz="2400">
                <a:latin typeface="Times New Roman" pitchFamily="18" charset="0"/>
              </a:endParaRPr>
            </a:p>
          </p:txBody>
        </p:sp>
        <p:sp>
          <p:nvSpPr>
            <p:cNvPr id="192890" name="Rectangle 378"/>
            <p:cNvSpPr>
              <a:spLocks noChangeArrowheads="1"/>
            </p:cNvSpPr>
            <p:nvPr/>
          </p:nvSpPr>
          <p:spPr bwMode="auto">
            <a:xfrm rot="16200000">
              <a:off x="1903" y="424"/>
              <a:ext cx="24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RESETs</a:t>
              </a:r>
              <a:endParaRPr kumimoji="1" lang="en-US" altLang="zh-CN" sz="2400">
                <a:latin typeface="Times New Roman" pitchFamily="18" charset="0"/>
              </a:endParaRPr>
            </a:p>
          </p:txBody>
        </p:sp>
        <p:sp>
          <p:nvSpPr>
            <p:cNvPr id="192891" name="Rectangle 379"/>
            <p:cNvSpPr>
              <a:spLocks noChangeArrowheads="1"/>
            </p:cNvSpPr>
            <p:nvPr/>
          </p:nvSpPr>
          <p:spPr bwMode="auto">
            <a:xfrm rot="16200000">
              <a:off x="1994" y="434"/>
              <a:ext cx="23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MINUS</a:t>
              </a:r>
              <a:endParaRPr kumimoji="1" lang="en-US" altLang="zh-CN" sz="2400">
                <a:latin typeface="Times New Roman" pitchFamily="18" charset="0"/>
              </a:endParaRPr>
            </a:p>
          </p:txBody>
        </p:sp>
        <p:sp>
          <p:nvSpPr>
            <p:cNvPr id="192892" name="Line 380"/>
            <p:cNvSpPr>
              <a:spLocks noChangeShapeType="1"/>
            </p:cNvSpPr>
            <p:nvPr/>
          </p:nvSpPr>
          <p:spPr bwMode="auto">
            <a:xfrm flipV="1">
              <a:off x="2352" y="421"/>
              <a:ext cx="1" cy="226"/>
            </a:xfrm>
            <a:prstGeom prst="line">
              <a:avLst/>
            </a:prstGeom>
            <a:noFill/>
            <a:ln w="7938">
              <a:solidFill>
                <a:srgbClr val="000000"/>
              </a:solidFill>
              <a:round/>
              <a:headEnd/>
              <a:tailEnd/>
            </a:ln>
          </p:spPr>
          <p:txBody>
            <a:bodyPr/>
            <a:lstStyle/>
            <a:p>
              <a:endParaRPr lang="zh-CN" altLang="en-US"/>
            </a:p>
          </p:txBody>
        </p:sp>
        <p:sp>
          <p:nvSpPr>
            <p:cNvPr id="192893" name="Line 381"/>
            <p:cNvSpPr>
              <a:spLocks noChangeShapeType="1"/>
            </p:cNvSpPr>
            <p:nvPr/>
          </p:nvSpPr>
          <p:spPr bwMode="auto">
            <a:xfrm flipV="1">
              <a:off x="2349" y="420"/>
              <a:ext cx="422" cy="1"/>
            </a:xfrm>
            <a:prstGeom prst="line">
              <a:avLst/>
            </a:prstGeom>
            <a:noFill/>
            <a:ln w="7938">
              <a:solidFill>
                <a:srgbClr val="000000"/>
              </a:solidFill>
              <a:round/>
              <a:headEnd/>
              <a:tailEnd/>
            </a:ln>
          </p:spPr>
          <p:txBody>
            <a:bodyPr/>
            <a:lstStyle/>
            <a:p>
              <a:endParaRPr lang="zh-CN" altLang="en-US"/>
            </a:p>
          </p:txBody>
        </p:sp>
        <p:grpSp>
          <p:nvGrpSpPr>
            <p:cNvPr id="852" name="Group 382"/>
            <p:cNvGrpSpPr>
              <a:grpSpLocks/>
            </p:cNvGrpSpPr>
            <p:nvPr/>
          </p:nvGrpSpPr>
          <p:grpSpPr bwMode="auto">
            <a:xfrm>
              <a:off x="2743" y="421"/>
              <a:ext cx="55" cy="181"/>
              <a:chOff x="3175" y="421"/>
              <a:chExt cx="55" cy="181"/>
            </a:xfrm>
          </p:grpSpPr>
          <p:sp>
            <p:nvSpPr>
              <p:cNvPr id="192895" name="Line 383"/>
              <p:cNvSpPr>
                <a:spLocks noChangeShapeType="1"/>
              </p:cNvSpPr>
              <p:nvPr/>
            </p:nvSpPr>
            <p:spPr bwMode="auto">
              <a:xfrm>
                <a:off x="3203" y="421"/>
                <a:ext cx="1" cy="129"/>
              </a:xfrm>
              <a:prstGeom prst="line">
                <a:avLst/>
              </a:prstGeom>
              <a:noFill/>
              <a:ln w="7938">
                <a:solidFill>
                  <a:srgbClr val="000000"/>
                </a:solidFill>
                <a:round/>
                <a:headEnd/>
                <a:tailEnd/>
              </a:ln>
            </p:spPr>
            <p:txBody>
              <a:bodyPr/>
              <a:lstStyle/>
              <a:p>
                <a:endParaRPr lang="zh-CN" altLang="en-US"/>
              </a:p>
            </p:txBody>
          </p:sp>
          <p:sp>
            <p:nvSpPr>
              <p:cNvPr id="192896" name="Freeform 384"/>
              <p:cNvSpPr>
                <a:spLocks/>
              </p:cNvSpPr>
              <p:nvPr/>
            </p:nvSpPr>
            <p:spPr bwMode="auto">
              <a:xfrm>
                <a:off x="3175" y="548"/>
                <a:ext cx="55" cy="54"/>
              </a:xfrm>
              <a:custGeom>
                <a:avLst/>
                <a:gdLst/>
                <a:ahLst/>
                <a:cxnLst>
                  <a:cxn ang="0">
                    <a:pos x="0" y="0"/>
                  </a:cxn>
                  <a:cxn ang="0">
                    <a:pos x="56" y="108"/>
                  </a:cxn>
                  <a:cxn ang="0">
                    <a:pos x="110" y="0"/>
                  </a:cxn>
                  <a:cxn ang="0">
                    <a:pos x="0" y="0"/>
                  </a:cxn>
                </a:cxnLst>
                <a:rect l="0" t="0" r="r" b="b"/>
                <a:pathLst>
                  <a:path w="110" h="108">
                    <a:moveTo>
                      <a:pt x="0" y="0"/>
                    </a:moveTo>
                    <a:lnTo>
                      <a:pt x="56" y="108"/>
                    </a:lnTo>
                    <a:lnTo>
                      <a:pt x="110" y="0"/>
                    </a:lnTo>
                    <a:lnTo>
                      <a:pt x="0" y="0"/>
                    </a:lnTo>
                    <a:close/>
                  </a:path>
                </a:pathLst>
              </a:custGeom>
              <a:solidFill>
                <a:srgbClr val="000000"/>
              </a:solidFill>
              <a:ln w="9525">
                <a:noFill/>
                <a:round/>
                <a:headEnd/>
                <a:tailEnd/>
              </a:ln>
            </p:spPr>
            <p:txBody>
              <a:bodyPr/>
              <a:lstStyle/>
              <a:p>
                <a:endParaRPr lang="zh-CN" altLang="en-US"/>
              </a:p>
            </p:txBody>
          </p:sp>
        </p:grpSp>
        <p:sp>
          <p:nvSpPr>
            <p:cNvPr id="192897" name="Rectangle 385"/>
            <p:cNvSpPr>
              <a:spLocks noChangeArrowheads="1"/>
            </p:cNvSpPr>
            <p:nvPr/>
          </p:nvSpPr>
          <p:spPr bwMode="auto">
            <a:xfrm rot="16200000">
              <a:off x="2404" y="281"/>
              <a:ext cx="13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RST</a:t>
              </a:r>
              <a:endParaRPr kumimoji="1" lang="en-US" altLang="zh-CN" sz="2400">
                <a:latin typeface="Times New Roman" pitchFamily="18" charset="0"/>
              </a:endParaRPr>
            </a:p>
          </p:txBody>
        </p:sp>
        <p:sp>
          <p:nvSpPr>
            <p:cNvPr id="192898" name="Rectangle 386"/>
            <p:cNvSpPr>
              <a:spLocks noChangeArrowheads="1"/>
            </p:cNvSpPr>
            <p:nvPr/>
          </p:nvSpPr>
          <p:spPr bwMode="auto">
            <a:xfrm rot="16200000">
              <a:off x="2472" y="263"/>
              <a:ext cx="164"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LIVE</a:t>
              </a:r>
              <a:endParaRPr kumimoji="1" lang="en-US" altLang="zh-CN" sz="2400">
                <a:latin typeface="Times New Roman" pitchFamily="18" charset="0"/>
              </a:endParaRPr>
            </a:p>
          </p:txBody>
        </p:sp>
        <p:sp>
          <p:nvSpPr>
            <p:cNvPr id="192899" name="Rectangle 387"/>
            <p:cNvSpPr>
              <a:spLocks noChangeArrowheads="1"/>
            </p:cNvSpPr>
            <p:nvPr/>
          </p:nvSpPr>
          <p:spPr bwMode="auto">
            <a:xfrm rot="16200000">
              <a:off x="2543" y="253"/>
              <a:ext cx="18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RUN1</a:t>
              </a:r>
              <a:endParaRPr kumimoji="1" lang="en-US" altLang="zh-CN" sz="2400">
                <a:latin typeface="Times New Roman" pitchFamily="18" charset="0"/>
              </a:endParaRPr>
            </a:p>
          </p:txBody>
        </p:sp>
        <p:sp>
          <p:nvSpPr>
            <p:cNvPr id="192900" name="Rectangle 388"/>
            <p:cNvSpPr>
              <a:spLocks noChangeArrowheads="1"/>
            </p:cNvSpPr>
            <p:nvPr/>
          </p:nvSpPr>
          <p:spPr bwMode="auto">
            <a:xfrm rot="16200000">
              <a:off x="2505" y="593"/>
              <a:ext cx="229" cy="67"/>
            </a:xfrm>
            <a:prstGeom prst="rect">
              <a:avLst/>
            </a:prstGeom>
            <a:noFill/>
            <a:ln w="9525">
              <a:noFill/>
              <a:miter lim="800000"/>
              <a:headEnd/>
              <a:tailEnd/>
            </a:ln>
          </p:spPr>
          <p:txBody>
            <a:bodyPr wrap="none" lIns="0" tIns="0" rIns="0" bIns="0">
              <a:spAutoFit/>
            </a:bodyPr>
            <a:lstStyle/>
            <a:p>
              <a:r>
                <a:rPr kumimoji="1" lang="en-US" altLang="zh-CN" sz="700">
                  <a:solidFill>
                    <a:srgbClr val="000000"/>
                  </a:solidFill>
                  <a:latin typeface="Times New Roman" pitchFamily="18" charset="0"/>
                </a:rPr>
                <a:t>INQUIRE</a:t>
              </a:r>
              <a:endParaRPr kumimoji="1" lang="en-US" altLang="zh-CN" sz="2400">
                <a:latin typeface="Times New Roman" pitchFamily="18" charset="0"/>
              </a:endParaRPr>
            </a:p>
          </p:txBody>
        </p:sp>
        <p:sp>
          <p:nvSpPr>
            <p:cNvPr id="192901" name="Rectangle 389"/>
            <p:cNvSpPr>
              <a:spLocks noChangeArrowheads="1"/>
            </p:cNvSpPr>
            <p:nvPr/>
          </p:nvSpPr>
          <p:spPr bwMode="auto">
            <a:xfrm rot="16200000">
              <a:off x="2819" y="1000"/>
              <a:ext cx="80"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T0</a:t>
              </a:r>
              <a:endParaRPr kumimoji="1" lang="en-US" altLang="zh-CN" sz="2400">
                <a:latin typeface="Times New Roman" pitchFamily="18" charset="0"/>
              </a:endParaRPr>
            </a:p>
          </p:txBody>
        </p:sp>
        <p:sp>
          <p:nvSpPr>
            <p:cNvPr id="192902" name="Rectangle 390"/>
            <p:cNvSpPr>
              <a:spLocks noChangeArrowheads="1"/>
            </p:cNvSpPr>
            <p:nvPr/>
          </p:nvSpPr>
          <p:spPr bwMode="auto">
            <a:xfrm rot="16200000">
              <a:off x="2927" y="540"/>
              <a:ext cx="10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100</a:t>
              </a:r>
              <a:endParaRPr kumimoji="1" lang="en-US" altLang="zh-CN" sz="2400">
                <a:latin typeface="Times New Roman" pitchFamily="18" charset="0"/>
              </a:endParaRPr>
            </a:p>
          </p:txBody>
        </p:sp>
        <p:sp>
          <p:nvSpPr>
            <p:cNvPr id="192903" name="Rectangle 391"/>
            <p:cNvSpPr>
              <a:spLocks noChangeArrowheads="1"/>
            </p:cNvSpPr>
            <p:nvPr/>
          </p:nvSpPr>
          <p:spPr bwMode="auto">
            <a:xfrm rot="16200000">
              <a:off x="2907" y="418"/>
              <a:ext cx="14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MHz</a:t>
              </a:r>
              <a:endParaRPr kumimoji="1" lang="en-US" altLang="zh-CN" sz="2400">
                <a:latin typeface="Times New Roman" pitchFamily="18" charset="0"/>
              </a:endParaRPr>
            </a:p>
          </p:txBody>
        </p:sp>
        <p:sp>
          <p:nvSpPr>
            <p:cNvPr id="192904" name="Rectangle 392"/>
            <p:cNvSpPr>
              <a:spLocks noChangeArrowheads="1"/>
            </p:cNvSpPr>
            <p:nvPr/>
          </p:nvSpPr>
          <p:spPr bwMode="auto">
            <a:xfrm rot="16200000">
              <a:off x="2942" y="472"/>
              <a:ext cx="244"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CLOCK</a:t>
              </a:r>
              <a:endParaRPr kumimoji="1" lang="en-US" altLang="zh-CN" sz="2400">
                <a:latin typeface="Times New Roman" pitchFamily="18" charset="0"/>
              </a:endParaRPr>
            </a:p>
          </p:txBody>
        </p:sp>
        <p:sp>
          <p:nvSpPr>
            <p:cNvPr id="192905" name="Rectangle 393"/>
            <p:cNvSpPr>
              <a:spLocks noChangeArrowheads="1"/>
            </p:cNvSpPr>
            <p:nvPr/>
          </p:nvSpPr>
          <p:spPr bwMode="auto">
            <a:xfrm rot="16200000">
              <a:off x="3327" y="631"/>
              <a:ext cx="126"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1.25</a:t>
              </a:r>
              <a:endParaRPr kumimoji="1" lang="en-US" altLang="zh-CN" sz="2400">
                <a:latin typeface="Times New Roman" pitchFamily="18" charset="0"/>
              </a:endParaRPr>
            </a:p>
          </p:txBody>
        </p:sp>
        <p:sp>
          <p:nvSpPr>
            <p:cNvPr id="192906" name="Rectangle 394"/>
            <p:cNvSpPr>
              <a:spLocks noChangeArrowheads="1"/>
            </p:cNvSpPr>
            <p:nvPr/>
          </p:nvSpPr>
          <p:spPr bwMode="auto">
            <a:xfrm rot="16200000">
              <a:off x="3317" y="500"/>
              <a:ext cx="14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MHz</a:t>
              </a:r>
              <a:endParaRPr kumimoji="1" lang="en-US" altLang="zh-CN" sz="2400">
                <a:latin typeface="Times New Roman" pitchFamily="18" charset="0"/>
              </a:endParaRPr>
            </a:p>
          </p:txBody>
        </p:sp>
        <p:sp>
          <p:nvSpPr>
            <p:cNvPr id="192907" name="Rectangle 395"/>
            <p:cNvSpPr>
              <a:spLocks noChangeArrowheads="1"/>
            </p:cNvSpPr>
            <p:nvPr/>
          </p:nvSpPr>
          <p:spPr bwMode="auto">
            <a:xfrm rot="16200000">
              <a:off x="4060" y="637"/>
              <a:ext cx="100"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BX</a:t>
              </a:r>
              <a:endParaRPr kumimoji="1" lang="en-US" altLang="zh-CN" sz="2400">
                <a:latin typeface="Times New Roman" pitchFamily="18" charset="0"/>
              </a:endParaRPr>
            </a:p>
          </p:txBody>
        </p:sp>
        <p:sp>
          <p:nvSpPr>
            <p:cNvPr id="192908" name="Rectangle 396"/>
            <p:cNvSpPr>
              <a:spLocks noChangeArrowheads="1"/>
            </p:cNvSpPr>
            <p:nvPr/>
          </p:nvSpPr>
          <p:spPr bwMode="auto">
            <a:xfrm rot="16200000">
              <a:off x="2426" y="3854"/>
              <a:ext cx="10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288</a:t>
              </a:r>
              <a:endParaRPr kumimoji="1" lang="en-US" altLang="zh-CN" sz="2400">
                <a:latin typeface="Times New Roman" pitchFamily="18" charset="0"/>
              </a:endParaRPr>
            </a:p>
          </p:txBody>
        </p:sp>
        <p:sp>
          <p:nvSpPr>
            <p:cNvPr id="192909" name="Rectangle 397"/>
            <p:cNvSpPr>
              <a:spLocks noChangeArrowheads="1"/>
            </p:cNvSpPr>
            <p:nvPr/>
          </p:nvSpPr>
          <p:spPr bwMode="auto">
            <a:xfrm rot="16200000">
              <a:off x="2478" y="3844"/>
              <a:ext cx="149" cy="67"/>
            </a:xfrm>
            <a:prstGeom prst="rect">
              <a:avLst/>
            </a:prstGeom>
            <a:noFill/>
            <a:ln w="9525">
              <a:noFill/>
              <a:miter lim="800000"/>
              <a:headEnd/>
              <a:tailEnd/>
            </a:ln>
          </p:spPr>
          <p:txBody>
            <a:bodyPr wrap="none" lIns="0" tIns="0" rIns="0" bIns="0">
              <a:spAutoFit/>
            </a:bodyPr>
            <a:lstStyle/>
            <a:p>
              <a:r>
                <a:rPr kumimoji="1" lang="en-US" altLang="zh-CN" sz="700">
                  <a:solidFill>
                    <a:srgbClr val="000000"/>
                  </a:solidFill>
                  <a:latin typeface="Times New Roman" pitchFamily="18" charset="0"/>
                </a:rPr>
                <a:t>SDM1</a:t>
              </a:r>
              <a:endParaRPr kumimoji="1" lang="en-US" altLang="zh-CN" sz="2400">
                <a:latin typeface="Times New Roman" pitchFamily="18" charset="0"/>
              </a:endParaRPr>
            </a:p>
          </p:txBody>
        </p:sp>
        <p:sp>
          <p:nvSpPr>
            <p:cNvPr id="192910" name="Rectangle 398"/>
            <p:cNvSpPr>
              <a:spLocks noChangeArrowheads="1"/>
            </p:cNvSpPr>
            <p:nvPr/>
          </p:nvSpPr>
          <p:spPr bwMode="auto">
            <a:xfrm rot="16200000">
              <a:off x="2578" y="3876"/>
              <a:ext cx="84" cy="67"/>
            </a:xfrm>
            <a:prstGeom prst="rect">
              <a:avLst/>
            </a:prstGeom>
            <a:noFill/>
            <a:ln w="9525">
              <a:noFill/>
              <a:miter lim="800000"/>
              <a:headEnd/>
              <a:tailEnd/>
            </a:ln>
          </p:spPr>
          <p:txBody>
            <a:bodyPr wrap="none" lIns="0" tIns="0" rIns="0" bIns="0">
              <a:spAutoFit/>
            </a:bodyPr>
            <a:lstStyle/>
            <a:p>
              <a:r>
                <a:rPr kumimoji="1" lang="en-US" altLang="zh-CN" sz="700">
                  <a:solidFill>
                    <a:srgbClr val="000000"/>
                  </a:solidFill>
                  <a:latin typeface="Times New Roman" pitchFamily="18" charset="0"/>
                </a:rPr>
                <a:t>464</a:t>
              </a:r>
              <a:endParaRPr kumimoji="1" lang="en-US" altLang="zh-CN" sz="2400">
                <a:latin typeface="Times New Roman" pitchFamily="18" charset="0"/>
              </a:endParaRPr>
            </a:p>
          </p:txBody>
        </p:sp>
        <p:sp>
          <p:nvSpPr>
            <p:cNvPr id="192911" name="Rectangle 399"/>
            <p:cNvSpPr>
              <a:spLocks noChangeArrowheads="1"/>
            </p:cNvSpPr>
            <p:nvPr/>
          </p:nvSpPr>
          <p:spPr bwMode="auto">
            <a:xfrm rot="16200000">
              <a:off x="2154" y="3240"/>
              <a:ext cx="7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48</a:t>
              </a:r>
              <a:endParaRPr kumimoji="1" lang="en-US" altLang="zh-CN" sz="2400">
                <a:latin typeface="Times New Roman" pitchFamily="18" charset="0"/>
              </a:endParaRPr>
            </a:p>
          </p:txBody>
        </p:sp>
        <p:sp>
          <p:nvSpPr>
            <p:cNvPr id="192912" name="Rectangle 400"/>
            <p:cNvSpPr>
              <a:spLocks noChangeArrowheads="1"/>
            </p:cNvSpPr>
            <p:nvPr/>
          </p:nvSpPr>
          <p:spPr bwMode="auto">
            <a:xfrm rot="16200000">
              <a:off x="1785" y="2902"/>
              <a:ext cx="7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48</a:t>
              </a:r>
              <a:endParaRPr kumimoji="1" lang="en-US" altLang="zh-CN" sz="2400">
                <a:latin typeface="Times New Roman" pitchFamily="18" charset="0"/>
              </a:endParaRPr>
            </a:p>
          </p:txBody>
        </p:sp>
        <p:sp>
          <p:nvSpPr>
            <p:cNvPr id="192913" name="Rectangle 401"/>
            <p:cNvSpPr>
              <a:spLocks noChangeArrowheads="1"/>
            </p:cNvSpPr>
            <p:nvPr/>
          </p:nvSpPr>
          <p:spPr bwMode="auto">
            <a:xfrm rot="16200000">
              <a:off x="1201" y="2991"/>
              <a:ext cx="7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24</a:t>
              </a:r>
              <a:endParaRPr kumimoji="1" lang="en-US" altLang="zh-CN" sz="2400">
                <a:latin typeface="Times New Roman" pitchFamily="18" charset="0"/>
              </a:endParaRPr>
            </a:p>
          </p:txBody>
        </p:sp>
        <p:sp>
          <p:nvSpPr>
            <p:cNvPr id="192914" name="Rectangle 402"/>
            <p:cNvSpPr>
              <a:spLocks noChangeArrowheads="1"/>
            </p:cNvSpPr>
            <p:nvPr/>
          </p:nvSpPr>
          <p:spPr bwMode="auto">
            <a:xfrm rot="16200000">
              <a:off x="2128" y="2880"/>
              <a:ext cx="7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24</a:t>
              </a:r>
              <a:endParaRPr kumimoji="1" lang="en-US" altLang="zh-CN" sz="2400">
                <a:latin typeface="Times New Roman" pitchFamily="18" charset="0"/>
              </a:endParaRPr>
            </a:p>
          </p:txBody>
        </p:sp>
        <p:sp>
          <p:nvSpPr>
            <p:cNvPr id="192915" name="Rectangle 403"/>
            <p:cNvSpPr>
              <a:spLocks noChangeArrowheads="1"/>
            </p:cNvSpPr>
            <p:nvPr/>
          </p:nvSpPr>
          <p:spPr bwMode="auto">
            <a:xfrm>
              <a:off x="3954" y="1463"/>
              <a:ext cx="336" cy="453"/>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916" name="Rectangle 404"/>
            <p:cNvSpPr>
              <a:spLocks noChangeArrowheads="1"/>
            </p:cNvSpPr>
            <p:nvPr/>
          </p:nvSpPr>
          <p:spPr bwMode="auto">
            <a:xfrm rot="16200000">
              <a:off x="4021" y="1628"/>
              <a:ext cx="211"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TR43</a:t>
              </a:r>
              <a:endParaRPr kumimoji="1" lang="en-US" altLang="zh-CN" sz="2400">
                <a:latin typeface="Times New Roman" pitchFamily="18" charset="0"/>
              </a:endParaRPr>
            </a:p>
          </p:txBody>
        </p:sp>
        <p:grpSp>
          <p:nvGrpSpPr>
            <p:cNvPr id="853" name="Group 405"/>
            <p:cNvGrpSpPr>
              <a:grpSpLocks/>
            </p:cNvGrpSpPr>
            <p:nvPr/>
          </p:nvGrpSpPr>
          <p:grpSpPr bwMode="auto">
            <a:xfrm>
              <a:off x="4081" y="1327"/>
              <a:ext cx="55" cy="136"/>
              <a:chOff x="4513" y="1327"/>
              <a:chExt cx="55" cy="136"/>
            </a:xfrm>
          </p:grpSpPr>
          <p:sp>
            <p:nvSpPr>
              <p:cNvPr id="192918" name="Line 406"/>
              <p:cNvSpPr>
                <a:spLocks noChangeShapeType="1"/>
              </p:cNvSpPr>
              <p:nvPr/>
            </p:nvSpPr>
            <p:spPr bwMode="auto">
              <a:xfrm>
                <a:off x="4541" y="1327"/>
                <a:ext cx="1" cy="83"/>
              </a:xfrm>
              <a:prstGeom prst="line">
                <a:avLst/>
              </a:prstGeom>
              <a:noFill/>
              <a:ln w="7938">
                <a:solidFill>
                  <a:srgbClr val="000000"/>
                </a:solidFill>
                <a:round/>
                <a:headEnd/>
                <a:tailEnd/>
              </a:ln>
            </p:spPr>
            <p:txBody>
              <a:bodyPr/>
              <a:lstStyle/>
              <a:p>
                <a:endParaRPr lang="zh-CN" altLang="en-US"/>
              </a:p>
            </p:txBody>
          </p:sp>
          <p:sp>
            <p:nvSpPr>
              <p:cNvPr id="192919" name="Freeform 407"/>
              <p:cNvSpPr>
                <a:spLocks/>
              </p:cNvSpPr>
              <p:nvPr/>
            </p:nvSpPr>
            <p:spPr bwMode="auto">
              <a:xfrm>
                <a:off x="4513" y="1409"/>
                <a:ext cx="55" cy="54"/>
              </a:xfrm>
              <a:custGeom>
                <a:avLst/>
                <a:gdLst/>
                <a:ahLst/>
                <a:cxnLst>
                  <a:cxn ang="0">
                    <a:pos x="0" y="0"/>
                  </a:cxn>
                  <a:cxn ang="0">
                    <a:pos x="55" y="108"/>
                  </a:cxn>
                  <a:cxn ang="0">
                    <a:pos x="109" y="0"/>
                  </a:cxn>
                  <a:cxn ang="0">
                    <a:pos x="0" y="0"/>
                  </a:cxn>
                </a:cxnLst>
                <a:rect l="0" t="0" r="r" b="b"/>
                <a:pathLst>
                  <a:path w="109" h="108">
                    <a:moveTo>
                      <a:pt x="0" y="0"/>
                    </a:moveTo>
                    <a:lnTo>
                      <a:pt x="55" y="108"/>
                    </a:lnTo>
                    <a:lnTo>
                      <a:pt x="109" y="0"/>
                    </a:lnTo>
                    <a:lnTo>
                      <a:pt x="0" y="0"/>
                    </a:lnTo>
                    <a:close/>
                  </a:path>
                </a:pathLst>
              </a:custGeom>
              <a:solidFill>
                <a:srgbClr val="000000"/>
              </a:solidFill>
              <a:ln w="9525">
                <a:noFill/>
                <a:round/>
                <a:headEnd/>
                <a:tailEnd/>
              </a:ln>
            </p:spPr>
            <p:txBody>
              <a:bodyPr/>
              <a:lstStyle/>
              <a:p>
                <a:endParaRPr lang="zh-CN" altLang="en-US"/>
              </a:p>
            </p:txBody>
          </p:sp>
        </p:grpSp>
        <p:grpSp>
          <p:nvGrpSpPr>
            <p:cNvPr id="854" name="Group 408"/>
            <p:cNvGrpSpPr>
              <a:grpSpLocks/>
            </p:cNvGrpSpPr>
            <p:nvPr/>
          </p:nvGrpSpPr>
          <p:grpSpPr bwMode="auto">
            <a:xfrm>
              <a:off x="4081" y="1915"/>
              <a:ext cx="55" cy="272"/>
              <a:chOff x="4513" y="1915"/>
              <a:chExt cx="55" cy="272"/>
            </a:xfrm>
          </p:grpSpPr>
          <p:sp>
            <p:nvSpPr>
              <p:cNvPr id="192921" name="Line 409"/>
              <p:cNvSpPr>
                <a:spLocks noChangeShapeType="1"/>
              </p:cNvSpPr>
              <p:nvPr/>
            </p:nvSpPr>
            <p:spPr bwMode="auto">
              <a:xfrm>
                <a:off x="4541" y="1915"/>
                <a:ext cx="1" cy="220"/>
              </a:xfrm>
              <a:prstGeom prst="line">
                <a:avLst/>
              </a:prstGeom>
              <a:noFill/>
              <a:ln w="7938">
                <a:solidFill>
                  <a:srgbClr val="000000"/>
                </a:solidFill>
                <a:round/>
                <a:headEnd/>
                <a:tailEnd/>
              </a:ln>
            </p:spPr>
            <p:txBody>
              <a:bodyPr/>
              <a:lstStyle/>
              <a:p>
                <a:endParaRPr lang="zh-CN" altLang="en-US"/>
              </a:p>
            </p:txBody>
          </p:sp>
          <p:sp>
            <p:nvSpPr>
              <p:cNvPr id="192922" name="Freeform 410"/>
              <p:cNvSpPr>
                <a:spLocks/>
              </p:cNvSpPr>
              <p:nvPr/>
            </p:nvSpPr>
            <p:spPr bwMode="auto">
              <a:xfrm>
                <a:off x="4513" y="2133"/>
                <a:ext cx="55" cy="54"/>
              </a:xfrm>
              <a:custGeom>
                <a:avLst/>
                <a:gdLst/>
                <a:ahLst/>
                <a:cxnLst>
                  <a:cxn ang="0">
                    <a:pos x="0" y="0"/>
                  </a:cxn>
                  <a:cxn ang="0">
                    <a:pos x="55" y="109"/>
                  </a:cxn>
                  <a:cxn ang="0">
                    <a:pos x="109" y="0"/>
                  </a:cxn>
                  <a:cxn ang="0">
                    <a:pos x="0" y="0"/>
                  </a:cxn>
                </a:cxnLst>
                <a:rect l="0" t="0" r="r" b="b"/>
                <a:pathLst>
                  <a:path w="109" h="109">
                    <a:moveTo>
                      <a:pt x="0" y="0"/>
                    </a:moveTo>
                    <a:lnTo>
                      <a:pt x="55" y="109"/>
                    </a:lnTo>
                    <a:lnTo>
                      <a:pt x="109" y="0"/>
                    </a:lnTo>
                    <a:lnTo>
                      <a:pt x="0" y="0"/>
                    </a:lnTo>
                    <a:close/>
                  </a:path>
                </a:pathLst>
              </a:custGeom>
              <a:solidFill>
                <a:srgbClr val="000000"/>
              </a:solidFill>
              <a:ln w="9525">
                <a:noFill/>
                <a:round/>
                <a:headEnd/>
                <a:tailEnd/>
              </a:ln>
            </p:spPr>
            <p:txBody>
              <a:bodyPr/>
              <a:lstStyle/>
              <a:p>
                <a:endParaRPr lang="zh-CN" altLang="en-US"/>
              </a:p>
            </p:txBody>
          </p:sp>
        </p:grpSp>
        <p:sp>
          <p:nvSpPr>
            <p:cNvPr id="192923" name="Rectangle 411"/>
            <p:cNvSpPr>
              <a:spLocks noChangeArrowheads="1"/>
            </p:cNvSpPr>
            <p:nvPr/>
          </p:nvSpPr>
          <p:spPr bwMode="auto">
            <a:xfrm rot="16200000">
              <a:off x="3885" y="1162"/>
              <a:ext cx="284"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SAMPLE</a:t>
              </a:r>
              <a:endParaRPr kumimoji="1" lang="en-US" altLang="zh-CN" sz="2400">
                <a:latin typeface="Times New Roman" pitchFamily="18" charset="0"/>
              </a:endParaRPr>
            </a:p>
          </p:txBody>
        </p:sp>
        <p:sp>
          <p:nvSpPr>
            <p:cNvPr id="192924" name="Rectangle 412"/>
            <p:cNvSpPr>
              <a:spLocks noChangeArrowheads="1"/>
            </p:cNvSpPr>
            <p:nvPr/>
          </p:nvSpPr>
          <p:spPr bwMode="auto">
            <a:xfrm rot="16200000">
              <a:off x="4010" y="1163"/>
              <a:ext cx="200"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HOLD</a:t>
              </a:r>
              <a:endParaRPr kumimoji="1" lang="en-US" altLang="zh-CN" sz="2400">
                <a:latin typeface="Times New Roman" pitchFamily="18" charset="0"/>
              </a:endParaRPr>
            </a:p>
          </p:txBody>
        </p:sp>
        <p:sp>
          <p:nvSpPr>
            <p:cNvPr id="192925" name="Rectangle 413"/>
            <p:cNvSpPr>
              <a:spLocks noChangeArrowheads="1"/>
            </p:cNvSpPr>
            <p:nvPr/>
          </p:nvSpPr>
          <p:spPr bwMode="auto">
            <a:xfrm rot="16200000">
              <a:off x="4083" y="1163"/>
              <a:ext cx="220"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RESET</a:t>
              </a:r>
              <a:endParaRPr kumimoji="1" lang="en-US" altLang="zh-CN" sz="2400">
                <a:latin typeface="Times New Roman" pitchFamily="18" charset="0"/>
              </a:endParaRPr>
            </a:p>
          </p:txBody>
        </p:sp>
        <p:sp>
          <p:nvSpPr>
            <p:cNvPr id="192926" name="Rectangle 414"/>
            <p:cNvSpPr>
              <a:spLocks noChangeArrowheads="1"/>
            </p:cNvSpPr>
            <p:nvPr/>
          </p:nvSpPr>
          <p:spPr bwMode="auto">
            <a:xfrm rot="16200000">
              <a:off x="3948" y="2055"/>
              <a:ext cx="214"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To MU</a:t>
              </a:r>
              <a:endParaRPr kumimoji="1" lang="en-US" altLang="zh-CN" sz="2400">
                <a:latin typeface="Times New Roman" pitchFamily="18" charset="0"/>
              </a:endParaRPr>
            </a:p>
          </p:txBody>
        </p:sp>
        <p:sp>
          <p:nvSpPr>
            <p:cNvPr id="192927" name="Rectangle 415"/>
            <p:cNvSpPr>
              <a:spLocks noChangeArrowheads="1"/>
            </p:cNvSpPr>
            <p:nvPr/>
          </p:nvSpPr>
          <p:spPr bwMode="auto">
            <a:xfrm rot="16200000">
              <a:off x="3982" y="2054"/>
              <a:ext cx="31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electronics</a:t>
              </a:r>
              <a:endParaRPr kumimoji="1" lang="en-US" altLang="zh-CN" sz="2400">
                <a:latin typeface="Times New Roman" pitchFamily="18" charset="0"/>
              </a:endParaRPr>
            </a:p>
          </p:txBody>
        </p:sp>
        <p:sp>
          <p:nvSpPr>
            <p:cNvPr id="192928" name="Rectangle 416"/>
            <p:cNvSpPr>
              <a:spLocks noChangeArrowheads="1"/>
            </p:cNvSpPr>
            <p:nvPr/>
          </p:nvSpPr>
          <p:spPr bwMode="auto">
            <a:xfrm>
              <a:off x="1392" y="737"/>
              <a:ext cx="251" cy="227"/>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929" name="Rectangle 417"/>
            <p:cNvSpPr>
              <a:spLocks noChangeArrowheads="1"/>
            </p:cNvSpPr>
            <p:nvPr/>
          </p:nvSpPr>
          <p:spPr bwMode="auto">
            <a:xfrm rot="16200000">
              <a:off x="1384" y="799"/>
              <a:ext cx="19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Scaler</a:t>
              </a:r>
              <a:endParaRPr kumimoji="1" lang="en-US" altLang="zh-CN" sz="2400">
                <a:latin typeface="Times New Roman" pitchFamily="18" charset="0"/>
              </a:endParaRPr>
            </a:p>
          </p:txBody>
        </p:sp>
        <p:sp>
          <p:nvSpPr>
            <p:cNvPr id="192930" name="Rectangle 418"/>
            <p:cNvSpPr>
              <a:spLocks noChangeArrowheads="1"/>
            </p:cNvSpPr>
            <p:nvPr/>
          </p:nvSpPr>
          <p:spPr bwMode="auto">
            <a:xfrm rot="16200000">
              <a:off x="1527" y="804"/>
              <a:ext cx="72" cy="86"/>
            </a:xfrm>
            <a:prstGeom prst="rect">
              <a:avLst/>
            </a:prstGeom>
            <a:noFill/>
            <a:ln w="9525">
              <a:noFill/>
              <a:miter lim="800000"/>
              <a:headEnd/>
              <a:tailEnd/>
            </a:ln>
          </p:spPr>
          <p:txBody>
            <a:bodyPr wrap="none" lIns="0" tIns="0" rIns="0" bIns="0">
              <a:spAutoFit/>
            </a:bodyPr>
            <a:lstStyle/>
            <a:p>
              <a:r>
                <a:rPr kumimoji="1" lang="en-US" altLang="zh-CN" sz="900" b="1">
                  <a:solidFill>
                    <a:srgbClr val="000000"/>
                  </a:solidFill>
                  <a:latin typeface="Times New Roman" pitchFamily="18" charset="0"/>
                </a:rPr>
                <a:t>*5</a:t>
              </a:r>
              <a:endParaRPr kumimoji="1" lang="en-US" altLang="zh-CN" sz="2400">
                <a:latin typeface="Times New Roman" pitchFamily="18" charset="0"/>
              </a:endParaRPr>
            </a:p>
          </p:txBody>
        </p:sp>
        <p:grpSp>
          <p:nvGrpSpPr>
            <p:cNvPr id="855" name="Group 419"/>
            <p:cNvGrpSpPr>
              <a:grpSpLocks/>
            </p:cNvGrpSpPr>
            <p:nvPr/>
          </p:nvGrpSpPr>
          <p:grpSpPr bwMode="auto">
            <a:xfrm>
              <a:off x="1490" y="963"/>
              <a:ext cx="55" cy="136"/>
              <a:chOff x="1922" y="963"/>
              <a:chExt cx="55" cy="136"/>
            </a:xfrm>
          </p:grpSpPr>
          <p:sp>
            <p:nvSpPr>
              <p:cNvPr id="192932" name="Line 420"/>
              <p:cNvSpPr>
                <a:spLocks noChangeShapeType="1"/>
              </p:cNvSpPr>
              <p:nvPr/>
            </p:nvSpPr>
            <p:spPr bwMode="auto">
              <a:xfrm flipV="1">
                <a:off x="1949" y="1016"/>
                <a:ext cx="1" cy="83"/>
              </a:xfrm>
              <a:prstGeom prst="line">
                <a:avLst/>
              </a:prstGeom>
              <a:noFill/>
              <a:ln w="7938">
                <a:solidFill>
                  <a:srgbClr val="000000"/>
                </a:solidFill>
                <a:round/>
                <a:headEnd/>
                <a:tailEnd/>
              </a:ln>
            </p:spPr>
            <p:txBody>
              <a:bodyPr/>
              <a:lstStyle/>
              <a:p>
                <a:endParaRPr lang="zh-CN" altLang="en-US"/>
              </a:p>
            </p:txBody>
          </p:sp>
          <p:sp>
            <p:nvSpPr>
              <p:cNvPr id="192933" name="Freeform 421"/>
              <p:cNvSpPr>
                <a:spLocks/>
              </p:cNvSpPr>
              <p:nvPr/>
            </p:nvSpPr>
            <p:spPr bwMode="auto">
              <a:xfrm>
                <a:off x="1922" y="963"/>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856" name="Group 422"/>
            <p:cNvGrpSpPr>
              <a:grpSpLocks/>
            </p:cNvGrpSpPr>
            <p:nvPr/>
          </p:nvGrpSpPr>
          <p:grpSpPr bwMode="auto">
            <a:xfrm>
              <a:off x="1406" y="963"/>
              <a:ext cx="55" cy="136"/>
              <a:chOff x="1838" y="963"/>
              <a:chExt cx="55" cy="136"/>
            </a:xfrm>
          </p:grpSpPr>
          <p:sp>
            <p:nvSpPr>
              <p:cNvPr id="192935" name="Line 423"/>
              <p:cNvSpPr>
                <a:spLocks noChangeShapeType="1"/>
              </p:cNvSpPr>
              <p:nvPr/>
            </p:nvSpPr>
            <p:spPr bwMode="auto">
              <a:xfrm flipV="1">
                <a:off x="1865" y="1016"/>
                <a:ext cx="1" cy="83"/>
              </a:xfrm>
              <a:prstGeom prst="line">
                <a:avLst/>
              </a:prstGeom>
              <a:noFill/>
              <a:ln w="7938">
                <a:solidFill>
                  <a:srgbClr val="000000"/>
                </a:solidFill>
                <a:round/>
                <a:headEnd/>
                <a:tailEnd/>
              </a:ln>
            </p:spPr>
            <p:txBody>
              <a:bodyPr/>
              <a:lstStyle/>
              <a:p>
                <a:endParaRPr lang="zh-CN" altLang="en-US"/>
              </a:p>
            </p:txBody>
          </p:sp>
          <p:sp>
            <p:nvSpPr>
              <p:cNvPr id="192936" name="Freeform 424"/>
              <p:cNvSpPr>
                <a:spLocks/>
              </p:cNvSpPr>
              <p:nvPr/>
            </p:nvSpPr>
            <p:spPr bwMode="auto">
              <a:xfrm>
                <a:off x="1838" y="963"/>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857" name="Group 425"/>
            <p:cNvGrpSpPr>
              <a:grpSpLocks/>
            </p:cNvGrpSpPr>
            <p:nvPr/>
          </p:nvGrpSpPr>
          <p:grpSpPr bwMode="auto">
            <a:xfrm>
              <a:off x="1574" y="963"/>
              <a:ext cx="55" cy="136"/>
              <a:chOff x="2006" y="963"/>
              <a:chExt cx="55" cy="136"/>
            </a:xfrm>
          </p:grpSpPr>
          <p:sp>
            <p:nvSpPr>
              <p:cNvPr id="192938" name="Line 426"/>
              <p:cNvSpPr>
                <a:spLocks noChangeShapeType="1"/>
              </p:cNvSpPr>
              <p:nvPr/>
            </p:nvSpPr>
            <p:spPr bwMode="auto">
              <a:xfrm flipV="1">
                <a:off x="2033" y="1016"/>
                <a:ext cx="1" cy="83"/>
              </a:xfrm>
              <a:prstGeom prst="line">
                <a:avLst/>
              </a:prstGeom>
              <a:noFill/>
              <a:ln w="7938">
                <a:solidFill>
                  <a:srgbClr val="000000"/>
                </a:solidFill>
                <a:round/>
                <a:headEnd/>
                <a:tailEnd/>
              </a:ln>
            </p:spPr>
            <p:txBody>
              <a:bodyPr/>
              <a:lstStyle/>
              <a:p>
                <a:endParaRPr lang="zh-CN" altLang="en-US"/>
              </a:p>
            </p:txBody>
          </p:sp>
          <p:sp>
            <p:nvSpPr>
              <p:cNvPr id="192939" name="Freeform 427"/>
              <p:cNvSpPr>
                <a:spLocks/>
              </p:cNvSpPr>
              <p:nvPr/>
            </p:nvSpPr>
            <p:spPr bwMode="auto">
              <a:xfrm>
                <a:off x="2006" y="963"/>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858" name="Group 428"/>
            <p:cNvGrpSpPr>
              <a:grpSpLocks/>
            </p:cNvGrpSpPr>
            <p:nvPr/>
          </p:nvGrpSpPr>
          <p:grpSpPr bwMode="auto">
            <a:xfrm>
              <a:off x="1490" y="646"/>
              <a:ext cx="55" cy="91"/>
              <a:chOff x="1922" y="646"/>
              <a:chExt cx="55" cy="91"/>
            </a:xfrm>
          </p:grpSpPr>
          <p:sp>
            <p:nvSpPr>
              <p:cNvPr id="192941" name="Line 429"/>
              <p:cNvSpPr>
                <a:spLocks noChangeShapeType="1"/>
              </p:cNvSpPr>
              <p:nvPr/>
            </p:nvSpPr>
            <p:spPr bwMode="auto">
              <a:xfrm flipV="1">
                <a:off x="1949" y="699"/>
                <a:ext cx="1" cy="38"/>
              </a:xfrm>
              <a:prstGeom prst="line">
                <a:avLst/>
              </a:prstGeom>
              <a:noFill/>
              <a:ln w="7938">
                <a:solidFill>
                  <a:srgbClr val="000000"/>
                </a:solidFill>
                <a:round/>
                <a:headEnd/>
                <a:tailEnd/>
              </a:ln>
            </p:spPr>
            <p:txBody>
              <a:bodyPr/>
              <a:lstStyle/>
              <a:p>
                <a:endParaRPr lang="zh-CN" altLang="en-US"/>
              </a:p>
            </p:txBody>
          </p:sp>
          <p:sp>
            <p:nvSpPr>
              <p:cNvPr id="192942" name="Freeform 430"/>
              <p:cNvSpPr>
                <a:spLocks/>
              </p:cNvSpPr>
              <p:nvPr/>
            </p:nvSpPr>
            <p:spPr bwMode="auto">
              <a:xfrm>
                <a:off x="1922" y="646"/>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943" name="Rectangle 431"/>
            <p:cNvSpPr>
              <a:spLocks noChangeArrowheads="1"/>
            </p:cNvSpPr>
            <p:nvPr/>
          </p:nvSpPr>
          <p:spPr bwMode="auto">
            <a:xfrm rot="16200000">
              <a:off x="1385" y="419"/>
              <a:ext cx="264"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CAMAC</a:t>
              </a:r>
              <a:endParaRPr kumimoji="1" lang="en-US" altLang="zh-CN" sz="2400">
                <a:latin typeface="Times New Roman" pitchFamily="18" charset="0"/>
              </a:endParaRPr>
            </a:p>
          </p:txBody>
        </p:sp>
        <p:sp>
          <p:nvSpPr>
            <p:cNvPr id="192944" name="Rectangle 432"/>
            <p:cNvSpPr>
              <a:spLocks noChangeArrowheads="1"/>
            </p:cNvSpPr>
            <p:nvPr/>
          </p:nvSpPr>
          <p:spPr bwMode="auto">
            <a:xfrm rot="16200000">
              <a:off x="115" y="915"/>
              <a:ext cx="1644" cy="163"/>
            </a:xfrm>
            <a:prstGeom prst="rect">
              <a:avLst/>
            </a:prstGeom>
            <a:noFill/>
            <a:ln w="9525">
              <a:noFill/>
              <a:miter lim="800000"/>
              <a:headEnd/>
              <a:tailEnd/>
            </a:ln>
          </p:spPr>
          <p:txBody>
            <a:bodyPr wrap="none" lIns="0" tIns="0" rIns="0" bIns="0">
              <a:spAutoFit/>
            </a:bodyPr>
            <a:lstStyle/>
            <a:p>
              <a:r>
                <a:rPr kumimoji="1" lang="zh-CN" altLang="en-US" sz="1700" b="1">
                  <a:solidFill>
                    <a:srgbClr val="000000"/>
                  </a:solidFill>
                  <a:latin typeface="宋体" pitchFamily="2" charset="-122"/>
                </a:rPr>
                <a:t>北京譜仪触发判选系统框图</a:t>
              </a:r>
              <a:endParaRPr kumimoji="1" lang="zh-CN" altLang="en-US" sz="2400">
                <a:latin typeface="Times New Roman" pitchFamily="18" charset="0"/>
              </a:endParaRPr>
            </a:p>
          </p:txBody>
        </p:sp>
        <p:sp>
          <p:nvSpPr>
            <p:cNvPr id="192945" name="Rectangle 433"/>
            <p:cNvSpPr>
              <a:spLocks noChangeArrowheads="1"/>
            </p:cNvSpPr>
            <p:nvPr/>
          </p:nvSpPr>
          <p:spPr bwMode="auto">
            <a:xfrm rot="16200000">
              <a:off x="815" y="916"/>
              <a:ext cx="544" cy="154"/>
            </a:xfrm>
            <a:prstGeom prst="rect">
              <a:avLst/>
            </a:prstGeom>
            <a:noFill/>
            <a:ln w="9525">
              <a:noFill/>
              <a:miter lim="800000"/>
              <a:headEnd/>
              <a:tailEnd/>
            </a:ln>
          </p:spPr>
          <p:txBody>
            <a:bodyPr wrap="none" lIns="0" tIns="0" rIns="0" bIns="0">
              <a:spAutoFit/>
            </a:bodyPr>
            <a:lstStyle/>
            <a:p>
              <a:r>
                <a:rPr kumimoji="1" lang="en-US" altLang="zh-CN" sz="1600">
                  <a:solidFill>
                    <a:srgbClr val="000000"/>
                  </a:solidFill>
                  <a:latin typeface="Times New Roman" pitchFamily="18" charset="0"/>
                </a:rPr>
                <a:t>1999.9.11.</a:t>
              </a:r>
              <a:endParaRPr kumimoji="1" lang="en-US" altLang="zh-CN" sz="2400">
                <a:latin typeface="Times New Roman" pitchFamily="18" charset="0"/>
              </a:endParaRPr>
            </a:p>
          </p:txBody>
        </p:sp>
        <p:sp>
          <p:nvSpPr>
            <p:cNvPr id="192946" name="Rectangle 434"/>
            <p:cNvSpPr>
              <a:spLocks noChangeArrowheads="1"/>
            </p:cNvSpPr>
            <p:nvPr/>
          </p:nvSpPr>
          <p:spPr bwMode="auto">
            <a:xfrm>
              <a:off x="1182" y="1598"/>
              <a:ext cx="169" cy="317"/>
            </a:xfrm>
            <a:prstGeom prst="rect">
              <a:avLst/>
            </a:prstGeom>
            <a:solidFill>
              <a:srgbClr val="CCFFCC"/>
            </a:solidFill>
            <a:ln w="7938">
              <a:solidFill>
                <a:srgbClr val="000000"/>
              </a:solidFill>
              <a:miter lim="800000"/>
              <a:headEnd/>
              <a:tailEnd/>
            </a:ln>
          </p:spPr>
          <p:txBody>
            <a:bodyPr/>
            <a:lstStyle/>
            <a:p>
              <a:endParaRPr lang="zh-CN" altLang="en-US"/>
            </a:p>
          </p:txBody>
        </p:sp>
        <p:sp>
          <p:nvSpPr>
            <p:cNvPr id="192947" name="Rectangle 435"/>
            <p:cNvSpPr>
              <a:spLocks noChangeArrowheads="1"/>
            </p:cNvSpPr>
            <p:nvPr/>
          </p:nvSpPr>
          <p:spPr bwMode="auto">
            <a:xfrm rot="16200000">
              <a:off x="1158" y="1701"/>
              <a:ext cx="211"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TR50</a:t>
              </a:r>
              <a:endParaRPr kumimoji="1" lang="en-US" altLang="zh-CN" sz="2400">
                <a:latin typeface="Times New Roman" pitchFamily="18" charset="0"/>
              </a:endParaRPr>
            </a:p>
          </p:txBody>
        </p:sp>
        <p:sp>
          <p:nvSpPr>
            <p:cNvPr id="192948" name="Line 436"/>
            <p:cNvSpPr>
              <a:spLocks noChangeShapeType="1"/>
            </p:cNvSpPr>
            <p:nvPr/>
          </p:nvSpPr>
          <p:spPr bwMode="auto">
            <a:xfrm flipV="1">
              <a:off x="2925" y="2331"/>
              <a:ext cx="1" cy="815"/>
            </a:xfrm>
            <a:prstGeom prst="line">
              <a:avLst/>
            </a:prstGeom>
            <a:noFill/>
            <a:ln w="7938">
              <a:solidFill>
                <a:srgbClr val="000000"/>
              </a:solidFill>
              <a:round/>
              <a:headEnd/>
              <a:tailEnd/>
            </a:ln>
          </p:spPr>
          <p:txBody>
            <a:bodyPr/>
            <a:lstStyle/>
            <a:p>
              <a:endParaRPr lang="zh-CN" altLang="en-US"/>
            </a:p>
          </p:txBody>
        </p:sp>
        <p:grpSp>
          <p:nvGrpSpPr>
            <p:cNvPr id="859" name="Group 437"/>
            <p:cNvGrpSpPr>
              <a:grpSpLocks/>
            </p:cNvGrpSpPr>
            <p:nvPr/>
          </p:nvGrpSpPr>
          <p:grpSpPr bwMode="auto">
            <a:xfrm>
              <a:off x="2171" y="1915"/>
              <a:ext cx="55" cy="419"/>
              <a:chOff x="2603" y="1915"/>
              <a:chExt cx="55" cy="419"/>
            </a:xfrm>
          </p:grpSpPr>
          <p:sp>
            <p:nvSpPr>
              <p:cNvPr id="192950" name="Line 438"/>
              <p:cNvSpPr>
                <a:spLocks noChangeShapeType="1"/>
              </p:cNvSpPr>
              <p:nvPr/>
            </p:nvSpPr>
            <p:spPr bwMode="auto">
              <a:xfrm flipV="1">
                <a:off x="2630" y="1968"/>
                <a:ext cx="1" cy="366"/>
              </a:xfrm>
              <a:prstGeom prst="line">
                <a:avLst/>
              </a:prstGeom>
              <a:noFill/>
              <a:ln w="7938">
                <a:solidFill>
                  <a:srgbClr val="000000"/>
                </a:solidFill>
                <a:round/>
                <a:headEnd/>
                <a:tailEnd/>
              </a:ln>
            </p:spPr>
            <p:txBody>
              <a:bodyPr/>
              <a:lstStyle/>
              <a:p>
                <a:endParaRPr lang="zh-CN" altLang="en-US"/>
              </a:p>
            </p:txBody>
          </p:sp>
          <p:sp>
            <p:nvSpPr>
              <p:cNvPr id="192951" name="Freeform 439"/>
              <p:cNvSpPr>
                <a:spLocks/>
              </p:cNvSpPr>
              <p:nvPr/>
            </p:nvSpPr>
            <p:spPr bwMode="auto">
              <a:xfrm>
                <a:off x="2603" y="1915"/>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952" name="Line 440"/>
            <p:cNvSpPr>
              <a:spLocks noChangeShapeType="1"/>
            </p:cNvSpPr>
            <p:nvPr/>
          </p:nvSpPr>
          <p:spPr bwMode="auto">
            <a:xfrm flipH="1">
              <a:off x="1270" y="2050"/>
              <a:ext cx="260" cy="4"/>
            </a:xfrm>
            <a:prstGeom prst="line">
              <a:avLst/>
            </a:prstGeom>
            <a:noFill/>
            <a:ln w="7938">
              <a:solidFill>
                <a:srgbClr val="000000"/>
              </a:solidFill>
              <a:round/>
              <a:headEnd/>
              <a:tailEnd/>
            </a:ln>
          </p:spPr>
          <p:txBody>
            <a:bodyPr/>
            <a:lstStyle/>
            <a:p>
              <a:endParaRPr lang="zh-CN" altLang="en-US"/>
            </a:p>
          </p:txBody>
        </p:sp>
        <p:sp>
          <p:nvSpPr>
            <p:cNvPr id="192953" name="Line 441"/>
            <p:cNvSpPr>
              <a:spLocks noChangeShapeType="1"/>
            </p:cNvSpPr>
            <p:nvPr/>
          </p:nvSpPr>
          <p:spPr bwMode="auto">
            <a:xfrm flipV="1">
              <a:off x="1266" y="1915"/>
              <a:ext cx="1" cy="135"/>
            </a:xfrm>
            <a:prstGeom prst="line">
              <a:avLst/>
            </a:prstGeom>
            <a:noFill/>
            <a:ln w="7938">
              <a:solidFill>
                <a:srgbClr val="000000"/>
              </a:solidFill>
              <a:round/>
              <a:headEnd/>
              <a:tailEnd/>
            </a:ln>
          </p:spPr>
          <p:txBody>
            <a:bodyPr/>
            <a:lstStyle/>
            <a:p>
              <a:endParaRPr lang="zh-CN" altLang="en-US"/>
            </a:p>
          </p:txBody>
        </p:sp>
        <p:sp>
          <p:nvSpPr>
            <p:cNvPr id="192954" name="Rectangle 442"/>
            <p:cNvSpPr>
              <a:spLocks noChangeArrowheads="1"/>
            </p:cNvSpPr>
            <p:nvPr/>
          </p:nvSpPr>
          <p:spPr bwMode="auto">
            <a:xfrm rot="16200000">
              <a:off x="1289" y="1867"/>
              <a:ext cx="264"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ACTIVE</a:t>
              </a:r>
              <a:endParaRPr kumimoji="1" lang="en-US" altLang="zh-CN" sz="2400">
                <a:latin typeface="Times New Roman" pitchFamily="18" charset="0"/>
              </a:endParaRPr>
            </a:p>
          </p:txBody>
        </p:sp>
        <p:sp>
          <p:nvSpPr>
            <p:cNvPr id="192955" name="Line 443"/>
            <p:cNvSpPr>
              <a:spLocks noChangeShapeType="1"/>
            </p:cNvSpPr>
            <p:nvPr/>
          </p:nvSpPr>
          <p:spPr bwMode="auto">
            <a:xfrm flipH="1" flipV="1">
              <a:off x="2286" y="2248"/>
              <a:ext cx="728" cy="1"/>
            </a:xfrm>
            <a:prstGeom prst="line">
              <a:avLst/>
            </a:prstGeom>
            <a:noFill/>
            <a:ln w="7938">
              <a:solidFill>
                <a:srgbClr val="000000"/>
              </a:solidFill>
              <a:round/>
              <a:headEnd/>
              <a:tailEnd/>
            </a:ln>
          </p:spPr>
          <p:txBody>
            <a:bodyPr/>
            <a:lstStyle/>
            <a:p>
              <a:endParaRPr lang="zh-CN" altLang="en-US"/>
            </a:p>
          </p:txBody>
        </p:sp>
        <p:grpSp>
          <p:nvGrpSpPr>
            <p:cNvPr id="860" name="Group 444"/>
            <p:cNvGrpSpPr>
              <a:grpSpLocks/>
            </p:cNvGrpSpPr>
            <p:nvPr/>
          </p:nvGrpSpPr>
          <p:grpSpPr bwMode="auto">
            <a:xfrm>
              <a:off x="2255" y="1915"/>
              <a:ext cx="55" cy="335"/>
              <a:chOff x="2687" y="1915"/>
              <a:chExt cx="55" cy="335"/>
            </a:xfrm>
          </p:grpSpPr>
          <p:sp>
            <p:nvSpPr>
              <p:cNvPr id="192957" name="Line 445"/>
              <p:cNvSpPr>
                <a:spLocks noChangeShapeType="1"/>
              </p:cNvSpPr>
              <p:nvPr/>
            </p:nvSpPr>
            <p:spPr bwMode="auto">
              <a:xfrm flipV="1">
                <a:off x="2714" y="1968"/>
                <a:ext cx="1" cy="282"/>
              </a:xfrm>
              <a:prstGeom prst="line">
                <a:avLst/>
              </a:prstGeom>
              <a:noFill/>
              <a:ln w="7938">
                <a:solidFill>
                  <a:srgbClr val="000000"/>
                </a:solidFill>
                <a:round/>
                <a:headEnd/>
                <a:tailEnd/>
              </a:ln>
            </p:spPr>
            <p:txBody>
              <a:bodyPr/>
              <a:lstStyle/>
              <a:p>
                <a:endParaRPr lang="zh-CN" altLang="en-US"/>
              </a:p>
            </p:txBody>
          </p:sp>
          <p:sp>
            <p:nvSpPr>
              <p:cNvPr id="192958" name="Freeform 446"/>
              <p:cNvSpPr>
                <a:spLocks/>
              </p:cNvSpPr>
              <p:nvPr/>
            </p:nvSpPr>
            <p:spPr bwMode="auto">
              <a:xfrm>
                <a:off x="2687" y="1915"/>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959" name="Line 447"/>
            <p:cNvSpPr>
              <a:spLocks noChangeShapeType="1"/>
            </p:cNvSpPr>
            <p:nvPr/>
          </p:nvSpPr>
          <p:spPr bwMode="auto">
            <a:xfrm flipH="1">
              <a:off x="2771" y="2142"/>
              <a:ext cx="878" cy="1"/>
            </a:xfrm>
            <a:prstGeom prst="line">
              <a:avLst/>
            </a:prstGeom>
            <a:noFill/>
            <a:ln w="7938">
              <a:solidFill>
                <a:srgbClr val="000000"/>
              </a:solidFill>
              <a:round/>
              <a:headEnd/>
              <a:tailEnd/>
            </a:ln>
          </p:spPr>
          <p:txBody>
            <a:bodyPr/>
            <a:lstStyle/>
            <a:p>
              <a:endParaRPr lang="zh-CN" altLang="en-US"/>
            </a:p>
          </p:txBody>
        </p:sp>
        <p:grpSp>
          <p:nvGrpSpPr>
            <p:cNvPr id="861" name="Group 448"/>
            <p:cNvGrpSpPr>
              <a:grpSpLocks/>
            </p:cNvGrpSpPr>
            <p:nvPr/>
          </p:nvGrpSpPr>
          <p:grpSpPr bwMode="auto">
            <a:xfrm>
              <a:off x="2744" y="1915"/>
              <a:ext cx="54" cy="227"/>
              <a:chOff x="3176" y="1915"/>
              <a:chExt cx="54" cy="227"/>
            </a:xfrm>
          </p:grpSpPr>
          <p:sp>
            <p:nvSpPr>
              <p:cNvPr id="192961" name="Line 449"/>
              <p:cNvSpPr>
                <a:spLocks noChangeShapeType="1"/>
              </p:cNvSpPr>
              <p:nvPr/>
            </p:nvSpPr>
            <p:spPr bwMode="auto">
              <a:xfrm flipV="1">
                <a:off x="3203" y="1968"/>
                <a:ext cx="1" cy="174"/>
              </a:xfrm>
              <a:prstGeom prst="line">
                <a:avLst/>
              </a:prstGeom>
              <a:noFill/>
              <a:ln w="7938">
                <a:solidFill>
                  <a:srgbClr val="000000"/>
                </a:solidFill>
                <a:round/>
                <a:headEnd/>
                <a:tailEnd/>
              </a:ln>
            </p:spPr>
            <p:txBody>
              <a:bodyPr/>
              <a:lstStyle/>
              <a:p>
                <a:endParaRPr lang="zh-CN" altLang="en-US"/>
              </a:p>
            </p:txBody>
          </p:sp>
          <p:sp>
            <p:nvSpPr>
              <p:cNvPr id="192962" name="Freeform 450"/>
              <p:cNvSpPr>
                <a:spLocks/>
              </p:cNvSpPr>
              <p:nvPr/>
            </p:nvSpPr>
            <p:spPr bwMode="auto">
              <a:xfrm>
                <a:off x="3176" y="1915"/>
                <a:ext cx="54"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963" name="Rectangle 451"/>
            <p:cNvSpPr>
              <a:spLocks noChangeArrowheads="1"/>
            </p:cNvSpPr>
            <p:nvPr/>
          </p:nvSpPr>
          <p:spPr bwMode="auto">
            <a:xfrm rot="16200000">
              <a:off x="3546" y="2300"/>
              <a:ext cx="124"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Etrk</a:t>
              </a:r>
              <a:endParaRPr kumimoji="1" lang="en-US" altLang="zh-CN" sz="2400">
                <a:latin typeface="Times New Roman" pitchFamily="18" charset="0"/>
              </a:endParaRPr>
            </a:p>
          </p:txBody>
        </p:sp>
        <p:sp>
          <p:nvSpPr>
            <p:cNvPr id="192964" name="Rectangle 452"/>
            <p:cNvSpPr>
              <a:spLocks noChangeArrowheads="1"/>
            </p:cNvSpPr>
            <p:nvPr/>
          </p:nvSpPr>
          <p:spPr bwMode="auto">
            <a:xfrm rot="16200000">
              <a:off x="2912" y="2557"/>
              <a:ext cx="15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Etrvs</a:t>
              </a:r>
              <a:endParaRPr kumimoji="1" lang="en-US" altLang="zh-CN" sz="2400">
                <a:latin typeface="Times New Roman" pitchFamily="18" charset="0"/>
              </a:endParaRPr>
            </a:p>
          </p:txBody>
        </p:sp>
        <p:sp>
          <p:nvSpPr>
            <p:cNvPr id="192965" name="Rectangle 453"/>
            <p:cNvSpPr>
              <a:spLocks noChangeArrowheads="1"/>
            </p:cNvSpPr>
            <p:nvPr/>
          </p:nvSpPr>
          <p:spPr bwMode="auto">
            <a:xfrm rot="16200000">
              <a:off x="2198" y="3887"/>
              <a:ext cx="1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R,G</a:t>
              </a:r>
              <a:endParaRPr kumimoji="1" lang="en-US" altLang="zh-CN" sz="2400">
                <a:latin typeface="Times New Roman" pitchFamily="18" charset="0"/>
              </a:endParaRPr>
            </a:p>
          </p:txBody>
        </p:sp>
        <p:sp>
          <p:nvSpPr>
            <p:cNvPr id="192966" name="Rectangle 454"/>
            <p:cNvSpPr>
              <a:spLocks noChangeArrowheads="1"/>
            </p:cNvSpPr>
            <p:nvPr/>
          </p:nvSpPr>
          <p:spPr bwMode="auto">
            <a:xfrm rot="16200000">
              <a:off x="2520" y="3300"/>
              <a:ext cx="149" cy="67"/>
            </a:xfrm>
            <a:prstGeom prst="rect">
              <a:avLst/>
            </a:prstGeom>
            <a:noFill/>
            <a:ln w="9525">
              <a:noFill/>
              <a:miter lim="800000"/>
              <a:headEnd/>
              <a:tailEnd/>
            </a:ln>
          </p:spPr>
          <p:txBody>
            <a:bodyPr wrap="none" lIns="0" tIns="0" rIns="0" bIns="0">
              <a:spAutoFit/>
            </a:bodyPr>
            <a:lstStyle/>
            <a:p>
              <a:r>
                <a:rPr kumimoji="1" lang="en-US" altLang="zh-CN" sz="700">
                  <a:solidFill>
                    <a:srgbClr val="000000"/>
                  </a:solidFill>
                  <a:latin typeface="Times New Roman" pitchFamily="18" charset="0"/>
                </a:rPr>
                <a:t>SDM2</a:t>
              </a:r>
              <a:endParaRPr kumimoji="1" lang="en-US" altLang="zh-CN" sz="2400">
                <a:latin typeface="Times New Roman" pitchFamily="18" charset="0"/>
              </a:endParaRPr>
            </a:p>
          </p:txBody>
        </p:sp>
        <p:grpSp>
          <p:nvGrpSpPr>
            <p:cNvPr id="862" name="Group 455"/>
            <p:cNvGrpSpPr>
              <a:grpSpLocks/>
            </p:cNvGrpSpPr>
            <p:nvPr/>
          </p:nvGrpSpPr>
          <p:grpSpPr bwMode="auto">
            <a:xfrm>
              <a:off x="2213" y="285"/>
              <a:ext cx="55" cy="362"/>
              <a:chOff x="2645" y="285"/>
              <a:chExt cx="55" cy="362"/>
            </a:xfrm>
          </p:grpSpPr>
          <p:sp>
            <p:nvSpPr>
              <p:cNvPr id="192968" name="Line 456"/>
              <p:cNvSpPr>
                <a:spLocks noChangeShapeType="1"/>
              </p:cNvSpPr>
              <p:nvPr/>
            </p:nvSpPr>
            <p:spPr bwMode="auto">
              <a:xfrm flipV="1">
                <a:off x="2672" y="337"/>
                <a:ext cx="1" cy="310"/>
              </a:xfrm>
              <a:prstGeom prst="line">
                <a:avLst/>
              </a:prstGeom>
              <a:noFill/>
              <a:ln w="7938">
                <a:solidFill>
                  <a:srgbClr val="000000"/>
                </a:solidFill>
                <a:round/>
                <a:headEnd/>
                <a:tailEnd/>
              </a:ln>
            </p:spPr>
            <p:txBody>
              <a:bodyPr/>
              <a:lstStyle/>
              <a:p>
                <a:endParaRPr lang="zh-CN" altLang="en-US"/>
              </a:p>
            </p:txBody>
          </p:sp>
          <p:sp>
            <p:nvSpPr>
              <p:cNvPr id="192969" name="Freeform 457"/>
              <p:cNvSpPr>
                <a:spLocks/>
              </p:cNvSpPr>
              <p:nvPr/>
            </p:nvSpPr>
            <p:spPr bwMode="auto">
              <a:xfrm>
                <a:off x="2645" y="285"/>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2970" name="Rectangle 458"/>
            <p:cNvSpPr>
              <a:spLocks noChangeArrowheads="1"/>
            </p:cNvSpPr>
            <p:nvPr/>
          </p:nvSpPr>
          <p:spPr bwMode="auto">
            <a:xfrm rot="16200000">
              <a:off x="2094" y="462"/>
              <a:ext cx="220"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GATEs</a:t>
              </a:r>
              <a:endParaRPr kumimoji="1" lang="en-US" altLang="zh-CN" sz="2400">
                <a:latin typeface="Times New Roman" pitchFamily="18" charset="0"/>
              </a:endParaRPr>
            </a:p>
          </p:txBody>
        </p:sp>
        <p:grpSp>
          <p:nvGrpSpPr>
            <p:cNvPr id="863" name="Group 459"/>
            <p:cNvGrpSpPr>
              <a:grpSpLocks/>
            </p:cNvGrpSpPr>
            <p:nvPr/>
          </p:nvGrpSpPr>
          <p:grpSpPr bwMode="auto">
            <a:xfrm>
              <a:off x="3492" y="1369"/>
              <a:ext cx="340" cy="549"/>
              <a:chOff x="3924" y="1369"/>
              <a:chExt cx="340" cy="549"/>
            </a:xfrm>
          </p:grpSpPr>
          <p:sp>
            <p:nvSpPr>
              <p:cNvPr id="192972" name="Rectangle 460"/>
              <p:cNvSpPr>
                <a:spLocks noChangeArrowheads="1"/>
              </p:cNvSpPr>
              <p:nvPr/>
            </p:nvSpPr>
            <p:spPr bwMode="auto">
              <a:xfrm>
                <a:off x="3927" y="1372"/>
                <a:ext cx="334" cy="543"/>
              </a:xfrm>
              <a:prstGeom prst="rect">
                <a:avLst/>
              </a:prstGeom>
              <a:solidFill>
                <a:srgbClr val="CCFFCC"/>
              </a:solidFill>
              <a:ln w="9525">
                <a:noFill/>
                <a:miter lim="800000"/>
                <a:headEnd/>
                <a:tailEnd/>
              </a:ln>
            </p:spPr>
            <p:txBody>
              <a:bodyPr/>
              <a:lstStyle/>
              <a:p>
                <a:endParaRPr lang="zh-CN" altLang="en-US"/>
              </a:p>
            </p:txBody>
          </p:sp>
          <p:sp>
            <p:nvSpPr>
              <p:cNvPr id="192973" name="Rectangle 461"/>
              <p:cNvSpPr>
                <a:spLocks noChangeArrowheads="1"/>
              </p:cNvSpPr>
              <p:nvPr/>
            </p:nvSpPr>
            <p:spPr bwMode="auto">
              <a:xfrm>
                <a:off x="3927" y="1913"/>
                <a:ext cx="20" cy="5"/>
              </a:xfrm>
              <a:prstGeom prst="rect">
                <a:avLst/>
              </a:prstGeom>
              <a:solidFill>
                <a:srgbClr val="000000"/>
              </a:solidFill>
              <a:ln w="9525">
                <a:noFill/>
                <a:miter lim="800000"/>
                <a:headEnd/>
                <a:tailEnd/>
              </a:ln>
            </p:spPr>
            <p:txBody>
              <a:bodyPr/>
              <a:lstStyle/>
              <a:p>
                <a:endParaRPr lang="zh-CN" altLang="en-US"/>
              </a:p>
            </p:txBody>
          </p:sp>
          <p:sp>
            <p:nvSpPr>
              <p:cNvPr id="192974" name="Rectangle 462"/>
              <p:cNvSpPr>
                <a:spLocks noChangeArrowheads="1"/>
              </p:cNvSpPr>
              <p:nvPr/>
            </p:nvSpPr>
            <p:spPr bwMode="auto">
              <a:xfrm>
                <a:off x="3963" y="1913"/>
                <a:ext cx="21" cy="5"/>
              </a:xfrm>
              <a:prstGeom prst="rect">
                <a:avLst/>
              </a:prstGeom>
              <a:solidFill>
                <a:srgbClr val="000000"/>
              </a:solidFill>
              <a:ln w="9525">
                <a:noFill/>
                <a:miter lim="800000"/>
                <a:headEnd/>
                <a:tailEnd/>
              </a:ln>
            </p:spPr>
            <p:txBody>
              <a:bodyPr/>
              <a:lstStyle/>
              <a:p>
                <a:endParaRPr lang="zh-CN" altLang="en-US"/>
              </a:p>
            </p:txBody>
          </p:sp>
          <p:sp>
            <p:nvSpPr>
              <p:cNvPr id="192975" name="Rectangle 463"/>
              <p:cNvSpPr>
                <a:spLocks noChangeArrowheads="1"/>
              </p:cNvSpPr>
              <p:nvPr/>
            </p:nvSpPr>
            <p:spPr bwMode="auto">
              <a:xfrm>
                <a:off x="4000" y="1913"/>
                <a:ext cx="21" cy="5"/>
              </a:xfrm>
              <a:prstGeom prst="rect">
                <a:avLst/>
              </a:prstGeom>
              <a:solidFill>
                <a:srgbClr val="000000"/>
              </a:solidFill>
              <a:ln w="9525">
                <a:noFill/>
                <a:miter lim="800000"/>
                <a:headEnd/>
                <a:tailEnd/>
              </a:ln>
            </p:spPr>
            <p:txBody>
              <a:bodyPr/>
              <a:lstStyle/>
              <a:p>
                <a:endParaRPr lang="zh-CN" altLang="en-US"/>
              </a:p>
            </p:txBody>
          </p:sp>
          <p:sp>
            <p:nvSpPr>
              <p:cNvPr id="192976" name="Rectangle 464"/>
              <p:cNvSpPr>
                <a:spLocks noChangeArrowheads="1"/>
              </p:cNvSpPr>
              <p:nvPr/>
            </p:nvSpPr>
            <p:spPr bwMode="auto">
              <a:xfrm>
                <a:off x="4036" y="1913"/>
                <a:ext cx="21" cy="5"/>
              </a:xfrm>
              <a:prstGeom prst="rect">
                <a:avLst/>
              </a:prstGeom>
              <a:solidFill>
                <a:srgbClr val="000000"/>
              </a:solidFill>
              <a:ln w="9525">
                <a:noFill/>
                <a:miter lim="800000"/>
                <a:headEnd/>
                <a:tailEnd/>
              </a:ln>
            </p:spPr>
            <p:txBody>
              <a:bodyPr/>
              <a:lstStyle/>
              <a:p>
                <a:endParaRPr lang="zh-CN" altLang="en-US"/>
              </a:p>
            </p:txBody>
          </p:sp>
          <p:sp>
            <p:nvSpPr>
              <p:cNvPr id="192977" name="Rectangle 465"/>
              <p:cNvSpPr>
                <a:spLocks noChangeArrowheads="1"/>
              </p:cNvSpPr>
              <p:nvPr/>
            </p:nvSpPr>
            <p:spPr bwMode="auto">
              <a:xfrm>
                <a:off x="4073" y="1913"/>
                <a:ext cx="21" cy="5"/>
              </a:xfrm>
              <a:prstGeom prst="rect">
                <a:avLst/>
              </a:prstGeom>
              <a:solidFill>
                <a:srgbClr val="000000"/>
              </a:solidFill>
              <a:ln w="9525">
                <a:noFill/>
                <a:miter lim="800000"/>
                <a:headEnd/>
                <a:tailEnd/>
              </a:ln>
            </p:spPr>
            <p:txBody>
              <a:bodyPr/>
              <a:lstStyle/>
              <a:p>
                <a:endParaRPr lang="zh-CN" altLang="en-US"/>
              </a:p>
            </p:txBody>
          </p:sp>
          <p:sp>
            <p:nvSpPr>
              <p:cNvPr id="192978" name="Rectangle 466"/>
              <p:cNvSpPr>
                <a:spLocks noChangeArrowheads="1"/>
              </p:cNvSpPr>
              <p:nvPr/>
            </p:nvSpPr>
            <p:spPr bwMode="auto">
              <a:xfrm>
                <a:off x="4109" y="1913"/>
                <a:ext cx="21" cy="5"/>
              </a:xfrm>
              <a:prstGeom prst="rect">
                <a:avLst/>
              </a:prstGeom>
              <a:solidFill>
                <a:srgbClr val="000000"/>
              </a:solidFill>
              <a:ln w="9525">
                <a:noFill/>
                <a:miter lim="800000"/>
                <a:headEnd/>
                <a:tailEnd/>
              </a:ln>
            </p:spPr>
            <p:txBody>
              <a:bodyPr/>
              <a:lstStyle/>
              <a:p>
                <a:endParaRPr lang="zh-CN" altLang="en-US"/>
              </a:p>
            </p:txBody>
          </p:sp>
          <p:sp>
            <p:nvSpPr>
              <p:cNvPr id="192979" name="Rectangle 467"/>
              <p:cNvSpPr>
                <a:spLocks noChangeArrowheads="1"/>
              </p:cNvSpPr>
              <p:nvPr/>
            </p:nvSpPr>
            <p:spPr bwMode="auto">
              <a:xfrm>
                <a:off x="4146" y="1913"/>
                <a:ext cx="21" cy="5"/>
              </a:xfrm>
              <a:prstGeom prst="rect">
                <a:avLst/>
              </a:prstGeom>
              <a:solidFill>
                <a:srgbClr val="000000"/>
              </a:solidFill>
              <a:ln w="9525">
                <a:noFill/>
                <a:miter lim="800000"/>
                <a:headEnd/>
                <a:tailEnd/>
              </a:ln>
            </p:spPr>
            <p:txBody>
              <a:bodyPr/>
              <a:lstStyle/>
              <a:p>
                <a:endParaRPr lang="zh-CN" altLang="en-US"/>
              </a:p>
            </p:txBody>
          </p:sp>
          <p:sp>
            <p:nvSpPr>
              <p:cNvPr id="192980" name="Rectangle 468"/>
              <p:cNvSpPr>
                <a:spLocks noChangeArrowheads="1"/>
              </p:cNvSpPr>
              <p:nvPr/>
            </p:nvSpPr>
            <p:spPr bwMode="auto">
              <a:xfrm>
                <a:off x="4183" y="1913"/>
                <a:ext cx="21" cy="5"/>
              </a:xfrm>
              <a:prstGeom prst="rect">
                <a:avLst/>
              </a:prstGeom>
              <a:solidFill>
                <a:srgbClr val="000000"/>
              </a:solidFill>
              <a:ln w="9525">
                <a:noFill/>
                <a:miter lim="800000"/>
                <a:headEnd/>
                <a:tailEnd/>
              </a:ln>
            </p:spPr>
            <p:txBody>
              <a:bodyPr/>
              <a:lstStyle/>
              <a:p>
                <a:endParaRPr lang="zh-CN" altLang="en-US"/>
              </a:p>
            </p:txBody>
          </p:sp>
          <p:sp>
            <p:nvSpPr>
              <p:cNvPr id="192981" name="Rectangle 469"/>
              <p:cNvSpPr>
                <a:spLocks noChangeArrowheads="1"/>
              </p:cNvSpPr>
              <p:nvPr/>
            </p:nvSpPr>
            <p:spPr bwMode="auto">
              <a:xfrm>
                <a:off x="4219" y="1913"/>
                <a:ext cx="21" cy="5"/>
              </a:xfrm>
              <a:prstGeom prst="rect">
                <a:avLst/>
              </a:prstGeom>
              <a:solidFill>
                <a:srgbClr val="000000"/>
              </a:solidFill>
              <a:ln w="9525">
                <a:noFill/>
                <a:miter lim="800000"/>
                <a:headEnd/>
                <a:tailEnd/>
              </a:ln>
            </p:spPr>
            <p:txBody>
              <a:bodyPr/>
              <a:lstStyle/>
              <a:p>
                <a:endParaRPr lang="zh-CN" altLang="en-US"/>
              </a:p>
            </p:txBody>
          </p:sp>
          <p:sp>
            <p:nvSpPr>
              <p:cNvPr id="192982" name="Freeform 470"/>
              <p:cNvSpPr>
                <a:spLocks/>
              </p:cNvSpPr>
              <p:nvPr/>
            </p:nvSpPr>
            <p:spPr bwMode="auto">
              <a:xfrm>
                <a:off x="4256" y="1900"/>
                <a:ext cx="8" cy="18"/>
              </a:xfrm>
              <a:custGeom>
                <a:avLst/>
                <a:gdLst/>
                <a:ahLst/>
                <a:cxnLst>
                  <a:cxn ang="0">
                    <a:pos x="0" y="26"/>
                  </a:cxn>
                  <a:cxn ang="0">
                    <a:pos x="0" y="36"/>
                  </a:cxn>
                  <a:cxn ang="0">
                    <a:pos x="10" y="36"/>
                  </a:cxn>
                  <a:cxn ang="0">
                    <a:pos x="15" y="36"/>
                  </a:cxn>
                  <a:cxn ang="0">
                    <a:pos x="15" y="31"/>
                  </a:cxn>
                  <a:cxn ang="0">
                    <a:pos x="15" y="0"/>
                  </a:cxn>
                  <a:cxn ang="0">
                    <a:pos x="5" y="0"/>
                  </a:cxn>
                  <a:cxn ang="0">
                    <a:pos x="5" y="31"/>
                  </a:cxn>
                  <a:cxn ang="0">
                    <a:pos x="10" y="31"/>
                  </a:cxn>
                  <a:cxn ang="0">
                    <a:pos x="10" y="26"/>
                  </a:cxn>
                  <a:cxn ang="0">
                    <a:pos x="0" y="26"/>
                  </a:cxn>
                </a:cxnLst>
                <a:rect l="0" t="0" r="r" b="b"/>
                <a:pathLst>
                  <a:path w="15" h="36">
                    <a:moveTo>
                      <a:pt x="0" y="26"/>
                    </a:moveTo>
                    <a:lnTo>
                      <a:pt x="0" y="36"/>
                    </a:lnTo>
                    <a:lnTo>
                      <a:pt x="10" y="36"/>
                    </a:lnTo>
                    <a:lnTo>
                      <a:pt x="15" y="36"/>
                    </a:lnTo>
                    <a:lnTo>
                      <a:pt x="15" y="31"/>
                    </a:lnTo>
                    <a:lnTo>
                      <a:pt x="15" y="0"/>
                    </a:lnTo>
                    <a:lnTo>
                      <a:pt x="5" y="0"/>
                    </a:lnTo>
                    <a:lnTo>
                      <a:pt x="5" y="31"/>
                    </a:lnTo>
                    <a:lnTo>
                      <a:pt x="10" y="31"/>
                    </a:lnTo>
                    <a:lnTo>
                      <a:pt x="10" y="26"/>
                    </a:lnTo>
                    <a:lnTo>
                      <a:pt x="0" y="26"/>
                    </a:lnTo>
                    <a:close/>
                  </a:path>
                </a:pathLst>
              </a:custGeom>
              <a:solidFill>
                <a:srgbClr val="000000"/>
              </a:solidFill>
              <a:ln w="9525">
                <a:noFill/>
                <a:round/>
                <a:headEnd/>
                <a:tailEnd/>
              </a:ln>
            </p:spPr>
            <p:txBody>
              <a:bodyPr/>
              <a:lstStyle/>
              <a:p>
                <a:endParaRPr lang="zh-CN" altLang="en-US"/>
              </a:p>
            </p:txBody>
          </p:sp>
          <p:sp>
            <p:nvSpPr>
              <p:cNvPr id="192983" name="Rectangle 471"/>
              <p:cNvSpPr>
                <a:spLocks noChangeArrowheads="1"/>
              </p:cNvSpPr>
              <p:nvPr/>
            </p:nvSpPr>
            <p:spPr bwMode="auto">
              <a:xfrm>
                <a:off x="4258" y="1863"/>
                <a:ext cx="6" cy="21"/>
              </a:xfrm>
              <a:prstGeom prst="rect">
                <a:avLst/>
              </a:prstGeom>
              <a:solidFill>
                <a:srgbClr val="000000"/>
              </a:solidFill>
              <a:ln w="9525">
                <a:noFill/>
                <a:miter lim="800000"/>
                <a:headEnd/>
                <a:tailEnd/>
              </a:ln>
            </p:spPr>
            <p:txBody>
              <a:bodyPr/>
              <a:lstStyle/>
              <a:p>
                <a:endParaRPr lang="zh-CN" altLang="en-US"/>
              </a:p>
            </p:txBody>
          </p:sp>
          <p:sp>
            <p:nvSpPr>
              <p:cNvPr id="192984" name="Rectangle 472"/>
              <p:cNvSpPr>
                <a:spLocks noChangeArrowheads="1"/>
              </p:cNvSpPr>
              <p:nvPr/>
            </p:nvSpPr>
            <p:spPr bwMode="auto">
              <a:xfrm>
                <a:off x="4258" y="1827"/>
                <a:ext cx="6" cy="21"/>
              </a:xfrm>
              <a:prstGeom prst="rect">
                <a:avLst/>
              </a:prstGeom>
              <a:solidFill>
                <a:srgbClr val="000000"/>
              </a:solidFill>
              <a:ln w="9525">
                <a:noFill/>
                <a:miter lim="800000"/>
                <a:headEnd/>
                <a:tailEnd/>
              </a:ln>
            </p:spPr>
            <p:txBody>
              <a:bodyPr/>
              <a:lstStyle/>
              <a:p>
                <a:endParaRPr lang="zh-CN" altLang="en-US"/>
              </a:p>
            </p:txBody>
          </p:sp>
          <p:sp>
            <p:nvSpPr>
              <p:cNvPr id="192985" name="Rectangle 473"/>
              <p:cNvSpPr>
                <a:spLocks noChangeArrowheads="1"/>
              </p:cNvSpPr>
              <p:nvPr/>
            </p:nvSpPr>
            <p:spPr bwMode="auto">
              <a:xfrm>
                <a:off x="4258" y="1790"/>
                <a:ext cx="6" cy="21"/>
              </a:xfrm>
              <a:prstGeom prst="rect">
                <a:avLst/>
              </a:prstGeom>
              <a:solidFill>
                <a:srgbClr val="000000"/>
              </a:solidFill>
              <a:ln w="9525">
                <a:noFill/>
                <a:miter lim="800000"/>
                <a:headEnd/>
                <a:tailEnd/>
              </a:ln>
            </p:spPr>
            <p:txBody>
              <a:bodyPr/>
              <a:lstStyle/>
              <a:p>
                <a:endParaRPr lang="zh-CN" altLang="en-US"/>
              </a:p>
            </p:txBody>
          </p:sp>
          <p:sp>
            <p:nvSpPr>
              <p:cNvPr id="192986" name="Rectangle 474"/>
              <p:cNvSpPr>
                <a:spLocks noChangeArrowheads="1"/>
              </p:cNvSpPr>
              <p:nvPr/>
            </p:nvSpPr>
            <p:spPr bwMode="auto">
              <a:xfrm>
                <a:off x="4258" y="1753"/>
                <a:ext cx="6" cy="21"/>
              </a:xfrm>
              <a:prstGeom prst="rect">
                <a:avLst/>
              </a:prstGeom>
              <a:solidFill>
                <a:srgbClr val="000000"/>
              </a:solidFill>
              <a:ln w="9525">
                <a:noFill/>
                <a:miter lim="800000"/>
                <a:headEnd/>
                <a:tailEnd/>
              </a:ln>
            </p:spPr>
            <p:txBody>
              <a:bodyPr/>
              <a:lstStyle/>
              <a:p>
                <a:endParaRPr lang="zh-CN" altLang="en-US"/>
              </a:p>
            </p:txBody>
          </p:sp>
          <p:sp>
            <p:nvSpPr>
              <p:cNvPr id="192987" name="Rectangle 475"/>
              <p:cNvSpPr>
                <a:spLocks noChangeArrowheads="1"/>
              </p:cNvSpPr>
              <p:nvPr/>
            </p:nvSpPr>
            <p:spPr bwMode="auto">
              <a:xfrm>
                <a:off x="4258" y="1717"/>
                <a:ext cx="6" cy="21"/>
              </a:xfrm>
              <a:prstGeom prst="rect">
                <a:avLst/>
              </a:prstGeom>
              <a:solidFill>
                <a:srgbClr val="000000"/>
              </a:solidFill>
              <a:ln w="9525">
                <a:noFill/>
                <a:miter lim="800000"/>
                <a:headEnd/>
                <a:tailEnd/>
              </a:ln>
            </p:spPr>
            <p:txBody>
              <a:bodyPr/>
              <a:lstStyle/>
              <a:p>
                <a:endParaRPr lang="zh-CN" altLang="en-US"/>
              </a:p>
            </p:txBody>
          </p:sp>
          <p:sp>
            <p:nvSpPr>
              <p:cNvPr id="192988" name="Rectangle 476"/>
              <p:cNvSpPr>
                <a:spLocks noChangeArrowheads="1"/>
              </p:cNvSpPr>
              <p:nvPr/>
            </p:nvSpPr>
            <p:spPr bwMode="auto">
              <a:xfrm>
                <a:off x="4258" y="1680"/>
                <a:ext cx="6" cy="21"/>
              </a:xfrm>
              <a:prstGeom prst="rect">
                <a:avLst/>
              </a:prstGeom>
              <a:solidFill>
                <a:srgbClr val="000000"/>
              </a:solidFill>
              <a:ln w="9525">
                <a:noFill/>
                <a:miter lim="800000"/>
                <a:headEnd/>
                <a:tailEnd/>
              </a:ln>
            </p:spPr>
            <p:txBody>
              <a:bodyPr/>
              <a:lstStyle/>
              <a:p>
                <a:endParaRPr lang="zh-CN" altLang="en-US"/>
              </a:p>
            </p:txBody>
          </p:sp>
          <p:sp>
            <p:nvSpPr>
              <p:cNvPr id="192989" name="Rectangle 477"/>
              <p:cNvSpPr>
                <a:spLocks noChangeArrowheads="1"/>
              </p:cNvSpPr>
              <p:nvPr/>
            </p:nvSpPr>
            <p:spPr bwMode="auto">
              <a:xfrm>
                <a:off x="4258" y="1644"/>
                <a:ext cx="6" cy="21"/>
              </a:xfrm>
              <a:prstGeom prst="rect">
                <a:avLst/>
              </a:prstGeom>
              <a:solidFill>
                <a:srgbClr val="000000"/>
              </a:solidFill>
              <a:ln w="9525">
                <a:noFill/>
                <a:miter lim="800000"/>
                <a:headEnd/>
                <a:tailEnd/>
              </a:ln>
            </p:spPr>
            <p:txBody>
              <a:bodyPr/>
              <a:lstStyle/>
              <a:p>
                <a:endParaRPr lang="zh-CN" altLang="en-US"/>
              </a:p>
            </p:txBody>
          </p:sp>
          <p:sp>
            <p:nvSpPr>
              <p:cNvPr id="192990" name="Rectangle 478"/>
              <p:cNvSpPr>
                <a:spLocks noChangeArrowheads="1"/>
              </p:cNvSpPr>
              <p:nvPr/>
            </p:nvSpPr>
            <p:spPr bwMode="auto">
              <a:xfrm>
                <a:off x="4258" y="1607"/>
                <a:ext cx="6" cy="21"/>
              </a:xfrm>
              <a:prstGeom prst="rect">
                <a:avLst/>
              </a:prstGeom>
              <a:solidFill>
                <a:srgbClr val="000000"/>
              </a:solidFill>
              <a:ln w="9525">
                <a:noFill/>
                <a:miter lim="800000"/>
                <a:headEnd/>
                <a:tailEnd/>
              </a:ln>
            </p:spPr>
            <p:txBody>
              <a:bodyPr/>
              <a:lstStyle/>
              <a:p>
                <a:endParaRPr lang="zh-CN" altLang="en-US"/>
              </a:p>
            </p:txBody>
          </p:sp>
          <p:sp>
            <p:nvSpPr>
              <p:cNvPr id="192991" name="Rectangle 479"/>
              <p:cNvSpPr>
                <a:spLocks noChangeArrowheads="1"/>
              </p:cNvSpPr>
              <p:nvPr/>
            </p:nvSpPr>
            <p:spPr bwMode="auto">
              <a:xfrm>
                <a:off x="4258" y="1571"/>
                <a:ext cx="6" cy="20"/>
              </a:xfrm>
              <a:prstGeom prst="rect">
                <a:avLst/>
              </a:prstGeom>
              <a:solidFill>
                <a:srgbClr val="000000"/>
              </a:solidFill>
              <a:ln w="9525">
                <a:noFill/>
                <a:miter lim="800000"/>
                <a:headEnd/>
                <a:tailEnd/>
              </a:ln>
            </p:spPr>
            <p:txBody>
              <a:bodyPr/>
              <a:lstStyle/>
              <a:p>
                <a:endParaRPr lang="zh-CN" altLang="en-US"/>
              </a:p>
            </p:txBody>
          </p:sp>
          <p:sp>
            <p:nvSpPr>
              <p:cNvPr id="192992" name="Rectangle 480"/>
              <p:cNvSpPr>
                <a:spLocks noChangeArrowheads="1"/>
              </p:cNvSpPr>
              <p:nvPr/>
            </p:nvSpPr>
            <p:spPr bwMode="auto">
              <a:xfrm>
                <a:off x="4258" y="1534"/>
                <a:ext cx="6" cy="21"/>
              </a:xfrm>
              <a:prstGeom prst="rect">
                <a:avLst/>
              </a:prstGeom>
              <a:solidFill>
                <a:srgbClr val="000000"/>
              </a:solidFill>
              <a:ln w="9525">
                <a:noFill/>
                <a:miter lim="800000"/>
                <a:headEnd/>
                <a:tailEnd/>
              </a:ln>
            </p:spPr>
            <p:txBody>
              <a:bodyPr/>
              <a:lstStyle/>
              <a:p>
                <a:endParaRPr lang="zh-CN" altLang="en-US"/>
              </a:p>
            </p:txBody>
          </p:sp>
          <p:sp>
            <p:nvSpPr>
              <p:cNvPr id="192993" name="Rectangle 481"/>
              <p:cNvSpPr>
                <a:spLocks noChangeArrowheads="1"/>
              </p:cNvSpPr>
              <p:nvPr/>
            </p:nvSpPr>
            <p:spPr bwMode="auto">
              <a:xfrm>
                <a:off x="4258" y="1497"/>
                <a:ext cx="6" cy="21"/>
              </a:xfrm>
              <a:prstGeom prst="rect">
                <a:avLst/>
              </a:prstGeom>
              <a:solidFill>
                <a:srgbClr val="000000"/>
              </a:solidFill>
              <a:ln w="9525">
                <a:noFill/>
                <a:miter lim="800000"/>
                <a:headEnd/>
                <a:tailEnd/>
              </a:ln>
            </p:spPr>
            <p:txBody>
              <a:bodyPr/>
              <a:lstStyle/>
              <a:p>
                <a:endParaRPr lang="zh-CN" altLang="en-US"/>
              </a:p>
            </p:txBody>
          </p:sp>
          <p:sp>
            <p:nvSpPr>
              <p:cNvPr id="192994" name="Rectangle 482"/>
              <p:cNvSpPr>
                <a:spLocks noChangeArrowheads="1"/>
              </p:cNvSpPr>
              <p:nvPr/>
            </p:nvSpPr>
            <p:spPr bwMode="auto">
              <a:xfrm>
                <a:off x="4258" y="1461"/>
                <a:ext cx="6" cy="21"/>
              </a:xfrm>
              <a:prstGeom prst="rect">
                <a:avLst/>
              </a:prstGeom>
              <a:solidFill>
                <a:srgbClr val="000000"/>
              </a:solidFill>
              <a:ln w="9525">
                <a:noFill/>
                <a:miter lim="800000"/>
                <a:headEnd/>
                <a:tailEnd/>
              </a:ln>
            </p:spPr>
            <p:txBody>
              <a:bodyPr/>
              <a:lstStyle/>
              <a:p>
                <a:endParaRPr lang="zh-CN" altLang="en-US"/>
              </a:p>
            </p:txBody>
          </p:sp>
          <p:sp>
            <p:nvSpPr>
              <p:cNvPr id="192995" name="Rectangle 483"/>
              <p:cNvSpPr>
                <a:spLocks noChangeArrowheads="1"/>
              </p:cNvSpPr>
              <p:nvPr/>
            </p:nvSpPr>
            <p:spPr bwMode="auto">
              <a:xfrm>
                <a:off x="4258" y="1424"/>
                <a:ext cx="6" cy="21"/>
              </a:xfrm>
              <a:prstGeom prst="rect">
                <a:avLst/>
              </a:prstGeom>
              <a:solidFill>
                <a:srgbClr val="000000"/>
              </a:solidFill>
              <a:ln w="9525">
                <a:noFill/>
                <a:miter lim="800000"/>
                <a:headEnd/>
                <a:tailEnd/>
              </a:ln>
            </p:spPr>
            <p:txBody>
              <a:bodyPr/>
              <a:lstStyle/>
              <a:p>
                <a:endParaRPr lang="zh-CN" altLang="en-US"/>
              </a:p>
            </p:txBody>
          </p:sp>
          <p:sp>
            <p:nvSpPr>
              <p:cNvPr id="192996" name="Rectangle 484"/>
              <p:cNvSpPr>
                <a:spLocks noChangeArrowheads="1"/>
              </p:cNvSpPr>
              <p:nvPr/>
            </p:nvSpPr>
            <p:spPr bwMode="auto">
              <a:xfrm>
                <a:off x="4258" y="1388"/>
                <a:ext cx="6" cy="21"/>
              </a:xfrm>
              <a:prstGeom prst="rect">
                <a:avLst/>
              </a:prstGeom>
              <a:solidFill>
                <a:srgbClr val="000000"/>
              </a:solidFill>
              <a:ln w="9525">
                <a:noFill/>
                <a:miter lim="800000"/>
                <a:headEnd/>
                <a:tailEnd/>
              </a:ln>
            </p:spPr>
            <p:txBody>
              <a:bodyPr/>
              <a:lstStyle/>
              <a:p>
                <a:endParaRPr lang="zh-CN" altLang="en-US"/>
              </a:p>
            </p:txBody>
          </p:sp>
          <p:sp>
            <p:nvSpPr>
              <p:cNvPr id="192997" name="Rectangle 485"/>
              <p:cNvSpPr>
                <a:spLocks noChangeArrowheads="1"/>
              </p:cNvSpPr>
              <p:nvPr/>
            </p:nvSpPr>
            <p:spPr bwMode="auto">
              <a:xfrm>
                <a:off x="4240" y="1369"/>
                <a:ext cx="21" cy="6"/>
              </a:xfrm>
              <a:prstGeom prst="rect">
                <a:avLst/>
              </a:prstGeom>
              <a:solidFill>
                <a:srgbClr val="000000"/>
              </a:solidFill>
              <a:ln w="9525">
                <a:noFill/>
                <a:miter lim="800000"/>
                <a:headEnd/>
                <a:tailEnd/>
              </a:ln>
            </p:spPr>
            <p:txBody>
              <a:bodyPr/>
              <a:lstStyle/>
              <a:p>
                <a:endParaRPr lang="zh-CN" altLang="en-US"/>
              </a:p>
            </p:txBody>
          </p:sp>
          <p:sp>
            <p:nvSpPr>
              <p:cNvPr id="192998" name="Rectangle 486"/>
              <p:cNvSpPr>
                <a:spLocks noChangeArrowheads="1"/>
              </p:cNvSpPr>
              <p:nvPr/>
            </p:nvSpPr>
            <p:spPr bwMode="auto">
              <a:xfrm>
                <a:off x="4204" y="1369"/>
                <a:ext cx="20" cy="6"/>
              </a:xfrm>
              <a:prstGeom prst="rect">
                <a:avLst/>
              </a:prstGeom>
              <a:solidFill>
                <a:srgbClr val="000000"/>
              </a:solidFill>
              <a:ln w="9525">
                <a:noFill/>
                <a:miter lim="800000"/>
                <a:headEnd/>
                <a:tailEnd/>
              </a:ln>
            </p:spPr>
            <p:txBody>
              <a:bodyPr/>
              <a:lstStyle/>
              <a:p>
                <a:endParaRPr lang="zh-CN" altLang="en-US"/>
              </a:p>
            </p:txBody>
          </p:sp>
          <p:sp>
            <p:nvSpPr>
              <p:cNvPr id="192999" name="Rectangle 487"/>
              <p:cNvSpPr>
                <a:spLocks noChangeArrowheads="1"/>
              </p:cNvSpPr>
              <p:nvPr/>
            </p:nvSpPr>
            <p:spPr bwMode="auto">
              <a:xfrm>
                <a:off x="4167" y="1369"/>
                <a:ext cx="21" cy="6"/>
              </a:xfrm>
              <a:prstGeom prst="rect">
                <a:avLst/>
              </a:prstGeom>
              <a:solidFill>
                <a:srgbClr val="000000"/>
              </a:solidFill>
              <a:ln w="9525">
                <a:noFill/>
                <a:miter lim="800000"/>
                <a:headEnd/>
                <a:tailEnd/>
              </a:ln>
            </p:spPr>
            <p:txBody>
              <a:bodyPr/>
              <a:lstStyle/>
              <a:p>
                <a:endParaRPr lang="zh-CN" altLang="en-US"/>
              </a:p>
            </p:txBody>
          </p:sp>
          <p:sp>
            <p:nvSpPr>
              <p:cNvPr id="193000" name="Rectangle 488"/>
              <p:cNvSpPr>
                <a:spLocks noChangeArrowheads="1"/>
              </p:cNvSpPr>
              <p:nvPr/>
            </p:nvSpPr>
            <p:spPr bwMode="auto">
              <a:xfrm>
                <a:off x="4130" y="1369"/>
                <a:ext cx="21" cy="6"/>
              </a:xfrm>
              <a:prstGeom prst="rect">
                <a:avLst/>
              </a:prstGeom>
              <a:solidFill>
                <a:srgbClr val="000000"/>
              </a:solidFill>
              <a:ln w="9525">
                <a:noFill/>
                <a:miter lim="800000"/>
                <a:headEnd/>
                <a:tailEnd/>
              </a:ln>
            </p:spPr>
            <p:txBody>
              <a:bodyPr/>
              <a:lstStyle/>
              <a:p>
                <a:endParaRPr lang="zh-CN" altLang="en-US"/>
              </a:p>
            </p:txBody>
          </p:sp>
          <p:sp>
            <p:nvSpPr>
              <p:cNvPr id="193001" name="Rectangle 489"/>
              <p:cNvSpPr>
                <a:spLocks noChangeArrowheads="1"/>
              </p:cNvSpPr>
              <p:nvPr/>
            </p:nvSpPr>
            <p:spPr bwMode="auto">
              <a:xfrm>
                <a:off x="4094" y="1369"/>
                <a:ext cx="21" cy="6"/>
              </a:xfrm>
              <a:prstGeom prst="rect">
                <a:avLst/>
              </a:prstGeom>
              <a:solidFill>
                <a:srgbClr val="000000"/>
              </a:solidFill>
              <a:ln w="9525">
                <a:noFill/>
                <a:miter lim="800000"/>
                <a:headEnd/>
                <a:tailEnd/>
              </a:ln>
            </p:spPr>
            <p:txBody>
              <a:bodyPr/>
              <a:lstStyle/>
              <a:p>
                <a:endParaRPr lang="zh-CN" altLang="en-US"/>
              </a:p>
            </p:txBody>
          </p:sp>
          <p:sp>
            <p:nvSpPr>
              <p:cNvPr id="193002" name="Rectangle 490"/>
              <p:cNvSpPr>
                <a:spLocks noChangeArrowheads="1"/>
              </p:cNvSpPr>
              <p:nvPr/>
            </p:nvSpPr>
            <p:spPr bwMode="auto">
              <a:xfrm>
                <a:off x="4057" y="1369"/>
                <a:ext cx="21" cy="6"/>
              </a:xfrm>
              <a:prstGeom prst="rect">
                <a:avLst/>
              </a:prstGeom>
              <a:solidFill>
                <a:srgbClr val="000000"/>
              </a:solidFill>
              <a:ln w="9525">
                <a:noFill/>
                <a:miter lim="800000"/>
                <a:headEnd/>
                <a:tailEnd/>
              </a:ln>
            </p:spPr>
            <p:txBody>
              <a:bodyPr/>
              <a:lstStyle/>
              <a:p>
                <a:endParaRPr lang="zh-CN" altLang="en-US"/>
              </a:p>
            </p:txBody>
          </p:sp>
          <p:sp>
            <p:nvSpPr>
              <p:cNvPr id="193003" name="Rectangle 491"/>
              <p:cNvSpPr>
                <a:spLocks noChangeArrowheads="1"/>
              </p:cNvSpPr>
              <p:nvPr/>
            </p:nvSpPr>
            <p:spPr bwMode="auto">
              <a:xfrm>
                <a:off x="4021" y="1369"/>
                <a:ext cx="21" cy="6"/>
              </a:xfrm>
              <a:prstGeom prst="rect">
                <a:avLst/>
              </a:prstGeom>
              <a:solidFill>
                <a:srgbClr val="000000"/>
              </a:solidFill>
              <a:ln w="9525">
                <a:noFill/>
                <a:miter lim="800000"/>
                <a:headEnd/>
                <a:tailEnd/>
              </a:ln>
            </p:spPr>
            <p:txBody>
              <a:bodyPr/>
              <a:lstStyle/>
              <a:p>
                <a:endParaRPr lang="zh-CN" altLang="en-US"/>
              </a:p>
            </p:txBody>
          </p:sp>
          <p:sp>
            <p:nvSpPr>
              <p:cNvPr id="193004" name="Rectangle 492"/>
              <p:cNvSpPr>
                <a:spLocks noChangeArrowheads="1"/>
              </p:cNvSpPr>
              <p:nvPr/>
            </p:nvSpPr>
            <p:spPr bwMode="auto">
              <a:xfrm>
                <a:off x="3984" y="1369"/>
                <a:ext cx="21" cy="6"/>
              </a:xfrm>
              <a:prstGeom prst="rect">
                <a:avLst/>
              </a:prstGeom>
              <a:solidFill>
                <a:srgbClr val="000000"/>
              </a:solidFill>
              <a:ln w="9525">
                <a:noFill/>
                <a:miter lim="800000"/>
                <a:headEnd/>
                <a:tailEnd/>
              </a:ln>
            </p:spPr>
            <p:txBody>
              <a:bodyPr/>
              <a:lstStyle/>
              <a:p>
                <a:endParaRPr lang="zh-CN" altLang="en-US"/>
              </a:p>
            </p:txBody>
          </p:sp>
          <p:sp>
            <p:nvSpPr>
              <p:cNvPr id="193005" name="Rectangle 493"/>
              <p:cNvSpPr>
                <a:spLocks noChangeArrowheads="1"/>
              </p:cNvSpPr>
              <p:nvPr/>
            </p:nvSpPr>
            <p:spPr bwMode="auto">
              <a:xfrm>
                <a:off x="3947" y="1369"/>
                <a:ext cx="21" cy="6"/>
              </a:xfrm>
              <a:prstGeom prst="rect">
                <a:avLst/>
              </a:prstGeom>
              <a:solidFill>
                <a:srgbClr val="000000"/>
              </a:solidFill>
              <a:ln w="9525">
                <a:noFill/>
                <a:miter lim="800000"/>
                <a:headEnd/>
                <a:tailEnd/>
              </a:ln>
            </p:spPr>
            <p:txBody>
              <a:bodyPr/>
              <a:lstStyle/>
              <a:p>
                <a:endParaRPr lang="zh-CN" altLang="en-US"/>
              </a:p>
            </p:txBody>
          </p:sp>
          <p:sp>
            <p:nvSpPr>
              <p:cNvPr id="193006" name="Freeform 494"/>
              <p:cNvSpPr>
                <a:spLocks/>
              </p:cNvSpPr>
              <p:nvPr/>
            </p:nvSpPr>
            <p:spPr bwMode="auto">
              <a:xfrm>
                <a:off x="3924" y="1369"/>
                <a:ext cx="8" cy="19"/>
              </a:xfrm>
              <a:custGeom>
                <a:avLst/>
                <a:gdLst/>
                <a:ahLst/>
                <a:cxnLst>
                  <a:cxn ang="0">
                    <a:pos x="15" y="10"/>
                  </a:cxn>
                  <a:cxn ang="0">
                    <a:pos x="15" y="0"/>
                  </a:cxn>
                  <a:cxn ang="0">
                    <a:pos x="5" y="0"/>
                  </a:cxn>
                  <a:cxn ang="0">
                    <a:pos x="0" y="0"/>
                  </a:cxn>
                  <a:cxn ang="0">
                    <a:pos x="0" y="5"/>
                  </a:cxn>
                  <a:cxn ang="0">
                    <a:pos x="0" y="36"/>
                  </a:cxn>
                  <a:cxn ang="0">
                    <a:pos x="10" y="36"/>
                  </a:cxn>
                  <a:cxn ang="0">
                    <a:pos x="10" y="5"/>
                  </a:cxn>
                  <a:cxn ang="0">
                    <a:pos x="5" y="5"/>
                  </a:cxn>
                  <a:cxn ang="0">
                    <a:pos x="5" y="10"/>
                  </a:cxn>
                  <a:cxn ang="0">
                    <a:pos x="15" y="10"/>
                  </a:cxn>
                </a:cxnLst>
                <a:rect l="0" t="0" r="r" b="b"/>
                <a:pathLst>
                  <a:path w="15" h="36">
                    <a:moveTo>
                      <a:pt x="15" y="10"/>
                    </a:moveTo>
                    <a:lnTo>
                      <a:pt x="15" y="0"/>
                    </a:lnTo>
                    <a:lnTo>
                      <a:pt x="5" y="0"/>
                    </a:lnTo>
                    <a:lnTo>
                      <a:pt x="0" y="0"/>
                    </a:lnTo>
                    <a:lnTo>
                      <a:pt x="0" y="5"/>
                    </a:lnTo>
                    <a:lnTo>
                      <a:pt x="0" y="36"/>
                    </a:lnTo>
                    <a:lnTo>
                      <a:pt x="10" y="36"/>
                    </a:lnTo>
                    <a:lnTo>
                      <a:pt x="10" y="5"/>
                    </a:lnTo>
                    <a:lnTo>
                      <a:pt x="5" y="5"/>
                    </a:lnTo>
                    <a:lnTo>
                      <a:pt x="5" y="10"/>
                    </a:lnTo>
                    <a:lnTo>
                      <a:pt x="15" y="10"/>
                    </a:lnTo>
                    <a:close/>
                  </a:path>
                </a:pathLst>
              </a:custGeom>
              <a:solidFill>
                <a:srgbClr val="000000"/>
              </a:solidFill>
              <a:ln w="9525">
                <a:noFill/>
                <a:round/>
                <a:headEnd/>
                <a:tailEnd/>
              </a:ln>
            </p:spPr>
            <p:txBody>
              <a:bodyPr/>
              <a:lstStyle/>
              <a:p>
                <a:endParaRPr lang="zh-CN" altLang="en-US"/>
              </a:p>
            </p:txBody>
          </p:sp>
          <p:sp>
            <p:nvSpPr>
              <p:cNvPr id="193007" name="Rectangle 495"/>
              <p:cNvSpPr>
                <a:spLocks noChangeArrowheads="1"/>
              </p:cNvSpPr>
              <p:nvPr/>
            </p:nvSpPr>
            <p:spPr bwMode="auto">
              <a:xfrm>
                <a:off x="3924" y="1403"/>
                <a:ext cx="5" cy="21"/>
              </a:xfrm>
              <a:prstGeom prst="rect">
                <a:avLst/>
              </a:prstGeom>
              <a:solidFill>
                <a:srgbClr val="000000"/>
              </a:solidFill>
              <a:ln w="9525">
                <a:noFill/>
                <a:miter lim="800000"/>
                <a:headEnd/>
                <a:tailEnd/>
              </a:ln>
            </p:spPr>
            <p:txBody>
              <a:bodyPr/>
              <a:lstStyle/>
              <a:p>
                <a:endParaRPr lang="zh-CN" altLang="en-US"/>
              </a:p>
            </p:txBody>
          </p:sp>
          <p:sp>
            <p:nvSpPr>
              <p:cNvPr id="193008" name="Rectangle 496"/>
              <p:cNvSpPr>
                <a:spLocks noChangeArrowheads="1"/>
              </p:cNvSpPr>
              <p:nvPr/>
            </p:nvSpPr>
            <p:spPr bwMode="auto">
              <a:xfrm>
                <a:off x="3924" y="1440"/>
                <a:ext cx="5" cy="21"/>
              </a:xfrm>
              <a:prstGeom prst="rect">
                <a:avLst/>
              </a:prstGeom>
              <a:solidFill>
                <a:srgbClr val="000000"/>
              </a:solidFill>
              <a:ln w="9525">
                <a:noFill/>
                <a:miter lim="800000"/>
                <a:headEnd/>
                <a:tailEnd/>
              </a:ln>
            </p:spPr>
            <p:txBody>
              <a:bodyPr/>
              <a:lstStyle/>
              <a:p>
                <a:endParaRPr lang="zh-CN" altLang="en-US"/>
              </a:p>
            </p:txBody>
          </p:sp>
          <p:sp>
            <p:nvSpPr>
              <p:cNvPr id="193009" name="Rectangle 497"/>
              <p:cNvSpPr>
                <a:spLocks noChangeArrowheads="1"/>
              </p:cNvSpPr>
              <p:nvPr/>
            </p:nvSpPr>
            <p:spPr bwMode="auto">
              <a:xfrm>
                <a:off x="3924" y="1476"/>
                <a:ext cx="5" cy="21"/>
              </a:xfrm>
              <a:prstGeom prst="rect">
                <a:avLst/>
              </a:prstGeom>
              <a:solidFill>
                <a:srgbClr val="000000"/>
              </a:solidFill>
              <a:ln w="9525">
                <a:noFill/>
                <a:miter lim="800000"/>
                <a:headEnd/>
                <a:tailEnd/>
              </a:ln>
            </p:spPr>
            <p:txBody>
              <a:bodyPr/>
              <a:lstStyle/>
              <a:p>
                <a:endParaRPr lang="zh-CN" altLang="en-US"/>
              </a:p>
            </p:txBody>
          </p:sp>
          <p:sp>
            <p:nvSpPr>
              <p:cNvPr id="193010" name="Rectangle 498"/>
              <p:cNvSpPr>
                <a:spLocks noChangeArrowheads="1"/>
              </p:cNvSpPr>
              <p:nvPr/>
            </p:nvSpPr>
            <p:spPr bwMode="auto">
              <a:xfrm>
                <a:off x="3924" y="1513"/>
                <a:ext cx="5" cy="21"/>
              </a:xfrm>
              <a:prstGeom prst="rect">
                <a:avLst/>
              </a:prstGeom>
              <a:solidFill>
                <a:srgbClr val="000000"/>
              </a:solidFill>
              <a:ln w="9525">
                <a:noFill/>
                <a:miter lim="800000"/>
                <a:headEnd/>
                <a:tailEnd/>
              </a:ln>
            </p:spPr>
            <p:txBody>
              <a:bodyPr/>
              <a:lstStyle/>
              <a:p>
                <a:endParaRPr lang="zh-CN" altLang="en-US"/>
              </a:p>
            </p:txBody>
          </p:sp>
          <p:sp>
            <p:nvSpPr>
              <p:cNvPr id="193011" name="Rectangle 499"/>
              <p:cNvSpPr>
                <a:spLocks noChangeArrowheads="1"/>
              </p:cNvSpPr>
              <p:nvPr/>
            </p:nvSpPr>
            <p:spPr bwMode="auto">
              <a:xfrm>
                <a:off x="3924" y="1550"/>
                <a:ext cx="5" cy="21"/>
              </a:xfrm>
              <a:prstGeom prst="rect">
                <a:avLst/>
              </a:prstGeom>
              <a:solidFill>
                <a:srgbClr val="000000"/>
              </a:solidFill>
              <a:ln w="9525">
                <a:noFill/>
                <a:miter lim="800000"/>
                <a:headEnd/>
                <a:tailEnd/>
              </a:ln>
            </p:spPr>
            <p:txBody>
              <a:bodyPr/>
              <a:lstStyle/>
              <a:p>
                <a:endParaRPr lang="zh-CN" altLang="en-US"/>
              </a:p>
            </p:txBody>
          </p:sp>
          <p:sp>
            <p:nvSpPr>
              <p:cNvPr id="193012" name="Rectangle 500"/>
              <p:cNvSpPr>
                <a:spLocks noChangeArrowheads="1"/>
              </p:cNvSpPr>
              <p:nvPr/>
            </p:nvSpPr>
            <p:spPr bwMode="auto">
              <a:xfrm>
                <a:off x="3924" y="1586"/>
                <a:ext cx="5" cy="21"/>
              </a:xfrm>
              <a:prstGeom prst="rect">
                <a:avLst/>
              </a:prstGeom>
              <a:solidFill>
                <a:srgbClr val="000000"/>
              </a:solidFill>
              <a:ln w="9525">
                <a:noFill/>
                <a:miter lim="800000"/>
                <a:headEnd/>
                <a:tailEnd/>
              </a:ln>
            </p:spPr>
            <p:txBody>
              <a:bodyPr/>
              <a:lstStyle/>
              <a:p>
                <a:endParaRPr lang="zh-CN" altLang="en-US"/>
              </a:p>
            </p:txBody>
          </p:sp>
          <p:sp>
            <p:nvSpPr>
              <p:cNvPr id="193013" name="Rectangle 501"/>
              <p:cNvSpPr>
                <a:spLocks noChangeArrowheads="1"/>
              </p:cNvSpPr>
              <p:nvPr/>
            </p:nvSpPr>
            <p:spPr bwMode="auto">
              <a:xfrm>
                <a:off x="3924" y="1623"/>
                <a:ext cx="5" cy="21"/>
              </a:xfrm>
              <a:prstGeom prst="rect">
                <a:avLst/>
              </a:prstGeom>
              <a:solidFill>
                <a:srgbClr val="000000"/>
              </a:solidFill>
              <a:ln w="9525">
                <a:noFill/>
                <a:miter lim="800000"/>
                <a:headEnd/>
                <a:tailEnd/>
              </a:ln>
            </p:spPr>
            <p:txBody>
              <a:bodyPr/>
              <a:lstStyle/>
              <a:p>
                <a:endParaRPr lang="zh-CN" altLang="en-US"/>
              </a:p>
            </p:txBody>
          </p:sp>
          <p:sp>
            <p:nvSpPr>
              <p:cNvPr id="193014" name="Rectangle 502"/>
              <p:cNvSpPr>
                <a:spLocks noChangeArrowheads="1"/>
              </p:cNvSpPr>
              <p:nvPr/>
            </p:nvSpPr>
            <p:spPr bwMode="auto">
              <a:xfrm>
                <a:off x="3924" y="1659"/>
                <a:ext cx="5" cy="21"/>
              </a:xfrm>
              <a:prstGeom prst="rect">
                <a:avLst/>
              </a:prstGeom>
              <a:solidFill>
                <a:srgbClr val="000000"/>
              </a:solidFill>
              <a:ln w="9525">
                <a:noFill/>
                <a:miter lim="800000"/>
                <a:headEnd/>
                <a:tailEnd/>
              </a:ln>
            </p:spPr>
            <p:txBody>
              <a:bodyPr/>
              <a:lstStyle/>
              <a:p>
                <a:endParaRPr lang="zh-CN" altLang="en-US"/>
              </a:p>
            </p:txBody>
          </p:sp>
          <p:sp>
            <p:nvSpPr>
              <p:cNvPr id="193015" name="Rectangle 503"/>
              <p:cNvSpPr>
                <a:spLocks noChangeArrowheads="1"/>
              </p:cNvSpPr>
              <p:nvPr/>
            </p:nvSpPr>
            <p:spPr bwMode="auto">
              <a:xfrm>
                <a:off x="3924" y="1696"/>
                <a:ext cx="5" cy="21"/>
              </a:xfrm>
              <a:prstGeom prst="rect">
                <a:avLst/>
              </a:prstGeom>
              <a:solidFill>
                <a:srgbClr val="000000"/>
              </a:solidFill>
              <a:ln w="9525">
                <a:noFill/>
                <a:miter lim="800000"/>
                <a:headEnd/>
                <a:tailEnd/>
              </a:ln>
            </p:spPr>
            <p:txBody>
              <a:bodyPr/>
              <a:lstStyle/>
              <a:p>
                <a:endParaRPr lang="zh-CN" altLang="en-US"/>
              </a:p>
            </p:txBody>
          </p:sp>
          <p:sp>
            <p:nvSpPr>
              <p:cNvPr id="193016" name="Rectangle 504"/>
              <p:cNvSpPr>
                <a:spLocks noChangeArrowheads="1"/>
              </p:cNvSpPr>
              <p:nvPr/>
            </p:nvSpPr>
            <p:spPr bwMode="auto">
              <a:xfrm>
                <a:off x="3924" y="1733"/>
                <a:ext cx="5" cy="20"/>
              </a:xfrm>
              <a:prstGeom prst="rect">
                <a:avLst/>
              </a:prstGeom>
              <a:solidFill>
                <a:srgbClr val="000000"/>
              </a:solidFill>
              <a:ln w="9525">
                <a:noFill/>
                <a:miter lim="800000"/>
                <a:headEnd/>
                <a:tailEnd/>
              </a:ln>
            </p:spPr>
            <p:txBody>
              <a:bodyPr/>
              <a:lstStyle/>
              <a:p>
                <a:endParaRPr lang="zh-CN" altLang="en-US"/>
              </a:p>
            </p:txBody>
          </p:sp>
          <p:sp>
            <p:nvSpPr>
              <p:cNvPr id="193017" name="Rectangle 505"/>
              <p:cNvSpPr>
                <a:spLocks noChangeArrowheads="1"/>
              </p:cNvSpPr>
              <p:nvPr/>
            </p:nvSpPr>
            <p:spPr bwMode="auto">
              <a:xfrm>
                <a:off x="3924" y="1769"/>
                <a:ext cx="5" cy="21"/>
              </a:xfrm>
              <a:prstGeom prst="rect">
                <a:avLst/>
              </a:prstGeom>
              <a:solidFill>
                <a:srgbClr val="000000"/>
              </a:solidFill>
              <a:ln w="9525">
                <a:noFill/>
                <a:miter lim="800000"/>
                <a:headEnd/>
                <a:tailEnd/>
              </a:ln>
            </p:spPr>
            <p:txBody>
              <a:bodyPr/>
              <a:lstStyle/>
              <a:p>
                <a:endParaRPr lang="zh-CN" altLang="en-US"/>
              </a:p>
            </p:txBody>
          </p:sp>
          <p:sp>
            <p:nvSpPr>
              <p:cNvPr id="193018" name="Rectangle 506"/>
              <p:cNvSpPr>
                <a:spLocks noChangeArrowheads="1"/>
              </p:cNvSpPr>
              <p:nvPr/>
            </p:nvSpPr>
            <p:spPr bwMode="auto">
              <a:xfrm>
                <a:off x="3924" y="1806"/>
                <a:ext cx="5" cy="21"/>
              </a:xfrm>
              <a:prstGeom prst="rect">
                <a:avLst/>
              </a:prstGeom>
              <a:solidFill>
                <a:srgbClr val="000000"/>
              </a:solidFill>
              <a:ln w="9525">
                <a:noFill/>
                <a:miter lim="800000"/>
                <a:headEnd/>
                <a:tailEnd/>
              </a:ln>
            </p:spPr>
            <p:txBody>
              <a:bodyPr/>
              <a:lstStyle/>
              <a:p>
                <a:endParaRPr lang="zh-CN" altLang="en-US"/>
              </a:p>
            </p:txBody>
          </p:sp>
          <p:sp>
            <p:nvSpPr>
              <p:cNvPr id="193019" name="Rectangle 507"/>
              <p:cNvSpPr>
                <a:spLocks noChangeArrowheads="1"/>
              </p:cNvSpPr>
              <p:nvPr/>
            </p:nvSpPr>
            <p:spPr bwMode="auto">
              <a:xfrm>
                <a:off x="3924" y="1842"/>
                <a:ext cx="5" cy="21"/>
              </a:xfrm>
              <a:prstGeom prst="rect">
                <a:avLst/>
              </a:prstGeom>
              <a:solidFill>
                <a:srgbClr val="000000"/>
              </a:solidFill>
              <a:ln w="9525">
                <a:noFill/>
                <a:miter lim="800000"/>
                <a:headEnd/>
                <a:tailEnd/>
              </a:ln>
            </p:spPr>
            <p:txBody>
              <a:bodyPr/>
              <a:lstStyle/>
              <a:p>
                <a:endParaRPr lang="zh-CN" altLang="en-US"/>
              </a:p>
            </p:txBody>
          </p:sp>
          <p:sp>
            <p:nvSpPr>
              <p:cNvPr id="193020" name="Rectangle 508"/>
              <p:cNvSpPr>
                <a:spLocks noChangeArrowheads="1"/>
              </p:cNvSpPr>
              <p:nvPr/>
            </p:nvSpPr>
            <p:spPr bwMode="auto">
              <a:xfrm>
                <a:off x="3924" y="1879"/>
                <a:ext cx="5" cy="21"/>
              </a:xfrm>
              <a:prstGeom prst="rect">
                <a:avLst/>
              </a:prstGeom>
              <a:solidFill>
                <a:srgbClr val="000000"/>
              </a:solidFill>
              <a:ln w="9525">
                <a:noFill/>
                <a:miter lim="800000"/>
                <a:headEnd/>
                <a:tailEnd/>
              </a:ln>
            </p:spPr>
            <p:txBody>
              <a:bodyPr/>
              <a:lstStyle/>
              <a:p>
                <a:endParaRPr lang="zh-CN" altLang="en-US"/>
              </a:p>
            </p:txBody>
          </p:sp>
        </p:grpSp>
        <p:sp>
          <p:nvSpPr>
            <p:cNvPr id="193021" name="Rectangle 509"/>
            <p:cNvSpPr>
              <a:spLocks noChangeArrowheads="1"/>
            </p:cNvSpPr>
            <p:nvPr/>
          </p:nvSpPr>
          <p:spPr bwMode="auto">
            <a:xfrm rot="16200000">
              <a:off x="3562" y="1583"/>
              <a:ext cx="211" cy="106"/>
            </a:xfrm>
            <a:prstGeom prst="rect">
              <a:avLst/>
            </a:prstGeom>
            <a:noFill/>
            <a:ln w="9525">
              <a:noFill/>
              <a:miter lim="800000"/>
              <a:headEnd/>
              <a:tailEnd/>
            </a:ln>
          </p:spPr>
          <p:txBody>
            <a:bodyPr wrap="none" lIns="0" tIns="0" rIns="0" bIns="0">
              <a:spAutoFit/>
            </a:bodyPr>
            <a:lstStyle/>
            <a:p>
              <a:r>
                <a:rPr kumimoji="1" lang="en-US" altLang="zh-CN" sz="1100" b="1">
                  <a:solidFill>
                    <a:srgbClr val="000000"/>
                  </a:solidFill>
                  <a:latin typeface="Times New Roman" pitchFamily="18" charset="0"/>
                </a:rPr>
                <a:t>TR90</a:t>
              </a:r>
              <a:endParaRPr kumimoji="1" lang="en-US" altLang="zh-CN" sz="2400">
                <a:latin typeface="Times New Roman" pitchFamily="18" charset="0"/>
              </a:endParaRPr>
            </a:p>
          </p:txBody>
        </p:sp>
        <p:grpSp>
          <p:nvGrpSpPr>
            <p:cNvPr id="192931" name="Group 510"/>
            <p:cNvGrpSpPr>
              <a:grpSpLocks/>
            </p:cNvGrpSpPr>
            <p:nvPr/>
          </p:nvGrpSpPr>
          <p:grpSpPr bwMode="auto">
            <a:xfrm>
              <a:off x="3378" y="1760"/>
              <a:ext cx="125" cy="55"/>
              <a:chOff x="3810" y="1760"/>
              <a:chExt cx="125" cy="55"/>
            </a:xfrm>
          </p:grpSpPr>
          <p:sp>
            <p:nvSpPr>
              <p:cNvPr id="193023" name="Freeform 511"/>
              <p:cNvSpPr>
                <a:spLocks/>
              </p:cNvSpPr>
              <p:nvPr/>
            </p:nvSpPr>
            <p:spPr bwMode="auto">
              <a:xfrm>
                <a:off x="3810" y="1785"/>
                <a:ext cx="5" cy="5"/>
              </a:xfrm>
              <a:custGeom>
                <a:avLst/>
                <a:gdLst/>
                <a:ahLst/>
                <a:cxnLst>
                  <a:cxn ang="0">
                    <a:pos x="7" y="0"/>
                  </a:cxn>
                  <a:cxn ang="0">
                    <a:pos x="5" y="0"/>
                  </a:cxn>
                  <a:cxn ang="0">
                    <a:pos x="3" y="1"/>
                  </a:cxn>
                  <a:cxn ang="0">
                    <a:pos x="1" y="3"/>
                  </a:cxn>
                  <a:cxn ang="0">
                    <a:pos x="0" y="5"/>
                  </a:cxn>
                  <a:cxn ang="0">
                    <a:pos x="0" y="5"/>
                  </a:cxn>
                  <a:cxn ang="0">
                    <a:pos x="1" y="7"/>
                  </a:cxn>
                  <a:cxn ang="0">
                    <a:pos x="3" y="8"/>
                  </a:cxn>
                  <a:cxn ang="0">
                    <a:pos x="5" y="10"/>
                  </a:cxn>
                  <a:cxn ang="0">
                    <a:pos x="5" y="10"/>
                  </a:cxn>
                  <a:cxn ang="0">
                    <a:pos x="5" y="10"/>
                  </a:cxn>
                  <a:cxn ang="0">
                    <a:pos x="7" y="8"/>
                  </a:cxn>
                  <a:cxn ang="0">
                    <a:pos x="8" y="7"/>
                  </a:cxn>
                  <a:cxn ang="0">
                    <a:pos x="10" y="5"/>
                  </a:cxn>
                  <a:cxn ang="0">
                    <a:pos x="10" y="5"/>
                  </a:cxn>
                  <a:cxn ang="0">
                    <a:pos x="8" y="3"/>
                  </a:cxn>
                  <a:cxn ang="0">
                    <a:pos x="7" y="1"/>
                  </a:cxn>
                  <a:cxn ang="0">
                    <a:pos x="7" y="0"/>
                  </a:cxn>
                </a:cxnLst>
                <a:rect l="0" t="0" r="r" b="b"/>
                <a:pathLst>
                  <a:path w="10" h="10">
                    <a:moveTo>
                      <a:pt x="7" y="0"/>
                    </a:moveTo>
                    <a:lnTo>
                      <a:pt x="5" y="0"/>
                    </a:lnTo>
                    <a:lnTo>
                      <a:pt x="3" y="1"/>
                    </a:lnTo>
                    <a:lnTo>
                      <a:pt x="1" y="3"/>
                    </a:lnTo>
                    <a:lnTo>
                      <a:pt x="0" y="5"/>
                    </a:lnTo>
                    <a:lnTo>
                      <a:pt x="0" y="5"/>
                    </a:lnTo>
                    <a:lnTo>
                      <a:pt x="1" y="7"/>
                    </a:lnTo>
                    <a:lnTo>
                      <a:pt x="3" y="8"/>
                    </a:lnTo>
                    <a:lnTo>
                      <a:pt x="5" y="10"/>
                    </a:lnTo>
                    <a:lnTo>
                      <a:pt x="5" y="10"/>
                    </a:lnTo>
                    <a:lnTo>
                      <a:pt x="5" y="10"/>
                    </a:lnTo>
                    <a:lnTo>
                      <a:pt x="7" y="8"/>
                    </a:lnTo>
                    <a:lnTo>
                      <a:pt x="8" y="7"/>
                    </a:lnTo>
                    <a:lnTo>
                      <a:pt x="10" y="5"/>
                    </a:lnTo>
                    <a:lnTo>
                      <a:pt x="10" y="5"/>
                    </a:lnTo>
                    <a:lnTo>
                      <a:pt x="8" y="3"/>
                    </a:lnTo>
                    <a:lnTo>
                      <a:pt x="7" y="1"/>
                    </a:lnTo>
                    <a:lnTo>
                      <a:pt x="7" y="0"/>
                    </a:lnTo>
                    <a:close/>
                  </a:path>
                </a:pathLst>
              </a:custGeom>
              <a:solidFill>
                <a:srgbClr val="000000"/>
              </a:solidFill>
              <a:ln w="9525">
                <a:noFill/>
                <a:round/>
                <a:headEnd/>
                <a:tailEnd/>
              </a:ln>
            </p:spPr>
            <p:txBody>
              <a:bodyPr/>
              <a:lstStyle/>
              <a:p>
                <a:endParaRPr lang="zh-CN" altLang="en-US"/>
              </a:p>
            </p:txBody>
          </p:sp>
          <p:sp>
            <p:nvSpPr>
              <p:cNvPr id="193024" name="Freeform 512"/>
              <p:cNvSpPr>
                <a:spLocks/>
              </p:cNvSpPr>
              <p:nvPr/>
            </p:nvSpPr>
            <p:spPr bwMode="auto">
              <a:xfrm>
                <a:off x="3820" y="1785"/>
                <a:ext cx="5" cy="5"/>
              </a:xfrm>
              <a:custGeom>
                <a:avLst/>
                <a:gdLst/>
                <a:ahLst/>
                <a:cxnLst>
                  <a:cxn ang="0">
                    <a:pos x="6" y="0"/>
                  </a:cxn>
                  <a:cxn ang="0">
                    <a:pos x="4" y="0"/>
                  </a:cxn>
                  <a:cxn ang="0">
                    <a:pos x="2" y="1"/>
                  </a:cxn>
                  <a:cxn ang="0">
                    <a:pos x="0" y="3"/>
                  </a:cxn>
                  <a:cxn ang="0">
                    <a:pos x="0" y="5"/>
                  </a:cxn>
                  <a:cxn ang="0">
                    <a:pos x="0" y="7"/>
                  </a:cxn>
                  <a:cxn ang="0">
                    <a:pos x="0" y="8"/>
                  </a:cxn>
                  <a:cxn ang="0">
                    <a:pos x="2" y="10"/>
                  </a:cxn>
                  <a:cxn ang="0">
                    <a:pos x="4" y="10"/>
                  </a:cxn>
                  <a:cxn ang="0">
                    <a:pos x="6" y="10"/>
                  </a:cxn>
                  <a:cxn ang="0">
                    <a:pos x="6" y="10"/>
                  </a:cxn>
                  <a:cxn ang="0">
                    <a:pos x="7" y="8"/>
                  </a:cxn>
                  <a:cxn ang="0">
                    <a:pos x="9" y="7"/>
                  </a:cxn>
                  <a:cxn ang="0">
                    <a:pos x="11" y="5"/>
                  </a:cxn>
                  <a:cxn ang="0">
                    <a:pos x="11" y="5"/>
                  </a:cxn>
                  <a:cxn ang="0">
                    <a:pos x="9" y="3"/>
                  </a:cxn>
                  <a:cxn ang="0">
                    <a:pos x="7" y="1"/>
                  </a:cxn>
                  <a:cxn ang="0">
                    <a:pos x="7" y="0"/>
                  </a:cxn>
                  <a:cxn ang="0">
                    <a:pos x="6" y="0"/>
                  </a:cxn>
                </a:cxnLst>
                <a:rect l="0" t="0" r="r" b="b"/>
                <a:pathLst>
                  <a:path w="11" h="10">
                    <a:moveTo>
                      <a:pt x="6" y="0"/>
                    </a:moveTo>
                    <a:lnTo>
                      <a:pt x="4" y="0"/>
                    </a:lnTo>
                    <a:lnTo>
                      <a:pt x="2" y="1"/>
                    </a:lnTo>
                    <a:lnTo>
                      <a:pt x="0" y="3"/>
                    </a:lnTo>
                    <a:lnTo>
                      <a:pt x="0" y="5"/>
                    </a:lnTo>
                    <a:lnTo>
                      <a:pt x="0" y="7"/>
                    </a:lnTo>
                    <a:lnTo>
                      <a:pt x="0" y="8"/>
                    </a:lnTo>
                    <a:lnTo>
                      <a:pt x="2" y="10"/>
                    </a:lnTo>
                    <a:lnTo>
                      <a:pt x="4" y="10"/>
                    </a:lnTo>
                    <a:lnTo>
                      <a:pt x="6" y="10"/>
                    </a:lnTo>
                    <a:lnTo>
                      <a:pt x="6" y="10"/>
                    </a:lnTo>
                    <a:lnTo>
                      <a:pt x="7" y="8"/>
                    </a:lnTo>
                    <a:lnTo>
                      <a:pt x="9" y="7"/>
                    </a:lnTo>
                    <a:lnTo>
                      <a:pt x="11" y="5"/>
                    </a:lnTo>
                    <a:lnTo>
                      <a:pt x="11" y="5"/>
                    </a:lnTo>
                    <a:lnTo>
                      <a:pt x="9" y="3"/>
                    </a:lnTo>
                    <a:lnTo>
                      <a:pt x="7" y="1"/>
                    </a:lnTo>
                    <a:lnTo>
                      <a:pt x="7" y="0"/>
                    </a:lnTo>
                    <a:lnTo>
                      <a:pt x="6" y="0"/>
                    </a:lnTo>
                    <a:close/>
                  </a:path>
                </a:pathLst>
              </a:custGeom>
              <a:solidFill>
                <a:srgbClr val="000000"/>
              </a:solidFill>
              <a:ln w="9525">
                <a:noFill/>
                <a:round/>
                <a:headEnd/>
                <a:tailEnd/>
              </a:ln>
            </p:spPr>
            <p:txBody>
              <a:bodyPr/>
              <a:lstStyle/>
              <a:p>
                <a:endParaRPr lang="zh-CN" altLang="en-US"/>
              </a:p>
            </p:txBody>
          </p:sp>
          <p:sp>
            <p:nvSpPr>
              <p:cNvPr id="193025" name="Freeform 513"/>
              <p:cNvSpPr>
                <a:spLocks/>
              </p:cNvSpPr>
              <p:nvPr/>
            </p:nvSpPr>
            <p:spPr bwMode="auto">
              <a:xfrm>
                <a:off x="3831" y="1785"/>
                <a:ext cx="5" cy="5"/>
              </a:xfrm>
              <a:custGeom>
                <a:avLst/>
                <a:gdLst/>
                <a:ahLst/>
                <a:cxnLst>
                  <a:cxn ang="0">
                    <a:pos x="6" y="0"/>
                  </a:cxn>
                  <a:cxn ang="0">
                    <a:pos x="4" y="0"/>
                  </a:cxn>
                  <a:cxn ang="0">
                    <a:pos x="2" y="1"/>
                  </a:cxn>
                  <a:cxn ang="0">
                    <a:pos x="0" y="3"/>
                  </a:cxn>
                  <a:cxn ang="0">
                    <a:pos x="0" y="5"/>
                  </a:cxn>
                  <a:cxn ang="0">
                    <a:pos x="0" y="7"/>
                  </a:cxn>
                  <a:cxn ang="0">
                    <a:pos x="0" y="8"/>
                  </a:cxn>
                  <a:cxn ang="0">
                    <a:pos x="2" y="10"/>
                  </a:cxn>
                  <a:cxn ang="0">
                    <a:pos x="4" y="10"/>
                  </a:cxn>
                  <a:cxn ang="0">
                    <a:pos x="6" y="10"/>
                  </a:cxn>
                  <a:cxn ang="0">
                    <a:pos x="6" y="10"/>
                  </a:cxn>
                  <a:cxn ang="0">
                    <a:pos x="7" y="8"/>
                  </a:cxn>
                  <a:cxn ang="0">
                    <a:pos x="9" y="7"/>
                  </a:cxn>
                  <a:cxn ang="0">
                    <a:pos x="11" y="5"/>
                  </a:cxn>
                  <a:cxn ang="0">
                    <a:pos x="11" y="5"/>
                  </a:cxn>
                  <a:cxn ang="0">
                    <a:pos x="9" y="3"/>
                  </a:cxn>
                  <a:cxn ang="0">
                    <a:pos x="7" y="1"/>
                  </a:cxn>
                  <a:cxn ang="0">
                    <a:pos x="7" y="0"/>
                  </a:cxn>
                  <a:cxn ang="0">
                    <a:pos x="6" y="0"/>
                  </a:cxn>
                </a:cxnLst>
                <a:rect l="0" t="0" r="r" b="b"/>
                <a:pathLst>
                  <a:path w="11" h="10">
                    <a:moveTo>
                      <a:pt x="6" y="0"/>
                    </a:moveTo>
                    <a:lnTo>
                      <a:pt x="4" y="0"/>
                    </a:lnTo>
                    <a:lnTo>
                      <a:pt x="2" y="1"/>
                    </a:lnTo>
                    <a:lnTo>
                      <a:pt x="0" y="3"/>
                    </a:lnTo>
                    <a:lnTo>
                      <a:pt x="0" y="5"/>
                    </a:lnTo>
                    <a:lnTo>
                      <a:pt x="0" y="7"/>
                    </a:lnTo>
                    <a:lnTo>
                      <a:pt x="0" y="8"/>
                    </a:lnTo>
                    <a:lnTo>
                      <a:pt x="2" y="10"/>
                    </a:lnTo>
                    <a:lnTo>
                      <a:pt x="4" y="10"/>
                    </a:lnTo>
                    <a:lnTo>
                      <a:pt x="6" y="10"/>
                    </a:lnTo>
                    <a:lnTo>
                      <a:pt x="6" y="10"/>
                    </a:lnTo>
                    <a:lnTo>
                      <a:pt x="7" y="8"/>
                    </a:lnTo>
                    <a:lnTo>
                      <a:pt x="9" y="7"/>
                    </a:lnTo>
                    <a:lnTo>
                      <a:pt x="11" y="5"/>
                    </a:lnTo>
                    <a:lnTo>
                      <a:pt x="11" y="5"/>
                    </a:lnTo>
                    <a:lnTo>
                      <a:pt x="9" y="3"/>
                    </a:lnTo>
                    <a:lnTo>
                      <a:pt x="7" y="1"/>
                    </a:lnTo>
                    <a:lnTo>
                      <a:pt x="7" y="0"/>
                    </a:lnTo>
                    <a:lnTo>
                      <a:pt x="6" y="0"/>
                    </a:lnTo>
                    <a:close/>
                  </a:path>
                </a:pathLst>
              </a:custGeom>
              <a:solidFill>
                <a:srgbClr val="000000"/>
              </a:solidFill>
              <a:ln w="9525">
                <a:noFill/>
                <a:round/>
                <a:headEnd/>
                <a:tailEnd/>
              </a:ln>
            </p:spPr>
            <p:txBody>
              <a:bodyPr/>
              <a:lstStyle/>
              <a:p>
                <a:endParaRPr lang="zh-CN" altLang="en-US"/>
              </a:p>
            </p:txBody>
          </p:sp>
          <p:sp>
            <p:nvSpPr>
              <p:cNvPr id="193026" name="Freeform 514"/>
              <p:cNvSpPr>
                <a:spLocks/>
              </p:cNvSpPr>
              <p:nvPr/>
            </p:nvSpPr>
            <p:spPr bwMode="auto">
              <a:xfrm>
                <a:off x="3841" y="1785"/>
                <a:ext cx="5" cy="5"/>
              </a:xfrm>
              <a:custGeom>
                <a:avLst/>
                <a:gdLst/>
                <a:ahLst/>
                <a:cxnLst>
                  <a:cxn ang="0">
                    <a:pos x="6" y="0"/>
                  </a:cxn>
                  <a:cxn ang="0">
                    <a:pos x="4" y="0"/>
                  </a:cxn>
                  <a:cxn ang="0">
                    <a:pos x="2" y="1"/>
                  </a:cxn>
                  <a:cxn ang="0">
                    <a:pos x="0" y="3"/>
                  </a:cxn>
                  <a:cxn ang="0">
                    <a:pos x="0" y="5"/>
                  </a:cxn>
                  <a:cxn ang="0">
                    <a:pos x="0" y="7"/>
                  </a:cxn>
                  <a:cxn ang="0">
                    <a:pos x="0" y="8"/>
                  </a:cxn>
                  <a:cxn ang="0">
                    <a:pos x="2" y="10"/>
                  </a:cxn>
                  <a:cxn ang="0">
                    <a:pos x="4" y="10"/>
                  </a:cxn>
                  <a:cxn ang="0">
                    <a:pos x="6" y="10"/>
                  </a:cxn>
                  <a:cxn ang="0">
                    <a:pos x="6" y="10"/>
                  </a:cxn>
                  <a:cxn ang="0">
                    <a:pos x="7" y="8"/>
                  </a:cxn>
                  <a:cxn ang="0">
                    <a:pos x="9" y="7"/>
                  </a:cxn>
                  <a:cxn ang="0">
                    <a:pos x="11" y="5"/>
                  </a:cxn>
                  <a:cxn ang="0">
                    <a:pos x="11" y="5"/>
                  </a:cxn>
                  <a:cxn ang="0">
                    <a:pos x="9" y="3"/>
                  </a:cxn>
                  <a:cxn ang="0">
                    <a:pos x="7" y="1"/>
                  </a:cxn>
                  <a:cxn ang="0">
                    <a:pos x="7" y="0"/>
                  </a:cxn>
                  <a:cxn ang="0">
                    <a:pos x="6" y="0"/>
                  </a:cxn>
                </a:cxnLst>
                <a:rect l="0" t="0" r="r" b="b"/>
                <a:pathLst>
                  <a:path w="11" h="10">
                    <a:moveTo>
                      <a:pt x="6" y="0"/>
                    </a:moveTo>
                    <a:lnTo>
                      <a:pt x="4" y="0"/>
                    </a:lnTo>
                    <a:lnTo>
                      <a:pt x="2" y="1"/>
                    </a:lnTo>
                    <a:lnTo>
                      <a:pt x="0" y="3"/>
                    </a:lnTo>
                    <a:lnTo>
                      <a:pt x="0" y="5"/>
                    </a:lnTo>
                    <a:lnTo>
                      <a:pt x="0" y="7"/>
                    </a:lnTo>
                    <a:lnTo>
                      <a:pt x="0" y="8"/>
                    </a:lnTo>
                    <a:lnTo>
                      <a:pt x="2" y="10"/>
                    </a:lnTo>
                    <a:lnTo>
                      <a:pt x="4" y="10"/>
                    </a:lnTo>
                    <a:lnTo>
                      <a:pt x="6" y="10"/>
                    </a:lnTo>
                    <a:lnTo>
                      <a:pt x="6" y="10"/>
                    </a:lnTo>
                    <a:lnTo>
                      <a:pt x="7" y="8"/>
                    </a:lnTo>
                    <a:lnTo>
                      <a:pt x="9" y="7"/>
                    </a:lnTo>
                    <a:lnTo>
                      <a:pt x="11" y="5"/>
                    </a:lnTo>
                    <a:lnTo>
                      <a:pt x="11" y="5"/>
                    </a:lnTo>
                    <a:lnTo>
                      <a:pt x="9" y="3"/>
                    </a:lnTo>
                    <a:lnTo>
                      <a:pt x="7" y="1"/>
                    </a:lnTo>
                    <a:lnTo>
                      <a:pt x="7" y="0"/>
                    </a:lnTo>
                    <a:lnTo>
                      <a:pt x="6" y="0"/>
                    </a:lnTo>
                    <a:close/>
                  </a:path>
                </a:pathLst>
              </a:custGeom>
              <a:solidFill>
                <a:srgbClr val="000000"/>
              </a:solidFill>
              <a:ln w="9525">
                <a:noFill/>
                <a:round/>
                <a:headEnd/>
                <a:tailEnd/>
              </a:ln>
            </p:spPr>
            <p:txBody>
              <a:bodyPr/>
              <a:lstStyle/>
              <a:p>
                <a:endParaRPr lang="zh-CN" altLang="en-US"/>
              </a:p>
            </p:txBody>
          </p:sp>
          <p:sp>
            <p:nvSpPr>
              <p:cNvPr id="193027" name="Freeform 515"/>
              <p:cNvSpPr>
                <a:spLocks/>
              </p:cNvSpPr>
              <p:nvPr/>
            </p:nvSpPr>
            <p:spPr bwMode="auto">
              <a:xfrm>
                <a:off x="3852" y="1785"/>
                <a:ext cx="5" cy="5"/>
              </a:xfrm>
              <a:custGeom>
                <a:avLst/>
                <a:gdLst/>
                <a:ahLst/>
                <a:cxnLst>
                  <a:cxn ang="0">
                    <a:pos x="5" y="0"/>
                  </a:cxn>
                  <a:cxn ang="0">
                    <a:pos x="4" y="0"/>
                  </a:cxn>
                  <a:cxn ang="0">
                    <a:pos x="2" y="1"/>
                  </a:cxn>
                  <a:cxn ang="0">
                    <a:pos x="0" y="3"/>
                  </a:cxn>
                  <a:cxn ang="0">
                    <a:pos x="0" y="5"/>
                  </a:cxn>
                  <a:cxn ang="0">
                    <a:pos x="0" y="7"/>
                  </a:cxn>
                  <a:cxn ang="0">
                    <a:pos x="0" y="8"/>
                  </a:cxn>
                  <a:cxn ang="0">
                    <a:pos x="2" y="10"/>
                  </a:cxn>
                  <a:cxn ang="0">
                    <a:pos x="4" y="10"/>
                  </a:cxn>
                  <a:cxn ang="0">
                    <a:pos x="5" y="10"/>
                  </a:cxn>
                  <a:cxn ang="0">
                    <a:pos x="5" y="10"/>
                  </a:cxn>
                  <a:cxn ang="0">
                    <a:pos x="7" y="8"/>
                  </a:cxn>
                  <a:cxn ang="0">
                    <a:pos x="9" y="7"/>
                  </a:cxn>
                  <a:cxn ang="0">
                    <a:pos x="11" y="5"/>
                  </a:cxn>
                  <a:cxn ang="0">
                    <a:pos x="11" y="5"/>
                  </a:cxn>
                  <a:cxn ang="0">
                    <a:pos x="9" y="3"/>
                  </a:cxn>
                  <a:cxn ang="0">
                    <a:pos x="7" y="1"/>
                  </a:cxn>
                  <a:cxn ang="0">
                    <a:pos x="7" y="0"/>
                  </a:cxn>
                  <a:cxn ang="0">
                    <a:pos x="5" y="0"/>
                  </a:cxn>
                </a:cxnLst>
                <a:rect l="0" t="0" r="r" b="b"/>
                <a:pathLst>
                  <a:path w="11" h="10">
                    <a:moveTo>
                      <a:pt x="5" y="0"/>
                    </a:moveTo>
                    <a:lnTo>
                      <a:pt x="4" y="0"/>
                    </a:lnTo>
                    <a:lnTo>
                      <a:pt x="2" y="1"/>
                    </a:lnTo>
                    <a:lnTo>
                      <a:pt x="0" y="3"/>
                    </a:lnTo>
                    <a:lnTo>
                      <a:pt x="0" y="5"/>
                    </a:lnTo>
                    <a:lnTo>
                      <a:pt x="0" y="7"/>
                    </a:lnTo>
                    <a:lnTo>
                      <a:pt x="0" y="8"/>
                    </a:lnTo>
                    <a:lnTo>
                      <a:pt x="2" y="10"/>
                    </a:lnTo>
                    <a:lnTo>
                      <a:pt x="4" y="10"/>
                    </a:lnTo>
                    <a:lnTo>
                      <a:pt x="5" y="10"/>
                    </a:lnTo>
                    <a:lnTo>
                      <a:pt x="5" y="10"/>
                    </a:lnTo>
                    <a:lnTo>
                      <a:pt x="7" y="8"/>
                    </a:lnTo>
                    <a:lnTo>
                      <a:pt x="9" y="7"/>
                    </a:lnTo>
                    <a:lnTo>
                      <a:pt x="11" y="5"/>
                    </a:lnTo>
                    <a:lnTo>
                      <a:pt x="11" y="5"/>
                    </a:lnTo>
                    <a:lnTo>
                      <a:pt x="9" y="3"/>
                    </a:lnTo>
                    <a:lnTo>
                      <a:pt x="7" y="1"/>
                    </a:lnTo>
                    <a:lnTo>
                      <a:pt x="7" y="0"/>
                    </a:lnTo>
                    <a:lnTo>
                      <a:pt x="5" y="0"/>
                    </a:lnTo>
                    <a:close/>
                  </a:path>
                </a:pathLst>
              </a:custGeom>
              <a:solidFill>
                <a:srgbClr val="000000"/>
              </a:solidFill>
              <a:ln w="9525">
                <a:noFill/>
                <a:round/>
                <a:headEnd/>
                <a:tailEnd/>
              </a:ln>
            </p:spPr>
            <p:txBody>
              <a:bodyPr/>
              <a:lstStyle/>
              <a:p>
                <a:endParaRPr lang="zh-CN" altLang="en-US"/>
              </a:p>
            </p:txBody>
          </p:sp>
          <p:sp>
            <p:nvSpPr>
              <p:cNvPr id="193028" name="Freeform 516"/>
              <p:cNvSpPr>
                <a:spLocks/>
              </p:cNvSpPr>
              <p:nvPr/>
            </p:nvSpPr>
            <p:spPr bwMode="auto">
              <a:xfrm>
                <a:off x="3862" y="1785"/>
                <a:ext cx="5" cy="5"/>
              </a:xfrm>
              <a:custGeom>
                <a:avLst/>
                <a:gdLst/>
                <a:ahLst/>
                <a:cxnLst>
                  <a:cxn ang="0">
                    <a:pos x="5" y="0"/>
                  </a:cxn>
                  <a:cxn ang="0">
                    <a:pos x="4" y="0"/>
                  </a:cxn>
                  <a:cxn ang="0">
                    <a:pos x="2" y="1"/>
                  </a:cxn>
                  <a:cxn ang="0">
                    <a:pos x="0" y="3"/>
                  </a:cxn>
                  <a:cxn ang="0">
                    <a:pos x="0" y="5"/>
                  </a:cxn>
                  <a:cxn ang="0">
                    <a:pos x="0" y="7"/>
                  </a:cxn>
                  <a:cxn ang="0">
                    <a:pos x="0" y="8"/>
                  </a:cxn>
                  <a:cxn ang="0">
                    <a:pos x="2" y="10"/>
                  </a:cxn>
                  <a:cxn ang="0">
                    <a:pos x="4" y="10"/>
                  </a:cxn>
                  <a:cxn ang="0">
                    <a:pos x="5" y="10"/>
                  </a:cxn>
                  <a:cxn ang="0">
                    <a:pos x="5" y="10"/>
                  </a:cxn>
                  <a:cxn ang="0">
                    <a:pos x="7" y="8"/>
                  </a:cxn>
                  <a:cxn ang="0">
                    <a:pos x="9" y="7"/>
                  </a:cxn>
                  <a:cxn ang="0">
                    <a:pos x="11" y="5"/>
                  </a:cxn>
                  <a:cxn ang="0">
                    <a:pos x="11" y="5"/>
                  </a:cxn>
                  <a:cxn ang="0">
                    <a:pos x="9" y="3"/>
                  </a:cxn>
                  <a:cxn ang="0">
                    <a:pos x="7" y="1"/>
                  </a:cxn>
                  <a:cxn ang="0">
                    <a:pos x="7" y="0"/>
                  </a:cxn>
                  <a:cxn ang="0">
                    <a:pos x="5" y="0"/>
                  </a:cxn>
                </a:cxnLst>
                <a:rect l="0" t="0" r="r" b="b"/>
                <a:pathLst>
                  <a:path w="11" h="10">
                    <a:moveTo>
                      <a:pt x="5" y="0"/>
                    </a:moveTo>
                    <a:lnTo>
                      <a:pt x="4" y="0"/>
                    </a:lnTo>
                    <a:lnTo>
                      <a:pt x="2" y="1"/>
                    </a:lnTo>
                    <a:lnTo>
                      <a:pt x="0" y="3"/>
                    </a:lnTo>
                    <a:lnTo>
                      <a:pt x="0" y="5"/>
                    </a:lnTo>
                    <a:lnTo>
                      <a:pt x="0" y="7"/>
                    </a:lnTo>
                    <a:lnTo>
                      <a:pt x="0" y="8"/>
                    </a:lnTo>
                    <a:lnTo>
                      <a:pt x="2" y="10"/>
                    </a:lnTo>
                    <a:lnTo>
                      <a:pt x="4" y="10"/>
                    </a:lnTo>
                    <a:lnTo>
                      <a:pt x="5" y="10"/>
                    </a:lnTo>
                    <a:lnTo>
                      <a:pt x="5" y="10"/>
                    </a:lnTo>
                    <a:lnTo>
                      <a:pt x="7" y="8"/>
                    </a:lnTo>
                    <a:lnTo>
                      <a:pt x="9" y="7"/>
                    </a:lnTo>
                    <a:lnTo>
                      <a:pt x="11" y="5"/>
                    </a:lnTo>
                    <a:lnTo>
                      <a:pt x="11" y="5"/>
                    </a:lnTo>
                    <a:lnTo>
                      <a:pt x="9" y="3"/>
                    </a:lnTo>
                    <a:lnTo>
                      <a:pt x="7" y="1"/>
                    </a:lnTo>
                    <a:lnTo>
                      <a:pt x="7" y="0"/>
                    </a:lnTo>
                    <a:lnTo>
                      <a:pt x="5" y="0"/>
                    </a:lnTo>
                    <a:close/>
                  </a:path>
                </a:pathLst>
              </a:custGeom>
              <a:solidFill>
                <a:srgbClr val="000000"/>
              </a:solidFill>
              <a:ln w="9525">
                <a:noFill/>
                <a:round/>
                <a:headEnd/>
                <a:tailEnd/>
              </a:ln>
            </p:spPr>
            <p:txBody>
              <a:bodyPr/>
              <a:lstStyle/>
              <a:p>
                <a:endParaRPr lang="zh-CN" altLang="en-US"/>
              </a:p>
            </p:txBody>
          </p:sp>
          <p:sp>
            <p:nvSpPr>
              <p:cNvPr id="193029" name="Freeform 517"/>
              <p:cNvSpPr>
                <a:spLocks/>
              </p:cNvSpPr>
              <p:nvPr/>
            </p:nvSpPr>
            <p:spPr bwMode="auto">
              <a:xfrm>
                <a:off x="3873" y="1785"/>
                <a:ext cx="5" cy="5"/>
              </a:xfrm>
              <a:custGeom>
                <a:avLst/>
                <a:gdLst/>
                <a:ahLst/>
                <a:cxnLst>
                  <a:cxn ang="0">
                    <a:pos x="5" y="0"/>
                  </a:cxn>
                  <a:cxn ang="0">
                    <a:pos x="3" y="0"/>
                  </a:cxn>
                  <a:cxn ang="0">
                    <a:pos x="2" y="1"/>
                  </a:cxn>
                  <a:cxn ang="0">
                    <a:pos x="0" y="3"/>
                  </a:cxn>
                  <a:cxn ang="0">
                    <a:pos x="0" y="5"/>
                  </a:cxn>
                  <a:cxn ang="0">
                    <a:pos x="0" y="7"/>
                  </a:cxn>
                  <a:cxn ang="0">
                    <a:pos x="0" y="8"/>
                  </a:cxn>
                  <a:cxn ang="0">
                    <a:pos x="2" y="10"/>
                  </a:cxn>
                  <a:cxn ang="0">
                    <a:pos x="3" y="10"/>
                  </a:cxn>
                  <a:cxn ang="0">
                    <a:pos x="5" y="10"/>
                  </a:cxn>
                  <a:cxn ang="0">
                    <a:pos x="5" y="10"/>
                  </a:cxn>
                  <a:cxn ang="0">
                    <a:pos x="7" y="8"/>
                  </a:cxn>
                  <a:cxn ang="0">
                    <a:pos x="9" y="7"/>
                  </a:cxn>
                  <a:cxn ang="0">
                    <a:pos x="10" y="5"/>
                  </a:cxn>
                  <a:cxn ang="0">
                    <a:pos x="10" y="5"/>
                  </a:cxn>
                  <a:cxn ang="0">
                    <a:pos x="9" y="3"/>
                  </a:cxn>
                  <a:cxn ang="0">
                    <a:pos x="7" y="1"/>
                  </a:cxn>
                  <a:cxn ang="0">
                    <a:pos x="7" y="0"/>
                  </a:cxn>
                  <a:cxn ang="0">
                    <a:pos x="5" y="0"/>
                  </a:cxn>
                </a:cxnLst>
                <a:rect l="0" t="0" r="r" b="b"/>
                <a:pathLst>
                  <a:path w="10" h="10">
                    <a:moveTo>
                      <a:pt x="5" y="0"/>
                    </a:moveTo>
                    <a:lnTo>
                      <a:pt x="3" y="0"/>
                    </a:lnTo>
                    <a:lnTo>
                      <a:pt x="2" y="1"/>
                    </a:lnTo>
                    <a:lnTo>
                      <a:pt x="0" y="3"/>
                    </a:lnTo>
                    <a:lnTo>
                      <a:pt x="0" y="5"/>
                    </a:lnTo>
                    <a:lnTo>
                      <a:pt x="0" y="7"/>
                    </a:lnTo>
                    <a:lnTo>
                      <a:pt x="0" y="8"/>
                    </a:lnTo>
                    <a:lnTo>
                      <a:pt x="2" y="10"/>
                    </a:lnTo>
                    <a:lnTo>
                      <a:pt x="3" y="10"/>
                    </a:lnTo>
                    <a:lnTo>
                      <a:pt x="5" y="10"/>
                    </a:lnTo>
                    <a:lnTo>
                      <a:pt x="5" y="10"/>
                    </a:lnTo>
                    <a:lnTo>
                      <a:pt x="7" y="8"/>
                    </a:lnTo>
                    <a:lnTo>
                      <a:pt x="9" y="7"/>
                    </a:lnTo>
                    <a:lnTo>
                      <a:pt x="10" y="5"/>
                    </a:lnTo>
                    <a:lnTo>
                      <a:pt x="10" y="5"/>
                    </a:lnTo>
                    <a:lnTo>
                      <a:pt x="9" y="3"/>
                    </a:lnTo>
                    <a:lnTo>
                      <a:pt x="7" y="1"/>
                    </a:lnTo>
                    <a:lnTo>
                      <a:pt x="7" y="0"/>
                    </a:lnTo>
                    <a:lnTo>
                      <a:pt x="5" y="0"/>
                    </a:lnTo>
                    <a:close/>
                  </a:path>
                </a:pathLst>
              </a:custGeom>
              <a:solidFill>
                <a:srgbClr val="000000"/>
              </a:solidFill>
              <a:ln w="9525">
                <a:noFill/>
                <a:round/>
                <a:headEnd/>
                <a:tailEnd/>
              </a:ln>
            </p:spPr>
            <p:txBody>
              <a:bodyPr/>
              <a:lstStyle/>
              <a:p>
                <a:endParaRPr lang="zh-CN" altLang="en-US"/>
              </a:p>
            </p:txBody>
          </p:sp>
          <p:sp>
            <p:nvSpPr>
              <p:cNvPr id="193030" name="Freeform 518"/>
              <p:cNvSpPr>
                <a:spLocks/>
              </p:cNvSpPr>
              <p:nvPr/>
            </p:nvSpPr>
            <p:spPr bwMode="auto">
              <a:xfrm>
                <a:off x="3881" y="1760"/>
                <a:ext cx="54" cy="55"/>
              </a:xfrm>
              <a:custGeom>
                <a:avLst/>
                <a:gdLst/>
                <a:ahLst/>
                <a:cxnLst>
                  <a:cxn ang="0">
                    <a:pos x="0" y="110"/>
                  </a:cxn>
                  <a:cxn ang="0">
                    <a:pos x="108" y="54"/>
                  </a:cxn>
                  <a:cxn ang="0">
                    <a:pos x="0" y="0"/>
                  </a:cxn>
                  <a:cxn ang="0">
                    <a:pos x="0" y="110"/>
                  </a:cxn>
                </a:cxnLst>
                <a:rect l="0" t="0" r="r" b="b"/>
                <a:pathLst>
                  <a:path w="108" h="110">
                    <a:moveTo>
                      <a:pt x="0" y="110"/>
                    </a:moveTo>
                    <a:lnTo>
                      <a:pt x="108" y="54"/>
                    </a:lnTo>
                    <a:lnTo>
                      <a:pt x="0" y="0"/>
                    </a:lnTo>
                    <a:lnTo>
                      <a:pt x="0" y="110"/>
                    </a:lnTo>
                    <a:close/>
                  </a:path>
                </a:pathLst>
              </a:custGeom>
              <a:solidFill>
                <a:srgbClr val="000000"/>
              </a:solidFill>
              <a:ln w="9525">
                <a:noFill/>
                <a:round/>
                <a:headEnd/>
                <a:tailEnd/>
              </a:ln>
            </p:spPr>
            <p:txBody>
              <a:bodyPr/>
              <a:lstStyle/>
              <a:p>
                <a:endParaRPr lang="zh-CN" altLang="en-US"/>
              </a:p>
            </p:txBody>
          </p:sp>
        </p:grpSp>
        <p:grpSp>
          <p:nvGrpSpPr>
            <p:cNvPr id="192934" name="Group 519"/>
            <p:cNvGrpSpPr>
              <a:grpSpLocks/>
            </p:cNvGrpSpPr>
            <p:nvPr/>
          </p:nvGrpSpPr>
          <p:grpSpPr bwMode="auto">
            <a:xfrm>
              <a:off x="3379" y="1491"/>
              <a:ext cx="116" cy="55"/>
              <a:chOff x="3811" y="1491"/>
              <a:chExt cx="116" cy="55"/>
            </a:xfrm>
          </p:grpSpPr>
          <p:sp>
            <p:nvSpPr>
              <p:cNvPr id="193032" name="Freeform 520"/>
              <p:cNvSpPr>
                <a:spLocks/>
              </p:cNvSpPr>
              <p:nvPr/>
            </p:nvSpPr>
            <p:spPr bwMode="auto">
              <a:xfrm>
                <a:off x="3811" y="1514"/>
                <a:ext cx="5" cy="5"/>
              </a:xfrm>
              <a:custGeom>
                <a:avLst/>
                <a:gdLst/>
                <a:ahLst/>
                <a:cxnLst>
                  <a:cxn ang="0">
                    <a:pos x="7" y="0"/>
                  </a:cxn>
                  <a:cxn ang="0">
                    <a:pos x="6" y="0"/>
                  </a:cxn>
                  <a:cxn ang="0">
                    <a:pos x="4" y="2"/>
                  </a:cxn>
                  <a:cxn ang="0">
                    <a:pos x="2" y="3"/>
                  </a:cxn>
                  <a:cxn ang="0">
                    <a:pos x="0" y="5"/>
                  </a:cxn>
                  <a:cxn ang="0">
                    <a:pos x="0" y="5"/>
                  </a:cxn>
                  <a:cxn ang="0">
                    <a:pos x="2" y="7"/>
                  </a:cxn>
                  <a:cxn ang="0">
                    <a:pos x="4" y="9"/>
                  </a:cxn>
                  <a:cxn ang="0">
                    <a:pos x="6" y="10"/>
                  </a:cxn>
                  <a:cxn ang="0">
                    <a:pos x="6" y="10"/>
                  </a:cxn>
                  <a:cxn ang="0">
                    <a:pos x="6" y="10"/>
                  </a:cxn>
                  <a:cxn ang="0">
                    <a:pos x="7" y="9"/>
                  </a:cxn>
                  <a:cxn ang="0">
                    <a:pos x="9" y="7"/>
                  </a:cxn>
                  <a:cxn ang="0">
                    <a:pos x="11" y="5"/>
                  </a:cxn>
                  <a:cxn ang="0">
                    <a:pos x="11" y="5"/>
                  </a:cxn>
                  <a:cxn ang="0">
                    <a:pos x="9" y="3"/>
                  </a:cxn>
                  <a:cxn ang="0">
                    <a:pos x="7" y="2"/>
                  </a:cxn>
                  <a:cxn ang="0">
                    <a:pos x="7" y="0"/>
                  </a:cxn>
                </a:cxnLst>
                <a:rect l="0" t="0" r="r" b="b"/>
                <a:pathLst>
                  <a:path w="11" h="10">
                    <a:moveTo>
                      <a:pt x="7" y="0"/>
                    </a:moveTo>
                    <a:lnTo>
                      <a:pt x="6" y="0"/>
                    </a:lnTo>
                    <a:lnTo>
                      <a:pt x="4" y="2"/>
                    </a:lnTo>
                    <a:lnTo>
                      <a:pt x="2" y="3"/>
                    </a:lnTo>
                    <a:lnTo>
                      <a:pt x="0" y="5"/>
                    </a:lnTo>
                    <a:lnTo>
                      <a:pt x="0" y="5"/>
                    </a:lnTo>
                    <a:lnTo>
                      <a:pt x="2" y="7"/>
                    </a:lnTo>
                    <a:lnTo>
                      <a:pt x="4" y="9"/>
                    </a:lnTo>
                    <a:lnTo>
                      <a:pt x="6" y="10"/>
                    </a:lnTo>
                    <a:lnTo>
                      <a:pt x="6" y="10"/>
                    </a:lnTo>
                    <a:lnTo>
                      <a:pt x="6" y="10"/>
                    </a:lnTo>
                    <a:lnTo>
                      <a:pt x="7" y="9"/>
                    </a:lnTo>
                    <a:lnTo>
                      <a:pt x="9" y="7"/>
                    </a:lnTo>
                    <a:lnTo>
                      <a:pt x="11" y="5"/>
                    </a:lnTo>
                    <a:lnTo>
                      <a:pt x="11" y="5"/>
                    </a:lnTo>
                    <a:lnTo>
                      <a:pt x="9" y="3"/>
                    </a:lnTo>
                    <a:lnTo>
                      <a:pt x="7" y="2"/>
                    </a:lnTo>
                    <a:lnTo>
                      <a:pt x="7" y="0"/>
                    </a:lnTo>
                    <a:close/>
                  </a:path>
                </a:pathLst>
              </a:custGeom>
              <a:solidFill>
                <a:srgbClr val="000000"/>
              </a:solidFill>
              <a:ln w="9525">
                <a:noFill/>
                <a:round/>
                <a:headEnd/>
                <a:tailEnd/>
              </a:ln>
            </p:spPr>
            <p:txBody>
              <a:bodyPr/>
              <a:lstStyle/>
              <a:p>
                <a:endParaRPr lang="zh-CN" altLang="en-US"/>
              </a:p>
            </p:txBody>
          </p:sp>
          <p:sp>
            <p:nvSpPr>
              <p:cNvPr id="193033" name="Freeform 521"/>
              <p:cNvSpPr>
                <a:spLocks/>
              </p:cNvSpPr>
              <p:nvPr/>
            </p:nvSpPr>
            <p:spPr bwMode="auto">
              <a:xfrm>
                <a:off x="3821" y="1514"/>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7" y="10"/>
                  </a:cxn>
                  <a:cxn ang="0">
                    <a:pos x="9" y="10"/>
                  </a:cxn>
                  <a:cxn ang="0">
                    <a:pos x="11" y="9"/>
                  </a:cxn>
                  <a:cxn ang="0">
                    <a:pos x="11" y="7"/>
                  </a:cxn>
                  <a:cxn ang="0">
                    <a:pos x="11" y="5"/>
                  </a:cxn>
                  <a:cxn ang="0">
                    <a:pos x="11" y="3"/>
                  </a:cxn>
                  <a:cxn ang="0">
                    <a:pos x="9"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7" y="10"/>
                    </a:lnTo>
                    <a:lnTo>
                      <a:pt x="9" y="10"/>
                    </a:lnTo>
                    <a:lnTo>
                      <a:pt x="11" y="9"/>
                    </a:lnTo>
                    <a:lnTo>
                      <a:pt x="11" y="7"/>
                    </a:lnTo>
                    <a:lnTo>
                      <a:pt x="11" y="5"/>
                    </a:lnTo>
                    <a:lnTo>
                      <a:pt x="11" y="3"/>
                    </a:lnTo>
                    <a:lnTo>
                      <a:pt x="9"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034" name="Freeform 522"/>
              <p:cNvSpPr>
                <a:spLocks/>
              </p:cNvSpPr>
              <p:nvPr/>
            </p:nvSpPr>
            <p:spPr bwMode="auto">
              <a:xfrm>
                <a:off x="3832" y="1515"/>
                <a:ext cx="5" cy="5"/>
              </a:xfrm>
              <a:custGeom>
                <a:avLst/>
                <a:gdLst/>
                <a:ahLst/>
                <a:cxnLst>
                  <a:cxn ang="0">
                    <a:pos x="5" y="0"/>
                  </a:cxn>
                  <a:cxn ang="0">
                    <a:pos x="4" y="0"/>
                  </a:cxn>
                  <a:cxn ang="0">
                    <a:pos x="2" y="0"/>
                  </a:cxn>
                  <a:cxn ang="0">
                    <a:pos x="0" y="1"/>
                  </a:cxn>
                  <a:cxn ang="0">
                    <a:pos x="0" y="3"/>
                  </a:cxn>
                  <a:cxn ang="0">
                    <a:pos x="0" y="5"/>
                  </a:cxn>
                  <a:cxn ang="0">
                    <a:pos x="0" y="7"/>
                  </a:cxn>
                  <a:cxn ang="0">
                    <a:pos x="2" y="8"/>
                  </a:cxn>
                  <a:cxn ang="0">
                    <a:pos x="4" y="10"/>
                  </a:cxn>
                  <a:cxn ang="0">
                    <a:pos x="4" y="10"/>
                  </a:cxn>
                  <a:cxn ang="0">
                    <a:pos x="5" y="10"/>
                  </a:cxn>
                  <a:cxn ang="0">
                    <a:pos x="7" y="8"/>
                  </a:cxn>
                  <a:cxn ang="0">
                    <a:pos x="9" y="7"/>
                  </a:cxn>
                  <a:cxn ang="0">
                    <a:pos x="11" y="5"/>
                  </a:cxn>
                  <a:cxn ang="0">
                    <a:pos x="11" y="3"/>
                  </a:cxn>
                  <a:cxn ang="0">
                    <a:pos x="9" y="1"/>
                  </a:cxn>
                  <a:cxn ang="0">
                    <a:pos x="7" y="0"/>
                  </a:cxn>
                  <a:cxn ang="0">
                    <a:pos x="5" y="0"/>
                  </a:cxn>
                </a:cxnLst>
                <a:rect l="0" t="0" r="r" b="b"/>
                <a:pathLst>
                  <a:path w="11" h="10">
                    <a:moveTo>
                      <a:pt x="5" y="0"/>
                    </a:moveTo>
                    <a:lnTo>
                      <a:pt x="4" y="0"/>
                    </a:lnTo>
                    <a:lnTo>
                      <a:pt x="2" y="0"/>
                    </a:lnTo>
                    <a:lnTo>
                      <a:pt x="0" y="1"/>
                    </a:lnTo>
                    <a:lnTo>
                      <a:pt x="0" y="3"/>
                    </a:lnTo>
                    <a:lnTo>
                      <a:pt x="0" y="5"/>
                    </a:lnTo>
                    <a:lnTo>
                      <a:pt x="0" y="7"/>
                    </a:lnTo>
                    <a:lnTo>
                      <a:pt x="2" y="8"/>
                    </a:lnTo>
                    <a:lnTo>
                      <a:pt x="4" y="10"/>
                    </a:lnTo>
                    <a:lnTo>
                      <a:pt x="4" y="10"/>
                    </a:lnTo>
                    <a:lnTo>
                      <a:pt x="5" y="10"/>
                    </a:lnTo>
                    <a:lnTo>
                      <a:pt x="7" y="8"/>
                    </a:lnTo>
                    <a:lnTo>
                      <a:pt x="9" y="7"/>
                    </a:lnTo>
                    <a:lnTo>
                      <a:pt x="11" y="5"/>
                    </a:lnTo>
                    <a:lnTo>
                      <a:pt x="11" y="3"/>
                    </a:lnTo>
                    <a:lnTo>
                      <a:pt x="9" y="1"/>
                    </a:lnTo>
                    <a:lnTo>
                      <a:pt x="7" y="0"/>
                    </a:lnTo>
                    <a:lnTo>
                      <a:pt x="5" y="0"/>
                    </a:lnTo>
                    <a:close/>
                  </a:path>
                </a:pathLst>
              </a:custGeom>
              <a:solidFill>
                <a:srgbClr val="000000"/>
              </a:solidFill>
              <a:ln w="9525">
                <a:noFill/>
                <a:round/>
                <a:headEnd/>
                <a:tailEnd/>
              </a:ln>
            </p:spPr>
            <p:txBody>
              <a:bodyPr/>
              <a:lstStyle/>
              <a:p>
                <a:endParaRPr lang="zh-CN" altLang="en-US"/>
              </a:p>
            </p:txBody>
          </p:sp>
          <p:sp>
            <p:nvSpPr>
              <p:cNvPr id="193035" name="Freeform 523"/>
              <p:cNvSpPr>
                <a:spLocks/>
              </p:cNvSpPr>
              <p:nvPr/>
            </p:nvSpPr>
            <p:spPr bwMode="auto">
              <a:xfrm>
                <a:off x="3842" y="1515"/>
                <a:ext cx="5" cy="5"/>
              </a:xfrm>
              <a:custGeom>
                <a:avLst/>
                <a:gdLst/>
                <a:ahLst/>
                <a:cxnLst>
                  <a:cxn ang="0">
                    <a:pos x="5" y="0"/>
                  </a:cxn>
                  <a:cxn ang="0">
                    <a:pos x="4" y="0"/>
                  </a:cxn>
                  <a:cxn ang="0">
                    <a:pos x="2" y="1"/>
                  </a:cxn>
                  <a:cxn ang="0">
                    <a:pos x="0" y="3"/>
                  </a:cxn>
                  <a:cxn ang="0">
                    <a:pos x="0" y="5"/>
                  </a:cxn>
                  <a:cxn ang="0">
                    <a:pos x="0" y="7"/>
                  </a:cxn>
                  <a:cxn ang="0">
                    <a:pos x="0" y="8"/>
                  </a:cxn>
                  <a:cxn ang="0">
                    <a:pos x="2" y="10"/>
                  </a:cxn>
                  <a:cxn ang="0">
                    <a:pos x="4" y="10"/>
                  </a:cxn>
                  <a:cxn ang="0">
                    <a:pos x="4" y="10"/>
                  </a:cxn>
                  <a:cxn ang="0">
                    <a:pos x="5" y="10"/>
                  </a:cxn>
                  <a:cxn ang="0">
                    <a:pos x="7" y="10"/>
                  </a:cxn>
                  <a:cxn ang="0">
                    <a:pos x="9" y="8"/>
                  </a:cxn>
                  <a:cxn ang="0">
                    <a:pos x="10" y="7"/>
                  </a:cxn>
                  <a:cxn ang="0">
                    <a:pos x="10" y="5"/>
                  </a:cxn>
                  <a:cxn ang="0">
                    <a:pos x="9" y="3"/>
                  </a:cxn>
                  <a:cxn ang="0">
                    <a:pos x="7" y="1"/>
                  </a:cxn>
                  <a:cxn ang="0">
                    <a:pos x="5" y="0"/>
                  </a:cxn>
                </a:cxnLst>
                <a:rect l="0" t="0" r="r" b="b"/>
                <a:pathLst>
                  <a:path w="10" h="10">
                    <a:moveTo>
                      <a:pt x="5" y="0"/>
                    </a:moveTo>
                    <a:lnTo>
                      <a:pt x="4" y="0"/>
                    </a:lnTo>
                    <a:lnTo>
                      <a:pt x="2" y="1"/>
                    </a:lnTo>
                    <a:lnTo>
                      <a:pt x="0" y="3"/>
                    </a:lnTo>
                    <a:lnTo>
                      <a:pt x="0" y="5"/>
                    </a:lnTo>
                    <a:lnTo>
                      <a:pt x="0" y="7"/>
                    </a:lnTo>
                    <a:lnTo>
                      <a:pt x="0" y="8"/>
                    </a:lnTo>
                    <a:lnTo>
                      <a:pt x="2" y="10"/>
                    </a:lnTo>
                    <a:lnTo>
                      <a:pt x="4" y="10"/>
                    </a:lnTo>
                    <a:lnTo>
                      <a:pt x="4" y="10"/>
                    </a:lnTo>
                    <a:lnTo>
                      <a:pt x="5" y="10"/>
                    </a:lnTo>
                    <a:lnTo>
                      <a:pt x="7" y="10"/>
                    </a:lnTo>
                    <a:lnTo>
                      <a:pt x="9" y="8"/>
                    </a:lnTo>
                    <a:lnTo>
                      <a:pt x="10" y="7"/>
                    </a:lnTo>
                    <a:lnTo>
                      <a:pt x="10" y="5"/>
                    </a:lnTo>
                    <a:lnTo>
                      <a:pt x="9" y="3"/>
                    </a:lnTo>
                    <a:lnTo>
                      <a:pt x="7" y="1"/>
                    </a:lnTo>
                    <a:lnTo>
                      <a:pt x="5" y="0"/>
                    </a:lnTo>
                    <a:close/>
                  </a:path>
                </a:pathLst>
              </a:custGeom>
              <a:solidFill>
                <a:srgbClr val="000000"/>
              </a:solidFill>
              <a:ln w="9525">
                <a:noFill/>
                <a:round/>
                <a:headEnd/>
                <a:tailEnd/>
              </a:ln>
            </p:spPr>
            <p:txBody>
              <a:bodyPr/>
              <a:lstStyle/>
              <a:p>
                <a:endParaRPr lang="zh-CN" altLang="en-US"/>
              </a:p>
            </p:txBody>
          </p:sp>
          <p:sp>
            <p:nvSpPr>
              <p:cNvPr id="193036" name="Freeform 524"/>
              <p:cNvSpPr>
                <a:spLocks/>
              </p:cNvSpPr>
              <p:nvPr/>
            </p:nvSpPr>
            <p:spPr bwMode="auto">
              <a:xfrm>
                <a:off x="3852" y="1515"/>
                <a:ext cx="6" cy="5"/>
              </a:xfrm>
              <a:custGeom>
                <a:avLst/>
                <a:gdLst/>
                <a:ahLst/>
                <a:cxnLst>
                  <a:cxn ang="0">
                    <a:pos x="5" y="0"/>
                  </a:cxn>
                  <a:cxn ang="0">
                    <a:pos x="3" y="0"/>
                  </a:cxn>
                  <a:cxn ang="0">
                    <a:pos x="2" y="1"/>
                  </a:cxn>
                  <a:cxn ang="0">
                    <a:pos x="0" y="3"/>
                  </a:cxn>
                  <a:cxn ang="0">
                    <a:pos x="0" y="5"/>
                  </a:cxn>
                  <a:cxn ang="0">
                    <a:pos x="0" y="7"/>
                  </a:cxn>
                  <a:cxn ang="0">
                    <a:pos x="0" y="8"/>
                  </a:cxn>
                  <a:cxn ang="0">
                    <a:pos x="2" y="10"/>
                  </a:cxn>
                  <a:cxn ang="0">
                    <a:pos x="3" y="10"/>
                  </a:cxn>
                  <a:cxn ang="0">
                    <a:pos x="3" y="10"/>
                  </a:cxn>
                  <a:cxn ang="0">
                    <a:pos x="5" y="10"/>
                  </a:cxn>
                  <a:cxn ang="0">
                    <a:pos x="7" y="10"/>
                  </a:cxn>
                  <a:cxn ang="0">
                    <a:pos x="9" y="8"/>
                  </a:cxn>
                  <a:cxn ang="0">
                    <a:pos x="10" y="7"/>
                  </a:cxn>
                  <a:cxn ang="0">
                    <a:pos x="10" y="5"/>
                  </a:cxn>
                  <a:cxn ang="0">
                    <a:pos x="9" y="3"/>
                  </a:cxn>
                  <a:cxn ang="0">
                    <a:pos x="7" y="1"/>
                  </a:cxn>
                  <a:cxn ang="0">
                    <a:pos x="5" y="0"/>
                  </a:cxn>
                </a:cxnLst>
                <a:rect l="0" t="0" r="r" b="b"/>
                <a:pathLst>
                  <a:path w="10" h="10">
                    <a:moveTo>
                      <a:pt x="5" y="0"/>
                    </a:moveTo>
                    <a:lnTo>
                      <a:pt x="3" y="0"/>
                    </a:lnTo>
                    <a:lnTo>
                      <a:pt x="2" y="1"/>
                    </a:lnTo>
                    <a:lnTo>
                      <a:pt x="0" y="3"/>
                    </a:lnTo>
                    <a:lnTo>
                      <a:pt x="0" y="5"/>
                    </a:lnTo>
                    <a:lnTo>
                      <a:pt x="0" y="7"/>
                    </a:lnTo>
                    <a:lnTo>
                      <a:pt x="0" y="8"/>
                    </a:lnTo>
                    <a:lnTo>
                      <a:pt x="2" y="10"/>
                    </a:lnTo>
                    <a:lnTo>
                      <a:pt x="3" y="10"/>
                    </a:lnTo>
                    <a:lnTo>
                      <a:pt x="3" y="10"/>
                    </a:lnTo>
                    <a:lnTo>
                      <a:pt x="5" y="10"/>
                    </a:lnTo>
                    <a:lnTo>
                      <a:pt x="7" y="10"/>
                    </a:lnTo>
                    <a:lnTo>
                      <a:pt x="9" y="8"/>
                    </a:lnTo>
                    <a:lnTo>
                      <a:pt x="10" y="7"/>
                    </a:lnTo>
                    <a:lnTo>
                      <a:pt x="10" y="5"/>
                    </a:lnTo>
                    <a:lnTo>
                      <a:pt x="9" y="3"/>
                    </a:lnTo>
                    <a:lnTo>
                      <a:pt x="7" y="1"/>
                    </a:lnTo>
                    <a:lnTo>
                      <a:pt x="5" y="0"/>
                    </a:lnTo>
                    <a:close/>
                  </a:path>
                </a:pathLst>
              </a:custGeom>
              <a:solidFill>
                <a:srgbClr val="000000"/>
              </a:solidFill>
              <a:ln w="9525">
                <a:noFill/>
                <a:round/>
                <a:headEnd/>
                <a:tailEnd/>
              </a:ln>
            </p:spPr>
            <p:txBody>
              <a:bodyPr/>
              <a:lstStyle/>
              <a:p>
                <a:endParaRPr lang="zh-CN" altLang="en-US"/>
              </a:p>
            </p:txBody>
          </p:sp>
          <p:sp>
            <p:nvSpPr>
              <p:cNvPr id="193037" name="Freeform 525"/>
              <p:cNvSpPr>
                <a:spLocks/>
              </p:cNvSpPr>
              <p:nvPr/>
            </p:nvSpPr>
            <p:spPr bwMode="auto">
              <a:xfrm>
                <a:off x="3863" y="1516"/>
                <a:ext cx="5" cy="5"/>
              </a:xfrm>
              <a:custGeom>
                <a:avLst/>
                <a:gdLst/>
                <a:ahLst/>
                <a:cxnLst>
                  <a:cxn ang="0">
                    <a:pos x="5" y="0"/>
                  </a:cxn>
                  <a:cxn ang="0">
                    <a:pos x="3" y="0"/>
                  </a:cxn>
                  <a:cxn ang="0">
                    <a:pos x="2" y="0"/>
                  </a:cxn>
                  <a:cxn ang="0">
                    <a:pos x="0" y="2"/>
                  </a:cxn>
                  <a:cxn ang="0">
                    <a:pos x="0" y="4"/>
                  </a:cxn>
                  <a:cxn ang="0">
                    <a:pos x="0" y="6"/>
                  </a:cxn>
                  <a:cxn ang="0">
                    <a:pos x="0" y="7"/>
                  </a:cxn>
                  <a:cxn ang="0">
                    <a:pos x="2" y="9"/>
                  </a:cxn>
                  <a:cxn ang="0">
                    <a:pos x="3" y="11"/>
                  </a:cxn>
                  <a:cxn ang="0">
                    <a:pos x="3" y="11"/>
                  </a:cxn>
                  <a:cxn ang="0">
                    <a:pos x="5" y="11"/>
                  </a:cxn>
                  <a:cxn ang="0">
                    <a:pos x="7" y="9"/>
                  </a:cxn>
                  <a:cxn ang="0">
                    <a:pos x="9" y="7"/>
                  </a:cxn>
                  <a:cxn ang="0">
                    <a:pos x="10" y="6"/>
                  </a:cxn>
                  <a:cxn ang="0">
                    <a:pos x="10" y="4"/>
                  </a:cxn>
                  <a:cxn ang="0">
                    <a:pos x="9" y="2"/>
                  </a:cxn>
                  <a:cxn ang="0">
                    <a:pos x="7" y="0"/>
                  </a:cxn>
                  <a:cxn ang="0">
                    <a:pos x="5" y="0"/>
                  </a:cxn>
                </a:cxnLst>
                <a:rect l="0" t="0" r="r" b="b"/>
                <a:pathLst>
                  <a:path w="10" h="11">
                    <a:moveTo>
                      <a:pt x="5" y="0"/>
                    </a:moveTo>
                    <a:lnTo>
                      <a:pt x="3" y="0"/>
                    </a:lnTo>
                    <a:lnTo>
                      <a:pt x="2" y="0"/>
                    </a:lnTo>
                    <a:lnTo>
                      <a:pt x="0" y="2"/>
                    </a:lnTo>
                    <a:lnTo>
                      <a:pt x="0" y="4"/>
                    </a:lnTo>
                    <a:lnTo>
                      <a:pt x="0" y="6"/>
                    </a:lnTo>
                    <a:lnTo>
                      <a:pt x="0" y="7"/>
                    </a:lnTo>
                    <a:lnTo>
                      <a:pt x="2" y="9"/>
                    </a:lnTo>
                    <a:lnTo>
                      <a:pt x="3" y="11"/>
                    </a:lnTo>
                    <a:lnTo>
                      <a:pt x="3" y="11"/>
                    </a:lnTo>
                    <a:lnTo>
                      <a:pt x="5" y="11"/>
                    </a:lnTo>
                    <a:lnTo>
                      <a:pt x="7" y="9"/>
                    </a:lnTo>
                    <a:lnTo>
                      <a:pt x="9" y="7"/>
                    </a:lnTo>
                    <a:lnTo>
                      <a:pt x="10" y="6"/>
                    </a:lnTo>
                    <a:lnTo>
                      <a:pt x="10" y="4"/>
                    </a:lnTo>
                    <a:lnTo>
                      <a:pt x="9"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038" name="Freeform 526"/>
              <p:cNvSpPr>
                <a:spLocks/>
              </p:cNvSpPr>
              <p:nvPr/>
            </p:nvSpPr>
            <p:spPr bwMode="auto">
              <a:xfrm>
                <a:off x="3872" y="1491"/>
                <a:ext cx="55" cy="55"/>
              </a:xfrm>
              <a:custGeom>
                <a:avLst/>
                <a:gdLst/>
                <a:ahLst/>
                <a:cxnLst>
                  <a:cxn ang="0">
                    <a:pos x="0" y="109"/>
                  </a:cxn>
                  <a:cxn ang="0">
                    <a:pos x="110" y="57"/>
                  </a:cxn>
                  <a:cxn ang="0">
                    <a:pos x="4" y="0"/>
                  </a:cxn>
                  <a:cxn ang="0">
                    <a:pos x="0" y="109"/>
                  </a:cxn>
                </a:cxnLst>
                <a:rect l="0" t="0" r="r" b="b"/>
                <a:pathLst>
                  <a:path w="110" h="109">
                    <a:moveTo>
                      <a:pt x="0" y="109"/>
                    </a:moveTo>
                    <a:lnTo>
                      <a:pt x="110" y="57"/>
                    </a:lnTo>
                    <a:lnTo>
                      <a:pt x="4" y="0"/>
                    </a:lnTo>
                    <a:lnTo>
                      <a:pt x="0" y="109"/>
                    </a:lnTo>
                    <a:close/>
                  </a:path>
                </a:pathLst>
              </a:custGeom>
              <a:solidFill>
                <a:srgbClr val="000000"/>
              </a:solidFill>
              <a:ln w="9525">
                <a:noFill/>
                <a:round/>
                <a:headEnd/>
                <a:tailEnd/>
              </a:ln>
            </p:spPr>
            <p:txBody>
              <a:bodyPr/>
              <a:lstStyle/>
              <a:p>
                <a:endParaRPr lang="zh-CN" altLang="en-US"/>
              </a:p>
            </p:txBody>
          </p:sp>
        </p:grpSp>
        <p:grpSp>
          <p:nvGrpSpPr>
            <p:cNvPr id="192937" name="Group 527"/>
            <p:cNvGrpSpPr>
              <a:grpSpLocks/>
            </p:cNvGrpSpPr>
            <p:nvPr/>
          </p:nvGrpSpPr>
          <p:grpSpPr bwMode="auto">
            <a:xfrm>
              <a:off x="3542" y="1286"/>
              <a:ext cx="54" cy="86"/>
              <a:chOff x="3974" y="1286"/>
              <a:chExt cx="54" cy="86"/>
            </a:xfrm>
          </p:grpSpPr>
          <p:sp>
            <p:nvSpPr>
              <p:cNvPr id="193040" name="Freeform 528"/>
              <p:cNvSpPr>
                <a:spLocks/>
              </p:cNvSpPr>
              <p:nvPr/>
            </p:nvSpPr>
            <p:spPr bwMode="auto">
              <a:xfrm>
                <a:off x="3999" y="1317"/>
                <a:ext cx="5" cy="5"/>
              </a:xfrm>
              <a:custGeom>
                <a:avLst/>
                <a:gdLst/>
                <a:ahLst/>
                <a:cxnLst>
                  <a:cxn ang="0">
                    <a:pos x="0" y="7"/>
                  </a:cxn>
                  <a:cxn ang="0">
                    <a:pos x="1" y="7"/>
                  </a:cxn>
                  <a:cxn ang="0">
                    <a:pos x="3" y="9"/>
                  </a:cxn>
                  <a:cxn ang="0">
                    <a:pos x="5" y="11"/>
                  </a:cxn>
                  <a:cxn ang="0">
                    <a:pos x="5" y="11"/>
                  </a:cxn>
                  <a:cxn ang="0">
                    <a:pos x="7" y="9"/>
                  </a:cxn>
                  <a:cxn ang="0">
                    <a:pos x="8" y="7"/>
                  </a:cxn>
                  <a:cxn ang="0">
                    <a:pos x="10" y="5"/>
                  </a:cxn>
                  <a:cxn ang="0">
                    <a:pos x="10" y="5"/>
                  </a:cxn>
                  <a:cxn ang="0">
                    <a:pos x="10" y="4"/>
                  </a:cxn>
                  <a:cxn ang="0">
                    <a:pos x="10" y="2"/>
                  </a:cxn>
                  <a:cxn ang="0">
                    <a:pos x="8" y="0"/>
                  </a:cxn>
                  <a:cxn ang="0">
                    <a:pos x="7" y="0"/>
                  </a:cxn>
                  <a:cxn ang="0">
                    <a:pos x="5" y="0"/>
                  </a:cxn>
                  <a:cxn ang="0">
                    <a:pos x="3" y="0"/>
                  </a:cxn>
                  <a:cxn ang="0">
                    <a:pos x="1" y="2"/>
                  </a:cxn>
                  <a:cxn ang="0">
                    <a:pos x="0" y="4"/>
                  </a:cxn>
                  <a:cxn ang="0">
                    <a:pos x="0" y="5"/>
                  </a:cxn>
                  <a:cxn ang="0">
                    <a:pos x="0" y="7"/>
                  </a:cxn>
                </a:cxnLst>
                <a:rect l="0" t="0" r="r" b="b"/>
                <a:pathLst>
                  <a:path w="10" h="11">
                    <a:moveTo>
                      <a:pt x="0" y="7"/>
                    </a:moveTo>
                    <a:lnTo>
                      <a:pt x="1" y="7"/>
                    </a:lnTo>
                    <a:lnTo>
                      <a:pt x="3" y="9"/>
                    </a:lnTo>
                    <a:lnTo>
                      <a:pt x="5" y="11"/>
                    </a:lnTo>
                    <a:lnTo>
                      <a:pt x="5" y="11"/>
                    </a:lnTo>
                    <a:lnTo>
                      <a:pt x="7" y="9"/>
                    </a:lnTo>
                    <a:lnTo>
                      <a:pt x="8" y="7"/>
                    </a:lnTo>
                    <a:lnTo>
                      <a:pt x="10" y="5"/>
                    </a:lnTo>
                    <a:lnTo>
                      <a:pt x="10" y="5"/>
                    </a:lnTo>
                    <a:lnTo>
                      <a:pt x="10" y="4"/>
                    </a:lnTo>
                    <a:lnTo>
                      <a:pt x="10" y="2"/>
                    </a:lnTo>
                    <a:lnTo>
                      <a:pt x="8" y="0"/>
                    </a:lnTo>
                    <a:lnTo>
                      <a:pt x="7" y="0"/>
                    </a:lnTo>
                    <a:lnTo>
                      <a:pt x="5" y="0"/>
                    </a:lnTo>
                    <a:lnTo>
                      <a:pt x="3" y="0"/>
                    </a:lnTo>
                    <a:lnTo>
                      <a:pt x="1" y="2"/>
                    </a:lnTo>
                    <a:lnTo>
                      <a:pt x="0" y="4"/>
                    </a:lnTo>
                    <a:lnTo>
                      <a:pt x="0" y="5"/>
                    </a:lnTo>
                    <a:lnTo>
                      <a:pt x="0" y="7"/>
                    </a:lnTo>
                    <a:close/>
                  </a:path>
                </a:pathLst>
              </a:custGeom>
              <a:solidFill>
                <a:srgbClr val="000000"/>
              </a:solidFill>
              <a:ln w="9525">
                <a:noFill/>
                <a:round/>
                <a:headEnd/>
                <a:tailEnd/>
              </a:ln>
            </p:spPr>
            <p:txBody>
              <a:bodyPr/>
              <a:lstStyle/>
              <a:p>
                <a:endParaRPr lang="zh-CN" altLang="en-US"/>
              </a:p>
            </p:txBody>
          </p:sp>
          <p:sp>
            <p:nvSpPr>
              <p:cNvPr id="193041" name="Freeform 529"/>
              <p:cNvSpPr>
                <a:spLocks/>
              </p:cNvSpPr>
              <p:nvPr/>
            </p:nvSpPr>
            <p:spPr bwMode="auto">
              <a:xfrm>
                <a:off x="3999" y="1307"/>
                <a:ext cx="5" cy="5"/>
              </a:xfrm>
              <a:custGeom>
                <a:avLst/>
                <a:gdLst/>
                <a:ahLst/>
                <a:cxnLst>
                  <a:cxn ang="0">
                    <a:pos x="0" y="7"/>
                  </a:cxn>
                  <a:cxn ang="0">
                    <a:pos x="1" y="7"/>
                  </a:cxn>
                  <a:cxn ang="0">
                    <a:pos x="3" y="9"/>
                  </a:cxn>
                  <a:cxn ang="0">
                    <a:pos x="5" y="11"/>
                  </a:cxn>
                  <a:cxn ang="0">
                    <a:pos x="5" y="11"/>
                  </a:cxn>
                  <a:cxn ang="0">
                    <a:pos x="7" y="9"/>
                  </a:cxn>
                  <a:cxn ang="0">
                    <a:pos x="8" y="7"/>
                  </a:cxn>
                  <a:cxn ang="0">
                    <a:pos x="10" y="5"/>
                  </a:cxn>
                  <a:cxn ang="0">
                    <a:pos x="10" y="5"/>
                  </a:cxn>
                  <a:cxn ang="0">
                    <a:pos x="10" y="4"/>
                  </a:cxn>
                  <a:cxn ang="0">
                    <a:pos x="10" y="2"/>
                  </a:cxn>
                  <a:cxn ang="0">
                    <a:pos x="8" y="0"/>
                  </a:cxn>
                  <a:cxn ang="0">
                    <a:pos x="7" y="0"/>
                  </a:cxn>
                  <a:cxn ang="0">
                    <a:pos x="5" y="0"/>
                  </a:cxn>
                  <a:cxn ang="0">
                    <a:pos x="3" y="0"/>
                  </a:cxn>
                  <a:cxn ang="0">
                    <a:pos x="1" y="2"/>
                  </a:cxn>
                  <a:cxn ang="0">
                    <a:pos x="0" y="4"/>
                  </a:cxn>
                  <a:cxn ang="0">
                    <a:pos x="0" y="5"/>
                  </a:cxn>
                  <a:cxn ang="0">
                    <a:pos x="0" y="7"/>
                  </a:cxn>
                </a:cxnLst>
                <a:rect l="0" t="0" r="r" b="b"/>
                <a:pathLst>
                  <a:path w="10" h="11">
                    <a:moveTo>
                      <a:pt x="0" y="7"/>
                    </a:moveTo>
                    <a:lnTo>
                      <a:pt x="1" y="7"/>
                    </a:lnTo>
                    <a:lnTo>
                      <a:pt x="3" y="9"/>
                    </a:lnTo>
                    <a:lnTo>
                      <a:pt x="5" y="11"/>
                    </a:lnTo>
                    <a:lnTo>
                      <a:pt x="5" y="11"/>
                    </a:lnTo>
                    <a:lnTo>
                      <a:pt x="7" y="9"/>
                    </a:lnTo>
                    <a:lnTo>
                      <a:pt x="8" y="7"/>
                    </a:lnTo>
                    <a:lnTo>
                      <a:pt x="10" y="5"/>
                    </a:lnTo>
                    <a:lnTo>
                      <a:pt x="10" y="5"/>
                    </a:lnTo>
                    <a:lnTo>
                      <a:pt x="10" y="4"/>
                    </a:lnTo>
                    <a:lnTo>
                      <a:pt x="10" y="2"/>
                    </a:lnTo>
                    <a:lnTo>
                      <a:pt x="8" y="0"/>
                    </a:lnTo>
                    <a:lnTo>
                      <a:pt x="7" y="0"/>
                    </a:lnTo>
                    <a:lnTo>
                      <a:pt x="5" y="0"/>
                    </a:lnTo>
                    <a:lnTo>
                      <a:pt x="3" y="0"/>
                    </a:lnTo>
                    <a:lnTo>
                      <a:pt x="1" y="2"/>
                    </a:lnTo>
                    <a:lnTo>
                      <a:pt x="0" y="4"/>
                    </a:lnTo>
                    <a:lnTo>
                      <a:pt x="0" y="5"/>
                    </a:lnTo>
                    <a:lnTo>
                      <a:pt x="0" y="7"/>
                    </a:lnTo>
                    <a:close/>
                  </a:path>
                </a:pathLst>
              </a:custGeom>
              <a:solidFill>
                <a:srgbClr val="000000"/>
              </a:solidFill>
              <a:ln w="9525">
                <a:noFill/>
                <a:round/>
                <a:headEnd/>
                <a:tailEnd/>
              </a:ln>
            </p:spPr>
            <p:txBody>
              <a:bodyPr/>
              <a:lstStyle/>
              <a:p>
                <a:endParaRPr lang="zh-CN" altLang="en-US"/>
              </a:p>
            </p:txBody>
          </p:sp>
          <p:sp>
            <p:nvSpPr>
              <p:cNvPr id="193042" name="Freeform 530"/>
              <p:cNvSpPr>
                <a:spLocks/>
              </p:cNvSpPr>
              <p:nvPr/>
            </p:nvSpPr>
            <p:spPr bwMode="auto">
              <a:xfrm>
                <a:off x="3999" y="1296"/>
                <a:ext cx="5" cy="5"/>
              </a:xfrm>
              <a:custGeom>
                <a:avLst/>
                <a:gdLst/>
                <a:ahLst/>
                <a:cxnLst>
                  <a:cxn ang="0">
                    <a:pos x="0" y="7"/>
                  </a:cxn>
                  <a:cxn ang="0">
                    <a:pos x="1" y="7"/>
                  </a:cxn>
                  <a:cxn ang="0">
                    <a:pos x="3" y="9"/>
                  </a:cxn>
                  <a:cxn ang="0">
                    <a:pos x="5" y="11"/>
                  </a:cxn>
                  <a:cxn ang="0">
                    <a:pos x="5" y="11"/>
                  </a:cxn>
                  <a:cxn ang="0">
                    <a:pos x="7" y="9"/>
                  </a:cxn>
                  <a:cxn ang="0">
                    <a:pos x="8" y="7"/>
                  </a:cxn>
                  <a:cxn ang="0">
                    <a:pos x="10" y="6"/>
                  </a:cxn>
                  <a:cxn ang="0">
                    <a:pos x="10" y="6"/>
                  </a:cxn>
                  <a:cxn ang="0">
                    <a:pos x="10" y="4"/>
                  </a:cxn>
                  <a:cxn ang="0">
                    <a:pos x="10" y="2"/>
                  </a:cxn>
                  <a:cxn ang="0">
                    <a:pos x="8" y="0"/>
                  </a:cxn>
                  <a:cxn ang="0">
                    <a:pos x="7" y="0"/>
                  </a:cxn>
                  <a:cxn ang="0">
                    <a:pos x="5" y="0"/>
                  </a:cxn>
                  <a:cxn ang="0">
                    <a:pos x="3" y="0"/>
                  </a:cxn>
                  <a:cxn ang="0">
                    <a:pos x="1" y="2"/>
                  </a:cxn>
                  <a:cxn ang="0">
                    <a:pos x="0" y="4"/>
                  </a:cxn>
                  <a:cxn ang="0">
                    <a:pos x="0" y="6"/>
                  </a:cxn>
                  <a:cxn ang="0">
                    <a:pos x="0" y="7"/>
                  </a:cxn>
                </a:cxnLst>
                <a:rect l="0" t="0" r="r" b="b"/>
                <a:pathLst>
                  <a:path w="10" h="11">
                    <a:moveTo>
                      <a:pt x="0" y="7"/>
                    </a:moveTo>
                    <a:lnTo>
                      <a:pt x="1" y="7"/>
                    </a:lnTo>
                    <a:lnTo>
                      <a:pt x="3" y="9"/>
                    </a:lnTo>
                    <a:lnTo>
                      <a:pt x="5" y="11"/>
                    </a:lnTo>
                    <a:lnTo>
                      <a:pt x="5" y="11"/>
                    </a:lnTo>
                    <a:lnTo>
                      <a:pt x="7" y="9"/>
                    </a:lnTo>
                    <a:lnTo>
                      <a:pt x="8" y="7"/>
                    </a:lnTo>
                    <a:lnTo>
                      <a:pt x="10" y="6"/>
                    </a:lnTo>
                    <a:lnTo>
                      <a:pt x="10" y="6"/>
                    </a:lnTo>
                    <a:lnTo>
                      <a:pt x="10" y="4"/>
                    </a:lnTo>
                    <a:lnTo>
                      <a:pt x="10" y="2"/>
                    </a:lnTo>
                    <a:lnTo>
                      <a:pt x="8" y="0"/>
                    </a:lnTo>
                    <a:lnTo>
                      <a:pt x="7" y="0"/>
                    </a:lnTo>
                    <a:lnTo>
                      <a:pt x="5" y="0"/>
                    </a:lnTo>
                    <a:lnTo>
                      <a:pt x="3" y="0"/>
                    </a:lnTo>
                    <a:lnTo>
                      <a:pt x="1" y="2"/>
                    </a:lnTo>
                    <a:lnTo>
                      <a:pt x="0" y="4"/>
                    </a:lnTo>
                    <a:lnTo>
                      <a:pt x="0" y="6"/>
                    </a:lnTo>
                    <a:lnTo>
                      <a:pt x="0" y="7"/>
                    </a:lnTo>
                    <a:close/>
                  </a:path>
                </a:pathLst>
              </a:custGeom>
              <a:solidFill>
                <a:srgbClr val="000000"/>
              </a:solidFill>
              <a:ln w="9525">
                <a:noFill/>
                <a:round/>
                <a:headEnd/>
                <a:tailEnd/>
              </a:ln>
            </p:spPr>
            <p:txBody>
              <a:bodyPr/>
              <a:lstStyle/>
              <a:p>
                <a:endParaRPr lang="zh-CN" altLang="en-US"/>
              </a:p>
            </p:txBody>
          </p:sp>
          <p:sp>
            <p:nvSpPr>
              <p:cNvPr id="193043" name="Freeform 531"/>
              <p:cNvSpPr>
                <a:spLocks/>
              </p:cNvSpPr>
              <p:nvPr/>
            </p:nvSpPr>
            <p:spPr bwMode="auto">
              <a:xfrm>
                <a:off x="3999" y="1286"/>
                <a:ext cx="5" cy="5"/>
              </a:xfrm>
              <a:custGeom>
                <a:avLst/>
                <a:gdLst/>
                <a:ahLst/>
                <a:cxnLst>
                  <a:cxn ang="0">
                    <a:pos x="0" y="7"/>
                  </a:cxn>
                  <a:cxn ang="0">
                    <a:pos x="1" y="7"/>
                  </a:cxn>
                  <a:cxn ang="0">
                    <a:pos x="3" y="9"/>
                  </a:cxn>
                  <a:cxn ang="0">
                    <a:pos x="5" y="11"/>
                  </a:cxn>
                  <a:cxn ang="0">
                    <a:pos x="5" y="11"/>
                  </a:cxn>
                  <a:cxn ang="0">
                    <a:pos x="7" y="9"/>
                  </a:cxn>
                  <a:cxn ang="0">
                    <a:pos x="8" y="7"/>
                  </a:cxn>
                  <a:cxn ang="0">
                    <a:pos x="10" y="6"/>
                  </a:cxn>
                  <a:cxn ang="0">
                    <a:pos x="10" y="6"/>
                  </a:cxn>
                  <a:cxn ang="0">
                    <a:pos x="10" y="4"/>
                  </a:cxn>
                  <a:cxn ang="0">
                    <a:pos x="10" y="2"/>
                  </a:cxn>
                  <a:cxn ang="0">
                    <a:pos x="8" y="0"/>
                  </a:cxn>
                  <a:cxn ang="0">
                    <a:pos x="7" y="0"/>
                  </a:cxn>
                  <a:cxn ang="0">
                    <a:pos x="5" y="0"/>
                  </a:cxn>
                  <a:cxn ang="0">
                    <a:pos x="3" y="0"/>
                  </a:cxn>
                  <a:cxn ang="0">
                    <a:pos x="1" y="2"/>
                  </a:cxn>
                  <a:cxn ang="0">
                    <a:pos x="0" y="4"/>
                  </a:cxn>
                  <a:cxn ang="0">
                    <a:pos x="0" y="6"/>
                  </a:cxn>
                  <a:cxn ang="0">
                    <a:pos x="0" y="7"/>
                  </a:cxn>
                </a:cxnLst>
                <a:rect l="0" t="0" r="r" b="b"/>
                <a:pathLst>
                  <a:path w="10" h="11">
                    <a:moveTo>
                      <a:pt x="0" y="7"/>
                    </a:moveTo>
                    <a:lnTo>
                      <a:pt x="1" y="7"/>
                    </a:lnTo>
                    <a:lnTo>
                      <a:pt x="3" y="9"/>
                    </a:lnTo>
                    <a:lnTo>
                      <a:pt x="5" y="11"/>
                    </a:lnTo>
                    <a:lnTo>
                      <a:pt x="5" y="11"/>
                    </a:lnTo>
                    <a:lnTo>
                      <a:pt x="7" y="9"/>
                    </a:lnTo>
                    <a:lnTo>
                      <a:pt x="8" y="7"/>
                    </a:lnTo>
                    <a:lnTo>
                      <a:pt x="10" y="6"/>
                    </a:lnTo>
                    <a:lnTo>
                      <a:pt x="10" y="6"/>
                    </a:lnTo>
                    <a:lnTo>
                      <a:pt x="10" y="4"/>
                    </a:lnTo>
                    <a:lnTo>
                      <a:pt x="10" y="2"/>
                    </a:lnTo>
                    <a:lnTo>
                      <a:pt x="8" y="0"/>
                    </a:lnTo>
                    <a:lnTo>
                      <a:pt x="7" y="0"/>
                    </a:lnTo>
                    <a:lnTo>
                      <a:pt x="5" y="0"/>
                    </a:lnTo>
                    <a:lnTo>
                      <a:pt x="3" y="0"/>
                    </a:lnTo>
                    <a:lnTo>
                      <a:pt x="1" y="2"/>
                    </a:lnTo>
                    <a:lnTo>
                      <a:pt x="0" y="4"/>
                    </a:lnTo>
                    <a:lnTo>
                      <a:pt x="0" y="6"/>
                    </a:lnTo>
                    <a:lnTo>
                      <a:pt x="0" y="7"/>
                    </a:lnTo>
                    <a:close/>
                  </a:path>
                </a:pathLst>
              </a:custGeom>
              <a:solidFill>
                <a:srgbClr val="000000"/>
              </a:solidFill>
              <a:ln w="9525">
                <a:noFill/>
                <a:round/>
                <a:headEnd/>
                <a:tailEnd/>
              </a:ln>
            </p:spPr>
            <p:txBody>
              <a:bodyPr/>
              <a:lstStyle/>
              <a:p>
                <a:endParaRPr lang="zh-CN" altLang="en-US"/>
              </a:p>
            </p:txBody>
          </p:sp>
          <p:sp>
            <p:nvSpPr>
              <p:cNvPr id="193044" name="Freeform 532"/>
              <p:cNvSpPr>
                <a:spLocks/>
              </p:cNvSpPr>
              <p:nvPr/>
            </p:nvSpPr>
            <p:spPr bwMode="auto">
              <a:xfrm>
                <a:off x="3974" y="1318"/>
                <a:ext cx="54" cy="54"/>
              </a:xfrm>
              <a:custGeom>
                <a:avLst/>
                <a:gdLst/>
                <a:ahLst/>
                <a:cxnLst>
                  <a:cxn ang="0">
                    <a:pos x="0" y="0"/>
                  </a:cxn>
                  <a:cxn ang="0">
                    <a:pos x="56" y="108"/>
                  </a:cxn>
                  <a:cxn ang="0">
                    <a:pos x="110" y="0"/>
                  </a:cxn>
                  <a:cxn ang="0">
                    <a:pos x="0" y="0"/>
                  </a:cxn>
                </a:cxnLst>
                <a:rect l="0" t="0" r="r" b="b"/>
                <a:pathLst>
                  <a:path w="110" h="108">
                    <a:moveTo>
                      <a:pt x="0" y="0"/>
                    </a:moveTo>
                    <a:lnTo>
                      <a:pt x="56" y="108"/>
                    </a:lnTo>
                    <a:lnTo>
                      <a:pt x="110" y="0"/>
                    </a:lnTo>
                    <a:lnTo>
                      <a:pt x="0" y="0"/>
                    </a:lnTo>
                    <a:close/>
                  </a:path>
                </a:pathLst>
              </a:custGeom>
              <a:solidFill>
                <a:srgbClr val="000000"/>
              </a:solidFill>
              <a:ln w="9525">
                <a:noFill/>
                <a:round/>
                <a:headEnd/>
                <a:tailEnd/>
              </a:ln>
            </p:spPr>
            <p:txBody>
              <a:bodyPr/>
              <a:lstStyle/>
              <a:p>
                <a:endParaRPr lang="zh-CN" altLang="en-US"/>
              </a:p>
            </p:txBody>
          </p:sp>
        </p:grpSp>
        <p:grpSp>
          <p:nvGrpSpPr>
            <p:cNvPr id="192940" name="Group 533"/>
            <p:cNvGrpSpPr>
              <a:grpSpLocks/>
            </p:cNvGrpSpPr>
            <p:nvPr/>
          </p:nvGrpSpPr>
          <p:grpSpPr bwMode="auto">
            <a:xfrm>
              <a:off x="2323" y="1281"/>
              <a:ext cx="1249" cy="6"/>
              <a:chOff x="2755" y="1281"/>
              <a:chExt cx="1249" cy="6"/>
            </a:xfrm>
          </p:grpSpPr>
          <p:sp>
            <p:nvSpPr>
              <p:cNvPr id="193046" name="Freeform 534"/>
              <p:cNvSpPr>
                <a:spLocks/>
              </p:cNvSpPr>
              <p:nvPr/>
            </p:nvSpPr>
            <p:spPr bwMode="auto">
              <a:xfrm>
                <a:off x="3999" y="1282"/>
                <a:ext cx="5" cy="5"/>
              </a:xfrm>
              <a:custGeom>
                <a:avLst/>
                <a:gdLst/>
                <a:ahLst/>
                <a:cxnLst>
                  <a:cxn ang="0">
                    <a:pos x="5" y="11"/>
                  </a:cxn>
                  <a:cxn ang="0">
                    <a:pos x="5" y="11"/>
                  </a:cxn>
                  <a:cxn ang="0">
                    <a:pos x="7" y="9"/>
                  </a:cxn>
                  <a:cxn ang="0">
                    <a:pos x="8" y="7"/>
                  </a:cxn>
                  <a:cxn ang="0">
                    <a:pos x="10" y="6"/>
                  </a:cxn>
                  <a:cxn ang="0">
                    <a:pos x="10" y="6"/>
                  </a:cxn>
                  <a:cxn ang="0">
                    <a:pos x="8" y="4"/>
                  </a:cxn>
                  <a:cxn ang="0">
                    <a:pos x="7" y="2"/>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5" y="11"/>
                    </a:lnTo>
                    <a:lnTo>
                      <a:pt x="7" y="9"/>
                    </a:lnTo>
                    <a:lnTo>
                      <a:pt x="8" y="7"/>
                    </a:lnTo>
                    <a:lnTo>
                      <a:pt x="10" y="6"/>
                    </a:lnTo>
                    <a:lnTo>
                      <a:pt x="10" y="6"/>
                    </a:lnTo>
                    <a:lnTo>
                      <a:pt x="8" y="4"/>
                    </a:lnTo>
                    <a:lnTo>
                      <a:pt x="7" y="2"/>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47" name="Freeform 535"/>
              <p:cNvSpPr>
                <a:spLocks/>
              </p:cNvSpPr>
              <p:nvPr/>
            </p:nvSpPr>
            <p:spPr bwMode="auto">
              <a:xfrm>
                <a:off x="3988" y="1282"/>
                <a:ext cx="6"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48" name="Freeform 536"/>
              <p:cNvSpPr>
                <a:spLocks/>
              </p:cNvSpPr>
              <p:nvPr/>
            </p:nvSpPr>
            <p:spPr bwMode="auto">
              <a:xfrm>
                <a:off x="3978" y="1282"/>
                <a:ext cx="5"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49" name="Freeform 537"/>
              <p:cNvSpPr>
                <a:spLocks/>
              </p:cNvSpPr>
              <p:nvPr/>
            </p:nvSpPr>
            <p:spPr bwMode="auto">
              <a:xfrm>
                <a:off x="3967" y="1282"/>
                <a:ext cx="6"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50" name="Freeform 538"/>
              <p:cNvSpPr>
                <a:spLocks/>
              </p:cNvSpPr>
              <p:nvPr/>
            </p:nvSpPr>
            <p:spPr bwMode="auto">
              <a:xfrm>
                <a:off x="3957" y="1282"/>
                <a:ext cx="5"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51" name="Freeform 539"/>
              <p:cNvSpPr>
                <a:spLocks/>
              </p:cNvSpPr>
              <p:nvPr/>
            </p:nvSpPr>
            <p:spPr bwMode="auto">
              <a:xfrm>
                <a:off x="3947"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52" name="Freeform 540"/>
              <p:cNvSpPr>
                <a:spLocks/>
              </p:cNvSpPr>
              <p:nvPr/>
            </p:nvSpPr>
            <p:spPr bwMode="auto">
              <a:xfrm>
                <a:off x="3936"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53" name="Freeform 541"/>
              <p:cNvSpPr>
                <a:spLocks/>
              </p:cNvSpPr>
              <p:nvPr/>
            </p:nvSpPr>
            <p:spPr bwMode="auto">
              <a:xfrm>
                <a:off x="3926" y="1282"/>
                <a:ext cx="5" cy="5"/>
              </a:xfrm>
              <a:custGeom>
                <a:avLst/>
                <a:gdLst/>
                <a:ahLst/>
                <a:cxnLst>
                  <a:cxn ang="0">
                    <a:pos x="6" y="11"/>
                  </a:cxn>
                  <a:cxn ang="0">
                    <a:pos x="7" y="11"/>
                  </a:cxn>
                  <a:cxn ang="0">
                    <a:pos x="9" y="9"/>
                  </a:cxn>
                  <a:cxn ang="0">
                    <a:pos x="11" y="7"/>
                  </a:cxn>
                  <a:cxn ang="0">
                    <a:pos x="11" y="6"/>
                  </a:cxn>
                  <a:cxn ang="0">
                    <a:pos x="11" y="4"/>
                  </a:cxn>
                  <a:cxn ang="0">
                    <a:pos x="11" y="2"/>
                  </a:cxn>
                  <a:cxn ang="0">
                    <a:pos x="9" y="0"/>
                  </a:cxn>
                  <a:cxn ang="0">
                    <a:pos x="7" y="0"/>
                  </a:cxn>
                  <a:cxn ang="0">
                    <a:pos x="6" y="0"/>
                  </a:cxn>
                  <a:cxn ang="0">
                    <a:pos x="4" y="0"/>
                  </a:cxn>
                  <a:cxn ang="0">
                    <a:pos x="2" y="0"/>
                  </a:cxn>
                  <a:cxn ang="0">
                    <a:pos x="0" y="2"/>
                  </a:cxn>
                  <a:cxn ang="0">
                    <a:pos x="0" y="4"/>
                  </a:cxn>
                  <a:cxn ang="0">
                    <a:pos x="0" y="6"/>
                  </a:cxn>
                  <a:cxn ang="0">
                    <a:pos x="0" y="7"/>
                  </a:cxn>
                  <a:cxn ang="0">
                    <a:pos x="2" y="9"/>
                  </a:cxn>
                  <a:cxn ang="0">
                    <a:pos x="4" y="11"/>
                  </a:cxn>
                  <a:cxn ang="0">
                    <a:pos x="6" y="11"/>
                  </a:cxn>
                </a:cxnLst>
                <a:rect l="0" t="0" r="r" b="b"/>
                <a:pathLst>
                  <a:path w="11" h="11">
                    <a:moveTo>
                      <a:pt x="6" y="11"/>
                    </a:moveTo>
                    <a:lnTo>
                      <a:pt x="7" y="11"/>
                    </a:lnTo>
                    <a:lnTo>
                      <a:pt x="9" y="9"/>
                    </a:lnTo>
                    <a:lnTo>
                      <a:pt x="11" y="7"/>
                    </a:lnTo>
                    <a:lnTo>
                      <a:pt x="11" y="6"/>
                    </a:lnTo>
                    <a:lnTo>
                      <a:pt x="11" y="4"/>
                    </a:lnTo>
                    <a:lnTo>
                      <a:pt x="11" y="2"/>
                    </a:lnTo>
                    <a:lnTo>
                      <a:pt x="9" y="0"/>
                    </a:lnTo>
                    <a:lnTo>
                      <a:pt x="7" y="0"/>
                    </a:lnTo>
                    <a:lnTo>
                      <a:pt x="6" y="0"/>
                    </a:lnTo>
                    <a:lnTo>
                      <a:pt x="4" y="0"/>
                    </a:lnTo>
                    <a:lnTo>
                      <a:pt x="2" y="0"/>
                    </a:lnTo>
                    <a:lnTo>
                      <a:pt x="0" y="2"/>
                    </a:lnTo>
                    <a:lnTo>
                      <a:pt x="0" y="4"/>
                    </a:lnTo>
                    <a:lnTo>
                      <a:pt x="0" y="6"/>
                    </a:lnTo>
                    <a:lnTo>
                      <a:pt x="0" y="7"/>
                    </a:lnTo>
                    <a:lnTo>
                      <a:pt x="2" y="9"/>
                    </a:lnTo>
                    <a:lnTo>
                      <a:pt x="4" y="11"/>
                    </a:lnTo>
                    <a:lnTo>
                      <a:pt x="6" y="11"/>
                    </a:lnTo>
                    <a:close/>
                  </a:path>
                </a:pathLst>
              </a:custGeom>
              <a:solidFill>
                <a:srgbClr val="000000"/>
              </a:solidFill>
              <a:ln w="9525">
                <a:noFill/>
                <a:round/>
                <a:headEnd/>
                <a:tailEnd/>
              </a:ln>
            </p:spPr>
            <p:txBody>
              <a:bodyPr/>
              <a:lstStyle/>
              <a:p>
                <a:endParaRPr lang="zh-CN" altLang="en-US"/>
              </a:p>
            </p:txBody>
          </p:sp>
          <p:sp>
            <p:nvSpPr>
              <p:cNvPr id="193054" name="Freeform 542"/>
              <p:cNvSpPr>
                <a:spLocks/>
              </p:cNvSpPr>
              <p:nvPr/>
            </p:nvSpPr>
            <p:spPr bwMode="auto">
              <a:xfrm>
                <a:off x="3915" y="1282"/>
                <a:ext cx="5" cy="5"/>
              </a:xfrm>
              <a:custGeom>
                <a:avLst/>
                <a:gdLst/>
                <a:ahLst/>
                <a:cxnLst>
                  <a:cxn ang="0">
                    <a:pos x="6" y="11"/>
                  </a:cxn>
                  <a:cxn ang="0">
                    <a:pos x="7" y="11"/>
                  </a:cxn>
                  <a:cxn ang="0">
                    <a:pos x="9" y="9"/>
                  </a:cxn>
                  <a:cxn ang="0">
                    <a:pos x="11" y="7"/>
                  </a:cxn>
                  <a:cxn ang="0">
                    <a:pos x="11" y="6"/>
                  </a:cxn>
                  <a:cxn ang="0">
                    <a:pos x="11" y="4"/>
                  </a:cxn>
                  <a:cxn ang="0">
                    <a:pos x="11" y="2"/>
                  </a:cxn>
                  <a:cxn ang="0">
                    <a:pos x="9" y="0"/>
                  </a:cxn>
                  <a:cxn ang="0">
                    <a:pos x="7" y="0"/>
                  </a:cxn>
                  <a:cxn ang="0">
                    <a:pos x="6" y="0"/>
                  </a:cxn>
                  <a:cxn ang="0">
                    <a:pos x="4" y="0"/>
                  </a:cxn>
                  <a:cxn ang="0">
                    <a:pos x="2" y="0"/>
                  </a:cxn>
                  <a:cxn ang="0">
                    <a:pos x="0" y="2"/>
                  </a:cxn>
                  <a:cxn ang="0">
                    <a:pos x="0" y="4"/>
                  </a:cxn>
                  <a:cxn ang="0">
                    <a:pos x="0" y="6"/>
                  </a:cxn>
                  <a:cxn ang="0">
                    <a:pos x="0" y="7"/>
                  </a:cxn>
                  <a:cxn ang="0">
                    <a:pos x="2" y="9"/>
                  </a:cxn>
                  <a:cxn ang="0">
                    <a:pos x="4" y="11"/>
                  </a:cxn>
                  <a:cxn ang="0">
                    <a:pos x="6" y="11"/>
                  </a:cxn>
                </a:cxnLst>
                <a:rect l="0" t="0" r="r" b="b"/>
                <a:pathLst>
                  <a:path w="11" h="11">
                    <a:moveTo>
                      <a:pt x="6" y="11"/>
                    </a:moveTo>
                    <a:lnTo>
                      <a:pt x="7" y="11"/>
                    </a:lnTo>
                    <a:lnTo>
                      <a:pt x="9" y="9"/>
                    </a:lnTo>
                    <a:lnTo>
                      <a:pt x="11" y="7"/>
                    </a:lnTo>
                    <a:lnTo>
                      <a:pt x="11" y="6"/>
                    </a:lnTo>
                    <a:lnTo>
                      <a:pt x="11" y="4"/>
                    </a:lnTo>
                    <a:lnTo>
                      <a:pt x="11" y="2"/>
                    </a:lnTo>
                    <a:lnTo>
                      <a:pt x="9" y="0"/>
                    </a:lnTo>
                    <a:lnTo>
                      <a:pt x="7" y="0"/>
                    </a:lnTo>
                    <a:lnTo>
                      <a:pt x="6" y="0"/>
                    </a:lnTo>
                    <a:lnTo>
                      <a:pt x="4" y="0"/>
                    </a:lnTo>
                    <a:lnTo>
                      <a:pt x="2" y="0"/>
                    </a:lnTo>
                    <a:lnTo>
                      <a:pt x="0" y="2"/>
                    </a:lnTo>
                    <a:lnTo>
                      <a:pt x="0" y="4"/>
                    </a:lnTo>
                    <a:lnTo>
                      <a:pt x="0" y="6"/>
                    </a:lnTo>
                    <a:lnTo>
                      <a:pt x="0" y="7"/>
                    </a:lnTo>
                    <a:lnTo>
                      <a:pt x="2" y="9"/>
                    </a:lnTo>
                    <a:lnTo>
                      <a:pt x="4" y="11"/>
                    </a:lnTo>
                    <a:lnTo>
                      <a:pt x="6" y="11"/>
                    </a:lnTo>
                    <a:close/>
                  </a:path>
                </a:pathLst>
              </a:custGeom>
              <a:solidFill>
                <a:srgbClr val="000000"/>
              </a:solidFill>
              <a:ln w="9525">
                <a:noFill/>
                <a:round/>
                <a:headEnd/>
                <a:tailEnd/>
              </a:ln>
            </p:spPr>
            <p:txBody>
              <a:bodyPr/>
              <a:lstStyle/>
              <a:p>
                <a:endParaRPr lang="zh-CN" altLang="en-US"/>
              </a:p>
            </p:txBody>
          </p:sp>
          <p:sp>
            <p:nvSpPr>
              <p:cNvPr id="193055" name="Freeform 543"/>
              <p:cNvSpPr>
                <a:spLocks/>
              </p:cNvSpPr>
              <p:nvPr/>
            </p:nvSpPr>
            <p:spPr bwMode="auto">
              <a:xfrm>
                <a:off x="3905" y="1282"/>
                <a:ext cx="5" cy="5"/>
              </a:xfrm>
              <a:custGeom>
                <a:avLst/>
                <a:gdLst/>
                <a:ahLst/>
                <a:cxnLst>
                  <a:cxn ang="0">
                    <a:pos x="6" y="11"/>
                  </a:cxn>
                  <a:cxn ang="0">
                    <a:pos x="7" y="11"/>
                  </a:cxn>
                  <a:cxn ang="0">
                    <a:pos x="9" y="9"/>
                  </a:cxn>
                  <a:cxn ang="0">
                    <a:pos x="11" y="7"/>
                  </a:cxn>
                  <a:cxn ang="0">
                    <a:pos x="11" y="6"/>
                  </a:cxn>
                  <a:cxn ang="0">
                    <a:pos x="11" y="4"/>
                  </a:cxn>
                  <a:cxn ang="0">
                    <a:pos x="11" y="2"/>
                  </a:cxn>
                  <a:cxn ang="0">
                    <a:pos x="9" y="0"/>
                  </a:cxn>
                  <a:cxn ang="0">
                    <a:pos x="7" y="0"/>
                  </a:cxn>
                  <a:cxn ang="0">
                    <a:pos x="6" y="0"/>
                  </a:cxn>
                  <a:cxn ang="0">
                    <a:pos x="4" y="0"/>
                  </a:cxn>
                  <a:cxn ang="0">
                    <a:pos x="2" y="0"/>
                  </a:cxn>
                  <a:cxn ang="0">
                    <a:pos x="0" y="2"/>
                  </a:cxn>
                  <a:cxn ang="0">
                    <a:pos x="0" y="4"/>
                  </a:cxn>
                  <a:cxn ang="0">
                    <a:pos x="0" y="6"/>
                  </a:cxn>
                  <a:cxn ang="0">
                    <a:pos x="0" y="7"/>
                  </a:cxn>
                  <a:cxn ang="0">
                    <a:pos x="2" y="9"/>
                  </a:cxn>
                  <a:cxn ang="0">
                    <a:pos x="4" y="11"/>
                  </a:cxn>
                  <a:cxn ang="0">
                    <a:pos x="6" y="11"/>
                  </a:cxn>
                </a:cxnLst>
                <a:rect l="0" t="0" r="r" b="b"/>
                <a:pathLst>
                  <a:path w="11" h="11">
                    <a:moveTo>
                      <a:pt x="6" y="11"/>
                    </a:moveTo>
                    <a:lnTo>
                      <a:pt x="7" y="11"/>
                    </a:lnTo>
                    <a:lnTo>
                      <a:pt x="9" y="9"/>
                    </a:lnTo>
                    <a:lnTo>
                      <a:pt x="11" y="7"/>
                    </a:lnTo>
                    <a:lnTo>
                      <a:pt x="11" y="6"/>
                    </a:lnTo>
                    <a:lnTo>
                      <a:pt x="11" y="4"/>
                    </a:lnTo>
                    <a:lnTo>
                      <a:pt x="11" y="2"/>
                    </a:lnTo>
                    <a:lnTo>
                      <a:pt x="9" y="0"/>
                    </a:lnTo>
                    <a:lnTo>
                      <a:pt x="7" y="0"/>
                    </a:lnTo>
                    <a:lnTo>
                      <a:pt x="6" y="0"/>
                    </a:lnTo>
                    <a:lnTo>
                      <a:pt x="4" y="0"/>
                    </a:lnTo>
                    <a:lnTo>
                      <a:pt x="2" y="0"/>
                    </a:lnTo>
                    <a:lnTo>
                      <a:pt x="0" y="2"/>
                    </a:lnTo>
                    <a:lnTo>
                      <a:pt x="0" y="4"/>
                    </a:lnTo>
                    <a:lnTo>
                      <a:pt x="0" y="6"/>
                    </a:lnTo>
                    <a:lnTo>
                      <a:pt x="0" y="7"/>
                    </a:lnTo>
                    <a:lnTo>
                      <a:pt x="2" y="9"/>
                    </a:lnTo>
                    <a:lnTo>
                      <a:pt x="4" y="11"/>
                    </a:lnTo>
                    <a:lnTo>
                      <a:pt x="6" y="11"/>
                    </a:lnTo>
                    <a:close/>
                  </a:path>
                </a:pathLst>
              </a:custGeom>
              <a:solidFill>
                <a:srgbClr val="000000"/>
              </a:solidFill>
              <a:ln w="9525">
                <a:noFill/>
                <a:round/>
                <a:headEnd/>
                <a:tailEnd/>
              </a:ln>
            </p:spPr>
            <p:txBody>
              <a:bodyPr/>
              <a:lstStyle/>
              <a:p>
                <a:endParaRPr lang="zh-CN" altLang="en-US"/>
              </a:p>
            </p:txBody>
          </p:sp>
          <p:sp>
            <p:nvSpPr>
              <p:cNvPr id="193056" name="Freeform 544"/>
              <p:cNvSpPr>
                <a:spLocks/>
              </p:cNvSpPr>
              <p:nvPr/>
            </p:nvSpPr>
            <p:spPr bwMode="auto">
              <a:xfrm>
                <a:off x="3894" y="1282"/>
                <a:ext cx="6"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57" name="Freeform 545"/>
              <p:cNvSpPr>
                <a:spLocks/>
              </p:cNvSpPr>
              <p:nvPr/>
            </p:nvSpPr>
            <p:spPr bwMode="auto">
              <a:xfrm>
                <a:off x="3884" y="1282"/>
                <a:ext cx="5"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58" name="Freeform 546"/>
              <p:cNvSpPr>
                <a:spLocks/>
              </p:cNvSpPr>
              <p:nvPr/>
            </p:nvSpPr>
            <p:spPr bwMode="auto">
              <a:xfrm>
                <a:off x="3873" y="1282"/>
                <a:ext cx="6"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59" name="Freeform 547"/>
              <p:cNvSpPr>
                <a:spLocks/>
              </p:cNvSpPr>
              <p:nvPr/>
            </p:nvSpPr>
            <p:spPr bwMode="auto">
              <a:xfrm>
                <a:off x="3863" y="1282"/>
                <a:ext cx="5"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60" name="Freeform 548"/>
              <p:cNvSpPr>
                <a:spLocks/>
              </p:cNvSpPr>
              <p:nvPr/>
            </p:nvSpPr>
            <p:spPr bwMode="auto">
              <a:xfrm>
                <a:off x="3852" y="1282"/>
                <a:ext cx="6"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61" name="Freeform 549"/>
              <p:cNvSpPr>
                <a:spLocks/>
              </p:cNvSpPr>
              <p:nvPr/>
            </p:nvSpPr>
            <p:spPr bwMode="auto">
              <a:xfrm>
                <a:off x="3842" y="1282"/>
                <a:ext cx="5"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62" name="Freeform 550"/>
              <p:cNvSpPr>
                <a:spLocks/>
              </p:cNvSpPr>
              <p:nvPr/>
            </p:nvSpPr>
            <p:spPr bwMode="auto">
              <a:xfrm>
                <a:off x="3832"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63" name="Freeform 551"/>
              <p:cNvSpPr>
                <a:spLocks/>
              </p:cNvSpPr>
              <p:nvPr/>
            </p:nvSpPr>
            <p:spPr bwMode="auto">
              <a:xfrm>
                <a:off x="3821"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64" name="Freeform 552"/>
              <p:cNvSpPr>
                <a:spLocks/>
              </p:cNvSpPr>
              <p:nvPr/>
            </p:nvSpPr>
            <p:spPr bwMode="auto">
              <a:xfrm>
                <a:off x="3811" y="1282"/>
                <a:ext cx="5" cy="5"/>
              </a:xfrm>
              <a:custGeom>
                <a:avLst/>
                <a:gdLst/>
                <a:ahLst/>
                <a:cxnLst>
                  <a:cxn ang="0">
                    <a:pos x="6" y="11"/>
                  </a:cxn>
                  <a:cxn ang="0">
                    <a:pos x="7" y="11"/>
                  </a:cxn>
                  <a:cxn ang="0">
                    <a:pos x="9" y="9"/>
                  </a:cxn>
                  <a:cxn ang="0">
                    <a:pos x="11" y="7"/>
                  </a:cxn>
                  <a:cxn ang="0">
                    <a:pos x="11" y="6"/>
                  </a:cxn>
                  <a:cxn ang="0">
                    <a:pos x="11" y="4"/>
                  </a:cxn>
                  <a:cxn ang="0">
                    <a:pos x="11" y="2"/>
                  </a:cxn>
                  <a:cxn ang="0">
                    <a:pos x="9" y="0"/>
                  </a:cxn>
                  <a:cxn ang="0">
                    <a:pos x="7" y="0"/>
                  </a:cxn>
                  <a:cxn ang="0">
                    <a:pos x="6" y="0"/>
                  </a:cxn>
                  <a:cxn ang="0">
                    <a:pos x="4" y="0"/>
                  </a:cxn>
                  <a:cxn ang="0">
                    <a:pos x="2" y="0"/>
                  </a:cxn>
                  <a:cxn ang="0">
                    <a:pos x="0" y="2"/>
                  </a:cxn>
                  <a:cxn ang="0">
                    <a:pos x="0" y="4"/>
                  </a:cxn>
                  <a:cxn ang="0">
                    <a:pos x="0" y="6"/>
                  </a:cxn>
                  <a:cxn ang="0">
                    <a:pos x="0" y="7"/>
                  </a:cxn>
                  <a:cxn ang="0">
                    <a:pos x="2" y="9"/>
                  </a:cxn>
                  <a:cxn ang="0">
                    <a:pos x="4" y="11"/>
                  </a:cxn>
                  <a:cxn ang="0">
                    <a:pos x="6" y="11"/>
                  </a:cxn>
                </a:cxnLst>
                <a:rect l="0" t="0" r="r" b="b"/>
                <a:pathLst>
                  <a:path w="11" h="11">
                    <a:moveTo>
                      <a:pt x="6" y="11"/>
                    </a:moveTo>
                    <a:lnTo>
                      <a:pt x="7" y="11"/>
                    </a:lnTo>
                    <a:lnTo>
                      <a:pt x="9" y="9"/>
                    </a:lnTo>
                    <a:lnTo>
                      <a:pt x="11" y="7"/>
                    </a:lnTo>
                    <a:lnTo>
                      <a:pt x="11" y="6"/>
                    </a:lnTo>
                    <a:lnTo>
                      <a:pt x="11" y="4"/>
                    </a:lnTo>
                    <a:lnTo>
                      <a:pt x="11" y="2"/>
                    </a:lnTo>
                    <a:lnTo>
                      <a:pt x="9" y="0"/>
                    </a:lnTo>
                    <a:lnTo>
                      <a:pt x="7" y="0"/>
                    </a:lnTo>
                    <a:lnTo>
                      <a:pt x="6" y="0"/>
                    </a:lnTo>
                    <a:lnTo>
                      <a:pt x="4" y="0"/>
                    </a:lnTo>
                    <a:lnTo>
                      <a:pt x="2" y="0"/>
                    </a:lnTo>
                    <a:lnTo>
                      <a:pt x="0" y="2"/>
                    </a:lnTo>
                    <a:lnTo>
                      <a:pt x="0" y="4"/>
                    </a:lnTo>
                    <a:lnTo>
                      <a:pt x="0" y="6"/>
                    </a:lnTo>
                    <a:lnTo>
                      <a:pt x="0" y="7"/>
                    </a:lnTo>
                    <a:lnTo>
                      <a:pt x="2" y="9"/>
                    </a:lnTo>
                    <a:lnTo>
                      <a:pt x="4" y="11"/>
                    </a:lnTo>
                    <a:lnTo>
                      <a:pt x="6" y="11"/>
                    </a:lnTo>
                    <a:close/>
                  </a:path>
                </a:pathLst>
              </a:custGeom>
              <a:solidFill>
                <a:srgbClr val="000000"/>
              </a:solidFill>
              <a:ln w="9525">
                <a:noFill/>
                <a:round/>
                <a:headEnd/>
                <a:tailEnd/>
              </a:ln>
            </p:spPr>
            <p:txBody>
              <a:bodyPr/>
              <a:lstStyle/>
              <a:p>
                <a:endParaRPr lang="zh-CN" altLang="en-US"/>
              </a:p>
            </p:txBody>
          </p:sp>
          <p:sp>
            <p:nvSpPr>
              <p:cNvPr id="193065" name="Freeform 553"/>
              <p:cNvSpPr>
                <a:spLocks/>
              </p:cNvSpPr>
              <p:nvPr/>
            </p:nvSpPr>
            <p:spPr bwMode="auto">
              <a:xfrm>
                <a:off x="3800" y="1282"/>
                <a:ext cx="5" cy="5"/>
              </a:xfrm>
              <a:custGeom>
                <a:avLst/>
                <a:gdLst/>
                <a:ahLst/>
                <a:cxnLst>
                  <a:cxn ang="0">
                    <a:pos x="6" y="11"/>
                  </a:cxn>
                  <a:cxn ang="0">
                    <a:pos x="7" y="11"/>
                  </a:cxn>
                  <a:cxn ang="0">
                    <a:pos x="9" y="9"/>
                  </a:cxn>
                  <a:cxn ang="0">
                    <a:pos x="11" y="7"/>
                  </a:cxn>
                  <a:cxn ang="0">
                    <a:pos x="11" y="6"/>
                  </a:cxn>
                  <a:cxn ang="0">
                    <a:pos x="11" y="4"/>
                  </a:cxn>
                  <a:cxn ang="0">
                    <a:pos x="11" y="2"/>
                  </a:cxn>
                  <a:cxn ang="0">
                    <a:pos x="9" y="0"/>
                  </a:cxn>
                  <a:cxn ang="0">
                    <a:pos x="7" y="0"/>
                  </a:cxn>
                  <a:cxn ang="0">
                    <a:pos x="6" y="0"/>
                  </a:cxn>
                  <a:cxn ang="0">
                    <a:pos x="4" y="0"/>
                  </a:cxn>
                  <a:cxn ang="0">
                    <a:pos x="2" y="0"/>
                  </a:cxn>
                  <a:cxn ang="0">
                    <a:pos x="0" y="2"/>
                  </a:cxn>
                  <a:cxn ang="0">
                    <a:pos x="0" y="4"/>
                  </a:cxn>
                  <a:cxn ang="0">
                    <a:pos x="0" y="6"/>
                  </a:cxn>
                  <a:cxn ang="0">
                    <a:pos x="0" y="7"/>
                  </a:cxn>
                  <a:cxn ang="0">
                    <a:pos x="2" y="9"/>
                  </a:cxn>
                  <a:cxn ang="0">
                    <a:pos x="4" y="11"/>
                  </a:cxn>
                  <a:cxn ang="0">
                    <a:pos x="6" y="11"/>
                  </a:cxn>
                </a:cxnLst>
                <a:rect l="0" t="0" r="r" b="b"/>
                <a:pathLst>
                  <a:path w="11" h="11">
                    <a:moveTo>
                      <a:pt x="6" y="11"/>
                    </a:moveTo>
                    <a:lnTo>
                      <a:pt x="7" y="11"/>
                    </a:lnTo>
                    <a:lnTo>
                      <a:pt x="9" y="9"/>
                    </a:lnTo>
                    <a:lnTo>
                      <a:pt x="11" y="7"/>
                    </a:lnTo>
                    <a:lnTo>
                      <a:pt x="11" y="6"/>
                    </a:lnTo>
                    <a:lnTo>
                      <a:pt x="11" y="4"/>
                    </a:lnTo>
                    <a:lnTo>
                      <a:pt x="11" y="2"/>
                    </a:lnTo>
                    <a:lnTo>
                      <a:pt x="9" y="0"/>
                    </a:lnTo>
                    <a:lnTo>
                      <a:pt x="7" y="0"/>
                    </a:lnTo>
                    <a:lnTo>
                      <a:pt x="6" y="0"/>
                    </a:lnTo>
                    <a:lnTo>
                      <a:pt x="4" y="0"/>
                    </a:lnTo>
                    <a:lnTo>
                      <a:pt x="2" y="0"/>
                    </a:lnTo>
                    <a:lnTo>
                      <a:pt x="0" y="2"/>
                    </a:lnTo>
                    <a:lnTo>
                      <a:pt x="0" y="4"/>
                    </a:lnTo>
                    <a:lnTo>
                      <a:pt x="0" y="6"/>
                    </a:lnTo>
                    <a:lnTo>
                      <a:pt x="0" y="7"/>
                    </a:lnTo>
                    <a:lnTo>
                      <a:pt x="2" y="9"/>
                    </a:lnTo>
                    <a:lnTo>
                      <a:pt x="4" y="11"/>
                    </a:lnTo>
                    <a:lnTo>
                      <a:pt x="6" y="11"/>
                    </a:lnTo>
                    <a:close/>
                  </a:path>
                </a:pathLst>
              </a:custGeom>
              <a:solidFill>
                <a:srgbClr val="000000"/>
              </a:solidFill>
              <a:ln w="9525">
                <a:noFill/>
                <a:round/>
                <a:headEnd/>
                <a:tailEnd/>
              </a:ln>
            </p:spPr>
            <p:txBody>
              <a:bodyPr/>
              <a:lstStyle/>
              <a:p>
                <a:endParaRPr lang="zh-CN" altLang="en-US"/>
              </a:p>
            </p:txBody>
          </p:sp>
          <p:sp>
            <p:nvSpPr>
              <p:cNvPr id="193066" name="Freeform 554"/>
              <p:cNvSpPr>
                <a:spLocks/>
              </p:cNvSpPr>
              <p:nvPr/>
            </p:nvSpPr>
            <p:spPr bwMode="auto">
              <a:xfrm>
                <a:off x="3790" y="1282"/>
                <a:ext cx="5" cy="5"/>
              </a:xfrm>
              <a:custGeom>
                <a:avLst/>
                <a:gdLst/>
                <a:ahLst/>
                <a:cxnLst>
                  <a:cxn ang="0">
                    <a:pos x="6" y="11"/>
                  </a:cxn>
                  <a:cxn ang="0">
                    <a:pos x="7" y="11"/>
                  </a:cxn>
                  <a:cxn ang="0">
                    <a:pos x="9" y="9"/>
                  </a:cxn>
                  <a:cxn ang="0">
                    <a:pos x="11" y="7"/>
                  </a:cxn>
                  <a:cxn ang="0">
                    <a:pos x="11" y="6"/>
                  </a:cxn>
                  <a:cxn ang="0">
                    <a:pos x="11" y="4"/>
                  </a:cxn>
                  <a:cxn ang="0">
                    <a:pos x="11" y="2"/>
                  </a:cxn>
                  <a:cxn ang="0">
                    <a:pos x="9" y="0"/>
                  </a:cxn>
                  <a:cxn ang="0">
                    <a:pos x="7" y="0"/>
                  </a:cxn>
                  <a:cxn ang="0">
                    <a:pos x="6" y="0"/>
                  </a:cxn>
                  <a:cxn ang="0">
                    <a:pos x="4" y="0"/>
                  </a:cxn>
                  <a:cxn ang="0">
                    <a:pos x="2" y="0"/>
                  </a:cxn>
                  <a:cxn ang="0">
                    <a:pos x="0" y="2"/>
                  </a:cxn>
                  <a:cxn ang="0">
                    <a:pos x="0" y="4"/>
                  </a:cxn>
                  <a:cxn ang="0">
                    <a:pos x="0" y="6"/>
                  </a:cxn>
                  <a:cxn ang="0">
                    <a:pos x="0" y="7"/>
                  </a:cxn>
                  <a:cxn ang="0">
                    <a:pos x="2" y="9"/>
                  </a:cxn>
                  <a:cxn ang="0">
                    <a:pos x="4" y="11"/>
                  </a:cxn>
                  <a:cxn ang="0">
                    <a:pos x="6" y="11"/>
                  </a:cxn>
                </a:cxnLst>
                <a:rect l="0" t="0" r="r" b="b"/>
                <a:pathLst>
                  <a:path w="11" h="11">
                    <a:moveTo>
                      <a:pt x="6" y="11"/>
                    </a:moveTo>
                    <a:lnTo>
                      <a:pt x="7" y="11"/>
                    </a:lnTo>
                    <a:lnTo>
                      <a:pt x="9" y="9"/>
                    </a:lnTo>
                    <a:lnTo>
                      <a:pt x="11" y="7"/>
                    </a:lnTo>
                    <a:lnTo>
                      <a:pt x="11" y="6"/>
                    </a:lnTo>
                    <a:lnTo>
                      <a:pt x="11" y="4"/>
                    </a:lnTo>
                    <a:lnTo>
                      <a:pt x="11" y="2"/>
                    </a:lnTo>
                    <a:lnTo>
                      <a:pt x="9" y="0"/>
                    </a:lnTo>
                    <a:lnTo>
                      <a:pt x="7" y="0"/>
                    </a:lnTo>
                    <a:lnTo>
                      <a:pt x="6" y="0"/>
                    </a:lnTo>
                    <a:lnTo>
                      <a:pt x="4" y="0"/>
                    </a:lnTo>
                    <a:lnTo>
                      <a:pt x="2" y="0"/>
                    </a:lnTo>
                    <a:lnTo>
                      <a:pt x="0" y="2"/>
                    </a:lnTo>
                    <a:lnTo>
                      <a:pt x="0" y="4"/>
                    </a:lnTo>
                    <a:lnTo>
                      <a:pt x="0" y="6"/>
                    </a:lnTo>
                    <a:lnTo>
                      <a:pt x="0" y="7"/>
                    </a:lnTo>
                    <a:lnTo>
                      <a:pt x="2" y="9"/>
                    </a:lnTo>
                    <a:lnTo>
                      <a:pt x="4" y="11"/>
                    </a:lnTo>
                    <a:lnTo>
                      <a:pt x="6" y="11"/>
                    </a:lnTo>
                    <a:close/>
                  </a:path>
                </a:pathLst>
              </a:custGeom>
              <a:solidFill>
                <a:srgbClr val="000000"/>
              </a:solidFill>
              <a:ln w="9525">
                <a:noFill/>
                <a:round/>
                <a:headEnd/>
                <a:tailEnd/>
              </a:ln>
            </p:spPr>
            <p:txBody>
              <a:bodyPr/>
              <a:lstStyle/>
              <a:p>
                <a:endParaRPr lang="zh-CN" altLang="en-US"/>
              </a:p>
            </p:txBody>
          </p:sp>
          <p:sp>
            <p:nvSpPr>
              <p:cNvPr id="193067" name="Freeform 555"/>
              <p:cNvSpPr>
                <a:spLocks/>
              </p:cNvSpPr>
              <p:nvPr/>
            </p:nvSpPr>
            <p:spPr bwMode="auto">
              <a:xfrm>
                <a:off x="3779" y="1282"/>
                <a:ext cx="6"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68" name="Freeform 556"/>
              <p:cNvSpPr>
                <a:spLocks/>
              </p:cNvSpPr>
              <p:nvPr/>
            </p:nvSpPr>
            <p:spPr bwMode="auto">
              <a:xfrm>
                <a:off x="3769" y="1282"/>
                <a:ext cx="5"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69" name="Freeform 557"/>
              <p:cNvSpPr>
                <a:spLocks/>
              </p:cNvSpPr>
              <p:nvPr/>
            </p:nvSpPr>
            <p:spPr bwMode="auto">
              <a:xfrm>
                <a:off x="3758" y="1282"/>
                <a:ext cx="6"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70" name="Freeform 558"/>
              <p:cNvSpPr>
                <a:spLocks/>
              </p:cNvSpPr>
              <p:nvPr/>
            </p:nvSpPr>
            <p:spPr bwMode="auto">
              <a:xfrm>
                <a:off x="3748" y="1282"/>
                <a:ext cx="5"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71" name="Freeform 559"/>
              <p:cNvSpPr>
                <a:spLocks/>
              </p:cNvSpPr>
              <p:nvPr/>
            </p:nvSpPr>
            <p:spPr bwMode="auto">
              <a:xfrm>
                <a:off x="3737" y="1282"/>
                <a:ext cx="6"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72" name="Freeform 560"/>
              <p:cNvSpPr>
                <a:spLocks/>
              </p:cNvSpPr>
              <p:nvPr/>
            </p:nvSpPr>
            <p:spPr bwMode="auto">
              <a:xfrm>
                <a:off x="3727"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73" name="Freeform 561"/>
              <p:cNvSpPr>
                <a:spLocks/>
              </p:cNvSpPr>
              <p:nvPr/>
            </p:nvSpPr>
            <p:spPr bwMode="auto">
              <a:xfrm>
                <a:off x="3717"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74" name="Freeform 562"/>
              <p:cNvSpPr>
                <a:spLocks/>
              </p:cNvSpPr>
              <p:nvPr/>
            </p:nvSpPr>
            <p:spPr bwMode="auto">
              <a:xfrm>
                <a:off x="3706"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75" name="Freeform 563"/>
              <p:cNvSpPr>
                <a:spLocks/>
              </p:cNvSpPr>
              <p:nvPr/>
            </p:nvSpPr>
            <p:spPr bwMode="auto">
              <a:xfrm>
                <a:off x="3696" y="1282"/>
                <a:ext cx="5" cy="5"/>
              </a:xfrm>
              <a:custGeom>
                <a:avLst/>
                <a:gdLst/>
                <a:ahLst/>
                <a:cxnLst>
                  <a:cxn ang="0">
                    <a:pos x="6" y="11"/>
                  </a:cxn>
                  <a:cxn ang="0">
                    <a:pos x="7" y="11"/>
                  </a:cxn>
                  <a:cxn ang="0">
                    <a:pos x="9" y="9"/>
                  </a:cxn>
                  <a:cxn ang="0">
                    <a:pos x="11" y="7"/>
                  </a:cxn>
                  <a:cxn ang="0">
                    <a:pos x="11" y="6"/>
                  </a:cxn>
                  <a:cxn ang="0">
                    <a:pos x="11" y="4"/>
                  </a:cxn>
                  <a:cxn ang="0">
                    <a:pos x="11" y="2"/>
                  </a:cxn>
                  <a:cxn ang="0">
                    <a:pos x="9" y="0"/>
                  </a:cxn>
                  <a:cxn ang="0">
                    <a:pos x="7" y="0"/>
                  </a:cxn>
                  <a:cxn ang="0">
                    <a:pos x="6" y="0"/>
                  </a:cxn>
                  <a:cxn ang="0">
                    <a:pos x="4" y="0"/>
                  </a:cxn>
                  <a:cxn ang="0">
                    <a:pos x="2" y="0"/>
                  </a:cxn>
                  <a:cxn ang="0">
                    <a:pos x="0" y="2"/>
                  </a:cxn>
                  <a:cxn ang="0">
                    <a:pos x="0" y="4"/>
                  </a:cxn>
                  <a:cxn ang="0">
                    <a:pos x="0" y="6"/>
                  </a:cxn>
                  <a:cxn ang="0">
                    <a:pos x="0" y="7"/>
                  </a:cxn>
                  <a:cxn ang="0">
                    <a:pos x="2" y="9"/>
                  </a:cxn>
                  <a:cxn ang="0">
                    <a:pos x="4" y="11"/>
                  </a:cxn>
                  <a:cxn ang="0">
                    <a:pos x="6" y="11"/>
                  </a:cxn>
                </a:cxnLst>
                <a:rect l="0" t="0" r="r" b="b"/>
                <a:pathLst>
                  <a:path w="11" h="11">
                    <a:moveTo>
                      <a:pt x="6" y="11"/>
                    </a:moveTo>
                    <a:lnTo>
                      <a:pt x="7" y="11"/>
                    </a:lnTo>
                    <a:lnTo>
                      <a:pt x="9" y="9"/>
                    </a:lnTo>
                    <a:lnTo>
                      <a:pt x="11" y="7"/>
                    </a:lnTo>
                    <a:lnTo>
                      <a:pt x="11" y="6"/>
                    </a:lnTo>
                    <a:lnTo>
                      <a:pt x="11" y="4"/>
                    </a:lnTo>
                    <a:lnTo>
                      <a:pt x="11" y="2"/>
                    </a:lnTo>
                    <a:lnTo>
                      <a:pt x="9" y="0"/>
                    </a:lnTo>
                    <a:lnTo>
                      <a:pt x="7" y="0"/>
                    </a:lnTo>
                    <a:lnTo>
                      <a:pt x="6" y="0"/>
                    </a:lnTo>
                    <a:lnTo>
                      <a:pt x="4" y="0"/>
                    </a:lnTo>
                    <a:lnTo>
                      <a:pt x="2" y="0"/>
                    </a:lnTo>
                    <a:lnTo>
                      <a:pt x="0" y="2"/>
                    </a:lnTo>
                    <a:lnTo>
                      <a:pt x="0" y="4"/>
                    </a:lnTo>
                    <a:lnTo>
                      <a:pt x="0" y="6"/>
                    </a:lnTo>
                    <a:lnTo>
                      <a:pt x="0" y="7"/>
                    </a:lnTo>
                    <a:lnTo>
                      <a:pt x="2" y="9"/>
                    </a:lnTo>
                    <a:lnTo>
                      <a:pt x="4" y="11"/>
                    </a:lnTo>
                    <a:lnTo>
                      <a:pt x="6" y="11"/>
                    </a:lnTo>
                    <a:close/>
                  </a:path>
                </a:pathLst>
              </a:custGeom>
              <a:solidFill>
                <a:srgbClr val="000000"/>
              </a:solidFill>
              <a:ln w="9525">
                <a:noFill/>
                <a:round/>
                <a:headEnd/>
                <a:tailEnd/>
              </a:ln>
            </p:spPr>
            <p:txBody>
              <a:bodyPr/>
              <a:lstStyle/>
              <a:p>
                <a:endParaRPr lang="zh-CN" altLang="en-US"/>
              </a:p>
            </p:txBody>
          </p:sp>
          <p:sp>
            <p:nvSpPr>
              <p:cNvPr id="193076" name="Freeform 564"/>
              <p:cNvSpPr>
                <a:spLocks/>
              </p:cNvSpPr>
              <p:nvPr/>
            </p:nvSpPr>
            <p:spPr bwMode="auto">
              <a:xfrm>
                <a:off x="3685" y="1282"/>
                <a:ext cx="5" cy="5"/>
              </a:xfrm>
              <a:custGeom>
                <a:avLst/>
                <a:gdLst/>
                <a:ahLst/>
                <a:cxnLst>
                  <a:cxn ang="0">
                    <a:pos x="6" y="11"/>
                  </a:cxn>
                  <a:cxn ang="0">
                    <a:pos x="7" y="11"/>
                  </a:cxn>
                  <a:cxn ang="0">
                    <a:pos x="9" y="9"/>
                  </a:cxn>
                  <a:cxn ang="0">
                    <a:pos x="11" y="7"/>
                  </a:cxn>
                  <a:cxn ang="0">
                    <a:pos x="11" y="6"/>
                  </a:cxn>
                  <a:cxn ang="0">
                    <a:pos x="11" y="4"/>
                  </a:cxn>
                  <a:cxn ang="0">
                    <a:pos x="11" y="2"/>
                  </a:cxn>
                  <a:cxn ang="0">
                    <a:pos x="9" y="0"/>
                  </a:cxn>
                  <a:cxn ang="0">
                    <a:pos x="7" y="0"/>
                  </a:cxn>
                  <a:cxn ang="0">
                    <a:pos x="6" y="0"/>
                  </a:cxn>
                  <a:cxn ang="0">
                    <a:pos x="4" y="0"/>
                  </a:cxn>
                  <a:cxn ang="0">
                    <a:pos x="2" y="0"/>
                  </a:cxn>
                  <a:cxn ang="0">
                    <a:pos x="0" y="2"/>
                  </a:cxn>
                  <a:cxn ang="0">
                    <a:pos x="0" y="4"/>
                  </a:cxn>
                  <a:cxn ang="0">
                    <a:pos x="0" y="6"/>
                  </a:cxn>
                  <a:cxn ang="0">
                    <a:pos x="0" y="7"/>
                  </a:cxn>
                  <a:cxn ang="0">
                    <a:pos x="2" y="9"/>
                  </a:cxn>
                  <a:cxn ang="0">
                    <a:pos x="4" y="11"/>
                  </a:cxn>
                  <a:cxn ang="0">
                    <a:pos x="6" y="11"/>
                  </a:cxn>
                </a:cxnLst>
                <a:rect l="0" t="0" r="r" b="b"/>
                <a:pathLst>
                  <a:path w="11" h="11">
                    <a:moveTo>
                      <a:pt x="6" y="11"/>
                    </a:moveTo>
                    <a:lnTo>
                      <a:pt x="7" y="11"/>
                    </a:lnTo>
                    <a:lnTo>
                      <a:pt x="9" y="9"/>
                    </a:lnTo>
                    <a:lnTo>
                      <a:pt x="11" y="7"/>
                    </a:lnTo>
                    <a:lnTo>
                      <a:pt x="11" y="6"/>
                    </a:lnTo>
                    <a:lnTo>
                      <a:pt x="11" y="4"/>
                    </a:lnTo>
                    <a:lnTo>
                      <a:pt x="11" y="2"/>
                    </a:lnTo>
                    <a:lnTo>
                      <a:pt x="9" y="0"/>
                    </a:lnTo>
                    <a:lnTo>
                      <a:pt x="7" y="0"/>
                    </a:lnTo>
                    <a:lnTo>
                      <a:pt x="6" y="0"/>
                    </a:lnTo>
                    <a:lnTo>
                      <a:pt x="4" y="0"/>
                    </a:lnTo>
                    <a:lnTo>
                      <a:pt x="2" y="0"/>
                    </a:lnTo>
                    <a:lnTo>
                      <a:pt x="0" y="2"/>
                    </a:lnTo>
                    <a:lnTo>
                      <a:pt x="0" y="4"/>
                    </a:lnTo>
                    <a:lnTo>
                      <a:pt x="0" y="6"/>
                    </a:lnTo>
                    <a:lnTo>
                      <a:pt x="0" y="7"/>
                    </a:lnTo>
                    <a:lnTo>
                      <a:pt x="2" y="9"/>
                    </a:lnTo>
                    <a:lnTo>
                      <a:pt x="4" y="11"/>
                    </a:lnTo>
                    <a:lnTo>
                      <a:pt x="6" y="11"/>
                    </a:lnTo>
                    <a:close/>
                  </a:path>
                </a:pathLst>
              </a:custGeom>
              <a:solidFill>
                <a:srgbClr val="000000"/>
              </a:solidFill>
              <a:ln w="9525">
                <a:noFill/>
                <a:round/>
                <a:headEnd/>
                <a:tailEnd/>
              </a:ln>
            </p:spPr>
            <p:txBody>
              <a:bodyPr/>
              <a:lstStyle/>
              <a:p>
                <a:endParaRPr lang="zh-CN" altLang="en-US"/>
              </a:p>
            </p:txBody>
          </p:sp>
          <p:sp>
            <p:nvSpPr>
              <p:cNvPr id="193077" name="Freeform 565"/>
              <p:cNvSpPr>
                <a:spLocks/>
              </p:cNvSpPr>
              <p:nvPr/>
            </p:nvSpPr>
            <p:spPr bwMode="auto">
              <a:xfrm>
                <a:off x="3675" y="1282"/>
                <a:ext cx="5" cy="5"/>
              </a:xfrm>
              <a:custGeom>
                <a:avLst/>
                <a:gdLst/>
                <a:ahLst/>
                <a:cxnLst>
                  <a:cxn ang="0">
                    <a:pos x="5" y="11"/>
                  </a:cxn>
                  <a:cxn ang="0">
                    <a:pos x="6" y="11"/>
                  </a:cxn>
                  <a:cxn ang="0">
                    <a:pos x="8" y="9"/>
                  </a:cxn>
                  <a:cxn ang="0">
                    <a:pos x="10" y="7"/>
                  </a:cxn>
                  <a:cxn ang="0">
                    <a:pos x="10" y="6"/>
                  </a:cxn>
                  <a:cxn ang="0">
                    <a:pos x="10" y="4"/>
                  </a:cxn>
                  <a:cxn ang="0">
                    <a:pos x="10" y="2"/>
                  </a:cxn>
                  <a:cxn ang="0">
                    <a:pos x="8" y="0"/>
                  </a:cxn>
                  <a:cxn ang="0">
                    <a:pos x="6"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6" y="11"/>
                    </a:lnTo>
                    <a:lnTo>
                      <a:pt x="8" y="9"/>
                    </a:lnTo>
                    <a:lnTo>
                      <a:pt x="10" y="7"/>
                    </a:lnTo>
                    <a:lnTo>
                      <a:pt x="10" y="6"/>
                    </a:lnTo>
                    <a:lnTo>
                      <a:pt x="10" y="4"/>
                    </a:lnTo>
                    <a:lnTo>
                      <a:pt x="10" y="2"/>
                    </a:lnTo>
                    <a:lnTo>
                      <a:pt x="8" y="0"/>
                    </a:lnTo>
                    <a:lnTo>
                      <a:pt x="6"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78" name="Freeform 566"/>
              <p:cNvSpPr>
                <a:spLocks/>
              </p:cNvSpPr>
              <p:nvPr/>
            </p:nvSpPr>
            <p:spPr bwMode="auto">
              <a:xfrm>
                <a:off x="3664" y="1282"/>
                <a:ext cx="6"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79" name="Freeform 567"/>
              <p:cNvSpPr>
                <a:spLocks/>
              </p:cNvSpPr>
              <p:nvPr/>
            </p:nvSpPr>
            <p:spPr bwMode="auto">
              <a:xfrm>
                <a:off x="3654" y="1282"/>
                <a:ext cx="5"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80" name="Freeform 568"/>
              <p:cNvSpPr>
                <a:spLocks/>
              </p:cNvSpPr>
              <p:nvPr/>
            </p:nvSpPr>
            <p:spPr bwMode="auto">
              <a:xfrm>
                <a:off x="3643" y="1282"/>
                <a:ext cx="6"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81" name="Freeform 569"/>
              <p:cNvSpPr>
                <a:spLocks/>
              </p:cNvSpPr>
              <p:nvPr/>
            </p:nvSpPr>
            <p:spPr bwMode="auto">
              <a:xfrm>
                <a:off x="3633" y="1282"/>
                <a:ext cx="5"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82" name="Freeform 570"/>
              <p:cNvSpPr>
                <a:spLocks/>
              </p:cNvSpPr>
              <p:nvPr/>
            </p:nvSpPr>
            <p:spPr bwMode="auto">
              <a:xfrm>
                <a:off x="3622" y="1282"/>
                <a:ext cx="6"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83" name="Freeform 571"/>
              <p:cNvSpPr>
                <a:spLocks/>
              </p:cNvSpPr>
              <p:nvPr/>
            </p:nvSpPr>
            <p:spPr bwMode="auto">
              <a:xfrm>
                <a:off x="3612"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84" name="Freeform 572"/>
              <p:cNvSpPr>
                <a:spLocks/>
              </p:cNvSpPr>
              <p:nvPr/>
            </p:nvSpPr>
            <p:spPr bwMode="auto">
              <a:xfrm>
                <a:off x="3602"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85" name="Freeform 573"/>
              <p:cNvSpPr>
                <a:spLocks/>
              </p:cNvSpPr>
              <p:nvPr/>
            </p:nvSpPr>
            <p:spPr bwMode="auto">
              <a:xfrm>
                <a:off x="3591"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86" name="Freeform 574"/>
              <p:cNvSpPr>
                <a:spLocks/>
              </p:cNvSpPr>
              <p:nvPr/>
            </p:nvSpPr>
            <p:spPr bwMode="auto">
              <a:xfrm>
                <a:off x="3581" y="1282"/>
                <a:ext cx="5" cy="5"/>
              </a:xfrm>
              <a:custGeom>
                <a:avLst/>
                <a:gdLst/>
                <a:ahLst/>
                <a:cxnLst>
                  <a:cxn ang="0">
                    <a:pos x="6" y="11"/>
                  </a:cxn>
                  <a:cxn ang="0">
                    <a:pos x="7" y="11"/>
                  </a:cxn>
                  <a:cxn ang="0">
                    <a:pos x="9" y="9"/>
                  </a:cxn>
                  <a:cxn ang="0">
                    <a:pos x="11" y="7"/>
                  </a:cxn>
                  <a:cxn ang="0">
                    <a:pos x="11" y="6"/>
                  </a:cxn>
                  <a:cxn ang="0">
                    <a:pos x="11" y="4"/>
                  </a:cxn>
                  <a:cxn ang="0">
                    <a:pos x="11" y="2"/>
                  </a:cxn>
                  <a:cxn ang="0">
                    <a:pos x="9" y="0"/>
                  </a:cxn>
                  <a:cxn ang="0">
                    <a:pos x="7" y="0"/>
                  </a:cxn>
                  <a:cxn ang="0">
                    <a:pos x="6" y="0"/>
                  </a:cxn>
                  <a:cxn ang="0">
                    <a:pos x="4" y="0"/>
                  </a:cxn>
                  <a:cxn ang="0">
                    <a:pos x="2" y="0"/>
                  </a:cxn>
                  <a:cxn ang="0">
                    <a:pos x="0" y="2"/>
                  </a:cxn>
                  <a:cxn ang="0">
                    <a:pos x="0" y="4"/>
                  </a:cxn>
                  <a:cxn ang="0">
                    <a:pos x="0" y="6"/>
                  </a:cxn>
                  <a:cxn ang="0">
                    <a:pos x="0" y="7"/>
                  </a:cxn>
                  <a:cxn ang="0">
                    <a:pos x="2" y="9"/>
                  </a:cxn>
                  <a:cxn ang="0">
                    <a:pos x="4" y="11"/>
                  </a:cxn>
                  <a:cxn ang="0">
                    <a:pos x="6" y="11"/>
                  </a:cxn>
                </a:cxnLst>
                <a:rect l="0" t="0" r="r" b="b"/>
                <a:pathLst>
                  <a:path w="11" h="11">
                    <a:moveTo>
                      <a:pt x="6" y="11"/>
                    </a:moveTo>
                    <a:lnTo>
                      <a:pt x="7" y="11"/>
                    </a:lnTo>
                    <a:lnTo>
                      <a:pt x="9" y="9"/>
                    </a:lnTo>
                    <a:lnTo>
                      <a:pt x="11" y="7"/>
                    </a:lnTo>
                    <a:lnTo>
                      <a:pt x="11" y="6"/>
                    </a:lnTo>
                    <a:lnTo>
                      <a:pt x="11" y="4"/>
                    </a:lnTo>
                    <a:lnTo>
                      <a:pt x="11" y="2"/>
                    </a:lnTo>
                    <a:lnTo>
                      <a:pt x="9" y="0"/>
                    </a:lnTo>
                    <a:lnTo>
                      <a:pt x="7" y="0"/>
                    </a:lnTo>
                    <a:lnTo>
                      <a:pt x="6" y="0"/>
                    </a:lnTo>
                    <a:lnTo>
                      <a:pt x="4" y="0"/>
                    </a:lnTo>
                    <a:lnTo>
                      <a:pt x="2" y="0"/>
                    </a:lnTo>
                    <a:lnTo>
                      <a:pt x="0" y="2"/>
                    </a:lnTo>
                    <a:lnTo>
                      <a:pt x="0" y="4"/>
                    </a:lnTo>
                    <a:lnTo>
                      <a:pt x="0" y="6"/>
                    </a:lnTo>
                    <a:lnTo>
                      <a:pt x="0" y="7"/>
                    </a:lnTo>
                    <a:lnTo>
                      <a:pt x="2" y="9"/>
                    </a:lnTo>
                    <a:lnTo>
                      <a:pt x="4" y="11"/>
                    </a:lnTo>
                    <a:lnTo>
                      <a:pt x="6" y="11"/>
                    </a:lnTo>
                    <a:close/>
                  </a:path>
                </a:pathLst>
              </a:custGeom>
              <a:solidFill>
                <a:srgbClr val="000000"/>
              </a:solidFill>
              <a:ln w="9525">
                <a:noFill/>
                <a:round/>
                <a:headEnd/>
                <a:tailEnd/>
              </a:ln>
            </p:spPr>
            <p:txBody>
              <a:bodyPr/>
              <a:lstStyle/>
              <a:p>
                <a:endParaRPr lang="zh-CN" altLang="en-US"/>
              </a:p>
            </p:txBody>
          </p:sp>
          <p:sp>
            <p:nvSpPr>
              <p:cNvPr id="193087" name="Freeform 575"/>
              <p:cNvSpPr>
                <a:spLocks/>
              </p:cNvSpPr>
              <p:nvPr/>
            </p:nvSpPr>
            <p:spPr bwMode="auto">
              <a:xfrm>
                <a:off x="3570" y="1282"/>
                <a:ext cx="5" cy="5"/>
              </a:xfrm>
              <a:custGeom>
                <a:avLst/>
                <a:gdLst/>
                <a:ahLst/>
                <a:cxnLst>
                  <a:cxn ang="0">
                    <a:pos x="6" y="11"/>
                  </a:cxn>
                  <a:cxn ang="0">
                    <a:pos x="7" y="11"/>
                  </a:cxn>
                  <a:cxn ang="0">
                    <a:pos x="9" y="9"/>
                  </a:cxn>
                  <a:cxn ang="0">
                    <a:pos x="11" y="7"/>
                  </a:cxn>
                  <a:cxn ang="0">
                    <a:pos x="11" y="6"/>
                  </a:cxn>
                  <a:cxn ang="0">
                    <a:pos x="11" y="4"/>
                  </a:cxn>
                  <a:cxn ang="0">
                    <a:pos x="11" y="2"/>
                  </a:cxn>
                  <a:cxn ang="0">
                    <a:pos x="9" y="0"/>
                  </a:cxn>
                  <a:cxn ang="0">
                    <a:pos x="7" y="0"/>
                  </a:cxn>
                  <a:cxn ang="0">
                    <a:pos x="6" y="0"/>
                  </a:cxn>
                  <a:cxn ang="0">
                    <a:pos x="4" y="0"/>
                  </a:cxn>
                  <a:cxn ang="0">
                    <a:pos x="2" y="0"/>
                  </a:cxn>
                  <a:cxn ang="0">
                    <a:pos x="0" y="2"/>
                  </a:cxn>
                  <a:cxn ang="0">
                    <a:pos x="0" y="4"/>
                  </a:cxn>
                  <a:cxn ang="0">
                    <a:pos x="0" y="6"/>
                  </a:cxn>
                  <a:cxn ang="0">
                    <a:pos x="0" y="7"/>
                  </a:cxn>
                  <a:cxn ang="0">
                    <a:pos x="2" y="9"/>
                  </a:cxn>
                  <a:cxn ang="0">
                    <a:pos x="4" y="11"/>
                  </a:cxn>
                  <a:cxn ang="0">
                    <a:pos x="6" y="11"/>
                  </a:cxn>
                </a:cxnLst>
                <a:rect l="0" t="0" r="r" b="b"/>
                <a:pathLst>
                  <a:path w="11" h="11">
                    <a:moveTo>
                      <a:pt x="6" y="11"/>
                    </a:moveTo>
                    <a:lnTo>
                      <a:pt x="7" y="11"/>
                    </a:lnTo>
                    <a:lnTo>
                      <a:pt x="9" y="9"/>
                    </a:lnTo>
                    <a:lnTo>
                      <a:pt x="11" y="7"/>
                    </a:lnTo>
                    <a:lnTo>
                      <a:pt x="11" y="6"/>
                    </a:lnTo>
                    <a:lnTo>
                      <a:pt x="11" y="4"/>
                    </a:lnTo>
                    <a:lnTo>
                      <a:pt x="11" y="2"/>
                    </a:lnTo>
                    <a:lnTo>
                      <a:pt x="9" y="0"/>
                    </a:lnTo>
                    <a:lnTo>
                      <a:pt x="7" y="0"/>
                    </a:lnTo>
                    <a:lnTo>
                      <a:pt x="6" y="0"/>
                    </a:lnTo>
                    <a:lnTo>
                      <a:pt x="4" y="0"/>
                    </a:lnTo>
                    <a:lnTo>
                      <a:pt x="2" y="0"/>
                    </a:lnTo>
                    <a:lnTo>
                      <a:pt x="0" y="2"/>
                    </a:lnTo>
                    <a:lnTo>
                      <a:pt x="0" y="4"/>
                    </a:lnTo>
                    <a:lnTo>
                      <a:pt x="0" y="6"/>
                    </a:lnTo>
                    <a:lnTo>
                      <a:pt x="0" y="7"/>
                    </a:lnTo>
                    <a:lnTo>
                      <a:pt x="2" y="9"/>
                    </a:lnTo>
                    <a:lnTo>
                      <a:pt x="4" y="11"/>
                    </a:lnTo>
                    <a:lnTo>
                      <a:pt x="6" y="11"/>
                    </a:lnTo>
                    <a:close/>
                  </a:path>
                </a:pathLst>
              </a:custGeom>
              <a:solidFill>
                <a:srgbClr val="000000"/>
              </a:solidFill>
              <a:ln w="9525">
                <a:noFill/>
                <a:round/>
                <a:headEnd/>
                <a:tailEnd/>
              </a:ln>
            </p:spPr>
            <p:txBody>
              <a:bodyPr/>
              <a:lstStyle/>
              <a:p>
                <a:endParaRPr lang="zh-CN" altLang="en-US"/>
              </a:p>
            </p:txBody>
          </p:sp>
          <p:sp>
            <p:nvSpPr>
              <p:cNvPr id="193088" name="Freeform 576"/>
              <p:cNvSpPr>
                <a:spLocks/>
              </p:cNvSpPr>
              <p:nvPr/>
            </p:nvSpPr>
            <p:spPr bwMode="auto">
              <a:xfrm>
                <a:off x="3560" y="1282"/>
                <a:ext cx="5" cy="5"/>
              </a:xfrm>
              <a:custGeom>
                <a:avLst/>
                <a:gdLst/>
                <a:ahLst/>
                <a:cxnLst>
                  <a:cxn ang="0">
                    <a:pos x="5" y="11"/>
                  </a:cxn>
                  <a:cxn ang="0">
                    <a:pos x="6" y="11"/>
                  </a:cxn>
                  <a:cxn ang="0">
                    <a:pos x="8" y="9"/>
                  </a:cxn>
                  <a:cxn ang="0">
                    <a:pos x="10" y="7"/>
                  </a:cxn>
                  <a:cxn ang="0">
                    <a:pos x="10" y="6"/>
                  </a:cxn>
                  <a:cxn ang="0">
                    <a:pos x="10" y="4"/>
                  </a:cxn>
                  <a:cxn ang="0">
                    <a:pos x="10" y="2"/>
                  </a:cxn>
                  <a:cxn ang="0">
                    <a:pos x="8" y="0"/>
                  </a:cxn>
                  <a:cxn ang="0">
                    <a:pos x="6"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6" y="11"/>
                    </a:lnTo>
                    <a:lnTo>
                      <a:pt x="8" y="9"/>
                    </a:lnTo>
                    <a:lnTo>
                      <a:pt x="10" y="7"/>
                    </a:lnTo>
                    <a:lnTo>
                      <a:pt x="10" y="6"/>
                    </a:lnTo>
                    <a:lnTo>
                      <a:pt x="10" y="4"/>
                    </a:lnTo>
                    <a:lnTo>
                      <a:pt x="10" y="2"/>
                    </a:lnTo>
                    <a:lnTo>
                      <a:pt x="8" y="0"/>
                    </a:lnTo>
                    <a:lnTo>
                      <a:pt x="6"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89" name="Freeform 577"/>
              <p:cNvSpPr>
                <a:spLocks/>
              </p:cNvSpPr>
              <p:nvPr/>
            </p:nvSpPr>
            <p:spPr bwMode="auto">
              <a:xfrm>
                <a:off x="3549" y="1282"/>
                <a:ext cx="6"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90" name="Freeform 578"/>
              <p:cNvSpPr>
                <a:spLocks/>
              </p:cNvSpPr>
              <p:nvPr/>
            </p:nvSpPr>
            <p:spPr bwMode="auto">
              <a:xfrm>
                <a:off x="3539" y="1282"/>
                <a:ext cx="5"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91" name="Freeform 579"/>
              <p:cNvSpPr>
                <a:spLocks/>
              </p:cNvSpPr>
              <p:nvPr/>
            </p:nvSpPr>
            <p:spPr bwMode="auto">
              <a:xfrm>
                <a:off x="3528" y="1282"/>
                <a:ext cx="6"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92" name="Freeform 580"/>
              <p:cNvSpPr>
                <a:spLocks/>
              </p:cNvSpPr>
              <p:nvPr/>
            </p:nvSpPr>
            <p:spPr bwMode="auto">
              <a:xfrm>
                <a:off x="3518" y="1282"/>
                <a:ext cx="5"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93" name="Freeform 581"/>
              <p:cNvSpPr>
                <a:spLocks/>
              </p:cNvSpPr>
              <p:nvPr/>
            </p:nvSpPr>
            <p:spPr bwMode="auto">
              <a:xfrm>
                <a:off x="3507" y="1282"/>
                <a:ext cx="6"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094" name="Freeform 582"/>
              <p:cNvSpPr>
                <a:spLocks/>
              </p:cNvSpPr>
              <p:nvPr/>
            </p:nvSpPr>
            <p:spPr bwMode="auto">
              <a:xfrm>
                <a:off x="3497"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95" name="Freeform 583"/>
              <p:cNvSpPr>
                <a:spLocks/>
              </p:cNvSpPr>
              <p:nvPr/>
            </p:nvSpPr>
            <p:spPr bwMode="auto">
              <a:xfrm>
                <a:off x="3487"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96" name="Freeform 584"/>
              <p:cNvSpPr>
                <a:spLocks/>
              </p:cNvSpPr>
              <p:nvPr/>
            </p:nvSpPr>
            <p:spPr bwMode="auto">
              <a:xfrm>
                <a:off x="3476"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097" name="Freeform 585"/>
              <p:cNvSpPr>
                <a:spLocks/>
              </p:cNvSpPr>
              <p:nvPr/>
            </p:nvSpPr>
            <p:spPr bwMode="auto">
              <a:xfrm>
                <a:off x="3466" y="1282"/>
                <a:ext cx="5" cy="5"/>
              </a:xfrm>
              <a:custGeom>
                <a:avLst/>
                <a:gdLst/>
                <a:ahLst/>
                <a:cxnLst>
                  <a:cxn ang="0">
                    <a:pos x="6" y="11"/>
                  </a:cxn>
                  <a:cxn ang="0">
                    <a:pos x="7" y="11"/>
                  </a:cxn>
                  <a:cxn ang="0">
                    <a:pos x="9" y="9"/>
                  </a:cxn>
                  <a:cxn ang="0">
                    <a:pos x="11" y="7"/>
                  </a:cxn>
                  <a:cxn ang="0">
                    <a:pos x="11" y="6"/>
                  </a:cxn>
                  <a:cxn ang="0">
                    <a:pos x="11" y="4"/>
                  </a:cxn>
                  <a:cxn ang="0">
                    <a:pos x="11" y="2"/>
                  </a:cxn>
                  <a:cxn ang="0">
                    <a:pos x="9" y="0"/>
                  </a:cxn>
                  <a:cxn ang="0">
                    <a:pos x="7" y="0"/>
                  </a:cxn>
                  <a:cxn ang="0">
                    <a:pos x="6" y="0"/>
                  </a:cxn>
                  <a:cxn ang="0">
                    <a:pos x="4" y="0"/>
                  </a:cxn>
                  <a:cxn ang="0">
                    <a:pos x="2" y="0"/>
                  </a:cxn>
                  <a:cxn ang="0">
                    <a:pos x="0" y="2"/>
                  </a:cxn>
                  <a:cxn ang="0">
                    <a:pos x="0" y="4"/>
                  </a:cxn>
                  <a:cxn ang="0">
                    <a:pos x="0" y="6"/>
                  </a:cxn>
                  <a:cxn ang="0">
                    <a:pos x="0" y="7"/>
                  </a:cxn>
                  <a:cxn ang="0">
                    <a:pos x="2" y="9"/>
                  </a:cxn>
                  <a:cxn ang="0">
                    <a:pos x="4" y="11"/>
                  </a:cxn>
                  <a:cxn ang="0">
                    <a:pos x="6" y="11"/>
                  </a:cxn>
                </a:cxnLst>
                <a:rect l="0" t="0" r="r" b="b"/>
                <a:pathLst>
                  <a:path w="11" h="11">
                    <a:moveTo>
                      <a:pt x="6" y="11"/>
                    </a:moveTo>
                    <a:lnTo>
                      <a:pt x="7" y="11"/>
                    </a:lnTo>
                    <a:lnTo>
                      <a:pt x="9" y="9"/>
                    </a:lnTo>
                    <a:lnTo>
                      <a:pt x="11" y="7"/>
                    </a:lnTo>
                    <a:lnTo>
                      <a:pt x="11" y="6"/>
                    </a:lnTo>
                    <a:lnTo>
                      <a:pt x="11" y="4"/>
                    </a:lnTo>
                    <a:lnTo>
                      <a:pt x="11" y="2"/>
                    </a:lnTo>
                    <a:lnTo>
                      <a:pt x="9" y="0"/>
                    </a:lnTo>
                    <a:lnTo>
                      <a:pt x="7" y="0"/>
                    </a:lnTo>
                    <a:lnTo>
                      <a:pt x="6" y="0"/>
                    </a:lnTo>
                    <a:lnTo>
                      <a:pt x="4" y="0"/>
                    </a:lnTo>
                    <a:lnTo>
                      <a:pt x="2" y="0"/>
                    </a:lnTo>
                    <a:lnTo>
                      <a:pt x="0" y="2"/>
                    </a:lnTo>
                    <a:lnTo>
                      <a:pt x="0" y="4"/>
                    </a:lnTo>
                    <a:lnTo>
                      <a:pt x="0" y="6"/>
                    </a:lnTo>
                    <a:lnTo>
                      <a:pt x="0" y="7"/>
                    </a:lnTo>
                    <a:lnTo>
                      <a:pt x="2" y="9"/>
                    </a:lnTo>
                    <a:lnTo>
                      <a:pt x="4" y="11"/>
                    </a:lnTo>
                    <a:lnTo>
                      <a:pt x="6" y="11"/>
                    </a:lnTo>
                    <a:close/>
                  </a:path>
                </a:pathLst>
              </a:custGeom>
              <a:solidFill>
                <a:srgbClr val="000000"/>
              </a:solidFill>
              <a:ln w="9525">
                <a:noFill/>
                <a:round/>
                <a:headEnd/>
                <a:tailEnd/>
              </a:ln>
            </p:spPr>
            <p:txBody>
              <a:bodyPr/>
              <a:lstStyle/>
              <a:p>
                <a:endParaRPr lang="zh-CN" altLang="en-US"/>
              </a:p>
            </p:txBody>
          </p:sp>
          <p:sp>
            <p:nvSpPr>
              <p:cNvPr id="193098" name="Freeform 586"/>
              <p:cNvSpPr>
                <a:spLocks/>
              </p:cNvSpPr>
              <p:nvPr/>
            </p:nvSpPr>
            <p:spPr bwMode="auto">
              <a:xfrm>
                <a:off x="3455" y="1282"/>
                <a:ext cx="5" cy="5"/>
              </a:xfrm>
              <a:custGeom>
                <a:avLst/>
                <a:gdLst/>
                <a:ahLst/>
                <a:cxnLst>
                  <a:cxn ang="0">
                    <a:pos x="6" y="11"/>
                  </a:cxn>
                  <a:cxn ang="0">
                    <a:pos x="7" y="11"/>
                  </a:cxn>
                  <a:cxn ang="0">
                    <a:pos x="9" y="9"/>
                  </a:cxn>
                  <a:cxn ang="0">
                    <a:pos x="11" y="7"/>
                  </a:cxn>
                  <a:cxn ang="0">
                    <a:pos x="11" y="6"/>
                  </a:cxn>
                  <a:cxn ang="0">
                    <a:pos x="11" y="4"/>
                  </a:cxn>
                  <a:cxn ang="0">
                    <a:pos x="11" y="2"/>
                  </a:cxn>
                  <a:cxn ang="0">
                    <a:pos x="9" y="0"/>
                  </a:cxn>
                  <a:cxn ang="0">
                    <a:pos x="7" y="0"/>
                  </a:cxn>
                  <a:cxn ang="0">
                    <a:pos x="6" y="0"/>
                  </a:cxn>
                  <a:cxn ang="0">
                    <a:pos x="4" y="0"/>
                  </a:cxn>
                  <a:cxn ang="0">
                    <a:pos x="2" y="0"/>
                  </a:cxn>
                  <a:cxn ang="0">
                    <a:pos x="0" y="2"/>
                  </a:cxn>
                  <a:cxn ang="0">
                    <a:pos x="0" y="4"/>
                  </a:cxn>
                  <a:cxn ang="0">
                    <a:pos x="0" y="6"/>
                  </a:cxn>
                  <a:cxn ang="0">
                    <a:pos x="0" y="7"/>
                  </a:cxn>
                  <a:cxn ang="0">
                    <a:pos x="2" y="9"/>
                  </a:cxn>
                  <a:cxn ang="0">
                    <a:pos x="4" y="11"/>
                  </a:cxn>
                  <a:cxn ang="0">
                    <a:pos x="6" y="11"/>
                  </a:cxn>
                </a:cxnLst>
                <a:rect l="0" t="0" r="r" b="b"/>
                <a:pathLst>
                  <a:path w="11" h="11">
                    <a:moveTo>
                      <a:pt x="6" y="11"/>
                    </a:moveTo>
                    <a:lnTo>
                      <a:pt x="7" y="11"/>
                    </a:lnTo>
                    <a:lnTo>
                      <a:pt x="9" y="9"/>
                    </a:lnTo>
                    <a:lnTo>
                      <a:pt x="11" y="7"/>
                    </a:lnTo>
                    <a:lnTo>
                      <a:pt x="11" y="6"/>
                    </a:lnTo>
                    <a:lnTo>
                      <a:pt x="11" y="4"/>
                    </a:lnTo>
                    <a:lnTo>
                      <a:pt x="11" y="2"/>
                    </a:lnTo>
                    <a:lnTo>
                      <a:pt x="9" y="0"/>
                    </a:lnTo>
                    <a:lnTo>
                      <a:pt x="7" y="0"/>
                    </a:lnTo>
                    <a:lnTo>
                      <a:pt x="6" y="0"/>
                    </a:lnTo>
                    <a:lnTo>
                      <a:pt x="4" y="0"/>
                    </a:lnTo>
                    <a:lnTo>
                      <a:pt x="2" y="0"/>
                    </a:lnTo>
                    <a:lnTo>
                      <a:pt x="0" y="2"/>
                    </a:lnTo>
                    <a:lnTo>
                      <a:pt x="0" y="4"/>
                    </a:lnTo>
                    <a:lnTo>
                      <a:pt x="0" y="6"/>
                    </a:lnTo>
                    <a:lnTo>
                      <a:pt x="0" y="7"/>
                    </a:lnTo>
                    <a:lnTo>
                      <a:pt x="2" y="9"/>
                    </a:lnTo>
                    <a:lnTo>
                      <a:pt x="4" y="11"/>
                    </a:lnTo>
                    <a:lnTo>
                      <a:pt x="6" y="11"/>
                    </a:lnTo>
                    <a:close/>
                  </a:path>
                </a:pathLst>
              </a:custGeom>
              <a:solidFill>
                <a:srgbClr val="000000"/>
              </a:solidFill>
              <a:ln w="9525">
                <a:noFill/>
                <a:round/>
                <a:headEnd/>
                <a:tailEnd/>
              </a:ln>
            </p:spPr>
            <p:txBody>
              <a:bodyPr/>
              <a:lstStyle/>
              <a:p>
                <a:endParaRPr lang="zh-CN" altLang="en-US"/>
              </a:p>
            </p:txBody>
          </p:sp>
          <p:sp>
            <p:nvSpPr>
              <p:cNvPr id="193099" name="Freeform 587"/>
              <p:cNvSpPr>
                <a:spLocks/>
              </p:cNvSpPr>
              <p:nvPr/>
            </p:nvSpPr>
            <p:spPr bwMode="auto">
              <a:xfrm>
                <a:off x="3445" y="1282"/>
                <a:ext cx="5"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100" name="Freeform 588"/>
              <p:cNvSpPr>
                <a:spLocks/>
              </p:cNvSpPr>
              <p:nvPr/>
            </p:nvSpPr>
            <p:spPr bwMode="auto">
              <a:xfrm>
                <a:off x="3434" y="1282"/>
                <a:ext cx="6"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101" name="Freeform 589"/>
              <p:cNvSpPr>
                <a:spLocks/>
              </p:cNvSpPr>
              <p:nvPr/>
            </p:nvSpPr>
            <p:spPr bwMode="auto">
              <a:xfrm>
                <a:off x="3424" y="1282"/>
                <a:ext cx="5" cy="5"/>
              </a:xfrm>
              <a:custGeom>
                <a:avLst/>
                <a:gdLst/>
                <a:ahLst/>
                <a:cxnLst>
                  <a:cxn ang="0">
                    <a:pos x="5" y="11"/>
                  </a:cxn>
                  <a:cxn ang="0">
                    <a:pos x="7" y="11"/>
                  </a:cxn>
                  <a:cxn ang="0">
                    <a:pos x="8" y="9"/>
                  </a:cxn>
                  <a:cxn ang="0">
                    <a:pos x="10" y="7"/>
                  </a:cxn>
                  <a:cxn ang="0">
                    <a:pos x="10" y="6"/>
                  </a:cxn>
                  <a:cxn ang="0">
                    <a:pos x="10" y="4"/>
                  </a:cxn>
                  <a:cxn ang="0">
                    <a:pos x="10" y="2"/>
                  </a:cxn>
                  <a:cxn ang="0">
                    <a:pos x="8" y="0"/>
                  </a:cxn>
                  <a:cxn ang="0">
                    <a:pos x="7" y="0"/>
                  </a:cxn>
                  <a:cxn ang="0">
                    <a:pos x="5" y="0"/>
                  </a:cxn>
                  <a:cxn ang="0">
                    <a:pos x="3" y="0"/>
                  </a:cxn>
                  <a:cxn ang="0">
                    <a:pos x="1" y="0"/>
                  </a:cxn>
                  <a:cxn ang="0">
                    <a:pos x="0" y="2"/>
                  </a:cxn>
                  <a:cxn ang="0">
                    <a:pos x="0" y="4"/>
                  </a:cxn>
                  <a:cxn ang="0">
                    <a:pos x="0" y="6"/>
                  </a:cxn>
                  <a:cxn ang="0">
                    <a:pos x="0" y="7"/>
                  </a:cxn>
                  <a:cxn ang="0">
                    <a:pos x="1" y="9"/>
                  </a:cxn>
                  <a:cxn ang="0">
                    <a:pos x="3" y="11"/>
                  </a:cxn>
                  <a:cxn ang="0">
                    <a:pos x="5" y="11"/>
                  </a:cxn>
                </a:cxnLst>
                <a:rect l="0" t="0" r="r" b="b"/>
                <a:pathLst>
                  <a:path w="10" h="11">
                    <a:moveTo>
                      <a:pt x="5" y="11"/>
                    </a:moveTo>
                    <a:lnTo>
                      <a:pt x="7" y="11"/>
                    </a:lnTo>
                    <a:lnTo>
                      <a:pt x="8" y="9"/>
                    </a:lnTo>
                    <a:lnTo>
                      <a:pt x="10" y="7"/>
                    </a:lnTo>
                    <a:lnTo>
                      <a:pt x="10" y="6"/>
                    </a:lnTo>
                    <a:lnTo>
                      <a:pt x="10" y="4"/>
                    </a:lnTo>
                    <a:lnTo>
                      <a:pt x="10" y="2"/>
                    </a:lnTo>
                    <a:lnTo>
                      <a:pt x="8" y="0"/>
                    </a:lnTo>
                    <a:lnTo>
                      <a:pt x="7" y="0"/>
                    </a:lnTo>
                    <a:lnTo>
                      <a:pt x="5" y="0"/>
                    </a:lnTo>
                    <a:lnTo>
                      <a:pt x="3" y="0"/>
                    </a:lnTo>
                    <a:lnTo>
                      <a:pt x="1" y="0"/>
                    </a:lnTo>
                    <a:lnTo>
                      <a:pt x="0" y="2"/>
                    </a:lnTo>
                    <a:lnTo>
                      <a:pt x="0" y="4"/>
                    </a:lnTo>
                    <a:lnTo>
                      <a:pt x="0" y="6"/>
                    </a:lnTo>
                    <a:lnTo>
                      <a:pt x="0" y="7"/>
                    </a:lnTo>
                    <a:lnTo>
                      <a:pt x="1"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102" name="Freeform 590"/>
              <p:cNvSpPr>
                <a:spLocks/>
              </p:cNvSpPr>
              <p:nvPr/>
            </p:nvSpPr>
            <p:spPr bwMode="auto">
              <a:xfrm>
                <a:off x="3413" y="1282"/>
                <a:ext cx="6"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103" name="Freeform 591"/>
              <p:cNvSpPr>
                <a:spLocks/>
              </p:cNvSpPr>
              <p:nvPr/>
            </p:nvSpPr>
            <p:spPr bwMode="auto">
              <a:xfrm>
                <a:off x="3403" y="1282"/>
                <a:ext cx="5"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104" name="Freeform 592"/>
              <p:cNvSpPr>
                <a:spLocks/>
              </p:cNvSpPr>
              <p:nvPr/>
            </p:nvSpPr>
            <p:spPr bwMode="auto">
              <a:xfrm>
                <a:off x="3393" y="1282"/>
                <a:ext cx="5" cy="5"/>
              </a:xfrm>
              <a:custGeom>
                <a:avLst/>
                <a:gdLst/>
                <a:ahLst/>
                <a:cxnLst>
                  <a:cxn ang="0">
                    <a:pos x="5" y="11"/>
                  </a:cxn>
                  <a:cxn ang="0">
                    <a:pos x="7" y="11"/>
                  </a:cxn>
                  <a:cxn ang="0">
                    <a:pos x="9" y="9"/>
                  </a:cxn>
                  <a:cxn ang="0">
                    <a:pos x="10" y="7"/>
                  </a:cxn>
                  <a:cxn ang="0">
                    <a:pos x="10" y="6"/>
                  </a:cxn>
                  <a:cxn ang="0">
                    <a:pos x="10" y="4"/>
                  </a:cxn>
                  <a:cxn ang="0">
                    <a:pos x="10" y="2"/>
                  </a:cxn>
                  <a:cxn ang="0">
                    <a:pos x="9" y="0"/>
                  </a:cxn>
                  <a:cxn ang="0">
                    <a:pos x="7" y="0"/>
                  </a:cxn>
                  <a:cxn ang="0">
                    <a:pos x="5" y="0"/>
                  </a:cxn>
                  <a:cxn ang="0">
                    <a:pos x="3" y="0"/>
                  </a:cxn>
                  <a:cxn ang="0">
                    <a:pos x="2" y="0"/>
                  </a:cxn>
                  <a:cxn ang="0">
                    <a:pos x="0" y="2"/>
                  </a:cxn>
                  <a:cxn ang="0">
                    <a:pos x="0" y="4"/>
                  </a:cxn>
                  <a:cxn ang="0">
                    <a:pos x="0" y="6"/>
                  </a:cxn>
                  <a:cxn ang="0">
                    <a:pos x="0" y="7"/>
                  </a:cxn>
                  <a:cxn ang="0">
                    <a:pos x="2" y="9"/>
                  </a:cxn>
                  <a:cxn ang="0">
                    <a:pos x="3" y="11"/>
                  </a:cxn>
                  <a:cxn ang="0">
                    <a:pos x="5" y="11"/>
                  </a:cxn>
                </a:cxnLst>
                <a:rect l="0" t="0" r="r" b="b"/>
                <a:pathLst>
                  <a:path w="10" h="11">
                    <a:moveTo>
                      <a:pt x="5" y="11"/>
                    </a:moveTo>
                    <a:lnTo>
                      <a:pt x="7" y="11"/>
                    </a:lnTo>
                    <a:lnTo>
                      <a:pt x="9" y="9"/>
                    </a:lnTo>
                    <a:lnTo>
                      <a:pt x="10" y="7"/>
                    </a:lnTo>
                    <a:lnTo>
                      <a:pt x="10" y="6"/>
                    </a:lnTo>
                    <a:lnTo>
                      <a:pt x="10" y="4"/>
                    </a:lnTo>
                    <a:lnTo>
                      <a:pt x="10" y="2"/>
                    </a:lnTo>
                    <a:lnTo>
                      <a:pt x="9" y="0"/>
                    </a:lnTo>
                    <a:lnTo>
                      <a:pt x="7" y="0"/>
                    </a:lnTo>
                    <a:lnTo>
                      <a:pt x="5" y="0"/>
                    </a:lnTo>
                    <a:lnTo>
                      <a:pt x="3" y="0"/>
                    </a:lnTo>
                    <a:lnTo>
                      <a:pt x="2" y="0"/>
                    </a:lnTo>
                    <a:lnTo>
                      <a:pt x="0" y="2"/>
                    </a:lnTo>
                    <a:lnTo>
                      <a:pt x="0" y="4"/>
                    </a:lnTo>
                    <a:lnTo>
                      <a:pt x="0" y="6"/>
                    </a:lnTo>
                    <a:lnTo>
                      <a:pt x="0" y="7"/>
                    </a:lnTo>
                    <a:lnTo>
                      <a:pt x="2" y="9"/>
                    </a:lnTo>
                    <a:lnTo>
                      <a:pt x="3" y="11"/>
                    </a:lnTo>
                    <a:lnTo>
                      <a:pt x="5" y="11"/>
                    </a:lnTo>
                    <a:close/>
                  </a:path>
                </a:pathLst>
              </a:custGeom>
              <a:solidFill>
                <a:srgbClr val="000000"/>
              </a:solidFill>
              <a:ln w="9525">
                <a:noFill/>
                <a:round/>
                <a:headEnd/>
                <a:tailEnd/>
              </a:ln>
            </p:spPr>
            <p:txBody>
              <a:bodyPr/>
              <a:lstStyle/>
              <a:p>
                <a:endParaRPr lang="zh-CN" altLang="en-US"/>
              </a:p>
            </p:txBody>
          </p:sp>
          <p:sp>
            <p:nvSpPr>
              <p:cNvPr id="193105" name="Freeform 593"/>
              <p:cNvSpPr>
                <a:spLocks/>
              </p:cNvSpPr>
              <p:nvPr/>
            </p:nvSpPr>
            <p:spPr bwMode="auto">
              <a:xfrm>
                <a:off x="3382" y="1282"/>
                <a:ext cx="5" cy="5"/>
              </a:xfrm>
              <a:custGeom>
                <a:avLst/>
                <a:gdLst/>
                <a:ahLst/>
                <a:cxnLst>
                  <a:cxn ang="0">
                    <a:pos x="5" y="11"/>
                  </a:cxn>
                  <a:cxn ang="0">
                    <a:pos x="7" y="11"/>
                  </a:cxn>
                  <a:cxn ang="0">
                    <a:pos x="9" y="9"/>
                  </a:cxn>
                  <a:cxn ang="0">
                    <a:pos x="11" y="7"/>
                  </a:cxn>
                  <a:cxn ang="0">
                    <a:pos x="11" y="6"/>
                  </a:cxn>
                  <a:cxn ang="0">
                    <a:pos x="11" y="4"/>
                  </a:cxn>
                  <a:cxn ang="0">
                    <a:pos x="11" y="2"/>
                  </a:cxn>
                  <a:cxn ang="0">
                    <a:pos x="9" y="0"/>
                  </a:cxn>
                  <a:cxn ang="0">
                    <a:pos x="7" y="0"/>
                  </a:cxn>
                  <a:cxn ang="0">
                    <a:pos x="5" y="0"/>
                  </a:cxn>
                  <a:cxn ang="0">
                    <a:pos x="4" y="0"/>
                  </a:cxn>
                  <a:cxn ang="0">
                    <a:pos x="2" y="0"/>
                  </a:cxn>
                  <a:cxn ang="0">
                    <a:pos x="0" y="2"/>
                  </a:cxn>
                  <a:cxn ang="0">
                    <a:pos x="0" y="4"/>
                  </a:cxn>
                  <a:cxn ang="0">
                    <a:pos x="0" y="6"/>
                  </a:cxn>
                  <a:cxn ang="0">
                    <a:pos x="0" y="7"/>
                  </a:cxn>
                  <a:cxn ang="0">
                    <a:pos x="2" y="9"/>
                  </a:cxn>
                  <a:cxn ang="0">
                    <a:pos x="4" y="11"/>
                  </a:cxn>
                  <a:cxn ang="0">
                    <a:pos x="5" y="11"/>
                  </a:cxn>
                </a:cxnLst>
                <a:rect l="0" t="0" r="r" b="b"/>
                <a:pathLst>
                  <a:path w="11" h="11">
                    <a:moveTo>
                      <a:pt x="5" y="11"/>
                    </a:moveTo>
                    <a:lnTo>
                      <a:pt x="7" y="11"/>
                    </a:lnTo>
                    <a:lnTo>
                      <a:pt x="9" y="9"/>
                    </a:lnTo>
                    <a:lnTo>
                      <a:pt x="11" y="7"/>
                    </a:lnTo>
                    <a:lnTo>
                      <a:pt x="11" y="6"/>
                    </a:lnTo>
                    <a:lnTo>
                      <a:pt x="11" y="4"/>
                    </a:lnTo>
                    <a:lnTo>
                      <a:pt x="11" y="2"/>
                    </a:lnTo>
                    <a:lnTo>
                      <a:pt x="9" y="0"/>
                    </a:lnTo>
                    <a:lnTo>
                      <a:pt x="7" y="0"/>
                    </a:lnTo>
                    <a:lnTo>
                      <a:pt x="5" y="0"/>
                    </a:lnTo>
                    <a:lnTo>
                      <a:pt x="4" y="0"/>
                    </a:lnTo>
                    <a:lnTo>
                      <a:pt x="2" y="0"/>
                    </a:lnTo>
                    <a:lnTo>
                      <a:pt x="0" y="2"/>
                    </a:lnTo>
                    <a:lnTo>
                      <a:pt x="0" y="4"/>
                    </a:lnTo>
                    <a:lnTo>
                      <a:pt x="0" y="6"/>
                    </a:lnTo>
                    <a:lnTo>
                      <a:pt x="0" y="7"/>
                    </a:lnTo>
                    <a:lnTo>
                      <a:pt x="2" y="9"/>
                    </a:lnTo>
                    <a:lnTo>
                      <a:pt x="4" y="11"/>
                    </a:lnTo>
                    <a:lnTo>
                      <a:pt x="5" y="11"/>
                    </a:lnTo>
                    <a:close/>
                  </a:path>
                </a:pathLst>
              </a:custGeom>
              <a:solidFill>
                <a:srgbClr val="000000"/>
              </a:solidFill>
              <a:ln w="9525">
                <a:noFill/>
                <a:round/>
                <a:headEnd/>
                <a:tailEnd/>
              </a:ln>
            </p:spPr>
            <p:txBody>
              <a:bodyPr/>
              <a:lstStyle/>
              <a:p>
                <a:endParaRPr lang="zh-CN" altLang="en-US"/>
              </a:p>
            </p:txBody>
          </p:sp>
          <p:sp>
            <p:nvSpPr>
              <p:cNvPr id="193106" name="Freeform 594"/>
              <p:cNvSpPr>
                <a:spLocks/>
              </p:cNvSpPr>
              <p:nvPr/>
            </p:nvSpPr>
            <p:spPr bwMode="auto">
              <a:xfrm>
                <a:off x="3372" y="1281"/>
                <a:ext cx="5" cy="6"/>
              </a:xfrm>
              <a:custGeom>
                <a:avLst/>
                <a:gdLst/>
                <a:ahLst/>
                <a:cxnLst>
                  <a:cxn ang="0">
                    <a:pos x="5" y="10"/>
                  </a:cxn>
                  <a:cxn ang="0">
                    <a:pos x="7" y="10"/>
                  </a:cxn>
                  <a:cxn ang="0">
                    <a:pos x="9" y="10"/>
                  </a:cxn>
                  <a:cxn ang="0">
                    <a:pos x="11" y="8"/>
                  </a:cxn>
                  <a:cxn ang="0">
                    <a:pos x="11" y="7"/>
                  </a:cxn>
                  <a:cxn ang="0">
                    <a:pos x="11" y="5"/>
                  </a:cxn>
                  <a:cxn ang="0">
                    <a:pos x="11" y="3"/>
                  </a:cxn>
                  <a:cxn ang="0">
                    <a:pos x="9"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1" h="10">
                    <a:moveTo>
                      <a:pt x="5" y="10"/>
                    </a:moveTo>
                    <a:lnTo>
                      <a:pt x="7" y="10"/>
                    </a:lnTo>
                    <a:lnTo>
                      <a:pt x="9" y="10"/>
                    </a:lnTo>
                    <a:lnTo>
                      <a:pt x="11" y="8"/>
                    </a:lnTo>
                    <a:lnTo>
                      <a:pt x="11" y="7"/>
                    </a:lnTo>
                    <a:lnTo>
                      <a:pt x="11" y="5"/>
                    </a:lnTo>
                    <a:lnTo>
                      <a:pt x="11" y="3"/>
                    </a:lnTo>
                    <a:lnTo>
                      <a:pt x="9"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07" name="Freeform 595"/>
              <p:cNvSpPr>
                <a:spLocks/>
              </p:cNvSpPr>
              <p:nvPr/>
            </p:nvSpPr>
            <p:spPr bwMode="auto">
              <a:xfrm>
                <a:off x="3361" y="1281"/>
                <a:ext cx="5" cy="6"/>
              </a:xfrm>
              <a:custGeom>
                <a:avLst/>
                <a:gdLst/>
                <a:ahLst/>
                <a:cxnLst>
                  <a:cxn ang="0">
                    <a:pos x="6" y="10"/>
                  </a:cxn>
                  <a:cxn ang="0">
                    <a:pos x="7" y="10"/>
                  </a:cxn>
                  <a:cxn ang="0">
                    <a:pos x="9" y="10"/>
                  </a:cxn>
                  <a:cxn ang="0">
                    <a:pos x="11" y="8"/>
                  </a:cxn>
                  <a:cxn ang="0">
                    <a:pos x="11" y="7"/>
                  </a:cxn>
                  <a:cxn ang="0">
                    <a:pos x="11" y="5"/>
                  </a:cxn>
                  <a:cxn ang="0">
                    <a:pos x="11" y="3"/>
                  </a:cxn>
                  <a:cxn ang="0">
                    <a:pos x="9"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7" y="10"/>
                    </a:lnTo>
                    <a:lnTo>
                      <a:pt x="9" y="10"/>
                    </a:lnTo>
                    <a:lnTo>
                      <a:pt x="11" y="8"/>
                    </a:lnTo>
                    <a:lnTo>
                      <a:pt x="11" y="7"/>
                    </a:lnTo>
                    <a:lnTo>
                      <a:pt x="11" y="5"/>
                    </a:lnTo>
                    <a:lnTo>
                      <a:pt x="11" y="3"/>
                    </a:lnTo>
                    <a:lnTo>
                      <a:pt x="9"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08" name="Freeform 596"/>
              <p:cNvSpPr>
                <a:spLocks/>
              </p:cNvSpPr>
              <p:nvPr/>
            </p:nvSpPr>
            <p:spPr bwMode="auto">
              <a:xfrm>
                <a:off x="3351" y="1281"/>
                <a:ext cx="5" cy="6"/>
              </a:xfrm>
              <a:custGeom>
                <a:avLst/>
                <a:gdLst/>
                <a:ahLst/>
                <a:cxnLst>
                  <a:cxn ang="0">
                    <a:pos x="6" y="10"/>
                  </a:cxn>
                  <a:cxn ang="0">
                    <a:pos x="7" y="10"/>
                  </a:cxn>
                  <a:cxn ang="0">
                    <a:pos x="9" y="10"/>
                  </a:cxn>
                  <a:cxn ang="0">
                    <a:pos x="11" y="8"/>
                  </a:cxn>
                  <a:cxn ang="0">
                    <a:pos x="11" y="7"/>
                  </a:cxn>
                  <a:cxn ang="0">
                    <a:pos x="11" y="5"/>
                  </a:cxn>
                  <a:cxn ang="0">
                    <a:pos x="11" y="3"/>
                  </a:cxn>
                  <a:cxn ang="0">
                    <a:pos x="9"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7" y="10"/>
                    </a:lnTo>
                    <a:lnTo>
                      <a:pt x="9" y="10"/>
                    </a:lnTo>
                    <a:lnTo>
                      <a:pt x="11" y="8"/>
                    </a:lnTo>
                    <a:lnTo>
                      <a:pt x="11" y="7"/>
                    </a:lnTo>
                    <a:lnTo>
                      <a:pt x="11" y="5"/>
                    </a:lnTo>
                    <a:lnTo>
                      <a:pt x="11" y="3"/>
                    </a:lnTo>
                    <a:lnTo>
                      <a:pt x="9"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09" name="Freeform 597"/>
              <p:cNvSpPr>
                <a:spLocks/>
              </p:cNvSpPr>
              <p:nvPr/>
            </p:nvSpPr>
            <p:spPr bwMode="auto">
              <a:xfrm>
                <a:off x="3340" y="1281"/>
                <a:ext cx="5" cy="6"/>
              </a:xfrm>
              <a:custGeom>
                <a:avLst/>
                <a:gdLst/>
                <a:ahLst/>
                <a:cxnLst>
                  <a:cxn ang="0">
                    <a:pos x="6" y="10"/>
                  </a:cxn>
                  <a:cxn ang="0">
                    <a:pos x="7" y="10"/>
                  </a:cxn>
                  <a:cxn ang="0">
                    <a:pos x="9" y="10"/>
                  </a:cxn>
                  <a:cxn ang="0">
                    <a:pos x="11" y="8"/>
                  </a:cxn>
                  <a:cxn ang="0">
                    <a:pos x="11" y="7"/>
                  </a:cxn>
                  <a:cxn ang="0">
                    <a:pos x="11" y="5"/>
                  </a:cxn>
                  <a:cxn ang="0">
                    <a:pos x="11" y="3"/>
                  </a:cxn>
                  <a:cxn ang="0">
                    <a:pos x="9"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7" y="10"/>
                    </a:lnTo>
                    <a:lnTo>
                      <a:pt x="9" y="10"/>
                    </a:lnTo>
                    <a:lnTo>
                      <a:pt x="11" y="8"/>
                    </a:lnTo>
                    <a:lnTo>
                      <a:pt x="11" y="7"/>
                    </a:lnTo>
                    <a:lnTo>
                      <a:pt x="11" y="5"/>
                    </a:lnTo>
                    <a:lnTo>
                      <a:pt x="11" y="3"/>
                    </a:lnTo>
                    <a:lnTo>
                      <a:pt x="9"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10" name="Freeform 598"/>
              <p:cNvSpPr>
                <a:spLocks/>
              </p:cNvSpPr>
              <p:nvPr/>
            </p:nvSpPr>
            <p:spPr bwMode="auto">
              <a:xfrm>
                <a:off x="3330" y="1281"/>
                <a:ext cx="5"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11" name="Freeform 599"/>
              <p:cNvSpPr>
                <a:spLocks/>
              </p:cNvSpPr>
              <p:nvPr/>
            </p:nvSpPr>
            <p:spPr bwMode="auto">
              <a:xfrm>
                <a:off x="3319" y="1281"/>
                <a:ext cx="6"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12" name="Freeform 600"/>
              <p:cNvSpPr>
                <a:spLocks/>
              </p:cNvSpPr>
              <p:nvPr/>
            </p:nvSpPr>
            <p:spPr bwMode="auto">
              <a:xfrm>
                <a:off x="3309" y="1281"/>
                <a:ext cx="5"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13" name="Freeform 601"/>
              <p:cNvSpPr>
                <a:spLocks/>
              </p:cNvSpPr>
              <p:nvPr/>
            </p:nvSpPr>
            <p:spPr bwMode="auto">
              <a:xfrm>
                <a:off x="3298" y="1281"/>
                <a:ext cx="6" cy="6"/>
              </a:xfrm>
              <a:custGeom>
                <a:avLst/>
                <a:gdLst/>
                <a:ahLst/>
                <a:cxnLst>
                  <a:cxn ang="0">
                    <a:pos x="5" y="10"/>
                  </a:cxn>
                  <a:cxn ang="0">
                    <a:pos x="7" y="10"/>
                  </a:cxn>
                  <a:cxn ang="0">
                    <a:pos x="9" y="10"/>
                  </a:cxn>
                  <a:cxn ang="0">
                    <a:pos x="10" y="8"/>
                  </a:cxn>
                  <a:cxn ang="0">
                    <a:pos x="10" y="7"/>
                  </a:cxn>
                  <a:cxn ang="0">
                    <a:pos x="10" y="5"/>
                  </a:cxn>
                  <a:cxn ang="0">
                    <a:pos x="10" y="3"/>
                  </a:cxn>
                  <a:cxn ang="0">
                    <a:pos x="9"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7" y="10"/>
                    </a:lnTo>
                    <a:lnTo>
                      <a:pt x="9" y="10"/>
                    </a:lnTo>
                    <a:lnTo>
                      <a:pt x="10" y="8"/>
                    </a:lnTo>
                    <a:lnTo>
                      <a:pt x="10" y="7"/>
                    </a:lnTo>
                    <a:lnTo>
                      <a:pt x="10" y="5"/>
                    </a:lnTo>
                    <a:lnTo>
                      <a:pt x="10" y="3"/>
                    </a:lnTo>
                    <a:lnTo>
                      <a:pt x="9"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14" name="Freeform 602"/>
              <p:cNvSpPr>
                <a:spLocks/>
              </p:cNvSpPr>
              <p:nvPr/>
            </p:nvSpPr>
            <p:spPr bwMode="auto">
              <a:xfrm>
                <a:off x="3288" y="1281"/>
                <a:ext cx="5" cy="6"/>
              </a:xfrm>
              <a:custGeom>
                <a:avLst/>
                <a:gdLst/>
                <a:ahLst/>
                <a:cxnLst>
                  <a:cxn ang="0">
                    <a:pos x="5" y="10"/>
                  </a:cxn>
                  <a:cxn ang="0">
                    <a:pos x="7" y="10"/>
                  </a:cxn>
                  <a:cxn ang="0">
                    <a:pos x="9" y="10"/>
                  </a:cxn>
                  <a:cxn ang="0">
                    <a:pos x="10" y="8"/>
                  </a:cxn>
                  <a:cxn ang="0">
                    <a:pos x="10" y="7"/>
                  </a:cxn>
                  <a:cxn ang="0">
                    <a:pos x="10" y="5"/>
                  </a:cxn>
                  <a:cxn ang="0">
                    <a:pos x="10" y="3"/>
                  </a:cxn>
                  <a:cxn ang="0">
                    <a:pos x="9"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7" y="10"/>
                    </a:lnTo>
                    <a:lnTo>
                      <a:pt x="9" y="10"/>
                    </a:lnTo>
                    <a:lnTo>
                      <a:pt x="10" y="8"/>
                    </a:lnTo>
                    <a:lnTo>
                      <a:pt x="10" y="7"/>
                    </a:lnTo>
                    <a:lnTo>
                      <a:pt x="10" y="5"/>
                    </a:lnTo>
                    <a:lnTo>
                      <a:pt x="10" y="3"/>
                    </a:lnTo>
                    <a:lnTo>
                      <a:pt x="9"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15" name="Freeform 603"/>
              <p:cNvSpPr>
                <a:spLocks/>
              </p:cNvSpPr>
              <p:nvPr/>
            </p:nvSpPr>
            <p:spPr bwMode="auto">
              <a:xfrm>
                <a:off x="3278" y="1281"/>
                <a:ext cx="5" cy="6"/>
              </a:xfrm>
              <a:custGeom>
                <a:avLst/>
                <a:gdLst/>
                <a:ahLst/>
                <a:cxnLst>
                  <a:cxn ang="0">
                    <a:pos x="5" y="10"/>
                  </a:cxn>
                  <a:cxn ang="0">
                    <a:pos x="7" y="10"/>
                  </a:cxn>
                  <a:cxn ang="0">
                    <a:pos x="9" y="10"/>
                  </a:cxn>
                  <a:cxn ang="0">
                    <a:pos x="10" y="8"/>
                  </a:cxn>
                  <a:cxn ang="0">
                    <a:pos x="10" y="7"/>
                  </a:cxn>
                  <a:cxn ang="0">
                    <a:pos x="10" y="5"/>
                  </a:cxn>
                  <a:cxn ang="0">
                    <a:pos x="10" y="3"/>
                  </a:cxn>
                  <a:cxn ang="0">
                    <a:pos x="9"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0" h="10">
                    <a:moveTo>
                      <a:pt x="5" y="10"/>
                    </a:moveTo>
                    <a:lnTo>
                      <a:pt x="7" y="10"/>
                    </a:lnTo>
                    <a:lnTo>
                      <a:pt x="9" y="10"/>
                    </a:lnTo>
                    <a:lnTo>
                      <a:pt x="10" y="8"/>
                    </a:lnTo>
                    <a:lnTo>
                      <a:pt x="10" y="7"/>
                    </a:lnTo>
                    <a:lnTo>
                      <a:pt x="10" y="5"/>
                    </a:lnTo>
                    <a:lnTo>
                      <a:pt x="10" y="3"/>
                    </a:lnTo>
                    <a:lnTo>
                      <a:pt x="9"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16" name="Freeform 604"/>
              <p:cNvSpPr>
                <a:spLocks/>
              </p:cNvSpPr>
              <p:nvPr/>
            </p:nvSpPr>
            <p:spPr bwMode="auto">
              <a:xfrm>
                <a:off x="3267" y="1281"/>
                <a:ext cx="5" cy="6"/>
              </a:xfrm>
              <a:custGeom>
                <a:avLst/>
                <a:gdLst/>
                <a:ahLst/>
                <a:cxnLst>
                  <a:cxn ang="0">
                    <a:pos x="5" y="10"/>
                  </a:cxn>
                  <a:cxn ang="0">
                    <a:pos x="7" y="10"/>
                  </a:cxn>
                  <a:cxn ang="0">
                    <a:pos x="9" y="10"/>
                  </a:cxn>
                  <a:cxn ang="0">
                    <a:pos x="11" y="8"/>
                  </a:cxn>
                  <a:cxn ang="0">
                    <a:pos x="11" y="7"/>
                  </a:cxn>
                  <a:cxn ang="0">
                    <a:pos x="11" y="5"/>
                  </a:cxn>
                  <a:cxn ang="0">
                    <a:pos x="11" y="3"/>
                  </a:cxn>
                  <a:cxn ang="0">
                    <a:pos x="9"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1" h="10">
                    <a:moveTo>
                      <a:pt x="5" y="10"/>
                    </a:moveTo>
                    <a:lnTo>
                      <a:pt x="7" y="10"/>
                    </a:lnTo>
                    <a:lnTo>
                      <a:pt x="9" y="10"/>
                    </a:lnTo>
                    <a:lnTo>
                      <a:pt x="11" y="8"/>
                    </a:lnTo>
                    <a:lnTo>
                      <a:pt x="11" y="7"/>
                    </a:lnTo>
                    <a:lnTo>
                      <a:pt x="11" y="5"/>
                    </a:lnTo>
                    <a:lnTo>
                      <a:pt x="11" y="3"/>
                    </a:lnTo>
                    <a:lnTo>
                      <a:pt x="9"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17" name="Freeform 605"/>
              <p:cNvSpPr>
                <a:spLocks/>
              </p:cNvSpPr>
              <p:nvPr/>
            </p:nvSpPr>
            <p:spPr bwMode="auto">
              <a:xfrm>
                <a:off x="3257" y="1281"/>
                <a:ext cx="5" cy="6"/>
              </a:xfrm>
              <a:custGeom>
                <a:avLst/>
                <a:gdLst/>
                <a:ahLst/>
                <a:cxnLst>
                  <a:cxn ang="0">
                    <a:pos x="5" y="10"/>
                  </a:cxn>
                  <a:cxn ang="0">
                    <a:pos x="7" y="10"/>
                  </a:cxn>
                  <a:cxn ang="0">
                    <a:pos x="9" y="10"/>
                  </a:cxn>
                  <a:cxn ang="0">
                    <a:pos x="11" y="8"/>
                  </a:cxn>
                  <a:cxn ang="0">
                    <a:pos x="11" y="7"/>
                  </a:cxn>
                  <a:cxn ang="0">
                    <a:pos x="11" y="5"/>
                  </a:cxn>
                  <a:cxn ang="0">
                    <a:pos x="11" y="3"/>
                  </a:cxn>
                  <a:cxn ang="0">
                    <a:pos x="9"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1" h="10">
                    <a:moveTo>
                      <a:pt x="5" y="10"/>
                    </a:moveTo>
                    <a:lnTo>
                      <a:pt x="7" y="10"/>
                    </a:lnTo>
                    <a:lnTo>
                      <a:pt x="9" y="10"/>
                    </a:lnTo>
                    <a:lnTo>
                      <a:pt x="11" y="8"/>
                    </a:lnTo>
                    <a:lnTo>
                      <a:pt x="11" y="7"/>
                    </a:lnTo>
                    <a:lnTo>
                      <a:pt x="11" y="5"/>
                    </a:lnTo>
                    <a:lnTo>
                      <a:pt x="11" y="3"/>
                    </a:lnTo>
                    <a:lnTo>
                      <a:pt x="9"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18" name="Freeform 606"/>
              <p:cNvSpPr>
                <a:spLocks/>
              </p:cNvSpPr>
              <p:nvPr/>
            </p:nvSpPr>
            <p:spPr bwMode="auto">
              <a:xfrm>
                <a:off x="3246" y="1281"/>
                <a:ext cx="5" cy="6"/>
              </a:xfrm>
              <a:custGeom>
                <a:avLst/>
                <a:gdLst/>
                <a:ahLst/>
                <a:cxnLst>
                  <a:cxn ang="0">
                    <a:pos x="6" y="10"/>
                  </a:cxn>
                  <a:cxn ang="0">
                    <a:pos x="7" y="10"/>
                  </a:cxn>
                  <a:cxn ang="0">
                    <a:pos x="9" y="10"/>
                  </a:cxn>
                  <a:cxn ang="0">
                    <a:pos x="11" y="8"/>
                  </a:cxn>
                  <a:cxn ang="0">
                    <a:pos x="11" y="7"/>
                  </a:cxn>
                  <a:cxn ang="0">
                    <a:pos x="11" y="5"/>
                  </a:cxn>
                  <a:cxn ang="0">
                    <a:pos x="11" y="3"/>
                  </a:cxn>
                  <a:cxn ang="0">
                    <a:pos x="9"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7" y="10"/>
                    </a:lnTo>
                    <a:lnTo>
                      <a:pt x="9" y="10"/>
                    </a:lnTo>
                    <a:lnTo>
                      <a:pt x="11" y="8"/>
                    </a:lnTo>
                    <a:lnTo>
                      <a:pt x="11" y="7"/>
                    </a:lnTo>
                    <a:lnTo>
                      <a:pt x="11" y="5"/>
                    </a:lnTo>
                    <a:lnTo>
                      <a:pt x="11" y="3"/>
                    </a:lnTo>
                    <a:lnTo>
                      <a:pt x="9"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19" name="Freeform 607"/>
              <p:cNvSpPr>
                <a:spLocks/>
              </p:cNvSpPr>
              <p:nvPr/>
            </p:nvSpPr>
            <p:spPr bwMode="auto">
              <a:xfrm>
                <a:off x="3236" y="1281"/>
                <a:ext cx="5" cy="6"/>
              </a:xfrm>
              <a:custGeom>
                <a:avLst/>
                <a:gdLst/>
                <a:ahLst/>
                <a:cxnLst>
                  <a:cxn ang="0">
                    <a:pos x="6" y="10"/>
                  </a:cxn>
                  <a:cxn ang="0">
                    <a:pos x="7" y="10"/>
                  </a:cxn>
                  <a:cxn ang="0">
                    <a:pos x="9" y="10"/>
                  </a:cxn>
                  <a:cxn ang="0">
                    <a:pos x="11" y="8"/>
                  </a:cxn>
                  <a:cxn ang="0">
                    <a:pos x="11" y="7"/>
                  </a:cxn>
                  <a:cxn ang="0">
                    <a:pos x="11" y="5"/>
                  </a:cxn>
                  <a:cxn ang="0">
                    <a:pos x="11" y="3"/>
                  </a:cxn>
                  <a:cxn ang="0">
                    <a:pos x="9"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7" y="10"/>
                    </a:lnTo>
                    <a:lnTo>
                      <a:pt x="9" y="10"/>
                    </a:lnTo>
                    <a:lnTo>
                      <a:pt x="11" y="8"/>
                    </a:lnTo>
                    <a:lnTo>
                      <a:pt x="11" y="7"/>
                    </a:lnTo>
                    <a:lnTo>
                      <a:pt x="11" y="5"/>
                    </a:lnTo>
                    <a:lnTo>
                      <a:pt x="11" y="3"/>
                    </a:lnTo>
                    <a:lnTo>
                      <a:pt x="9"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20" name="Freeform 608"/>
              <p:cNvSpPr>
                <a:spLocks/>
              </p:cNvSpPr>
              <p:nvPr/>
            </p:nvSpPr>
            <p:spPr bwMode="auto">
              <a:xfrm>
                <a:off x="3225" y="1281"/>
                <a:ext cx="5" cy="6"/>
              </a:xfrm>
              <a:custGeom>
                <a:avLst/>
                <a:gdLst/>
                <a:ahLst/>
                <a:cxnLst>
                  <a:cxn ang="0">
                    <a:pos x="6" y="10"/>
                  </a:cxn>
                  <a:cxn ang="0">
                    <a:pos x="7" y="10"/>
                  </a:cxn>
                  <a:cxn ang="0">
                    <a:pos x="9" y="10"/>
                  </a:cxn>
                  <a:cxn ang="0">
                    <a:pos x="11" y="8"/>
                  </a:cxn>
                  <a:cxn ang="0">
                    <a:pos x="11" y="7"/>
                  </a:cxn>
                  <a:cxn ang="0">
                    <a:pos x="11" y="5"/>
                  </a:cxn>
                  <a:cxn ang="0">
                    <a:pos x="11" y="3"/>
                  </a:cxn>
                  <a:cxn ang="0">
                    <a:pos x="9"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7" y="10"/>
                    </a:lnTo>
                    <a:lnTo>
                      <a:pt x="9" y="10"/>
                    </a:lnTo>
                    <a:lnTo>
                      <a:pt x="11" y="8"/>
                    </a:lnTo>
                    <a:lnTo>
                      <a:pt x="11" y="7"/>
                    </a:lnTo>
                    <a:lnTo>
                      <a:pt x="11" y="5"/>
                    </a:lnTo>
                    <a:lnTo>
                      <a:pt x="11" y="3"/>
                    </a:lnTo>
                    <a:lnTo>
                      <a:pt x="9"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21" name="Freeform 609"/>
              <p:cNvSpPr>
                <a:spLocks/>
              </p:cNvSpPr>
              <p:nvPr/>
            </p:nvSpPr>
            <p:spPr bwMode="auto">
              <a:xfrm>
                <a:off x="3215" y="1281"/>
                <a:ext cx="5"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22" name="Freeform 610"/>
              <p:cNvSpPr>
                <a:spLocks/>
              </p:cNvSpPr>
              <p:nvPr/>
            </p:nvSpPr>
            <p:spPr bwMode="auto">
              <a:xfrm>
                <a:off x="3204" y="1281"/>
                <a:ext cx="6"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23" name="Freeform 611"/>
              <p:cNvSpPr>
                <a:spLocks/>
              </p:cNvSpPr>
              <p:nvPr/>
            </p:nvSpPr>
            <p:spPr bwMode="auto">
              <a:xfrm>
                <a:off x="3194" y="1281"/>
                <a:ext cx="5"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24" name="Freeform 612"/>
              <p:cNvSpPr>
                <a:spLocks/>
              </p:cNvSpPr>
              <p:nvPr/>
            </p:nvSpPr>
            <p:spPr bwMode="auto">
              <a:xfrm>
                <a:off x="3183" y="1281"/>
                <a:ext cx="6" cy="6"/>
              </a:xfrm>
              <a:custGeom>
                <a:avLst/>
                <a:gdLst/>
                <a:ahLst/>
                <a:cxnLst>
                  <a:cxn ang="0">
                    <a:pos x="5" y="10"/>
                  </a:cxn>
                  <a:cxn ang="0">
                    <a:pos x="7" y="10"/>
                  </a:cxn>
                  <a:cxn ang="0">
                    <a:pos x="9" y="10"/>
                  </a:cxn>
                  <a:cxn ang="0">
                    <a:pos x="10" y="8"/>
                  </a:cxn>
                  <a:cxn ang="0">
                    <a:pos x="10" y="7"/>
                  </a:cxn>
                  <a:cxn ang="0">
                    <a:pos x="10" y="5"/>
                  </a:cxn>
                  <a:cxn ang="0">
                    <a:pos x="10" y="3"/>
                  </a:cxn>
                  <a:cxn ang="0">
                    <a:pos x="9"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7" y="10"/>
                    </a:lnTo>
                    <a:lnTo>
                      <a:pt x="9" y="10"/>
                    </a:lnTo>
                    <a:lnTo>
                      <a:pt x="10" y="8"/>
                    </a:lnTo>
                    <a:lnTo>
                      <a:pt x="10" y="7"/>
                    </a:lnTo>
                    <a:lnTo>
                      <a:pt x="10" y="5"/>
                    </a:lnTo>
                    <a:lnTo>
                      <a:pt x="10" y="3"/>
                    </a:lnTo>
                    <a:lnTo>
                      <a:pt x="9"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25" name="Freeform 613"/>
              <p:cNvSpPr>
                <a:spLocks/>
              </p:cNvSpPr>
              <p:nvPr/>
            </p:nvSpPr>
            <p:spPr bwMode="auto">
              <a:xfrm>
                <a:off x="3173" y="1281"/>
                <a:ext cx="5" cy="6"/>
              </a:xfrm>
              <a:custGeom>
                <a:avLst/>
                <a:gdLst/>
                <a:ahLst/>
                <a:cxnLst>
                  <a:cxn ang="0">
                    <a:pos x="5" y="10"/>
                  </a:cxn>
                  <a:cxn ang="0">
                    <a:pos x="7" y="10"/>
                  </a:cxn>
                  <a:cxn ang="0">
                    <a:pos x="9" y="10"/>
                  </a:cxn>
                  <a:cxn ang="0">
                    <a:pos x="10" y="8"/>
                  </a:cxn>
                  <a:cxn ang="0">
                    <a:pos x="10" y="7"/>
                  </a:cxn>
                  <a:cxn ang="0">
                    <a:pos x="10" y="5"/>
                  </a:cxn>
                  <a:cxn ang="0">
                    <a:pos x="10" y="3"/>
                  </a:cxn>
                  <a:cxn ang="0">
                    <a:pos x="9"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7" y="10"/>
                    </a:lnTo>
                    <a:lnTo>
                      <a:pt x="9" y="10"/>
                    </a:lnTo>
                    <a:lnTo>
                      <a:pt x="10" y="8"/>
                    </a:lnTo>
                    <a:lnTo>
                      <a:pt x="10" y="7"/>
                    </a:lnTo>
                    <a:lnTo>
                      <a:pt x="10" y="5"/>
                    </a:lnTo>
                    <a:lnTo>
                      <a:pt x="10" y="3"/>
                    </a:lnTo>
                    <a:lnTo>
                      <a:pt x="9"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26" name="Freeform 614"/>
              <p:cNvSpPr>
                <a:spLocks/>
              </p:cNvSpPr>
              <p:nvPr/>
            </p:nvSpPr>
            <p:spPr bwMode="auto">
              <a:xfrm>
                <a:off x="3163" y="1281"/>
                <a:ext cx="5" cy="6"/>
              </a:xfrm>
              <a:custGeom>
                <a:avLst/>
                <a:gdLst/>
                <a:ahLst/>
                <a:cxnLst>
                  <a:cxn ang="0">
                    <a:pos x="5" y="10"/>
                  </a:cxn>
                  <a:cxn ang="0">
                    <a:pos x="7" y="10"/>
                  </a:cxn>
                  <a:cxn ang="0">
                    <a:pos x="9" y="10"/>
                  </a:cxn>
                  <a:cxn ang="0">
                    <a:pos x="10" y="8"/>
                  </a:cxn>
                  <a:cxn ang="0">
                    <a:pos x="10" y="7"/>
                  </a:cxn>
                  <a:cxn ang="0">
                    <a:pos x="10" y="5"/>
                  </a:cxn>
                  <a:cxn ang="0">
                    <a:pos x="10" y="3"/>
                  </a:cxn>
                  <a:cxn ang="0">
                    <a:pos x="9"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0" h="10">
                    <a:moveTo>
                      <a:pt x="5" y="10"/>
                    </a:moveTo>
                    <a:lnTo>
                      <a:pt x="7" y="10"/>
                    </a:lnTo>
                    <a:lnTo>
                      <a:pt x="9" y="10"/>
                    </a:lnTo>
                    <a:lnTo>
                      <a:pt x="10" y="8"/>
                    </a:lnTo>
                    <a:lnTo>
                      <a:pt x="10" y="7"/>
                    </a:lnTo>
                    <a:lnTo>
                      <a:pt x="10" y="5"/>
                    </a:lnTo>
                    <a:lnTo>
                      <a:pt x="10" y="3"/>
                    </a:lnTo>
                    <a:lnTo>
                      <a:pt x="9"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27" name="Freeform 615"/>
              <p:cNvSpPr>
                <a:spLocks/>
              </p:cNvSpPr>
              <p:nvPr/>
            </p:nvSpPr>
            <p:spPr bwMode="auto">
              <a:xfrm>
                <a:off x="3152" y="1281"/>
                <a:ext cx="5" cy="6"/>
              </a:xfrm>
              <a:custGeom>
                <a:avLst/>
                <a:gdLst/>
                <a:ahLst/>
                <a:cxnLst>
                  <a:cxn ang="0">
                    <a:pos x="5" y="10"/>
                  </a:cxn>
                  <a:cxn ang="0">
                    <a:pos x="7" y="10"/>
                  </a:cxn>
                  <a:cxn ang="0">
                    <a:pos x="9" y="10"/>
                  </a:cxn>
                  <a:cxn ang="0">
                    <a:pos x="11" y="8"/>
                  </a:cxn>
                  <a:cxn ang="0">
                    <a:pos x="11" y="7"/>
                  </a:cxn>
                  <a:cxn ang="0">
                    <a:pos x="11" y="5"/>
                  </a:cxn>
                  <a:cxn ang="0">
                    <a:pos x="11" y="3"/>
                  </a:cxn>
                  <a:cxn ang="0">
                    <a:pos x="9"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1" h="10">
                    <a:moveTo>
                      <a:pt x="5" y="10"/>
                    </a:moveTo>
                    <a:lnTo>
                      <a:pt x="7" y="10"/>
                    </a:lnTo>
                    <a:lnTo>
                      <a:pt x="9" y="10"/>
                    </a:lnTo>
                    <a:lnTo>
                      <a:pt x="11" y="8"/>
                    </a:lnTo>
                    <a:lnTo>
                      <a:pt x="11" y="7"/>
                    </a:lnTo>
                    <a:lnTo>
                      <a:pt x="11" y="5"/>
                    </a:lnTo>
                    <a:lnTo>
                      <a:pt x="11" y="3"/>
                    </a:lnTo>
                    <a:lnTo>
                      <a:pt x="9"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28" name="Freeform 616"/>
              <p:cNvSpPr>
                <a:spLocks/>
              </p:cNvSpPr>
              <p:nvPr/>
            </p:nvSpPr>
            <p:spPr bwMode="auto">
              <a:xfrm>
                <a:off x="3142" y="1281"/>
                <a:ext cx="5" cy="6"/>
              </a:xfrm>
              <a:custGeom>
                <a:avLst/>
                <a:gdLst/>
                <a:ahLst/>
                <a:cxnLst>
                  <a:cxn ang="0">
                    <a:pos x="5" y="10"/>
                  </a:cxn>
                  <a:cxn ang="0">
                    <a:pos x="7" y="10"/>
                  </a:cxn>
                  <a:cxn ang="0">
                    <a:pos x="9" y="10"/>
                  </a:cxn>
                  <a:cxn ang="0">
                    <a:pos x="11" y="8"/>
                  </a:cxn>
                  <a:cxn ang="0">
                    <a:pos x="11" y="7"/>
                  </a:cxn>
                  <a:cxn ang="0">
                    <a:pos x="11" y="5"/>
                  </a:cxn>
                  <a:cxn ang="0">
                    <a:pos x="11" y="3"/>
                  </a:cxn>
                  <a:cxn ang="0">
                    <a:pos x="9"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1" h="10">
                    <a:moveTo>
                      <a:pt x="5" y="10"/>
                    </a:moveTo>
                    <a:lnTo>
                      <a:pt x="7" y="10"/>
                    </a:lnTo>
                    <a:lnTo>
                      <a:pt x="9" y="10"/>
                    </a:lnTo>
                    <a:lnTo>
                      <a:pt x="11" y="8"/>
                    </a:lnTo>
                    <a:lnTo>
                      <a:pt x="11" y="7"/>
                    </a:lnTo>
                    <a:lnTo>
                      <a:pt x="11" y="5"/>
                    </a:lnTo>
                    <a:lnTo>
                      <a:pt x="11" y="3"/>
                    </a:lnTo>
                    <a:lnTo>
                      <a:pt x="9"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29" name="Freeform 617"/>
              <p:cNvSpPr>
                <a:spLocks/>
              </p:cNvSpPr>
              <p:nvPr/>
            </p:nvSpPr>
            <p:spPr bwMode="auto">
              <a:xfrm>
                <a:off x="3131" y="1281"/>
                <a:ext cx="5" cy="6"/>
              </a:xfrm>
              <a:custGeom>
                <a:avLst/>
                <a:gdLst/>
                <a:ahLst/>
                <a:cxnLst>
                  <a:cxn ang="0">
                    <a:pos x="6" y="10"/>
                  </a:cxn>
                  <a:cxn ang="0">
                    <a:pos x="7" y="10"/>
                  </a:cxn>
                  <a:cxn ang="0">
                    <a:pos x="9" y="10"/>
                  </a:cxn>
                  <a:cxn ang="0">
                    <a:pos x="11" y="8"/>
                  </a:cxn>
                  <a:cxn ang="0">
                    <a:pos x="11" y="7"/>
                  </a:cxn>
                  <a:cxn ang="0">
                    <a:pos x="11" y="5"/>
                  </a:cxn>
                  <a:cxn ang="0">
                    <a:pos x="11" y="3"/>
                  </a:cxn>
                  <a:cxn ang="0">
                    <a:pos x="9"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7" y="10"/>
                    </a:lnTo>
                    <a:lnTo>
                      <a:pt x="9" y="10"/>
                    </a:lnTo>
                    <a:lnTo>
                      <a:pt x="11" y="8"/>
                    </a:lnTo>
                    <a:lnTo>
                      <a:pt x="11" y="7"/>
                    </a:lnTo>
                    <a:lnTo>
                      <a:pt x="11" y="5"/>
                    </a:lnTo>
                    <a:lnTo>
                      <a:pt x="11" y="3"/>
                    </a:lnTo>
                    <a:lnTo>
                      <a:pt x="9"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30" name="Freeform 618"/>
              <p:cNvSpPr>
                <a:spLocks/>
              </p:cNvSpPr>
              <p:nvPr/>
            </p:nvSpPr>
            <p:spPr bwMode="auto">
              <a:xfrm>
                <a:off x="3121" y="1281"/>
                <a:ext cx="5" cy="6"/>
              </a:xfrm>
              <a:custGeom>
                <a:avLst/>
                <a:gdLst/>
                <a:ahLst/>
                <a:cxnLst>
                  <a:cxn ang="0">
                    <a:pos x="6" y="10"/>
                  </a:cxn>
                  <a:cxn ang="0">
                    <a:pos x="7" y="10"/>
                  </a:cxn>
                  <a:cxn ang="0">
                    <a:pos x="9" y="10"/>
                  </a:cxn>
                  <a:cxn ang="0">
                    <a:pos x="11" y="8"/>
                  </a:cxn>
                  <a:cxn ang="0">
                    <a:pos x="11" y="7"/>
                  </a:cxn>
                  <a:cxn ang="0">
                    <a:pos x="11" y="5"/>
                  </a:cxn>
                  <a:cxn ang="0">
                    <a:pos x="11" y="3"/>
                  </a:cxn>
                  <a:cxn ang="0">
                    <a:pos x="9"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7" y="10"/>
                    </a:lnTo>
                    <a:lnTo>
                      <a:pt x="9" y="10"/>
                    </a:lnTo>
                    <a:lnTo>
                      <a:pt x="11" y="8"/>
                    </a:lnTo>
                    <a:lnTo>
                      <a:pt x="11" y="7"/>
                    </a:lnTo>
                    <a:lnTo>
                      <a:pt x="11" y="5"/>
                    </a:lnTo>
                    <a:lnTo>
                      <a:pt x="11" y="3"/>
                    </a:lnTo>
                    <a:lnTo>
                      <a:pt x="9"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31" name="Freeform 619"/>
              <p:cNvSpPr>
                <a:spLocks/>
              </p:cNvSpPr>
              <p:nvPr/>
            </p:nvSpPr>
            <p:spPr bwMode="auto">
              <a:xfrm>
                <a:off x="3110" y="1281"/>
                <a:ext cx="5" cy="6"/>
              </a:xfrm>
              <a:custGeom>
                <a:avLst/>
                <a:gdLst/>
                <a:ahLst/>
                <a:cxnLst>
                  <a:cxn ang="0">
                    <a:pos x="5" y="10"/>
                  </a:cxn>
                  <a:cxn ang="0">
                    <a:pos x="6" y="10"/>
                  </a:cxn>
                  <a:cxn ang="0">
                    <a:pos x="8" y="10"/>
                  </a:cxn>
                  <a:cxn ang="0">
                    <a:pos x="10" y="8"/>
                  </a:cxn>
                  <a:cxn ang="0">
                    <a:pos x="10" y="7"/>
                  </a:cxn>
                  <a:cxn ang="0">
                    <a:pos x="10" y="5"/>
                  </a:cxn>
                  <a:cxn ang="0">
                    <a:pos x="10" y="3"/>
                  </a:cxn>
                  <a:cxn ang="0">
                    <a:pos x="8" y="1"/>
                  </a:cxn>
                  <a:cxn ang="0">
                    <a:pos x="6"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6" y="10"/>
                    </a:lnTo>
                    <a:lnTo>
                      <a:pt x="8" y="10"/>
                    </a:lnTo>
                    <a:lnTo>
                      <a:pt x="10" y="8"/>
                    </a:lnTo>
                    <a:lnTo>
                      <a:pt x="10" y="7"/>
                    </a:lnTo>
                    <a:lnTo>
                      <a:pt x="10" y="5"/>
                    </a:lnTo>
                    <a:lnTo>
                      <a:pt x="10" y="3"/>
                    </a:lnTo>
                    <a:lnTo>
                      <a:pt x="8" y="1"/>
                    </a:lnTo>
                    <a:lnTo>
                      <a:pt x="6"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32" name="Freeform 620"/>
              <p:cNvSpPr>
                <a:spLocks/>
              </p:cNvSpPr>
              <p:nvPr/>
            </p:nvSpPr>
            <p:spPr bwMode="auto">
              <a:xfrm>
                <a:off x="3100" y="1281"/>
                <a:ext cx="5"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33" name="Freeform 621"/>
              <p:cNvSpPr>
                <a:spLocks/>
              </p:cNvSpPr>
              <p:nvPr/>
            </p:nvSpPr>
            <p:spPr bwMode="auto">
              <a:xfrm>
                <a:off x="3089" y="1281"/>
                <a:ext cx="6"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34" name="Freeform 622"/>
              <p:cNvSpPr>
                <a:spLocks/>
              </p:cNvSpPr>
              <p:nvPr/>
            </p:nvSpPr>
            <p:spPr bwMode="auto">
              <a:xfrm>
                <a:off x="3079" y="1281"/>
                <a:ext cx="5"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35" name="Freeform 623"/>
              <p:cNvSpPr>
                <a:spLocks/>
              </p:cNvSpPr>
              <p:nvPr/>
            </p:nvSpPr>
            <p:spPr bwMode="auto">
              <a:xfrm>
                <a:off x="3068" y="1281"/>
                <a:ext cx="6" cy="6"/>
              </a:xfrm>
              <a:custGeom>
                <a:avLst/>
                <a:gdLst/>
                <a:ahLst/>
                <a:cxnLst>
                  <a:cxn ang="0">
                    <a:pos x="5" y="10"/>
                  </a:cxn>
                  <a:cxn ang="0">
                    <a:pos x="7" y="10"/>
                  </a:cxn>
                  <a:cxn ang="0">
                    <a:pos x="9" y="10"/>
                  </a:cxn>
                  <a:cxn ang="0">
                    <a:pos x="10" y="8"/>
                  </a:cxn>
                  <a:cxn ang="0">
                    <a:pos x="10" y="7"/>
                  </a:cxn>
                  <a:cxn ang="0">
                    <a:pos x="10" y="5"/>
                  </a:cxn>
                  <a:cxn ang="0">
                    <a:pos x="10" y="3"/>
                  </a:cxn>
                  <a:cxn ang="0">
                    <a:pos x="9"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7" y="10"/>
                    </a:lnTo>
                    <a:lnTo>
                      <a:pt x="9" y="10"/>
                    </a:lnTo>
                    <a:lnTo>
                      <a:pt x="10" y="8"/>
                    </a:lnTo>
                    <a:lnTo>
                      <a:pt x="10" y="7"/>
                    </a:lnTo>
                    <a:lnTo>
                      <a:pt x="10" y="5"/>
                    </a:lnTo>
                    <a:lnTo>
                      <a:pt x="10" y="3"/>
                    </a:lnTo>
                    <a:lnTo>
                      <a:pt x="9"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36" name="Freeform 624"/>
              <p:cNvSpPr>
                <a:spLocks/>
              </p:cNvSpPr>
              <p:nvPr/>
            </p:nvSpPr>
            <p:spPr bwMode="auto">
              <a:xfrm>
                <a:off x="3058" y="1281"/>
                <a:ext cx="5" cy="6"/>
              </a:xfrm>
              <a:custGeom>
                <a:avLst/>
                <a:gdLst/>
                <a:ahLst/>
                <a:cxnLst>
                  <a:cxn ang="0">
                    <a:pos x="5" y="10"/>
                  </a:cxn>
                  <a:cxn ang="0">
                    <a:pos x="7" y="10"/>
                  </a:cxn>
                  <a:cxn ang="0">
                    <a:pos x="9" y="10"/>
                  </a:cxn>
                  <a:cxn ang="0">
                    <a:pos x="10" y="8"/>
                  </a:cxn>
                  <a:cxn ang="0">
                    <a:pos x="10" y="7"/>
                  </a:cxn>
                  <a:cxn ang="0">
                    <a:pos x="10" y="5"/>
                  </a:cxn>
                  <a:cxn ang="0">
                    <a:pos x="10" y="3"/>
                  </a:cxn>
                  <a:cxn ang="0">
                    <a:pos x="9"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7" y="10"/>
                    </a:lnTo>
                    <a:lnTo>
                      <a:pt x="9" y="10"/>
                    </a:lnTo>
                    <a:lnTo>
                      <a:pt x="10" y="8"/>
                    </a:lnTo>
                    <a:lnTo>
                      <a:pt x="10" y="7"/>
                    </a:lnTo>
                    <a:lnTo>
                      <a:pt x="10" y="5"/>
                    </a:lnTo>
                    <a:lnTo>
                      <a:pt x="10" y="3"/>
                    </a:lnTo>
                    <a:lnTo>
                      <a:pt x="9"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37" name="Freeform 625"/>
              <p:cNvSpPr>
                <a:spLocks/>
              </p:cNvSpPr>
              <p:nvPr/>
            </p:nvSpPr>
            <p:spPr bwMode="auto">
              <a:xfrm>
                <a:off x="3048" y="1281"/>
                <a:ext cx="5" cy="6"/>
              </a:xfrm>
              <a:custGeom>
                <a:avLst/>
                <a:gdLst/>
                <a:ahLst/>
                <a:cxnLst>
                  <a:cxn ang="0">
                    <a:pos x="5" y="10"/>
                  </a:cxn>
                  <a:cxn ang="0">
                    <a:pos x="7" y="10"/>
                  </a:cxn>
                  <a:cxn ang="0">
                    <a:pos x="9" y="10"/>
                  </a:cxn>
                  <a:cxn ang="0">
                    <a:pos x="11" y="8"/>
                  </a:cxn>
                  <a:cxn ang="0">
                    <a:pos x="11" y="7"/>
                  </a:cxn>
                  <a:cxn ang="0">
                    <a:pos x="11" y="5"/>
                  </a:cxn>
                  <a:cxn ang="0">
                    <a:pos x="11" y="3"/>
                  </a:cxn>
                  <a:cxn ang="0">
                    <a:pos x="9"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1" h="10">
                    <a:moveTo>
                      <a:pt x="5" y="10"/>
                    </a:moveTo>
                    <a:lnTo>
                      <a:pt x="7" y="10"/>
                    </a:lnTo>
                    <a:lnTo>
                      <a:pt x="9" y="10"/>
                    </a:lnTo>
                    <a:lnTo>
                      <a:pt x="11" y="8"/>
                    </a:lnTo>
                    <a:lnTo>
                      <a:pt x="11" y="7"/>
                    </a:lnTo>
                    <a:lnTo>
                      <a:pt x="11" y="5"/>
                    </a:lnTo>
                    <a:lnTo>
                      <a:pt x="11" y="3"/>
                    </a:lnTo>
                    <a:lnTo>
                      <a:pt x="9"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38" name="Freeform 626"/>
              <p:cNvSpPr>
                <a:spLocks/>
              </p:cNvSpPr>
              <p:nvPr/>
            </p:nvSpPr>
            <p:spPr bwMode="auto">
              <a:xfrm>
                <a:off x="3037" y="1281"/>
                <a:ext cx="5" cy="6"/>
              </a:xfrm>
              <a:custGeom>
                <a:avLst/>
                <a:gdLst/>
                <a:ahLst/>
                <a:cxnLst>
                  <a:cxn ang="0">
                    <a:pos x="5" y="10"/>
                  </a:cxn>
                  <a:cxn ang="0">
                    <a:pos x="7" y="10"/>
                  </a:cxn>
                  <a:cxn ang="0">
                    <a:pos x="9" y="10"/>
                  </a:cxn>
                  <a:cxn ang="0">
                    <a:pos x="11" y="8"/>
                  </a:cxn>
                  <a:cxn ang="0">
                    <a:pos x="11" y="7"/>
                  </a:cxn>
                  <a:cxn ang="0">
                    <a:pos x="11" y="5"/>
                  </a:cxn>
                  <a:cxn ang="0">
                    <a:pos x="11" y="3"/>
                  </a:cxn>
                  <a:cxn ang="0">
                    <a:pos x="9"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1" h="10">
                    <a:moveTo>
                      <a:pt x="5" y="10"/>
                    </a:moveTo>
                    <a:lnTo>
                      <a:pt x="7" y="10"/>
                    </a:lnTo>
                    <a:lnTo>
                      <a:pt x="9" y="10"/>
                    </a:lnTo>
                    <a:lnTo>
                      <a:pt x="11" y="8"/>
                    </a:lnTo>
                    <a:lnTo>
                      <a:pt x="11" y="7"/>
                    </a:lnTo>
                    <a:lnTo>
                      <a:pt x="11" y="5"/>
                    </a:lnTo>
                    <a:lnTo>
                      <a:pt x="11" y="3"/>
                    </a:lnTo>
                    <a:lnTo>
                      <a:pt x="9"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39" name="Freeform 627"/>
              <p:cNvSpPr>
                <a:spLocks/>
              </p:cNvSpPr>
              <p:nvPr/>
            </p:nvSpPr>
            <p:spPr bwMode="auto">
              <a:xfrm>
                <a:off x="3027" y="1281"/>
                <a:ext cx="5" cy="6"/>
              </a:xfrm>
              <a:custGeom>
                <a:avLst/>
                <a:gdLst/>
                <a:ahLst/>
                <a:cxnLst>
                  <a:cxn ang="0">
                    <a:pos x="5" y="10"/>
                  </a:cxn>
                  <a:cxn ang="0">
                    <a:pos x="7" y="10"/>
                  </a:cxn>
                  <a:cxn ang="0">
                    <a:pos x="9" y="10"/>
                  </a:cxn>
                  <a:cxn ang="0">
                    <a:pos x="11" y="8"/>
                  </a:cxn>
                  <a:cxn ang="0">
                    <a:pos x="11" y="7"/>
                  </a:cxn>
                  <a:cxn ang="0">
                    <a:pos x="11" y="5"/>
                  </a:cxn>
                  <a:cxn ang="0">
                    <a:pos x="11" y="3"/>
                  </a:cxn>
                  <a:cxn ang="0">
                    <a:pos x="9"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1" h="10">
                    <a:moveTo>
                      <a:pt x="5" y="10"/>
                    </a:moveTo>
                    <a:lnTo>
                      <a:pt x="7" y="10"/>
                    </a:lnTo>
                    <a:lnTo>
                      <a:pt x="9" y="10"/>
                    </a:lnTo>
                    <a:lnTo>
                      <a:pt x="11" y="8"/>
                    </a:lnTo>
                    <a:lnTo>
                      <a:pt x="11" y="7"/>
                    </a:lnTo>
                    <a:lnTo>
                      <a:pt x="11" y="5"/>
                    </a:lnTo>
                    <a:lnTo>
                      <a:pt x="11" y="3"/>
                    </a:lnTo>
                    <a:lnTo>
                      <a:pt x="9"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40" name="Freeform 628"/>
              <p:cNvSpPr>
                <a:spLocks/>
              </p:cNvSpPr>
              <p:nvPr/>
            </p:nvSpPr>
            <p:spPr bwMode="auto">
              <a:xfrm>
                <a:off x="3016" y="1281"/>
                <a:ext cx="5" cy="6"/>
              </a:xfrm>
              <a:custGeom>
                <a:avLst/>
                <a:gdLst/>
                <a:ahLst/>
                <a:cxnLst>
                  <a:cxn ang="0">
                    <a:pos x="6" y="10"/>
                  </a:cxn>
                  <a:cxn ang="0">
                    <a:pos x="7" y="10"/>
                  </a:cxn>
                  <a:cxn ang="0">
                    <a:pos x="9" y="10"/>
                  </a:cxn>
                  <a:cxn ang="0">
                    <a:pos x="11" y="8"/>
                  </a:cxn>
                  <a:cxn ang="0">
                    <a:pos x="11" y="7"/>
                  </a:cxn>
                  <a:cxn ang="0">
                    <a:pos x="11" y="5"/>
                  </a:cxn>
                  <a:cxn ang="0">
                    <a:pos x="11" y="3"/>
                  </a:cxn>
                  <a:cxn ang="0">
                    <a:pos x="9"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7" y="10"/>
                    </a:lnTo>
                    <a:lnTo>
                      <a:pt x="9" y="10"/>
                    </a:lnTo>
                    <a:lnTo>
                      <a:pt x="11" y="8"/>
                    </a:lnTo>
                    <a:lnTo>
                      <a:pt x="11" y="7"/>
                    </a:lnTo>
                    <a:lnTo>
                      <a:pt x="11" y="5"/>
                    </a:lnTo>
                    <a:lnTo>
                      <a:pt x="11" y="3"/>
                    </a:lnTo>
                    <a:lnTo>
                      <a:pt x="9"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41" name="Freeform 629"/>
              <p:cNvSpPr>
                <a:spLocks/>
              </p:cNvSpPr>
              <p:nvPr/>
            </p:nvSpPr>
            <p:spPr bwMode="auto">
              <a:xfrm>
                <a:off x="3006" y="1281"/>
                <a:ext cx="5" cy="6"/>
              </a:xfrm>
              <a:custGeom>
                <a:avLst/>
                <a:gdLst/>
                <a:ahLst/>
                <a:cxnLst>
                  <a:cxn ang="0">
                    <a:pos x="6" y="10"/>
                  </a:cxn>
                  <a:cxn ang="0">
                    <a:pos x="7" y="10"/>
                  </a:cxn>
                  <a:cxn ang="0">
                    <a:pos x="9" y="10"/>
                  </a:cxn>
                  <a:cxn ang="0">
                    <a:pos x="11" y="8"/>
                  </a:cxn>
                  <a:cxn ang="0">
                    <a:pos x="11" y="7"/>
                  </a:cxn>
                  <a:cxn ang="0">
                    <a:pos x="11" y="5"/>
                  </a:cxn>
                  <a:cxn ang="0">
                    <a:pos x="11" y="3"/>
                  </a:cxn>
                  <a:cxn ang="0">
                    <a:pos x="9"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7" y="10"/>
                    </a:lnTo>
                    <a:lnTo>
                      <a:pt x="9" y="10"/>
                    </a:lnTo>
                    <a:lnTo>
                      <a:pt x="11" y="8"/>
                    </a:lnTo>
                    <a:lnTo>
                      <a:pt x="11" y="7"/>
                    </a:lnTo>
                    <a:lnTo>
                      <a:pt x="11" y="5"/>
                    </a:lnTo>
                    <a:lnTo>
                      <a:pt x="11" y="3"/>
                    </a:lnTo>
                    <a:lnTo>
                      <a:pt x="9"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42" name="Freeform 630"/>
              <p:cNvSpPr>
                <a:spLocks/>
              </p:cNvSpPr>
              <p:nvPr/>
            </p:nvSpPr>
            <p:spPr bwMode="auto">
              <a:xfrm>
                <a:off x="2995" y="1281"/>
                <a:ext cx="5" cy="6"/>
              </a:xfrm>
              <a:custGeom>
                <a:avLst/>
                <a:gdLst/>
                <a:ahLst/>
                <a:cxnLst>
                  <a:cxn ang="0">
                    <a:pos x="5" y="10"/>
                  </a:cxn>
                  <a:cxn ang="0">
                    <a:pos x="6" y="10"/>
                  </a:cxn>
                  <a:cxn ang="0">
                    <a:pos x="8" y="10"/>
                  </a:cxn>
                  <a:cxn ang="0">
                    <a:pos x="10" y="8"/>
                  </a:cxn>
                  <a:cxn ang="0">
                    <a:pos x="10" y="7"/>
                  </a:cxn>
                  <a:cxn ang="0">
                    <a:pos x="10" y="5"/>
                  </a:cxn>
                  <a:cxn ang="0">
                    <a:pos x="10" y="3"/>
                  </a:cxn>
                  <a:cxn ang="0">
                    <a:pos x="8" y="1"/>
                  </a:cxn>
                  <a:cxn ang="0">
                    <a:pos x="6"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6" y="10"/>
                    </a:lnTo>
                    <a:lnTo>
                      <a:pt x="8" y="10"/>
                    </a:lnTo>
                    <a:lnTo>
                      <a:pt x="10" y="8"/>
                    </a:lnTo>
                    <a:lnTo>
                      <a:pt x="10" y="7"/>
                    </a:lnTo>
                    <a:lnTo>
                      <a:pt x="10" y="5"/>
                    </a:lnTo>
                    <a:lnTo>
                      <a:pt x="10" y="3"/>
                    </a:lnTo>
                    <a:lnTo>
                      <a:pt x="8" y="1"/>
                    </a:lnTo>
                    <a:lnTo>
                      <a:pt x="6"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43" name="Freeform 631"/>
              <p:cNvSpPr>
                <a:spLocks/>
              </p:cNvSpPr>
              <p:nvPr/>
            </p:nvSpPr>
            <p:spPr bwMode="auto">
              <a:xfrm>
                <a:off x="2985" y="1281"/>
                <a:ext cx="5"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44" name="Freeform 632"/>
              <p:cNvSpPr>
                <a:spLocks/>
              </p:cNvSpPr>
              <p:nvPr/>
            </p:nvSpPr>
            <p:spPr bwMode="auto">
              <a:xfrm>
                <a:off x="2974" y="1281"/>
                <a:ext cx="6"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45" name="Freeform 633"/>
              <p:cNvSpPr>
                <a:spLocks/>
              </p:cNvSpPr>
              <p:nvPr/>
            </p:nvSpPr>
            <p:spPr bwMode="auto">
              <a:xfrm>
                <a:off x="2964" y="1281"/>
                <a:ext cx="5" cy="6"/>
              </a:xfrm>
              <a:custGeom>
                <a:avLst/>
                <a:gdLst/>
                <a:ahLst/>
                <a:cxnLst>
                  <a:cxn ang="0">
                    <a:pos x="5" y="10"/>
                  </a:cxn>
                  <a:cxn ang="0">
                    <a:pos x="7" y="10"/>
                  </a:cxn>
                  <a:cxn ang="0">
                    <a:pos x="9" y="10"/>
                  </a:cxn>
                  <a:cxn ang="0">
                    <a:pos x="10" y="8"/>
                  </a:cxn>
                  <a:cxn ang="0">
                    <a:pos x="10" y="7"/>
                  </a:cxn>
                  <a:cxn ang="0">
                    <a:pos x="10" y="5"/>
                  </a:cxn>
                  <a:cxn ang="0">
                    <a:pos x="10" y="3"/>
                  </a:cxn>
                  <a:cxn ang="0">
                    <a:pos x="9"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7" y="10"/>
                    </a:lnTo>
                    <a:lnTo>
                      <a:pt x="9" y="10"/>
                    </a:lnTo>
                    <a:lnTo>
                      <a:pt x="10" y="8"/>
                    </a:lnTo>
                    <a:lnTo>
                      <a:pt x="10" y="7"/>
                    </a:lnTo>
                    <a:lnTo>
                      <a:pt x="10" y="5"/>
                    </a:lnTo>
                    <a:lnTo>
                      <a:pt x="10" y="3"/>
                    </a:lnTo>
                    <a:lnTo>
                      <a:pt x="9"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46" name="Freeform 634"/>
              <p:cNvSpPr>
                <a:spLocks/>
              </p:cNvSpPr>
              <p:nvPr/>
            </p:nvSpPr>
            <p:spPr bwMode="auto">
              <a:xfrm>
                <a:off x="2953" y="1281"/>
                <a:ext cx="6" cy="6"/>
              </a:xfrm>
              <a:custGeom>
                <a:avLst/>
                <a:gdLst/>
                <a:ahLst/>
                <a:cxnLst>
                  <a:cxn ang="0">
                    <a:pos x="5" y="10"/>
                  </a:cxn>
                  <a:cxn ang="0">
                    <a:pos x="7" y="10"/>
                  </a:cxn>
                  <a:cxn ang="0">
                    <a:pos x="9" y="10"/>
                  </a:cxn>
                  <a:cxn ang="0">
                    <a:pos x="10" y="8"/>
                  </a:cxn>
                  <a:cxn ang="0">
                    <a:pos x="10" y="7"/>
                  </a:cxn>
                  <a:cxn ang="0">
                    <a:pos x="10" y="5"/>
                  </a:cxn>
                  <a:cxn ang="0">
                    <a:pos x="10" y="3"/>
                  </a:cxn>
                  <a:cxn ang="0">
                    <a:pos x="9"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7" y="10"/>
                    </a:lnTo>
                    <a:lnTo>
                      <a:pt x="9" y="10"/>
                    </a:lnTo>
                    <a:lnTo>
                      <a:pt x="10" y="8"/>
                    </a:lnTo>
                    <a:lnTo>
                      <a:pt x="10" y="7"/>
                    </a:lnTo>
                    <a:lnTo>
                      <a:pt x="10" y="5"/>
                    </a:lnTo>
                    <a:lnTo>
                      <a:pt x="10" y="3"/>
                    </a:lnTo>
                    <a:lnTo>
                      <a:pt x="9"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47" name="Freeform 635"/>
              <p:cNvSpPr>
                <a:spLocks/>
              </p:cNvSpPr>
              <p:nvPr/>
            </p:nvSpPr>
            <p:spPr bwMode="auto">
              <a:xfrm>
                <a:off x="2943" y="1281"/>
                <a:ext cx="5" cy="6"/>
              </a:xfrm>
              <a:custGeom>
                <a:avLst/>
                <a:gdLst/>
                <a:ahLst/>
                <a:cxnLst>
                  <a:cxn ang="0">
                    <a:pos x="5" y="10"/>
                  </a:cxn>
                  <a:cxn ang="0">
                    <a:pos x="7" y="10"/>
                  </a:cxn>
                  <a:cxn ang="0">
                    <a:pos x="9" y="10"/>
                  </a:cxn>
                  <a:cxn ang="0">
                    <a:pos x="10" y="8"/>
                  </a:cxn>
                  <a:cxn ang="0">
                    <a:pos x="10" y="7"/>
                  </a:cxn>
                  <a:cxn ang="0">
                    <a:pos x="10" y="5"/>
                  </a:cxn>
                  <a:cxn ang="0">
                    <a:pos x="10" y="3"/>
                  </a:cxn>
                  <a:cxn ang="0">
                    <a:pos x="9"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7" y="10"/>
                    </a:lnTo>
                    <a:lnTo>
                      <a:pt x="9" y="10"/>
                    </a:lnTo>
                    <a:lnTo>
                      <a:pt x="10" y="8"/>
                    </a:lnTo>
                    <a:lnTo>
                      <a:pt x="10" y="7"/>
                    </a:lnTo>
                    <a:lnTo>
                      <a:pt x="10" y="5"/>
                    </a:lnTo>
                    <a:lnTo>
                      <a:pt x="10" y="3"/>
                    </a:lnTo>
                    <a:lnTo>
                      <a:pt x="9"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48" name="Freeform 636"/>
              <p:cNvSpPr>
                <a:spLocks/>
              </p:cNvSpPr>
              <p:nvPr/>
            </p:nvSpPr>
            <p:spPr bwMode="auto">
              <a:xfrm>
                <a:off x="2933" y="1281"/>
                <a:ext cx="5" cy="6"/>
              </a:xfrm>
              <a:custGeom>
                <a:avLst/>
                <a:gdLst/>
                <a:ahLst/>
                <a:cxnLst>
                  <a:cxn ang="0">
                    <a:pos x="5" y="10"/>
                  </a:cxn>
                  <a:cxn ang="0">
                    <a:pos x="7" y="10"/>
                  </a:cxn>
                  <a:cxn ang="0">
                    <a:pos x="9" y="10"/>
                  </a:cxn>
                  <a:cxn ang="0">
                    <a:pos x="11" y="8"/>
                  </a:cxn>
                  <a:cxn ang="0">
                    <a:pos x="11" y="7"/>
                  </a:cxn>
                  <a:cxn ang="0">
                    <a:pos x="11" y="5"/>
                  </a:cxn>
                  <a:cxn ang="0">
                    <a:pos x="11" y="3"/>
                  </a:cxn>
                  <a:cxn ang="0">
                    <a:pos x="9"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1" h="10">
                    <a:moveTo>
                      <a:pt x="5" y="10"/>
                    </a:moveTo>
                    <a:lnTo>
                      <a:pt x="7" y="10"/>
                    </a:lnTo>
                    <a:lnTo>
                      <a:pt x="9" y="10"/>
                    </a:lnTo>
                    <a:lnTo>
                      <a:pt x="11" y="8"/>
                    </a:lnTo>
                    <a:lnTo>
                      <a:pt x="11" y="7"/>
                    </a:lnTo>
                    <a:lnTo>
                      <a:pt x="11" y="5"/>
                    </a:lnTo>
                    <a:lnTo>
                      <a:pt x="11" y="3"/>
                    </a:lnTo>
                    <a:lnTo>
                      <a:pt x="9"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49" name="Freeform 637"/>
              <p:cNvSpPr>
                <a:spLocks/>
              </p:cNvSpPr>
              <p:nvPr/>
            </p:nvSpPr>
            <p:spPr bwMode="auto">
              <a:xfrm>
                <a:off x="2922" y="1281"/>
                <a:ext cx="5" cy="6"/>
              </a:xfrm>
              <a:custGeom>
                <a:avLst/>
                <a:gdLst/>
                <a:ahLst/>
                <a:cxnLst>
                  <a:cxn ang="0">
                    <a:pos x="5" y="10"/>
                  </a:cxn>
                  <a:cxn ang="0">
                    <a:pos x="7" y="10"/>
                  </a:cxn>
                  <a:cxn ang="0">
                    <a:pos x="9" y="10"/>
                  </a:cxn>
                  <a:cxn ang="0">
                    <a:pos x="11" y="8"/>
                  </a:cxn>
                  <a:cxn ang="0">
                    <a:pos x="11" y="7"/>
                  </a:cxn>
                  <a:cxn ang="0">
                    <a:pos x="11" y="5"/>
                  </a:cxn>
                  <a:cxn ang="0">
                    <a:pos x="11" y="3"/>
                  </a:cxn>
                  <a:cxn ang="0">
                    <a:pos x="9"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1" h="10">
                    <a:moveTo>
                      <a:pt x="5" y="10"/>
                    </a:moveTo>
                    <a:lnTo>
                      <a:pt x="7" y="10"/>
                    </a:lnTo>
                    <a:lnTo>
                      <a:pt x="9" y="10"/>
                    </a:lnTo>
                    <a:lnTo>
                      <a:pt x="11" y="8"/>
                    </a:lnTo>
                    <a:lnTo>
                      <a:pt x="11" y="7"/>
                    </a:lnTo>
                    <a:lnTo>
                      <a:pt x="11" y="5"/>
                    </a:lnTo>
                    <a:lnTo>
                      <a:pt x="11" y="3"/>
                    </a:lnTo>
                    <a:lnTo>
                      <a:pt x="9"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50" name="Freeform 638"/>
              <p:cNvSpPr>
                <a:spLocks/>
              </p:cNvSpPr>
              <p:nvPr/>
            </p:nvSpPr>
            <p:spPr bwMode="auto">
              <a:xfrm>
                <a:off x="2912" y="1281"/>
                <a:ext cx="5" cy="6"/>
              </a:xfrm>
              <a:custGeom>
                <a:avLst/>
                <a:gdLst/>
                <a:ahLst/>
                <a:cxnLst>
                  <a:cxn ang="0">
                    <a:pos x="5" y="10"/>
                  </a:cxn>
                  <a:cxn ang="0">
                    <a:pos x="7" y="10"/>
                  </a:cxn>
                  <a:cxn ang="0">
                    <a:pos x="9" y="10"/>
                  </a:cxn>
                  <a:cxn ang="0">
                    <a:pos x="11" y="8"/>
                  </a:cxn>
                  <a:cxn ang="0">
                    <a:pos x="11" y="7"/>
                  </a:cxn>
                  <a:cxn ang="0">
                    <a:pos x="11" y="5"/>
                  </a:cxn>
                  <a:cxn ang="0">
                    <a:pos x="11" y="3"/>
                  </a:cxn>
                  <a:cxn ang="0">
                    <a:pos x="9"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1" h="10">
                    <a:moveTo>
                      <a:pt x="5" y="10"/>
                    </a:moveTo>
                    <a:lnTo>
                      <a:pt x="7" y="10"/>
                    </a:lnTo>
                    <a:lnTo>
                      <a:pt x="9" y="10"/>
                    </a:lnTo>
                    <a:lnTo>
                      <a:pt x="11" y="8"/>
                    </a:lnTo>
                    <a:lnTo>
                      <a:pt x="11" y="7"/>
                    </a:lnTo>
                    <a:lnTo>
                      <a:pt x="11" y="5"/>
                    </a:lnTo>
                    <a:lnTo>
                      <a:pt x="11" y="3"/>
                    </a:lnTo>
                    <a:lnTo>
                      <a:pt x="9"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51" name="Freeform 639"/>
              <p:cNvSpPr>
                <a:spLocks/>
              </p:cNvSpPr>
              <p:nvPr/>
            </p:nvSpPr>
            <p:spPr bwMode="auto">
              <a:xfrm>
                <a:off x="2901" y="1281"/>
                <a:ext cx="5" cy="6"/>
              </a:xfrm>
              <a:custGeom>
                <a:avLst/>
                <a:gdLst/>
                <a:ahLst/>
                <a:cxnLst>
                  <a:cxn ang="0">
                    <a:pos x="6" y="10"/>
                  </a:cxn>
                  <a:cxn ang="0">
                    <a:pos x="7" y="10"/>
                  </a:cxn>
                  <a:cxn ang="0">
                    <a:pos x="9" y="10"/>
                  </a:cxn>
                  <a:cxn ang="0">
                    <a:pos x="11" y="8"/>
                  </a:cxn>
                  <a:cxn ang="0">
                    <a:pos x="11" y="7"/>
                  </a:cxn>
                  <a:cxn ang="0">
                    <a:pos x="11" y="5"/>
                  </a:cxn>
                  <a:cxn ang="0">
                    <a:pos x="11" y="3"/>
                  </a:cxn>
                  <a:cxn ang="0">
                    <a:pos x="9"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7" y="10"/>
                    </a:lnTo>
                    <a:lnTo>
                      <a:pt x="9" y="10"/>
                    </a:lnTo>
                    <a:lnTo>
                      <a:pt x="11" y="8"/>
                    </a:lnTo>
                    <a:lnTo>
                      <a:pt x="11" y="7"/>
                    </a:lnTo>
                    <a:lnTo>
                      <a:pt x="11" y="5"/>
                    </a:lnTo>
                    <a:lnTo>
                      <a:pt x="11" y="3"/>
                    </a:lnTo>
                    <a:lnTo>
                      <a:pt x="9"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52" name="Freeform 640"/>
              <p:cNvSpPr>
                <a:spLocks/>
              </p:cNvSpPr>
              <p:nvPr/>
            </p:nvSpPr>
            <p:spPr bwMode="auto">
              <a:xfrm>
                <a:off x="2891" y="1281"/>
                <a:ext cx="5" cy="6"/>
              </a:xfrm>
              <a:custGeom>
                <a:avLst/>
                <a:gdLst/>
                <a:ahLst/>
                <a:cxnLst>
                  <a:cxn ang="0">
                    <a:pos x="6" y="10"/>
                  </a:cxn>
                  <a:cxn ang="0">
                    <a:pos x="7" y="10"/>
                  </a:cxn>
                  <a:cxn ang="0">
                    <a:pos x="9" y="10"/>
                  </a:cxn>
                  <a:cxn ang="0">
                    <a:pos x="11" y="8"/>
                  </a:cxn>
                  <a:cxn ang="0">
                    <a:pos x="11" y="7"/>
                  </a:cxn>
                  <a:cxn ang="0">
                    <a:pos x="11" y="5"/>
                  </a:cxn>
                  <a:cxn ang="0">
                    <a:pos x="11" y="3"/>
                  </a:cxn>
                  <a:cxn ang="0">
                    <a:pos x="9"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7" y="10"/>
                    </a:lnTo>
                    <a:lnTo>
                      <a:pt x="9" y="10"/>
                    </a:lnTo>
                    <a:lnTo>
                      <a:pt x="11" y="8"/>
                    </a:lnTo>
                    <a:lnTo>
                      <a:pt x="11" y="7"/>
                    </a:lnTo>
                    <a:lnTo>
                      <a:pt x="11" y="5"/>
                    </a:lnTo>
                    <a:lnTo>
                      <a:pt x="11" y="3"/>
                    </a:lnTo>
                    <a:lnTo>
                      <a:pt x="9"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53" name="Freeform 641"/>
              <p:cNvSpPr>
                <a:spLocks/>
              </p:cNvSpPr>
              <p:nvPr/>
            </p:nvSpPr>
            <p:spPr bwMode="auto">
              <a:xfrm>
                <a:off x="2880" y="1281"/>
                <a:ext cx="5"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54" name="Freeform 642"/>
              <p:cNvSpPr>
                <a:spLocks/>
              </p:cNvSpPr>
              <p:nvPr/>
            </p:nvSpPr>
            <p:spPr bwMode="auto">
              <a:xfrm>
                <a:off x="2870" y="1281"/>
                <a:ext cx="5"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55" name="Freeform 643"/>
              <p:cNvSpPr>
                <a:spLocks/>
              </p:cNvSpPr>
              <p:nvPr/>
            </p:nvSpPr>
            <p:spPr bwMode="auto">
              <a:xfrm>
                <a:off x="2859" y="1281"/>
                <a:ext cx="6" cy="6"/>
              </a:xfrm>
              <a:custGeom>
                <a:avLst/>
                <a:gdLst/>
                <a:ahLst/>
                <a:cxnLst>
                  <a:cxn ang="0">
                    <a:pos x="5" y="10"/>
                  </a:cxn>
                  <a:cxn ang="0">
                    <a:pos x="7" y="10"/>
                  </a:cxn>
                  <a:cxn ang="0">
                    <a:pos x="8" y="10"/>
                  </a:cxn>
                  <a:cxn ang="0">
                    <a:pos x="10" y="8"/>
                  </a:cxn>
                  <a:cxn ang="0">
                    <a:pos x="10" y="7"/>
                  </a:cxn>
                  <a:cxn ang="0">
                    <a:pos x="10" y="5"/>
                  </a:cxn>
                  <a:cxn ang="0">
                    <a:pos x="10" y="3"/>
                  </a:cxn>
                  <a:cxn ang="0">
                    <a:pos x="8"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7" y="10"/>
                    </a:lnTo>
                    <a:lnTo>
                      <a:pt x="8" y="10"/>
                    </a:lnTo>
                    <a:lnTo>
                      <a:pt x="10" y="8"/>
                    </a:lnTo>
                    <a:lnTo>
                      <a:pt x="10" y="7"/>
                    </a:lnTo>
                    <a:lnTo>
                      <a:pt x="10" y="5"/>
                    </a:lnTo>
                    <a:lnTo>
                      <a:pt x="10" y="3"/>
                    </a:lnTo>
                    <a:lnTo>
                      <a:pt x="8"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56" name="Freeform 644"/>
              <p:cNvSpPr>
                <a:spLocks/>
              </p:cNvSpPr>
              <p:nvPr/>
            </p:nvSpPr>
            <p:spPr bwMode="auto">
              <a:xfrm>
                <a:off x="2849" y="1281"/>
                <a:ext cx="5" cy="6"/>
              </a:xfrm>
              <a:custGeom>
                <a:avLst/>
                <a:gdLst/>
                <a:ahLst/>
                <a:cxnLst>
                  <a:cxn ang="0">
                    <a:pos x="5" y="10"/>
                  </a:cxn>
                  <a:cxn ang="0">
                    <a:pos x="7" y="10"/>
                  </a:cxn>
                  <a:cxn ang="0">
                    <a:pos x="9" y="10"/>
                  </a:cxn>
                  <a:cxn ang="0">
                    <a:pos x="10" y="8"/>
                  </a:cxn>
                  <a:cxn ang="0">
                    <a:pos x="10" y="7"/>
                  </a:cxn>
                  <a:cxn ang="0">
                    <a:pos x="10" y="5"/>
                  </a:cxn>
                  <a:cxn ang="0">
                    <a:pos x="10" y="3"/>
                  </a:cxn>
                  <a:cxn ang="0">
                    <a:pos x="9"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7" y="10"/>
                    </a:lnTo>
                    <a:lnTo>
                      <a:pt x="9" y="10"/>
                    </a:lnTo>
                    <a:lnTo>
                      <a:pt x="10" y="8"/>
                    </a:lnTo>
                    <a:lnTo>
                      <a:pt x="10" y="7"/>
                    </a:lnTo>
                    <a:lnTo>
                      <a:pt x="10" y="5"/>
                    </a:lnTo>
                    <a:lnTo>
                      <a:pt x="10" y="3"/>
                    </a:lnTo>
                    <a:lnTo>
                      <a:pt x="9"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57" name="Freeform 645"/>
              <p:cNvSpPr>
                <a:spLocks/>
              </p:cNvSpPr>
              <p:nvPr/>
            </p:nvSpPr>
            <p:spPr bwMode="auto">
              <a:xfrm>
                <a:off x="2838" y="1281"/>
                <a:ext cx="6" cy="6"/>
              </a:xfrm>
              <a:custGeom>
                <a:avLst/>
                <a:gdLst/>
                <a:ahLst/>
                <a:cxnLst>
                  <a:cxn ang="0">
                    <a:pos x="5" y="10"/>
                  </a:cxn>
                  <a:cxn ang="0">
                    <a:pos x="7" y="10"/>
                  </a:cxn>
                  <a:cxn ang="0">
                    <a:pos x="9" y="10"/>
                  </a:cxn>
                  <a:cxn ang="0">
                    <a:pos x="10" y="8"/>
                  </a:cxn>
                  <a:cxn ang="0">
                    <a:pos x="10" y="7"/>
                  </a:cxn>
                  <a:cxn ang="0">
                    <a:pos x="10" y="5"/>
                  </a:cxn>
                  <a:cxn ang="0">
                    <a:pos x="10" y="3"/>
                  </a:cxn>
                  <a:cxn ang="0">
                    <a:pos x="9"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7" y="10"/>
                    </a:lnTo>
                    <a:lnTo>
                      <a:pt x="9" y="10"/>
                    </a:lnTo>
                    <a:lnTo>
                      <a:pt x="10" y="8"/>
                    </a:lnTo>
                    <a:lnTo>
                      <a:pt x="10" y="7"/>
                    </a:lnTo>
                    <a:lnTo>
                      <a:pt x="10" y="5"/>
                    </a:lnTo>
                    <a:lnTo>
                      <a:pt x="10" y="3"/>
                    </a:lnTo>
                    <a:lnTo>
                      <a:pt x="9"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58" name="Freeform 646"/>
              <p:cNvSpPr>
                <a:spLocks/>
              </p:cNvSpPr>
              <p:nvPr/>
            </p:nvSpPr>
            <p:spPr bwMode="auto">
              <a:xfrm>
                <a:off x="2828" y="1281"/>
                <a:ext cx="5" cy="6"/>
              </a:xfrm>
              <a:custGeom>
                <a:avLst/>
                <a:gdLst/>
                <a:ahLst/>
                <a:cxnLst>
                  <a:cxn ang="0">
                    <a:pos x="5" y="10"/>
                  </a:cxn>
                  <a:cxn ang="0">
                    <a:pos x="5" y="10"/>
                  </a:cxn>
                  <a:cxn ang="0">
                    <a:pos x="7" y="8"/>
                  </a:cxn>
                  <a:cxn ang="0">
                    <a:pos x="9" y="7"/>
                  </a:cxn>
                  <a:cxn ang="0">
                    <a:pos x="10" y="5"/>
                  </a:cxn>
                  <a:cxn ang="0">
                    <a:pos x="10" y="5"/>
                  </a:cxn>
                  <a:cxn ang="0">
                    <a:pos x="9" y="3"/>
                  </a:cxn>
                  <a:cxn ang="0">
                    <a:pos x="7" y="1"/>
                  </a:cxn>
                  <a:cxn ang="0">
                    <a:pos x="7" y="0"/>
                  </a:cxn>
                  <a:cxn ang="0">
                    <a:pos x="5" y="0"/>
                  </a:cxn>
                  <a:cxn ang="0">
                    <a:pos x="3" y="0"/>
                  </a:cxn>
                  <a:cxn ang="0">
                    <a:pos x="2" y="1"/>
                  </a:cxn>
                  <a:cxn ang="0">
                    <a:pos x="0" y="3"/>
                  </a:cxn>
                  <a:cxn ang="0">
                    <a:pos x="0" y="5"/>
                  </a:cxn>
                  <a:cxn ang="0">
                    <a:pos x="0" y="7"/>
                  </a:cxn>
                  <a:cxn ang="0">
                    <a:pos x="0" y="8"/>
                  </a:cxn>
                  <a:cxn ang="0">
                    <a:pos x="2" y="10"/>
                  </a:cxn>
                  <a:cxn ang="0">
                    <a:pos x="3" y="10"/>
                  </a:cxn>
                  <a:cxn ang="0">
                    <a:pos x="5" y="10"/>
                  </a:cxn>
                </a:cxnLst>
                <a:rect l="0" t="0" r="r" b="b"/>
                <a:pathLst>
                  <a:path w="10" h="10">
                    <a:moveTo>
                      <a:pt x="5" y="10"/>
                    </a:moveTo>
                    <a:lnTo>
                      <a:pt x="5" y="10"/>
                    </a:lnTo>
                    <a:lnTo>
                      <a:pt x="7" y="8"/>
                    </a:lnTo>
                    <a:lnTo>
                      <a:pt x="9" y="7"/>
                    </a:lnTo>
                    <a:lnTo>
                      <a:pt x="10" y="5"/>
                    </a:lnTo>
                    <a:lnTo>
                      <a:pt x="10" y="5"/>
                    </a:lnTo>
                    <a:lnTo>
                      <a:pt x="9" y="3"/>
                    </a:lnTo>
                    <a:lnTo>
                      <a:pt x="7" y="1"/>
                    </a:lnTo>
                    <a:lnTo>
                      <a:pt x="7" y="0"/>
                    </a:lnTo>
                    <a:lnTo>
                      <a:pt x="5" y="0"/>
                    </a:lnTo>
                    <a:lnTo>
                      <a:pt x="3" y="0"/>
                    </a:lnTo>
                    <a:lnTo>
                      <a:pt x="2" y="1"/>
                    </a:lnTo>
                    <a:lnTo>
                      <a:pt x="0" y="3"/>
                    </a:lnTo>
                    <a:lnTo>
                      <a:pt x="0" y="5"/>
                    </a:lnTo>
                    <a:lnTo>
                      <a:pt x="0" y="7"/>
                    </a:lnTo>
                    <a:lnTo>
                      <a:pt x="0" y="8"/>
                    </a:lnTo>
                    <a:lnTo>
                      <a:pt x="2"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59" name="Freeform 647"/>
              <p:cNvSpPr>
                <a:spLocks/>
              </p:cNvSpPr>
              <p:nvPr/>
            </p:nvSpPr>
            <p:spPr bwMode="auto">
              <a:xfrm>
                <a:off x="2818" y="1281"/>
                <a:ext cx="5" cy="6"/>
              </a:xfrm>
              <a:custGeom>
                <a:avLst/>
                <a:gdLst/>
                <a:ahLst/>
                <a:cxnLst>
                  <a:cxn ang="0">
                    <a:pos x="5" y="10"/>
                  </a:cxn>
                  <a:cxn ang="0">
                    <a:pos x="5" y="10"/>
                  </a:cxn>
                  <a:cxn ang="0">
                    <a:pos x="7" y="8"/>
                  </a:cxn>
                  <a:cxn ang="0">
                    <a:pos x="9" y="7"/>
                  </a:cxn>
                  <a:cxn ang="0">
                    <a:pos x="11" y="5"/>
                  </a:cxn>
                  <a:cxn ang="0">
                    <a:pos x="11" y="5"/>
                  </a:cxn>
                  <a:cxn ang="0">
                    <a:pos x="9" y="3"/>
                  </a:cxn>
                  <a:cxn ang="0">
                    <a:pos x="7"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1" h="10">
                    <a:moveTo>
                      <a:pt x="5" y="10"/>
                    </a:moveTo>
                    <a:lnTo>
                      <a:pt x="5" y="10"/>
                    </a:lnTo>
                    <a:lnTo>
                      <a:pt x="7" y="8"/>
                    </a:lnTo>
                    <a:lnTo>
                      <a:pt x="9" y="7"/>
                    </a:lnTo>
                    <a:lnTo>
                      <a:pt x="11" y="5"/>
                    </a:lnTo>
                    <a:lnTo>
                      <a:pt x="11" y="5"/>
                    </a:lnTo>
                    <a:lnTo>
                      <a:pt x="9" y="3"/>
                    </a:lnTo>
                    <a:lnTo>
                      <a:pt x="7"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60" name="Freeform 648"/>
              <p:cNvSpPr>
                <a:spLocks/>
              </p:cNvSpPr>
              <p:nvPr/>
            </p:nvSpPr>
            <p:spPr bwMode="auto">
              <a:xfrm>
                <a:off x="2807" y="1281"/>
                <a:ext cx="5" cy="6"/>
              </a:xfrm>
              <a:custGeom>
                <a:avLst/>
                <a:gdLst/>
                <a:ahLst/>
                <a:cxnLst>
                  <a:cxn ang="0">
                    <a:pos x="5" y="10"/>
                  </a:cxn>
                  <a:cxn ang="0">
                    <a:pos x="5" y="10"/>
                  </a:cxn>
                  <a:cxn ang="0">
                    <a:pos x="7" y="8"/>
                  </a:cxn>
                  <a:cxn ang="0">
                    <a:pos x="9" y="7"/>
                  </a:cxn>
                  <a:cxn ang="0">
                    <a:pos x="11" y="5"/>
                  </a:cxn>
                  <a:cxn ang="0">
                    <a:pos x="11" y="5"/>
                  </a:cxn>
                  <a:cxn ang="0">
                    <a:pos x="9" y="3"/>
                  </a:cxn>
                  <a:cxn ang="0">
                    <a:pos x="7" y="1"/>
                  </a:cxn>
                  <a:cxn ang="0">
                    <a:pos x="7" y="0"/>
                  </a:cxn>
                  <a:cxn ang="0">
                    <a:pos x="5" y="0"/>
                  </a:cxn>
                  <a:cxn ang="0">
                    <a:pos x="4" y="0"/>
                  </a:cxn>
                  <a:cxn ang="0">
                    <a:pos x="2" y="1"/>
                  </a:cxn>
                  <a:cxn ang="0">
                    <a:pos x="0" y="3"/>
                  </a:cxn>
                  <a:cxn ang="0">
                    <a:pos x="0" y="5"/>
                  </a:cxn>
                  <a:cxn ang="0">
                    <a:pos x="0" y="7"/>
                  </a:cxn>
                  <a:cxn ang="0">
                    <a:pos x="0" y="8"/>
                  </a:cxn>
                  <a:cxn ang="0">
                    <a:pos x="2" y="10"/>
                  </a:cxn>
                  <a:cxn ang="0">
                    <a:pos x="4" y="10"/>
                  </a:cxn>
                  <a:cxn ang="0">
                    <a:pos x="5" y="10"/>
                  </a:cxn>
                </a:cxnLst>
                <a:rect l="0" t="0" r="r" b="b"/>
                <a:pathLst>
                  <a:path w="11" h="10">
                    <a:moveTo>
                      <a:pt x="5" y="10"/>
                    </a:moveTo>
                    <a:lnTo>
                      <a:pt x="5" y="10"/>
                    </a:lnTo>
                    <a:lnTo>
                      <a:pt x="7" y="8"/>
                    </a:lnTo>
                    <a:lnTo>
                      <a:pt x="9" y="7"/>
                    </a:lnTo>
                    <a:lnTo>
                      <a:pt x="11" y="5"/>
                    </a:lnTo>
                    <a:lnTo>
                      <a:pt x="11" y="5"/>
                    </a:lnTo>
                    <a:lnTo>
                      <a:pt x="9" y="3"/>
                    </a:lnTo>
                    <a:lnTo>
                      <a:pt x="7" y="1"/>
                    </a:lnTo>
                    <a:lnTo>
                      <a:pt x="7" y="0"/>
                    </a:lnTo>
                    <a:lnTo>
                      <a:pt x="5" y="0"/>
                    </a:lnTo>
                    <a:lnTo>
                      <a:pt x="4" y="0"/>
                    </a:lnTo>
                    <a:lnTo>
                      <a:pt x="2" y="1"/>
                    </a:lnTo>
                    <a:lnTo>
                      <a:pt x="0" y="3"/>
                    </a:lnTo>
                    <a:lnTo>
                      <a:pt x="0" y="5"/>
                    </a:lnTo>
                    <a:lnTo>
                      <a:pt x="0" y="7"/>
                    </a:lnTo>
                    <a:lnTo>
                      <a:pt x="0" y="8"/>
                    </a:lnTo>
                    <a:lnTo>
                      <a:pt x="2" y="10"/>
                    </a:lnTo>
                    <a:lnTo>
                      <a:pt x="4" y="10"/>
                    </a:lnTo>
                    <a:lnTo>
                      <a:pt x="5" y="10"/>
                    </a:lnTo>
                    <a:close/>
                  </a:path>
                </a:pathLst>
              </a:custGeom>
              <a:solidFill>
                <a:srgbClr val="000000"/>
              </a:solidFill>
              <a:ln w="9525">
                <a:noFill/>
                <a:round/>
                <a:headEnd/>
                <a:tailEnd/>
              </a:ln>
            </p:spPr>
            <p:txBody>
              <a:bodyPr/>
              <a:lstStyle/>
              <a:p>
                <a:endParaRPr lang="zh-CN" altLang="en-US"/>
              </a:p>
            </p:txBody>
          </p:sp>
          <p:sp>
            <p:nvSpPr>
              <p:cNvPr id="193161" name="Freeform 649"/>
              <p:cNvSpPr>
                <a:spLocks/>
              </p:cNvSpPr>
              <p:nvPr/>
            </p:nvSpPr>
            <p:spPr bwMode="auto">
              <a:xfrm>
                <a:off x="2797" y="1281"/>
                <a:ext cx="5" cy="6"/>
              </a:xfrm>
              <a:custGeom>
                <a:avLst/>
                <a:gdLst/>
                <a:ahLst/>
                <a:cxnLst>
                  <a:cxn ang="0">
                    <a:pos x="6" y="10"/>
                  </a:cxn>
                  <a:cxn ang="0">
                    <a:pos x="6" y="10"/>
                  </a:cxn>
                  <a:cxn ang="0">
                    <a:pos x="7" y="8"/>
                  </a:cxn>
                  <a:cxn ang="0">
                    <a:pos x="9" y="7"/>
                  </a:cxn>
                  <a:cxn ang="0">
                    <a:pos x="11" y="5"/>
                  </a:cxn>
                  <a:cxn ang="0">
                    <a:pos x="11" y="5"/>
                  </a:cxn>
                  <a:cxn ang="0">
                    <a:pos x="9" y="3"/>
                  </a:cxn>
                  <a:cxn ang="0">
                    <a:pos x="7"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6" y="10"/>
                    </a:lnTo>
                    <a:lnTo>
                      <a:pt x="7" y="8"/>
                    </a:lnTo>
                    <a:lnTo>
                      <a:pt x="9" y="7"/>
                    </a:lnTo>
                    <a:lnTo>
                      <a:pt x="11" y="5"/>
                    </a:lnTo>
                    <a:lnTo>
                      <a:pt x="11" y="5"/>
                    </a:lnTo>
                    <a:lnTo>
                      <a:pt x="9" y="3"/>
                    </a:lnTo>
                    <a:lnTo>
                      <a:pt x="7"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62" name="Freeform 650"/>
              <p:cNvSpPr>
                <a:spLocks/>
              </p:cNvSpPr>
              <p:nvPr/>
            </p:nvSpPr>
            <p:spPr bwMode="auto">
              <a:xfrm>
                <a:off x="2786" y="1281"/>
                <a:ext cx="5" cy="6"/>
              </a:xfrm>
              <a:custGeom>
                <a:avLst/>
                <a:gdLst/>
                <a:ahLst/>
                <a:cxnLst>
                  <a:cxn ang="0">
                    <a:pos x="6" y="10"/>
                  </a:cxn>
                  <a:cxn ang="0">
                    <a:pos x="6" y="10"/>
                  </a:cxn>
                  <a:cxn ang="0">
                    <a:pos x="7" y="8"/>
                  </a:cxn>
                  <a:cxn ang="0">
                    <a:pos x="9" y="7"/>
                  </a:cxn>
                  <a:cxn ang="0">
                    <a:pos x="11" y="5"/>
                  </a:cxn>
                  <a:cxn ang="0">
                    <a:pos x="11" y="5"/>
                  </a:cxn>
                  <a:cxn ang="0">
                    <a:pos x="9" y="3"/>
                  </a:cxn>
                  <a:cxn ang="0">
                    <a:pos x="7"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6" y="10"/>
                    </a:lnTo>
                    <a:lnTo>
                      <a:pt x="7" y="8"/>
                    </a:lnTo>
                    <a:lnTo>
                      <a:pt x="9" y="7"/>
                    </a:lnTo>
                    <a:lnTo>
                      <a:pt x="11" y="5"/>
                    </a:lnTo>
                    <a:lnTo>
                      <a:pt x="11" y="5"/>
                    </a:lnTo>
                    <a:lnTo>
                      <a:pt x="9" y="3"/>
                    </a:lnTo>
                    <a:lnTo>
                      <a:pt x="7"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63" name="Freeform 651"/>
              <p:cNvSpPr>
                <a:spLocks/>
              </p:cNvSpPr>
              <p:nvPr/>
            </p:nvSpPr>
            <p:spPr bwMode="auto">
              <a:xfrm>
                <a:off x="2776" y="1281"/>
                <a:ext cx="5" cy="6"/>
              </a:xfrm>
              <a:custGeom>
                <a:avLst/>
                <a:gdLst/>
                <a:ahLst/>
                <a:cxnLst>
                  <a:cxn ang="0">
                    <a:pos x="6" y="10"/>
                  </a:cxn>
                  <a:cxn ang="0">
                    <a:pos x="6" y="10"/>
                  </a:cxn>
                  <a:cxn ang="0">
                    <a:pos x="7" y="8"/>
                  </a:cxn>
                  <a:cxn ang="0">
                    <a:pos x="9" y="7"/>
                  </a:cxn>
                  <a:cxn ang="0">
                    <a:pos x="11" y="5"/>
                  </a:cxn>
                  <a:cxn ang="0">
                    <a:pos x="11" y="5"/>
                  </a:cxn>
                  <a:cxn ang="0">
                    <a:pos x="9" y="3"/>
                  </a:cxn>
                  <a:cxn ang="0">
                    <a:pos x="7" y="1"/>
                  </a:cxn>
                  <a:cxn ang="0">
                    <a:pos x="7" y="0"/>
                  </a:cxn>
                  <a:cxn ang="0">
                    <a:pos x="6" y="0"/>
                  </a:cxn>
                  <a:cxn ang="0">
                    <a:pos x="4" y="0"/>
                  </a:cxn>
                  <a:cxn ang="0">
                    <a:pos x="2" y="1"/>
                  </a:cxn>
                  <a:cxn ang="0">
                    <a:pos x="0" y="3"/>
                  </a:cxn>
                  <a:cxn ang="0">
                    <a:pos x="0" y="5"/>
                  </a:cxn>
                  <a:cxn ang="0">
                    <a:pos x="0" y="7"/>
                  </a:cxn>
                  <a:cxn ang="0">
                    <a:pos x="0" y="8"/>
                  </a:cxn>
                  <a:cxn ang="0">
                    <a:pos x="2" y="10"/>
                  </a:cxn>
                  <a:cxn ang="0">
                    <a:pos x="4" y="10"/>
                  </a:cxn>
                  <a:cxn ang="0">
                    <a:pos x="6" y="10"/>
                  </a:cxn>
                </a:cxnLst>
                <a:rect l="0" t="0" r="r" b="b"/>
                <a:pathLst>
                  <a:path w="11" h="10">
                    <a:moveTo>
                      <a:pt x="6" y="10"/>
                    </a:moveTo>
                    <a:lnTo>
                      <a:pt x="6" y="10"/>
                    </a:lnTo>
                    <a:lnTo>
                      <a:pt x="7" y="8"/>
                    </a:lnTo>
                    <a:lnTo>
                      <a:pt x="9" y="7"/>
                    </a:lnTo>
                    <a:lnTo>
                      <a:pt x="11" y="5"/>
                    </a:lnTo>
                    <a:lnTo>
                      <a:pt x="11" y="5"/>
                    </a:lnTo>
                    <a:lnTo>
                      <a:pt x="9" y="3"/>
                    </a:lnTo>
                    <a:lnTo>
                      <a:pt x="7" y="1"/>
                    </a:lnTo>
                    <a:lnTo>
                      <a:pt x="7" y="0"/>
                    </a:lnTo>
                    <a:lnTo>
                      <a:pt x="6" y="0"/>
                    </a:lnTo>
                    <a:lnTo>
                      <a:pt x="4" y="0"/>
                    </a:lnTo>
                    <a:lnTo>
                      <a:pt x="2" y="1"/>
                    </a:lnTo>
                    <a:lnTo>
                      <a:pt x="0" y="3"/>
                    </a:lnTo>
                    <a:lnTo>
                      <a:pt x="0" y="5"/>
                    </a:lnTo>
                    <a:lnTo>
                      <a:pt x="0" y="7"/>
                    </a:lnTo>
                    <a:lnTo>
                      <a:pt x="0" y="8"/>
                    </a:lnTo>
                    <a:lnTo>
                      <a:pt x="2" y="10"/>
                    </a:lnTo>
                    <a:lnTo>
                      <a:pt x="4" y="10"/>
                    </a:lnTo>
                    <a:lnTo>
                      <a:pt x="6" y="10"/>
                    </a:lnTo>
                    <a:close/>
                  </a:path>
                </a:pathLst>
              </a:custGeom>
              <a:solidFill>
                <a:srgbClr val="000000"/>
              </a:solidFill>
              <a:ln w="9525">
                <a:noFill/>
                <a:round/>
                <a:headEnd/>
                <a:tailEnd/>
              </a:ln>
            </p:spPr>
            <p:txBody>
              <a:bodyPr/>
              <a:lstStyle/>
              <a:p>
                <a:endParaRPr lang="zh-CN" altLang="en-US"/>
              </a:p>
            </p:txBody>
          </p:sp>
          <p:sp>
            <p:nvSpPr>
              <p:cNvPr id="193164" name="Freeform 652"/>
              <p:cNvSpPr>
                <a:spLocks/>
              </p:cNvSpPr>
              <p:nvPr/>
            </p:nvSpPr>
            <p:spPr bwMode="auto">
              <a:xfrm>
                <a:off x="2765" y="1281"/>
                <a:ext cx="6" cy="6"/>
              </a:xfrm>
              <a:custGeom>
                <a:avLst/>
                <a:gdLst/>
                <a:ahLst/>
                <a:cxnLst>
                  <a:cxn ang="0">
                    <a:pos x="5" y="10"/>
                  </a:cxn>
                  <a:cxn ang="0">
                    <a:pos x="5" y="10"/>
                  </a:cxn>
                  <a:cxn ang="0">
                    <a:pos x="7" y="8"/>
                  </a:cxn>
                  <a:cxn ang="0">
                    <a:pos x="8" y="7"/>
                  </a:cxn>
                  <a:cxn ang="0">
                    <a:pos x="10" y="5"/>
                  </a:cxn>
                  <a:cxn ang="0">
                    <a:pos x="10" y="5"/>
                  </a:cxn>
                  <a:cxn ang="0">
                    <a:pos x="8" y="3"/>
                  </a:cxn>
                  <a:cxn ang="0">
                    <a:pos x="7"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5" y="10"/>
                    </a:lnTo>
                    <a:lnTo>
                      <a:pt x="7" y="8"/>
                    </a:lnTo>
                    <a:lnTo>
                      <a:pt x="8" y="7"/>
                    </a:lnTo>
                    <a:lnTo>
                      <a:pt x="10" y="5"/>
                    </a:lnTo>
                    <a:lnTo>
                      <a:pt x="10" y="5"/>
                    </a:lnTo>
                    <a:lnTo>
                      <a:pt x="8" y="3"/>
                    </a:lnTo>
                    <a:lnTo>
                      <a:pt x="7"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sp>
            <p:nvSpPr>
              <p:cNvPr id="193165" name="Freeform 653"/>
              <p:cNvSpPr>
                <a:spLocks/>
              </p:cNvSpPr>
              <p:nvPr/>
            </p:nvSpPr>
            <p:spPr bwMode="auto">
              <a:xfrm>
                <a:off x="2755" y="1281"/>
                <a:ext cx="5" cy="6"/>
              </a:xfrm>
              <a:custGeom>
                <a:avLst/>
                <a:gdLst/>
                <a:ahLst/>
                <a:cxnLst>
                  <a:cxn ang="0">
                    <a:pos x="5" y="10"/>
                  </a:cxn>
                  <a:cxn ang="0">
                    <a:pos x="5" y="10"/>
                  </a:cxn>
                  <a:cxn ang="0">
                    <a:pos x="7" y="8"/>
                  </a:cxn>
                  <a:cxn ang="0">
                    <a:pos x="8" y="7"/>
                  </a:cxn>
                  <a:cxn ang="0">
                    <a:pos x="10" y="5"/>
                  </a:cxn>
                  <a:cxn ang="0">
                    <a:pos x="10" y="5"/>
                  </a:cxn>
                  <a:cxn ang="0">
                    <a:pos x="8" y="3"/>
                  </a:cxn>
                  <a:cxn ang="0">
                    <a:pos x="7" y="1"/>
                  </a:cxn>
                  <a:cxn ang="0">
                    <a:pos x="7" y="0"/>
                  </a:cxn>
                  <a:cxn ang="0">
                    <a:pos x="5" y="0"/>
                  </a:cxn>
                  <a:cxn ang="0">
                    <a:pos x="3" y="0"/>
                  </a:cxn>
                  <a:cxn ang="0">
                    <a:pos x="1" y="1"/>
                  </a:cxn>
                  <a:cxn ang="0">
                    <a:pos x="0" y="3"/>
                  </a:cxn>
                  <a:cxn ang="0">
                    <a:pos x="0" y="5"/>
                  </a:cxn>
                  <a:cxn ang="0">
                    <a:pos x="0" y="7"/>
                  </a:cxn>
                  <a:cxn ang="0">
                    <a:pos x="0" y="8"/>
                  </a:cxn>
                  <a:cxn ang="0">
                    <a:pos x="1" y="10"/>
                  </a:cxn>
                  <a:cxn ang="0">
                    <a:pos x="3" y="10"/>
                  </a:cxn>
                  <a:cxn ang="0">
                    <a:pos x="5" y="10"/>
                  </a:cxn>
                </a:cxnLst>
                <a:rect l="0" t="0" r="r" b="b"/>
                <a:pathLst>
                  <a:path w="10" h="10">
                    <a:moveTo>
                      <a:pt x="5" y="10"/>
                    </a:moveTo>
                    <a:lnTo>
                      <a:pt x="5" y="10"/>
                    </a:lnTo>
                    <a:lnTo>
                      <a:pt x="7" y="8"/>
                    </a:lnTo>
                    <a:lnTo>
                      <a:pt x="8" y="7"/>
                    </a:lnTo>
                    <a:lnTo>
                      <a:pt x="10" y="5"/>
                    </a:lnTo>
                    <a:lnTo>
                      <a:pt x="10" y="5"/>
                    </a:lnTo>
                    <a:lnTo>
                      <a:pt x="8" y="3"/>
                    </a:lnTo>
                    <a:lnTo>
                      <a:pt x="7" y="1"/>
                    </a:lnTo>
                    <a:lnTo>
                      <a:pt x="7" y="0"/>
                    </a:lnTo>
                    <a:lnTo>
                      <a:pt x="5" y="0"/>
                    </a:lnTo>
                    <a:lnTo>
                      <a:pt x="3" y="0"/>
                    </a:lnTo>
                    <a:lnTo>
                      <a:pt x="1" y="1"/>
                    </a:lnTo>
                    <a:lnTo>
                      <a:pt x="0" y="3"/>
                    </a:lnTo>
                    <a:lnTo>
                      <a:pt x="0" y="5"/>
                    </a:lnTo>
                    <a:lnTo>
                      <a:pt x="0" y="7"/>
                    </a:lnTo>
                    <a:lnTo>
                      <a:pt x="0" y="8"/>
                    </a:lnTo>
                    <a:lnTo>
                      <a:pt x="1" y="10"/>
                    </a:lnTo>
                    <a:lnTo>
                      <a:pt x="3" y="10"/>
                    </a:lnTo>
                    <a:lnTo>
                      <a:pt x="5" y="10"/>
                    </a:lnTo>
                    <a:close/>
                  </a:path>
                </a:pathLst>
              </a:custGeom>
              <a:solidFill>
                <a:srgbClr val="000000"/>
              </a:solidFill>
              <a:ln w="9525">
                <a:noFill/>
                <a:round/>
                <a:headEnd/>
                <a:tailEnd/>
              </a:ln>
            </p:spPr>
            <p:txBody>
              <a:bodyPr/>
              <a:lstStyle/>
              <a:p>
                <a:endParaRPr lang="zh-CN" altLang="en-US"/>
              </a:p>
            </p:txBody>
          </p:sp>
        </p:grpSp>
        <p:grpSp>
          <p:nvGrpSpPr>
            <p:cNvPr id="192949" name="Group 654"/>
            <p:cNvGrpSpPr>
              <a:grpSpLocks/>
            </p:cNvGrpSpPr>
            <p:nvPr/>
          </p:nvGrpSpPr>
          <p:grpSpPr bwMode="auto">
            <a:xfrm>
              <a:off x="2321" y="1153"/>
              <a:ext cx="5" cy="131"/>
              <a:chOff x="2753" y="1153"/>
              <a:chExt cx="5" cy="131"/>
            </a:xfrm>
          </p:grpSpPr>
          <p:sp>
            <p:nvSpPr>
              <p:cNvPr id="193167" name="Freeform 655"/>
              <p:cNvSpPr>
                <a:spLocks/>
              </p:cNvSpPr>
              <p:nvPr/>
            </p:nvSpPr>
            <p:spPr bwMode="auto">
              <a:xfrm>
                <a:off x="2753" y="1279"/>
                <a:ext cx="5" cy="5"/>
              </a:xfrm>
              <a:custGeom>
                <a:avLst/>
                <a:gdLst/>
                <a:ahLst/>
                <a:cxnLst>
                  <a:cxn ang="0">
                    <a:pos x="0" y="7"/>
                  </a:cxn>
                  <a:cxn ang="0">
                    <a:pos x="2" y="7"/>
                  </a:cxn>
                  <a:cxn ang="0">
                    <a:pos x="4" y="9"/>
                  </a:cxn>
                  <a:cxn ang="0">
                    <a:pos x="5" y="11"/>
                  </a:cxn>
                  <a:cxn ang="0">
                    <a:pos x="5" y="11"/>
                  </a:cxn>
                  <a:cxn ang="0">
                    <a:pos x="7" y="9"/>
                  </a:cxn>
                  <a:cxn ang="0">
                    <a:pos x="9" y="7"/>
                  </a:cxn>
                  <a:cxn ang="0">
                    <a:pos x="11" y="6"/>
                  </a:cxn>
                  <a:cxn ang="0">
                    <a:pos x="11" y="6"/>
                  </a:cxn>
                  <a:cxn ang="0">
                    <a:pos x="11" y="4"/>
                  </a:cxn>
                  <a:cxn ang="0">
                    <a:pos x="11" y="2"/>
                  </a:cxn>
                  <a:cxn ang="0">
                    <a:pos x="9" y="0"/>
                  </a:cxn>
                  <a:cxn ang="0">
                    <a:pos x="7" y="0"/>
                  </a:cxn>
                  <a:cxn ang="0">
                    <a:pos x="5" y="0"/>
                  </a:cxn>
                  <a:cxn ang="0">
                    <a:pos x="4" y="0"/>
                  </a:cxn>
                  <a:cxn ang="0">
                    <a:pos x="2" y="2"/>
                  </a:cxn>
                  <a:cxn ang="0">
                    <a:pos x="0" y="4"/>
                  </a:cxn>
                  <a:cxn ang="0">
                    <a:pos x="0" y="6"/>
                  </a:cxn>
                  <a:cxn ang="0">
                    <a:pos x="0" y="7"/>
                  </a:cxn>
                </a:cxnLst>
                <a:rect l="0" t="0" r="r" b="b"/>
                <a:pathLst>
                  <a:path w="11" h="11">
                    <a:moveTo>
                      <a:pt x="0" y="7"/>
                    </a:moveTo>
                    <a:lnTo>
                      <a:pt x="2" y="7"/>
                    </a:lnTo>
                    <a:lnTo>
                      <a:pt x="4" y="9"/>
                    </a:lnTo>
                    <a:lnTo>
                      <a:pt x="5" y="11"/>
                    </a:lnTo>
                    <a:lnTo>
                      <a:pt x="5" y="11"/>
                    </a:lnTo>
                    <a:lnTo>
                      <a:pt x="7" y="9"/>
                    </a:lnTo>
                    <a:lnTo>
                      <a:pt x="9" y="7"/>
                    </a:lnTo>
                    <a:lnTo>
                      <a:pt x="11" y="6"/>
                    </a:lnTo>
                    <a:lnTo>
                      <a:pt x="11" y="6"/>
                    </a:lnTo>
                    <a:lnTo>
                      <a:pt x="11" y="4"/>
                    </a:lnTo>
                    <a:lnTo>
                      <a:pt x="11" y="2"/>
                    </a:lnTo>
                    <a:lnTo>
                      <a:pt x="9" y="0"/>
                    </a:lnTo>
                    <a:lnTo>
                      <a:pt x="7" y="0"/>
                    </a:lnTo>
                    <a:lnTo>
                      <a:pt x="5" y="0"/>
                    </a:lnTo>
                    <a:lnTo>
                      <a:pt x="4" y="0"/>
                    </a:lnTo>
                    <a:lnTo>
                      <a:pt x="2" y="2"/>
                    </a:lnTo>
                    <a:lnTo>
                      <a:pt x="0" y="4"/>
                    </a:lnTo>
                    <a:lnTo>
                      <a:pt x="0" y="6"/>
                    </a:lnTo>
                    <a:lnTo>
                      <a:pt x="0" y="7"/>
                    </a:lnTo>
                    <a:close/>
                  </a:path>
                </a:pathLst>
              </a:custGeom>
              <a:solidFill>
                <a:srgbClr val="000000"/>
              </a:solidFill>
              <a:ln w="9525">
                <a:noFill/>
                <a:round/>
                <a:headEnd/>
                <a:tailEnd/>
              </a:ln>
            </p:spPr>
            <p:txBody>
              <a:bodyPr/>
              <a:lstStyle/>
              <a:p>
                <a:endParaRPr lang="zh-CN" altLang="en-US"/>
              </a:p>
            </p:txBody>
          </p:sp>
          <p:sp>
            <p:nvSpPr>
              <p:cNvPr id="193168" name="Freeform 656"/>
              <p:cNvSpPr>
                <a:spLocks/>
              </p:cNvSpPr>
              <p:nvPr/>
            </p:nvSpPr>
            <p:spPr bwMode="auto">
              <a:xfrm>
                <a:off x="2753" y="1268"/>
                <a:ext cx="5" cy="6"/>
              </a:xfrm>
              <a:custGeom>
                <a:avLst/>
                <a:gdLst/>
                <a:ahLst/>
                <a:cxnLst>
                  <a:cxn ang="0">
                    <a:pos x="0" y="7"/>
                  </a:cxn>
                  <a:cxn ang="0">
                    <a:pos x="2" y="7"/>
                  </a:cxn>
                  <a:cxn ang="0">
                    <a:pos x="4" y="8"/>
                  </a:cxn>
                  <a:cxn ang="0">
                    <a:pos x="5" y="10"/>
                  </a:cxn>
                  <a:cxn ang="0">
                    <a:pos x="5" y="10"/>
                  </a:cxn>
                  <a:cxn ang="0">
                    <a:pos x="7" y="8"/>
                  </a:cxn>
                  <a:cxn ang="0">
                    <a:pos x="9" y="7"/>
                  </a:cxn>
                  <a:cxn ang="0">
                    <a:pos x="11" y="5"/>
                  </a:cxn>
                  <a:cxn ang="0">
                    <a:pos x="11" y="5"/>
                  </a:cxn>
                  <a:cxn ang="0">
                    <a:pos x="11" y="3"/>
                  </a:cxn>
                  <a:cxn ang="0">
                    <a:pos x="11" y="1"/>
                  </a:cxn>
                  <a:cxn ang="0">
                    <a:pos x="9" y="0"/>
                  </a:cxn>
                  <a:cxn ang="0">
                    <a:pos x="7" y="0"/>
                  </a:cxn>
                  <a:cxn ang="0">
                    <a:pos x="5" y="0"/>
                  </a:cxn>
                  <a:cxn ang="0">
                    <a:pos x="4" y="0"/>
                  </a:cxn>
                  <a:cxn ang="0">
                    <a:pos x="2" y="1"/>
                  </a:cxn>
                  <a:cxn ang="0">
                    <a:pos x="0" y="3"/>
                  </a:cxn>
                  <a:cxn ang="0">
                    <a:pos x="0" y="5"/>
                  </a:cxn>
                  <a:cxn ang="0">
                    <a:pos x="0" y="7"/>
                  </a:cxn>
                </a:cxnLst>
                <a:rect l="0" t="0" r="r" b="b"/>
                <a:pathLst>
                  <a:path w="11" h="10">
                    <a:moveTo>
                      <a:pt x="0" y="7"/>
                    </a:moveTo>
                    <a:lnTo>
                      <a:pt x="2" y="7"/>
                    </a:lnTo>
                    <a:lnTo>
                      <a:pt x="4" y="8"/>
                    </a:lnTo>
                    <a:lnTo>
                      <a:pt x="5" y="10"/>
                    </a:lnTo>
                    <a:lnTo>
                      <a:pt x="5" y="10"/>
                    </a:lnTo>
                    <a:lnTo>
                      <a:pt x="7" y="8"/>
                    </a:lnTo>
                    <a:lnTo>
                      <a:pt x="9" y="7"/>
                    </a:lnTo>
                    <a:lnTo>
                      <a:pt x="11" y="5"/>
                    </a:lnTo>
                    <a:lnTo>
                      <a:pt x="11" y="5"/>
                    </a:lnTo>
                    <a:lnTo>
                      <a:pt x="11" y="3"/>
                    </a:lnTo>
                    <a:lnTo>
                      <a:pt x="11" y="1"/>
                    </a:lnTo>
                    <a:lnTo>
                      <a:pt x="9" y="0"/>
                    </a:lnTo>
                    <a:lnTo>
                      <a:pt x="7" y="0"/>
                    </a:lnTo>
                    <a:lnTo>
                      <a:pt x="5" y="0"/>
                    </a:lnTo>
                    <a:lnTo>
                      <a:pt x="4" y="0"/>
                    </a:lnTo>
                    <a:lnTo>
                      <a:pt x="2" y="1"/>
                    </a:lnTo>
                    <a:lnTo>
                      <a:pt x="0" y="3"/>
                    </a:lnTo>
                    <a:lnTo>
                      <a:pt x="0" y="5"/>
                    </a:lnTo>
                    <a:lnTo>
                      <a:pt x="0" y="7"/>
                    </a:lnTo>
                    <a:close/>
                  </a:path>
                </a:pathLst>
              </a:custGeom>
              <a:solidFill>
                <a:srgbClr val="000000"/>
              </a:solidFill>
              <a:ln w="9525">
                <a:noFill/>
                <a:round/>
                <a:headEnd/>
                <a:tailEnd/>
              </a:ln>
            </p:spPr>
            <p:txBody>
              <a:bodyPr/>
              <a:lstStyle/>
              <a:p>
                <a:endParaRPr lang="zh-CN" altLang="en-US"/>
              </a:p>
            </p:txBody>
          </p:sp>
          <p:sp>
            <p:nvSpPr>
              <p:cNvPr id="193169" name="Freeform 657"/>
              <p:cNvSpPr>
                <a:spLocks/>
              </p:cNvSpPr>
              <p:nvPr/>
            </p:nvSpPr>
            <p:spPr bwMode="auto">
              <a:xfrm>
                <a:off x="2753" y="1258"/>
                <a:ext cx="5" cy="5"/>
              </a:xfrm>
              <a:custGeom>
                <a:avLst/>
                <a:gdLst/>
                <a:ahLst/>
                <a:cxnLst>
                  <a:cxn ang="0">
                    <a:pos x="0" y="7"/>
                  </a:cxn>
                  <a:cxn ang="0">
                    <a:pos x="2" y="7"/>
                  </a:cxn>
                  <a:cxn ang="0">
                    <a:pos x="4" y="8"/>
                  </a:cxn>
                  <a:cxn ang="0">
                    <a:pos x="5" y="10"/>
                  </a:cxn>
                  <a:cxn ang="0">
                    <a:pos x="5" y="10"/>
                  </a:cxn>
                  <a:cxn ang="0">
                    <a:pos x="7" y="8"/>
                  </a:cxn>
                  <a:cxn ang="0">
                    <a:pos x="9" y="7"/>
                  </a:cxn>
                  <a:cxn ang="0">
                    <a:pos x="11" y="5"/>
                  </a:cxn>
                  <a:cxn ang="0">
                    <a:pos x="11" y="5"/>
                  </a:cxn>
                  <a:cxn ang="0">
                    <a:pos x="11" y="3"/>
                  </a:cxn>
                  <a:cxn ang="0">
                    <a:pos x="11" y="1"/>
                  </a:cxn>
                  <a:cxn ang="0">
                    <a:pos x="9" y="0"/>
                  </a:cxn>
                  <a:cxn ang="0">
                    <a:pos x="7" y="0"/>
                  </a:cxn>
                  <a:cxn ang="0">
                    <a:pos x="5" y="0"/>
                  </a:cxn>
                  <a:cxn ang="0">
                    <a:pos x="4" y="0"/>
                  </a:cxn>
                  <a:cxn ang="0">
                    <a:pos x="2" y="1"/>
                  </a:cxn>
                  <a:cxn ang="0">
                    <a:pos x="0" y="3"/>
                  </a:cxn>
                  <a:cxn ang="0">
                    <a:pos x="0" y="5"/>
                  </a:cxn>
                  <a:cxn ang="0">
                    <a:pos x="0" y="7"/>
                  </a:cxn>
                </a:cxnLst>
                <a:rect l="0" t="0" r="r" b="b"/>
                <a:pathLst>
                  <a:path w="11" h="10">
                    <a:moveTo>
                      <a:pt x="0" y="7"/>
                    </a:moveTo>
                    <a:lnTo>
                      <a:pt x="2" y="7"/>
                    </a:lnTo>
                    <a:lnTo>
                      <a:pt x="4" y="8"/>
                    </a:lnTo>
                    <a:lnTo>
                      <a:pt x="5" y="10"/>
                    </a:lnTo>
                    <a:lnTo>
                      <a:pt x="5" y="10"/>
                    </a:lnTo>
                    <a:lnTo>
                      <a:pt x="7" y="8"/>
                    </a:lnTo>
                    <a:lnTo>
                      <a:pt x="9" y="7"/>
                    </a:lnTo>
                    <a:lnTo>
                      <a:pt x="11" y="5"/>
                    </a:lnTo>
                    <a:lnTo>
                      <a:pt x="11" y="5"/>
                    </a:lnTo>
                    <a:lnTo>
                      <a:pt x="11" y="3"/>
                    </a:lnTo>
                    <a:lnTo>
                      <a:pt x="11" y="1"/>
                    </a:lnTo>
                    <a:lnTo>
                      <a:pt x="9" y="0"/>
                    </a:lnTo>
                    <a:lnTo>
                      <a:pt x="7" y="0"/>
                    </a:lnTo>
                    <a:lnTo>
                      <a:pt x="5" y="0"/>
                    </a:lnTo>
                    <a:lnTo>
                      <a:pt x="4" y="0"/>
                    </a:lnTo>
                    <a:lnTo>
                      <a:pt x="2" y="1"/>
                    </a:lnTo>
                    <a:lnTo>
                      <a:pt x="0" y="3"/>
                    </a:lnTo>
                    <a:lnTo>
                      <a:pt x="0" y="5"/>
                    </a:lnTo>
                    <a:lnTo>
                      <a:pt x="0" y="7"/>
                    </a:lnTo>
                    <a:close/>
                  </a:path>
                </a:pathLst>
              </a:custGeom>
              <a:solidFill>
                <a:srgbClr val="000000"/>
              </a:solidFill>
              <a:ln w="9525">
                <a:noFill/>
                <a:round/>
                <a:headEnd/>
                <a:tailEnd/>
              </a:ln>
            </p:spPr>
            <p:txBody>
              <a:bodyPr/>
              <a:lstStyle/>
              <a:p>
                <a:endParaRPr lang="zh-CN" altLang="en-US"/>
              </a:p>
            </p:txBody>
          </p:sp>
          <p:sp>
            <p:nvSpPr>
              <p:cNvPr id="193170" name="Freeform 658"/>
              <p:cNvSpPr>
                <a:spLocks/>
              </p:cNvSpPr>
              <p:nvPr/>
            </p:nvSpPr>
            <p:spPr bwMode="auto">
              <a:xfrm>
                <a:off x="2753" y="1247"/>
                <a:ext cx="5" cy="6"/>
              </a:xfrm>
              <a:custGeom>
                <a:avLst/>
                <a:gdLst/>
                <a:ahLst/>
                <a:cxnLst>
                  <a:cxn ang="0">
                    <a:pos x="0" y="7"/>
                  </a:cxn>
                  <a:cxn ang="0">
                    <a:pos x="2" y="7"/>
                  </a:cxn>
                  <a:cxn ang="0">
                    <a:pos x="4" y="8"/>
                  </a:cxn>
                  <a:cxn ang="0">
                    <a:pos x="5" y="10"/>
                  </a:cxn>
                  <a:cxn ang="0">
                    <a:pos x="5" y="10"/>
                  </a:cxn>
                  <a:cxn ang="0">
                    <a:pos x="7" y="8"/>
                  </a:cxn>
                  <a:cxn ang="0">
                    <a:pos x="9" y="7"/>
                  </a:cxn>
                  <a:cxn ang="0">
                    <a:pos x="11" y="5"/>
                  </a:cxn>
                  <a:cxn ang="0">
                    <a:pos x="11" y="5"/>
                  </a:cxn>
                  <a:cxn ang="0">
                    <a:pos x="11" y="3"/>
                  </a:cxn>
                  <a:cxn ang="0">
                    <a:pos x="11" y="1"/>
                  </a:cxn>
                  <a:cxn ang="0">
                    <a:pos x="9" y="0"/>
                  </a:cxn>
                  <a:cxn ang="0">
                    <a:pos x="7" y="0"/>
                  </a:cxn>
                  <a:cxn ang="0">
                    <a:pos x="5" y="0"/>
                  </a:cxn>
                  <a:cxn ang="0">
                    <a:pos x="4" y="0"/>
                  </a:cxn>
                  <a:cxn ang="0">
                    <a:pos x="2" y="1"/>
                  </a:cxn>
                  <a:cxn ang="0">
                    <a:pos x="0" y="3"/>
                  </a:cxn>
                  <a:cxn ang="0">
                    <a:pos x="0" y="5"/>
                  </a:cxn>
                  <a:cxn ang="0">
                    <a:pos x="0" y="7"/>
                  </a:cxn>
                </a:cxnLst>
                <a:rect l="0" t="0" r="r" b="b"/>
                <a:pathLst>
                  <a:path w="11" h="10">
                    <a:moveTo>
                      <a:pt x="0" y="7"/>
                    </a:moveTo>
                    <a:lnTo>
                      <a:pt x="2" y="7"/>
                    </a:lnTo>
                    <a:lnTo>
                      <a:pt x="4" y="8"/>
                    </a:lnTo>
                    <a:lnTo>
                      <a:pt x="5" y="10"/>
                    </a:lnTo>
                    <a:lnTo>
                      <a:pt x="5" y="10"/>
                    </a:lnTo>
                    <a:lnTo>
                      <a:pt x="7" y="8"/>
                    </a:lnTo>
                    <a:lnTo>
                      <a:pt x="9" y="7"/>
                    </a:lnTo>
                    <a:lnTo>
                      <a:pt x="11" y="5"/>
                    </a:lnTo>
                    <a:lnTo>
                      <a:pt x="11" y="5"/>
                    </a:lnTo>
                    <a:lnTo>
                      <a:pt x="11" y="3"/>
                    </a:lnTo>
                    <a:lnTo>
                      <a:pt x="11" y="1"/>
                    </a:lnTo>
                    <a:lnTo>
                      <a:pt x="9" y="0"/>
                    </a:lnTo>
                    <a:lnTo>
                      <a:pt x="7" y="0"/>
                    </a:lnTo>
                    <a:lnTo>
                      <a:pt x="5" y="0"/>
                    </a:lnTo>
                    <a:lnTo>
                      <a:pt x="4" y="0"/>
                    </a:lnTo>
                    <a:lnTo>
                      <a:pt x="2" y="1"/>
                    </a:lnTo>
                    <a:lnTo>
                      <a:pt x="0" y="3"/>
                    </a:lnTo>
                    <a:lnTo>
                      <a:pt x="0" y="5"/>
                    </a:lnTo>
                    <a:lnTo>
                      <a:pt x="0" y="7"/>
                    </a:lnTo>
                    <a:close/>
                  </a:path>
                </a:pathLst>
              </a:custGeom>
              <a:solidFill>
                <a:srgbClr val="000000"/>
              </a:solidFill>
              <a:ln w="9525">
                <a:noFill/>
                <a:round/>
                <a:headEnd/>
                <a:tailEnd/>
              </a:ln>
            </p:spPr>
            <p:txBody>
              <a:bodyPr/>
              <a:lstStyle/>
              <a:p>
                <a:endParaRPr lang="zh-CN" altLang="en-US"/>
              </a:p>
            </p:txBody>
          </p:sp>
          <p:sp>
            <p:nvSpPr>
              <p:cNvPr id="193171" name="Freeform 659"/>
              <p:cNvSpPr>
                <a:spLocks/>
              </p:cNvSpPr>
              <p:nvPr/>
            </p:nvSpPr>
            <p:spPr bwMode="auto">
              <a:xfrm>
                <a:off x="2753" y="1237"/>
                <a:ext cx="5" cy="5"/>
              </a:xfrm>
              <a:custGeom>
                <a:avLst/>
                <a:gdLst/>
                <a:ahLst/>
                <a:cxnLst>
                  <a:cxn ang="0">
                    <a:pos x="0" y="7"/>
                  </a:cxn>
                  <a:cxn ang="0">
                    <a:pos x="2" y="7"/>
                  </a:cxn>
                  <a:cxn ang="0">
                    <a:pos x="4" y="9"/>
                  </a:cxn>
                  <a:cxn ang="0">
                    <a:pos x="5" y="10"/>
                  </a:cxn>
                  <a:cxn ang="0">
                    <a:pos x="5" y="10"/>
                  </a:cxn>
                  <a:cxn ang="0">
                    <a:pos x="7" y="9"/>
                  </a:cxn>
                  <a:cxn ang="0">
                    <a:pos x="9" y="7"/>
                  </a:cxn>
                  <a:cxn ang="0">
                    <a:pos x="11" y="5"/>
                  </a:cxn>
                  <a:cxn ang="0">
                    <a:pos x="11" y="5"/>
                  </a:cxn>
                  <a:cxn ang="0">
                    <a:pos x="11" y="3"/>
                  </a:cxn>
                  <a:cxn ang="0">
                    <a:pos x="11" y="2"/>
                  </a:cxn>
                  <a:cxn ang="0">
                    <a:pos x="9" y="0"/>
                  </a:cxn>
                  <a:cxn ang="0">
                    <a:pos x="7" y="0"/>
                  </a:cxn>
                  <a:cxn ang="0">
                    <a:pos x="5" y="0"/>
                  </a:cxn>
                  <a:cxn ang="0">
                    <a:pos x="4" y="0"/>
                  </a:cxn>
                  <a:cxn ang="0">
                    <a:pos x="2" y="2"/>
                  </a:cxn>
                  <a:cxn ang="0">
                    <a:pos x="0" y="3"/>
                  </a:cxn>
                  <a:cxn ang="0">
                    <a:pos x="0" y="5"/>
                  </a:cxn>
                  <a:cxn ang="0">
                    <a:pos x="0" y="7"/>
                  </a:cxn>
                </a:cxnLst>
                <a:rect l="0" t="0" r="r" b="b"/>
                <a:pathLst>
                  <a:path w="11" h="10">
                    <a:moveTo>
                      <a:pt x="0" y="7"/>
                    </a:moveTo>
                    <a:lnTo>
                      <a:pt x="2" y="7"/>
                    </a:lnTo>
                    <a:lnTo>
                      <a:pt x="4" y="9"/>
                    </a:lnTo>
                    <a:lnTo>
                      <a:pt x="5" y="10"/>
                    </a:lnTo>
                    <a:lnTo>
                      <a:pt x="5" y="10"/>
                    </a:lnTo>
                    <a:lnTo>
                      <a:pt x="7" y="9"/>
                    </a:lnTo>
                    <a:lnTo>
                      <a:pt x="9" y="7"/>
                    </a:lnTo>
                    <a:lnTo>
                      <a:pt x="11" y="5"/>
                    </a:lnTo>
                    <a:lnTo>
                      <a:pt x="11" y="5"/>
                    </a:lnTo>
                    <a:lnTo>
                      <a:pt x="11" y="3"/>
                    </a:lnTo>
                    <a:lnTo>
                      <a:pt x="11" y="2"/>
                    </a:lnTo>
                    <a:lnTo>
                      <a:pt x="9" y="0"/>
                    </a:lnTo>
                    <a:lnTo>
                      <a:pt x="7" y="0"/>
                    </a:lnTo>
                    <a:lnTo>
                      <a:pt x="5" y="0"/>
                    </a:lnTo>
                    <a:lnTo>
                      <a:pt x="4" y="0"/>
                    </a:lnTo>
                    <a:lnTo>
                      <a:pt x="2" y="2"/>
                    </a:lnTo>
                    <a:lnTo>
                      <a:pt x="0" y="3"/>
                    </a:lnTo>
                    <a:lnTo>
                      <a:pt x="0" y="5"/>
                    </a:lnTo>
                    <a:lnTo>
                      <a:pt x="0" y="7"/>
                    </a:lnTo>
                    <a:close/>
                  </a:path>
                </a:pathLst>
              </a:custGeom>
              <a:solidFill>
                <a:srgbClr val="000000"/>
              </a:solidFill>
              <a:ln w="9525">
                <a:noFill/>
                <a:round/>
                <a:headEnd/>
                <a:tailEnd/>
              </a:ln>
            </p:spPr>
            <p:txBody>
              <a:bodyPr/>
              <a:lstStyle/>
              <a:p>
                <a:endParaRPr lang="zh-CN" altLang="en-US"/>
              </a:p>
            </p:txBody>
          </p:sp>
          <p:sp>
            <p:nvSpPr>
              <p:cNvPr id="193172" name="Freeform 660"/>
              <p:cNvSpPr>
                <a:spLocks/>
              </p:cNvSpPr>
              <p:nvPr/>
            </p:nvSpPr>
            <p:spPr bwMode="auto">
              <a:xfrm>
                <a:off x="2753" y="1226"/>
                <a:ext cx="5" cy="6"/>
              </a:xfrm>
              <a:custGeom>
                <a:avLst/>
                <a:gdLst/>
                <a:ahLst/>
                <a:cxnLst>
                  <a:cxn ang="0">
                    <a:pos x="0" y="7"/>
                  </a:cxn>
                  <a:cxn ang="0">
                    <a:pos x="2" y="7"/>
                  </a:cxn>
                  <a:cxn ang="0">
                    <a:pos x="4" y="9"/>
                  </a:cxn>
                  <a:cxn ang="0">
                    <a:pos x="5" y="10"/>
                  </a:cxn>
                  <a:cxn ang="0">
                    <a:pos x="5" y="10"/>
                  </a:cxn>
                  <a:cxn ang="0">
                    <a:pos x="7" y="9"/>
                  </a:cxn>
                  <a:cxn ang="0">
                    <a:pos x="9" y="7"/>
                  </a:cxn>
                  <a:cxn ang="0">
                    <a:pos x="11" y="5"/>
                  </a:cxn>
                  <a:cxn ang="0">
                    <a:pos x="11" y="5"/>
                  </a:cxn>
                  <a:cxn ang="0">
                    <a:pos x="11" y="3"/>
                  </a:cxn>
                  <a:cxn ang="0">
                    <a:pos x="11" y="2"/>
                  </a:cxn>
                  <a:cxn ang="0">
                    <a:pos x="9" y="0"/>
                  </a:cxn>
                  <a:cxn ang="0">
                    <a:pos x="7" y="0"/>
                  </a:cxn>
                  <a:cxn ang="0">
                    <a:pos x="5" y="0"/>
                  </a:cxn>
                  <a:cxn ang="0">
                    <a:pos x="4" y="0"/>
                  </a:cxn>
                  <a:cxn ang="0">
                    <a:pos x="2" y="2"/>
                  </a:cxn>
                  <a:cxn ang="0">
                    <a:pos x="0" y="3"/>
                  </a:cxn>
                  <a:cxn ang="0">
                    <a:pos x="0" y="5"/>
                  </a:cxn>
                  <a:cxn ang="0">
                    <a:pos x="0" y="7"/>
                  </a:cxn>
                </a:cxnLst>
                <a:rect l="0" t="0" r="r" b="b"/>
                <a:pathLst>
                  <a:path w="11" h="10">
                    <a:moveTo>
                      <a:pt x="0" y="7"/>
                    </a:moveTo>
                    <a:lnTo>
                      <a:pt x="2" y="7"/>
                    </a:lnTo>
                    <a:lnTo>
                      <a:pt x="4" y="9"/>
                    </a:lnTo>
                    <a:lnTo>
                      <a:pt x="5" y="10"/>
                    </a:lnTo>
                    <a:lnTo>
                      <a:pt x="5" y="10"/>
                    </a:lnTo>
                    <a:lnTo>
                      <a:pt x="7" y="9"/>
                    </a:lnTo>
                    <a:lnTo>
                      <a:pt x="9" y="7"/>
                    </a:lnTo>
                    <a:lnTo>
                      <a:pt x="11" y="5"/>
                    </a:lnTo>
                    <a:lnTo>
                      <a:pt x="11" y="5"/>
                    </a:lnTo>
                    <a:lnTo>
                      <a:pt x="11" y="3"/>
                    </a:lnTo>
                    <a:lnTo>
                      <a:pt x="11" y="2"/>
                    </a:lnTo>
                    <a:lnTo>
                      <a:pt x="9" y="0"/>
                    </a:lnTo>
                    <a:lnTo>
                      <a:pt x="7" y="0"/>
                    </a:lnTo>
                    <a:lnTo>
                      <a:pt x="5" y="0"/>
                    </a:lnTo>
                    <a:lnTo>
                      <a:pt x="4" y="0"/>
                    </a:lnTo>
                    <a:lnTo>
                      <a:pt x="2" y="2"/>
                    </a:lnTo>
                    <a:lnTo>
                      <a:pt x="0" y="3"/>
                    </a:lnTo>
                    <a:lnTo>
                      <a:pt x="0" y="5"/>
                    </a:lnTo>
                    <a:lnTo>
                      <a:pt x="0" y="7"/>
                    </a:lnTo>
                    <a:close/>
                  </a:path>
                </a:pathLst>
              </a:custGeom>
              <a:solidFill>
                <a:srgbClr val="000000"/>
              </a:solidFill>
              <a:ln w="9525">
                <a:noFill/>
                <a:round/>
                <a:headEnd/>
                <a:tailEnd/>
              </a:ln>
            </p:spPr>
            <p:txBody>
              <a:bodyPr/>
              <a:lstStyle/>
              <a:p>
                <a:endParaRPr lang="zh-CN" altLang="en-US"/>
              </a:p>
            </p:txBody>
          </p:sp>
          <p:sp>
            <p:nvSpPr>
              <p:cNvPr id="193173" name="Freeform 661"/>
              <p:cNvSpPr>
                <a:spLocks/>
              </p:cNvSpPr>
              <p:nvPr/>
            </p:nvSpPr>
            <p:spPr bwMode="auto">
              <a:xfrm>
                <a:off x="2753" y="1216"/>
                <a:ext cx="5" cy="5"/>
              </a:xfrm>
              <a:custGeom>
                <a:avLst/>
                <a:gdLst/>
                <a:ahLst/>
                <a:cxnLst>
                  <a:cxn ang="0">
                    <a:pos x="0" y="7"/>
                  </a:cxn>
                  <a:cxn ang="0">
                    <a:pos x="2" y="7"/>
                  </a:cxn>
                  <a:cxn ang="0">
                    <a:pos x="4" y="9"/>
                  </a:cxn>
                  <a:cxn ang="0">
                    <a:pos x="5" y="10"/>
                  </a:cxn>
                  <a:cxn ang="0">
                    <a:pos x="5" y="10"/>
                  </a:cxn>
                  <a:cxn ang="0">
                    <a:pos x="7" y="9"/>
                  </a:cxn>
                  <a:cxn ang="0">
                    <a:pos x="9" y="7"/>
                  </a:cxn>
                  <a:cxn ang="0">
                    <a:pos x="11" y="5"/>
                  </a:cxn>
                  <a:cxn ang="0">
                    <a:pos x="11" y="5"/>
                  </a:cxn>
                  <a:cxn ang="0">
                    <a:pos x="11" y="4"/>
                  </a:cxn>
                  <a:cxn ang="0">
                    <a:pos x="11" y="2"/>
                  </a:cxn>
                  <a:cxn ang="0">
                    <a:pos x="9" y="0"/>
                  </a:cxn>
                  <a:cxn ang="0">
                    <a:pos x="7" y="0"/>
                  </a:cxn>
                  <a:cxn ang="0">
                    <a:pos x="5" y="0"/>
                  </a:cxn>
                  <a:cxn ang="0">
                    <a:pos x="4" y="0"/>
                  </a:cxn>
                  <a:cxn ang="0">
                    <a:pos x="2" y="2"/>
                  </a:cxn>
                  <a:cxn ang="0">
                    <a:pos x="0" y="4"/>
                  </a:cxn>
                  <a:cxn ang="0">
                    <a:pos x="0" y="5"/>
                  </a:cxn>
                  <a:cxn ang="0">
                    <a:pos x="0" y="7"/>
                  </a:cxn>
                </a:cxnLst>
                <a:rect l="0" t="0" r="r" b="b"/>
                <a:pathLst>
                  <a:path w="11" h="10">
                    <a:moveTo>
                      <a:pt x="0" y="7"/>
                    </a:moveTo>
                    <a:lnTo>
                      <a:pt x="2" y="7"/>
                    </a:lnTo>
                    <a:lnTo>
                      <a:pt x="4" y="9"/>
                    </a:lnTo>
                    <a:lnTo>
                      <a:pt x="5" y="10"/>
                    </a:lnTo>
                    <a:lnTo>
                      <a:pt x="5" y="10"/>
                    </a:lnTo>
                    <a:lnTo>
                      <a:pt x="7" y="9"/>
                    </a:lnTo>
                    <a:lnTo>
                      <a:pt x="9" y="7"/>
                    </a:lnTo>
                    <a:lnTo>
                      <a:pt x="11" y="5"/>
                    </a:lnTo>
                    <a:lnTo>
                      <a:pt x="11" y="5"/>
                    </a:lnTo>
                    <a:lnTo>
                      <a:pt x="11" y="4"/>
                    </a:lnTo>
                    <a:lnTo>
                      <a:pt x="11" y="2"/>
                    </a:lnTo>
                    <a:lnTo>
                      <a:pt x="9" y="0"/>
                    </a:lnTo>
                    <a:lnTo>
                      <a:pt x="7" y="0"/>
                    </a:lnTo>
                    <a:lnTo>
                      <a:pt x="5" y="0"/>
                    </a:lnTo>
                    <a:lnTo>
                      <a:pt x="4" y="0"/>
                    </a:lnTo>
                    <a:lnTo>
                      <a:pt x="2" y="2"/>
                    </a:lnTo>
                    <a:lnTo>
                      <a:pt x="0" y="4"/>
                    </a:lnTo>
                    <a:lnTo>
                      <a:pt x="0" y="5"/>
                    </a:lnTo>
                    <a:lnTo>
                      <a:pt x="0" y="7"/>
                    </a:lnTo>
                    <a:close/>
                  </a:path>
                </a:pathLst>
              </a:custGeom>
              <a:solidFill>
                <a:srgbClr val="000000"/>
              </a:solidFill>
              <a:ln w="9525">
                <a:noFill/>
                <a:round/>
                <a:headEnd/>
                <a:tailEnd/>
              </a:ln>
            </p:spPr>
            <p:txBody>
              <a:bodyPr/>
              <a:lstStyle/>
              <a:p>
                <a:endParaRPr lang="zh-CN" altLang="en-US"/>
              </a:p>
            </p:txBody>
          </p:sp>
          <p:sp>
            <p:nvSpPr>
              <p:cNvPr id="193174" name="Freeform 662"/>
              <p:cNvSpPr>
                <a:spLocks/>
              </p:cNvSpPr>
              <p:nvPr/>
            </p:nvSpPr>
            <p:spPr bwMode="auto">
              <a:xfrm>
                <a:off x="2753" y="1206"/>
                <a:ext cx="5" cy="5"/>
              </a:xfrm>
              <a:custGeom>
                <a:avLst/>
                <a:gdLst/>
                <a:ahLst/>
                <a:cxnLst>
                  <a:cxn ang="0">
                    <a:pos x="0" y="7"/>
                  </a:cxn>
                  <a:cxn ang="0">
                    <a:pos x="2" y="7"/>
                  </a:cxn>
                  <a:cxn ang="0">
                    <a:pos x="4" y="9"/>
                  </a:cxn>
                  <a:cxn ang="0">
                    <a:pos x="5" y="11"/>
                  </a:cxn>
                  <a:cxn ang="0">
                    <a:pos x="5" y="11"/>
                  </a:cxn>
                  <a:cxn ang="0">
                    <a:pos x="7" y="9"/>
                  </a:cxn>
                  <a:cxn ang="0">
                    <a:pos x="9" y="7"/>
                  </a:cxn>
                  <a:cxn ang="0">
                    <a:pos x="11" y="5"/>
                  </a:cxn>
                  <a:cxn ang="0">
                    <a:pos x="11" y="5"/>
                  </a:cxn>
                  <a:cxn ang="0">
                    <a:pos x="11" y="4"/>
                  </a:cxn>
                  <a:cxn ang="0">
                    <a:pos x="11" y="2"/>
                  </a:cxn>
                  <a:cxn ang="0">
                    <a:pos x="9" y="0"/>
                  </a:cxn>
                  <a:cxn ang="0">
                    <a:pos x="7" y="0"/>
                  </a:cxn>
                  <a:cxn ang="0">
                    <a:pos x="5" y="0"/>
                  </a:cxn>
                  <a:cxn ang="0">
                    <a:pos x="4" y="0"/>
                  </a:cxn>
                  <a:cxn ang="0">
                    <a:pos x="2" y="2"/>
                  </a:cxn>
                  <a:cxn ang="0">
                    <a:pos x="0" y="4"/>
                  </a:cxn>
                  <a:cxn ang="0">
                    <a:pos x="0" y="5"/>
                  </a:cxn>
                  <a:cxn ang="0">
                    <a:pos x="0" y="7"/>
                  </a:cxn>
                </a:cxnLst>
                <a:rect l="0" t="0" r="r" b="b"/>
                <a:pathLst>
                  <a:path w="11" h="11">
                    <a:moveTo>
                      <a:pt x="0" y="7"/>
                    </a:moveTo>
                    <a:lnTo>
                      <a:pt x="2" y="7"/>
                    </a:lnTo>
                    <a:lnTo>
                      <a:pt x="4" y="9"/>
                    </a:lnTo>
                    <a:lnTo>
                      <a:pt x="5" y="11"/>
                    </a:lnTo>
                    <a:lnTo>
                      <a:pt x="5" y="11"/>
                    </a:lnTo>
                    <a:lnTo>
                      <a:pt x="7" y="9"/>
                    </a:lnTo>
                    <a:lnTo>
                      <a:pt x="9" y="7"/>
                    </a:lnTo>
                    <a:lnTo>
                      <a:pt x="11" y="5"/>
                    </a:lnTo>
                    <a:lnTo>
                      <a:pt x="11" y="5"/>
                    </a:lnTo>
                    <a:lnTo>
                      <a:pt x="11" y="4"/>
                    </a:lnTo>
                    <a:lnTo>
                      <a:pt x="11" y="2"/>
                    </a:lnTo>
                    <a:lnTo>
                      <a:pt x="9" y="0"/>
                    </a:lnTo>
                    <a:lnTo>
                      <a:pt x="7" y="0"/>
                    </a:lnTo>
                    <a:lnTo>
                      <a:pt x="5" y="0"/>
                    </a:lnTo>
                    <a:lnTo>
                      <a:pt x="4" y="0"/>
                    </a:lnTo>
                    <a:lnTo>
                      <a:pt x="2" y="2"/>
                    </a:lnTo>
                    <a:lnTo>
                      <a:pt x="0" y="4"/>
                    </a:lnTo>
                    <a:lnTo>
                      <a:pt x="0" y="5"/>
                    </a:lnTo>
                    <a:lnTo>
                      <a:pt x="0" y="7"/>
                    </a:lnTo>
                    <a:close/>
                  </a:path>
                </a:pathLst>
              </a:custGeom>
              <a:solidFill>
                <a:srgbClr val="000000"/>
              </a:solidFill>
              <a:ln w="9525">
                <a:noFill/>
                <a:round/>
                <a:headEnd/>
                <a:tailEnd/>
              </a:ln>
            </p:spPr>
            <p:txBody>
              <a:bodyPr/>
              <a:lstStyle/>
              <a:p>
                <a:endParaRPr lang="zh-CN" altLang="en-US"/>
              </a:p>
            </p:txBody>
          </p:sp>
          <p:sp>
            <p:nvSpPr>
              <p:cNvPr id="193175" name="Freeform 663"/>
              <p:cNvSpPr>
                <a:spLocks/>
              </p:cNvSpPr>
              <p:nvPr/>
            </p:nvSpPr>
            <p:spPr bwMode="auto">
              <a:xfrm>
                <a:off x="2753" y="1195"/>
                <a:ext cx="5" cy="5"/>
              </a:xfrm>
              <a:custGeom>
                <a:avLst/>
                <a:gdLst/>
                <a:ahLst/>
                <a:cxnLst>
                  <a:cxn ang="0">
                    <a:pos x="0" y="7"/>
                  </a:cxn>
                  <a:cxn ang="0">
                    <a:pos x="2" y="7"/>
                  </a:cxn>
                  <a:cxn ang="0">
                    <a:pos x="4" y="9"/>
                  </a:cxn>
                  <a:cxn ang="0">
                    <a:pos x="5" y="11"/>
                  </a:cxn>
                  <a:cxn ang="0">
                    <a:pos x="5" y="11"/>
                  </a:cxn>
                  <a:cxn ang="0">
                    <a:pos x="7" y="9"/>
                  </a:cxn>
                  <a:cxn ang="0">
                    <a:pos x="9" y="7"/>
                  </a:cxn>
                  <a:cxn ang="0">
                    <a:pos x="11" y="5"/>
                  </a:cxn>
                  <a:cxn ang="0">
                    <a:pos x="11" y="5"/>
                  </a:cxn>
                  <a:cxn ang="0">
                    <a:pos x="11" y="4"/>
                  </a:cxn>
                  <a:cxn ang="0">
                    <a:pos x="11" y="2"/>
                  </a:cxn>
                  <a:cxn ang="0">
                    <a:pos x="9" y="0"/>
                  </a:cxn>
                  <a:cxn ang="0">
                    <a:pos x="7" y="0"/>
                  </a:cxn>
                  <a:cxn ang="0">
                    <a:pos x="5" y="0"/>
                  </a:cxn>
                  <a:cxn ang="0">
                    <a:pos x="4" y="0"/>
                  </a:cxn>
                  <a:cxn ang="0">
                    <a:pos x="2" y="2"/>
                  </a:cxn>
                  <a:cxn ang="0">
                    <a:pos x="0" y="4"/>
                  </a:cxn>
                  <a:cxn ang="0">
                    <a:pos x="0" y="5"/>
                  </a:cxn>
                  <a:cxn ang="0">
                    <a:pos x="0" y="7"/>
                  </a:cxn>
                </a:cxnLst>
                <a:rect l="0" t="0" r="r" b="b"/>
                <a:pathLst>
                  <a:path w="11" h="11">
                    <a:moveTo>
                      <a:pt x="0" y="7"/>
                    </a:moveTo>
                    <a:lnTo>
                      <a:pt x="2" y="7"/>
                    </a:lnTo>
                    <a:lnTo>
                      <a:pt x="4" y="9"/>
                    </a:lnTo>
                    <a:lnTo>
                      <a:pt x="5" y="11"/>
                    </a:lnTo>
                    <a:lnTo>
                      <a:pt x="5" y="11"/>
                    </a:lnTo>
                    <a:lnTo>
                      <a:pt x="7" y="9"/>
                    </a:lnTo>
                    <a:lnTo>
                      <a:pt x="9" y="7"/>
                    </a:lnTo>
                    <a:lnTo>
                      <a:pt x="11" y="5"/>
                    </a:lnTo>
                    <a:lnTo>
                      <a:pt x="11" y="5"/>
                    </a:lnTo>
                    <a:lnTo>
                      <a:pt x="11" y="4"/>
                    </a:lnTo>
                    <a:lnTo>
                      <a:pt x="11" y="2"/>
                    </a:lnTo>
                    <a:lnTo>
                      <a:pt x="9" y="0"/>
                    </a:lnTo>
                    <a:lnTo>
                      <a:pt x="7" y="0"/>
                    </a:lnTo>
                    <a:lnTo>
                      <a:pt x="5" y="0"/>
                    </a:lnTo>
                    <a:lnTo>
                      <a:pt x="4" y="0"/>
                    </a:lnTo>
                    <a:lnTo>
                      <a:pt x="2" y="2"/>
                    </a:lnTo>
                    <a:lnTo>
                      <a:pt x="0" y="4"/>
                    </a:lnTo>
                    <a:lnTo>
                      <a:pt x="0" y="5"/>
                    </a:lnTo>
                    <a:lnTo>
                      <a:pt x="0" y="7"/>
                    </a:lnTo>
                    <a:close/>
                  </a:path>
                </a:pathLst>
              </a:custGeom>
              <a:solidFill>
                <a:srgbClr val="000000"/>
              </a:solidFill>
              <a:ln w="9525">
                <a:noFill/>
                <a:round/>
                <a:headEnd/>
                <a:tailEnd/>
              </a:ln>
            </p:spPr>
            <p:txBody>
              <a:bodyPr/>
              <a:lstStyle/>
              <a:p>
                <a:endParaRPr lang="zh-CN" altLang="en-US"/>
              </a:p>
            </p:txBody>
          </p:sp>
          <p:sp>
            <p:nvSpPr>
              <p:cNvPr id="193176" name="Freeform 664"/>
              <p:cNvSpPr>
                <a:spLocks/>
              </p:cNvSpPr>
              <p:nvPr/>
            </p:nvSpPr>
            <p:spPr bwMode="auto">
              <a:xfrm>
                <a:off x="2753" y="1185"/>
                <a:ext cx="5" cy="5"/>
              </a:xfrm>
              <a:custGeom>
                <a:avLst/>
                <a:gdLst/>
                <a:ahLst/>
                <a:cxnLst>
                  <a:cxn ang="0">
                    <a:pos x="0" y="7"/>
                  </a:cxn>
                  <a:cxn ang="0">
                    <a:pos x="2" y="7"/>
                  </a:cxn>
                  <a:cxn ang="0">
                    <a:pos x="4" y="9"/>
                  </a:cxn>
                  <a:cxn ang="0">
                    <a:pos x="5" y="11"/>
                  </a:cxn>
                  <a:cxn ang="0">
                    <a:pos x="5" y="11"/>
                  </a:cxn>
                  <a:cxn ang="0">
                    <a:pos x="7" y="9"/>
                  </a:cxn>
                  <a:cxn ang="0">
                    <a:pos x="9" y="7"/>
                  </a:cxn>
                  <a:cxn ang="0">
                    <a:pos x="11" y="6"/>
                  </a:cxn>
                  <a:cxn ang="0">
                    <a:pos x="11" y="6"/>
                  </a:cxn>
                  <a:cxn ang="0">
                    <a:pos x="11" y="4"/>
                  </a:cxn>
                  <a:cxn ang="0">
                    <a:pos x="11" y="2"/>
                  </a:cxn>
                  <a:cxn ang="0">
                    <a:pos x="9" y="0"/>
                  </a:cxn>
                  <a:cxn ang="0">
                    <a:pos x="7" y="0"/>
                  </a:cxn>
                  <a:cxn ang="0">
                    <a:pos x="5" y="0"/>
                  </a:cxn>
                  <a:cxn ang="0">
                    <a:pos x="4" y="0"/>
                  </a:cxn>
                  <a:cxn ang="0">
                    <a:pos x="2" y="2"/>
                  </a:cxn>
                  <a:cxn ang="0">
                    <a:pos x="0" y="4"/>
                  </a:cxn>
                  <a:cxn ang="0">
                    <a:pos x="0" y="6"/>
                  </a:cxn>
                  <a:cxn ang="0">
                    <a:pos x="0" y="7"/>
                  </a:cxn>
                </a:cxnLst>
                <a:rect l="0" t="0" r="r" b="b"/>
                <a:pathLst>
                  <a:path w="11" h="11">
                    <a:moveTo>
                      <a:pt x="0" y="7"/>
                    </a:moveTo>
                    <a:lnTo>
                      <a:pt x="2" y="7"/>
                    </a:lnTo>
                    <a:lnTo>
                      <a:pt x="4" y="9"/>
                    </a:lnTo>
                    <a:lnTo>
                      <a:pt x="5" y="11"/>
                    </a:lnTo>
                    <a:lnTo>
                      <a:pt x="5" y="11"/>
                    </a:lnTo>
                    <a:lnTo>
                      <a:pt x="7" y="9"/>
                    </a:lnTo>
                    <a:lnTo>
                      <a:pt x="9" y="7"/>
                    </a:lnTo>
                    <a:lnTo>
                      <a:pt x="11" y="6"/>
                    </a:lnTo>
                    <a:lnTo>
                      <a:pt x="11" y="6"/>
                    </a:lnTo>
                    <a:lnTo>
                      <a:pt x="11" y="4"/>
                    </a:lnTo>
                    <a:lnTo>
                      <a:pt x="11" y="2"/>
                    </a:lnTo>
                    <a:lnTo>
                      <a:pt x="9" y="0"/>
                    </a:lnTo>
                    <a:lnTo>
                      <a:pt x="7" y="0"/>
                    </a:lnTo>
                    <a:lnTo>
                      <a:pt x="5" y="0"/>
                    </a:lnTo>
                    <a:lnTo>
                      <a:pt x="4" y="0"/>
                    </a:lnTo>
                    <a:lnTo>
                      <a:pt x="2" y="2"/>
                    </a:lnTo>
                    <a:lnTo>
                      <a:pt x="0" y="4"/>
                    </a:lnTo>
                    <a:lnTo>
                      <a:pt x="0" y="6"/>
                    </a:lnTo>
                    <a:lnTo>
                      <a:pt x="0" y="7"/>
                    </a:lnTo>
                    <a:close/>
                  </a:path>
                </a:pathLst>
              </a:custGeom>
              <a:solidFill>
                <a:srgbClr val="000000"/>
              </a:solidFill>
              <a:ln w="9525">
                <a:noFill/>
                <a:round/>
                <a:headEnd/>
                <a:tailEnd/>
              </a:ln>
            </p:spPr>
            <p:txBody>
              <a:bodyPr/>
              <a:lstStyle/>
              <a:p>
                <a:endParaRPr lang="zh-CN" altLang="en-US"/>
              </a:p>
            </p:txBody>
          </p:sp>
          <p:sp>
            <p:nvSpPr>
              <p:cNvPr id="193177" name="Freeform 665"/>
              <p:cNvSpPr>
                <a:spLocks/>
              </p:cNvSpPr>
              <p:nvPr/>
            </p:nvSpPr>
            <p:spPr bwMode="auto">
              <a:xfrm>
                <a:off x="2753" y="1174"/>
                <a:ext cx="5" cy="5"/>
              </a:xfrm>
              <a:custGeom>
                <a:avLst/>
                <a:gdLst/>
                <a:ahLst/>
                <a:cxnLst>
                  <a:cxn ang="0">
                    <a:pos x="0" y="7"/>
                  </a:cxn>
                  <a:cxn ang="0">
                    <a:pos x="2" y="7"/>
                  </a:cxn>
                  <a:cxn ang="0">
                    <a:pos x="4" y="9"/>
                  </a:cxn>
                  <a:cxn ang="0">
                    <a:pos x="5" y="11"/>
                  </a:cxn>
                  <a:cxn ang="0">
                    <a:pos x="5" y="11"/>
                  </a:cxn>
                  <a:cxn ang="0">
                    <a:pos x="7" y="9"/>
                  </a:cxn>
                  <a:cxn ang="0">
                    <a:pos x="9" y="7"/>
                  </a:cxn>
                  <a:cxn ang="0">
                    <a:pos x="11" y="6"/>
                  </a:cxn>
                  <a:cxn ang="0">
                    <a:pos x="11" y="6"/>
                  </a:cxn>
                  <a:cxn ang="0">
                    <a:pos x="11" y="4"/>
                  </a:cxn>
                  <a:cxn ang="0">
                    <a:pos x="11" y="2"/>
                  </a:cxn>
                  <a:cxn ang="0">
                    <a:pos x="9" y="0"/>
                  </a:cxn>
                  <a:cxn ang="0">
                    <a:pos x="7" y="0"/>
                  </a:cxn>
                  <a:cxn ang="0">
                    <a:pos x="5" y="0"/>
                  </a:cxn>
                  <a:cxn ang="0">
                    <a:pos x="4" y="0"/>
                  </a:cxn>
                  <a:cxn ang="0">
                    <a:pos x="2" y="2"/>
                  </a:cxn>
                  <a:cxn ang="0">
                    <a:pos x="0" y="4"/>
                  </a:cxn>
                  <a:cxn ang="0">
                    <a:pos x="0" y="6"/>
                  </a:cxn>
                  <a:cxn ang="0">
                    <a:pos x="0" y="7"/>
                  </a:cxn>
                </a:cxnLst>
                <a:rect l="0" t="0" r="r" b="b"/>
                <a:pathLst>
                  <a:path w="11" h="11">
                    <a:moveTo>
                      <a:pt x="0" y="7"/>
                    </a:moveTo>
                    <a:lnTo>
                      <a:pt x="2" y="7"/>
                    </a:lnTo>
                    <a:lnTo>
                      <a:pt x="4" y="9"/>
                    </a:lnTo>
                    <a:lnTo>
                      <a:pt x="5" y="11"/>
                    </a:lnTo>
                    <a:lnTo>
                      <a:pt x="5" y="11"/>
                    </a:lnTo>
                    <a:lnTo>
                      <a:pt x="7" y="9"/>
                    </a:lnTo>
                    <a:lnTo>
                      <a:pt x="9" y="7"/>
                    </a:lnTo>
                    <a:lnTo>
                      <a:pt x="11" y="6"/>
                    </a:lnTo>
                    <a:lnTo>
                      <a:pt x="11" y="6"/>
                    </a:lnTo>
                    <a:lnTo>
                      <a:pt x="11" y="4"/>
                    </a:lnTo>
                    <a:lnTo>
                      <a:pt x="11" y="2"/>
                    </a:lnTo>
                    <a:lnTo>
                      <a:pt x="9" y="0"/>
                    </a:lnTo>
                    <a:lnTo>
                      <a:pt x="7" y="0"/>
                    </a:lnTo>
                    <a:lnTo>
                      <a:pt x="5" y="0"/>
                    </a:lnTo>
                    <a:lnTo>
                      <a:pt x="4" y="0"/>
                    </a:lnTo>
                    <a:lnTo>
                      <a:pt x="2" y="2"/>
                    </a:lnTo>
                    <a:lnTo>
                      <a:pt x="0" y="4"/>
                    </a:lnTo>
                    <a:lnTo>
                      <a:pt x="0" y="6"/>
                    </a:lnTo>
                    <a:lnTo>
                      <a:pt x="0" y="7"/>
                    </a:lnTo>
                    <a:close/>
                  </a:path>
                </a:pathLst>
              </a:custGeom>
              <a:solidFill>
                <a:srgbClr val="000000"/>
              </a:solidFill>
              <a:ln w="9525">
                <a:noFill/>
                <a:round/>
                <a:headEnd/>
                <a:tailEnd/>
              </a:ln>
            </p:spPr>
            <p:txBody>
              <a:bodyPr/>
              <a:lstStyle/>
              <a:p>
                <a:endParaRPr lang="zh-CN" altLang="en-US"/>
              </a:p>
            </p:txBody>
          </p:sp>
          <p:sp>
            <p:nvSpPr>
              <p:cNvPr id="193178" name="Freeform 666"/>
              <p:cNvSpPr>
                <a:spLocks/>
              </p:cNvSpPr>
              <p:nvPr/>
            </p:nvSpPr>
            <p:spPr bwMode="auto">
              <a:xfrm>
                <a:off x="2753" y="1164"/>
                <a:ext cx="5" cy="5"/>
              </a:xfrm>
              <a:custGeom>
                <a:avLst/>
                <a:gdLst/>
                <a:ahLst/>
                <a:cxnLst>
                  <a:cxn ang="0">
                    <a:pos x="0" y="7"/>
                  </a:cxn>
                  <a:cxn ang="0">
                    <a:pos x="2" y="7"/>
                  </a:cxn>
                  <a:cxn ang="0">
                    <a:pos x="4" y="9"/>
                  </a:cxn>
                  <a:cxn ang="0">
                    <a:pos x="5" y="11"/>
                  </a:cxn>
                  <a:cxn ang="0">
                    <a:pos x="5" y="11"/>
                  </a:cxn>
                  <a:cxn ang="0">
                    <a:pos x="7" y="9"/>
                  </a:cxn>
                  <a:cxn ang="0">
                    <a:pos x="9" y="7"/>
                  </a:cxn>
                  <a:cxn ang="0">
                    <a:pos x="11" y="6"/>
                  </a:cxn>
                  <a:cxn ang="0">
                    <a:pos x="11" y="6"/>
                  </a:cxn>
                  <a:cxn ang="0">
                    <a:pos x="11" y="4"/>
                  </a:cxn>
                  <a:cxn ang="0">
                    <a:pos x="11" y="2"/>
                  </a:cxn>
                  <a:cxn ang="0">
                    <a:pos x="9" y="0"/>
                  </a:cxn>
                  <a:cxn ang="0">
                    <a:pos x="7" y="0"/>
                  </a:cxn>
                  <a:cxn ang="0">
                    <a:pos x="5" y="0"/>
                  </a:cxn>
                  <a:cxn ang="0">
                    <a:pos x="4" y="0"/>
                  </a:cxn>
                  <a:cxn ang="0">
                    <a:pos x="2" y="2"/>
                  </a:cxn>
                  <a:cxn ang="0">
                    <a:pos x="0" y="4"/>
                  </a:cxn>
                  <a:cxn ang="0">
                    <a:pos x="0" y="6"/>
                  </a:cxn>
                  <a:cxn ang="0">
                    <a:pos x="0" y="7"/>
                  </a:cxn>
                </a:cxnLst>
                <a:rect l="0" t="0" r="r" b="b"/>
                <a:pathLst>
                  <a:path w="11" h="11">
                    <a:moveTo>
                      <a:pt x="0" y="7"/>
                    </a:moveTo>
                    <a:lnTo>
                      <a:pt x="2" y="7"/>
                    </a:lnTo>
                    <a:lnTo>
                      <a:pt x="4" y="9"/>
                    </a:lnTo>
                    <a:lnTo>
                      <a:pt x="5" y="11"/>
                    </a:lnTo>
                    <a:lnTo>
                      <a:pt x="5" y="11"/>
                    </a:lnTo>
                    <a:lnTo>
                      <a:pt x="7" y="9"/>
                    </a:lnTo>
                    <a:lnTo>
                      <a:pt x="9" y="7"/>
                    </a:lnTo>
                    <a:lnTo>
                      <a:pt x="11" y="6"/>
                    </a:lnTo>
                    <a:lnTo>
                      <a:pt x="11" y="6"/>
                    </a:lnTo>
                    <a:lnTo>
                      <a:pt x="11" y="4"/>
                    </a:lnTo>
                    <a:lnTo>
                      <a:pt x="11" y="2"/>
                    </a:lnTo>
                    <a:lnTo>
                      <a:pt x="9" y="0"/>
                    </a:lnTo>
                    <a:lnTo>
                      <a:pt x="7" y="0"/>
                    </a:lnTo>
                    <a:lnTo>
                      <a:pt x="5" y="0"/>
                    </a:lnTo>
                    <a:lnTo>
                      <a:pt x="4" y="0"/>
                    </a:lnTo>
                    <a:lnTo>
                      <a:pt x="2" y="2"/>
                    </a:lnTo>
                    <a:lnTo>
                      <a:pt x="0" y="4"/>
                    </a:lnTo>
                    <a:lnTo>
                      <a:pt x="0" y="6"/>
                    </a:lnTo>
                    <a:lnTo>
                      <a:pt x="0" y="7"/>
                    </a:lnTo>
                    <a:close/>
                  </a:path>
                </a:pathLst>
              </a:custGeom>
              <a:solidFill>
                <a:srgbClr val="000000"/>
              </a:solidFill>
              <a:ln w="9525">
                <a:noFill/>
                <a:round/>
                <a:headEnd/>
                <a:tailEnd/>
              </a:ln>
            </p:spPr>
            <p:txBody>
              <a:bodyPr/>
              <a:lstStyle/>
              <a:p>
                <a:endParaRPr lang="zh-CN" altLang="en-US"/>
              </a:p>
            </p:txBody>
          </p:sp>
          <p:sp>
            <p:nvSpPr>
              <p:cNvPr id="193179" name="Freeform 667"/>
              <p:cNvSpPr>
                <a:spLocks/>
              </p:cNvSpPr>
              <p:nvPr/>
            </p:nvSpPr>
            <p:spPr bwMode="auto">
              <a:xfrm>
                <a:off x="2753" y="1153"/>
                <a:ext cx="5" cy="6"/>
              </a:xfrm>
              <a:custGeom>
                <a:avLst/>
                <a:gdLst/>
                <a:ahLst/>
                <a:cxnLst>
                  <a:cxn ang="0">
                    <a:pos x="0" y="7"/>
                  </a:cxn>
                  <a:cxn ang="0">
                    <a:pos x="2" y="7"/>
                  </a:cxn>
                  <a:cxn ang="0">
                    <a:pos x="4" y="8"/>
                  </a:cxn>
                  <a:cxn ang="0">
                    <a:pos x="5" y="10"/>
                  </a:cxn>
                  <a:cxn ang="0">
                    <a:pos x="5" y="10"/>
                  </a:cxn>
                  <a:cxn ang="0">
                    <a:pos x="7" y="8"/>
                  </a:cxn>
                  <a:cxn ang="0">
                    <a:pos x="9" y="7"/>
                  </a:cxn>
                  <a:cxn ang="0">
                    <a:pos x="11" y="5"/>
                  </a:cxn>
                  <a:cxn ang="0">
                    <a:pos x="11" y="5"/>
                  </a:cxn>
                  <a:cxn ang="0">
                    <a:pos x="11" y="3"/>
                  </a:cxn>
                  <a:cxn ang="0">
                    <a:pos x="11" y="1"/>
                  </a:cxn>
                  <a:cxn ang="0">
                    <a:pos x="9" y="0"/>
                  </a:cxn>
                  <a:cxn ang="0">
                    <a:pos x="7" y="0"/>
                  </a:cxn>
                  <a:cxn ang="0">
                    <a:pos x="5" y="0"/>
                  </a:cxn>
                  <a:cxn ang="0">
                    <a:pos x="4" y="0"/>
                  </a:cxn>
                  <a:cxn ang="0">
                    <a:pos x="2" y="1"/>
                  </a:cxn>
                  <a:cxn ang="0">
                    <a:pos x="0" y="3"/>
                  </a:cxn>
                  <a:cxn ang="0">
                    <a:pos x="0" y="5"/>
                  </a:cxn>
                  <a:cxn ang="0">
                    <a:pos x="0" y="7"/>
                  </a:cxn>
                </a:cxnLst>
                <a:rect l="0" t="0" r="r" b="b"/>
                <a:pathLst>
                  <a:path w="11" h="10">
                    <a:moveTo>
                      <a:pt x="0" y="7"/>
                    </a:moveTo>
                    <a:lnTo>
                      <a:pt x="2" y="7"/>
                    </a:lnTo>
                    <a:lnTo>
                      <a:pt x="4" y="8"/>
                    </a:lnTo>
                    <a:lnTo>
                      <a:pt x="5" y="10"/>
                    </a:lnTo>
                    <a:lnTo>
                      <a:pt x="5" y="10"/>
                    </a:lnTo>
                    <a:lnTo>
                      <a:pt x="7" y="8"/>
                    </a:lnTo>
                    <a:lnTo>
                      <a:pt x="9" y="7"/>
                    </a:lnTo>
                    <a:lnTo>
                      <a:pt x="11" y="5"/>
                    </a:lnTo>
                    <a:lnTo>
                      <a:pt x="11" y="5"/>
                    </a:lnTo>
                    <a:lnTo>
                      <a:pt x="11" y="3"/>
                    </a:lnTo>
                    <a:lnTo>
                      <a:pt x="11" y="1"/>
                    </a:lnTo>
                    <a:lnTo>
                      <a:pt x="9" y="0"/>
                    </a:lnTo>
                    <a:lnTo>
                      <a:pt x="7" y="0"/>
                    </a:lnTo>
                    <a:lnTo>
                      <a:pt x="5" y="0"/>
                    </a:lnTo>
                    <a:lnTo>
                      <a:pt x="4" y="0"/>
                    </a:lnTo>
                    <a:lnTo>
                      <a:pt x="2" y="1"/>
                    </a:lnTo>
                    <a:lnTo>
                      <a:pt x="0" y="3"/>
                    </a:lnTo>
                    <a:lnTo>
                      <a:pt x="0" y="5"/>
                    </a:lnTo>
                    <a:lnTo>
                      <a:pt x="0" y="7"/>
                    </a:lnTo>
                    <a:close/>
                  </a:path>
                </a:pathLst>
              </a:custGeom>
              <a:solidFill>
                <a:srgbClr val="000000"/>
              </a:solidFill>
              <a:ln w="9525">
                <a:noFill/>
                <a:round/>
                <a:headEnd/>
                <a:tailEnd/>
              </a:ln>
            </p:spPr>
            <p:txBody>
              <a:bodyPr/>
              <a:lstStyle/>
              <a:p>
                <a:endParaRPr lang="zh-CN" altLang="en-US"/>
              </a:p>
            </p:txBody>
          </p:sp>
        </p:grpSp>
        <p:grpSp>
          <p:nvGrpSpPr>
            <p:cNvPr id="192956" name="Group 668"/>
            <p:cNvGrpSpPr>
              <a:grpSpLocks/>
            </p:cNvGrpSpPr>
            <p:nvPr/>
          </p:nvGrpSpPr>
          <p:grpSpPr bwMode="auto">
            <a:xfrm>
              <a:off x="1111" y="1915"/>
              <a:ext cx="613" cy="1218"/>
              <a:chOff x="1543" y="1915"/>
              <a:chExt cx="613" cy="1218"/>
            </a:xfrm>
          </p:grpSpPr>
          <p:sp>
            <p:nvSpPr>
              <p:cNvPr id="193181" name="Freeform 669"/>
              <p:cNvSpPr>
                <a:spLocks/>
              </p:cNvSpPr>
              <p:nvPr/>
            </p:nvSpPr>
            <p:spPr bwMode="auto">
              <a:xfrm>
                <a:off x="1543" y="1967"/>
                <a:ext cx="585" cy="1166"/>
              </a:xfrm>
              <a:custGeom>
                <a:avLst/>
                <a:gdLst/>
                <a:ahLst/>
                <a:cxnLst>
                  <a:cxn ang="0">
                    <a:pos x="0" y="2332"/>
                  </a:cxn>
                  <a:cxn ang="0">
                    <a:pos x="0" y="888"/>
                  </a:cxn>
                  <a:cxn ang="0">
                    <a:pos x="1171" y="888"/>
                  </a:cxn>
                  <a:cxn ang="0">
                    <a:pos x="1171" y="0"/>
                  </a:cxn>
                </a:cxnLst>
                <a:rect l="0" t="0" r="r" b="b"/>
                <a:pathLst>
                  <a:path w="1171" h="2332">
                    <a:moveTo>
                      <a:pt x="0" y="2332"/>
                    </a:moveTo>
                    <a:lnTo>
                      <a:pt x="0" y="888"/>
                    </a:lnTo>
                    <a:lnTo>
                      <a:pt x="1171" y="888"/>
                    </a:lnTo>
                    <a:lnTo>
                      <a:pt x="1171" y="0"/>
                    </a:lnTo>
                  </a:path>
                </a:pathLst>
              </a:custGeom>
              <a:noFill/>
              <a:ln w="7938">
                <a:solidFill>
                  <a:srgbClr val="000000"/>
                </a:solidFill>
                <a:prstDash val="solid"/>
                <a:round/>
                <a:headEnd/>
                <a:tailEnd/>
              </a:ln>
            </p:spPr>
            <p:txBody>
              <a:bodyPr/>
              <a:lstStyle/>
              <a:p>
                <a:endParaRPr lang="zh-CN" altLang="en-US"/>
              </a:p>
            </p:txBody>
          </p:sp>
          <p:sp>
            <p:nvSpPr>
              <p:cNvPr id="193182" name="Freeform 670"/>
              <p:cNvSpPr>
                <a:spLocks/>
              </p:cNvSpPr>
              <p:nvPr/>
            </p:nvSpPr>
            <p:spPr bwMode="auto">
              <a:xfrm>
                <a:off x="2101" y="1915"/>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grpSp>
          <p:nvGrpSpPr>
            <p:cNvPr id="192960" name="Group 671"/>
            <p:cNvGrpSpPr>
              <a:grpSpLocks/>
            </p:cNvGrpSpPr>
            <p:nvPr/>
          </p:nvGrpSpPr>
          <p:grpSpPr bwMode="auto">
            <a:xfrm>
              <a:off x="2995" y="3555"/>
              <a:ext cx="613" cy="317"/>
              <a:chOff x="3427" y="3555"/>
              <a:chExt cx="613" cy="317"/>
            </a:xfrm>
          </p:grpSpPr>
          <p:sp>
            <p:nvSpPr>
              <p:cNvPr id="193184" name="Freeform 672"/>
              <p:cNvSpPr>
                <a:spLocks/>
              </p:cNvSpPr>
              <p:nvPr/>
            </p:nvSpPr>
            <p:spPr bwMode="auto">
              <a:xfrm>
                <a:off x="3454" y="3607"/>
                <a:ext cx="586" cy="265"/>
              </a:xfrm>
              <a:custGeom>
                <a:avLst/>
                <a:gdLst/>
                <a:ahLst/>
                <a:cxnLst>
                  <a:cxn ang="0">
                    <a:pos x="1171" y="530"/>
                  </a:cxn>
                  <a:cxn ang="0">
                    <a:pos x="1171" y="349"/>
                  </a:cxn>
                  <a:cxn ang="0">
                    <a:pos x="0" y="349"/>
                  </a:cxn>
                  <a:cxn ang="0">
                    <a:pos x="0" y="0"/>
                  </a:cxn>
                </a:cxnLst>
                <a:rect l="0" t="0" r="r" b="b"/>
                <a:pathLst>
                  <a:path w="1171" h="530">
                    <a:moveTo>
                      <a:pt x="1171" y="530"/>
                    </a:moveTo>
                    <a:lnTo>
                      <a:pt x="1171" y="349"/>
                    </a:lnTo>
                    <a:lnTo>
                      <a:pt x="0" y="349"/>
                    </a:lnTo>
                    <a:lnTo>
                      <a:pt x="0" y="0"/>
                    </a:lnTo>
                  </a:path>
                </a:pathLst>
              </a:custGeom>
              <a:noFill/>
              <a:ln w="7938">
                <a:solidFill>
                  <a:srgbClr val="000000"/>
                </a:solidFill>
                <a:prstDash val="solid"/>
                <a:round/>
                <a:headEnd/>
                <a:tailEnd/>
              </a:ln>
            </p:spPr>
            <p:txBody>
              <a:bodyPr/>
              <a:lstStyle/>
              <a:p>
                <a:endParaRPr lang="zh-CN" altLang="en-US"/>
              </a:p>
            </p:txBody>
          </p:sp>
          <p:sp>
            <p:nvSpPr>
              <p:cNvPr id="193185" name="Freeform 673"/>
              <p:cNvSpPr>
                <a:spLocks/>
              </p:cNvSpPr>
              <p:nvPr/>
            </p:nvSpPr>
            <p:spPr bwMode="auto">
              <a:xfrm>
                <a:off x="3427" y="3555"/>
                <a:ext cx="55" cy="54"/>
              </a:xfrm>
              <a:custGeom>
                <a:avLst/>
                <a:gdLst/>
                <a:ahLst/>
                <a:cxnLst>
                  <a:cxn ang="0">
                    <a:pos x="109" y="108"/>
                  </a:cxn>
                  <a:cxn ang="0">
                    <a:pos x="54" y="0"/>
                  </a:cxn>
                  <a:cxn ang="0">
                    <a:pos x="0" y="108"/>
                  </a:cxn>
                  <a:cxn ang="0">
                    <a:pos x="109" y="108"/>
                  </a:cxn>
                </a:cxnLst>
                <a:rect l="0" t="0" r="r" b="b"/>
                <a:pathLst>
                  <a:path w="109" h="108">
                    <a:moveTo>
                      <a:pt x="109" y="108"/>
                    </a:moveTo>
                    <a:lnTo>
                      <a:pt x="54" y="0"/>
                    </a:lnTo>
                    <a:lnTo>
                      <a:pt x="0" y="108"/>
                    </a:lnTo>
                    <a:lnTo>
                      <a:pt x="109" y="108"/>
                    </a:lnTo>
                    <a:close/>
                  </a:path>
                </a:pathLst>
              </a:custGeom>
              <a:solidFill>
                <a:srgbClr val="000000"/>
              </a:solidFill>
              <a:ln w="9525">
                <a:noFill/>
                <a:round/>
                <a:headEnd/>
                <a:tailEnd/>
              </a:ln>
            </p:spPr>
            <p:txBody>
              <a:bodyPr/>
              <a:lstStyle/>
              <a:p>
                <a:endParaRPr lang="zh-CN" altLang="en-US"/>
              </a:p>
            </p:txBody>
          </p:sp>
        </p:grpSp>
        <p:sp>
          <p:nvSpPr>
            <p:cNvPr id="193186" name="Rectangle 674"/>
            <p:cNvSpPr>
              <a:spLocks noChangeArrowheads="1"/>
            </p:cNvSpPr>
            <p:nvPr/>
          </p:nvSpPr>
          <p:spPr bwMode="auto">
            <a:xfrm rot="16200000">
              <a:off x="3042" y="3637"/>
              <a:ext cx="36"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8</a:t>
              </a:r>
              <a:endParaRPr kumimoji="1" lang="en-US" altLang="zh-CN" sz="2400">
                <a:latin typeface="Times New Roman" pitchFamily="18" charset="0"/>
              </a:endParaRPr>
            </a:p>
          </p:txBody>
        </p:sp>
        <p:grpSp>
          <p:nvGrpSpPr>
            <p:cNvPr id="192967" name="Group 675"/>
            <p:cNvGrpSpPr>
              <a:grpSpLocks/>
            </p:cNvGrpSpPr>
            <p:nvPr/>
          </p:nvGrpSpPr>
          <p:grpSpPr bwMode="auto">
            <a:xfrm>
              <a:off x="3216" y="4069"/>
              <a:ext cx="62" cy="55"/>
              <a:chOff x="3648" y="4069"/>
              <a:chExt cx="62" cy="55"/>
            </a:xfrm>
          </p:grpSpPr>
          <p:sp>
            <p:nvSpPr>
              <p:cNvPr id="193188" name="Line 676"/>
              <p:cNvSpPr>
                <a:spLocks noChangeShapeType="1"/>
              </p:cNvSpPr>
              <p:nvPr/>
            </p:nvSpPr>
            <p:spPr bwMode="auto">
              <a:xfrm flipH="1" flipV="1">
                <a:off x="3700" y="4097"/>
                <a:ext cx="10" cy="1"/>
              </a:xfrm>
              <a:prstGeom prst="line">
                <a:avLst/>
              </a:prstGeom>
              <a:noFill/>
              <a:ln w="7938">
                <a:solidFill>
                  <a:srgbClr val="000000"/>
                </a:solidFill>
                <a:round/>
                <a:headEnd/>
                <a:tailEnd/>
              </a:ln>
            </p:spPr>
            <p:txBody>
              <a:bodyPr/>
              <a:lstStyle/>
              <a:p>
                <a:endParaRPr lang="zh-CN" altLang="en-US"/>
              </a:p>
            </p:txBody>
          </p:sp>
          <p:sp>
            <p:nvSpPr>
              <p:cNvPr id="193189" name="Freeform 677"/>
              <p:cNvSpPr>
                <a:spLocks/>
              </p:cNvSpPr>
              <p:nvPr/>
            </p:nvSpPr>
            <p:spPr bwMode="auto">
              <a:xfrm>
                <a:off x="3648" y="4069"/>
                <a:ext cx="56" cy="55"/>
              </a:xfrm>
              <a:custGeom>
                <a:avLst/>
                <a:gdLst/>
                <a:ahLst/>
                <a:cxnLst>
                  <a:cxn ang="0">
                    <a:pos x="112" y="0"/>
                  </a:cxn>
                  <a:cxn ang="0">
                    <a:pos x="0" y="48"/>
                  </a:cxn>
                  <a:cxn ang="0">
                    <a:pos x="105" y="109"/>
                  </a:cxn>
                  <a:cxn ang="0">
                    <a:pos x="112" y="0"/>
                  </a:cxn>
                </a:cxnLst>
                <a:rect l="0" t="0" r="r" b="b"/>
                <a:pathLst>
                  <a:path w="112" h="109">
                    <a:moveTo>
                      <a:pt x="112" y="0"/>
                    </a:moveTo>
                    <a:lnTo>
                      <a:pt x="0" y="48"/>
                    </a:lnTo>
                    <a:lnTo>
                      <a:pt x="105" y="109"/>
                    </a:lnTo>
                    <a:lnTo>
                      <a:pt x="112" y="0"/>
                    </a:lnTo>
                    <a:close/>
                  </a:path>
                </a:pathLst>
              </a:custGeom>
              <a:solidFill>
                <a:srgbClr val="000000"/>
              </a:solidFill>
              <a:ln w="9525">
                <a:noFill/>
                <a:round/>
                <a:headEnd/>
                <a:tailEnd/>
              </a:ln>
            </p:spPr>
            <p:txBody>
              <a:bodyPr/>
              <a:lstStyle/>
              <a:p>
                <a:endParaRPr lang="zh-CN" altLang="en-US"/>
              </a:p>
            </p:txBody>
          </p:sp>
        </p:grpSp>
        <p:grpSp>
          <p:nvGrpSpPr>
            <p:cNvPr id="192971" name="Group 678"/>
            <p:cNvGrpSpPr>
              <a:grpSpLocks/>
            </p:cNvGrpSpPr>
            <p:nvPr/>
          </p:nvGrpSpPr>
          <p:grpSpPr bwMode="auto">
            <a:xfrm>
              <a:off x="3405" y="4076"/>
              <a:ext cx="72" cy="55"/>
              <a:chOff x="3837" y="4076"/>
              <a:chExt cx="72" cy="55"/>
            </a:xfrm>
          </p:grpSpPr>
          <p:sp>
            <p:nvSpPr>
              <p:cNvPr id="193191" name="Line 679"/>
              <p:cNvSpPr>
                <a:spLocks noChangeShapeType="1"/>
              </p:cNvSpPr>
              <p:nvPr/>
            </p:nvSpPr>
            <p:spPr bwMode="auto">
              <a:xfrm>
                <a:off x="3837" y="4103"/>
                <a:ext cx="20" cy="1"/>
              </a:xfrm>
              <a:prstGeom prst="line">
                <a:avLst/>
              </a:prstGeom>
              <a:noFill/>
              <a:ln w="7938">
                <a:solidFill>
                  <a:srgbClr val="000000"/>
                </a:solidFill>
                <a:round/>
                <a:headEnd/>
                <a:tailEnd/>
              </a:ln>
            </p:spPr>
            <p:txBody>
              <a:bodyPr/>
              <a:lstStyle/>
              <a:p>
                <a:endParaRPr lang="zh-CN" altLang="en-US"/>
              </a:p>
            </p:txBody>
          </p:sp>
          <p:sp>
            <p:nvSpPr>
              <p:cNvPr id="193192" name="Freeform 680"/>
              <p:cNvSpPr>
                <a:spLocks/>
              </p:cNvSpPr>
              <p:nvPr/>
            </p:nvSpPr>
            <p:spPr bwMode="auto">
              <a:xfrm>
                <a:off x="3855" y="4076"/>
                <a:ext cx="54" cy="55"/>
              </a:xfrm>
              <a:custGeom>
                <a:avLst/>
                <a:gdLst/>
                <a:ahLst/>
                <a:cxnLst>
                  <a:cxn ang="0">
                    <a:pos x="0" y="110"/>
                  </a:cxn>
                  <a:cxn ang="0">
                    <a:pos x="108" y="54"/>
                  </a:cxn>
                  <a:cxn ang="0">
                    <a:pos x="0" y="0"/>
                  </a:cxn>
                  <a:cxn ang="0">
                    <a:pos x="0" y="110"/>
                  </a:cxn>
                </a:cxnLst>
                <a:rect l="0" t="0" r="r" b="b"/>
                <a:pathLst>
                  <a:path w="108" h="110">
                    <a:moveTo>
                      <a:pt x="0" y="110"/>
                    </a:moveTo>
                    <a:lnTo>
                      <a:pt x="108" y="54"/>
                    </a:lnTo>
                    <a:lnTo>
                      <a:pt x="0" y="0"/>
                    </a:lnTo>
                    <a:lnTo>
                      <a:pt x="0" y="110"/>
                    </a:lnTo>
                    <a:close/>
                  </a:path>
                </a:pathLst>
              </a:custGeom>
              <a:solidFill>
                <a:srgbClr val="000000"/>
              </a:solidFill>
              <a:ln w="9525">
                <a:noFill/>
                <a:round/>
                <a:headEnd/>
                <a:tailEnd/>
              </a:ln>
            </p:spPr>
            <p:txBody>
              <a:bodyPr/>
              <a:lstStyle/>
              <a:p>
                <a:endParaRPr lang="zh-CN" altLang="en-US"/>
              </a:p>
            </p:txBody>
          </p:sp>
        </p:grpSp>
        <p:sp>
          <p:nvSpPr>
            <p:cNvPr id="193193" name="Rectangle 681"/>
            <p:cNvSpPr>
              <a:spLocks noChangeArrowheads="1"/>
            </p:cNvSpPr>
            <p:nvPr/>
          </p:nvSpPr>
          <p:spPr bwMode="auto">
            <a:xfrm rot="16200000">
              <a:off x="2202" y="4150"/>
              <a:ext cx="1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R,G</a:t>
              </a:r>
              <a:endParaRPr kumimoji="1" lang="en-US" altLang="zh-CN" sz="2400">
                <a:latin typeface="Times New Roman" pitchFamily="18" charset="0"/>
              </a:endParaRPr>
            </a:p>
          </p:txBody>
        </p:sp>
        <p:sp>
          <p:nvSpPr>
            <p:cNvPr id="193194" name="Rectangle 682"/>
            <p:cNvSpPr>
              <a:spLocks noChangeArrowheads="1"/>
            </p:cNvSpPr>
            <p:nvPr/>
          </p:nvSpPr>
          <p:spPr bwMode="auto">
            <a:xfrm rot="16200000">
              <a:off x="1597" y="2183"/>
              <a:ext cx="124"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Etof</a:t>
              </a:r>
              <a:endParaRPr kumimoji="1" lang="en-US" altLang="zh-CN" sz="2400">
                <a:latin typeface="Times New Roman" pitchFamily="18" charset="0"/>
              </a:endParaRPr>
            </a:p>
          </p:txBody>
        </p:sp>
        <p:sp>
          <p:nvSpPr>
            <p:cNvPr id="193195" name="Rectangle 683"/>
            <p:cNvSpPr>
              <a:spLocks noChangeArrowheads="1"/>
            </p:cNvSpPr>
            <p:nvPr/>
          </p:nvSpPr>
          <p:spPr bwMode="auto">
            <a:xfrm rot="16200000">
              <a:off x="1600" y="2066"/>
              <a:ext cx="1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&gt;=2</a:t>
              </a:r>
              <a:endParaRPr kumimoji="1" lang="en-US" altLang="zh-CN" sz="2400">
                <a:latin typeface="Times New Roman" pitchFamily="18" charset="0"/>
              </a:endParaRPr>
            </a:p>
          </p:txBody>
        </p:sp>
        <p:grpSp>
          <p:nvGrpSpPr>
            <p:cNvPr id="193022" name="Group 684"/>
            <p:cNvGrpSpPr>
              <a:grpSpLocks/>
            </p:cNvGrpSpPr>
            <p:nvPr/>
          </p:nvGrpSpPr>
          <p:grpSpPr bwMode="auto">
            <a:xfrm>
              <a:off x="2088" y="1915"/>
              <a:ext cx="54" cy="1213"/>
              <a:chOff x="2520" y="1915"/>
              <a:chExt cx="54" cy="1213"/>
            </a:xfrm>
          </p:grpSpPr>
          <p:sp>
            <p:nvSpPr>
              <p:cNvPr id="193197" name="Line 685"/>
              <p:cNvSpPr>
                <a:spLocks noChangeShapeType="1"/>
              </p:cNvSpPr>
              <p:nvPr/>
            </p:nvSpPr>
            <p:spPr bwMode="auto">
              <a:xfrm flipV="1">
                <a:off x="2547" y="1968"/>
                <a:ext cx="1" cy="1160"/>
              </a:xfrm>
              <a:prstGeom prst="line">
                <a:avLst/>
              </a:prstGeom>
              <a:noFill/>
              <a:ln w="7938">
                <a:solidFill>
                  <a:srgbClr val="000000"/>
                </a:solidFill>
                <a:round/>
                <a:headEnd/>
                <a:tailEnd/>
              </a:ln>
            </p:spPr>
            <p:txBody>
              <a:bodyPr/>
              <a:lstStyle/>
              <a:p>
                <a:endParaRPr lang="zh-CN" altLang="en-US"/>
              </a:p>
            </p:txBody>
          </p:sp>
          <p:sp>
            <p:nvSpPr>
              <p:cNvPr id="193198" name="Freeform 686"/>
              <p:cNvSpPr>
                <a:spLocks/>
              </p:cNvSpPr>
              <p:nvPr/>
            </p:nvSpPr>
            <p:spPr bwMode="auto">
              <a:xfrm>
                <a:off x="2520" y="1915"/>
                <a:ext cx="54"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3199" name="Rectangle 687"/>
            <p:cNvSpPr>
              <a:spLocks noChangeArrowheads="1"/>
            </p:cNvSpPr>
            <p:nvPr/>
          </p:nvSpPr>
          <p:spPr bwMode="auto">
            <a:xfrm rot="16200000">
              <a:off x="2016" y="2215"/>
              <a:ext cx="13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Vtrk</a:t>
              </a:r>
              <a:endParaRPr kumimoji="1" lang="en-US" altLang="zh-CN" sz="2400">
                <a:latin typeface="Times New Roman" pitchFamily="18" charset="0"/>
              </a:endParaRPr>
            </a:p>
          </p:txBody>
        </p:sp>
        <p:sp>
          <p:nvSpPr>
            <p:cNvPr id="193200" name="Rectangle 688"/>
            <p:cNvSpPr>
              <a:spLocks noChangeArrowheads="1"/>
            </p:cNvSpPr>
            <p:nvPr/>
          </p:nvSpPr>
          <p:spPr bwMode="auto">
            <a:xfrm rot="16200000">
              <a:off x="2023" y="2094"/>
              <a:ext cx="11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&gt;=2</a:t>
              </a:r>
              <a:endParaRPr kumimoji="1" lang="en-US" altLang="zh-CN" sz="2400">
                <a:latin typeface="Times New Roman" pitchFamily="18" charset="0"/>
              </a:endParaRPr>
            </a:p>
          </p:txBody>
        </p:sp>
        <p:sp>
          <p:nvSpPr>
            <p:cNvPr id="193201" name="Rectangle 689"/>
            <p:cNvSpPr>
              <a:spLocks noChangeArrowheads="1"/>
            </p:cNvSpPr>
            <p:nvPr/>
          </p:nvSpPr>
          <p:spPr bwMode="auto">
            <a:xfrm rot="16200000">
              <a:off x="3452" y="3765"/>
              <a:ext cx="52"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D</a:t>
              </a:r>
              <a:endParaRPr kumimoji="1" lang="en-US" altLang="zh-CN" sz="2400">
                <a:latin typeface="Times New Roman" pitchFamily="18" charset="0"/>
              </a:endParaRPr>
            </a:p>
          </p:txBody>
        </p:sp>
        <p:grpSp>
          <p:nvGrpSpPr>
            <p:cNvPr id="193031" name="Group 690"/>
            <p:cNvGrpSpPr>
              <a:grpSpLocks/>
            </p:cNvGrpSpPr>
            <p:nvPr/>
          </p:nvGrpSpPr>
          <p:grpSpPr bwMode="auto">
            <a:xfrm>
              <a:off x="2376" y="1145"/>
              <a:ext cx="1297" cy="220"/>
              <a:chOff x="2808" y="1145"/>
              <a:chExt cx="1297" cy="220"/>
            </a:xfrm>
          </p:grpSpPr>
          <p:sp>
            <p:nvSpPr>
              <p:cNvPr id="193203" name="Freeform 691"/>
              <p:cNvSpPr>
                <a:spLocks/>
              </p:cNvSpPr>
              <p:nvPr/>
            </p:nvSpPr>
            <p:spPr bwMode="auto">
              <a:xfrm>
                <a:off x="2832" y="1195"/>
                <a:ext cx="6" cy="5"/>
              </a:xfrm>
              <a:custGeom>
                <a:avLst/>
                <a:gdLst/>
                <a:ahLst/>
                <a:cxnLst>
                  <a:cxn ang="0">
                    <a:pos x="10" y="7"/>
                  </a:cxn>
                  <a:cxn ang="0">
                    <a:pos x="10" y="5"/>
                  </a:cxn>
                  <a:cxn ang="0">
                    <a:pos x="8" y="4"/>
                  </a:cxn>
                  <a:cxn ang="0">
                    <a:pos x="7" y="2"/>
                  </a:cxn>
                  <a:cxn ang="0">
                    <a:pos x="5" y="0"/>
                  </a:cxn>
                  <a:cxn ang="0">
                    <a:pos x="5" y="0"/>
                  </a:cxn>
                  <a:cxn ang="0">
                    <a:pos x="3" y="2"/>
                  </a:cxn>
                  <a:cxn ang="0">
                    <a:pos x="1" y="4"/>
                  </a:cxn>
                  <a:cxn ang="0">
                    <a:pos x="0" y="5"/>
                  </a:cxn>
                  <a:cxn ang="0">
                    <a:pos x="0" y="5"/>
                  </a:cxn>
                  <a:cxn ang="0">
                    <a:pos x="0" y="5"/>
                  </a:cxn>
                  <a:cxn ang="0">
                    <a:pos x="1" y="7"/>
                  </a:cxn>
                  <a:cxn ang="0">
                    <a:pos x="3" y="9"/>
                  </a:cxn>
                  <a:cxn ang="0">
                    <a:pos x="5" y="11"/>
                  </a:cxn>
                  <a:cxn ang="0">
                    <a:pos x="5" y="11"/>
                  </a:cxn>
                  <a:cxn ang="0">
                    <a:pos x="7" y="9"/>
                  </a:cxn>
                  <a:cxn ang="0">
                    <a:pos x="8" y="7"/>
                  </a:cxn>
                  <a:cxn ang="0">
                    <a:pos x="10" y="7"/>
                  </a:cxn>
                </a:cxnLst>
                <a:rect l="0" t="0" r="r" b="b"/>
                <a:pathLst>
                  <a:path w="10" h="11">
                    <a:moveTo>
                      <a:pt x="10" y="7"/>
                    </a:moveTo>
                    <a:lnTo>
                      <a:pt x="10" y="5"/>
                    </a:lnTo>
                    <a:lnTo>
                      <a:pt x="8" y="4"/>
                    </a:lnTo>
                    <a:lnTo>
                      <a:pt x="7" y="2"/>
                    </a:lnTo>
                    <a:lnTo>
                      <a:pt x="5" y="0"/>
                    </a:lnTo>
                    <a:lnTo>
                      <a:pt x="5" y="0"/>
                    </a:lnTo>
                    <a:lnTo>
                      <a:pt x="3" y="2"/>
                    </a:lnTo>
                    <a:lnTo>
                      <a:pt x="1" y="4"/>
                    </a:lnTo>
                    <a:lnTo>
                      <a:pt x="0" y="5"/>
                    </a:lnTo>
                    <a:lnTo>
                      <a:pt x="0" y="5"/>
                    </a:lnTo>
                    <a:lnTo>
                      <a:pt x="0" y="5"/>
                    </a:lnTo>
                    <a:lnTo>
                      <a:pt x="1" y="7"/>
                    </a:lnTo>
                    <a:lnTo>
                      <a:pt x="3" y="9"/>
                    </a:lnTo>
                    <a:lnTo>
                      <a:pt x="5" y="11"/>
                    </a:lnTo>
                    <a:lnTo>
                      <a:pt x="5" y="11"/>
                    </a:lnTo>
                    <a:lnTo>
                      <a:pt x="7" y="9"/>
                    </a:lnTo>
                    <a:lnTo>
                      <a:pt x="8" y="7"/>
                    </a:lnTo>
                    <a:lnTo>
                      <a:pt x="10" y="7"/>
                    </a:lnTo>
                    <a:close/>
                  </a:path>
                </a:pathLst>
              </a:custGeom>
              <a:solidFill>
                <a:srgbClr val="000000"/>
              </a:solidFill>
              <a:ln w="9525">
                <a:noFill/>
                <a:round/>
                <a:headEnd/>
                <a:tailEnd/>
              </a:ln>
            </p:spPr>
            <p:txBody>
              <a:bodyPr/>
              <a:lstStyle/>
              <a:p>
                <a:endParaRPr lang="zh-CN" altLang="en-US"/>
              </a:p>
            </p:txBody>
          </p:sp>
          <p:sp>
            <p:nvSpPr>
              <p:cNvPr id="193204" name="Freeform 692"/>
              <p:cNvSpPr>
                <a:spLocks/>
              </p:cNvSpPr>
              <p:nvPr/>
            </p:nvSpPr>
            <p:spPr bwMode="auto">
              <a:xfrm>
                <a:off x="2832" y="1206"/>
                <a:ext cx="6" cy="5"/>
              </a:xfrm>
              <a:custGeom>
                <a:avLst/>
                <a:gdLst/>
                <a:ahLst/>
                <a:cxnLst>
                  <a:cxn ang="0">
                    <a:pos x="10" y="5"/>
                  </a:cxn>
                  <a:cxn ang="0">
                    <a:pos x="10" y="4"/>
                  </a:cxn>
                  <a:cxn ang="0">
                    <a:pos x="10" y="2"/>
                  </a:cxn>
                  <a:cxn ang="0">
                    <a:pos x="8" y="0"/>
                  </a:cxn>
                  <a:cxn ang="0">
                    <a:pos x="7" y="0"/>
                  </a:cxn>
                  <a:cxn ang="0">
                    <a:pos x="5" y="0"/>
                  </a:cxn>
                  <a:cxn ang="0">
                    <a:pos x="3" y="0"/>
                  </a:cxn>
                  <a:cxn ang="0">
                    <a:pos x="1" y="2"/>
                  </a:cxn>
                  <a:cxn ang="0">
                    <a:pos x="0" y="4"/>
                  </a:cxn>
                  <a:cxn ang="0">
                    <a:pos x="0" y="5"/>
                  </a:cxn>
                  <a:cxn ang="0">
                    <a:pos x="0" y="5"/>
                  </a:cxn>
                  <a:cxn ang="0">
                    <a:pos x="1" y="7"/>
                  </a:cxn>
                  <a:cxn ang="0">
                    <a:pos x="3" y="9"/>
                  </a:cxn>
                  <a:cxn ang="0">
                    <a:pos x="5" y="11"/>
                  </a:cxn>
                  <a:cxn ang="0">
                    <a:pos x="5" y="11"/>
                  </a:cxn>
                  <a:cxn ang="0">
                    <a:pos x="7" y="9"/>
                  </a:cxn>
                  <a:cxn ang="0">
                    <a:pos x="8" y="7"/>
                  </a:cxn>
                  <a:cxn ang="0">
                    <a:pos x="10" y="7"/>
                  </a:cxn>
                  <a:cxn ang="0">
                    <a:pos x="10" y="5"/>
                  </a:cxn>
                </a:cxnLst>
                <a:rect l="0" t="0" r="r" b="b"/>
                <a:pathLst>
                  <a:path w="10" h="11">
                    <a:moveTo>
                      <a:pt x="10" y="5"/>
                    </a:moveTo>
                    <a:lnTo>
                      <a:pt x="10" y="4"/>
                    </a:lnTo>
                    <a:lnTo>
                      <a:pt x="10" y="2"/>
                    </a:lnTo>
                    <a:lnTo>
                      <a:pt x="8" y="0"/>
                    </a:lnTo>
                    <a:lnTo>
                      <a:pt x="7" y="0"/>
                    </a:lnTo>
                    <a:lnTo>
                      <a:pt x="5" y="0"/>
                    </a:lnTo>
                    <a:lnTo>
                      <a:pt x="3" y="0"/>
                    </a:lnTo>
                    <a:lnTo>
                      <a:pt x="1" y="2"/>
                    </a:lnTo>
                    <a:lnTo>
                      <a:pt x="0" y="4"/>
                    </a:lnTo>
                    <a:lnTo>
                      <a:pt x="0" y="5"/>
                    </a:lnTo>
                    <a:lnTo>
                      <a:pt x="0" y="5"/>
                    </a:lnTo>
                    <a:lnTo>
                      <a:pt x="1" y="7"/>
                    </a:lnTo>
                    <a:lnTo>
                      <a:pt x="3" y="9"/>
                    </a:lnTo>
                    <a:lnTo>
                      <a:pt x="5" y="11"/>
                    </a:lnTo>
                    <a:lnTo>
                      <a:pt x="5" y="11"/>
                    </a:lnTo>
                    <a:lnTo>
                      <a:pt x="7" y="9"/>
                    </a:lnTo>
                    <a:lnTo>
                      <a:pt x="8" y="7"/>
                    </a:lnTo>
                    <a:lnTo>
                      <a:pt x="10" y="7"/>
                    </a:lnTo>
                    <a:lnTo>
                      <a:pt x="10" y="5"/>
                    </a:lnTo>
                    <a:close/>
                  </a:path>
                </a:pathLst>
              </a:custGeom>
              <a:solidFill>
                <a:srgbClr val="000000"/>
              </a:solidFill>
              <a:ln w="9525">
                <a:noFill/>
                <a:round/>
                <a:headEnd/>
                <a:tailEnd/>
              </a:ln>
            </p:spPr>
            <p:txBody>
              <a:bodyPr/>
              <a:lstStyle/>
              <a:p>
                <a:endParaRPr lang="zh-CN" altLang="en-US"/>
              </a:p>
            </p:txBody>
          </p:sp>
          <p:sp>
            <p:nvSpPr>
              <p:cNvPr id="193205" name="Freeform 693"/>
              <p:cNvSpPr>
                <a:spLocks/>
              </p:cNvSpPr>
              <p:nvPr/>
            </p:nvSpPr>
            <p:spPr bwMode="auto">
              <a:xfrm>
                <a:off x="2838"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06" name="Freeform 694"/>
              <p:cNvSpPr>
                <a:spLocks/>
              </p:cNvSpPr>
              <p:nvPr/>
            </p:nvSpPr>
            <p:spPr bwMode="auto">
              <a:xfrm>
                <a:off x="2849"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07" name="Freeform 695"/>
              <p:cNvSpPr>
                <a:spLocks/>
              </p:cNvSpPr>
              <p:nvPr/>
            </p:nvSpPr>
            <p:spPr bwMode="auto">
              <a:xfrm>
                <a:off x="2859" y="1210"/>
                <a:ext cx="6"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08" name="Freeform 696"/>
              <p:cNvSpPr>
                <a:spLocks/>
              </p:cNvSpPr>
              <p:nvPr/>
            </p:nvSpPr>
            <p:spPr bwMode="auto">
              <a:xfrm>
                <a:off x="2870"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09" name="Freeform 697"/>
              <p:cNvSpPr>
                <a:spLocks/>
              </p:cNvSpPr>
              <p:nvPr/>
            </p:nvSpPr>
            <p:spPr bwMode="auto">
              <a:xfrm>
                <a:off x="2880"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10" name="Freeform 698"/>
              <p:cNvSpPr>
                <a:spLocks/>
              </p:cNvSpPr>
              <p:nvPr/>
            </p:nvSpPr>
            <p:spPr bwMode="auto">
              <a:xfrm>
                <a:off x="2891"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11" name="Freeform 699"/>
              <p:cNvSpPr>
                <a:spLocks/>
              </p:cNvSpPr>
              <p:nvPr/>
            </p:nvSpPr>
            <p:spPr bwMode="auto">
              <a:xfrm>
                <a:off x="2901"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12" name="Freeform 700"/>
              <p:cNvSpPr>
                <a:spLocks/>
              </p:cNvSpPr>
              <p:nvPr/>
            </p:nvSpPr>
            <p:spPr bwMode="auto">
              <a:xfrm>
                <a:off x="2912"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13" name="Freeform 701"/>
              <p:cNvSpPr>
                <a:spLocks/>
              </p:cNvSpPr>
              <p:nvPr/>
            </p:nvSpPr>
            <p:spPr bwMode="auto">
              <a:xfrm>
                <a:off x="2922"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14" name="Freeform 702"/>
              <p:cNvSpPr>
                <a:spLocks/>
              </p:cNvSpPr>
              <p:nvPr/>
            </p:nvSpPr>
            <p:spPr bwMode="auto">
              <a:xfrm>
                <a:off x="2933"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15" name="Freeform 703"/>
              <p:cNvSpPr>
                <a:spLocks/>
              </p:cNvSpPr>
              <p:nvPr/>
            </p:nvSpPr>
            <p:spPr bwMode="auto">
              <a:xfrm>
                <a:off x="2943"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16" name="Freeform 704"/>
              <p:cNvSpPr>
                <a:spLocks/>
              </p:cNvSpPr>
              <p:nvPr/>
            </p:nvSpPr>
            <p:spPr bwMode="auto">
              <a:xfrm>
                <a:off x="2953"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17" name="Freeform 705"/>
              <p:cNvSpPr>
                <a:spLocks/>
              </p:cNvSpPr>
              <p:nvPr/>
            </p:nvSpPr>
            <p:spPr bwMode="auto">
              <a:xfrm>
                <a:off x="2964"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18" name="Freeform 706"/>
              <p:cNvSpPr>
                <a:spLocks/>
              </p:cNvSpPr>
              <p:nvPr/>
            </p:nvSpPr>
            <p:spPr bwMode="auto">
              <a:xfrm>
                <a:off x="2974" y="1210"/>
                <a:ext cx="6"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19" name="Freeform 707"/>
              <p:cNvSpPr>
                <a:spLocks/>
              </p:cNvSpPr>
              <p:nvPr/>
            </p:nvSpPr>
            <p:spPr bwMode="auto">
              <a:xfrm>
                <a:off x="2985"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20" name="Freeform 708"/>
              <p:cNvSpPr>
                <a:spLocks/>
              </p:cNvSpPr>
              <p:nvPr/>
            </p:nvSpPr>
            <p:spPr bwMode="auto">
              <a:xfrm>
                <a:off x="2995"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6" y="9"/>
                  </a:cxn>
                  <a:cxn ang="0">
                    <a:pos x="8" y="7"/>
                  </a:cxn>
                  <a:cxn ang="0">
                    <a:pos x="10" y="5"/>
                  </a:cxn>
                  <a:cxn ang="0">
                    <a:pos x="10" y="5"/>
                  </a:cxn>
                  <a:cxn ang="0">
                    <a:pos x="8" y="3"/>
                  </a:cxn>
                  <a:cxn ang="0">
                    <a:pos x="6" y="2"/>
                  </a:cxn>
                  <a:cxn ang="0">
                    <a:pos x="6"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6" y="9"/>
                    </a:lnTo>
                    <a:lnTo>
                      <a:pt x="8" y="7"/>
                    </a:lnTo>
                    <a:lnTo>
                      <a:pt x="10" y="5"/>
                    </a:lnTo>
                    <a:lnTo>
                      <a:pt x="10" y="5"/>
                    </a:lnTo>
                    <a:lnTo>
                      <a:pt x="8" y="3"/>
                    </a:lnTo>
                    <a:lnTo>
                      <a:pt x="6" y="2"/>
                    </a:lnTo>
                    <a:lnTo>
                      <a:pt x="6" y="0"/>
                    </a:lnTo>
                    <a:lnTo>
                      <a:pt x="5" y="0"/>
                    </a:lnTo>
                    <a:close/>
                  </a:path>
                </a:pathLst>
              </a:custGeom>
              <a:solidFill>
                <a:srgbClr val="000000"/>
              </a:solidFill>
              <a:ln w="9525">
                <a:noFill/>
                <a:round/>
                <a:headEnd/>
                <a:tailEnd/>
              </a:ln>
            </p:spPr>
            <p:txBody>
              <a:bodyPr/>
              <a:lstStyle/>
              <a:p>
                <a:endParaRPr lang="zh-CN" altLang="en-US"/>
              </a:p>
            </p:txBody>
          </p:sp>
          <p:sp>
            <p:nvSpPr>
              <p:cNvPr id="193221" name="Freeform 709"/>
              <p:cNvSpPr>
                <a:spLocks/>
              </p:cNvSpPr>
              <p:nvPr/>
            </p:nvSpPr>
            <p:spPr bwMode="auto">
              <a:xfrm>
                <a:off x="3006"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22" name="Freeform 710"/>
              <p:cNvSpPr>
                <a:spLocks/>
              </p:cNvSpPr>
              <p:nvPr/>
            </p:nvSpPr>
            <p:spPr bwMode="auto">
              <a:xfrm>
                <a:off x="3016"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23" name="Freeform 711"/>
              <p:cNvSpPr>
                <a:spLocks/>
              </p:cNvSpPr>
              <p:nvPr/>
            </p:nvSpPr>
            <p:spPr bwMode="auto">
              <a:xfrm>
                <a:off x="3027"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24" name="Freeform 712"/>
              <p:cNvSpPr>
                <a:spLocks/>
              </p:cNvSpPr>
              <p:nvPr/>
            </p:nvSpPr>
            <p:spPr bwMode="auto">
              <a:xfrm>
                <a:off x="3037"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25" name="Freeform 713"/>
              <p:cNvSpPr>
                <a:spLocks/>
              </p:cNvSpPr>
              <p:nvPr/>
            </p:nvSpPr>
            <p:spPr bwMode="auto">
              <a:xfrm>
                <a:off x="3048"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26" name="Freeform 714"/>
              <p:cNvSpPr>
                <a:spLocks/>
              </p:cNvSpPr>
              <p:nvPr/>
            </p:nvSpPr>
            <p:spPr bwMode="auto">
              <a:xfrm>
                <a:off x="3058"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27" name="Freeform 715"/>
              <p:cNvSpPr>
                <a:spLocks/>
              </p:cNvSpPr>
              <p:nvPr/>
            </p:nvSpPr>
            <p:spPr bwMode="auto">
              <a:xfrm>
                <a:off x="3068"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28" name="Freeform 716"/>
              <p:cNvSpPr>
                <a:spLocks/>
              </p:cNvSpPr>
              <p:nvPr/>
            </p:nvSpPr>
            <p:spPr bwMode="auto">
              <a:xfrm>
                <a:off x="3079"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29" name="Freeform 717"/>
              <p:cNvSpPr>
                <a:spLocks/>
              </p:cNvSpPr>
              <p:nvPr/>
            </p:nvSpPr>
            <p:spPr bwMode="auto">
              <a:xfrm>
                <a:off x="3089" y="1210"/>
                <a:ext cx="6"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30" name="Freeform 718"/>
              <p:cNvSpPr>
                <a:spLocks/>
              </p:cNvSpPr>
              <p:nvPr/>
            </p:nvSpPr>
            <p:spPr bwMode="auto">
              <a:xfrm>
                <a:off x="3100"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31" name="Freeform 719"/>
              <p:cNvSpPr>
                <a:spLocks/>
              </p:cNvSpPr>
              <p:nvPr/>
            </p:nvSpPr>
            <p:spPr bwMode="auto">
              <a:xfrm>
                <a:off x="3110"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6" y="9"/>
                  </a:cxn>
                  <a:cxn ang="0">
                    <a:pos x="8" y="7"/>
                  </a:cxn>
                  <a:cxn ang="0">
                    <a:pos x="10" y="5"/>
                  </a:cxn>
                  <a:cxn ang="0">
                    <a:pos x="10" y="5"/>
                  </a:cxn>
                  <a:cxn ang="0">
                    <a:pos x="8" y="3"/>
                  </a:cxn>
                  <a:cxn ang="0">
                    <a:pos x="6" y="2"/>
                  </a:cxn>
                  <a:cxn ang="0">
                    <a:pos x="6"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6" y="9"/>
                    </a:lnTo>
                    <a:lnTo>
                      <a:pt x="8" y="7"/>
                    </a:lnTo>
                    <a:lnTo>
                      <a:pt x="10" y="5"/>
                    </a:lnTo>
                    <a:lnTo>
                      <a:pt x="10" y="5"/>
                    </a:lnTo>
                    <a:lnTo>
                      <a:pt x="8" y="3"/>
                    </a:lnTo>
                    <a:lnTo>
                      <a:pt x="6" y="2"/>
                    </a:lnTo>
                    <a:lnTo>
                      <a:pt x="6" y="0"/>
                    </a:lnTo>
                    <a:lnTo>
                      <a:pt x="5" y="0"/>
                    </a:lnTo>
                    <a:close/>
                  </a:path>
                </a:pathLst>
              </a:custGeom>
              <a:solidFill>
                <a:srgbClr val="000000"/>
              </a:solidFill>
              <a:ln w="9525">
                <a:noFill/>
                <a:round/>
                <a:headEnd/>
                <a:tailEnd/>
              </a:ln>
            </p:spPr>
            <p:txBody>
              <a:bodyPr/>
              <a:lstStyle/>
              <a:p>
                <a:endParaRPr lang="zh-CN" altLang="en-US"/>
              </a:p>
            </p:txBody>
          </p:sp>
          <p:sp>
            <p:nvSpPr>
              <p:cNvPr id="193232" name="Freeform 720"/>
              <p:cNvSpPr>
                <a:spLocks/>
              </p:cNvSpPr>
              <p:nvPr/>
            </p:nvSpPr>
            <p:spPr bwMode="auto">
              <a:xfrm>
                <a:off x="3121"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33" name="Freeform 721"/>
              <p:cNvSpPr>
                <a:spLocks/>
              </p:cNvSpPr>
              <p:nvPr/>
            </p:nvSpPr>
            <p:spPr bwMode="auto">
              <a:xfrm>
                <a:off x="3131"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34" name="Freeform 722"/>
              <p:cNvSpPr>
                <a:spLocks/>
              </p:cNvSpPr>
              <p:nvPr/>
            </p:nvSpPr>
            <p:spPr bwMode="auto">
              <a:xfrm>
                <a:off x="3142"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35" name="Freeform 723"/>
              <p:cNvSpPr>
                <a:spLocks/>
              </p:cNvSpPr>
              <p:nvPr/>
            </p:nvSpPr>
            <p:spPr bwMode="auto">
              <a:xfrm>
                <a:off x="3152"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36" name="Freeform 724"/>
              <p:cNvSpPr>
                <a:spLocks/>
              </p:cNvSpPr>
              <p:nvPr/>
            </p:nvSpPr>
            <p:spPr bwMode="auto">
              <a:xfrm>
                <a:off x="3163"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37" name="Freeform 725"/>
              <p:cNvSpPr>
                <a:spLocks/>
              </p:cNvSpPr>
              <p:nvPr/>
            </p:nvSpPr>
            <p:spPr bwMode="auto">
              <a:xfrm>
                <a:off x="3173"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38" name="Freeform 726"/>
              <p:cNvSpPr>
                <a:spLocks/>
              </p:cNvSpPr>
              <p:nvPr/>
            </p:nvSpPr>
            <p:spPr bwMode="auto">
              <a:xfrm>
                <a:off x="3183"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39" name="Freeform 727"/>
              <p:cNvSpPr>
                <a:spLocks/>
              </p:cNvSpPr>
              <p:nvPr/>
            </p:nvSpPr>
            <p:spPr bwMode="auto">
              <a:xfrm>
                <a:off x="3194"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40" name="Freeform 728"/>
              <p:cNvSpPr>
                <a:spLocks/>
              </p:cNvSpPr>
              <p:nvPr/>
            </p:nvSpPr>
            <p:spPr bwMode="auto">
              <a:xfrm>
                <a:off x="3204" y="1210"/>
                <a:ext cx="6"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41" name="Freeform 729"/>
              <p:cNvSpPr>
                <a:spLocks/>
              </p:cNvSpPr>
              <p:nvPr/>
            </p:nvSpPr>
            <p:spPr bwMode="auto">
              <a:xfrm>
                <a:off x="3215"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42" name="Freeform 730"/>
              <p:cNvSpPr>
                <a:spLocks/>
              </p:cNvSpPr>
              <p:nvPr/>
            </p:nvSpPr>
            <p:spPr bwMode="auto">
              <a:xfrm>
                <a:off x="3225"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43" name="Freeform 731"/>
              <p:cNvSpPr>
                <a:spLocks/>
              </p:cNvSpPr>
              <p:nvPr/>
            </p:nvSpPr>
            <p:spPr bwMode="auto">
              <a:xfrm>
                <a:off x="3236"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44" name="Freeform 732"/>
              <p:cNvSpPr>
                <a:spLocks/>
              </p:cNvSpPr>
              <p:nvPr/>
            </p:nvSpPr>
            <p:spPr bwMode="auto">
              <a:xfrm>
                <a:off x="3246"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45" name="Freeform 733"/>
              <p:cNvSpPr>
                <a:spLocks/>
              </p:cNvSpPr>
              <p:nvPr/>
            </p:nvSpPr>
            <p:spPr bwMode="auto">
              <a:xfrm>
                <a:off x="3257"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46" name="Freeform 734"/>
              <p:cNvSpPr>
                <a:spLocks/>
              </p:cNvSpPr>
              <p:nvPr/>
            </p:nvSpPr>
            <p:spPr bwMode="auto">
              <a:xfrm>
                <a:off x="3267"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47" name="Freeform 735"/>
              <p:cNvSpPr>
                <a:spLocks/>
              </p:cNvSpPr>
              <p:nvPr/>
            </p:nvSpPr>
            <p:spPr bwMode="auto">
              <a:xfrm>
                <a:off x="3278"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48" name="Freeform 736"/>
              <p:cNvSpPr>
                <a:spLocks/>
              </p:cNvSpPr>
              <p:nvPr/>
            </p:nvSpPr>
            <p:spPr bwMode="auto">
              <a:xfrm>
                <a:off x="3288"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49" name="Freeform 737"/>
              <p:cNvSpPr>
                <a:spLocks/>
              </p:cNvSpPr>
              <p:nvPr/>
            </p:nvSpPr>
            <p:spPr bwMode="auto">
              <a:xfrm>
                <a:off x="3298"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50" name="Freeform 738"/>
              <p:cNvSpPr>
                <a:spLocks/>
              </p:cNvSpPr>
              <p:nvPr/>
            </p:nvSpPr>
            <p:spPr bwMode="auto">
              <a:xfrm>
                <a:off x="3309"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51" name="Freeform 739"/>
              <p:cNvSpPr>
                <a:spLocks/>
              </p:cNvSpPr>
              <p:nvPr/>
            </p:nvSpPr>
            <p:spPr bwMode="auto">
              <a:xfrm>
                <a:off x="3319" y="1210"/>
                <a:ext cx="6"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52" name="Freeform 740"/>
              <p:cNvSpPr>
                <a:spLocks/>
              </p:cNvSpPr>
              <p:nvPr/>
            </p:nvSpPr>
            <p:spPr bwMode="auto">
              <a:xfrm>
                <a:off x="3330"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53" name="Freeform 741"/>
              <p:cNvSpPr>
                <a:spLocks/>
              </p:cNvSpPr>
              <p:nvPr/>
            </p:nvSpPr>
            <p:spPr bwMode="auto">
              <a:xfrm>
                <a:off x="3340"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54" name="Freeform 742"/>
              <p:cNvSpPr>
                <a:spLocks/>
              </p:cNvSpPr>
              <p:nvPr/>
            </p:nvSpPr>
            <p:spPr bwMode="auto">
              <a:xfrm>
                <a:off x="3351"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55" name="Freeform 743"/>
              <p:cNvSpPr>
                <a:spLocks/>
              </p:cNvSpPr>
              <p:nvPr/>
            </p:nvSpPr>
            <p:spPr bwMode="auto">
              <a:xfrm>
                <a:off x="3361"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56" name="Freeform 744"/>
              <p:cNvSpPr>
                <a:spLocks/>
              </p:cNvSpPr>
              <p:nvPr/>
            </p:nvSpPr>
            <p:spPr bwMode="auto">
              <a:xfrm>
                <a:off x="3372"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57" name="Freeform 745"/>
              <p:cNvSpPr>
                <a:spLocks/>
              </p:cNvSpPr>
              <p:nvPr/>
            </p:nvSpPr>
            <p:spPr bwMode="auto">
              <a:xfrm>
                <a:off x="3382"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58" name="Freeform 746"/>
              <p:cNvSpPr>
                <a:spLocks/>
              </p:cNvSpPr>
              <p:nvPr/>
            </p:nvSpPr>
            <p:spPr bwMode="auto">
              <a:xfrm>
                <a:off x="3393"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59" name="Freeform 747"/>
              <p:cNvSpPr>
                <a:spLocks/>
              </p:cNvSpPr>
              <p:nvPr/>
            </p:nvSpPr>
            <p:spPr bwMode="auto">
              <a:xfrm>
                <a:off x="3403"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60" name="Freeform 748"/>
              <p:cNvSpPr>
                <a:spLocks/>
              </p:cNvSpPr>
              <p:nvPr/>
            </p:nvSpPr>
            <p:spPr bwMode="auto">
              <a:xfrm>
                <a:off x="3413"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61" name="Freeform 749"/>
              <p:cNvSpPr>
                <a:spLocks/>
              </p:cNvSpPr>
              <p:nvPr/>
            </p:nvSpPr>
            <p:spPr bwMode="auto">
              <a:xfrm>
                <a:off x="3424"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62" name="Freeform 750"/>
              <p:cNvSpPr>
                <a:spLocks/>
              </p:cNvSpPr>
              <p:nvPr/>
            </p:nvSpPr>
            <p:spPr bwMode="auto">
              <a:xfrm>
                <a:off x="3434" y="1210"/>
                <a:ext cx="6"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63" name="Freeform 751"/>
              <p:cNvSpPr>
                <a:spLocks/>
              </p:cNvSpPr>
              <p:nvPr/>
            </p:nvSpPr>
            <p:spPr bwMode="auto">
              <a:xfrm>
                <a:off x="3445"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64" name="Freeform 752"/>
              <p:cNvSpPr>
                <a:spLocks/>
              </p:cNvSpPr>
              <p:nvPr/>
            </p:nvSpPr>
            <p:spPr bwMode="auto">
              <a:xfrm>
                <a:off x="3455"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65" name="Freeform 753"/>
              <p:cNvSpPr>
                <a:spLocks/>
              </p:cNvSpPr>
              <p:nvPr/>
            </p:nvSpPr>
            <p:spPr bwMode="auto">
              <a:xfrm>
                <a:off x="3466"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66" name="Freeform 754"/>
              <p:cNvSpPr>
                <a:spLocks/>
              </p:cNvSpPr>
              <p:nvPr/>
            </p:nvSpPr>
            <p:spPr bwMode="auto">
              <a:xfrm>
                <a:off x="3476"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67" name="Freeform 755"/>
              <p:cNvSpPr>
                <a:spLocks/>
              </p:cNvSpPr>
              <p:nvPr/>
            </p:nvSpPr>
            <p:spPr bwMode="auto">
              <a:xfrm>
                <a:off x="3487"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68" name="Freeform 756"/>
              <p:cNvSpPr>
                <a:spLocks/>
              </p:cNvSpPr>
              <p:nvPr/>
            </p:nvSpPr>
            <p:spPr bwMode="auto">
              <a:xfrm>
                <a:off x="3497"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69" name="Freeform 757"/>
              <p:cNvSpPr>
                <a:spLocks/>
              </p:cNvSpPr>
              <p:nvPr/>
            </p:nvSpPr>
            <p:spPr bwMode="auto">
              <a:xfrm>
                <a:off x="3507"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70" name="Freeform 758"/>
              <p:cNvSpPr>
                <a:spLocks/>
              </p:cNvSpPr>
              <p:nvPr/>
            </p:nvSpPr>
            <p:spPr bwMode="auto">
              <a:xfrm>
                <a:off x="3518"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71" name="Freeform 759"/>
              <p:cNvSpPr>
                <a:spLocks/>
              </p:cNvSpPr>
              <p:nvPr/>
            </p:nvSpPr>
            <p:spPr bwMode="auto">
              <a:xfrm>
                <a:off x="3528"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72" name="Freeform 760"/>
              <p:cNvSpPr>
                <a:spLocks/>
              </p:cNvSpPr>
              <p:nvPr/>
            </p:nvSpPr>
            <p:spPr bwMode="auto">
              <a:xfrm>
                <a:off x="3539"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73" name="Freeform 761"/>
              <p:cNvSpPr>
                <a:spLocks/>
              </p:cNvSpPr>
              <p:nvPr/>
            </p:nvSpPr>
            <p:spPr bwMode="auto">
              <a:xfrm>
                <a:off x="3549" y="1210"/>
                <a:ext cx="6"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74" name="Freeform 762"/>
              <p:cNvSpPr>
                <a:spLocks/>
              </p:cNvSpPr>
              <p:nvPr/>
            </p:nvSpPr>
            <p:spPr bwMode="auto">
              <a:xfrm>
                <a:off x="3560"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6" y="9"/>
                  </a:cxn>
                  <a:cxn ang="0">
                    <a:pos x="8" y="7"/>
                  </a:cxn>
                  <a:cxn ang="0">
                    <a:pos x="10" y="5"/>
                  </a:cxn>
                  <a:cxn ang="0">
                    <a:pos x="10" y="5"/>
                  </a:cxn>
                  <a:cxn ang="0">
                    <a:pos x="8" y="3"/>
                  </a:cxn>
                  <a:cxn ang="0">
                    <a:pos x="6" y="2"/>
                  </a:cxn>
                  <a:cxn ang="0">
                    <a:pos x="6"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6" y="9"/>
                    </a:lnTo>
                    <a:lnTo>
                      <a:pt x="8" y="7"/>
                    </a:lnTo>
                    <a:lnTo>
                      <a:pt x="10" y="5"/>
                    </a:lnTo>
                    <a:lnTo>
                      <a:pt x="10" y="5"/>
                    </a:lnTo>
                    <a:lnTo>
                      <a:pt x="8" y="3"/>
                    </a:lnTo>
                    <a:lnTo>
                      <a:pt x="6" y="2"/>
                    </a:lnTo>
                    <a:lnTo>
                      <a:pt x="6" y="0"/>
                    </a:lnTo>
                    <a:lnTo>
                      <a:pt x="5" y="0"/>
                    </a:lnTo>
                    <a:close/>
                  </a:path>
                </a:pathLst>
              </a:custGeom>
              <a:solidFill>
                <a:srgbClr val="000000"/>
              </a:solidFill>
              <a:ln w="9525">
                <a:noFill/>
                <a:round/>
                <a:headEnd/>
                <a:tailEnd/>
              </a:ln>
            </p:spPr>
            <p:txBody>
              <a:bodyPr/>
              <a:lstStyle/>
              <a:p>
                <a:endParaRPr lang="zh-CN" altLang="en-US"/>
              </a:p>
            </p:txBody>
          </p:sp>
          <p:sp>
            <p:nvSpPr>
              <p:cNvPr id="193275" name="Freeform 763"/>
              <p:cNvSpPr>
                <a:spLocks/>
              </p:cNvSpPr>
              <p:nvPr/>
            </p:nvSpPr>
            <p:spPr bwMode="auto">
              <a:xfrm>
                <a:off x="3570"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76" name="Freeform 764"/>
              <p:cNvSpPr>
                <a:spLocks/>
              </p:cNvSpPr>
              <p:nvPr/>
            </p:nvSpPr>
            <p:spPr bwMode="auto">
              <a:xfrm>
                <a:off x="3581"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77" name="Freeform 765"/>
              <p:cNvSpPr>
                <a:spLocks/>
              </p:cNvSpPr>
              <p:nvPr/>
            </p:nvSpPr>
            <p:spPr bwMode="auto">
              <a:xfrm>
                <a:off x="3591"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78" name="Freeform 766"/>
              <p:cNvSpPr>
                <a:spLocks/>
              </p:cNvSpPr>
              <p:nvPr/>
            </p:nvSpPr>
            <p:spPr bwMode="auto">
              <a:xfrm>
                <a:off x="3602"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79" name="Freeform 767"/>
              <p:cNvSpPr>
                <a:spLocks/>
              </p:cNvSpPr>
              <p:nvPr/>
            </p:nvSpPr>
            <p:spPr bwMode="auto">
              <a:xfrm>
                <a:off x="3612"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80" name="Freeform 768"/>
              <p:cNvSpPr>
                <a:spLocks/>
              </p:cNvSpPr>
              <p:nvPr/>
            </p:nvSpPr>
            <p:spPr bwMode="auto">
              <a:xfrm>
                <a:off x="3622"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81" name="Freeform 769"/>
              <p:cNvSpPr>
                <a:spLocks/>
              </p:cNvSpPr>
              <p:nvPr/>
            </p:nvSpPr>
            <p:spPr bwMode="auto">
              <a:xfrm>
                <a:off x="3633"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82" name="Freeform 770"/>
              <p:cNvSpPr>
                <a:spLocks/>
              </p:cNvSpPr>
              <p:nvPr/>
            </p:nvSpPr>
            <p:spPr bwMode="auto">
              <a:xfrm>
                <a:off x="3643"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83" name="Freeform 771"/>
              <p:cNvSpPr>
                <a:spLocks/>
              </p:cNvSpPr>
              <p:nvPr/>
            </p:nvSpPr>
            <p:spPr bwMode="auto">
              <a:xfrm>
                <a:off x="3654"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84" name="Freeform 772"/>
              <p:cNvSpPr>
                <a:spLocks/>
              </p:cNvSpPr>
              <p:nvPr/>
            </p:nvSpPr>
            <p:spPr bwMode="auto">
              <a:xfrm>
                <a:off x="3664" y="1210"/>
                <a:ext cx="6"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85" name="Freeform 773"/>
              <p:cNvSpPr>
                <a:spLocks/>
              </p:cNvSpPr>
              <p:nvPr/>
            </p:nvSpPr>
            <p:spPr bwMode="auto">
              <a:xfrm>
                <a:off x="3675"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6" y="9"/>
                  </a:cxn>
                  <a:cxn ang="0">
                    <a:pos x="8" y="7"/>
                  </a:cxn>
                  <a:cxn ang="0">
                    <a:pos x="10" y="5"/>
                  </a:cxn>
                  <a:cxn ang="0">
                    <a:pos x="10" y="5"/>
                  </a:cxn>
                  <a:cxn ang="0">
                    <a:pos x="8" y="3"/>
                  </a:cxn>
                  <a:cxn ang="0">
                    <a:pos x="6" y="2"/>
                  </a:cxn>
                  <a:cxn ang="0">
                    <a:pos x="6"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6" y="9"/>
                    </a:lnTo>
                    <a:lnTo>
                      <a:pt x="8" y="7"/>
                    </a:lnTo>
                    <a:lnTo>
                      <a:pt x="10" y="5"/>
                    </a:lnTo>
                    <a:lnTo>
                      <a:pt x="10" y="5"/>
                    </a:lnTo>
                    <a:lnTo>
                      <a:pt x="8" y="3"/>
                    </a:lnTo>
                    <a:lnTo>
                      <a:pt x="6" y="2"/>
                    </a:lnTo>
                    <a:lnTo>
                      <a:pt x="6" y="0"/>
                    </a:lnTo>
                    <a:lnTo>
                      <a:pt x="5" y="0"/>
                    </a:lnTo>
                    <a:close/>
                  </a:path>
                </a:pathLst>
              </a:custGeom>
              <a:solidFill>
                <a:srgbClr val="000000"/>
              </a:solidFill>
              <a:ln w="9525">
                <a:noFill/>
                <a:round/>
                <a:headEnd/>
                <a:tailEnd/>
              </a:ln>
            </p:spPr>
            <p:txBody>
              <a:bodyPr/>
              <a:lstStyle/>
              <a:p>
                <a:endParaRPr lang="zh-CN" altLang="en-US"/>
              </a:p>
            </p:txBody>
          </p:sp>
          <p:sp>
            <p:nvSpPr>
              <p:cNvPr id="193286" name="Freeform 774"/>
              <p:cNvSpPr>
                <a:spLocks/>
              </p:cNvSpPr>
              <p:nvPr/>
            </p:nvSpPr>
            <p:spPr bwMode="auto">
              <a:xfrm>
                <a:off x="3685"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87" name="Freeform 775"/>
              <p:cNvSpPr>
                <a:spLocks/>
              </p:cNvSpPr>
              <p:nvPr/>
            </p:nvSpPr>
            <p:spPr bwMode="auto">
              <a:xfrm>
                <a:off x="3696"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88" name="Freeform 776"/>
              <p:cNvSpPr>
                <a:spLocks/>
              </p:cNvSpPr>
              <p:nvPr/>
            </p:nvSpPr>
            <p:spPr bwMode="auto">
              <a:xfrm>
                <a:off x="3706"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89" name="Freeform 777"/>
              <p:cNvSpPr>
                <a:spLocks/>
              </p:cNvSpPr>
              <p:nvPr/>
            </p:nvSpPr>
            <p:spPr bwMode="auto">
              <a:xfrm>
                <a:off x="3717"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90" name="Freeform 778"/>
              <p:cNvSpPr>
                <a:spLocks/>
              </p:cNvSpPr>
              <p:nvPr/>
            </p:nvSpPr>
            <p:spPr bwMode="auto">
              <a:xfrm>
                <a:off x="3727"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91" name="Freeform 779"/>
              <p:cNvSpPr>
                <a:spLocks/>
              </p:cNvSpPr>
              <p:nvPr/>
            </p:nvSpPr>
            <p:spPr bwMode="auto">
              <a:xfrm>
                <a:off x="3737"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92" name="Freeform 780"/>
              <p:cNvSpPr>
                <a:spLocks/>
              </p:cNvSpPr>
              <p:nvPr/>
            </p:nvSpPr>
            <p:spPr bwMode="auto">
              <a:xfrm>
                <a:off x="3748"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93" name="Freeform 781"/>
              <p:cNvSpPr>
                <a:spLocks/>
              </p:cNvSpPr>
              <p:nvPr/>
            </p:nvSpPr>
            <p:spPr bwMode="auto">
              <a:xfrm>
                <a:off x="3758"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94" name="Freeform 782"/>
              <p:cNvSpPr>
                <a:spLocks/>
              </p:cNvSpPr>
              <p:nvPr/>
            </p:nvSpPr>
            <p:spPr bwMode="auto">
              <a:xfrm>
                <a:off x="3769"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95" name="Freeform 783"/>
              <p:cNvSpPr>
                <a:spLocks/>
              </p:cNvSpPr>
              <p:nvPr/>
            </p:nvSpPr>
            <p:spPr bwMode="auto">
              <a:xfrm>
                <a:off x="3779" y="1210"/>
                <a:ext cx="6"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296" name="Freeform 784"/>
              <p:cNvSpPr>
                <a:spLocks/>
              </p:cNvSpPr>
              <p:nvPr/>
            </p:nvSpPr>
            <p:spPr bwMode="auto">
              <a:xfrm>
                <a:off x="3790"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97" name="Freeform 785"/>
              <p:cNvSpPr>
                <a:spLocks/>
              </p:cNvSpPr>
              <p:nvPr/>
            </p:nvSpPr>
            <p:spPr bwMode="auto">
              <a:xfrm>
                <a:off x="3800"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98" name="Freeform 786"/>
              <p:cNvSpPr>
                <a:spLocks/>
              </p:cNvSpPr>
              <p:nvPr/>
            </p:nvSpPr>
            <p:spPr bwMode="auto">
              <a:xfrm>
                <a:off x="3811"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299" name="Freeform 787"/>
              <p:cNvSpPr>
                <a:spLocks/>
              </p:cNvSpPr>
              <p:nvPr/>
            </p:nvSpPr>
            <p:spPr bwMode="auto">
              <a:xfrm>
                <a:off x="3821"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00" name="Freeform 788"/>
              <p:cNvSpPr>
                <a:spLocks/>
              </p:cNvSpPr>
              <p:nvPr/>
            </p:nvSpPr>
            <p:spPr bwMode="auto">
              <a:xfrm>
                <a:off x="3832"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01" name="Freeform 789"/>
              <p:cNvSpPr>
                <a:spLocks/>
              </p:cNvSpPr>
              <p:nvPr/>
            </p:nvSpPr>
            <p:spPr bwMode="auto">
              <a:xfrm>
                <a:off x="3842"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02" name="Freeform 790"/>
              <p:cNvSpPr>
                <a:spLocks/>
              </p:cNvSpPr>
              <p:nvPr/>
            </p:nvSpPr>
            <p:spPr bwMode="auto">
              <a:xfrm>
                <a:off x="3852"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03" name="Freeform 791"/>
              <p:cNvSpPr>
                <a:spLocks/>
              </p:cNvSpPr>
              <p:nvPr/>
            </p:nvSpPr>
            <p:spPr bwMode="auto">
              <a:xfrm>
                <a:off x="3863"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04" name="Freeform 792"/>
              <p:cNvSpPr>
                <a:spLocks/>
              </p:cNvSpPr>
              <p:nvPr/>
            </p:nvSpPr>
            <p:spPr bwMode="auto">
              <a:xfrm>
                <a:off x="3873" y="1210"/>
                <a:ext cx="6"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05" name="Freeform 793"/>
              <p:cNvSpPr>
                <a:spLocks/>
              </p:cNvSpPr>
              <p:nvPr/>
            </p:nvSpPr>
            <p:spPr bwMode="auto">
              <a:xfrm>
                <a:off x="3884"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06" name="Freeform 794"/>
              <p:cNvSpPr>
                <a:spLocks/>
              </p:cNvSpPr>
              <p:nvPr/>
            </p:nvSpPr>
            <p:spPr bwMode="auto">
              <a:xfrm>
                <a:off x="3894" y="1210"/>
                <a:ext cx="6"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07" name="Freeform 795"/>
              <p:cNvSpPr>
                <a:spLocks/>
              </p:cNvSpPr>
              <p:nvPr/>
            </p:nvSpPr>
            <p:spPr bwMode="auto">
              <a:xfrm>
                <a:off x="3905"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308" name="Freeform 796"/>
              <p:cNvSpPr>
                <a:spLocks/>
              </p:cNvSpPr>
              <p:nvPr/>
            </p:nvSpPr>
            <p:spPr bwMode="auto">
              <a:xfrm>
                <a:off x="3915"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309" name="Freeform 797"/>
              <p:cNvSpPr>
                <a:spLocks/>
              </p:cNvSpPr>
              <p:nvPr/>
            </p:nvSpPr>
            <p:spPr bwMode="auto">
              <a:xfrm>
                <a:off x="3926"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310" name="Freeform 798"/>
              <p:cNvSpPr>
                <a:spLocks/>
              </p:cNvSpPr>
              <p:nvPr/>
            </p:nvSpPr>
            <p:spPr bwMode="auto">
              <a:xfrm>
                <a:off x="3936"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11" name="Freeform 799"/>
              <p:cNvSpPr>
                <a:spLocks/>
              </p:cNvSpPr>
              <p:nvPr/>
            </p:nvSpPr>
            <p:spPr bwMode="auto">
              <a:xfrm>
                <a:off x="3947"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12" name="Freeform 800"/>
              <p:cNvSpPr>
                <a:spLocks/>
              </p:cNvSpPr>
              <p:nvPr/>
            </p:nvSpPr>
            <p:spPr bwMode="auto">
              <a:xfrm>
                <a:off x="3957"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13" name="Freeform 801"/>
              <p:cNvSpPr>
                <a:spLocks/>
              </p:cNvSpPr>
              <p:nvPr/>
            </p:nvSpPr>
            <p:spPr bwMode="auto">
              <a:xfrm>
                <a:off x="3967"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14" name="Freeform 802"/>
              <p:cNvSpPr>
                <a:spLocks/>
              </p:cNvSpPr>
              <p:nvPr/>
            </p:nvSpPr>
            <p:spPr bwMode="auto">
              <a:xfrm>
                <a:off x="3978"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15" name="Freeform 803"/>
              <p:cNvSpPr>
                <a:spLocks/>
              </p:cNvSpPr>
              <p:nvPr/>
            </p:nvSpPr>
            <p:spPr bwMode="auto">
              <a:xfrm>
                <a:off x="3988" y="1210"/>
                <a:ext cx="6"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16" name="Freeform 804"/>
              <p:cNvSpPr>
                <a:spLocks/>
              </p:cNvSpPr>
              <p:nvPr/>
            </p:nvSpPr>
            <p:spPr bwMode="auto">
              <a:xfrm>
                <a:off x="3999" y="1210"/>
                <a:ext cx="5"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17" name="Freeform 805"/>
              <p:cNvSpPr>
                <a:spLocks/>
              </p:cNvSpPr>
              <p:nvPr/>
            </p:nvSpPr>
            <p:spPr bwMode="auto">
              <a:xfrm>
                <a:off x="4009" y="1210"/>
                <a:ext cx="6" cy="5"/>
              </a:xfrm>
              <a:custGeom>
                <a:avLst/>
                <a:gdLst/>
                <a:ahLst/>
                <a:cxnLst>
                  <a:cxn ang="0">
                    <a:pos x="5" y="0"/>
                  </a:cxn>
                  <a:cxn ang="0">
                    <a:pos x="3" y="0"/>
                  </a:cxn>
                  <a:cxn ang="0">
                    <a:pos x="1" y="2"/>
                  </a:cxn>
                  <a:cxn ang="0">
                    <a:pos x="0" y="3"/>
                  </a:cxn>
                  <a:cxn ang="0">
                    <a:pos x="0" y="5"/>
                  </a:cxn>
                  <a:cxn ang="0">
                    <a:pos x="0" y="7"/>
                  </a:cxn>
                  <a:cxn ang="0">
                    <a:pos x="0" y="9"/>
                  </a:cxn>
                  <a:cxn ang="0">
                    <a:pos x="1" y="10"/>
                  </a:cxn>
                  <a:cxn ang="0">
                    <a:pos x="3" y="10"/>
                  </a:cxn>
                  <a:cxn ang="0">
                    <a:pos x="5" y="10"/>
                  </a:cxn>
                  <a:cxn ang="0">
                    <a:pos x="5" y="10"/>
                  </a:cxn>
                  <a:cxn ang="0">
                    <a:pos x="7" y="9"/>
                  </a:cxn>
                  <a:cxn ang="0">
                    <a:pos x="8" y="7"/>
                  </a:cxn>
                  <a:cxn ang="0">
                    <a:pos x="10" y="5"/>
                  </a:cxn>
                  <a:cxn ang="0">
                    <a:pos x="10" y="5"/>
                  </a:cxn>
                  <a:cxn ang="0">
                    <a:pos x="8" y="3"/>
                  </a:cxn>
                  <a:cxn ang="0">
                    <a:pos x="7" y="2"/>
                  </a:cxn>
                  <a:cxn ang="0">
                    <a:pos x="7" y="0"/>
                  </a:cxn>
                  <a:cxn ang="0">
                    <a:pos x="5" y="0"/>
                  </a:cxn>
                </a:cxnLst>
                <a:rect l="0" t="0" r="r" b="b"/>
                <a:pathLst>
                  <a:path w="10" h="10">
                    <a:moveTo>
                      <a:pt x="5" y="0"/>
                    </a:moveTo>
                    <a:lnTo>
                      <a:pt x="3" y="0"/>
                    </a:lnTo>
                    <a:lnTo>
                      <a:pt x="1" y="2"/>
                    </a:lnTo>
                    <a:lnTo>
                      <a:pt x="0" y="3"/>
                    </a:lnTo>
                    <a:lnTo>
                      <a:pt x="0" y="5"/>
                    </a:lnTo>
                    <a:lnTo>
                      <a:pt x="0" y="7"/>
                    </a:lnTo>
                    <a:lnTo>
                      <a:pt x="0" y="9"/>
                    </a:lnTo>
                    <a:lnTo>
                      <a:pt x="1" y="10"/>
                    </a:lnTo>
                    <a:lnTo>
                      <a:pt x="3" y="10"/>
                    </a:lnTo>
                    <a:lnTo>
                      <a:pt x="5" y="10"/>
                    </a:lnTo>
                    <a:lnTo>
                      <a:pt x="5" y="10"/>
                    </a:lnTo>
                    <a:lnTo>
                      <a:pt x="7" y="9"/>
                    </a:lnTo>
                    <a:lnTo>
                      <a:pt x="8" y="7"/>
                    </a:lnTo>
                    <a:lnTo>
                      <a:pt x="10" y="5"/>
                    </a:lnTo>
                    <a:lnTo>
                      <a:pt x="10" y="5"/>
                    </a:lnTo>
                    <a:lnTo>
                      <a:pt x="8"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18" name="Freeform 806"/>
              <p:cNvSpPr>
                <a:spLocks/>
              </p:cNvSpPr>
              <p:nvPr/>
            </p:nvSpPr>
            <p:spPr bwMode="auto">
              <a:xfrm>
                <a:off x="4020"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319" name="Freeform 807"/>
              <p:cNvSpPr>
                <a:spLocks/>
              </p:cNvSpPr>
              <p:nvPr/>
            </p:nvSpPr>
            <p:spPr bwMode="auto">
              <a:xfrm>
                <a:off x="4030"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320" name="Freeform 808"/>
              <p:cNvSpPr>
                <a:spLocks/>
              </p:cNvSpPr>
              <p:nvPr/>
            </p:nvSpPr>
            <p:spPr bwMode="auto">
              <a:xfrm>
                <a:off x="4041" y="1210"/>
                <a:ext cx="5" cy="5"/>
              </a:xfrm>
              <a:custGeom>
                <a:avLst/>
                <a:gdLst/>
                <a:ahLst/>
                <a:cxnLst>
                  <a:cxn ang="0">
                    <a:pos x="6" y="0"/>
                  </a:cxn>
                  <a:cxn ang="0">
                    <a:pos x="4" y="0"/>
                  </a:cxn>
                  <a:cxn ang="0">
                    <a:pos x="2" y="2"/>
                  </a:cxn>
                  <a:cxn ang="0">
                    <a:pos x="0" y="3"/>
                  </a:cxn>
                  <a:cxn ang="0">
                    <a:pos x="0" y="5"/>
                  </a:cxn>
                  <a:cxn ang="0">
                    <a:pos x="0" y="7"/>
                  </a:cxn>
                  <a:cxn ang="0">
                    <a:pos x="0" y="9"/>
                  </a:cxn>
                  <a:cxn ang="0">
                    <a:pos x="2" y="10"/>
                  </a:cxn>
                  <a:cxn ang="0">
                    <a:pos x="4" y="10"/>
                  </a:cxn>
                  <a:cxn ang="0">
                    <a:pos x="6" y="10"/>
                  </a:cxn>
                  <a:cxn ang="0">
                    <a:pos x="6" y="10"/>
                  </a:cxn>
                  <a:cxn ang="0">
                    <a:pos x="7" y="9"/>
                  </a:cxn>
                  <a:cxn ang="0">
                    <a:pos x="9" y="7"/>
                  </a:cxn>
                  <a:cxn ang="0">
                    <a:pos x="11" y="5"/>
                  </a:cxn>
                  <a:cxn ang="0">
                    <a:pos x="11" y="5"/>
                  </a:cxn>
                  <a:cxn ang="0">
                    <a:pos x="9" y="3"/>
                  </a:cxn>
                  <a:cxn ang="0">
                    <a:pos x="7" y="2"/>
                  </a:cxn>
                  <a:cxn ang="0">
                    <a:pos x="7" y="0"/>
                  </a:cxn>
                  <a:cxn ang="0">
                    <a:pos x="6" y="0"/>
                  </a:cxn>
                </a:cxnLst>
                <a:rect l="0" t="0" r="r" b="b"/>
                <a:pathLst>
                  <a:path w="11" h="10">
                    <a:moveTo>
                      <a:pt x="6" y="0"/>
                    </a:moveTo>
                    <a:lnTo>
                      <a:pt x="4" y="0"/>
                    </a:lnTo>
                    <a:lnTo>
                      <a:pt x="2" y="2"/>
                    </a:lnTo>
                    <a:lnTo>
                      <a:pt x="0" y="3"/>
                    </a:lnTo>
                    <a:lnTo>
                      <a:pt x="0" y="5"/>
                    </a:lnTo>
                    <a:lnTo>
                      <a:pt x="0" y="7"/>
                    </a:lnTo>
                    <a:lnTo>
                      <a:pt x="0" y="9"/>
                    </a:lnTo>
                    <a:lnTo>
                      <a:pt x="2" y="10"/>
                    </a:lnTo>
                    <a:lnTo>
                      <a:pt x="4" y="10"/>
                    </a:lnTo>
                    <a:lnTo>
                      <a:pt x="6" y="10"/>
                    </a:lnTo>
                    <a:lnTo>
                      <a:pt x="6" y="10"/>
                    </a:lnTo>
                    <a:lnTo>
                      <a:pt x="7" y="9"/>
                    </a:lnTo>
                    <a:lnTo>
                      <a:pt x="9" y="7"/>
                    </a:lnTo>
                    <a:lnTo>
                      <a:pt x="11" y="5"/>
                    </a:lnTo>
                    <a:lnTo>
                      <a:pt x="11" y="5"/>
                    </a:lnTo>
                    <a:lnTo>
                      <a:pt x="9" y="3"/>
                    </a:lnTo>
                    <a:lnTo>
                      <a:pt x="7" y="2"/>
                    </a:lnTo>
                    <a:lnTo>
                      <a:pt x="7" y="0"/>
                    </a:lnTo>
                    <a:lnTo>
                      <a:pt x="6" y="0"/>
                    </a:lnTo>
                    <a:close/>
                  </a:path>
                </a:pathLst>
              </a:custGeom>
              <a:solidFill>
                <a:srgbClr val="000000"/>
              </a:solidFill>
              <a:ln w="9525">
                <a:noFill/>
                <a:round/>
                <a:headEnd/>
                <a:tailEnd/>
              </a:ln>
            </p:spPr>
            <p:txBody>
              <a:bodyPr/>
              <a:lstStyle/>
              <a:p>
                <a:endParaRPr lang="zh-CN" altLang="en-US"/>
              </a:p>
            </p:txBody>
          </p:sp>
          <p:sp>
            <p:nvSpPr>
              <p:cNvPr id="193321" name="Freeform 809"/>
              <p:cNvSpPr>
                <a:spLocks/>
              </p:cNvSpPr>
              <p:nvPr/>
            </p:nvSpPr>
            <p:spPr bwMode="auto">
              <a:xfrm>
                <a:off x="4051"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22" name="Freeform 810"/>
              <p:cNvSpPr>
                <a:spLocks/>
              </p:cNvSpPr>
              <p:nvPr/>
            </p:nvSpPr>
            <p:spPr bwMode="auto">
              <a:xfrm>
                <a:off x="4062" y="1210"/>
                <a:ext cx="5" cy="5"/>
              </a:xfrm>
              <a:custGeom>
                <a:avLst/>
                <a:gdLst/>
                <a:ahLst/>
                <a:cxnLst>
                  <a:cxn ang="0">
                    <a:pos x="5" y="0"/>
                  </a:cxn>
                  <a:cxn ang="0">
                    <a:pos x="4" y="0"/>
                  </a:cxn>
                  <a:cxn ang="0">
                    <a:pos x="2" y="2"/>
                  </a:cxn>
                  <a:cxn ang="0">
                    <a:pos x="0" y="3"/>
                  </a:cxn>
                  <a:cxn ang="0">
                    <a:pos x="0" y="5"/>
                  </a:cxn>
                  <a:cxn ang="0">
                    <a:pos x="0" y="7"/>
                  </a:cxn>
                  <a:cxn ang="0">
                    <a:pos x="0" y="9"/>
                  </a:cxn>
                  <a:cxn ang="0">
                    <a:pos x="2" y="10"/>
                  </a:cxn>
                  <a:cxn ang="0">
                    <a:pos x="4" y="10"/>
                  </a:cxn>
                  <a:cxn ang="0">
                    <a:pos x="5" y="10"/>
                  </a:cxn>
                  <a:cxn ang="0">
                    <a:pos x="5" y="10"/>
                  </a:cxn>
                  <a:cxn ang="0">
                    <a:pos x="7" y="9"/>
                  </a:cxn>
                  <a:cxn ang="0">
                    <a:pos x="9" y="7"/>
                  </a:cxn>
                  <a:cxn ang="0">
                    <a:pos x="11" y="5"/>
                  </a:cxn>
                  <a:cxn ang="0">
                    <a:pos x="11" y="5"/>
                  </a:cxn>
                  <a:cxn ang="0">
                    <a:pos x="9" y="3"/>
                  </a:cxn>
                  <a:cxn ang="0">
                    <a:pos x="7" y="2"/>
                  </a:cxn>
                  <a:cxn ang="0">
                    <a:pos x="7" y="0"/>
                  </a:cxn>
                  <a:cxn ang="0">
                    <a:pos x="5" y="0"/>
                  </a:cxn>
                </a:cxnLst>
                <a:rect l="0" t="0" r="r" b="b"/>
                <a:pathLst>
                  <a:path w="11" h="10">
                    <a:moveTo>
                      <a:pt x="5" y="0"/>
                    </a:moveTo>
                    <a:lnTo>
                      <a:pt x="4" y="0"/>
                    </a:lnTo>
                    <a:lnTo>
                      <a:pt x="2" y="2"/>
                    </a:lnTo>
                    <a:lnTo>
                      <a:pt x="0" y="3"/>
                    </a:lnTo>
                    <a:lnTo>
                      <a:pt x="0" y="5"/>
                    </a:lnTo>
                    <a:lnTo>
                      <a:pt x="0" y="7"/>
                    </a:lnTo>
                    <a:lnTo>
                      <a:pt x="0" y="9"/>
                    </a:lnTo>
                    <a:lnTo>
                      <a:pt x="2" y="10"/>
                    </a:lnTo>
                    <a:lnTo>
                      <a:pt x="4" y="10"/>
                    </a:lnTo>
                    <a:lnTo>
                      <a:pt x="5" y="10"/>
                    </a:lnTo>
                    <a:lnTo>
                      <a:pt x="5" y="10"/>
                    </a:lnTo>
                    <a:lnTo>
                      <a:pt x="7" y="9"/>
                    </a:lnTo>
                    <a:lnTo>
                      <a:pt x="9" y="7"/>
                    </a:lnTo>
                    <a:lnTo>
                      <a:pt x="11" y="5"/>
                    </a:lnTo>
                    <a:lnTo>
                      <a:pt x="11"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23" name="Freeform 811"/>
              <p:cNvSpPr>
                <a:spLocks/>
              </p:cNvSpPr>
              <p:nvPr/>
            </p:nvSpPr>
            <p:spPr bwMode="auto">
              <a:xfrm>
                <a:off x="4072"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24" name="Freeform 812"/>
              <p:cNvSpPr>
                <a:spLocks/>
              </p:cNvSpPr>
              <p:nvPr/>
            </p:nvSpPr>
            <p:spPr bwMode="auto">
              <a:xfrm>
                <a:off x="4082" y="1210"/>
                <a:ext cx="6"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25" name="Freeform 813"/>
              <p:cNvSpPr>
                <a:spLocks/>
              </p:cNvSpPr>
              <p:nvPr/>
            </p:nvSpPr>
            <p:spPr bwMode="auto">
              <a:xfrm>
                <a:off x="4093" y="1210"/>
                <a:ext cx="5" cy="5"/>
              </a:xfrm>
              <a:custGeom>
                <a:avLst/>
                <a:gdLst/>
                <a:ahLst/>
                <a:cxnLst>
                  <a:cxn ang="0">
                    <a:pos x="5" y="0"/>
                  </a:cxn>
                  <a:cxn ang="0">
                    <a:pos x="3" y="0"/>
                  </a:cxn>
                  <a:cxn ang="0">
                    <a:pos x="2" y="2"/>
                  </a:cxn>
                  <a:cxn ang="0">
                    <a:pos x="0" y="3"/>
                  </a:cxn>
                  <a:cxn ang="0">
                    <a:pos x="0" y="5"/>
                  </a:cxn>
                  <a:cxn ang="0">
                    <a:pos x="0" y="7"/>
                  </a:cxn>
                  <a:cxn ang="0">
                    <a:pos x="0" y="9"/>
                  </a:cxn>
                  <a:cxn ang="0">
                    <a:pos x="2" y="10"/>
                  </a:cxn>
                  <a:cxn ang="0">
                    <a:pos x="3" y="10"/>
                  </a:cxn>
                  <a:cxn ang="0">
                    <a:pos x="5" y="10"/>
                  </a:cxn>
                  <a:cxn ang="0">
                    <a:pos x="5" y="10"/>
                  </a:cxn>
                  <a:cxn ang="0">
                    <a:pos x="7" y="9"/>
                  </a:cxn>
                  <a:cxn ang="0">
                    <a:pos x="9" y="7"/>
                  </a:cxn>
                  <a:cxn ang="0">
                    <a:pos x="10" y="5"/>
                  </a:cxn>
                  <a:cxn ang="0">
                    <a:pos x="10" y="5"/>
                  </a:cxn>
                  <a:cxn ang="0">
                    <a:pos x="9" y="3"/>
                  </a:cxn>
                  <a:cxn ang="0">
                    <a:pos x="7" y="2"/>
                  </a:cxn>
                  <a:cxn ang="0">
                    <a:pos x="7" y="0"/>
                  </a:cxn>
                  <a:cxn ang="0">
                    <a:pos x="5" y="0"/>
                  </a:cxn>
                </a:cxnLst>
                <a:rect l="0" t="0" r="r" b="b"/>
                <a:pathLst>
                  <a:path w="10" h="10">
                    <a:moveTo>
                      <a:pt x="5" y="0"/>
                    </a:moveTo>
                    <a:lnTo>
                      <a:pt x="3" y="0"/>
                    </a:lnTo>
                    <a:lnTo>
                      <a:pt x="2" y="2"/>
                    </a:lnTo>
                    <a:lnTo>
                      <a:pt x="0" y="3"/>
                    </a:lnTo>
                    <a:lnTo>
                      <a:pt x="0" y="5"/>
                    </a:lnTo>
                    <a:lnTo>
                      <a:pt x="0" y="7"/>
                    </a:lnTo>
                    <a:lnTo>
                      <a:pt x="0" y="9"/>
                    </a:lnTo>
                    <a:lnTo>
                      <a:pt x="2" y="10"/>
                    </a:lnTo>
                    <a:lnTo>
                      <a:pt x="3" y="10"/>
                    </a:lnTo>
                    <a:lnTo>
                      <a:pt x="5" y="10"/>
                    </a:lnTo>
                    <a:lnTo>
                      <a:pt x="5" y="10"/>
                    </a:lnTo>
                    <a:lnTo>
                      <a:pt x="7" y="9"/>
                    </a:lnTo>
                    <a:lnTo>
                      <a:pt x="9" y="7"/>
                    </a:lnTo>
                    <a:lnTo>
                      <a:pt x="10" y="5"/>
                    </a:lnTo>
                    <a:lnTo>
                      <a:pt x="10" y="5"/>
                    </a:lnTo>
                    <a:lnTo>
                      <a:pt x="9" y="3"/>
                    </a:lnTo>
                    <a:lnTo>
                      <a:pt x="7" y="2"/>
                    </a:lnTo>
                    <a:lnTo>
                      <a:pt x="7" y="0"/>
                    </a:lnTo>
                    <a:lnTo>
                      <a:pt x="5" y="0"/>
                    </a:lnTo>
                    <a:close/>
                  </a:path>
                </a:pathLst>
              </a:custGeom>
              <a:solidFill>
                <a:srgbClr val="000000"/>
              </a:solidFill>
              <a:ln w="9525">
                <a:noFill/>
                <a:round/>
                <a:headEnd/>
                <a:tailEnd/>
              </a:ln>
            </p:spPr>
            <p:txBody>
              <a:bodyPr/>
              <a:lstStyle/>
              <a:p>
                <a:endParaRPr lang="zh-CN" altLang="en-US"/>
              </a:p>
            </p:txBody>
          </p:sp>
          <p:sp>
            <p:nvSpPr>
              <p:cNvPr id="193326" name="Freeform 814"/>
              <p:cNvSpPr>
                <a:spLocks/>
              </p:cNvSpPr>
              <p:nvPr/>
            </p:nvSpPr>
            <p:spPr bwMode="auto">
              <a:xfrm>
                <a:off x="4100" y="1213"/>
                <a:ext cx="5" cy="6"/>
              </a:xfrm>
              <a:custGeom>
                <a:avLst/>
                <a:gdLst/>
                <a:ahLst/>
                <a:cxnLst>
                  <a:cxn ang="0">
                    <a:pos x="10" y="7"/>
                  </a:cxn>
                  <a:cxn ang="0">
                    <a:pos x="10" y="5"/>
                  </a:cxn>
                  <a:cxn ang="0">
                    <a:pos x="8" y="3"/>
                  </a:cxn>
                  <a:cxn ang="0">
                    <a:pos x="7" y="2"/>
                  </a:cxn>
                  <a:cxn ang="0">
                    <a:pos x="5" y="0"/>
                  </a:cxn>
                  <a:cxn ang="0">
                    <a:pos x="5" y="0"/>
                  </a:cxn>
                  <a:cxn ang="0">
                    <a:pos x="3" y="2"/>
                  </a:cxn>
                  <a:cxn ang="0">
                    <a:pos x="1" y="3"/>
                  </a:cxn>
                  <a:cxn ang="0">
                    <a:pos x="0" y="5"/>
                  </a:cxn>
                  <a:cxn ang="0">
                    <a:pos x="0" y="5"/>
                  </a:cxn>
                  <a:cxn ang="0">
                    <a:pos x="0" y="5"/>
                  </a:cxn>
                  <a:cxn ang="0">
                    <a:pos x="1" y="7"/>
                  </a:cxn>
                  <a:cxn ang="0">
                    <a:pos x="3" y="9"/>
                  </a:cxn>
                  <a:cxn ang="0">
                    <a:pos x="5" y="10"/>
                  </a:cxn>
                  <a:cxn ang="0">
                    <a:pos x="5" y="10"/>
                  </a:cxn>
                  <a:cxn ang="0">
                    <a:pos x="7" y="9"/>
                  </a:cxn>
                  <a:cxn ang="0">
                    <a:pos x="8" y="7"/>
                  </a:cxn>
                  <a:cxn ang="0">
                    <a:pos x="10" y="7"/>
                  </a:cxn>
                </a:cxnLst>
                <a:rect l="0" t="0" r="r" b="b"/>
                <a:pathLst>
                  <a:path w="10" h="10">
                    <a:moveTo>
                      <a:pt x="10" y="7"/>
                    </a:moveTo>
                    <a:lnTo>
                      <a:pt x="10" y="5"/>
                    </a:lnTo>
                    <a:lnTo>
                      <a:pt x="8" y="3"/>
                    </a:lnTo>
                    <a:lnTo>
                      <a:pt x="7" y="2"/>
                    </a:lnTo>
                    <a:lnTo>
                      <a:pt x="5" y="0"/>
                    </a:lnTo>
                    <a:lnTo>
                      <a:pt x="5" y="0"/>
                    </a:lnTo>
                    <a:lnTo>
                      <a:pt x="3" y="2"/>
                    </a:lnTo>
                    <a:lnTo>
                      <a:pt x="1" y="3"/>
                    </a:lnTo>
                    <a:lnTo>
                      <a:pt x="0" y="5"/>
                    </a:lnTo>
                    <a:lnTo>
                      <a:pt x="0" y="5"/>
                    </a:lnTo>
                    <a:lnTo>
                      <a:pt x="0" y="5"/>
                    </a:lnTo>
                    <a:lnTo>
                      <a:pt x="1" y="7"/>
                    </a:lnTo>
                    <a:lnTo>
                      <a:pt x="3" y="9"/>
                    </a:lnTo>
                    <a:lnTo>
                      <a:pt x="5" y="10"/>
                    </a:lnTo>
                    <a:lnTo>
                      <a:pt x="5" y="10"/>
                    </a:lnTo>
                    <a:lnTo>
                      <a:pt x="7" y="9"/>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27" name="Freeform 815"/>
              <p:cNvSpPr>
                <a:spLocks/>
              </p:cNvSpPr>
              <p:nvPr/>
            </p:nvSpPr>
            <p:spPr bwMode="auto">
              <a:xfrm>
                <a:off x="4100" y="1224"/>
                <a:ext cx="5" cy="5"/>
              </a:xfrm>
              <a:custGeom>
                <a:avLst/>
                <a:gdLst/>
                <a:ahLst/>
                <a:cxnLst>
                  <a:cxn ang="0">
                    <a:pos x="10" y="7"/>
                  </a:cxn>
                  <a:cxn ang="0">
                    <a:pos x="10" y="5"/>
                  </a:cxn>
                  <a:cxn ang="0">
                    <a:pos x="8" y="3"/>
                  </a:cxn>
                  <a:cxn ang="0">
                    <a:pos x="7" y="1"/>
                  </a:cxn>
                  <a:cxn ang="0">
                    <a:pos x="5" y="0"/>
                  </a:cxn>
                  <a:cxn ang="0">
                    <a:pos x="5" y="0"/>
                  </a:cxn>
                  <a:cxn ang="0">
                    <a:pos x="3" y="1"/>
                  </a:cxn>
                  <a:cxn ang="0">
                    <a:pos x="1" y="3"/>
                  </a:cxn>
                  <a:cxn ang="0">
                    <a:pos x="0" y="5"/>
                  </a:cxn>
                  <a:cxn ang="0">
                    <a:pos x="0" y="5"/>
                  </a:cxn>
                  <a:cxn ang="0">
                    <a:pos x="0" y="5"/>
                  </a:cxn>
                  <a:cxn ang="0">
                    <a:pos x="1" y="7"/>
                  </a:cxn>
                  <a:cxn ang="0">
                    <a:pos x="3" y="8"/>
                  </a:cxn>
                  <a:cxn ang="0">
                    <a:pos x="5" y="10"/>
                  </a:cxn>
                  <a:cxn ang="0">
                    <a:pos x="5" y="10"/>
                  </a:cxn>
                  <a:cxn ang="0">
                    <a:pos x="7" y="8"/>
                  </a:cxn>
                  <a:cxn ang="0">
                    <a:pos x="8" y="7"/>
                  </a:cxn>
                  <a:cxn ang="0">
                    <a:pos x="10" y="7"/>
                  </a:cxn>
                </a:cxnLst>
                <a:rect l="0" t="0" r="r" b="b"/>
                <a:pathLst>
                  <a:path w="10" h="10">
                    <a:moveTo>
                      <a:pt x="10" y="7"/>
                    </a:moveTo>
                    <a:lnTo>
                      <a:pt x="10" y="5"/>
                    </a:lnTo>
                    <a:lnTo>
                      <a:pt x="8" y="3"/>
                    </a:lnTo>
                    <a:lnTo>
                      <a:pt x="7" y="1"/>
                    </a:lnTo>
                    <a:lnTo>
                      <a:pt x="5" y="0"/>
                    </a:lnTo>
                    <a:lnTo>
                      <a:pt x="5" y="0"/>
                    </a:lnTo>
                    <a:lnTo>
                      <a:pt x="3" y="1"/>
                    </a:lnTo>
                    <a:lnTo>
                      <a:pt x="1" y="3"/>
                    </a:lnTo>
                    <a:lnTo>
                      <a:pt x="0" y="5"/>
                    </a:lnTo>
                    <a:lnTo>
                      <a:pt x="0" y="5"/>
                    </a:lnTo>
                    <a:lnTo>
                      <a:pt x="0" y="5"/>
                    </a:lnTo>
                    <a:lnTo>
                      <a:pt x="1" y="7"/>
                    </a:lnTo>
                    <a:lnTo>
                      <a:pt x="3" y="8"/>
                    </a:lnTo>
                    <a:lnTo>
                      <a:pt x="5" y="10"/>
                    </a:lnTo>
                    <a:lnTo>
                      <a:pt x="5" y="10"/>
                    </a:lnTo>
                    <a:lnTo>
                      <a:pt x="7" y="8"/>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28" name="Freeform 816"/>
              <p:cNvSpPr>
                <a:spLocks/>
              </p:cNvSpPr>
              <p:nvPr/>
            </p:nvSpPr>
            <p:spPr bwMode="auto">
              <a:xfrm>
                <a:off x="4100" y="1234"/>
                <a:ext cx="5" cy="6"/>
              </a:xfrm>
              <a:custGeom>
                <a:avLst/>
                <a:gdLst/>
                <a:ahLst/>
                <a:cxnLst>
                  <a:cxn ang="0">
                    <a:pos x="10" y="7"/>
                  </a:cxn>
                  <a:cxn ang="0">
                    <a:pos x="10" y="5"/>
                  </a:cxn>
                  <a:cxn ang="0">
                    <a:pos x="8" y="3"/>
                  </a:cxn>
                  <a:cxn ang="0">
                    <a:pos x="7" y="1"/>
                  </a:cxn>
                  <a:cxn ang="0">
                    <a:pos x="5" y="0"/>
                  </a:cxn>
                  <a:cxn ang="0">
                    <a:pos x="5" y="0"/>
                  </a:cxn>
                  <a:cxn ang="0">
                    <a:pos x="3" y="1"/>
                  </a:cxn>
                  <a:cxn ang="0">
                    <a:pos x="1" y="3"/>
                  </a:cxn>
                  <a:cxn ang="0">
                    <a:pos x="0" y="5"/>
                  </a:cxn>
                  <a:cxn ang="0">
                    <a:pos x="0" y="5"/>
                  </a:cxn>
                  <a:cxn ang="0">
                    <a:pos x="0" y="5"/>
                  </a:cxn>
                  <a:cxn ang="0">
                    <a:pos x="1" y="7"/>
                  </a:cxn>
                  <a:cxn ang="0">
                    <a:pos x="3" y="8"/>
                  </a:cxn>
                  <a:cxn ang="0">
                    <a:pos x="5" y="10"/>
                  </a:cxn>
                  <a:cxn ang="0">
                    <a:pos x="5" y="10"/>
                  </a:cxn>
                  <a:cxn ang="0">
                    <a:pos x="7" y="8"/>
                  </a:cxn>
                  <a:cxn ang="0">
                    <a:pos x="8" y="7"/>
                  </a:cxn>
                  <a:cxn ang="0">
                    <a:pos x="10" y="7"/>
                  </a:cxn>
                </a:cxnLst>
                <a:rect l="0" t="0" r="r" b="b"/>
                <a:pathLst>
                  <a:path w="10" h="10">
                    <a:moveTo>
                      <a:pt x="10" y="7"/>
                    </a:moveTo>
                    <a:lnTo>
                      <a:pt x="10" y="5"/>
                    </a:lnTo>
                    <a:lnTo>
                      <a:pt x="8" y="3"/>
                    </a:lnTo>
                    <a:lnTo>
                      <a:pt x="7" y="1"/>
                    </a:lnTo>
                    <a:lnTo>
                      <a:pt x="5" y="0"/>
                    </a:lnTo>
                    <a:lnTo>
                      <a:pt x="5" y="0"/>
                    </a:lnTo>
                    <a:lnTo>
                      <a:pt x="3" y="1"/>
                    </a:lnTo>
                    <a:lnTo>
                      <a:pt x="1" y="3"/>
                    </a:lnTo>
                    <a:lnTo>
                      <a:pt x="0" y="5"/>
                    </a:lnTo>
                    <a:lnTo>
                      <a:pt x="0" y="5"/>
                    </a:lnTo>
                    <a:lnTo>
                      <a:pt x="0" y="5"/>
                    </a:lnTo>
                    <a:lnTo>
                      <a:pt x="1" y="7"/>
                    </a:lnTo>
                    <a:lnTo>
                      <a:pt x="3" y="8"/>
                    </a:lnTo>
                    <a:lnTo>
                      <a:pt x="5" y="10"/>
                    </a:lnTo>
                    <a:lnTo>
                      <a:pt x="5" y="10"/>
                    </a:lnTo>
                    <a:lnTo>
                      <a:pt x="7" y="8"/>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29" name="Freeform 817"/>
              <p:cNvSpPr>
                <a:spLocks/>
              </p:cNvSpPr>
              <p:nvPr/>
            </p:nvSpPr>
            <p:spPr bwMode="auto">
              <a:xfrm>
                <a:off x="4100" y="1245"/>
                <a:ext cx="5" cy="5"/>
              </a:xfrm>
              <a:custGeom>
                <a:avLst/>
                <a:gdLst/>
                <a:ahLst/>
                <a:cxnLst>
                  <a:cxn ang="0">
                    <a:pos x="10" y="6"/>
                  </a:cxn>
                  <a:cxn ang="0">
                    <a:pos x="10" y="5"/>
                  </a:cxn>
                  <a:cxn ang="0">
                    <a:pos x="8" y="3"/>
                  </a:cxn>
                  <a:cxn ang="0">
                    <a:pos x="7" y="1"/>
                  </a:cxn>
                  <a:cxn ang="0">
                    <a:pos x="5" y="0"/>
                  </a:cxn>
                  <a:cxn ang="0">
                    <a:pos x="5" y="0"/>
                  </a:cxn>
                  <a:cxn ang="0">
                    <a:pos x="3" y="1"/>
                  </a:cxn>
                  <a:cxn ang="0">
                    <a:pos x="1" y="3"/>
                  </a:cxn>
                  <a:cxn ang="0">
                    <a:pos x="0" y="5"/>
                  </a:cxn>
                  <a:cxn ang="0">
                    <a:pos x="0" y="5"/>
                  </a:cxn>
                  <a:cxn ang="0">
                    <a:pos x="0" y="5"/>
                  </a:cxn>
                  <a:cxn ang="0">
                    <a:pos x="1" y="6"/>
                  </a:cxn>
                  <a:cxn ang="0">
                    <a:pos x="3" y="8"/>
                  </a:cxn>
                  <a:cxn ang="0">
                    <a:pos x="5" y="10"/>
                  </a:cxn>
                  <a:cxn ang="0">
                    <a:pos x="5" y="10"/>
                  </a:cxn>
                  <a:cxn ang="0">
                    <a:pos x="7" y="8"/>
                  </a:cxn>
                  <a:cxn ang="0">
                    <a:pos x="8" y="6"/>
                  </a:cxn>
                  <a:cxn ang="0">
                    <a:pos x="10" y="6"/>
                  </a:cxn>
                </a:cxnLst>
                <a:rect l="0" t="0" r="r" b="b"/>
                <a:pathLst>
                  <a:path w="10" h="10">
                    <a:moveTo>
                      <a:pt x="10" y="6"/>
                    </a:moveTo>
                    <a:lnTo>
                      <a:pt x="10" y="5"/>
                    </a:lnTo>
                    <a:lnTo>
                      <a:pt x="8" y="3"/>
                    </a:lnTo>
                    <a:lnTo>
                      <a:pt x="7" y="1"/>
                    </a:lnTo>
                    <a:lnTo>
                      <a:pt x="5" y="0"/>
                    </a:lnTo>
                    <a:lnTo>
                      <a:pt x="5" y="0"/>
                    </a:lnTo>
                    <a:lnTo>
                      <a:pt x="3" y="1"/>
                    </a:lnTo>
                    <a:lnTo>
                      <a:pt x="1" y="3"/>
                    </a:lnTo>
                    <a:lnTo>
                      <a:pt x="0" y="5"/>
                    </a:lnTo>
                    <a:lnTo>
                      <a:pt x="0" y="5"/>
                    </a:lnTo>
                    <a:lnTo>
                      <a:pt x="0" y="5"/>
                    </a:lnTo>
                    <a:lnTo>
                      <a:pt x="1" y="6"/>
                    </a:lnTo>
                    <a:lnTo>
                      <a:pt x="3" y="8"/>
                    </a:lnTo>
                    <a:lnTo>
                      <a:pt x="5" y="10"/>
                    </a:lnTo>
                    <a:lnTo>
                      <a:pt x="5" y="10"/>
                    </a:lnTo>
                    <a:lnTo>
                      <a:pt x="7" y="8"/>
                    </a:lnTo>
                    <a:lnTo>
                      <a:pt x="8" y="6"/>
                    </a:lnTo>
                    <a:lnTo>
                      <a:pt x="10" y="6"/>
                    </a:lnTo>
                    <a:close/>
                  </a:path>
                </a:pathLst>
              </a:custGeom>
              <a:solidFill>
                <a:srgbClr val="000000"/>
              </a:solidFill>
              <a:ln w="9525">
                <a:noFill/>
                <a:round/>
                <a:headEnd/>
                <a:tailEnd/>
              </a:ln>
            </p:spPr>
            <p:txBody>
              <a:bodyPr/>
              <a:lstStyle/>
              <a:p>
                <a:endParaRPr lang="zh-CN" altLang="en-US"/>
              </a:p>
            </p:txBody>
          </p:sp>
          <p:sp>
            <p:nvSpPr>
              <p:cNvPr id="193330" name="Freeform 818"/>
              <p:cNvSpPr>
                <a:spLocks/>
              </p:cNvSpPr>
              <p:nvPr/>
            </p:nvSpPr>
            <p:spPr bwMode="auto">
              <a:xfrm>
                <a:off x="4100" y="1255"/>
                <a:ext cx="5" cy="5"/>
              </a:xfrm>
              <a:custGeom>
                <a:avLst/>
                <a:gdLst/>
                <a:ahLst/>
                <a:cxnLst>
                  <a:cxn ang="0">
                    <a:pos x="10" y="7"/>
                  </a:cxn>
                  <a:cxn ang="0">
                    <a:pos x="10" y="6"/>
                  </a:cxn>
                  <a:cxn ang="0">
                    <a:pos x="8" y="4"/>
                  </a:cxn>
                  <a:cxn ang="0">
                    <a:pos x="7" y="2"/>
                  </a:cxn>
                  <a:cxn ang="0">
                    <a:pos x="5" y="0"/>
                  </a:cxn>
                  <a:cxn ang="0">
                    <a:pos x="5" y="0"/>
                  </a:cxn>
                  <a:cxn ang="0">
                    <a:pos x="3" y="2"/>
                  </a:cxn>
                  <a:cxn ang="0">
                    <a:pos x="1" y="4"/>
                  </a:cxn>
                  <a:cxn ang="0">
                    <a:pos x="0" y="6"/>
                  </a:cxn>
                  <a:cxn ang="0">
                    <a:pos x="0" y="6"/>
                  </a:cxn>
                  <a:cxn ang="0">
                    <a:pos x="0" y="6"/>
                  </a:cxn>
                  <a:cxn ang="0">
                    <a:pos x="1" y="7"/>
                  </a:cxn>
                  <a:cxn ang="0">
                    <a:pos x="3" y="9"/>
                  </a:cxn>
                  <a:cxn ang="0">
                    <a:pos x="5" y="11"/>
                  </a:cxn>
                  <a:cxn ang="0">
                    <a:pos x="5" y="11"/>
                  </a:cxn>
                  <a:cxn ang="0">
                    <a:pos x="7" y="9"/>
                  </a:cxn>
                  <a:cxn ang="0">
                    <a:pos x="8" y="7"/>
                  </a:cxn>
                  <a:cxn ang="0">
                    <a:pos x="10" y="7"/>
                  </a:cxn>
                </a:cxnLst>
                <a:rect l="0" t="0" r="r" b="b"/>
                <a:pathLst>
                  <a:path w="10" h="11">
                    <a:moveTo>
                      <a:pt x="10" y="7"/>
                    </a:moveTo>
                    <a:lnTo>
                      <a:pt x="10" y="6"/>
                    </a:lnTo>
                    <a:lnTo>
                      <a:pt x="8" y="4"/>
                    </a:lnTo>
                    <a:lnTo>
                      <a:pt x="7" y="2"/>
                    </a:lnTo>
                    <a:lnTo>
                      <a:pt x="5" y="0"/>
                    </a:lnTo>
                    <a:lnTo>
                      <a:pt x="5" y="0"/>
                    </a:lnTo>
                    <a:lnTo>
                      <a:pt x="3" y="2"/>
                    </a:lnTo>
                    <a:lnTo>
                      <a:pt x="1" y="4"/>
                    </a:lnTo>
                    <a:lnTo>
                      <a:pt x="0" y="6"/>
                    </a:lnTo>
                    <a:lnTo>
                      <a:pt x="0" y="6"/>
                    </a:lnTo>
                    <a:lnTo>
                      <a:pt x="0" y="6"/>
                    </a:lnTo>
                    <a:lnTo>
                      <a:pt x="1" y="7"/>
                    </a:lnTo>
                    <a:lnTo>
                      <a:pt x="3" y="9"/>
                    </a:lnTo>
                    <a:lnTo>
                      <a:pt x="5" y="11"/>
                    </a:lnTo>
                    <a:lnTo>
                      <a:pt x="5" y="11"/>
                    </a:lnTo>
                    <a:lnTo>
                      <a:pt x="7" y="9"/>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31" name="Freeform 819"/>
              <p:cNvSpPr>
                <a:spLocks/>
              </p:cNvSpPr>
              <p:nvPr/>
            </p:nvSpPr>
            <p:spPr bwMode="auto">
              <a:xfrm>
                <a:off x="4100" y="1266"/>
                <a:ext cx="5" cy="5"/>
              </a:xfrm>
              <a:custGeom>
                <a:avLst/>
                <a:gdLst/>
                <a:ahLst/>
                <a:cxnLst>
                  <a:cxn ang="0">
                    <a:pos x="10" y="7"/>
                  </a:cxn>
                  <a:cxn ang="0">
                    <a:pos x="10" y="6"/>
                  </a:cxn>
                  <a:cxn ang="0">
                    <a:pos x="8" y="4"/>
                  </a:cxn>
                  <a:cxn ang="0">
                    <a:pos x="7" y="2"/>
                  </a:cxn>
                  <a:cxn ang="0">
                    <a:pos x="5" y="0"/>
                  </a:cxn>
                  <a:cxn ang="0">
                    <a:pos x="5" y="0"/>
                  </a:cxn>
                  <a:cxn ang="0">
                    <a:pos x="3" y="2"/>
                  </a:cxn>
                  <a:cxn ang="0">
                    <a:pos x="1" y="4"/>
                  </a:cxn>
                  <a:cxn ang="0">
                    <a:pos x="0" y="6"/>
                  </a:cxn>
                  <a:cxn ang="0">
                    <a:pos x="0" y="6"/>
                  </a:cxn>
                  <a:cxn ang="0">
                    <a:pos x="0" y="6"/>
                  </a:cxn>
                  <a:cxn ang="0">
                    <a:pos x="1" y="7"/>
                  </a:cxn>
                  <a:cxn ang="0">
                    <a:pos x="3" y="9"/>
                  </a:cxn>
                  <a:cxn ang="0">
                    <a:pos x="5" y="11"/>
                  </a:cxn>
                  <a:cxn ang="0">
                    <a:pos x="5" y="11"/>
                  </a:cxn>
                  <a:cxn ang="0">
                    <a:pos x="7" y="9"/>
                  </a:cxn>
                  <a:cxn ang="0">
                    <a:pos x="8" y="7"/>
                  </a:cxn>
                  <a:cxn ang="0">
                    <a:pos x="10" y="7"/>
                  </a:cxn>
                </a:cxnLst>
                <a:rect l="0" t="0" r="r" b="b"/>
                <a:pathLst>
                  <a:path w="10" h="11">
                    <a:moveTo>
                      <a:pt x="10" y="7"/>
                    </a:moveTo>
                    <a:lnTo>
                      <a:pt x="10" y="6"/>
                    </a:lnTo>
                    <a:lnTo>
                      <a:pt x="8" y="4"/>
                    </a:lnTo>
                    <a:lnTo>
                      <a:pt x="7" y="2"/>
                    </a:lnTo>
                    <a:lnTo>
                      <a:pt x="5" y="0"/>
                    </a:lnTo>
                    <a:lnTo>
                      <a:pt x="5" y="0"/>
                    </a:lnTo>
                    <a:lnTo>
                      <a:pt x="3" y="2"/>
                    </a:lnTo>
                    <a:lnTo>
                      <a:pt x="1" y="4"/>
                    </a:lnTo>
                    <a:lnTo>
                      <a:pt x="0" y="6"/>
                    </a:lnTo>
                    <a:lnTo>
                      <a:pt x="0" y="6"/>
                    </a:lnTo>
                    <a:lnTo>
                      <a:pt x="0" y="6"/>
                    </a:lnTo>
                    <a:lnTo>
                      <a:pt x="1" y="7"/>
                    </a:lnTo>
                    <a:lnTo>
                      <a:pt x="3" y="9"/>
                    </a:lnTo>
                    <a:lnTo>
                      <a:pt x="5" y="11"/>
                    </a:lnTo>
                    <a:lnTo>
                      <a:pt x="5" y="11"/>
                    </a:lnTo>
                    <a:lnTo>
                      <a:pt x="7" y="9"/>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32" name="Freeform 820"/>
              <p:cNvSpPr>
                <a:spLocks/>
              </p:cNvSpPr>
              <p:nvPr/>
            </p:nvSpPr>
            <p:spPr bwMode="auto">
              <a:xfrm>
                <a:off x="4100" y="1276"/>
                <a:ext cx="5" cy="5"/>
              </a:xfrm>
              <a:custGeom>
                <a:avLst/>
                <a:gdLst/>
                <a:ahLst/>
                <a:cxnLst>
                  <a:cxn ang="0">
                    <a:pos x="10" y="7"/>
                  </a:cxn>
                  <a:cxn ang="0">
                    <a:pos x="10" y="5"/>
                  </a:cxn>
                  <a:cxn ang="0">
                    <a:pos x="8" y="4"/>
                  </a:cxn>
                  <a:cxn ang="0">
                    <a:pos x="7" y="2"/>
                  </a:cxn>
                  <a:cxn ang="0">
                    <a:pos x="5" y="0"/>
                  </a:cxn>
                  <a:cxn ang="0">
                    <a:pos x="5" y="0"/>
                  </a:cxn>
                  <a:cxn ang="0">
                    <a:pos x="3" y="2"/>
                  </a:cxn>
                  <a:cxn ang="0">
                    <a:pos x="1" y="4"/>
                  </a:cxn>
                  <a:cxn ang="0">
                    <a:pos x="0" y="5"/>
                  </a:cxn>
                  <a:cxn ang="0">
                    <a:pos x="0" y="5"/>
                  </a:cxn>
                  <a:cxn ang="0">
                    <a:pos x="0" y="5"/>
                  </a:cxn>
                  <a:cxn ang="0">
                    <a:pos x="1" y="7"/>
                  </a:cxn>
                  <a:cxn ang="0">
                    <a:pos x="3" y="9"/>
                  </a:cxn>
                  <a:cxn ang="0">
                    <a:pos x="5" y="11"/>
                  </a:cxn>
                  <a:cxn ang="0">
                    <a:pos x="5" y="11"/>
                  </a:cxn>
                  <a:cxn ang="0">
                    <a:pos x="7" y="9"/>
                  </a:cxn>
                  <a:cxn ang="0">
                    <a:pos x="8" y="7"/>
                  </a:cxn>
                  <a:cxn ang="0">
                    <a:pos x="10" y="7"/>
                  </a:cxn>
                </a:cxnLst>
                <a:rect l="0" t="0" r="r" b="b"/>
                <a:pathLst>
                  <a:path w="10" h="11">
                    <a:moveTo>
                      <a:pt x="10" y="7"/>
                    </a:moveTo>
                    <a:lnTo>
                      <a:pt x="10" y="5"/>
                    </a:lnTo>
                    <a:lnTo>
                      <a:pt x="8" y="4"/>
                    </a:lnTo>
                    <a:lnTo>
                      <a:pt x="7" y="2"/>
                    </a:lnTo>
                    <a:lnTo>
                      <a:pt x="5" y="0"/>
                    </a:lnTo>
                    <a:lnTo>
                      <a:pt x="5" y="0"/>
                    </a:lnTo>
                    <a:lnTo>
                      <a:pt x="3" y="2"/>
                    </a:lnTo>
                    <a:lnTo>
                      <a:pt x="1" y="4"/>
                    </a:lnTo>
                    <a:lnTo>
                      <a:pt x="0" y="5"/>
                    </a:lnTo>
                    <a:lnTo>
                      <a:pt x="0" y="5"/>
                    </a:lnTo>
                    <a:lnTo>
                      <a:pt x="0" y="5"/>
                    </a:lnTo>
                    <a:lnTo>
                      <a:pt x="1" y="7"/>
                    </a:lnTo>
                    <a:lnTo>
                      <a:pt x="3" y="9"/>
                    </a:lnTo>
                    <a:lnTo>
                      <a:pt x="5" y="11"/>
                    </a:lnTo>
                    <a:lnTo>
                      <a:pt x="5" y="11"/>
                    </a:lnTo>
                    <a:lnTo>
                      <a:pt x="7" y="9"/>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33" name="Freeform 821"/>
              <p:cNvSpPr>
                <a:spLocks/>
              </p:cNvSpPr>
              <p:nvPr/>
            </p:nvSpPr>
            <p:spPr bwMode="auto">
              <a:xfrm>
                <a:off x="4100" y="1287"/>
                <a:ext cx="5" cy="5"/>
              </a:xfrm>
              <a:custGeom>
                <a:avLst/>
                <a:gdLst/>
                <a:ahLst/>
                <a:cxnLst>
                  <a:cxn ang="0">
                    <a:pos x="10" y="7"/>
                  </a:cxn>
                  <a:cxn ang="0">
                    <a:pos x="10" y="5"/>
                  </a:cxn>
                  <a:cxn ang="0">
                    <a:pos x="8" y="4"/>
                  </a:cxn>
                  <a:cxn ang="0">
                    <a:pos x="7" y="2"/>
                  </a:cxn>
                  <a:cxn ang="0">
                    <a:pos x="5" y="0"/>
                  </a:cxn>
                  <a:cxn ang="0">
                    <a:pos x="5" y="0"/>
                  </a:cxn>
                  <a:cxn ang="0">
                    <a:pos x="3" y="2"/>
                  </a:cxn>
                  <a:cxn ang="0">
                    <a:pos x="1" y="4"/>
                  </a:cxn>
                  <a:cxn ang="0">
                    <a:pos x="0" y="5"/>
                  </a:cxn>
                  <a:cxn ang="0">
                    <a:pos x="0" y="5"/>
                  </a:cxn>
                  <a:cxn ang="0">
                    <a:pos x="0" y="5"/>
                  </a:cxn>
                  <a:cxn ang="0">
                    <a:pos x="1" y="7"/>
                  </a:cxn>
                  <a:cxn ang="0">
                    <a:pos x="3" y="9"/>
                  </a:cxn>
                  <a:cxn ang="0">
                    <a:pos x="5" y="11"/>
                  </a:cxn>
                  <a:cxn ang="0">
                    <a:pos x="5" y="11"/>
                  </a:cxn>
                  <a:cxn ang="0">
                    <a:pos x="7" y="9"/>
                  </a:cxn>
                  <a:cxn ang="0">
                    <a:pos x="8" y="7"/>
                  </a:cxn>
                  <a:cxn ang="0">
                    <a:pos x="10" y="7"/>
                  </a:cxn>
                </a:cxnLst>
                <a:rect l="0" t="0" r="r" b="b"/>
                <a:pathLst>
                  <a:path w="10" h="11">
                    <a:moveTo>
                      <a:pt x="10" y="7"/>
                    </a:moveTo>
                    <a:lnTo>
                      <a:pt x="10" y="5"/>
                    </a:lnTo>
                    <a:lnTo>
                      <a:pt x="8" y="4"/>
                    </a:lnTo>
                    <a:lnTo>
                      <a:pt x="7" y="2"/>
                    </a:lnTo>
                    <a:lnTo>
                      <a:pt x="5" y="0"/>
                    </a:lnTo>
                    <a:lnTo>
                      <a:pt x="5" y="0"/>
                    </a:lnTo>
                    <a:lnTo>
                      <a:pt x="3" y="2"/>
                    </a:lnTo>
                    <a:lnTo>
                      <a:pt x="1" y="4"/>
                    </a:lnTo>
                    <a:lnTo>
                      <a:pt x="0" y="5"/>
                    </a:lnTo>
                    <a:lnTo>
                      <a:pt x="0" y="5"/>
                    </a:lnTo>
                    <a:lnTo>
                      <a:pt x="0" y="5"/>
                    </a:lnTo>
                    <a:lnTo>
                      <a:pt x="1" y="7"/>
                    </a:lnTo>
                    <a:lnTo>
                      <a:pt x="3" y="9"/>
                    </a:lnTo>
                    <a:lnTo>
                      <a:pt x="5" y="11"/>
                    </a:lnTo>
                    <a:lnTo>
                      <a:pt x="5" y="11"/>
                    </a:lnTo>
                    <a:lnTo>
                      <a:pt x="7" y="9"/>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34" name="Freeform 822"/>
              <p:cNvSpPr>
                <a:spLocks/>
              </p:cNvSpPr>
              <p:nvPr/>
            </p:nvSpPr>
            <p:spPr bwMode="auto">
              <a:xfrm>
                <a:off x="4100" y="1297"/>
                <a:ext cx="5" cy="5"/>
              </a:xfrm>
              <a:custGeom>
                <a:avLst/>
                <a:gdLst/>
                <a:ahLst/>
                <a:cxnLst>
                  <a:cxn ang="0">
                    <a:pos x="10" y="7"/>
                  </a:cxn>
                  <a:cxn ang="0">
                    <a:pos x="10" y="5"/>
                  </a:cxn>
                  <a:cxn ang="0">
                    <a:pos x="8" y="4"/>
                  </a:cxn>
                  <a:cxn ang="0">
                    <a:pos x="7" y="2"/>
                  </a:cxn>
                  <a:cxn ang="0">
                    <a:pos x="5" y="0"/>
                  </a:cxn>
                  <a:cxn ang="0">
                    <a:pos x="5" y="0"/>
                  </a:cxn>
                  <a:cxn ang="0">
                    <a:pos x="3" y="2"/>
                  </a:cxn>
                  <a:cxn ang="0">
                    <a:pos x="1" y="4"/>
                  </a:cxn>
                  <a:cxn ang="0">
                    <a:pos x="0" y="5"/>
                  </a:cxn>
                  <a:cxn ang="0">
                    <a:pos x="0" y="5"/>
                  </a:cxn>
                  <a:cxn ang="0">
                    <a:pos x="0" y="5"/>
                  </a:cxn>
                  <a:cxn ang="0">
                    <a:pos x="1" y="7"/>
                  </a:cxn>
                  <a:cxn ang="0">
                    <a:pos x="3" y="9"/>
                  </a:cxn>
                  <a:cxn ang="0">
                    <a:pos x="5" y="10"/>
                  </a:cxn>
                  <a:cxn ang="0">
                    <a:pos x="5" y="10"/>
                  </a:cxn>
                  <a:cxn ang="0">
                    <a:pos x="7" y="9"/>
                  </a:cxn>
                  <a:cxn ang="0">
                    <a:pos x="8" y="7"/>
                  </a:cxn>
                  <a:cxn ang="0">
                    <a:pos x="10" y="7"/>
                  </a:cxn>
                </a:cxnLst>
                <a:rect l="0" t="0" r="r" b="b"/>
                <a:pathLst>
                  <a:path w="10" h="10">
                    <a:moveTo>
                      <a:pt x="10" y="7"/>
                    </a:moveTo>
                    <a:lnTo>
                      <a:pt x="10" y="5"/>
                    </a:lnTo>
                    <a:lnTo>
                      <a:pt x="8" y="4"/>
                    </a:lnTo>
                    <a:lnTo>
                      <a:pt x="7" y="2"/>
                    </a:lnTo>
                    <a:lnTo>
                      <a:pt x="5" y="0"/>
                    </a:lnTo>
                    <a:lnTo>
                      <a:pt x="5" y="0"/>
                    </a:lnTo>
                    <a:lnTo>
                      <a:pt x="3" y="2"/>
                    </a:lnTo>
                    <a:lnTo>
                      <a:pt x="1" y="4"/>
                    </a:lnTo>
                    <a:lnTo>
                      <a:pt x="0" y="5"/>
                    </a:lnTo>
                    <a:lnTo>
                      <a:pt x="0" y="5"/>
                    </a:lnTo>
                    <a:lnTo>
                      <a:pt x="0" y="5"/>
                    </a:lnTo>
                    <a:lnTo>
                      <a:pt x="1" y="7"/>
                    </a:lnTo>
                    <a:lnTo>
                      <a:pt x="3" y="9"/>
                    </a:lnTo>
                    <a:lnTo>
                      <a:pt x="5" y="10"/>
                    </a:lnTo>
                    <a:lnTo>
                      <a:pt x="5" y="10"/>
                    </a:lnTo>
                    <a:lnTo>
                      <a:pt x="7" y="9"/>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35" name="Freeform 823"/>
              <p:cNvSpPr>
                <a:spLocks/>
              </p:cNvSpPr>
              <p:nvPr/>
            </p:nvSpPr>
            <p:spPr bwMode="auto">
              <a:xfrm>
                <a:off x="4100" y="1307"/>
                <a:ext cx="5" cy="6"/>
              </a:xfrm>
              <a:custGeom>
                <a:avLst/>
                <a:gdLst/>
                <a:ahLst/>
                <a:cxnLst>
                  <a:cxn ang="0">
                    <a:pos x="10" y="7"/>
                  </a:cxn>
                  <a:cxn ang="0">
                    <a:pos x="10" y="5"/>
                  </a:cxn>
                  <a:cxn ang="0">
                    <a:pos x="8" y="3"/>
                  </a:cxn>
                  <a:cxn ang="0">
                    <a:pos x="7" y="2"/>
                  </a:cxn>
                  <a:cxn ang="0">
                    <a:pos x="5" y="0"/>
                  </a:cxn>
                  <a:cxn ang="0">
                    <a:pos x="5" y="0"/>
                  </a:cxn>
                  <a:cxn ang="0">
                    <a:pos x="3" y="2"/>
                  </a:cxn>
                  <a:cxn ang="0">
                    <a:pos x="1" y="3"/>
                  </a:cxn>
                  <a:cxn ang="0">
                    <a:pos x="0" y="5"/>
                  </a:cxn>
                  <a:cxn ang="0">
                    <a:pos x="0" y="5"/>
                  </a:cxn>
                  <a:cxn ang="0">
                    <a:pos x="0" y="5"/>
                  </a:cxn>
                  <a:cxn ang="0">
                    <a:pos x="1" y="7"/>
                  </a:cxn>
                  <a:cxn ang="0">
                    <a:pos x="3" y="9"/>
                  </a:cxn>
                  <a:cxn ang="0">
                    <a:pos x="5" y="10"/>
                  </a:cxn>
                  <a:cxn ang="0">
                    <a:pos x="5" y="10"/>
                  </a:cxn>
                  <a:cxn ang="0">
                    <a:pos x="7" y="9"/>
                  </a:cxn>
                  <a:cxn ang="0">
                    <a:pos x="8" y="7"/>
                  </a:cxn>
                  <a:cxn ang="0">
                    <a:pos x="10" y="7"/>
                  </a:cxn>
                </a:cxnLst>
                <a:rect l="0" t="0" r="r" b="b"/>
                <a:pathLst>
                  <a:path w="10" h="10">
                    <a:moveTo>
                      <a:pt x="10" y="7"/>
                    </a:moveTo>
                    <a:lnTo>
                      <a:pt x="10" y="5"/>
                    </a:lnTo>
                    <a:lnTo>
                      <a:pt x="8" y="3"/>
                    </a:lnTo>
                    <a:lnTo>
                      <a:pt x="7" y="2"/>
                    </a:lnTo>
                    <a:lnTo>
                      <a:pt x="5" y="0"/>
                    </a:lnTo>
                    <a:lnTo>
                      <a:pt x="5" y="0"/>
                    </a:lnTo>
                    <a:lnTo>
                      <a:pt x="3" y="2"/>
                    </a:lnTo>
                    <a:lnTo>
                      <a:pt x="1" y="3"/>
                    </a:lnTo>
                    <a:lnTo>
                      <a:pt x="0" y="5"/>
                    </a:lnTo>
                    <a:lnTo>
                      <a:pt x="0" y="5"/>
                    </a:lnTo>
                    <a:lnTo>
                      <a:pt x="0" y="5"/>
                    </a:lnTo>
                    <a:lnTo>
                      <a:pt x="1" y="7"/>
                    </a:lnTo>
                    <a:lnTo>
                      <a:pt x="3" y="9"/>
                    </a:lnTo>
                    <a:lnTo>
                      <a:pt x="5" y="10"/>
                    </a:lnTo>
                    <a:lnTo>
                      <a:pt x="5" y="10"/>
                    </a:lnTo>
                    <a:lnTo>
                      <a:pt x="7" y="9"/>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36" name="Freeform 824"/>
              <p:cNvSpPr>
                <a:spLocks/>
              </p:cNvSpPr>
              <p:nvPr/>
            </p:nvSpPr>
            <p:spPr bwMode="auto">
              <a:xfrm>
                <a:off x="4100" y="1318"/>
                <a:ext cx="5" cy="5"/>
              </a:xfrm>
              <a:custGeom>
                <a:avLst/>
                <a:gdLst/>
                <a:ahLst/>
                <a:cxnLst>
                  <a:cxn ang="0">
                    <a:pos x="10" y="7"/>
                  </a:cxn>
                  <a:cxn ang="0">
                    <a:pos x="10" y="5"/>
                  </a:cxn>
                  <a:cxn ang="0">
                    <a:pos x="8" y="3"/>
                  </a:cxn>
                  <a:cxn ang="0">
                    <a:pos x="7" y="2"/>
                  </a:cxn>
                  <a:cxn ang="0">
                    <a:pos x="5" y="0"/>
                  </a:cxn>
                  <a:cxn ang="0">
                    <a:pos x="5" y="0"/>
                  </a:cxn>
                  <a:cxn ang="0">
                    <a:pos x="3" y="2"/>
                  </a:cxn>
                  <a:cxn ang="0">
                    <a:pos x="1" y="3"/>
                  </a:cxn>
                  <a:cxn ang="0">
                    <a:pos x="0" y="5"/>
                  </a:cxn>
                  <a:cxn ang="0">
                    <a:pos x="0" y="5"/>
                  </a:cxn>
                  <a:cxn ang="0">
                    <a:pos x="0" y="5"/>
                  </a:cxn>
                  <a:cxn ang="0">
                    <a:pos x="1" y="7"/>
                  </a:cxn>
                  <a:cxn ang="0">
                    <a:pos x="3" y="9"/>
                  </a:cxn>
                  <a:cxn ang="0">
                    <a:pos x="5" y="10"/>
                  </a:cxn>
                  <a:cxn ang="0">
                    <a:pos x="5" y="10"/>
                  </a:cxn>
                  <a:cxn ang="0">
                    <a:pos x="7" y="9"/>
                  </a:cxn>
                  <a:cxn ang="0">
                    <a:pos x="8" y="7"/>
                  </a:cxn>
                  <a:cxn ang="0">
                    <a:pos x="10" y="7"/>
                  </a:cxn>
                </a:cxnLst>
                <a:rect l="0" t="0" r="r" b="b"/>
                <a:pathLst>
                  <a:path w="10" h="10">
                    <a:moveTo>
                      <a:pt x="10" y="7"/>
                    </a:moveTo>
                    <a:lnTo>
                      <a:pt x="10" y="5"/>
                    </a:lnTo>
                    <a:lnTo>
                      <a:pt x="8" y="3"/>
                    </a:lnTo>
                    <a:lnTo>
                      <a:pt x="7" y="2"/>
                    </a:lnTo>
                    <a:lnTo>
                      <a:pt x="5" y="0"/>
                    </a:lnTo>
                    <a:lnTo>
                      <a:pt x="5" y="0"/>
                    </a:lnTo>
                    <a:lnTo>
                      <a:pt x="3" y="2"/>
                    </a:lnTo>
                    <a:lnTo>
                      <a:pt x="1" y="3"/>
                    </a:lnTo>
                    <a:lnTo>
                      <a:pt x="0" y="5"/>
                    </a:lnTo>
                    <a:lnTo>
                      <a:pt x="0" y="5"/>
                    </a:lnTo>
                    <a:lnTo>
                      <a:pt x="0" y="5"/>
                    </a:lnTo>
                    <a:lnTo>
                      <a:pt x="1" y="7"/>
                    </a:lnTo>
                    <a:lnTo>
                      <a:pt x="3" y="9"/>
                    </a:lnTo>
                    <a:lnTo>
                      <a:pt x="5" y="10"/>
                    </a:lnTo>
                    <a:lnTo>
                      <a:pt x="5" y="10"/>
                    </a:lnTo>
                    <a:lnTo>
                      <a:pt x="7" y="9"/>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37" name="Freeform 825"/>
              <p:cNvSpPr>
                <a:spLocks/>
              </p:cNvSpPr>
              <p:nvPr/>
            </p:nvSpPr>
            <p:spPr bwMode="auto">
              <a:xfrm>
                <a:off x="4100" y="1328"/>
                <a:ext cx="5" cy="6"/>
              </a:xfrm>
              <a:custGeom>
                <a:avLst/>
                <a:gdLst/>
                <a:ahLst/>
                <a:cxnLst>
                  <a:cxn ang="0">
                    <a:pos x="10" y="7"/>
                  </a:cxn>
                  <a:cxn ang="0">
                    <a:pos x="10" y="5"/>
                  </a:cxn>
                  <a:cxn ang="0">
                    <a:pos x="8" y="3"/>
                  </a:cxn>
                  <a:cxn ang="0">
                    <a:pos x="7" y="2"/>
                  </a:cxn>
                  <a:cxn ang="0">
                    <a:pos x="5" y="0"/>
                  </a:cxn>
                  <a:cxn ang="0">
                    <a:pos x="5" y="0"/>
                  </a:cxn>
                  <a:cxn ang="0">
                    <a:pos x="3" y="2"/>
                  </a:cxn>
                  <a:cxn ang="0">
                    <a:pos x="1" y="3"/>
                  </a:cxn>
                  <a:cxn ang="0">
                    <a:pos x="0" y="5"/>
                  </a:cxn>
                  <a:cxn ang="0">
                    <a:pos x="0" y="5"/>
                  </a:cxn>
                  <a:cxn ang="0">
                    <a:pos x="0" y="5"/>
                  </a:cxn>
                  <a:cxn ang="0">
                    <a:pos x="1" y="7"/>
                  </a:cxn>
                  <a:cxn ang="0">
                    <a:pos x="3" y="8"/>
                  </a:cxn>
                  <a:cxn ang="0">
                    <a:pos x="5" y="10"/>
                  </a:cxn>
                  <a:cxn ang="0">
                    <a:pos x="5" y="10"/>
                  </a:cxn>
                  <a:cxn ang="0">
                    <a:pos x="7" y="8"/>
                  </a:cxn>
                  <a:cxn ang="0">
                    <a:pos x="8" y="7"/>
                  </a:cxn>
                  <a:cxn ang="0">
                    <a:pos x="10" y="7"/>
                  </a:cxn>
                </a:cxnLst>
                <a:rect l="0" t="0" r="r" b="b"/>
                <a:pathLst>
                  <a:path w="10" h="10">
                    <a:moveTo>
                      <a:pt x="10" y="7"/>
                    </a:moveTo>
                    <a:lnTo>
                      <a:pt x="10" y="5"/>
                    </a:lnTo>
                    <a:lnTo>
                      <a:pt x="8" y="3"/>
                    </a:lnTo>
                    <a:lnTo>
                      <a:pt x="7" y="2"/>
                    </a:lnTo>
                    <a:lnTo>
                      <a:pt x="5" y="0"/>
                    </a:lnTo>
                    <a:lnTo>
                      <a:pt x="5" y="0"/>
                    </a:lnTo>
                    <a:lnTo>
                      <a:pt x="3" y="2"/>
                    </a:lnTo>
                    <a:lnTo>
                      <a:pt x="1" y="3"/>
                    </a:lnTo>
                    <a:lnTo>
                      <a:pt x="0" y="5"/>
                    </a:lnTo>
                    <a:lnTo>
                      <a:pt x="0" y="5"/>
                    </a:lnTo>
                    <a:lnTo>
                      <a:pt x="0" y="5"/>
                    </a:lnTo>
                    <a:lnTo>
                      <a:pt x="1" y="7"/>
                    </a:lnTo>
                    <a:lnTo>
                      <a:pt x="3" y="8"/>
                    </a:lnTo>
                    <a:lnTo>
                      <a:pt x="5" y="10"/>
                    </a:lnTo>
                    <a:lnTo>
                      <a:pt x="5" y="10"/>
                    </a:lnTo>
                    <a:lnTo>
                      <a:pt x="7" y="8"/>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38" name="Freeform 826"/>
              <p:cNvSpPr>
                <a:spLocks/>
              </p:cNvSpPr>
              <p:nvPr/>
            </p:nvSpPr>
            <p:spPr bwMode="auto">
              <a:xfrm>
                <a:off x="4100" y="1339"/>
                <a:ext cx="5" cy="5"/>
              </a:xfrm>
              <a:custGeom>
                <a:avLst/>
                <a:gdLst/>
                <a:ahLst/>
                <a:cxnLst>
                  <a:cxn ang="0">
                    <a:pos x="10" y="7"/>
                  </a:cxn>
                  <a:cxn ang="0">
                    <a:pos x="10" y="5"/>
                  </a:cxn>
                  <a:cxn ang="0">
                    <a:pos x="8" y="3"/>
                  </a:cxn>
                  <a:cxn ang="0">
                    <a:pos x="7" y="1"/>
                  </a:cxn>
                  <a:cxn ang="0">
                    <a:pos x="5" y="0"/>
                  </a:cxn>
                  <a:cxn ang="0">
                    <a:pos x="5" y="0"/>
                  </a:cxn>
                  <a:cxn ang="0">
                    <a:pos x="3" y="1"/>
                  </a:cxn>
                  <a:cxn ang="0">
                    <a:pos x="1" y="3"/>
                  </a:cxn>
                  <a:cxn ang="0">
                    <a:pos x="0" y="5"/>
                  </a:cxn>
                  <a:cxn ang="0">
                    <a:pos x="0" y="5"/>
                  </a:cxn>
                  <a:cxn ang="0">
                    <a:pos x="0" y="5"/>
                  </a:cxn>
                  <a:cxn ang="0">
                    <a:pos x="1" y="7"/>
                  </a:cxn>
                  <a:cxn ang="0">
                    <a:pos x="3" y="8"/>
                  </a:cxn>
                  <a:cxn ang="0">
                    <a:pos x="5" y="10"/>
                  </a:cxn>
                  <a:cxn ang="0">
                    <a:pos x="5" y="10"/>
                  </a:cxn>
                  <a:cxn ang="0">
                    <a:pos x="7" y="8"/>
                  </a:cxn>
                  <a:cxn ang="0">
                    <a:pos x="8" y="7"/>
                  </a:cxn>
                  <a:cxn ang="0">
                    <a:pos x="10" y="7"/>
                  </a:cxn>
                </a:cxnLst>
                <a:rect l="0" t="0" r="r" b="b"/>
                <a:pathLst>
                  <a:path w="10" h="10">
                    <a:moveTo>
                      <a:pt x="10" y="7"/>
                    </a:moveTo>
                    <a:lnTo>
                      <a:pt x="10" y="5"/>
                    </a:lnTo>
                    <a:lnTo>
                      <a:pt x="8" y="3"/>
                    </a:lnTo>
                    <a:lnTo>
                      <a:pt x="7" y="1"/>
                    </a:lnTo>
                    <a:lnTo>
                      <a:pt x="5" y="0"/>
                    </a:lnTo>
                    <a:lnTo>
                      <a:pt x="5" y="0"/>
                    </a:lnTo>
                    <a:lnTo>
                      <a:pt x="3" y="1"/>
                    </a:lnTo>
                    <a:lnTo>
                      <a:pt x="1" y="3"/>
                    </a:lnTo>
                    <a:lnTo>
                      <a:pt x="0" y="5"/>
                    </a:lnTo>
                    <a:lnTo>
                      <a:pt x="0" y="5"/>
                    </a:lnTo>
                    <a:lnTo>
                      <a:pt x="0" y="5"/>
                    </a:lnTo>
                    <a:lnTo>
                      <a:pt x="1" y="7"/>
                    </a:lnTo>
                    <a:lnTo>
                      <a:pt x="3" y="8"/>
                    </a:lnTo>
                    <a:lnTo>
                      <a:pt x="5" y="10"/>
                    </a:lnTo>
                    <a:lnTo>
                      <a:pt x="5" y="10"/>
                    </a:lnTo>
                    <a:lnTo>
                      <a:pt x="7" y="8"/>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39" name="Freeform 827"/>
              <p:cNvSpPr>
                <a:spLocks/>
              </p:cNvSpPr>
              <p:nvPr/>
            </p:nvSpPr>
            <p:spPr bwMode="auto">
              <a:xfrm>
                <a:off x="4100" y="1349"/>
                <a:ext cx="5" cy="6"/>
              </a:xfrm>
              <a:custGeom>
                <a:avLst/>
                <a:gdLst/>
                <a:ahLst/>
                <a:cxnLst>
                  <a:cxn ang="0">
                    <a:pos x="10" y="7"/>
                  </a:cxn>
                  <a:cxn ang="0">
                    <a:pos x="10" y="5"/>
                  </a:cxn>
                  <a:cxn ang="0">
                    <a:pos x="8" y="3"/>
                  </a:cxn>
                  <a:cxn ang="0">
                    <a:pos x="7" y="1"/>
                  </a:cxn>
                  <a:cxn ang="0">
                    <a:pos x="5" y="0"/>
                  </a:cxn>
                  <a:cxn ang="0">
                    <a:pos x="5" y="0"/>
                  </a:cxn>
                  <a:cxn ang="0">
                    <a:pos x="3" y="1"/>
                  </a:cxn>
                  <a:cxn ang="0">
                    <a:pos x="1" y="3"/>
                  </a:cxn>
                  <a:cxn ang="0">
                    <a:pos x="0" y="5"/>
                  </a:cxn>
                  <a:cxn ang="0">
                    <a:pos x="0" y="5"/>
                  </a:cxn>
                  <a:cxn ang="0">
                    <a:pos x="0" y="5"/>
                  </a:cxn>
                  <a:cxn ang="0">
                    <a:pos x="1" y="7"/>
                  </a:cxn>
                  <a:cxn ang="0">
                    <a:pos x="3" y="8"/>
                  </a:cxn>
                  <a:cxn ang="0">
                    <a:pos x="5" y="10"/>
                  </a:cxn>
                  <a:cxn ang="0">
                    <a:pos x="5" y="10"/>
                  </a:cxn>
                  <a:cxn ang="0">
                    <a:pos x="7" y="8"/>
                  </a:cxn>
                  <a:cxn ang="0">
                    <a:pos x="8" y="7"/>
                  </a:cxn>
                  <a:cxn ang="0">
                    <a:pos x="10" y="7"/>
                  </a:cxn>
                </a:cxnLst>
                <a:rect l="0" t="0" r="r" b="b"/>
                <a:pathLst>
                  <a:path w="10" h="10">
                    <a:moveTo>
                      <a:pt x="10" y="7"/>
                    </a:moveTo>
                    <a:lnTo>
                      <a:pt x="10" y="5"/>
                    </a:lnTo>
                    <a:lnTo>
                      <a:pt x="8" y="3"/>
                    </a:lnTo>
                    <a:lnTo>
                      <a:pt x="7" y="1"/>
                    </a:lnTo>
                    <a:lnTo>
                      <a:pt x="5" y="0"/>
                    </a:lnTo>
                    <a:lnTo>
                      <a:pt x="5" y="0"/>
                    </a:lnTo>
                    <a:lnTo>
                      <a:pt x="3" y="1"/>
                    </a:lnTo>
                    <a:lnTo>
                      <a:pt x="1" y="3"/>
                    </a:lnTo>
                    <a:lnTo>
                      <a:pt x="0" y="5"/>
                    </a:lnTo>
                    <a:lnTo>
                      <a:pt x="0" y="5"/>
                    </a:lnTo>
                    <a:lnTo>
                      <a:pt x="0" y="5"/>
                    </a:lnTo>
                    <a:lnTo>
                      <a:pt x="1" y="7"/>
                    </a:lnTo>
                    <a:lnTo>
                      <a:pt x="3" y="8"/>
                    </a:lnTo>
                    <a:lnTo>
                      <a:pt x="5" y="10"/>
                    </a:lnTo>
                    <a:lnTo>
                      <a:pt x="5" y="10"/>
                    </a:lnTo>
                    <a:lnTo>
                      <a:pt x="7" y="8"/>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40" name="Freeform 828"/>
              <p:cNvSpPr>
                <a:spLocks/>
              </p:cNvSpPr>
              <p:nvPr/>
            </p:nvSpPr>
            <p:spPr bwMode="auto">
              <a:xfrm>
                <a:off x="4100" y="1360"/>
                <a:ext cx="5" cy="5"/>
              </a:xfrm>
              <a:custGeom>
                <a:avLst/>
                <a:gdLst/>
                <a:ahLst/>
                <a:cxnLst>
                  <a:cxn ang="0">
                    <a:pos x="10" y="7"/>
                  </a:cxn>
                  <a:cxn ang="0">
                    <a:pos x="10" y="6"/>
                  </a:cxn>
                  <a:cxn ang="0">
                    <a:pos x="8" y="4"/>
                  </a:cxn>
                  <a:cxn ang="0">
                    <a:pos x="7" y="2"/>
                  </a:cxn>
                  <a:cxn ang="0">
                    <a:pos x="5" y="0"/>
                  </a:cxn>
                  <a:cxn ang="0">
                    <a:pos x="5" y="0"/>
                  </a:cxn>
                  <a:cxn ang="0">
                    <a:pos x="3" y="2"/>
                  </a:cxn>
                  <a:cxn ang="0">
                    <a:pos x="1" y="4"/>
                  </a:cxn>
                  <a:cxn ang="0">
                    <a:pos x="0" y="6"/>
                  </a:cxn>
                  <a:cxn ang="0">
                    <a:pos x="0" y="6"/>
                  </a:cxn>
                  <a:cxn ang="0">
                    <a:pos x="0" y="6"/>
                  </a:cxn>
                  <a:cxn ang="0">
                    <a:pos x="1" y="7"/>
                  </a:cxn>
                  <a:cxn ang="0">
                    <a:pos x="3" y="9"/>
                  </a:cxn>
                  <a:cxn ang="0">
                    <a:pos x="5" y="11"/>
                  </a:cxn>
                  <a:cxn ang="0">
                    <a:pos x="5" y="11"/>
                  </a:cxn>
                  <a:cxn ang="0">
                    <a:pos x="7" y="9"/>
                  </a:cxn>
                  <a:cxn ang="0">
                    <a:pos x="8" y="7"/>
                  </a:cxn>
                  <a:cxn ang="0">
                    <a:pos x="10" y="7"/>
                  </a:cxn>
                </a:cxnLst>
                <a:rect l="0" t="0" r="r" b="b"/>
                <a:pathLst>
                  <a:path w="10" h="11">
                    <a:moveTo>
                      <a:pt x="10" y="7"/>
                    </a:moveTo>
                    <a:lnTo>
                      <a:pt x="10" y="6"/>
                    </a:lnTo>
                    <a:lnTo>
                      <a:pt x="8" y="4"/>
                    </a:lnTo>
                    <a:lnTo>
                      <a:pt x="7" y="2"/>
                    </a:lnTo>
                    <a:lnTo>
                      <a:pt x="5" y="0"/>
                    </a:lnTo>
                    <a:lnTo>
                      <a:pt x="5" y="0"/>
                    </a:lnTo>
                    <a:lnTo>
                      <a:pt x="3" y="2"/>
                    </a:lnTo>
                    <a:lnTo>
                      <a:pt x="1" y="4"/>
                    </a:lnTo>
                    <a:lnTo>
                      <a:pt x="0" y="6"/>
                    </a:lnTo>
                    <a:lnTo>
                      <a:pt x="0" y="6"/>
                    </a:lnTo>
                    <a:lnTo>
                      <a:pt x="0" y="6"/>
                    </a:lnTo>
                    <a:lnTo>
                      <a:pt x="1" y="7"/>
                    </a:lnTo>
                    <a:lnTo>
                      <a:pt x="3" y="9"/>
                    </a:lnTo>
                    <a:lnTo>
                      <a:pt x="5" y="11"/>
                    </a:lnTo>
                    <a:lnTo>
                      <a:pt x="5" y="11"/>
                    </a:lnTo>
                    <a:lnTo>
                      <a:pt x="7" y="9"/>
                    </a:lnTo>
                    <a:lnTo>
                      <a:pt x="8" y="7"/>
                    </a:lnTo>
                    <a:lnTo>
                      <a:pt x="10" y="7"/>
                    </a:lnTo>
                    <a:close/>
                  </a:path>
                </a:pathLst>
              </a:custGeom>
              <a:solidFill>
                <a:srgbClr val="000000"/>
              </a:solidFill>
              <a:ln w="9525">
                <a:noFill/>
                <a:round/>
                <a:headEnd/>
                <a:tailEnd/>
              </a:ln>
            </p:spPr>
            <p:txBody>
              <a:bodyPr/>
              <a:lstStyle/>
              <a:p>
                <a:endParaRPr lang="zh-CN" altLang="en-US"/>
              </a:p>
            </p:txBody>
          </p:sp>
          <p:sp>
            <p:nvSpPr>
              <p:cNvPr id="193341" name="Freeform 829"/>
              <p:cNvSpPr>
                <a:spLocks/>
              </p:cNvSpPr>
              <p:nvPr/>
            </p:nvSpPr>
            <p:spPr bwMode="auto">
              <a:xfrm>
                <a:off x="2808" y="1145"/>
                <a:ext cx="55" cy="54"/>
              </a:xfrm>
              <a:custGeom>
                <a:avLst/>
                <a:gdLst/>
                <a:ahLst/>
                <a:cxnLst>
                  <a:cxn ang="0">
                    <a:pos x="110" y="108"/>
                  </a:cxn>
                  <a:cxn ang="0">
                    <a:pos x="54" y="0"/>
                  </a:cxn>
                  <a:cxn ang="0">
                    <a:pos x="0" y="108"/>
                  </a:cxn>
                  <a:cxn ang="0">
                    <a:pos x="110" y="108"/>
                  </a:cxn>
                </a:cxnLst>
                <a:rect l="0" t="0" r="r" b="b"/>
                <a:pathLst>
                  <a:path w="110" h="108">
                    <a:moveTo>
                      <a:pt x="110" y="108"/>
                    </a:moveTo>
                    <a:lnTo>
                      <a:pt x="54" y="0"/>
                    </a:lnTo>
                    <a:lnTo>
                      <a:pt x="0" y="108"/>
                    </a:lnTo>
                    <a:lnTo>
                      <a:pt x="110" y="108"/>
                    </a:lnTo>
                    <a:close/>
                  </a:path>
                </a:pathLst>
              </a:custGeom>
              <a:solidFill>
                <a:srgbClr val="000000"/>
              </a:solidFill>
              <a:ln w="9525">
                <a:noFill/>
                <a:round/>
                <a:headEnd/>
                <a:tailEnd/>
              </a:ln>
            </p:spPr>
            <p:txBody>
              <a:bodyPr/>
              <a:lstStyle/>
              <a:p>
                <a:endParaRPr lang="zh-CN" altLang="en-US"/>
              </a:p>
            </p:txBody>
          </p:sp>
        </p:grpSp>
        <p:sp>
          <p:nvSpPr>
            <p:cNvPr id="193342" name="Rectangle 830"/>
            <p:cNvSpPr>
              <a:spLocks noChangeArrowheads="1"/>
            </p:cNvSpPr>
            <p:nvPr/>
          </p:nvSpPr>
          <p:spPr bwMode="auto">
            <a:xfrm rot="16200000">
              <a:off x="3562" y="1070"/>
              <a:ext cx="176"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LVL3</a:t>
              </a:r>
              <a:endParaRPr kumimoji="1" lang="en-US" altLang="zh-CN" sz="2400">
                <a:latin typeface="Times New Roman" pitchFamily="18" charset="0"/>
              </a:endParaRPr>
            </a:p>
          </p:txBody>
        </p:sp>
        <p:sp>
          <p:nvSpPr>
            <p:cNvPr id="193343" name="Rectangle 831"/>
            <p:cNvSpPr>
              <a:spLocks noChangeArrowheads="1"/>
            </p:cNvSpPr>
            <p:nvPr/>
          </p:nvSpPr>
          <p:spPr bwMode="auto">
            <a:xfrm rot="16200000">
              <a:off x="2188" y="1185"/>
              <a:ext cx="188" cy="86"/>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RUN3</a:t>
              </a:r>
              <a:endParaRPr kumimoji="1" lang="en-US" altLang="zh-CN" sz="2400">
                <a:latin typeface="Times New Roman" pitchFamily="18" charset="0"/>
              </a:endParaRPr>
            </a:p>
          </p:txBody>
        </p:sp>
      </p:gr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2"/>
          <p:cNvSpPr>
            <a:spLocks noGrp="1" noChangeArrowheads="1"/>
          </p:cNvSpPr>
          <p:nvPr>
            <p:ph type="title"/>
          </p:nvPr>
        </p:nvSpPr>
        <p:spPr>
          <a:xfrm>
            <a:off x="0" y="0"/>
            <a:ext cx="8229600" cy="1143000"/>
          </a:xfrm>
        </p:spPr>
        <p:txBody>
          <a:bodyPr/>
          <a:lstStyle/>
          <a:p>
            <a:r>
              <a:rPr lang="zh-CN" altLang="en-US" sz="4000"/>
              <a:t>状态图</a:t>
            </a:r>
          </a:p>
        </p:txBody>
      </p:sp>
      <p:sp>
        <p:nvSpPr>
          <p:cNvPr id="384003" name="Rectangle 3"/>
          <p:cNvSpPr>
            <a:spLocks noGrp="1" noChangeArrowheads="1"/>
          </p:cNvSpPr>
          <p:nvPr>
            <p:ph type="body" sz="half" idx="1"/>
          </p:nvPr>
        </p:nvSpPr>
        <p:spPr>
          <a:xfrm>
            <a:off x="179388" y="1125538"/>
            <a:ext cx="4495800" cy="5472112"/>
          </a:xfrm>
        </p:spPr>
        <p:txBody>
          <a:bodyPr/>
          <a:lstStyle/>
          <a:p>
            <a:pPr marL="0" indent="0">
              <a:buFont typeface="Symbol" pitchFamily="18" charset="2"/>
              <a:buNone/>
            </a:pPr>
            <a:r>
              <a:rPr lang="zh-CN" altLang="en-US" sz="2800" b="1">
                <a:solidFill>
                  <a:srgbClr val="FFFF99"/>
                </a:solidFill>
                <a:latin typeface="隶书" pitchFamily="49" charset="-122"/>
                <a:ea typeface="隶书" pitchFamily="49" charset="-122"/>
              </a:rPr>
              <a:t>动作处理函数</a:t>
            </a:r>
          </a:p>
          <a:p>
            <a:pPr marL="0" indent="0">
              <a:buFont typeface="Symbol" pitchFamily="18" charset="2"/>
              <a:buNone/>
            </a:pPr>
            <a:r>
              <a:rPr lang="en-US" altLang="zh-CN" sz="2800" b="1">
                <a:solidFill>
                  <a:srgbClr val="FFFF99"/>
                </a:solidFill>
                <a:latin typeface="隶书" pitchFamily="49" charset="-122"/>
                <a:ea typeface="隶书" pitchFamily="49" charset="-122"/>
              </a:rPr>
              <a:t>ReadySATR</a:t>
            </a:r>
          </a:p>
          <a:p>
            <a:pPr marL="0" indent="0">
              <a:buFont typeface="Symbol" pitchFamily="18" charset="2"/>
              <a:buNone/>
            </a:pPr>
            <a:r>
              <a:rPr lang="en-US" altLang="zh-CN" sz="2800" b="1">
                <a:solidFill>
                  <a:srgbClr val="FFFF99"/>
                </a:solidFill>
                <a:latin typeface="隶书" pitchFamily="49" charset="-122"/>
                <a:ea typeface="隶书" pitchFamily="49" charset="-122"/>
              </a:rPr>
              <a:t>   </a:t>
            </a:r>
            <a:r>
              <a:rPr lang="zh-CN" altLang="en-US" sz="2400" b="1">
                <a:solidFill>
                  <a:srgbClr val="FFFF99"/>
                </a:solidFill>
                <a:latin typeface="隶书" pitchFamily="49" charset="-122"/>
                <a:ea typeface="隶书" pitchFamily="49" charset="-122"/>
              </a:rPr>
              <a:t>开始正式取数。</a:t>
            </a:r>
          </a:p>
          <a:p>
            <a:pPr marL="0" indent="0">
              <a:buFont typeface="Symbol" pitchFamily="18" charset="2"/>
              <a:buNone/>
            </a:pPr>
            <a:r>
              <a:rPr lang="zh-CN" altLang="en-US" sz="2400" b="1">
                <a:solidFill>
                  <a:srgbClr val="FFFF99"/>
                </a:solidFill>
                <a:latin typeface="隶书" pitchFamily="49" charset="-122"/>
                <a:ea typeface="隶书" pitchFamily="49" charset="-122"/>
              </a:rPr>
              <a:t>   在正常取数模式下读出子系统</a:t>
            </a:r>
            <a:r>
              <a:rPr lang="en-US" altLang="zh-CN" sz="2400" b="1">
                <a:solidFill>
                  <a:srgbClr val="FFFF99"/>
                </a:solidFill>
                <a:latin typeface="隶书" pitchFamily="49" charset="-122"/>
                <a:ea typeface="隶书" pitchFamily="49" charset="-122"/>
              </a:rPr>
              <a:t>5</a:t>
            </a:r>
            <a:r>
              <a:rPr lang="zh-CN" altLang="en-US" sz="2400" b="1">
                <a:solidFill>
                  <a:srgbClr val="FFFF99"/>
                </a:solidFill>
                <a:latin typeface="隶书" pitchFamily="49" charset="-122"/>
                <a:ea typeface="隶书" pitchFamily="49" charset="-122"/>
              </a:rPr>
              <a:t>个用户级任务的优先级按从高到低为：</a:t>
            </a:r>
          </a:p>
          <a:p>
            <a:pPr marL="0" indent="0"/>
            <a:r>
              <a:rPr lang="zh-CN" altLang="en-US" sz="2400" b="1">
                <a:solidFill>
                  <a:srgbClr val="FFFF99"/>
                </a:solidFill>
                <a:latin typeface="隶书" pitchFamily="49" charset="-122"/>
                <a:ea typeface="隶书" pitchFamily="49" charset="-122"/>
              </a:rPr>
              <a:t>控制命令接收与分发任务；</a:t>
            </a:r>
          </a:p>
          <a:p>
            <a:pPr marL="0" indent="0"/>
            <a:r>
              <a:rPr lang="zh-CN" altLang="en-US" sz="2400" b="1">
                <a:solidFill>
                  <a:srgbClr val="FFFF99"/>
                </a:solidFill>
                <a:latin typeface="隶书" pitchFamily="49" charset="-122"/>
                <a:ea typeface="隶书" pitchFamily="49" charset="-122"/>
              </a:rPr>
              <a:t>状态报告任务；</a:t>
            </a:r>
          </a:p>
          <a:p>
            <a:pPr marL="0" indent="0"/>
            <a:r>
              <a:rPr lang="en-US" altLang="zh-CN" sz="2400" b="1">
                <a:solidFill>
                  <a:srgbClr val="FFFF99"/>
                </a:solidFill>
                <a:latin typeface="隶书" pitchFamily="49" charset="-122"/>
                <a:ea typeface="隶书" pitchFamily="49" charset="-122"/>
              </a:rPr>
              <a:t>CBLT</a:t>
            </a:r>
            <a:r>
              <a:rPr lang="zh-CN" altLang="en-US" sz="2400" b="1">
                <a:solidFill>
                  <a:srgbClr val="FFFF99"/>
                </a:solidFill>
                <a:latin typeface="隶书" pitchFamily="49" charset="-122"/>
                <a:ea typeface="隶书" pitchFamily="49" charset="-122"/>
              </a:rPr>
              <a:t>传输任务；</a:t>
            </a:r>
          </a:p>
          <a:p>
            <a:pPr marL="0" indent="0"/>
            <a:r>
              <a:rPr lang="zh-CN" altLang="en-US" sz="2400" b="1">
                <a:solidFill>
                  <a:srgbClr val="FFFF99"/>
                </a:solidFill>
                <a:latin typeface="隶书" pitchFamily="49" charset="-122"/>
                <a:ea typeface="隶书" pitchFamily="49" charset="-122"/>
              </a:rPr>
              <a:t>网络传输任务；</a:t>
            </a:r>
          </a:p>
          <a:p>
            <a:pPr marL="0" indent="0"/>
            <a:r>
              <a:rPr lang="zh-CN" altLang="en-US" sz="2400" b="1">
                <a:solidFill>
                  <a:srgbClr val="FFFF99"/>
                </a:solidFill>
                <a:latin typeface="隶书" pitchFamily="49" charset="-122"/>
                <a:ea typeface="隶书" pitchFamily="49" charset="-122"/>
              </a:rPr>
              <a:t>事例组装任务。</a:t>
            </a:r>
          </a:p>
          <a:p>
            <a:pPr marL="0" indent="0"/>
            <a:endParaRPr lang="en-US" altLang="zh-CN" sz="2400" b="1">
              <a:solidFill>
                <a:srgbClr val="FFFF99"/>
              </a:solidFill>
              <a:latin typeface="隶书" pitchFamily="49" charset="-122"/>
              <a:ea typeface="隶书" pitchFamily="49" charset="-122"/>
            </a:endParaRPr>
          </a:p>
        </p:txBody>
      </p:sp>
      <p:sp>
        <p:nvSpPr>
          <p:cNvPr id="384004"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84005"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pic>
        <p:nvPicPr>
          <p:cNvPr id="384006" name="Picture 46" descr="statecharts 2"/>
          <p:cNvPicPr>
            <a:picLocks noGrp="1" noChangeAspect="1" noChangeArrowheads="1"/>
          </p:cNvPicPr>
          <p:nvPr>
            <p:ph sz="half" idx="2"/>
          </p:nvPr>
        </p:nvPicPr>
        <p:blipFill>
          <a:blip r:embed="rId4"/>
          <a:srcRect/>
          <a:stretch>
            <a:fillRect/>
          </a:stretch>
        </p:blipFill>
        <p:spPr>
          <a:xfrm>
            <a:off x="5284788" y="0"/>
            <a:ext cx="3859212" cy="6858000"/>
          </a:xfrm>
          <a:noFill/>
          <a:ln/>
        </p:spPr>
      </p:pic>
      <p:sp>
        <p:nvSpPr>
          <p:cNvPr id="384007" name="Line 7"/>
          <p:cNvSpPr>
            <a:spLocks noChangeShapeType="1"/>
          </p:cNvSpPr>
          <p:nvPr/>
        </p:nvSpPr>
        <p:spPr bwMode="auto">
          <a:xfrm>
            <a:off x="7388225" y="2997200"/>
            <a:ext cx="15875" cy="344488"/>
          </a:xfrm>
          <a:prstGeom prst="line">
            <a:avLst/>
          </a:prstGeom>
          <a:noFill/>
          <a:ln w="28575">
            <a:solidFill>
              <a:srgbClr val="00FF00"/>
            </a:solidFill>
            <a:round/>
            <a:headEnd/>
            <a:tailEnd type="triangle" w="lg" len="med"/>
          </a:ln>
          <a:effectLst/>
        </p:spPr>
        <p:txBody>
          <a:bodyPr/>
          <a:lstStyle/>
          <a:p>
            <a:endParaRPr lang="zh-CN" altLang="en-US"/>
          </a:p>
        </p:txBody>
      </p:sp>
      <p:sp>
        <p:nvSpPr>
          <p:cNvPr id="384008" name="Rectangle 8"/>
          <p:cNvSpPr>
            <a:spLocks noChangeArrowheads="1"/>
          </p:cNvSpPr>
          <p:nvPr/>
        </p:nvSpPr>
        <p:spPr bwMode="auto">
          <a:xfrm>
            <a:off x="7188200" y="2757488"/>
            <a:ext cx="407988" cy="168275"/>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384009" name="Rectangle 9"/>
          <p:cNvSpPr>
            <a:spLocks noChangeArrowheads="1"/>
          </p:cNvSpPr>
          <p:nvPr/>
        </p:nvSpPr>
        <p:spPr bwMode="auto">
          <a:xfrm>
            <a:off x="7188200" y="3405188"/>
            <a:ext cx="407988" cy="16827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84010" name="Text Box 10"/>
          <p:cNvSpPr txBox="1">
            <a:spLocks noChangeArrowheads="1"/>
          </p:cNvSpPr>
          <p:nvPr/>
        </p:nvSpPr>
        <p:spPr bwMode="auto">
          <a:xfrm>
            <a:off x="7667625" y="2722563"/>
            <a:ext cx="865188" cy="274637"/>
          </a:xfrm>
          <a:prstGeom prst="rect">
            <a:avLst/>
          </a:prstGeom>
          <a:noFill/>
          <a:ln w="9525" algn="ctr">
            <a:noFill/>
            <a:miter lim="800000"/>
            <a:headEnd/>
            <a:tailEnd/>
          </a:ln>
          <a:effectLst/>
        </p:spPr>
        <p:txBody>
          <a:bodyPr>
            <a:spAutoFit/>
          </a:bodyPr>
          <a:lstStyle/>
          <a:p>
            <a:pPr eaLnBrk="0" hangingPunct="0"/>
            <a:r>
              <a:rPr kumimoji="0" lang="zh-CN" altLang="en-US" sz="1200" b="1">
                <a:solidFill>
                  <a:srgbClr val="0000FF"/>
                </a:solidFill>
                <a:latin typeface="Arial" charset="0"/>
              </a:rPr>
              <a:t>当前状态</a:t>
            </a:r>
          </a:p>
        </p:txBody>
      </p:sp>
      <p:sp>
        <p:nvSpPr>
          <p:cNvPr id="384011" name="Text Box 11"/>
          <p:cNvSpPr txBox="1">
            <a:spLocks noChangeArrowheads="1"/>
          </p:cNvSpPr>
          <p:nvPr/>
        </p:nvSpPr>
        <p:spPr bwMode="auto">
          <a:xfrm>
            <a:off x="7596188" y="3009900"/>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66FF66"/>
                </a:solidFill>
                <a:latin typeface="Arial" charset="0"/>
              </a:rPr>
              <a:t>转换</a:t>
            </a:r>
          </a:p>
        </p:txBody>
      </p:sp>
      <p:sp>
        <p:nvSpPr>
          <p:cNvPr id="384012" name="Text Box 12"/>
          <p:cNvSpPr txBox="1">
            <a:spLocks noChangeArrowheads="1"/>
          </p:cNvSpPr>
          <p:nvPr/>
        </p:nvSpPr>
        <p:spPr bwMode="auto">
          <a:xfrm>
            <a:off x="7612063" y="3298825"/>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FF00FF"/>
                </a:solidFill>
                <a:latin typeface="Arial" charset="0"/>
              </a:rPr>
              <a:t>下一状态</a:t>
            </a:r>
          </a:p>
        </p:txBody>
      </p:sp>
      <p:sp>
        <p:nvSpPr>
          <p:cNvPr id="384013" name="Rectangle 13"/>
          <p:cNvSpPr>
            <a:spLocks noChangeArrowheads="1"/>
          </p:cNvSpPr>
          <p:nvPr/>
        </p:nvSpPr>
        <p:spPr bwMode="auto">
          <a:xfrm rot="5400000">
            <a:off x="7525544" y="3717131"/>
            <a:ext cx="287338" cy="72072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84014" name="Line 14"/>
          <p:cNvSpPr>
            <a:spLocks noChangeShapeType="1"/>
          </p:cNvSpPr>
          <p:nvPr/>
        </p:nvSpPr>
        <p:spPr bwMode="auto">
          <a:xfrm flipV="1">
            <a:off x="6732588" y="4149725"/>
            <a:ext cx="503237" cy="503238"/>
          </a:xfrm>
          <a:prstGeom prst="line">
            <a:avLst/>
          </a:prstGeom>
          <a:noFill/>
          <a:ln w="28575">
            <a:solidFill>
              <a:srgbClr val="00FF00"/>
            </a:solidFill>
            <a:round/>
            <a:headEnd/>
            <a:tailEnd type="triangle" w="lg" len="med"/>
          </a:ln>
          <a:effectLst/>
        </p:spPr>
        <p:txBody>
          <a:bodyPr/>
          <a:lstStyle/>
          <a:p>
            <a:endParaRPr lang="zh-CN" altLang="en-US"/>
          </a:p>
        </p:txBody>
      </p:sp>
      <p:sp>
        <p:nvSpPr>
          <p:cNvPr id="384015" name="Rectangle 15"/>
          <p:cNvSpPr>
            <a:spLocks noChangeArrowheads="1"/>
          </p:cNvSpPr>
          <p:nvPr/>
        </p:nvSpPr>
        <p:spPr bwMode="auto">
          <a:xfrm>
            <a:off x="6156325" y="4894263"/>
            <a:ext cx="736600" cy="271462"/>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18" name="日期占位符 17"/>
          <p:cNvSpPr>
            <a:spLocks noGrp="1"/>
          </p:cNvSpPr>
          <p:nvPr>
            <p:ph type="dt" sz="half" idx="10"/>
          </p:nvPr>
        </p:nvSpPr>
        <p:spPr/>
        <p:txBody>
          <a:bodyPr/>
          <a:lstStyle/>
          <a:p>
            <a:r>
              <a:rPr lang="en-US" altLang="zh-CN" smtClean="0"/>
              <a:t>2014-7-18 IHEP</a:t>
            </a:r>
            <a:endParaRPr lang="en-US" altLang="zh-CN"/>
          </a:p>
        </p:txBody>
      </p:sp>
      <p:sp>
        <p:nvSpPr>
          <p:cNvPr id="19" name="灯片编号占位符 18"/>
          <p:cNvSpPr>
            <a:spLocks noGrp="1"/>
          </p:cNvSpPr>
          <p:nvPr>
            <p:ph type="sldNum" sz="quarter" idx="12"/>
          </p:nvPr>
        </p:nvSpPr>
        <p:spPr/>
        <p:txBody>
          <a:bodyPr/>
          <a:lstStyle/>
          <a:p>
            <a:fld id="{59700DE5-5ADE-4923-BE5B-C091AD802598}" type="slidenum">
              <a:rPr lang="en-US" altLang="zh-CN" smtClean="0"/>
              <a:pPr/>
              <a:t>140</a:t>
            </a:fld>
            <a:endParaRPr lang="en-US" altLang="zh-CN"/>
          </a:p>
        </p:txBody>
      </p:sp>
      <p:sp>
        <p:nvSpPr>
          <p:cNvPr id="20" name="页脚占位符 19"/>
          <p:cNvSpPr>
            <a:spLocks noGrp="1"/>
          </p:cNvSpPr>
          <p:nvPr>
            <p:ph type="ftr" sz="quarter" idx="11"/>
          </p:nvPr>
        </p:nvSpPr>
        <p:spPr/>
        <p:txBody>
          <a:bodyPr/>
          <a:lstStyle/>
          <a:p>
            <a:r>
              <a:rPr lang="pt-BR" altLang="zh-CN" smtClean="0"/>
              <a:t>Z.-A. LIU     EPC Seminar</a:t>
            </a:r>
            <a:endParaRPr lang="en-US" altLang="zh-CN"/>
          </a:p>
        </p:txBody>
      </p:sp>
    </p:spTree>
    <p:custDataLst>
      <p:tags r:id="rId1"/>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84003">
                                            <p:txEl>
                                              <p:pRg st="2" end="2"/>
                                            </p:txEl>
                                          </p:spTgt>
                                        </p:tgtEl>
                                        <p:attrNameLst>
                                          <p:attrName>style.visibility</p:attrName>
                                        </p:attrNameLst>
                                      </p:cBhvr>
                                      <p:to>
                                        <p:strVal val="visible"/>
                                      </p:to>
                                    </p:set>
                                    <p:animEffect transition="in" filter="blinds(horizontal)">
                                      <p:cBhvr>
                                        <p:cTn id="7" dur="500"/>
                                        <p:tgtEl>
                                          <p:spTgt spid="38400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84003">
                                            <p:txEl>
                                              <p:pRg st="3" end="3"/>
                                            </p:txEl>
                                          </p:spTgt>
                                        </p:tgtEl>
                                        <p:attrNameLst>
                                          <p:attrName>style.visibility</p:attrName>
                                        </p:attrNameLst>
                                      </p:cBhvr>
                                      <p:to>
                                        <p:strVal val="visible"/>
                                      </p:to>
                                    </p:set>
                                    <p:animEffect transition="in" filter="blinds(horizontal)">
                                      <p:cBhvr>
                                        <p:cTn id="12" dur="500"/>
                                        <p:tgtEl>
                                          <p:spTgt spid="384003">
                                            <p:txEl>
                                              <p:pRg st="3" end="3"/>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384003">
                                            <p:txEl>
                                              <p:pRg st="4" end="4"/>
                                            </p:txEl>
                                          </p:spTgt>
                                        </p:tgtEl>
                                        <p:attrNameLst>
                                          <p:attrName>style.visibility</p:attrName>
                                        </p:attrNameLst>
                                      </p:cBhvr>
                                      <p:to>
                                        <p:strVal val="visible"/>
                                      </p:to>
                                    </p:set>
                                    <p:animEffect transition="in" filter="blinds(horizontal)">
                                      <p:cBhvr>
                                        <p:cTn id="15" dur="500"/>
                                        <p:tgtEl>
                                          <p:spTgt spid="384003">
                                            <p:txEl>
                                              <p:pRg st="4" end="4"/>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384003">
                                            <p:txEl>
                                              <p:pRg st="5" end="5"/>
                                            </p:txEl>
                                          </p:spTgt>
                                        </p:tgtEl>
                                        <p:attrNameLst>
                                          <p:attrName>style.visibility</p:attrName>
                                        </p:attrNameLst>
                                      </p:cBhvr>
                                      <p:to>
                                        <p:strVal val="visible"/>
                                      </p:to>
                                    </p:set>
                                    <p:animEffect transition="in" filter="blinds(horizontal)">
                                      <p:cBhvr>
                                        <p:cTn id="18" dur="500"/>
                                        <p:tgtEl>
                                          <p:spTgt spid="384003">
                                            <p:txEl>
                                              <p:pRg st="5" end="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384003">
                                            <p:txEl>
                                              <p:pRg st="6" end="6"/>
                                            </p:txEl>
                                          </p:spTgt>
                                        </p:tgtEl>
                                        <p:attrNameLst>
                                          <p:attrName>style.visibility</p:attrName>
                                        </p:attrNameLst>
                                      </p:cBhvr>
                                      <p:to>
                                        <p:strVal val="visible"/>
                                      </p:to>
                                    </p:set>
                                    <p:animEffect transition="in" filter="blinds(horizontal)">
                                      <p:cBhvr>
                                        <p:cTn id="21" dur="500"/>
                                        <p:tgtEl>
                                          <p:spTgt spid="384003">
                                            <p:txEl>
                                              <p:pRg st="6" end="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384003">
                                            <p:txEl>
                                              <p:pRg st="7" end="7"/>
                                            </p:txEl>
                                          </p:spTgt>
                                        </p:tgtEl>
                                        <p:attrNameLst>
                                          <p:attrName>style.visibility</p:attrName>
                                        </p:attrNameLst>
                                      </p:cBhvr>
                                      <p:to>
                                        <p:strVal val="visible"/>
                                      </p:to>
                                    </p:set>
                                    <p:animEffect transition="in" filter="blinds(horizontal)">
                                      <p:cBhvr>
                                        <p:cTn id="24" dur="500"/>
                                        <p:tgtEl>
                                          <p:spTgt spid="384003">
                                            <p:txEl>
                                              <p:pRg st="7" end="7"/>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384003">
                                            <p:txEl>
                                              <p:pRg st="8" end="8"/>
                                            </p:txEl>
                                          </p:spTgt>
                                        </p:tgtEl>
                                        <p:attrNameLst>
                                          <p:attrName>style.visibility</p:attrName>
                                        </p:attrNameLst>
                                      </p:cBhvr>
                                      <p:to>
                                        <p:strVal val="visible"/>
                                      </p:to>
                                    </p:set>
                                    <p:animEffect transition="in" filter="blinds(horizontal)">
                                      <p:cBhvr>
                                        <p:cTn id="27" dur="500"/>
                                        <p:tgtEl>
                                          <p:spTgt spid="38400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mph" presetSubtype="2" fill="hold" nodeType="clickEffect">
                                  <p:stCondLst>
                                    <p:cond delay="0"/>
                                  </p:stCondLst>
                                  <p:childTnLst>
                                    <p:animClr clrSpc="rgb" dir="cw">
                                      <p:cBhvr override="childStyle">
                                        <p:cTn id="31" dur="2000" fill="hold"/>
                                        <p:tgtEl>
                                          <p:spTgt spid="384003">
                                            <p:txEl>
                                              <p:pRg st="6" end="6"/>
                                            </p:txEl>
                                          </p:spTgt>
                                        </p:tgtEl>
                                        <p:attrNameLst>
                                          <p:attrName>style.color</p:attrName>
                                        </p:attrNameLst>
                                      </p:cBhvr>
                                      <p:to>
                                        <a:srgbClr val="FF00FF"/>
                                      </p:to>
                                    </p:animClr>
                                  </p:childTnLst>
                                </p:cTn>
                              </p:par>
                              <p:par>
                                <p:cTn id="32" presetID="3" presetClass="emph" presetSubtype="2" fill="hold" nodeType="withEffect">
                                  <p:stCondLst>
                                    <p:cond delay="0"/>
                                  </p:stCondLst>
                                  <p:childTnLst>
                                    <p:animClr clrSpc="rgb" dir="cw">
                                      <p:cBhvr override="childStyle">
                                        <p:cTn id="33" dur="2000" fill="hold"/>
                                        <p:tgtEl>
                                          <p:spTgt spid="384003">
                                            <p:txEl>
                                              <p:pRg st="7" end="7"/>
                                            </p:txEl>
                                          </p:spTgt>
                                        </p:tgtEl>
                                        <p:attrNameLst>
                                          <p:attrName>style.color</p:attrName>
                                        </p:attrNameLst>
                                      </p:cBhvr>
                                      <p:to>
                                        <a:srgbClr val="FF00FF"/>
                                      </p:to>
                                    </p:animClr>
                                  </p:childTnLst>
                                </p:cTn>
                              </p:par>
                              <p:par>
                                <p:cTn id="34" presetID="3" presetClass="emph" presetSubtype="2" fill="hold" nodeType="withEffect">
                                  <p:stCondLst>
                                    <p:cond delay="0"/>
                                  </p:stCondLst>
                                  <p:childTnLst>
                                    <p:animClr clrSpc="rgb" dir="cw">
                                      <p:cBhvr override="childStyle">
                                        <p:cTn id="35" dur="2000" fill="hold"/>
                                        <p:tgtEl>
                                          <p:spTgt spid="384003">
                                            <p:txEl>
                                              <p:pRg st="8" end="8"/>
                                            </p:txEl>
                                          </p:spTgt>
                                        </p:tgtEl>
                                        <p:attrNameLst>
                                          <p:attrName>style.color</p:attrName>
                                        </p:attrNameLst>
                                      </p:cBhvr>
                                      <p:to>
                                        <a:srgbClr val="FF00FF"/>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ChangeArrowheads="1"/>
          </p:cNvSpPr>
          <p:nvPr>
            <p:ph type="body" sz="half" idx="1"/>
          </p:nvPr>
        </p:nvSpPr>
        <p:spPr/>
        <p:txBody>
          <a:bodyPr/>
          <a:lstStyle/>
          <a:p>
            <a:pPr marL="0" indent="0">
              <a:buFont typeface="Symbol" pitchFamily="18" charset="2"/>
              <a:buNone/>
            </a:pPr>
            <a:r>
              <a:rPr lang="en-US" altLang="zh-CN" sz="2800" b="1">
                <a:solidFill>
                  <a:srgbClr val="FFFF99"/>
                </a:solidFill>
                <a:latin typeface="隶书" pitchFamily="49" charset="-122"/>
                <a:ea typeface="隶书" pitchFamily="49" charset="-122"/>
              </a:rPr>
              <a:t>Running</a:t>
            </a:r>
            <a:r>
              <a:rPr lang="zh-CN" altLang="en-US" sz="2800" b="1">
                <a:solidFill>
                  <a:srgbClr val="FFFF99"/>
                </a:solidFill>
                <a:latin typeface="隶书" pitchFamily="49" charset="-122"/>
                <a:ea typeface="隶书" pitchFamily="49" charset="-122"/>
              </a:rPr>
              <a:t>状态</a:t>
            </a:r>
          </a:p>
        </p:txBody>
      </p:sp>
      <p:pic>
        <p:nvPicPr>
          <p:cNvPr id="386051" name="Picture 46" descr="statecharts 2"/>
          <p:cNvPicPr>
            <a:picLocks noGrp="1" noChangeAspect="1" noChangeArrowheads="1"/>
          </p:cNvPicPr>
          <p:nvPr>
            <p:ph sz="quarter" idx="2"/>
          </p:nvPr>
        </p:nvPicPr>
        <p:blipFill>
          <a:blip r:embed="rId3"/>
          <a:srcRect/>
          <a:stretch>
            <a:fillRect/>
          </a:stretch>
        </p:blipFill>
        <p:spPr>
          <a:xfrm>
            <a:off x="5284788" y="0"/>
            <a:ext cx="3859212" cy="6858000"/>
          </a:xfrm>
          <a:noFill/>
          <a:ln/>
        </p:spPr>
      </p:pic>
      <p:sp>
        <p:nvSpPr>
          <p:cNvPr id="386052"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86053"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sp>
        <p:nvSpPr>
          <p:cNvPr id="386054" name="AutoShape 6"/>
          <p:cNvSpPr>
            <a:spLocks noChangeArrowheads="1"/>
          </p:cNvSpPr>
          <p:nvPr/>
        </p:nvSpPr>
        <p:spPr bwMode="auto">
          <a:xfrm>
            <a:off x="7308850" y="3933825"/>
            <a:ext cx="792163" cy="287338"/>
          </a:xfrm>
          <a:prstGeom prst="roundRect">
            <a:avLst>
              <a:gd name="adj" fmla="val 16667"/>
            </a:avLst>
          </a:prstGeom>
          <a:solidFill>
            <a:srgbClr val="FFFFFF"/>
          </a:solidFill>
          <a:ln w="19050" algn="ctr">
            <a:solidFill>
              <a:srgbClr val="0000FF"/>
            </a:solidFill>
            <a:round/>
            <a:headEnd/>
            <a:tailEnd/>
          </a:ln>
          <a:effectLst/>
        </p:spPr>
        <p:txBody>
          <a:bodyPr wrap="none" anchor="ctr"/>
          <a:lstStyle/>
          <a:p>
            <a:pPr algn="ctr" eaLnBrk="0" hangingPunct="0"/>
            <a:r>
              <a:rPr kumimoji="0" lang="en-US" altLang="zh-CN" sz="1400" b="1">
                <a:solidFill>
                  <a:srgbClr val="0000FF"/>
                </a:solidFill>
                <a:latin typeface="Arial" charset="0"/>
              </a:rPr>
              <a:t>Running</a:t>
            </a:r>
          </a:p>
        </p:txBody>
      </p:sp>
      <p:sp>
        <p:nvSpPr>
          <p:cNvPr id="386055" name="Rectangle 7"/>
          <p:cNvSpPr>
            <a:spLocks noChangeArrowheads="1"/>
          </p:cNvSpPr>
          <p:nvPr/>
        </p:nvSpPr>
        <p:spPr bwMode="auto">
          <a:xfrm>
            <a:off x="0" y="2362200"/>
            <a:ext cx="9144000" cy="1588"/>
          </a:xfrm>
          <a:prstGeom prst="rect">
            <a:avLst/>
          </a:prstGeom>
          <a:noFill/>
          <a:ln w="9525" algn="ctr">
            <a:noFill/>
            <a:miter lim="800000"/>
            <a:headEnd/>
            <a:tailEnd/>
          </a:ln>
          <a:effectLst/>
        </p:spPr>
        <p:txBody>
          <a:bodyPr wrap="none" anchor="ctr">
            <a:spAutoFit/>
          </a:bodyPr>
          <a:lstStyle/>
          <a:p>
            <a:endParaRPr lang="zh-CN" altLang="en-US"/>
          </a:p>
        </p:txBody>
      </p:sp>
      <p:pic>
        <p:nvPicPr>
          <p:cNvPr id="386056" name="Picture 8" descr="flow1"/>
          <p:cNvPicPr>
            <a:picLocks noGrp="1" noChangeAspect="1" noChangeArrowheads="1" noCrop="1"/>
          </p:cNvPicPr>
          <p:nvPr>
            <p:ph sz="quarter" idx="3"/>
          </p:nvPr>
        </p:nvPicPr>
        <p:blipFill>
          <a:blip r:embed="rId4"/>
          <a:srcRect/>
          <a:stretch>
            <a:fillRect/>
          </a:stretch>
        </p:blipFill>
        <p:spPr>
          <a:xfrm>
            <a:off x="71438" y="2852738"/>
            <a:ext cx="5076825" cy="1754187"/>
          </a:xfrm>
          <a:noFill/>
          <a:ln/>
        </p:spPr>
      </p:pic>
      <p:sp>
        <p:nvSpPr>
          <p:cNvPr id="386057" name="Rectangle 9"/>
          <p:cNvSpPr>
            <a:spLocks noGrp="1" noChangeArrowheads="1"/>
          </p:cNvSpPr>
          <p:nvPr>
            <p:ph type="title"/>
          </p:nvPr>
        </p:nvSpPr>
        <p:spPr>
          <a:xfrm>
            <a:off x="71438" y="44450"/>
            <a:ext cx="6948487" cy="1143000"/>
          </a:xfrm>
          <a:noFill/>
          <a:ln/>
        </p:spPr>
        <p:txBody>
          <a:bodyPr/>
          <a:lstStyle/>
          <a:p>
            <a:r>
              <a:rPr lang="zh-CN" altLang="en-US" sz="4000"/>
              <a:t>状态图</a:t>
            </a:r>
          </a:p>
        </p:txBody>
      </p:sp>
      <p:sp>
        <p:nvSpPr>
          <p:cNvPr id="12" name="日期占位符 11"/>
          <p:cNvSpPr>
            <a:spLocks noGrp="1"/>
          </p:cNvSpPr>
          <p:nvPr>
            <p:ph type="dt" sz="half" idx="10"/>
          </p:nvPr>
        </p:nvSpPr>
        <p:spPr/>
        <p:txBody>
          <a:bodyPr/>
          <a:lstStyle/>
          <a:p>
            <a:r>
              <a:rPr lang="en-US" altLang="zh-CN" smtClean="0"/>
              <a:t>2014-7-18 IHEP</a:t>
            </a:r>
            <a:endParaRPr lang="en-US" altLang="zh-CN"/>
          </a:p>
        </p:txBody>
      </p:sp>
      <p:sp>
        <p:nvSpPr>
          <p:cNvPr id="13" name="灯片编号占位符 12"/>
          <p:cNvSpPr>
            <a:spLocks noGrp="1"/>
          </p:cNvSpPr>
          <p:nvPr>
            <p:ph type="sldNum" sz="quarter" idx="12"/>
          </p:nvPr>
        </p:nvSpPr>
        <p:spPr/>
        <p:txBody>
          <a:bodyPr/>
          <a:lstStyle/>
          <a:p>
            <a:fld id="{0D47C6B3-8572-4C4C-B8A0-C8E97C5AFA1A}" type="slidenum">
              <a:rPr lang="en-US" altLang="zh-CN" smtClean="0"/>
              <a:pPr/>
              <a:t>141</a:t>
            </a:fld>
            <a:endParaRPr lang="en-US" altLang="zh-CN"/>
          </a:p>
        </p:txBody>
      </p:sp>
      <p:sp>
        <p:nvSpPr>
          <p:cNvPr id="14" name="页脚占位符 13"/>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endCondLst>
                                    <p:cond evt="onNext" delay="0">
                                      <p:tgtEl>
                                        <p:sldTgt/>
                                      </p:tgtEl>
                                    </p:cond>
                                  </p:endCondLst>
                                  <p:childTnLst>
                                    <p:anim calcmode="discrete" valueType="str">
                                      <p:cBhvr>
                                        <p:cTn id="6" dur="1000" fill="hold"/>
                                        <p:tgtEl>
                                          <p:spTgt spid="386054"/>
                                        </p:tgtEl>
                                        <p:attrNameLst>
                                          <p:attrName>style.visibility</p:attrName>
                                        </p:attrNameLst>
                                      </p:cBhvr>
                                      <p:tavLst>
                                        <p:tav tm="0">
                                          <p:val>
                                            <p:strVal val="hidden"/>
                                          </p:val>
                                        </p:tav>
                                        <p:tav tm="50000">
                                          <p:val>
                                            <p:strVal val="visible"/>
                                          </p:val>
                                        </p:tav>
                                      </p:tavLst>
                                    </p:anim>
                                  </p:childTnLst>
                                </p:cTn>
                              </p:par>
                              <p:par>
                                <p:cTn id="7" presetID="1" presetClass="entr" presetSubtype="0" fill="hold" nodeType="withEffect">
                                  <p:stCondLst>
                                    <p:cond delay="0"/>
                                  </p:stCondLst>
                                  <p:childTnLst>
                                    <p:set>
                                      <p:cBhvr>
                                        <p:cTn id="8" dur="1" fill="hold">
                                          <p:stCondLst>
                                            <p:cond delay="0"/>
                                          </p:stCondLst>
                                        </p:cTn>
                                        <p:tgtEl>
                                          <p:spTgt spid="3860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605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a:xfrm>
            <a:off x="0" y="0"/>
            <a:ext cx="8229600" cy="1143000"/>
          </a:xfrm>
        </p:spPr>
        <p:txBody>
          <a:bodyPr/>
          <a:lstStyle/>
          <a:p>
            <a:r>
              <a:rPr lang="zh-CN" altLang="en-US" sz="4000"/>
              <a:t>状态图</a:t>
            </a:r>
          </a:p>
        </p:txBody>
      </p:sp>
      <p:sp>
        <p:nvSpPr>
          <p:cNvPr id="388099" name="Rectangle 3"/>
          <p:cNvSpPr>
            <a:spLocks noGrp="1" noChangeArrowheads="1"/>
          </p:cNvSpPr>
          <p:nvPr>
            <p:ph type="body" sz="half" idx="1"/>
          </p:nvPr>
        </p:nvSpPr>
        <p:spPr>
          <a:xfrm>
            <a:off x="179388" y="1125538"/>
            <a:ext cx="4495800" cy="5472112"/>
          </a:xfrm>
        </p:spPr>
        <p:txBody>
          <a:bodyPr/>
          <a:lstStyle/>
          <a:p>
            <a:pPr marL="609600" indent="-609600">
              <a:buFont typeface="Symbol" pitchFamily="18" charset="2"/>
              <a:buNone/>
            </a:pPr>
            <a:r>
              <a:rPr lang="zh-CN" altLang="en-US" sz="2800" b="1">
                <a:solidFill>
                  <a:srgbClr val="FFFF99"/>
                </a:solidFill>
                <a:latin typeface="隶书" pitchFamily="49" charset="-122"/>
                <a:ea typeface="隶书" pitchFamily="49" charset="-122"/>
              </a:rPr>
              <a:t>动作处理函数</a:t>
            </a:r>
          </a:p>
          <a:p>
            <a:pPr marL="609600" indent="-609600">
              <a:buFont typeface="Symbol" pitchFamily="18" charset="2"/>
              <a:buNone/>
            </a:pPr>
            <a:r>
              <a:rPr lang="en-US" altLang="zh-CN" sz="2800" b="1">
                <a:solidFill>
                  <a:srgbClr val="FFFF99"/>
                </a:solidFill>
                <a:latin typeface="隶书" pitchFamily="49" charset="-122"/>
                <a:ea typeface="隶书" pitchFamily="49" charset="-122"/>
              </a:rPr>
              <a:t>RunningSPTR</a:t>
            </a:r>
          </a:p>
        </p:txBody>
      </p:sp>
      <p:sp>
        <p:nvSpPr>
          <p:cNvPr id="388100"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88101"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pic>
        <p:nvPicPr>
          <p:cNvPr id="388102" name="Picture 46" descr="statecharts 2"/>
          <p:cNvPicPr>
            <a:picLocks noGrp="1" noChangeAspect="1" noChangeArrowheads="1"/>
          </p:cNvPicPr>
          <p:nvPr>
            <p:ph sz="half" idx="2"/>
          </p:nvPr>
        </p:nvPicPr>
        <p:blipFill>
          <a:blip r:embed="rId3"/>
          <a:srcRect/>
          <a:stretch>
            <a:fillRect/>
          </a:stretch>
        </p:blipFill>
        <p:spPr>
          <a:xfrm>
            <a:off x="5284788" y="0"/>
            <a:ext cx="3859212" cy="6858000"/>
          </a:xfrm>
          <a:noFill/>
          <a:ln/>
        </p:spPr>
      </p:pic>
      <p:sp>
        <p:nvSpPr>
          <p:cNvPr id="388103" name="Line 7"/>
          <p:cNvSpPr>
            <a:spLocks noChangeShapeType="1"/>
          </p:cNvSpPr>
          <p:nvPr/>
        </p:nvSpPr>
        <p:spPr bwMode="auto">
          <a:xfrm>
            <a:off x="7388225" y="2997200"/>
            <a:ext cx="15875" cy="344488"/>
          </a:xfrm>
          <a:prstGeom prst="line">
            <a:avLst/>
          </a:prstGeom>
          <a:noFill/>
          <a:ln w="28575">
            <a:solidFill>
              <a:srgbClr val="00FF00"/>
            </a:solidFill>
            <a:round/>
            <a:headEnd/>
            <a:tailEnd type="triangle" w="lg" len="med"/>
          </a:ln>
          <a:effectLst/>
        </p:spPr>
        <p:txBody>
          <a:bodyPr/>
          <a:lstStyle/>
          <a:p>
            <a:endParaRPr lang="zh-CN" altLang="en-US"/>
          </a:p>
        </p:txBody>
      </p:sp>
      <p:sp>
        <p:nvSpPr>
          <p:cNvPr id="388104" name="Rectangle 8"/>
          <p:cNvSpPr>
            <a:spLocks noChangeArrowheads="1"/>
          </p:cNvSpPr>
          <p:nvPr/>
        </p:nvSpPr>
        <p:spPr bwMode="auto">
          <a:xfrm>
            <a:off x="7188200" y="2757488"/>
            <a:ext cx="407988" cy="168275"/>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388105" name="Rectangle 9"/>
          <p:cNvSpPr>
            <a:spLocks noChangeArrowheads="1"/>
          </p:cNvSpPr>
          <p:nvPr/>
        </p:nvSpPr>
        <p:spPr bwMode="auto">
          <a:xfrm>
            <a:off x="7188200" y="3405188"/>
            <a:ext cx="407988" cy="16827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88106" name="Text Box 10"/>
          <p:cNvSpPr txBox="1">
            <a:spLocks noChangeArrowheads="1"/>
          </p:cNvSpPr>
          <p:nvPr/>
        </p:nvSpPr>
        <p:spPr bwMode="auto">
          <a:xfrm>
            <a:off x="7667625" y="2722563"/>
            <a:ext cx="865188" cy="274637"/>
          </a:xfrm>
          <a:prstGeom prst="rect">
            <a:avLst/>
          </a:prstGeom>
          <a:noFill/>
          <a:ln w="9525" algn="ctr">
            <a:noFill/>
            <a:miter lim="800000"/>
            <a:headEnd/>
            <a:tailEnd/>
          </a:ln>
          <a:effectLst/>
        </p:spPr>
        <p:txBody>
          <a:bodyPr>
            <a:spAutoFit/>
          </a:bodyPr>
          <a:lstStyle/>
          <a:p>
            <a:pPr eaLnBrk="0" hangingPunct="0"/>
            <a:r>
              <a:rPr kumimoji="0" lang="zh-CN" altLang="en-US" sz="1200" b="1">
                <a:solidFill>
                  <a:srgbClr val="0000FF"/>
                </a:solidFill>
                <a:latin typeface="Arial" charset="0"/>
              </a:rPr>
              <a:t>当前状态</a:t>
            </a:r>
          </a:p>
        </p:txBody>
      </p:sp>
      <p:sp>
        <p:nvSpPr>
          <p:cNvPr id="388107" name="Text Box 11"/>
          <p:cNvSpPr txBox="1">
            <a:spLocks noChangeArrowheads="1"/>
          </p:cNvSpPr>
          <p:nvPr/>
        </p:nvSpPr>
        <p:spPr bwMode="auto">
          <a:xfrm>
            <a:off x="7596188" y="3009900"/>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66FF66"/>
                </a:solidFill>
                <a:latin typeface="Arial" charset="0"/>
              </a:rPr>
              <a:t>转换</a:t>
            </a:r>
          </a:p>
        </p:txBody>
      </p:sp>
      <p:sp>
        <p:nvSpPr>
          <p:cNvPr id="388108" name="Text Box 12"/>
          <p:cNvSpPr txBox="1">
            <a:spLocks noChangeArrowheads="1"/>
          </p:cNvSpPr>
          <p:nvPr/>
        </p:nvSpPr>
        <p:spPr bwMode="auto">
          <a:xfrm>
            <a:off x="7612063" y="3298825"/>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FF00FF"/>
                </a:solidFill>
                <a:latin typeface="Arial" charset="0"/>
              </a:rPr>
              <a:t>下一状态</a:t>
            </a:r>
          </a:p>
        </p:txBody>
      </p:sp>
      <p:sp>
        <p:nvSpPr>
          <p:cNvPr id="388109" name="Rectangle 13"/>
          <p:cNvSpPr>
            <a:spLocks noChangeArrowheads="1"/>
          </p:cNvSpPr>
          <p:nvPr/>
        </p:nvSpPr>
        <p:spPr bwMode="auto">
          <a:xfrm rot="5400000">
            <a:off x="6373019" y="4653756"/>
            <a:ext cx="287338" cy="72072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88110" name="Line 14"/>
          <p:cNvSpPr>
            <a:spLocks noChangeShapeType="1"/>
          </p:cNvSpPr>
          <p:nvPr/>
        </p:nvSpPr>
        <p:spPr bwMode="auto">
          <a:xfrm flipH="1">
            <a:off x="7164388" y="4581525"/>
            <a:ext cx="360362" cy="360363"/>
          </a:xfrm>
          <a:prstGeom prst="line">
            <a:avLst/>
          </a:prstGeom>
          <a:noFill/>
          <a:ln w="28575">
            <a:solidFill>
              <a:srgbClr val="00FF00"/>
            </a:solidFill>
            <a:round/>
            <a:headEnd/>
            <a:tailEnd type="triangle" w="lg" len="med"/>
          </a:ln>
          <a:effectLst/>
        </p:spPr>
        <p:txBody>
          <a:bodyPr/>
          <a:lstStyle/>
          <a:p>
            <a:endParaRPr lang="zh-CN" altLang="en-US"/>
          </a:p>
        </p:txBody>
      </p:sp>
      <p:sp>
        <p:nvSpPr>
          <p:cNvPr id="388111" name="Rectangle 15"/>
          <p:cNvSpPr>
            <a:spLocks noChangeArrowheads="1"/>
          </p:cNvSpPr>
          <p:nvPr/>
        </p:nvSpPr>
        <p:spPr bwMode="auto">
          <a:xfrm>
            <a:off x="7308850" y="3933825"/>
            <a:ext cx="736600" cy="271463"/>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18" name="日期占位符 17"/>
          <p:cNvSpPr>
            <a:spLocks noGrp="1"/>
          </p:cNvSpPr>
          <p:nvPr>
            <p:ph type="dt" sz="half" idx="10"/>
          </p:nvPr>
        </p:nvSpPr>
        <p:spPr/>
        <p:txBody>
          <a:bodyPr/>
          <a:lstStyle/>
          <a:p>
            <a:r>
              <a:rPr lang="en-US" altLang="zh-CN" smtClean="0"/>
              <a:t>2014-7-18 IHEP</a:t>
            </a:r>
            <a:endParaRPr lang="en-US" altLang="zh-CN"/>
          </a:p>
        </p:txBody>
      </p:sp>
      <p:sp>
        <p:nvSpPr>
          <p:cNvPr id="19" name="灯片编号占位符 18"/>
          <p:cNvSpPr>
            <a:spLocks noGrp="1"/>
          </p:cNvSpPr>
          <p:nvPr>
            <p:ph type="sldNum" sz="quarter" idx="12"/>
          </p:nvPr>
        </p:nvSpPr>
        <p:spPr/>
        <p:txBody>
          <a:bodyPr/>
          <a:lstStyle/>
          <a:p>
            <a:fld id="{59700DE5-5ADE-4923-BE5B-C091AD802598}" type="slidenum">
              <a:rPr lang="en-US" altLang="zh-CN" smtClean="0"/>
              <a:pPr/>
              <a:t>142</a:t>
            </a:fld>
            <a:endParaRPr lang="en-US" altLang="zh-CN"/>
          </a:p>
        </p:txBody>
      </p:sp>
      <p:sp>
        <p:nvSpPr>
          <p:cNvPr id="20" name="页脚占位符 19"/>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ransition>
    <p:blinds/>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2"/>
          <p:cNvSpPr>
            <a:spLocks noGrp="1" noChangeArrowheads="1"/>
          </p:cNvSpPr>
          <p:nvPr>
            <p:ph type="title"/>
          </p:nvPr>
        </p:nvSpPr>
        <p:spPr>
          <a:xfrm>
            <a:off x="0" y="0"/>
            <a:ext cx="8229600" cy="1143000"/>
          </a:xfrm>
        </p:spPr>
        <p:txBody>
          <a:bodyPr/>
          <a:lstStyle/>
          <a:p>
            <a:r>
              <a:rPr lang="zh-CN" altLang="en-US" sz="4000"/>
              <a:t>状态图</a:t>
            </a:r>
          </a:p>
        </p:txBody>
      </p:sp>
      <p:sp>
        <p:nvSpPr>
          <p:cNvPr id="390147" name="Rectangle 3"/>
          <p:cNvSpPr>
            <a:spLocks noGrp="1" noChangeArrowheads="1"/>
          </p:cNvSpPr>
          <p:nvPr>
            <p:ph type="body" sz="half" idx="1"/>
          </p:nvPr>
        </p:nvSpPr>
        <p:spPr>
          <a:xfrm>
            <a:off x="179388" y="1125538"/>
            <a:ext cx="4495800" cy="5472112"/>
          </a:xfrm>
        </p:spPr>
        <p:txBody>
          <a:bodyPr/>
          <a:lstStyle/>
          <a:p>
            <a:pPr marL="0" indent="0">
              <a:buFont typeface="Symbol" pitchFamily="18" charset="2"/>
              <a:buNone/>
            </a:pPr>
            <a:r>
              <a:rPr lang="zh-CN" altLang="en-US" sz="3600" b="1">
                <a:solidFill>
                  <a:srgbClr val="FFFF99"/>
                </a:solidFill>
                <a:latin typeface="隶书" pitchFamily="49" charset="-122"/>
                <a:ea typeface="隶书" pitchFamily="49" charset="-122"/>
              </a:rPr>
              <a:t>动作处理函数</a:t>
            </a:r>
          </a:p>
          <a:p>
            <a:pPr marL="0" indent="0">
              <a:buFont typeface="Symbol" pitchFamily="18" charset="2"/>
              <a:buNone/>
            </a:pPr>
            <a:r>
              <a:rPr lang="en-US" altLang="zh-CN" sz="3600" b="1">
                <a:solidFill>
                  <a:srgbClr val="FFFF99"/>
                </a:solidFill>
                <a:latin typeface="隶书" pitchFamily="49" charset="-122"/>
                <a:ea typeface="隶书" pitchFamily="49" charset="-122"/>
              </a:rPr>
              <a:t>ReadySTOP</a:t>
            </a:r>
          </a:p>
          <a:p>
            <a:pPr marL="0" indent="0">
              <a:buFont typeface="Symbol" pitchFamily="18" charset="2"/>
              <a:buNone/>
            </a:pPr>
            <a:r>
              <a:rPr lang="en-US" altLang="zh-CN" b="1">
                <a:solidFill>
                  <a:srgbClr val="FFFF99"/>
                </a:solidFill>
                <a:latin typeface="隶书" pitchFamily="49" charset="-122"/>
                <a:ea typeface="隶书" pitchFamily="49" charset="-122"/>
              </a:rPr>
              <a:t>    </a:t>
            </a:r>
            <a:r>
              <a:rPr lang="zh-CN" altLang="en-US" b="1">
                <a:solidFill>
                  <a:srgbClr val="FFFF99"/>
                </a:solidFill>
                <a:latin typeface="隶书" pitchFamily="49" charset="-122"/>
                <a:ea typeface="隶书" pitchFamily="49" charset="-122"/>
              </a:rPr>
              <a:t>需要等待所有事例数据发送完毕之后再返回</a:t>
            </a:r>
            <a:r>
              <a:rPr lang="en-US" altLang="zh-CN" sz="2400" b="1">
                <a:solidFill>
                  <a:srgbClr val="FFFF99"/>
                </a:solidFill>
                <a:latin typeface="隶书" pitchFamily="49" charset="-122"/>
                <a:ea typeface="隶书" pitchFamily="49" charset="-122"/>
              </a:rPr>
              <a:t>SUCC</a:t>
            </a:r>
            <a:r>
              <a:rPr lang="zh-CN" altLang="en-US" b="1">
                <a:solidFill>
                  <a:srgbClr val="FFFF99"/>
                </a:solidFill>
                <a:latin typeface="隶书" pitchFamily="49" charset="-122"/>
                <a:ea typeface="隶书" pitchFamily="49" charset="-122"/>
              </a:rPr>
              <a:t>给在线软件系统。</a:t>
            </a:r>
          </a:p>
          <a:p>
            <a:pPr marL="0" indent="0">
              <a:buFont typeface="Symbol" pitchFamily="18" charset="2"/>
              <a:buNone/>
            </a:pPr>
            <a:r>
              <a:rPr lang="zh-CN" altLang="en-US" b="1">
                <a:solidFill>
                  <a:srgbClr val="FFFF99"/>
                </a:solidFill>
                <a:latin typeface="隶书" pitchFamily="49" charset="-122"/>
                <a:ea typeface="隶书" pitchFamily="49" charset="-122"/>
              </a:rPr>
              <a:t>    </a:t>
            </a:r>
          </a:p>
        </p:txBody>
      </p:sp>
      <p:sp>
        <p:nvSpPr>
          <p:cNvPr id="390148"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90149"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pic>
        <p:nvPicPr>
          <p:cNvPr id="390150" name="Picture 46" descr="statecharts 2"/>
          <p:cNvPicPr>
            <a:picLocks noGrp="1" noChangeAspect="1" noChangeArrowheads="1"/>
          </p:cNvPicPr>
          <p:nvPr>
            <p:ph sz="half" idx="2"/>
          </p:nvPr>
        </p:nvPicPr>
        <p:blipFill>
          <a:blip r:embed="rId3"/>
          <a:srcRect/>
          <a:stretch>
            <a:fillRect/>
          </a:stretch>
        </p:blipFill>
        <p:spPr>
          <a:xfrm>
            <a:off x="5284788" y="0"/>
            <a:ext cx="3859212" cy="6858000"/>
          </a:xfrm>
          <a:noFill/>
          <a:ln/>
        </p:spPr>
      </p:pic>
      <p:sp>
        <p:nvSpPr>
          <p:cNvPr id="390151" name="Line 7"/>
          <p:cNvSpPr>
            <a:spLocks noChangeShapeType="1"/>
          </p:cNvSpPr>
          <p:nvPr/>
        </p:nvSpPr>
        <p:spPr bwMode="auto">
          <a:xfrm>
            <a:off x="7388225" y="2997200"/>
            <a:ext cx="15875" cy="344488"/>
          </a:xfrm>
          <a:prstGeom prst="line">
            <a:avLst/>
          </a:prstGeom>
          <a:noFill/>
          <a:ln w="28575">
            <a:solidFill>
              <a:srgbClr val="00FF00"/>
            </a:solidFill>
            <a:round/>
            <a:headEnd/>
            <a:tailEnd type="triangle" w="lg" len="med"/>
          </a:ln>
          <a:effectLst/>
        </p:spPr>
        <p:txBody>
          <a:bodyPr/>
          <a:lstStyle/>
          <a:p>
            <a:endParaRPr lang="zh-CN" altLang="en-US"/>
          </a:p>
        </p:txBody>
      </p:sp>
      <p:sp>
        <p:nvSpPr>
          <p:cNvPr id="390152" name="Rectangle 8"/>
          <p:cNvSpPr>
            <a:spLocks noChangeArrowheads="1"/>
          </p:cNvSpPr>
          <p:nvPr/>
        </p:nvSpPr>
        <p:spPr bwMode="auto">
          <a:xfrm>
            <a:off x="7188200" y="2757488"/>
            <a:ext cx="407988" cy="168275"/>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390153" name="Rectangle 9"/>
          <p:cNvSpPr>
            <a:spLocks noChangeArrowheads="1"/>
          </p:cNvSpPr>
          <p:nvPr/>
        </p:nvSpPr>
        <p:spPr bwMode="auto">
          <a:xfrm>
            <a:off x="7188200" y="3405188"/>
            <a:ext cx="407988" cy="16827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90154" name="Text Box 10"/>
          <p:cNvSpPr txBox="1">
            <a:spLocks noChangeArrowheads="1"/>
          </p:cNvSpPr>
          <p:nvPr/>
        </p:nvSpPr>
        <p:spPr bwMode="auto">
          <a:xfrm>
            <a:off x="7667625" y="2722563"/>
            <a:ext cx="865188" cy="274637"/>
          </a:xfrm>
          <a:prstGeom prst="rect">
            <a:avLst/>
          </a:prstGeom>
          <a:noFill/>
          <a:ln w="9525" algn="ctr">
            <a:noFill/>
            <a:miter lim="800000"/>
            <a:headEnd/>
            <a:tailEnd/>
          </a:ln>
          <a:effectLst/>
        </p:spPr>
        <p:txBody>
          <a:bodyPr>
            <a:spAutoFit/>
          </a:bodyPr>
          <a:lstStyle/>
          <a:p>
            <a:pPr eaLnBrk="0" hangingPunct="0"/>
            <a:r>
              <a:rPr kumimoji="0" lang="zh-CN" altLang="en-US" sz="1200" b="1">
                <a:solidFill>
                  <a:srgbClr val="0000FF"/>
                </a:solidFill>
                <a:latin typeface="Arial" charset="0"/>
              </a:rPr>
              <a:t>当前状态</a:t>
            </a:r>
          </a:p>
        </p:txBody>
      </p:sp>
      <p:sp>
        <p:nvSpPr>
          <p:cNvPr id="390155" name="Text Box 11"/>
          <p:cNvSpPr txBox="1">
            <a:spLocks noChangeArrowheads="1"/>
          </p:cNvSpPr>
          <p:nvPr/>
        </p:nvSpPr>
        <p:spPr bwMode="auto">
          <a:xfrm>
            <a:off x="7596188" y="3009900"/>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66FF66"/>
                </a:solidFill>
                <a:latin typeface="Arial" charset="0"/>
              </a:rPr>
              <a:t>转换</a:t>
            </a:r>
          </a:p>
        </p:txBody>
      </p:sp>
      <p:sp>
        <p:nvSpPr>
          <p:cNvPr id="390156" name="Text Box 12"/>
          <p:cNvSpPr txBox="1">
            <a:spLocks noChangeArrowheads="1"/>
          </p:cNvSpPr>
          <p:nvPr/>
        </p:nvSpPr>
        <p:spPr bwMode="auto">
          <a:xfrm>
            <a:off x="7612063" y="3298825"/>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FF00FF"/>
                </a:solidFill>
                <a:latin typeface="Arial" charset="0"/>
              </a:rPr>
              <a:t>下一状态</a:t>
            </a:r>
          </a:p>
        </p:txBody>
      </p:sp>
      <p:sp>
        <p:nvSpPr>
          <p:cNvPr id="390157" name="Rectangle 13"/>
          <p:cNvSpPr>
            <a:spLocks noChangeArrowheads="1"/>
          </p:cNvSpPr>
          <p:nvPr/>
        </p:nvSpPr>
        <p:spPr bwMode="auto">
          <a:xfrm rot="5400000">
            <a:off x="6373019" y="3899694"/>
            <a:ext cx="287337" cy="72072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90158" name="Line 14"/>
          <p:cNvSpPr>
            <a:spLocks noChangeShapeType="1"/>
          </p:cNvSpPr>
          <p:nvPr/>
        </p:nvSpPr>
        <p:spPr bwMode="auto">
          <a:xfrm flipV="1">
            <a:off x="6804025" y="4508500"/>
            <a:ext cx="0" cy="288925"/>
          </a:xfrm>
          <a:prstGeom prst="line">
            <a:avLst/>
          </a:prstGeom>
          <a:noFill/>
          <a:ln w="28575">
            <a:solidFill>
              <a:srgbClr val="00FF00"/>
            </a:solidFill>
            <a:round/>
            <a:headEnd/>
            <a:tailEnd type="triangle" w="lg" len="med"/>
          </a:ln>
          <a:effectLst/>
        </p:spPr>
        <p:txBody>
          <a:bodyPr/>
          <a:lstStyle/>
          <a:p>
            <a:endParaRPr lang="zh-CN" altLang="en-US"/>
          </a:p>
        </p:txBody>
      </p:sp>
      <p:sp>
        <p:nvSpPr>
          <p:cNvPr id="390159" name="Rectangle 15"/>
          <p:cNvSpPr>
            <a:spLocks noChangeArrowheads="1"/>
          </p:cNvSpPr>
          <p:nvPr/>
        </p:nvSpPr>
        <p:spPr bwMode="auto">
          <a:xfrm>
            <a:off x="6156325" y="4892675"/>
            <a:ext cx="736600" cy="271463"/>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18" name="日期占位符 17"/>
          <p:cNvSpPr>
            <a:spLocks noGrp="1"/>
          </p:cNvSpPr>
          <p:nvPr>
            <p:ph type="dt" sz="half" idx="10"/>
          </p:nvPr>
        </p:nvSpPr>
        <p:spPr/>
        <p:txBody>
          <a:bodyPr/>
          <a:lstStyle/>
          <a:p>
            <a:r>
              <a:rPr lang="en-US" altLang="zh-CN" smtClean="0"/>
              <a:t>2014-7-18 IHEP</a:t>
            </a:r>
            <a:endParaRPr lang="en-US" altLang="zh-CN"/>
          </a:p>
        </p:txBody>
      </p:sp>
      <p:sp>
        <p:nvSpPr>
          <p:cNvPr id="19" name="灯片编号占位符 18"/>
          <p:cNvSpPr>
            <a:spLocks noGrp="1"/>
          </p:cNvSpPr>
          <p:nvPr>
            <p:ph type="sldNum" sz="quarter" idx="12"/>
          </p:nvPr>
        </p:nvSpPr>
        <p:spPr/>
        <p:txBody>
          <a:bodyPr/>
          <a:lstStyle/>
          <a:p>
            <a:fld id="{59700DE5-5ADE-4923-BE5B-C091AD802598}" type="slidenum">
              <a:rPr lang="en-US" altLang="zh-CN" smtClean="0"/>
              <a:pPr/>
              <a:t>143</a:t>
            </a:fld>
            <a:endParaRPr lang="en-US" altLang="zh-CN"/>
          </a:p>
        </p:txBody>
      </p:sp>
      <p:sp>
        <p:nvSpPr>
          <p:cNvPr id="20" name="页脚占位符 19"/>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ransition>
    <p:blinds/>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2"/>
          <p:cNvSpPr>
            <a:spLocks noGrp="1" noChangeArrowheads="1"/>
          </p:cNvSpPr>
          <p:nvPr>
            <p:ph type="title"/>
          </p:nvPr>
        </p:nvSpPr>
        <p:spPr>
          <a:xfrm>
            <a:off x="0" y="0"/>
            <a:ext cx="8229600" cy="1143000"/>
          </a:xfrm>
        </p:spPr>
        <p:txBody>
          <a:bodyPr/>
          <a:lstStyle/>
          <a:p>
            <a:r>
              <a:rPr lang="zh-CN" altLang="en-US" sz="4000"/>
              <a:t>状态图</a:t>
            </a:r>
          </a:p>
        </p:txBody>
      </p:sp>
      <p:sp>
        <p:nvSpPr>
          <p:cNvPr id="392195" name="Rectangle 3"/>
          <p:cNvSpPr>
            <a:spLocks noGrp="1" noChangeArrowheads="1"/>
          </p:cNvSpPr>
          <p:nvPr>
            <p:ph type="body" sz="half" idx="1"/>
          </p:nvPr>
        </p:nvSpPr>
        <p:spPr>
          <a:xfrm>
            <a:off x="179388" y="1125538"/>
            <a:ext cx="4495800" cy="5472112"/>
          </a:xfrm>
        </p:spPr>
        <p:txBody>
          <a:bodyPr/>
          <a:lstStyle/>
          <a:p>
            <a:pPr marL="0" indent="0">
              <a:buFont typeface="Symbol" pitchFamily="18" charset="2"/>
              <a:buNone/>
            </a:pPr>
            <a:r>
              <a:rPr lang="zh-CN" altLang="en-US" sz="2800" b="1">
                <a:solidFill>
                  <a:srgbClr val="FFFF99"/>
                </a:solidFill>
                <a:latin typeface="隶书" pitchFamily="49" charset="-122"/>
                <a:ea typeface="隶书" pitchFamily="49" charset="-122"/>
              </a:rPr>
              <a:t>动作处理函数</a:t>
            </a:r>
          </a:p>
          <a:p>
            <a:pPr marL="0" indent="0">
              <a:buFont typeface="Symbol" pitchFamily="18" charset="2"/>
              <a:buNone/>
            </a:pPr>
            <a:r>
              <a:rPr lang="en-US" altLang="zh-CN" sz="2800" b="1">
                <a:solidFill>
                  <a:srgbClr val="FFFF99"/>
                </a:solidFill>
                <a:latin typeface="隶书" pitchFamily="49" charset="-122"/>
                <a:ea typeface="隶书" pitchFamily="49" charset="-122"/>
              </a:rPr>
              <a:t>ConfiguredUNCF</a:t>
            </a:r>
          </a:p>
          <a:p>
            <a:pPr marL="0" indent="0">
              <a:buFont typeface="Symbol" pitchFamily="18" charset="2"/>
              <a:buNone/>
            </a:pPr>
            <a:r>
              <a:rPr lang="zh-CN" altLang="en-US" sz="2800" b="1">
                <a:solidFill>
                  <a:srgbClr val="FFFF99"/>
                </a:solidFill>
                <a:latin typeface="隶书" pitchFamily="49" charset="-122"/>
                <a:ea typeface="隶书" pitchFamily="49" charset="-122"/>
              </a:rPr>
              <a:t>删除信号队列、信号量和定时器，释放内存，以及关闭传输事例数据的套接字等。</a:t>
            </a:r>
          </a:p>
        </p:txBody>
      </p:sp>
      <p:sp>
        <p:nvSpPr>
          <p:cNvPr id="392196"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92197"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pic>
        <p:nvPicPr>
          <p:cNvPr id="392198" name="Picture 46" descr="statecharts 2"/>
          <p:cNvPicPr>
            <a:picLocks noGrp="1" noChangeAspect="1" noChangeArrowheads="1"/>
          </p:cNvPicPr>
          <p:nvPr>
            <p:ph sz="half" idx="2"/>
          </p:nvPr>
        </p:nvPicPr>
        <p:blipFill>
          <a:blip r:embed="rId4"/>
          <a:srcRect/>
          <a:stretch>
            <a:fillRect/>
          </a:stretch>
        </p:blipFill>
        <p:spPr>
          <a:xfrm>
            <a:off x="5284788" y="0"/>
            <a:ext cx="3859212" cy="6858000"/>
          </a:xfrm>
          <a:noFill/>
          <a:ln/>
        </p:spPr>
      </p:pic>
      <p:sp>
        <p:nvSpPr>
          <p:cNvPr id="392199" name="Line 7"/>
          <p:cNvSpPr>
            <a:spLocks noChangeShapeType="1"/>
          </p:cNvSpPr>
          <p:nvPr/>
        </p:nvSpPr>
        <p:spPr bwMode="auto">
          <a:xfrm>
            <a:off x="7388225" y="2997200"/>
            <a:ext cx="15875" cy="344488"/>
          </a:xfrm>
          <a:prstGeom prst="line">
            <a:avLst/>
          </a:prstGeom>
          <a:noFill/>
          <a:ln w="28575">
            <a:solidFill>
              <a:srgbClr val="00FF00"/>
            </a:solidFill>
            <a:round/>
            <a:headEnd/>
            <a:tailEnd type="triangle" w="lg" len="med"/>
          </a:ln>
          <a:effectLst/>
        </p:spPr>
        <p:txBody>
          <a:bodyPr/>
          <a:lstStyle/>
          <a:p>
            <a:endParaRPr lang="zh-CN" altLang="en-US"/>
          </a:p>
        </p:txBody>
      </p:sp>
      <p:sp>
        <p:nvSpPr>
          <p:cNvPr id="392200" name="Rectangle 8"/>
          <p:cNvSpPr>
            <a:spLocks noChangeArrowheads="1"/>
          </p:cNvSpPr>
          <p:nvPr/>
        </p:nvSpPr>
        <p:spPr bwMode="auto">
          <a:xfrm>
            <a:off x="7188200" y="2757488"/>
            <a:ext cx="407988" cy="168275"/>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392201" name="Rectangle 9"/>
          <p:cNvSpPr>
            <a:spLocks noChangeArrowheads="1"/>
          </p:cNvSpPr>
          <p:nvPr/>
        </p:nvSpPr>
        <p:spPr bwMode="auto">
          <a:xfrm>
            <a:off x="7188200" y="3405188"/>
            <a:ext cx="407988" cy="16827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92202" name="Text Box 10"/>
          <p:cNvSpPr txBox="1">
            <a:spLocks noChangeArrowheads="1"/>
          </p:cNvSpPr>
          <p:nvPr/>
        </p:nvSpPr>
        <p:spPr bwMode="auto">
          <a:xfrm>
            <a:off x="7667625" y="2722563"/>
            <a:ext cx="865188" cy="274637"/>
          </a:xfrm>
          <a:prstGeom prst="rect">
            <a:avLst/>
          </a:prstGeom>
          <a:noFill/>
          <a:ln w="9525" algn="ctr">
            <a:noFill/>
            <a:miter lim="800000"/>
            <a:headEnd/>
            <a:tailEnd/>
          </a:ln>
          <a:effectLst/>
        </p:spPr>
        <p:txBody>
          <a:bodyPr>
            <a:spAutoFit/>
          </a:bodyPr>
          <a:lstStyle/>
          <a:p>
            <a:pPr eaLnBrk="0" hangingPunct="0"/>
            <a:r>
              <a:rPr kumimoji="0" lang="zh-CN" altLang="en-US" sz="1200" b="1">
                <a:solidFill>
                  <a:srgbClr val="0000FF"/>
                </a:solidFill>
                <a:latin typeface="Arial" charset="0"/>
              </a:rPr>
              <a:t>当前状态</a:t>
            </a:r>
          </a:p>
        </p:txBody>
      </p:sp>
      <p:sp>
        <p:nvSpPr>
          <p:cNvPr id="392203" name="Text Box 11"/>
          <p:cNvSpPr txBox="1">
            <a:spLocks noChangeArrowheads="1"/>
          </p:cNvSpPr>
          <p:nvPr/>
        </p:nvSpPr>
        <p:spPr bwMode="auto">
          <a:xfrm>
            <a:off x="7596188" y="3009900"/>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66FF66"/>
                </a:solidFill>
                <a:latin typeface="Arial" charset="0"/>
              </a:rPr>
              <a:t>转换</a:t>
            </a:r>
          </a:p>
        </p:txBody>
      </p:sp>
      <p:sp>
        <p:nvSpPr>
          <p:cNvPr id="392204" name="Text Box 12"/>
          <p:cNvSpPr txBox="1">
            <a:spLocks noChangeArrowheads="1"/>
          </p:cNvSpPr>
          <p:nvPr/>
        </p:nvSpPr>
        <p:spPr bwMode="auto">
          <a:xfrm>
            <a:off x="7612063" y="3298825"/>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FF00FF"/>
                </a:solidFill>
                <a:latin typeface="Arial" charset="0"/>
              </a:rPr>
              <a:t>下一状态</a:t>
            </a:r>
          </a:p>
        </p:txBody>
      </p:sp>
      <p:sp>
        <p:nvSpPr>
          <p:cNvPr id="392205" name="Rectangle 13"/>
          <p:cNvSpPr>
            <a:spLocks noChangeArrowheads="1"/>
          </p:cNvSpPr>
          <p:nvPr/>
        </p:nvSpPr>
        <p:spPr bwMode="auto">
          <a:xfrm rot="5400000">
            <a:off x="6365082" y="3132931"/>
            <a:ext cx="287338" cy="72072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92206" name="Line 14"/>
          <p:cNvSpPr>
            <a:spLocks noChangeShapeType="1"/>
          </p:cNvSpPr>
          <p:nvPr/>
        </p:nvSpPr>
        <p:spPr bwMode="auto">
          <a:xfrm flipV="1">
            <a:off x="6796088" y="3741738"/>
            <a:ext cx="0" cy="288925"/>
          </a:xfrm>
          <a:prstGeom prst="line">
            <a:avLst/>
          </a:prstGeom>
          <a:noFill/>
          <a:ln w="28575">
            <a:solidFill>
              <a:srgbClr val="00FF00"/>
            </a:solidFill>
            <a:round/>
            <a:headEnd/>
            <a:tailEnd type="triangle" w="lg" len="med"/>
          </a:ln>
          <a:effectLst/>
        </p:spPr>
        <p:txBody>
          <a:bodyPr/>
          <a:lstStyle/>
          <a:p>
            <a:endParaRPr lang="zh-CN" altLang="en-US"/>
          </a:p>
        </p:txBody>
      </p:sp>
      <p:sp>
        <p:nvSpPr>
          <p:cNvPr id="392207" name="Rectangle 15"/>
          <p:cNvSpPr>
            <a:spLocks noChangeArrowheads="1"/>
          </p:cNvSpPr>
          <p:nvPr/>
        </p:nvSpPr>
        <p:spPr bwMode="auto">
          <a:xfrm>
            <a:off x="6148388" y="4125913"/>
            <a:ext cx="736600" cy="271462"/>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18" name="日期占位符 17"/>
          <p:cNvSpPr>
            <a:spLocks noGrp="1"/>
          </p:cNvSpPr>
          <p:nvPr>
            <p:ph type="dt" sz="half" idx="10"/>
          </p:nvPr>
        </p:nvSpPr>
        <p:spPr/>
        <p:txBody>
          <a:bodyPr/>
          <a:lstStyle/>
          <a:p>
            <a:r>
              <a:rPr lang="en-US" altLang="zh-CN" smtClean="0"/>
              <a:t>2014-7-18 IHEP</a:t>
            </a:r>
            <a:endParaRPr lang="en-US" altLang="zh-CN"/>
          </a:p>
        </p:txBody>
      </p:sp>
      <p:sp>
        <p:nvSpPr>
          <p:cNvPr id="19" name="灯片编号占位符 18"/>
          <p:cNvSpPr>
            <a:spLocks noGrp="1"/>
          </p:cNvSpPr>
          <p:nvPr>
            <p:ph type="sldNum" sz="quarter" idx="12"/>
          </p:nvPr>
        </p:nvSpPr>
        <p:spPr/>
        <p:txBody>
          <a:bodyPr/>
          <a:lstStyle/>
          <a:p>
            <a:fld id="{59700DE5-5ADE-4923-BE5B-C091AD802598}" type="slidenum">
              <a:rPr lang="en-US" altLang="zh-CN" smtClean="0"/>
              <a:pPr/>
              <a:t>144</a:t>
            </a:fld>
            <a:endParaRPr lang="en-US" altLang="zh-CN"/>
          </a:p>
        </p:txBody>
      </p:sp>
      <p:sp>
        <p:nvSpPr>
          <p:cNvPr id="20" name="页脚占位符 19"/>
          <p:cNvSpPr>
            <a:spLocks noGrp="1"/>
          </p:cNvSpPr>
          <p:nvPr>
            <p:ph type="ftr" sz="quarter" idx="11"/>
          </p:nvPr>
        </p:nvSpPr>
        <p:spPr/>
        <p:txBody>
          <a:bodyPr/>
          <a:lstStyle/>
          <a:p>
            <a:r>
              <a:rPr lang="pt-BR" altLang="zh-CN" smtClean="0"/>
              <a:t>Z.-A. LIU     EPC Seminar</a:t>
            </a:r>
            <a:endParaRPr lang="en-US" altLang="zh-CN"/>
          </a:p>
        </p:txBody>
      </p:sp>
    </p:spTree>
    <p:custDataLst>
      <p:tags r:id="rId1"/>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2195">
                                            <p:txEl>
                                              <p:pRg st="2" end="2"/>
                                            </p:txEl>
                                          </p:spTgt>
                                        </p:tgtEl>
                                        <p:attrNameLst>
                                          <p:attrName>style.visibility</p:attrName>
                                        </p:attrNameLst>
                                      </p:cBhvr>
                                      <p:to>
                                        <p:strVal val="visible"/>
                                      </p:to>
                                    </p:set>
                                    <p:animEffect transition="in" filter="blinds(horizontal)">
                                      <p:cBhvr>
                                        <p:cTn id="7" dur="500"/>
                                        <p:tgtEl>
                                          <p:spTgt spid="39219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4242" name="Rectangle 2"/>
          <p:cNvSpPr>
            <a:spLocks noGrp="1" noChangeArrowheads="1"/>
          </p:cNvSpPr>
          <p:nvPr>
            <p:ph type="title"/>
          </p:nvPr>
        </p:nvSpPr>
        <p:spPr>
          <a:xfrm>
            <a:off x="0" y="0"/>
            <a:ext cx="8229600" cy="1143000"/>
          </a:xfrm>
        </p:spPr>
        <p:txBody>
          <a:bodyPr/>
          <a:lstStyle/>
          <a:p>
            <a:r>
              <a:rPr lang="zh-CN" altLang="en-US" sz="4000"/>
              <a:t>状态图</a:t>
            </a:r>
          </a:p>
        </p:txBody>
      </p:sp>
      <p:sp>
        <p:nvSpPr>
          <p:cNvPr id="394243" name="Rectangle 3"/>
          <p:cNvSpPr>
            <a:spLocks noGrp="1" noChangeArrowheads="1"/>
          </p:cNvSpPr>
          <p:nvPr>
            <p:ph type="body" sz="half" idx="1"/>
          </p:nvPr>
        </p:nvSpPr>
        <p:spPr>
          <a:xfrm>
            <a:off x="179388" y="1125538"/>
            <a:ext cx="4495800" cy="5472112"/>
          </a:xfrm>
        </p:spPr>
        <p:txBody>
          <a:bodyPr/>
          <a:lstStyle/>
          <a:p>
            <a:pPr marL="609600" indent="-609600">
              <a:buFont typeface="Symbol" pitchFamily="18" charset="2"/>
              <a:buNone/>
            </a:pPr>
            <a:r>
              <a:rPr lang="zh-CN" altLang="en-US" sz="2800" b="1">
                <a:solidFill>
                  <a:srgbClr val="FFFF99"/>
                </a:solidFill>
                <a:latin typeface="隶书" pitchFamily="49" charset="-122"/>
                <a:ea typeface="隶书" pitchFamily="49" charset="-122"/>
              </a:rPr>
              <a:t>动作处理函数</a:t>
            </a:r>
          </a:p>
          <a:p>
            <a:pPr marL="609600" indent="-609600">
              <a:buFont typeface="Symbol" pitchFamily="18" charset="2"/>
              <a:buNone/>
            </a:pPr>
            <a:r>
              <a:rPr lang="en-US" altLang="zh-CN" sz="2800" b="1">
                <a:solidFill>
                  <a:srgbClr val="FFFF99"/>
                </a:solidFill>
                <a:latin typeface="隶书" pitchFamily="49" charset="-122"/>
                <a:ea typeface="隶书" pitchFamily="49" charset="-122"/>
              </a:rPr>
              <a:t>LoadedUNLD</a:t>
            </a:r>
          </a:p>
        </p:txBody>
      </p:sp>
      <p:sp>
        <p:nvSpPr>
          <p:cNvPr id="394244"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94245"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pic>
        <p:nvPicPr>
          <p:cNvPr id="394246" name="Picture 46" descr="statecharts 2"/>
          <p:cNvPicPr>
            <a:picLocks noGrp="1" noChangeAspect="1" noChangeArrowheads="1"/>
          </p:cNvPicPr>
          <p:nvPr>
            <p:ph sz="half" idx="2"/>
          </p:nvPr>
        </p:nvPicPr>
        <p:blipFill>
          <a:blip r:embed="rId3"/>
          <a:srcRect/>
          <a:stretch>
            <a:fillRect/>
          </a:stretch>
        </p:blipFill>
        <p:spPr>
          <a:xfrm>
            <a:off x="5284788" y="0"/>
            <a:ext cx="3859212" cy="6858000"/>
          </a:xfrm>
          <a:noFill/>
          <a:ln/>
        </p:spPr>
      </p:pic>
      <p:sp>
        <p:nvSpPr>
          <p:cNvPr id="394247" name="Line 7"/>
          <p:cNvSpPr>
            <a:spLocks noChangeShapeType="1"/>
          </p:cNvSpPr>
          <p:nvPr/>
        </p:nvSpPr>
        <p:spPr bwMode="auto">
          <a:xfrm>
            <a:off x="7388225" y="2997200"/>
            <a:ext cx="15875" cy="344488"/>
          </a:xfrm>
          <a:prstGeom prst="line">
            <a:avLst/>
          </a:prstGeom>
          <a:noFill/>
          <a:ln w="28575">
            <a:solidFill>
              <a:srgbClr val="00FF00"/>
            </a:solidFill>
            <a:round/>
            <a:headEnd/>
            <a:tailEnd type="triangle" w="lg" len="med"/>
          </a:ln>
          <a:effectLst/>
        </p:spPr>
        <p:txBody>
          <a:bodyPr/>
          <a:lstStyle/>
          <a:p>
            <a:endParaRPr lang="zh-CN" altLang="en-US"/>
          </a:p>
        </p:txBody>
      </p:sp>
      <p:sp>
        <p:nvSpPr>
          <p:cNvPr id="394248" name="Rectangle 8"/>
          <p:cNvSpPr>
            <a:spLocks noChangeArrowheads="1"/>
          </p:cNvSpPr>
          <p:nvPr/>
        </p:nvSpPr>
        <p:spPr bwMode="auto">
          <a:xfrm>
            <a:off x="7188200" y="2757488"/>
            <a:ext cx="407988" cy="168275"/>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394249" name="Rectangle 9"/>
          <p:cNvSpPr>
            <a:spLocks noChangeArrowheads="1"/>
          </p:cNvSpPr>
          <p:nvPr/>
        </p:nvSpPr>
        <p:spPr bwMode="auto">
          <a:xfrm>
            <a:off x="7188200" y="3405188"/>
            <a:ext cx="407988" cy="16827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94250" name="Text Box 10"/>
          <p:cNvSpPr txBox="1">
            <a:spLocks noChangeArrowheads="1"/>
          </p:cNvSpPr>
          <p:nvPr/>
        </p:nvSpPr>
        <p:spPr bwMode="auto">
          <a:xfrm>
            <a:off x="7667625" y="2722563"/>
            <a:ext cx="865188" cy="274637"/>
          </a:xfrm>
          <a:prstGeom prst="rect">
            <a:avLst/>
          </a:prstGeom>
          <a:noFill/>
          <a:ln w="9525" algn="ctr">
            <a:noFill/>
            <a:miter lim="800000"/>
            <a:headEnd/>
            <a:tailEnd/>
          </a:ln>
          <a:effectLst/>
        </p:spPr>
        <p:txBody>
          <a:bodyPr>
            <a:spAutoFit/>
          </a:bodyPr>
          <a:lstStyle/>
          <a:p>
            <a:pPr eaLnBrk="0" hangingPunct="0"/>
            <a:r>
              <a:rPr kumimoji="0" lang="zh-CN" altLang="en-US" sz="1200" b="1">
                <a:solidFill>
                  <a:srgbClr val="0000FF"/>
                </a:solidFill>
                <a:latin typeface="Arial" charset="0"/>
              </a:rPr>
              <a:t>当前状态</a:t>
            </a:r>
          </a:p>
        </p:txBody>
      </p:sp>
      <p:sp>
        <p:nvSpPr>
          <p:cNvPr id="394251" name="Text Box 11"/>
          <p:cNvSpPr txBox="1">
            <a:spLocks noChangeArrowheads="1"/>
          </p:cNvSpPr>
          <p:nvPr/>
        </p:nvSpPr>
        <p:spPr bwMode="auto">
          <a:xfrm>
            <a:off x="7596188" y="3009900"/>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66FF66"/>
                </a:solidFill>
                <a:latin typeface="Arial" charset="0"/>
              </a:rPr>
              <a:t>转换</a:t>
            </a:r>
          </a:p>
        </p:txBody>
      </p:sp>
      <p:sp>
        <p:nvSpPr>
          <p:cNvPr id="394252" name="Text Box 12"/>
          <p:cNvSpPr txBox="1">
            <a:spLocks noChangeArrowheads="1"/>
          </p:cNvSpPr>
          <p:nvPr/>
        </p:nvSpPr>
        <p:spPr bwMode="auto">
          <a:xfrm>
            <a:off x="7612063" y="3298825"/>
            <a:ext cx="865187" cy="274638"/>
          </a:xfrm>
          <a:prstGeom prst="rect">
            <a:avLst/>
          </a:prstGeom>
          <a:noFill/>
          <a:ln w="9525" algn="ctr">
            <a:noFill/>
            <a:miter lim="800000"/>
            <a:headEnd/>
            <a:tailEnd/>
          </a:ln>
          <a:effectLst/>
        </p:spPr>
        <p:txBody>
          <a:bodyPr>
            <a:spAutoFit/>
          </a:bodyPr>
          <a:lstStyle/>
          <a:p>
            <a:pPr algn="ctr" eaLnBrk="0" hangingPunct="0"/>
            <a:r>
              <a:rPr kumimoji="0" lang="zh-CN" altLang="en-US" sz="1200" b="1">
                <a:solidFill>
                  <a:srgbClr val="FF00FF"/>
                </a:solidFill>
                <a:latin typeface="Arial" charset="0"/>
              </a:rPr>
              <a:t>下一状态</a:t>
            </a:r>
          </a:p>
        </p:txBody>
      </p:sp>
      <p:sp>
        <p:nvSpPr>
          <p:cNvPr id="394253" name="Rectangle 13"/>
          <p:cNvSpPr>
            <a:spLocks noChangeArrowheads="1"/>
          </p:cNvSpPr>
          <p:nvPr/>
        </p:nvSpPr>
        <p:spPr bwMode="auto">
          <a:xfrm rot="5400000">
            <a:off x="6357144" y="2364581"/>
            <a:ext cx="287338" cy="720725"/>
          </a:xfrm>
          <a:prstGeom prst="rect">
            <a:avLst/>
          </a:prstGeom>
          <a:noFill/>
          <a:ln w="28575" algn="ctr">
            <a:solidFill>
              <a:srgbClr val="FF00FF"/>
            </a:solidFill>
            <a:miter lim="800000"/>
            <a:headEnd/>
            <a:tailEnd/>
          </a:ln>
          <a:effectLst/>
        </p:spPr>
        <p:txBody>
          <a:bodyPr wrap="none" anchor="ctr"/>
          <a:lstStyle/>
          <a:p>
            <a:endParaRPr lang="zh-CN" altLang="en-US"/>
          </a:p>
        </p:txBody>
      </p:sp>
      <p:sp>
        <p:nvSpPr>
          <p:cNvPr id="394254" name="Line 14"/>
          <p:cNvSpPr>
            <a:spLocks noChangeShapeType="1"/>
          </p:cNvSpPr>
          <p:nvPr/>
        </p:nvSpPr>
        <p:spPr bwMode="auto">
          <a:xfrm flipV="1">
            <a:off x="6788150" y="2973388"/>
            <a:ext cx="0" cy="288925"/>
          </a:xfrm>
          <a:prstGeom prst="line">
            <a:avLst/>
          </a:prstGeom>
          <a:noFill/>
          <a:ln w="28575">
            <a:solidFill>
              <a:srgbClr val="00FF00"/>
            </a:solidFill>
            <a:round/>
            <a:headEnd/>
            <a:tailEnd type="triangle" w="lg" len="med"/>
          </a:ln>
          <a:effectLst/>
        </p:spPr>
        <p:txBody>
          <a:bodyPr/>
          <a:lstStyle/>
          <a:p>
            <a:endParaRPr lang="zh-CN" altLang="en-US"/>
          </a:p>
        </p:txBody>
      </p:sp>
      <p:sp>
        <p:nvSpPr>
          <p:cNvPr id="394255" name="Rectangle 15"/>
          <p:cNvSpPr>
            <a:spLocks noChangeArrowheads="1"/>
          </p:cNvSpPr>
          <p:nvPr/>
        </p:nvSpPr>
        <p:spPr bwMode="auto">
          <a:xfrm>
            <a:off x="6140450" y="3357563"/>
            <a:ext cx="736600" cy="271462"/>
          </a:xfrm>
          <a:prstGeom prst="rect">
            <a:avLst/>
          </a:prstGeom>
          <a:noFill/>
          <a:ln w="28575" algn="ctr">
            <a:solidFill>
              <a:srgbClr val="0000FF"/>
            </a:solidFill>
            <a:miter lim="800000"/>
            <a:headEnd/>
            <a:tailEnd/>
          </a:ln>
          <a:effectLst/>
        </p:spPr>
        <p:txBody>
          <a:bodyPr wrap="none" anchor="ctr"/>
          <a:lstStyle/>
          <a:p>
            <a:endParaRPr lang="zh-CN" altLang="en-US"/>
          </a:p>
        </p:txBody>
      </p:sp>
      <p:sp>
        <p:nvSpPr>
          <p:cNvPr id="18" name="日期占位符 17"/>
          <p:cNvSpPr>
            <a:spLocks noGrp="1"/>
          </p:cNvSpPr>
          <p:nvPr>
            <p:ph type="dt" sz="half" idx="10"/>
          </p:nvPr>
        </p:nvSpPr>
        <p:spPr/>
        <p:txBody>
          <a:bodyPr/>
          <a:lstStyle/>
          <a:p>
            <a:r>
              <a:rPr lang="en-US" altLang="zh-CN" smtClean="0"/>
              <a:t>2014-7-18 IHEP</a:t>
            </a:r>
            <a:endParaRPr lang="en-US" altLang="zh-CN"/>
          </a:p>
        </p:txBody>
      </p:sp>
      <p:sp>
        <p:nvSpPr>
          <p:cNvPr id="19" name="灯片编号占位符 18"/>
          <p:cNvSpPr>
            <a:spLocks noGrp="1"/>
          </p:cNvSpPr>
          <p:nvPr>
            <p:ph type="sldNum" sz="quarter" idx="12"/>
          </p:nvPr>
        </p:nvSpPr>
        <p:spPr/>
        <p:txBody>
          <a:bodyPr/>
          <a:lstStyle/>
          <a:p>
            <a:fld id="{59700DE5-5ADE-4923-BE5B-C091AD802598}" type="slidenum">
              <a:rPr lang="en-US" altLang="zh-CN" smtClean="0"/>
              <a:pPr/>
              <a:t>145</a:t>
            </a:fld>
            <a:endParaRPr lang="en-US" altLang="zh-CN"/>
          </a:p>
        </p:txBody>
      </p:sp>
      <p:sp>
        <p:nvSpPr>
          <p:cNvPr id="20" name="页脚占位符 19"/>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ransition>
    <p:blinds/>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2"/>
          <p:cNvSpPr>
            <a:spLocks noGrp="1" noChangeArrowheads="1"/>
          </p:cNvSpPr>
          <p:nvPr>
            <p:ph type="title"/>
          </p:nvPr>
        </p:nvSpPr>
        <p:spPr>
          <a:xfrm>
            <a:off x="0" y="0"/>
            <a:ext cx="8229600" cy="1143000"/>
          </a:xfrm>
        </p:spPr>
        <p:txBody>
          <a:bodyPr/>
          <a:lstStyle/>
          <a:p>
            <a:r>
              <a:rPr lang="zh-CN" altLang="en-US" sz="4000"/>
              <a:t>状态图</a:t>
            </a:r>
          </a:p>
        </p:txBody>
      </p:sp>
      <p:sp>
        <p:nvSpPr>
          <p:cNvPr id="396291" name="Rectangle 3"/>
          <p:cNvSpPr>
            <a:spLocks noGrp="1" noChangeArrowheads="1"/>
          </p:cNvSpPr>
          <p:nvPr>
            <p:ph type="body" sz="half" idx="1"/>
          </p:nvPr>
        </p:nvSpPr>
        <p:spPr>
          <a:xfrm>
            <a:off x="179388" y="1125538"/>
            <a:ext cx="4495800" cy="5472112"/>
          </a:xfrm>
        </p:spPr>
        <p:txBody>
          <a:bodyPr/>
          <a:lstStyle/>
          <a:p>
            <a:pPr marL="609600" indent="-609600">
              <a:buFont typeface="Symbol" pitchFamily="18" charset="2"/>
              <a:buNone/>
            </a:pPr>
            <a:r>
              <a:rPr lang="zh-CN" altLang="en-US" sz="2800" b="1">
                <a:solidFill>
                  <a:srgbClr val="FFFF99"/>
                </a:solidFill>
                <a:latin typeface="隶书" pitchFamily="49" charset="-122"/>
                <a:ea typeface="隶书" pitchFamily="49" charset="-122"/>
              </a:rPr>
              <a:t>动作处理函数</a:t>
            </a:r>
          </a:p>
          <a:p>
            <a:pPr marL="609600" indent="-609600">
              <a:buFont typeface="Symbol" pitchFamily="18" charset="2"/>
              <a:buNone/>
            </a:pPr>
            <a:r>
              <a:rPr lang="en-US" altLang="zh-CN" sz="2800" b="1">
                <a:solidFill>
                  <a:srgbClr val="FFFF99"/>
                </a:solidFill>
                <a:latin typeface="隶书" pitchFamily="49" charset="-122"/>
                <a:ea typeface="隶书" pitchFamily="49" charset="-122"/>
              </a:rPr>
              <a:t>Waiting to Initialized</a:t>
            </a:r>
          </a:p>
          <a:p>
            <a:pPr marL="609600" indent="-609600">
              <a:buFont typeface="Symbol" pitchFamily="18" charset="2"/>
              <a:buNone/>
            </a:pPr>
            <a:r>
              <a:rPr lang="en-US" altLang="zh-CN" sz="2800" b="1">
                <a:solidFill>
                  <a:srgbClr val="FFFF99"/>
                </a:solidFill>
                <a:latin typeface="隶书" pitchFamily="49" charset="-122"/>
                <a:ea typeface="隶书" pitchFamily="49" charset="-122"/>
              </a:rPr>
              <a:t>InitializedLOAD</a:t>
            </a:r>
          </a:p>
          <a:p>
            <a:pPr marL="609600" indent="-609600">
              <a:buFont typeface="Symbol" pitchFamily="18" charset="2"/>
              <a:buNone/>
            </a:pPr>
            <a:r>
              <a:rPr lang="en-US" altLang="zh-CN" sz="2800" b="1">
                <a:solidFill>
                  <a:srgbClr val="FFFF99"/>
                </a:solidFill>
                <a:latin typeface="隶书" pitchFamily="49" charset="-122"/>
                <a:ea typeface="隶书" pitchFamily="49" charset="-122"/>
              </a:rPr>
              <a:t>LoadedCONF</a:t>
            </a:r>
          </a:p>
          <a:p>
            <a:pPr marL="609600" indent="-609600">
              <a:buFont typeface="Symbol" pitchFamily="18" charset="2"/>
              <a:buNone/>
            </a:pPr>
            <a:r>
              <a:rPr lang="en-US" altLang="zh-CN" sz="2800" b="1">
                <a:solidFill>
                  <a:srgbClr val="FFFF99"/>
                </a:solidFill>
                <a:latin typeface="隶书" pitchFamily="49" charset="-122"/>
                <a:ea typeface="隶书" pitchFamily="49" charset="-122"/>
              </a:rPr>
              <a:t>ConfiguredPREP</a:t>
            </a:r>
          </a:p>
          <a:p>
            <a:pPr marL="609600" indent="-609600">
              <a:buFont typeface="Symbol" pitchFamily="18" charset="2"/>
              <a:buNone/>
            </a:pPr>
            <a:r>
              <a:rPr lang="en-US" altLang="zh-CN" sz="2800" b="1">
                <a:solidFill>
                  <a:srgbClr val="FFFF99"/>
                </a:solidFill>
                <a:latin typeface="隶书" pitchFamily="49" charset="-122"/>
                <a:ea typeface="隶书" pitchFamily="49" charset="-122"/>
              </a:rPr>
              <a:t>ReadySATR</a:t>
            </a:r>
          </a:p>
          <a:p>
            <a:pPr marL="609600" indent="-609600">
              <a:buFont typeface="Symbol" pitchFamily="18" charset="2"/>
              <a:buNone/>
            </a:pPr>
            <a:r>
              <a:rPr lang="en-US" altLang="zh-CN" sz="2800" b="1">
                <a:solidFill>
                  <a:srgbClr val="FFFF99"/>
                </a:solidFill>
                <a:latin typeface="隶书" pitchFamily="49" charset="-122"/>
                <a:ea typeface="隶书" pitchFamily="49" charset="-122"/>
              </a:rPr>
              <a:t>RunningSPTR</a:t>
            </a:r>
          </a:p>
          <a:p>
            <a:pPr marL="609600" indent="-609600">
              <a:buFont typeface="Symbol" pitchFamily="18" charset="2"/>
              <a:buNone/>
            </a:pPr>
            <a:r>
              <a:rPr lang="en-US" altLang="zh-CN" sz="2800" b="1">
                <a:solidFill>
                  <a:srgbClr val="FFFF99"/>
                </a:solidFill>
                <a:latin typeface="隶书" pitchFamily="49" charset="-122"/>
                <a:ea typeface="隶书" pitchFamily="49" charset="-122"/>
              </a:rPr>
              <a:t>ReadySTOP</a:t>
            </a:r>
          </a:p>
          <a:p>
            <a:pPr marL="609600" indent="-609600">
              <a:buFont typeface="Symbol" pitchFamily="18" charset="2"/>
              <a:buNone/>
            </a:pPr>
            <a:r>
              <a:rPr lang="en-US" altLang="zh-CN" sz="2800" b="1">
                <a:solidFill>
                  <a:srgbClr val="FFFF99"/>
                </a:solidFill>
                <a:latin typeface="隶书" pitchFamily="49" charset="-122"/>
                <a:ea typeface="隶书" pitchFamily="49" charset="-122"/>
              </a:rPr>
              <a:t>ConfiguredUNCF</a:t>
            </a:r>
          </a:p>
          <a:p>
            <a:pPr marL="609600" indent="-609600">
              <a:buFont typeface="Symbol" pitchFamily="18" charset="2"/>
              <a:buNone/>
            </a:pPr>
            <a:r>
              <a:rPr lang="en-US" altLang="zh-CN" sz="2800" b="1">
                <a:solidFill>
                  <a:srgbClr val="FFFF99"/>
                </a:solidFill>
                <a:latin typeface="隶书" pitchFamily="49" charset="-122"/>
                <a:ea typeface="隶书" pitchFamily="49" charset="-122"/>
              </a:rPr>
              <a:t>LoadedUNLD</a:t>
            </a:r>
          </a:p>
        </p:txBody>
      </p:sp>
      <p:sp>
        <p:nvSpPr>
          <p:cNvPr id="396292"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96293"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pic>
        <p:nvPicPr>
          <p:cNvPr id="396294" name="Picture 46" descr="statecharts 2"/>
          <p:cNvPicPr>
            <a:picLocks noGrp="1" noChangeAspect="1" noChangeArrowheads="1"/>
          </p:cNvPicPr>
          <p:nvPr>
            <p:ph sz="half" idx="2"/>
          </p:nvPr>
        </p:nvPicPr>
        <p:blipFill>
          <a:blip r:embed="rId4"/>
          <a:srcRect/>
          <a:stretch>
            <a:fillRect/>
          </a:stretch>
        </p:blipFill>
        <p:spPr>
          <a:xfrm>
            <a:off x="5284788" y="0"/>
            <a:ext cx="3859212" cy="6858000"/>
          </a:xfrm>
          <a:noFill/>
          <a:ln/>
        </p:spPr>
      </p:pic>
      <p:sp>
        <p:nvSpPr>
          <p:cNvPr id="396295" name="Line 7"/>
          <p:cNvSpPr>
            <a:spLocks noChangeShapeType="1"/>
          </p:cNvSpPr>
          <p:nvPr/>
        </p:nvSpPr>
        <p:spPr bwMode="auto">
          <a:xfrm>
            <a:off x="6443663" y="2886075"/>
            <a:ext cx="0" cy="431800"/>
          </a:xfrm>
          <a:prstGeom prst="line">
            <a:avLst/>
          </a:prstGeom>
          <a:noFill/>
          <a:ln w="28575">
            <a:solidFill>
              <a:srgbClr val="00FF00"/>
            </a:solidFill>
            <a:round/>
            <a:headEnd/>
            <a:tailEnd type="triangle" w="lg" len="med"/>
          </a:ln>
          <a:effectLst/>
        </p:spPr>
        <p:txBody>
          <a:bodyPr/>
          <a:lstStyle/>
          <a:p>
            <a:endParaRPr lang="zh-CN" altLang="en-US"/>
          </a:p>
        </p:txBody>
      </p:sp>
      <p:sp>
        <p:nvSpPr>
          <p:cNvPr id="396296" name="Line 8"/>
          <p:cNvSpPr>
            <a:spLocks noChangeShapeType="1"/>
          </p:cNvSpPr>
          <p:nvPr/>
        </p:nvSpPr>
        <p:spPr bwMode="auto">
          <a:xfrm>
            <a:off x="6443663" y="3684588"/>
            <a:ext cx="0" cy="431800"/>
          </a:xfrm>
          <a:prstGeom prst="line">
            <a:avLst/>
          </a:prstGeom>
          <a:noFill/>
          <a:ln w="28575">
            <a:solidFill>
              <a:srgbClr val="00FF00"/>
            </a:solidFill>
            <a:round/>
            <a:headEnd/>
            <a:tailEnd type="triangle" w="lg" len="med"/>
          </a:ln>
          <a:effectLst/>
        </p:spPr>
        <p:txBody>
          <a:bodyPr/>
          <a:lstStyle/>
          <a:p>
            <a:endParaRPr lang="zh-CN" altLang="en-US"/>
          </a:p>
        </p:txBody>
      </p:sp>
      <p:sp>
        <p:nvSpPr>
          <p:cNvPr id="396297" name="Line 9"/>
          <p:cNvSpPr>
            <a:spLocks noChangeShapeType="1"/>
          </p:cNvSpPr>
          <p:nvPr/>
        </p:nvSpPr>
        <p:spPr bwMode="auto">
          <a:xfrm>
            <a:off x="6443663" y="4429125"/>
            <a:ext cx="0" cy="431800"/>
          </a:xfrm>
          <a:prstGeom prst="line">
            <a:avLst/>
          </a:prstGeom>
          <a:noFill/>
          <a:ln w="28575">
            <a:solidFill>
              <a:srgbClr val="00FF00"/>
            </a:solidFill>
            <a:round/>
            <a:headEnd/>
            <a:tailEnd type="triangle" w="lg" len="med"/>
          </a:ln>
          <a:effectLst/>
        </p:spPr>
        <p:txBody>
          <a:bodyPr/>
          <a:lstStyle/>
          <a:p>
            <a:endParaRPr lang="zh-CN" altLang="en-US"/>
          </a:p>
        </p:txBody>
      </p:sp>
      <p:sp>
        <p:nvSpPr>
          <p:cNvPr id="396298" name="Line 10"/>
          <p:cNvSpPr>
            <a:spLocks noChangeShapeType="1"/>
          </p:cNvSpPr>
          <p:nvPr/>
        </p:nvSpPr>
        <p:spPr bwMode="auto">
          <a:xfrm flipV="1">
            <a:off x="6894513" y="4116388"/>
            <a:ext cx="358775" cy="358775"/>
          </a:xfrm>
          <a:prstGeom prst="line">
            <a:avLst/>
          </a:prstGeom>
          <a:noFill/>
          <a:ln w="28575">
            <a:solidFill>
              <a:srgbClr val="00FF00"/>
            </a:solidFill>
            <a:round/>
            <a:headEnd/>
            <a:tailEnd type="triangle" w="lg" len="med"/>
          </a:ln>
          <a:effectLst/>
        </p:spPr>
        <p:txBody>
          <a:bodyPr/>
          <a:lstStyle/>
          <a:p>
            <a:endParaRPr lang="zh-CN" altLang="en-US"/>
          </a:p>
        </p:txBody>
      </p:sp>
      <p:sp>
        <p:nvSpPr>
          <p:cNvPr id="396299" name="Line 11"/>
          <p:cNvSpPr>
            <a:spLocks noChangeShapeType="1"/>
          </p:cNvSpPr>
          <p:nvPr/>
        </p:nvSpPr>
        <p:spPr bwMode="auto">
          <a:xfrm flipH="1">
            <a:off x="7164388" y="4581525"/>
            <a:ext cx="360362" cy="360363"/>
          </a:xfrm>
          <a:prstGeom prst="line">
            <a:avLst/>
          </a:prstGeom>
          <a:noFill/>
          <a:ln w="28575">
            <a:solidFill>
              <a:srgbClr val="00FF00"/>
            </a:solidFill>
            <a:round/>
            <a:headEnd/>
            <a:tailEnd type="triangle" w="lg" len="med"/>
          </a:ln>
          <a:effectLst/>
        </p:spPr>
        <p:txBody>
          <a:bodyPr/>
          <a:lstStyle/>
          <a:p>
            <a:endParaRPr lang="zh-CN" altLang="en-US"/>
          </a:p>
        </p:txBody>
      </p:sp>
      <p:sp>
        <p:nvSpPr>
          <p:cNvPr id="396300" name="Line 12"/>
          <p:cNvSpPr>
            <a:spLocks noChangeShapeType="1"/>
          </p:cNvSpPr>
          <p:nvPr/>
        </p:nvSpPr>
        <p:spPr bwMode="auto">
          <a:xfrm flipV="1">
            <a:off x="6804025" y="2876550"/>
            <a:ext cx="0" cy="433388"/>
          </a:xfrm>
          <a:prstGeom prst="line">
            <a:avLst/>
          </a:prstGeom>
          <a:noFill/>
          <a:ln w="28575">
            <a:solidFill>
              <a:srgbClr val="00FF00"/>
            </a:solidFill>
            <a:round/>
            <a:headEnd/>
            <a:tailEnd type="triangle" w="lg" len="med"/>
          </a:ln>
          <a:effectLst/>
        </p:spPr>
        <p:txBody>
          <a:bodyPr/>
          <a:lstStyle/>
          <a:p>
            <a:endParaRPr lang="zh-CN" altLang="en-US"/>
          </a:p>
        </p:txBody>
      </p:sp>
      <p:sp>
        <p:nvSpPr>
          <p:cNvPr id="396301" name="Line 13"/>
          <p:cNvSpPr>
            <a:spLocks noChangeShapeType="1"/>
          </p:cNvSpPr>
          <p:nvPr/>
        </p:nvSpPr>
        <p:spPr bwMode="auto">
          <a:xfrm flipV="1">
            <a:off x="6804025" y="3668713"/>
            <a:ext cx="0" cy="433387"/>
          </a:xfrm>
          <a:prstGeom prst="line">
            <a:avLst/>
          </a:prstGeom>
          <a:noFill/>
          <a:ln w="28575">
            <a:solidFill>
              <a:srgbClr val="00FF00"/>
            </a:solidFill>
            <a:round/>
            <a:headEnd/>
            <a:tailEnd type="triangle" w="lg" len="med"/>
          </a:ln>
          <a:effectLst/>
        </p:spPr>
        <p:txBody>
          <a:bodyPr/>
          <a:lstStyle/>
          <a:p>
            <a:endParaRPr lang="zh-CN" altLang="en-US"/>
          </a:p>
        </p:txBody>
      </p:sp>
      <p:sp>
        <p:nvSpPr>
          <p:cNvPr id="396302" name="Line 14"/>
          <p:cNvSpPr>
            <a:spLocks noChangeShapeType="1"/>
          </p:cNvSpPr>
          <p:nvPr/>
        </p:nvSpPr>
        <p:spPr bwMode="auto">
          <a:xfrm flipV="1">
            <a:off x="6797675" y="4427538"/>
            <a:ext cx="0" cy="433387"/>
          </a:xfrm>
          <a:prstGeom prst="line">
            <a:avLst/>
          </a:prstGeom>
          <a:noFill/>
          <a:ln w="28575">
            <a:solidFill>
              <a:srgbClr val="00FF00"/>
            </a:solidFill>
            <a:round/>
            <a:headEnd/>
            <a:tailEnd type="triangle" w="lg" len="med"/>
          </a:ln>
          <a:effectLst/>
        </p:spPr>
        <p:txBody>
          <a:bodyPr/>
          <a:lstStyle/>
          <a:p>
            <a:endParaRPr lang="zh-CN" altLang="en-US"/>
          </a:p>
        </p:txBody>
      </p:sp>
      <p:sp>
        <p:nvSpPr>
          <p:cNvPr id="396303" name="Line 15"/>
          <p:cNvSpPr>
            <a:spLocks noChangeShapeType="1"/>
          </p:cNvSpPr>
          <p:nvPr/>
        </p:nvSpPr>
        <p:spPr bwMode="auto">
          <a:xfrm flipH="1">
            <a:off x="6659563" y="1773238"/>
            <a:ext cx="433387" cy="719137"/>
          </a:xfrm>
          <a:prstGeom prst="line">
            <a:avLst/>
          </a:prstGeom>
          <a:noFill/>
          <a:ln w="28575">
            <a:solidFill>
              <a:srgbClr val="00FF00"/>
            </a:solidFill>
            <a:round/>
            <a:headEnd/>
            <a:tailEnd type="triangle" w="lg" len="med"/>
          </a:ln>
          <a:effectLst/>
        </p:spPr>
        <p:txBody>
          <a:bodyPr/>
          <a:lstStyle/>
          <a:p>
            <a:endParaRPr lang="zh-CN" altLang="en-US"/>
          </a:p>
        </p:txBody>
      </p:sp>
      <p:sp>
        <p:nvSpPr>
          <p:cNvPr id="18" name="日期占位符 17"/>
          <p:cNvSpPr>
            <a:spLocks noGrp="1"/>
          </p:cNvSpPr>
          <p:nvPr>
            <p:ph type="dt" sz="half" idx="10"/>
          </p:nvPr>
        </p:nvSpPr>
        <p:spPr/>
        <p:txBody>
          <a:bodyPr/>
          <a:lstStyle/>
          <a:p>
            <a:r>
              <a:rPr lang="en-US" altLang="zh-CN" smtClean="0"/>
              <a:t>2014-7-18 IHEP</a:t>
            </a:r>
            <a:endParaRPr lang="en-US" altLang="zh-CN"/>
          </a:p>
        </p:txBody>
      </p:sp>
      <p:sp>
        <p:nvSpPr>
          <p:cNvPr id="19" name="灯片编号占位符 18"/>
          <p:cNvSpPr>
            <a:spLocks noGrp="1"/>
          </p:cNvSpPr>
          <p:nvPr>
            <p:ph type="sldNum" sz="quarter" idx="12"/>
          </p:nvPr>
        </p:nvSpPr>
        <p:spPr/>
        <p:txBody>
          <a:bodyPr/>
          <a:lstStyle/>
          <a:p>
            <a:fld id="{59700DE5-5ADE-4923-BE5B-C091AD802598}" type="slidenum">
              <a:rPr lang="en-US" altLang="zh-CN" smtClean="0"/>
              <a:pPr/>
              <a:t>146</a:t>
            </a:fld>
            <a:endParaRPr lang="en-US" altLang="zh-CN"/>
          </a:p>
        </p:txBody>
      </p:sp>
      <p:sp>
        <p:nvSpPr>
          <p:cNvPr id="20" name="页脚占位符 19"/>
          <p:cNvSpPr>
            <a:spLocks noGrp="1"/>
          </p:cNvSpPr>
          <p:nvPr>
            <p:ph type="ftr" sz="quarter" idx="11"/>
          </p:nvPr>
        </p:nvSpPr>
        <p:spPr/>
        <p:txBody>
          <a:bodyPr/>
          <a:lstStyle/>
          <a:p>
            <a:r>
              <a:rPr lang="pt-BR" altLang="zh-CN" smtClean="0"/>
              <a:t>Z.-A. LIU     EPC Seminar</a:t>
            </a:r>
            <a:endParaRPr lang="en-US" altLang="zh-CN"/>
          </a:p>
        </p:txBody>
      </p:sp>
    </p:spTree>
    <p:custDataLst>
      <p:tags r:id="rId1"/>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96291">
                                            <p:txEl>
                                              <p:pRg st="1" end="1"/>
                                            </p:txEl>
                                          </p:spTgt>
                                        </p:tgtEl>
                                        <p:attrNameLst>
                                          <p:attrName>style.visibility</p:attrName>
                                        </p:attrNameLst>
                                      </p:cBhvr>
                                      <p:to>
                                        <p:strVal val="visible"/>
                                      </p:to>
                                    </p:set>
                                    <p:animEffect transition="in" filter="blinds(horizontal)">
                                      <p:cBhvr>
                                        <p:cTn id="7" dur="500"/>
                                        <p:tgtEl>
                                          <p:spTgt spid="396291">
                                            <p:txEl>
                                              <p:pRg st="1" end="1"/>
                                            </p:txEl>
                                          </p:spTgt>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396303"/>
                                        </p:tgtEl>
                                        <p:attrNameLst>
                                          <p:attrName>style.visibility</p:attrName>
                                        </p:attrNameLst>
                                      </p:cBhvr>
                                      <p:to>
                                        <p:strVal val="visible"/>
                                      </p:to>
                                    </p:se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396291">
                                            <p:txEl>
                                              <p:pRg st="2" end="2"/>
                                            </p:txEl>
                                          </p:spTgt>
                                        </p:tgtEl>
                                        <p:attrNameLst>
                                          <p:attrName>style.visibility</p:attrName>
                                        </p:attrNameLst>
                                      </p:cBhvr>
                                      <p:to>
                                        <p:strVal val="visible"/>
                                      </p:to>
                                    </p:set>
                                    <p:animEffect transition="in" filter="blinds(horizontal)">
                                      <p:cBhvr>
                                        <p:cTn id="14" dur="500"/>
                                        <p:tgtEl>
                                          <p:spTgt spid="396291">
                                            <p:txEl>
                                              <p:pRg st="2" end="2"/>
                                            </p:txEl>
                                          </p:spTgt>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396295"/>
                                        </p:tgtEl>
                                        <p:attrNameLst>
                                          <p:attrName>style.visibility</p:attrName>
                                        </p:attrNameLst>
                                      </p:cBhvr>
                                      <p:to>
                                        <p:strVal val="visible"/>
                                      </p:to>
                                    </p:set>
                                  </p:childTnLst>
                                </p:cTn>
                              </p:par>
                            </p:childTnLst>
                          </p:cTn>
                        </p:par>
                        <p:par>
                          <p:cTn id="18" fill="hold">
                            <p:stCondLst>
                              <p:cond delay="1000"/>
                            </p:stCondLst>
                            <p:childTnLst>
                              <p:par>
                                <p:cTn id="19" presetID="3" presetClass="entr" presetSubtype="10" fill="hold" nodeType="afterEffect">
                                  <p:stCondLst>
                                    <p:cond delay="0"/>
                                  </p:stCondLst>
                                  <p:childTnLst>
                                    <p:set>
                                      <p:cBhvr>
                                        <p:cTn id="20" dur="1" fill="hold">
                                          <p:stCondLst>
                                            <p:cond delay="0"/>
                                          </p:stCondLst>
                                        </p:cTn>
                                        <p:tgtEl>
                                          <p:spTgt spid="396291">
                                            <p:txEl>
                                              <p:pRg st="3" end="3"/>
                                            </p:txEl>
                                          </p:spTgt>
                                        </p:tgtEl>
                                        <p:attrNameLst>
                                          <p:attrName>style.visibility</p:attrName>
                                        </p:attrNameLst>
                                      </p:cBhvr>
                                      <p:to>
                                        <p:strVal val="visible"/>
                                      </p:to>
                                    </p:set>
                                    <p:animEffect transition="in" filter="blinds(horizontal)">
                                      <p:cBhvr>
                                        <p:cTn id="21" dur="500"/>
                                        <p:tgtEl>
                                          <p:spTgt spid="396291">
                                            <p:txEl>
                                              <p:pRg st="3" end="3"/>
                                            </p:txEl>
                                          </p:spTgt>
                                        </p:tgtEl>
                                      </p:cBhvr>
                                    </p:animEffect>
                                  </p:childTnLst>
                                </p:cTn>
                              </p:par>
                            </p:childTnLst>
                          </p:cTn>
                        </p:par>
                        <p:par>
                          <p:cTn id="22" fill="hold">
                            <p:stCondLst>
                              <p:cond delay="1500"/>
                            </p:stCondLst>
                            <p:childTnLst>
                              <p:par>
                                <p:cTn id="23" presetID="1" presetClass="entr" presetSubtype="0" fill="hold" grpId="0" nodeType="afterEffect">
                                  <p:stCondLst>
                                    <p:cond delay="0"/>
                                  </p:stCondLst>
                                  <p:childTnLst>
                                    <p:set>
                                      <p:cBhvr>
                                        <p:cTn id="24" dur="1" fill="hold">
                                          <p:stCondLst>
                                            <p:cond delay="0"/>
                                          </p:stCondLst>
                                        </p:cTn>
                                        <p:tgtEl>
                                          <p:spTgt spid="396296"/>
                                        </p:tgtEl>
                                        <p:attrNameLst>
                                          <p:attrName>style.visibility</p:attrName>
                                        </p:attrNameLst>
                                      </p:cBhvr>
                                      <p:to>
                                        <p:strVal val="visible"/>
                                      </p:to>
                                    </p:set>
                                  </p:childTnLst>
                                </p:cTn>
                              </p:par>
                            </p:childTnLst>
                          </p:cTn>
                        </p:par>
                        <p:par>
                          <p:cTn id="25" fill="hold">
                            <p:stCondLst>
                              <p:cond delay="1500"/>
                            </p:stCondLst>
                            <p:childTnLst>
                              <p:par>
                                <p:cTn id="26" presetID="3" presetClass="entr" presetSubtype="10" fill="hold" nodeType="afterEffect">
                                  <p:stCondLst>
                                    <p:cond delay="0"/>
                                  </p:stCondLst>
                                  <p:childTnLst>
                                    <p:set>
                                      <p:cBhvr>
                                        <p:cTn id="27" dur="1" fill="hold">
                                          <p:stCondLst>
                                            <p:cond delay="0"/>
                                          </p:stCondLst>
                                        </p:cTn>
                                        <p:tgtEl>
                                          <p:spTgt spid="396291">
                                            <p:txEl>
                                              <p:pRg st="4" end="4"/>
                                            </p:txEl>
                                          </p:spTgt>
                                        </p:tgtEl>
                                        <p:attrNameLst>
                                          <p:attrName>style.visibility</p:attrName>
                                        </p:attrNameLst>
                                      </p:cBhvr>
                                      <p:to>
                                        <p:strVal val="visible"/>
                                      </p:to>
                                    </p:set>
                                    <p:animEffect transition="in" filter="blinds(horizontal)">
                                      <p:cBhvr>
                                        <p:cTn id="28" dur="500"/>
                                        <p:tgtEl>
                                          <p:spTgt spid="396291">
                                            <p:txEl>
                                              <p:pRg st="4" end="4"/>
                                            </p:txEl>
                                          </p:spTgt>
                                        </p:tgtEl>
                                      </p:cBhvr>
                                    </p:animEffect>
                                  </p:childTnLst>
                                </p:cTn>
                              </p:par>
                            </p:childTnLst>
                          </p:cTn>
                        </p:par>
                        <p:par>
                          <p:cTn id="29" fill="hold">
                            <p:stCondLst>
                              <p:cond delay="2000"/>
                            </p:stCondLst>
                            <p:childTnLst>
                              <p:par>
                                <p:cTn id="30" presetID="1" presetClass="entr" presetSubtype="0" fill="hold" grpId="0" nodeType="afterEffect">
                                  <p:stCondLst>
                                    <p:cond delay="0"/>
                                  </p:stCondLst>
                                  <p:childTnLst>
                                    <p:set>
                                      <p:cBhvr>
                                        <p:cTn id="31" dur="1" fill="hold">
                                          <p:stCondLst>
                                            <p:cond delay="0"/>
                                          </p:stCondLst>
                                        </p:cTn>
                                        <p:tgtEl>
                                          <p:spTgt spid="396297"/>
                                        </p:tgtEl>
                                        <p:attrNameLst>
                                          <p:attrName>style.visibility</p:attrName>
                                        </p:attrNameLst>
                                      </p:cBhvr>
                                      <p:to>
                                        <p:strVal val="visible"/>
                                      </p:to>
                                    </p:set>
                                  </p:childTnLst>
                                </p:cTn>
                              </p:par>
                            </p:childTnLst>
                          </p:cTn>
                        </p:par>
                        <p:par>
                          <p:cTn id="32" fill="hold">
                            <p:stCondLst>
                              <p:cond delay="2000"/>
                            </p:stCondLst>
                            <p:childTnLst>
                              <p:par>
                                <p:cTn id="33" presetID="3" presetClass="entr" presetSubtype="10" fill="hold" nodeType="afterEffect">
                                  <p:stCondLst>
                                    <p:cond delay="0"/>
                                  </p:stCondLst>
                                  <p:childTnLst>
                                    <p:set>
                                      <p:cBhvr>
                                        <p:cTn id="34" dur="1" fill="hold">
                                          <p:stCondLst>
                                            <p:cond delay="0"/>
                                          </p:stCondLst>
                                        </p:cTn>
                                        <p:tgtEl>
                                          <p:spTgt spid="396291">
                                            <p:txEl>
                                              <p:pRg st="5" end="5"/>
                                            </p:txEl>
                                          </p:spTgt>
                                        </p:tgtEl>
                                        <p:attrNameLst>
                                          <p:attrName>style.visibility</p:attrName>
                                        </p:attrNameLst>
                                      </p:cBhvr>
                                      <p:to>
                                        <p:strVal val="visible"/>
                                      </p:to>
                                    </p:set>
                                    <p:animEffect transition="in" filter="blinds(horizontal)">
                                      <p:cBhvr>
                                        <p:cTn id="35" dur="500"/>
                                        <p:tgtEl>
                                          <p:spTgt spid="396291">
                                            <p:txEl>
                                              <p:pRg st="5" end="5"/>
                                            </p:txEl>
                                          </p:spTgt>
                                        </p:tgtEl>
                                      </p:cBhvr>
                                    </p:animEffect>
                                  </p:childTnLst>
                                </p:cTn>
                              </p:par>
                            </p:childTnLst>
                          </p:cTn>
                        </p:par>
                        <p:par>
                          <p:cTn id="36" fill="hold">
                            <p:stCondLst>
                              <p:cond delay="2500"/>
                            </p:stCondLst>
                            <p:childTnLst>
                              <p:par>
                                <p:cTn id="37" presetID="1" presetClass="entr" presetSubtype="0" fill="hold" grpId="0" nodeType="afterEffect">
                                  <p:stCondLst>
                                    <p:cond delay="0"/>
                                  </p:stCondLst>
                                  <p:childTnLst>
                                    <p:set>
                                      <p:cBhvr>
                                        <p:cTn id="38" dur="1" fill="hold">
                                          <p:stCondLst>
                                            <p:cond delay="0"/>
                                          </p:stCondLst>
                                        </p:cTn>
                                        <p:tgtEl>
                                          <p:spTgt spid="396298"/>
                                        </p:tgtEl>
                                        <p:attrNameLst>
                                          <p:attrName>style.visibility</p:attrName>
                                        </p:attrNameLst>
                                      </p:cBhvr>
                                      <p:to>
                                        <p:strVal val="visible"/>
                                      </p:to>
                                    </p:set>
                                  </p:childTnLst>
                                </p:cTn>
                              </p:par>
                            </p:childTnLst>
                          </p:cTn>
                        </p:par>
                        <p:par>
                          <p:cTn id="39" fill="hold">
                            <p:stCondLst>
                              <p:cond delay="2500"/>
                            </p:stCondLst>
                            <p:childTnLst>
                              <p:par>
                                <p:cTn id="40" presetID="3" presetClass="entr" presetSubtype="10" fill="hold" nodeType="afterEffect">
                                  <p:stCondLst>
                                    <p:cond delay="0"/>
                                  </p:stCondLst>
                                  <p:childTnLst>
                                    <p:set>
                                      <p:cBhvr>
                                        <p:cTn id="41" dur="1" fill="hold">
                                          <p:stCondLst>
                                            <p:cond delay="0"/>
                                          </p:stCondLst>
                                        </p:cTn>
                                        <p:tgtEl>
                                          <p:spTgt spid="396291">
                                            <p:txEl>
                                              <p:pRg st="6" end="6"/>
                                            </p:txEl>
                                          </p:spTgt>
                                        </p:tgtEl>
                                        <p:attrNameLst>
                                          <p:attrName>style.visibility</p:attrName>
                                        </p:attrNameLst>
                                      </p:cBhvr>
                                      <p:to>
                                        <p:strVal val="visible"/>
                                      </p:to>
                                    </p:set>
                                    <p:animEffect transition="in" filter="blinds(horizontal)">
                                      <p:cBhvr>
                                        <p:cTn id="42" dur="500"/>
                                        <p:tgtEl>
                                          <p:spTgt spid="396291">
                                            <p:txEl>
                                              <p:pRg st="6" end="6"/>
                                            </p:txEl>
                                          </p:spTgt>
                                        </p:tgtEl>
                                      </p:cBhvr>
                                    </p:animEffect>
                                  </p:childTnLst>
                                </p:cTn>
                              </p:par>
                            </p:childTnLst>
                          </p:cTn>
                        </p:par>
                        <p:par>
                          <p:cTn id="43" fill="hold">
                            <p:stCondLst>
                              <p:cond delay="3000"/>
                            </p:stCondLst>
                            <p:childTnLst>
                              <p:par>
                                <p:cTn id="44" presetID="1" presetClass="entr" presetSubtype="0" fill="hold" grpId="0" nodeType="afterEffect">
                                  <p:stCondLst>
                                    <p:cond delay="0"/>
                                  </p:stCondLst>
                                  <p:childTnLst>
                                    <p:set>
                                      <p:cBhvr>
                                        <p:cTn id="45" dur="1" fill="hold">
                                          <p:stCondLst>
                                            <p:cond delay="0"/>
                                          </p:stCondLst>
                                        </p:cTn>
                                        <p:tgtEl>
                                          <p:spTgt spid="396299"/>
                                        </p:tgtEl>
                                        <p:attrNameLst>
                                          <p:attrName>style.visibility</p:attrName>
                                        </p:attrNameLst>
                                      </p:cBhvr>
                                      <p:to>
                                        <p:strVal val="visible"/>
                                      </p:to>
                                    </p:set>
                                  </p:childTnLst>
                                </p:cTn>
                              </p:par>
                            </p:childTnLst>
                          </p:cTn>
                        </p:par>
                        <p:par>
                          <p:cTn id="46" fill="hold">
                            <p:stCondLst>
                              <p:cond delay="3000"/>
                            </p:stCondLst>
                            <p:childTnLst>
                              <p:par>
                                <p:cTn id="47" presetID="3" presetClass="entr" presetSubtype="10" fill="hold" nodeType="afterEffect">
                                  <p:stCondLst>
                                    <p:cond delay="0"/>
                                  </p:stCondLst>
                                  <p:childTnLst>
                                    <p:set>
                                      <p:cBhvr>
                                        <p:cTn id="48" dur="1" fill="hold">
                                          <p:stCondLst>
                                            <p:cond delay="0"/>
                                          </p:stCondLst>
                                        </p:cTn>
                                        <p:tgtEl>
                                          <p:spTgt spid="396291">
                                            <p:txEl>
                                              <p:pRg st="7" end="7"/>
                                            </p:txEl>
                                          </p:spTgt>
                                        </p:tgtEl>
                                        <p:attrNameLst>
                                          <p:attrName>style.visibility</p:attrName>
                                        </p:attrNameLst>
                                      </p:cBhvr>
                                      <p:to>
                                        <p:strVal val="visible"/>
                                      </p:to>
                                    </p:set>
                                    <p:animEffect transition="in" filter="blinds(horizontal)">
                                      <p:cBhvr>
                                        <p:cTn id="49" dur="500"/>
                                        <p:tgtEl>
                                          <p:spTgt spid="396291">
                                            <p:txEl>
                                              <p:pRg st="7" end="7"/>
                                            </p:txEl>
                                          </p:spTgt>
                                        </p:tgtEl>
                                      </p:cBhvr>
                                    </p:animEffect>
                                  </p:childTnLst>
                                </p:cTn>
                              </p:par>
                            </p:childTnLst>
                          </p:cTn>
                        </p:par>
                        <p:par>
                          <p:cTn id="50" fill="hold">
                            <p:stCondLst>
                              <p:cond delay="3500"/>
                            </p:stCondLst>
                            <p:childTnLst>
                              <p:par>
                                <p:cTn id="51" presetID="1" presetClass="entr" presetSubtype="0" fill="hold" grpId="0" nodeType="afterEffect">
                                  <p:stCondLst>
                                    <p:cond delay="0"/>
                                  </p:stCondLst>
                                  <p:childTnLst>
                                    <p:set>
                                      <p:cBhvr>
                                        <p:cTn id="52" dur="1" fill="hold">
                                          <p:stCondLst>
                                            <p:cond delay="0"/>
                                          </p:stCondLst>
                                        </p:cTn>
                                        <p:tgtEl>
                                          <p:spTgt spid="396302"/>
                                        </p:tgtEl>
                                        <p:attrNameLst>
                                          <p:attrName>style.visibility</p:attrName>
                                        </p:attrNameLst>
                                      </p:cBhvr>
                                      <p:to>
                                        <p:strVal val="visible"/>
                                      </p:to>
                                    </p:set>
                                  </p:childTnLst>
                                </p:cTn>
                              </p:par>
                            </p:childTnLst>
                          </p:cTn>
                        </p:par>
                        <p:par>
                          <p:cTn id="53" fill="hold">
                            <p:stCondLst>
                              <p:cond delay="3500"/>
                            </p:stCondLst>
                            <p:childTnLst>
                              <p:par>
                                <p:cTn id="54" presetID="3" presetClass="entr" presetSubtype="10" fill="hold" nodeType="afterEffect">
                                  <p:stCondLst>
                                    <p:cond delay="0"/>
                                  </p:stCondLst>
                                  <p:childTnLst>
                                    <p:set>
                                      <p:cBhvr>
                                        <p:cTn id="55" dur="1" fill="hold">
                                          <p:stCondLst>
                                            <p:cond delay="0"/>
                                          </p:stCondLst>
                                        </p:cTn>
                                        <p:tgtEl>
                                          <p:spTgt spid="396291">
                                            <p:txEl>
                                              <p:pRg st="8" end="8"/>
                                            </p:txEl>
                                          </p:spTgt>
                                        </p:tgtEl>
                                        <p:attrNameLst>
                                          <p:attrName>style.visibility</p:attrName>
                                        </p:attrNameLst>
                                      </p:cBhvr>
                                      <p:to>
                                        <p:strVal val="visible"/>
                                      </p:to>
                                    </p:set>
                                    <p:animEffect transition="in" filter="blinds(horizontal)">
                                      <p:cBhvr>
                                        <p:cTn id="56" dur="500"/>
                                        <p:tgtEl>
                                          <p:spTgt spid="396291">
                                            <p:txEl>
                                              <p:pRg st="8" end="8"/>
                                            </p:txEl>
                                          </p:spTgt>
                                        </p:tgtEl>
                                      </p:cBhvr>
                                    </p:animEffect>
                                  </p:childTnLst>
                                </p:cTn>
                              </p:par>
                            </p:childTnLst>
                          </p:cTn>
                        </p:par>
                        <p:par>
                          <p:cTn id="57" fill="hold">
                            <p:stCondLst>
                              <p:cond delay="4000"/>
                            </p:stCondLst>
                            <p:childTnLst>
                              <p:par>
                                <p:cTn id="58" presetID="1" presetClass="entr" presetSubtype="0" fill="hold" grpId="0" nodeType="afterEffect">
                                  <p:stCondLst>
                                    <p:cond delay="0"/>
                                  </p:stCondLst>
                                  <p:childTnLst>
                                    <p:set>
                                      <p:cBhvr>
                                        <p:cTn id="59" dur="1" fill="hold">
                                          <p:stCondLst>
                                            <p:cond delay="0"/>
                                          </p:stCondLst>
                                        </p:cTn>
                                        <p:tgtEl>
                                          <p:spTgt spid="396301"/>
                                        </p:tgtEl>
                                        <p:attrNameLst>
                                          <p:attrName>style.visibility</p:attrName>
                                        </p:attrNameLst>
                                      </p:cBhvr>
                                      <p:to>
                                        <p:strVal val="visible"/>
                                      </p:to>
                                    </p:set>
                                  </p:childTnLst>
                                </p:cTn>
                              </p:par>
                            </p:childTnLst>
                          </p:cTn>
                        </p:par>
                        <p:par>
                          <p:cTn id="60" fill="hold">
                            <p:stCondLst>
                              <p:cond delay="4000"/>
                            </p:stCondLst>
                            <p:childTnLst>
                              <p:par>
                                <p:cTn id="61" presetID="3" presetClass="entr" presetSubtype="10" fill="hold" nodeType="afterEffect">
                                  <p:stCondLst>
                                    <p:cond delay="0"/>
                                  </p:stCondLst>
                                  <p:childTnLst>
                                    <p:set>
                                      <p:cBhvr>
                                        <p:cTn id="62" dur="1" fill="hold">
                                          <p:stCondLst>
                                            <p:cond delay="0"/>
                                          </p:stCondLst>
                                        </p:cTn>
                                        <p:tgtEl>
                                          <p:spTgt spid="396291">
                                            <p:txEl>
                                              <p:pRg st="9" end="9"/>
                                            </p:txEl>
                                          </p:spTgt>
                                        </p:tgtEl>
                                        <p:attrNameLst>
                                          <p:attrName>style.visibility</p:attrName>
                                        </p:attrNameLst>
                                      </p:cBhvr>
                                      <p:to>
                                        <p:strVal val="visible"/>
                                      </p:to>
                                    </p:set>
                                    <p:animEffect transition="in" filter="blinds(horizontal)">
                                      <p:cBhvr>
                                        <p:cTn id="63" dur="500"/>
                                        <p:tgtEl>
                                          <p:spTgt spid="396291">
                                            <p:txEl>
                                              <p:pRg st="9" end="9"/>
                                            </p:txEl>
                                          </p:spTgt>
                                        </p:tgtEl>
                                      </p:cBhvr>
                                    </p:animEffect>
                                  </p:childTnLst>
                                </p:cTn>
                              </p:par>
                            </p:childTnLst>
                          </p:cTn>
                        </p:par>
                        <p:par>
                          <p:cTn id="64" fill="hold">
                            <p:stCondLst>
                              <p:cond delay="4500"/>
                            </p:stCondLst>
                            <p:childTnLst>
                              <p:par>
                                <p:cTn id="65" presetID="1" presetClass="entr" presetSubtype="0" fill="hold" grpId="0" nodeType="afterEffect">
                                  <p:stCondLst>
                                    <p:cond delay="0"/>
                                  </p:stCondLst>
                                  <p:childTnLst>
                                    <p:set>
                                      <p:cBhvr>
                                        <p:cTn id="66" dur="1" fill="hold">
                                          <p:stCondLst>
                                            <p:cond delay="0"/>
                                          </p:stCondLst>
                                        </p:cTn>
                                        <p:tgtEl>
                                          <p:spTgt spid="396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6295" grpId="0" animBg="1"/>
      <p:bldP spid="396296" grpId="0" animBg="1"/>
      <p:bldP spid="396297" grpId="0" animBg="1"/>
      <p:bldP spid="396298" grpId="0" animBg="1"/>
      <p:bldP spid="396299" grpId="0" animBg="1"/>
      <p:bldP spid="396300" grpId="0" animBg="1"/>
      <p:bldP spid="396301" grpId="0" animBg="1"/>
      <p:bldP spid="396302" grpId="0" animBg="1"/>
      <p:bldP spid="39630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2"/>
          <p:cNvSpPr>
            <a:spLocks noGrp="1" noChangeArrowheads="1"/>
          </p:cNvSpPr>
          <p:nvPr>
            <p:ph type="title"/>
          </p:nvPr>
        </p:nvSpPr>
        <p:spPr>
          <a:xfrm>
            <a:off x="457200" y="44450"/>
            <a:ext cx="8229600" cy="1143000"/>
          </a:xfrm>
        </p:spPr>
        <p:txBody>
          <a:bodyPr/>
          <a:lstStyle/>
          <a:p>
            <a:r>
              <a:rPr lang="zh-CN" altLang="en-US"/>
              <a:t>状态图</a:t>
            </a:r>
          </a:p>
        </p:txBody>
      </p:sp>
      <p:sp>
        <p:nvSpPr>
          <p:cNvPr id="398339" name="Rectangle 3"/>
          <p:cNvSpPr>
            <a:spLocks noGrp="1" noChangeArrowheads="1"/>
          </p:cNvSpPr>
          <p:nvPr>
            <p:ph type="body" sz="half" idx="1"/>
          </p:nvPr>
        </p:nvSpPr>
        <p:spPr/>
        <p:txBody>
          <a:bodyPr/>
          <a:lstStyle/>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a:p>
            <a:pPr marL="609600" indent="-609600">
              <a:buFont typeface="Symbol" pitchFamily="18" charset="2"/>
              <a:buNone/>
            </a:pPr>
            <a:endParaRPr lang="en-US" altLang="zh-CN" sz="2800" b="1">
              <a:solidFill>
                <a:srgbClr val="FFFF99"/>
              </a:solidFill>
              <a:latin typeface="隶书" pitchFamily="49" charset="-122"/>
              <a:ea typeface="隶书" pitchFamily="49" charset="-122"/>
            </a:endParaRPr>
          </a:p>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p:txBody>
      </p:sp>
      <p:sp>
        <p:nvSpPr>
          <p:cNvPr id="398340"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398341"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sp>
        <p:nvSpPr>
          <p:cNvPr id="398342" name="Rectangle 6"/>
          <p:cNvSpPr>
            <a:spLocks noChangeArrowheads="1"/>
          </p:cNvSpPr>
          <p:nvPr/>
        </p:nvSpPr>
        <p:spPr bwMode="auto">
          <a:xfrm>
            <a:off x="250825" y="1557338"/>
            <a:ext cx="7850188" cy="4895850"/>
          </a:xfrm>
          <a:prstGeom prst="rect">
            <a:avLst/>
          </a:prstGeom>
          <a:noFill/>
          <a:ln w="9525">
            <a:noFill/>
            <a:miter lim="800000"/>
            <a:headEnd/>
            <a:tailEnd/>
          </a:ln>
          <a:effectLst/>
        </p:spPr>
        <p:txBody>
          <a:bodyPr/>
          <a:lstStyle/>
          <a:p>
            <a:pPr>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sp>
        <p:nvSpPr>
          <p:cNvPr id="398343" name="Text Box 7"/>
          <p:cNvSpPr txBox="1">
            <a:spLocks noChangeArrowheads="1"/>
          </p:cNvSpPr>
          <p:nvPr/>
        </p:nvSpPr>
        <p:spPr bwMode="auto">
          <a:xfrm>
            <a:off x="611188" y="2133600"/>
            <a:ext cx="7921625" cy="366713"/>
          </a:xfrm>
          <a:prstGeom prst="rect">
            <a:avLst/>
          </a:prstGeom>
          <a:noFill/>
          <a:ln w="9525" algn="ctr">
            <a:noFill/>
            <a:miter lim="800000"/>
            <a:headEnd/>
            <a:tailEnd/>
          </a:ln>
          <a:effectLst/>
        </p:spPr>
        <p:txBody>
          <a:bodyPr>
            <a:spAutoFit/>
          </a:bodyPr>
          <a:lstStyle/>
          <a:p>
            <a:pPr eaLnBrk="0" hangingPunct="0">
              <a:spcBef>
                <a:spcPct val="50000"/>
              </a:spcBef>
            </a:pPr>
            <a:endParaRPr kumimoji="0" lang="en-US" sz="1800">
              <a:latin typeface="Arial" charset="0"/>
            </a:endParaRPr>
          </a:p>
        </p:txBody>
      </p:sp>
      <p:sp>
        <p:nvSpPr>
          <p:cNvPr id="398344" name="Text Box 8"/>
          <p:cNvSpPr txBox="1">
            <a:spLocks noChangeArrowheads="1"/>
          </p:cNvSpPr>
          <p:nvPr/>
        </p:nvSpPr>
        <p:spPr bwMode="auto">
          <a:xfrm>
            <a:off x="539750" y="1052513"/>
            <a:ext cx="8353425" cy="519112"/>
          </a:xfrm>
          <a:prstGeom prst="rect">
            <a:avLst/>
          </a:prstGeom>
          <a:noFill/>
          <a:ln w="9525" algn="ctr">
            <a:noFill/>
            <a:miter lim="800000"/>
            <a:headEnd/>
            <a:tailEnd/>
          </a:ln>
          <a:effectLst/>
        </p:spPr>
        <p:txBody>
          <a:bodyPr>
            <a:spAutoFit/>
          </a:bodyPr>
          <a:lstStyle/>
          <a:p>
            <a:pPr marL="457200" indent="-457200" eaLnBrk="0" hangingPunct="0">
              <a:spcBef>
                <a:spcPct val="50000"/>
              </a:spcBef>
            </a:pPr>
            <a:r>
              <a:rPr kumimoji="0" lang="zh-CN" altLang="en-US" sz="2800" b="1">
                <a:solidFill>
                  <a:srgbClr val="FFFF99"/>
                </a:solidFill>
                <a:latin typeface="隶书" pitchFamily="49" charset="-122"/>
                <a:ea typeface="隶书" pitchFamily="49" charset="-122"/>
              </a:rPr>
              <a:t>状态图的实现：二维函数指针数组</a:t>
            </a:r>
          </a:p>
        </p:txBody>
      </p:sp>
      <p:sp>
        <p:nvSpPr>
          <p:cNvPr id="398345" name="Rectangle 9"/>
          <p:cNvSpPr>
            <a:spLocks noChangeArrowheads="1"/>
          </p:cNvSpPr>
          <p:nvPr/>
        </p:nvSpPr>
        <p:spPr bwMode="auto">
          <a:xfrm>
            <a:off x="1941513" y="993775"/>
            <a:ext cx="887412" cy="0"/>
          </a:xfrm>
          <a:prstGeom prst="rect">
            <a:avLst/>
          </a:prstGeom>
          <a:noFill/>
          <a:ln w="9525" algn="ctr">
            <a:noFill/>
            <a:miter lim="800000"/>
            <a:headEnd/>
            <a:tailEnd/>
          </a:ln>
          <a:effectLst/>
        </p:spPr>
        <p:txBody>
          <a:bodyPr wrap="none">
            <a:spAutoFit/>
          </a:bodyPr>
          <a:lstStyle/>
          <a:p>
            <a:endParaRPr lang="zh-CN" altLang="en-US"/>
          </a:p>
        </p:txBody>
      </p:sp>
      <p:sp>
        <p:nvSpPr>
          <p:cNvPr id="398346" name="__TH_L5"/>
          <p:cNvSpPr>
            <a:spLocks/>
          </p:cNvSpPr>
          <p:nvPr/>
        </p:nvSpPr>
        <p:spPr bwMode="auto">
          <a:xfrm>
            <a:off x="1878013" y="992188"/>
            <a:ext cx="863600" cy="392112"/>
          </a:xfrm>
          <a:custGeom>
            <a:avLst/>
            <a:gdLst/>
            <a:ahLst/>
            <a:cxnLst>
              <a:cxn ang="0">
                <a:pos x="0" y="0"/>
              </a:cxn>
              <a:cxn ang="0">
                <a:pos x="1423" y="626"/>
              </a:cxn>
              <a:cxn ang="0">
                <a:pos x="1378" y="611"/>
              </a:cxn>
            </a:cxnLst>
            <a:rect l="0" t="0" r="r" b="b"/>
            <a:pathLst>
              <a:path w="1423" h="626">
                <a:moveTo>
                  <a:pt x="0" y="0"/>
                </a:moveTo>
                <a:lnTo>
                  <a:pt x="1423" y="626"/>
                </a:lnTo>
                <a:lnTo>
                  <a:pt x="1378" y="611"/>
                </a:lnTo>
              </a:path>
            </a:pathLst>
          </a:custGeom>
          <a:solidFill>
            <a:srgbClr val="FFFFFF"/>
          </a:solidFill>
          <a:ln w="6350">
            <a:solidFill>
              <a:srgbClr val="000000"/>
            </a:solidFill>
            <a:round/>
            <a:headEnd/>
            <a:tailEnd/>
          </a:ln>
        </p:spPr>
        <p:txBody>
          <a:bodyPr/>
          <a:lstStyle/>
          <a:p>
            <a:endParaRPr lang="zh-CN" altLang="en-US"/>
          </a:p>
        </p:txBody>
      </p:sp>
      <p:graphicFrame>
        <p:nvGraphicFramePr>
          <p:cNvPr id="398347" name="Group 11"/>
          <p:cNvGraphicFramePr>
            <a:graphicFrameLocks noGrp="1"/>
          </p:cNvGraphicFramePr>
          <p:nvPr/>
        </p:nvGraphicFramePr>
        <p:xfrm>
          <a:off x="468313" y="1773238"/>
          <a:ext cx="8280400" cy="4386900"/>
        </p:xfrm>
        <a:graphic>
          <a:graphicData uri="http://schemas.openxmlformats.org/drawingml/2006/table">
            <a:tbl>
              <a:tblPr/>
              <a:tblGrid>
                <a:gridCol w="1379537"/>
                <a:gridCol w="1381125"/>
                <a:gridCol w="1343025"/>
                <a:gridCol w="1416050"/>
                <a:gridCol w="1381125"/>
                <a:gridCol w="1379538"/>
              </a:tblGrid>
              <a:tr h="647700">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状态</a:t>
                      </a:r>
                    </a:p>
                    <a:p>
                      <a:pPr marL="0" marR="0" lvl="0" indent="0" algn="l" defTabSz="914400" rtl="0" eaLnBrk="1" fontAlgn="base" latinLnBrk="0" hangingPunct="1">
                        <a:lnSpc>
                          <a:spcPct val="100000"/>
                        </a:lnSpc>
                        <a:spcBef>
                          <a:spcPct val="0"/>
                        </a:spcBef>
                        <a:spcAft>
                          <a:spcPct val="0"/>
                        </a:spcAft>
                        <a:buClrTx/>
                        <a:buSzTx/>
                        <a:buFontTx/>
                        <a:buNone/>
                        <a:tabLst/>
                      </a:pPr>
                      <a:r>
                        <a:rPr kumimoji="0" lang="zh-CN" altLang="en-US"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命令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Initialized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Loaded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Configured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Ready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Running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LOAD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Loaded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Self-Trans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UNLD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Self-Trans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Initialized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CONF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Configured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Self-Trans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UNCF</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Self-Trans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Loaded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PREP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Ready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Self-Trans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2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SATR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Running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Self-Trans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068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SPTR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Self-Trans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Ready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254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STOP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Self-Trans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Configured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8" charset="2"/>
                        <a:buNone/>
                        <a:tabLst/>
                      </a:pPr>
                      <a:endParaRPr kumimoji="0" lang="en-US" sz="1800" b="0" i="0" u="none" strike="noStrike" cap="none" normalizeH="0" baseline="0" smtClean="0">
                        <a:ln>
                          <a:noFill/>
                        </a:ln>
                        <a:solidFill>
                          <a:srgbClr val="FFFFFF"/>
                        </a:solidFill>
                        <a:effectLst/>
                        <a:latin typeface="Times New Roman" pitchFamily="18" charset="0"/>
                        <a:ea typeface="宋体" pitchFamily="2" charset="-12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2225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EXIT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800" b="0" i="0" u="none" strike="noStrike" cap="none" normalizeH="0" baseline="0" smtClean="0">
                          <a:ln>
                            <a:noFill/>
                          </a:ln>
                          <a:solidFill>
                            <a:schemeClr val="tx1"/>
                          </a:solidFill>
                          <a:effectLst/>
                          <a:latin typeface="Times New Roman" pitchFamily="18" charset="0"/>
                          <a:ea typeface="宋体" pitchFamily="2" charset="-122"/>
                          <a:cs typeface="Times New Roman" pitchFamily="18" charset="0"/>
                        </a:rPr>
                        <a:t>End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95" name="日期占位符 94"/>
          <p:cNvSpPr>
            <a:spLocks noGrp="1"/>
          </p:cNvSpPr>
          <p:nvPr>
            <p:ph type="dt" sz="half" idx="10"/>
          </p:nvPr>
        </p:nvSpPr>
        <p:spPr/>
        <p:txBody>
          <a:bodyPr/>
          <a:lstStyle/>
          <a:p>
            <a:r>
              <a:rPr lang="en-US" altLang="zh-CN" smtClean="0"/>
              <a:t>2014-7-18 IHEP</a:t>
            </a:r>
            <a:endParaRPr lang="en-US" altLang="zh-CN"/>
          </a:p>
        </p:txBody>
      </p:sp>
      <p:sp>
        <p:nvSpPr>
          <p:cNvPr id="96" name="灯片编号占位符 95"/>
          <p:cNvSpPr>
            <a:spLocks noGrp="1"/>
          </p:cNvSpPr>
          <p:nvPr>
            <p:ph type="sldNum" sz="quarter" idx="12"/>
          </p:nvPr>
        </p:nvSpPr>
        <p:spPr/>
        <p:txBody>
          <a:bodyPr/>
          <a:lstStyle/>
          <a:p>
            <a:fld id="{59700DE5-5ADE-4923-BE5B-C091AD802598}" type="slidenum">
              <a:rPr lang="en-US" altLang="zh-CN" smtClean="0"/>
              <a:pPr/>
              <a:t>147</a:t>
            </a:fld>
            <a:endParaRPr lang="en-US" altLang="zh-CN"/>
          </a:p>
        </p:txBody>
      </p:sp>
      <p:sp>
        <p:nvSpPr>
          <p:cNvPr id="97" name="页脚占位符 96"/>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ransition>
    <p:blinds/>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2"/>
          <p:cNvSpPr>
            <a:spLocks noGrp="1" noChangeArrowheads="1"/>
          </p:cNvSpPr>
          <p:nvPr>
            <p:ph type="title"/>
          </p:nvPr>
        </p:nvSpPr>
        <p:spPr>
          <a:xfrm>
            <a:off x="457200" y="44450"/>
            <a:ext cx="8229600" cy="1143000"/>
          </a:xfrm>
        </p:spPr>
        <p:txBody>
          <a:bodyPr/>
          <a:lstStyle/>
          <a:p>
            <a:r>
              <a:rPr lang="zh-CN" altLang="en-US"/>
              <a:t>状态图</a:t>
            </a:r>
          </a:p>
        </p:txBody>
      </p:sp>
      <p:sp>
        <p:nvSpPr>
          <p:cNvPr id="400387" name="Rectangle 3"/>
          <p:cNvSpPr>
            <a:spLocks noGrp="1" noChangeArrowheads="1"/>
          </p:cNvSpPr>
          <p:nvPr>
            <p:ph type="body" sz="half" idx="1"/>
          </p:nvPr>
        </p:nvSpPr>
        <p:spPr/>
        <p:txBody>
          <a:bodyPr/>
          <a:lstStyle/>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a:p>
            <a:pPr marL="609600" indent="-609600">
              <a:buFont typeface="Symbol" pitchFamily="18" charset="2"/>
              <a:buNone/>
            </a:pPr>
            <a:endParaRPr lang="en-US" altLang="zh-CN" sz="2800" b="1">
              <a:solidFill>
                <a:srgbClr val="FFFF99"/>
              </a:solidFill>
              <a:latin typeface="隶书" pitchFamily="49" charset="-122"/>
              <a:ea typeface="隶书" pitchFamily="49" charset="-122"/>
            </a:endParaRPr>
          </a:p>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p:txBody>
      </p:sp>
      <p:sp>
        <p:nvSpPr>
          <p:cNvPr id="400388"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400389"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sp>
        <p:nvSpPr>
          <p:cNvPr id="400390" name="Rectangle 6"/>
          <p:cNvSpPr>
            <a:spLocks noChangeArrowheads="1"/>
          </p:cNvSpPr>
          <p:nvPr/>
        </p:nvSpPr>
        <p:spPr bwMode="auto">
          <a:xfrm>
            <a:off x="250825" y="1557338"/>
            <a:ext cx="7850188" cy="4895850"/>
          </a:xfrm>
          <a:prstGeom prst="rect">
            <a:avLst/>
          </a:prstGeom>
          <a:noFill/>
          <a:ln w="9525">
            <a:noFill/>
            <a:miter lim="800000"/>
            <a:headEnd/>
            <a:tailEnd/>
          </a:ln>
          <a:effectLst/>
        </p:spPr>
        <p:txBody>
          <a:bodyPr/>
          <a:lstStyle/>
          <a:p>
            <a:pPr>
              <a:spcBef>
                <a:spcPct val="20000"/>
              </a:spcBef>
              <a:buClr>
                <a:schemeClr val="tx2"/>
              </a:buClr>
              <a:buSzPct val="90000"/>
              <a:buFont typeface="Symbol" pitchFamily="18" charset="2"/>
              <a:buNone/>
            </a:pPr>
            <a:endParaRPr kumimoji="0" lang="en-US" sz="3200" b="1">
              <a:solidFill>
                <a:srgbClr val="FFFF99"/>
              </a:solidFill>
              <a:latin typeface="隶书" pitchFamily="49" charset="-122"/>
              <a:ea typeface="隶书" pitchFamily="49" charset="-122"/>
            </a:endParaRPr>
          </a:p>
        </p:txBody>
      </p:sp>
      <p:sp>
        <p:nvSpPr>
          <p:cNvPr id="400391" name="Text Box 7"/>
          <p:cNvSpPr txBox="1">
            <a:spLocks noChangeArrowheads="1"/>
          </p:cNvSpPr>
          <p:nvPr/>
        </p:nvSpPr>
        <p:spPr bwMode="auto">
          <a:xfrm>
            <a:off x="611188" y="2133600"/>
            <a:ext cx="7921625" cy="366713"/>
          </a:xfrm>
          <a:prstGeom prst="rect">
            <a:avLst/>
          </a:prstGeom>
          <a:noFill/>
          <a:ln w="9525" algn="ctr">
            <a:noFill/>
            <a:miter lim="800000"/>
            <a:headEnd/>
            <a:tailEnd/>
          </a:ln>
          <a:effectLst/>
        </p:spPr>
        <p:txBody>
          <a:bodyPr>
            <a:spAutoFit/>
          </a:bodyPr>
          <a:lstStyle/>
          <a:p>
            <a:pPr eaLnBrk="0" hangingPunct="0">
              <a:spcBef>
                <a:spcPct val="50000"/>
              </a:spcBef>
            </a:pPr>
            <a:endParaRPr kumimoji="0" lang="en-US" sz="1800">
              <a:latin typeface="Arial" charset="0"/>
            </a:endParaRPr>
          </a:p>
        </p:txBody>
      </p:sp>
      <p:sp>
        <p:nvSpPr>
          <p:cNvPr id="400392" name="Text Box 8"/>
          <p:cNvSpPr txBox="1">
            <a:spLocks noChangeArrowheads="1"/>
          </p:cNvSpPr>
          <p:nvPr/>
        </p:nvSpPr>
        <p:spPr bwMode="auto">
          <a:xfrm>
            <a:off x="539750" y="1052513"/>
            <a:ext cx="8353425" cy="2443162"/>
          </a:xfrm>
          <a:prstGeom prst="rect">
            <a:avLst/>
          </a:prstGeom>
          <a:noFill/>
          <a:ln w="9525" algn="ctr">
            <a:noFill/>
            <a:miter lim="800000"/>
            <a:headEnd/>
            <a:tailEnd/>
          </a:ln>
          <a:effectLst/>
        </p:spPr>
        <p:txBody>
          <a:bodyPr>
            <a:spAutoFit/>
          </a:bodyPr>
          <a:lstStyle/>
          <a:p>
            <a:pPr marL="457200" indent="-457200" eaLnBrk="0" hangingPunct="0">
              <a:spcBef>
                <a:spcPct val="50000"/>
              </a:spcBef>
            </a:pPr>
            <a:r>
              <a:rPr kumimoji="0" lang="zh-CN" altLang="en-US" sz="2800" b="1">
                <a:solidFill>
                  <a:srgbClr val="FFFF99"/>
                </a:solidFill>
                <a:latin typeface="隶书" pitchFamily="49" charset="-122"/>
                <a:ea typeface="隶书" pitchFamily="49" charset="-122"/>
              </a:rPr>
              <a:t>状态图的实现：二维函数指针数组</a:t>
            </a:r>
          </a:p>
          <a:p>
            <a:pPr marL="457200" indent="-457200" eaLnBrk="0" hangingPunct="0">
              <a:spcBef>
                <a:spcPct val="50000"/>
              </a:spcBef>
            </a:pPr>
            <a:r>
              <a:rPr kumimoji="0" lang="en-US" altLang="zh-CN" sz="2800" b="1">
                <a:solidFill>
                  <a:srgbClr val="FFFF99"/>
                </a:solidFill>
                <a:latin typeface="隶书" pitchFamily="49" charset="-122"/>
                <a:ea typeface="隶书" pitchFamily="49" charset="-122"/>
              </a:rPr>
              <a:t>Dispatcher</a:t>
            </a:r>
            <a:r>
              <a:rPr kumimoji="0" lang="zh-CN" altLang="en-US" sz="2800" b="1">
                <a:solidFill>
                  <a:srgbClr val="FFFF99"/>
                </a:solidFill>
                <a:latin typeface="隶书" pitchFamily="49" charset="-122"/>
                <a:ea typeface="隶书" pitchFamily="49" charset="-122"/>
              </a:rPr>
              <a:t>任务</a:t>
            </a:r>
          </a:p>
          <a:p>
            <a:pPr marL="457200" indent="-457200" eaLnBrk="0" hangingPunct="0">
              <a:spcBef>
                <a:spcPct val="50000"/>
              </a:spcBef>
              <a:buFontTx/>
              <a:buAutoNum type="arabicPeriod"/>
            </a:pPr>
            <a:r>
              <a:rPr kumimoji="0" lang="zh-CN" altLang="en-US" sz="2800" b="1">
                <a:solidFill>
                  <a:srgbClr val="FFFF99"/>
                </a:solidFill>
                <a:latin typeface="隶书" pitchFamily="49" charset="-122"/>
                <a:ea typeface="隶书" pitchFamily="49" charset="-122"/>
              </a:rPr>
              <a:t>接收、解析在线软件系统发来的控制命令；</a:t>
            </a:r>
          </a:p>
          <a:p>
            <a:pPr marL="457200" indent="-457200" eaLnBrk="0" hangingPunct="0">
              <a:spcBef>
                <a:spcPct val="50000"/>
              </a:spcBef>
              <a:buFontTx/>
              <a:buAutoNum type="arabicPeriod"/>
            </a:pPr>
            <a:r>
              <a:rPr kumimoji="0" lang="zh-CN" altLang="en-US" sz="2800" b="1">
                <a:solidFill>
                  <a:srgbClr val="FFFF99"/>
                </a:solidFill>
                <a:latin typeface="隶书" pitchFamily="49" charset="-122"/>
                <a:ea typeface="隶书" pitchFamily="49" charset="-122"/>
              </a:rPr>
              <a:t>确定需要执行的动作处理函数。</a:t>
            </a:r>
          </a:p>
        </p:txBody>
      </p:sp>
      <p:sp>
        <p:nvSpPr>
          <p:cNvPr id="400393" name="Rectangle 9"/>
          <p:cNvSpPr>
            <a:spLocks noChangeArrowheads="1"/>
          </p:cNvSpPr>
          <p:nvPr/>
        </p:nvSpPr>
        <p:spPr bwMode="auto">
          <a:xfrm>
            <a:off x="1941513" y="993775"/>
            <a:ext cx="887412" cy="0"/>
          </a:xfrm>
          <a:prstGeom prst="rect">
            <a:avLst/>
          </a:prstGeom>
          <a:noFill/>
          <a:ln w="9525" algn="ctr">
            <a:noFill/>
            <a:miter lim="800000"/>
            <a:headEnd/>
            <a:tailEnd/>
          </a:ln>
          <a:effectLst/>
        </p:spPr>
        <p:txBody>
          <a:bodyPr wrap="none">
            <a:spAutoFit/>
          </a:bodyPr>
          <a:lstStyle/>
          <a:p>
            <a:endParaRPr lang="zh-CN" altLang="en-US"/>
          </a:p>
        </p:txBody>
      </p:sp>
      <p:sp>
        <p:nvSpPr>
          <p:cNvPr id="400394" name="__TH_L5"/>
          <p:cNvSpPr>
            <a:spLocks/>
          </p:cNvSpPr>
          <p:nvPr/>
        </p:nvSpPr>
        <p:spPr bwMode="auto">
          <a:xfrm>
            <a:off x="1878013" y="992188"/>
            <a:ext cx="863600" cy="392112"/>
          </a:xfrm>
          <a:custGeom>
            <a:avLst/>
            <a:gdLst/>
            <a:ahLst/>
            <a:cxnLst>
              <a:cxn ang="0">
                <a:pos x="0" y="0"/>
              </a:cxn>
              <a:cxn ang="0">
                <a:pos x="1423" y="626"/>
              </a:cxn>
              <a:cxn ang="0">
                <a:pos x="1378" y="611"/>
              </a:cxn>
            </a:cxnLst>
            <a:rect l="0" t="0" r="r" b="b"/>
            <a:pathLst>
              <a:path w="1423" h="626">
                <a:moveTo>
                  <a:pt x="0" y="0"/>
                </a:moveTo>
                <a:lnTo>
                  <a:pt x="1423" y="626"/>
                </a:lnTo>
                <a:lnTo>
                  <a:pt x="1378" y="611"/>
                </a:lnTo>
              </a:path>
            </a:pathLst>
          </a:custGeom>
          <a:solidFill>
            <a:srgbClr val="FFFFFF"/>
          </a:solidFill>
          <a:ln w="6350">
            <a:solidFill>
              <a:srgbClr val="000000"/>
            </a:solidFill>
            <a:round/>
            <a:headEnd/>
            <a:tailEnd/>
          </a:ln>
        </p:spPr>
        <p:txBody>
          <a:bodyPr/>
          <a:lstStyle/>
          <a:p>
            <a:endParaRPr lang="zh-CN" altLang="en-US"/>
          </a:p>
        </p:txBody>
      </p:sp>
      <p:sp>
        <p:nvSpPr>
          <p:cNvPr id="13" name="日期占位符 12"/>
          <p:cNvSpPr>
            <a:spLocks noGrp="1"/>
          </p:cNvSpPr>
          <p:nvPr>
            <p:ph type="dt" sz="half" idx="10"/>
          </p:nvPr>
        </p:nvSpPr>
        <p:spPr/>
        <p:txBody>
          <a:bodyPr/>
          <a:lstStyle/>
          <a:p>
            <a:r>
              <a:rPr lang="en-US" altLang="zh-CN" smtClean="0"/>
              <a:t>2014-7-18 IHEP</a:t>
            </a:r>
            <a:endParaRPr lang="en-US" altLang="zh-CN"/>
          </a:p>
        </p:txBody>
      </p:sp>
      <p:sp>
        <p:nvSpPr>
          <p:cNvPr id="14" name="灯片编号占位符 13"/>
          <p:cNvSpPr>
            <a:spLocks noGrp="1"/>
          </p:cNvSpPr>
          <p:nvPr>
            <p:ph type="sldNum" sz="quarter" idx="12"/>
          </p:nvPr>
        </p:nvSpPr>
        <p:spPr/>
        <p:txBody>
          <a:bodyPr/>
          <a:lstStyle/>
          <a:p>
            <a:fld id="{59700DE5-5ADE-4923-BE5B-C091AD802598}" type="slidenum">
              <a:rPr lang="en-US" altLang="zh-CN" smtClean="0"/>
              <a:pPr/>
              <a:t>148</a:t>
            </a:fld>
            <a:endParaRPr lang="en-US" altLang="zh-CN"/>
          </a:p>
        </p:txBody>
      </p:sp>
      <p:sp>
        <p:nvSpPr>
          <p:cNvPr id="15" name="页脚占位符 14"/>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ransition>
    <p:blinds/>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Rectangle 2"/>
          <p:cNvSpPr>
            <a:spLocks noGrp="1" noChangeArrowheads="1"/>
          </p:cNvSpPr>
          <p:nvPr>
            <p:ph type="title"/>
          </p:nvPr>
        </p:nvSpPr>
        <p:spPr/>
        <p:txBody>
          <a:bodyPr/>
          <a:lstStyle/>
          <a:p>
            <a:r>
              <a:rPr lang="zh-CN" altLang="en-US" i="0"/>
              <a:t>前端</a:t>
            </a:r>
            <a:r>
              <a:rPr lang="en-US" altLang="zh-CN" i="0"/>
              <a:t>VME</a:t>
            </a:r>
            <a:r>
              <a:rPr lang="zh-CN" altLang="en-US" i="0"/>
              <a:t>数据读出框架</a:t>
            </a:r>
          </a:p>
        </p:txBody>
      </p:sp>
      <p:sp>
        <p:nvSpPr>
          <p:cNvPr id="402435" name="Rectangle 3"/>
          <p:cNvSpPr>
            <a:spLocks noGrp="1" noChangeArrowheads="1"/>
          </p:cNvSpPr>
          <p:nvPr>
            <p:ph type="body" sz="half" idx="1"/>
          </p:nvPr>
        </p:nvSpPr>
        <p:spPr/>
        <p:txBody>
          <a:bodyPr/>
          <a:lstStyle/>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a:p>
            <a:pPr marL="609600" indent="-609600">
              <a:buFont typeface="Symbol" pitchFamily="18" charset="2"/>
              <a:buNone/>
            </a:pPr>
            <a:endParaRPr lang="en-US" altLang="zh-CN" sz="2800" b="1">
              <a:solidFill>
                <a:srgbClr val="FFFF99"/>
              </a:solidFill>
              <a:latin typeface="隶书" pitchFamily="49" charset="-122"/>
              <a:ea typeface="隶书" pitchFamily="49" charset="-122"/>
            </a:endParaRPr>
          </a:p>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p:txBody>
      </p:sp>
      <p:sp>
        <p:nvSpPr>
          <p:cNvPr id="402436"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402437"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marL="609600" indent="-609600">
              <a:spcBef>
                <a:spcPct val="20000"/>
              </a:spcBef>
              <a:buClr>
                <a:schemeClr val="tx2"/>
              </a:buClr>
              <a:buSzPct val="90000"/>
              <a:buFont typeface="Symbol" pitchFamily="18" charset="2"/>
              <a:buNone/>
            </a:pPr>
            <a:r>
              <a:rPr kumimoji="0" lang="zh-CN" altLang="en-US" sz="3200" b="1">
                <a:solidFill>
                  <a:srgbClr val="FFFF99"/>
                </a:solidFill>
                <a:latin typeface="隶书" pitchFamily="49" charset="-122"/>
                <a:ea typeface="隶书" pitchFamily="49" charset="-122"/>
              </a:rPr>
              <a:t>框架层的作用</a:t>
            </a:r>
          </a:p>
          <a:p>
            <a:pPr marL="609600" indent="-609600">
              <a:spcBef>
                <a:spcPct val="20000"/>
              </a:spcBef>
              <a:buClr>
                <a:schemeClr val="tx2"/>
              </a:buClr>
              <a:buSzPct val="90000"/>
              <a:buFont typeface="Symbol" pitchFamily="18" charset="2"/>
              <a:buAutoNum type="arabicPeriod"/>
            </a:pPr>
            <a:r>
              <a:rPr kumimoji="0" lang="zh-CN" altLang="en-US" sz="2800" b="1">
                <a:solidFill>
                  <a:srgbClr val="FFFF99"/>
                </a:solidFill>
                <a:latin typeface="隶书" pitchFamily="49" charset="-122"/>
                <a:ea typeface="隶书" pitchFamily="49" charset="-122"/>
              </a:rPr>
              <a:t>为整个读出子系统维护了一个和在线软件系统协作的状态图，在接收到在线软件系统的命令时进行状态转换，以完成整个读出子系统的运行控制；</a:t>
            </a:r>
          </a:p>
          <a:p>
            <a:pPr marL="609600" indent="-609600">
              <a:spcBef>
                <a:spcPct val="20000"/>
              </a:spcBef>
              <a:buClr>
                <a:schemeClr val="tx2"/>
              </a:buClr>
              <a:buSzPct val="90000"/>
              <a:buFont typeface="Symbol" pitchFamily="18" charset="2"/>
              <a:buAutoNum type="arabicPeriod"/>
            </a:pPr>
            <a:r>
              <a:rPr kumimoji="0" lang="zh-CN" altLang="en-US" sz="2800" b="1">
                <a:solidFill>
                  <a:srgbClr val="FFFF99"/>
                </a:solidFill>
                <a:latin typeface="隶书" pitchFamily="49" charset="-122"/>
                <a:ea typeface="隶书" pitchFamily="49" charset="-122"/>
              </a:rPr>
              <a:t>为整个读出子系统提供了网络连接、通用全局变量（如触发号、环形缓冲等）维护、系统状态信息报告；</a:t>
            </a:r>
          </a:p>
          <a:p>
            <a:pPr marL="609600" indent="-609600">
              <a:spcBef>
                <a:spcPct val="20000"/>
              </a:spcBef>
              <a:buClr>
                <a:schemeClr val="tx2"/>
              </a:buClr>
              <a:buSzPct val="90000"/>
              <a:buFont typeface="Symbol" pitchFamily="18" charset="2"/>
              <a:buAutoNum type="arabicPeriod"/>
            </a:pPr>
            <a:r>
              <a:rPr kumimoji="0" lang="zh-CN" altLang="en-US" sz="2800" b="1">
                <a:solidFill>
                  <a:srgbClr val="FFFF99"/>
                </a:solidFill>
                <a:latin typeface="隶书" pitchFamily="49" charset="-122"/>
                <a:ea typeface="隶书" pitchFamily="49" charset="-122"/>
              </a:rPr>
              <a:t>提供正常取数的运行任务；</a:t>
            </a:r>
          </a:p>
          <a:p>
            <a:pPr marL="609600" indent="-609600">
              <a:spcBef>
                <a:spcPct val="20000"/>
              </a:spcBef>
              <a:buClr>
                <a:schemeClr val="tx2"/>
              </a:buClr>
              <a:buSzPct val="90000"/>
              <a:buFont typeface="Symbol" pitchFamily="18" charset="2"/>
              <a:buAutoNum type="arabicPeriod"/>
            </a:pPr>
            <a:r>
              <a:rPr kumimoji="0" lang="zh-CN" altLang="en-US" sz="2800" b="1">
                <a:solidFill>
                  <a:srgbClr val="66FFFF"/>
                </a:solidFill>
                <a:latin typeface="隶书" pitchFamily="49" charset="-122"/>
                <a:ea typeface="隶书" pitchFamily="49" charset="-122"/>
              </a:rPr>
              <a:t>识别子探测器系统；</a:t>
            </a:r>
          </a:p>
          <a:p>
            <a:pPr marL="609600" indent="-609600">
              <a:spcBef>
                <a:spcPct val="20000"/>
              </a:spcBef>
              <a:buClr>
                <a:schemeClr val="tx2"/>
              </a:buClr>
              <a:buSzPct val="90000"/>
              <a:buFont typeface="Symbol" pitchFamily="18" charset="2"/>
              <a:buAutoNum type="arabicPeriod"/>
            </a:pPr>
            <a:r>
              <a:rPr kumimoji="0" lang="zh-CN" altLang="en-US" sz="2800" b="1">
                <a:solidFill>
                  <a:srgbClr val="66FFFF"/>
                </a:solidFill>
                <a:latin typeface="隶书" pitchFamily="49" charset="-122"/>
                <a:ea typeface="隶书" pitchFamily="49" charset="-122"/>
              </a:rPr>
              <a:t>提供子探测器层函数到框架层函数指针的连接；</a:t>
            </a:r>
          </a:p>
          <a:p>
            <a:pPr marL="609600" indent="-609600">
              <a:spcBef>
                <a:spcPct val="20000"/>
              </a:spcBef>
              <a:buClr>
                <a:schemeClr val="tx2"/>
              </a:buClr>
              <a:buSzPct val="90000"/>
              <a:buFont typeface="Symbol" pitchFamily="18" charset="2"/>
              <a:buAutoNum type="arabicPeriod"/>
            </a:pPr>
            <a:endParaRPr kumimoji="0" lang="en-US" altLang="zh-CN" sz="2800" b="1">
              <a:solidFill>
                <a:srgbClr val="66FFFF"/>
              </a:solidFill>
              <a:latin typeface="隶书" pitchFamily="49" charset="-122"/>
              <a:ea typeface="隶书" pitchFamily="49" charset="-122"/>
            </a:endParaRPr>
          </a:p>
        </p:txBody>
      </p:sp>
      <p:sp>
        <p:nvSpPr>
          <p:cNvPr id="8" name="日期占位符 7"/>
          <p:cNvSpPr>
            <a:spLocks noGrp="1"/>
          </p:cNvSpPr>
          <p:nvPr>
            <p:ph type="dt" sz="half" idx="10"/>
          </p:nvPr>
        </p:nvSpPr>
        <p:spPr/>
        <p:txBody>
          <a:bodyPr/>
          <a:lstStyle/>
          <a:p>
            <a:r>
              <a:rPr lang="en-US" altLang="zh-CN" smtClean="0"/>
              <a:t>2014-7-18 IHEP</a:t>
            </a:r>
            <a:endParaRPr lang="en-US" altLang="zh-CN"/>
          </a:p>
        </p:txBody>
      </p:sp>
      <p:sp>
        <p:nvSpPr>
          <p:cNvPr id="9" name="灯片编号占位符 8"/>
          <p:cNvSpPr>
            <a:spLocks noGrp="1"/>
          </p:cNvSpPr>
          <p:nvPr>
            <p:ph type="sldNum" sz="quarter" idx="12"/>
          </p:nvPr>
        </p:nvSpPr>
        <p:spPr/>
        <p:txBody>
          <a:bodyPr/>
          <a:lstStyle/>
          <a:p>
            <a:fld id="{59700DE5-5ADE-4923-BE5B-C091AD802598}" type="slidenum">
              <a:rPr lang="en-US" altLang="zh-CN" smtClean="0"/>
              <a:pPr/>
              <a:t>149</a:t>
            </a:fld>
            <a:endParaRPr lang="en-US" altLang="zh-CN"/>
          </a:p>
        </p:txBody>
      </p:sp>
      <p:sp>
        <p:nvSpPr>
          <p:cNvPr id="10" name="页脚占位符 9"/>
          <p:cNvSpPr>
            <a:spLocks noGrp="1"/>
          </p:cNvSpPr>
          <p:nvPr>
            <p:ph type="ftr" sz="quarter" idx="11"/>
          </p:nvPr>
        </p:nvSpPr>
        <p:spPr/>
        <p:txBody>
          <a:bodyPr/>
          <a:lstStyle/>
          <a:p>
            <a:r>
              <a:rPr lang="pt-BR" altLang="zh-CN" smtClean="0"/>
              <a:t>Z.-A. LIU     EPC Seminar</a:t>
            </a:r>
            <a:endParaRPr lang="en-US" altLang="zh-CN"/>
          </a:p>
        </p:txBody>
      </p:sp>
    </p:spTree>
    <p:custDataLst>
      <p:tags r:id="rId1"/>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2437">
                                            <p:txEl>
                                              <p:pRg st="4" end="4"/>
                                            </p:txEl>
                                          </p:spTgt>
                                        </p:tgtEl>
                                        <p:attrNameLst>
                                          <p:attrName>style.visibility</p:attrName>
                                        </p:attrNameLst>
                                      </p:cBhvr>
                                      <p:to>
                                        <p:strVal val="visible"/>
                                      </p:to>
                                    </p:set>
                                    <p:animEffect transition="in" filter="blinds(horizontal)">
                                      <p:cBhvr>
                                        <p:cTn id="7" dur="500"/>
                                        <p:tgtEl>
                                          <p:spTgt spid="402437">
                                            <p:txEl>
                                              <p:pRg st="4" end="4"/>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2437">
                                            <p:txEl>
                                              <p:pRg st="5" end="5"/>
                                            </p:txEl>
                                          </p:spTgt>
                                        </p:tgtEl>
                                        <p:attrNameLst>
                                          <p:attrName>style.visibility</p:attrName>
                                        </p:attrNameLst>
                                      </p:cBhvr>
                                      <p:to>
                                        <p:strVal val="visible"/>
                                      </p:to>
                                    </p:set>
                                    <p:animEffect transition="in" filter="blinds(horizontal)">
                                      <p:cBhvr>
                                        <p:cTn id="12" dur="500"/>
                                        <p:tgtEl>
                                          <p:spTgt spid="40243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9" name="Rectangle 5"/>
          <p:cNvSpPr>
            <a:spLocks noChangeArrowheads="1"/>
          </p:cNvSpPr>
          <p:nvPr/>
        </p:nvSpPr>
        <p:spPr bwMode="auto">
          <a:xfrm>
            <a:off x="685800" y="115888"/>
            <a:ext cx="7772400" cy="720725"/>
          </a:xfrm>
          <a:prstGeom prst="rect">
            <a:avLst/>
          </a:prstGeom>
          <a:noFill/>
          <a:ln w="9525">
            <a:noFill/>
            <a:miter lim="800000"/>
            <a:headEnd/>
            <a:tailEnd/>
          </a:ln>
          <a:effectLst/>
        </p:spPr>
        <p:txBody>
          <a:bodyPr anchor="ctr"/>
          <a:lstStyle/>
          <a:p>
            <a:pPr algn="ctr"/>
            <a:r>
              <a:rPr lang="en-US" altLang="zh-CN" sz="4400" dirty="0" smtClean="0">
                <a:solidFill>
                  <a:schemeClr val="tx2"/>
                </a:solidFill>
              </a:rPr>
              <a:t>Example of BESIII at BEPCII </a:t>
            </a:r>
            <a:endParaRPr lang="en-US" altLang="zh-CN" sz="4400" dirty="0">
              <a:solidFill>
                <a:schemeClr val="tx2"/>
              </a:solidFill>
            </a:endParaRPr>
          </a:p>
        </p:txBody>
      </p:sp>
      <p:sp>
        <p:nvSpPr>
          <p:cNvPr id="277511" name="Text Box 7"/>
          <p:cNvSpPr txBox="1">
            <a:spLocks noChangeArrowheads="1"/>
          </p:cNvSpPr>
          <p:nvPr/>
        </p:nvSpPr>
        <p:spPr bwMode="auto">
          <a:xfrm>
            <a:off x="1763713" y="5805264"/>
            <a:ext cx="5562600" cy="396875"/>
          </a:xfrm>
          <a:prstGeom prst="rect">
            <a:avLst/>
          </a:prstGeom>
          <a:noFill/>
          <a:ln w="9525">
            <a:noFill/>
            <a:miter lim="800000"/>
            <a:headEnd/>
            <a:tailEnd/>
          </a:ln>
          <a:effectLst/>
        </p:spPr>
        <p:txBody>
          <a:bodyPr>
            <a:spAutoFit/>
          </a:bodyPr>
          <a:lstStyle/>
          <a:p>
            <a:pPr>
              <a:spcBef>
                <a:spcPct val="50000"/>
              </a:spcBef>
            </a:pPr>
            <a:r>
              <a:rPr lang="en-US" altLang="zh-CN" sz="2000" b="1" dirty="0"/>
              <a:t>Luminosity: 3~10×10</a:t>
            </a:r>
            <a:r>
              <a:rPr lang="en-US" altLang="zh-CN" sz="2000" b="1" baseline="30000" dirty="0"/>
              <a:t>32</a:t>
            </a:r>
            <a:r>
              <a:rPr lang="en-US" altLang="zh-CN" sz="2000" b="1" dirty="0"/>
              <a:t>cm</a:t>
            </a:r>
            <a:r>
              <a:rPr lang="en-US" altLang="zh-CN" sz="2000" b="1" baseline="30000" dirty="0"/>
              <a:t>-2</a:t>
            </a:r>
            <a:r>
              <a:rPr lang="en-US" altLang="zh-CN" sz="2000" b="1" dirty="0"/>
              <a:t>s</a:t>
            </a:r>
            <a:r>
              <a:rPr lang="en-US" altLang="zh-CN" sz="2000" b="1" baseline="30000" dirty="0"/>
              <a:t>-1</a:t>
            </a:r>
            <a:r>
              <a:rPr lang="en-US" altLang="zh-CN" sz="2000" b="1" dirty="0"/>
              <a:t> @ 3.77GeV</a:t>
            </a:r>
          </a:p>
        </p:txBody>
      </p:sp>
      <p:pic>
        <p:nvPicPr>
          <p:cNvPr id="277513" name="Picture 9"/>
          <p:cNvPicPr>
            <a:picLocks noChangeAspect="1" noChangeArrowheads="1"/>
          </p:cNvPicPr>
          <p:nvPr/>
        </p:nvPicPr>
        <p:blipFill>
          <a:blip r:embed="rId3"/>
          <a:srcRect/>
          <a:stretch>
            <a:fillRect/>
          </a:stretch>
        </p:blipFill>
        <p:spPr bwMode="auto">
          <a:xfrm>
            <a:off x="2402904" y="836712"/>
            <a:ext cx="6705600" cy="4997450"/>
          </a:xfrm>
          <a:prstGeom prst="rect">
            <a:avLst/>
          </a:prstGeom>
          <a:noFill/>
        </p:spPr>
      </p:pic>
      <p:sp>
        <p:nvSpPr>
          <p:cNvPr id="7" name="日期占位符 6"/>
          <p:cNvSpPr>
            <a:spLocks noGrp="1"/>
          </p:cNvSpPr>
          <p:nvPr>
            <p:ph type="dt" sz="half" idx="10"/>
          </p:nvPr>
        </p:nvSpPr>
        <p:spPr/>
        <p:txBody>
          <a:bodyPr/>
          <a:lstStyle/>
          <a:p>
            <a:r>
              <a:rPr lang="en-US" altLang="zh-CN" smtClean="0"/>
              <a:t>2014-7-18 IHEP</a:t>
            </a:r>
            <a:endParaRPr lang="en-US" altLang="zh-CN"/>
          </a:p>
        </p:txBody>
      </p:sp>
      <p:sp>
        <p:nvSpPr>
          <p:cNvPr id="8" name="灯片编号占位符 7"/>
          <p:cNvSpPr>
            <a:spLocks noGrp="1"/>
          </p:cNvSpPr>
          <p:nvPr>
            <p:ph type="sldNum" sz="quarter" idx="12"/>
          </p:nvPr>
        </p:nvSpPr>
        <p:spPr/>
        <p:txBody>
          <a:bodyPr/>
          <a:lstStyle/>
          <a:p>
            <a:fld id="{E1D0FC37-B3AD-4B89-B933-660EB0FB2D61}" type="slidenum">
              <a:rPr lang="en-US" altLang="zh-CN" smtClean="0"/>
              <a:pPr/>
              <a:t>15</a:t>
            </a:fld>
            <a:endParaRPr lang="en-US" altLang="zh-CN"/>
          </a:p>
        </p:txBody>
      </p:sp>
      <p:sp>
        <p:nvSpPr>
          <p:cNvPr id="9" name="页脚占位符 8"/>
          <p:cNvSpPr>
            <a:spLocks noGrp="1"/>
          </p:cNvSpPr>
          <p:nvPr>
            <p:ph type="ftr" sz="quarter" idx="11"/>
          </p:nvPr>
        </p:nvSpPr>
        <p:spPr/>
        <p:txBody>
          <a:bodyPr/>
          <a:lstStyle/>
          <a:p>
            <a:r>
              <a:rPr lang="pt-BR" altLang="zh-CN" smtClean="0"/>
              <a:t>Z.-A. LIU     EPC Seminar</a:t>
            </a:r>
            <a:endParaRPr lang="en-US" altLang="zh-CN"/>
          </a:p>
        </p:txBody>
      </p:sp>
      <p:sp>
        <p:nvSpPr>
          <p:cNvPr id="10" name="Rectangle 4"/>
          <p:cNvSpPr>
            <a:spLocks noGrp="1" noChangeArrowheads="1"/>
          </p:cNvSpPr>
          <p:nvPr>
            <p:ph sz="half" idx="4294967295"/>
          </p:nvPr>
        </p:nvSpPr>
        <p:spPr>
          <a:xfrm>
            <a:off x="35496" y="1928802"/>
            <a:ext cx="2729880" cy="3394075"/>
          </a:xfrm>
          <a:prstGeom prst="rect">
            <a:avLst/>
          </a:prstGeom>
        </p:spPr>
        <p:txBody>
          <a:bodyPr/>
          <a:lstStyle/>
          <a:p>
            <a:pPr>
              <a:lnSpc>
                <a:spcPct val="90000"/>
              </a:lnSpc>
            </a:pPr>
            <a:r>
              <a:rPr lang="en-US" altLang="zh-CN" sz="2400" dirty="0"/>
              <a:t>BEPCII</a:t>
            </a:r>
            <a:endParaRPr lang="en-US" altLang="zh-CN" sz="3200" dirty="0"/>
          </a:p>
          <a:p>
            <a:pPr lvl="1">
              <a:lnSpc>
                <a:spcPct val="90000"/>
              </a:lnSpc>
            </a:pPr>
            <a:r>
              <a:rPr lang="en-US" altLang="zh-CN" sz="2000" dirty="0"/>
              <a:t>high luminosity</a:t>
            </a:r>
          </a:p>
          <a:p>
            <a:pPr lvl="1">
              <a:lnSpc>
                <a:spcPct val="90000"/>
              </a:lnSpc>
            </a:pPr>
            <a:r>
              <a:rPr lang="en-US" altLang="zh-CN" sz="2000" dirty="0"/>
              <a:t>multi-bunch mode</a:t>
            </a:r>
          </a:p>
          <a:p>
            <a:pPr lvl="1">
              <a:lnSpc>
                <a:spcPct val="90000"/>
              </a:lnSpc>
            </a:pPr>
            <a:r>
              <a:rPr lang="en-US" altLang="zh-CN" sz="2000" dirty="0"/>
              <a:t>inter train: 48ns</a:t>
            </a:r>
          </a:p>
          <a:p>
            <a:pPr lvl="1">
              <a:lnSpc>
                <a:spcPct val="90000"/>
              </a:lnSpc>
            </a:pPr>
            <a:r>
              <a:rPr lang="en-US" altLang="zh-CN" sz="2000" dirty="0"/>
              <a:t>inter bunch: 8ns</a:t>
            </a:r>
          </a:p>
          <a:p>
            <a:pPr>
              <a:lnSpc>
                <a:spcPct val="90000"/>
              </a:lnSpc>
              <a:spcBef>
                <a:spcPct val="80000"/>
              </a:spcBef>
            </a:pPr>
            <a:r>
              <a:rPr lang="en-US" altLang="zh-CN" sz="2400" dirty="0"/>
              <a:t>BESIII+FEE</a:t>
            </a:r>
            <a:endParaRPr lang="en-US" altLang="zh-CN" sz="3200" dirty="0"/>
          </a:p>
          <a:p>
            <a:pPr lvl="1">
              <a:lnSpc>
                <a:spcPct val="90000"/>
              </a:lnSpc>
            </a:pPr>
            <a:r>
              <a:rPr lang="en-US" altLang="zh-CN" sz="2000" dirty="0"/>
              <a:t>new technology</a:t>
            </a:r>
          </a:p>
          <a:p>
            <a:pPr lvl="1">
              <a:lnSpc>
                <a:spcPct val="90000"/>
              </a:lnSpc>
            </a:pPr>
            <a:r>
              <a:rPr lang="en-US" altLang="zh-CN" sz="2000" dirty="0"/>
              <a:t>new design</a:t>
            </a:r>
          </a:p>
          <a:p>
            <a:pPr lvl="1">
              <a:lnSpc>
                <a:spcPct val="90000"/>
              </a:lnSpc>
            </a:pPr>
            <a:r>
              <a:rPr lang="en-US" altLang="zh-CN" sz="2000" dirty="0">
                <a:solidFill>
                  <a:srgbClr val="FF0000"/>
                </a:solidFill>
              </a:rPr>
              <a:t>pipeline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2" fill="hold" grpId="0" nodeType="with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anim calcmode="lin" valueType="num">
                                      <p:cBhvr additive="base">
                                        <p:cTn id="11" dur="500" fill="hold"/>
                                        <p:tgtEl>
                                          <p:spTgt spid="10">
                                            <p:txEl>
                                              <p:pRg st="1" end="1"/>
                                            </p:txEl>
                                          </p:spTgt>
                                        </p:tgtEl>
                                        <p:attrNameLst>
                                          <p:attrName>ppt_x</p:attrName>
                                        </p:attrNameLst>
                                      </p:cBhvr>
                                      <p:tavLst>
                                        <p:tav tm="0">
                                          <p:val>
                                            <p:strVal val="1+#ppt_w/2"/>
                                          </p:val>
                                        </p:tav>
                                        <p:tav tm="100000">
                                          <p:val>
                                            <p:strVal val="#ppt_x"/>
                                          </p:val>
                                        </p:tav>
                                      </p:tavLst>
                                    </p:anim>
                                    <p:anim calcmode="lin" valueType="num">
                                      <p:cBhvr additive="base">
                                        <p:cTn id="12" dur="500" fill="hold"/>
                                        <p:tgtEl>
                                          <p:spTgt spid="10">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3" presetID="2" presetClass="entr" presetSubtype="2" fill="hold" grpId="0" nodeType="with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 calcmode="lin" valueType="num">
                                      <p:cBhvr additive="base">
                                        <p:cTn id="15" dur="500" fill="hold"/>
                                        <p:tgtEl>
                                          <p:spTgt spid="10">
                                            <p:txEl>
                                              <p:pRg st="2" end="2"/>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0">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7" presetID="2" presetClass="entr" presetSubtype="2" fill="hold" grpId="0"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 calcmode="lin" valueType="num">
                                      <p:cBhvr additive="base">
                                        <p:cTn id="19" dur="500" fill="hold"/>
                                        <p:tgtEl>
                                          <p:spTgt spid="10">
                                            <p:txEl>
                                              <p:pRg st="3" end="3"/>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0">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par>
                                <p:cTn id="21" presetID="2" presetClass="entr" presetSubtype="2" fill="hold" grpId="0"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 calcmode="lin" valueType="num">
                                      <p:cBhvr additive="base">
                                        <p:cTn id="23" dur="500" fill="hold"/>
                                        <p:tgtEl>
                                          <p:spTgt spid="10">
                                            <p:txEl>
                                              <p:pRg st="4" end="4"/>
                                            </p:txEl>
                                          </p:spTgt>
                                        </p:tgtEl>
                                        <p:attrNameLst>
                                          <p:attrName>ppt_x</p:attrName>
                                        </p:attrNameLst>
                                      </p:cBhvr>
                                      <p:tavLst>
                                        <p:tav tm="0">
                                          <p:val>
                                            <p:strVal val="1+#ppt_w/2"/>
                                          </p:val>
                                        </p:tav>
                                        <p:tav tm="100000">
                                          <p:val>
                                            <p:strVal val="#ppt_x"/>
                                          </p:val>
                                        </p:tav>
                                      </p:tavLst>
                                    </p:anim>
                                    <p:anim calcmode="lin" valueType="num">
                                      <p:cBhvr additive="base">
                                        <p:cTn id="24" dur="500" fill="hold"/>
                                        <p:tgtEl>
                                          <p:spTgt spid="10">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0">
                                            <p:txEl>
                                              <p:pRg st="5" end="5"/>
                                            </p:txEl>
                                          </p:spTgt>
                                        </p:tgtEl>
                                        <p:attrNameLst>
                                          <p:attrName>style.visibility</p:attrName>
                                        </p:attrNameLst>
                                      </p:cBhvr>
                                      <p:to>
                                        <p:strVal val="visible"/>
                                      </p:to>
                                    </p:set>
                                    <p:anim calcmode="lin" valueType="num">
                                      <p:cBhvr additive="base">
                                        <p:cTn id="29" dur="500" fill="hold"/>
                                        <p:tgtEl>
                                          <p:spTgt spid="10">
                                            <p:txEl>
                                              <p:pRg st="5" end="5"/>
                                            </p:txEl>
                                          </p:spTgt>
                                        </p:tgtEl>
                                        <p:attrNameLst>
                                          <p:attrName>ppt_x</p:attrName>
                                        </p:attrNameLst>
                                      </p:cBhvr>
                                      <p:tavLst>
                                        <p:tav tm="0">
                                          <p:val>
                                            <p:strVal val="1+#ppt_w/2"/>
                                          </p:val>
                                        </p:tav>
                                        <p:tav tm="100000">
                                          <p:val>
                                            <p:strVal val="#ppt_x"/>
                                          </p:val>
                                        </p:tav>
                                      </p:tavLst>
                                    </p:anim>
                                    <p:anim calcmode="lin" valueType="num">
                                      <p:cBhvr additive="base">
                                        <p:cTn id="30" dur="500" fill="hold"/>
                                        <p:tgtEl>
                                          <p:spTgt spid="10">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7"/>
                                            </p:cond>
                                          </p:stCondLst>
                                          <p:endCondLst>
                                            <p:cond evt="onStopAudio" delay="0">
                                              <p:tgtEl>
                                                <p:sldTgt/>
                                              </p:tgtEl>
                                            </p:cond>
                                          </p:endCondLst>
                                        </p:cTn>
                                        <p:tgtEl>
                                          <p:sndTgt r:embed="rId2" name="WHOOSH.WAV"/>
                                        </p:tgtEl>
                                      </p:cMediaNode>
                                    </p:audio>
                                  </p:subTnLst>
                                </p:cTn>
                              </p:par>
                              <p:par>
                                <p:cTn id="31" presetID="2" presetClass="entr" presetSubtype="2" fill="hold" grpId="0" nodeType="with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 calcmode="lin" valueType="num">
                                      <p:cBhvr additive="base">
                                        <p:cTn id="33" dur="500" fill="hold"/>
                                        <p:tgtEl>
                                          <p:spTgt spid="10">
                                            <p:txEl>
                                              <p:pRg st="6" end="6"/>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0">
                                            <p:txEl>
                                              <p:pRg st="6" end="6"/>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par>
                                <p:cTn id="35" presetID="2" presetClass="entr" presetSubtype="2" fill="hold" grpId="0" nodeType="withEffect">
                                  <p:stCondLst>
                                    <p:cond delay="0"/>
                                  </p:stCondLst>
                                  <p:childTnLst>
                                    <p:set>
                                      <p:cBhvr>
                                        <p:cTn id="36" dur="1" fill="hold">
                                          <p:stCondLst>
                                            <p:cond delay="0"/>
                                          </p:stCondLst>
                                        </p:cTn>
                                        <p:tgtEl>
                                          <p:spTgt spid="10">
                                            <p:txEl>
                                              <p:pRg st="7" end="7"/>
                                            </p:txEl>
                                          </p:spTgt>
                                        </p:tgtEl>
                                        <p:attrNameLst>
                                          <p:attrName>style.visibility</p:attrName>
                                        </p:attrNameLst>
                                      </p:cBhvr>
                                      <p:to>
                                        <p:strVal val="visible"/>
                                      </p:to>
                                    </p:set>
                                    <p:anim calcmode="lin" valueType="num">
                                      <p:cBhvr additive="base">
                                        <p:cTn id="37" dur="500" fill="hold"/>
                                        <p:tgtEl>
                                          <p:spTgt spid="10">
                                            <p:txEl>
                                              <p:pRg st="7" end="7"/>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0">
                                            <p:txEl>
                                              <p:pRg st="7" end="7"/>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par>
                                <p:cTn id="39" presetID="2" presetClass="entr" presetSubtype="2" fill="hold" grpId="0" nodeType="withEffect">
                                  <p:stCondLst>
                                    <p:cond delay="0"/>
                                  </p:stCondLst>
                                  <p:childTnLst>
                                    <p:set>
                                      <p:cBhvr>
                                        <p:cTn id="40" dur="1" fill="hold">
                                          <p:stCondLst>
                                            <p:cond delay="0"/>
                                          </p:stCondLst>
                                        </p:cTn>
                                        <p:tgtEl>
                                          <p:spTgt spid="10">
                                            <p:txEl>
                                              <p:pRg st="8" end="8"/>
                                            </p:txEl>
                                          </p:spTgt>
                                        </p:tgtEl>
                                        <p:attrNameLst>
                                          <p:attrName>style.visibility</p:attrName>
                                        </p:attrNameLst>
                                      </p:cBhvr>
                                      <p:to>
                                        <p:strVal val="visible"/>
                                      </p:to>
                                    </p:set>
                                    <p:anim calcmode="lin" valueType="num">
                                      <p:cBhvr additive="base">
                                        <p:cTn id="41" dur="500" fill="hold"/>
                                        <p:tgtEl>
                                          <p:spTgt spid="10">
                                            <p:txEl>
                                              <p:pRg st="8" end="8"/>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0">
                                            <p:txEl>
                                              <p:pRg st="8" end="8"/>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2"/>
          <p:cNvSpPr>
            <a:spLocks noGrp="1" noChangeArrowheads="1"/>
          </p:cNvSpPr>
          <p:nvPr>
            <p:ph type="title"/>
          </p:nvPr>
        </p:nvSpPr>
        <p:spPr/>
        <p:txBody>
          <a:bodyPr/>
          <a:lstStyle/>
          <a:p>
            <a:r>
              <a:rPr lang="zh-CN" altLang="en-US" i="0"/>
              <a:t>前端</a:t>
            </a:r>
            <a:r>
              <a:rPr lang="en-US" altLang="zh-CN" i="0"/>
              <a:t>VME</a:t>
            </a:r>
            <a:r>
              <a:rPr lang="zh-CN" altLang="en-US" i="0"/>
              <a:t>数据读出框架</a:t>
            </a:r>
          </a:p>
        </p:txBody>
      </p:sp>
      <p:sp>
        <p:nvSpPr>
          <p:cNvPr id="404483" name="Rectangle 3"/>
          <p:cNvSpPr>
            <a:spLocks noGrp="1" noChangeArrowheads="1"/>
          </p:cNvSpPr>
          <p:nvPr>
            <p:ph type="body" sz="half" idx="1"/>
          </p:nvPr>
        </p:nvSpPr>
        <p:spPr/>
        <p:txBody>
          <a:bodyPr/>
          <a:lstStyle/>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a:p>
            <a:pPr marL="609600" indent="-609600">
              <a:buFont typeface="Symbol" pitchFamily="18" charset="2"/>
              <a:buNone/>
            </a:pPr>
            <a:endParaRPr lang="en-US" altLang="zh-CN" sz="2800" b="1">
              <a:solidFill>
                <a:srgbClr val="FFFF99"/>
              </a:solidFill>
              <a:latin typeface="隶书" pitchFamily="49" charset="-122"/>
              <a:ea typeface="隶书" pitchFamily="49" charset="-122"/>
            </a:endParaRPr>
          </a:p>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p:txBody>
      </p:sp>
      <p:sp>
        <p:nvSpPr>
          <p:cNvPr id="404484"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404485"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a:spcBef>
                <a:spcPct val="20000"/>
              </a:spcBef>
              <a:buClr>
                <a:schemeClr val="tx2"/>
              </a:buClr>
              <a:buSzPct val="90000"/>
              <a:buFont typeface="Symbol" pitchFamily="18" charset="2"/>
              <a:buNone/>
            </a:pPr>
            <a:r>
              <a:rPr kumimoji="0" lang="zh-CN" altLang="en-US" sz="2800" b="1">
                <a:solidFill>
                  <a:srgbClr val="FFFF99"/>
                </a:solidFill>
                <a:latin typeface="隶书" pitchFamily="49" charset="-122"/>
                <a:ea typeface="隶书" pitchFamily="49" charset="-122"/>
              </a:rPr>
              <a:t>子探测器系统的识别</a:t>
            </a:r>
          </a:p>
          <a:p>
            <a:pPr>
              <a:spcBef>
                <a:spcPct val="20000"/>
              </a:spcBef>
              <a:buClr>
                <a:schemeClr val="tx2"/>
              </a:buClr>
              <a:buSzPct val="90000"/>
              <a:buFont typeface="Symbol" pitchFamily="18" charset="2"/>
              <a:buNone/>
            </a:pPr>
            <a:r>
              <a:rPr kumimoji="0" lang="zh-CN" altLang="en-US" sz="2800" b="1">
                <a:solidFill>
                  <a:srgbClr val="FFFF99"/>
                </a:solidFill>
                <a:latin typeface="隶书" pitchFamily="49" charset="-122"/>
                <a:ea typeface="隶书" pitchFamily="49" charset="-122"/>
              </a:rPr>
              <a:t>	通过</a:t>
            </a:r>
            <a:r>
              <a:rPr kumimoji="0" lang="en-US" altLang="zh-CN" sz="2800" b="1">
                <a:solidFill>
                  <a:srgbClr val="FFFF99"/>
                </a:solidFill>
                <a:latin typeface="隶书" pitchFamily="49" charset="-122"/>
                <a:ea typeface="隶书" pitchFamily="49" charset="-122"/>
              </a:rPr>
              <a:t>PowerPC</a:t>
            </a:r>
            <a:r>
              <a:rPr kumimoji="0" lang="zh-CN" altLang="en-US" sz="2800" b="1">
                <a:solidFill>
                  <a:srgbClr val="FFFF99"/>
                </a:solidFill>
                <a:latin typeface="隶书" pitchFamily="49" charset="-122"/>
                <a:ea typeface="隶书" pitchFamily="49" charset="-122"/>
              </a:rPr>
              <a:t>上的一个</a:t>
            </a:r>
            <a:r>
              <a:rPr kumimoji="0" lang="en-US" altLang="zh-CN" sz="2800" b="1">
                <a:solidFill>
                  <a:srgbClr val="FFFF99"/>
                </a:solidFill>
                <a:latin typeface="隶书" pitchFamily="49" charset="-122"/>
                <a:ea typeface="隶书" pitchFamily="49" charset="-122"/>
              </a:rPr>
              <a:t>8</a:t>
            </a:r>
            <a:r>
              <a:rPr kumimoji="0" lang="zh-CN" altLang="en-US" sz="2800" b="1">
                <a:solidFill>
                  <a:srgbClr val="FFFF99"/>
                </a:solidFill>
                <a:latin typeface="隶书" pitchFamily="49" charset="-122"/>
                <a:ea typeface="隶书" pitchFamily="49" charset="-122"/>
              </a:rPr>
              <a:t>位寄存器</a:t>
            </a:r>
            <a:r>
              <a:rPr kumimoji="0" lang="en-US" altLang="zh-CN" sz="2800" b="1">
                <a:solidFill>
                  <a:srgbClr val="FFFF99"/>
                </a:solidFill>
                <a:latin typeface="隶书" pitchFamily="49" charset="-122"/>
                <a:ea typeface="隶书" pitchFamily="49" charset="-122"/>
              </a:rPr>
              <a:t>Software Readable Header</a:t>
            </a:r>
            <a:r>
              <a:rPr kumimoji="0" lang="zh-CN" altLang="en-US" sz="2800" b="1">
                <a:solidFill>
                  <a:srgbClr val="FFFF99"/>
                </a:solidFill>
                <a:latin typeface="隶书" pitchFamily="49" charset="-122"/>
                <a:ea typeface="隶书" pitchFamily="49" charset="-122"/>
              </a:rPr>
              <a:t>实现。</a:t>
            </a:r>
          </a:p>
        </p:txBody>
      </p:sp>
      <p:sp>
        <p:nvSpPr>
          <p:cNvPr id="404486" name="Rectangle 6"/>
          <p:cNvSpPr>
            <a:spLocks noChangeArrowheads="1"/>
          </p:cNvSpPr>
          <p:nvPr/>
        </p:nvSpPr>
        <p:spPr bwMode="auto">
          <a:xfrm>
            <a:off x="1116013" y="3789363"/>
            <a:ext cx="2232025" cy="503237"/>
          </a:xfrm>
          <a:prstGeom prst="rect">
            <a:avLst/>
          </a:prstGeom>
          <a:noFill/>
          <a:ln w="28575" algn="ctr">
            <a:solidFill>
              <a:srgbClr val="FFFFFF"/>
            </a:solidFill>
            <a:miter lim="800000"/>
            <a:headEnd/>
            <a:tailEnd/>
          </a:ln>
          <a:effectLst/>
        </p:spPr>
        <p:txBody>
          <a:bodyPr wrap="none" anchor="ctr"/>
          <a:lstStyle/>
          <a:p>
            <a:pPr algn="ctr" eaLnBrk="0" hangingPunct="0"/>
            <a:r>
              <a:rPr kumimoji="0" lang="zh-CN" altLang="en-US" sz="1600" b="1">
                <a:latin typeface="Arial" charset="0"/>
              </a:rPr>
              <a:t>子探测器系统编号</a:t>
            </a:r>
          </a:p>
        </p:txBody>
      </p:sp>
      <p:sp>
        <p:nvSpPr>
          <p:cNvPr id="404487" name="Text Box 7"/>
          <p:cNvSpPr txBox="1">
            <a:spLocks noChangeArrowheads="1"/>
          </p:cNvSpPr>
          <p:nvPr/>
        </p:nvSpPr>
        <p:spPr bwMode="auto">
          <a:xfrm>
            <a:off x="1042988" y="4437063"/>
            <a:ext cx="311150" cy="366712"/>
          </a:xfrm>
          <a:prstGeom prst="rect">
            <a:avLst/>
          </a:prstGeom>
          <a:noFill/>
          <a:ln w="9525" algn="ctr">
            <a:noFill/>
            <a:miter lim="800000"/>
            <a:headEnd/>
            <a:tailEnd/>
          </a:ln>
          <a:effectLst/>
        </p:spPr>
        <p:txBody>
          <a:bodyPr wrap="none">
            <a:spAutoFit/>
          </a:bodyPr>
          <a:lstStyle/>
          <a:p>
            <a:pPr eaLnBrk="0" hangingPunct="0"/>
            <a:r>
              <a:rPr kumimoji="0" lang="en-US" altLang="zh-CN" sz="1800" b="1">
                <a:latin typeface="Arial" charset="0"/>
              </a:rPr>
              <a:t>7</a:t>
            </a:r>
          </a:p>
        </p:txBody>
      </p:sp>
      <p:sp>
        <p:nvSpPr>
          <p:cNvPr id="404488" name="Text Box 8"/>
          <p:cNvSpPr txBox="1">
            <a:spLocks noChangeArrowheads="1"/>
          </p:cNvSpPr>
          <p:nvPr/>
        </p:nvSpPr>
        <p:spPr bwMode="auto">
          <a:xfrm>
            <a:off x="7500938" y="4437063"/>
            <a:ext cx="311150" cy="366712"/>
          </a:xfrm>
          <a:prstGeom prst="rect">
            <a:avLst/>
          </a:prstGeom>
          <a:noFill/>
          <a:ln w="9525" algn="ctr">
            <a:noFill/>
            <a:miter lim="800000"/>
            <a:headEnd/>
            <a:tailEnd/>
          </a:ln>
          <a:effectLst/>
        </p:spPr>
        <p:txBody>
          <a:bodyPr wrap="none">
            <a:spAutoFit/>
          </a:bodyPr>
          <a:lstStyle/>
          <a:p>
            <a:pPr eaLnBrk="0" hangingPunct="0"/>
            <a:r>
              <a:rPr kumimoji="0" lang="en-US" altLang="zh-CN" sz="1800" b="1">
                <a:latin typeface="Arial" charset="0"/>
              </a:rPr>
              <a:t>0</a:t>
            </a:r>
          </a:p>
        </p:txBody>
      </p:sp>
      <p:sp>
        <p:nvSpPr>
          <p:cNvPr id="404489" name="Text Box 9"/>
          <p:cNvSpPr txBox="1">
            <a:spLocks noChangeArrowheads="1"/>
          </p:cNvSpPr>
          <p:nvPr/>
        </p:nvSpPr>
        <p:spPr bwMode="auto">
          <a:xfrm>
            <a:off x="2987675" y="4430713"/>
            <a:ext cx="311150" cy="366712"/>
          </a:xfrm>
          <a:prstGeom prst="rect">
            <a:avLst/>
          </a:prstGeom>
          <a:noFill/>
          <a:ln w="9525" algn="ctr">
            <a:noFill/>
            <a:miter lim="800000"/>
            <a:headEnd/>
            <a:tailEnd/>
          </a:ln>
          <a:effectLst/>
        </p:spPr>
        <p:txBody>
          <a:bodyPr wrap="none">
            <a:spAutoFit/>
          </a:bodyPr>
          <a:lstStyle/>
          <a:p>
            <a:pPr eaLnBrk="0" hangingPunct="0"/>
            <a:r>
              <a:rPr kumimoji="0" lang="en-US" altLang="zh-CN" sz="1800" b="1">
                <a:latin typeface="Arial" charset="0"/>
              </a:rPr>
              <a:t>5</a:t>
            </a:r>
          </a:p>
        </p:txBody>
      </p:sp>
      <p:sp>
        <p:nvSpPr>
          <p:cNvPr id="404490" name="Rectangle 10"/>
          <p:cNvSpPr>
            <a:spLocks noChangeArrowheads="1"/>
          </p:cNvSpPr>
          <p:nvPr/>
        </p:nvSpPr>
        <p:spPr bwMode="auto">
          <a:xfrm>
            <a:off x="3348038" y="3789363"/>
            <a:ext cx="4537075" cy="503237"/>
          </a:xfrm>
          <a:prstGeom prst="rect">
            <a:avLst/>
          </a:prstGeom>
          <a:noFill/>
          <a:ln w="28575" algn="ctr">
            <a:solidFill>
              <a:srgbClr val="FFFFFF"/>
            </a:solidFill>
            <a:miter lim="800000"/>
            <a:headEnd/>
            <a:tailEnd/>
          </a:ln>
          <a:effectLst/>
        </p:spPr>
        <p:txBody>
          <a:bodyPr wrap="none" anchor="ctr"/>
          <a:lstStyle/>
          <a:p>
            <a:pPr algn="ctr" eaLnBrk="0" hangingPunct="0"/>
            <a:r>
              <a:rPr kumimoji="0" lang="zh-CN" altLang="en-US" sz="1600" b="1">
                <a:latin typeface="Arial" charset="0"/>
              </a:rPr>
              <a:t>机箱编号</a:t>
            </a:r>
          </a:p>
        </p:txBody>
      </p:sp>
      <p:sp>
        <p:nvSpPr>
          <p:cNvPr id="404491" name="Text Box 11"/>
          <p:cNvSpPr txBox="1">
            <a:spLocks noChangeArrowheads="1"/>
          </p:cNvSpPr>
          <p:nvPr/>
        </p:nvSpPr>
        <p:spPr bwMode="auto">
          <a:xfrm>
            <a:off x="3468688" y="4430713"/>
            <a:ext cx="311150" cy="366712"/>
          </a:xfrm>
          <a:prstGeom prst="rect">
            <a:avLst/>
          </a:prstGeom>
          <a:noFill/>
          <a:ln w="9525" algn="ctr">
            <a:noFill/>
            <a:miter lim="800000"/>
            <a:headEnd/>
            <a:tailEnd/>
          </a:ln>
          <a:effectLst/>
        </p:spPr>
        <p:txBody>
          <a:bodyPr wrap="none">
            <a:spAutoFit/>
          </a:bodyPr>
          <a:lstStyle/>
          <a:p>
            <a:pPr eaLnBrk="0" hangingPunct="0"/>
            <a:r>
              <a:rPr kumimoji="0" lang="en-US" altLang="zh-CN" sz="1800" b="1">
                <a:latin typeface="Arial" charset="0"/>
              </a:rPr>
              <a:t>4</a:t>
            </a:r>
          </a:p>
        </p:txBody>
      </p:sp>
      <p:sp>
        <p:nvSpPr>
          <p:cNvPr id="14" name="日期占位符 13"/>
          <p:cNvSpPr>
            <a:spLocks noGrp="1"/>
          </p:cNvSpPr>
          <p:nvPr>
            <p:ph type="dt" sz="half" idx="10"/>
          </p:nvPr>
        </p:nvSpPr>
        <p:spPr/>
        <p:txBody>
          <a:bodyPr/>
          <a:lstStyle/>
          <a:p>
            <a:r>
              <a:rPr lang="en-US" altLang="zh-CN" smtClean="0"/>
              <a:t>2014-7-18 IHEP</a:t>
            </a:r>
            <a:endParaRPr lang="en-US" altLang="zh-CN"/>
          </a:p>
        </p:txBody>
      </p:sp>
      <p:sp>
        <p:nvSpPr>
          <p:cNvPr id="15" name="灯片编号占位符 14"/>
          <p:cNvSpPr>
            <a:spLocks noGrp="1"/>
          </p:cNvSpPr>
          <p:nvPr>
            <p:ph type="sldNum" sz="quarter" idx="12"/>
          </p:nvPr>
        </p:nvSpPr>
        <p:spPr/>
        <p:txBody>
          <a:bodyPr/>
          <a:lstStyle/>
          <a:p>
            <a:fld id="{59700DE5-5ADE-4923-BE5B-C091AD802598}" type="slidenum">
              <a:rPr lang="en-US" altLang="zh-CN" smtClean="0"/>
              <a:pPr/>
              <a:t>150</a:t>
            </a:fld>
            <a:endParaRPr lang="en-US" altLang="zh-CN"/>
          </a:p>
        </p:txBody>
      </p:sp>
      <p:sp>
        <p:nvSpPr>
          <p:cNvPr id="16" name="页脚占位符 15"/>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ransition>
    <p:blinds/>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Line 2"/>
          <p:cNvSpPr>
            <a:spLocks noChangeShapeType="1"/>
          </p:cNvSpPr>
          <p:nvPr/>
        </p:nvSpPr>
        <p:spPr bwMode="auto">
          <a:xfrm>
            <a:off x="5651500" y="4724400"/>
            <a:ext cx="1081088" cy="792163"/>
          </a:xfrm>
          <a:prstGeom prst="line">
            <a:avLst/>
          </a:prstGeom>
          <a:noFill/>
          <a:ln w="28575">
            <a:solidFill>
              <a:srgbClr val="FFCC00"/>
            </a:solidFill>
            <a:round/>
            <a:headEnd/>
            <a:tailEnd type="triangle" w="lg" len="lg"/>
          </a:ln>
          <a:effectLst/>
        </p:spPr>
        <p:txBody>
          <a:bodyPr/>
          <a:lstStyle/>
          <a:p>
            <a:endParaRPr lang="zh-CN" altLang="en-US"/>
          </a:p>
        </p:txBody>
      </p:sp>
      <p:sp>
        <p:nvSpPr>
          <p:cNvPr id="406531" name="Rectangle 3"/>
          <p:cNvSpPr>
            <a:spLocks noGrp="1" noChangeArrowheads="1"/>
          </p:cNvSpPr>
          <p:nvPr>
            <p:ph type="title"/>
          </p:nvPr>
        </p:nvSpPr>
        <p:spPr/>
        <p:txBody>
          <a:bodyPr/>
          <a:lstStyle/>
          <a:p>
            <a:r>
              <a:rPr lang="zh-CN" altLang="en-US" i="0"/>
              <a:t>前端</a:t>
            </a:r>
            <a:r>
              <a:rPr lang="en-US" altLang="zh-CN" i="0"/>
              <a:t>VME</a:t>
            </a:r>
            <a:r>
              <a:rPr lang="zh-CN" altLang="en-US" i="0"/>
              <a:t>数据读出框架</a:t>
            </a:r>
          </a:p>
        </p:txBody>
      </p:sp>
      <p:sp>
        <p:nvSpPr>
          <p:cNvPr id="406532" name="Text Box 4"/>
          <p:cNvSpPr txBox="1">
            <a:spLocks noChangeArrowheads="1"/>
          </p:cNvSpPr>
          <p:nvPr/>
        </p:nvSpPr>
        <p:spPr bwMode="auto">
          <a:xfrm>
            <a:off x="4716463" y="2997200"/>
            <a:ext cx="1152525" cy="608013"/>
          </a:xfrm>
          <a:prstGeom prst="rect">
            <a:avLst/>
          </a:prstGeom>
          <a:noFill/>
          <a:ln w="28575" algn="ctr">
            <a:solidFill>
              <a:srgbClr val="00FF00"/>
            </a:solidFill>
            <a:miter lim="800000"/>
            <a:headEnd/>
            <a:tailEnd/>
          </a:ln>
          <a:effectLst/>
        </p:spPr>
        <p:txBody>
          <a:bodyPr>
            <a:spAutoFit/>
          </a:bodyPr>
          <a:lstStyle/>
          <a:p>
            <a:pPr marL="342900" indent="-342900" algn="dist">
              <a:spcBef>
                <a:spcPct val="50000"/>
              </a:spcBef>
              <a:buClr>
                <a:schemeClr val="tx2"/>
              </a:buClr>
              <a:buSzPct val="90000"/>
              <a:buFont typeface="Symbol" pitchFamily="18" charset="2"/>
              <a:buNone/>
            </a:pPr>
            <a:r>
              <a:rPr kumimoji="0" lang="en-US" altLang="zh-CN" sz="3200">
                <a:solidFill>
                  <a:srgbClr val="66FF33"/>
                </a:solidFill>
              </a:rPr>
              <a:t>TOF</a:t>
            </a:r>
          </a:p>
        </p:txBody>
      </p:sp>
      <p:sp>
        <p:nvSpPr>
          <p:cNvPr id="406533" name="Rectangle 5"/>
          <p:cNvSpPr>
            <a:spLocks noChangeArrowheads="1"/>
          </p:cNvSpPr>
          <p:nvPr/>
        </p:nvSpPr>
        <p:spPr bwMode="auto">
          <a:xfrm>
            <a:off x="2700338" y="4652963"/>
            <a:ext cx="914400" cy="914400"/>
          </a:xfrm>
          <a:prstGeom prst="rect">
            <a:avLst/>
          </a:prstGeom>
          <a:noFill/>
          <a:ln w="9525" algn="ctr">
            <a:noFill/>
            <a:miter lim="800000"/>
            <a:headEnd/>
            <a:tailEnd/>
          </a:ln>
          <a:effectLst/>
        </p:spPr>
        <p:txBody>
          <a:bodyPr wrap="none" anchor="ctr"/>
          <a:lstStyle/>
          <a:p>
            <a:endParaRPr lang="zh-CN" altLang="en-US"/>
          </a:p>
        </p:txBody>
      </p:sp>
      <p:sp>
        <p:nvSpPr>
          <p:cNvPr id="406534" name="Text Box 6"/>
          <p:cNvSpPr txBox="1">
            <a:spLocks noChangeArrowheads="1"/>
          </p:cNvSpPr>
          <p:nvPr/>
        </p:nvSpPr>
        <p:spPr bwMode="auto">
          <a:xfrm>
            <a:off x="3182938" y="4221163"/>
            <a:ext cx="2397125" cy="579437"/>
          </a:xfrm>
          <a:prstGeom prst="rect">
            <a:avLst/>
          </a:prstGeom>
          <a:noFill/>
          <a:ln w="9525" algn="ctr">
            <a:noFill/>
            <a:miter lim="800000"/>
            <a:headEnd/>
            <a:tailEnd/>
          </a:ln>
          <a:effectLst/>
        </p:spPr>
        <p:txBody>
          <a:bodyPr wrap="none">
            <a:spAutoFit/>
          </a:bodyPr>
          <a:lstStyle/>
          <a:p>
            <a:pPr marL="342900" indent="-342900">
              <a:spcBef>
                <a:spcPct val="20000"/>
              </a:spcBef>
              <a:buClr>
                <a:schemeClr val="tx2"/>
              </a:buClr>
              <a:buSzPct val="90000"/>
              <a:buFont typeface="Symbol" pitchFamily="18" charset="2"/>
              <a:buNone/>
            </a:pPr>
            <a:r>
              <a:rPr kumimoji="0" lang="en-US" altLang="zh-CN" sz="3200">
                <a:solidFill>
                  <a:srgbClr val="CCFFFF"/>
                </a:solidFill>
              </a:rPr>
              <a:t>LinkRoutines</a:t>
            </a:r>
          </a:p>
        </p:txBody>
      </p:sp>
      <p:sp>
        <p:nvSpPr>
          <p:cNvPr id="406535" name="Line 7"/>
          <p:cNvSpPr>
            <a:spLocks noChangeShapeType="1"/>
          </p:cNvSpPr>
          <p:nvPr/>
        </p:nvSpPr>
        <p:spPr bwMode="auto">
          <a:xfrm>
            <a:off x="1619250" y="3644900"/>
            <a:ext cx="1296988" cy="792163"/>
          </a:xfrm>
          <a:prstGeom prst="line">
            <a:avLst/>
          </a:prstGeom>
          <a:noFill/>
          <a:ln w="28575">
            <a:solidFill>
              <a:srgbClr val="FF00FF"/>
            </a:solidFill>
            <a:round/>
            <a:headEnd/>
            <a:tailEnd type="triangle" w="lg" len="lg"/>
          </a:ln>
          <a:effectLst/>
        </p:spPr>
        <p:txBody>
          <a:bodyPr/>
          <a:lstStyle/>
          <a:p>
            <a:endParaRPr lang="zh-CN" altLang="en-US"/>
          </a:p>
        </p:txBody>
      </p:sp>
      <p:sp>
        <p:nvSpPr>
          <p:cNvPr id="406536" name="Line 8"/>
          <p:cNvSpPr>
            <a:spLocks noChangeShapeType="1"/>
          </p:cNvSpPr>
          <p:nvPr/>
        </p:nvSpPr>
        <p:spPr bwMode="auto">
          <a:xfrm flipH="1">
            <a:off x="1042988" y="4581525"/>
            <a:ext cx="1800225" cy="935038"/>
          </a:xfrm>
          <a:prstGeom prst="line">
            <a:avLst/>
          </a:prstGeom>
          <a:noFill/>
          <a:ln w="28575">
            <a:solidFill>
              <a:srgbClr val="FF00FF"/>
            </a:solidFill>
            <a:round/>
            <a:headEnd/>
            <a:tailEnd type="triangle" w="lg" len="lg"/>
          </a:ln>
          <a:effectLst/>
        </p:spPr>
        <p:txBody>
          <a:bodyPr/>
          <a:lstStyle/>
          <a:p>
            <a:endParaRPr lang="zh-CN" altLang="en-US"/>
          </a:p>
        </p:txBody>
      </p:sp>
      <p:sp>
        <p:nvSpPr>
          <p:cNvPr id="406537" name="Line 9"/>
          <p:cNvSpPr>
            <a:spLocks noChangeShapeType="1"/>
          </p:cNvSpPr>
          <p:nvPr/>
        </p:nvSpPr>
        <p:spPr bwMode="auto">
          <a:xfrm>
            <a:off x="2555875" y="3573463"/>
            <a:ext cx="720725" cy="719137"/>
          </a:xfrm>
          <a:prstGeom prst="line">
            <a:avLst/>
          </a:prstGeom>
          <a:noFill/>
          <a:ln w="28575">
            <a:solidFill>
              <a:srgbClr val="FFFFFF"/>
            </a:solidFill>
            <a:round/>
            <a:headEnd/>
            <a:tailEnd type="triangle" w="lg" len="lg"/>
          </a:ln>
          <a:effectLst/>
        </p:spPr>
        <p:txBody>
          <a:bodyPr/>
          <a:lstStyle/>
          <a:p>
            <a:endParaRPr lang="zh-CN" altLang="en-US"/>
          </a:p>
        </p:txBody>
      </p:sp>
      <p:sp>
        <p:nvSpPr>
          <p:cNvPr id="406538" name="Line 10"/>
          <p:cNvSpPr>
            <a:spLocks noChangeShapeType="1"/>
          </p:cNvSpPr>
          <p:nvPr/>
        </p:nvSpPr>
        <p:spPr bwMode="auto">
          <a:xfrm flipH="1">
            <a:off x="2484438" y="4797425"/>
            <a:ext cx="863600" cy="719138"/>
          </a:xfrm>
          <a:prstGeom prst="line">
            <a:avLst/>
          </a:prstGeom>
          <a:noFill/>
          <a:ln w="28575">
            <a:solidFill>
              <a:srgbClr val="FFFFFF"/>
            </a:solidFill>
            <a:round/>
            <a:headEnd/>
            <a:tailEnd type="triangle" w="lg" len="lg"/>
          </a:ln>
          <a:effectLst/>
        </p:spPr>
        <p:txBody>
          <a:bodyPr/>
          <a:lstStyle/>
          <a:p>
            <a:endParaRPr lang="zh-CN" altLang="en-US"/>
          </a:p>
        </p:txBody>
      </p:sp>
      <p:sp>
        <p:nvSpPr>
          <p:cNvPr id="406539" name="Line 11"/>
          <p:cNvSpPr>
            <a:spLocks noChangeShapeType="1"/>
          </p:cNvSpPr>
          <p:nvPr/>
        </p:nvSpPr>
        <p:spPr bwMode="auto">
          <a:xfrm>
            <a:off x="3924300" y="3573463"/>
            <a:ext cx="142875" cy="647700"/>
          </a:xfrm>
          <a:prstGeom prst="line">
            <a:avLst/>
          </a:prstGeom>
          <a:noFill/>
          <a:ln w="28575">
            <a:solidFill>
              <a:srgbClr val="FFFF00"/>
            </a:solidFill>
            <a:round/>
            <a:headEnd/>
            <a:tailEnd type="triangle" w="lg" len="lg"/>
          </a:ln>
          <a:effectLst/>
        </p:spPr>
        <p:txBody>
          <a:bodyPr/>
          <a:lstStyle/>
          <a:p>
            <a:endParaRPr lang="zh-CN" altLang="en-US"/>
          </a:p>
        </p:txBody>
      </p:sp>
      <p:sp>
        <p:nvSpPr>
          <p:cNvPr id="406540" name="Line 12"/>
          <p:cNvSpPr>
            <a:spLocks noChangeShapeType="1"/>
          </p:cNvSpPr>
          <p:nvPr/>
        </p:nvSpPr>
        <p:spPr bwMode="auto">
          <a:xfrm flipH="1">
            <a:off x="3924300" y="4868863"/>
            <a:ext cx="142875" cy="647700"/>
          </a:xfrm>
          <a:prstGeom prst="line">
            <a:avLst/>
          </a:prstGeom>
          <a:noFill/>
          <a:ln w="28575">
            <a:solidFill>
              <a:srgbClr val="FFFF00"/>
            </a:solidFill>
            <a:round/>
            <a:headEnd/>
            <a:tailEnd type="triangle" w="lg" len="lg"/>
          </a:ln>
          <a:effectLst/>
        </p:spPr>
        <p:txBody>
          <a:bodyPr/>
          <a:lstStyle/>
          <a:p>
            <a:endParaRPr lang="zh-CN" altLang="en-US"/>
          </a:p>
        </p:txBody>
      </p:sp>
      <p:sp>
        <p:nvSpPr>
          <p:cNvPr id="406541" name="Line 13"/>
          <p:cNvSpPr>
            <a:spLocks noChangeShapeType="1"/>
          </p:cNvSpPr>
          <p:nvPr/>
        </p:nvSpPr>
        <p:spPr bwMode="auto">
          <a:xfrm flipH="1">
            <a:off x="4932363" y="3573463"/>
            <a:ext cx="215900" cy="647700"/>
          </a:xfrm>
          <a:prstGeom prst="line">
            <a:avLst/>
          </a:prstGeom>
          <a:noFill/>
          <a:ln w="28575">
            <a:solidFill>
              <a:srgbClr val="00FF00"/>
            </a:solidFill>
            <a:round/>
            <a:headEnd/>
            <a:tailEnd type="triangle" w="lg" len="lg"/>
          </a:ln>
          <a:effectLst/>
        </p:spPr>
        <p:txBody>
          <a:bodyPr/>
          <a:lstStyle/>
          <a:p>
            <a:endParaRPr lang="zh-CN" altLang="en-US"/>
          </a:p>
        </p:txBody>
      </p:sp>
      <p:sp>
        <p:nvSpPr>
          <p:cNvPr id="406542" name="Line 14"/>
          <p:cNvSpPr>
            <a:spLocks noChangeShapeType="1"/>
          </p:cNvSpPr>
          <p:nvPr/>
        </p:nvSpPr>
        <p:spPr bwMode="auto">
          <a:xfrm>
            <a:off x="5003800" y="4868863"/>
            <a:ext cx="288925" cy="647700"/>
          </a:xfrm>
          <a:prstGeom prst="line">
            <a:avLst/>
          </a:prstGeom>
          <a:noFill/>
          <a:ln w="28575">
            <a:solidFill>
              <a:srgbClr val="00FF00"/>
            </a:solidFill>
            <a:round/>
            <a:headEnd/>
            <a:tailEnd type="triangle" w="lg" len="lg"/>
          </a:ln>
          <a:effectLst/>
        </p:spPr>
        <p:txBody>
          <a:bodyPr/>
          <a:lstStyle/>
          <a:p>
            <a:endParaRPr lang="zh-CN" altLang="en-US"/>
          </a:p>
        </p:txBody>
      </p:sp>
      <p:sp>
        <p:nvSpPr>
          <p:cNvPr id="406543" name="Line 15"/>
          <p:cNvSpPr>
            <a:spLocks noChangeShapeType="1"/>
          </p:cNvSpPr>
          <p:nvPr/>
        </p:nvSpPr>
        <p:spPr bwMode="auto">
          <a:xfrm flipH="1">
            <a:off x="5580063" y="3644900"/>
            <a:ext cx="1008062" cy="719138"/>
          </a:xfrm>
          <a:prstGeom prst="line">
            <a:avLst/>
          </a:prstGeom>
          <a:noFill/>
          <a:ln w="28575">
            <a:solidFill>
              <a:srgbClr val="FFCC00"/>
            </a:solidFill>
            <a:round/>
            <a:headEnd/>
            <a:tailEnd type="triangle" w="lg" len="lg"/>
          </a:ln>
          <a:effectLst/>
        </p:spPr>
        <p:txBody>
          <a:bodyPr/>
          <a:lstStyle/>
          <a:p>
            <a:endParaRPr lang="zh-CN" altLang="en-US"/>
          </a:p>
        </p:txBody>
      </p:sp>
      <p:sp>
        <p:nvSpPr>
          <p:cNvPr id="406544" name="Line 16"/>
          <p:cNvSpPr>
            <a:spLocks noChangeShapeType="1"/>
          </p:cNvSpPr>
          <p:nvPr/>
        </p:nvSpPr>
        <p:spPr bwMode="auto">
          <a:xfrm flipH="1">
            <a:off x="5940425" y="3644900"/>
            <a:ext cx="2160588" cy="863600"/>
          </a:xfrm>
          <a:prstGeom prst="line">
            <a:avLst/>
          </a:prstGeom>
          <a:noFill/>
          <a:ln w="28575">
            <a:solidFill>
              <a:srgbClr val="00FFFF"/>
            </a:solidFill>
            <a:round/>
            <a:headEnd/>
            <a:tailEnd type="triangle" w="lg" len="lg"/>
          </a:ln>
          <a:effectLst/>
        </p:spPr>
        <p:txBody>
          <a:bodyPr/>
          <a:lstStyle/>
          <a:p>
            <a:endParaRPr lang="zh-CN" altLang="en-US"/>
          </a:p>
        </p:txBody>
      </p:sp>
      <p:sp>
        <p:nvSpPr>
          <p:cNvPr id="406545" name="Line 17"/>
          <p:cNvSpPr>
            <a:spLocks noChangeShapeType="1"/>
          </p:cNvSpPr>
          <p:nvPr/>
        </p:nvSpPr>
        <p:spPr bwMode="auto">
          <a:xfrm>
            <a:off x="5940425" y="4581525"/>
            <a:ext cx="2160588" cy="935038"/>
          </a:xfrm>
          <a:prstGeom prst="line">
            <a:avLst/>
          </a:prstGeom>
          <a:noFill/>
          <a:ln w="28575">
            <a:solidFill>
              <a:srgbClr val="00FFFF"/>
            </a:solidFill>
            <a:round/>
            <a:headEnd/>
            <a:tailEnd type="triangle" w="lg" len="lg"/>
          </a:ln>
          <a:effectLst/>
        </p:spPr>
        <p:txBody>
          <a:bodyPr/>
          <a:lstStyle/>
          <a:p>
            <a:endParaRPr lang="zh-CN" altLang="en-US"/>
          </a:p>
        </p:txBody>
      </p:sp>
      <p:sp>
        <p:nvSpPr>
          <p:cNvPr id="406546" name="Oval 18"/>
          <p:cNvSpPr>
            <a:spLocks noChangeArrowheads="1"/>
          </p:cNvSpPr>
          <p:nvPr/>
        </p:nvSpPr>
        <p:spPr bwMode="auto">
          <a:xfrm>
            <a:off x="2843213" y="4221163"/>
            <a:ext cx="3097212" cy="647700"/>
          </a:xfrm>
          <a:prstGeom prst="ellipse">
            <a:avLst/>
          </a:prstGeom>
          <a:noFill/>
          <a:ln w="38100" algn="ctr">
            <a:solidFill>
              <a:srgbClr val="CCFFFF"/>
            </a:solidFill>
            <a:round/>
            <a:headEnd/>
            <a:tailEnd/>
          </a:ln>
          <a:effectLst/>
        </p:spPr>
        <p:txBody>
          <a:bodyPr wrap="none" anchor="ctr"/>
          <a:lstStyle/>
          <a:p>
            <a:endParaRPr lang="zh-CN" altLang="en-US"/>
          </a:p>
        </p:txBody>
      </p:sp>
      <p:sp>
        <p:nvSpPr>
          <p:cNvPr id="406547" name="Rectangle 19"/>
          <p:cNvSpPr>
            <a:spLocks noGrp="1" noChangeArrowheads="1"/>
          </p:cNvSpPr>
          <p:nvPr>
            <p:ph type="body" sz="half" idx="1"/>
          </p:nvPr>
        </p:nvSpPr>
        <p:spPr>
          <a:xfrm>
            <a:off x="250825" y="1484313"/>
            <a:ext cx="8388350" cy="1728787"/>
          </a:xfrm>
        </p:spPr>
        <p:txBody>
          <a:bodyPr/>
          <a:lstStyle/>
          <a:p>
            <a:pPr marL="0" indent="0">
              <a:buFont typeface="Symbol" pitchFamily="18" charset="2"/>
              <a:buNone/>
            </a:pPr>
            <a:r>
              <a:rPr lang="en-US" altLang="zh-CN" sz="2400" i="1">
                <a:solidFill>
                  <a:srgbClr val="FFFF99"/>
                </a:solidFill>
                <a:latin typeface="隶书" pitchFamily="49" charset="-122"/>
                <a:ea typeface="隶书" pitchFamily="49" charset="-122"/>
              </a:rPr>
              <a:t>    </a:t>
            </a:r>
            <a:r>
              <a:rPr lang="zh-CN" altLang="en-US">
                <a:solidFill>
                  <a:srgbClr val="FFFF99"/>
                </a:solidFill>
                <a:latin typeface="隶书" pitchFamily="49" charset="-122"/>
                <a:ea typeface="隶书" pitchFamily="49" charset="-122"/>
              </a:rPr>
              <a:t>子探测器层函数到框架层函数指针的连接由</a:t>
            </a:r>
            <a:r>
              <a:rPr lang="en-US" altLang="zh-CN">
                <a:solidFill>
                  <a:srgbClr val="FFFF99"/>
                </a:solidFill>
                <a:latin typeface="隶书" pitchFamily="49" charset="-122"/>
                <a:ea typeface="隶书" pitchFamily="49" charset="-122"/>
              </a:rPr>
              <a:t>LinkRoutines</a:t>
            </a:r>
            <a:r>
              <a:rPr lang="zh-CN" altLang="en-US">
                <a:solidFill>
                  <a:srgbClr val="FFFF99"/>
                </a:solidFill>
                <a:latin typeface="隶书" pitchFamily="49" charset="-122"/>
                <a:ea typeface="隶书" pitchFamily="49" charset="-122"/>
              </a:rPr>
              <a:t>在框架层完成。</a:t>
            </a:r>
          </a:p>
        </p:txBody>
      </p:sp>
      <p:sp>
        <p:nvSpPr>
          <p:cNvPr id="406548" name="Text Box 20"/>
          <p:cNvSpPr txBox="1">
            <a:spLocks noChangeArrowheads="1"/>
          </p:cNvSpPr>
          <p:nvPr/>
        </p:nvSpPr>
        <p:spPr bwMode="auto">
          <a:xfrm>
            <a:off x="468313" y="2997200"/>
            <a:ext cx="1152525" cy="608013"/>
          </a:xfrm>
          <a:prstGeom prst="rect">
            <a:avLst/>
          </a:prstGeom>
          <a:noFill/>
          <a:ln w="28575" algn="ctr">
            <a:solidFill>
              <a:srgbClr val="FF00FF"/>
            </a:solidFill>
            <a:miter lim="800000"/>
            <a:headEnd/>
            <a:tailEnd/>
          </a:ln>
          <a:effectLst/>
        </p:spPr>
        <p:txBody>
          <a:bodyPr>
            <a:spAutoFit/>
          </a:bodyPr>
          <a:lstStyle/>
          <a:p>
            <a:pPr marL="342900" indent="-342900" algn="dist">
              <a:spcBef>
                <a:spcPct val="50000"/>
              </a:spcBef>
              <a:buClr>
                <a:schemeClr val="tx2"/>
              </a:buClr>
              <a:buSzPct val="90000"/>
              <a:buFont typeface="Symbol" pitchFamily="18" charset="2"/>
              <a:buNone/>
            </a:pPr>
            <a:r>
              <a:rPr kumimoji="0" lang="en-US" altLang="zh-CN" sz="3200">
                <a:solidFill>
                  <a:schemeClr val="hlink"/>
                </a:solidFill>
              </a:rPr>
              <a:t>MDC</a:t>
            </a:r>
          </a:p>
        </p:txBody>
      </p:sp>
      <p:sp>
        <p:nvSpPr>
          <p:cNvPr id="406549" name="Text Box 21"/>
          <p:cNvSpPr txBox="1">
            <a:spLocks noChangeArrowheads="1"/>
          </p:cNvSpPr>
          <p:nvPr/>
        </p:nvSpPr>
        <p:spPr bwMode="auto">
          <a:xfrm>
            <a:off x="1908175" y="2997200"/>
            <a:ext cx="1152525" cy="608013"/>
          </a:xfrm>
          <a:prstGeom prst="rect">
            <a:avLst/>
          </a:prstGeom>
          <a:noFill/>
          <a:ln w="28575" algn="ctr">
            <a:solidFill>
              <a:srgbClr val="FFFFFF"/>
            </a:solidFill>
            <a:miter lim="800000"/>
            <a:headEnd/>
            <a:tailEnd/>
          </a:ln>
          <a:effectLst/>
        </p:spPr>
        <p:txBody>
          <a:bodyPr>
            <a:spAutoFit/>
          </a:bodyPr>
          <a:lstStyle/>
          <a:p>
            <a:pPr marL="342900" indent="-342900" algn="dist">
              <a:spcBef>
                <a:spcPct val="50000"/>
              </a:spcBef>
              <a:buClr>
                <a:schemeClr val="tx2"/>
              </a:buClr>
              <a:buSzPct val="90000"/>
              <a:buFont typeface="Symbol" pitchFamily="18" charset="2"/>
              <a:buNone/>
            </a:pPr>
            <a:r>
              <a:rPr kumimoji="0" lang="en-US" altLang="zh-CN" sz="3200">
                <a:solidFill>
                  <a:srgbClr val="FFFFFF"/>
                </a:solidFill>
              </a:rPr>
              <a:t>EMC</a:t>
            </a:r>
          </a:p>
        </p:txBody>
      </p:sp>
      <p:sp>
        <p:nvSpPr>
          <p:cNvPr id="406550" name="Text Box 22"/>
          <p:cNvSpPr txBox="1">
            <a:spLocks noChangeArrowheads="1"/>
          </p:cNvSpPr>
          <p:nvPr/>
        </p:nvSpPr>
        <p:spPr bwMode="auto">
          <a:xfrm>
            <a:off x="3348038" y="2997200"/>
            <a:ext cx="1152525" cy="608013"/>
          </a:xfrm>
          <a:prstGeom prst="rect">
            <a:avLst/>
          </a:prstGeom>
          <a:noFill/>
          <a:ln w="28575" algn="ctr">
            <a:solidFill>
              <a:srgbClr val="FFFF00"/>
            </a:solidFill>
            <a:miter lim="800000"/>
            <a:headEnd/>
            <a:tailEnd/>
          </a:ln>
          <a:effectLst/>
        </p:spPr>
        <p:txBody>
          <a:bodyPr>
            <a:spAutoFit/>
          </a:bodyPr>
          <a:lstStyle/>
          <a:p>
            <a:pPr marL="342900" indent="-342900" algn="dist">
              <a:spcBef>
                <a:spcPct val="50000"/>
              </a:spcBef>
              <a:buClr>
                <a:schemeClr val="tx2"/>
              </a:buClr>
              <a:buSzPct val="90000"/>
              <a:buFont typeface="Symbol" pitchFamily="18" charset="2"/>
              <a:buNone/>
            </a:pPr>
            <a:r>
              <a:rPr kumimoji="0" lang="en-US" altLang="zh-CN" sz="3200">
                <a:solidFill>
                  <a:srgbClr val="FFFF00"/>
                </a:solidFill>
              </a:rPr>
              <a:t>MUC</a:t>
            </a:r>
          </a:p>
        </p:txBody>
      </p:sp>
      <p:sp>
        <p:nvSpPr>
          <p:cNvPr id="406551" name="Text Box 23"/>
          <p:cNvSpPr txBox="1">
            <a:spLocks noChangeArrowheads="1"/>
          </p:cNvSpPr>
          <p:nvPr/>
        </p:nvSpPr>
        <p:spPr bwMode="auto">
          <a:xfrm>
            <a:off x="6084888" y="2997200"/>
            <a:ext cx="1152525" cy="608013"/>
          </a:xfrm>
          <a:prstGeom prst="rect">
            <a:avLst/>
          </a:prstGeom>
          <a:noFill/>
          <a:ln w="28575" algn="ctr">
            <a:solidFill>
              <a:srgbClr val="FFCC00"/>
            </a:solidFill>
            <a:miter lim="800000"/>
            <a:headEnd/>
            <a:tailEnd/>
          </a:ln>
          <a:effectLst/>
        </p:spPr>
        <p:txBody>
          <a:bodyPr>
            <a:spAutoFit/>
          </a:bodyPr>
          <a:lstStyle/>
          <a:p>
            <a:pPr marL="342900" indent="-342900" algn="dist">
              <a:spcBef>
                <a:spcPct val="50000"/>
              </a:spcBef>
              <a:buClr>
                <a:schemeClr val="tx2"/>
              </a:buClr>
              <a:buSzPct val="90000"/>
              <a:buFont typeface="Symbol" pitchFamily="18" charset="2"/>
              <a:buNone/>
            </a:pPr>
            <a:r>
              <a:rPr kumimoji="0" lang="en-US" altLang="zh-CN" sz="3200">
                <a:solidFill>
                  <a:schemeClr val="accent1"/>
                </a:solidFill>
              </a:rPr>
              <a:t>TRG</a:t>
            </a:r>
          </a:p>
        </p:txBody>
      </p:sp>
      <p:sp>
        <p:nvSpPr>
          <p:cNvPr id="406552" name="Text Box 24"/>
          <p:cNvSpPr txBox="1">
            <a:spLocks noChangeArrowheads="1"/>
          </p:cNvSpPr>
          <p:nvPr/>
        </p:nvSpPr>
        <p:spPr bwMode="auto">
          <a:xfrm>
            <a:off x="7453313" y="2997200"/>
            <a:ext cx="1295400" cy="608013"/>
          </a:xfrm>
          <a:prstGeom prst="rect">
            <a:avLst/>
          </a:prstGeom>
          <a:noFill/>
          <a:ln w="28575" algn="ctr">
            <a:solidFill>
              <a:srgbClr val="00FFFF"/>
            </a:solidFill>
            <a:miter lim="800000"/>
            <a:headEnd/>
            <a:tailEnd/>
          </a:ln>
          <a:effectLst/>
        </p:spPr>
        <p:txBody>
          <a:bodyPr>
            <a:spAutoFit/>
          </a:bodyPr>
          <a:lstStyle/>
          <a:p>
            <a:pPr marL="342900" indent="-342900" algn="dist">
              <a:spcBef>
                <a:spcPct val="50000"/>
              </a:spcBef>
              <a:buClr>
                <a:schemeClr val="tx2"/>
              </a:buClr>
              <a:buSzPct val="90000"/>
              <a:buFont typeface="Symbol" pitchFamily="18" charset="2"/>
              <a:buNone/>
            </a:pPr>
            <a:r>
              <a:rPr kumimoji="0" lang="en-US" altLang="zh-CN" sz="3200">
                <a:solidFill>
                  <a:srgbClr val="66FFFF"/>
                </a:solidFill>
              </a:rPr>
              <a:t>Empty</a:t>
            </a:r>
          </a:p>
        </p:txBody>
      </p:sp>
      <p:sp>
        <p:nvSpPr>
          <p:cNvPr id="406553" name="Text Box 25"/>
          <p:cNvSpPr txBox="1">
            <a:spLocks noChangeArrowheads="1"/>
          </p:cNvSpPr>
          <p:nvPr/>
        </p:nvSpPr>
        <p:spPr bwMode="auto">
          <a:xfrm>
            <a:off x="468313" y="5516563"/>
            <a:ext cx="1152525" cy="608012"/>
          </a:xfrm>
          <a:prstGeom prst="rect">
            <a:avLst/>
          </a:prstGeom>
          <a:noFill/>
          <a:ln w="28575" algn="ctr">
            <a:solidFill>
              <a:srgbClr val="FF00FF"/>
            </a:solidFill>
            <a:miter lim="800000"/>
            <a:headEnd/>
            <a:tailEnd/>
          </a:ln>
          <a:effectLst/>
        </p:spPr>
        <p:txBody>
          <a:bodyPr>
            <a:spAutoFit/>
          </a:bodyPr>
          <a:lstStyle/>
          <a:p>
            <a:pPr marL="342900" indent="-342900" algn="dist">
              <a:spcBef>
                <a:spcPct val="50000"/>
              </a:spcBef>
              <a:buClr>
                <a:schemeClr val="tx2"/>
              </a:buClr>
              <a:buSzPct val="90000"/>
              <a:buFont typeface="Symbol" pitchFamily="18" charset="2"/>
              <a:buNone/>
            </a:pPr>
            <a:r>
              <a:rPr kumimoji="0" lang="en-US" altLang="zh-CN" sz="3200">
                <a:solidFill>
                  <a:schemeClr val="hlink"/>
                </a:solidFill>
              </a:rPr>
              <a:t>MDC</a:t>
            </a:r>
          </a:p>
        </p:txBody>
      </p:sp>
      <p:sp>
        <p:nvSpPr>
          <p:cNvPr id="406554" name="Text Box 26"/>
          <p:cNvSpPr txBox="1">
            <a:spLocks noChangeArrowheads="1"/>
          </p:cNvSpPr>
          <p:nvPr/>
        </p:nvSpPr>
        <p:spPr bwMode="auto">
          <a:xfrm>
            <a:off x="1908175" y="5516563"/>
            <a:ext cx="1152525" cy="608012"/>
          </a:xfrm>
          <a:prstGeom prst="rect">
            <a:avLst/>
          </a:prstGeom>
          <a:noFill/>
          <a:ln w="28575" algn="ctr">
            <a:solidFill>
              <a:srgbClr val="FFFFFF"/>
            </a:solidFill>
            <a:miter lim="800000"/>
            <a:headEnd/>
            <a:tailEnd/>
          </a:ln>
          <a:effectLst/>
        </p:spPr>
        <p:txBody>
          <a:bodyPr>
            <a:spAutoFit/>
          </a:bodyPr>
          <a:lstStyle/>
          <a:p>
            <a:pPr marL="342900" indent="-342900" algn="dist">
              <a:spcBef>
                <a:spcPct val="50000"/>
              </a:spcBef>
              <a:buClr>
                <a:schemeClr val="tx2"/>
              </a:buClr>
              <a:buSzPct val="90000"/>
              <a:buFont typeface="Symbol" pitchFamily="18" charset="2"/>
              <a:buNone/>
            </a:pPr>
            <a:r>
              <a:rPr kumimoji="0" lang="en-US" altLang="zh-CN" sz="3200">
                <a:solidFill>
                  <a:srgbClr val="FFFFFF"/>
                </a:solidFill>
              </a:rPr>
              <a:t>EMC</a:t>
            </a:r>
          </a:p>
        </p:txBody>
      </p:sp>
      <p:sp>
        <p:nvSpPr>
          <p:cNvPr id="406555" name="Text Box 27"/>
          <p:cNvSpPr txBox="1">
            <a:spLocks noChangeArrowheads="1"/>
          </p:cNvSpPr>
          <p:nvPr/>
        </p:nvSpPr>
        <p:spPr bwMode="auto">
          <a:xfrm>
            <a:off x="3348038" y="5516563"/>
            <a:ext cx="1152525" cy="608012"/>
          </a:xfrm>
          <a:prstGeom prst="rect">
            <a:avLst/>
          </a:prstGeom>
          <a:noFill/>
          <a:ln w="28575" algn="ctr">
            <a:solidFill>
              <a:srgbClr val="FFFF00"/>
            </a:solidFill>
            <a:miter lim="800000"/>
            <a:headEnd/>
            <a:tailEnd/>
          </a:ln>
          <a:effectLst/>
        </p:spPr>
        <p:txBody>
          <a:bodyPr>
            <a:spAutoFit/>
          </a:bodyPr>
          <a:lstStyle/>
          <a:p>
            <a:pPr marL="342900" indent="-342900" algn="dist">
              <a:spcBef>
                <a:spcPct val="50000"/>
              </a:spcBef>
              <a:buClr>
                <a:schemeClr val="tx2"/>
              </a:buClr>
              <a:buSzPct val="90000"/>
              <a:buFont typeface="Symbol" pitchFamily="18" charset="2"/>
              <a:buNone/>
            </a:pPr>
            <a:r>
              <a:rPr kumimoji="0" lang="en-US" altLang="zh-CN" sz="3200">
                <a:solidFill>
                  <a:srgbClr val="FFFF00"/>
                </a:solidFill>
              </a:rPr>
              <a:t>MUC</a:t>
            </a:r>
          </a:p>
        </p:txBody>
      </p:sp>
      <p:sp>
        <p:nvSpPr>
          <p:cNvPr id="406556" name="Text Box 28"/>
          <p:cNvSpPr txBox="1">
            <a:spLocks noChangeArrowheads="1"/>
          </p:cNvSpPr>
          <p:nvPr/>
        </p:nvSpPr>
        <p:spPr bwMode="auto">
          <a:xfrm>
            <a:off x="4716463" y="5516563"/>
            <a:ext cx="1152525" cy="608012"/>
          </a:xfrm>
          <a:prstGeom prst="rect">
            <a:avLst/>
          </a:prstGeom>
          <a:noFill/>
          <a:ln w="28575" algn="ctr">
            <a:solidFill>
              <a:srgbClr val="00FF00"/>
            </a:solidFill>
            <a:miter lim="800000"/>
            <a:headEnd/>
            <a:tailEnd/>
          </a:ln>
          <a:effectLst/>
        </p:spPr>
        <p:txBody>
          <a:bodyPr>
            <a:spAutoFit/>
          </a:bodyPr>
          <a:lstStyle/>
          <a:p>
            <a:pPr marL="342900" indent="-342900" algn="dist">
              <a:spcBef>
                <a:spcPct val="50000"/>
              </a:spcBef>
              <a:buClr>
                <a:schemeClr val="tx2"/>
              </a:buClr>
              <a:buSzPct val="90000"/>
              <a:buFont typeface="Symbol" pitchFamily="18" charset="2"/>
              <a:buNone/>
            </a:pPr>
            <a:r>
              <a:rPr kumimoji="0" lang="en-US" altLang="zh-CN" sz="3200">
                <a:solidFill>
                  <a:srgbClr val="66FF33"/>
                </a:solidFill>
              </a:rPr>
              <a:t>TOF</a:t>
            </a:r>
          </a:p>
        </p:txBody>
      </p:sp>
      <p:sp>
        <p:nvSpPr>
          <p:cNvPr id="406557" name="Text Box 29"/>
          <p:cNvSpPr txBox="1">
            <a:spLocks noChangeArrowheads="1"/>
          </p:cNvSpPr>
          <p:nvPr/>
        </p:nvSpPr>
        <p:spPr bwMode="auto">
          <a:xfrm>
            <a:off x="6084888" y="5516563"/>
            <a:ext cx="1152525" cy="608012"/>
          </a:xfrm>
          <a:prstGeom prst="rect">
            <a:avLst/>
          </a:prstGeom>
          <a:noFill/>
          <a:ln w="28575" algn="ctr">
            <a:solidFill>
              <a:srgbClr val="FFCC00"/>
            </a:solidFill>
            <a:miter lim="800000"/>
            <a:headEnd/>
            <a:tailEnd/>
          </a:ln>
          <a:effectLst/>
        </p:spPr>
        <p:txBody>
          <a:bodyPr>
            <a:spAutoFit/>
          </a:bodyPr>
          <a:lstStyle/>
          <a:p>
            <a:pPr marL="342900" indent="-342900" algn="dist">
              <a:spcBef>
                <a:spcPct val="50000"/>
              </a:spcBef>
              <a:buClr>
                <a:schemeClr val="tx2"/>
              </a:buClr>
              <a:buSzPct val="90000"/>
              <a:buFont typeface="Symbol" pitchFamily="18" charset="2"/>
              <a:buNone/>
            </a:pPr>
            <a:r>
              <a:rPr kumimoji="0" lang="en-US" altLang="zh-CN" sz="3200">
                <a:solidFill>
                  <a:schemeClr val="accent1"/>
                </a:solidFill>
              </a:rPr>
              <a:t>TRG</a:t>
            </a:r>
          </a:p>
        </p:txBody>
      </p:sp>
      <p:sp>
        <p:nvSpPr>
          <p:cNvPr id="406558" name="Text Box 30"/>
          <p:cNvSpPr txBox="1">
            <a:spLocks noChangeArrowheads="1"/>
          </p:cNvSpPr>
          <p:nvPr/>
        </p:nvSpPr>
        <p:spPr bwMode="auto">
          <a:xfrm>
            <a:off x="7453313" y="5516563"/>
            <a:ext cx="1295400" cy="608012"/>
          </a:xfrm>
          <a:prstGeom prst="rect">
            <a:avLst/>
          </a:prstGeom>
          <a:noFill/>
          <a:ln w="28575" algn="ctr">
            <a:solidFill>
              <a:srgbClr val="00FFFF"/>
            </a:solidFill>
            <a:miter lim="800000"/>
            <a:headEnd/>
            <a:tailEnd/>
          </a:ln>
          <a:effectLst/>
        </p:spPr>
        <p:txBody>
          <a:bodyPr>
            <a:spAutoFit/>
          </a:bodyPr>
          <a:lstStyle/>
          <a:p>
            <a:pPr marL="342900" indent="-342900" algn="dist">
              <a:spcBef>
                <a:spcPct val="50000"/>
              </a:spcBef>
              <a:buClr>
                <a:schemeClr val="tx2"/>
              </a:buClr>
              <a:buSzPct val="90000"/>
              <a:buFont typeface="Symbol" pitchFamily="18" charset="2"/>
              <a:buNone/>
            </a:pPr>
            <a:r>
              <a:rPr kumimoji="0" lang="en-US" altLang="zh-CN" sz="3200">
                <a:solidFill>
                  <a:srgbClr val="66FFFF"/>
                </a:solidFill>
              </a:rPr>
              <a:t>Empty</a:t>
            </a:r>
          </a:p>
        </p:txBody>
      </p:sp>
      <p:sp>
        <p:nvSpPr>
          <p:cNvPr id="33" name="日期占位符 32"/>
          <p:cNvSpPr>
            <a:spLocks noGrp="1"/>
          </p:cNvSpPr>
          <p:nvPr>
            <p:ph type="dt" sz="half" idx="10"/>
          </p:nvPr>
        </p:nvSpPr>
        <p:spPr/>
        <p:txBody>
          <a:bodyPr/>
          <a:lstStyle/>
          <a:p>
            <a:r>
              <a:rPr lang="en-US" altLang="zh-CN" smtClean="0"/>
              <a:t>2014-7-18 IHEP</a:t>
            </a:r>
            <a:endParaRPr lang="en-US" altLang="zh-CN"/>
          </a:p>
        </p:txBody>
      </p:sp>
      <p:sp>
        <p:nvSpPr>
          <p:cNvPr id="34" name="灯片编号占位符 33"/>
          <p:cNvSpPr>
            <a:spLocks noGrp="1"/>
          </p:cNvSpPr>
          <p:nvPr>
            <p:ph type="sldNum" sz="quarter" idx="12"/>
          </p:nvPr>
        </p:nvSpPr>
        <p:spPr/>
        <p:txBody>
          <a:bodyPr/>
          <a:lstStyle/>
          <a:p>
            <a:fld id="{59700DE5-5ADE-4923-BE5B-C091AD802598}" type="slidenum">
              <a:rPr lang="en-US" altLang="zh-CN" smtClean="0"/>
              <a:pPr/>
              <a:t>151</a:t>
            </a:fld>
            <a:endParaRPr lang="en-US" altLang="zh-CN"/>
          </a:p>
        </p:txBody>
      </p:sp>
      <p:sp>
        <p:nvSpPr>
          <p:cNvPr id="35" name="页脚占位符 34"/>
          <p:cNvSpPr>
            <a:spLocks noGrp="1"/>
          </p:cNvSpPr>
          <p:nvPr>
            <p:ph type="ftr" sz="quarter" idx="11"/>
          </p:nvPr>
        </p:nvSpPr>
        <p:spPr/>
        <p:txBody>
          <a:bodyPr/>
          <a:lstStyle/>
          <a:p>
            <a:r>
              <a:rPr lang="pt-BR" altLang="zh-CN" smtClean="0"/>
              <a:t>Z.-A. LIU     EPC Seminar</a:t>
            </a:r>
            <a:endParaRPr lang="en-US" altLang="zh-CN"/>
          </a:p>
        </p:txBody>
      </p:sp>
    </p:spTree>
    <p:custDataLst>
      <p:tags r:id="rId1"/>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06548"/>
                                        </p:tgtEl>
                                        <p:attrNameLst>
                                          <p:attrName>style.visibility</p:attrName>
                                        </p:attrNameLst>
                                      </p:cBhvr>
                                      <p:to>
                                        <p:strVal val="visible"/>
                                      </p:to>
                                    </p:set>
                                    <p:animEffect transition="in" filter="blinds(horizontal)">
                                      <p:cBhvr>
                                        <p:cTn id="7" dur="500"/>
                                        <p:tgtEl>
                                          <p:spTgt spid="40654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406535"/>
                                        </p:tgtEl>
                                        <p:attrNameLst>
                                          <p:attrName>style.visibility</p:attrName>
                                        </p:attrNameLst>
                                      </p:cBhvr>
                                      <p:to>
                                        <p:strVal val="visible"/>
                                      </p:to>
                                    </p:set>
                                    <p:animEffect transition="in" filter="blinds(horizontal)">
                                      <p:cBhvr>
                                        <p:cTn id="10" dur="500"/>
                                        <p:tgtEl>
                                          <p:spTgt spid="40653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06536"/>
                                        </p:tgtEl>
                                        <p:attrNameLst>
                                          <p:attrName>style.visibility</p:attrName>
                                        </p:attrNameLst>
                                      </p:cBhvr>
                                      <p:to>
                                        <p:strVal val="visible"/>
                                      </p:to>
                                    </p:set>
                                    <p:animEffect transition="in" filter="blinds(horizontal)">
                                      <p:cBhvr>
                                        <p:cTn id="13" dur="500"/>
                                        <p:tgtEl>
                                          <p:spTgt spid="40653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406553"/>
                                        </p:tgtEl>
                                        <p:attrNameLst>
                                          <p:attrName>style.visibility</p:attrName>
                                        </p:attrNameLst>
                                      </p:cBhvr>
                                      <p:to>
                                        <p:strVal val="visible"/>
                                      </p:to>
                                    </p:set>
                                    <p:animEffect transition="in" filter="blinds(horizontal)">
                                      <p:cBhvr>
                                        <p:cTn id="16" dur="500"/>
                                        <p:tgtEl>
                                          <p:spTgt spid="406553"/>
                                        </p:tgtEl>
                                      </p:cBhvr>
                                    </p:animEffect>
                                  </p:childTnLst>
                                </p:cTn>
                              </p:par>
                            </p:childTnLst>
                          </p:cTn>
                        </p:par>
                        <p:par>
                          <p:cTn id="17" fill="hold">
                            <p:stCondLst>
                              <p:cond delay="500"/>
                            </p:stCondLst>
                            <p:childTnLst>
                              <p:par>
                                <p:cTn id="18" presetID="3" presetClass="entr" presetSubtype="10" fill="hold" grpId="0" nodeType="afterEffect">
                                  <p:stCondLst>
                                    <p:cond delay="0"/>
                                  </p:stCondLst>
                                  <p:childTnLst>
                                    <p:set>
                                      <p:cBhvr>
                                        <p:cTn id="19" dur="1" fill="hold">
                                          <p:stCondLst>
                                            <p:cond delay="0"/>
                                          </p:stCondLst>
                                        </p:cTn>
                                        <p:tgtEl>
                                          <p:spTgt spid="406549"/>
                                        </p:tgtEl>
                                        <p:attrNameLst>
                                          <p:attrName>style.visibility</p:attrName>
                                        </p:attrNameLst>
                                      </p:cBhvr>
                                      <p:to>
                                        <p:strVal val="visible"/>
                                      </p:to>
                                    </p:set>
                                    <p:animEffect transition="in" filter="blinds(horizontal)">
                                      <p:cBhvr>
                                        <p:cTn id="20" dur="500"/>
                                        <p:tgtEl>
                                          <p:spTgt spid="40654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406537"/>
                                        </p:tgtEl>
                                        <p:attrNameLst>
                                          <p:attrName>style.visibility</p:attrName>
                                        </p:attrNameLst>
                                      </p:cBhvr>
                                      <p:to>
                                        <p:strVal val="visible"/>
                                      </p:to>
                                    </p:set>
                                    <p:animEffect transition="in" filter="blinds(horizontal)">
                                      <p:cBhvr>
                                        <p:cTn id="23" dur="500"/>
                                        <p:tgtEl>
                                          <p:spTgt spid="406537"/>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406538"/>
                                        </p:tgtEl>
                                        <p:attrNameLst>
                                          <p:attrName>style.visibility</p:attrName>
                                        </p:attrNameLst>
                                      </p:cBhvr>
                                      <p:to>
                                        <p:strVal val="visible"/>
                                      </p:to>
                                    </p:set>
                                    <p:animEffect transition="in" filter="blinds(horizontal)">
                                      <p:cBhvr>
                                        <p:cTn id="26" dur="500"/>
                                        <p:tgtEl>
                                          <p:spTgt spid="406538"/>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406554"/>
                                        </p:tgtEl>
                                        <p:attrNameLst>
                                          <p:attrName>style.visibility</p:attrName>
                                        </p:attrNameLst>
                                      </p:cBhvr>
                                      <p:to>
                                        <p:strVal val="visible"/>
                                      </p:to>
                                    </p:set>
                                    <p:animEffect transition="in" filter="blinds(horizontal)">
                                      <p:cBhvr>
                                        <p:cTn id="29" dur="500"/>
                                        <p:tgtEl>
                                          <p:spTgt spid="406554"/>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406550"/>
                                        </p:tgtEl>
                                        <p:attrNameLst>
                                          <p:attrName>style.visibility</p:attrName>
                                        </p:attrNameLst>
                                      </p:cBhvr>
                                      <p:to>
                                        <p:strVal val="visible"/>
                                      </p:to>
                                    </p:set>
                                    <p:animEffect transition="in" filter="blinds(horizontal)">
                                      <p:cBhvr>
                                        <p:cTn id="33" dur="500"/>
                                        <p:tgtEl>
                                          <p:spTgt spid="40655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406539"/>
                                        </p:tgtEl>
                                        <p:attrNameLst>
                                          <p:attrName>style.visibility</p:attrName>
                                        </p:attrNameLst>
                                      </p:cBhvr>
                                      <p:to>
                                        <p:strVal val="visible"/>
                                      </p:to>
                                    </p:set>
                                    <p:animEffect transition="in" filter="blinds(horizontal)">
                                      <p:cBhvr>
                                        <p:cTn id="36" dur="500"/>
                                        <p:tgtEl>
                                          <p:spTgt spid="40653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406540"/>
                                        </p:tgtEl>
                                        <p:attrNameLst>
                                          <p:attrName>style.visibility</p:attrName>
                                        </p:attrNameLst>
                                      </p:cBhvr>
                                      <p:to>
                                        <p:strVal val="visible"/>
                                      </p:to>
                                    </p:set>
                                    <p:animEffect transition="in" filter="blinds(horizontal)">
                                      <p:cBhvr>
                                        <p:cTn id="39" dur="500"/>
                                        <p:tgtEl>
                                          <p:spTgt spid="406540"/>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06555"/>
                                        </p:tgtEl>
                                        <p:attrNameLst>
                                          <p:attrName>style.visibility</p:attrName>
                                        </p:attrNameLst>
                                      </p:cBhvr>
                                      <p:to>
                                        <p:strVal val="visible"/>
                                      </p:to>
                                    </p:set>
                                    <p:animEffect transition="in" filter="blinds(horizontal)">
                                      <p:cBhvr>
                                        <p:cTn id="42" dur="500"/>
                                        <p:tgtEl>
                                          <p:spTgt spid="406555"/>
                                        </p:tgtEl>
                                      </p:cBhvr>
                                    </p:animEffect>
                                  </p:childTnLst>
                                </p:cTn>
                              </p:par>
                            </p:childTnLst>
                          </p:cTn>
                        </p:par>
                        <p:par>
                          <p:cTn id="43" fill="hold">
                            <p:stCondLst>
                              <p:cond delay="1500"/>
                            </p:stCondLst>
                            <p:childTnLst>
                              <p:par>
                                <p:cTn id="44" presetID="3" presetClass="entr" presetSubtype="10" fill="hold" grpId="0" nodeType="afterEffect">
                                  <p:stCondLst>
                                    <p:cond delay="0"/>
                                  </p:stCondLst>
                                  <p:childTnLst>
                                    <p:set>
                                      <p:cBhvr>
                                        <p:cTn id="45" dur="1" fill="hold">
                                          <p:stCondLst>
                                            <p:cond delay="0"/>
                                          </p:stCondLst>
                                        </p:cTn>
                                        <p:tgtEl>
                                          <p:spTgt spid="406532"/>
                                        </p:tgtEl>
                                        <p:attrNameLst>
                                          <p:attrName>style.visibility</p:attrName>
                                        </p:attrNameLst>
                                      </p:cBhvr>
                                      <p:to>
                                        <p:strVal val="visible"/>
                                      </p:to>
                                    </p:set>
                                    <p:animEffect transition="in" filter="blinds(horizontal)">
                                      <p:cBhvr>
                                        <p:cTn id="46" dur="500"/>
                                        <p:tgtEl>
                                          <p:spTgt spid="406532"/>
                                        </p:tgtEl>
                                      </p:cBhvr>
                                    </p:animEffect>
                                  </p:childTnLst>
                                </p:cTn>
                              </p:par>
                              <p:par>
                                <p:cTn id="47" presetID="3" presetClass="entr" presetSubtype="10" fill="hold" grpId="0" nodeType="withEffect">
                                  <p:stCondLst>
                                    <p:cond delay="0"/>
                                  </p:stCondLst>
                                  <p:childTnLst>
                                    <p:set>
                                      <p:cBhvr>
                                        <p:cTn id="48" dur="1" fill="hold">
                                          <p:stCondLst>
                                            <p:cond delay="0"/>
                                          </p:stCondLst>
                                        </p:cTn>
                                        <p:tgtEl>
                                          <p:spTgt spid="406541"/>
                                        </p:tgtEl>
                                        <p:attrNameLst>
                                          <p:attrName>style.visibility</p:attrName>
                                        </p:attrNameLst>
                                      </p:cBhvr>
                                      <p:to>
                                        <p:strVal val="visible"/>
                                      </p:to>
                                    </p:set>
                                    <p:animEffect transition="in" filter="blinds(horizontal)">
                                      <p:cBhvr>
                                        <p:cTn id="49" dur="500"/>
                                        <p:tgtEl>
                                          <p:spTgt spid="406541"/>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406542"/>
                                        </p:tgtEl>
                                        <p:attrNameLst>
                                          <p:attrName>style.visibility</p:attrName>
                                        </p:attrNameLst>
                                      </p:cBhvr>
                                      <p:to>
                                        <p:strVal val="visible"/>
                                      </p:to>
                                    </p:set>
                                    <p:animEffect transition="in" filter="blinds(horizontal)">
                                      <p:cBhvr>
                                        <p:cTn id="52" dur="500"/>
                                        <p:tgtEl>
                                          <p:spTgt spid="406542"/>
                                        </p:tgtEl>
                                      </p:cBhvr>
                                    </p:animEffect>
                                  </p:childTnLst>
                                </p:cTn>
                              </p:par>
                              <p:par>
                                <p:cTn id="53" presetID="3" presetClass="entr" presetSubtype="10" fill="hold" grpId="0" nodeType="withEffect">
                                  <p:stCondLst>
                                    <p:cond delay="0"/>
                                  </p:stCondLst>
                                  <p:childTnLst>
                                    <p:set>
                                      <p:cBhvr>
                                        <p:cTn id="54" dur="1" fill="hold">
                                          <p:stCondLst>
                                            <p:cond delay="0"/>
                                          </p:stCondLst>
                                        </p:cTn>
                                        <p:tgtEl>
                                          <p:spTgt spid="406556"/>
                                        </p:tgtEl>
                                        <p:attrNameLst>
                                          <p:attrName>style.visibility</p:attrName>
                                        </p:attrNameLst>
                                      </p:cBhvr>
                                      <p:to>
                                        <p:strVal val="visible"/>
                                      </p:to>
                                    </p:set>
                                    <p:animEffect transition="in" filter="blinds(horizontal)">
                                      <p:cBhvr>
                                        <p:cTn id="55" dur="500"/>
                                        <p:tgtEl>
                                          <p:spTgt spid="406556"/>
                                        </p:tgtEl>
                                      </p:cBhvr>
                                    </p:animEffect>
                                  </p:childTnLst>
                                </p:cTn>
                              </p:par>
                            </p:childTnLst>
                          </p:cTn>
                        </p:par>
                        <p:par>
                          <p:cTn id="56" fill="hold">
                            <p:stCondLst>
                              <p:cond delay="2000"/>
                            </p:stCondLst>
                            <p:childTnLst>
                              <p:par>
                                <p:cTn id="57" presetID="3" presetClass="entr" presetSubtype="10" fill="hold" grpId="0" nodeType="afterEffect">
                                  <p:stCondLst>
                                    <p:cond delay="0"/>
                                  </p:stCondLst>
                                  <p:childTnLst>
                                    <p:set>
                                      <p:cBhvr>
                                        <p:cTn id="58" dur="1" fill="hold">
                                          <p:stCondLst>
                                            <p:cond delay="0"/>
                                          </p:stCondLst>
                                        </p:cTn>
                                        <p:tgtEl>
                                          <p:spTgt spid="406551"/>
                                        </p:tgtEl>
                                        <p:attrNameLst>
                                          <p:attrName>style.visibility</p:attrName>
                                        </p:attrNameLst>
                                      </p:cBhvr>
                                      <p:to>
                                        <p:strVal val="visible"/>
                                      </p:to>
                                    </p:set>
                                    <p:animEffect transition="in" filter="blinds(horizontal)">
                                      <p:cBhvr>
                                        <p:cTn id="59" dur="500"/>
                                        <p:tgtEl>
                                          <p:spTgt spid="406551"/>
                                        </p:tgtEl>
                                      </p:cBhvr>
                                    </p:animEffect>
                                  </p:childTnLst>
                                </p:cTn>
                              </p:par>
                              <p:par>
                                <p:cTn id="60" presetID="3" presetClass="entr" presetSubtype="10" fill="hold" grpId="0" nodeType="withEffect">
                                  <p:stCondLst>
                                    <p:cond delay="0"/>
                                  </p:stCondLst>
                                  <p:childTnLst>
                                    <p:set>
                                      <p:cBhvr>
                                        <p:cTn id="61" dur="1" fill="hold">
                                          <p:stCondLst>
                                            <p:cond delay="0"/>
                                          </p:stCondLst>
                                        </p:cTn>
                                        <p:tgtEl>
                                          <p:spTgt spid="406543"/>
                                        </p:tgtEl>
                                        <p:attrNameLst>
                                          <p:attrName>style.visibility</p:attrName>
                                        </p:attrNameLst>
                                      </p:cBhvr>
                                      <p:to>
                                        <p:strVal val="visible"/>
                                      </p:to>
                                    </p:set>
                                    <p:animEffect transition="in" filter="blinds(horizontal)">
                                      <p:cBhvr>
                                        <p:cTn id="62" dur="500"/>
                                        <p:tgtEl>
                                          <p:spTgt spid="406543"/>
                                        </p:tgtEl>
                                      </p:cBhvr>
                                    </p:animEffect>
                                  </p:childTnLst>
                                </p:cTn>
                              </p:par>
                              <p:par>
                                <p:cTn id="63" presetID="3" presetClass="entr" presetSubtype="10" fill="hold" grpId="0" nodeType="withEffect">
                                  <p:stCondLst>
                                    <p:cond delay="0"/>
                                  </p:stCondLst>
                                  <p:childTnLst>
                                    <p:set>
                                      <p:cBhvr>
                                        <p:cTn id="64" dur="1" fill="hold">
                                          <p:stCondLst>
                                            <p:cond delay="0"/>
                                          </p:stCondLst>
                                        </p:cTn>
                                        <p:tgtEl>
                                          <p:spTgt spid="406530"/>
                                        </p:tgtEl>
                                        <p:attrNameLst>
                                          <p:attrName>style.visibility</p:attrName>
                                        </p:attrNameLst>
                                      </p:cBhvr>
                                      <p:to>
                                        <p:strVal val="visible"/>
                                      </p:to>
                                    </p:set>
                                    <p:animEffect transition="in" filter="blinds(horizontal)">
                                      <p:cBhvr>
                                        <p:cTn id="65" dur="500"/>
                                        <p:tgtEl>
                                          <p:spTgt spid="406530"/>
                                        </p:tgtEl>
                                      </p:cBhvr>
                                    </p:animEffect>
                                  </p:childTnLst>
                                </p:cTn>
                              </p:par>
                              <p:par>
                                <p:cTn id="66" presetID="3" presetClass="entr" presetSubtype="10" fill="hold" grpId="0" nodeType="withEffect">
                                  <p:stCondLst>
                                    <p:cond delay="0"/>
                                  </p:stCondLst>
                                  <p:childTnLst>
                                    <p:set>
                                      <p:cBhvr>
                                        <p:cTn id="67" dur="1" fill="hold">
                                          <p:stCondLst>
                                            <p:cond delay="0"/>
                                          </p:stCondLst>
                                        </p:cTn>
                                        <p:tgtEl>
                                          <p:spTgt spid="406557"/>
                                        </p:tgtEl>
                                        <p:attrNameLst>
                                          <p:attrName>style.visibility</p:attrName>
                                        </p:attrNameLst>
                                      </p:cBhvr>
                                      <p:to>
                                        <p:strVal val="visible"/>
                                      </p:to>
                                    </p:set>
                                    <p:animEffect transition="in" filter="blinds(horizontal)">
                                      <p:cBhvr>
                                        <p:cTn id="68" dur="500"/>
                                        <p:tgtEl>
                                          <p:spTgt spid="406557"/>
                                        </p:tgtEl>
                                      </p:cBhvr>
                                    </p:animEffect>
                                  </p:childTnLst>
                                </p:cTn>
                              </p:par>
                            </p:childTnLst>
                          </p:cTn>
                        </p:par>
                        <p:par>
                          <p:cTn id="69" fill="hold">
                            <p:stCondLst>
                              <p:cond delay="2500"/>
                            </p:stCondLst>
                            <p:childTnLst>
                              <p:par>
                                <p:cTn id="70" presetID="3" presetClass="entr" presetSubtype="10" fill="hold" grpId="0" nodeType="afterEffect">
                                  <p:stCondLst>
                                    <p:cond delay="0"/>
                                  </p:stCondLst>
                                  <p:childTnLst>
                                    <p:set>
                                      <p:cBhvr>
                                        <p:cTn id="71" dur="1" fill="hold">
                                          <p:stCondLst>
                                            <p:cond delay="0"/>
                                          </p:stCondLst>
                                        </p:cTn>
                                        <p:tgtEl>
                                          <p:spTgt spid="406552"/>
                                        </p:tgtEl>
                                        <p:attrNameLst>
                                          <p:attrName>style.visibility</p:attrName>
                                        </p:attrNameLst>
                                      </p:cBhvr>
                                      <p:to>
                                        <p:strVal val="visible"/>
                                      </p:to>
                                    </p:set>
                                    <p:animEffect transition="in" filter="blinds(horizontal)">
                                      <p:cBhvr>
                                        <p:cTn id="72" dur="500"/>
                                        <p:tgtEl>
                                          <p:spTgt spid="406552"/>
                                        </p:tgtEl>
                                      </p:cBhvr>
                                    </p:animEffect>
                                  </p:childTnLst>
                                </p:cTn>
                              </p:par>
                              <p:par>
                                <p:cTn id="73" presetID="3" presetClass="entr" presetSubtype="10" fill="hold" grpId="0" nodeType="withEffect">
                                  <p:stCondLst>
                                    <p:cond delay="0"/>
                                  </p:stCondLst>
                                  <p:childTnLst>
                                    <p:set>
                                      <p:cBhvr>
                                        <p:cTn id="74" dur="1" fill="hold">
                                          <p:stCondLst>
                                            <p:cond delay="0"/>
                                          </p:stCondLst>
                                        </p:cTn>
                                        <p:tgtEl>
                                          <p:spTgt spid="406544"/>
                                        </p:tgtEl>
                                        <p:attrNameLst>
                                          <p:attrName>style.visibility</p:attrName>
                                        </p:attrNameLst>
                                      </p:cBhvr>
                                      <p:to>
                                        <p:strVal val="visible"/>
                                      </p:to>
                                    </p:set>
                                    <p:animEffect transition="in" filter="blinds(horizontal)">
                                      <p:cBhvr>
                                        <p:cTn id="75" dur="500"/>
                                        <p:tgtEl>
                                          <p:spTgt spid="406544"/>
                                        </p:tgtEl>
                                      </p:cBhvr>
                                    </p:animEffect>
                                  </p:childTnLst>
                                </p:cTn>
                              </p:par>
                              <p:par>
                                <p:cTn id="76" presetID="3" presetClass="entr" presetSubtype="10" fill="hold" grpId="0" nodeType="withEffect">
                                  <p:stCondLst>
                                    <p:cond delay="0"/>
                                  </p:stCondLst>
                                  <p:childTnLst>
                                    <p:set>
                                      <p:cBhvr>
                                        <p:cTn id="77" dur="1" fill="hold">
                                          <p:stCondLst>
                                            <p:cond delay="0"/>
                                          </p:stCondLst>
                                        </p:cTn>
                                        <p:tgtEl>
                                          <p:spTgt spid="406545"/>
                                        </p:tgtEl>
                                        <p:attrNameLst>
                                          <p:attrName>style.visibility</p:attrName>
                                        </p:attrNameLst>
                                      </p:cBhvr>
                                      <p:to>
                                        <p:strVal val="visible"/>
                                      </p:to>
                                    </p:set>
                                    <p:animEffect transition="in" filter="blinds(horizontal)">
                                      <p:cBhvr>
                                        <p:cTn id="78" dur="500"/>
                                        <p:tgtEl>
                                          <p:spTgt spid="406545"/>
                                        </p:tgtEl>
                                      </p:cBhvr>
                                    </p:animEffect>
                                  </p:childTnLst>
                                </p:cTn>
                              </p:par>
                              <p:par>
                                <p:cTn id="79" presetID="3" presetClass="entr" presetSubtype="10" fill="hold" grpId="0" nodeType="withEffect">
                                  <p:stCondLst>
                                    <p:cond delay="0"/>
                                  </p:stCondLst>
                                  <p:childTnLst>
                                    <p:set>
                                      <p:cBhvr>
                                        <p:cTn id="80" dur="1" fill="hold">
                                          <p:stCondLst>
                                            <p:cond delay="0"/>
                                          </p:stCondLst>
                                        </p:cTn>
                                        <p:tgtEl>
                                          <p:spTgt spid="406558"/>
                                        </p:tgtEl>
                                        <p:attrNameLst>
                                          <p:attrName>style.visibility</p:attrName>
                                        </p:attrNameLst>
                                      </p:cBhvr>
                                      <p:to>
                                        <p:strVal val="visible"/>
                                      </p:to>
                                    </p:set>
                                    <p:animEffect transition="in" filter="blinds(horizontal)">
                                      <p:cBhvr>
                                        <p:cTn id="81" dur="500"/>
                                        <p:tgtEl>
                                          <p:spTgt spid="406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6530" grpId="0" animBg="1"/>
      <p:bldP spid="406532" grpId="0" animBg="1"/>
      <p:bldP spid="406535" grpId="0" animBg="1"/>
      <p:bldP spid="406536" grpId="0" animBg="1"/>
      <p:bldP spid="406537" grpId="0" animBg="1"/>
      <p:bldP spid="406538" grpId="0" animBg="1"/>
      <p:bldP spid="406539" grpId="0" animBg="1"/>
      <p:bldP spid="406540" grpId="0" animBg="1"/>
      <p:bldP spid="406541" grpId="0" animBg="1"/>
      <p:bldP spid="406542" grpId="0" animBg="1"/>
      <p:bldP spid="406543" grpId="0" animBg="1"/>
      <p:bldP spid="406544" grpId="0" animBg="1"/>
      <p:bldP spid="406545" grpId="0" animBg="1"/>
      <p:bldP spid="406548" grpId="0" animBg="1"/>
      <p:bldP spid="406549" grpId="0" animBg="1"/>
      <p:bldP spid="406550" grpId="0" animBg="1"/>
      <p:bldP spid="406551" grpId="0" animBg="1"/>
      <p:bldP spid="406552" grpId="0" animBg="1"/>
      <p:bldP spid="406553" grpId="0" animBg="1"/>
      <p:bldP spid="406554" grpId="0" animBg="1"/>
      <p:bldP spid="406555" grpId="0" animBg="1"/>
      <p:bldP spid="406556" grpId="0" animBg="1"/>
      <p:bldP spid="406557" grpId="0" animBg="1"/>
      <p:bldP spid="406558"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2"/>
          <p:cNvSpPr>
            <a:spLocks noGrp="1" noChangeArrowheads="1"/>
          </p:cNvSpPr>
          <p:nvPr>
            <p:ph type="title"/>
          </p:nvPr>
        </p:nvSpPr>
        <p:spPr/>
        <p:txBody>
          <a:bodyPr/>
          <a:lstStyle/>
          <a:p>
            <a:r>
              <a:rPr lang="zh-CN" altLang="en-US" i="0"/>
              <a:t>前端</a:t>
            </a:r>
            <a:r>
              <a:rPr lang="en-US" altLang="zh-CN" i="0"/>
              <a:t>VME</a:t>
            </a:r>
            <a:r>
              <a:rPr lang="zh-CN" altLang="en-US" i="0"/>
              <a:t>数据读出框架</a:t>
            </a:r>
          </a:p>
        </p:txBody>
      </p:sp>
      <p:sp>
        <p:nvSpPr>
          <p:cNvPr id="408579" name="Rectangle 3"/>
          <p:cNvSpPr>
            <a:spLocks noGrp="1" noChangeArrowheads="1"/>
          </p:cNvSpPr>
          <p:nvPr>
            <p:ph type="body" sz="half" idx="1"/>
          </p:nvPr>
        </p:nvSpPr>
        <p:spPr/>
        <p:txBody>
          <a:bodyPr/>
          <a:lstStyle/>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a:p>
            <a:pPr marL="609600" indent="-609600">
              <a:buFont typeface="Symbol" pitchFamily="18" charset="2"/>
              <a:buNone/>
            </a:pPr>
            <a:endParaRPr lang="en-US" altLang="zh-CN" sz="2800" b="1">
              <a:solidFill>
                <a:srgbClr val="FFFF99"/>
              </a:solidFill>
              <a:latin typeface="隶书" pitchFamily="49" charset="-122"/>
              <a:ea typeface="隶书" pitchFamily="49" charset="-122"/>
            </a:endParaRPr>
          </a:p>
          <a:p>
            <a:pPr marL="609600" indent="-609600">
              <a:buFont typeface="Symbol" pitchFamily="18" charset="2"/>
              <a:buAutoNum type="arabicPeriod"/>
            </a:pPr>
            <a:endParaRPr lang="en-US" altLang="zh-CN" sz="2800" b="1">
              <a:solidFill>
                <a:srgbClr val="FFFF99"/>
              </a:solidFill>
              <a:latin typeface="隶书" pitchFamily="49" charset="-122"/>
              <a:ea typeface="隶书" pitchFamily="49" charset="-122"/>
            </a:endParaRPr>
          </a:p>
        </p:txBody>
      </p:sp>
      <p:sp>
        <p:nvSpPr>
          <p:cNvPr id="408580" name="Rectangle 4"/>
          <p:cNvSpPr>
            <a:spLocks noChangeArrowheads="1"/>
          </p:cNvSpPr>
          <p:nvPr/>
        </p:nvSpPr>
        <p:spPr bwMode="auto">
          <a:xfrm>
            <a:off x="250825" y="1484313"/>
            <a:ext cx="8713788" cy="4568825"/>
          </a:xfrm>
          <a:prstGeom prst="rect">
            <a:avLst/>
          </a:prstGeom>
          <a:noFill/>
          <a:ln w="9525">
            <a:noFill/>
            <a:miter lim="800000"/>
            <a:headEnd/>
            <a:tailEnd/>
          </a:ln>
          <a:effectLst/>
        </p:spPr>
        <p:txBody>
          <a:bodyPr/>
          <a:lstStyle/>
          <a:p>
            <a:pPr>
              <a:lnSpc>
                <a:spcPct val="90000"/>
              </a:lnSpc>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	</a:t>
            </a:r>
          </a:p>
        </p:txBody>
      </p:sp>
      <p:sp>
        <p:nvSpPr>
          <p:cNvPr id="408581" name="Rectangle 5"/>
          <p:cNvSpPr>
            <a:spLocks noChangeArrowheads="1"/>
          </p:cNvSpPr>
          <p:nvPr/>
        </p:nvSpPr>
        <p:spPr bwMode="auto">
          <a:xfrm>
            <a:off x="430213" y="1628775"/>
            <a:ext cx="8713787" cy="4568825"/>
          </a:xfrm>
          <a:prstGeom prst="rect">
            <a:avLst/>
          </a:prstGeom>
          <a:noFill/>
          <a:ln w="9525">
            <a:noFill/>
            <a:miter lim="800000"/>
            <a:headEnd/>
            <a:tailEnd/>
          </a:ln>
          <a:effectLst/>
        </p:spPr>
        <p:txBody>
          <a:bodyPr/>
          <a:lstStyle/>
          <a:p>
            <a:pPr>
              <a:spcBef>
                <a:spcPct val="20000"/>
              </a:spcBef>
              <a:buClr>
                <a:schemeClr val="tx2"/>
              </a:buClr>
              <a:buSzPct val="90000"/>
              <a:buFont typeface="Symbol" pitchFamily="18" charset="2"/>
              <a:buNone/>
            </a:pPr>
            <a:r>
              <a:rPr kumimoji="0" lang="zh-CN" altLang="en-US" sz="3200" b="1">
                <a:solidFill>
                  <a:srgbClr val="FFFF99"/>
                </a:solidFill>
                <a:latin typeface="隶书" pitchFamily="49" charset="-122"/>
                <a:ea typeface="隶书" pitchFamily="49" charset="-122"/>
              </a:rPr>
              <a:t>子探测器相关层</a:t>
            </a:r>
          </a:p>
          <a:p>
            <a:pPr>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1.	</a:t>
            </a:r>
            <a:r>
              <a:rPr kumimoji="0" lang="zh-CN" altLang="en-US" sz="3200" b="1">
                <a:solidFill>
                  <a:srgbClr val="FFFF99"/>
                </a:solidFill>
                <a:latin typeface="隶书" pitchFamily="49" charset="-122"/>
                <a:ea typeface="隶书" pitchFamily="49" charset="-122"/>
              </a:rPr>
              <a:t>本层的动作处理函数；</a:t>
            </a:r>
          </a:p>
          <a:p>
            <a:pPr>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2.	</a:t>
            </a:r>
            <a:r>
              <a:rPr kumimoji="0" lang="zh-CN" altLang="en-US" sz="3200" b="1">
                <a:solidFill>
                  <a:srgbClr val="FFFF99"/>
                </a:solidFill>
                <a:latin typeface="隶书" pitchFamily="49" charset="-122"/>
                <a:ea typeface="隶书" pitchFamily="49" charset="-122"/>
              </a:rPr>
              <a:t>前端电子学系统的配置；</a:t>
            </a:r>
          </a:p>
          <a:p>
            <a:pPr>
              <a:spcBef>
                <a:spcPct val="20000"/>
              </a:spcBef>
              <a:buClr>
                <a:schemeClr val="tx2"/>
              </a:buClr>
              <a:buSzPct val="90000"/>
              <a:buFont typeface="Symbol" pitchFamily="18" charset="2"/>
              <a:buNone/>
            </a:pPr>
            <a:r>
              <a:rPr kumimoji="0" lang="en-US" altLang="zh-CN" sz="3200" b="1">
                <a:solidFill>
                  <a:srgbClr val="FFFF99"/>
                </a:solidFill>
                <a:latin typeface="隶书" pitchFamily="49" charset="-122"/>
                <a:ea typeface="隶书" pitchFamily="49" charset="-122"/>
              </a:rPr>
              <a:t>3.	</a:t>
            </a:r>
            <a:r>
              <a:rPr kumimoji="0" lang="zh-CN" altLang="en-US" sz="3200" b="1">
                <a:solidFill>
                  <a:srgbClr val="FFFF99"/>
                </a:solidFill>
                <a:latin typeface="隶书" pitchFamily="49" charset="-122"/>
                <a:ea typeface="隶书" pitchFamily="49" charset="-122"/>
              </a:rPr>
              <a:t>运行任务，如第一级事例组装、正常取数、电子学刻度等。</a:t>
            </a:r>
          </a:p>
          <a:p>
            <a:pPr>
              <a:spcBef>
                <a:spcPct val="20000"/>
              </a:spcBef>
              <a:buClr>
                <a:schemeClr val="tx2"/>
              </a:buClr>
              <a:buSzPct val="90000"/>
              <a:buFont typeface="Symbol" pitchFamily="18" charset="2"/>
              <a:buNone/>
            </a:pPr>
            <a:endParaRPr kumimoji="0" lang="zh-CN" altLang="en-US" sz="3200" b="1">
              <a:solidFill>
                <a:srgbClr val="FFFF99"/>
              </a:solidFill>
              <a:latin typeface="隶书" pitchFamily="49" charset="-122"/>
              <a:ea typeface="隶书" pitchFamily="49" charset="-122"/>
            </a:endParaRPr>
          </a:p>
          <a:p>
            <a:pPr>
              <a:spcBef>
                <a:spcPct val="20000"/>
              </a:spcBef>
              <a:buClr>
                <a:schemeClr val="tx2"/>
              </a:buClr>
              <a:buSzPct val="90000"/>
              <a:buFont typeface="Symbol" pitchFamily="18" charset="2"/>
              <a:buNone/>
            </a:pPr>
            <a:r>
              <a:rPr kumimoji="0" lang="zh-CN" altLang="en-US" sz="3200" b="1">
                <a:solidFill>
                  <a:srgbClr val="FFFF99"/>
                </a:solidFill>
                <a:latin typeface="隶书" pitchFamily="49" charset="-122"/>
                <a:ea typeface="隶书" pitchFamily="49" charset="-122"/>
              </a:rPr>
              <a:t>	子探测器层需要根据各个探测器子系统及其相应电子学系统实现。</a:t>
            </a:r>
          </a:p>
        </p:txBody>
      </p:sp>
      <p:sp>
        <p:nvSpPr>
          <p:cNvPr id="8" name="日期占位符 7"/>
          <p:cNvSpPr>
            <a:spLocks noGrp="1"/>
          </p:cNvSpPr>
          <p:nvPr>
            <p:ph type="dt" sz="half" idx="10"/>
          </p:nvPr>
        </p:nvSpPr>
        <p:spPr/>
        <p:txBody>
          <a:bodyPr/>
          <a:lstStyle/>
          <a:p>
            <a:r>
              <a:rPr lang="en-US" altLang="zh-CN" smtClean="0"/>
              <a:t>2014-7-18 IHEP</a:t>
            </a:r>
            <a:endParaRPr lang="en-US" altLang="zh-CN"/>
          </a:p>
        </p:txBody>
      </p:sp>
      <p:sp>
        <p:nvSpPr>
          <p:cNvPr id="9" name="灯片编号占位符 8"/>
          <p:cNvSpPr>
            <a:spLocks noGrp="1"/>
          </p:cNvSpPr>
          <p:nvPr>
            <p:ph type="sldNum" sz="quarter" idx="12"/>
          </p:nvPr>
        </p:nvSpPr>
        <p:spPr/>
        <p:txBody>
          <a:bodyPr/>
          <a:lstStyle/>
          <a:p>
            <a:fld id="{59700DE5-5ADE-4923-BE5B-C091AD802598}" type="slidenum">
              <a:rPr lang="en-US" altLang="zh-CN" smtClean="0"/>
              <a:pPr/>
              <a:t>152</a:t>
            </a:fld>
            <a:endParaRPr lang="en-US" altLang="zh-CN"/>
          </a:p>
        </p:txBody>
      </p:sp>
      <p:sp>
        <p:nvSpPr>
          <p:cNvPr id="10" name="页脚占位符 9"/>
          <p:cNvSpPr>
            <a:spLocks noGrp="1"/>
          </p:cNvSpPr>
          <p:nvPr>
            <p:ph type="ftr" sz="quarter" idx="11"/>
          </p:nvPr>
        </p:nvSpPr>
        <p:spPr/>
        <p:txBody>
          <a:bodyPr/>
          <a:lstStyle/>
          <a:p>
            <a:r>
              <a:rPr lang="pt-BR" altLang="zh-CN" smtClean="0"/>
              <a:t>Z.-A. LIU     EPC Seminar</a:t>
            </a:r>
            <a:endParaRPr lang="en-US" altLang="zh-CN"/>
          </a:p>
        </p:txBody>
      </p:sp>
    </p:spTree>
    <p:custDataLst>
      <p:tags r:id="rId1"/>
    </p:custData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08581">
                                            <p:txEl>
                                              <p:pRg st="1" end="1"/>
                                            </p:txEl>
                                          </p:spTgt>
                                        </p:tgtEl>
                                        <p:attrNameLst>
                                          <p:attrName>style.visibility</p:attrName>
                                        </p:attrNameLst>
                                      </p:cBhvr>
                                      <p:to>
                                        <p:strVal val="visible"/>
                                      </p:to>
                                    </p:set>
                                    <p:animEffect transition="in" filter="blinds(horizontal)">
                                      <p:cBhvr>
                                        <p:cTn id="7" dur="500"/>
                                        <p:tgtEl>
                                          <p:spTgt spid="40858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08581">
                                            <p:txEl>
                                              <p:pRg st="2" end="2"/>
                                            </p:txEl>
                                          </p:spTgt>
                                        </p:tgtEl>
                                        <p:attrNameLst>
                                          <p:attrName>style.visibility</p:attrName>
                                        </p:attrNameLst>
                                      </p:cBhvr>
                                      <p:to>
                                        <p:strVal val="visible"/>
                                      </p:to>
                                    </p:set>
                                    <p:animEffect transition="in" filter="blinds(horizontal)">
                                      <p:cBhvr>
                                        <p:cTn id="12" dur="500"/>
                                        <p:tgtEl>
                                          <p:spTgt spid="40858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08581">
                                            <p:txEl>
                                              <p:pRg st="3" end="3"/>
                                            </p:txEl>
                                          </p:spTgt>
                                        </p:tgtEl>
                                        <p:attrNameLst>
                                          <p:attrName>style.visibility</p:attrName>
                                        </p:attrNameLst>
                                      </p:cBhvr>
                                      <p:to>
                                        <p:strVal val="visible"/>
                                      </p:to>
                                    </p:set>
                                    <p:animEffect transition="in" filter="blinds(horizontal)">
                                      <p:cBhvr>
                                        <p:cTn id="17" dur="500"/>
                                        <p:tgtEl>
                                          <p:spTgt spid="40858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08581">
                                            <p:txEl>
                                              <p:pRg st="5" end="5"/>
                                            </p:txEl>
                                          </p:spTgt>
                                        </p:tgtEl>
                                        <p:attrNameLst>
                                          <p:attrName>style.visibility</p:attrName>
                                        </p:attrNameLst>
                                      </p:cBhvr>
                                      <p:to>
                                        <p:strVal val="visible"/>
                                      </p:to>
                                    </p:set>
                                    <p:animEffect transition="in" filter="blinds(horizontal)">
                                      <p:cBhvr>
                                        <p:cTn id="22" dur="500"/>
                                        <p:tgtEl>
                                          <p:spTgt spid="40858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graphicFrame>
        <p:nvGraphicFramePr>
          <p:cNvPr id="497666" name="Object 2"/>
          <p:cNvGraphicFramePr>
            <a:graphicFrameLocks noGrp="1" noChangeAspect="1"/>
          </p:cNvGraphicFramePr>
          <p:nvPr>
            <p:ph/>
          </p:nvPr>
        </p:nvGraphicFramePr>
        <p:xfrm>
          <a:off x="179388" y="1295400"/>
          <a:ext cx="8747125" cy="5175250"/>
        </p:xfrm>
        <a:graphic>
          <a:graphicData uri="http://schemas.openxmlformats.org/presentationml/2006/ole">
            <mc:AlternateContent xmlns:mc="http://schemas.openxmlformats.org/markup-compatibility/2006">
              <mc:Choice xmlns:v="urn:schemas-microsoft-com:vml" Requires="v">
                <p:oleObj spid="_x0000_s497689" name="Visio" r:id="rId3" imgW="8964473" imgH="5303215" progId="Visio.Drawing.11">
                  <p:embed/>
                </p:oleObj>
              </mc:Choice>
              <mc:Fallback>
                <p:oleObj name="Visio" r:id="rId3" imgW="8964473" imgH="5303215" progId="Visio.Drawing.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295400"/>
                        <a:ext cx="8747125" cy="5175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日期占位符 4"/>
          <p:cNvSpPr>
            <a:spLocks noGrp="1"/>
          </p:cNvSpPr>
          <p:nvPr>
            <p:ph type="dt" sz="half" idx="10"/>
          </p:nvPr>
        </p:nvSpPr>
        <p:spPr/>
        <p:txBody>
          <a:bodyPr/>
          <a:lstStyle/>
          <a:p>
            <a:r>
              <a:rPr lang="en-US" altLang="zh-CN" smtClean="0"/>
              <a:t>2014-7-18 IHEP</a:t>
            </a:r>
            <a:endParaRPr lang="en-US"/>
          </a:p>
        </p:txBody>
      </p:sp>
      <p:sp>
        <p:nvSpPr>
          <p:cNvPr id="6" name="灯片编号占位符 5"/>
          <p:cNvSpPr>
            <a:spLocks noGrp="1"/>
          </p:cNvSpPr>
          <p:nvPr>
            <p:ph type="sldNum" sz="quarter" idx="11"/>
          </p:nvPr>
        </p:nvSpPr>
        <p:spPr/>
        <p:txBody>
          <a:bodyPr/>
          <a:lstStyle/>
          <a:p>
            <a:fld id="{56CCA1DB-ADC8-4D73-AE74-952BB24142CF}" type="slidenum">
              <a:rPr lang="en-US" smtClean="0"/>
              <a:pPr/>
              <a:t>153</a:t>
            </a:fld>
            <a:endParaRPr lang="en-US"/>
          </a:p>
        </p:txBody>
      </p:sp>
      <p:sp>
        <p:nvSpPr>
          <p:cNvPr id="7" name="页脚占位符 6"/>
          <p:cNvSpPr>
            <a:spLocks noGrp="1"/>
          </p:cNvSpPr>
          <p:nvPr>
            <p:ph type="ftr" sz="quarter" idx="12"/>
          </p:nvPr>
        </p:nvSpPr>
        <p:spPr/>
        <p:txBody>
          <a:bodyPr/>
          <a:lstStyle/>
          <a:p>
            <a:r>
              <a:rPr lang="pt-BR" altLang="zh-CN" smtClean="0"/>
              <a:t>Z.-A. LIU     EPC Seminar</a:t>
            </a:r>
            <a:endParaRPr lang="en-US"/>
          </a:p>
        </p:txBody>
      </p:sp>
      <p:sp>
        <p:nvSpPr>
          <p:cNvPr id="497667" name="Text Box 3"/>
          <p:cNvSpPr txBox="1">
            <a:spLocks noChangeArrowheads="1"/>
          </p:cNvSpPr>
          <p:nvPr/>
        </p:nvSpPr>
        <p:spPr bwMode="auto">
          <a:xfrm>
            <a:off x="323850" y="242888"/>
            <a:ext cx="8458200" cy="1006475"/>
          </a:xfrm>
          <a:prstGeom prst="rect">
            <a:avLst/>
          </a:prstGeom>
          <a:noFill/>
          <a:ln w="9525">
            <a:noFill/>
            <a:miter lim="800000"/>
            <a:headEnd/>
            <a:tailEnd/>
          </a:ln>
          <a:effectLst/>
        </p:spPr>
        <p:txBody>
          <a:bodyPr>
            <a:spAutoFit/>
          </a:bodyPr>
          <a:lstStyle/>
          <a:p>
            <a:pPr algn="ctr"/>
            <a:r>
              <a:rPr kumimoji="0" lang="en-US" altLang="zh-CN" sz="6000" b="1">
                <a:ea typeface="楷体_GB2312" pitchFamily="49" charset="-122"/>
              </a:rPr>
              <a:t>DAQ</a:t>
            </a:r>
            <a:r>
              <a:rPr kumimoji="0" lang="zh-CN" altLang="en-US" sz="6000" b="1">
                <a:ea typeface="楷体_GB2312" pitchFamily="49" charset="-122"/>
              </a:rPr>
              <a:t>基本框架</a:t>
            </a:r>
          </a:p>
        </p:txBody>
      </p:sp>
      <p:sp>
        <p:nvSpPr>
          <p:cNvPr id="497668" name="Oval 4"/>
          <p:cNvSpPr>
            <a:spLocks noChangeArrowheads="1"/>
          </p:cNvSpPr>
          <p:nvPr/>
        </p:nvSpPr>
        <p:spPr bwMode="auto">
          <a:xfrm>
            <a:off x="179388" y="5157788"/>
            <a:ext cx="8785225" cy="1628775"/>
          </a:xfrm>
          <a:prstGeom prst="ellipse">
            <a:avLst/>
          </a:prstGeom>
          <a:solidFill>
            <a:schemeClr val="bg1">
              <a:alpha val="39999"/>
            </a:schemeClr>
          </a:solidFill>
          <a:ln w="9525">
            <a:solidFill>
              <a:srgbClr val="333399"/>
            </a:solidFill>
            <a:round/>
            <a:headEnd/>
            <a:tailEnd/>
          </a:ln>
          <a:effectLst/>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rrowheads="1"/>
          </p:cNvSpPr>
          <p:nvPr>
            <p:ph type="title"/>
          </p:nvPr>
        </p:nvSpPr>
        <p:spPr>
          <a:xfrm>
            <a:off x="179388" y="115888"/>
            <a:ext cx="8713787" cy="993775"/>
          </a:xfrm>
        </p:spPr>
        <p:txBody>
          <a:bodyPr/>
          <a:lstStyle/>
          <a:p>
            <a:r>
              <a:rPr lang="zh-CN" altLang="en-US" sz="5400">
                <a:ea typeface="楷体_GB2312" pitchFamily="49" charset="-122"/>
              </a:rPr>
              <a:t>前端</a:t>
            </a:r>
            <a:r>
              <a:rPr lang="en-US" altLang="zh-CN" sz="5400">
                <a:ea typeface="楷体_GB2312" pitchFamily="49" charset="-122"/>
              </a:rPr>
              <a:t>VME</a:t>
            </a:r>
            <a:r>
              <a:rPr lang="zh-CN" altLang="en-US" sz="5400">
                <a:ea typeface="楷体_GB2312" pitchFamily="49" charset="-122"/>
              </a:rPr>
              <a:t>数据读出和处理</a:t>
            </a:r>
            <a:r>
              <a:rPr lang="zh-CN" altLang="en-US" sz="3200">
                <a:ea typeface="楷体_GB2312" pitchFamily="49" charset="-122"/>
              </a:rPr>
              <a:t>（</a:t>
            </a:r>
            <a:r>
              <a:rPr lang="en-US" altLang="zh-CN" sz="3200">
                <a:ea typeface="楷体_GB2312" pitchFamily="49" charset="-122"/>
              </a:rPr>
              <a:t>2</a:t>
            </a:r>
            <a:r>
              <a:rPr lang="zh-CN" altLang="en-US" sz="3200">
                <a:ea typeface="楷体_GB2312" pitchFamily="49" charset="-122"/>
              </a:rPr>
              <a:t>）</a:t>
            </a:r>
          </a:p>
        </p:txBody>
      </p:sp>
      <p:sp>
        <p:nvSpPr>
          <p:cNvPr id="239619" name="Rectangle 3"/>
          <p:cNvSpPr>
            <a:spLocks noGrp="1" noChangeArrowheads="1"/>
          </p:cNvSpPr>
          <p:nvPr>
            <p:ph idx="1"/>
          </p:nvPr>
        </p:nvSpPr>
        <p:spPr>
          <a:xfrm>
            <a:off x="179388" y="1196975"/>
            <a:ext cx="8713787" cy="5400675"/>
          </a:xfrm>
        </p:spPr>
        <p:txBody>
          <a:bodyPr/>
          <a:lstStyle/>
          <a:p>
            <a:pPr>
              <a:buSzPct val="80000"/>
              <a:buFont typeface="Wingdings" pitchFamily="2" charset="2"/>
              <a:buChar char="Ø"/>
            </a:pPr>
            <a:r>
              <a:rPr lang="en-US" altLang="zh-CN">
                <a:ea typeface="楷体_GB2312" pitchFamily="49" charset="-122"/>
              </a:rPr>
              <a:t>CBLT</a:t>
            </a:r>
            <a:r>
              <a:rPr lang="zh-CN" altLang="en-US" sz="2400">
                <a:ea typeface="楷体_GB2312" pitchFamily="49" charset="-122"/>
              </a:rPr>
              <a:t>（</a:t>
            </a:r>
            <a:r>
              <a:rPr lang="en-US" altLang="zh-CN" sz="2400">
                <a:ea typeface="楷体_GB2312" pitchFamily="49" charset="-122"/>
              </a:rPr>
              <a:t>Chained Block Transfer</a:t>
            </a:r>
            <a:r>
              <a:rPr lang="zh-CN" altLang="en-US" sz="2400">
                <a:ea typeface="楷体_GB2312" pitchFamily="49" charset="-122"/>
              </a:rPr>
              <a:t>）</a:t>
            </a:r>
            <a:r>
              <a:rPr lang="zh-CN" altLang="en-US">
                <a:ea typeface="楷体_GB2312" pitchFamily="49" charset="-122"/>
              </a:rPr>
              <a:t>方式</a:t>
            </a:r>
          </a:p>
          <a:p>
            <a:pPr lvl="1">
              <a:buFont typeface="Times New Roman" pitchFamily="18" charset="0"/>
              <a:buChar char="−"/>
            </a:pPr>
            <a:r>
              <a:rPr lang="zh-CN" altLang="en-US" sz="2400">
                <a:ea typeface="楷体_GB2312" pitchFamily="49" charset="-122"/>
              </a:rPr>
              <a:t>启动</a:t>
            </a:r>
            <a:r>
              <a:rPr lang="en-US" altLang="zh-CN" sz="2400">
                <a:ea typeface="楷体_GB2312" pitchFamily="49" charset="-122"/>
              </a:rPr>
              <a:t>DMA</a:t>
            </a:r>
            <a:r>
              <a:rPr lang="zh-CN" altLang="en-US" sz="2400">
                <a:ea typeface="楷体_GB2312" pitchFamily="49" charset="-122"/>
              </a:rPr>
              <a:t>传输之前需指定传输的数据块长度</a:t>
            </a:r>
            <a:endParaRPr lang="zh-CN" altLang="en-US" sz="2400">
              <a:ea typeface="楷体_GB2312" pitchFamily="49" charset="-122"/>
              <a:cs typeface="Times New Roman" pitchFamily="18" charset="0"/>
            </a:endParaRPr>
          </a:p>
          <a:p>
            <a:pPr lvl="1">
              <a:buFont typeface="Times New Roman" pitchFamily="18" charset="0"/>
              <a:buChar char="−"/>
            </a:pPr>
            <a:r>
              <a:rPr lang="zh-CN" altLang="el-GR" sz="2400">
                <a:ea typeface="楷体_GB2312" pitchFamily="49" charset="-122"/>
                <a:cs typeface="Times New Roman" pitchFamily="18" charset="0"/>
              </a:rPr>
              <a:t>每次触发产生的数据长度是随机的</a:t>
            </a:r>
            <a:endParaRPr lang="zh-CN" altLang="en-US" sz="2400">
              <a:ea typeface="楷体_GB2312" pitchFamily="49" charset="-122"/>
              <a:cs typeface="Times New Roman" pitchFamily="18" charset="0"/>
            </a:endParaRPr>
          </a:p>
          <a:p>
            <a:pPr lvl="1">
              <a:buFont typeface="Times New Roman" pitchFamily="18" charset="0"/>
              <a:buChar char="−"/>
            </a:pPr>
            <a:r>
              <a:rPr lang="zh-CN" altLang="el-GR" sz="2400">
                <a:ea typeface="楷体_GB2312" pitchFamily="49" charset="-122"/>
                <a:cs typeface="Times New Roman" pitchFamily="18" charset="0"/>
              </a:rPr>
              <a:t>机箱中有多个电子学读出插件</a:t>
            </a:r>
            <a:endParaRPr lang="zh-CN" altLang="en-US" sz="2400">
              <a:ea typeface="楷体_GB2312" pitchFamily="49" charset="-122"/>
              <a:cs typeface="Times New Roman" pitchFamily="18" charset="0"/>
            </a:endParaRPr>
          </a:p>
          <a:p>
            <a:pPr lvl="1">
              <a:buFont typeface="Times New Roman" pitchFamily="18" charset="0"/>
              <a:buChar char="−"/>
            </a:pPr>
            <a:r>
              <a:rPr lang="zh-CN" altLang="el-GR" sz="2400">
                <a:ea typeface="楷体_GB2312" pitchFamily="49" charset="-122"/>
                <a:cs typeface="Times New Roman" pitchFamily="18" charset="0"/>
              </a:rPr>
              <a:t>响应中断和启动传输都需要</a:t>
            </a:r>
            <a:r>
              <a:rPr lang="el-GR" altLang="zh-CN" sz="2400">
                <a:ea typeface="楷体_GB2312" pitchFamily="49" charset="-122"/>
                <a:cs typeface="Times New Roman" pitchFamily="18" charset="0"/>
              </a:rPr>
              <a:t>CPU</a:t>
            </a:r>
            <a:r>
              <a:rPr lang="zh-CN" altLang="el-GR" sz="2400">
                <a:ea typeface="楷体_GB2312" pitchFamily="49" charset="-122"/>
                <a:cs typeface="Times New Roman" pitchFamily="18" charset="0"/>
              </a:rPr>
              <a:t>干预</a:t>
            </a:r>
            <a:endParaRPr lang="zh-CN" altLang="en-US" sz="2400">
              <a:ea typeface="楷体_GB2312" pitchFamily="49" charset="-122"/>
              <a:cs typeface="Times New Roman" pitchFamily="18" charset="0"/>
            </a:endParaRPr>
          </a:p>
          <a:p>
            <a:pPr lvl="1">
              <a:buFont typeface="Times New Roman" pitchFamily="18" charset="0"/>
              <a:buChar char="−"/>
            </a:pPr>
            <a:r>
              <a:rPr lang="el-GR" altLang="zh-CN" sz="2400">
                <a:ea typeface="楷体_GB2312" pitchFamily="49" charset="-122"/>
                <a:cs typeface="Times New Roman" pitchFamily="18" charset="0"/>
              </a:rPr>
              <a:t>CBLT</a:t>
            </a:r>
            <a:r>
              <a:rPr lang="zh-CN" altLang="el-GR" sz="2400">
                <a:ea typeface="楷体_GB2312" pitchFamily="49" charset="-122"/>
                <a:cs typeface="Times New Roman" pitchFamily="18" charset="0"/>
              </a:rPr>
              <a:t>方式不需要事先指定传输的数据块长度，由</a:t>
            </a:r>
            <a:r>
              <a:rPr lang="el-GR" altLang="zh-CN" sz="2400">
                <a:ea typeface="楷体_GB2312" pitchFamily="49" charset="-122"/>
                <a:cs typeface="Times New Roman" pitchFamily="18" charset="0"/>
              </a:rPr>
              <a:t>BERR</a:t>
            </a:r>
            <a:r>
              <a:rPr lang="zh-CN" altLang="el-GR" sz="2400">
                <a:ea typeface="楷体_GB2312" pitchFamily="49" charset="-122"/>
                <a:cs typeface="Times New Roman" pitchFamily="18" charset="0"/>
              </a:rPr>
              <a:t>信号结束传输，插件之间通过令牌传递</a:t>
            </a:r>
            <a:endParaRPr lang="zh-CN" altLang="en-US" sz="2400">
              <a:ea typeface="楷体_GB2312" pitchFamily="49" charset="-122"/>
              <a:cs typeface="Times New Roman" pitchFamily="18" charset="0"/>
            </a:endParaRPr>
          </a:p>
          <a:p>
            <a:pPr>
              <a:spcBef>
                <a:spcPct val="30000"/>
              </a:spcBef>
              <a:buSzPct val="80000"/>
              <a:buFont typeface="Wingdings" pitchFamily="2" charset="2"/>
              <a:buChar char="Ø"/>
            </a:pPr>
            <a:r>
              <a:rPr lang="zh-CN" altLang="en-US">
                <a:ea typeface="楷体_GB2312" pitchFamily="49" charset="-122"/>
              </a:rPr>
              <a:t>环形缓冲</a:t>
            </a:r>
            <a:endParaRPr lang="zh-CN" altLang="en-US">
              <a:solidFill>
                <a:srgbClr val="FF0000"/>
              </a:solidFill>
              <a:ea typeface="楷体_GB2312" pitchFamily="49" charset="-122"/>
            </a:endParaRPr>
          </a:p>
          <a:p>
            <a:pPr lvl="1">
              <a:buFont typeface="Times New Roman" pitchFamily="18" charset="0"/>
              <a:buChar char="−"/>
            </a:pPr>
            <a:r>
              <a:rPr lang="zh-CN" altLang="en-US" sz="2400">
                <a:ea typeface="楷体_GB2312" pitchFamily="49" charset="-122"/>
              </a:rPr>
              <a:t>可以高效、紧凑地利用空间</a:t>
            </a:r>
          </a:p>
          <a:p>
            <a:pPr>
              <a:spcBef>
                <a:spcPct val="30000"/>
              </a:spcBef>
              <a:buSzPct val="80000"/>
              <a:buFont typeface="Wingdings" pitchFamily="2" charset="2"/>
              <a:buChar char="Ø"/>
            </a:pPr>
            <a:r>
              <a:rPr lang="zh-CN" altLang="en-US">
                <a:ea typeface="楷体_GB2312" pitchFamily="49" charset="-122"/>
              </a:rPr>
              <a:t>多事例读出，降低</a:t>
            </a:r>
            <a:r>
              <a:rPr lang="en-US" altLang="zh-CN">
                <a:ea typeface="楷体_GB2312" pitchFamily="49" charset="-122"/>
              </a:rPr>
              <a:t>CPU</a:t>
            </a:r>
            <a:r>
              <a:rPr lang="zh-CN" altLang="en-US">
                <a:ea typeface="楷体_GB2312" pitchFamily="49" charset="-122"/>
              </a:rPr>
              <a:t>占用率</a:t>
            </a:r>
          </a:p>
          <a:p>
            <a:pPr lvl="1">
              <a:buFont typeface="Times New Roman" pitchFamily="18" charset="0"/>
              <a:buChar char="−"/>
            </a:pPr>
            <a:r>
              <a:rPr lang="zh-CN" altLang="en-US" sz="2400">
                <a:ea typeface="楷体_GB2312" pitchFamily="49" charset="-122"/>
              </a:rPr>
              <a:t>减少</a:t>
            </a:r>
            <a:r>
              <a:rPr lang="zh-CN" altLang="el-GR" sz="2400">
                <a:ea typeface="楷体_GB2312" pitchFamily="49" charset="-122"/>
              </a:rPr>
              <a:t>响应中断和启动传输次数</a:t>
            </a:r>
            <a:endParaRPr lang="zh-CN" altLang="en-US" sz="2400">
              <a:ea typeface="楷体_GB2312" pitchFamily="49" charset="-122"/>
            </a:endParaRPr>
          </a:p>
        </p:txBody>
      </p:sp>
      <p:sp>
        <p:nvSpPr>
          <p:cNvPr id="7" name="日期占位符 6"/>
          <p:cNvSpPr>
            <a:spLocks noGrp="1"/>
          </p:cNvSpPr>
          <p:nvPr>
            <p:ph type="dt" sz="half" idx="10"/>
          </p:nvPr>
        </p:nvSpPr>
        <p:spPr/>
        <p:txBody>
          <a:bodyPr/>
          <a:lstStyle/>
          <a:p>
            <a:r>
              <a:rPr lang="en-US" altLang="zh-CN" smtClean="0"/>
              <a:t>2014-7-18 IHEP</a:t>
            </a:r>
            <a:endParaRPr lang="en-US"/>
          </a:p>
        </p:txBody>
      </p:sp>
      <p:sp>
        <p:nvSpPr>
          <p:cNvPr id="9" name="页脚占位符 8"/>
          <p:cNvSpPr>
            <a:spLocks noGrp="1"/>
          </p:cNvSpPr>
          <p:nvPr>
            <p:ph type="ftr" sz="quarter" idx="11"/>
          </p:nvPr>
        </p:nvSpPr>
        <p:spPr/>
        <p:txBody>
          <a:bodyPr/>
          <a:lstStyle/>
          <a:p>
            <a:r>
              <a:rPr lang="pt-BR" altLang="zh-CN" smtClean="0"/>
              <a:t>Z.-A. LIU     EPC Seminar</a:t>
            </a:r>
            <a:endParaRPr lang="en-US"/>
          </a:p>
        </p:txBody>
      </p:sp>
      <p:sp>
        <p:nvSpPr>
          <p:cNvPr id="8" name="灯片编号占位符 7"/>
          <p:cNvSpPr>
            <a:spLocks noGrp="1"/>
          </p:cNvSpPr>
          <p:nvPr>
            <p:ph type="sldNum" sz="quarter" idx="12"/>
          </p:nvPr>
        </p:nvSpPr>
        <p:spPr/>
        <p:txBody>
          <a:bodyPr/>
          <a:lstStyle/>
          <a:p>
            <a:fld id="{33772212-DED1-49FE-8254-31B85DA0413F}" type="slidenum">
              <a:rPr lang="en-US" smtClean="0"/>
              <a:pPr/>
              <a:t>154</a:t>
            </a:fld>
            <a:endParaRPr lang="en-US"/>
          </a:p>
        </p:txBody>
      </p:sp>
      <p:pic>
        <p:nvPicPr>
          <p:cNvPr id="239620" name="Picture 4" descr="同心圆副本"/>
          <p:cNvPicPr>
            <a:picLocks noChangeAspect="1" noChangeArrowheads="1"/>
          </p:cNvPicPr>
          <p:nvPr/>
        </p:nvPicPr>
        <p:blipFill>
          <a:blip r:embed="rId2"/>
          <a:srcRect/>
          <a:stretch>
            <a:fillRect/>
          </a:stretch>
        </p:blipFill>
        <p:spPr bwMode="auto">
          <a:xfrm>
            <a:off x="6011863" y="4448175"/>
            <a:ext cx="2916237" cy="214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Rot="1" noChangeArrowheads="1"/>
          </p:cNvSpPr>
          <p:nvPr>
            <p:ph type="title"/>
          </p:nvPr>
        </p:nvSpPr>
        <p:spPr>
          <a:xfrm>
            <a:off x="179388" y="115888"/>
            <a:ext cx="8713787" cy="993775"/>
          </a:xfrm>
        </p:spPr>
        <p:txBody>
          <a:bodyPr/>
          <a:lstStyle/>
          <a:p>
            <a:r>
              <a:rPr lang="zh-CN" altLang="en-US" sz="5400">
                <a:ea typeface="楷体_GB2312" pitchFamily="49" charset="-122"/>
              </a:rPr>
              <a:t>前端</a:t>
            </a:r>
            <a:r>
              <a:rPr lang="en-US" altLang="zh-CN" sz="5400">
                <a:ea typeface="楷体_GB2312" pitchFamily="49" charset="-122"/>
              </a:rPr>
              <a:t>VME</a:t>
            </a:r>
            <a:r>
              <a:rPr lang="zh-CN" altLang="en-US" sz="5400">
                <a:ea typeface="楷体_GB2312" pitchFamily="49" charset="-122"/>
              </a:rPr>
              <a:t>数据读出和处理</a:t>
            </a:r>
            <a:r>
              <a:rPr lang="zh-CN" altLang="en-US" sz="3200">
                <a:ea typeface="楷体_GB2312" pitchFamily="49" charset="-122"/>
              </a:rPr>
              <a:t>（</a:t>
            </a:r>
            <a:r>
              <a:rPr lang="en-US" altLang="zh-CN" sz="3200">
                <a:ea typeface="楷体_GB2312" pitchFamily="49" charset="-122"/>
              </a:rPr>
              <a:t>3</a:t>
            </a:r>
            <a:r>
              <a:rPr lang="zh-CN" altLang="en-US" sz="3200">
                <a:ea typeface="楷体_GB2312" pitchFamily="49" charset="-122"/>
              </a:rPr>
              <a:t>）</a:t>
            </a:r>
          </a:p>
        </p:txBody>
      </p:sp>
      <p:sp>
        <p:nvSpPr>
          <p:cNvPr id="240643" name="Rectangle 3"/>
          <p:cNvSpPr>
            <a:spLocks noGrp="1" noChangeArrowheads="1"/>
          </p:cNvSpPr>
          <p:nvPr>
            <p:ph idx="1"/>
          </p:nvPr>
        </p:nvSpPr>
        <p:spPr>
          <a:xfrm>
            <a:off x="457200" y="1196975"/>
            <a:ext cx="8229600" cy="5400675"/>
          </a:xfrm>
        </p:spPr>
        <p:txBody>
          <a:bodyPr/>
          <a:lstStyle/>
          <a:p>
            <a:pPr>
              <a:buSzPct val="80000"/>
              <a:buFont typeface="Wingdings" pitchFamily="2" charset="2"/>
              <a:buChar char="Ø"/>
            </a:pPr>
            <a:r>
              <a:rPr lang="zh-CN" altLang="en-US">
                <a:ea typeface="楷体_GB2312" pitchFamily="49" charset="-122"/>
              </a:rPr>
              <a:t>并发任务</a:t>
            </a:r>
          </a:p>
          <a:p>
            <a:pPr lvl="1">
              <a:buFont typeface="Times New Roman" pitchFamily="18" charset="0"/>
              <a:buChar char="−"/>
            </a:pPr>
            <a:r>
              <a:rPr lang="en-US" altLang="zh-CN" sz="2400">
                <a:ea typeface="楷体_GB2312" pitchFamily="49" charset="-122"/>
                <a:cs typeface="Times New Roman" pitchFamily="18" charset="0"/>
              </a:rPr>
              <a:t>FWCbltTrans</a:t>
            </a:r>
            <a:r>
              <a:rPr lang="zh-CN" altLang="en-US" sz="2400">
                <a:ea typeface="楷体_GB2312" pitchFamily="49" charset="-122"/>
                <a:cs typeface="Times New Roman" pitchFamily="18" charset="0"/>
              </a:rPr>
              <a:t>：	    负责</a:t>
            </a:r>
            <a:r>
              <a:rPr lang="en-US" altLang="zh-CN" sz="2400">
                <a:ea typeface="楷体_GB2312" pitchFamily="49" charset="-122"/>
                <a:cs typeface="Times New Roman" pitchFamily="18" charset="0"/>
              </a:rPr>
              <a:t>CBLT</a:t>
            </a:r>
            <a:r>
              <a:rPr lang="zh-CN" altLang="en-US" sz="2400">
                <a:ea typeface="楷体_GB2312" pitchFamily="49" charset="-122"/>
                <a:cs typeface="Times New Roman" pitchFamily="18" charset="0"/>
              </a:rPr>
              <a:t>数据传输</a:t>
            </a:r>
          </a:p>
          <a:p>
            <a:pPr lvl="1">
              <a:buFont typeface="Times New Roman" pitchFamily="18" charset="0"/>
              <a:buChar char="−"/>
            </a:pPr>
            <a:r>
              <a:rPr lang="en-US" altLang="zh-CN" sz="2400">
                <a:ea typeface="楷体_GB2312" pitchFamily="49" charset="-122"/>
                <a:cs typeface="Times New Roman" pitchFamily="18" charset="0"/>
              </a:rPr>
              <a:t>DataPack</a:t>
            </a:r>
            <a:r>
              <a:rPr lang="zh-CN" altLang="en-US" sz="2400">
                <a:ea typeface="楷体_GB2312" pitchFamily="49" charset="-122"/>
                <a:cs typeface="Times New Roman" pitchFamily="18" charset="0"/>
              </a:rPr>
              <a:t>：	    负责数据组装和格式转换</a:t>
            </a:r>
          </a:p>
          <a:p>
            <a:pPr lvl="1">
              <a:buFont typeface="Times New Roman" pitchFamily="18" charset="0"/>
              <a:buChar char="−"/>
            </a:pPr>
            <a:r>
              <a:rPr lang="en-US" altLang="zh-CN" sz="2400">
                <a:ea typeface="楷体_GB2312" pitchFamily="49" charset="-122"/>
                <a:cs typeface="Times New Roman" pitchFamily="18" charset="0"/>
              </a:rPr>
              <a:t>FWNetTrans</a:t>
            </a:r>
            <a:r>
              <a:rPr lang="zh-CN" altLang="en-US" sz="2400">
                <a:ea typeface="楷体_GB2312" pitchFamily="49" charset="-122"/>
                <a:cs typeface="Times New Roman" pitchFamily="18" charset="0"/>
              </a:rPr>
              <a:t>：	    负责将组装后的数据通过网络发送</a:t>
            </a:r>
          </a:p>
          <a:p>
            <a:pPr lvl="1">
              <a:buFont typeface="Times New Roman" pitchFamily="18" charset="0"/>
              <a:buChar char="−"/>
            </a:pPr>
            <a:r>
              <a:rPr lang="en-US" altLang="zh-CN" sz="2400">
                <a:ea typeface="楷体_GB2312" pitchFamily="49" charset="-122"/>
                <a:cs typeface="Times New Roman" pitchFamily="18" charset="0"/>
              </a:rPr>
              <a:t>FWReportStatus</a:t>
            </a:r>
            <a:r>
              <a:rPr lang="zh-CN" altLang="en-US" sz="2400">
                <a:ea typeface="楷体_GB2312" pitchFamily="49" charset="-122"/>
                <a:cs typeface="Times New Roman" pitchFamily="18" charset="0"/>
              </a:rPr>
              <a:t>：负责报告当前状态和出错信息</a:t>
            </a:r>
          </a:p>
          <a:p>
            <a:pPr>
              <a:spcBef>
                <a:spcPct val="30000"/>
              </a:spcBef>
              <a:buSzPct val="80000"/>
              <a:buFont typeface="Wingdings" pitchFamily="2" charset="2"/>
              <a:buChar char="Ø"/>
            </a:pPr>
            <a:r>
              <a:rPr lang="zh-CN" altLang="en-US">
                <a:ea typeface="楷体_GB2312" pitchFamily="49" charset="-122"/>
              </a:rPr>
              <a:t>出错处理和状态报告</a:t>
            </a:r>
            <a:endParaRPr lang="zh-CN" altLang="en-US">
              <a:solidFill>
                <a:srgbClr val="FF0000"/>
              </a:solidFill>
              <a:ea typeface="楷体_GB2312" pitchFamily="49" charset="-122"/>
            </a:endParaRPr>
          </a:p>
          <a:p>
            <a:pPr lvl="1">
              <a:buFont typeface="Times New Roman" pitchFamily="18" charset="0"/>
              <a:buChar char="−"/>
            </a:pPr>
            <a:r>
              <a:rPr lang="zh-CN" altLang="en-US" sz="2400">
                <a:ea typeface="楷体_GB2312" pitchFamily="49" charset="-122"/>
              </a:rPr>
              <a:t>触发号检查</a:t>
            </a:r>
          </a:p>
          <a:p>
            <a:pPr lvl="1">
              <a:buFont typeface="Times New Roman" pitchFamily="18" charset="0"/>
              <a:buChar char="−"/>
            </a:pPr>
            <a:r>
              <a:rPr lang="zh-CN" altLang="en-US" sz="2400">
                <a:ea typeface="楷体_GB2312" pitchFamily="49" charset="-122"/>
              </a:rPr>
              <a:t>电子学读出数据的格式检查</a:t>
            </a:r>
          </a:p>
          <a:p>
            <a:pPr lvl="1">
              <a:buFont typeface="Times New Roman" pitchFamily="18" charset="0"/>
              <a:buChar char="−"/>
            </a:pPr>
            <a:r>
              <a:rPr lang="zh-CN" altLang="en-US" sz="2400">
                <a:ea typeface="楷体_GB2312" pitchFamily="49" charset="-122"/>
              </a:rPr>
              <a:t>定时报告运行信息，如本</a:t>
            </a:r>
            <a:r>
              <a:rPr lang="en-US" altLang="zh-CN" sz="2400">
                <a:ea typeface="楷体_GB2312" pitchFamily="49" charset="-122"/>
              </a:rPr>
              <a:t>run</a:t>
            </a:r>
            <a:r>
              <a:rPr lang="zh-CN" altLang="en-US" sz="2400">
                <a:ea typeface="楷体_GB2312" pitchFamily="49" charset="-122"/>
              </a:rPr>
              <a:t>的总中断事例数</a:t>
            </a:r>
          </a:p>
          <a:p>
            <a:pPr>
              <a:spcBef>
                <a:spcPct val="30000"/>
              </a:spcBef>
              <a:buSzPct val="80000"/>
              <a:buFont typeface="Wingdings" pitchFamily="2" charset="2"/>
              <a:buChar char="Ø"/>
            </a:pPr>
            <a:r>
              <a:rPr lang="zh-CN" altLang="en-US">
                <a:ea typeface="楷体_GB2312" pitchFamily="49" charset="-122"/>
              </a:rPr>
              <a:t>自动识别不同的电子学系统</a:t>
            </a:r>
          </a:p>
          <a:p>
            <a:pPr lvl="1">
              <a:buFont typeface="Times New Roman" pitchFamily="18" charset="0"/>
              <a:buChar char="−"/>
            </a:pPr>
            <a:r>
              <a:rPr lang="zh-CN" altLang="en-US" sz="2400">
                <a:ea typeface="楷体_GB2312" pitchFamily="49" charset="-122"/>
              </a:rPr>
              <a:t>简化程序设计，减少运行维护的工作量</a:t>
            </a:r>
          </a:p>
        </p:txBody>
      </p:sp>
      <p:sp>
        <p:nvSpPr>
          <p:cNvPr id="7" name="日期占位符 6"/>
          <p:cNvSpPr>
            <a:spLocks noGrp="1"/>
          </p:cNvSpPr>
          <p:nvPr>
            <p:ph type="dt" sz="half" idx="10"/>
          </p:nvPr>
        </p:nvSpPr>
        <p:spPr/>
        <p:txBody>
          <a:bodyPr/>
          <a:lstStyle/>
          <a:p>
            <a:r>
              <a:rPr lang="en-US" altLang="zh-CN" smtClean="0"/>
              <a:t>2014-7-18 IHEP</a:t>
            </a:r>
            <a:endParaRPr lang="en-US"/>
          </a:p>
        </p:txBody>
      </p:sp>
      <p:sp>
        <p:nvSpPr>
          <p:cNvPr id="9" name="页脚占位符 8"/>
          <p:cNvSpPr>
            <a:spLocks noGrp="1"/>
          </p:cNvSpPr>
          <p:nvPr>
            <p:ph type="ftr" sz="quarter" idx="11"/>
          </p:nvPr>
        </p:nvSpPr>
        <p:spPr/>
        <p:txBody>
          <a:bodyPr/>
          <a:lstStyle/>
          <a:p>
            <a:r>
              <a:rPr lang="pt-BR" altLang="zh-CN" smtClean="0"/>
              <a:t>Z.-A. LIU     EPC Seminar</a:t>
            </a:r>
            <a:endParaRPr lang="en-US"/>
          </a:p>
        </p:txBody>
      </p:sp>
      <p:sp>
        <p:nvSpPr>
          <p:cNvPr id="8" name="灯片编号占位符 7"/>
          <p:cNvSpPr>
            <a:spLocks noGrp="1"/>
          </p:cNvSpPr>
          <p:nvPr>
            <p:ph type="sldNum" sz="quarter" idx="12"/>
          </p:nvPr>
        </p:nvSpPr>
        <p:spPr/>
        <p:txBody>
          <a:bodyPr/>
          <a:lstStyle/>
          <a:p>
            <a:fld id="{33772212-DED1-49FE-8254-31B85DA0413F}" type="slidenum">
              <a:rPr lang="en-US" smtClean="0"/>
              <a:pPr/>
              <a:t>155</a:t>
            </a:fld>
            <a:endParaRPr lang="en-US"/>
          </a:p>
        </p:txBody>
      </p:sp>
      <p:pic>
        <p:nvPicPr>
          <p:cNvPr id="240701" name="Picture 61"/>
          <p:cNvPicPr>
            <a:picLocks noChangeAspect="1" noChangeArrowheads="1"/>
          </p:cNvPicPr>
          <p:nvPr/>
        </p:nvPicPr>
        <p:blipFill>
          <a:blip r:embed="rId2"/>
          <a:srcRect/>
          <a:stretch>
            <a:fillRect/>
          </a:stretch>
        </p:blipFill>
        <p:spPr bwMode="auto">
          <a:xfrm>
            <a:off x="3635375" y="1196975"/>
            <a:ext cx="5207000" cy="13938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40701"/>
                                        </p:tgtEl>
                                        <p:attrNameLst>
                                          <p:attrName>style.visibility</p:attrName>
                                        </p:attrNameLst>
                                      </p:cBhvr>
                                      <p:to>
                                        <p:strVal val="visible"/>
                                      </p:to>
                                    </p:set>
                                    <p:anim calcmode="lin" valueType="num">
                                      <p:cBhvr additive="base">
                                        <p:cTn id="7" dur="500" fill="hold"/>
                                        <p:tgtEl>
                                          <p:spTgt spid="240701"/>
                                        </p:tgtEl>
                                        <p:attrNameLst>
                                          <p:attrName>ppt_x</p:attrName>
                                        </p:attrNameLst>
                                      </p:cBhvr>
                                      <p:tavLst>
                                        <p:tav tm="0">
                                          <p:val>
                                            <p:strVal val="1+#ppt_w/2"/>
                                          </p:val>
                                        </p:tav>
                                        <p:tav tm="100000">
                                          <p:val>
                                            <p:strVal val="#ppt_x"/>
                                          </p:val>
                                        </p:tav>
                                      </p:tavLst>
                                    </p:anim>
                                    <p:anim calcmode="lin" valueType="num">
                                      <p:cBhvr additive="base">
                                        <p:cTn id="8" dur="500" fill="hold"/>
                                        <p:tgtEl>
                                          <p:spTgt spid="2407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nodeType="clickEffect">
                                  <p:stCondLst>
                                    <p:cond delay="0"/>
                                  </p:stCondLst>
                                  <p:childTnLst>
                                    <p:anim calcmode="lin" valueType="num">
                                      <p:cBhvr additive="base">
                                        <p:cTn id="12" dur="500"/>
                                        <p:tgtEl>
                                          <p:spTgt spid="240701"/>
                                        </p:tgtEl>
                                        <p:attrNameLst>
                                          <p:attrName>ppt_x</p:attrName>
                                        </p:attrNameLst>
                                      </p:cBhvr>
                                      <p:tavLst>
                                        <p:tav tm="0">
                                          <p:val>
                                            <p:strVal val="ppt_x"/>
                                          </p:val>
                                        </p:tav>
                                        <p:tav tm="100000">
                                          <p:val>
                                            <p:strVal val="1+ppt_w/2"/>
                                          </p:val>
                                        </p:tav>
                                      </p:tavLst>
                                    </p:anim>
                                    <p:anim calcmode="lin" valueType="num">
                                      <p:cBhvr additive="base">
                                        <p:cTn id="13" dur="500"/>
                                        <p:tgtEl>
                                          <p:spTgt spid="240701"/>
                                        </p:tgtEl>
                                        <p:attrNameLst>
                                          <p:attrName>ppt_y</p:attrName>
                                        </p:attrNameLst>
                                      </p:cBhvr>
                                      <p:tavLst>
                                        <p:tav tm="0">
                                          <p:val>
                                            <p:strVal val="ppt_y"/>
                                          </p:val>
                                        </p:tav>
                                        <p:tav tm="100000">
                                          <p:val>
                                            <p:strVal val="ppt_y"/>
                                          </p:val>
                                        </p:tav>
                                      </p:tavLst>
                                    </p:anim>
                                    <p:set>
                                      <p:cBhvr>
                                        <p:cTn id="14" dur="1" fill="hold">
                                          <p:stCondLst>
                                            <p:cond delay="499"/>
                                          </p:stCondLst>
                                        </p:cTn>
                                        <p:tgtEl>
                                          <p:spTgt spid="2407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242690" name="Rectangle 2"/>
          <p:cNvSpPr>
            <a:spLocks noGrp="1" noRot="1" noChangeArrowheads="1"/>
          </p:cNvSpPr>
          <p:nvPr>
            <p:ph type="title"/>
          </p:nvPr>
        </p:nvSpPr>
        <p:spPr>
          <a:xfrm>
            <a:off x="457200" y="258763"/>
            <a:ext cx="8229600" cy="1298575"/>
          </a:xfrm>
        </p:spPr>
        <p:txBody>
          <a:bodyPr>
            <a:normAutofit fontScale="90000"/>
          </a:bodyPr>
          <a:lstStyle/>
          <a:p>
            <a:r>
              <a:rPr lang="en-US" b="0">
                <a:solidFill>
                  <a:schemeClr val="tx1"/>
                </a:solidFill>
                <a:ea typeface="楷体_GB2312" pitchFamily="49" charset="-122"/>
              </a:rPr>
              <a:t>PowerPC CPU</a:t>
            </a:r>
            <a:r>
              <a:rPr lang="zh-CN" altLang="en-US">
                <a:solidFill>
                  <a:schemeClr val="tx1"/>
                </a:solidFill>
                <a:ea typeface="楷体_GB2312" pitchFamily="49" charset="-122"/>
              </a:rPr>
              <a:t>占用率</a:t>
            </a:r>
            <a:br>
              <a:rPr lang="zh-CN" altLang="en-US">
                <a:solidFill>
                  <a:schemeClr val="tx1"/>
                </a:solidFill>
                <a:ea typeface="楷体_GB2312" pitchFamily="49" charset="-122"/>
              </a:rPr>
            </a:br>
            <a:r>
              <a:rPr lang="zh-CN" altLang="en-US">
                <a:solidFill>
                  <a:schemeClr val="tx1"/>
                </a:solidFill>
                <a:ea typeface="楷体_GB2312" pitchFamily="49" charset="-122"/>
              </a:rPr>
              <a:t>与每次中断读出事例数的关系</a:t>
            </a:r>
          </a:p>
        </p:txBody>
      </p:sp>
      <p:graphicFrame>
        <p:nvGraphicFramePr>
          <p:cNvPr id="242691" name="Object 3"/>
          <p:cNvGraphicFramePr>
            <a:graphicFrameLocks noGrp="1" noChangeAspect="1"/>
          </p:cNvGraphicFramePr>
          <p:nvPr>
            <p:ph idx="1"/>
          </p:nvPr>
        </p:nvGraphicFramePr>
        <p:xfrm>
          <a:off x="38100" y="1685925"/>
          <a:ext cx="9028113" cy="5054600"/>
        </p:xfrm>
        <a:graphic>
          <a:graphicData uri="http://schemas.openxmlformats.org/presentationml/2006/ole">
            <mc:AlternateContent xmlns:mc="http://schemas.openxmlformats.org/markup-compatibility/2006">
              <mc:Choice xmlns:v="urn:schemas-microsoft-com:vml" Requires="v">
                <p:oleObj spid="_x0000_s242714" name="图表" r:id="rId3" imgW="9624060" imgH="5387238" progId="Excel.Sheet.8">
                  <p:embed/>
                </p:oleObj>
              </mc:Choice>
              <mc:Fallback>
                <p:oleObj name="图表" r:id="rId3" imgW="9624060" imgH="5387238" progId="Excel.Sheet.8">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 y="1685925"/>
                        <a:ext cx="9028113" cy="5054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日期占位符 4"/>
          <p:cNvSpPr>
            <a:spLocks noGrp="1"/>
          </p:cNvSpPr>
          <p:nvPr>
            <p:ph type="dt" sz="half" idx="10"/>
          </p:nvPr>
        </p:nvSpPr>
        <p:spPr/>
        <p:txBody>
          <a:bodyPr/>
          <a:lstStyle/>
          <a:p>
            <a:r>
              <a:rPr lang="en-US" altLang="zh-CN" smtClean="0"/>
              <a:t>2014-7-18 IHEP</a:t>
            </a:r>
            <a:endParaRPr lang="en-US"/>
          </a:p>
        </p:txBody>
      </p:sp>
      <p:sp>
        <p:nvSpPr>
          <p:cNvPr id="7" name="页脚占位符 6"/>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33772212-DED1-49FE-8254-31B85DA0413F}" type="slidenum">
              <a:rPr lang="en-US" smtClean="0"/>
              <a:pPr/>
              <a:t>156</a:t>
            </a:fld>
            <a:endParaRPr lang="en-US"/>
          </a:p>
        </p:txBody>
      </p:sp>
      <p:sp>
        <p:nvSpPr>
          <p:cNvPr id="242692" name="Rectangle 4"/>
          <p:cNvSpPr>
            <a:spLocks noChangeArrowheads="1"/>
          </p:cNvSpPr>
          <p:nvPr/>
        </p:nvSpPr>
        <p:spPr bwMode="auto">
          <a:xfrm>
            <a:off x="4768850" y="2135188"/>
            <a:ext cx="3979863" cy="1077912"/>
          </a:xfrm>
          <a:prstGeom prst="rect">
            <a:avLst/>
          </a:prstGeom>
          <a:solidFill>
            <a:srgbClr val="FFFFFF"/>
          </a:solidFill>
          <a:ln w="9525">
            <a:solidFill>
              <a:srgbClr val="333333"/>
            </a:solidFill>
            <a:miter lim="800000"/>
            <a:headEnd/>
            <a:tailEnd/>
          </a:ln>
          <a:effectLst/>
        </p:spPr>
        <p:txBody>
          <a:bodyPr anchor="ctr"/>
          <a:lstStyle/>
          <a:p>
            <a:pPr algn="ctr">
              <a:spcBef>
                <a:spcPct val="30000"/>
              </a:spcBef>
            </a:pPr>
            <a:r>
              <a:rPr kumimoji="0" lang="zh-CN" altLang="en-US" sz="1600" b="1">
                <a:solidFill>
                  <a:schemeClr val="bg2"/>
                </a:solidFill>
                <a:ea typeface="楷体_GB2312" pitchFamily="49" charset="-122"/>
              </a:rPr>
              <a:t>触发率设定为 </a:t>
            </a:r>
            <a:r>
              <a:rPr kumimoji="0" lang="en-US" altLang="zh-CN" sz="1600" b="1">
                <a:solidFill>
                  <a:schemeClr val="bg2"/>
                </a:solidFill>
                <a:ea typeface="楷体_GB2312" pitchFamily="49" charset="-122"/>
              </a:rPr>
              <a:t>6KHz</a:t>
            </a:r>
            <a:br>
              <a:rPr kumimoji="0" lang="en-US" altLang="zh-CN" sz="1600" b="1">
                <a:solidFill>
                  <a:schemeClr val="bg2"/>
                </a:solidFill>
                <a:ea typeface="楷体_GB2312" pitchFamily="49" charset="-122"/>
              </a:rPr>
            </a:br>
            <a:r>
              <a:rPr kumimoji="0" lang="zh-CN" altLang="en-US" sz="1600" b="1">
                <a:solidFill>
                  <a:schemeClr val="bg2"/>
                </a:solidFill>
                <a:ea typeface="楷体_GB2312" pitchFamily="49" charset="-122"/>
              </a:rPr>
              <a:t>单机箱每次触发的数据长度设定为 </a:t>
            </a:r>
            <a:r>
              <a:rPr kumimoji="0" lang="en-US" altLang="zh-CN" sz="1600" b="1">
                <a:solidFill>
                  <a:schemeClr val="bg2"/>
                </a:solidFill>
                <a:ea typeface="楷体_GB2312" pitchFamily="49" charset="-122"/>
              </a:rPr>
              <a:t>1K</a:t>
            </a:r>
            <a:r>
              <a:rPr kumimoji="0" lang="zh-CN" altLang="en-US" sz="1600" b="1">
                <a:solidFill>
                  <a:schemeClr val="bg2"/>
                </a:solidFill>
                <a:ea typeface="楷体_GB2312" pitchFamily="49" charset="-122"/>
              </a:rPr>
              <a:t>字节</a:t>
            </a:r>
            <a:br>
              <a:rPr kumimoji="0" lang="zh-CN" altLang="en-US" sz="1600" b="1">
                <a:solidFill>
                  <a:schemeClr val="bg2"/>
                </a:solidFill>
                <a:ea typeface="楷体_GB2312" pitchFamily="49" charset="-122"/>
              </a:rPr>
            </a:br>
            <a:r>
              <a:rPr kumimoji="0" lang="zh-CN" altLang="en-US" sz="1600" b="1">
                <a:solidFill>
                  <a:schemeClr val="bg2"/>
                </a:solidFill>
                <a:ea typeface="楷体_GB2312" pitchFamily="49" charset="-122"/>
                <a:cs typeface="Times New Roman" pitchFamily="18" charset="0"/>
              </a:rPr>
              <a:t>   → </a:t>
            </a:r>
            <a:r>
              <a:rPr kumimoji="0" lang="zh-CN" altLang="en-US" sz="1600" b="1">
                <a:solidFill>
                  <a:schemeClr val="bg2"/>
                </a:solidFill>
                <a:ea typeface="楷体_GB2312" pitchFamily="49" charset="-122"/>
              </a:rPr>
              <a:t>单机箱的数据量为 </a:t>
            </a:r>
            <a:r>
              <a:rPr kumimoji="0" lang="en-US" altLang="zh-CN" sz="1600" b="1">
                <a:solidFill>
                  <a:schemeClr val="bg2"/>
                </a:solidFill>
                <a:ea typeface="楷体_GB2312" pitchFamily="49" charset="-122"/>
              </a:rPr>
              <a:t>6MB/s</a:t>
            </a:r>
          </a:p>
        </p:txBody>
      </p:sp>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243714" name="Rectangle 2"/>
          <p:cNvSpPr>
            <a:spLocks noGrp="1" noRot="1" noChangeArrowheads="1"/>
          </p:cNvSpPr>
          <p:nvPr>
            <p:ph type="title"/>
          </p:nvPr>
        </p:nvSpPr>
        <p:spPr>
          <a:xfrm>
            <a:off x="457200" y="260350"/>
            <a:ext cx="8229600" cy="1443038"/>
          </a:xfrm>
        </p:spPr>
        <p:txBody>
          <a:bodyPr>
            <a:normAutofit fontScale="90000"/>
          </a:bodyPr>
          <a:lstStyle/>
          <a:p>
            <a:r>
              <a:rPr lang="en-US" sz="4800" b="0">
                <a:solidFill>
                  <a:schemeClr val="tx1"/>
                </a:solidFill>
                <a:ea typeface="楷体_GB2312" pitchFamily="49" charset="-122"/>
              </a:rPr>
              <a:t>PowerPC CPU</a:t>
            </a:r>
            <a:r>
              <a:rPr lang="zh-CN" altLang="en-US" sz="4800">
                <a:solidFill>
                  <a:schemeClr val="tx1"/>
                </a:solidFill>
                <a:ea typeface="楷体_GB2312" pitchFamily="49" charset="-122"/>
              </a:rPr>
              <a:t>占用率</a:t>
            </a:r>
            <a:br>
              <a:rPr lang="zh-CN" altLang="en-US" sz="4800">
                <a:solidFill>
                  <a:schemeClr val="tx1"/>
                </a:solidFill>
                <a:ea typeface="楷体_GB2312" pitchFamily="49" charset="-122"/>
              </a:rPr>
            </a:br>
            <a:r>
              <a:rPr lang="zh-CN" altLang="en-US" sz="4800">
                <a:solidFill>
                  <a:schemeClr val="tx1"/>
                </a:solidFill>
                <a:ea typeface="楷体_GB2312" pitchFamily="49" charset="-122"/>
              </a:rPr>
              <a:t>与事例率的关系</a:t>
            </a:r>
          </a:p>
        </p:txBody>
      </p:sp>
      <p:graphicFrame>
        <p:nvGraphicFramePr>
          <p:cNvPr id="243715" name="Object 3"/>
          <p:cNvGraphicFramePr>
            <a:graphicFrameLocks noGrp="1" noChangeAspect="1"/>
          </p:cNvGraphicFramePr>
          <p:nvPr>
            <p:ph idx="1"/>
          </p:nvPr>
        </p:nvGraphicFramePr>
        <p:xfrm>
          <a:off x="180975" y="2244725"/>
          <a:ext cx="8691563" cy="4083050"/>
        </p:xfrm>
        <a:graphic>
          <a:graphicData uri="http://schemas.openxmlformats.org/presentationml/2006/ole">
            <mc:AlternateContent xmlns:mc="http://schemas.openxmlformats.org/markup-compatibility/2006">
              <mc:Choice xmlns:v="urn:schemas-microsoft-com:vml" Requires="v">
                <p:oleObj spid="_x0000_s243738" name="图表" r:id="rId3" imgW="9616440" imgH="4518518" progId="Excel.Sheet.8">
                  <p:embed/>
                </p:oleObj>
              </mc:Choice>
              <mc:Fallback>
                <p:oleObj name="图表" r:id="rId3" imgW="9616440" imgH="4518518" progId="Excel.Sheet.8">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975" y="2244725"/>
                        <a:ext cx="8691563" cy="4083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日期占位符 4"/>
          <p:cNvSpPr>
            <a:spLocks noGrp="1"/>
          </p:cNvSpPr>
          <p:nvPr>
            <p:ph type="dt" sz="half" idx="10"/>
          </p:nvPr>
        </p:nvSpPr>
        <p:spPr/>
        <p:txBody>
          <a:bodyPr/>
          <a:lstStyle/>
          <a:p>
            <a:r>
              <a:rPr lang="en-US" altLang="zh-CN" smtClean="0"/>
              <a:t>2014-7-18 IHEP</a:t>
            </a:r>
            <a:endParaRPr lang="en-US"/>
          </a:p>
        </p:txBody>
      </p:sp>
      <p:sp>
        <p:nvSpPr>
          <p:cNvPr id="7" name="页脚占位符 6"/>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33772212-DED1-49FE-8254-31B85DA0413F}" type="slidenum">
              <a:rPr lang="en-US" smtClean="0"/>
              <a:pPr/>
              <a:t>157</a:t>
            </a:fld>
            <a:endParaRPr lang="en-US"/>
          </a:p>
        </p:txBody>
      </p:sp>
      <p:sp>
        <p:nvSpPr>
          <p:cNvPr id="243716" name="Rectangle 4"/>
          <p:cNvSpPr>
            <a:spLocks noChangeArrowheads="1"/>
          </p:cNvSpPr>
          <p:nvPr/>
        </p:nvSpPr>
        <p:spPr bwMode="auto">
          <a:xfrm>
            <a:off x="1042988" y="2276475"/>
            <a:ext cx="4752975" cy="1008063"/>
          </a:xfrm>
          <a:prstGeom prst="rect">
            <a:avLst/>
          </a:prstGeom>
          <a:solidFill>
            <a:srgbClr val="FFFFFF"/>
          </a:solidFill>
          <a:ln w="9525">
            <a:solidFill>
              <a:srgbClr val="333333"/>
            </a:solidFill>
            <a:miter lim="800000"/>
            <a:headEnd/>
            <a:tailEnd/>
          </a:ln>
          <a:effectLst/>
        </p:spPr>
        <p:txBody>
          <a:bodyPr anchor="ctr"/>
          <a:lstStyle/>
          <a:p>
            <a:pPr algn="ctr">
              <a:lnSpc>
                <a:spcPct val="125000"/>
              </a:lnSpc>
              <a:spcBef>
                <a:spcPct val="30000"/>
              </a:spcBef>
            </a:pPr>
            <a:r>
              <a:rPr kumimoji="0" lang="zh-CN" altLang="en-US" sz="1600" b="1">
                <a:solidFill>
                  <a:schemeClr val="bg2"/>
                </a:solidFill>
                <a:ea typeface="楷体_GB2312" pitchFamily="49" charset="-122"/>
              </a:rPr>
              <a:t>每次中断读出</a:t>
            </a:r>
            <a:r>
              <a:rPr kumimoji="0" lang="en-US" altLang="zh-CN" sz="1600" b="1">
                <a:solidFill>
                  <a:schemeClr val="bg2"/>
                </a:solidFill>
                <a:ea typeface="楷体_GB2312" pitchFamily="49" charset="-122"/>
              </a:rPr>
              <a:t>16</a:t>
            </a:r>
            <a:r>
              <a:rPr kumimoji="0" lang="zh-CN" altLang="en-US" sz="1600" b="1">
                <a:solidFill>
                  <a:schemeClr val="bg2"/>
                </a:solidFill>
                <a:ea typeface="楷体_GB2312" pitchFamily="49" charset="-122"/>
              </a:rPr>
              <a:t>个事例，事例率分别为</a:t>
            </a:r>
            <a:r>
              <a:rPr kumimoji="0" lang="en-US" altLang="zh-CN" sz="1600" b="1">
                <a:solidFill>
                  <a:schemeClr val="bg2"/>
                </a:solidFill>
                <a:ea typeface="楷体_GB2312" pitchFamily="49" charset="-122"/>
              </a:rPr>
              <a:t>2/4/6/8KHz</a:t>
            </a:r>
            <a:br>
              <a:rPr kumimoji="0" lang="en-US" altLang="zh-CN" sz="1600" b="1">
                <a:solidFill>
                  <a:schemeClr val="bg2"/>
                </a:solidFill>
                <a:ea typeface="楷体_GB2312" pitchFamily="49" charset="-122"/>
              </a:rPr>
            </a:br>
            <a:r>
              <a:rPr kumimoji="0" lang="zh-CN" altLang="en-US" sz="1600" b="1">
                <a:solidFill>
                  <a:schemeClr val="bg2"/>
                </a:solidFill>
                <a:ea typeface="楷体_GB2312" pitchFamily="49" charset="-122"/>
              </a:rPr>
              <a:t>单机箱每次触发的数据长度设定为</a:t>
            </a:r>
            <a:r>
              <a:rPr kumimoji="0" lang="en-US" altLang="zh-CN" sz="1600" b="1">
                <a:solidFill>
                  <a:schemeClr val="bg2"/>
                </a:solidFill>
                <a:ea typeface="楷体_GB2312" pitchFamily="49" charset="-122"/>
              </a:rPr>
              <a:t>1KB</a:t>
            </a:r>
            <a:br>
              <a:rPr kumimoji="0" lang="en-US" altLang="zh-CN" sz="1600" b="1">
                <a:solidFill>
                  <a:schemeClr val="bg2"/>
                </a:solidFill>
                <a:ea typeface="楷体_GB2312" pitchFamily="49" charset="-122"/>
              </a:rPr>
            </a:br>
            <a:r>
              <a:rPr kumimoji="0" lang="en-US" altLang="zh-CN" sz="1600" b="1">
                <a:solidFill>
                  <a:schemeClr val="bg2"/>
                </a:solidFill>
                <a:ea typeface="楷体_GB2312" pitchFamily="49" charset="-122"/>
                <a:cs typeface="Times New Roman" pitchFamily="18" charset="0"/>
              </a:rPr>
              <a:t>   → </a:t>
            </a:r>
            <a:r>
              <a:rPr kumimoji="0" lang="zh-CN" altLang="en-US" sz="1600" b="1">
                <a:solidFill>
                  <a:schemeClr val="bg2"/>
                </a:solidFill>
                <a:ea typeface="楷体_GB2312" pitchFamily="49" charset="-122"/>
              </a:rPr>
              <a:t>单机箱的数据量分别为</a:t>
            </a:r>
            <a:r>
              <a:rPr kumimoji="0" lang="en-US" altLang="zh-CN" sz="1600" b="1">
                <a:solidFill>
                  <a:schemeClr val="bg2"/>
                </a:solidFill>
                <a:ea typeface="楷体_GB2312" pitchFamily="49" charset="-122"/>
              </a:rPr>
              <a:t>2/4/6/8MB/s</a:t>
            </a:r>
          </a:p>
        </p:txBody>
      </p:sp>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graphicFrame>
        <p:nvGraphicFramePr>
          <p:cNvPr id="499714" name="Object 2"/>
          <p:cNvGraphicFramePr>
            <a:graphicFrameLocks noGrp="1" noChangeAspect="1"/>
          </p:cNvGraphicFramePr>
          <p:nvPr>
            <p:ph/>
          </p:nvPr>
        </p:nvGraphicFramePr>
        <p:xfrm>
          <a:off x="179388" y="1295400"/>
          <a:ext cx="8747125" cy="5175250"/>
        </p:xfrm>
        <a:graphic>
          <a:graphicData uri="http://schemas.openxmlformats.org/presentationml/2006/ole">
            <mc:AlternateContent xmlns:mc="http://schemas.openxmlformats.org/markup-compatibility/2006">
              <mc:Choice xmlns:v="urn:schemas-microsoft-com:vml" Requires="v">
                <p:oleObj spid="_x0000_s499737" name="Visio" r:id="rId3" imgW="8964473" imgH="5303215" progId="Visio.Drawing.11">
                  <p:embed/>
                </p:oleObj>
              </mc:Choice>
              <mc:Fallback>
                <p:oleObj name="Visio" r:id="rId3" imgW="8964473" imgH="5303215" progId="Visio.Drawing.11">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295400"/>
                        <a:ext cx="8747125" cy="5175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日期占位符 4"/>
          <p:cNvSpPr>
            <a:spLocks noGrp="1"/>
          </p:cNvSpPr>
          <p:nvPr>
            <p:ph type="dt" sz="half" idx="10"/>
          </p:nvPr>
        </p:nvSpPr>
        <p:spPr/>
        <p:txBody>
          <a:bodyPr/>
          <a:lstStyle/>
          <a:p>
            <a:r>
              <a:rPr lang="en-US" altLang="zh-CN" smtClean="0"/>
              <a:t>2014-7-18 IHEP</a:t>
            </a:r>
            <a:endParaRPr lang="en-US"/>
          </a:p>
        </p:txBody>
      </p:sp>
      <p:sp>
        <p:nvSpPr>
          <p:cNvPr id="6" name="灯片编号占位符 5"/>
          <p:cNvSpPr>
            <a:spLocks noGrp="1"/>
          </p:cNvSpPr>
          <p:nvPr>
            <p:ph type="sldNum" sz="quarter" idx="11"/>
          </p:nvPr>
        </p:nvSpPr>
        <p:spPr/>
        <p:txBody>
          <a:bodyPr/>
          <a:lstStyle/>
          <a:p>
            <a:fld id="{56CCA1DB-ADC8-4D73-AE74-952BB24142CF}" type="slidenum">
              <a:rPr lang="en-US" smtClean="0"/>
              <a:pPr/>
              <a:t>158</a:t>
            </a:fld>
            <a:endParaRPr lang="en-US"/>
          </a:p>
        </p:txBody>
      </p:sp>
      <p:sp>
        <p:nvSpPr>
          <p:cNvPr id="7" name="页脚占位符 6"/>
          <p:cNvSpPr>
            <a:spLocks noGrp="1"/>
          </p:cNvSpPr>
          <p:nvPr>
            <p:ph type="ftr" sz="quarter" idx="12"/>
          </p:nvPr>
        </p:nvSpPr>
        <p:spPr/>
        <p:txBody>
          <a:bodyPr/>
          <a:lstStyle/>
          <a:p>
            <a:r>
              <a:rPr lang="pt-BR" altLang="zh-CN" smtClean="0"/>
              <a:t>Z.-A. LIU     EPC Seminar</a:t>
            </a:r>
            <a:endParaRPr lang="en-US"/>
          </a:p>
        </p:txBody>
      </p:sp>
      <p:sp>
        <p:nvSpPr>
          <p:cNvPr id="499715" name="Text Box 3"/>
          <p:cNvSpPr txBox="1">
            <a:spLocks noChangeArrowheads="1"/>
          </p:cNvSpPr>
          <p:nvPr/>
        </p:nvSpPr>
        <p:spPr bwMode="auto">
          <a:xfrm>
            <a:off x="323850" y="242888"/>
            <a:ext cx="8458200" cy="1006475"/>
          </a:xfrm>
          <a:prstGeom prst="rect">
            <a:avLst/>
          </a:prstGeom>
          <a:noFill/>
          <a:ln w="9525">
            <a:noFill/>
            <a:miter lim="800000"/>
            <a:headEnd/>
            <a:tailEnd/>
          </a:ln>
          <a:effectLst/>
        </p:spPr>
        <p:txBody>
          <a:bodyPr>
            <a:spAutoFit/>
          </a:bodyPr>
          <a:lstStyle/>
          <a:p>
            <a:pPr algn="ctr"/>
            <a:r>
              <a:rPr kumimoji="0" lang="en-US" altLang="zh-CN" sz="6000" b="1">
                <a:ea typeface="楷体_GB2312" pitchFamily="49" charset="-122"/>
              </a:rPr>
              <a:t>DAQ</a:t>
            </a:r>
            <a:r>
              <a:rPr kumimoji="0" lang="zh-CN" altLang="en-US" sz="6000" b="1">
                <a:ea typeface="楷体_GB2312" pitchFamily="49" charset="-122"/>
              </a:rPr>
              <a:t>基本框架</a:t>
            </a:r>
          </a:p>
        </p:txBody>
      </p:sp>
      <p:sp>
        <p:nvSpPr>
          <p:cNvPr id="499716" name="Oval 4"/>
          <p:cNvSpPr>
            <a:spLocks noChangeArrowheads="1"/>
          </p:cNvSpPr>
          <p:nvPr/>
        </p:nvSpPr>
        <p:spPr bwMode="auto">
          <a:xfrm>
            <a:off x="179388" y="1628775"/>
            <a:ext cx="8785225" cy="3600450"/>
          </a:xfrm>
          <a:prstGeom prst="ellipse">
            <a:avLst/>
          </a:prstGeom>
          <a:solidFill>
            <a:schemeClr val="bg1">
              <a:alpha val="39999"/>
            </a:schemeClr>
          </a:solidFill>
          <a:ln w="9525">
            <a:solidFill>
              <a:srgbClr val="333399"/>
            </a:solidFill>
            <a:round/>
            <a:headEnd/>
            <a:tailEnd/>
          </a:ln>
          <a:effectLst/>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257026" name="Rectangle 2"/>
          <p:cNvSpPr>
            <a:spLocks noGrp="1" noRot="1" noChangeArrowheads="1"/>
          </p:cNvSpPr>
          <p:nvPr>
            <p:ph type="title"/>
          </p:nvPr>
        </p:nvSpPr>
        <p:spPr>
          <a:xfrm>
            <a:off x="457200" y="188913"/>
            <a:ext cx="8229600" cy="935037"/>
          </a:xfrm>
        </p:spPr>
        <p:txBody>
          <a:bodyPr>
            <a:normAutofit/>
          </a:bodyPr>
          <a:lstStyle/>
          <a:p>
            <a:r>
              <a:rPr lang="zh-CN" altLang="en-US" sz="5400">
                <a:solidFill>
                  <a:schemeClr val="tx1"/>
                </a:solidFill>
                <a:ea typeface="楷体_GB2312" pitchFamily="49" charset="-122"/>
              </a:rPr>
              <a:t>运行停止时的时序控制</a:t>
            </a:r>
          </a:p>
        </p:txBody>
      </p:sp>
      <p:sp>
        <p:nvSpPr>
          <p:cNvPr id="6" name="日期占位符 5"/>
          <p:cNvSpPr>
            <a:spLocks noGrp="1"/>
          </p:cNvSpPr>
          <p:nvPr>
            <p:ph type="dt" sz="half" idx="10"/>
          </p:nvPr>
        </p:nvSpPr>
        <p:spPr/>
        <p:txBody>
          <a:bodyPr/>
          <a:lstStyle/>
          <a:p>
            <a:r>
              <a:rPr lang="en-US" altLang="zh-CN" smtClean="0"/>
              <a:t>2014-7-18 IHEP</a:t>
            </a:r>
            <a:endParaRPr lang="en-US"/>
          </a:p>
        </p:txBody>
      </p:sp>
      <p:sp>
        <p:nvSpPr>
          <p:cNvPr id="8" name="页脚占位符 7"/>
          <p:cNvSpPr>
            <a:spLocks noGrp="1"/>
          </p:cNvSpPr>
          <p:nvPr>
            <p:ph type="ftr" sz="quarter" idx="11"/>
          </p:nvPr>
        </p:nvSpPr>
        <p:spPr/>
        <p:txBody>
          <a:bodyPr/>
          <a:lstStyle/>
          <a:p>
            <a:r>
              <a:rPr lang="pt-BR" altLang="zh-CN" smtClean="0"/>
              <a:t>Z.-A. LIU     EPC Seminar</a:t>
            </a:r>
            <a:endParaRPr lang="en-US"/>
          </a:p>
        </p:txBody>
      </p:sp>
      <p:sp>
        <p:nvSpPr>
          <p:cNvPr id="7" name="灯片编号占位符 6"/>
          <p:cNvSpPr>
            <a:spLocks noGrp="1"/>
          </p:cNvSpPr>
          <p:nvPr>
            <p:ph type="sldNum" sz="quarter" idx="12"/>
          </p:nvPr>
        </p:nvSpPr>
        <p:spPr/>
        <p:txBody>
          <a:bodyPr/>
          <a:lstStyle/>
          <a:p>
            <a:fld id="{33772212-DED1-49FE-8254-31B85DA0413F}" type="slidenum">
              <a:rPr lang="en-US" smtClean="0"/>
              <a:pPr/>
              <a:t>159</a:t>
            </a:fld>
            <a:endParaRPr lang="en-US"/>
          </a:p>
        </p:txBody>
      </p:sp>
      <p:sp>
        <p:nvSpPr>
          <p:cNvPr id="257027" name="Rectangle 3"/>
          <p:cNvSpPr>
            <a:spLocks noChangeArrowheads="1"/>
          </p:cNvSpPr>
          <p:nvPr/>
        </p:nvSpPr>
        <p:spPr bwMode="auto">
          <a:xfrm>
            <a:off x="0" y="1863725"/>
            <a:ext cx="9144000" cy="0"/>
          </a:xfrm>
          <a:prstGeom prst="rect">
            <a:avLst/>
          </a:prstGeom>
          <a:noFill/>
          <a:ln w="12700" algn="ctr">
            <a:noFill/>
            <a:miter lim="800000"/>
            <a:headEnd/>
            <a:tailEnd/>
          </a:ln>
          <a:effectLst/>
        </p:spPr>
        <p:txBody>
          <a:bodyPr wrap="none" anchor="ctr">
            <a:spAutoFit/>
          </a:bodyPr>
          <a:lstStyle/>
          <a:p>
            <a:endParaRPr lang="zh-CN" altLang="en-US"/>
          </a:p>
        </p:txBody>
      </p:sp>
      <p:sp>
        <p:nvSpPr>
          <p:cNvPr id="257028" name="Rectangle 4"/>
          <p:cNvSpPr>
            <a:spLocks noChangeArrowheads="1"/>
          </p:cNvSpPr>
          <p:nvPr/>
        </p:nvSpPr>
        <p:spPr bwMode="auto">
          <a:xfrm>
            <a:off x="0" y="1863725"/>
            <a:ext cx="9144000" cy="0"/>
          </a:xfrm>
          <a:prstGeom prst="rect">
            <a:avLst/>
          </a:prstGeom>
          <a:noFill/>
          <a:ln w="12700" algn="ctr">
            <a:noFill/>
            <a:miter lim="800000"/>
            <a:headEnd/>
            <a:tailEnd/>
          </a:ln>
          <a:effectLst/>
        </p:spPr>
        <p:txBody>
          <a:bodyPr wrap="none" anchor="ctr">
            <a:spAutoFit/>
          </a:bodyPr>
          <a:lstStyle/>
          <a:p>
            <a:endParaRPr lang="zh-CN" altLang="en-US"/>
          </a:p>
        </p:txBody>
      </p:sp>
      <p:graphicFrame>
        <p:nvGraphicFramePr>
          <p:cNvPr id="257029" name="Object 5"/>
          <p:cNvGraphicFramePr>
            <a:graphicFrameLocks noChangeAspect="1"/>
          </p:cNvGraphicFramePr>
          <p:nvPr/>
        </p:nvGraphicFramePr>
        <p:xfrm>
          <a:off x="107950" y="1268413"/>
          <a:ext cx="8891588" cy="5289550"/>
        </p:xfrm>
        <a:graphic>
          <a:graphicData uri="http://schemas.openxmlformats.org/presentationml/2006/ole">
            <mc:AlternateContent xmlns:mc="http://schemas.openxmlformats.org/markup-compatibility/2006">
              <mc:Choice xmlns:v="urn:schemas-microsoft-com:vml" Requires="v">
                <p:oleObj spid="_x0000_s257052" name="Visio" r:id="rId4" imgW="6850674" imgH="4071947" progId="Visio.Drawing.11">
                  <p:embed/>
                </p:oleObj>
              </mc:Choice>
              <mc:Fallback>
                <p:oleObj name="Visio" r:id="rId4" imgW="6850674" imgH="4071947" progId="Visio.Drawing.11">
                  <p:embed/>
                  <p:pic>
                    <p:nvPicPr>
                      <p:cNvPr id="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1268413"/>
                        <a:ext cx="8891588" cy="5289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8537" name="Picture 9"/>
          <p:cNvPicPr>
            <a:picLocks noChangeAspect="1" noChangeArrowheads="1"/>
          </p:cNvPicPr>
          <p:nvPr/>
        </p:nvPicPr>
        <p:blipFill>
          <a:blip r:embed="rId2"/>
          <a:srcRect/>
          <a:stretch>
            <a:fillRect/>
          </a:stretch>
        </p:blipFill>
        <p:spPr bwMode="auto">
          <a:xfrm>
            <a:off x="250825" y="260350"/>
            <a:ext cx="8702675" cy="6464300"/>
          </a:xfrm>
          <a:prstGeom prst="rect">
            <a:avLst/>
          </a:prstGeom>
          <a:noFill/>
          <a:ln w="9525">
            <a:noFill/>
            <a:miter lim="800000"/>
            <a:headEnd/>
            <a:tailEnd/>
          </a:ln>
        </p:spPr>
      </p:pic>
      <p:sp>
        <p:nvSpPr>
          <p:cNvPr id="5" name="日期占位符 4"/>
          <p:cNvSpPr>
            <a:spLocks noGrp="1"/>
          </p:cNvSpPr>
          <p:nvPr>
            <p:ph type="dt" sz="half" idx="10"/>
          </p:nvPr>
        </p:nvSpPr>
        <p:spPr/>
        <p:txBody>
          <a:bodyPr/>
          <a:lstStyle/>
          <a:p>
            <a:r>
              <a:rPr lang="en-US" altLang="zh-CN" smtClean="0"/>
              <a:t>2014-7-18 IHEP</a:t>
            </a:r>
            <a:endParaRPr lang="en-US" altLang="zh-CN"/>
          </a:p>
        </p:txBody>
      </p:sp>
      <p:sp>
        <p:nvSpPr>
          <p:cNvPr id="6" name="灯片编号占位符 5"/>
          <p:cNvSpPr>
            <a:spLocks noGrp="1"/>
          </p:cNvSpPr>
          <p:nvPr>
            <p:ph type="sldNum" sz="quarter" idx="12"/>
          </p:nvPr>
        </p:nvSpPr>
        <p:spPr/>
        <p:txBody>
          <a:bodyPr/>
          <a:lstStyle/>
          <a:p>
            <a:fld id="{E1D0FC37-B3AD-4B89-B933-660EB0FB2D61}" type="slidenum">
              <a:rPr lang="en-US" altLang="zh-CN" smtClean="0"/>
              <a:pPr/>
              <a:t>16</a:t>
            </a:fld>
            <a:endParaRPr lang="en-US" altLang="zh-CN"/>
          </a:p>
        </p:txBody>
      </p:sp>
      <p:sp>
        <p:nvSpPr>
          <p:cNvPr id="7" name="页脚占位符 6"/>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2"/>
          <p:cNvSpPr>
            <a:spLocks noGrp="1" noRot="1" noChangeArrowheads="1"/>
          </p:cNvSpPr>
          <p:nvPr>
            <p:ph type="title"/>
          </p:nvPr>
        </p:nvSpPr>
        <p:spPr>
          <a:xfrm>
            <a:off x="828675" y="274638"/>
            <a:ext cx="7515225" cy="722312"/>
          </a:xfrm>
        </p:spPr>
        <p:txBody>
          <a:bodyPr>
            <a:normAutofit fontScale="90000"/>
          </a:bodyPr>
          <a:lstStyle/>
          <a:p>
            <a:r>
              <a:rPr lang="en-US" altLang="zh-CN" sz="5400"/>
              <a:t>Configuration</a:t>
            </a:r>
          </a:p>
        </p:txBody>
      </p:sp>
      <p:sp>
        <p:nvSpPr>
          <p:cNvPr id="25" name="日期占位符 24"/>
          <p:cNvSpPr>
            <a:spLocks noGrp="1"/>
          </p:cNvSpPr>
          <p:nvPr>
            <p:ph type="dt" sz="half" idx="10"/>
          </p:nvPr>
        </p:nvSpPr>
        <p:spPr/>
        <p:txBody>
          <a:bodyPr/>
          <a:lstStyle/>
          <a:p>
            <a:r>
              <a:rPr lang="en-US" altLang="zh-CN" smtClean="0"/>
              <a:t>2014-7-18 IHEP</a:t>
            </a:r>
            <a:endParaRPr lang="en-US"/>
          </a:p>
        </p:txBody>
      </p:sp>
      <p:sp>
        <p:nvSpPr>
          <p:cNvPr id="27" name="页脚占位符 26"/>
          <p:cNvSpPr>
            <a:spLocks noGrp="1"/>
          </p:cNvSpPr>
          <p:nvPr>
            <p:ph type="ftr" sz="quarter" idx="11"/>
          </p:nvPr>
        </p:nvSpPr>
        <p:spPr/>
        <p:txBody>
          <a:bodyPr/>
          <a:lstStyle/>
          <a:p>
            <a:r>
              <a:rPr lang="pt-BR" altLang="zh-CN" smtClean="0"/>
              <a:t>Z.-A. LIU     EPC Seminar</a:t>
            </a:r>
            <a:endParaRPr lang="en-US"/>
          </a:p>
        </p:txBody>
      </p:sp>
      <p:sp>
        <p:nvSpPr>
          <p:cNvPr id="26" name="灯片编号占位符 25"/>
          <p:cNvSpPr>
            <a:spLocks noGrp="1"/>
          </p:cNvSpPr>
          <p:nvPr>
            <p:ph type="sldNum" sz="quarter" idx="12"/>
          </p:nvPr>
        </p:nvSpPr>
        <p:spPr/>
        <p:txBody>
          <a:bodyPr/>
          <a:lstStyle/>
          <a:p>
            <a:fld id="{33772212-DED1-49FE-8254-31B85DA0413F}" type="slidenum">
              <a:rPr lang="en-US" smtClean="0"/>
              <a:pPr/>
              <a:t>160</a:t>
            </a:fld>
            <a:endParaRPr lang="en-US"/>
          </a:p>
        </p:txBody>
      </p:sp>
      <p:sp>
        <p:nvSpPr>
          <p:cNvPr id="244739" name="Rectangle 3"/>
          <p:cNvSpPr>
            <a:spLocks noChangeArrowheads="1"/>
          </p:cNvSpPr>
          <p:nvPr/>
        </p:nvSpPr>
        <p:spPr bwMode="auto">
          <a:xfrm>
            <a:off x="1195388" y="2930525"/>
            <a:ext cx="3581400" cy="990600"/>
          </a:xfrm>
          <a:prstGeom prst="rect">
            <a:avLst/>
          </a:prstGeom>
          <a:solidFill>
            <a:schemeClr val="tx1"/>
          </a:solidFill>
          <a:ln w="9525">
            <a:solidFill>
              <a:schemeClr val="tx1"/>
            </a:solidFill>
            <a:miter lim="800000"/>
            <a:headEnd/>
            <a:tailEnd/>
          </a:ln>
          <a:effectLst/>
        </p:spPr>
        <p:txBody>
          <a:bodyPr wrap="none" anchor="ctr"/>
          <a:lstStyle/>
          <a:p>
            <a:pPr algn="ctr"/>
            <a:r>
              <a:rPr lang="en-US" altLang="zh-CN" sz="4400">
                <a:solidFill>
                  <a:srgbClr val="009900"/>
                </a:solidFill>
                <a:latin typeface="Tahoma" pitchFamily="34" charset="0"/>
              </a:rPr>
              <a:t>Switch</a:t>
            </a:r>
          </a:p>
        </p:txBody>
      </p:sp>
      <p:sp>
        <p:nvSpPr>
          <p:cNvPr id="244740" name="Rectangle 4"/>
          <p:cNvSpPr>
            <a:spLocks noChangeArrowheads="1"/>
          </p:cNvSpPr>
          <p:nvPr/>
        </p:nvSpPr>
        <p:spPr bwMode="auto">
          <a:xfrm>
            <a:off x="1042988" y="1558925"/>
            <a:ext cx="1143000" cy="381000"/>
          </a:xfrm>
          <a:prstGeom prst="rect">
            <a:avLst/>
          </a:prstGeom>
          <a:solidFill>
            <a:srgbClr val="99CC00"/>
          </a:solidFill>
          <a:ln w="9525">
            <a:solidFill>
              <a:schemeClr val="tx1"/>
            </a:solidFill>
            <a:miter lim="800000"/>
            <a:headEnd/>
            <a:tailEnd/>
          </a:ln>
          <a:effectLst/>
        </p:spPr>
        <p:txBody>
          <a:bodyPr wrap="none" anchor="ctr"/>
          <a:lstStyle/>
          <a:p>
            <a:pPr algn="ctr"/>
            <a:r>
              <a:rPr lang="en-US" altLang="zh-CN">
                <a:latin typeface="Tahoma" pitchFamily="34" charset="0"/>
              </a:rPr>
              <a:t>SFI</a:t>
            </a:r>
          </a:p>
        </p:txBody>
      </p:sp>
      <p:sp>
        <p:nvSpPr>
          <p:cNvPr id="244741" name="Rectangle 5"/>
          <p:cNvSpPr>
            <a:spLocks noChangeArrowheads="1"/>
          </p:cNvSpPr>
          <p:nvPr/>
        </p:nvSpPr>
        <p:spPr bwMode="auto">
          <a:xfrm>
            <a:off x="3481388" y="1558925"/>
            <a:ext cx="1143000" cy="381000"/>
          </a:xfrm>
          <a:prstGeom prst="rect">
            <a:avLst/>
          </a:prstGeom>
          <a:solidFill>
            <a:srgbClr val="99CC00"/>
          </a:solidFill>
          <a:ln w="9525">
            <a:solidFill>
              <a:schemeClr val="tx1"/>
            </a:solidFill>
            <a:miter lim="800000"/>
            <a:headEnd/>
            <a:tailEnd/>
          </a:ln>
          <a:effectLst/>
        </p:spPr>
        <p:txBody>
          <a:bodyPr wrap="none" anchor="ctr"/>
          <a:lstStyle/>
          <a:p>
            <a:pPr algn="ctr"/>
            <a:r>
              <a:rPr lang="en-US" altLang="zh-CN">
                <a:latin typeface="Tahoma" pitchFamily="34" charset="0"/>
              </a:rPr>
              <a:t>SFI</a:t>
            </a:r>
          </a:p>
        </p:txBody>
      </p:sp>
      <p:sp>
        <p:nvSpPr>
          <p:cNvPr id="244742" name="Line 6"/>
          <p:cNvSpPr>
            <a:spLocks noChangeShapeType="1"/>
          </p:cNvSpPr>
          <p:nvPr/>
        </p:nvSpPr>
        <p:spPr bwMode="auto">
          <a:xfrm>
            <a:off x="1652588" y="1939925"/>
            <a:ext cx="0" cy="990600"/>
          </a:xfrm>
          <a:prstGeom prst="line">
            <a:avLst/>
          </a:prstGeom>
          <a:noFill/>
          <a:ln w="38100">
            <a:solidFill>
              <a:schemeClr val="tx1"/>
            </a:solidFill>
            <a:miter lim="800000"/>
            <a:headEnd/>
            <a:tailEnd/>
          </a:ln>
          <a:effectLst/>
        </p:spPr>
        <p:txBody>
          <a:bodyPr wrap="none"/>
          <a:lstStyle/>
          <a:p>
            <a:endParaRPr lang="zh-CN" altLang="en-US"/>
          </a:p>
        </p:txBody>
      </p:sp>
      <p:sp>
        <p:nvSpPr>
          <p:cNvPr id="244743" name="Line 7"/>
          <p:cNvSpPr>
            <a:spLocks noChangeShapeType="1"/>
          </p:cNvSpPr>
          <p:nvPr/>
        </p:nvSpPr>
        <p:spPr bwMode="auto">
          <a:xfrm>
            <a:off x="4090988" y="1939925"/>
            <a:ext cx="0" cy="990600"/>
          </a:xfrm>
          <a:prstGeom prst="line">
            <a:avLst/>
          </a:prstGeom>
          <a:noFill/>
          <a:ln w="38100">
            <a:solidFill>
              <a:schemeClr val="tx1"/>
            </a:solidFill>
            <a:miter lim="800000"/>
            <a:headEnd/>
            <a:tailEnd/>
          </a:ln>
          <a:effectLst/>
        </p:spPr>
        <p:txBody>
          <a:bodyPr wrap="none"/>
          <a:lstStyle/>
          <a:p>
            <a:endParaRPr lang="zh-CN" altLang="en-US"/>
          </a:p>
        </p:txBody>
      </p:sp>
      <p:sp>
        <p:nvSpPr>
          <p:cNvPr id="244744" name="Text Box 8"/>
          <p:cNvSpPr txBox="1">
            <a:spLocks noChangeArrowheads="1"/>
          </p:cNvSpPr>
          <p:nvPr/>
        </p:nvSpPr>
        <p:spPr bwMode="auto">
          <a:xfrm>
            <a:off x="2490788" y="1524000"/>
            <a:ext cx="750887" cy="457200"/>
          </a:xfrm>
          <a:prstGeom prst="rect">
            <a:avLst/>
          </a:prstGeom>
          <a:noFill/>
          <a:ln w="9525">
            <a:noFill/>
            <a:miter lim="800000"/>
            <a:headEnd/>
            <a:tailEnd/>
          </a:ln>
          <a:effectLst/>
        </p:spPr>
        <p:txBody>
          <a:bodyPr wrap="none">
            <a:spAutoFit/>
          </a:bodyPr>
          <a:lstStyle/>
          <a:p>
            <a:r>
              <a:rPr lang="en-US" altLang="zh-CN">
                <a:latin typeface="Times New Roman"/>
              </a:rPr>
              <a:t>…</a:t>
            </a:r>
            <a:r>
              <a:rPr lang="en-US" altLang="zh-CN">
                <a:latin typeface="Tahoma" pitchFamily="34" charset="0"/>
              </a:rPr>
              <a:t> 4</a:t>
            </a:r>
          </a:p>
        </p:txBody>
      </p:sp>
      <p:sp>
        <p:nvSpPr>
          <p:cNvPr id="244745" name="Rectangle 9"/>
          <p:cNvSpPr>
            <a:spLocks noChangeArrowheads="1"/>
          </p:cNvSpPr>
          <p:nvPr/>
        </p:nvSpPr>
        <p:spPr bwMode="auto">
          <a:xfrm>
            <a:off x="1119188" y="4899025"/>
            <a:ext cx="1143000" cy="381000"/>
          </a:xfrm>
          <a:prstGeom prst="rect">
            <a:avLst/>
          </a:prstGeom>
          <a:solidFill>
            <a:srgbClr val="99CC00"/>
          </a:solidFill>
          <a:ln w="9525">
            <a:solidFill>
              <a:schemeClr val="tx1"/>
            </a:solidFill>
            <a:miter lim="800000"/>
            <a:headEnd/>
            <a:tailEnd/>
          </a:ln>
          <a:effectLst/>
        </p:spPr>
        <p:txBody>
          <a:bodyPr wrap="none" anchor="ctr"/>
          <a:lstStyle/>
          <a:p>
            <a:pPr algn="ctr"/>
            <a:r>
              <a:rPr lang="en-US" altLang="zh-CN">
                <a:latin typeface="Tahoma" pitchFamily="34" charset="0"/>
              </a:rPr>
              <a:t>ROS</a:t>
            </a:r>
          </a:p>
        </p:txBody>
      </p:sp>
      <p:sp>
        <p:nvSpPr>
          <p:cNvPr id="244746" name="Rectangle 10"/>
          <p:cNvSpPr>
            <a:spLocks noChangeArrowheads="1"/>
          </p:cNvSpPr>
          <p:nvPr/>
        </p:nvSpPr>
        <p:spPr bwMode="auto">
          <a:xfrm>
            <a:off x="3557588" y="4899025"/>
            <a:ext cx="1143000" cy="381000"/>
          </a:xfrm>
          <a:prstGeom prst="rect">
            <a:avLst/>
          </a:prstGeom>
          <a:solidFill>
            <a:srgbClr val="99CC00"/>
          </a:solidFill>
          <a:ln w="9525">
            <a:solidFill>
              <a:schemeClr val="tx1"/>
            </a:solidFill>
            <a:miter lim="800000"/>
            <a:headEnd/>
            <a:tailEnd/>
          </a:ln>
          <a:effectLst/>
        </p:spPr>
        <p:txBody>
          <a:bodyPr wrap="none" anchor="ctr"/>
          <a:lstStyle/>
          <a:p>
            <a:pPr algn="ctr"/>
            <a:r>
              <a:rPr lang="en-US" altLang="zh-CN">
                <a:latin typeface="Tahoma" pitchFamily="34" charset="0"/>
              </a:rPr>
              <a:t>ROS</a:t>
            </a:r>
          </a:p>
        </p:txBody>
      </p:sp>
      <p:sp>
        <p:nvSpPr>
          <p:cNvPr id="244747" name="Text Box 11"/>
          <p:cNvSpPr txBox="1">
            <a:spLocks noChangeArrowheads="1"/>
          </p:cNvSpPr>
          <p:nvPr/>
        </p:nvSpPr>
        <p:spPr bwMode="auto">
          <a:xfrm>
            <a:off x="2566988" y="4857750"/>
            <a:ext cx="750887" cy="457200"/>
          </a:xfrm>
          <a:prstGeom prst="rect">
            <a:avLst/>
          </a:prstGeom>
          <a:noFill/>
          <a:ln w="9525">
            <a:noFill/>
            <a:miter lim="800000"/>
            <a:headEnd/>
            <a:tailEnd/>
          </a:ln>
          <a:effectLst/>
        </p:spPr>
        <p:txBody>
          <a:bodyPr wrap="none">
            <a:spAutoFit/>
          </a:bodyPr>
          <a:lstStyle/>
          <a:p>
            <a:r>
              <a:rPr lang="en-US" altLang="zh-CN">
                <a:latin typeface="Times New Roman"/>
              </a:rPr>
              <a:t>…</a:t>
            </a:r>
            <a:r>
              <a:rPr lang="en-US" altLang="zh-CN">
                <a:latin typeface="Tahoma" pitchFamily="34" charset="0"/>
              </a:rPr>
              <a:t> 4</a:t>
            </a:r>
          </a:p>
        </p:txBody>
      </p:sp>
      <p:sp>
        <p:nvSpPr>
          <p:cNvPr id="244748" name="Line 12"/>
          <p:cNvSpPr>
            <a:spLocks noChangeShapeType="1"/>
          </p:cNvSpPr>
          <p:nvPr/>
        </p:nvSpPr>
        <p:spPr bwMode="auto">
          <a:xfrm>
            <a:off x="1652588" y="3921125"/>
            <a:ext cx="0" cy="990600"/>
          </a:xfrm>
          <a:prstGeom prst="line">
            <a:avLst/>
          </a:prstGeom>
          <a:noFill/>
          <a:ln w="38100">
            <a:solidFill>
              <a:schemeClr val="tx1"/>
            </a:solidFill>
            <a:miter lim="800000"/>
            <a:headEnd/>
            <a:tailEnd/>
          </a:ln>
          <a:effectLst/>
        </p:spPr>
        <p:txBody>
          <a:bodyPr wrap="none"/>
          <a:lstStyle/>
          <a:p>
            <a:endParaRPr lang="zh-CN" altLang="en-US"/>
          </a:p>
        </p:txBody>
      </p:sp>
      <p:sp>
        <p:nvSpPr>
          <p:cNvPr id="244749" name="Line 13"/>
          <p:cNvSpPr>
            <a:spLocks noChangeShapeType="1"/>
          </p:cNvSpPr>
          <p:nvPr/>
        </p:nvSpPr>
        <p:spPr bwMode="auto">
          <a:xfrm>
            <a:off x="4090988" y="3921125"/>
            <a:ext cx="0" cy="990600"/>
          </a:xfrm>
          <a:prstGeom prst="line">
            <a:avLst/>
          </a:prstGeom>
          <a:noFill/>
          <a:ln w="38100">
            <a:solidFill>
              <a:schemeClr val="tx1"/>
            </a:solidFill>
            <a:miter lim="800000"/>
            <a:headEnd/>
            <a:tailEnd/>
          </a:ln>
          <a:effectLst/>
        </p:spPr>
        <p:txBody>
          <a:bodyPr wrap="none"/>
          <a:lstStyle/>
          <a:p>
            <a:endParaRPr lang="zh-CN" altLang="en-US"/>
          </a:p>
        </p:txBody>
      </p:sp>
      <p:sp>
        <p:nvSpPr>
          <p:cNvPr id="244750" name="Rectangle 14"/>
          <p:cNvSpPr>
            <a:spLocks noChangeArrowheads="1"/>
          </p:cNvSpPr>
          <p:nvPr/>
        </p:nvSpPr>
        <p:spPr bwMode="auto">
          <a:xfrm>
            <a:off x="6757988" y="3463925"/>
            <a:ext cx="1371600" cy="609600"/>
          </a:xfrm>
          <a:prstGeom prst="rect">
            <a:avLst/>
          </a:prstGeom>
          <a:solidFill>
            <a:srgbClr val="339966"/>
          </a:solidFill>
          <a:ln w="9525">
            <a:solidFill>
              <a:schemeClr val="tx1"/>
            </a:solidFill>
            <a:miter lim="800000"/>
            <a:headEnd/>
            <a:tailEnd/>
          </a:ln>
          <a:effectLst/>
        </p:spPr>
        <p:txBody>
          <a:bodyPr wrap="none" anchor="ctr"/>
          <a:lstStyle/>
          <a:p>
            <a:pPr algn="ctr"/>
            <a:r>
              <a:rPr lang="en-US" altLang="zh-CN">
                <a:latin typeface="Tahoma" pitchFamily="34" charset="0"/>
              </a:rPr>
              <a:t>DFM</a:t>
            </a:r>
          </a:p>
        </p:txBody>
      </p:sp>
      <p:sp>
        <p:nvSpPr>
          <p:cNvPr id="244751" name="Line 15"/>
          <p:cNvSpPr>
            <a:spLocks noChangeShapeType="1"/>
          </p:cNvSpPr>
          <p:nvPr/>
        </p:nvSpPr>
        <p:spPr bwMode="auto">
          <a:xfrm flipV="1">
            <a:off x="4776788" y="3733800"/>
            <a:ext cx="1981200" cy="0"/>
          </a:xfrm>
          <a:prstGeom prst="line">
            <a:avLst/>
          </a:prstGeom>
          <a:noFill/>
          <a:ln w="38100">
            <a:solidFill>
              <a:schemeClr val="tx1"/>
            </a:solidFill>
            <a:miter lim="800000"/>
            <a:headEnd/>
            <a:tailEnd/>
          </a:ln>
          <a:effectLst/>
        </p:spPr>
        <p:txBody>
          <a:bodyPr wrap="none"/>
          <a:lstStyle/>
          <a:p>
            <a:endParaRPr lang="zh-CN" altLang="en-US"/>
          </a:p>
        </p:txBody>
      </p:sp>
      <p:sp>
        <p:nvSpPr>
          <p:cNvPr id="244752" name="Text Box 16"/>
          <p:cNvSpPr txBox="1">
            <a:spLocks noChangeArrowheads="1"/>
          </p:cNvSpPr>
          <p:nvPr/>
        </p:nvSpPr>
        <p:spPr bwMode="auto">
          <a:xfrm>
            <a:off x="1417638" y="5715000"/>
            <a:ext cx="5019675" cy="831850"/>
          </a:xfrm>
          <a:prstGeom prst="rect">
            <a:avLst/>
          </a:prstGeom>
          <a:noFill/>
          <a:ln w="9525">
            <a:solidFill>
              <a:srgbClr val="FF0066"/>
            </a:solidFill>
            <a:miter lim="800000"/>
            <a:headEnd/>
            <a:tailEnd/>
          </a:ln>
          <a:effectLst/>
        </p:spPr>
        <p:txBody>
          <a:bodyPr wrap="none">
            <a:spAutoFit/>
          </a:bodyPr>
          <a:lstStyle/>
          <a:p>
            <a:pPr algn="ctr"/>
            <a:r>
              <a:rPr lang="en-US" altLang="zh-CN"/>
              <a:t>Sub-event size in each readout PC</a:t>
            </a:r>
          </a:p>
          <a:p>
            <a:pPr algn="ctr"/>
            <a:r>
              <a:rPr lang="en-US" altLang="zh-CN"/>
              <a:t>256, 4096, 16384 &amp; 32768 Long words</a:t>
            </a:r>
          </a:p>
        </p:txBody>
      </p:sp>
      <p:sp>
        <p:nvSpPr>
          <p:cNvPr id="244753" name="Rectangle 17"/>
          <p:cNvSpPr>
            <a:spLocks noChangeArrowheads="1"/>
          </p:cNvSpPr>
          <p:nvPr/>
        </p:nvSpPr>
        <p:spPr bwMode="auto">
          <a:xfrm>
            <a:off x="2405063" y="2414588"/>
            <a:ext cx="889000" cy="366712"/>
          </a:xfrm>
          <a:prstGeom prst="rect">
            <a:avLst/>
          </a:prstGeom>
          <a:noFill/>
          <a:ln w="9525">
            <a:noFill/>
            <a:miter lim="800000"/>
            <a:headEnd/>
            <a:tailEnd/>
          </a:ln>
          <a:effectLst/>
        </p:spPr>
        <p:txBody>
          <a:bodyPr wrap="none">
            <a:spAutoFit/>
          </a:bodyPr>
          <a:lstStyle/>
          <a:p>
            <a:pPr algn="ctr"/>
            <a:r>
              <a:rPr lang="en-US" altLang="zh-CN" sz="1800">
                <a:latin typeface="Tahoma" pitchFamily="34" charset="0"/>
              </a:rPr>
              <a:t>1 Gbps</a:t>
            </a:r>
            <a:endParaRPr lang="en-US" sz="1800">
              <a:latin typeface="Tahoma" pitchFamily="34" charset="0"/>
            </a:endParaRPr>
          </a:p>
        </p:txBody>
      </p:sp>
      <p:sp>
        <p:nvSpPr>
          <p:cNvPr id="244754" name="Rectangle 18"/>
          <p:cNvSpPr>
            <a:spLocks noChangeArrowheads="1"/>
          </p:cNvSpPr>
          <p:nvPr/>
        </p:nvSpPr>
        <p:spPr bwMode="auto">
          <a:xfrm>
            <a:off x="2405063" y="4076700"/>
            <a:ext cx="889000" cy="366713"/>
          </a:xfrm>
          <a:prstGeom prst="rect">
            <a:avLst/>
          </a:prstGeom>
          <a:noFill/>
          <a:ln w="9525">
            <a:noFill/>
            <a:miter lim="800000"/>
            <a:headEnd/>
            <a:tailEnd/>
          </a:ln>
          <a:effectLst/>
        </p:spPr>
        <p:txBody>
          <a:bodyPr wrap="none">
            <a:spAutoFit/>
          </a:bodyPr>
          <a:lstStyle/>
          <a:p>
            <a:pPr algn="ctr"/>
            <a:r>
              <a:rPr lang="en-US" altLang="zh-CN" sz="1800">
                <a:latin typeface="Tahoma" pitchFamily="34" charset="0"/>
              </a:rPr>
              <a:t>1 Gbps</a:t>
            </a:r>
            <a:endParaRPr lang="en-US" sz="1800">
              <a:latin typeface="Tahoma" pitchFamily="34" charset="0"/>
            </a:endParaRPr>
          </a:p>
        </p:txBody>
      </p:sp>
      <p:sp>
        <p:nvSpPr>
          <p:cNvPr id="244755" name="Rectangle 19"/>
          <p:cNvSpPr>
            <a:spLocks noChangeArrowheads="1"/>
          </p:cNvSpPr>
          <p:nvPr/>
        </p:nvSpPr>
        <p:spPr bwMode="auto">
          <a:xfrm>
            <a:off x="5140325" y="3278188"/>
            <a:ext cx="1163638" cy="366712"/>
          </a:xfrm>
          <a:prstGeom prst="rect">
            <a:avLst/>
          </a:prstGeom>
          <a:noFill/>
          <a:ln w="9525">
            <a:noFill/>
            <a:miter lim="800000"/>
            <a:headEnd/>
            <a:tailEnd/>
          </a:ln>
          <a:effectLst/>
        </p:spPr>
        <p:txBody>
          <a:bodyPr wrap="none">
            <a:spAutoFit/>
          </a:bodyPr>
          <a:lstStyle/>
          <a:p>
            <a:pPr algn="ctr"/>
            <a:r>
              <a:rPr lang="en-US" altLang="zh-CN" sz="1800">
                <a:latin typeface="Tahoma" pitchFamily="34" charset="0"/>
              </a:rPr>
              <a:t>100 Mbps</a:t>
            </a:r>
            <a:endParaRPr lang="en-US" sz="1800">
              <a:latin typeface="Tahoma" pitchFamily="34" charset="0"/>
            </a:endParaRPr>
          </a:p>
        </p:txBody>
      </p:sp>
      <p:sp>
        <p:nvSpPr>
          <p:cNvPr id="244756" name="Rectangle 20"/>
          <p:cNvSpPr>
            <a:spLocks noChangeArrowheads="1"/>
          </p:cNvSpPr>
          <p:nvPr/>
        </p:nvSpPr>
        <p:spPr bwMode="auto">
          <a:xfrm>
            <a:off x="4894263" y="4868863"/>
            <a:ext cx="1614487" cy="366712"/>
          </a:xfrm>
          <a:prstGeom prst="rect">
            <a:avLst/>
          </a:prstGeom>
          <a:noFill/>
          <a:ln w="9525">
            <a:noFill/>
            <a:miter lim="800000"/>
            <a:headEnd/>
            <a:tailEnd/>
          </a:ln>
          <a:effectLst/>
        </p:spPr>
        <p:txBody>
          <a:bodyPr wrap="none">
            <a:spAutoFit/>
          </a:bodyPr>
          <a:lstStyle/>
          <a:p>
            <a:pPr algn="ctr"/>
            <a:r>
              <a:rPr lang="en-US" altLang="zh-CN" sz="1800">
                <a:latin typeface="Tahoma" pitchFamily="34" charset="0"/>
              </a:rPr>
              <a:t>Xeon 2.8G x 2</a:t>
            </a:r>
            <a:endParaRPr lang="en-US" sz="1800">
              <a:latin typeface="Tahoma" pitchFamily="34" charset="0"/>
            </a:endParaRPr>
          </a:p>
        </p:txBody>
      </p:sp>
      <p:sp>
        <p:nvSpPr>
          <p:cNvPr id="244757" name="Rectangle 21"/>
          <p:cNvSpPr>
            <a:spLocks noChangeArrowheads="1"/>
          </p:cNvSpPr>
          <p:nvPr/>
        </p:nvSpPr>
        <p:spPr bwMode="auto">
          <a:xfrm>
            <a:off x="4852988" y="1557338"/>
            <a:ext cx="1614487" cy="366712"/>
          </a:xfrm>
          <a:prstGeom prst="rect">
            <a:avLst/>
          </a:prstGeom>
          <a:noFill/>
          <a:ln w="9525">
            <a:noFill/>
            <a:miter lim="800000"/>
            <a:headEnd/>
            <a:tailEnd/>
          </a:ln>
          <a:effectLst/>
        </p:spPr>
        <p:txBody>
          <a:bodyPr wrap="none">
            <a:spAutoFit/>
          </a:bodyPr>
          <a:lstStyle/>
          <a:p>
            <a:pPr algn="ctr"/>
            <a:r>
              <a:rPr lang="en-US" altLang="zh-CN" sz="1800">
                <a:latin typeface="Tahoma" pitchFamily="34" charset="0"/>
              </a:rPr>
              <a:t>Xeon 2.8G x 2</a:t>
            </a:r>
            <a:endParaRPr lang="en-US" sz="1800">
              <a:latin typeface="Tahoma" pitchFamily="34" charset="0"/>
            </a:endParaRPr>
          </a:p>
        </p:txBody>
      </p:sp>
      <p:sp>
        <p:nvSpPr>
          <p:cNvPr id="244758" name="Rectangle 22"/>
          <p:cNvSpPr>
            <a:spLocks noChangeArrowheads="1"/>
          </p:cNvSpPr>
          <p:nvPr/>
        </p:nvSpPr>
        <p:spPr bwMode="auto">
          <a:xfrm>
            <a:off x="6653213" y="2990850"/>
            <a:ext cx="1614487" cy="366713"/>
          </a:xfrm>
          <a:prstGeom prst="rect">
            <a:avLst/>
          </a:prstGeom>
          <a:noFill/>
          <a:ln w="9525">
            <a:noFill/>
            <a:miter lim="800000"/>
            <a:headEnd/>
            <a:tailEnd/>
          </a:ln>
          <a:effectLst/>
        </p:spPr>
        <p:txBody>
          <a:bodyPr wrap="none">
            <a:spAutoFit/>
          </a:bodyPr>
          <a:lstStyle/>
          <a:p>
            <a:pPr algn="ctr"/>
            <a:r>
              <a:rPr lang="en-US" altLang="zh-CN" sz="1800">
                <a:latin typeface="Tahoma" pitchFamily="34" charset="0"/>
              </a:rPr>
              <a:t>Xeon 2.8G x 2</a:t>
            </a:r>
            <a:endParaRPr lang="en-US" sz="1800">
              <a:latin typeface="Tahoma" pitchFamily="34" charset="0"/>
            </a:endParaRPr>
          </a:p>
        </p:txBody>
      </p:sp>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Picture 2" descr="net"/>
          <p:cNvPicPr>
            <a:picLocks noChangeAspect="1" noChangeArrowheads="1"/>
          </p:cNvPicPr>
          <p:nvPr/>
        </p:nvPicPr>
        <p:blipFill>
          <a:blip r:embed="rId3"/>
          <a:srcRect/>
          <a:stretch>
            <a:fillRect/>
          </a:stretch>
        </p:blipFill>
        <p:spPr bwMode="auto">
          <a:xfrm>
            <a:off x="0" y="3657600"/>
            <a:ext cx="9144000" cy="3200400"/>
          </a:xfrm>
          <a:prstGeom prst="rect">
            <a:avLst/>
          </a:prstGeom>
          <a:noFill/>
        </p:spPr>
      </p:pic>
      <p:pic>
        <p:nvPicPr>
          <p:cNvPr id="246787" name="Picture 3" descr="net"/>
          <p:cNvPicPr>
            <a:picLocks noChangeAspect="1" noChangeArrowheads="1"/>
          </p:cNvPicPr>
          <p:nvPr/>
        </p:nvPicPr>
        <p:blipFill>
          <a:blip r:embed="rId4"/>
          <a:srcRect/>
          <a:stretch>
            <a:fillRect/>
          </a:stretch>
        </p:blipFill>
        <p:spPr bwMode="auto">
          <a:xfrm>
            <a:off x="0" y="0"/>
            <a:ext cx="9144000" cy="3178175"/>
          </a:xfrm>
          <a:prstGeom prst="rect">
            <a:avLst/>
          </a:prstGeom>
          <a:noFill/>
        </p:spPr>
      </p:pic>
      <p:sp>
        <p:nvSpPr>
          <p:cNvPr id="246788" name="Text Box 4"/>
          <p:cNvSpPr txBox="1">
            <a:spLocks noChangeArrowheads="1"/>
          </p:cNvSpPr>
          <p:nvPr/>
        </p:nvSpPr>
        <p:spPr bwMode="auto">
          <a:xfrm>
            <a:off x="1219200" y="3300413"/>
            <a:ext cx="7239000" cy="336550"/>
          </a:xfrm>
          <a:prstGeom prst="rect">
            <a:avLst/>
          </a:prstGeom>
          <a:noFill/>
          <a:ln w="9525">
            <a:noFill/>
            <a:miter lim="800000"/>
            <a:headEnd/>
            <a:tailEnd/>
          </a:ln>
          <a:effectLst/>
        </p:spPr>
        <p:txBody>
          <a:bodyPr>
            <a:spAutoFit/>
          </a:bodyPr>
          <a:lstStyle/>
          <a:p>
            <a:r>
              <a:rPr lang="en-US" altLang="zh-CN" sz="1600" b="1" i="1">
                <a:solidFill>
                  <a:srgbClr val="FF0000"/>
                </a:solidFill>
                <a:latin typeface="Univers Condensed" pitchFamily="34" charset="0"/>
              </a:rPr>
              <a:t>  256</a:t>
            </a:r>
            <a:r>
              <a:rPr lang="en-US" altLang="zh-CN" sz="1600" b="1" i="1">
                <a:latin typeface="Univers Condensed" pitchFamily="34" charset="0"/>
              </a:rPr>
              <a:t>          </a:t>
            </a:r>
            <a:r>
              <a:rPr lang="en-US" altLang="zh-CN" sz="1600" b="1" i="1">
                <a:solidFill>
                  <a:srgbClr val="009900"/>
                </a:solidFill>
                <a:latin typeface="Univers Condensed" pitchFamily="34" charset="0"/>
              </a:rPr>
              <a:t>256</a:t>
            </a:r>
            <a:r>
              <a:rPr lang="en-US" altLang="zh-CN" sz="1600" b="1" i="1">
                <a:latin typeface="Univers Condensed" pitchFamily="34" charset="0"/>
              </a:rPr>
              <a:t>        </a:t>
            </a:r>
            <a:r>
              <a:rPr lang="en-US" altLang="zh-CN" sz="1600" b="1" i="1">
                <a:solidFill>
                  <a:srgbClr val="FF0000"/>
                </a:solidFill>
                <a:latin typeface="Univers Condensed" pitchFamily="34" charset="0"/>
              </a:rPr>
              <a:t>4096</a:t>
            </a:r>
            <a:r>
              <a:rPr lang="en-US" altLang="zh-CN" sz="1600" b="1" i="1">
                <a:latin typeface="Univers Condensed" pitchFamily="34" charset="0"/>
              </a:rPr>
              <a:t>              </a:t>
            </a:r>
            <a:r>
              <a:rPr lang="en-US" altLang="zh-CN" sz="1600" b="1" i="1">
                <a:solidFill>
                  <a:srgbClr val="009900"/>
                </a:solidFill>
                <a:latin typeface="Univers Condensed" pitchFamily="34" charset="0"/>
              </a:rPr>
              <a:t>4096</a:t>
            </a:r>
            <a:r>
              <a:rPr lang="en-US" altLang="zh-CN" sz="1600" b="1" i="1">
                <a:latin typeface="Univers Condensed" pitchFamily="34" charset="0"/>
              </a:rPr>
              <a:t>               </a:t>
            </a:r>
            <a:r>
              <a:rPr lang="en-US" altLang="zh-CN" sz="1600" b="1" i="1">
                <a:solidFill>
                  <a:srgbClr val="FF0000"/>
                </a:solidFill>
                <a:latin typeface="Univers Condensed" pitchFamily="34" charset="0"/>
              </a:rPr>
              <a:t>16384     </a:t>
            </a:r>
            <a:r>
              <a:rPr lang="en-US" altLang="zh-CN" sz="1600" b="1" i="1">
                <a:solidFill>
                  <a:srgbClr val="009900"/>
                </a:solidFill>
                <a:latin typeface="Univers Condensed" pitchFamily="34" charset="0"/>
              </a:rPr>
              <a:t>16384</a:t>
            </a:r>
            <a:r>
              <a:rPr lang="en-US" altLang="zh-CN" sz="1600" b="1" i="1">
                <a:solidFill>
                  <a:schemeClr val="accent2"/>
                </a:solidFill>
                <a:latin typeface="Univers Condensed" pitchFamily="34" charset="0"/>
              </a:rPr>
              <a:t>     </a:t>
            </a:r>
            <a:r>
              <a:rPr lang="en-US" altLang="zh-CN" sz="1600" b="1" i="1">
                <a:solidFill>
                  <a:srgbClr val="FF0000"/>
                </a:solidFill>
                <a:latin typeface="Univers Condensed" pitchFamily="34" charset="0"/>
              </a:rPr>
              <a:t>32768</a:t>
            </a:r>
            <a:r>
              <a:rPr lang="en-US" altLang="zh-CN" sz="1600" b="1" i="1">
                <a:latin typeface="Univers Condensed" pitchFamily="34" charset="0"/>
              </a:rPr>
              <a:t>              </a:t>
            </a:r>
            <a:r>
              <a:rPr lang="en-US" altLang="zh-CN" sz="1600" b="1" i="1">
                <a:solidFill>
                  <a:srgbClr val="009900"/>
                </a:solidFill>
                <a:latin typeface="Univers Condensed" pitchFamily="34" charset="0"/>
              </a:rPr>
              <a:t>32768</a:t>
            </a:r>
            <a:r>
              <a:rPr lang="en-US" altLang="zh-CN" sz="1600" b="1" i="1">
                <a:solidFill>
                  <a:schemeClr val="accent2"/>
                </a:solidFill>
                <a:latin typeface="Univers Condensed" pitchFamily="34" charset="0"/>
              </a:rPr>
              <a:t> </a:t>
            </a:r>
          </a:p>
        </p:txBody>
      </p:sp>
      <p:sp>
        <p:nvSpPr>
          <p:cNvPr id="246789" name="Text Box 5"/>
          <p:cNvSpPr txBox="1">
            <a:spLocks noChangeArrowheads="1"/>
          </p:cNvSpPr>
          <p:nvPr/>
        </p:nvSpPr>
        <p:spPr bwMode="auto">
          <a:xfrm>
            <a:off x="76200" y="2987675"/>
            <a:ext cx="762000" cy="946150"/>
          </a:xfrm>
          <a:prstGeom prst="rect">
            <a:avLst/>
          </a:prstGeom>
          <a:noFill/>
          <a:ln w="9525">
            <a:noFill/>
            <a:miter lim="800000"/>
            <a:headEnd/>
            <a:tailEnd/>
          </a:ln>
          <a:effectLst/>
        </p:spPr>
        <p:txBody>
          <a:bodyPr wrap="none">
            <a:spAutoFit/>
          </a:bodyPr>
          <a:lstStyle/>
          <a:p>
            <a:r>
              <a:rPr lang="en-US" altLang="zh-CN" sz="2800" b="1">
                <a:solidFill>
                  <a:srgbClr val="FF0000"/>
                </a:solidFill>
                <a:latin typeface="Univers Condensed" pitchFamily="34" charset="0"/>
              </a:rPr>
              <a:t>TCP</a:t>
            </a:r>
          </a:p>
          <a:p>
            <a:r>
              <a:rPr lang="en-US" altLang="zh-CN" sz="2800" b="1">
                <a:solidFill>
                  <a:srgbClr val="009900"/>
                </a:solidFill>
                <a:latin typeface="Univers Condensed" pitchFamily="34" charset="0"/>
              </a:rPr>
              <a:t>UDP</a:t>
            </a:r>
          </a:p>
        </p:txBody>
      </p:sp>
      <p:sp>
        <p:nvSpPr>
          <p:cNvPr id="246790" name="Line 6"/>
          <p:cNvSpPr>
            <a:spLocks noChangeShapeType="1"/>
          </p:cNvSpPr>
          <p:nvPr/>
        </p:nvSpPr>
        <p:spPr bwMode="auto">
          <a:xfrm>
            <a:off x="19812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246791" name="Line 7"/>
          <p:cNvSpPr>
            <a:spLocks noChangeShapeType="1"/>
          </p:cNvSpPr>
          <p:nvPr/>
        </p:nvSpPr>
        <p:spPr bwMode="auto">
          <a:xfrm>
            <a:off x="26670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246792" name="Line 8"/>
          <p:cNvSpPr>
            <a:spLocks noChangeShapeType="1"/>
          </p:cNvSpPr>
          <p:nvPr/>
        </p:nvSpPr>
        <p:spPr bwMode="auto">
          <a:xfrm>
            <a:off x="33528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246793" name="Line 9"/>
          <p:cNvSpPr>
            <a:spLocks noChangeShapeType="1"/>
          </p:cNvSpPr>
          <p:nvPr/>
        </p:nvSpPr>
        <p:spPr bwMode="auto">
          <a:xfrm>
            <a:off x="48006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246794" name="Line 10"/>
          <p:cNvSpPr>
            <a:spLocks noChangeShapeType="1"/>
          </p:cNvSpPr>
          <p:nvPr/>
        </p:nvSpPr>
        <p:spPr bwMode="auto">
          <a:xfrm>
            <a:off x="54864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246795" name="Line 11"/>
          <p:cNvSpPr>
            <a:spLocks noChangeShapeType="1"/>
          </p:cNvSpPr>
          <p:nvPr/>
        </p:nvSpPr>
        <p:spPr bwMode="auto">
          <a:xfrm>
            <a:off x="61722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246796" name="Line 12"/>
          <p:cNvSpPr>
            <a:spLocks noChangeShapeType="1"/>
          </p:cNvSpPr>
          <p:nvPr/>
        </p:nvSpPr>
        <p:spPr bwMode="auto">
          <a:xfrm>
            <a:off x="68580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15" name="日期占位符 14"/>
          <p:cNvSpPr>
            <a:spLocks noGrp="1"/>
          </p:cNvSpPr>
          <p:nvPr>
            <p:ph type="dt" sz="half" idx="10"/>
          </p:nvPr>
        </p:nvSpPr>
        <p:spPr/>
        <p:txBody>
          <a:bodyPr/>
          <a:lstStyle/>
          <a:p>
            <a:r>
              <a:rPr lang="en-US" altLang="zh-CN" smtClean="0"/>
              <a:t>2014-7-18 IHEP</a:t>
            </a:r>
            <a:endParaRPr lang="en-US" altLang="zh-CN"/>
          </a:p>
        </p:txBody>
      </p:sp>
      <p:sp>
        <p:nvSpPr>
          <p:cNvPr id="16" name="灯片编号占位符 15"/>
          <p:cNvSpPr>
            <a:spLocks noGrp="1"/>
          </p:cNvSpPr>
          <p:nvPr>
            <p:ph type="sldNum" sz="quarter" idx="12"/>
          </p:nvPr>
        </p:nvSpPr>
        <p:spPr/>
        <p:txBody>
          <a:bodyPr/>
          <a:lstStyle/>
          <a:p>
            <a:fld id="{C9944187-F3C4-4DB2-9A6B-9A75FD6D1F3D}" type="slidenum">
              <a:rPr lang="en-US" altLang="zh-CN" smtClean="0"/>
              <a:pPr/>
              <a:t>161</a:t>
            </a:fld>
            <a:endParaRPr lang="en-US" altLang="zh-CN"/>
          </a:p>
        </p:txBody>
      </p:sp>
      <p:sp>
        <p:nvSpPr>
          <p:cNvPr id="17" name="页脚占位符 16"/>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Picture 2" descr="cpu"/>
          <p:cNvPicPr>
            <a:picLocks noChangeAspect="1" noChangeArrowheads="1"/>
          </p:cNvPicPr>
          <p:nvPr/>
        </p:nvPicPr>
        <p:blipFill>
          <a:blip r:embed="rId3"/>
          <a:srcRect/>
          <a:stretch>
            <a:fillRect/>
          </a:stretch>
        </p:blipFill>
        <p:spPr bwMode="auto">
          <a:xfrm>
            <a:off x="0" y="3657600"/>
            <a:ext cx="9144000" cy="3200400"/>
          </a:xfrm>
          <a:prstGeom prst="rect">
            <a:avLst/>
          </a:prstGeom>
          <a:noFill/>
        </p:spPr>
      </p:pic>
      <p:pic>
        <p:nvPicPr>
          <p:cNvPr id="248835" name="Picture 3" descr="cpu"/>
          <p:cNvPicPr>
            <a:picLocks noChangeAspect="1" noChangeArrowheads="1"/>
          </p:cNvPicPr>
          <p:nvPr/>
        </p:nvPicPr>
        <p:blipFill>
          <a:blip r:embed="rId4"/>
          <a:srcRect/>
          <a:stretch>
            <a:fillRect/>
          </a:stretch>
        </p:blipFill>
        <p:spPr bwMode="auto">
          <a:xfrm>
            <a:off x="0" y="0"/>
            <a:ext cx="9144000" cy="3200400"/>
          </a:xfrm>
          <a:prstGeom prst="rect">
            <a:avLst/>
          </a:prstGeom>
          <a:noFill/>
        </p:spPr>
      </p:pic>
      <p:sp>
        <p:nvSpPr>
          <p:cNvPr id="248836" name="Text Box 4"/>
          <p:cNvSpPr txBox="1">
            <a:spLocks noChangeArrowheads="1"/>
          </p:cNvSpPr>
          <p:nvPr/>
        </p:nvSpPr>
        <p:spPr bwMode="auto">
          <a:xfrm>
            <a:off x="1219200" y="3300413"/>
            <a:ext cx="7239000" cy="336550"/>
          </a:xfrm>
          <a:prstGeom prst="rect">
            <a:avLst/>
          </a:prstGeom>
          <a:noFill/>
          <a:ln w="9525">
            <a:noFill/>
            <a:miter lim="800000"/>
            <a:headEnd/>
            <a:tailEnd/>
          </a:ln>
          <a:effectLst/>
        </p:spPr>
        <p:txBody>
          <a:bodyPr>
            <a:spAutoFit/>
          </a:bodyPr>
          <a:lstStyle/>
          <a:p>
            <a:r>
              <a:rPr lang="en-US" altLang="zh-CN" sz="1600" b="1" i="1">
                <a:solidFill>
                  <a:srgbClr val="FF0000"/>
                </a:solidFill>
                <a:latin typeface="Univers Condensed" pitchFamily="34" charset="0"/>
              </a:rPr>
              <a:t>  256</a:t>
            </a:r>
            <a:r>
              <a:rPr lang="en-US" altLang="zh-CN" sz="1600" b="1" i="1">
                <a:latin typeface="Univers Condensed" pitchFamily="34" charset="0"/>
              </a:rPr>
              <a:t>          </a:t>
            </a:r>
            <a:r>
              <a:rPr lang="en-US" altLang="zh-CN" sz="1600" b="1" i="1">
                <a:solidFill>
                  <a:srgbClr val="009900"/>
                </a:solidFill>
                <a:latin typeface="Univers Condensed" pitchFamily="34" charset="0"/>
              </a:rPr>
              <a:t>256</a:t>
            </a:r>
            <a:r>
              <a:rPr lang="en-US" altLang="zh-CN" sz="1600" b="1" i="1">
                <a:latin typeface="Univers Condensed" pitchFamily="34" charset="0"/>
              </a:rPr>
              <a:t>        </a:t>
            </a:r>
            <a:r>
              <a:rPr lang="en-US" altLang="zh-CN" sz="1600" b="1" i="1">
                <a:solidFill>
                  <a:srgbClr val="FF0000"/>
                </a:solidFill>
                <a:latin typeface="Univers Condensed" pitchFamily="34" charset="0"/>
              </a:rPr>
              <a:t>4096</a:t>
            </a:r>
            <a:r>
              <a:rPr lang="en-US" altLang="zh-CN" sz="1600" b="1" i="1">
                <a:latin typeface="Univers Condensed" pitchFamily="34" charset="0"/>
              </a:rPr>
              <a:t>              </a:t>
            </a:r>
            <a:r>
              <a:rPr lang="en-US" altLang="zh-CN" sz="1600" b="1" i="1">
                <a:solidFill>
                  <a:srgbClr val="009900"/>
                </a:solidFill>
                <a:latin typeface="Univers Condensed" pitchFamily="34" charset="0"/>
              </a:rPr>
              <a:t>4096</a:t>
            </a:r>
            <a:r>
              <a:rPr lang="en-US" altLang="zh-CN" sz="1600" b="1" i="1">
                <a:latin typeface="Univers Condensed" pitchFamily="34" charset="0"/>
              </a:rPr>
              <a:t>               </a:t>
            </a:r>
            <a:r>
              <a:rPr lang="en-US" altLang="zh-CN" sz="1600" b="1" i="1">
                <a:solidFill>
                  <a:srgbClr val="FF0000"/>
                </a:solidFill>
                <a:latin typeface="Univers Condensed" pitchFamily="34" charset="0"/>
              </a:rPr>
              <a:t>16384     </a:t>
            </a:r>
            <a:r>
              <a:rPr lang="en-US" altLang="zh-CN" sz="1600" b="1" i="1">
                <a:solidFill>
                  <a:srgbClr val="009900"/>
                </a:solidFill>
                <a:latin typeface="Univers Condensed" pitchFamily="34" charset="0"/>
              </a:rPr>
              <a:t>16384</a:t>
            </a:r>
            <a:r>
              <a:rPr lang="en-US" altLang="zh-CN" sz="1600" b="1" i="1">
                <a:solidFill>
                  <a:schemeClr val="accent2"/>
                </a:solidFill>
                <a:latin typeface="Univers Condensed" pitchFamily="34" charset="0"/>
              </a:rPr>
              <a:t>     </a:t>
            </a:r>
            <a:r>
              <a:rPr lang="en-US" altLang="zh-CN" sz="1600" b="1" i="1">
                <a:solidFill>
                  <a:srgbClr val="FF0000"/>
                </a:solidFill>
                <a:latin typeface="Univers Condensed" pitchFamily="34" charset="0"/>
              </a:rPr>
              <a:t>32768</a:t>
            </a:r>
            <a:r>
              <a:rPr lang="en-US" altLang="zh-CN" sz="1600" b="1" i="1">
                <a:latin typeface="Univers Condensed" pitchFamily="34" charset="0"/>
              </a:rPr>
              <a:t>              </a:t>
            </a:r>
            <a:r>
              <a:rPr lang="en-US" altLang="zh-CN" sz="1600" b="1" i="1">
                <a:solidFill>
                  <a:srgbClr val="009900"/>
                </a:solidFill>
                <a:latin typeface="Univers Condensed" pitchFamily="34" charset="0"/>
              </a:rPr>
              <a:t>32768</a:t>
            </a:r>
            <a:r>
              <a:rPr lang="en-US" altLang="zh-CN" sz="1600" b="1" i="1">
                <a:solidFill>
                  <a:schemeClr val="accent2"/>
                </a:solidFill>
                <a:latin typeface="Univers Condensed" pitchFamily="34" charset="0"/>
              </a:rPr>
              <a:t> </a:t>
            </a:r>
          </a:p>
        </p:txBody>
      </p:sp>
      <p:sp>
        <p:nvSpPr>
          <p:cNvPr id="248837" name="Text Box 5"/>
          <p:cNvSpPr txBox="1">
            <a:spLocks noChangeArrowheads="1"/>
          </p:cNvSpPr>
          <p:nvPr/>
        </p:nvSpPr>
        <p:spPr bwMode="auto">
          <a:xfrm>
            <a:off x="76200" y="2987675"/>
            <a:ext cx="762000" cy="946150"/>
          </a:xfrm>
          <a:prstGeom prst="rect">
            <a:avLst/>
          </a:prstGeom>
          <a:noFill/>
          <a:ln w="9525">
            <a:noFill/>
            <a:miter lim="800000"/>
            <a:headEnd/>
            <a:tailEnd/>
          </a:ln>
          <a:effectLst/>
        </p:spPr>
        <p:txBody>
          <a:bodyPr wrap="none">
            <a:spAutoFit/>
          </a:bodyPr>
          <a:lstStyle/>
          <a:p>
            <a:r>
              <a:rPr lang="en-US" altLang="zh-CN" sz="2800" b="1">
                <a:solidFill>
                  <a:srgbClr val="FF0000"/>
                </a:solidFill>
                <a:latin typeface="Univers Condensed" pitchFamily="34" charset="0"/>
              </a:rPr>
              <a:t>TCP</a:t>
            </a:r>
          </a:p>
          <a:p>
            <a:r>
              <a:rPr lang="en-US" altLang="zh-CN" sz="2800" b="1">
                <a:solidFill>
                  <a:srgbClr val="009900"/>
                </a:solidFill>
                <a:latin typeface="Univers Condensed" pitchFamily="34" charset="0"/>
              </a:rPr>
              <a:t>UDP</a:t>
            </a:r>
          </a:p>
        </p:txBody>
      </p:sp>
      <p:sp>
        <p:nvSpPr>
          <p:cNvPr id="248838" name="Line 6"/>
          <p:cNvSpPr>
            <a:spLocks noChangeShapeType="1"/>
          </p:cNvSpPr>
          <p:nvPr/>
        </p:nvSpPr>
        <p:spPr bwMode="auto">
          <a:xfrm>
            <a:off x="19812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248839" name="Line 7"/>
          <p:cNvSpPr>
            <a:spLocks noChangeShapeType="1"/>
          </p:cNvSpPr>
          <p:nvPr/>
        </p:nvSpPr>
        <p:spPr bwMode="auto">
          <a:xfrm>
            <a:off x="26670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248840" name="Line 8"/>
          <p:cNvSpPr>
            <a:spLocks noChangeShapeType="1"/>
          </p:cNvSpPr>
          <p:nvPr/>
        </p:nvSpPr>
        <p:spPr bwMode="auto">
          <a:xfrm>
            <a:off x="33528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248841" name="Line 9"/>
          <p:cNvSpPr>
            <a:spLocks noChangeShapeType="1"/>
          </p:cNvSpPr>
          <p:nvPr/>
        </p:nvSpPr>
        <p:spPr bwMode="auto">
          <a:xfrm>
            <a:off x="48006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248842" name="Line 10"/>
          <p:cNvSpPr>
            <a:spLocks noChangeShapeType="1"/>
          </p:cNvSpPr>
          <p:nvPr/>
        </p:nvSpPr>
        <p:spPr bwMode="auto">
          <a:xfrm>
            <a:off x="54864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248843" name="Line 11"/>
          <p:cNvSpPr>
            <a:spLocks noChangeShapeType="1"/>
          </p:cNvSpPr>
          <p:nvPr/>
        </p:nvSpPr>
        <p:spPr bwMode="auto">
          <a:xfrm>
            <a:off x="61722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248844" name="Line 12"/>
          <p:cNvSpPr>
            <a:spLocks noChangeShapeType="1"/>
          </p:cNvSpPr>
          <p:nvPr/>
        </p:nvSpPr>
        <p:spPr bwMode="auto">
          <a:xfrm>
            <a:off x="6858000" y="457200"/>
            <a:ext cx="0" cy="5334000"/>
          </a:xfrm>
          <a:prstGeom prst="line">
            <a:avLst/>
          </a:prstGeom>
          <a:noFill/>
          <a:ln w="19050">
            <a:solidFill>
              <a:srgbClr val="FF0000"/>
            </a:solidFill>
            <a:prstDash val="dash"/>
            <a:round/>
            <a:headEnd/>
            <a:tailEnd/>
          </a:ln>
          <a:effectLst/>
        </p:spPr>
        <p:txBody>
          <a:bodyPr/>
          <a:lstStyle/>
          <a:p>
            <a:endParaRPr lang="zh-CN" altLang="en-US"/>
          </a:p>
        </p:txBody>
      </p:sp>
      <p:sp>
        <p:nvSpPr>
          <p:cNvPr id="15" name="日期占位符 14"/>
          <p:cNvSpPr>
            <a:spLocks noGrp="1"/>
          </p:cNvSpPr>
          <p:nvPr>
            <p:ph type="dt" sz="half" idx="10"/>
          </p:nvPr>
        </p:nvSpPr>
        <p:spPr/>
        <p:txBody>
          <a:bodyPr/>
          <a:lstStyle/>
          <a:p>
            <a:r>
              <a:rPr lang="en-US" altLang="zh-CN" smtClean="0"/>
              <a:t>2014-7-18 IHEP</a:t>
            </a:r>
            <a:endParaRPr lang="en-US" altLang="zh-CN"/>
          </a:p>
        </p:txBody>
      </p:sp>
      <p:sp>
        <p:nvSpPr>
          <p:cNvPr id="16" name="灯片编号占位符 15"/>
          <p:cNvSpPr>
            <a:spLocks noGrp="1"/>
          </p:cNvSpPr>
          <p:nvPr>
            <p:ph type="sldNum" sz="quarter" idx="12"/>
          </p:nvPr>
        </p:nvSpPr>
        <p:spPr/>
        <p:txBody>
          <a:bodyPr/>
          <a:lstStyle/>
          <a:p>
            <a:fld id="{C9944187-F3C4-4DB2-9A6B-9A75FD6D1F3D}" type="slidenum">
              <a:rPr lang="en-US" altLang="zh-CN" smtClean="0"/>
              <a:pPr/>
              <a:t>162</a:t>
            </a:fld>
            <a:endParaRPr lang="en-US" altLang="zh-CN"/>
          </a:p>
        </p:txBody>
      </p:sp>
      <p:sp>
        <p:nvSpPr>
          <p:cNvPr id="17" name="页脚占位符 16"/>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Rot="1" noChangeArrowheads="1"/>
          </p:cNvSpPr>
          <p:nvPr>
            <p:ph type="title"/>
          </p:nvPr>
        </p:nvSpPr>
        <p:spPr>
          <a:xfrm>
            <a:off x="457200" y="188913"/>
            <a:ext cx="8229600" cy="1049337"/>
          </a:xfrm>
        </p:spPr>
        <p:txBody>
          <a:bodyPr>
            <a:normAutofit/>
          </a:bodyPr>
          <a:lstStyle/>
          <a:p>
            <a:r>
              <a:rPr lang="zh-CN" altLang="en-US" sz="6000">
                <a:ea typeface="楷体_GB2312" pitchFamily="49" charset="-122"/>
              </a:rPr>
              <a:t>硬件平台</a:t>
            </a:r>
          </a:p>
        </p:txBody>
      </p:sp>
      <p:sp>
        <p:nvSpPr>
          <p:cNvPr id="259075" name="Rectangle 3"/>
          <p:cNvSpPr>
            <a:spLocks noGrp="1" noChangeArrowheads="1"/>
          </p:cNvSpPr>
          <p:nvPr>
            <p:ph idx="1"/>
          </p:nvPr>
        </p:nvSpPr>
        <p:spPr>
          <a:xfrm>
            <a:off x="250825" y="1557338"/>
            <a:ext cx="8763000" cy="5040312"/>
          </a:xfrm>
        </p:spPr>
        <p:txBody>
          <a:bodyPr/>
          <a:lstStyle/>
          <a:p>
            <a:pPr>
              <a:buSzPct val="80000"/>
              <a:buFont typeface="Wingdings" pitchFamily="2" charset="2"/>
              <a:buChar char="Ø"/>
            </a:pPr>
            <a:r>
              <a:rPr lang="en-US" altLang="zh-CN" sz="3600"/>
              <a:t> </a:t>
            </a:r>
            <a:r>
              <a:rPr lang="zh-CN" altLang="en-US" sz="3600"/>
              <a:t>以太网交换机</a:t>
            </a:r>
          </a:p>
          <a:p>
            <a:pPr lvl="1">
              <a:buFont typeface="Wingdings" pitchFamily="2" charset="2"/>
              <a:buNone/>
            </a:pPr>
            <a:r>
              <a:rPr lang="en-US" altLang="zh-CN" sz="3200"/>
              <a:t>- 9 x Catalyst 3750 24 10/100/1000 + 4 SFP</a:t>
            </a:r>
          </a:p>
          <a:p>
            <a:pPr>
              <a:spcBef>
                <a:spcPct val="50000"/>
              </a:spcBef>
              <a:buSzPct val="80000"/>
              <a:buFont typeface="Wingdings" pitchFamily="2" charset="2"/>
              <a:buChar char="Ø"/>
            </a:pPr>
            <a:r>
              <a:rPr lang="en-US" altLang="zh-CN" sz="3600"/>
              <a:t> IBM</a:t>
            </a:r>
            <a:r>
              <a:rPr lang="zh-CN" altLang="en-US" sz="3600"/>
              <a:t>服务器</a:t>
            </a:r>
          </a:p>
          <a:p>
            <a:pPr lvl="1">
              <a:spcAft>
                <a:spcPct val="20000"/>
              </a:spcAft>
              <a:buFont typeface="Wingdings" pitchFamily="2" charset="2"/>
              <a:buNone/>
            </a:pPr>
            <a:r>
              <a:rPr lang="en-US" altLang="zh-CN" sz="3200"/>
              <a:t>- 2</a:t>
            </a:r>
            <a:r>
              <a:rPr lang="zh-CN" altLang="en-US" sz="3200"/>
              <a:t>个</a:t>
            </a:r>
            <a:r>
              <a:rPr lang="en-US" altLang="zh-CN" sz="3200"/>
              <a:t>IBM</a:t>
            </a:r>
            <a:r>
              <a:rPr lang="zh-CN" altLang="en-US" sz="3200"/>
              <a:t>刀片中心</a:t>
            </a:r>
            <a:r>
              <a:rPr lang="en-US" altLang="zh-CN" sz="3200"/>
              <a:t>: </a:t>
            </a:r>
            <a:r>
              <a:rPr lang="en-US" altLang="zh-CN"/>
              <a:t>2 x 3.2GHz</a:t>
            </a:r>
            <a:r>
              <a:rPr lang="zh-CN" altLang="en-US"/>
              <a:t>处理器 </a:t>
            </a:r>
            <a:r>
              <a:rPr lang="en-US" altLang="zh-CN"/>
              <a:t>+ 2 GB</a:t>
            </a:r>
            <a:r>
              <a:rPr lang="zh-CN" altLang="en-US"/>
              <a:t>内存</a:t>
            </a:r>
          </a:p>
          <a:p>
            <a:pPr lvl="1">
              <a:spcAft>
                <a:spcPct val="20000"/>
              </a:spcAft>
              <a:buFont typeface="Wingdings" pitchFamily="2" charset="2"/>
              <a:buNone/>
            </a:pPr>
            <a:r>
              <a:rPr lang="en-US" altLang="zh-CN" sz="3200"/>
              <a:t>- 1</a:t>
            </a:r>
            <a:r>
              <a:rPr lang="zh-CN" altLang="en-US" sz="3200"/>
              <a:t>个</a:t>
            </a:r>
            <a:r>
              <a:rPr lang="en-US" altLang="zh-CN" sz="3200"/>
              <a:t>IBM</a:t>
            </a:r>
            <a:r>
              <a:rPr lang="zh-CN" altLang="en-US" sz="3200"/>
              <a:t>刀片中心</a:t>
            </a:r>
            <a:r>
              <a:rPr lang="en-US" altLang="zh-CN" sz="3200"/>
              <a:t>: </a:t>
            </a:r>
            <a:r>
              <a:rPr lang="en-US" altLang="zh-CN"/>
              <a:t>2 x 3.2GHz</a:t>
            </a:r>
            <a:r>
              <a:rPr lang="zh-CN" altLang="en-US"/>
              <a:t>处理器 </a:t>
            </a:r>
            <a:r>
              <a:rPr lang="en-US" altLang="zh-CN"/>
              <a:t>+ 2 GB</a:t>
            </a:r>
            <a:r>
              <a:rPr lang="zh-CN" altLang="en-US"/>
              <a:t>内存</a:t>
            </a:r>
            <a:r>
              <a:rPr lang="en-US" altLang="zh-CN"/>
              <a:t>+ 1</a:t>
            </a:r>
            <a:r>
              <a:rPr lang="zh-CN" altLang="en-US"/>
              <a:t>块千兆光纤网卡</a:t>
            </a:r>
          </a:p>
          <a:p>
            <a:pPr lvl="1">
              <a:spcAft>
                <a:spcPct val="20000"/>
              </a:spcAft>
              <a:buFont typeface="Wingdings" pitchFamily="2" charset="2"/>
              <a:buNone/>
            </a:pPr>
            <a:r>
              <a:rPr lang="en-US" altLang="zh-CN" sz="3200"/>
              <a:t>- 5</a:t>
            </a:r>
            <a:r>
              <a:rPr lang="zh-CN" altLang="en-US" sz="3200"/>
              <a:t>台</a:t>
            </a:r>
            <a:r>
              <a:rPr lang="en-US" altLang="zh-CN" sz="3200"/>
              <a:t>IBM x346</a:t>
            </a:r>
            <a:r>
              <a:rPr lang="zh-CN" altLang="en-US" sz="3200"/>
              <a:t>服务器</a:t>
            </a:r>
            <a:r>
              <a:rPr lang="en-US" altLang="zh-CN" sz="3200"/>
              <a:t>: </a:t>
            </a:r>
            <a:r>
              <a:rPr lang="en-US" altLang="zh-CN"/>
              <a:t>2 x 3.2GHz</a:t>
            </a:r>
            <a:r>
              <a:rPr lang="zh-CN" altLang="en-US"/>
              <a:t>处理器 </a:t>
            </a:r>
            <a:r>
              <a:rPr lang="en-US" altLang="zh-CN"/>
              <a:t>+ 2 GB</a:t>
            </a:r>
            <a:r>
              <a:rPr lang="zh-CN" altLang="en-US"/>
              <a:t>内存 </a:t>
            </a:r>
            <a:r>
              <a:rPr lang="en-US" altLang="zh-CN"/>
              <a:t>+ 1</a:t>
            </a:r>
            <a:r>
              <a:rPr lang="zh-CN" altLang="en-US"/>
              <a:t>块千兆光纤网卡 </a:t>
            </a:r>
            <a:r>
              <a:rPr lang="en-US" altLang="zh-CN"/>
              <a:t>+ 1.5TB</a:t>
            </a:r>
            <a:r>
              <a:rPr lang="zh-CN" altLang="en-US"/>
              <a:t>磁盘</a:t>
            </a:r>
          </a:p>
        </p:txBody>
      </p:sp>
      <p:sp>
        <p:nvSpPr>
          <p:cNvPr id="7" name="日期占位符 6"/>
          <p:cNvSpPr>
            <a:spLocks noGrp="1"/>
          </p:cNvSpPr>
          <p:nvPr>
            <p:ph type="dt" sz="half" idx="10"/>
          </p:nvPr>
        </p:nvSpPr>
        <p:spPr/>
        <p:txBody>
          <a:bodyPr/>
          <a:lstStyle/>
          <a:p>
            <a:r>
              <a:rPr lang="en-US" altLang="zh-CN" smtClean="0"/>
              <a:t>2014-7-18 IHEP</a:t>
            </a:r>
            <a:endParaRPr lang="en-US"/>
          </a:p>
        </p:txBody>
      </p:sp>
      <p:sp>
        <p:nvSpPr>
          <p:cNvPr id="9" name="页脚占位符 8"/>
          <p:cNvSpPr>
            <a:spLocks noGrp="1"/>
          </p:cNvSpPr>
          <p:nvPr>
            <p:ph type="ftr" sz="quarter" idx="11"/>
          </p:nvPr>
        </p:nvSpPr>
        <p:spPr/>
        <p:txBody>
          <a:bodyPr/>
          <a:lstStyle/>
          <a:p>
            <a:r>
              <a:rPr lang="pt-BR" altLang="zh-CN" smtClean="0"/>
              <a:t>Z.-A. LIU     EPC Seminar</a:t>
            </a:r>
            <a:endParaRPr lang="en-US"/>
          </a:p>
        </p:txBody>
      </p:sp>
      <p:sp>
        <p:nvSpPr>
          <p:cNvPr id="8" name="灯片编号占位符 7"/>
          <p:cNvSpPr>
            <a:spLocks noGrp="1"/>
          </p:cNvSpPr>
          <p:nvPr>
            <p:ph type="sldNum" sz="quarter" idx="12"/>
          </p:nvPr>
        </p:nvSpPr>
        <p:spPr/>
        <p:txBody>
          <a:bodyPr/>
          <a:lstStyle/>
          <a:p>
            <a:fld id="{33772212-DED1-49FE-8254-31B85DA0413F}" type="slidenum">
              <a:rPr lang="en-US" smtClean="0"/>
              <a:pPr/>
              <a:t>163</a:t>
            </a:fld>
            <a:endParaRPr lang="en-US"/>
          </a:p>
        </p:txBody>
      </p:sp>
      <p:pic>
        <p:nvPicPr>
          <p:cNvPr id="259076" name="Picture 4"/>
          <p:cNvPicPr>
            <a:picLocks noChangeAspect="1" noChangeArrowheads="1"/>
          </p:cNvPicPr>
          <p:nvPr/>
        </p:nvPicPr>
        <p:blipFill>
          <a:blip r:embed="rId3"/>
          <a:srcRect/>
          <a:stretch>
            <a:fillRect/>
          </a:stretch>
        </p:blipFill>
        <p:spPr bwMode="auto">
          <a:xfrm>
            <a:off x="4643438" y="1268413"/>
            <a:ext cx="4387850" cy="5484812"/>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59076"/>
                                        </p:tgtEl>
                                        <p:attrNameLst>
                                          <p:attrName>style.visibility</p:attrName>
                                        </p:attrNameLst>
                                      </p:cBhvr>
                                      <p:to>
                                        <p:strVal val="visible"/>
                                      </p:to>
                                    </p:set>
                                    <p:anim calcmode="lin" valueType="num">
                                      <p:cBhvr additive="base">
                                        <p:cTn id="7" dur="500" fill="hold"/>
                                        <p:tgtEl>
                                          <p:spTgt spid="259076"/>
                                        </p:tgtEl>
                                        <p:attrNameLst>
                                          <p:attrName>ppt_x</p:attrName>
                                        </p:attrNameLst>
                                      </p:cBhvr>
                                      <p:tavLst>
                                        <p:tav tm="0">
                                          <p:val>
                                            <p:strVal val="1+#ppt_w/2"/>
                                          </p:val>
                                        </p:tav>
                                        <p:tav tm="100000">
                                          <p:val>
                                            <p:strVal val="#ppt_x"/>
                                          </p:val>
                                        </p:tav>
                                      </p:tavLst>
                                    </p:anim>
                                    <p:anim calcmode="lin" valueType="num">
                                      <p:cBhvr additive="base">
                                        <p:cTn id="8" dur="500" fill="hold"/>
                                        <p:tgtEl>
                                          <p:spTgt spid="2590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282" name="Object 2"/>
          <p:cNvGraphicFramePr>
            <a:graphicFrameLocks noChangeAspect="1"/>
          </p:cNvGraphicFramePr>
          <p:nvPr/>
        </p:nvGraphicFramePr>
        <p:xfrm>
          <a:off x="611188" y="1276350"/>
          <a:ext cx="7921625" cy="5487988"/>
        </p:xfrm>
        <a:graphic>
          <a:graphicData uri="http://schemas.openxmlformats.org/presentationml/2006/ole">
            <mc:AlternateContent xmlns:mc="http://schemas.openxmlformats.org/markup-compatibility/2006">
              <mc:Choice xmlns:v="urn:schemas-microsoft-com:vml" Requires="v">
                <p:oleObj spid="_x0000_s481305" name="Visio" r:id="rId4" imgW="10486949" imgH="7251192" progId="Visio.Drawing.11">
                  <p:embed/>
                </p:oleObj>
              </mc:Choice>
              <mc:Fallback>
                <p:oleObj name="Visio" r:id="rId4" imgW="10486949" imgH="7251192"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188" y="1276350"/>
                        <a:ext cx="7921625" cy="5487988"/>
                      </a:xfrm>
                      <a:prstGeom prst="rect">
                        <a:avLst/>
                      </a:prstGeom>
                      <a:solidFill>
                        <a:srgbClr val="CCFFCC"/>
                      </a:solidFill>
                      <a:ln w="9525">
                        <a:solidFill>
                          <a:schemeClr val="tx2"/>
                        </a:solidFill>
                        <a:miter lim="800000"/>
                        <a:headEnd/>
                        <a:tailEnd/>
                      </a:ln>
                    </p:spPr>
                  </p:pic>
                </p:oleObj>
              </mc:Fallback>
            </mc:AlternateContent>
          </a:graphicData>
        </a:graphic>
      </p:graphicFrame>
      <p:sp>
        <p:nvSpPr>
          <p:cNvPr id="481283" name="Rectangle 3"/>
          <p:cNvSpPr>
            <a:spLocks noChangeArrowheads="1"/>
          </p:cNvSpPr>
          <p:nvPr/>
        </p:nvSpPr>
        <p:spPr bwMode="auto">
          <a:xfrm>
            <a:off x="684213" y="187325"/>
            <a:ext cx="8002587" cy="865188"/>
          </a:xfrm>
          <a:prstGeom prst="rect">
            <a:avLst/>
          </a:prstGeom>
          <a:noFill/>
          <a:ln w="9525">
            <a:noFill/>
            <a:miter lim="800000"/>
            <a:headEnd/>
            <a:tailEnd/>
          </a:ln>
          <a:effectLst/>
        </p:spPr>
        <p:txBody>
          <a:bodyPr/>
          <a:lstStyle/>
          <a:p>
            <a:pPr algn="ctr"/>
            <a:r>
              <a:rPr kumimoji="0" lang="en-US" altLang="zh-CN" sz="5400" b="1">
                <a:solidFill>
                  <a:schemeClr val="tx2"/>
                </a:solidFill>
                <a:effectLst>
                  <a:outerShdw blurRad="38100" dist="38100" dir="2700000" algn="tl">
                    <a:srgbClr val="000000"/>
                  </a:outerShdw>
                </a:effectLst>
                <a:ea typeface="楷体_GB2312" pitchFamily="49" charset="-122"/>
              </a:rPr>
              <a:t>DAQ</a:t>
            </a:r>
            <a:r>
              <a:rPr kumimoji="0" lang="zh-CN" altLang="en-US" sz="5400" b="1">
                <a:solidFill>
                  <a:schemeClr val="tx2"/>
                </a:solidFill>
                <a:effectLst>
                  <a:outerShdw blurRad="38100" dist="38100" dir="2700000" algn="tl">
                    <a:srgbClr val="000000"/>
                  </a:outerShdw>
                </a:effectLst>
                <a:ea typeface="楷体_GB2312" pitchFamily="49" charset="-122"/>
              </a:rPr>
              <a:t>系统部署</a:t>
            </a:r>
          </a:p>
        </p:txBody>
      </p:sp>
      <p:sp>
        <p:nvSpPr>
          <p:cNvPr id="6" name="日期占位符 5"/>
          <p:cNvSpPr>
            <a:spLocks noGrp="1"/>
          </p:cNvSpPr>
          <p:nvPr>
            <p:ph type="dt" sz="half" idx="10"/>
          </p:nvPr>
        </p:nvSpPr>
        <p:spPr/>
        <p:txBody>
          <a:bodyPr/>
          <a:lstStyle/>
          <a:p>
            <a:r>
              <a:rPr lang="en-US" altLang="zh-CN" smtClean="0"/>
              <a:t>2014-7-18 IHEP</a:t>
            </a:r>
            <a:endParaRPr lang="en-US"/>
          </a:p>
        </p:txBody>
      </p:sp>
      <p:sp>
        <p:nvSpPr>
          <p:cNvPr id="8" name="页脚占位符 7"/>
          <p:cNvSpPr>
            <a:spLocks noGrp="1"/>
          </p:cNvSpPr>
          <p:nvPr>
            <p:ph type="ftr" sz="quarter" idx="11"/>
          </p:nvPr>
        </p:nvSpPr>
        <p:spPr/>
        <p:txBody>
          <a:bodyPr/>
          <a:lstStyle/>
          <a:p>
            <a:r>
              <a:rPr lang="pt-BR" altLang="zh-CN" smtClean="0"/>
              <a:t>Z.-A. LIU     EPC Seminar</a:t>
            </a:r>
            <a:endParaRPr lang="en-US"/>
          </a:p>
        </p:txBody>
      </p:sp>
      <p:sp>
        <p:nvSpPr>
          <p:cNvPr id="7" name="灯片编号占位符 6"/>
          <p:cNvSpPr>
            <a:spLocks noGrp="1"/>
          </p:cNvSpPr>
          <p:nvPr>
            <p:ph type="sldNum" sz="quarter" idx="12"/>
          </p:nvPr>
        </p:nvSpPr>
        <p:spPr/>
        <p:txBody>
          <a:bodyPr/>
          <a:lstStyle/>
          <a:p>
            <a:fld id="{68D554C2-59CF-461A-BA5D-40E7D2146B5B}" type="slidenum">
              <a:rPr lang="en-US" smtClean="0"/>
              <a:pPr/>
              <a:t>164</a:t>
            </a:fld>
            <a:endParaRPr lang="en-US"/>
          </a:p>
        </p:txBody>
      </p:sp>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263170" name="Rectangle 2"/>
          <p:cNvSpPr>
            <a:spLocks noChangeArrowheads="1"/>
          </p:cNvSpPr>
          <p:nvPr/>
        </p:nvSpPr>
        <p:spPr bwMode="auto">
          <a:xfrm>
            <a:off x="3714744" y="190500"/>
            <a:ext cx="5178431" cy="1006475"/>
          </a:xfrm>
          <a:prstGeom prst="rect">
            <a:avLst/>
          </a:prstGeom>
          <a:noFill/>
          <a:ln w="9525">
            <a:noFill/>
            <a:miter lim="800000"/>
            <a:headEnd/>
            <a:tailEnd/>
          </a:ln>
          <a:effectLst/>
        </p:spPr>
        <p:txBody>
          <a:bodyPr wrap="square">
            <a:spAutoFit/>
          </a:bodyPr>
          <a:lstStyle/>
          <a:p>
            <a:pPr algn="ctr"/>
            <a:r>
              <a:rPr lang="en-US" altLang="zh-CN" sz="6000">
                <a:ea typeface="楷体_GB2312" pitchFamily="49" charset="-122"/>
              </a:rPr>
              <a:t>DAQ</a:t>
            </a:r>
            <a:r>
              <a:rPr lang="zh-CN" altLang="en-US" sz="6000" b="1">
                <a:ea typeface="楷体_GB2312" pitchFamily="49" charset="-122"/>
              </a:rPr>
              <a:t>性能测试</a:t>
            </a:r>
          </a:p>
        </p:txBody>
      </p:sp>
      <p:graphicFrame>
        <p:nvGraphicFramePr>
          <p:cNvPr id="263171" name="Object 3"/>
          <p:cNvGraphicFramePr>
            <a:graphicFrameLocks noGrp="1" noChangeAspect="1"/>
          </p:cNvGraphicFramePr>
          <p:nvPr>
            <p:ph/>
          </p:nvPr>
        </p:nvGraphicFramePr>
        <p:xfrm>
          <a:off x="457200" y="765175"/>
          <a:ext cx="8229600" cy="4868863"/>
        </p:xfrm>
        <a:graphic>
          <a:graphicData uri="http://schemas.openxmlformats.org/presentationml/2006/ole">
            <mc:AlternateContent xmlns:mc="http://schemas.openxmlformats.org/markup-compatibility/2006">
              <mc:Choice xmlns:v="urn:schemas-microsoft-com:vml" Requires="v">
                <p:oleObj spid="_x0000_s263194" name="Visio" r:id="rId4" imgW="8964473" imgH="5303215" progId="Visio.Drawing.11">
                  <p:embed/>
                </p:oleObj>
              </mc:Choice>
              <mc:Fallback>
                <p:oleObj name="Visio" r:id="rId4" imgW="8964473" imgH="5303215" progId="Visio.Drawing.11">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765175"/>
                        <a:ext cx="8229600" cy="4868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6" name="日期占位符 15"/>
          <p:cNvSpPr>
            <a:spLocks noGrp="1"/>
          </p:cNvSpPr>
          <p:nvPr>
            <p:ph type="dt" sz="half" idx="10"/>
          </p:nvPr>
        </p:nvSpPr>
        <p:spPr/>
        <p:txBody>
          <a:bodyPr/>
          <a:lstStyle/>
          <a:p>
            <a:r>
              <a:rPr lang="en-US" altLang="zh-CN" smtClean="0"/>
              <a:t>2014-7-18 IHEP</a:t>
            </a:r>
            <a:endParaRPr lang="en-US"/>
          </a:p>
        </p:txBody>
      </p:sp>
      <p:sp>
        <p:nvSpPr>
          <p:cNvPr id="17" name="灯片编号占位符 16"/>
          <p:cNvSpPr>
            <a:spLocks noGrp="1"/>
          </p:cNvSpPr>
          <p:nvPr>
            <p:ph type="sldNum" sz="quarter" idx="11"/>
          </p:nvPr>
        </p:nvSpPr>
        <p:spPr/>
        <p:txBody>
          <a:bodyPr/>
          <a:lstStyle/>
          <a:p>
            <a:fld id="{56CCA1DB-ADC8-4D73-AE74-952BB24142CF}" type="slidenum">
              <a:rPr lang="en-US" smtClean="0"/>
              <a:pPr/>
              <a:t>165</a:t>
            </a:fld>
            <a:endParaRPr lang="en-US"/>
          </a:p>
        </p:txBody>
      </p:sp>
      <p:sp>
        <p:nvSpPr>
          <p:cNvPr id="18" name="页脚占位符 17"/>
          <p:cNvSpPr>
            <a:spLocks noGrp="1"/>
          </p:cNvSpPr>
          <p:nvPr>
            <p:ph type="ftr" sz="quarter" idx="12"/>
          </p:nvPr>
        </p:nvSpPr>
        <p:spPr/>
        <p:txBody>
          <a:bodyPr/>
          <a:lstStyle/>
          <a:p>
            <a:r>
              <a:rPr lang="pt-BR" altLang="zh-CN" smtClean="0"/>
              <a:t>Z.-A. LIU     EPC Seminar</a:t>
            </a:r>
            <a:endParaRPr lang="en-US"/>
          </a:p>
        </p:txBody>
      </p:sp>
      <p:pic>
        <p:nvPicPr>
          <p:cNvPr id="263172" name="Picture 4"/>
          <p:cNvPicPr>
            <a:picLocks noChangeAspect="1" noChangeArrowheads="1"/>
          </p:cNvPicPr>
          <p:nvPr/>
        </p:nvPicPr>
        <p:blipFill>
          <a:blip r:embed="rId6"/>
          <a:srcRect/>
          <a:stretch>
            <a:fillRect/>
          </a:stretch>
        </p:blipFill>
        <p:spPr bwMode="auto">
          <a:xfrm>
            <a:off x="5226050" y="1536700"/>
            <a:ext cx="3810000" cy="1028700"/>
          </a:xfrm>
          <a:prstGeom prst="rect">
            <a:avLst/>
          </a:prstGeom>
          <a:noFill/>
        </p:spPr>
      </p:pic>
      <p:pic>
        <p:nvPicPr>
          <p:cNvPr id="263173" name="Picture 5"/>
          <p:cNvPicPr>
            <a:picLocks noChangeAspect="1" noChangeArrowheads="1"/>
          </p:cNvPicPr>
          <p:nvPr/>
        </p:nvPicPr>
        <p:blipFill>
          <a:blip r:embed="rId7"/>
          <a:srcRect/>
          <a:stretch>
            <a:fillRect/>
          </a:stretch>
        </p:blipFill>
        <p:spPr bwMode="auto">
          <a:xfrm>
            <a:off x="114300" y="2760663"/>
            <a:ext cx="3810000" cy="1028700"/>
          </a:xfrm>
          <a:prstGeom prst="rect">
            <a:avLst/>
          </a:prstGeom>
          <a:noFill/>
        </p:spPr>
      </p:pic>
      <p:pic>
        <p:nvPicPr>
          <p:cNvPr id="263174" name="Picture 6"/>
          <p:cNvPicPr>
            <a:picLocks noChangeAspect="1" noChangeArrowheads="1"/>
          </p:cNvPicPr>
          <p:nvPr/>
        </p:nvPicPr>
        <p:blipFill>
          <a:blip r:embed="rId8"/>
          <a:srcRect/>
          <a:stretch>
            <a:fillRect/>
          </a:stretch>
        </p:blipFill>
        <p:spPr bwMode="auto">
          <a:xfrm>
            <a:off x="1338263" y="3860800"/>
            <a:ext cx="3810000" cy="1028700"/>
          </a:xfrm>
          <a:prstGeom prst="rect">
            <a:avLst/>
          </a:prstGeom>
          <a:noFill/>
        </p:spPr>
      </p:pic>
      <p:pic>
        <p:nvPicPr>
          <p:cNvPr id="263175" name="Picture 7"/>
          <p:cNvPicPr>
            <a:picLocks noChangeAspect="1" noChangeArrowheads="1"/>
          </p:cNvPicPr>
          <p:nvPr/>
        </p:nvPicPr>
        <p:blipFill>
          <a:blip r:embed="rId9"/>
          <a:srcRect/>
          <a:stretch>
            <a:fillRect/>
          </a:stretch>
        </p:blipFill>
        <p:spPr bwMode="auto">
          <a:xfrm>
            <a:off x="5219700" y="3860800"/>
            <a:ext cx="3810000" cy="1028700"/>
          </a:xfrm>
          <a:prstGeom prst="rect">
            <a:avLst/>
          </a:prstGeom>
          <a:noFill/>
        </p:spPr>
      </p:pic>
      <p:pic>
        <p:nvPicPr>
          <p:cNvPr id="263176" name="Picture 8"/>
          <p:cNvPicPr>
            <a:picLocks noChangeAspect="1" noChangeArrowheads="1"/>
          </p:cNvPicPr>
          <p:nvPr/>
        </p:nvPicPr>
        <p:blipFill>
          <a:blip r:embed="rId10"/>
          <a:srcRect/>
          <a:stretch>
            <a:fillRect/>
          </a:stretch>
        </p:blipFill>
        <p:spPr bwMode="auto">
          <a:xfrm>
            <a:off x="114300" y="188913"/>
            <a:ext cx="3810000" cy="1028700"/>
          </a:xfrm>
          <a:prstGeom prst="rect">
            <a:avLst/>
          </a:prstGeom>
          <a:noFill/>
        </p:spPr>
      </p:pic>
      <p:sp>
        <p:nvSpPr>
          <p:cNvPr id="263177" name="Line 9"/>
          <p:cNvSpPr>
            <a:spLocks noChangeShapeType="1"/>
          </p:cNvSpPr>
          <p:nvPr/>
        </p:nvSpPr>
        <p:spPr bwMode="auto">
          <a:xfrm flipH="1">
            <a:off x="1116013" y="3789363"/>
            <a:ext cx="1008062" cy="1368425"/>
          </a:xfrm>
          <a:prstGeom prst="line">
            <a:avLst/>
          </a:prstGeom>
          <a:noFill/>
          <a:ln w="76200">
            <a:solidFill>
              <a:srgbClr val="FF0000"/>
            </a:solidFill>
            <a:round/>
            <a:headEnd/>
            <a:tailEnd type="arrow" w="med" len="med"/>
          </a:ln>
          <a:effectLst/>
        </p:spPr>
        <p:txBody>
          <a:bodyPr>
            <a:spAutoFit/>
          </a:bodyPr>
          <a:lstStyle/>
          <a:p>
            <a:endParaRPr lang="zh-CN" altLang="en-US"/>
          </a:p>
        </p:txBody>
      </p:sp>
      <p:sp>
        <p:nvSpPr>
          <p:cNvPr id="263178" name="Line 10"/>
          <p:cNvSpPr>
            <a:spLocks noChangeShapeType="1"/>
          </p:cNvSpPr>
          <p:nvPr/>
        </p:nvSpPr>
        <p:spPr bwMode="auto">
          <a:xfrm>
            <a:off x="2124075" y="3789363"/>
            <a:ext cx="1943100" cy="1439862"/>
          </a:xfrm>
          <a:prstGeom prst="line">
            <a:avLst/>
          </a:prstGeom>
          <a:noFill/>
          <a:ln w="76200">
            <a:solidFill>
              <a:srgbClr val="FF0000"/>
            </a:solidFill>
            <a:round/>
            <a:headEnd/>
            <a:tailEnd type="arrow" w="med" len="med"/>
          </a:ln>
          <a:effectLst/>
        </p:spPr>
        <p:txBody>
          <a:bodyPr>
            <a:spAutoFit/>
          </a:bodyPr>
          <a:lstStyle/>
          <a:p>
            <a:endParaRPr lang="zh-CN" altLang="en-US"/>
          </a:p>
        </p:txBody>
      </p:sp>
      <p:sp>
        <p:nvSpPr>
          <p:cNvPr id="263179" name="Line 11"/>
          <p:cNvSpPr>
            <a:spLocks noChangeShapeType="1"/>
          </p:cNvSpPr>
          <p:nvPr/>
        </p:nvSpPr>
        <p:spPr bwMode="auto">
          <a:xfrm flipH="1">
            <a:off x="2916238" y="4868863"/>
            <a:ext cx="431800" cy="504825"/>
          </a:xfrm>
          <a:prstGeom prst="line">
            <a:avLst/>
          </a:prstGeom>
          <a:noFill/>
          <a:ln w="76200">
            <a:solidFill>
              <a:srgbClr val="FF0000"/>
            </a:solidFill>
            <a:round/>
            <a:headEnd/>
            <a:tailEnd type="arrow" w="med" len="med"/>
          </a:ln>
          <a:effectLst/>
        </p:spPr>
        <p:txBody>
          <a:bodyPr>
            <a:spAutoFit/>
          </a:bodyPr>
          <a:lstStyle/>
          <a:p>
            <a:endParaRPr lang="zh-CN" altLang="en-US"/>
          </a:p>
        </p:txBody>
      </p:sp>
      <p:sp>
        <p:nvSpPr>
          <p:cNvPr id="263180" name="Line 12"/>
          <p:cNvSpPr>
            <a:spLocks noChangeShapeType="1"/>
          </p:cNvSpPr>
          <p:nvPr/>
        </p:nvSpPr>
        <p:spPr bwMode="auto">
          <a:xfrm flipH="1">
            <a:off x="6588125" y="4868863"/>
            <a:ext cx="647700" cy="504825"/>
          </a:xfrm>
          <a:prstGeom prst="line">
            <a:avLst/>
          </a:prstGeom>
          <a:noFill/>
          <a:ln w="76200">
            <a:solidFill>
              <a:srgbClr val="FF0000"/>
            </a:solidFill>
            <a:round/>
            <a:headEnd/>
            <a:tailEnd type="arrow" w="med" len="med"/>
          </a:ln>
          <a:effectLst/>
        </p:spPr>
        <p:txBody>
          <a:bodyPr>
            <a:spAutoFit/>
          </a:bodyPr>
          <a:lstStyle/>
          <a:p>
            <a:endParaRPr lang="zh-CN" altLang="en-US"/>
          </a:p>
        </p:txBody>
      </p:sp>
      <p:sp>
        <p:nvSpPr>
          <p:cNvPr id="263181" name="Line 13"/>
          <p:cNvSpPr>
            <a:spLocks noChangeShapeType="1"/>
          </p:cNvSpPr>
          <p:nvPr/>
        </p:nvSpPr>
        <p:spPr bwMode="auto">
          <a:xfrm flipH="1">
            <a:off x="1187450" y="1196975"/>
            <a:ext cx="936625" cy="863600"/>
          </a:xfrm>
          <a:prstGeom prst="line">
            <a:avLst/>
          </a:prstGeom>
          <a:noFill/>
          <a:ln w="76200">
            <a:solidFill>
              <a:srgbClr val="FF0000"/>
            </a:solidFill>
            <a:round/>
            <a:headEnd/>
            <a:tailEnd type="arrow" w="med" len="med"/>
          </a:ln>
          <a:effectLst/>
        </p:spPr>
        <p:txBody>
          <a:bodyPr>
            <a:spAutoFit/>
          </a:bodyPr>
          <a:lstStyle/>
          <a:p>
            <a:endParaRPr lang="zh-CN" altLang="en-US"/>
          </a:p>
        </p:txBody>
      </p:sp>
      <p:sp>
        <p:nvSpPr>
          <p:cNvPr id="263182" name="Line 14"/>
          <p:cNvSpPr>
            <a:spLocks noChangeShapeType="1"/>
          </p:cNvSpPr>
          <p:nvPr/>
        </p:nvSpPr>
        <p:spPr bwMode="auto">
          <a:xfrm flipH="1">
            <a:off x="4643438" y="2060575"/>
            <a:ext cx="792162" cy="0"/>
          </a:xfrm>
          <a:prstGeom prst="line">
            <a:avLst/>
          </a:prstGeom>
          <a:noFill/>
          <a:ln w="76200">
            <a:solidFill>
              <a:srgbClr val="FF0000"/>
            </a:solidFill>
            <a:round/>
            <a:headEnd/>
            <a:tailEnd type="arrow" w="med" len="med"/>
          </a:ln>
          <a:effectLst/>
        </p:spPr>
        <p:txBody>
          <a:bodyPr>
            <a:spAutoFit/>
          </a:bodyPr>
          <a:lstStyle/>
          <a:p>
            <a:endParaRPr lang="zh-CN" altLang="en-US"/>
          </a:p>
        </p:txBody>
      </p:sp>
      <p:pic>
        <p:nvPicPr>
          <p:cNvPr id="263183" name="Picture 15"/>
          <p:cNvPicPr>
            <a:picLocks noChangeAspect="1" noChangeArrowheads="1"/>
          </p:cNvPicPr>
          <p:nvPr/>
        </p:nvPicPr>
        <p:blipFill>
          <a:blip r:embed="rId11"/>
          <a:srcRect/>
          <a:stretch>
            <a:fillRect/>
          </a:stretch>
        </p:blipFill>
        <p:spPr bwMode="auto">
          <a:xfrm>
            <a:off x="773113" y="1255713"/>
            <a:ext cx="7543800" cy="5486400"/>
          </a:xfrm>
          <a:prstGeom prst="rect">
            <a:avLst/>
          </a:prstGeom>
          <a:noFill/>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63173"/>
                                        </p:tgtEl>
                                        <p:attrNameLst>
                                          <p:attrName>style.visibility</p:attrName>
                                        </p:attrNameLst>
                                      </p:cBhvr>
                                      <p:to>
                                        <p:strVal val="visible"/>
                                      </p:to>
                                    </p:set>
                                    <p:animEffect transition="in" filter="checkerboard(across)">
                                      <p:cBhvr>
                                        <p:cTn id="7" dur="500"/>
                                        <p:tgtEl>
                                          <p:spTgt spid="26317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63177"/>
                                        </p:tgtEl>
                                        <p:attrNameLst>
                                          <p:attrName>style.visibility</p:attrName>
                                        </p:attrNameLst>
                                      </p:cBhvr>
                                      <p:to>
                                        <p:strVal val="visible"/>
                                      </p:to>
                                    </p:set>
                                    <p:animEffect transition="in" filter="checkerboard(across)">
                                      <p:cBhvr>
                                        <p:cTn id="10" dur="500"/>
                                        <p:tgtEl>
                                          <p:spTgt spid="263177"/>
                                        </p:tgtEl>
                                      </p:cBhvr>
                                    </p:animEffect>
                                  </p:childTnLst>
                                </p:cTn>
                              </p:par>
                              <p:par>
                                <p:cTn id="11" presetID="5" presetClass="entr" presetSubtype="10" fill="hold" grpId="0" nodeType="withEffect">
                                  <p:stCondLst>
                                    <p:cond delay="0"/>
                                  </p:stCondLst>
                                  <p:childTnLst>
                                    <p:set>
                                      <p:cBhvr>
                                        <p:cTn id="12" dur="1" fill="hold">
                                          <p:stCondLst>
                                            <p:cond delay="0"/>
                                          </p:stCondLst>
                                        </p:cTn>
                                        <p:tgtEl>
                                          <p:spTgt spid="263178"/>
                                        </p:tgtEl>
                                        <p:attrNameLst>
                                          <p:attrName>style.visibility</p:attrName>
                                        </p:attrNameLst>
                                      </p:cBhvr>
                                      <p:to>
                                        <p:strVal val="visible"/>
                                      </p:to>
                                    </p:set>
                                    <p:animEffect transition="in" filter="checkerboard(across)">
                                      <p:cBhvr>
                                        <p:cTn id="13" dur="500"/>
                                        <p:tgtEl>
                                          <p:spTgt spid="26317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263174"/>
                                        </p:tgtEl>
                                        <p:attrNameLst>
                                          <p:attrName>style.visibility</p:attrName>
                                        </p:attrNameLst>
                                      </p:cBhvr>
                                      <p:to>
                                        <p:strVal val="visible"/>
                                      </p:to>
                                    </p:set>
                                    <p:animEffect transition="in" filter="checkerboard(across)">
                                      <p:cBhvr>
                                        <p:cTn id="18" dur="500"/>
                                        <p:tgtEl>
                                          <p:spTgt spid="263174"/>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263179"/>
                                        </p:tgtEl>
                                        <p:attrNameLst>
                                          <p:attrName>style.visibility</p:attrName>
                                        </p:attrNameLst>
                                      </p:cBhvr>
                                      <p:to>
                                        <p:strVal val="visible"/>
                                      </p:to>
                                    </p:set>
                                    <p:animEffect transition="in" filter="checkerboard(across)">
                                      <p:cBhvr>
                                        <p:cTn id="21" dur="500"/>
                                        <p:tgtEl>
                                          <p:spTgt spid="263179"/>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263175"/>
                                        </p:tgtEl>
                                        <p:attrNameLst>
                                          <p:attrName>style.visibility</p:attrName>
                                        </p:attrNameLst>
                                      </p:cBhvr>
                                      <p:to>
                                        <p:strVal val="visible"/>
                                      </p:to>
                                    </p:set>
                                    <p:animEffect transition="in" filter="checkerboard(across)">
                                      <p:cBhvr>
                                        <p:cTn id="26" dur="500"/>
                                        <p:tgtEl>
                                          <p:spTgt spid="263175"/>
                                        </p:tgtEl>
                                      </p:cBhvr>
                                    </p:animEffect>
                                  </p:childTnLst>
                                </p:cTn>
                              </p:par>
                              <p:par>
                                <p:cTn id="27" presetID="5" presetClass="entr" presetSubtype="10" fill="hold" grpId="0" nodeType="withEffect">
                                  <p:stCondLst>
                                    <p:cond delay="0"/>
                                  </p:stCondLst>
                                  <p:childTnLst>
                                    <p:set>
                                      <p:cBhvr>
                                        <p:cTn id="28" dur="1" fill="hold">
                                          <p:stCondLst>
                                            <p:cond delay="0"/>
                                          </p:stCondLst>
                                        </p:cTn>
                                        <p:tgtEl>
                                          <p:spTgt spid="263180"/>
                                        </p:tgtEl>
                                        <p:attrNameLst>
                                          <p:attrName>style.visibility</p:attrName>
                                        </p:attrNameLst>
                                      </p:cBhvr>
                                      <p:to>
                                        <p:strVal val="visible"/>
                                      </p:to>
                                    </p:set>
                                    <p:animEffect transition="in" filter="checkerboard(across)">
                                      <p:cBhvr>
                                        <p:cTn id="29" dur="500"/>
                                        <p:tgtEl>
                                          <p:spTgt spid="263180"/>
                                        </p:tgtEl>
                                      </p:cBhvr>
                                    </p:animEffect>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nodeType="clickEffect">
                                  <p:stCondLst>
                                    <p:cond delay="0"/>
                                  </p:stCondLst>
                                  <p:childTnLst>
                                    <p:set>
                                      <p:cBhvr>
                                        <p:cTn id="33" dur="1" fill="hold">
                                          <p:stCondLst>
                                            <p:cond delay="0"/>
                                          </p:stCondLst>
                                        </p:cTn>
                                        <p:tgtEl>
                                          <p:spTgt spid="263172"/>
                                        </p:tgtEl>
                                        <p:attrNameLst>
                                          <p:attrName>style.visibility</p:attrName>
                                        </p:attrNameLst>
                                      </p:cBhvr>
                                      <p:to>
                                        <p:strVal val="visible"/>
                                      </p:to>
                                    </p:set>
                                    <p:animEffect transition="in" filter="checkerboard(across)">
                                      <p:cBhvr>
                                        <p:cTn id="34" dur="500"/>
                                        <p:tgtEl>
                                          <p:spTgt spid="263172"/>
                                        </p:tgtEl>
                                      </p:cBhvr>
                                    </p:animEffect>
                                  </p:childTnLst>
                                </p:cTn>
                              </p:par>
                              <p:par>
                                <p:cTn id="35" presetID="5" presetClass="entr" presetSubtype="10" fill="hold" grpId="0" nodeType="withEffect">
                                  <p:stCondLst>
                                    <p:cond delay="0"/>
                                  </p:stCondLst>
                                  <p:childTnLst>
                                    <p:set>
                                      <p:cBhvr>
                                        <p:cTn id="36" dur="1" fill="hold">
                                          <p:stCondLst>
                                            <p:cond delay="0"/>
                                          </p:stCondLst>
                                        </p:cTn>
                                        <p:tgtEl>
                                          <p:spTgt spid="263182"/>
                                        </p:tgtEl>
                                        <p:attrNameLst>
                                          <p:attrName>style.visibility</p:attrName>
                                        </p:attrNameLst>
                                      </p:cBhvr>
                                      <p:to>
                                        <p:strVal val="visible"/>
                                      </p:to>
                                    </p:set>
                                    <p:animEffect transition="in" filter="checkerboard(across)">
                                      <p:cBhvr>
                                        <p:cTn id="37" dur="500"/>
                                        <p:tgtEl>
                                          <p:spTgt spid="263182"/>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ntr" presetSubtype="10" fill="hold" nodeType="clickEffect">
                                  <p:stCondLst>
                                    <p:cond delay="0"/>
                                  </p:stCondLst>
                                  <p:childTnLst>
                                    <p:set>
                                      <p:cBhvr>
                                        <p:cTn id="41" dur="1" fill="hold">
                                          <p:stCondLst>
                                            <p:cond delay="0"/>
                                          </p:stCondLst>
                                        </p:cTn>
                                        <p:tgtEl>
                                          <p:spTgt spid="263176"/>
                                        </p:tgtEl>
                                        <p:attrNameLst>
                                          <p:attrName>style.visibility</p:attrName>
                                        </p:attrNameLst>
                                      </p:cBhvr>
                                      <p:to>
                                        <p:strVal val="visible"/>
                                      </p:to>
                                    </p:set>
                                    <p:animEffect transition="in" filter="checkerboard(across)">
                                      <p:cBhvr>
                                        <p:cTn id="42" dur="500"/>
                                        <p:tgtEl>
                                          <p:spTgt spid="263176"/>
                                        </p:tgtEl>
                                      </p:cBhvr>
                                    </p:animEffect>
                                  </p:childTnLst>
                                </p:cTn>
                              </p:par>
                              <p:par>
                                <p:cTn id="43" presetID="5" presetClass="entr" presetSubtype="10" fill="hold" grpId="0" nodeType="withEffect">
                                  <p:stCondLst>
                                    <p:cond delay="0"/>
                                  </p:stCondLst>
                                  <p:childTnLst>
                                    <p:set>
                                      <p:cBhvr>
                                        <p:cTn id="44" dur="1" fill="hold">
                                          <p:stCondLst>
                                            <p:cond delay="0"/>
                                          </p:stCondLst>
                                        </p:cTn>
                                        <p:tgtEl>
                                          <p:spTgt spid="263181"/>
                                        </p:tgtEl>
                                        <p:attrNameLst>
                                          <p:attrName>style.visibility</p:attrName>
                                        </p:attrNameLst>
                                      </p:cBhvr>
                                      <p:to>
                                        <p:strVal val="visible"/>
                                      </p:to>
                                    </p:set>
                                    <p:animEffect transition="in" filter="checkerboard(across)">
                                      <p:cBhvr>
                                        <p:cTn id="45" dur="500"/>
                                        <p:tgtEl>
                                          <p:spTgt spid="263181"/>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263183"/>
                                        </p:tgtEl>
                                        <p:attrNameLst>
                                          <p:attrName>style.visibility</p:attrName>
                                        </p:attrNameLst>
                                      </p:cBhvr>
                                      <p:to>
                                        <p:strVal val="visible"/>
                                      </p:to>
                                    </p:set>
                                    <p:anim calcmode="lin" valueType="num">
                                      <p:cBhvr additive="base">
                                        <p:cTn id="50" dur="500" fill="hold"/>
                                        <p:tgtEl>
                                          <p:spTgt spid="263183"/>
                                        </p:tgtEl>
                                        <p:attrNameLst>
                                          <p:attrName>ppt_x</p:attrName>
                                        </p:attrNameLst>
                                      </p:cBhvr>
                                      <p:tavLst>
                                        <p:tav tm="0">
                                          <p:val>
                                            <p:strVal val="#ppt_x"/>
                                          </p:val>
                                        </p:tav>
                                        <p:tav tm="100000">
                                          <p:val>
                                            <p:strVal val="#ppt_x"/>
                                          </p:val>
                                        </p:tav>
                                      </p:tavLst>
                                    </p:anim>
                                    <p:anim calcmode="lin" valueType="num">
                                      <p:cBhvr additive="base">
                                        <p:cTn id="51" dur="500" fill="hold"/>
                                        <p:tgtEl>
                                          <p:spTgt spid="26318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7" grpId="0" animBg="1"/>
      <p:bldP spid="263178" grpId="0" animBg="1"/>
      <p:bldP spid="263179" grpId="0" animBg="1"/>
      <p:bldP spid="263180" grpId="0" animBg="1"/>
      <p:bldP spid="263181" grpId="0" animBg="1"/>
      <p:bldP spid="26318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p:cNvSpPr>
            <a:spLocks noGrp="1" noRot="1" noChangeArrowheads="1"/>
          </p:cNvSpPr>
          <p:nvPr>
            <p:ph type="title"/>
          </p:nvPr>
        </p:nvSpPr>
        <p:spPr>
          <a:xfrm>
            <a:off x="457200" y="188913"/>
            <a:ext cx="8229600" cy="1008062"/>
          </a:xfrm>
        </p:spPr>
        <p:txBody>
          <a:bodyPr/>
          <a:lstStyle/>
          <a:p>
            <a:r>
              <a:rPr lang="zh-CN" altLang="en-US" sz="5400"/>
              <a:t>其它测试和功能框架</a:t>
            </a:r>
          </a:p>
        </p:txBody>
      </p:sp>
      <p:sp>
        <p:nvSpPr>
          <p:cNvPr id="264195" name="Rectangle 3"/>
          <p:cNvSpPr>
            <a:spLocks noGrp="1" noChangeArrowheads="1"/>
          </p:cNvSpPr>
          <p:nvPr>
            <p:ph idx="1"/>
          </p:nvPr>
        </p:nvSpPr>
        <p:spPr>
          <a:xfrm>
            <a:off x="457200" y="1484313"/>
            <a:ext cx="8229600" cy="5068887"/>
          </a:xfrm>
        </p:spPr>
        <p:txBody>
          <a:bodyPr/>
          <a:lstStyle/>
          <a:p>
            <a:pPr algn="just">
              <a:buSzPct val="80000"/>
              <a:buFont typeface="Wingdings" pitchFamily="2" charset="2"/>
              <a:buChar char="Ø"/>
            </a:pPr>
            <a:r>
              <a:rPr lang="en-US" altLang="zh-CN" sz="2800">
                <a:ea typeface="楷体_GB2312" pitchFamily="49" charset="-122"/>
              </a:rPr>
              <a:t>2005</a:t>
            </a:r>
            <a:r>
              <a:rPr lang="zh-CN" altLang="en-US" sz="2800">
                <a:ea typeface="楷体_GB2312" pitchFamily="49" charset="-122"/>
              </a:rPr>
              <a:t>年漂移室全长模型实验：测试软件的功能</a:t>
            </a:r>
          </a:p>
          <a:p>
            <a:pPr lvl="1" algn="just">
              <a:buSzPct val="60000"/>
              <a:buFont typeface="Wingdings" pitchFamily="2" charset="2"/>
              <a:buChar char="ü"/>
            </a:pPr>
            <a:r>
              <a:rPr lang="zh-CN" altLang="en-US" sz="2000">
                <a:ea typeface="楷体_GB2312" pitchFamily="49" charset="-122"/>
              </a:rPr>
              <a:t>所有的功能组件都运行在一台</a:t>
            </a:r>
            <a:r>
              <a:rPr lang="en-US" altLang="zh-CN" sz="2000">
                <a:ea typeface="楷体_GB2312" pitchFamily="49" charset="-122"/>
              </a:rPr>
              <a:t>PC</a:t>
            </a:r>
            <a:r>
              <a:rPr lang="zh-CN" altLang="en-US" sz="2000">
                <a:ea typeface="楷体_GB2312" pitchFamily="49" charset="-122"/>
              </a:rPr>
              <a:t>机上，长时间稳定运行</a:t>
            </a:r>
          </a:p>
          <a:p>
            <a:pPr lvl="1" algn="just">
              <a:buSzPct val="60000"/>
              <a:buFont typeface="Wingdings" pitchFamily="2" charset="2"/>
              <a:buChar char="ü"/>
            </a:pPr>
            <a:r>
              <a:rPr lang="zh-CN" altLang="en-US" sz="2000">
                <a:ea typeface="楷体_GB2312" pitchFamily="49" charset="-122"/>
              </a:rPr>
              <a:t>实现了四种运行模式：正常取数、基线、刻度和</a:t>
            </a:r>
            <a:r>
              <a:rPr lang="zh-CN" altLang="en-US" sz="2000">
                <a:solidFill>
                  <a:schemeClr val="accent2"/>
                </a:solidFill>
                <a:ea typeface="楷体_GB2312" pitchFamily="49" charset="-122"/>
              </a:rPr>
              <a:t>波形取数</a:t>
            </a:r>
          </a:p>
          <a:p>
            <a:pPr lvl="1" algn="just">
              <a:buSzPct val="60000"/>
              <a:buFont typeface="Wingdings" pitchFamily="2" charset="2"/>
              <a:buChar char="ü"/>
            </a:pPr>
            <a:r>
              <a:rPr lang="zh-CN" altLang="en-US" sz="2000">
                <a:ea typeface="楷体_GB2312" pitchFamily="49" charset="-122"/>
              </a:rPr>
              <a:t>提供直方图和单事例显示，监测探测器和电子学的运行状态</a:t>
            </a:r>
          </a:p>
          <a:p>
            <a:pPr algn="just">
              <a:spcBef>
                <a:spcPct val="50000"/>
              </a:spcBef>
              <a:buSzPct val="80000"/>
              <a:buFont typeface="Wingdings" pitchFamily="2" charset="2"/>
              <a:buChar char="Ø"/>
            </a:pPr>
            <a:r>
              <a:rPr lang="zh-CN" altLang="en-US" sz="2800">
                <a:ea typeface="楷体_GB2312" pitchFamily="49" charset="-122"/>
              </a:rPr>
              <a:t>与各电子学系统联合测试</a:t>
            </a:r>
          </a:p>
          <a:p>
            <a:pPr lvl="1" algn="just">
              <a:buSzPct val="60000"/>
              <a:buFont typeface="Wingdings" pitchFamily="2" charset="2"/>
              <a:buChar char="ü"/>
            </a:pPr>
            <a:r>
              <a:rPr lang="en-US" altLang="zh-CN" sz="2000">
                <a:latin typeface="DotumChe" pitchFamily="49" charset="-127"/>
                <a:ea typeface="DotumChe" pitchFamily="49" charset="-127"/>
              </a:rPr>
              <a:t>MDC</a:t>
            </a:r>
            <a:r>
              <a:rPr lang="zh-CN" altLang="en-US" sz="2000">
                <a:ea typeface="楷体_GB2312" pitchFamily="49" charset="-122"/>
              </a:rPr>
              <a:t>电子学：由</a:t>
            </a:r>
            <a:r>
              <a:rPr lang="en-US" altLang="zh-CN" sz="2000">
                <a:ea typeface="楷体_GB2312" pitchFamily="49" charset="-122"/>
              </a:rPr>
              <a:t>1</a:t>
            </a:r>
            <a:r>
              <a:rPr lang="zh-CN" altLang="en-US" sz="2000">
                <a:ea typeface="楷体_GB2312" pitchFamily="49" charset="-122"/>
              </a:rPr>
              <a:t>台</a:t>
            </a:r>
            <a:r>
              <a:rPr lang="en-US" altLang="zh-CN" sz="2000">
                <a:ea typeface="楷体_GB2312" pitchFamily="49" charset="-122"/>
              </a:rPr>
              <a:t>6U</a:t>
            </a:r>
            <a:r>
              <a:rPr lang="zh-CN" altLang="en-US" sz="2000">
                <a:ea typeface="楷体_GB2312" pitchFamily="49" charset="-122"/>
              </a:rPr>
              <a:t>控制机箱和</a:t>
            </a:r>
            <a:r>
              <a:rPr lang="en-US" altLang="zh-CN" sz="2000">
                <a:ea typeface="楷体_GB2312" pitchFamily="49" charset="-122"/>
              </a:rPr>
              <a:t>4</a:t>
            </a:r>
            <a:r>
              <a:rPr lang="zh-CN" altLang="en-US" sz="2000">
                <a:ea typeface="楷体_GB2312" pitchFamily="49" charset="-122"/>
              </a:rPr>
              <a:t>台</a:t>
            </a:r>
            <a:r>
              <a:rPr lang="en-US" altLang="zh-CN" sz="2000">
                <a:ea typeface="楷体_GB2312" pitchFamily="49" charset="-122"/>
              </a:rPr>
              <a:t>9U</a:t>
            </a:r>
            <a:r>
              <a:rPr lang="zh-CN" altLang="en-US" sz="2000">
                <a:ea typeface="楷体_GB2312" pitchFamily="49" charset="-122"/>
              </a:rPr>
              <a:t>读出机箱</a:t>
            </a:r>
            <a:r>
              <a:rPr lang="zh-CN" altLang="en-US" sz="2000">
                <a:solidFill>
                  <a:schemeClr val="accent2"/>
                </a:solidFill>
                <a:ea typeface="楷体_GB2312" pitchFamily="49" charset="-122"/>
              </a:rPr>
              <a:t>组成</a:t>
            </a:r>
            <a:r>
              <a:rPr lang="zh-CN" altLang="en-US" sz="2000">
                <a:ea typeface="楷体_GB2312" pitchFamily="49" charset="-122"/>
              </a:rPr>
              <a:t>，测试中设定</a:t>
            </a:r>
            <a:r>
              <a:rPr lang="en-US" altLang="zh-CN" sz="2000">
                <a:ea typeface="楷体_GB2312" pitchFamily="49" charset="-122"/>
              </a:rPr>
              <a:t>25%</a:t>
            </a:r>
            <a:r>
              <a:rPr lang="zh-CN" altLang="en-US" sz="2000">
                <a:ea typeface="楷体_GB2312" pitchFamily="49" charset="-122"/>
              </a:rPr>
              <a:t>的通道有击中，在事例率为</a:t>
            </a:r>
            <a:r>
              <a:rPr lang="en-US" altLang="zh-CN" sz="2000">
                <a:ea typeface="楷体_GB2312" pitchFamily="49" charset="-122"/>
              </a:rPr>
              <a:t>6KHz</a:t>
            </a:r>
            <a:r>
              <a:rPr lang="zh-CN" altLang="en-US" sz="2000">
                <a:ea typeface="楷体_GB2312" pitchFamily="49" charset="-122"/>
              </a:rPr>
              <a:t>的条件下，系统连续稳定</a:t>
            </a:r>
            <a:r>
              <a:rPr lang="zh-CN" altLang="en-US" sz="2000">
                <a:solidFill>
                  <a:schemeClr val="accent2"/>
                </a:solidFill>
                <a:ea typeface="楷体_GB2312" pitchFamily="49" charset="-122"/>
              </a:rPr>
              <a:t>运行</a:t>
            </a:r>
            <a:r>
              <a:rPr lang="en-US" altLang="zh-CN" sz="2000">
                <a:ea typeface="楷体_GB2312" pitchFamily="49" charset="-122"/>
              </a:rPr>
              <a:t>41</a:t>
            </a:r>
            <a:r>
              <a:rPr lang="zh-CN" altLang="en-US" sz="2000">
                <a:ea typeface="楷体_GB2312" pitchFamily="49" charset="-122"/>
              </a:rPr>
              <a:t>小时无故障</a:t>
            </a:r>
          </a:p>
          <a:p>
            <a:pPr lvl="1" algn="just">
              <a:buSzPct val="60000"/>
              <a:buFont typeface="Wingdings" pitchFamily="2" charset="2"/>
              <a:buChar char="ü"/>
            </a:pPr>
            <a:r>
              <a:rPr lang="en-US" altLang="zh-CN" sz="2000">
                <a:latin typeface="DotumChe" pitchFamily="49" charset="-127"/>
                <a:ea typeface="DotumChe" pitchFamily="49" charset="-127"/>
              </a:rPr>
              <a:t>EMC</a:t>
            </a:r>
            <a:r>
              <a:rPr lang="zh-CN" altLang="en-US" sz="2000">
                <a:ea typeface="楷体_GB2312" pitchFamily="49" charset="-122"/>
              </a:rPr>
              <a:t>电子学：</a:t>
            </a:r>
            <a:r>
              <a:rPr lang="en-US" altLang="zh-CN" sz="2000">
                <a:ea typeface="楷体_GB2312" pitchFamily="49" charset="-122"/>
              </a:rPr>
              <a:t>1</a:t>
            </a:r>
            <a:r>
              <a:rPr lang="zh-CN" altLang="en-US" sz="2000">
                <a:ea typeface="楷体_GB2312" pitchFamily="49" charset="-122"/>
              </a:rPr>
              <a:t>块控制插件，</a:t>
            </a:r>
            <a:r>
              <a:rPr lang="en-US" altLang="zh-CN" sz="2000">
                <a:ea typeface="楷体_GB2312" pitchFamily="49" charset="-122"/>
              </a:rPr>
              <a:t>14</a:t>
            </a:r>
            <a:r>
              <a:rPr lang="zh-CN" altLang="en-US" sz="2000">
                <a:ea typeface="楷体_GB2312" pitchFamily="49" charset="-122"/>
              </a:rPr>
              <a:t>块电荷测量插件</a:t>
            </a:r>
          </a:p>
          <a:p>
            <a:pPr lvl="1" algn="just">
              <a:buSzPct val="60000"/>
              <a:buFont typeface="Wingdings" pitchFamily="2" charset="2"/>
              <a:buChar char="ü"/>
            </a:pPr>
            <a:r>
              <a:rPr lang="en-US" altLang="zh-CN" sz="2000">
                <a:latin typeface="DotumChe" pitchFamily="49" charset="-127"/>
                <a:ea typeface="DotumChe" pitchFamily="49" charset="-127"/>
              </a:rPr>
              <a:t>TOF</a:t>
            </a:r>
            <a:r>
              <a:rPr lang="zh-CN" altLang="en-US" sz="2000">
                <a:ea typeface="楷体_GB2312" pitchFamily="49" charset="-122"/>
              </a:rPr>
              <a:t>电子学：</a:t>
            </a:r>
            <a:r>
              <a:rPr lang="en-US" altLang="zh-CN" sz="2000">
                <a:ea typeface="楷体_GB2312" pitchFamily="49" charset="-122"/>
              </a:rPr>
              <a:t>1</a:t>
            </a:r>
            <a:r>
              <a:rPr lang="zh-CN" altLang="en-US" sz="2000">
                <a:ea typeface="楷体_GB2312" pitchFamily="49" charset="-122"/>
              </a:rPr>
              <a:t>块快控制插件，</a:t>
            </a:r>
            <a:r>
              <a:rPr lang="en-US" altLang="zh-CN" sz="2000">
                <a:ea typeface="楷体_GB2312" pitchFamily="49" charset="-122"/>
              </a:rPr>
              <a:t>2</a:t>
            </a:r>
            <a:r>
              <a:rPr lang="zh-CN" altLang="en-US" sz="2000">
                <a:ea typeface="楷体_GB2312" pitchFamily="49" charset="-122"/>
              </a:rPr>
              <a:t>块读出</a:t>
            </a:r>
            <a:r>
              <a:rPr lang="en-US" altLang="zh-CN" sz="2000">
                <a:ea typeface="楷体_GB2312" pitchFamily="49" charset="-122"/>
              </a:rPr>
              <a:t>FEE</a:t>
            </a:r>
            <a:r>
              <a:rPr lang="zh-CN" altLang="en-US" sz="2000">
                <a:ea typeface="楷体_GB2312" pitchFamily="49" charset="-122"/>
              </a:rPr>
              <a:t>插件</a:t>
            </a:r>
          </a:p>
          <a:p>
            <a:pPr lvl="1" algn="just">
              <a:buSzPct val="60000"/>
              <a:buFont typeface="Wingdings" pitchFamily="2" charset="2"/>
              <a:buChar char="ü"/>
            </a:pPr>
            <a:r>
              <a:rPr lang="en-US" altLang="zh-CN" sz="2000">
                <a:latin typeface="DotumChe" pitchFamily="49" charset="-127"/>
                <a:ea typeface="DotumChe" pitchFamily="49" charset="-127"/>
              </a:rPr>
              <a:t>MUC</a:t>
            </a:r>
            <a:r>
              <a:rPr lang="zh-CN" altLang="en-US" sz="2000">
                <a:ea typeface="楷体_GB2312" pitchFamily="49" charset="-122"/>
              </a:rPr>
              <a:t>电子学：</a:t>
            </a:r>
            <a:r>
              <a:rPr lang="en-US" altLang="zh-CN" sz="2000">
                <a:ea typeface="楷体_GB2312" pitchFamily="49" charset="-122"/>
              </a:rPr>
              <a:t>1</a:t>
            </a:r>
            <a:r>
              <a:rPr lang="zh-CN" altLang="en-US" sz="2000">
                <a:ea typeface="楷体_GB2312" pitchFamily="49" charset="-122"/>
              </a:rPr>
              <a:t>块控制插件，</a:t>
            </a:r>
            <a:r>
              <a:rPr lang="en-US" altLang="zh-CN" sz="2000">
                <a:ea typeface="楷体_GB2312" pitchFamily="49" charset="-122"/>
              </a:rPr>
              <a:t>2</a:t>
            </a:r>
            <a:r>
              <a:rPr lang="zh-CN" altLang="en-US" sz="2000">
                <a:ea typeface="楷体_GB2312" pitchFamily="49" charset="-122"/>
              </a:rPr>
              <a:t>块读出插件和</a:t>
            </a:r>
            <a:r>
              <a:rPr lang="en-US" altLang="zh-CN" sz="2000">
                <a:ea typeface="楷体_GB2312" pitchFamily="49" charset="-122"/>
              </a:rPr>
              <a:t>24</a:t>
            </a:r>
            <a:r>
              <a:rPr lang="zh-CN" altLang="en-US" sz="2000">
                <a:ea typeface="楷体_GB2312" pitchFamily="49" charset="-122"/>
              </a:rPr>
              <a:t>块</a:t>
            </a:r>
            <a:r>
              <a:rPr lang="en-US" altLang="zh-CN" sz="2000">
                <a:ea typeface="楷体_GB2312" pitchFamily="49" charset="-122"/>
              </a:rPr>
              <a:t>FEC</a:t>
            </a:r>
            <a:r>
              <a:rPr lang="zh-CN" altLang="en-US" sz="2000">
                <a:ea typeface="楷体_GB2312" pitchFamily="49" charset="-122"/>
              </a:rPr>
              <a:t>板</a:t>
            </a:r>
          </a:p>
          <a:p>
            <a:pPr algn="just">
              <a:spcBef>
                <a:spcPct val="50000"/>
              </a:spcBef>
              <a:buSzPct val="80000"/>
              <a:buFont typeface="Wingdings" pitchFamily="2" charset="2"/>
              <a:buChar char="Ø"/>
            </a:pPr>
            <a:r>
              <a:rPr lang="zh-CN" altLang="en-US" sz="2800">
                <a:ea typeface="楷体_GB2312" pitchFamily="49" charset="-122"/>
              </a:rPr>
              <a:t>在线事例过滤框架、直方图和</a:t>
            </a:r>
            <a:r>
              <a:rPr lang="zh-CN" altLang="en-US" sz="2800">
                <a:solidFill>
                  <a:schemeClr val="accent2"/>
                </a:solidFill>
                <a:ea typeface="楷体_GB2312" pitchFamily="49" charset="-122"/>
              </a:rPr>
              <a:t>单事例显示</a:t>
            </a:r>
            <a:r>
              <a:rPr lang="zh-CN" altLang="en-US" sz="2800">
                <a:ea typeface="楷体_GB2312" pitchFamily="49" charset="-122"/>
              </a:rPr>
              <a:t>等</a:t>
            </a:r>
          </a:p>
        </p:txBody>
      </p:sp>
      <p:sp>
        <p:nvSpPr>
          <p:cNvPr id="16" name="日期占位符 15"/>
          <p:cNvSpPr>
            <a:spLocks noGrp="1"/>
          </p:cNvSpPr>
          <p:nvPr>
            <p:ph type="dt" sz="half" idx="10"/>
          </p:nvPr>
        </p:nvSpPr>
        <p:spPr/>
        <p:txBody>
          <a:bodyPr/>
          <a:lstStyle/>
          <a:p>
            <a:r>
              <a:rPr lang="en-US" altLang="zh-CN" smtClean="0"/>
              <a:t>2014-7-18 IHEP</a:t>
            </a:r>
            <a:endParaRPr lang="en-US"/>
          </a:p>
        </p:txBody>
      </p:sp>
      <p:sp>
        <p:nvSpPr>
          <p:cNvPr id="18" name="页脚占位符 17"/>
          <p:cNvSpPr>
            <a:spLocks noGrp="1"/>
          </p:cNvSpPr>
          <p:nvPr>
            <p:ph type="ftr" sz="quarter" idx="11"/>
          </p:nvPr>
        </p:nvSpPr>
        <p:spPr/>
        <p:txBody>
          <a:bodyPr/>
          <a:lstStyle/>
          <a:p>
            <a:r>
              <a:rPr lang="pt-BR" altLang="zh-CN" smtClean="0"/>
              <a:t>Z.-A. LIU     EPC Seminar</a:t>
            </a:r>
            <a:endParaRPr lang="en-US"/>
          </a:p>
        </p:txBody>
      </p:sp>
      <p:sp>
        <p:nvSpPr>
          <p:cNvPr id="17" name="灯片编号占位符 16"/>
          <p:cNvSpPr>
            <a:spLocks noGrp="1"/>
          </p:cNvSpPr>
          <p:nvPr>
            <p:ph type="sldNum" sz="quarter" idx="12"/>
          </p:nvPr>
        </p:nvSpPr>
        <p:spPr/>
        <p:txBody>
          <a:bodyPr/>
          <a:lstStyle/>
          <a:p>
            <a:fld id="{33772212-DED1-49FE-8254-31B85DA0413F}" type="slidenum">
              <a:rPr lang="en-US" smtClean="0"/>
              <a:pPr/>
              <a:t>166</a:t>
            </a:fld>
            <a:endParaRPr lang="en-US"/>
          </a:p>
        </p:txBody>
      </p:sp>
      <p:pic>
        <p:nvPicPr>
          <p:cNvPr id="264196" name="Picture 4" descr="waveSnapShot"/>
          <p:cNvPicPr>
            <a:picLocks noChangeAspect="1" noChangeArrowheads="1"/>
          </p:cNvPicPr>
          <p:nvPr/>
        </p:nvPicPr>
        <p:blipFill>
          <a:blip r:embed="rId3"/>
          <a:srcRect/>
          <a:stretch>
            <a:fillRect/>
          </a:stretch>
        </p:blipFill>
        <p:spPr bwMode="auto">
          <a:xfrm>
            <a:off x="179388" y="3784600"/>
            <a:ext cx="4424362" cy="2740025"/>
          </a:xfrm>
          <a:prstGeom prst="rect">
            <a:avLst/>
          </a:prstGeom>
          <a:noFill/>
          <a:ln w="9525">
            <a:noFill/>
            <a:miter lim="800000"/>
            <a:headEnd/>
            <a:tailEnd/>
          </a:ln>
        </p:spPr>
      </p:pic>
      <p:pic>
        <p:nvPicPr>
          <p:cNvPr id="264197" name="Picture 5" descr="waveSnapShot2">
            <a:hlinkClick r:id="rId4" action="ppaction://hlinksldjump"/>
          </p:cNvPr>
          <p:cNvPicPr>
            <a:picLocks noChangeAspect="1" noChangeArrowheads="1"/>
          </p:cNvPicPr>
          <p:nvPr/>
        </p:nvPicPr>
        <p:blipFill>
          <a:blip r:embed="rId5"/>
          <a:srcRect/>
          <a:stretch>
            <a:fillRect/>
          </a:stretch>
        </p:blipFill>
        <p:spPr bwMode="auto">
          <a:xfrm>
            <a:off x="4572000" y="3783013"/>
            <a:ext cx="4378325" cy="2746375"/>
          </a:xfrm>
          <a:prstGeom prst="rect">
            <a:avLst/>
          </a:prstGeom>
          <a:noFill/>
          <a:ln w="9525">
            <a:noFill/>
            <a:miter lim="800000"/>
            <a:headEnd/>
            <a:tailEnd/>
          </a:ln>
        </p:spPr>
      </p:pic>
      <p:pic>
        <p:nvPicPr>
          <p:cNvPr id="264198" name="Picture 6" descr="DSC00268">
            <a:hlinkClick r:id="rId4" action="ppaction://hlinksldjump"/>
          </p:cNvPr>
          <p:cNvPicPr>
            <a:picLocks noChangeAspect="1" noChangeArrowheads="1"/>
          </p:cNvPicPr>
          <p:nvPr/>
        </p:nvPicPr>
        <p:blipFill>
          <a:blip r:embed="rId6"/>
          <a:srcRect/>
          <a:stretch>
            <a:fillRect/>
          </a:stretch>
        </p:blipFill>
        <p:spPr bwMode="auto">
          <a:xfrm>
            <a:off x="150813" y="404813"/>
            <a:ext cx="4205287" cy="3089275"/>
          </a:xfrm>
          <a:prstGeom prst="rect">
            <a:avLst/>
          </a:prstGeom>
          <a:noFill/>
          <a:ln w="9525">
            <a:noFill/>
            <a:miter lim="800000"/>
            <a:headEnd/>
            <a:tailEnd/>
          </a:ln>
        </p:spPr>
      </p:pic>
      <p:pic>
        <p:nvPicPr>
          <p:cNvPr id="264199" name="Picture 7" descr="igui1">
            <a:hlinkClick r:id="rId4" action="ppaction://hlinksldjump"/>
          </p:cNvPr>
          <p:cNvPicPr>
            <a:picLocks noChangeAspect="1" noChangeArrowheads="1"/>
          </p:cNvPicPr>
          <p:nvPr/>
        </p:nvPicPr>
        <p:blipFill>
          <a:blip r:embed="rId7"/>
          <a:srcRect/>
          <a:stretch>
            <a:fillRect/>
          </a:stretch>
        </p:blipFill>
        <p:spPr bwMode="auto">
          <a:xfrm>
            <a:off x="4284663" y="207963"/>
            <a:ext cx="4706937" cy="3436937"/>
          </a:xfrm>
          <a:prstGeom prst="rect">
            <a:avLst/>
          </a:prstGeom>
          <a:noFill/>
          <a:ln w="9525">
            <a:noFill/>
            <a:miter lim="800000"/>
            <a:headEnd/>
            <a:tailEnd/>
          </a:ln>
        </p:spPr>
      </p:pic>
      <p:pic>
        <p:nvPicPr>
          <p:cNvPr id="264200" name="Picture 8" descr="pic_1">
            <a:hlinkClick r:id="rId4" action="ppaction://hlinksldjump"/>
          </p:cNvPr>
          <p:cNvPicPr>
            <a:picLocks noChangeAspect="1" noChangeArrowheads="1"/>
          </p:cNvPicPr>
          <p:nvPr/>
        </p:nvPicPr>
        <p:blipFill>
          <a:blip r:embed="rId8"/>
          <a:srcRect/>
          <a:stretch>
            <a:fillRect/>
          </a:stretch>
        </p:blipFill>
        <p:spPr bwMode="auto">
          <a:xfrm>
            <a:off x="1527175" y="950913"/>
            <a:ext cx="6069013" cy="4854575"/>
          </a:xfrm>
          <a:prstGeom prst="rect">
            <a:avLst/>
          </a:prstGeom>
          <a:noFill/>
          <a:ln w="9525">
            <a:noFill/>
            <a:miter lim="800000"/>
            <a:headEnd/>
            <a:tailEnd/>
          </a:ln>
        </p:spPr>
      </p:pic>
      <p:pic>
        <p:nvPicPr>
          <p:cNvPr id="264201" name="Picture 9" descr="sed2"/>
          <p:cNvPicPr>
            <a:picLocks noChangeAspect="1" noChangeArrowheads="1" noCrop="1"/>
          </p:cNvPicPr>
          <p:nvPr/>
        </p:nvPicPr>
        <p:blipFill>
          <a:blip r:embed="rId9"/>
          <a:srcRect/>
          <a:stretch>
            <a:fillRect/>
          </a:stretch>
        </p:blipFill>
        <p:spPr bwMode="auto">
          <a:xfrm>
            <a:off x="179388" y="3141663"/>
            <a:ext cx="8785225" cy="3644900"/>
          </a:xfrm>
          <a:prstGeom prst="rect">
            <a:avLst/>
          </a:prstGeom>
          <a:noFill/>
        </p:spPr>
      </p:pic>
      <p:pic>
        <p:nvPicPr>
          <p:cNvPr id="264202" name="Picture 10" descr="hitmap"/>
          <p:cNvPicPr>
            <a:picLocks noChangeArrowheads="1"/>
          </p:cNvPicPr>
          <p:nvPr/>
        </p:nvPicPr>
        <p:blipFill>
          <a:blip r:embed="rId10"/>
          <a:srcRect/>
          <a:stretch>
            <a:fillRect/>
          </a:stretch>
        </p:blipFill>
        <p:spPr bwMode="auto">
          <a:xfrm>
            <a:off x="4613275" y="3614738"/>
            <a:ext cx="4351338" cy="3198812"/>
          </a:xfrm>
          <a:prstGeom prst="rect">
            <a:avLst/>
          </a:prstGeom>
          <a:noFill/>
        </p:spPr>
      </p:pic>
      <p:pic>
        <p:nvPicPr>
          <p:cNvPr id="264203" name="Picture 11" descr="eventsize"/>
          <p:cNvPicPr>
            <a:picLocks noChangeArrowheads="1"/>
          </p:cNvPicPr>
          <p:nvPr/>
        </p:nvPicPr>
        <p:blipFill>
          <a:blip r:embed="rId11"/>
          <a:srcRect/>
          <a:stretch>
            <a:fillRect/>
          </a:stretch>
        </p:blipFill>
        <p:spPr bwMode="auto">
          <a:xfrm>
            <a:off x="185738" y="3616325"/>
            <a:ext cx="4351337" cy="3198813"/>
          </a:xfrm>
          <a:prstGeom prst="rect">
            <a:avLst/>
          </a:prstGeom>
          <a:noFill/>
        </p:spPr>
      </p:pic>
      <p:pic>
        <p:nvPicPr>
          <p:cNvPr id="264204" name="Picture 12" descr="mdcq"/>
          <p:cNvPicPr>
            <a:picLocks noChangeArrowheads="1"/>
          </p:cNvPicPr>
          <p:nvPr/>
        </p:nvPicPr>
        <p:blipFill>
          <a:blip r:embed="rId12"/>
          <a:srcRect/>
          <a:stretch>
            <a:fillRect/>
          </a:stretch>
        </p:blipFill>
        <p:spPr bwMode="auto">
          <a:xfrm>
            <a:off x="179388" y="3614738"/>
            <a:ext cx="4351337" cy="3198812"/>
          </a:xfrm>
          <a:prstGeom prst="rect">
            <a:avLst/>
          </a:prstGeom>
          <a:noFill/>
        </p:spPr>
      </p:pic>
      <p:pic>
        <p:nvPicPr>
          <p:cNvPr id="264205" name="Picture 13" descr="mdct"/>
          <p:cNvPicPr>
            <a:picLocks noChangeArrowheads="1"/>
          </p:cNvPicPr>
          <p:nvPr/>
        </p:nvPicPr>
        <p:blipFill>
          <a:blip r:embed="rId13"/>
          <a:srcRect/>
          <a:stretch>
            <a:fillRect/>
          </a:stretch>
        </p:blipFill>
        <p:spPr bwMode="auto">
          <a:xfrm>
            <a:off x="4613275" y="3614738"/>
            <a:ext cx="4351338" cy="3198812"/>
          </a:xfrm>
          <a:prstGeom prst="rect">
            <a:avLst/>
          </a:prstGeom>
          <a:noFill/>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4196"/>
                                        </p:tgtEl>
                                        <p:attrNameLst>
                                          <p:attrName>style.visibility</p:attrName>
                                        </p:attrNameLst>
                                      </p:cBhvr>
                                      <p:to>
                                        <p:strVal val="visible"/>
                                      </p:to>
                                    </p:set>
                                    <p:anim calcmode="lin" valueType="num">
                                      <p:cBhvr additive="base">
                                        <p:cTn id="7" dur="500" fill="hold"/>
                                        <p:tgtEl>
                                          <p:spTgt spid="264196"/>
                                        </p:tgtEl>
                                        <p:attrNameLst>
                                          <p:attrName>ppt_x</p:attrName>
                                        </p:attrNameLst>
                                      </p:cBhvr>
                                      <p:tavLst>
                                        <p:tav tm="0">
                                          <p:val>
                                            <p:strVal val="#ppt_x"/>
                                          </p:val>
                                        </p:tav>
                                        <p:tav tm="100000">
                                          <p:val>
                                            <p:strVal val="#ppt_x"/>
                                          </p:val>
                                        </p:tav>
                                      </p:tavLst>
                                    </p:anim>
                                    <p:anim calcmode="lin" valueType="num">
                                      <p:cBhvr additive="base">
                                        <p:cTn id="8" dur="500" fill="hold"/>
                                        <p:tgtEl>
                                          <p:spTgt spid="2641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64197"/>
                                        </p:tgtEl>
                                        <p:attrNameLst>
                                          <p:attrName>style.visibility</p:attrName>
                                        </p:attrNameLst>
                                      </p:cBhvr>
                                      <p:to>
                                        <p:strVal val="visible"/>
                                      </p:to>
                                    </p:set>
                                    <p:anim calcmode="lin" valueType="num">
                                      <p:cBhvr additive="base">
                                        <p:cTn id="13" dur="500" fill="hold"/>
                                        <p:tgtEl>
                                          <p:spTgt spid="264197"/>
                                        </p:tgtEl>
                                        <p:attrNameLst>
                                          <p:attrName>ppt_x</p:attrName>
                                        </p:attrNameLst>
                                      </p:cBhvr>
                                      <p:tavLst>
                                        <p:tav tm="0">
                                          <p:val>
                                            <p:strVal val="#ppt_x"/>
                                          </p:val>
                                        </p:tav>
                                        <p:tav tm="100000">
                                          <p:val>
                                            <p:strVal val="#ppt_x"/>
                                          </p:val>
                                        </p:tav>
                                      </p:tavLst>
                                    </p:anim>
                                    <p:anim calcmode="lin" valueType="num">
                                      <p:cBhvr additive="base">
                                        <p:cTn id="14" dur="500" fill="hold"/>
                                        <p:tgtEl>
                                          <p:spTgt spid="2641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264196"/>
                                        </p:tgtEl>
                                        <p:attrNameLst>
                                          <p:attrName>ppt_x</p:attrName>
                                        </p:attrNameLst>
                                      </p:cBhvr>
                                      <p:tavLst>
                                        <p:tav tm="0">
                                          <p:val>
                                            <p:strVal val="ppt_x"/>
                                          </p:val>
                                        </p:tav>
                                        <p:tav tm="100000">
                                          <p:val>
                                            <p:strVal val="ppt_x"/>
                                          </p:val>
                                        </p:tav>
                                      </p:tavLst>
                                    </p:anim>
                                    <p:anim calcmode="lin" valueType="num">
                                      <p:cBhvr additive="base">
                                        <p:cTn id="19" dur="500"/>
                                        <p:tgtEl>
                                          <p:spTgt spid="264196"/>
                                        </p:tgtEl>
                                        <p:attrNameLst>
                                          <p:attrName>ppt_y</p:attrName>
                                        </p:attrNameLst>
                                      </p:cBhvr>
                                      <p:tavLst>
                                        <p:tav tm="0">
                                          <p:val>
                                            <p:strVal val="ppt_y"/>
                                          </p:val>
                                        </p:tav>
                                        <p:tav tm="100000">
                                          <p:val>
                                            <p:strVal val="1+ppt_h/2"/>
                                          </p:val>
                                        </p:tav>
                                      </p:tavLst>
                                    </p:anim>
                                    <p:set>
                                      <p:cBhvr>
                                        <p:cTn id="20" dur="1" fill="hold">
                                          <p:stCondLst>
                                            <p:cond delay="499"/>
                                          </p:stCondLst>
                                        </p:cTn>
                                        <p:tgtEl>
                                          <p:spTgt spid="264196"/>
                                        </p:tgtEl>
                                        <p:attrNameLst>
                                          <p:attrName>style.visibility</p:attrName>
                                        </p:attrNameLst>
                                      </p:cBhvr>
                                      <p:to>
                                        <p:strVal val="hidden"/>
                                      </p:to>
                                    </p:set>
                                  </p:childTnLst>
                                </p:cTn>
                              </p:par>
                              <p:par>
                                <p:cTn id="21" presetID="2" presetClass="exit" presetSubtype="4" fill="hold" nodeType="withEffect">
                                  <p:stCondLst>
                                    <p:cond delay="0"/>
                                  </p:stCondLst>
                                  <p:childTnLst>
                                    <p:anim calcmode="lin" valueType="num">
                                      <p:cBhvr additive="base">
                                        <p:cTn id="22" dur="500"/>
                                        <p:tgtEl>
                                          <p:spTgt spid="264197"/>
                                        </p:tgtEl>
                                        <p:attrNameLst>
                                          <p:attrName>ppt_x</p:attrName>
                                        </p:attrNameLst>
                                      </p:cBhvr>
                                      <p:tavLst>
                                        <p:tav tm="0">
                                          <p:val>
                                            <p:strVal val="ppt_x"/>
                                          </p:val>
                                        </p:tav>
                                        <p:tav tm="100000">
                                          <p:val>
                                            <p:strVal val="ppt_x"/>
                                          </p:val>
                                        </p:tav>
                                      </p:tavLst>
                                    </p:anim>
                                    <p:anim calcmode="lin" valueType="num">
                                      <p:cBhvr additive="base">
                                        <p:cTn id="23" dur="500"/>
                                        <p:tgtEl>
                                          <p:spTgt spid="264197"/>
                                        </p:tgtEl>
                                        <p:attrNameLst>
                                          <p:attrName>ppt_y</p:attrName>
                                        </p:attrNameLst>
                                      </p:cBhvr>
                                      <p:tavLst>
                                        <p:tav tm="0">
                                          <p:val>
                                            <p:strVal val="ppt_y"/>
                                          </p:val>
                                        </p:tav>
                                        <p:tav tm="100000">
                                          <p:val>
                                            <p:strVal val="1+ppt_h/2"/>
                                          </p:val>
                                        </p:tav>
                                      </p:tavLst>
                                    </p:anim>
                                    <p:set>
                                      <p:cBhvr>
                                        <p:cTn id="24" dur="1" fill="hold">
                                          <p:stCondLst>
                                            <p:cond delay="499"/>
                                          </p:stCondLst>
                                        </p:cTn>
                                        <p:tgtEl>
                                          <p:spTgt spid="264197"/>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264203"/>
                                        </p:tgtEl>
                                        <p:attrNameLst>
                                          <p:attrName>style.visibility</p:attrName>
                                        </p:attrNameLst>
                                      </p:cBhvr>
                                      <p:to>
                                        <p:strVal val="visible"/>
                                      </p:to>
                                    </p:set>
                                    <p:animEffect transition="in" filter="blinds(horizontal)">
                                      <p:cBhvr>
                                        <p:cTn id="29" dur="500"/>
                                        <p:tgtEl>
                                          <p:spTgt spid="264203"/>
                                        </p:tgtEl>
                                      </p:cBhvr>
                                    </p:animEffect>
                                  </p:childTnLst>
                                </p:cTn>
                              </p:par>
                              <p:par>
                                <p:cTn id="30" presetID="3" presetClass="entr" presetSubtype="10" fill="hold" nodeType="withEffect">
                                  <p:stCondLst>
                                    <p:cond delay="0"/>
                                  </p:stCondLst>
                                  <p:childTnLst>
                                    <p:set>
                                      <p:cBhvr>
                                        <p:cTn id="31" dur="1" fill="hold">
                                          <p:stCondLst>
                                            <p:cond delay="0"/>
                                          </p:stCondLst>
                                        </p:cTn>
                                        <p:tgtEl>
                                          <p:spTgt spid="264202"/>
                                        </p:tgtEl>
                                        <p:attrNameLst>
                                          <p:attrName>style.visibility</p:attrName>
                                        </p:attrNameLst>
                                      </p:cBhvr>
                                      <p:to>
                                        <p:strVal val="visible"/>
                                      </p:to>
                                    </p:set>
                                    <p:animEffect transition="in" filter="blinds(horizontal)">
                                      <p:cBhvr>
                                        <p:cTn id="32" dur="500"/>
                                        <p:tgtEl>
                                          <p:spTgt spid="26420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64204"/>
                                        </p:tgtEl>
                                        <p:attrNameLst>
                                          <p:attrName>style.visibility</p:attrName>
                                        </p:attrNameLst>
                                      </p:cBhvr>
                                      <p:to>
                                        <p:strVal val="visible"/>
                                      </p:to>
                                    </p:set>
                                    <p:animEffect transition="in" filter="blinds(horizontal)">
                                      <p:cBhvr>
                                        <p:cTn id="37" dur="500"/>
                                        <p:tgtEl>
                                          <p:spTgt spid="264204"/>
                                        </p:tgtEl>
                                      </p:cBhvr>
                                    </p:animEffect>
                                  </p:childTnLst>
                                </p:cTn>
                              </p:par>
                              <p:par>
                                <p:cTn id="38" presetID="3" presetClass="entr" presetSubtype="10" fill="hold" nodeType="withEffect">
                                  <p:stCondLst>
                                    <p:cond delay="0"/>
                                  </p:stCondLst>
                                  <p:childTnLst>
                                    <p:set>
                                      <p:cBhvr>
                                        <p:cTn id="39" dur="1" fill="hold">
                                          <p:stCondLst>
                                            <p:cond delay="0"/>
                                          </p:stCondLst>
                                        </p:cTn>
                                        <p:tgtEl>
                                          <p:spTgt spid="264205"/>
                                        </p:tgtEl>
                                        <p:attrNameLst>
                                          <p:attrName>style.visibility</p:attrName>
                                        </p:attrNameLst>
                                      </p:cBhvr>
                                      <p:to>
                                        <p:strVal val="visible"/>
                                      </p:to>
                                    </p:set>
                                    <p:animEffect transition="in" filter="blinds(horizontal)">
                                      <p:cBhvr>
                                        <p:cTn id="40" dur="500"/>
                                        <p:tgtEl>
                                          <p:spTgt spid="264205"/>
                                        </p:tgtEl>
                                      </p:cBhvr>
                                    </p:animEffect>
                                  </p:childTnLst>
                                </p:cTn>
                              </p:par>
                            </p:childTnLst>
                          </p:cTn>
                        </p:par>
                      </p:childTnLst>
                    </p:cTn>
                  </p:par>
                  <p:par>
                    <p:cTn id="41" fill="hold">
                      <p:stCondLst>
                        <p:cond delay="indefinite"/>
                      </p:stCondLst>
                      <p:childTnLst>
                        <p:par>
                          <p:cTn id="42" fill="hold">
                            <p:stCondLst>
                              <p:cond delay="0"/>
                            </p:stCondLst>
                            <p:childTnLst>
                              <p:par>
                                <p:cTn id="43" presetID="3" presetClass="exit" presetSubtype="10" fill="hold" nodeType="clickEffect">
                                  <p:stCondLst>
                                    <p:cond delay="0"/>
                                  </p:stCondLst>
                                  <p:childTnLst>
                                    <p:animEffect transition="out" filter="blinds(horizontal)">
                                      <p:cBhvr>
                                        <p:cTn id="44" dur="500"/>
                                        <p:tgtEl>
                                          <p:spTgt spid="264203"/>
                                        </p:tgtEl>
                                      </p:cBhvr>
                                    </p:animEffect>
                                    <p:set>
                                      <p:cBhvr>
                                        <p:cTn id="45" dur="1" fill="hold">
                                          <p:stCondLst>
                                            <p:cond delay="499"/>
                                          </p:stCondLst>
                                        </p:cTn>
                                        <p:tgtEl>
                                          <p:spTgt spid="264203"/>
                                        </p:tgtEl>
                                        <p:attrNameLst>
                                          <p:attrName>style.visibility</p:attrName>
                                        </p:attrNameLst>
                                      </p:cBhvr>
                                      <p:to>
                                        <p:strVal val="hidden"/>
                                      </p:to>
                                    </p:set>
                                  </p:childTnLst>
                                </p:cTn>
                              </p:par>
                              <p:par>
                                <p:cTn id="46" presetID="3" presetClass="exit" presetSubtype="10" fill="hold" nodeType="withEffect">
                                  <p:stCondLst>
                                    <p:cond delay="0"/>
                                  </p:stCondLst>
                                  <p:childTnLst>
                                    <p:animEffect transition="out" filter="blinds(horizontal)">
                                      <p:cBhvr>
                                        <p:cTn id="47" dur="500"/>
                                        <p:tgtEl>
                                          <p:spTgt spid="264202"/>
                                        </p:tgtEl>
                                      </p:cBhvr>
                                    </p:animEffect>
                                    <p:set>
                                      <p:cBhvr>
                                        <p:cTn id="48" dur="1" fill="hold">
                                          <p:stCondLst>
                                            <p:cond delay="499"/>
                                          </p:stCondLst>
                                        </p:cTn>
                                        <p:tgtEl>
                                          <p:spTgt spid="264202"/>
                                        </p:tgtEl>
                                        <p:attrNameLst>
                                          <p:attrName>style.visibility</p:attrName>
                                        </p:attrNameLst>
                                      </p:cBhvr>
                                      <p:to>
                                        <p:strVal val="hidden"/>
                                      </p:to>
                                    </p:set>
                                  </p:childTnLst>
                                </p:cTn>
                              </p:par>
                              <p:par>
                                <p:cTn id="49" presetID="3" presetClass="exit" presetSubtype="10" fill="hold" nodeType="withEffect">
                                  <p:stCondLst>
                                    <p:cond delay="0"/>
                                  </p:stCondLst>
                                  <p:childTnLst>
                                    <p:animEffect transition="out" filter="blinds(horizontal)">
                                      <p:cBhvr>
                                        <p:cTn id="50" dur="500"/>
                                        <p:tgtEl>
                                          <p:spTgt spid="264204"/>
                                        </p:tgtEl>
                                      </p:cBhvr>
                                    </p:animEffect>
                                    <p:set>
                                      <p:cBhvr>
                                        <p:cTn id="51" dur="1" fill="hold">
                                          <p:stCondLst>
                                            <p:cond delay="499"/>
                                          </p:stCondLst>
                                        </p:cTn>
                                        <p:tgtEl>
                                          <p:spTgt spid="264204"/>
                                        </p:tgtEl>
                                        <p:attrNameLst>
                                          <p:attrName>style.visibility</p:attrName>
                                        </p:attrNameLst>
                                      </p:cBhvr>
                                      <p:to>
                                        <p:strVal val="hidden"/>
                                      </p:to>
                                    </p:set>
                                  </p:childTnLst>
                                </p:cTn>
                              </p:par>
                              <p:par>
                                <p:cTn id="52" presetID="3" presetClass="exit" presetSubtype="10" fill="hold" nodeType="withEffect">
                                  <p:stCondLst>
                                    <p:cond delay="0"/>
                                  </p:stCondLst>
                                  <p:childTnLst>
                                    <p:animEffect transition="out" filter="blinds(horizontal)">
                                      <p:cBhvr>
                                        <p:cTn id="53" dur="500"/>
                                        <p:tgtEl>
                                          <p:spTgt spid="264205"/>
                                        </p:tgtEl>
                                      </p:cBhvr>
                                    </p:animEffect>
                                    <p:set>
                                      <p:cBhvr>
                                        <p:cTn id="54" dur="1" fill="hold">
                                          <p:stCondLst>
                                            <p:cond delay="499"/>
                                          </p:stCondLst>
                                        </p:cTn>
                                        <p:tgtEl>
                                          <p:spTgt spid="26420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64201"/>
                                        </p:tgtEl>
                                        <p:attrNameLst>
                                          <p:attrName>style.visibility</p:attrName>
                                        </p:attrNameLst>
                                      </p:cBhvr>
                                      <p:to>
                                        <p:strVal val="visible"/>
                                      </p:to>
                                    </p:set>
                                    <p:anim calcmode="lin" valueType="num">
                                      <p:cBhvr additive="base">
                                        <p:cTn id="59" dur="500" fill="hold"/>
                                        <p:tgtEl>
                                          <p:spTgt spid="264201"/>
                                        </p:tgtEl>
                                        <p:attrNameLst>
                                          <p:attrName>ppt_x</p:attrName>
                                        </p:attrNameLst>
                                      </p:cBhvr>
                                      <p:tavLst>
                                        <p:tav tm="0">
                                          <p:val>
                                            <p:strVal val="#ppt_x"/>
                                          </p:val>
                                        </p:tav>
                                        <p:tav tm="100000">
                                          <p:val>
                                            <p:strVal val="#ppt_x"/>
                                          </p:val>
                                        </p:tav>
                                      </p:tavLst>
                                    </p:anim>
                                    <p:anim calcmode="lin" valueType="num">
                                      <p:cBhvr additive="base">
                                        <p:cTn id="60" dur="500" fill="hold"/>
                                        <p:tgtEl>
                                          <p:spTgt spid="264201"/>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xit" presetSubtype="4" fill="hold" nodeType="clickEffect">
                                  <p:stCondLst>
                                    <p:cond delay="0"/>
                                  </p:stCondLst>
                                  <p:childTnLst>
                                    <p:anim calcmode="lin" valueType="num">
                                      <p:cBhvr additive="base">
                                        <p:cTn id="64" dur="500"/>
                                        <p:tgtEl>
                                          <p:spTgt spid="264201"/>
                                        </p:tgtEl>
                                        <p:attrNameLst>
                                          <p:attrName>ppt_x</p:attrName>
                                        </p:attrNameLst>
                                      </p:cBhvr>
                                      <p:tavLst>
                                        <p:tav tm="0">
                                          <p:val>
                                            <p:strVal val="ppt_x"/>
                                          </p:val>
                                        </p:tav>
                                        <p:tav tm="100000">
                                          <p:val>
                                            <p:strVal val="ppt_x"/>
                                          </p:val>
                                        </p:tav>
                                      </p:tavLst>
                                    </p:anim>
                                    <p:anim calcmode="lin" valueType="num">
                                      <p:cBhvr additive="base">
                                        <p:cTn id="65" dur="500"/>
                                        <p:tgtEl>
                                          <p:spTgt spid="264201"/>
                                        </p:tgtEl>
                                        <p:attrNameLst>
                                          <p:attrName>ppt_y</p:attrName>
                                        </p:attrNameLst>
                                      </p:cBhvr>
                                      <p:tavLst>
                                        <p:tav tm="0">
                                          <p:val>
                                            <p:strVal val="ppt_y"/>
                                          </p:val>
                                        </p:tav>
                                        <p:tav tm="100000">
                                          <p:val>
                                            <p:strVal val="1+ppt_h/2"/>
                                          </p:val>
                                        </p:tav>
                                      </p:tavLst>
                                    </p:anim>
                                    <p:set>
                                      <p:cBhvr>
                                        <p:cTn id="66" dur="1" fill="hold">
                                          <p:stCondLst>
                                            <p:cond delay="499"/>
                                          </p:stCondLst>
                                        </p:cTn>
                                        <p:tgtEl>
                                          <p:spTgt spid="26420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nodeType="clickEffect">
                                  <p:stCondLst>
                                    <p:cond delay="0"/>
                                  </p:stCondLst>
                                  <p:childTnLst>
                                    <p:set>
                                      <p:cBhvr>
                                        <p:cTn id="70" dur="1" fill="hold">
                                          <p:stCondLst>
                                            <p:cond delay="0"/>
                                          </p:stCondLst>
                                        </p:cTn>
                                        <p:tgtEl>
                                          <p:spTgt spid="264198"/>
                                        </p:tgtEl>
                                        <p:attrNameLst>
                                          <p:attrName>style.visibility</p:attrName>
                                        </p:attrNameLst>
                                      </p:cBhvr>
                                      <p:to>
                                        <p:strVal val="visible"/>
                                      </p:to>
                                    </p:set>
                                    <p:anim calcmode="lin" valueType="num">
                                      <p:cBhvr additive="base">
                                        <p:cTn id="71" dur="500" fill="hold"/>
                                        <p:tgtEl>
                                          <p:spTgt spid="264198"/>
                                        </p:tgtEl>
                                        <p:attrNameLst>
                                          <p:attrName>ppt_x</p:attrName>
                                        </p:attrNameLst>
                                      </p:cBhvr>
                                      <p:tavLst>
                                        <p:tav tm="0">
                                          <p:val>
                                            <p:strVal val="0-#ppt_w/2"/>
                                          </p:val>
                                        </p:tav>
                                        <p:tav tm="100000">
                                          <p:val>
                                            <p:strVal val="#ppt_x"/>
                                          </p:val>
                                        </p:tav>
                                      </p:tavLst>
                                    </p:anim>
                                    <p:anim calcmode="lin" valueType="num">
                                      <p:cBhvr additive="base">
                                        <p:cTn id="72" dur="500" fill="hold"/>
                                        <p:tgtEl>
                                          <p:spTgt spid="264198"/>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2" fill="hold" nodeType="clickEffect">
                                  <p:stCondLst>
                                    <p:cond delay="0"/>
                                  </p:stCondLst>
                                  <p:childTnLst>
                                    <p:set>
                                      <p:cBhvr>
                                        <p:cTn id="76" dur="1" fill="hold">
                                          <p:stCondLst>
                                            <p:cond delay="0"/>
                                          </p:stCondLst>
                                        </p:cTn>
                                        <p:tgtEl>
                                          <p:spTgt spid="264199"/>
                                        </p:tgtEl>
                                        <p:attrNameLst>
                                          <p:attrName>style.visibility</p:attrName>
                                        </p:attrNameLst>
                                      </p:cBhvr>
                                      <p:to>
                                        <p:strVal val="visible"/>
                                      </p:to>
                                    </p:set>
                                    <p:anim calcmode="lin" valueType="num">
                                      <p:cBhvr additive="base">
                                        <p:cTn id="77" dur="500" fill="hold"/>
                                        <p:tgtEl>
                                          <p:spTgt spid="264199"/>
                                        </p:tgtEl>
                                        <p:attrNameLst>
                                          <p:attrName>ppt_x</p:attrName>
                                        </p:attrNameLst>
                                      </p:cBhvr>
                                      <p:tavLst>
                                        <p:tav tm="0">
                                          <p:val>
                                            <p:strVal val="1+#ppt_w/2"/>
                                          </p:val>
                                        </p:tav>
                                        <p:tav tm="100000">
                                          <p:val>
                                            <p:strVal val="#ppt_x"/>
                                          </p:val>
                                        </p:tav>
                                      </p:tavLst>
                                    </p:anim>
                                    <p:anim calcmode="lin" valueType="num">
                                      <p:cBhvr additive="base">
                                        <p:cTn id="78" dur="500" fill="hold"/>
                                        <p:tgtEl>
                                          <p:spTgt spid="264199"/>
                                        </p:tgtEl>
                                        <p:attrNameLst>
                                          <p:attrName>ppt_y</p:attrName>
                                        </p:attrNameLst>
                                      </p:cBhvr>
                                      <p:tavLst>
                                        <p:tav tm="0">
                                          <p:val>
                                            <p:strVal val="#ppt_y"/>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xit" presetSubtype="2" fill="hold" nodeType="clickEffect">
                                  <p:stCondLst>
                                    <p:cond delay="0"/>
                                  </p:stCondLst>
                                  <p:childTnLst>
                                    <p:anim calcmode="lin" valueType="num">
                                      <p:cBhvr additive="base">
                                        <p:cTn id="82" dur="500"/>
                                        <p:tgtEl>
                                          <p:spTgt spid="264199"/>
                                        </p:tgtEl>
                                        <p:attrNameLst>
                                          <p:attrName>ppt_x</p:attrName>
                                        </p:attrNameLst>
                                      </p:cBhvr>
                                      <p:tavLst>
                                        <p:tav tm="0">
                                          <p:val>
                                            <p:strVal val="ppt_x"/>
                                          </p:val>
                                        </p:tav>
                                        <p:tav tm="100000">
                                          <p:val>
                                            <p:strVal val="1+ppt_w/2"/>
                                          </p:val>
                                        </p:tav>
                                      </p:tavLst>
                                    </p:anim>
                                    <p:anim calcmode="lin" valueType="num">
                                      <p:cBhvr additive="base">
                                        <p:cTn id="83" dur="500"/>
                                        <p:tgtEl>
                                          <p:spTgt spid="264199"/>
                                        </p:tgtEl>
                                        <p:attrNameLst>
                                          <p:attrName>ppt_y</p:attrName>
                                        </p:attrNameLst>
                                      </p:cBhvr>
                                      <p:tavLst>
                                        <p:tav tm="0">
                                          <p:val>
                                            <p:strVal val="ppt_y"/>
                                          </p:val>
                                        </p:tav>
                                        <p:tav tm="100000">
                                          <p:val>
                                            <p:strVal val="ppt_y"/>
                                          </p:val>
                                        </p:tav>
                                      </p:tavLst>
                                    </p:anim>
                                    <p:set>
                                      <p:cBhvr>
                                        <p:cTn id="84" dur="1" fill="hold">
                                          <p:stCondLst>
                                            <p:cond delay="499"/>
                                          </p:stCondLst>
                                        </p:cTn>
                                        <p:tgtEl>
                                          <p:spTgt spid="264199"/>
                                        </p:tgtEl>
                                        <p:attrNameLst>
                                          <p:attrName>style.visibility</p:attrName>
                                        </p:attrNameLst>
                                      </p:cBhvr>
                                      <p:to>
                                        <p:strVal val="hidden"/>
                                      </p:to>
                                    </p:set>
                                  </p:childTnLst>
                                </p:cTn>
                              </p:par>
                              <p:par>
                                <p:cTn id="85" presetID="2" presetClass="exit" presetSubtype="8" fill="hold" nodeType="withEffect">
                                  <p:stCondLst>
                                    <p:cond delay="0"/>
                                  </p:stCondLst>
                                  <p:childTnLst>
                                    <p:anim calcmode="lin" valueType="num">
                                      <p:cBhvr additive="base">
                                        <p:cTn id="86" dur="500"/>
                                        <p:tgtEl>
                                          <p:spTgt spid="264198"/>
                                        </p:tgtEl>
                                        <p:attrNameLst>
                                          <p:attrName>ppt_x</p:attrName>
                                        </p:attrNameLst>
                                      </p:cBhvr>
                                      <p:tavLst>
                                        <p:tav tm="0">
                                          <p:val>
                                            <p:strVal val="ppt_x"/>
                                          </p:val>
                                        </p:tav>
                                        <p:tav tm="100000">
                                          <p:val>
                                            <p:strVal val="0-ppt_w/2"/>
                                          </p:val>
                                        </p:tav>
                                      </p:tavLst>
                                    </p:anim>
                                    <p:anim calcmode="lin" valueType="num">
                                      <p:cBhvr additive="base">
                                        <p:cTn id="87" dur="500"/>
                                        <p:tgtEl>
                                          <p:spTgt spid="264198"/>
                                        </p:tgtEl>
                                        <p:attrNameLst>
                                          <p:attrName>ppt_y</p:attrName>
                                        </p:attrNameLst>
                                      </p:cBhvr>
                                      <p:tavLst>
                                        <p:tav tm="0">
                                          <p:val>
                                            <p:strVal val="ppt_y"/>
                                          </p:val>
                                        </p:tav>
                                        <p:tav tm="100000">
                                          <p:val>
                                            <p:strVal val="ppt_y"/>
                                          </p:val>
                                        </p:tav>
                                      </p:tavLst>
                                    </p:anim>
                                    <p:set>
                                      <p:cBhvr>
                                        <p:cTn id="88" dur="1" fill="hold">
                                          <p:stCondLst>
                                            <p:cond delay="499"/>
                                          </p:stCondLst>
                                        </p:cTn>
                                        <p:tgtEl>
                                          <p:spTgt spid="264198"/>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2" presetClass="entr" presetSubtype="1" fill="hold" nodeType="clickEffect">
                                  <p:stCondLst>
                                    <p:cond delay="0"/>
                                  </p:stCondLst>
                                  <p:childTnLst>
                                    <p:set>
                                      <p:cBhvr>
                                        <p:cTn id="92" dur="1" fill="hold">
                                          <p:stCondLst>
                                            <p:cond delay="0"/>
                                          </p:stCondLst>
                                        </p:cTn>
                                        <p:tgtEl>
                                          <p:spTgt spid="264200"/>
                                        </p:tgtEl>
                                        <p:attrNameLst>
                                          <p:attrName>style.visibility</p:attrName>
                                        </p:attrNameLst>
                                      </p:cBhvr>
                                      <p:to>
                                        <p:strVal val="visible"/>
                                      </p:to>
                                    </p:set>
                                    <p:anim calcmode="lin" valueType="num">
                                      <p:cBhvr additive="base">
                                        <p:cTn id="93" dur="500" fill="hold"/>
                                        <p:tgtEl>
                                          <p:spTgt spid="264200"/>
                                        </p:tgtEl>
                                        <p:attrNameLst>
                                          <p:attrName>ppt_x</p:attrName>
                                        </p:attrNameLst>
                                      </p:cBhvr>
                                      <p:tavLst>
                                        <p:tav tm="0">
                                          <p:val>
                                            <p:strVal val="#ppt_x"/>
                                          </p:val>
                                        </p:tav>
                                        <p:tav tm="100000">
                                          <p:val>
                                            <p:strVal val="#ppt_x"/>
                                          </p:val>
                                        </p:tav>
                                      </p:tavLst>
                                    </p:anim>
                                    <p:anim calcmode="lin" valueType="num">
                                      <p:cBhvr additive="base">
                                        <p:cTn id="94" dur="500" fill="hold"/>
                                        <p:tgtEl>
                                          <p:spTgt spid="26420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2"/>
          <p:cNvSpPr>
            <a:spLocks noGrp="1" noRot="1" noChangeArrowheads="1"/>
          </p:cNvSpPr>
          <p:nvPr>
            <p:ph type="title"/>
          </p:nvPr>
        </p:nvSpPr>
        <p:spPr/>
        <p:txBody>
          <a:bodyPr/>
          <a:lstStyle/>
          <a:p>
            <a:r>
              <a:rPr lang="en-US" altLang="zh-CN" sz="4800"/>
              <a:t> MDC</a:t>
            </a:r>
            <a:r>
              <a:rPr lang="zh-CN" altLang="en-US" sz="4800"/>
              <a:t>宇宙线实验中的</a:t>
            </a:r>
            <a:r>
              <a:rPr lang="en-US" altLang="zh-CN" sz="4800"/>
              <a:t>DAQ</a:t>
            </a:r>
            <a:endParaRPr lang="en-US"/>
          </a:p>
        </p:txBody>
      </p:sp>
      <p:sp>
        <p:nvSpPr>
          <p:cNvPr id="485379" name="Rectangle 3"/>
          <p:cNvSpPr>
            <a:spLocks noGrp="1" noChangeArrowheads="1"/>
          </p:cNvSpPr>
          <p:nvPr>
            <p:ph type="body" sz="half" idx="1"/>
          </p:nvPr>
        </p:nvSpPr>
        <p:spPr>
          <a:xfrm>
            <a:off x="457200" y="2205038"/>
            <a:ext cx="4043363" cy="1655762"/>
          </a:xfrm>
        </p:spPr>
        <p:txBody>
          <a:bodyPr/>
          <a:lstStyle/>
          <a:p>
            <a:pPr algn="just">
              <a:spcAft>
                <a:spcPct val="20000"/>
              </a:spcAft>
            </a:pPr>
            <a:r>
              <a:rPr lang="en-US" altLang="zh-CN" sz="2400">
                <a:latin typeface="Comic Sans MS" pitchFamily="66" charset="0"/>
              </a:rPr>
              <a:t>MDC</a:t>
            </a:r>
            <a:r>
              <a:rPr lang="zh-CN" altLang="en-US" sz="2400">
                <a:latin typeface="Comic Sans MS" pitchFamily="66" charset="0"/>
              </a:rPr>
              <a:t>电子学</a:t>
            </a:r>
            <a:r>
              <a:rPr lang="en-US" altLang="zh-CN" sz="2400">
                <a:latin typeface="Comic Sans MS" pitchFamily="66" charset="0"/>
              </a:rPr>
              <a:t>17</a:t>
            </a:r>
            <a:r>
              <a:rPr lang="zh-CN" altLang="en-US" sz="2400">
                <a:latin typeface="Comic Sans MS" pitchFamily="66" charset="0"/>
              </a:rPr>
              <a:t>个机箱</a:t>
            </a:r>
          </a:p>
          <a:p>
            <a:pPr algn="just">
              <a:spcAft>
                <a:spcPct val="20000"/>
              </a:spcAft>
            </a:pPr>
            <a:r>
              <a:rPr lang="zh-CN" altLang="en-US" sz="2400">
                <a:latin typeface="Comic Sans MS" pitchFamily="66" charset="0"/>
              </a:rPr>
              <a:t>正常取数和刻度模式</a:t>
            </a:r>
          </a:p>
        </p:txBody>
      </p:sp>
      <p:graphicFrame>
        <p:nvGraphicFramePr>
          <p:cNvPr id="485380" name="Object 4"/>
          <p:cNvGraphicFramePr>
            <a:graphicFrameLocks noGrp="1" noChangeAspect="1"/>
          </p:cNvGraphicFramePr>
          <p:nvPr>
            <p:ph sz="half" idx="2"/>
          </p:nvPr>
        </p:nvGraphicFramePr>
        <p:xfrm>
          <a:off x="4067175" y="1484313"/>
          <a:ext cx="4633913" cy="2384425"/>
        </p:xfrm>
        <a:graphic>
          <a:graphicData uri="http://schemas.openxmlformats.org/presentationml/2006/ole">
            <mc:AlternateContent xmlns:mc="http://schemas.openxmlformats.org/markup-compatibility/2006">
              <mc:Choice xmlns:v="urn:schemas-microsoft-com:vml" Requires="v">
                <p:oleObj spid="_x0000_s485403" name="Visio" r:id="rId3" imgW="4658868" imgH="2396642" progId="Visio.Drawing.11">
                  <p:embed/>
                </p:oleObj>
              </mc:Choice>
              <mc:Fallback>
                <p:oleObj name="Visio" r:id="rId3" imgW="4658868" imgH="2396642" progId="Visio.Drawing.11">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1484313"/>
                        <a:ext cx="4633913" cy="2384425"/>
                      </a:xfrm>
                      <a:prstGeom prst="rect">
                        <a:avLst/>
                      </a:prstGeom>
                      <a:solidFill>
                        <a:srgbClr val="CCFFFF"/>
                      </a:solidFill>
                    </p:spPr>
                  </p:pic>
                </p:oleObj>
              </mc:Fallback>
            </mc:AlternateContent>
          </a:graphicData>
        </a:graphic>
      </p:graphicFrame>
      <p:sp>
        <p:nvSpPr>
          <p:cNvPr id="8" name="日期占位符 7"/>
          <p:cNvSpPr>
            <a:spLocks noGrp="1"/>
          </p:cNvSpPr>
          <p:nvPr>
            <p:ph type="dt" sz="half" idx="10"/>
          </p:nvPr>
        </p:nvSpPr>
        <p:spPr/>
        <p:txBody>
          <a:bodyPr/>
          <a:lstStyle/>
          <a:p>
            <a:r>
              <a:rPr lang="en-US" altLang="zh-CN" smtClean="0"/>
              <a:t>2014-7-18 IHEP</a:t>
            </a:r>
            <a:endParaRPr lang="en-US"/>
          </a:p>
        </p:txBody>
      </p:sp>
      <p:sp>
        <p:nvSpPr>
          <p:cNvPr id="9" name="灯片编号占位符 8"/>
          <p:cNvSpPr>
            <a:spLocks noGrp="1"/>
          </p:cNvSpPr>
          <p:nvPr>
            <p:ph type="sldNum" sz="quarter" idx="11"/>
          </p:nvPr>
        </p:nvSpPr>
        <p:spPr/>
        <p:txBody>
          <a:bodyPr/>
          <a:lstStyle/>
          <a:p>
            <a:fld id="{2320DCF4-FB4A-4E4C-B62A-0F3E8E910F2F}" type="slidenum">
              <a:rPr lang="en-US" smtClean="0"/>
              <a:pPr/>
              <a:t>167</a:t>
            </a:fld>
            <a:endParaRPr lang="en-US"/>
          </a:p>
        </p:txBody>
      </p:sp>
      <p:sp>
        <p:nvSpPr>
          <p:cNvPr id="10" name="页脚占位符 9"/>
          <p:cNvSpPr>
            <a:spLocks noGrp="1"/>
          </p:cNvSpPr>
          <p:nvPr>
            <p:ph type="ftr" sz="quarter" idx="12"/>
          </p:nvPr>
        </p:nvSpPr>
        <p:spPr/>
        <p:txBody>
          <a:bodyPr/>
          <a:lstStyle/>
          <a:p>
            <a:r>
              <a:rPr lang="pt-BR" altLang="zh-CN" smtClean="0"/>
              <a:t>Z.-A. LIU     EPC Seminar</a:t>
            </a:r>
            <a:endParaRPr lang="en-US"/>
          </a:p>
        </p:txBody>
      </p:sp>
      <p:sp>
        <p:nvSpPr>
          <p:cNvPr id="485381" name="Rectangle 5"/>
          <p:cNvSpPr>
            <a:spLocks noChangeArrowheads="1"/>
          </p:cNvSpPr>
          <p:nvPr/>
        </p:nvSpPr>
        <p:spPr bwMode="auto">
          <a:xfrm>
            <a:off x="468313" y="4378325"/>
            <a:ext cx="8351837" cy="2003425"/>
          </a:xfrm>
          <a:prstGeom prst="rect">
            <a:avLst/>
          </a:prstGeom>
          <a:noFill/>
          <a:ln w="9525">
            <a:noFill/>
            <a:miter lim="800000"/>
            <a:headEnd/>
            <a:tailEnd/>
          </a:ln>
          <a:effectLst/>
        </p:spPr>
        <p:txBody>
          <a:bodyPr/>
          <a:lstStyle/>
          <a:p>
            <a:pPr marL="342900" indent="-342900" algn="just">
              <a:lnSpc>
                <a:spcPct val="90000"/>
              </a:lnSpc>
              <a:spcBef>
                <a:spcPct val="20000"/>
              </a:spcBef>
              <a:buClr>
                <a:schemeClr val="hlink"/>
              </a:buClr>
              <a:buSzPct val="70000"/>
              <a:buFont typeface="Wingdings" pitchFamily="2" charset="2"/>
              <a:buChar char="n"/>
            </a:pPr>
            <a:r>
              <a:rPr kumimoji="0" lang="en-US" altLang="zh-CN">
                <a:effectLst>
                  <a:outerShdw blurRad="38100" dist="38100" dir="2700000" algn="tl">
                    <a:srgbClr val="000000"/>
                  </a:outerShdw>
                </a:effectLst>
                <a:latin typeface="Comic Sans MS" pitchFamily="66" charset="0"/>
              </a:rPr>
              <a:t>1U</a:t>
            </a:r>
            <a:r>
              <a:rPr kumimoji="0" lang="zh-CN" altLang="en-US">
                <a:effectLst>
                  <a:outerShdw blurRad="38100" dist="38100" dir="2700000" algn="tl">
                    <a:srgbClr val="000000"/>
                  </a:outerShdw>
                </a:effectLst>
                <a:latin typeface="Comic Sans MS" pitchFamily="66" charset="0"/>
              </a:rPr>
              <a:t>长城服务器，</a:t>
            </a:r>
            <a:r>
              <a:rPr kumimoji="0" lang="en-US" altLang="zh-CN">
                <a:effectLst>
                  <a:outerShdw blurRad="38100" dist="38100" dir="2700000" algn="tl">
                    <a:srgbClr val="000000"/>
                  </a:outerShdw>
                </a:effectLst>
                <a:latin typeface="Comic Sans MS" pitchFamily="66" charset="0"/>
              </a:rPr>
              <a:t>CPU 2.8Gx2</a:t>
            </a:r>
            <a:r>
              <a:rPr kumimoji="0" lang="zh-CN" altLang="en-US">
                <a:effectLst>
                  <a:outerShdw blurRad="38100" dist="38100" dir="2700000" algn="tl">
                    <a:srgbClr val="000000"/>
                  </a:outerShdw>
                </a:effectLst>
                <a:latin typeface="Comic Sans MS" pitchFamily="66" charset="0"/>
              </a:rPr>
              <a:t>，</a:t>
            </a:r>
            <a:r>
              <a:rPr kumimoji="0" lang="en-US" altLang="zh-CN">
                <a:effectLst>
                  <a:outerShdw blurRad="38100" dist="38100" dir="2700000" algn="tl">
                    <a:srgbClr val="000000"/>
                  </a:outerShdw>
                </a:effectLst>
                <a:latin typeface="Comic Sans MS" pitchFamily="66" charset="0"/>
              </a:rPr>
              <a:t>Memory 2G</a:t>
            </a:r>
          </a:p>
          <a:p>
            <a:pPr marL="742950" lvl="1" indent="-285750" algn="just">
              <a:lnSpc>
                <a:spcPct val="90000"/>
              </a:lnSpc>
              <a:spcBef>
                <a:spcPct val="20000"/>
              </a:spcBef>
              <a:buClr>
                <a:schemeClr val="accent2"/>
              </a:buClr>
              <a:buSzPct val="70000"/>
              <a:buFont typeface="Wingdings" pitchFamily="2" charset="2"/>
              <a:buChar char="n"/>
            </a:pPr>
            <a:r>
              <a:rPr kumimoji="0" lang="zh-CN" altLang="en-US" sz="1800">
                <a:effectLst>
                  <a:outerShdw blurRad="38100" dist="38100" dir="2700000" algn="tl">
                    <a:srgbClr val="000000"/>
                  </a:outerShdw>
                </a:effectLst>
                <a:latin typeface="Comic Sans MS" pitchFamily="66" charset="0"/>
              </a:rPr>
              <a:t>部署</a:t>
            </a:r>
            <a:r>
              <a:rPr kumimoji="0" lang="en-US" altLang="zh-CN" sz="1800">
                <a:effectLst>
                  <a:outerShdw blurRad="38100" dist="38100" dir="2700000" algn="tl">
                    <a:srgbClr val="000000"/>
                  </a:outerShdw>
                </a:effectLst>
                <a:latin typeface="Comic Sans MS" pitchFamily="66" charset="0"/>
              </a:rPr>
              <a:t>Dataflow</a:t>
            </a:r>
            <a:r>
              <a:rPr kumimoji="0" lang="zh-CN" altLang="en-US" sz="1800">
                <a:effectLst>
                  <a:outerShdw blurRad="38100" dist="38100" dir="2700000" algn="tl">
                    <a:srgbClr val="000000"/>
                  </a:outerShdw>
                </a:effectLst>
                <a:latin typeface="Comic Sans MS" pitchFamily="66" charset="0"/>
              </a:rPr>
              <a:t>组件，包括数据读出，数据组装，同步管理，数据流控制等</a:t>
            </a:r>
          </a:p>
          <a:p>
            <a:pPr marL="742950" lvl="1" indent="-285750" algn="just">
              <a:lnSpc>
                <a:spcPct val="90000"/>
              </a:lnSpc>
              <a:spcBef>
                <a:spcPct val="20000"/>
              </a:spcBef>
              <a:buClr>
                <a:schemeClr val="accent2"/>
              </a:buClr>
              <a:buSzPct val="70000"/>
              <a:buFont typeface="Wingdings" pitchFamily="2" charset="2"/>
              <a:buChar char="n"/>
            </a:pPr>
            <a:r>
              <a:rPr kumimoji="0" lang="zh-CN" altLang="en-US" sz="1800">
                <a:effectLst>
                  <a:outerShdw blurRad="38100" dist="38100" dir="2700000" algn="tl">
                    <a:srgbClr val="000000"/>
                  </a:outerShdw>
                </a:effectLst>
                <a:latin typeface="Comic Sans MS" pitchFamily="66" charset="0"/>
              </a:rPr>
              <a:t>实验数据存储</a:t>
            </a:r>
          </a:p>
          <a:p>
            <a:pPr marL="342900" indent="-342900" algn="just">
              <a:lnSpc>
                <a:spcPct val="90000"/>
              </a:lnSpc>
              <a:spcBef>
                <a:spcPct val="40000"/>
              </a:spcBef>
              <a:buClr>
                <a:schemeClr val="hlink"/>
              </a:buClr>
              <a:buSzPct val="70000"/>
              <a:buFont typeface="Wingdings" pitchFamily="2" charset="2"/>
              <a:buChar char="n"/>
            </a:pPr>
            <a:r>
              <a:rPr kumimoji="0" lang="en-US" altLang="zh-CN">
                <a:effectLst>
                  <a:outerShdw blurRad="38100" dist="38100" dir="2700000" algn="tl">
                    <a:srgbClr val="000000"/>
                  </a:outerShdw>
                </a:effectLst>
                <a:latin typeface="Comic Sans MS" pitchFamily="66" charset="0"/>
              </a:rPr>
              <a:t>PC, CPU 3.0G, Memory 512M, </a:t>
            </a:r>
            <a:r>
              <a:rPr kumimoji="0" lang="zh-CN" altLang="en-US">
                <a:effectLst>
                  <a:outerShdw blurRad="38100" dist="38100" dir="2700000" algn="tl">
                    <a:srgbClr val="000000"/>
                  </a:outerShdw>
                </a:effectLst>
                <a:latin typeface="Comic Sans MS" pitchFamily="66" charset="0"/>
              </a:rPr>
              <a:t>显卡</a:t>
            </a:r>
            <a:r>
              <a:rPr kumimoji="0" lang="en-US" altLang="zh-CN">
                <a:effectLst>
                  <a:outerShdw blurRad="38100" dist="38100" dir="2700000" algn="tl">
                    <a:srgbClr val="000000"/>
                  </a:outerShdw>
                </a:effectLst>
                <a:latin typeface="Comic Sans MS" pitchFamily="66" charset="0"/>
              </a:rPr>
              <a:t>128M</a:t>
            </a:r>
          </a:p>
          <a:p>
            <a:pPr marL="742950" lvl="1" indent="-285750" algn="just">
              <a:lnSpc>
                <a:spcPct val="90000"/>
              </a:lnSpc>
              <a:spcBef>
                <a:spcPct val="20000"/>
              </a:spcBef>
              <a:buClr>
                <a:schemeClr val="accent2"/>
              </a:buClr>
              <a:buSzPct val="70000"/>
              <a:buFont typeface="Wingdings" pitchFamily="2" charset="2"/>
              <a:buChar char="n"/>
            </a:pPr>
            <a:r>
              <a:rPr kumimoji="0" lang="zh-CN" altLang="en-US" sz="1800">
                <a:effectLst>
                  <a:outerShdw blurRad="38100" dist="38100" dir="2700000" algn="tl">
                    <a:srgbClr val="000000"/>
                  </a:outerShdw>
                </a:effectLst>
                <a:latin typeface="Comic Sans MS" pitchFamily="66" charset="0"/>
              </a:rPr>
              <a:t>部署</a:t>
            </a:r>
            <a:r>
              <a:rPr kumimoji="0" lang="en-US" altLang="zh-CN" sz="1800">
                <a:effectLst>
                  <a:outerShdw blurRad="38100" dist="38100" dir="2700000" algn="tl">
                    <a:srgbClr val="000000"/>
                  </a:outerShdw>
                </a:effectLst>
                <a:latin typeface="Comic Sans MS" pitchFamily="66" charset="0"/>
              </a:rPr>
              <a:t>Online</a:t>
            </a:r>
            <a:r>
              <a:rPr kumimoji="0" lang="zh-CN" altLang="en-US" sz="1800">
                <a:effectLst>
                  <a:outerShdw blurRad="38100" dist="38100" dir="2700000" algn="tl">
                    <a:srgbClr val="000000"/>
                  </a:outerShdw>
                </a:effectLst>
                <a:latin typeface="Comic Sans MS" pitchFamily="66" charset="0"/>
              </a:rPr>
              <a:t>组件，包括</a:t>
            </a:r>
            <a:r>
              <a:rPr kumimoji="0" lang="en-US" altLang="zh-CN" sz="1800">
                <a:effectLst>
                  <a:outerShdw blurRad="38100" dist="38100" dir="2700000" algn="tl">
                    <a:srgbClr val="000000"/>
                  </a:outerShdw>
                </a:effectLst>
                <a:latin typeface="Comic Sans MS" pitchFamily="66" charset="0"/>
              </a:rPr>
              <a:t>DAQ</a:t>
            </a:r>
            <a:r>
              <a:rPr kumimoji="0" lang="zh-CN" altLang="en-US" sz="1800">
                <a:effectLst>
                  <a:outerShdw blurRad="38100" dist="38100" dir="2700000" algn="tl">
                    <a:srgbClr val="000000"/>
                  </a:outerShdw>
                </a:effectLst>
                <a:latin typeface="Comic Sans MS" pitchFamily="66" charset="0"/>
              </a:rPr>
              <a:t>系统控制，直方图显示，单事例显示等</a:t>
            </a:r>
            <a:endParaRPr kumimoji="0" lang="en-US" sz="1800">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2"/>
          <p:cNvSpPr>
            <a:spLocks noGrp="1" noRot="1" noChangeArrowheads="1"/>
          </p:cNvSpPr>
          <p:nvPr>
            <p:ph type="title"/>
          </p:nvPr>
        </p:nvSpPr>
        <p:spPr/>
        <p:txBody>
          <a:bodyPr/>
          <a:lstStyle/>
          <a:p>
            <a:r>
              <a:rPr lang="zh-CN" altLang="en-US"/>
              <a:t>漂移室宇宙线实验</a:t>
            </a:r>
          </a:p>
        </p:txBody>
      </p:sp>
      <p:sp>
        <p:nvSpPr>
          <p:cNvPr id="451587" name="Rectangle 3"/>
          <p:cNvSpPr>
            <a:spLocks noGrp="1" noChangeArrowheads="1"/>
          </p:cNvSpPr>
          <p:nvPr>
            <p:ph idx="1"/>
          </p:nvPr>
        </p:nvSpPr>
        <p:spPr>
          <a:xfrm>
            <a:off x="457200" y="1600200"/>
            <a:ext cx="8229600" cy="4852988"/>
          </a:xfrm>
        </p:spPr>
        <p:txBody>
          <a:bodyPr/>
          <a:lstStyle/>
          <a:p>
            <a:pPr algn="just">
              <a:spcBef>
                <a:spcPct val="50000"/>
              </a:spcBef>
            </a:pPr>
            <a:r>
              <a:rPr lang="en-US" altLang="zh-CN" sz="3000"/>
              <a:t>2006</a:t>
            </a:r>
            <a:r>
              <a:rPr lang="zh-CN" altLang="en-US" sz="3000"/>
              <a:t>年</a:t>
            </a:r>
            <a:r>
              <a:rPr lang="en-US" altLang="zh-CN" sz="3000"/>
              <a:t>12</a:t>
            </a:r>
            <a:r>
              <a:rPr lang="zh-CN" altLang="en-US" sz="3000"/>
              <a:t>月份至今</a:t>
            </a:r>
          </a:p>
          <a:p>
            <a:pPr algn="just">
              <a:spcBef>
                <a:spcPct val="50000"/>
              </a:spcBef>
            </a:pPr>
            <a:r>
              <a:rPr lang="en-US" altLang="zh-CN" sz="3000"/>
              <a:t>4-6</a:t>
            </a:r>
            <a:r>
              <a:rPr lang="zh-CN" altLang="en-US" sz="3000"/>
              <a:t>个机箱长期运行；</a:t>
            </a:r>
            <a:r>
              <a:rPr lang="en-US" altLang="zh-CN" sz="3000"/>
              <a:t>16</a:t>
            </a:r>
            <a:r>
              <a:rPr lang="zh-CN" altLang="en-US" sz="3000"/>
              <a:t>个机箱短时间运行</a:t>
            </a:r>
          </a:p>
          <a:p>
            <a:pPr algn="just">
              <a:spcBef>
                <a:spcPct val="50000"/>
              </a:spcBef>
            </a:pPr>
            <a:r>
              <a:rPr lang="zh-CN" altLang="en-US" sz="3000"/>
              <a:t>实验要求每个通道的时间和电荷填注为单独的直方图，提供单事例显示</a:t>
            </a:r>
          </a:p>
          <a:p>
            <a:pPr algn="just">
              <a:spcBef>
                <a:spcPct val="50000"/>
              </a:spcBef>
            </a:pPr>
            <a:r>
              <a:rPr lang="zh-CN" altLang="en-US"/>
              <a:t>从运行的数月时间来看，数据获取系统运行稳定可靠，很好地配合了漂移室宇宙线实验的调试工作，达到了预定效果，为全部探测器的试运行工作奠定了基础</a:t>
            </a:r>
          </a:p>
        </p:txBody>
      </p:sp>
      <p:sp>
        <p:nvSpPr>
          <p:cNvPr id="6" name="日期占位符 5"/>
          <p:cNvSpPr>
            <a:spLocks noGrp="1"/>
          </p:cNvSpPr>
          <p:nvPr>
            <p:ph type="dt" sz="half" idx="10"/>
          </p:nvPr>
        </p:nvSpPr>
        <p:spPr/>
        <p:txBody>
          <a:bodyPr/>
          <a:lstStyle/>
          <a:p>
            <a:r>
              <a:rPr lang="en-US" altLang="zh-CN" smtClean="0"/>
              <a:t>2014-7-18 IHEP</a:t>
            </a:r>
            <a:endParaRPr lang="en-US"/>
          </a:p>
        </p:txBody>
      </p:sp>
      <p:sp>
        <p:nvSpPr>
          <p:cNvPr id="8" name="页脚占位符 7"/>
          <p:cNvSpPr>
            <a:spLocks noGrp="1"/>
          </p:cNvSpPr>
          <p:nvPr>
            <p:ph type="ftr" sz="quarter" idx="11"/>
          </p:nvPr>
        </p:nvSpPr>
        <p:spPr/>
        <p:txBody>
          <a:bodyPr/>
          <a:lstStyle/>
          <a:p>
            <a:r>
              <a:rPr lang="pt-BR" altLang="zh-CN" smtClean="0"/>
              <a:t>Z.-A. LIU     EPC Seminar</a:t>
            </a:r>
            <a:endParaRPr lang="en-US"/>
          </a:p>
        </p:txBody>
      </p:sp>
      <p:sp>
        <p:nvSpPr>
          <p:cNvPr id="7" name="灯片编号占位符 6"/>
          <p:cNvSpPr>
            <a:spLocks noGrp="1"/>
          </p:cNvSpPr>
          <p:nvPr>
            <p:ph type="sldNum" sz="quarter" idx="12"/>
          </p:nvPr>
        </p:nvSpPr>
        <p:spPr/>
        <p:txBody>
          <a:bodyPr/>
          <a:lstStyle/>
          <a:p>
            <a:fld id="{33772212-DED1-49FE-8254-31B85DA0413F}" type="slidenum">
              <a:rPr lang="en-US" smtClean="0"/>
              <a:pPr/>
              <a:t>168</a:t>
            </a:fld>
            <a:endParaRPr lang="en-US"/>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4" name="Picture 2"/>
          <p:cNvPicPr preferRelativeResize="0">
            <a:picLocks noChangeAspect="1" noChangeArrowheads="1"/>
          </p:cNvPicPr>
          <p:nvPr/>
        </p:nvPicPr>
        <p:blipFill>
          <a:blip r:embed="rId2"/>
          <a:srcRect/>
          <a:stretch>
            <a:fillRect/>
          </a:stretch>
        </p:blipFill>
        <p:spPr bwMode="auto">
          <a:xfrm>
            <a:off x="34925" y="63500"/>
            <a:ext cx="3022600" cy="2286000"/>
          </a:xfrm>
          <a:prstGeom prst="rect">
            <a:avLst/>
          </a:prstGeom>
          <a:noFill/>
        </p:spPr>
      </p:pic>
      <p:pic>
        <p:nvPicPr>
          <p:cNvPr id="453635" name="Picture 3"/>
          <p:cNvPicPr preferRelativeResize="0">
            <a:picLocks noChangeAspect="1" noChangeArrowheads="1"/>
          </p:cNvPicPr>
          <p:nvPr/>
        </p:nvPicPr>
        <p:blipFill>
          <a:blip r:embed="rId3"/>
          <a:srcRect/>
          <a:stretch>
            <a:fillRect/>
          </a:stretch>
        </p:blipFill>
        <p:spPr bwMode="auto">
          <a:xfrm>
            <a:off x="3055938" y="63500"/>
            <a:ext cx="3028950" cy="2286000"/>
          </a:xfrm>
          <a:prstGeom prst="rect">
            <a:avLst/>
          </a:prstGeom>
          <a:noFill/>
        </p:spPr>
      </p:pic>
      <p:pic>
        <p:nvPicPr>
          <p:cNvPr id="453636" name="Picture 4"/>
          <p:cNvPicPr preferRelativeResize="0">
            <a:picLocks noChangeAspect="1" noChangeArrowheads="1"/>
          </p:cNvPicPr>
          <p:nvPr/>
        </p:nvPicPr>
        <p:blipFill>
          <a:blip r:embed="rId4"/>
          <a:srcRect/>
          <a:stretch>
            <a:fillRect/>
          </a:stretch>
        </p:blipFill>
        <p:spPr bwMode="auto">
          <a:xfrm>
            <a:off x="12700" y="2276475"/>
            <a:ext cx="3046413" cy="2286000"/>
          </a:xfrm>
          <a:prstGeom prst="rect">
            <a:avLst/>
          </a:prstGeom>
          <a:noFill/>
        </p:spPr>
      </p:pic>
      <p:pic>
        <p:nvPicPr>
          <p:cNvPr id="453637" name="Picture 5"/>
          <p:cNvPicPr preferRelativeResize="0">
            <a:picLocks noChangeAspect="1" noChangeArrowheads="1"/>
          </p:cNvPicPr>
          <p:nvPr/>
        </p:nvPicPr>
        <p:blipFill>
          <a:blip r:embed="rId5"/>
          <a:srcRect/>
          <a:stretch>
            <a:fillRect/>
          </a:stretch>
        </p:blipFill>
        <p:spPr bwMode="auto">
          <a:xfrm>
            <a:off x="34925" y="4527550"/>
            <a:ext cx="3040063" cy="2286000"/>
          </a:xfrm>
          <a:prstGeom prst="rect">
            <a:avLst/>
          </a:prstGeom>
          <a:noFill/>
        </p:spPr>
      </p:pic>
      <p:pic>
        <p:nvPicPr>
          <p:cNvPr id="453638" name="Picture 6"/>
          <p:cNvPicPr preferRelativeResize="0">
            <a:picLocks noChangeAspect="1" noChangeArrowheads="1"/>
          </p:cNvPicPr>
          <p:nvPr/>
        </p:nvPicPr>
        <p:blipFill>
          <a:blip r:embed="rId6"/>
          <a:srcRect/>
          <a:stretch>
            <a:fillRect/>
          </a:stretch>
        </p:blipFill>
        <p:spPr bwMode="auto">
          <a:xfrm>
            <a:off x="3046413" y="2295525"/>
            <a:ext cx="3038475" cy="2286000"/>
          </a:xfrm>
          <a:prstGeom prst="rect">
            <a:avLst/>
          </a:prstGeom>
          <a:noFill/>
        </p:spPr>
      </p:pic>
      <p:pic>
        <p:nvPicPr>
          <p:cNvPr id="453639" name="Picture 7"/>
          <p:cNvPicPr preferRelativeResize="0">
            <a:picLocks noChangeAspect="1" noChangeArrowheads="1"/>
          </p:cNvPicPr>
          <p:nvPr/>
        </p:nvPicPr>
        <p:blipFill>
          <a:blip r:embed="rId7"/>
          <a:srcRect/>
          <a:stretch>
            <a:fillRect/>
          </a:stretch>
        </p:blipFill>
        <p:spPr bwMode="auto">
          <a:xfrm>
            <a:off x="3059113" y="4527550"/>
            <a:ext cx="3063875" cy="2286000"/>
          </a:xfrm>
          <a:prstGeom prst="rect">
            <a:avLst/>
          </a:prstGeom>
          <a:noFill/>
        </p:spPr>
      </p:pic>
      <p:pic>
        <p:nvPicPr>
          <p:cNvPr id="453640" name="Picture 8"/>
          <p:cNvPicPr preferRelativeResize="0">
            <a:picLocks noChangeAspect="1" noChangeArrowheads="1"/>
          </p:cNvPicPr>
          <p:nvPr/>
        </p:nvPicPr>
        <p:blipFill>
          <a:blip r:embed="rId8"/>
          <a:srcRect/>
          <a:stretch>
            <a:fillRect/>
          </a:stretch>
        </p:blipFill>
        <p:spPr bwMode="auto">
          <a:xfrm>
            <a:off x="6091238" y="2276475"/>
            <a:ext cx="3017837" cy="2286000"/>
          </a:xfrm>
          <a:prstGeom prst="rect">
            <a:avLst/>
          </a:prstGeom>
          <a:noFill/>
        </p:spPr>
      </p:pic>
      <p:pic>
        <p:nvPicPr>
          <p:cNvPr id="453641" name="Picture 9"/>
          <p:cNvPicPr preferRelativeResize="0">
            <a:picLocks noChangeAspect="1" noChangeArrowheads="1"/>
          </p:cNvPicPr>
          <p:nvPr/>
        </p:nvPicPr>
        <p:blipFill>
          <a:blip r:embed="rId9"/>
          <a:srcRect/>
          <a:stretch>
            <a:fillRect/>
          </a:stretch>
        </p:blipFill>
        <p:spPr bwMode="auto">
          <a:xfrm>
            <a:off x="6084888" y="4527550"/>
            <a:ext cx="3041650" cy="2286000"/>
          </a:xfrm>
          <a:prstGeom prst="rect">
            <a:avLst/>
          </a:prstGeom>
          <a:noFill/>
        </p:spPr>
      </p:pic>
      <p:pic>
        <p:nvPicPr>
          <p:cNvPr id="453642" name="Picture 10"/>
          <p:cNvPicPr preferRelativeResize="0">
            <a:picLocks noChangeAspect="1" noChangeArrowheads="1"/>
          </p:cNvPicPr>
          <p:nvPr/>
        </p:nvPicPr>
        <p:blipFill>
          <a:blip r:embed="rId10"/>
          <a:srcRect/>
          <a:stretch>
            <a:fillRect/>
          </a:stretch>
        </p:blipFill>
        <p:spPr bwMode="auto">
          <a:xfrm>
            <a:off x="6051550" y="63500"/>
            <a:ext cx="3057525" cy="2286000"/>
          </a:xfrm>
          <a:prstGeom prst="rect">
            <a:avLst/>
          </a:prstGeom>
          <a:noFill/>
        </p:spPr>
      </p:pic>
      <p:sp>
        <p:nvSpPr>
          <p:cNvPr id="453643" name="Text Box 11"/>
          <p:cNvSpPr txBox="1">
            <a:spLocks noChangeArrowheads="1"/>
          </p:cNvSpPr>
          <p:nvPr/>
        </p:nvSpPr>
        <p:spPr bwMode="auto">
          <a:xfrm>
            <a:off x="7740650" y="979488"/>
            <a:ext cx="869950" cy="504825"/>
          </a:xfrm>
          <a:prstGeom prst="rect">
            <a:avLst/>
          </a:prstGeom>
          <a:noFill/>
          <a:ln w="9525">
            <a:noFill/>
            <a:miter lim="800000"/>
            <a:headEnd/>
            <a:tailEnd/>
          </a:ln>
          <a:effectLst/>
        </p:spPr>
        <p:txBody>
          <a:bodyPr wrap="none"/>
          <a:lstStyle/>
          <a:p>
            <a:pPr algn="ctr"/>
            <a:r>
              <a:rPr kumimoji="0" lang="zh-CN" altLang="en-US" sz="1800">
                <a:solidFill>
                  <a:srgbClr val="CC0066"/>
                </a:solidFill>
                <a:latin typeface="Arial" charset="0"/>
              </a:rPr>
              <a:t>闪烁体</a:t>
            </a:r>
          </a:p>
        </p:txBody>
      </p:sp>
      <p:sp>
        <p:nvSpPr>
          <p:cNvPr id="453644" name="Text Box 12"/>
          <p:cNvSpPr txBox="1">
            <a:spLocks noChangeArrowheads="1"/>
          </p:cNvSpPr>
          <p:nvPr/>
        </p:nvSpPr>
        <p:spPr bwMode="auto">
          <a:xfrm>
            <a:off x="1560513" y="3284538"/>
            <a:ext cx="869950" cy="431800"/>
          </a:xfrm>
          <a:prstGeom prst="rect">
            <a:avLst/>
          </a:prstGeom>
          <a:noFill/>
          <a:ln w="9525">
            <a:noFill/>
            <a:miter lim="800000"/>
            <a:headEnd/>
            <a:tailEnd/>
          </a:ln>
          <a:effectLst/>
        </p:spPr>
        <p:txBody>
          <a:bodyPr wrap="none"/>
          <a:lstStyle/>
          <a:p>
            <a:pPr algn="ctr"/>
            <a:r>
              <a:rPr kumimoji="0" lang="zh-CN" altLang="en-US" sz="1800">
                <a:solidFill>
                  <a:srgbClr val="CC0066"/>
                </a:solidFill>
                <a:latin typeface="Arial" charset="0"/>
              </a:rPr>
              <a:t>全部丝</a:t>
            </a:r>
          </a:p>
        </p:txBody>
      </p:sp>
      <p:sp>
        <p:nvSpPr>
          <p:cNvPr id="453645" name="Text Box 13"/>
          <p:cNvSpPr txBox="1">
            <a:spLocks noChangeArrowheads="1"/>
          </p:cNvSpPr>
          <p:nvPr/>
        </p:nvSpPr>
        <p:spPr bwMode="auto">
          <a:xfrm>
            <a:off x="4699000" y="3284538"/>
            <a:ext cx="641350" cy="504825"/>
          </a:xfrm>
          <a:prstGeom prst="rect">
            <a:avLst/>
          </a:prstGeom>
          <a:noFill/>
          <a:ln w="9525">
            <a:noFill/>
            <a:miter lim="800000"/>
            <a:headEnd/>
            <a:tailEnd/>
          </a:ln>
          <a:effectLst/>
        </p:spPr>
        <p:txBody>
          <a:bodyPr wrap="none"/>
          <a:lstStyle/>
          <a:p>
            <a:pPr algn="ctr"/>
            <a:r>
              <a:rPr kumimoji="0" lang="zh-CN" altLang="en-US" sz="1800">
                <a:solidFill>
                  <a:srgbClr val="CC0066"/>
                </a:solidFill>
                <a:latin typeface="Arial" charset="0"/>
              </a:rPr>
              <a:t>单层</a:t>
            </a:r>
          </a:p>
        </p:txBody>
      </p:sp>
      <p:sp>
        <p:nvSpPr>
          <p:cNvPr id="453646" name="Text Box 14"/>
          <p:cNvSpPr txBox="1">
            <a:spLocks noChangeArrowheads="1"/>
          </p:cNvSpPr>
          <p:nvPr/>
        </p:nvSpPr>
        <p:spPr bwMode="auto">
          <a:xfrm>
            <a:off x="7956550" y="3213100"/>
            <a:ext cx="641350" cy="511175"/>
          </a:xfrm>
          <a:prstGeom prst="rect">
            <a:avLst/>
          </a:prstGeom>
          <a:noFill/>
          <a:ln w="9525">
            <a:noFill/>
            <a:miter lim="800000"/>
            <a:headEnd/>
            <a:tailEnd/>
          </a:ln>
          <a:effectLst/>
        </p:spPr>
        <p:txBody>
          <a:bodyPr wrap="none"/>
          <a:lstStyle/>
          <a:p>
            <a:pPr algn="ctr"/>
            <a:r>
              <a:rPr kumimoji="0" lang="zh-CN" altLang="en-US" sz="1800">
                <a:solidFill>
                  <a:srgbClr val="CC0066"/>
                </a:solidFill>
                <a:latin typeface="Arial" charset="0"/>
              </a:rPr>
              <a:t>单丝</a:t>
            </a:r>
          </a:p>
        </p:txBody>
      </p:sp>
      <p:sp>
        <p:nvSpPr>
          <p:cNvPr id="17" name="日期占位符 16"/>
          <p:cNvSpPr>
            <a:spLocks noGrp="1"/>
          </p:cNvSpPr>
          <p:nvPr>
            <p:ph type="dt" sz="half" idx="10"/>
          </p:nvPr>
        </p:nvSpPr>
        <p:spPr/>
        <p:txBody>
          <a:bodyPr/>
          <a:lstStyle/>
          <a:p>
            <a:r>
              <a:rPr lang="en-US" altLang="zh-CN" smtClean="0"/>
              <a:t>2014-7-18 IHEP</a:t>
            </a:r>
            <a:endParaRPr lang="en-US"/>
          </a:p>
        </p:txBody>
      </p:sp>
      <p:sp>
        <p:nvSpPr>
          <p:cNvPr id="19" name="页脚占位符 18"/>
          <p:cNvSpPr>
            <a:spLocks noGrp="1"/>
          </p:cNvSpPr>
          <p:nvPr>
            <p:ph type="ftr" sz="quarter" idx="11"/>
          </p:nvPr>
        </p:nvSpPr>
        <p:spPr/>
        <p:txBody>
          <a:bodyPr/>
          <a:lstStyle/>
          <a:p>
            <a:r>
              <a:rPr lang="pt-BR" altLang="zh-CN" smtClean="0"/>
              <a:t>Z.-A. LIU     EPC Seminar</a:t>
            </a:r>
            <a:endParaRPr lang="en-US"/>
          </a:p>
        </p:txBody>
      </p:sp>
      <p:sp>
        <p:nvSpPr>
          <p:cNvPr id="18" name="灯片编号占位符 17"/>
          <p:cNvSpPr>
            <a:spLocks noGrp="1"/>
          </p:cNvSpPr>
          <p:nvPr>
            <p:ph type="sldNum" sz="quarter" idx="12"/>
          </p:nvPr>
        </p:nvSpPr>
        <p:spPr/>
        <p:txBody>
          <a:bodyPr/>
          <a:lstStyle/>
          <a:p>
            <a:fld id="{33772212-DED1-49FE-8254-31B85DA0413F}" type="slidenum">
              <a:rPr lang="en-US" smtClean="0"/>
              <a:pPr/>
              <a:t>169</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ChangeArrowheads="1"/>
          </p:cNvSpPr>
          <p:nvPr/>
        </p:nvSpPr>
        <p:spPr bwMode="auto">
          <a:xfrm>
            <a:off x="611188" y="69849"/>
            <a:ext cx="7993062" cy="573069"/>
          </a:xfrm>
          <a:prstGeom prst="rect">
            <a:avLst/>
          </a:prstGeom>
          <a:noFill/>
          <a:ln w="12700">
            <a:noFill/>
            <a:miter lim="800000"/>
            <a:headEnd/>
            <a:tailEnd/>
          </a:ln>
          <a:effectLst/>
        </p:spPr>
        <p:txBody>
          <a:bodyPr lIns="90488" tIns="44450" rIns="90488" bIns="44450" anchor="ctr"/>
          <a:lstStyle/>
          <a:p>
            <a:pPr algn="ctr"/>
            <a:r>
              <a:rPr kumimoji="0" lang="en-US" sz="4400" dirty="0" smtClean="0">
                <a:solidFill>
                  <a:schemeClr val="tx2"/>
                </a:solidFill>
                <a:effectLst>
                  <a:outerShdw blurRad="38100" dist="38100" dir="2700000" algn="tl">
                    <a:srgbClr val="000000"/>
                  </a:outerShdw>
                </a:effectLst>
                <a:latin typeface="Arial" charset="0"/>
              </a:rPr>
              <a:t>Pipeline working </a:t>
            </a:r>
            <a:endParaRPr kumimoji="0" lang="en-US" sz="4400" dirty="0">
              <a:solidFill>
                <a:schemeClr val="tx2"/>
              </a:solidFill>
              <a:effectLst>
                <a:outerShdw blurRad="38100" dist="38100" dir="2700000" algn="tl">
                  <a:srgbClr val="000000"/>
                </a:outerShdw>
              </a:effectLst>
              <a:latin typeface="Arial" charset="0"/>
            </a:endParaRPr>
          </a:p>
        </p:txBody>
      </p:sp>
      <p:sp>
        <p:nvSpPr>
          <p:cNvPr id="216067" name="Text Box 3"/>
          <p:cNvSpPr txBox="1">
            <a:spLocks noChangeArrowheads="1"/>
          </p:cNvSpPr>
          <p:nvPr/>
        </p:nvSpPr>
        <p:spPr bwMode="auto">
          <a:xfrm>
            <a:off x="3500430" y="1000108"/>
            <a:ext cx="4995870" cy="643766"/>
          </a:xfrm>
          <a:prstGeom prst="rect">
            <a:avLst/>
          </a:prstGeom>
          <a:noFill/>
          <a:ln w="12700" algn="ctr">
            <a:noFill/>
            <a:miter lim="800000"/>
            <a:headEnd/>
            <a:tailEnd/>
          </a:ln>
          <a:effectLst/>
        </p:spPr>
        <p:txBody>
          <a:bodyPr wrap="square" lIns="90488" tIns="44450" rIns="90488" bIns="44450">
            <a:spAutoFit/>
          </a:bodyPr>
          <a:lstStyle/>
          <a:p>
            <a:pPr eaLnBrk="0" hangingPunct="0">
              <a:lnSpc>
                <a:spcPct val="90000"/>
              </a:lnSpc>
              <a:spcBef>
                <a:spcPct val="30000"/>
              </a:spcBef>
            </a:pPr>
            <a:r>
              <a:rPr kumimoji="0" lang="en-US" altLang="zh-CN" sz="2000">
                <a:latin typeface="Comic Sans MS" pitchFamily="66" charset="0"/>
              </a:rPr>
              <a:t>To</a:t>
            </a:r>
            <a:r>
              <a:rPr kumimoji="0" lang="en-US" sz="2000">
                <a:latin typeface="Comic Sans MS" pitchFamily="66" charset="0"/>
              </a:rPr>
              <a:t> keep only pink hexagonal widgets moving down a conveyor belt.</a:t>
            </a:r>
            <a:endParaRPr kumimoji="0" lang="en-US" sz="2000">
              <a:solidFill>
                <a:srgbClr val="0099FF"/>
              </a:solidFill>
              <a:latin typeface="Comic Sans MS" pitchFamily="66" charset="0"/>
            </a:endParaRPr>
          </a:p>
        </p:txBody>
      </p:sp>
      <p:sp>
        <p:nvSpPr>
          <p:cNvPr id="216068" name="AutoShape 4"/>
          <p:cNvSpPr>
            <a:spLocks noChangeArrowheads="1"/>
          </p:cNvSpPr>
          <p:nvPr/>
        </p:nvSpPr>
        <p:spPr bwMode="auto">
          <a:xfrm>
            <a:off x="560388" y="4435475"/>
            <a:ext cx="384175" cy="384175"/>
          </a:xfrm>
          <a:prstGeom prst="octagon">
            <a:avLst>
              <a:gd name="adj" fmla="val 29287"/>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6069" name="Text Box 5"/>
          <p:cNvSpPr txBox="1">
            <a:spLocks noChangeArrowheads="1"/>
          </p:cNvSpPr>
          <p:nvPr/>
        </p:nvSpPr>
        <p:spPr bwMode="auto">
          <a:xfrm>
            <a:off x="598488" y="4456113"/>
            <a:ext cx="18097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endParaRPr kumimoji="0" lang="en-US" sz="2000">
              <a:solidFill>
                <a:schemeClr val="tx2"/>
              </a:solidFill>
              <a:latin typeface="Arial" charset="0"/>
            </a:endParaRPr>
          </a:p>
        </p:txBody>
      </p:sp>
      <p:sp>
        <p:nvSpPr>
          <p:cNvPr id="216070" name="Oval 6"/>
          <p:cNvSpPr>
            <a:spLocks noChangeArrowheads="1"/>
          </p:cNvSpPr>
          <p:nvPr/>
        </p:nvSpPr>
        <p:spPr bwMode="auto">
          <a:xfrm>
            <a:off x="160338" y="4857750"/>
            <a:ext cx="422275" cy="361950"/>
          </a:xfrm>
          <a:prstGeom prst="ellipse">
            <a:avLst/>
          </a:prstGeom>
          <a:solidFill>
            <a:schemeClr val="folHlink"/>
          </a:solidFill>
          <a:ln w="19050" algn="ctr">
            <a:solidFill>
              <a:schemeClr val="tx1"/>
            </a:solidFill>
            <a:round/>
            <a:headEnd/>
            <a:tailEnd/>
          </a:ln>
          <a:effectLst/>
        </p:spPr>
        <p:txBody>
          <a:bodyPr wrap="none" lIns="90488" tIns="44450" rIns="90488" bIns="44450" anchor="ctr"/>
          <a:lstStyle/>
          <a:p>
            <a:endParaRPr lang="zh-CN" altLang="en-US"/>
          </a:p>
        </p:txBody>
      </p:sp>
      <p:sp>
        <p:nvSpPr>
          <p:cNvPr id="216071" name="Oval 7"/>
          <p:cNvSpPr>
            <a:spLocks noChangeArrowheads="1"/>
          </p:cNvSpPr>
          <p:nvPr/>
        </p:nvSpPr>
        <p:spPr bwMode="auto">
          <a:xfrm>
            <a:off x="6623050" y="4857750"/>
            <a:ext cx="422275" cy="361950"/>
          </a:xfrm>
          <a:prstGeom prst="ellipse">
            <a:avLst/>
          </a:prstGeom>
          <a:solidFill>
            <a:schemeClr val="folHlink"/>
          </a:solidFill>
          <a:ln w="19050" algn="ctr">
            <a:solidFill>
              <a:schemeClr val="tx1"/>
            </a:solidFill>
            <a:round/>
            <a:headEnd/>
            <a:tailEnd/>
          </a:ln>
          <a:effectLst/>
        </p:spPr>
        <p:txBody>
          <a:bodyPr wrap="none" lIns="90488" tIns="44450" rIns="90488" bIns="44450" anchor="ctr"/>
          <a:lstStyle/>
          <a:p>
            <a:endParaRPr lang="zh-CN" altLang="en-US"/>
          </a:p>
        </p:txBody>
      </p:sp>
      <p:sp>
        <p:nvSpPr>
          <p:cNvPr id="216072" name="Line 8"/>
          <p:cNvSpPr>
            <a:spLocks noChangeShapeType="1"/>
          </p:cNvSpPr>
          <p:nvPr/>
        </p:nvSpPr>
        <p:spPr bwMode="auto">
          <a:xfrm>
            <a:off x="349250" y="4848225"/>
            <a:ext cx="6529388" cy="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16073" name="Line 9"/>
          <p:cNvSpPr>
            <a:spLocks noChangeShapeType="1"/>
          </p:cNvSpPr>
          <p:nvPr/>
        </p:nvSpPr>
        <p:spPr bwMode="auto">
          <a:xfrm>
            <a:off x="339725" y="5232400"/>
            <a:ext cx="6491288" cy="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16074" name="Arc 10"/>
          <p:cNvSpPr>
            <a:spLocks/>
          </p:cNvSpPr>
          <p:nvPr/>
        </p:nvSpPr>
        <p:spPr bwMode="auto">
          <a:xfrm>
            <a:off x="6831013" y="4848225"/>
            <a:ext cx="230187" cy="384175"/>
          </a:xfrm>
          <a:custGeom>
            <a:avLst/>
            <a:gdLst>
              <a:gd name="G0" fmla="+- 1976 0 0"/>
              <a:gd name="G1" fmla="+- 21600 0 0"/>
              <a:gd name="G2" fmla="+- 21600 0 0"/>
              <a:gd name="T0" fmla="*/ 1976 w 23576"/>
              <a:gd name="T1" fmla="*/ 0 h 43200"/>
              <a:gd name="T2" fmla="*/ 0 w 23576"/>
              <a:gd name="T3" fmla="*/ 43109 h 43200"/>
              <a:gd name="T4" fmla="*/ 1976 w 23576"/>
              <a:gd name="T5" fmla="*/ 21600 h 43200"/>
            </a:gdLst>
            <a:ahLst/>
            <a:cxnLst>
              <a:cxn ang="0">
                <a:pos x="T0" y="T1"/>
              </a:cxn>
              <a:cxn ang="0">
                <a:pos x="T2" y="T3"/>
              </a:cxn>
              <a:cxn ang="0">
                <a:pos x="T4" y="T5"/>
              </a:cxn>
            </a:cxnLst>
            <a:rect l="0" t="0" r="r" b="b"/>
            <a:pathLst>
              <a:path w="23576" h="43200" fill="none" extrusionOk="0">
                <a:moveTo>
                  <a:pt x="1975" y="0"/>
                </a:moveTo>
                <a:cubicBezTo>
                  <a:pt x="13905" y="0"/>
                  <a:pt x="23576" y="9670"/>
                  <a:pt x="23576" y="21600"/>
                </a:cubicBezTo>
                <a:cubicBezTo>
                  <a:pt x="23576" y="33529"/>
                  <a:pt x="13905" y="43200"/>
                  <a:pt x="1976" y="43200"/>
                </a:cubicBezTo>
                <a:cubicBezTo>
                  <a:pt x="1316" y="43200"/>
                  <a:pt x="656" y="43169"/>
                  <a:pt x="-1" y="43109"/>
                </a:cubicBezTo>
              </a:path>
              <a:path w="23576" h="43200" stroke="0" extrusionOk="0">
                <a:moveTo>
                  <a:pt x="1975" y="0"/>
                </a:moveTo>
                <a:cubicBezTo>
                  <a:pt x="13905" y="0"/>
                  <a:pt x="23576" y="9670"/>
                  <a:pt x="23576" y="21600"/>
                </a:cubicBezTo>
                <a:cubicBezTo>
                  <a:pt x="23576" y="33529"/>
                  <a:pt x="13905" y="43200"/>
                  <a:pt x="1976" y="43200"/>
                </a:cubicBezTo>
                <a:cubicBezTo>
                  <a:pt x="1316" y="43200"/>
                  <a:pt x="656" y="43169"/>
                  <a:pt x="-1" y="43109"/>
                </a:cubicBezTo>
                <a:lnTo>
                  <a:pt x="1976" y="21600"/>
                </a:lnTo>
                <a:close/>
              </a:path>
            </a:pathLst>
          </a:custGeom>
          <a:noFill/>
          <a:ln w="28575">
            <a:solidFill>
              <a:schemeClr val="tx1"/>
            </a:solidFill>
            <a:round/>
            <a:headEnd/>
            <a:tailEnd/>
          </a:ln>
          <a:effectLst/>
        </p:spPr>
        <p:txBody>
          <a:bodyPr wrap="none" lIns="90488" tIns="44450" rIns="90488" bIns="44450" anchor="ctr"/>
          <a:lstStyle/>
          <a:p>
            <a:endParaRPr lang="zh-CN" altLang="en-US"/>
          </a:p>
        </p:txBody>
      </p:sp>
      <p:sp>
        <p:nvSpPr>
          <p:cNvPr id="216075" name="Line 11"/>
          <p:cNvSpPr>
            <a:spLocks noChangeShapeType="1"/>
          </p:cNvSpPr>
          <p:nvPr/>
        </p:nvSpPr>
        <p:spPr bwMode="auto">
          <a:xfrm>
            <a:off x="3771900" y="4945063"/>
            <a:ext cx="1498600" cy="0"/>
          </a:xfrm>
          <a:prstGeom prst="line">
            <a:avLst/>
          </a:prstGeom>
          <a:noFill/>
          <a:ln w="28575">
            <a:solidFill>
              <a:srgbClr val="FF3300"/>
            </a:solidFill>
            <a:round/>
            <a:headEnd/>
            <a:tailEnd type="triangle" w="lg" len="med"/>
          </a:ln>
          <a:effectLst/>
        </p:spPr>
        <p:txBody>
          <a:bodyPr lIns="90488" tIns="44450" rIns="90488" bIns="44450"/>
          <a:lstStyle/>
          <a:p>
            <a:endParaRPr lang="zh-CN" altLang="en-US"/>
          </a:p>
        </p:txBody>
      </p:sp>
      <p:sp>
        <p:nvSpPr>
          <p:cNvPr id="216076" name="Arc 12"/>
          <p:cNvSpPr>
            <a:spLocks/>
          </p:cNvSpPr>
          <p:nvPr/>
        </p:nvSpPr>
        <p:spPr bwMode="auto">
          <a:xfrm flipH="1">
            <a:off x="147638" y="4848225"/>
            <a:ext cx="230187" cy="384175"/>
          </a:xfrm>
          <a:custGeom>
            <a:avLst/>
            <a:gdLst>
              <a:gd name="G0" fmla="+- 1976 0 0"/>
              <a:gd name="G1" fmla="+- 21600 0 0"/>
              <a:gd name="G2" fmla="+- 21600 0 0"/>
              <a:gd name="T0" fmla="*/ 1976 w 23576"/>
              <a:gd name="T1" fmla="*/ 0 h 43200"/>
              <a:gd name="T2" fmla="*/ 0 w 23576"/>
              <a:gd name="T3" fmla="*/ 43109 h 43200"/>
              <a:gd name="T4" fmla="*/ 1976 w 23576"/>
              <a:gd name="T5" fmla="*/ 21600 h 43200"/>
            </a:gdLst>
            <a:ahLst/>
            <a:cxnLst>
              <a:cxn ang="0">
                <a:pos x="T0" y="T1"/>
              </a:cxn>
              <a:cxn ang="0">
                <a:pos x="T2" y="T3"/>
              </a:cxn>
              <a:cxn ang="0">
                <a:pos x="T4" y="T5"/>
              </a:cxn>
            </a:cxnLst>
            <a:rect l="0" t="0" r="r" b="b"/>
            <a:pathLst>
              <a:path w="23576" h="43200" fill="none" extrusionOk="0">
                <a:moveTo>
                  <a:pt x="1975" y="0"/>
                </a:moveTo>
                <a:cubicBezTo>
                  <a:pt x="13905" y="0"/>
                  <a:pt x="23576" y="9670"/>
                  <a:pt x="23576" y="21600"/>
                </a:cubicBezTo>
                <a:cubicBezTo>
                  <a:pt x="23576" y="33529"/>
                  <a:pt x="13905" y="43200"/>
                  <a:pt x="1976" y="43200"/>
                </a:cubicBezTo>
                <a:cubicBezTo>
                  <a:pt x="1316" y="43200"/>
                  <a:pt x="656" y="43169"/>
                  <a:pt x="-1" y="43109"/>
                </a:cubicBezTo>
              </a:path>
              <a:path w="23576" h="43200" stroke="0" extrusionOk="0">
                <a:moveTo>
                  <a:pt x="1975" y="0"/>
                </a:moveTo>
                <a:cubicBezTo>
                  <a:pt x="13905" y="0"/>
                  <a:pt x="23576" y="9670"/>
                  <a:pt x="23576" y="21600"/>
                </a:cubicBezTo>
                <a:cubicBezTo>
                  <a:pt x="23576" y="33529"/>
                  <a:pt x="13905" y="43200"/>
                  <a:pt x="1976" y="43200"/>
                </a:cubicBezTo>
                <a:cubicBezTo>
                  <a:pt x="1316" y="43200"/>
                  <a:pt x="656" y="43169"/>
                  <a:pt x="-1" y="43109"/>
                </a:cubicBezTo>
                <a:lnTo>
                  <a:pt x="1976" y="21600"/>
                </a:lnTo>
                <a:close/>
              </a:path>
            </a:pathLst>
          </a:custGeom>
          <a:noFill/>
          <a:ln w="28575">
            <a:solidFill>
              <a:schemeClr val="tx1"/>
            </a:solidFill>
            <a:round/>
            <a:headEnd/>
            <a:tailEnd/>
          </a:ln>
          <a:effectLst/>
        </p:spPr>
        <p:txBody>
          <a:bodyPr wrap="none" lIns="90488" tIns="44450" rIns="90488" bIns="44450" anchor="ctr"/>
          <a:lstStyle/>
          <a:p>
            <a:endParaRPr lang="zh-CN" altLang="en-US"/>
          </a:p>
        </p:txBody>
      </p:sp>
      <p:sp>
        <p:nvSpPr>
          <p:cNvPr id="216077" name="AutoShape 13"/>
          <p:cNvSpPr>
            <a:spLocks noChangeArrowheads="1"/>
          </p:cNvSpPr>
          <p:nvPr/>
        </p:nvSpPr>
        <p:spPr bwMode="auto">
          <a:xfrm>
            <a:off x="1404938" y="4435475"/>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6078" name="Text Box 14"/>
          <p:cNvSpPr txBox="1">
            <a:spLocks noChangeArrowheads="1"/>
          </p:cNvSpPr>
          <p:nvPr/>
        </p:nvSpPr>
        <p:spPr bwMode="auto">
          <a:xfrm>
            <a:off x="1481138" y="4456113"/>
            <a:ext cx="18097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endParaRPr kumimoji="0" lang="en-US" sz="2000">
              <a:solidFill>
                <a:schemeClr val="tx2"/>
              </a:solidFill>
              <a:latin typeface="Arial" charset="0"/>
            </a:endParaRPr>
          </a:p>
        </p:txBody>
      </p:sp>
      <p:sp>
        <p:nvSpPr>
          <p:cNvPr id="216079" name="AutoShape 15"/>
          <p:cNvSpPr>
            <a:spLocks noChangeArrowheads="1"/>
          </p:cNvSpPr>
          <p:nvPr/>
        </p:nvSpPr>
        <p:spPr bwMode="auto">
          <a:xfrm>
            <a:off x="3152775" y="4441825"/>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6080" name="AutoShape 16"/>
          <p:cNvSpPr>
            <a:spLocks noChangeArrowheads="1"/>
          </p:cNvSpPr>
          <p:nvPr/>
        </p:nvSpPr>
        <p:spPr bwMode="auto">
          <a:xfrm>
            <a:off x="4132263" y="4435475"/>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6081" name="AutoShape 17"/>
          <p:cNvSpPr>
            <a:spLocks noChangeArrowheads="1"/>
          </p:cNvSpPr>
          <p:nvPr/>
        </p:nvSpPr>
        <p:spPr bwMode="auto">
          <a:xfrm>
            <a:off x="6045200" y="4446588"/>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6082" name="AutoShape 18"/>
          <p:cNvSpPr>
            <a:spLocks noChangeArrowheads="1"/>
          </p:cNvSpPr>
          <p:nvPr/>
        </p:nvSpPr>
        <p:spPr bwMode="auto">
          <a:xfrm>
            <a:off x="5145088" y="4446588"/>
            <a:ext cx="384175" cy="384175"/>
          </a:xfrm>
          <a:prstGeom prst="octagon">
            <a:avLst>
              <a:gd name="adj" fmla="val 29287"/>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grpSp>
        <p:nvGrpSpPr>
          <p:cNvPr id="216083" name="Group 19"/>
          <p:cNvGrpSpPr>
            <a:grpSpLocks/>
          </p:cNvGrpSpPr>
          <p:nvPr/>
        </p:nvGrpSpPr>
        <p:grpSpPr bwMode="auto">
          <a:xfrm>
            <a:off x="1143001" y="3171825"/>
            <a:ext cx="5300663" cy="2498725"/>
            <a:chOff x="720" y="1998"/>
            <a:chExt cx="3339" cy="1574"/>
          </a:xfrm>
        </p:grpSpPr>
        <p:sp>
          <p:nvSpPr>
            <p:cNvPr id="216084" name="Line 20"/>
            <p:cNvSpPr>
              <a:spLocks noChangeShapeType="1"/>
            </p:cNvSpPr>
            <p:nvPr/>
          </p:nvSpPr>
          <p:spPr bwMode="auto">
            <a:xfrm flipH="1">
              <a:off x="1558" y="2484"/>
              <a:ext cx="4" cy="684"/>
            </a:xfrm>
            <a:prstGeom prst="line">
              <a:avLst/>
            </a:prstGeom>
            <a:noFill/>
            <a:ln w="57150">
              <a:solidFill>
                <a:srgbClr val="996633"/>
              </a:solidFill>
              <a:round/>
              <a:headEnd/>
              <a:tailEnd/>
            </a:ln>
            <a:effectLst/>
          </p:spPr>
          <p:txBody>
            <a:bodyPr lIns="90488" tIns="44450" rIns="90488" bIns="44450"/>
            <a:lstStyle/>
            <a:p>
              <a:endParaRPr lang="zh-CN" altLang="en-US"/>
            </a:p>
          </p:txBody>
        </p:sp>
        <p:grpSp>
          <p:nvGrpSpPr>
            <p:cNvPr id="216085" name="Group 21"/>
            <p:cNvGrpSpPr>
              <a:grpSpLocks/>
            </p:cNvGrpSpPr>
            <p:nvPr/>
          </p:nvGrpSpPr>
          <p:grpSpPr bwMode="auto">
            <a:xfrm>
              <a:off x="720" y="1998"/>
              <a:ext cx="3339" cy="1574"/>
              <a:chOff x="720" y="1998"/>
              <a:chExt cx="3339" cy="1574"/>
            </a:xfrm>
          </p:grpSpPr>
          <p:grpSp>
            <p:nvGrpSpPr>
              <p:cNvPr id="216086" name="Group 22"/>
              <p:cNvGrpSpPr>
                <a:grpSpLocks/>
              </p:cNvGrpSpPr>
              <p:nvPr/>
            </p:nvGrpSpPr>
            <p:grpSpPr bwMode="auto">
              <a:xfrm>
                <a:off x="720" y="1998"/>
                <a:ext cx="3339" cy="1574"/>
                <a:chOff x="720" y="1998"/>
                <a:chExt cx="3339" cy="1574"/>
              </a:xfrm>
            </p:grpSpPr>
            <p:sp>
              <p:nvSpPr>
                <p:cNvPr id="216087" name="Freeform 23"/>
                <p:cNvSpPr>
                  <a:spLocks/>
                </p:cNvSpPr>
                <p:nvPr/>
              </p:nvSpPr>
              <p:spPr bwMode="auto">
                <a:xfrm>
                  <a:off x="1346" y="2612"/>
                  <a:ext cx="216" cy="496"/>
                </a:xfrm>
                <a:custGeom>
                  <a:avLst/>
                  <a:gdLst/>
                  <a:ahLst/>
                  <a:cxnLst>
                    <a:cxn ang="0">
                      <a:pos x="216" y="0"/>
                    </a:cxn>
                    <a:cxn ang="0">
                      <a:pos x="0" y="224"/>
                    </a:cxn>
                    <a:cxn ang="0">
                      <a:pos x="216" y="448"/>
                    </a:cxn>
                    <a:cxn ang="0">
                      <a:pos x="128" y="496"/>
                    </a:cxn>
                  </a:cxnLst>
                  <a:rect l="0" t="0" r="r" b="b"/>
                  <a:pathLst>
                    <a:path w="216" h="496">
                      <a:moveTo>
                        <a:pt x="216" y="0"/>
                      </a:moveTo>
                      <a:lnTo>
                        <a:pt x="0" y="224"/>
                      </a:lnTo>
                      <a:lnTo>
                        <a:pt x="216" y="448"/>
                      </a:lnTo>
                      <a:lnTo>
                        <a:pt x="128" y="496"/>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16088" name="Rectangle 24"/>
                <p:cNvSpPr>
                  <a:spLocks noChangeArrowheads="1"/>
                </p:cNvSpPr>
                <p:nvPr/>
              </p:nvSpPr>
              <p:spPr bwMode="auto">
                <a:xfrm rot="2700000">
                  <a:off x="1880" y="2412"/>
                  <a:ext cx="314" cy="42"/>
                </a:xfrm>
                <a:prstGeom prst="rect">
                  <a:avLst/>
                </a:prstGeom>
                <a:solidFill>
                  <a:srgbClr val="FFDD7D"/>
                </a:solidFill>
                <a:ln w="19050" algn="ctr">
                  <a:solidFill>
                    <a:schemeClr val="tx1"/>
                  </a:solidFill>
                  <a:miter lim="800000"/>
                  <a:headEnd/>
                  <a:tailEnd/>
                </a:ln>
                <a:effectLst/>
              </p:spPr>
              <p:txBody>
                <a:bodyPr wrap="none" lIns="90488" tIns="44450" rIns="90488" bIns="44450" anchor="ctr"/>
                <a:lstStyle/>
                <a:p>
                  <a:endParaRPr lang="zh-CN" altLang="en-US"/>
                </a:p>
              </p:txBody>
            </p:sp>
            <p:sp>
              <p:nvSpPr>
                <p:cNvPr id="216089" name="Freeform 25"/>
                <p:cNvSpPr>
                  <a:spLocks/>
                </p:cNvSpPr>
                <p:nvPr/>
              </p:nvSpPr>
              <p:spPr bwMode="auto">
                <a:xfrm>
                  <a:off x="1704" y="2208"/>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6090" name="Freeform 26"/>
                <p:cNvSpPr>
                  <a:spLocks/>
                </p:cNvSpPr>
                <p:nvPr/>
              </p:nvSpPr>
              <p:spPr bwMode="auto">
                <a:xfrm flipH="1">
                  <a:off x="1372" y="2207"/>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6091" name="Oval 27"/>
                <p:cNvSpPr>
                  <a:spLocks noChangeArrowheads="1"/>
                </p:cNvSpPr>
                <p:nvPr/>
              </p:nvSpPr>
              <p:spPr bwMode="auto">
                <a:xfrm>
                  <a:off x="1407" y="2070"/>
                  <a:ext cx="314" cy="420"/>
                </a:xfrm>
                <a:prstGeom prst="ellipse">
                  <a:avLst/>
                </a:prstGeom>
                <a:solidFill>
                  <a:srgbClr val="FFFFCC"/>
                </a:solidFill>
                <a:ln w="19050" algn="ctr">
                  <a:solidFill>
                    <a:schemeClr val="tx1"/>
                  </a:solidFill>
                  <a:round/>
                  <a:headEnd/>
                  <a:tailEnd/>
                </a:ln>
                <a:effectLst/>
              </p:spPr>
              <p:txBody>
                <a:bodyPr wrap="none" lIns="90488" tIns="44450" rIns="90488" bIns="44450" anchor="ctr"/>
                <a:lstStyle/>
                <a:p>
                  <a:endParaRPr lang="zh-CN" altLang="en-US"/>
                </a:p>
              </p:txBody>
            </p:sp>
            <p:sp>
              <p:nvSpPr>
                <p:cNvPr id="216092" name="Freeform 28"/>
                <p:cNvSpPr>
                  <a:spLocks/>
                </p:cNvSpPr>
                <p:nvPr/>
              </p:nvSpPr>
              <p:spPr bwMode="auto">
                <a:xfrm>
                  <a:off x="1540" y="2250"/>
                  <a:ext cx="54" cy="132"/>
                </a:xfrm>
                <a:custGeom>
                  <a:avLst/>
                  <a:gdLst/>
                  <a:ahLst/>
                  <a:cxnLst>
                    <a:cxn ang="0">
                      <a:pos x="30" y="0"/>
                    </a:cxn>
                    <a:cxn ang="0">
                      <a:pos x="6" y="66"/>
                    </a:cxn>
                    <a:cxn ang="0">
                      <a:pos x="54" y="120"/>
                    </a:cxn>
                  </a:cxnLst>
                  <a:rect l="0" t="0" r="r" b="b"/>
                  <a:pathLst>
                    <a:path w="54" h="132">
                      <a:moveTo>
                        <a:pt x="30" y="0"/>
                      </a:moveTo>
                      <a:cubicBezTo>
                        <a:pt x="25" y="27"/>
                        <a:pt x="21" y="43"/>
                        <a:pt x="6" y="66"/>
                      </a:cubicBezTo>
                      <a:cubicBezTo>
                        <a:pt x="21" y="132"/>
                        <a:pt x="0" y="120"/>
                        <a:pt x="54" y="12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6093" name="Freeform 29"/>
                <p:cNvSpPr>
                  <a:spLocks/>
                </p:cNvSpPr>
                <p:nvPr/>
              </p:nvSpPr>
              <p:spPr bwMode="auto">
                <a:xfrm>
                  <a:off x="1440" y="2214"/>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6094" name="Freeform 30"/>
                <p:cNvSpPr>
                  <a:spLocks/>
                </p:cNvSpPr>
                <p:nvPr/>
              </p:nvSpPr>
              <p:spPr bwMode="auto">
                <a:xfrm>
                  <a:off x="1588" y="2215"/>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6095" name="Freeform 31"/>
                <p:cNvSpPr>
                  <a:spLocks/>
                </p:cNvSpPr>
                <p:nvPr/>
              </p:nvSpPr>
              <p:spPr bwMode="auto">
                <a:xfrm>
                  <a:off x="1462" y="2223"/>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6096" name="Freeform 32"/>
                <p:cNvSpPr>
                  <a:spLocks/>
                </p:cNvSpPr>
                <p:nvPr/>
              </p:nvSpPr>
              <p:spPr bwMode="auto">
                <a:xfrm flipH="1">
                  <a:off x="1617" y="2225"/>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6097" name="Freeform 33"/>
                <p:cNvSpPr>
                  <a:spLocks/>
                </p:cNvSpPr>
                <p:nvPr/>
              </p:nvSpPr>
              <p:spPr bwMode="auto">
                <a:xfrm>
                  <a:off x="1480" y="2248"/>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6098" name="Freeform 34"/>
                <p:cNvSpPr>
                  <a:spLocks/>
                </p:cNvSpPr>
                <p:nvPr/>
              </p:nvSpPr>
              <p:spPr bwMode="auto">
                <a:xfrm>
                  <a:off x="1629" y="2249"/>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6099" name="Freeform 35"/>
                <p:cNvSpPr>
                  <a:spLocks/>
                </p:cNvSpPr>
                <p:nvPr/>
              </p:nvSpPr>
              <p:spPr bwMode="auto">
                <a:xfrm>
                  <a:off x="1368" y="1998"/>
                  <a:ext cx="395" cy="246"/>
                </a:xfrm>
                <a:custGeom>
                  <a:avLst/>
                  <a:gdLst/>
                  <a:ahLst/>
                  <a:cxnLst>
                    <a:cxn ang="0">
                      <a:pos x="38" y="215"/>
                    </a:cxn>
                    <a:cxn ang="0">
                      <a:pos x="17" y="227"/>
                    </a:cxn>
                    <a:cxn ang="0">
                      <a:pos x="0" y="221"/>
                    </a:cxn>
                    <a:cxn ang="0">
                      <a:pos x="42" y="149"/>
                    </a:cxn>
                    <a:cxn ang="0">
                      <a:pos x="84" y="152"/>
                    </a:cxn>
                    <a:cxn ang="0">
                      <a:pos x="75" y="170"/>
                    </a:cxn>
                    <a:cxn ang="0">
                      <a:pos x="86" y="107"/>
                    </a:cxn>
                    <a:cxn ang="0">
                      <a:pos x="102" y="93"/>
                    </a:cxn>
                    <a:cxn ang="0">
                      <a:pos x="134" y="83"/>
                    </a:cxn>
                    <a:cxn ang="0">
                      <a:pos x="173" y="63"/>
                    </a:cxn>
                    <a:cxn ang="0">
                      <a:pos x="188" y="71"/>
                    </a:cxn>
                    <a:cxn ang="0">
                      <a:pos x="186" y="90"/>
                    </a:cxn>
                    <a:cxn ang="0">
                      <a:pos x="219" y="54"/>
                    </a:cxn>
                    <a:cxn ang="0">
                      <a:pos x="255" y="56"/>
                    </a:cxn>
                    <a:cxn ang="0">
                      <a:pos x="272" y="65"/>
                    </a:cxn>
                    <a:cxn ang="0">
                      <a:pos x="300" y="123"/>
                    </a:cxn>
                    <a:cxn ang="0">
                      <a:pos x="311" y="98"/>
                    </a:cxn>
                    <a:cxn ang="0">
                      <a:pos x="339" y="176"/>
                    </a:cxn>
                    <a:cxn ang="0">
                      <a:pos x="339" y="155"/>
                    </a:cxn>
                    <a:cxn ang="0">
                      <a:pos x="380" y="194"/>
                    </a:cxn>
                    <a:cxn ang="0">
                      <a:pos x="351" y="204"/>
                    </a:cxn>
                    <a:cxn ang="0">
                      <a:pos x="329" y="188"/>
                    </a:cxn>
                    <a:cxn ang="0">
                      <a:pos x="269" y="125"/>
                    </a:cxn>
                    <a:cxn ang="0">
                      <a:pos x="291" y="122"/>
                    </a:cxn>
                    <a:cxn ang="0">
                      <a:pos x="257" y="107"/>
                    </a:cxn>
                    <a:cxn ang="0">
                      <a:pos x="236" y="144"/>
                    </a:cxn>
                    <a:cxn ang="0">
                      <a:pos x="194" y="138"/>
                    </a:cxn>
                    <a:cxn ang="0">
                      <a:pos x="138" y="107"/>
                    </a:cxn>
                    <a:cxn ang="0">
                      <a:pos x="149" y="120"/>
                    </a:cxn>
                    <a:cxn ang="0">
                      <a:pos x="96" y="180"/>
                    </a:cxn>
                    <a:cxn ang="0">
                      <a:pos x="89" y="156"/>
                    </a:cxn>
                    <a:cxn ang="0">
                      <a:pos x="35" y="177"/>
                    </a:cxn>
                    <a:cxn ang="0">
                      <a:pos x="74" y="84"/>
                    </a:cxn>
                    <a:cxn ang="0">
                      <a:pos x="110" y="48"/>
                    </a:cxn>
                    <a:cxn ang="0">
                      <a:pos x="107" y="63"/>
                    </a:cxn>
                    <a:cxn ang="0">
                      <a:pos x="107" y="93"/>
                    </a:cxn>
                    <a:cxn ang="0">
                      <a:pos x="128" y="65"/>
                    </a:cxn>
                    <a:cxn ang="0">
                      <a:pos x="132" y="51"/>
                    </a:cxn>
                    <a:cxn ang="0">
                      <a:pos x="158" y="6"/>
                    </a:cxn>
                    <a:cxn ang="0">
                      <a:pos x="207" y="2"/>
                    </a:cxn>
                    <a:cxn ang="0">
                      <a:pos x="260" y="60"/>
                    </a:cxn>
                    <a:cxn ang="0">
                      <a:pos x="306" y="74"/>
                    </a:cxn>
                    <a:cxn ang="0">
                      <a:pos x="291" y="92"/>
                    </a:cxn>
                    <a:cxn ang="0">
                      <a:pos x="290" y="84"/>
                    </a:cxn>
                    <a:cxn ang="0">
                      <a:pos x="314" y="93"/>
                    </a:cxn>
                    <a:cxn ang="0">
                      <a:pos x="377" y="150"/>
                    </a:cxn>
                    <a:cxn ang="0">
                      <a:pos x="321" y="177"/>
                    </a:cxn>
                    <a:cxn ang="0">
                      <a:pos x="257" y="156"/>
                    </a:cxn>
                    <a:cxn ang="0">
                      <a:pos x="294" y="137"/>
                    </a:cxn>
                    <a:cxn ang="0">
                      <a:pos x="200" y="156"/>
                    </a:cxn>
                    <a:cxn ang="0">
                      <a:pos x="155" y="144"/>
                    </a:cxn>
                  </a:cxnLst>
                  <a:rect l="0" t="0" r="r" b="b"/>
                  <a:pathLst>
                    <a:path w="395" h="246">
                      <a:moveTo>
                        <a:pt x="63" y="195"/>
                      </a:moveTo>
                      <a:cubicBezTo>
                        <a:pt x="40" y="194"/>
                        <a:pt x="20" y="201"/>
                        <a:pt x="35" y="182"/>
                      </a:cubicBezTo>
                      <a:cubicBezTo>
                        <a:pt x="42" y="186"/>
                        <a:pt x="46" y="190"/>
                        <a:pt x="50" y="197"/>
                      </a:cubicBezTo>
                      <a:cubicBezTo>
                        <a:pt x="47" y="206"/>
                        <a:pt x="45" y="209"/>
                        <a:pt x="38" y="215"/>
                      </a:cubicBezTo>
                      <a:cubicBezTo>
                        <a:pt x="34" y="214"/>
                        <a:pt x="30" y="214"/>
                        <a:pt x="26" y="212"/>
                      </a:cubicBezTo>
                      <a:cubicBezTo>
                        <a:pt x="17" y="207"/>
                        <a:pt x="29" y="201"/>
                        <a:pt x="33" y="200"/>
                      </a:cubicBezTo>
                      <a:cubicBezTo>
                        <a:pt x="37" y="205"/>
                        <a:pt x="39" y="210"/>
                        <a:pt x="42" y="216"/>
                      </a:cubicBezTo>
                      <a:cubicBezTo>
                        <a:pt x="39" y="231"/>
                        <a:pt x="32" y="228"/>
                        <a:pt x="17" y="227"/>
                      </a:cubicBezTo>
                      <a:cubicBezTo>
                        <a:pt x="11" y="217"/>
                        <a:pt x="4" y="205"/>
                        <a:pt x="21" y="203"/>
                      </a:cubicBezTo>
                      <a:cubicBezTo>
                        <a:pt x="32" y="207"/>
                        <a:pt x="29" y="209"/>
                        <a:pt x="33" y="219"/>
                      </a:cubicBezTo>
                      <a:cubicBezTo>
                        <a:pt x="36" y="233"/>
                        <a:pt x="36" y="244"/>
                        <a:pt x="20" y="246"/>
                      </a:cubicBezTo>
                      <a:cubicBezTo>
                        <a:pt x="6" y="244"/>
                        <a:pt x="4" y="233"/>
                        <a:pt x="0" y="221"/>
                      </a:cubicBezTo>
                      <a:cubicBezTo>
                        <a:pt x="7" y="177"/>
                        <a:pt x="6" y="180"/>
                        <a:pt x="41" y="167"/>
                      </a:cubicBezTo>
                      <a:cubicBezTo>
                        <a:pt x="48" y="181"/>
                        <a:pt x="49" y="199"/>
                        <a:pt x="38" y="210"/>
                      </a:cubicBezTo>
                      <a:cubicBezTo>
                        <a:pt x="13" y="203"/>
                        <a:pt x="20" y="196"/>
                        <a:pt x="26" y="161"/>
                      </a:cubicBezTo>
                      <a:cubicBezTo>
                        <a:pt x="27" y="157"/>
                        <a:pt x="39" y="152"/>
                        <a:pt x="42" y="149"/>
                      </a:cubicBezTo>
                      <a:cubicBezTo>
                        <a:pt x="53" y="161"/>
                        <a:pt x="60" y="173"/>
                        <a:pt x="63" y="189"/>
                      </a:cubicBezTo>
                      <a:cubicBezTo>
                        <a:pt x="59" y="202"/>
                        <a:pt x="54" y="201"/>
                        <a:pt x="41" y="197"/>
                      </a:cubicBezTo>
                      <a:cubicBezTo>
                        <a:pt x="42" y="159"/>
                        <a:pt x="35" y="141"/>
                        <a:pt x="71" y="132"/>
                      </a:cubicBezTo>
                      <a:cubicBezTo>
                        <a:pt x="84" y="139"/>
                        <a:pt x="83" y="138"/>
                        <a:pt x="84" y="152"/>
                      </a:cubicBezTo>
                      <a:cubicBezTo>
                        <a:pt x="80" y="190"/>
                        <a:pt x="88" y="187"/>
                        <a:pt x="54" y="183"/>
                      </a:cubicBezTo>
                      <a:cubicBezTo>
                        <a:pt x="49" y="176"/>
                        <a:pt x="45" y="170"/>
                        <a:pt x="42" y="162"/>
                      </a:cubicBezTo>
                      <a:cubicBezTo>
                        <a:pt x="46" y="136"/>
                        <a:pt x="49" y="129"/>
                        <a:pt x="75" y="125"/>
                      </a:cubicBezTo>
                      <a:cubicBezTo>
                        <a:pt x="100" y="137"/>
                        <a:pt x="95" y="162"/>
                        <a:pt x="75" y="170"/>
                      </a:cubicBezTo>
                      <a:cubicBezTo>
                        <a:pt x="56" y="131"/>
                        <a:pt x="76" y="124"/>
                        <a:pt x="99" y="108"/>
                      </a:cubicBezTo>
                      <a:cubicBezTo>
                        <a:pt x="109" y="114"/>
                        <a:pt x="108" y="127"/>
                        <a:pt x="110" y="137"/>
                      </a:cubicBezTo>
                      <a:cubicBezTo>
                        <a:pt x="104" y="158"/>
                        <a:pt x="105" y="157"/>
                        <a:pt x="84" y="153"/>
                      </a:cubicBezTo>
                      <a:cubicBezTo>
                        <a:pt x="77" y="138"/>
                        <a:pt x="73" y="120"/>
                        <a:pt x="86" y="107"/>
                      </a:cubicBezTo>
                      <a:cubicBezTo>
                        <a:pt x="96" y="115"/>
                        <a:pt x="97" y="118"/>
                        <a:pt x="99" y="131"/>
                      </a:cubicBezTo>
                      <a:cubicBezTo>
                        <a:pt x="97" y="146"/>
                        <a:pt x="89" y="142"/>
                        <a:pt x="84" y="131"/>
                      </a:cubicBezTo>
                      <a:cubicBezTo>
                        <a:pt x="83" y="123"/>
                        <a:pt x="81" y="109"/>
                        <a:pt x="86" y="102"/>
                      </a:cubicBezTo>
                      <a:cubicBezTo>
                        <a:pt x="90" y="97"/>
                        <a:pt x="102" y="93"/>
                        <a:pt x="102" y="93"/>
                      </a:cubicBezTo>
                      <a:cubicBezTo>
                        <a:pt x="135" y="99"/>
                        <a:pt x="125" y="92"/>
                        <a:pt x="131" y="111"/>
                      </a:cubicBezTo>
                      <a:cubicBezTo>
                        <a:pt x="125" y="135"/>
                        <a:pt x="122" y="128"/>
                        <a:pt x="96" y="119"/>
                      </a:cubicBezTo>
                      <a:cubicBezTo>
                        <a:pt x="85" y="98"/>
                        <a:pt x="90" y="84"/>
                        <a:pt x="110" y="75"/>
                      </a:cubicBezTo>
                      <a:cubicBezTo>
                        <a:pt x="119" y="76"/>
                        <a:pt x="134" y="70"/>
                        <a:pt x="134" y="83"/>
                      </a:cubicBezTo>
                      <a:cubicBezTo>
                        <a:pt x="134" y="95"/>
                        <a:pt x="125" y="117"/>
                        <a:pt x="125" y="117"/>
                      </a:cubicBezTo>
                      <a:cubicBezTo>
                        <a:pt x="111" y="107"/>
                        <a:pt x="109" y="87"/>
                        <a:pt x="122" y="74"/>
                      </a:cubicBezTo>
                      <a:cubicBezTo>
                        <a:pt x="131" y="65"/>
                        <a:pt x="155" y="57"/>
                        <a:pt x="155" y="57"/>
                      </a:cubicBezTo>
                      <a:cubicBezTo>
                        <a:pt x="161" y="59"/>
                        <a:pt x="169" y="58"/>
                        <a:pt x="173" y="63"/>
                      </a:cubicBezTo>
                      <a:cubicBezTo>
                        <a:pt x="184" y="80"/>
                        <a:pt x="158" y="107"/>
                        <a:pt x="143" y="110"/>
                      </a:cubicBezTo>
                      <a:cubicBezTo>
                        <a:pt x="134" y="106"/>
                        <a:pt x="134" y="98"/>
                        <a:pt x="131" y="89"/>
                      </a:cubicBezTo>
                      <a:cubicBezTo>
                        <a:pt x="132" y="59"/>
                        <a:pt x="138" y="59"/>
                        <a:pt x="168" y="56"/>
                      </a:cubicBezTo>
                      <a:cubicBezTo>
                        <a:pt x="184" y="57"/>
                        <a:pt x="184" y="57"/>
                        <a:pt x="188" y="71"/>
                      </a:cubicBezTo>
                      <a:cubicBezTo>
                        <a:pt x="186" y="84"/>
                        <a:pt x="186" y="88"/>
                        <a:pt x="174" y="93"/>
                      </a:cubicBezTo>
                      <a:cubicBezTo>
                        <a:pt x="165" y="85"/>
                        <a:pt x="164" y="79"/>
                        <a:pt x="162" y="68"/>
                      </a:cubicBezTo>
                      <a:cubicBezTo>
                        <a:pt x="168" y="52"/>
                        <a:pt x="170" y="54"/>
                        <a:pt x="186" y="51"/>
                      </a:cubicBezTo>
                      <a:cubicBezTo>
                        <a:pt x="220" y="56"/>
                        <a:pt x="211" y="82"/>
                        <a:pt x="186" y="90"/>
                      </a:cubicBezTo>
                      <a:cubicBezTo>
                        <a:pt x="169" y="88"/>
                        <a:pt x="171" y="75"/>
                        <a:pt x="176" y="57"/>
                      </a:cubicBezTo>
                      <a:cubicBezTo>
                        <a:pt x="180" y="42"/>
                        <a:pt x="200" y="38"/>
                        <a:pt x="212" y="36"/>
                      </a:cubicBezTo>
                      <a:cubicBezTo>
                        <a:pt x="244" y="51"/>
                        <a:pt x="240" y="72"/>
                        <a:pt x="221" y="101"/>
                      </a:cubicBezTo>
                      <a:cubicBezTo>
                        <a:pt x="213" y="88"/>
                        <a:pt x="212" y="69"/>
                        <a:pt x="219" y="54"/>
                      </a:cubicBezTo>
                      <a:cubicBezTo>
                        <a:pt x="223" y="45"/>
                        <a:pt x="238" y="49"/>
                        <a:pt x="248" y="48"/>
                      </a:cubicBezTo>
                      <a:cubicBezTo>
                        <a:pt x="254" y="49"/>
                        <a:pt x="261" y="48"/>
                        <a:pt x="266" y="51"/>
                      </a:cubicBezTo>
                      <a:cubicBezTo>
                        <a:pt x="277" y="59"/>
                        <a:pt x="263" y="91"/>
                        <a:pt x="257" y="98"/>
                      </a:cubicBezTo>
                      <a:cubicBezTo>
                        <a:pt x="242" y="88"/>
                        <a:pt x="232" y="66"/>
                        <a:pt x="255" y="56"/>
                      </a:cubicBezTo>
                      <a:cubicBezTo>
                        <a:pt x="260" y="58"/>
                        <a:pt x="268" y="58"/>
                        <a:pt x="270" y="63"/>
                      </a:cubicBezTo>
                      <a:cubicBezTo>
                        <a:pt x="272" y="70"/>
                        <a:pt x="271" y="96"/>
                        <a:pt x="261" y="102"/>
                      </a:cubicBezTo>
                      <a:cubicBezTo>
                        <a:pt x="246" y="88"/>
                        <a:pt x="248" y="83"/>
                        <a:pt x="254" y="63"/>
                      </a:cubicBezTo>
                      <a:cubicBezTo>
                        <a:pt x="260" y="64"/>
                        <a:pt x="267" y="62"/>
                        <a:pt x="272" y="65"/>
                      </a:cubicBezTo>
                      <a:cubicBezTo>
                        <a:pt x="279" y="70"/>
                        <a:pt x="288" y="86"/>
                        <a:pt x="288" y="86"/>
                      </a:cubicBezTo>
                      <a:cubicBezTo>
                        <a:pt x="297" y="116"/>
                        <a:pt x="288" y="112"/>
                        <a:pt x="264" y="104"/>
                      </a:cubicBezTo>
                      <a:cubicBezTo>
                        <a:pt x="247" y="81"/>
                        <a:pt x="273" y="80"/>
                        <a:pt x="290" y="81"/>
                      </a:cubicBezTo>
                      <a:cubicBezTo>
                        <a:pt x="298" y="88"/>
                        <a:pt x="325" y="118"/>
                        <a:pt x="300" y="123"/>
                      </a:cubicBezTo>
                      <a:cubicBezTo>
                        <a:pt x="283" y="117"/>
                        <a:pt x="269" y="119"/>
                        <a:pt x="266" y="101"/>
                      </a:cubicBezTo>
                      <a:cubicBezTo>
                        <a:pt x="284" y="83"/>
                        <a:pt x="305" y="92"/>
                        <a:pt x="320" y="107"/>
                      </a:cubicBezTo>
                      <a:cubicBezTo>
                        <a:pt x="321" y="121"/>
                        <a:pt x="318" y="124"/>
                        <a:pt x="305" y="126"/>
                      </a:cubicBezTo>
                      <a:cubicBezTo>
                        <a:pt x="281" y="114"/>
                        <a:pt x="290" y="101"/>
                        <a:pt x="311" y="98"/>
                      </a:cubicBezTo>
                      <a:cubicBezTo>
                        <a:pt x="333" y="105"/>
                        <a:pt x="328" y="144"/>
                        <a:pt x="311" y="156"/>
                      </a:cubicBezTo>
                      <a:cubicBezTo>
                        <a:pt x="297" y="149"/>
                        <a:pt x="301" y="131"/>
                        <a:pt x="312" y="122"/>
                      </a:cubicBezTo>
                      <a:cubicBezTo>
                        <a:pt x="341" y="130"/>
                        <a:pt x="353" y="126"/>
                        <a:pt x="359" y="153"/>
                      </a:cubicBezTo>
                      <a:cubicBezTo>
                        <a:pt x="356" y="174"/>
                        <a:pt x="358" y="173"/>
                        <a:pt x="339" y="176"/>
                      </a:cubicBezTo>
                      <a:cubicBezTo>
                        <a:pt x="326" y="174"/>
                        <a:pt x="316" y="176"/>
                        <a:pt x="314" y="161"/>
                      </a:cubicBezTo>
                      <a:cubicBezTo>
                        <a:pt x="322" y="131"/>
                        <a:pt x="344" y="164"/>
                        <a:pt x="351" y="177"/>
                      </a:cubicBezTo>
                      <a:cubicBezTo>
                        <a:pt x="346" y="193"/>
                        <a:pt x="345" y="193"/>
                        <a:pt x="330" y="186"/>
                      </a:cubicBezTo>
                      <a:cubicBezTo>
                        <a:pt x="326" y="175"/>
                        <a:pt x="324" y="158"/>
                        <a:pt x="339" y="155"/>
                      </a:cubicBezTo>
                      <a:cubicBezTo>
                        <a:pt x="347" y="160"/>
                        <a:pt x="350" y="171"/>
                        <a:pt x="356" y="179"/>
                      </a:cubicBezTo>
                      <a:cubicBezTo>
                        <a:pt x="351" y="199"/>
                        <a:pt x="339" y="202"/>
                        <a:pt x="330" y="182"/>
                      </a:cubicBezTo>
                      <a:cubicBezTo>
                        <a:pt x="334" y="171"/>
                        <a:pt x="340" y="174"/>
                        <a:pt x="350" y="176"/>
                      </a:cubicBezTo>
                      <a:cubicBezTo>
                        <a:pt x="363" y="181"/>
                        <a:pt x="371" y="183"/>
                        <a:pt x="380" y="194"/>
                      </a:cubicBezTo>
                      <a:cubicBezTo>
                        <a:pt x="377" y="202"/>
                        <a:pt x="374" y="203"/>
                        <a:pt x="366" y="206"/>
                      </a:cubicBezTo>
                      <a:cubicBezTo>
                        <a:pt x="363" y="191"/>
                        <a:pt x="378" y="196"/>
                        <a:pt x="387" y="198"/>
                      </a:cubicBezTo>
                      <a:cubicBezTo>
                        <a:pt x="394" y="209"/>
                        <a:pt x="395" y="218"/>
                        <a:pt x="381" y="221"/>
                      </a:cubicBezTo>
                      <a:cubicBezTo>
                        <a:pt x="364" y="218"/>
                        <a:pt x="360" y="218"/>
                        <a:pt x="351" y="204"/>
                      </a:cubicBezTo>
                      <a:cubicBezTo>
                        <a:pt x="355" y="189"/>
                        <a:pt x="354" y="191"/>
                        <a:pt x="365" y="197"/>
                      </a:cubicBezTo>
                      <a:cubicBezTo>
                        <a:pt x="367" y="212"/>
                        <a:pt x="350" y="205"/>
                        <a:pt x="339" y="203"/>
                      </a:cubicBezTo>
                      <a:cubicBezTo>
                        <a:pt x="324" y="189"/>
                        <a:pt x="324" y="182"/>
                        <a:pt x="326" y="162"/>
                      </a:cubicBezTo>
                      <a:cubicBezTo>
                        <a:pt x="333" y="173"/>
                        <a:pt x="334" y="176"/>
                        <a:pt x="329" y="188"/>
                      </a:cubicBezTo>
                      <a:cubicBezTo>
                        <a:pt x="301" y="185"/>
                        <a:pt x="285" y="179"/>
                        <a:pt x="261" y="165"/>
                      </a:cubicBezTo>
                      <a:cubicBezTo>
                        <a:pt x="248" y="147"/>
                        <a:pt x="275" y="151"/>
                        <a:pt x="282" y="152"/>
                      </a:cubicBezTo>
                      <a:cubicBezTo>
                        <a:pt x="280" y="171"/>
                        <a:pt x="285" y="177"/>
                        <a:pt x="269" y="180"/>
                      </a:cubicBezTo>
                      <a:cubicBezTo>
                        <a:pt x="259" y="167"/>
                        <a:pt x="251" y="134"/>
                        <a:pt x="269" y="125"/>
                      </a:cubicBezTo>
                      <a:cubicBezTo>
                        <a:pt x="284" y="127"/>
                        <a:pt x="284" y="139"/>
                        <a:pt x="287" y="152"/>
                      </a:cubicBezTo>
                      <a:cubicBezTo>
                        <a:pt x="282" y="188"/>
                        <a:pt x="264" y="159"/>
                        <a:pt x="249" y="146"/>
                      </a:cubicBezTo>
                      <a:cubicBezTo>
                        <a:pt x="240" y="129"/>
                        <a:pt x="239" y="123"/>
                        <a:pt x="260" y="120"/>
                      </a:cubicBezTo>
                      <a:cubicBezTo>
                        <a:pt x="270" y="121"/>
                        <a:pt x="282" y="117"/>
                        <a:pt x="291" y="122"/>
                      </a:cubicBezTo>
                      <a:cubicBezTo>
                        <a:pt x="305" y="129"/>
                        <a:pt x="287" y="159"/>
                        <a:pt x="278" y="164"/>
                      </a:cubicBezTo>
                      <a:cubicBezTo>
                        <a:pt x="254" y="156"/>
                        <a:pt x="248" y="155"/>
                        <a:pt x="242" y="131"/>
                      </a:cubicBezTo>
                      <a:cubicBezTo>
                        <a:pt x="244" y="121"/>
                        <a:pt x="245" y="111"/>
                        <a:pt x="249" y="101"/>
                      </a:cubicBezTo>
                      <a:cubicBezTo>
                        <a:pt x="250" y="98"/>
                        <a:pt x="256" y="104"/>
                        <a:pt x="257" y="107"/>
                      </a:cubicBezTo>
                      <a:cubicBezTo>
                        <a:pt x="252" y="139"/>
                        <a:pt x="258" y="149"/>
                        <a:pt x="230" y="135"/>
                      </a:cubicBezTo>
                      <a:cubicBezTo>
                        <a:pt x="217" y="117"/>
                        <a:pt x="216" y="113"/>
                        <a:pt x="222" y="92"/>
                      </a:cubicBezTo>
                      <a:cubicBezTo>
                        <a:pt x="239" y="96"/>
                        <a:pt x="236" y="104"/>
                        <a:pt x="239" y="120"/>
                      </a:cubicBezTo>
                      <a:cubicBezTo>
                        <a:pt x="238" y="128"/>
                        <a:pt x="240" y="137"/>
                        <a:pt x="236" y="144"/>
                      </a:cubicBezTo>
                      <a:cubicBezTo>
                        <a:pt x="226" y="163"/>
                        <a:pt x="200" y="122"/>
                        <a:pt x="198" y="119"/>
                      </a:cubicBezTo>
                      <a:cubicBezTo>
                        <a:pt x="197" y="106"/>
                        <a:pt x="194" y="103"/>
                        <a:pt x="206" y="99"/>
                      </a:cubicBezTo>
                      <a:cubicBezTo>
                        <a:pt x="229" y="102"/>
                        <a:pt x="235" y="100"/>
                        <a:pt x="237" y="122"/>
                      </a:cubicBezTo>
                      <a:cubicBezTo>
                        <a:pt x="235" y="154"/>
                        <a:pt x="230" y="143"/>
                        <a:pt x="194" y="138"/>
                      </a:cubicBezTo>
                      <a:cubicBezTo>
                        <a:pt x="175" y="129"/>
                        <a:pt x="166" y="123"/>
                        <a:pt x="161" y="102"/>
                      </a:cubicBezTo>
                      <a:cubicBezTo>
                        <a:pt x="170" y="76"/>
                        <a:pt x="177" y="93"/>
                        <a:pt x="179" y="108"/>
                      </a:cubicBezTo>
                      <a:cubicBezTo>
                        <a:pt x="177" y="139"/>
                        <a:pt x="185" y="150"/>
                        <a:pt x="158" y="141"/>
                      </a:cubicBezTo>
                      <a:cubicBezTo>
                        <a:pt x="147" y="129"/>
                        <a:pt x="142" y="123"/>
                        <a:pt x="138" y="107"/>
                      </a:cubicBezTo>
                      <a:cubicBezTo>
                        <a:pt x="149" y="78"/>
                        <a:pt x="172" y="125"/>
                        <a:pt x="176" y="135"/>
                      </a:cubicBezTo>
                      <a:cubicBezTo>
                        <a:pt x="173" y="160"/>
                        <a:pt x="168" y="152"/>
                        <a:pt x="140" y="147"/>
                      </a:cubicBezTo>
                      <a:cubicBezTo>
                        <a:pt x="129" y="142"/>
                        <a:pt x="112" y="139"/>
                        <a:pt x="110" y="125"/>
                      </a:cubicBezTo>
                      <a:cubicBezTo>
                        <a:pt x="112" y="105"/>
                        <a:pt x="134" y="117"/>
                        <a:pt x="149" y="120"/>
                      </a:cubicBezTo>
                      <a:cubicBezTo>
                        <a:pt x="162" y="140"/>
                        <a:pt x="160" y="151"/>
                        <a:pt x="135" y="153"/>
                      </a:cubicBezTo>
                      <a:cubicBezTo>
                        <a:pt x="107" y="149"/>
                        <a:pt x="105" y="153"/>
                        <a:pt x="110" y="128"/>
                      </a:cubicBezTo>
                      <a:cubicBezTo>
                        <a:pt x="129" y="139"/>
                        <a:pt x="129" y="142"/>
                        <a:pt x="137" y="162"/>
                      </a:cubicBezTo>
                      <a:cubicBezTo>
                        <a:pt x="128" y="195"/>
                        <a:pt x="131" y="187"/>
                        <a:pt x="96" y="180"/>
                      </a:cubicBezTo>
                      <a:cubicBezTo>
                        <a:pt x="87" y="171"/>
                        <a:pt x="72" y="157"/>
                        <a:pt x="87" y="146"/>
                      </a:cubicBezTo>
                      <a:cubicBezTo>
                        <a:pt x="101" y="152"/>
                        <a:pt x="123" y="177"/>
                        <a:pt x="99" y="191"/>
                      </a:cubicBezTo>
                      <a:cubicBezTo>
                        <a:pt x="82" y="188"/>
                        <a:pt x="81" y="189"/>
                        <a:pt x="74" y="174"/>
                      </a:cubicBezTo>
                      <a:cubicBezTo>
                        <a:pt x="71" y="159"/>
                        <a:pt x="73" y="152"/>
                        <a:pt x="89" y="156"/>
                      </a:cubicBezTo>
                      <a:cubicBezTo>
                        <a:pt x="96" y="169"/>
                        <a:pt x="102" y="182"/>
                        <a:pt x="87" y="191"/>
                      </a:cubicBezTo>
                      <a:cubicBezTo>
                        <a:pt x="56" y="189"/>
                        <a:pt x="47" y="188"/>
                        <a:pt x="23" y="170"/>
                      </a:cubicBezTo>
                      <a:cubicBezTo>
                        <a:pt x="15" y="153"/>
                        <a:pt x="17" y="154"/>
                        <a:pt x="35" y="161"/>
                      </a:cubicBezTo>
                      <a:cubicBezTo>
                        <a:pt x="38" y="168"/>
                        <a:pt x="42" y="172"/>
                        <a:pt x="35" y="177"/>
                      </a:cubicBezTo>
                      <a:cubicBezTo>
                        <a:pt x="14" y="173"/>
                        <a:pt x="11" y="169"/>
                        <a:pt x="5" y="150"/>
                      </a:cubicBezTo>
                      <a:cubicBezTo>
                        <a:pt x="9" y="119"/>
                        <a:pt x="9" y="124"/>
                        <a:pt x="35" y="117"/>
                      </a:cubicBezTo>
                      <a:cubicBezTo>
                        <a:pt x="65" y="126"/>
                        <a:pt x="68" y="123"/>
                        <a:pt x="62" y="150"/>
                      </a:cubicBezTo>
                      <a:cubicBezTo>
                        <a:pt x="41" y="129"/>
                        <a:pt x="49" y="98"/>
                        <a:pt x="74" y="84"/>
                      </a:cubicBezTo>
                      <a:cubicBezTo>
                        <a:pt x="103" y="87"/>
                        <a:pt x="102" y="91"/>
                        <a:pt x="99" y="119"/>
                      </a:cubicBezTo>
                      <a:cubicBezTo>
                        <a:pt x="86" y="115"/>
                        <a:pt x="83" y="102"/>
                        <a:pt x="78" y="90"/>
                      </a:cubicBezTo>
                      <a:cubicBezTo>
                        <a:pt x="74" y="70"/>
                        <a:pt x="72" y="55"/>
                        <a:pt x="92" y="45"/>
                      </a:cubicBezTo>
                      <a:cubicBezTo>
                        <a:pt x="98" y="46"/>
                        <a:pt x="105" y="44"/>
                        <a:pt x="110" y="48"/>
                      </a:cubicBezTo>
                      <a:cubicBezTo>
                        <a:pt x="123" y="58"/>
                        <a:pt x="100" y="92"/>
                        <a:pt x="87" y="95"/>
                      </a:cubicBezTo>
                      <a:cubicBezTo>
                        <a:pt x="64" y="91"/>
                        <a:pt x="53" y="92"/>
                        <a:pt x="45" y="69"/>
                      </a:cubicBezTo>
                      <a:cubicBezTo>
                        <a:pt x="47" y="48"/>
                        <a:pt x="47" y="46"/>
                        <a:pt x="66" y="39"/>
                      </a:cubicBezTo>
                      <a:cubicBezTo>
                        <a:pt x="103" y="45"/>
                        <a:pt x="102" y="37"/>
                        <a:pt x="107" y="63"/>
                      </a:cubicBezTo>
                      <a:cubicBezTo>
                        <a:pt x="105" y="76"/>
                        <a:pt x="104" y="78"/>
                        <a:pt x="93" y="84"/>
                      </a:cubicBezTo>
                      <a:cubicBezTo>
                        <a:pt x="72" y="77"/>
                        <a:pt x="87" y="55"/>
                        <a:pt x="92" y="38"/>
                      </a:cubicBezTo>
                      <a:cubicBezTo>
                        <a:pt x="104" y="42"/>
                        <a:pt x="120" y="40"/>
                        <a:pt x="128" y="50"/>
                      </a:cubicBezTo>
                      <a:cubicBezTo>
                        <a:pt x="140" y="66"/>
                        <a:pt x="117" y="86"/>
                        <a:pt x="107" y="93"/>
                      </a:cubicBezTo>
                      <a:cubicBezTo>
                        <a:pt x="91" y="90"/>
                        <a:pt x="94" y="45"/>
                        <a:pt x="117" y="32"/>
                      </a:cubicBezTo>
                      <a:cubicBezTo>
                        <a:pt x="145" y="37"/>
                        <a:pt x="157" y="33"/>
                        <a:pt x="159" y="60"/>
                      </a:cubicBezTo>
                      <a:cubicBezTo>
                        <a:pt x="158" y="71"/>
                        <a:pt x="159" y="79"/>
                        <a:pt x="147" y="81"/>
                      </a:cubicBezTo>
                      <a:cubicBezTo>
                        <a:pt x="134" y="80"/>
                        <a:pt x="135" y="76"/>
                        <a:pt x="128" y="65"/>
                      </a:cubicBezTo>
                      <a:cubicBezTo>
                        <a:pt x="125" y="46"/>
                        <a:pt x="127" y="32"/>
                        <a:pt x="146" y="24"/>
                      </a:cubicBezTo>
                      <a:cubicBezTo>
                        <a:pt x="176" y="27"/>
                        <a:pt x="176" y="21"/>
                        <a:pt x="182" y="44"/>
                      </a:cubicBezTo>
                      <a:cubicBezTo>
                        <a:pt x="178" y="59"/>
                        <a:pt x="174" y="64"/>
                        <a:pt x="162" y="74"/>
                      </a:cubicBezTo>
                      <a:cubicBezTo>
                        <a:pt x="135" y="72"/>
                        <a:pt x="135" y="75"/>
                        <a:pt x="132" y="51"/>
                      </a:cubicBezTo>
                      <a:cubicBezTo>
                        <a:pt x="135" y="23"/>
                        <a:pt x="142" y="15"/>
                        <a:pt x="170" y="11"/>
                      </a:cubicBezTo>
                      <a:cubicBezTo>
                        <a:pt x="176" y="11"/>
                        <a:pt x="183" y="10"/>
                        <a:pt x="189" y="12"/>
                      </a:cubicBezTo>
                      <a:cubicBezTo>
                        <a:pt x="196" y="15"/>
                        <a:pt x="191" y="52"/>
                        <a:pt x="168" y="54"/>
                      </a:cubicBezTo>
                      <a:cubicBezTo>
                        <a:pt x="151" y="48"/>
                        <a:pt x="147" y="23"/>
                        <a:pt x="158" y="6"/>
                      </a:cubicBezTo>
                      <a:cubicBezTo>
                        <a:pt x="161" y="0"/>
                        <a:pt x="177" y="0"/>
                        <a:pt x="177" y="0"/>
                      </a:cubicBezTo>
                      <a:cubicBezTo>
                        <a:pt x="190" y="2"/>
                        <a:pt x="199" y="3"/>
                        <a:pt x="207" y="14"/>
                      </a:cubicBezTo>
                      <a:cubicBezTo>
                        <a:pt x="213" y="33"/>
                        <a:pt x="210" y="49"/>
                        <a:pt x="191" y="57"/>
                      </a:cubicBezTo>
                      <a:cubicBezTo>
                        <a:pt x="151" y="41"/>
                        <a:pt x="172" y="8"/>
                        <a:pt x="207" y="2"/>
                      </a:cubicBezTo>
                      <a:cubicBezTo>
                        <a:pt x="218" y="2"/>
                        <a:pt x="229" y="0"/>
                        <a:pt x="240" y="3"/>
                      </a:cubicBezTo>
                      <a:cubicBezTo>
                        <a:pt x="249" y="5"/>
                        <a:pt x="238" y="46"/>
                        <a:pt x="225" y="57"/>
                      </a:cubicBezTo>
                      <a:cubicBezTo>
                        <a:pt x="224" y="31"/>
                        <a:pt x="222" y="14"/>
                        <a:pt x="248" y="3"/>
                      </a:cubicBezTo>
                      <a:cubicBezTo>
                        <a:pt x="276" y="17"/>
                        <a:pt x="281" y="28"/>
                        <a:pt x="260" y="60"/>
                      </a:cubicBezTo>
                      <a:cubicBezTo>
                        <a:pt x="245" y="41"/>
                        <a:pt x="249" y="13"/>
                        <a:pt x="278" y="8"/>
                      </a:cubicBezTo>
                      <a:cubicBezTo>
                        <a:pt x="285" y="9"/>
                        <a:pt x="293" y="8"/>
                        <a:pt x="300" y="12"/>
                      </a:cubicBezTo>
                      <a:cubicBezTo>
                        <a:pt x="308" y="17"/>
                        <a:pt x="321" y="32"/>
                        <a:pt x="321" y="32"/>
                      </a:cubicBezTo>
                      <a:cubicBezTo>
                        <a:pt x="325" y="51"/>
                        <a:pt x="325" y="65"/>
                        <a:pt x="306" y="74"/>
                      </a:cubicBezTo>
                      <a:cubicBezTo>
                        <a:pt x="283" y="72"/>
                        <a:pt x="275" y="78"/>
                        <a:pt x="270" y="57"/>
                      </a:cubicBezTo>
                      <a:cubicBezTo>
                        <a:pt x="275" y="24"/>
                        <a:pt x="282" y="33"/>
                        <a:pt x="317" y="39"/>
                      </a:cubicBezTo>
                      <a:cubicBezTo>
                        <a:pt x="327" y="50"/>
                        <a:pt x="342" y="82"/>
                        <a:pt x="318" y="90"/>
                      </a:cubicBezTo>
                      <a:cubicBezTo>
                        <a:pt x="309" y="93"/>
                        <a:pt x="300" y="91"/>
                        <a:pt x="291" y="92"/>
                      </a:cubicBezTo>
                      <a:cubicBezTo>
                        <a:pt x="269" y="76"/>
                        <a:pt x="286" y="54"/>
                        <a:pt x="306" y="47"/>
                      </a:cubicBezTo>
                      <a:cubicBezTo>
                        <a:pt x="321" y="49"/>
                        <a:pt x="323" y="62"/>
                        <a:pt x="326" y="75"/>
                      </a:cubicBezTo>
                      <a:cubicBezTo>
                        <a:pt x="324" y="96"/>
                        <a:pt x="328" y="105"/>
                        <a:pt x="308" y="110"/>
                      </a:cubicBezTo>
                      <a:cubicBezTo>
                        <a:pt x="300" y="102"/>
                        <a:pt x="295" y="94"/>
                        <a:pt x="290" y="84"/>
                      </a:cubicBezTo>
                      <a:cubicBezTo>
                        <a:pt x="296" y="57"/>
                        <a:pt x="320" y="71"/>
                        <a:pt x="345" y="75"/>
                      </a:cubicBezTo>
                      <a:cubicBezTo>
                        <a:pt x="363" y="98"/>
                        <a:pt x="350" y="116"/>
                        <a:pt x="324" y="119"/>
                      </a:cubicBezTo>
                      <a:cubicBezTo>
                        <a:pt x="319" y="118"/>
                        <a:pt x="310" y="122"/>
                        <a:pt x="308" y="117"/>
                      </a:cubicBezTo>
                      <a:cubicBezTo>
                        <a:pt x="305" y="109"/>
                        <a:pt x="307" y="97"/>
                        <a:pt x="314" y="93"/>
                      </a:cubicBezTo>
                      <a:cubicBezTo>
                        <a:pt x="322" y="89"/>
                        <a:pt x="333" y="97"/>
                        <a:pt x="342" y="99"/>
                      </a:cubicBezTo>
                      <a:cubicBezTo>
                        <a:pt x="354" y="118"/>
                        <a:pt x="352" y="132"/>
                        <a:pt x="339" y="149"/>
                      </a:cubicBezTo>
                      <a:cubicBezTo>
                        <a:pt x="323" y="142"/>
                        <a:pt x="320" y="127"/>
                        <a:pt x="338" y="120"/>
                      </a:cubicBezTo>
                      <a:cubicBezTo>
                        <a:pt x="373" y="130"/>
                        <a:pt x="368" y="123"/>
                        <a:pt x="377" y="150"/>
                      </a:cubicBezTo>
                      <a:cubicBezTo>
                        <a:pt x="372" y="173"/>
                        <a:pt x="366" y="172"/>
                        <a:pt x="345" y="176"/>
                      </a:cubicBezTo>
                      <a:cubicBezTo>
                        <a:pt x="343" y="156"/>
                        <a:pt x="350" y="161"/>
                        <a:pt x="369" y="167"/>
                      </a:cubicBezTo>
                      <a:cubicBezTo>
                        <a:pt x="377" y="186"/>
                        <a:pt x="373" y="188"/>
                        <a:pt x="351" y="189"/>
                      </a:cubicBezTo>
                      <a:cubicBezTo>
                        <a:pt x="331" y="188"/>
                        <a:pt x="300" y="195"/>
                        <a:pt x="321" y="177"/>
                      </a:cubicBezTo>
                      <a:cubicBezTo>
                        <a:pt x="328" y="178"/>
                        <a:pt x="336" y="176"/>
                        <a:pt x="342" y="180"/>
                      </a:cubicBezTo>
                      <a:cubicBezTo>
                        <a:pt x="345" y="182"/>
                        <a:pt x="338" y="186"/>
                        <a:pt x="335" y="186"/>
                      </a:cubicBezTo>
                      <a:cubicBezTo>
                        <a:pt x="322" y="187"/>
                        <a:pt x="310" y="185"/>
                        <a:pt x="297" y="185"/>
                      </a:cubicBezTo>
                      <a:cubicBezTo>
                        <a:pt x="280" y="177"/>
                        <a:pt x="265" y="173"/>
                        <a:pt x="257" y="156"/>
                      </a:cubicBezTo>
                      <a:cubicBezTo>
                        <a:pt x="263" y="135"/>
                        <a:pt x="270" y="140"/>
                        <a:pt x="288" y="149"/>
                      </a:cubicBezTo>
                      <a:cubicBezTo>
                        <a:pt x="293" y="163"/>
                        <a:pt x="286" y="162"/>
                        <a:pt x="273" y="161"/>
                      </a:cubicBezTo>
                      <a:cubicBezTo>
                        <a:pt x="265" y="153"/>
                        <a:pt x="258" y="145"/>
                        <a:pt x="252" y="135"/>
                      </a:cubicBezTo>
                      <a:cubicBezTo>
                        <a:pt x="258" y="110"/>
                        <a:pt x="281" y="124"/>
                        <a:pt x="294" y="137"/>
                      </a:cubicBezTo>
                      <a:cubicBezTo>
                        <a:pt x="282" y="172"/>
                        <a:pt x="272" y="162"/>
                        <a:pt x="234" y="156"/>
                      </a:cubicBezTo>
                      <a:cubicBezTo>
                        <a:pt x="209" y="145"/>
                        <a:pt x="200" y="146"/>
                        <a:pt x="191" y="122"/>
                      </a:cubicBezTo>
                      <a:cubicBezTo>
                        <a:pt x="195" y="105"/>
                        <a:pt x="194" y="98"/>
                        <a:pt x="207" y="111"/>
                      </a:cubicBezTo>
                      <a:cubicBezTo>
                        <a:pt x="210" y="127"/>
                        <a:pt x="216" y="147"/>
                        <a:pt x="200" y="156"/>
                      </a:cubicBezTo>
                      <a:cubicBezTo>
                        <a:pt x="191" y="155"/>
                        <a:pt x="182" y="155"/>
                        <a:pt x="174" y="153"/>
                      </a:cubicBezTo>
                      <a:cubicBezTo>
                        <a:pt x="166" y="151"/>
                        <a:pt x="159" y="146"/>
                        <a:pt x="152" y="143"/>
                      </a:cubicBezTo>
                      <a:cubicBezTo>
                        <a:pt x="150" y="142"/>
                        <a:pt x="145" y="139"/>
                        <a:pt x="147" y="140"/>
                      </a:cubicBezTo>
                      <a:cubicBezTo>
                        <a:pt x="150" y="141"/>
                        <a:pt x="152" y="143"/>
                        <a:pt x="155" y="144"/>
                      </a:cubicBezTo>
                      <a:cubicBezTo>
                        <a:pt x="148" y="164"/>
                        <a:pt x="122" y="156"/>
                        <a:pt x="105" y="155"/>
                      </a:cubicBezTo>
                      <a:cubicBezTo>
                        <a:pt x="102" y="154"/>
                        <a:pt x="96" y="153"/>
                        <a:pt x="96" y="153"/>
                      </a:cubicBezTo>
                    </a:path>
                  </a:pathLst>
                </a:custGeom>
                <a:noFill/>
                <a:ln w="19050" cap="flat" cmpd="sng">
                  <a:solidFill>
                    <a:srgbClr val="FF3300"/>
                  </a:solidFill>
                  <a:prstDash val="solid"/>
                  <a:round/>
                  <a:headEnd/>
                  <a:tailEnd/>
                </a:ln>
                <a:effectLst/>
              </p:spPr>
              <p:txBody>
                <a:bodyPr lIns="90488" tIns="44450" rIns="90488" bIns="44450"/>
                <a:lstStyle/>
                <a:p>
                  <a:endParaRPr lang="zh-CN" altLang="en-US"/>
                </a:p>
              </p:txBody>
            </p:sp>
            <p:sp>
              <p:nvSpPr>
                <p:cNvPr id="216100" name="AutoShape 36"/>
                <p:cNvSpPr>
                  <a:spLocks noChangeArrowheads="1"/>
                </p:cNvSpPr>
                <p:nvPr/>
              </p:nvSpPr>
              <p:spPr bwMode="auto">
                <a:xfrm rot="37019626">
                  <a:off x="2105" y="2476"/>
                  <a:ext cx="249" cy="266"/>
                </a:xfrm>
                <a:custGeom>
                  <a:avLst/>
                  <a:gdLst>
                    <a:gd name="G0" fmla="+- 3967 0 0"/>
                    <a:gd name="G1" fmla="+- 21600 0 3967"/>
                    <a:gd name="G2" fmla="*/ 3967 1 2"/>
                    <a:gd name="G3" fmla="+- 21600 0 G2"/>
                    <a:gd name="G4" fmla="+/ 3967 21600 2"/>
                    <a:gd name="G5" fmla="+/ G1 0 2"/>
                    <a:gd name="G6" fmla="*/ 21600 21600 3967"/>
                    <a:gd name="G7" fmla="*/ G6 1 2"/>
                    <a:gd name="G8" fmla="+- 21600 0 G7"/>
                    <a:gd name="G9" fmla="*/ 21600 1 2"/>
                    <a:gd name="G10" fmla="+- 3967 0 G9"/>
                    <a:gd name="G11" fmla="?: G10 G8 0"/>
                    <a:gd name="G12" fmla="?: G10 G7 21600"/>
                    <a:gd name="T0" fmla="*/ 19616 w 21600"/>
                    <a:gd name="T1" fmla="*/ 10800 h 21600"/>
                    <a:gd name="T2" fmla="*/ 10800 w 21600"/>
                    <a:gd name="T3" fmla="*/ 21600 h 21600"/>
                    <a:gd name="T4" fmla="*/ 1984 w 21600"/>
                    <a:gd name="T5" fmla="*/ 10800 h 21600"/>
                    <a:gd name="T6" fmla="*/ 10800 w 21600"/>
                    <a:gd name="T7" fmla="*/ 0 h 21600"/>
                    <a:gd name="T8" fmla="*/ 3784 w 21600"/>
                    <a:gd name="T9" fmla="*/ 3784 h 21600"/>
                    <a:gd name="T10" fmla="*/ 17816 w 21600"/>
                    <a:gd name="T11" fmla="*/ 17816 h 21600"/>
                  </a:gdLst>
                  <a:ahLst/>
                  <a:cxnLst>
                    <a:cxn ang="0">
                      <a:pos x="T0" y="T1"/>
                    </a:cxn>
                    <a:cxn ang="0">
                      <a:pos x="T2" y="T3"/>
                    </a:cxn>
                    <a:cxn ang="0">
                      <a:pos x="T4" y="T5"/>
                    </a:cxn>
                    <a:cxn ang="0">
                      <a:pos x="T6" y="T7"/>
                    </a:cxn>
                  </a:cxnLst>
                  <a:rect l="T8" t="T9" r="T10" b="T11"/>
                  <a:pathLst>
                    <a:path w="21600" h="21600">
                      <a:moveTo>
                        <a:pt x="0" y="0"/>
                      </a:moveTo>
                      <a:lnTo>
                        <a:pt x="3967" y="21600"/>
                      </a:lnTo>
                      <a:lnTo>
                        <a:pt x="17633" y="21600"/>
                      </a:lnTo>
                      <a:lnTo>
                        <a:pt x="21600" y="0"/>
                      </a:lnTo>
                      <a:close/>
                    </a:path>
                  </a:pathLst>
                </a:custGeom>
                <a:solidFill>
                  <a:srgbClr val="FFDD7D"/>
                </a:solidFill>
                <a:ln w="19050" algn="ctr">
                  <a:solidFill>
                    <a:schemeClr val="tx1"/>
                  </a:solidFill>
                  <a:miter lim="800000"/>
                  <a:headEnd/>
                  <a:tailEnd/>
                </a:ln>
                <a:effectLst/>
              </p:spPr>
              <p:txBody>
                <a:bodyPr wrap="none" lIns="90488" tIns="44450" rIns="90488" bIns="44450" anchor="ctr"/>
                <a:lstStyle/>
                <a:p>
                  <a:endParaRPr lang="zh-CN" altLang="en-US"/>
                </a:p>
              </p:txBody>
            </p:sp>
            <p:sp>
              <p:nvSpPr>
                <p:cNvPr id="216101" name="Text Box 37"/>
                <p:cNvSpPr txBox="1">
                  <a:spLocks noChangeArrowheads="1"/>
                </p:cNvSpPr>
                <p:nvPr/>
              </p:nvSpPr>
              <p:spPr bwMode="auto">
                <a:xfrm rot="-1014309">
                  <a:off x="2071" y="2497"/>
                  <a:ext cx="322" cy="212"/>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1800" b="1">
                      <a:solidFill>
                        <a:srgbClr val="0099FF"/>
                      </a:solidFill>
                      <a:latin typeface="Arial" charset="0"/>
                    </a:rPr>
                    <a:t>y/n</a:t>
                  </a:r>
                </a:p>
              </p:txBody>
            </p:sp>
            <p:sp>
              <p:nvSpPr>
                <p:cNvPr id="216102" name="Freeform 38"/>
                <p:cNvSpPr>
                  <a:spLocks/>
                </p:cNvSpPr>
                <p:nvPr/>
              </p:nvSpPr>
              <p:spPr bwMode="auto">
                <a:xfrm>
                  <a:off x="1566" y="2368"/>
                  <a:ext cx="468" cy="296"/>
                </a:xfrm>
                <a:custGeom>
                  <a:avLst/>
                  <a:gdLst/>
                  <a:ahLst/>
                  <a:cxnLst>
                    <a:cxn ang="0">
                      <a:pos x="0" y="248"/>
                    </a:cxn>
                    <a:cxn ang="0">
                      <a:pos x="264" y="296"/>
                    </a:cxn>
                    <a:cxn ang="0">
                      <a:pos x="392" y="8"/>
                    </a:cxn>
                    <a:cxn ang="0">
                      <a:pos x="468" y="0"/>
                    </a:cxn>
                  </a:cxnLst>
                  <a:rect l="0" t="0" r="r" b="b"/>
                  <a:pathLst>
                    <a:path w="468" h="296">
                      <a:moveTo>
                        <a:pt x="0" y="248"/>
                      </a:moveTo>
                      <a:lnTo>
                        <a:pt x="264" y="296"/>
                      </a:lnTo>
                      <a:lnTo>
                        <a:pt x="392" y="8"/>
                      </a:lnTo>
                      <a:lnTo>
                        <a:pt x="468" y="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16103" name="Freeform 39"/>
                <p:cNvSpPr>
                  <a:spLocks/>
                </p:cNvSpPr>
                <p:nvPr/>
              </p:nvSpPr>
              <p:spPr bwMode="auto">
                <a:xfrm>
                  <a:off x="1286" y="3164"/>
                  <a:ext cx="272" cy="400"/>
                </a:xfrm>
                <a:custGeom>
                  <a:avLst/>
                  <a:gdLst/>
                  <a:ahLst/>
                  <a:cxnLst>
                    <a:cxn ang="0">
                      <a:pos x="272" y="0"/>
                    </a:cxn>
                    <a:cxn ang="0">
                      <a:pos x="80" y="400"/>
                    </a:cxn>
                    <a:cxn ang="0">
                      <a:pos x="0" y="400"/>
                    </a:cxn>
                  </a:cxnLst>
                  <a:rect l="0" t="0" r="r" b="b"/>
                  <a:pathLst>
                    <a:path w="272" h="400">
                      <a:moveTo>
                        <a:pt x="272" y="0"/>
                      </a:moveTo>
                      <a:lnTo>
                        <a:pt x="80" y="400"/>
                      </a:lnTo>
                      <a:lnTo>
                        <a:pt x="0" y="40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16104" name="Freeform 40"/>
                <p:cNvSpPr>
                  <a:spLocks/>
                </p:cNvSpPr>
                <p:nvPr/>
              </p:nvSpPr>
              <p:spPr bwMode="auto">
                <a:xfrm>
                  <a:off x="1558" y="3164"/>
                  <a:ext cx="232" cy="408"/>
                </a:xfrm>
                <a:custGeom>
                  <a:avLst/>
                  <a:gdLst/>
                  <a:ahLst/>
                  <a:cxnLst>
                    <a:cxn ang="0">
                      <a:pos x="0" y="0"/>
                    </a:cxn>
                    <a:cxn ang="0">
                      <a:pos x="156" y="408"/>
                    </a:cxn>
                    <a:cxn ang="0">
                      <a:pos x="232" y="408"/>
                    </a:cxn>
                  </a:cxnLst>
                  <a:rect l="0" t="0" r="r" b="b"/>
                  <a:pathLst>
                    <a:path w="232" h="408">
                      <a:moveTo>
                        <a:pt x="0" y="0"/>
                      </a:moveTo>
                      <a:lnTo>
                        <a:pt x="156" y="408"/>
                      </a:lnTo>
                      <a:lnTo>
                        <a:pt x="232" y="408"/>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16105" name="Text Box 41"/>
                <p:cNvSpPr txBox="1">
                  <a:spLocks noChangeArrowheads="1"/>
                </p:cNvSpPr>
                <p:nvPr/>
              </p:nvSpPr>
              <p:spPr bwMode="auto">
                <a:xfrm>
                  <a:off x="2034" y="2791"/>
                  <a:ext cx="203" cy="229"/>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smtClean="0">
                      <a:solidFill>
                        <a:srgbClr val="0099FF"/>
                      </a:solidFill>
                      <a:latin typeface="Arial" charset="0"/>
                    </a:rPr>
                    <a:t>y</a:t>
                  </a:r>
                  <a:endParaRPr kumimoji="0" lang="en-US" sz="2000" b="1">
                    <a:solidFill>
                      <a:srgbClr val="0099FF"/>
                    </a:solidFill>
                    <a:latin typeface="Arial" charset="0"/>
                  </a:endParaRPr>
                </a:p>
              </p:txBody>
            </p:sp>
            <p:sp>
              <p:nvSpPr>
                <p:cNvPr id="216106" name="Text Box 42"/>
                <p:cNvSpPr txBox="1">
                  <a:spLocks noChangeArrowheads="1"/>
                </p:cNvSpPr>
                <p:nvPr/>
              </p:nvSpPr>
              <p:spPr bwMode="auto">
                <a:xfrm>
                  <a:off x="3856" y="2794"/>
                  <a:ext cx="203" cy="229"/>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smtClean="0">
                      <a:solidFill>
                        <a:srgbClr val="0099FF"/>
                      </a:solidFill>
                      <a:latin typeface="Arial" charset="0"/>
                    </a:rPr>
                    <a:t>y</a:t>
                  </a:r>
                  <a:endParaRPr kumimoji="0" lang="en-US" sz="2000" b="1">
                    <a:solidFill>
                      <a:srgbClr val="0099FF"/>
                    </a:solidFill>
                    <a:latin typeface="Arial" charset="0"/>
                  </a:endParaRPr>
                </a:p>
              </p:txBody>
            </p:sp>
            <p:sp>
              <p:nvSpPr>
                <p:cNvPr id="216107" name="Text Box 43"/>
                <p:cNvSpPr txBox="1">
                  <a:spLocks noChangeArrowheads="1"/>
                </p:cNvSpPr>
                <p:nvPr/>
              </p:nvSpPr>
              <p:spPr bwMode="auto">
                <a:xfrm>
                  <a:off x="2645" y="2791"/>
                  <a:ext cx="212" cy="229"/>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smtClean="0">
                      <a:solidFill>
                        <a:srgbClr val="0099FF"/>
                      </a:solidFill>
                      <a:latin typeface="Arial" charset="0"/>
                    </a:rPr>
                    <a:t>n</a:t>
                  </a:r>
                  <a:endParaRPr kumimoji="0" lang="en-US" sz="2000" b="1">
                    <a:solidFill>
                      <a:srgbClr val="0099FF"/>
                    </a:solidFill>
                    <a:latin typeface="Arial" charset="0"/>
                  </a:endParaRPr>
                </a:p>
              </p:txBody>
            </p:sp>
            <p:sp>
              <p:nvSpPr>
                <p:cNvPr id="216108" name="Text Box 44"/>
                <p:cNvSpPr txBox="1">
                  <a:spLocks noChangeArrowheads="1"/>
                </p:cNvSpPr>
                <p:nvPr/>
              </p:nvSpPr>
              <p:spPr bwMode="auto">
                <a:xfrm>
                  <a:off x="3262" y="2800"/>
                  <a:ext cx="212" cy="229"/>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smtClean="0">
                      <a:solidFill>
                        <a:srgbClr val="0099FF"/>
                      </a:solidFill>
                      <a:latin typeface="Arial" charset="0"/>
                    </a:rPr>
                    <a:t>n</a:t>
                  </a:r>
                  <a:endParaRPr kumimoji="0" lang="en-US" sz="2000" b="1">
                    <a:solidFill>
                      <a:srgbClr val="0099FF"/>
                    </a:solidFill>
                    <a:latin typeface="Arial" charset="0"/>
                  </a:endParaRPr>
                </a:p>
              </p:txBody>
            </p:sp>
            <p:sp>
              <p:nvSpPr>
                <p:cNvPr id="216109" name="Freeform 45"/>
                <p:cNvSpPr>
                  <a:spLocks/>
                </p:cNvSpPr>
                <p:nvPr/>
              </p:nvSpPr>
              <p:spPr bwMode="auto">
                <a:xfrm>
                  <a:off x="1479" y="2357"/>
                  <a:ext cx="170" cy="94"/>
                </a:xfrm>
                <a:custGeom>
                  <a:avLst/>
                  <a:gdLst/>
                  <a:ahLst/>
                  <a:cxnLst>
                    <a:cxn ang="0">
                      <a:pos x="0" y="6"/>
                    </a:cxn>
                    <a:cxn ang="0">
                      <a:pos x="12" y="43"/>
                    </a:cxn>
                    <a:cxn ang="0">
                      <a:pos x="21" y="57"/>
                    </a:cxn>
                    <a:cxn ang="0">
                      <a:pos x="32" y="72"/>
                    </a:cxn>
                    <a:cxn ang="0">
                      <a:pos x="66" y="91"/>
                    </a:cxn>
                    <a:cxn ang="0">
                      <a:pos x="117" y="90"/>
                    </a:cxn>
                    <a:cxn ang="0">
                      <a:pos x="122" y="85"/>
                    </a:cxn>
                    <a:cxn ang="0">
                      <a:pos x="128" y="84"/>
                    </a:cxn>
                    <a:cxn ang="0">
                      <a:pos x="143" y="66"/>
                    </a:cxn>
                    <a:cxn ang="0">
                      <a:pos x="149" y="52"/>
                    </a:cxn>
                    <a:cxn ang="0">
                      <a:pos x="165" y="24"/>
                    </a:cxn>
                    <a:cxn ang="0">
                      <a:pos x="168" y="4"/>
                    </a:cxn>
                    <a:cxn ang="0">
                      <a:pos x="170" y="0"/>
                    </a:cxn>
                  </a:cxnLst>
                  <a:rect l="0" t="0" r="r" b="b"/>
                  <a:pathLst>
                    <a:path w="170" h="94">
                      <a:moveTo>
                        <a:pt x="0" y="6"/>
                      </a:moveTo>
                      <a:cubicBezTo>
                        <a:pt x="5" y="17"/>
                        <a:pt x="5" y="33"/>
                        <a:pt x="12" y="43"/>
                      </a:cubicBezTo>
                      <a:cubicBezTo>
                        <a:pt x="14" y="49"/>
                        <a:pt x="16" y="53"/>
                        <a:pt x="21" y="57"/>
                      </a:cubicBezTo>
                      <a:cubicBezTo>
                        <a:pt x="24" y="65"/>
                        <a:pt x="24" y="68"/>
                        <a:pt x="32" y="72"/>
                      </a:cubicBezTo>
                      <a:cubicBezTo>
                        <a:pt x="41" y="87"/>
                        <a:pt x="49" y="90"/>
                        <a:pt x="66" y="91"/>
                      </a:cubicBezTo>
                      <a:cubicBezTo>
                        <a:pt x="83" y="94"/>
                        <a:pt x="100" y="91"/>
                        <a:pt x="117" y="90"/>
                      </a:cubicBezTo>
                      <a:cubicBezTo>
                        <a:pt x="119" y="88"/>
                        <a:pt x="120" y="86"/>
                        <a:pt x="122" y="85"/>
                      </a:cubicBezTo>
                      <a:cubicBezTo>
                        <a:pt x="124" y="84"/>
                        <a:pt x="126" y="85"/>
                        <a:pt x="128" y="84"/>
                      </a:cubicBezTo>
                      <a:cubicBezTo>
                        <a:pt x="133" y="80"/>
                        <a:pt x="139" y="72"/>
                        <a:pt x="143" y="66"/>
                      </a:cubicBezTo>
                      <a:cubicBezTo>
                        <a:pt x="144" y="60"/>
                        <a:pt x="146" y="57"/>
                        <a:pt x="149" y="52"/>
                      </a:cubicBezTo>
                      <a:cubicBezTo>
                        <a:pt x="151" y="41"/>
                        <a:pt x="159" y="33"/>
                        <a:pt x="165" y="24"/>
                      </a:cubicBezTo>
                      <a:cubicBezTo>
                        <a:pt x="166" y="17"/>
                        <a:pt x="166" y="11"/>
                        <a:pt x="168" y="4"/>
                      </a:cubicBezTo>
                      <a:cubicBezTo>
                        <a:pt x="168" y="3"/>
                        <a:pt x="170" y="0"/>
                        <a:pt x="170" y="0"/>
                      </a:cubicBezTo>
                    </a:path>
                  </a:pathLst>
                </a:custGeom>
                <a:noFill/>
                <a:ln w="19050" cap="flat" cmpd="sng">
                  <a:solidFill>
                    <a:schemeClr val="tx1"/>
                  </a:solidFill>
                  <a:prstDash val="solid"/>
                  <a:round/>
                  <a:headEnd/>
                  <a:tailEnd/>
                </a:ln>
                <a:effectLst/>
              </p:spPr>
              <p:txBody>
                <a:bodyPr lIns="90488" tIns="44450" rIns="90488" bIns="44450"/>
                <a:lstStyle/>
                <a:p>
                  <a:endParaRPr lang="zh-CN" altLang="en-US"/>
                </a:p>
              </p:txBody>
            </p:sp>
            <p:sp>
              <p:nvSpPr>
                <p:cNvPr id="216110" name="Freeform 46"/>
                <p:cNvSpPr>
                  <a:spLocks/>
                </p:cNvSpPr>
                <p:nvPr/>
              </p:nvSpPr>
              <p:spPr bwMode="auto">
                <a:xfrm>
                  <a:off x="1461" y="2355"/>
                  <a:ext cx="30" cy="14"/>
                </a:xfrm>
                <a:custGeom>
                  <a:avLst/>
                  <a:gdLst/>
                  <a:ahLst/>
                  <a:cxnLst>
                    <a:cxn ang="0">
                      <a:pos x="0" y="14"/>
                    </a:cxn>
                    <a:cxn ang="0">
                      <a:pos x="27" y="8"/>
                    </a:cxn>
                    <a:cxn ang="0">
                      <a:pos x="30" y="0"/>
                    </a:cxn>
                  </a:cxnLst>
                  <a:rect l="0" t="0" r="r" b="b"/>
                  <a:pathLst>
                    <a:path w="30" h="14">
                      <a:moveTo>
                        <a:pt x="0" y="14"/>
                      </a:moveTo>
                      <a:cubicBezTo>
                        <a:pt x="9" y="13"/>
                        <a:pt x="20" y="13"/>
                        <a:pt x="27" y="8"/>
                      </a:cubicBezTo>
                      <a:cubicBezTo>
                        <a:pt x="29" y="2"/>
                        <a:pt x="28" y="5"/>
                        <a:pt x="30"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6111" name="Freeform 47"/>
                <p:cNvSpPr>
                  <a:spLocks/>
                </p:cNvSpPr>
                <p:nvPr/>
              </p:nvSpPr>
              <p:spPr bwMode="auto">
                <a:xfrm>
                  <a:off x="1633" y="2351"/>
                  <a:ext cx="30" cy="15"/>
                </a:xfrm>
                <a:custGeom>
                  <a:avLst/>
                  <a:gdLst/>
                  <a:ahLst/>
                  <a:cxnLst>
                    <a:cxn ang="0">
                      <a:pos x="0" y="0"/>
                    </a:cxn>
                    <a:cxn ang="0">
                      <a:pos x="14" y="6"/>
                    </a:cxn>
                    <a:cxn ang="0">
                      <a:pos x="26" y="11"/>
                    </a:cxn>
                    <a:cxn ang="0">
                      <a:pos x="30" y="15"/>
                    </a:cxn>
                  </a:cxnLst>
                  <a:rect l="0" t="0" r="r" b="b"/>
                  <a:pathLst>
                    <a:path w="30" h="15">
                      <a:moveTo>
                        <a:pt x="0" y="0"/>
                      </a:moveTo>
                      <a:cubicBezTo>
                        <a:pt x="5" y="3"/>
                        <a:pt x="8" y="5"/>
                        <a:pt x="14" y="6"/>
                      </a:cubicBezTo>
                      <a:cubicBezTo>
                        <a:pt x="18" y="8"/>
                        <a:pt x="23" y="8"/>
                        <a:pt x="26" y="11"/>
                      </a:cubicBezTo>
                      <a:cubicBezTo>
                        <a:pt x="29" y="15"/>
                        <a:pt x="27" y="15"/>
                        <a:pt x="30" y="15"/>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6112" name="Text Box 48"/>
                <p:cNvSpPr txBox="1">
                  <a:spLocks noChangeArrowheads="1"/>
                </p:cNvSpPr>
                <p:nvPr/>
              </p:nvSpPr>
              <p:spPr bwMode="auto">
                <a:xfrm>
                  <a:off x="720" y="2295"/>
                  <a:ext cx="680" cy="229"/>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Trigger</a:t>
                  </a:r>
                </a:p>
              </p:txBody>
            </p:sp>
            <p:sp>
              <p:nvSpPr>
                <p:cNvPr id="216113" name="Oval 49"/>
                <p:cNvSpPr>
                  <a:spLocks noChangeArrowheads="1"/>
                </p:cNvSpPr>
                <p:nvPr/>
              </p:nvSpPr>
              <p:spPr bwMode="auto">
                <a:xfrm>
                  <a:off x="1439" y="2200"/>
                  <a:ext cx="102" cy="78"/>
                </a:xfrm>
                <a:prstGeom prst="ellipse">
                  <a:avLst/>
                </a:prstGeom>
                <a:noFill/>
                <a:ln w="19050" algn="ctr">
                  <a:solidFill>
                    <a:schemeClr val="accent2"/>
                  </a:solidFill>
                  <a:round/>
                  <a:headEnd/>
                  <a:tailEnd/>
                </a:ln>
                <a:effectLst/>
              </p:spPr>
              <p:txBody>
                <a:bodyPr wrap="none" lIns="90488" tIns="44450" rIns="90488" bIns="44450" anchor="ctr"/>
                <a:lstStyle/>
                <a:p>
                  <a:endParaRPr lang="zh-CN" altLang="en-US"/>
                </a:p>
              </p:txBody>
            </p:sp>
            <p:sp>
              <p:nvSpPr>
                <p:cNvPr id="216114" name="Oval 50"/>
                <p:cNvSpPr>
                  <a:spLocks noChangeArrowheads="1"/>
                </p:cNvSpPr>
                <p:nvPr/>
              </p:nvSpPr>
              <p:spPr bwMode="auto">
                <a:xfrm>
                  <a:off x="1592" y="2201"/>
                  <a:ext cx="102" cy="78"/>
                </a:xfrm>
                <a:prstGeom prst="ellipse">
                  <a:avLst/>
                </a:prstGeom>
                <a:noFill/>
                <a:ln w="19050" algn="ctr">
                  <a:solidFill>
                    <a:schemeClr val="accent2"/>
                  </a:solidFill>
                  <a:round/>
                  <a:headEnd/>
                  <a:tailEnd/>
                </a:ln>
                <a:effectLst/>
              </p:spPr>
              <p:txBody>
                <a:bodyPr wrap="none" lIns="90488" tIns="44450" rIns="90488" bIns="44450" anchor="ctr"/>
                <a:lstStyle/>
                <a:p>
                  <a:endParaRPr lang="zh-CN" altLang="en-US"/>
                </a:p>
              </p:txBody>
            </p:sp>
            <p:sp>
              <p:nvSpPr>
                <p:cNvPr id="216115" name="Line 51"/>
                <p:cNvSpPr>
                  <a:spLocks noChangeShapeType="1"/>
                </p:cNvSpPr>
                <p:nvPr/>
              </p:nvSpPr>
              <p:spPr bwMode="auto">
                <a:xfrm>
                  <a:off x="1541" y="2234"/>
                  <a:ext cx="52" cy="1"/>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216116" name="Line 52"/>
                <p:cNvSpPr>
                  <a:spLocks noChangeShapeType="1"/>
                </p:cNvSpPr>
                <p:nvPr/>
              </p:nvSpPr>
              <p:spPr bwMode="auto">
                <a:xfrm flipV="1">
                  <a:off x="1694" y="2210"/>
                  <a:ext cx="30" cy="25"/>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216117" name="Line 53"/>
                <p:cNvSpPr>
                  <a:spLocks noChangeShapeType="1"/>
                </p:cNvSpPr>
                <p:nvPr/>
              </p:nvSpPr>
              <p:spPr bwMode="auto">
                <a:xfrm>
                  <a:off x="1418" y="2212"/>
                  <a:ext cx="25" cy="21"/>
                </a:xfrm>
                <a:prstGeom prst="line">
                  <a:avLst/>
                </a:prstGeom>
                <a:noFill/>
                <a:ln w="19050">
                  <a:solidFill>
                    <a:schemeClr val="accent2"/>
                  </a:solidFill>
                  <a:round/>
                  <a:headEnd/>
                  <a:tailEnd/>
                </a:ln>
                <a:effectLst/>
              </p:spPr>
              <p:txBody>
                <a:bodyPr lIns="90488" tIns="44450" rIns="90488" bIns="44450"/>
                <a:lstStyle/>
                <a:p>
                  <a:endParaRPr lang="zh-CN" altLang="en-US"/>
                </a:p>
              </p:txBody>
            </p:sp>
          </p:grpSp>
          <p:sp>
            <p:nvSpPr>
              <p:cNvPr id="216118" name="Text Box 54"/>
              <p:cNvSpPr txBox="1">
                <a:spLocks noChangeArrowheads="1"/>
              </p:cNvSpPr>
              <p:nvPr/>
            </p:nvSpPr>
            <p:spPr bwMode="auto">
              <a:xfrm>
                <a:off x="1800" y="2043"/>
                <a:ext cx="2250" cy="522"/>
              </a:xfrm>
              <a:prstGeom prst="rect">
                <a:avLst/>
              </a:prstGeom>
              <a:noFill/>
              <a:ln w="12700" algn="ctr">
                <a:noFill/>
                <a:miter lim="800000"/>
                <a:headEnd/>
                <a:tailEnd/>
              </a:ln>
              <a:effectLst/>
            </p:spPr>
            <p:txBody>
              <a:bodyPr wrap="square" lIns="90488" tIns="44450" rIns="90488" bIns="44450">
                <a:spAutoFit/>
              </a:bodyPr>
              <a:lstStyle/>
              <a:p>
                <a:pPr eaLnBrk="0" hangingPunct="0">
                  <a:lnSpc>
                    <a:spcPct val="80000"/>
                  </a:lnSpc>
                </a:pPr>
                <a:r>
                  <a:rPr kumimoji="0" lang="en-US" altLang="zh-CN" sz="2000" smtClean="0">
                    <a:solidFill>
                      <a:srgbClr val="3333FF"/>
                    </a:solidFill>
                    <a:latin typeface="Comic Sans MS" pitchFamily="66" charset="0"/>
                  </a:rPr>
                  <a:t>S</a:t>
                </a:r>
                <a:r>
                  <a:rPr kumimoji="0" lang="en-US" sz="2000" smtClean="0">
                    <a:solidFill>
                      <a:srgbClr val="3333FF"/>
                    </a:solidFill>
                    <a:latin typeface="Comic Sans MS" pitchFamily="66" charset="0"/>
                  </a:rPr>
                  <a:t>tamp </a:t>
                </a:r>
                <a:r>
                  <a:rPr kumimoji="0" lang="en-US" sz="2000">
                    <a:solidFill>
                      <a:srgbClr val="3333FF"/>
                    </a:solidFill>
                    <a:latin typeface="Comic Sans MS" pitchFamily="66" charset="0"/>
                  </a:rPr>
                  <a:t>“y” on the pink hexagonal widgets</a:t>
                </a:r>
                <a:br>
                  <a:rPr kumimoji="0" lang="en-US" sz="2000">
                    <a:solidFill>
                      <a:srgbClr val="3333FF"/>
                    </a:solidFill>
                    <a:latin typeface="Comic Sans MS" pitchFamily="66" charset="0"/>
                  </a:rPr>
                </a:br>
                <a:r>
                  <a:rPr kumimoji="0" lang="en-US" altLang="zh-CN" sz="2000">
                    <a:solidFill>
                      <a:srgbClr val="3333FF"/>
                    </a:solidFill>
                    <a:latin typeface="Comic Sans MS" pitchFamily="66" charset="0"/>
                  </a:rPr>
                  <a:t>S</a:t>
                </a:r>
                <a:r>
                  <a:rPr kumimoji="0" lang="en-US" sz="2000">
                    <a:solidFill>
                      <a:srgbClr val="3333FF"/>
                    </a:solidFill>
                    <a:latin typeface="Comic Sans MS" pitchFamily="66" charset="0"/>
                  </a:rPr>
                  <a:t>tamp “n” on the others</a:t>
                </a:r>
              </a:p>
            </p:txBody>
          </p:sp>
        </p:grpSp>
      </p:grpSp>
      <p:sp>
        <p:nvSpPr>
          <p:cNvPr id="216119" name="AutoShape 55"/>
          <p:cNvSpPr>
            <a:spLocks noChangeArrowheads="1"/>
          </p:cNvSpPr>
          <p:nvPr/>
        </p:nvSpPr>
        <p:spPr bwMode="auto">
          <a:xfrm>
            <a:off x="2246313" y="4448175"/>
            <a:ext cx="384175" cy="384175"/>
          </a:xfrm>
          <a:prstGeom prst="octagon">
            <a:avLst>
              <a:gd name="adj" fmla="val 29287"/>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grpSp>
        <p:nvGrpSpPr>
          <p:cNvPr id="216120" name="Group 56"/>
          <p:cNvGrpSpPr>
            <a:grpSpLocks/>
          </p:cNvGrpSpPr>
          <p:nvPr/>
        </p:nvGrpSpPr>
        <p:grpSpPr bwMode="auto">
          <a:xfrm>
            <a:off x="6391278" y="3008314"/>
            <a:ext cx="2587627" cy="3402013"/>
            <a:chOff x="4026" y="1895"/>
            <a:chExt cx="1630" cy="2143"/>
          </a:xfrm>
        </p:grpSpPr>
        <p:sp>
          <p:nvSpPr>
            <p:cNvPr id="216121" name="Freeform 57"/>
            <p:cNvSpPr>
              <a:spLocks/>
            </p:cNvSpPr>
            <p:nvPr/>
          </p:nvSpPr>
          <p:spPr bwMode="auto">
            <a:xfrm>
              <a:off x="4518" y="3456"/>
              <a:ext cx="432" cy="516"/>
            </a:xfrm>
            <a:custGeom>
              <a:avLst/>
              <a:gdLst/>
              <a:ahLst/>
              <a:cxnLst>
                <a:cxn ang="0">
                  <a:pos x="0" y="516"/>
                </a:cxn>
                <a:cxn ang="0">
                  <a:pos x="102" y="504"/>
                </a:cxn>
                <a:cxn ang="0">
                  <a:pos x="216" y="0"/>
                </a:cxn>
                <a:cxn ang="0">
                  <a:pos x="324" y="504"/>
                </a:cxn>
                <a:cxn ang="0">
                  <a:pos x="432" y="504"/>
                </a:cxn>
              </a:cxnLst>
              <a:rect l="0" t="0" r="r" b="b"/>
              <a:pathLst>
                <a:path w="432" h="516">
                  <a:moveTo>
                    <a:pt x="0" y="516"/>
                  </a:moveTo>
                  <a:lnTo>
                    <a:pt x="102" y="504"/>
                  </a:lnTo>
                  <a:lnTo>
                    <a:pt x="216" y="0"/>
                  </a:lnTo>
                  <a:lnTo>
                    <a:pt x="324" y="504"/>
                  </a:lnTo>
                  <a:lnTo>
                    <a:pt x="432" y="504"/>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16122" name="AutoShape 58"/>
            <p:cNvSpPr>
              <a:spLocks noChangeArrowheads="1"/>
            </p:cNvSpPr>
            <p:nvPr/>
          </p:nvSpPr>
          <p:spPr bwMode="auto">
            <a:xfrm>
              <a:off x="4902" y="2940"/>
              <a:ext cx="714" cy="1086"/>
            </a:xfrm>
            <a:prstGeom prst="cube">
              <a:avLst>
                <a:gd name="adj" fmla="val 25000"/>
              </a:avLst>
            </a:prstGeom>
            <a:solidFill>
              <a:srgbClr val="FFDD7D"/>
            </a:solidFill>
            <a:ln w="12700">
              <a:solidFill>
                <a:schemeClr val="tx1"/>
              </a:solidFill>
              <a:miter lim="800000"/>
              <a:headEnd/>
              <a:tailEnd/>
            </a:ln>
            <a:effectLst/>
          </p:spPr>
          <p:txBody>
            <a:bodyPr wrap="none" lIns="90488" tIns="44450" rIns="90488" bIns="44450" anchor="ctr"/>
            <a:lstStyle/>
            <a:p>
              <a:endParaRPr lang="zh-CN" altLang="en-US"/>
            </a:p>
          </p:txBody>
        </p:sp>
        <p:sp>
          <p:nvSpPr>
            <p:cNvPr id="216123" name="AutoShape 59"/>
            <p:cNvSpPr>
              <a:spLocks noChangeArrowheads="1"/>
            </p:cNvSpPr>
            <p:nvPr/>
          </p:nvSpPr>
          <p:spPr bwMode="auto">
            <a:xfrm>
              <a:off x="4404" y="3533"/>
              <a:ext cx="290" cy="242"/>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6124" name="Text Box 60"/>
            <p:cNvSpPr txBox="1">
              <a:spLocks noChangeArrowheads="1"/>
            </p:cNvSpPr>
            <p:nvPr/>
          </p:nvSpPr>
          <p:spPr bwMode="auto">
            <a:xfrm>
              <a:off x="4440" y="3530"/>
              <a:ext cx="212" cy="229"/>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n</a:t>
              </a:r>
            </a:p>
          </p:txBody>
        </p:sp>
        <p:sp>
          <p:nvSpPr>
            <p:cNvPr id="216125" name="AutoShape 61"/>
            <p:cNvSpPr>
              <a:spLocks noChangeArrowheads="1"/>
            </p:cNvSpPr>
            <p:nvPr/>
          </p:nvSpPr>
          <p:spPr bwMode="auto">
            <a:xfrm>
              <a:off x="4200" y="3684"/>
              <a:ext cx="666" cy="354"/>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folHlink"/>
            </a:solidFill>
            <a:ln w="12700" algn="ctr">
              <a:solidFill>
                <a:schemeClr val="tx2"/>
              </a:solidFill>
              <a:miter lim="800000"/>
              <a:headEnd/>
              <a:tailEnd/>
            </a:ln>
            <a:effectLst/>
          </p:spPr>
          <p:txBody>
            <a:bodyPr wrap="none" lIns="90488" tIns="44450" rIns="90488" bIns="44450" anchor="ctr"/>
            <a:lstStyle/>
            <a:p>
              <a:endParaRPr lang="zh-CN" altLang="en-US"/>
            </a:p>
          </p:txBody>
        </p:sp>
        <p:sp>
          <p:nvSpPr>
            <p:cNvPr id="216126" name="Line 62"/>
            <p:cNvSpPr>
              <a:spLocks noChangeShapeType="1"/>
            </p:cNvSpPr>
            <p:nvPr/>
          </p:nvSpPr>
          <p:spPr bwMode="auto">
            <a:xfrm flipV="1">
              <a:off x="4740" y="2778"/>
              <a:ext cx="0" cy="684"/>
            </a:xfrm>
            <a:prstGeom prst="line">
              <a:avLst/>
            </a:prstGeom>
            <a:noFill/>
            <a:ln w="57150">
              <a:solidFill>
                <a:srgbClr val="996633"/>
              </a:solidFill>
              <a:round/>
              <a:headEnd/>
              <a:tailEnd/>
            </a:ln>
            <a:effectLst/>
          </p:spPr>
          <p:txBody>
            <a:bodyPr lIns="90488" tIns="44450" rIns="90488" bIns="44450"/>
            <a:lstStyle/>
            <a:p>
              <a:endParaRPr lang="zh-CN" altLang="en-US"/>
            </a:p>
          </p:txBody>
        </p:sp>
        <p:sp>
          <p:nvSpPr>
            <p:cNvPr id="216127" name="Freeform 63"/>
            <p:cNvSpPr>
              <a:spLocks/>
            </p:cNvSpPr>
            <p:nvPr/>
          </p:nvSpPr>
          <p:spPr bwMode="auto">
            <a:xfrm flipH="1">
              <a:off x="4550" y="2509"/>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6128" name="Freeform 64"/>
            <p:cNvSpPr>
              <a:spLocks/>
            </p:cNvSpPr>
            <p:nvPr/>
          </p:nvSpPr>
          <p:spPr bwMode="auto">
            <a:xfrm>
              <a:off x="4882" y="2508"/>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6129" name="Oval 65"/>
            <p:cNvSpPr>
              <a:spLocks noChangeArrowheads="1"/>
            </p:cNvSpPr>
            <p:nvPr/>
          </p:nvSpPr>
          <p:spPr bwMode="auto">
            <a:xfrm flipH="1">
              <a:off x="4585" y="2371"/>
              <a:ext cx="314" cy="420"/>
            </a:xfrm>
            <a:prstGeom prst="ellipse">
              <a:avLst/>
            </a:prstGeom>
            <a:solidFill>
              <a:srgbClr val="FFEBB1"/>
            </a:solidFill>
            <a:ln w="19050" algn="ctr">
              <a:solidFill>
                <a:schemeClr val="tx1"/>
              </a:solidFill>
              <a:round/>
              <a:headEnd/>
              <a:tailEnd/>
            </a:ln>
            <a:effectLst/>
          </p:spPr>
          <p:txBody>
            <a:bodyPr wrap="none" lIns="90488" tIns="44450" rIns="90488" bIns="44450" anchor="ctr"/>
            <a:lstStyle/>
            <a:p>
              <a:endParaRPr lang="zh-CN" altLang="en-US"/>
            </a:p>
          </p:txBody>
        </p:sp>
        <p:sp>
          <p:nvSpPr>
            <p:cNvPr id="216130" name="Freeform 66"/>
            <p:cNvSpPr>
              <a:spLocks/>
            </p:cNvSpPr>
            <p:nvPr/>
          </p:nvSpPr>
          <p:spPr bwMode="auto">
            <a:xfrm flipH="1">
              <a:off x="4658" y="2677"/>
              <a:ext cx="150" cy="60"/>
            </a:xfrm>
            <a:custGeom>
              <a:avLst/>
              <a:gdLst/>
              <a:ahLst/>
              <a:cxnLst>
                <a:cxn ang="0">
                  <a:pos x="0" y="18"/>
                </a:cxn>
                <a:cxn ang="0">
                  <a:pos x="48" y="54"/>
                </a:cxn>
                <a:cxn ang="0">
                  <a:pos x="66" y="60"/>
                </a:cxn>
                <a:cxn ang="0">
                  <a:pos x="150" y="0"/>
                </a:cxn>
              </a:cxnLst>
              <a:rect l="0" t="0" r="r" b="b"/>
              <a:pathLst>
                <a:path w="150" h="60">
                  <a:moveTo>
                    <a:pt x="0" y="18"/>
                  </a:moveTo>
                  <a:cubicBezTo>
                    <a:pt x="18" y="53"/>
                    <a:pt x="4" y="39"/>
                    <a:pt x="48" y="54"/>
                  </a:cubicBezTo>
                  <a:cubicBezTo>
                    <a:pt x="54" y="56"/>
                    <a:pt x="66" y="60"/>
                    <a:pt x="66" y="60"/>
                  </a:cubicBezTo>
                  <a:cubicBezTo>
                    <a:pt x="107" y="55"/>
                    <a:pt x="150" y="50"/>
                    <a:pt x="150" y="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6131" name="Freeform 67"/>
            <p:cNvSpPr>
              <a:spLocks/>
            </p:cNvSpPr>
            <p:nvPr/>
          </p:nvSpPr>
          <p:spPr bwMode="auto">
            <a:xfrm flipH="1">
              <a:off x="4712" y="2551"/>
              <a:ext cx="54" cy="132"/>
            </a:xfrm>
            <a:custGeom>
              <a:avLst/>
              <a:gdLst/>
              <a:ahLst/>
              <a:cxnLst>
                <a:cxn ang="0">
                  <a:pos x="30" y="0"/>
                </a:cxn>
                <a:cxn ang="0">
                  <a:pos x="6" y="66"/>
                </a:cxn>
                <a:cxn ang="0">
                  <a:pos x="54" y="120"/>
                </a:cxn>
              </a:cxnLst>
              <a:rect l="0" t="0" r="r" b="b"/>
              <a:pathLst>
                <a:path w="54" h="132">
                  <a:moveTo>
                    <a:pt x="30" y="0"/>
                  </a:moveTo>
                  <a:cubicBezTo>
                    <a:pt x="25" y="27"/>
                    <a:pt x="21" y="43"/>
                    <a:pt x="6" y="66"/>
                  </a:cubicBezTo>
                  <a:cubicBezTo>
                    <a:pt x="21" y="132"/>
                    <a:pt x="0" y="120"/>
                    <a:pt x="54" y="12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6132" name="Freeform 68"/>
            <p:cNvSpPr>
              <a:spLocks/>
            </p:cNvSpPr>
            <p:nvPr/>
          </p:nvSpPr>
          <p:spPr bwMode="auto">
            <a:xfrm flipH="1">
              <a:off x="4752" y="2515"/>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6133" name="Freeform 69"/>
            <p:cNvSpPr>
              <a:spLocks/>
            </p:cNvSpPr>
            <p:nvPr/>
          </p:nvSpPr>
          <p:spPr bwMode="auto">
            <a:xfrm flipH="1">
              <a:off x="4604" y="2516"/>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6134" name="Freeform 70"/>
            <p:cNvSpPr>
              <a:spLocks/>
            </p:cNvSpPr>
            <p:nvPr/>
          </p:nvSpPr>
          <p:spPr bwMode="auto">
            <a:xfrm flipH="1">
              <a:off x="4792" y="2524"/>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6135" name="Freeform 71"/>
            <p:cNvSpPr>
              <a:spLocks/>
            </p:cNvSpPr>
            <p:nvPr/>
          </p:nvSpPr>
          <p:spPr bwMode="auto">
            <a:xfrm>
              <a:off x="4637" y="2526"/>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6136" name="Freeform 72"/>
            <p:cNvSpPr>
              <a:spLocks/>
            </p:cNvSpPr>
            <p:nvPr/>
          </p:nvSpPr>
          <p:spPr bwMode="auto">
            <a:xfrm flipH="1">
              <a:off x="4812" y="2549"/>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6137" name="Freeform 73"/>
            <p:cNvSpPr>
              <a:spLocks/>
            </p:cNvSpPr>
            <p:nvPr/>
          </p:nvSpPr>
          <p:spPr bwMode="auto">
            <a:xfrm flipH="1">
              <a:off x="4663" y="2550"/>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6138" name="AutoShape 74"/>
            <p:cNvSpPr>
              <a:spLocks noChangeArrowheads="1"/>
            </p:cNvSpPr>
            <p:nvPr/>
          </p:nvSpPr>
          <p:spPr bwMode="auto">
            <a:xfrm>
              <a:off x="5087" y="2844"/>
              <a:ext cx="290" cy="242"/>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6139" name="Text Box 75"/>
            <p:cNvSpPr txBox="1">
              <a:spLocks noChangeArrowheads="1"/>
            </p:cNvSpPr>
            <p:nvPr/>
          </p:nvSpPr>
          <p:spPr bwMode="auto">
            <a:xfrm>
              <a:off x="5135" y="2837"/>
              <a:ext cx="203" cy="229"/>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y</a:t>
              </a:r>
            </a:p>
          </p:txBody>
        </p:sp>
        <p:sp>
          <p:nvSpPr>
            <p:cNvPr id="216140" name="Text Box 76"/>
            <p:cNvSpPr txBox="1">
              <a:spLocks noChangeArrowheads="1"/>
            </p:cNvSpPr>
            <p:nvPr/>
          </p:nvSpPr>
          <p:spPr bwMode="auto">
            <a:xfrm>
              <a:off x="4275" y="3717"/>
              <a:ext cx="523" cy="231"/>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rgbClr val="0070C0"/>
                  </a:solidFill>
                  <a:latin typeface="Comic Sans MS" pitchFamily="66" charset="0"/>
                </a:rPr>
                <a:t>trash</a:t>
              </a:r>
            </a:p>
          </p:txBody>
        </p:sp>
        <p:sp>
          <p:nvSpPr>
            <p:cNvPr id="216141" name="Text Box 77"/>
            <p:cNvSpPr txBox="1">
              <a:spLocks noChangeArrowheads="1"/>
            </p:cNvSpPr>
            <p:nvPr/>
          </p:nvSpPr>
          <p:spPr bwMode="auto">
            <a:xfrm>
              <a:off x="4888" y="3262"/>
              <a:ext cx="546" cy="229"/>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SAVE</a:t>
              </a:r>
            </a:p>
          </p:txBody>
        </p:sp>
        <p:sp>
          <p:nvSpPr>
            <p:cNvPr id="216142" name="Text Box 78"/>
            <p:cNvSpPr txBox="1">
              <a:spLocks noChangeArrowheads="1"/>
            </p:cNvSpPr>
            <p:nvPr/>
          </p:nvSpPr>
          <p:spPr bwMode="auto">
            <a:xfrm>
              <a:off x="4185" y="2156"/>
              <a:ext cx="486" cy="229"/>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DAQ</a:t>
              </a:r>
            </a:p>
          </p:txBody>
        </p:sp>
        <p:sp>
          <p:nvSpPr>
            <p:cNvPr id="216143" name="Text Box 79"/>
            <p:cNvSpPr txBox="1">
              <a:spLocks noChangeArrowheads="1"/>
            </p:cNvSpPr>
            <p:nvPr/>
          </p:nvSpPr>
          <p:spPr bwMode="auto">
            <a:xfrm>
              <a:off x="4725" y="1895"/>
              <a:ext cx="931" cy="580"/>
            </a:xfrm>
            <a:prstGeom prst="rect">
              <a:avLst/>
            </a:prstGeom>
            <a:noFill/>
            <a:ln w="12700" algn="ctr">
              <a:noFill/>
              <a:miter lim="800000"/>
              <a:headEnd/>
              <a:tailEnd/>
            </a:ln>
            <a:effectLst/>
          </p:spPr>
          <p:txBody>
            <a:bodyPr wrap="square" lIns="90488" tIns="44450" rIns="90488" bIns="44450">
              <a:spAutoFit/>
            </a:bodyPr>
            <a:lstStyle/>
            <a:p>
              <a:pPr eaLnBrk="0" hangingPunct="0">
                <a:lnSpc>
                  <a:spcPct val="90000"/>
                </a:lnSpc>
                <a:spcBef>
                  <a:spcPct val="30000"/>
                </a:spcBef>
              </a:pPr>
              <a:r>
                <a:rPr kumimoji="0" lang="en-US" altLang="zh-CN" sz="2000" smtClean="0">
                  <a:solidFill>
                    <a:srgbClr val="FF3300"/>
                  </a:solidFill>
                  <a:latin typeface="Comic Sans MS" pitchFamily="66" charset="0"/>
                </a:rPr>
                <a:t>S</a:t>
              </a:r>
              <a:r>
                <a:rPr kumimoji="0" lang="en-US" sz="2000" smtClean="0">
                  <a:solidFill>
                    <a:srgbClr val="FF3300"/>
                  </a:solidFill>
                  <a:latin typeface="Comic Sans MS" pitchFamily="66" charset="0"/>
                </a:rPr>
                <a:t>aves </a:t>
              </a:r>
              <a:r>
                <a:rPr kumimoji="0" lang="en-US" sz="2000">
                  <a:solidFill>
                    <a:srgbClr val="FF3300"/>
                  </a:solidFill>
                  <a:latin typeface="Comic Sans MS" pitchFamily="66" charset="0"/>
                </a:rPr>
                <a:t>only widgets</a:t>
              </a:r>
              <a:br>
                <a:rPr kumimoji="0" lang="en-US" sz="2000">
                  <a:solidFill>
                    <a:srgbClr val="FF3300"/>
                  </a:solidFill>
                  <a:latin typeface="Comic Sans MS" pitchFamily="66" charset="0"/>
                </a:rPr>
              </a:br>
              <a:r>
                <a:rPr kumimoji="0" lang="en-US" sz="2000">
                  <a:solidFill>
                    <a:srgbClr val="FF3300"/>
                  </a:solidFill>
                  <a:latin typeface="Comic Sans MS" pitchFamily="66" charset="0"/>
                </a:rPr>
                <a:t>labeled “y”</a:t>
              </a:r>
            </a:p>
          </p:txBody>
        </p:sp>
        <p:sp>
          <p:nvSpPr>
            <p:cNvPr id="216144" name="Freeform 80"/>
            <p:cNvSpPr>
              <a:spLocks/>
            </p:cNvSpPr>
            <p:nvPr/>
          </p:nvSpPr>
          <p:spPr bwMode="auto">
            <a:xfrm>
              <a:off x="4575" y="2347"/>
              <a:ext cx="334" cy="176"/>
            </a:xfrm>
            <a:custGeom>
              <a:avLst/>
              <a:gdLst/>
              <a:ahLst/>
              <a:cxnLst>
                <a:cxn ang="0">
                  <a:pos x="29" y="170"/>
                </a:cxn>
                <a:cxn ang="0">
                  <a:pos x="0" y="140"/>
                </a:cxn>
                <a:cxn ang="0">
                  <a:pos x="29" y="151"/>
                </a:cxn>
                <a:cxn ang="0">
                  <a:pos x="20" y="128"/>
                </a:cxn>
                <a:cxn ang="0">
                  <a:pos x="15" y="119"/>
                </a:cxn>
                <a:cxn ang="0">
                  <a:pos x="33" y="127"/>
                </a:cxn>
                <a:cxn ang="0">
                  <a:pos x="30" y="113"/>
                </a:cxn>
                <a:cxn ang="0">
                  <a:pos x="27" y="107"/>
                </a:cxn>
                <a:cxn ang="0">
                  <a:pos x="24" y="94"/>
                </a:cxn>
                <a:cxn ang="0">
                  <a:pos x="41" y="112"/>
                </a:cxn>
                <a:cxn ang="0">
                  <a:pos x="39" y="82"/>
                </a:cxn>
                <a:cxn ang="0">
                  <a:pos x="53" y="82"/>
                </a:cxn>
                <a:cxn ang="0">
                  <a:pos x="62" y="53"/>
                </a:cxn>
                <a:cxn ang="0">
                  <a:pos x="74" y="70"/>
                </a:cxn>
                <a:cxn ang="0">
                  <a:pos x="75" y="77"/>
                </a:cxn>
                <a:cxn ang="0">
                  <a:pos x="89" y="32"/>
                </a:cxn>
                <a:cxn ang="0">
                  <a:pos x="101" y="53"/>
                </a:cxn>
                <a:cxn ang="0">
                  <a:pos x="114" y="34"/>
                </a:cxn>
                <a:cxn ang="0">
                  <a:pos x="129" y="17"/>
                </a:cxn>
                <a:cxn ang="0">
                  <a:pos x="132" y="35"/>
                </a:cxn>
                <a:cxn ang="0">
                  <a:pos x="152" y="13"/>
                </a:cxn>
                <a:cxn ang="0">
                  <a:pos x="161" y="20"/>
                </a:cxn>
                <a:cxn ang="0">
                  <a:pos x="183" y="7"/>
                </a:cxn>
                <a:cxn ang="0">
                  <a:pos x="188" y="28"/>
                </a:cxn>
                <a:cxn ang="0">
                  <a:pos x="192" y="20"/>
                </a:cxn>
                <a:cxn ang="0">
                  <a:pos x="210" y="7"/>
                </a:cxn>
                <a:cxn ang="0">
                  <a:pos x="212" y="34"/>
                </a:cxn>
                <a:cxn ang="0">
                  <a:pos x="218" y="28"/>
                </a:cxn>
                <a:cxn ang="0">
                  <a:pos x="236" y="22"/>
                </a:cxn>
                <a:cxn ang="0">
                  <a:pos x="239" y="41"/>
                </a:cxn>
                <a:cxn ang="0">
                  <a:pos x="237" y="46"/>
                </a:cxn>
                <a:cxn ang="0">
                  <a:pos x="240" y="41"/>
                </a:cxn>
                <a:cxn ang="0">
                  <a:pos x="260" y="32"/>
                </a:cxn>
                <a:cxn ang="0">
                  <a:pos x="258" y="59"/>
                </a:cxn>
                <a:cxn ang="0">
                  <a:pos x="269" y="46"/>
                </a:cxn>
                <a:cxn ang="0">
                  <a:pos x="285" y="40"/>
                </a:cxn>
                <a:cxn ang="0">
                  <a:pos x="279" y="73"/>
                </a:cxn>
                <a:cxn ang="0">
                  <a:pos x="276" y="82"/>
                </a:cxn>
                <a:cxn ang="0">
                  <a:pos x="273" y="88"/>
                </a:cxn>
                <a:cxn ang="0">
                  <a:pos x="278" y="82"/>
                </a:cxn>
                <a:cxn ang="0">
                  <a:pos x="296" y="73"/>
                </a:cxn>
                <a:cxn ang="0">
                  <a:pos x="309" y="74"/>
                </a:cxn>
                <a:cxn ang="0">
                  <a:pos x="309" y="88"/>
                </a:cxn>
                <a:cxn ang="0">
                  <a:pos x="290" y="113"/>
                </a:cxn>
                <a:cxn ang="0">
                  <a:pos x="309" y="109"/>
                </a:cxn>
                <a:cxn ang="0">
                  <a:pos x="318" y="107"/>
                </a:cxn>
                <a:cxn ang="0">
                  <a:pos x="311" y="128"/>
                </a:cxn>
                <a:cxn ang="0">
                  <a:pos x="300" y="143"/>
                </a:cxn>
                <a:cxn ang="0">
                  <a:pos x="318" y="143"/>
                </a:cxn>
                <a:cxn ang="0">
                  <a:pos x="321" y="155"/>
                </a:cxn>
                <a:cxn ang="0">
                  <a:pos x="326" y="152"/>
                </a:cxn>
                <a:cxn ang="0">
                  <a:pos x="326" y="172"/>
                </a:cxn>
                <a:cxn ang="0">
                  <a:pos x="323" y="176"/>
                </a:cxn>
              </a:cxnLst>
              <a:rect l="0" t="0" r="r" b="b"/>
              <a:pathLst>
                <a:path w="334" h="176">
                  <a:moveTo>
                    <a:pt x="29" y="170"/>
                  </a:moveTo>
                  <a:cubicBezTo>
                    <a:pt x="20" y="164"/>
                    <a:pt x="5" y="151"/>
                    <a:pt x="0" y="140"/>
                  </a:cubicBezTo>
                  <a:cubicBezTo>
                    <a:pt x="10" y="138"/>
                    <a:pt x="20" y="147"/>
                    <a:pt x="29" y="151"/>
                  </a:cubicBezTo>
                  <a:cubicBezTo>
                    <a:pt x="30" y="144"/>
                    <a:pt x="24" y="133"/>
                    <a:pt x="20" y="128"/>
                  </a:cubicBezTo>
                  <a:cubicBezTo>
                    <a:pt x="18" y="125"/>
                    <a:pt x="12" y="120"/>
                    <a:pt x="15" y="119"/>
                  </a:cubicBezTo>
                  <a:cubicBezTo>
                    <a:pt x="21" y="117"/>
                    <a:pt x="33" y="127"/>
                    <a:pt x="33" y="127"/>
                  </a:cubicBezTo>
                  <a:cubicBezTo>
                    <a:pt x="32" y="122"/>
                    <a:pt x="31" y="118"/>
                    <a:pt x="30" y="113"/>
                  </a:cubicBezTo>
                  <a:cubicBezTo>
                    <a:pt x="29" y="111"/>
                    <a:pt x="28" y="109"/>
                    <a:pt x="27" y="107"/>
                  </a:cubicBezTo>
                  <a:cubicBezTo>
                    <a:pt x="26" y="103"/>
                    <a:pt x="20" y="93"/>
                    <a:pt x="24" y="94"/>
                  </a:cubicBezTo>
                  <a:cubicBezTo>
                    <a:pt x="32" y="96"/>
                    <a:pt x="41" y="112"/>
                    <a:pt x="41" y="112"/>
                  </a:cubicBezTo>
                  <a:cubicBezTo>
                    <a:pt x="43" y="102"/>
                    <a:pt x="41" y="92"/>
                    <a:pt x="39" y="82"/>
                  </a:cubicBezTo>
                  <a:cubicBezTo>
                    <a:pt x="42" y="65"/>
                    <a:pt x="42" y="76"/>
                    <a:pt x="53" y="82"/>
                  </a:cubicBezTo>
                  <a:cubicBezTo>
                    <a:pt x="61" y="72"/>
                    <a:pt x="60" y="70"/>
                    <a:pt x="62" y="53"/>
                  </a:cubicBezTo>
                  <a:cubicBezTo>
                    <a:pt x="64" y="61"/>
                    <a:pt x="70" y="63"/>
                    <a:pt x="74" y="70"/>
                  </a:cubicBezTo>
                  <a:cubicBezTo>
                    <a:pt x="74" y="72"/>
                    <a:pt x="74" y="79"/>
                    <a:pt x="75" y="77"/>
                  </a:cubicBezTo>
                  <a:cubicBezTo>
                    <a:pt x="82" y="57"/>
                    <a:pt x="79" y="52"/>
                    <a:pt x="89" y="32"/>
                  </a:cubicBezTo>
                  <a:cubicBezTo>
                    <a:pt x="96" y="37"/>
                    <a:pt x="96" y="46"/>
                    <a:pt x="101" y="53"/>
                  </a:cubicBezTo>
                  <a:cubicBezTo>
                    <a:pt x="115" y="47"/>
                    <a:pt x="109" y="45"/>
                    <a:pt x="114" y="34"/>
                  </a:cubicBezTo>
                  <a:cubicBezTo>
                    <a:pt x="117" y="28"/>
                    <a:pt x="125" y="22"/>
                    <a:pt x="129" y="17"/>
                  </a:cubicBezTo>
                  <a:cubicBezTo>
                    <a:pt x="131" y="23"/>
                    <a:pt x="127" y="31"/>
                    <a:pt x="132" y="35"/>
                  </a:cubicBezTo>
                  <a:cubicBezTo>
                    <a:pt x="133" y="36"/>
                    <a:pt x="148" y="16"/>
                    <a:pt x="152" y="13"/>
                  </a:cubicBezTo>
                  <a:cubicBezTo>
                    <a:pt x="155" y="0"/>
                    <a:pt x="160" y="16"/>
                    <a:pt x="161" y="20"/>
                  </a:cubicBezTo>
                  <a:cubicBezTo>
                    <a:pt x="163" y="40"/>
                    <a:pt x="173" y="15"/>
                    <a:pt x="183" y="7"/>
                  </a:cubicBezTo>
                  <a:cubicBezTo>
                    <a:pt x="186" y="27"/>
                    <a:pt x="186" y="29"/>
                    <a:pt x="188" y="28"/>
                  </a:cubicBezTo>
                  <a:cubicBezTo>
                    <a:pt x="191" y="27"/>
                    <a:pt x="190" y="22"/>
                    <a:pt x="192" y="20"/>
                  </a:cubicBezTo>
                  <a:cubicBezTo>
                    <a:pt x="196" y="14"/>
                    <a:pt x="204" y="11"/>
                    <a:pt x="210" y="7"/>
                  </a:cubicBezTo>
                  <a:cubicBezTo>
                    <a:pt x="213" y="16"/>
                    <a:pt x="209" y="26"/>
                    <a:pt x="212" y="34"/>
                  </a:cubicBezTo>
                  <a:cubicBezTo>
                    <a:pt x="213" y="37"/>
                    <a:pt x="216" y="30"/>
                    <a:pt x="218" y="28"/>
                  </a:cubicBezTo>
                  <a:cubicBezTo>
                    <a:pt x="223" y="25"/>
                    <a:pt x="230" y="23"/>
                    <a:pt x="236" y="22"/>
                  </a:cubicBezTo>
                  <a:cubicBezTo>
                    <a:pt x="244" y="28"/>
                    <a:pt x="241" y="24"/>
                    <a:pt x="239" y="41"/>
                  </a:cubicBezTo>
                  <a:cubicBezTo>
                    <a:pt x="239" y="43"/>
                    <a:pt x="235" y="46"/>
                    <a:pt x="237" y="46"/>
                  </a:cubicBezTo>
                  <a:cubicBezTo>
                    <a:pt x="239" y="46"/>
                    <a:pt x="239" y="42"/>
                    <a:pt x="240" y="41"/>
                  </a:cubicBezTo>
                  <a:cubicBezTo>
                    <a:pt x="245" y="35"/>
                    <a:pt x="253" y="34"/>
                    <a:pt x="260" y="32"/>
                  </a:cubicBezTo>
                  <a:cubicBezTo>
                    <a:pt x="265" y="41"/>
                    <a:pt x="262" y="50"/>
                    <a:pt x="258" y="59"/>
                  </a:cubicBezTo>
                  <a:cubicBezTo>
                    <a:pt x="258" y="59"/>
                    <a:pt x="265" y="50"/>
                    <a:pt x="269" y="46"/>
                  </a:cubicBezTo>
                  <a:cubicBezTo>
                    <a:pt x="273" y="41"/>
                    <a:pt x="279" y="41"/>
                    <a:pt x="285" y="40"/>
                  </a:cubicBezTo>
                  <a:cubicBezTo>
                    <a:pt x="300" y="31"/>
                    <a:pt x="281" y="68"/>
                    <a:pt x="279" y="73"/>
                  </a:cubicBezTo>
                  <a:cubicBezTo>
                    <a:pt x="278" y="76"/>
                    <a:pt x="277" y="79"/>
                    <a:pt x="276" y="82"/>
                  </a:cubicBezTo>
                  <a:cubicBezTo>
                    <a:pt x="275" y="84"/>
                    <a:pt x="271" y="88"/>
                    <a:pt x="273" y="88"/>
                  </a:cubicBezTo>
                  <a:cubicBezTo>
                    <a:pt x="276" y="88"/>
                    <a:pt x="276" y="84"/>
                    <a:pt x="278" y="82"/>
                  </a:cubicBezTo>
                  <a:cubicBezTo>
                    <a:pt x="283" y="77"/>
                    <a:pt x="290" y="76"/>
                    <a:pt x="296" y="73"/>
                  </a:cubicBezTo>
                  <a:cubicBezTo>
                    <a:pt x="300" y="73"/>
                    <a:pt x="305" y="72"/>
                    <a:pt x="309" y="74"/>
                  </a:cubicBezTo>
                  <a:cubicBezTo>
                    <a:pt x="313" y="76"/>
                    <a:pt x="309" y="88"/>
                    <a:pt x="309" y="88"/>
                  </a:cubicBezTo>
                  <a:cubicBezTo>
                    <a:pt x="303" y="102"/>
                    <a:pt x="300" y="103"/>
                    <a:pt x="290" y="113"/>
                  </a:cubicBezTo>
                  <a:cubicBezTo>
                    <a:pt x="285" y="118"/>
                    <a:pt x="303" y="110"/>
                    <a:pt x="309" y="109"/>
                  </a:cubicBezTo>
                  <a:cubicBezTo>
                    <a:pt x="312" y="108"/>
                    <a:pt x="315" y="108"/>
                    <a:pt x="318" y="107"/>
                  </a:cubicBezTo>
                  <a:cubicBezTo>
                    <a:pt x="331" y="113"/>
                    <a:pt x="319" y="123"/>
                    <a:pt x="311" y="128"/>
                  </a:cubicBezTo>
                  <a:cubicBezTo>
                    <a:pt x="307" y="134"/>
                    <a:pt x="303" y="137"/>
                    <a:pt x="300" y="143"/>
                  </a:cubicBezTo>
                  <a:cubicBezTo>
                    <a:pt x="308" y="146"/>
                    <a:pt x="309" y="142"/>
                    <a:pt x="318" y="143"/>
                  </a:cubicBezTo>
                  <a:cubicBezTo>
                    <a:pt x="325" y="154"/>
                    <a:pt x="300" y="173"/>
                    <a:pt x="321" y="155"/>
                  </a:cubicBezTo>
                  <a:cubicBezTo>
                    <a:pt x="322" y="154"/>
                    <a:pt x="324" y="153"/>
                    <a:pt x="326" y="152"/>
                  </a:cubicBezTo>
                  <a:cubicBezTo>
                    <a:pt x="330" y="159"/>
                    <a:pt x="334" y="162"/>
                    <a:pt x="326" y="172"/>
                  </a:cubicBezTo>
                  <a:cubicBezTo>
                    <a:pt x="325" y="173"/>
                    <a:pt x="323" y="176"/>
                    <a:pt x="323" y="176"/>
                  </a:cubicBezTo>
                </a:path>
              </a:pathLst>
            </a:custGeom>
            <a:noFill/>
            <a:ln w="19050" cap="flat" cmpd="sng">
              <a:solidFill>
                <a:srgbClr val="F8B700"/>
              </a:solidFill>
              <a:prstDash val="solid"/>
              <a:round/>
              <a:headEnd/>
              <a:tailEnd/>
            </a:ln>
            <a:effectLst/>
          </p:spPr>
          <p:txBody>
            <a:bodyPr lIns="90488" tIns="44450" rIns="90488" bIns="44450"/>
            <a:lstStyle/>
            <a:p>
              <a:endParaRPr lang="zh-CN" altLang="en-US"/>
            </a:p>
          </p:txBody>
        </p:sp>
        <p:sp>
          <p:nvSpPr>
            <p:cNvPr id="216145" name="Freeform 81"/>
            <p:cNvSpPr>
              <a:spLocks/>
            </p:cNvSpPr>
            <p:nvPr/>
          </p:nvSpPr>
          <p:spPr bwMode="auto">
            <a:xfrm>
              <a:off x="4026" y="2610"/>
              <a:ext cx="1278" cy="378"/>
            </a:xfrm>
            <a:custGeom>
              <a:avLst/>
              <a:gdLst/>
              <a:ahLst/>
              <a:cxnLst>
                <a:cxn ang="0">
                  <a:pos x="0" y="174"/>
                </a:cxn>
                <a:cxn ang="0">
                  <a:pos x="60" y="270"/>
                </a:cxn>
                <a:cxn ang="0">
                  <a:pos x="396" y="180"/>
                </a:cxn>
                <a:cxn ang="0">
                  <a:pos x="720" y="378"/>
                </a:cxn>
                <a:cxn ang="0">
                  <a:pos x="1050" y="0"/>
                </a:cxn>
                <a:cxn ang="0">
                  <a:pos x="1146" y="228"/>
                </a:cxn>
                <a:cxn ang="0">
                  <a:pos x="1278" y="228"/>
                </a:cxn>
              </a:cxnLst>
              <a:rect l="0" t="0" r="r" b="b"/>
              <a:pathLst>
                <a:path w="1278" h="378">
                  <a:moveTo>
                    <a:pt x="0" y="174"/>
                  </a:moveTo>
                  <a:lnTo>
                    <a:pt x="60" y="270"/>
                  </a:lnTo>
                  <a:lnTo>
                    <a:pt x="396" y="180"/>
                  </a:lnTo>
                  <a:lnTo>
                    <a:pt x="720" y="378"/>
                  </a:lnTo>
                  <a:lnTo>
                    <a:pt x="1050" y="0"/>
                  </a:lnTo>
                  <a:lnTo>
                    <a:pt x="1146" y="228"/>
                  </a:lnTo>
                  <a:lnTo>
                    <a:pt x="1278" y="228"/>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grpSp>
      <p:sp>
        <p:nvSpPr>
          <p:cNvPr id="216146" name="Text Box 82"/>
          <p:cNvSpPr txBox="1">
            <a:spLocks noChangeArrowheads="1"/>
          </p:cNvSpPr>
          <p:nvPr/>
        </p:nvSpPr>
        <p:spPr bwMode="auto">
          <a:xfrm>
            <a:off x="566738" y="5572140"/>
            <a:ext cx="5630862" cy="638175"/>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rgbClr val="FF3300"/>
                </a:solidFill>
                <a:latin typeface="Comic Sans MS" pitchFamily="66" charset="0"/>
              </a:rPr>
              <a:t>The problem is:</a:t>
            </a:r>
            <a:r>
              <a:rPr kumimoji="0" lang="en-US" sz="2000">
                <a:solidFill>
                  <a:srgbClr val="0000FF"/>
                </a:solidFill>
                <a:latin typeface="Comic Sans MS" pitchFamily="66" charset="0"/>
              </a:rPr>
              <a:t> </a:t>
            </a:r>
            <a:br>
              <a:rPr kumimoji="0" lang="en-US" sz="2000">
                <a:solidFill>
                  <a:srgbClr val="0000FF"/>
                </a:solidFill>
                <a:latin typeface="Comic Sans MS" pitchFamily="66" charset="0"/>
              </a:rPr>
            </a:br>
            <a:r>
              <a:rPr kumimoji="0" lang="en-US" sz="2000">
                <a:solidFill>
                  <a:srgbClr val="0000FF"/>
                </a:solidFill>
                <a:latin typeface="Comic Sans MS" pitchFamily="66" charset="0"/>
              </a:rPr>
              <a:t>Working fast means you make some mistakes !</a:t>
            </a:r>
          </a:p>
        </p:txBody>
      </p:sp>
      <p:sp>
        <p:nvSpPr>
          <p:cNvPr id="85" name="日期占位符 84"/>
          <p:cNvSpPr>
            <a:spLocks noGrp="1"/>
          </p:cNvSpPr>
          <p:nvPr>
            <p:ph type="dt" sz="half" idx="10"/>
          </p:nvPr>
        </p:nvSpPr>
        <p:spPr/>
        <p:txBody>
          <a:bodyPr/>
          <a:lstStyle/>
          <a:p>
            <a:r>
              <a:rPr lang="en-US" altLang="zh-CN" smtClean="0"/>
              <a:t>2014-7-18 IHEP</a:t>
            </a:r>
            <a:endParaRPr lang="en-US" altLang="zh-CN"/>
          </a:p>
        </p:txBody>
      </p:sp>
      <p:sp>
        <p:nvSpPr>
          <p:cNvPr id="86" name="灯片编号占位符 85"/>
          <p:cNvSpPr>
            <a:spLocks noGrp="1"/>
          </p:cNvSpPr>
          <p:nvPr>
            <p:ph type="sldNum" sz="quarter" idx="12"/>
          </p:nvPr>
        </p:nvSpPr>
        <p:spPr/>
        <p:txBody>
          <a:bodyPr/>
          <a:lstStyle/>
          <a:p>
            <a:fld id="{C9944187-F3C4-4DB2-9A6B-9A75FD6D1F3D}" type="slidenum">
              <a:rPr lang="en-US" altLang="zh-CN" smtClean="0"/>
              <a:pPr/>
              <a:t>17</a:t>
            </a:fld>
            <a:endParaRPr lang="en-US" altLang="zh-CN"/>
          </a:p>
        </p:txBody>
      </p:sp>
      <p:sp>
        <p:nvSpPr>
          <p:cNvPr id="87" name="页脚占位符 86"/>
          <p:cNvSpPr>
            <a:spLocks noGrp="1"/>
          </p:cNvSpPr>
          <p:nvPr>
            <p:ph type="ftr" sz="quarter" idx="11"/>
          </p:nvPr>
        </p:nvSpPr>
        <p:spPr/>
        <p:txBody>
          <a:bodyPr/>
          <a:lstStyle/>
          <a:p>
            <a:r>
              <a:rPr lang="pt-BR" altLang="zh-CN" smtClean="0"/>
              <a:t>Z.-A. LIU     EPC Seminar</a:t>
            </a:r>
            <a:endParaRPr lang="en-US" altLang="zh-CN"/>
          </a:p>
        </p:txBody>
      </p:sp>
      <p:sp>
        <p:nvSpPr>
          <p:cNvPr id="88" name="Oval 10"/>
          <p:cNvSpPr>
            <a:spLocks noChangeArrowheads="1"/>
          </p:cNvSpPr>
          <p:nvPr/>
        </p:nvSpPr>
        <p:spPr bwMode="auto">
          <a:xfrm>
            <a:off x="681006" y="642918"/>
            <a:ext cx="2590800" cy="2438400"/>
          </a:xfrm>
          <a:prstGeom prst="ellipse">
            <a:avLst/>
          </a:prstGeom>
          <a:solidFill>
            <a:srgbClr val="00FFFF"/>
          </a:solidFill>
          <a:ln w="50800">
            <a:solidFill>
              <a:srgbClr val="00FF00"/>
            </a:solidFill>
            <a:round/>
            <a:headEnd/>
            <a:tailEnd/>
          </a:ln>
          <a:effectLst/>
        </p:spPr>
        <p:txBody>
          <a:bodyPr wrap="none" anchor="ctr"/>
          <a:lstStyle/>
          <a:p>
            <a:endParaRPr lang="zh-CN" altLang="en-US"/>
          </a:p>
        </p:txBody>
      </p:sp>
      <p:sp>
        <p:nvSpPr>
          <p:cNvPr id="89" name="Rectangle 11"/>
          <p:cNvSpPr>
            <a:spLocks noChangeArrowheads="1"/>
          </p:cNvSpPr>
          <p:nvPr/>
        </p:nvSpPr>
        <p:spPr bwMode="auto">
          <a:xfrm>
            <a:off x="147606" y="1557318"/>
            <a:ext cx="5334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90" name="Arc 25"/>
          <p:cNvSpPr>
            <a:spLocks/>
          </p:cNvSpPr>
          <p:nvPr/>
        </p:nvSpPr>
        <p:spPr bwMode="auto">
          <a:xfrm flipH="1">
            <a:off x="3119406" y="2090718"/>
            <a:ext cx="609600" cy="5334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50800">
            <a:solidFill>
              <a:srgbClr val="00FF00"/>
            </a:solidFill>
            <a:round/>
            <a:headEnd/>
            <a:tailEnd/>
          </a:ln>
          <a:effectLst/>
        </p:spPr>
        <p:txBody>
          <a:bodyPr wrap="none" anchor="ctr"/>
          <a:lstStyle/>
          <a:p>
            <a:endParaRPr lang="zh-CN" altLang="en-US"/>
          </a:p>
        </p:txBody>
      </p:sp>
      <p:sp>
        <p:nvSpPr>
          <p:cNvPr id="91" name="Line 26"/>
          <p:cNvSpPr>
            <a:spLocks noChangeShapeType="1"/>
          </p:cNvSpPr>
          <p:nvPr/>
        </p:nvSpPr>
        <p:spPr bwMode="auto">
          <a:xfrm flipH="1">
            <a:off x="2967006" y="2624118"/>
            <a:ext cx="76200" cy="76200"/>
          </a:xfrm>
          <a:prstGeom prst="line">
            <a:avLst/>
          </a:prstGeom>
          <a:noFill/>
          <a:ln w="50800">
            <a:solidFill>
              <a:srgbClr val="00FF00"/>
            </a:solidFill>
            <a:round/>
            <a:headEnd/>
            <a:tailEnd type="triangle" w="med" len="med"/>
          </a:ln>
          <a:effectLst/>
        </p:spPr>
        <p:txBody>
          <a:bodyPr wrap="none" anchor="ctr"/>
          <a:lstStyle/>
          <a:p>
            <a:endParaRPr lang="zh-CN" altLang="en-US"/>
          </a:p>
        </p:txBody>
      </p:sp>
      <p:sp>
        <p:nvSpPr>
          <p:cNvPr id="92" name="Line 27"/>
          <p:cNvSpPr>
            <a:spLocks noChangeShapeType="1"/>
          </p:cNvSpPr>
          <p:nvPr/>
        </p:nvSpPr>
        <p:spPr bwMode="auto">
          <a:xfrm>
            <a:off x="2509806" y="719118"/>
            <a:ext cx="152400" cy="76200"/>
          </a:xfrm>
          <a:prstGeom prst="line">
            <a:avLst/>
          </a:prstGeom>
          <a:noFill/>
          <a:ln w="50800">
            <a:solidFill>
              <a:srgbClr val="00FF00"/>
            </a:solidFill>
            <a:round/>
            <a:headEnd/>
            <a:tailEnd type="triangle" w="med" len="med"/>
          </a:ln>
          <a:effectLst/>
        </p:spPr>
        <p:txBody>
          <a:bodyPr wrap="none" anchor="ctr"/>
          <a:lstStyle/>
          <a:p>
            <a:endParaRPr lang="zh-CN" altLang="en-US"/>
          </a:p>
        </p:txBody>
      </p:sp>
      <p:sp>
        <p:nvSpPr>
          <p:cNvPr id="93" name="Line 28"/>
          <p:cNvSpPr>
            <a:spLocks noChangeShapeType="1"/>
          </p:cNvSpPr>
          <p:nvPr/>
        </p:nvSpPr>
        <p:spPr bwMode="auto">
          <a:xfrm flipV="1">
            <a:off x="681006" y="1862118"/>
            <a:ext cx="0" cy="304800"/>
          </a:xfrm>
          <a:prstGeom prst="line">
            <a:avLst/>
          </a:prstGeom>
          <a:noFill/>
          <a:ln w="50800">
            <a:solidFill>
              <a:srgbClr val="00FF00"/>
            </a:solidFill>
            <a:round/>
            <a:headEnd/>
            <a:tailEnd type="triangle" w="med" len="med"/>
          </a:ln>
          <a:effectLst/>
        </p:spPr>
        <p:txBody>
          <a:bodyPr wrap="none" anchor="ctr"/>
          <a:lstStyle/>
          <a:p>
            <a:endParaRPr lang="zh-CN" altLang="en-US"/>
          </a:p>
        </p:txBody>
      </p:sp>
      <p:sp>
        <p:nvSpPr>
          <p:cNvPr id="94" name="Text Box 40"/>
          <p:cNvSpPr txBox="1">
            <a:spLocks noChangeArrowheads="1"/>
          </p:cNvSpPr>
          <p:nvPr/>
        </p:nvSpPr>
        <p:spPr bwMode="auto">
          <a:xfrm>
            <a:off x="1062006" y="1633518"/>
            <a:ext cx="1905000" cy="457200"/>
          </a:xfrm>
          <a:prstGeom prst="rect">
            <a:avLst/>
          </a:prstGeom>
          <a:noFill/>
          <a:ln w="9525">
            <a:noFill/>
            <a:miter lim="800000"/>
            <a:headEnd/>
            <a:tailEnd/>
          </a:ln>
          <a:effectLst/>
        </p:spPr>
        <p:txBody>
          <a:bodyPr>
            <a:spAutoFit/>
          </a:bodyPr>
          <a:lstStyle/>
          <a:p>
            <a:pPr>
              <a:spcBef>
                <a:spcPct val="50000"/>
              </a:spcBef>
            </a:pPr>
            <a:r>
              <a:rPr lang="en-US" altLang="zh-CN" b="1" dirty="0" smtClean="0">
                <a:solidFill>
                  <a:srgbClr val="FF0000"/>
                </a:solidFill>
                <a:ea typeface="楷体_GB2312" pitchFamily="49" charset="-122"/>
              </a:rPr>
              <a:t>Storage Ring</a:t>
            </a:r>
            <a:endParaRPr kumimoji="1" lang="zh-CN" altLang="en-US" sz="2400" dirty="0">
              <a:latin typeface="Times New Roman" pitchFamily="18" charset="0"/>
              <a:ea typeface="楷体_GB2312" pitchFamily="49" charset="-122"/>
            </a:endParaRPr>
          </a:p>
        </p:txBody>
      </p:sp>
      <p:sp>
        <p:nvSpPr>
          <p:cNvPr id="95" name="Line 43"/>
          <p:cNvSpPr>
            <a:spLocks noChangeShapeType="1"/>
          </p:cNvSpPr>
          <p:nvPr/>
        </p:nvSpPr>
        <p:spPr bwMode="auto">
          <a:xfrm flipH="1" flipV="1">
            <a:off x="3024156" y="1187431"/>
            <a:ext cx="360362" cy="360362"/>
          </a:xfrm>
          <a:prstGeom prst="line">
            <a:avLst/>
          </a:prstGeom>
          <a:noFill/>
          <a:ln w="38100">
            <a:solidFill>
              <a:srgbClr val="FF0000"/>
            </a:solidFill>
            <a:round/>
            <a:headEnd/>
            <a:tailEnd type="triangle" w="med" len="med"/>
          </a:ln>
          <a:effectLst/>
        </p:spPr>
        <p:txBody>
          <a:bodyPr/>
          <a:lstStyle/>
          <a:p>
            <a:endParaRPr lang="zh-CN" altLang="en-US"/>
          </a:p>
        </p:txBody>
      </p:sp>
      <p:sp>
        <p:nvSpPr>
          <p:cNvPr id="96" name="Line 44"/>
          <p:cNvSpPr>
            <a:spLocks noChangeShapeType="1"/>
          </p:cNvSpPr>
          <p:nvPr/>
        </p:nvSpPr>
        <p:spPr bwMode="auto">
          <a:xfrm>
            <a:off x="172980" y="3434565"/>
            <a:ext cx="287338" cy="0"/>
          </a:xfrm>
          <a:prstGeom prst="line">
            <a:avLst/>
          </a:prstGeom>
          <a:noFill/>
          <a:ln w="9525">
            <a:solidFill>
              <a:schemeClr val="tx1"/>
            </a:solidFill>
            <a:round/>
            <a:headEnd/>
            <a:tailEnd/>
          </a:ln>
          <a:effectLst/>
        </p:spPr>
        <p:txBody>
          <a:bodyPr/>
          <a:lstStyle/>
          <a:p>
            <a:endParaRPr lang="zh-CN" altLang="en-US"/>
          </a:p>
        </p:txBody>
      </p:sp>
      <p:sp>
        <p:nvSpPr>
          <p:cNvPr id="97" name="Line 45"/>
          <p:cNvSpPr>
            <a:spLocks noChangeShapeType="1"/>
          </p:cNvSpPr>
          <p:nvPr/>
        </p:nvSpPr>
        <p:spPr bwMode="auto">
          <a:xfrm flipV="1">
            <a:off x="460318" y="3218665"/>
            <a:ext cx="0" cy="215900"/>
          </a:xfrm>
          <a:prstGeom prst="line">
            <a:avLst/>
          </a:prstGeom>
          <a:noFill/>
          <a:ln w="9525">
            <a:solidFill>
              <a:schemeClr val="tx1"/>
            </a:solidFill>
            <a:round/>
            <a:headEnd/>
            <a:tailEnd/>
          </a:ln>
          <a:effectLst/>
        </p:spPr>
        <p:txBody>
          <a:bodyPr/>
          <a:lstStyle/>
          <a:p>
            <a:endParaRPr lang="zh-CN" altLang="en-US"/>
          </a:p>
        </p:txBody>
      </p:sp>
      <p:sp>
        <p:nvSpPr>
          <p:cNvPr id="98" name="Line 46"/>
          <p:cNvSpPr>
            <a:spLocks noChangeShapeType="1"/>
          </p:cNvSpPr>
          <p:nvPr/>
        </p:nvSpPr>
        <p:spPr bwMode="auto">
          <a:xfrm flipV="1">
            <a:off x="676218" y="3218665"/>
            <a:ext cx="0" cy="215900"/>
          </a:xfrm>
          <a:prstGeom prst="line">
            <a:avLst/>
          </a:prstGeom>
          <a:noFill/>
          <a:ln w="9525">
            <a:solidFill>
              <a:schemeClr val="tx1"/>
            </a:solidFill>
            <a:round/>
            <a:headEnd/>
            <a:tailEnd/>
          </a:ln>
          <a:effectLst/>
        </p:spPr>
        <p:txBody>
          <a:bodyPr/>
          <a:lstStyle/>
          <a:p>
            <a:endParaRPr lang="zh-CN" altLang="en-US"/>
          </a:p>
        </p:txBody>
      </p:sp>
      <p:sp>
        <p:nvSpPr>
          <p:cNvPr id="99" name="Line 47"/>
          <p:cNvSpPr>
            <a:spLocks noChangeShapeType="1"/>
          </p:cNvSpPr>
          <p:nvPr/>
        </p:nvSpPr>
        <p:spPr bwMode="auto">
          <a:xfrm flipV="1">
            <a:off x="3486093" y="3218665"/>
            <a:ext cx="0" cy="215900"/>
          </a:xfrm>
          <a:prstGeom prst="line">
            <a:avLst/>
          </a:prstGeom>
          <a:noFill/>
          <a:ln w="9525">
            <a:solidFill>
              <a:schemeClr val="tx1"/>
            </a:solidFill>
            <a:round/>
            <a:headEnd/>
            <a:tailEnd/>
          </a:ln>
          <a:effectLst/>
        </p:spPr>
        <p:txBody>
          <a:bodyPr/>
          <a:lstStyle/>
          <a:p>
            <a:endParaRPr lang="zh-CN" altLang="en-US"/>
          </a:p>
        </p:txBody>
      </p:sp>
      <p:sp>
        <p:nvSpPr>
          <p:cNvPr id="100" name="Line 48"/>
          <p:cNvSpPr>
            <a:spLocks noChangeShapeType="1"/>
          </p:cNvSpPr>
          <p:nvPr/>
        </p:nvSpPr>
        <p:spPr bwMode="auto">
          <a:xfrm flipV="1">
            <a:off x="3701993" y="3218665"/>
            <a:ext cx="0" cy="215900"/>
          </a:xfrm>
          <a:prstGeom prst="line">
            <a:avLst/>
          </a:prstGeom>
          <a:noFill/>
          <a:ln w="9525">
            <a:solidFill>
              <a:schemeClr val="tx1"/>
            </a:solidFill>
            <a:round/>
            <a:headEnd/>
            <a:tailEnd/>
          </a:ln>
          <a:effectLst/>
        </p:spPr>
        <p:txBody>
          <a:bodyPr/>
          <a:lstStyle/>
          <a:p>
            <a:endParaRPr lang="zh-CN" altLang="en-US"/>
          </a:p>
        </p:txBody>
      </p:sp>
      <p:sp>
        <p:nvSpPr>
          <p:cNvPr id="101" name="Line 49"/>
          <p:cNvSpPr>
            <a:spLocks noChangeShapeType="1"/>
          </p:cNvSpPr>
          <p:nvPr/>
        </p:nvSpPr>
        <p:spPr bwMode="auto">
          <a:xfrm>
            <a:off x="460318" y="3218665"/>
            <a:ext cx="217487" cy="0"/>
          </a:xfrm>
          <a:prstGeom prst="line">
            <a:avLst/>
          </a:prstGeom>
          <a:noFill/>
          <a:ln w="9525">
            <a:solidFill>
              <a:schemeClr val="tx1"/>
            </a:solidFill>
            <a:round/>
            <a:headEnd/>
            <a:tailEnd/>
          </a:ln>
          <a:effectLst/>
        </p:spPr>
        <p:txBody>
          <a:bodyPr/>
          <a:lstStyle/>
          <a:p>
            <a:endParaRPr lang="zh-CN" altLang="en-US"/>
          </a:p>
        </p:txBody>
      </p:sp>
      <p:sp>
        <p:nvSpPr>
          <p:cNvPr id="102" name="Line 50"/>
          <p:cNvSpPr>
            <a:spLocks noChangeShapeType="1"/>
          </p:cNvSpPr>
          <p:nvPr/>
        </p:nvSpPr>
        <p:spPr bwMode="auto">
          <a:xfrm>
            <a:off x="3486093" y="3218665"/>
            <a:ext cx="217487" cy="0"/>
          </a:xfrm>
          <a:prstGeom prst="line">
            <a:avLst/>
          </a:prstGeom>
          <a:noFill/>
          <a:ln w="9525">
            <a:solidFill>
              <a:schemeClr val="tx1"/>
            </a:solidFill>
            <a:round/>
            <a:headEnd/>
            <a:tailEnd/>
          </a:ln>
          <a:effectLst/>
        </p:spPr>
        <p:txBody>
          <a:bodyPr/>
          <a:lstStyle/>
          <a:p>
            <a:endParaRPr lang="zh-CN" altLang="en-US"/>
          </a:p>
        </p:txBody>
      </p:sp>
      <p:sp>
        <p:nvSpPr>
          <p:cNvPr id="103" name="Line 51"/>
          <p:cNvSpPr>
            <a:spLocks noChangeShapeType="1"/>
          </p:cNvSpPr>
          <p:nvPr/>
        </p:nvSpPr>
        <p:spPr bwMode="auto">
          <a:xfrm>
            <a:off x="677805" y="3434565"/>
            <a:ext cx="2808288" cy="0"/>
          </a:xfrm>
          <a:prstGeom prst="line">
            <a:avLst/>
          </a:prstGeom>
          <a:noFill/>
          <a:ln w="9525">
            <a:solidFill>
              <a:schemeClr val="tx1"/>
            </a:solidFill>
            <a:round/>
            <a:headEnd/>
            <a:tailEnd/>
          </a:ln>
          <a:effectLst/>
        </p:spPr>
        <p:txBody>
          <a:bodyPr/>
          <a:lstStyle/>
          <a:p>
            <a:endParaRPr lang="zh-CN" altLang="en-US"/>
          </a:p>
        </p:txBody>
      </p:sp>
      <p:sp>
        <p:nvSpPr>
          <p:cNvPr id="104" name="Text Box 53"/>
          <p:cNvSpPr txBox="1">
            <a:spLocks noChangeArrowheads="1"/>
          </p:cNvSpPr>
          <p:nvPr/>
        </p:nvSpPr>
        <p:spPr bwMode="auto">
          <a:xfrm>
            <a:off x="107504" y="3399383"/>
            <a:ext cx="1665841" cy="369332"/>
          </a:xfrm>
          <a:prstGeom prst="rect">
            <a:avLst/>
          </a:prstGeom>
          <a:noFill/>
          <a:ln w="9525">
            <a:noFill/>
            <a:miter lim="800000"/>
            <a:headEnd/>
            <a:tailEnd/>
          </a:ln>
          <a:effectLst/>
        </p:spPr>
        <p:txBody>
          <a:bodyPr wrap="none">
            <a:spAutoFit/>
          </a:bodyPr>
          <a:lstStyle/>
          <a:p>
            <a:r>
              <a:rPr lang="en-US" altLang="zh-CN" sz="1800" dirty="0" smtClean="0"/>
              <a:t>Collision cycles</a:t>
            </a:r>
            <a:endParaRPr lang="zh-CN" altLang="en-US" sz="1800" dirty="0"/>
          </a:p>
        </p:txBody>
      </p:sp>
      <p:sp>
        <p:nvSpPr>
          <p:cNvPr id="105" name="Text Box 54"/>
          <p:cNvSpPr txBox="1">
            <a:spLocks noChangeArrowheads="1"/>
          </p:cNvSpPr>
          <p:nvPr/>
        </p:nvSpPr>
        <p:spPr bwMode="auto">
          <a:xfrm>
            <a:off x="752475" y="1671622"/>
            <a:ext cx="458780" cy="461665"/>
          </a:xfrm>
          <a:prstGeom prst="rect">
            <a:avLst/>
          </a:prstGeom>
          <a:noFill/>
          <a:ln w="9525">
            <a:noFill/>
            <a:miter lim="800000"/>
            <a:headEnd/>
            <a:tailEnd/>
          </a:ln>
          <a:effectLst/>
        </p:spPr>
        <p:txBody>
          <a:bodyPr wrap="none">
            <a:spAutoFit/>
          </a:bodyPr>
          <a:lstStyle/>
          <a:p>
            <a:r>
              <a:rPr lang="en-US" altLang="zh-CN" dirty="0" smtClean="0"/>
              <a:t>IP</a:t>
            </a:r>
            <a:endParaRPr lang="zh-CN" altLang="en-US" dirty="0"/>
          </a:p>
        </p:txBody>
      </p:sp>
      <p:sp>
        <p:nvSpPr>
          <p:cNvPr id="106" name="Text Box 55"/>
          <p:cNvSpPr txBox="1">
            <a:spLocks noChangeArrowheads="1"/>
          </p:cNvSpPr>
          <p:nvPr/>
        </p:nvSpPr>
        <p:spPr bwMode="auto">
          <a:xfrm>
            <a:off x="-32" y="2260581"/>
            <a:ext cx="1822935" cy="461665"/>
          </a:xfrm>
          <a:prstGeom prst="rect">
            <a:avLst/>
          </a:prstGeom>
          <a:noFill/>
          <a:ln w="9525">
            <a:noFill/>
            <a:miter lim="800000"/>
            <a:headEnd/>
            <a:tailEnd/>
          </a:ln>
          <a:effectLst/>
        </p:spPr>
        <p:txBody>
          <a:bodyPr wrap="none">
            <a:spAutoFit/>
          </a:bodyPr>
          <a:lstStyle/>
          <a:p>
            <a:r>
              <a:rPr lang="en-US" altLang="zh-CN" dirty="0" smtClean="0"/>
              <a:t>Spectrometer</a:t>
            </a:r>
            <a:endParaRPr lang="zh-CN" altLang="en-US" dirty="0"/>
          </a:p>
        </p:txBody>
      </p:sp>
      <p:sp>
        <p:nvSpPr>
          <p:cNvPr id="107" name="Line 45"/>
          <p:cNvSpPr>
            <a:spLocks noChangeShapeType="1"/>
          </p:cNvSpPr>
          <p:nvPr/>
        </p:nvSpPr>
        <p:spPr bwMode="auto">
          <a:xfrm flipV="1">
            <a:off x="782613" y="3214686"/>
            <a:ext cx="0" cy="215900"/>
          </a:xfrm>
          <a:prstGeom prst="line">
            <a:avLst/>
          </a:prstGeom>
          <a:noFill/>
          <a:ln w="9525">
            <a:solidFill>
              <a:schemeClr val="tx1"/>
            </a:solidFill>
            <a:round/>
            <a:headEnd/>
            <a:tailEnd/>
          </a:ln>
          <a:effectLst/>
        </p:spPr>
        <p:txBody>
          <a:bodyPr/>
          <a:lstStyle/>
          <a:p>
            <a:endParaRPr lang="zh-CN" altLang="en-US"/>
          </a:p>
        </p:txBody>
      </p:sp>
      <p:sp>
        <p:nvSpPr>
          <p:cNvPr id="108" name="Line 46"/>
          <p:cNvSpPr>
            <a:spLocks noChangeShapeType="1"/>
          </p:cNvSpPr>
          <p:nvPr/>
        </p:nvSpPr>
        <p:spPr bwMode="auto">
          <a:xfrm flipV="1">
            <a:off x="998513" y="3214686"/>
            <a:ext cx="0" cy="215900"/>
          </a:xfrm>
          <a:prstGeom prst="line">
            <a:avLst/>
          </a:prstGeom>
          <a:noFill/>
          <a:ln w="9525">
            <a:solidFill>
              <a:schemeClr val="tx1"/>
            </a:solidFill>
            <a:round/>
            <a:headEnd/>
            <a:tailEnd/>
          </a:ln>
          <a:effectLst/>
        </p:spPr>
        <p:txBody>
          <a:bodyPr/>
          <a:lstStyle/>
          <a:p>
            <a:endParaRPr lang="zh-CN" altLang="en-US"/>
          </a:p>
        </p:txBody>
      </p:sp>
      <p:sp>
        <p:nvSpPr>
          <p:cNvPr id="109" name="Line 49"/>
          <p:cNvSpPr>
            <a:spLocks noChangeShapeType="1"/>
          </p:cNvSpPr>
          <p:nvPr/>
        </p:nvSpPr>
        <p:spPr bwMode="auto">
          <a:xfrm>
            <a:off x="782613" y="3214686"/>
            <a:ext cx="217487" cy="0"/>
          </a:xfrm>
          <a:prstGeom prst="line">
            <a:avLst/>
          </a:prstGeom>
          <a:noFill/>
          <a:ln w="9525">
            <a:solidFill>
              <a:schemeClr val="tx1"/>
            </a:solidFill>
            <a:round/>
            <a:headEnd/>
            <a:tailEnd/>
          </a:ln>
          <a:effectLst/>
        </p:spPr>
        <p:txBody>
          <a:bodyPr/>
          <a:lstStyle/>
          <a:p>
            <a:endParaRPr lang="zh-CN" altLang="en-US"/>
          </a:p>
        </p:txBody>
      </p:sp>
      <p:sp>
        <p:nvSpPr>
          <p:cNvPr id="110" name="Line 45"/>
          <p:cNvSpPr>
            <a:spLocks noChangeShapeType="1"/>
          </p:cNvSpPr>
          <p:nvPr/>
        </p:nvSpPr>
        <p:spPr bwMode="auto">
          <a:xfrm flipV="1">
            <a:off x="1139803" y="3214686"/>
            <a:ext cx="0" cy="215900"/>
          </a:xfrm>
          <a:prstGeom prst="line">
            <a:avLst/>
          </a:prstGeom>
          <a:noFill/>
          <a:ln w="9525">
            <a:solidFill>
              <a:schemeClr val="tx1"/>
            </a:solidFill>
            <a:round/>
            <a:headEnd/>
            <a:tailEnd/>
          </a:ln>
          <a:effectLst/>
        </p:spPr>
        <p:txBody>
          <a:bodyPr/>
          <a:lstStyle/>
          <a:p>
            <a:endParaRPr lang="zh-CN" altLang="en-US"/>
          </a:p>
        </p:txBody>
      </p:sp>
      <p:sp>
        <p:nvSpPr>
          <p:cNvPr id="111" name="Line 46"/>
          <p:cNvSpPr>
            <a:spLocks noChangeShapeType="1"/>
          </p:cNvSpPr>
          <p:nvPr/>
        </p:nvSpPr>
        <p:spPr bwMode="auto">
          <a:xfrm flipV="1">
            <a:off x="1355703" y="3214686"/>
            <a:ext cx="0" cy="215900"/>
          </a:xfrm>
          <a:prstGeom prst="line">
            <a:avLst/>
          </a:prstGeom>
          <a:noFill/>
          <a:ln w="9525">
            <a:solidFill>
              <a:schemeClr val="tx1"/>
            </a:solidFill>
            <a:round/>
            <a:headEnd/>
            <a:tailEnd/>
          </a:ln>
          <a:effectLst/>
        </p:spPr>
        <p:txBody>
          <a:bodyPr/>
          <a:lstStyle/>
          <a:p>
            <a:endParaRPr lang="zh-CN" altLang="en-US"/>
          </a:p>
        </p:txBody>
      </p:sp>
      <p:sp>
        <p:nvSpPr>
          <p:cNvPr id="112" name="Line 49"/>
          <p:cNvSpPr>
            <a:spLocks noChangeShapeType="1"/>
          </p:cNvSpPr>
          <p:nvPr/>
        </p:nvSpPr>
        <p:spPr bwMode="auto">
          <a:xfrm>
            <a:off x="1139803" y="3214686"/>
            <a:ext cx="217487" cy="0"/>
          </a:xfrm>
          <a:prstGeom prst="line">
            <a:avLst/>
          </a:prstGeom>
          <a:noFill/>
          <a:ln w="9525">
            <a:solidFill>
              <a:schemeClr val="tx1"/>
            </a:solidFill>
            <a:round/>
            <a:headEnd/>
            <a:tailEnd/>
          </a:ln>
          <a:effectLst/>
        </p:spPr>
        <p:txBody>
          <a:bodyPr/>
          <a:lstStyle/>
          <a:p>
            <a:endParaRPr lang="zh-CN" altLang="en-US"/>
          </a:p>
        </p:txBody>
      </p:sp>
      <p:sp>
        <p:nvSpPr>
          <p:cNvPr id="113" name="Line 45"/>
          <p:cNvSpPr>
            <a:spLocks noChangeShapeType="1"/>
          </p:cNvSpPr>
          <p:nvPr/>
        </p:nvSpPr>
        <p:spPr bwMode="auto">
          <a:xfrm flipV="1">
            <a:off x="1496993" y="3214686"/>
            <a:ext cx="0" cy="215900"/>
          </a:xfrm>
          <a:prstGeom prst="line">
            <a:avLst/>
          </a:prstGeom>
          <a:noFill/>
          <a:ln w="9525">
            <a:solidFill>
              <a:schemeClr val="tx1"/>
            </a:solidFill>
            <a:round/>
            <a:headEnd/>
            <a:tailEnd/>
          </a:ln>
          <a:effectLst/>
        </p:spPr>
        <p:txBody>
          <a:bodyPr/>
          <a:lstStyle/>
          <a:p>
            <a:endParaRPr lang="zh-CN" altLang="en-US"/>
          </a:p>
        </p:txBody>
      </p:sp>
      <p:sp>
        <p:nvSpPr>
          <p:cNvPr id="114" name="Line 46"/>
          <p:cNvSpPr>
            <a:spLocks noChangeShapeType="1"/>
          </p:cNvSpPr>
          <p:nvPr/>
        </p:nvSpPr>
        <p:spPr bwMode="auto">
          <a:xfrm flipV="1">
            <a:off x="1712893" y="3214686"/>
            <a:ext cx="0" cy="215900"/>
          </a:xfrm>
          <a:prstGeom prst="line">
            <a:avLst/>
          </a:prstGeom>
          <a:noFill/>
          <a:ln w="9525">
            <a:solidFill>
              <a:schemeClr val="tx1"/>
            </a:solidFill>
            <a:round/>
            <a:headEnd/>
            <a:tailEnd/>
          </a:ln>
          <a:effectLst/>
        </p:spPr>
        <p:txBody>
          <a:bodyPr/>
          <a:lstStyle/>
          <a:p>
            <a:endParaRPr lang="zh-CN" altLang="en-US"/>
          </a:p>
        </p:txBody>
      </p:sp>
      <p:sp>
        <p:nvSpPr>
          <p:cNvPr id="115" name="Line 49"/>
          <p:cNvSpPr>
            <a:spLocks noChangeShapeType="1"/>
          </p:cNvSpPr>
          <p:nvPr/>
        </p:nvSpPr>
        <p:spPr bwMode="auto">
          <a:xfrm>
            <a:off x="1496993" y="3214686"/>
            <a:ext cx="217487" cy="0"/>
          </a:xfrm>
          <a:prstGeom prst="line">
            <a:avLst/>
          </a:prstGeom>
          <a:noFill/>
          <a:ln w="9525">
            <a:solidFill>
              <a:schemeClr val="tx1"/>
            </a:solidFill>
            <a:round/>
            <a:headEnd/>
            <a:tailEnd/>
          </a:ln>
          <a:effectLst/>
        </p:spPr>
        <p:txBody>
          <a:bodyPr/>
          <a:lstStyle/>
          <a:p>
            <a:endParaRPr lang="zh-CN" altLang="en-US"/>
          </a:p>
        </p:txBody>
      </p:sp>
      <p:sp>
        <p:nvSpPr>
          <p:cNvPr id="116" name="Line 45"/>
          <p:cNvSpPr>
            <a:spLocks noChangeShapeType="1"/>
          </p:cNvSpPr>
          <p:nvPr/>
        </p:nvSpPr>
        <p:spPr bwMode="auto">
          <a:xfrm flipV="1">
            <a:off x="1857356" y="3214686"/>
            <a:ext cx="0" cy="215900"/>
          </a:xfrm>
          <a:prstGeom prst="line">
            <a:avLst/>
          </a:prstGeom>
          <a:noFill/>
          <a:ln w="9525">
            <a:solidFill>
              <a:schemeClr val="tx1"/>
            </a:solidFill>
            <a:round/>
            <a:headEnd/>
            <a:tailEnd/>
          </a:ln>
          <a:effectLst/>
        </p:spPr>
        <p:txBody>
          <a:bodyPr/>
          <a:lstStyle/>
          <a:p>
            <a:endParaRPr lang="zh-CN" altLang="en-US"/>
          </a:p>
        </p:txBody>
      </p:sp>
      <p:sp>
        <p:nvSpPr>
          <p:cNvPr id="117" name="Line 46"/>
          <p:cNvSpPr>
            <a:spLocks noChangeShapeType="1"/>
          </p:cNvSpPr>
          <p:nvPr/>
        </p:nvSpPr>
        <p:spPr bwMode="auto">
          <a:xfrm flipV="1">
            <a:off x="2073256" y="3214686"/>
            <a:ext cx="0" cy="215900"/>
          </a:xfrm>
          <a:prstGeom prst="line">
            <a:avLst/>
          </a:prstGeom>
          <a:noFill/>
          <a:ln w="9525">
            <a:solidFill>
              <a:schemeClr val="tx1"/>
            </a:solidFill>
            <a:round/>
            <a:headEnd/>
            <a:tailEnd/>
          </a:ln>
          <a:effectLst/>
        </p:spPr>
        <p:txBody>
          <a:bodyPr/>
          <a:lstStyle/>
          <a:p>
            <a:endParaRPr lang="zh-CN" altLang="en-US"/>
          </a:p>
        </p:txBody>
      </p:sp>
      <p:sp>
        <p:nvSpPr>
          <p:cNvPr id="118" name="Line 49"/>
          <p:cNvSpPr>
            <a:spLocks noChangeShapeType="1"/>
          </p:cNvSpPr>
          <p:nvPr/>
        </p:nvSpPr>
        <p:spPr bwMode="auto">
          <a:xfrm>
            <a:off x="1857356" y="3214686"/>
            <a:ext cx="217487" cy="0"/>
          </a:xfrm>
          <a:prstGeom prst="line">
            <a:avLst/>
          </a:prstGeom>
          <a:noFill/>
          <a:ln w="9525">
            <a:solidFill>
              <a:schemeClr val="tx1"/>
            </a:solidFill>
            <a:round/>
            <a:headEnd/>
            <a:tailEnd/>
          </a:ln>
          <a:effectLst/>
        </p:spPr>
        <p:txBody>
          <a:bodyPr/>
          <a:lstStyle/>
          <a:p>
            <a:endParaRPr lang="zh-CN" altLang="en-US"/>
          </a:p>
        </p:txBody>
      </p:sp>
      <p:sp>
        <p:nvSpPr>
          <p:cNvPr id="119" name="Line 45"/>
          <p:cNvSpPr>
            <a:spLocks noChangeShapeType="1"/>
          </p:cNvSpPr>
          <p:nvPr/>
        </p:nvSpPr>
        <p:spPr bwMode="auto">
          <a:xfrm flipV="1">
            <a:off x="2211373" y="3214686"/>
            <a:ext cx="0" cy="215900"/>
          </a:xfrm>
          <a:prstGeom prst="line">
            <a:avLst/>
          </a:prstGeom>
          <a:noFill/>
          <a:ln w="9525">
            <a:solidFill>
              <a:schemeClr val="tx1"/>
            </a:solidFill>
            <a:round/>
            <a:headEnd/>
            <a:tailEnd/>
          </a:ln>
          <a:effectLst/>
        </p:spPr>
        <p:txBody>
          <a:bodyPr/>
          <a:lstStyle/>
          <a:p>
            <a:endParaRPr lang="zh-CN" altLang="en-US"/>
          </a:p>
        </p:txBody>
      </p:sp>
      <p:sp>
        <p:nvSpPr>
          <p:cNvPr id="120" name="Line 46"/>
          <p:cNvSpPr>
            <a:spLocks noChangeShapeType="1"/>
          </p:cNvSpPr>
          <p:nvPr/>
        </p:nvSpPr>
        <p:spPr bwMode="auto">
          <a:xfrm flipV="1">
            <a:off x="2427273" y="3214686"/>
            <a:ext cx="0" cy="215900"/>
          </a:xfrm>
          <a:prstGeom prst="line">
            <a:avLst/>
          </a:prstGeom>
          <a:noFill/>
          <a:ln w="9525">
            <a:solidFill>
              <a:schemeClr val="tx1"/>
            </a:solidFill>
            <a:round/>
            <a:headEnd/>
            <a:tailEnd/>
          </a:ln>
          <a:effectLst/>
        </p:spPr>
        <p:txBody>
          <a:bodyPr/>
          <a:lstStyle/>
          <a:p>
            <a:endParaRPr lang="zh-CN" altLang="en-US"/>
          </a:p>
        </p:txBody>
      </p:sp>
      <p:sp>
        <p:nvSpPr>
          <p:cNvPr id="121" name="Line 49"/>
          <p:cNvSpPr>
            <a:spLocks noChangeShapeType="1"/>
          </p:cNvSpPr>
          <p:nvPr/>
        </p:nvSpPr>
        <p:spPr bwMode="auto">
          <a:xfrm>
            <a:off x="2211373" y="3214686"/>
            <a:ext cx="217487" cy="0"/>
          </a:xfrm>
          <a:prstGeom prst="line">
            <a:avLst/>
          </a:prstGeom>
          <a:noFill/>
          <a:ln w="9525">
            <a:solidFill>
              <a:schemeClr val="tx1"/>
            </a:solidFill>
            <a:round/>
            <a:headEnd/>
            <a:tailEnd/>
          </a:ln>
          <a:effectLst/>
        </p:spPr>
        <p:txBody>
          <a:bodyPr/>
          <a:lstStyle/>
          <a:p>
            <a:endParaRPr lang="zh-CN" altLang="en-US"/>
          </a:p>
        </p:txBody>
      </p:sp>
      <p:sp>
        <p:nvSpPr>
          <p:cNvPr id="122" name="Line 45"/>
          <p:cNvSpPr>
            <a:spLocks noChangeShapeType="1"/>
          </p:cNvSpPr>
          <p:nvPr/>
        </p:nvSpPr>
        <p:spPr bwMode="auto">
          <a:xfrm flipV="1">
            <a:off x="2568563" y="3214686"/>
            <a:ext cx="0" cy="215900"/>
          </a:xfrm>
          <a:prstGeom prst="line">
            <a:avLst/>
          </a:prstGeom>
          <a:noFill/>
          <a:ln w="9525">
            <a:solidFill>
              <a:schemeClr val="tx1"/>
            </a:solidFill>
            <a:round/>
            <a:headEnd/>
            <a:tailEnd/>
          </a:ln>
          <a:effectLst/>
        </p:spPr>
        <p:txBody>
          <a:bodyPr/>
          <a:lstStyle/>
          <a:p>
            <a:endParaRPr lang="zh-CN" altLang="en-US"/>
          </a:p>
        </p:txBody>
      </p:sp>
      <p:sp>
        <p:nvSpPr>
          <p:cNvPr id="123" name="Line 46"/>
          <p:cNvSpPr>
            <a:spLocks noChangeShapeType="1"/>
          </p:cNvSpPr>
          <p:nvPr/>
        </p:nvSpPr>
        <p:spPr bwMode="auto">
          <a:xfrm flipV="1">
            <a:off x="2784463" y="3214686"/>
            <a:ext cx="0" cy="215900"/>
          </a:xfrm>
          <a:prstGeom prst="line">
            <a:avLst/>
          </a:prstGeom>
          <a:noFill/>
          <a:ln w="9525">
            <a:solidFill>
              <a:schemeClr val="tx1"/>
            </a:solidFill>
            <a:round/>
            <a:headEnd/>
            <a:tailEnd/>
          </a:ln>
          <a:effectLst/>
        </p:spPr>
        <p:txBody>
          <a:bodyPr/>
          <a:lstStyle/>
          <a:p>
            <a:endParaRPr lang="zh-CN" altLang="en-US"/>
          </a:p>
        </p:txBody>
      </p:sp>
      <p:sp>
        <p:nvSpPr>
          <p:cNvPr id="124" name="Line 49"/>
          <p:cNvSpPr>
            <a:spLocks noChangeShapeType="1"/>
          </p:cNvSpPr>
          <p:nvPr/>
        </p:nvSpPr>
        <p:spPr bwMode="auto">
          <a:xfrm>
            <a:off x="2568563" y="3214686"/>
            <a:ext cx="217487" cy="0"/>
          </a:xfrm>
          <a:prstGeom prst="line">
            <a:avLst/>
          </a:prstGeom>
          <a:noFill/>
          <a:ln w="9525">
            <a:solidFill>
              <a:schemeClr val="tx1"/>
            </a:solidFill>
            <a:round/>
            <a:headEnd/>
            <a:tailEnd/>
          </a:ln>
          <a:effectLst/>
        </p:spPr>
        <p:txBody>
          <a:bodyPr/>
          <a:lstStyle/>
          <a:p>
            <a:endParaRPr lang="zh-CN" altLang="en-US"/>
          </a:p>
        </p:txBody>
      </p:sp>
      <p:sp>
        <p:nvSpPr>
          <p:cNvPr id="125" name="Line 45"/>
          <p:cNvSpPr>
            <a:spLocks noChangeShapeType="1"/>
          </p:cNvSpPr>
          <p:nvPr/>
        </p:nvSpPr>
        <p:spPr bwMode="auto">
          <a:xfrm flipV="1">
            <a:off x="2925753" y="3214686"/>
            <a:ext cx="0" cy="215900"/>
          </a:xfrm>
          <a:prstGeom prst="line">
            <a:avLst/>
          </a:prstGeom>
          <a:noFill/>
          <a:ln w="9525">
            <a:solidFill>
              <a:schemeClr val="tx1"/>
            </a:solidFill>
            <a:round/>
            <a:headEnd/>
            <a:tailEnd/>
          </a:ln>
          <a:effectLst/>
        </p:spPr>
        <p:txBody>
          <a:bodyPr/>
          <a:lstStyle/>
          <a:p>
            <a:endParaRPr lang="zh-CN" altLang="en-US"/>
          </a:p>
        </p:txBody>
      </p:sp>
      <p:sp>
        <p:nvSpPr>
          <p:cNvPr id="126" name="Line 46"/>
          <p:cNvSpPr>
            <a:spLocks noChangeShapeType="1"/>
          </p:cNvSpPr>
          <p:nvPr/>
        </p:nvSpPr>
        <p:spPr bwMode="auto">
          <a:xfrm flipV="1">
            <a:off x="3141653" y="3214686"/>
            <a:ext cx="0" cy="215900"/>
          </a:xfrm>
          <a:prstGeom prst="line">
            <a:avLst/>
          </a:prstGeom>
          <a:noFill/>
          <a:ln w="9525">
            <a:solidFill>
              <a:schemeClr val="tx1"/>
            </a:solidFill>
            <a:round/>
            <a:headEnd/>
            <a:tailEnd/>
          </a:ln>
          <a:effectLst/>
        </p:spPr>
        <p:txBody>
          <a:bodyPr/>
          <a:lstStyle/>
          <a:p>
            <a:endParaRPr lang="zh-CN" altLang="en-US"/>
          </a:p>
        </p:txBody>
      </p:sp>
      <p:sp>
        <p:nvSpPr>
          <p:cNvPr id="127" name="Line 49"/>
          <p:cNvSpPr>
            <a:spLocks noChangeShapeType="1"/>
          </p:cNvSpPr>
          <p:nvPr/>
        </p:nvSpPr>
        <p:spPr bwMode="auto">
          <a:xfrm>
            <a:off x="2925753" y="3214686"/>
            <a:ext cx="217487" cy="0"/>
          </a:xfrm>
          <a:prstGeom prst="line">
            <a:avLst/>
          </a:prstGeom>
          <a:noFill/>
          <a:ln w="9525">
            <a:solidFill>
              <a:schemeClr val="tx1"/>
            </a:solidFill>
            <a:round/>
            <a:headEnd/>
            <a:tailEnd/>
          </a:ln>
          <a:effectLst/>
        </p:spPr>
        <p:txBody>
          <a:bodyPr/>
          <a:lstStyle/>
          <a:p>
            <a:endParaRPr lang="zh-CN" altLang="en-US"/>
          </a:p>
        </p:txBody>
      </p:sp>
      <p:sp>
        <p:nvSpPr>
          <p:cNvPr id="129" name="流程图: 联系 128"/>
          <p:cNvSpPr/>
          <p:nvPr/>
        </p:nvSpPr>
        <p:spPr bwMode="auto">
          <a:xfrm>
            <a:off x="3000364" y="1214422"/>
            <a:ext cx="142876" cy="100010"/>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30" name="流程图: 联系 129"/>
          <p:cNvSpPr/>
          <p:nvPr/>
        </p:nvSpPr>
        <p:spPr bwMode="auto">
          <a:xfrm>
            <a:off x="2857488" y="1000108"/>
            <a:ext cx="142876" cy="100010"/>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31" name="流程图: 联系 130"/>
          <p:cNvSpPr/>
          <p:nvPr/>
        </p:nvSpPr>
        <p:spPr bwMode="auto">
          <a:xfrm>
            <a:off x="2643174" y="785794"/>
            <a:ext cx="142876" cy="100010"/>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32" name="流程图: 联系 131"/>
          <p:cNvSpPr/>
          <p:nvPr/>
        </p:nvSpPr>
        <p:spPr bwMode="auto">
          <a:xfrm>
            <a:off x="2357422" y="642918"/>
            <a:ext cx="142876" cy="100010"/>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33" name="流程图: 联系 132"/>
          <p:cNvSpPr/>
          <p:nvPr/>
        </p:nvSpPr>
        <p:spPr bwMode="auto">
          <a:xfrm>
            <a:off x="2071670" y="571480"/>
            <a:ext cx="142876" cy="100010"/>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34" name="流程图: 联系 133"/>
          <p:cNvSpPr/>
          <p:nvPr/>
        </p:nvSpPr>
        <p:spPr bwMode="auto">
          <a:xfrm>
            <a:off x="1785918" y="571480"/>
            <a:ext cx="142876" cy="100010"/>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35" name="流程图: 联系 134"/>
          <p:cNvSpPr/>
          <p:nvPr/>
        </p:nvSpPr>
        <p:spPr bwMode="auto">
          <a:xfrm>
            <a:off x="1500166" y="642918"/>
            <a:ext cx="142876" cy="100010"/>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36" name="流程图: 联系 135"/>
          <p:cNvSpPr/>
          <p:nvPr/>
        </p:nvSpPr>
        <p:spPr bwMode="auto">
          <a:xfrm>
            <a:off x="1285852" y="714356"/>
            <a:ext cx="142876" cy="100010"/>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37" name="流程图: 联系 136"/>
          <p:cNvSpPr/>
          <p:nvPr/>
        </p:nvSpPr>
        <p:spPr bwMode="auto">
          <a:xfrm>
            <a:off x="1071538" y="857232"/>
            <a:ext cx="142876" cy="100010"/>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38" name="流程图: 联系 137"/>
          <p:cNvSpPr/>
          <p:nvPr/>
        </p:nvSpPr>
        <p:spPr bwMode="auto">
          <a:xfrm>
            <a:off x="857224" y="1071546"/>
            <a:ext cx="142876" cy="100010"/>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39" name="流程图: 联系 138"/>
          <p:cNvSpPr/>
          <p:nvPr/>
        </p:nvSpPr>
        <p:spPr bwMode="auto">
          <a:xfrm>
            <a:off x="714348" y="1285860"/>
            <a:ext cx="142876" cy="100010"/>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40" name="流程图: 联系 139"/>
          <p:cNvSpPr/>
          <p:nvPr/>
        </p:nvSpPr>
        <p:spPr bwMode="auto">
          <a:xfrm>
            <a:off x="642910" y="1571612"/>
            <a:ext cx="142876" cy="100010"/>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41" name="流程图: 联系 140"/>
          <p:cNvSpPr/>
          <p:nvPr/>
        </p:nvSpPr>
        <p:spPr bwMode="auto">
          <a:xfrm>
            <a:off x="571472" y="1785926"/>
            <a:ext cx="142876" cy="100010"/>
          </a:xfrm>
          <a:prstGeom prst="flowChartConnector">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43" name="流程图: 联系 142"/>
          <p:cNvSpPr/>
          <p:nvPr/>
        </p:nvSpPr>
        <p:spPr bwMode="auto">
          <a:xfrm>
            <a:off x="642910" y="2071678"/>
            <a:ext cx="142876" cy="10001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44" name="流程图: 联系 143"/>
          <p:cNvSpPr/>
          <p:nvPr/>
        </p:nvSpPr>
        <p:spPr bwMode="auto">
          <a:xfrm>
            <a:off x="714348" y="2285992"/>
            <a:ext cx="142876" cy="10001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45" name="流程图: 联系 144"/>
          <p:cNvSpPr/>
          <p:nvPr/>
        </p:nvSpPr>
        <p:spPr bwMode="auto">
          <a:xfrm>
            <a:off x="857224" y="2471734"/>
            <a:ext cx="142876" cy="10001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46" name="流程图: 联系 145"/>
          <p:cNvSpPr/>
          <p:nvPr/>
        </p:nvSpPr>
        <p:spPr bwMode="auto">
          <a:xfrm>
            <a:off x="1000100" y="2686048"/>
            <a:ext cx="142876" cy="10001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47" name="流程图: 联系 146"/>
          <p:cNvSpPr/>
          <p:nvPr/>
        </p:nvSpPr>
        <p:spPr bwMode="auto">
          <a:xfrm>
            <a:off x="1214414" y="2828924"/>
            <a:ext cx="142876" cy="10001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48" name="流程图: 联系 147"/>
          <p:cNvSpPr/>
          <p:nvPr/>
        </p:nvSpPr>
        <p:spPr bwMode="auto">
          <a:xfrm>
            <a:off x="1428728" y="2971800"/>
            <a:ext cx="142876" cy="10001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49" name="流程图: 联系 148"/>
          <p:cNvSpPr/>
          <p:nvPr/>
        </p:nvSpPr>
        <p:spPr bwMode="auto">
          <a:xfrm>
            <a:off x="1714480" y="3043238"/>
            <a:ext cx="142876" cy="10001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50" name="流程图: 联系 149"/>
          <p:cNvSpPr/>
          <p:nvPr/>
        </p:nvSpPr>
        <p:spPr bwMode="auto">
          <a:xfrm>
            <a:off x="2000232" y="3043238"/>
            <a:ext cx="142876" cy="10001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51" name="流程图: 联系 150"/>
          <p:cNvSpPr/>
          <p:nvPr/>
        </p:nvSpPr>
        <p:spPr bwMode="auto">
          <a:xfrm>
            <a:off x="2214546" y="2971800"/>
            <a:ext cx="142876" cy="10001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52" name="流程图: 联系 151"/>
          <p:cNvSpPr/>
          <p:nvPr/>
        </p:nvSpPr>
        <p:spPr bwMode="auto">
          <a:xfrm>
            <a:off x="2428860" y="2900362"/>
            <a:ext cx="142876" cy="10001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53" name="流程图: 联系 152"/>
          <p:cNvSpPr/>
          <p:nvPr/>
        </p:nvSpPr>
        <p:spPr bwMode="auto">
          <a:xfrm>
            <a:off x="2643174" y="2786058"/>
            <a:ext cx="142876" cy="10001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
        <p:nvSpPr>
          <p:cNvPr id="154" name="流程图: 联系 153"/>
          <p:cNvSpPr/>
          <p:nvPr/>
        </p:nvSpPr>
        <p:spPr bwMode="auto">
          <a:xfrm>
            <a:off x="2857488" y="2643182"/>
            <a:ext cx="142876" cy="100010"/>
          </a:xfrm>
          <a:prstGeom prst="flowChartConnector">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zh-CN" altLang="en-US" sz="2400" b="0" i="0" u="none" strike="noStrike" cap="none" normalizeH="0" baseline="0" smtClean="0">
              <a:ln>
                <a:noFill/>
              </a:ln>
              <a:solidFill>
                <a:schemeClr val="tx1"/>
              </a:solidFill>
              <a:effectLst/>
              <a:latin typeface="Times New Roman" pitchFamily="18" charset="0"/>
              <a:ea typeface="宋体" pitchFamily="2"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60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6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146"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6403" name="Picture 3" descr="mdc-cosmic"/>
          <p:cNvPicPr>
            <a:picLocks noChangeAspect="1" noChangeArrowheads="1"/>
          </p:cNvPicPr>
          <p:nvPr/>
        </p:nvPicPr>
        <p:blipFill>
          <a:blip r:embed="rId2"/>
          <a:srcRect/>
          <a:stretch>
            <a:fillRect/>
          </a:stretch>
        </p:blipFill>
        <p:spPr bwMode="auto">
          <a:xfrm>
            <a:off x="250825" y="250825"/>
            <a:ext cx="8656638" cy="6491288"/>
          </a:xfrm>
          <a:prstGeom prst="rect">
            <a:avLst/>
          </a:prstGeom>
          <a:noFill/>
        </p:spPr>
      </p:pic>
      <p:sp>
        <p:nvSpPr>
          <p:cNvPr id="5" name="日期占位符 4"/>
          <p:cNvSpPr>
            <a:spLocks noGrp="1"/>
          </p:cNvSpPr>
          <p:nvPr>
            <p:ph type="dt" sz="half" idx="10"/>
          </p:nvPr>
        </p:nvSpPr>
        <p:spPr/>
        <p:txBody>
          <a:bodyPr/>
          <a:lstStyle/>
          <a:p>
            <a:r>
              <a:rPr lang="en-US" altLang="zh-CN" smtClean="0"/>
              <a:t>2014-7-18 IHEP</a:t>
            </a:r>
            <a:endParaRPr lang="en-US"/>
          </a:p>
        </p:txBody>
      </p:sp>
      <p:sp>
        <p:nvSpPr>
          <p:cNvPr id="7" name="页脚占位符 6"/>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33772212-DED1-49FE-8254-31B85DA0413F}" type="slidenum">
              <a:rPr lang="en-US" smtClean="0"/>
              <a:pPr/>
              <a:t>170</a:t>
            </a:fld>
            <a:endParaRPr lang="en-US"/>
          </a:p>
        </p:txBody>
      </p:sp>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2"/>
          <p:cNvSpPr>
            <a:spLocks noGrp="1" noRot="1" noChangeArrowheads="1"/>
          </p:cNvSpPr>
          <p:nvPr>
            <p:ph type="title"/>
          </p:nvPr>
        </p:nvSpPr>
        <p:spPr>
          <a:xfrm>
            <a:off x="457200" y="203200"/>
            <a:ext cx="8229600" cy="1138238"/>
          </a:xfrm>
        </p:spPr>
        <p:txBody>
          <a:bodyPr>
            <a:normAutofit/>
          </a:bodyPr>
          <a:lstStyle/>
          <a:p>
            <a:r>
              <a:rPr lang="zh-CN" altLang="en-US" sz="6600">
                <a:latin typeface="楷体_GB2312" pitchFamily="49" charset="-122"/>
                <a:ea typeface="楷体_GB2312" pitchFamily="49" charset="-122"/>
              </a:rPr>
              <a:t>在线直方图</a:t>
            </a:r>
          </a:p>
        </p:txBody>
      </p:sp>
      <p:sp>
        <p:nvSpPr>
          <p:cNvPr id="265219" name="Rectangle 3"/>
          <p:cNvSpPr>
            <a:spLocks noGrp="1" noChangeArrowheads="1"/>
          </p:cNvSpPr>
          <p:nvPr>
            <p:ph idx="1"/>
          </p:nvPr>
        </p:nvSpPr>
        <p:spPr>
          <a:xfrm>
            <a:off x="457200" y="1557338"/>
            <a:ext cx="8229600" cy="2232025"/>
          </a:xfrm>
        </p:spPr>
        <p:txBody>
          <a:bodyPr/>
          <a:lstStyle/>
          <a:p>
            <a:pPr>
              <a:spcBef>
                <a:spcPct val="50000"/>
              </a:spcBef>
              <a:buSzPct val="80000"/>
              <a:buFont typeface="Wingdings" pitchFamily="2" charset="2"/>
              <a:buChar char="Ø"/>
            </a:pPr>
            <a:r>
              <a:rPr lang="en-US" altLang="zh-CN">
                <a:latin typeface="楷体_GB2312" pitchFamily="49" charset="-122"/>
                <a:ea typeface="楷体_GB2312" pitchFamily="49" charset="-122"/>
              </a:rPr>
              <a:t> </a:t>
            </a:r>
            <a:r>
              <a:rPr lang="zh-CN" altLang="en-US">
                <a:latin typeface="楷体_GB2312" pitchFamily="49" charset="-122"/>
                <a:ea typeface="楷体_GB2312" pitchFamily="49" charset="-122"/>
              </a:rPr>
              <a:t>监测探测器运行状况，帮助系统调试</a:t>
            </a:r>
          </a:p>
          <a:p>
            <a:pPr>
              <a:spcBef>
                <a:spcPct val="50000"/>
              </a:spcBef>
              <a:buSzPct val="80000"/>
              <a:buFont typeface="Wingdings" pitchFamily="2" charset="2"/>
              <a:buChar char="Ø"/>
            </a:pPr>
            <a:r>
              <a:rPr lang="zh-CN" altLang="en-US">
                <a:latin typeface="楷体_GB2312" pitchFamily="49" charset="-122"/>
                <a:ea typeface="楷体_GB2312" pitchFamily="49" charset="-122"/>
              </a:rPr>
              <a:t> 分布式集群环境，几十个节点并行填图</a:t>
            </a:r>
          </a:p>
          <a:p>
            <a:pPr>
              <a:spcBef>
                <a:spcPct val="50000"/>
              </a:spcBef>
              <a:buSzPct val="80000"/>
              <a:buFont typeface="Wingdings" pitchFamily="2" charset="2"/>
              <a:buChar char="Ø"/>
            </a:pPr>
            <a:r>
              <a:rPr lang="zh-CN" altLang="en-US">
                <a:latin typeface="楷体_GB2312" pitchFamily="49" charset="-122"/>
                <a:ea typeface="楷体_GB2312" pitchFamily="49" charset="-122"/>
              </a:rPr>
              <a:t> 直方图全部更新一次数据传输量大</a:t>
            </a:r>
          </a:p>
        </p:txBody>
      </p:sp>
      <p:sp>
        <p:nvSpPr>
          <p:cNvPr id="8" name="日期占位符 7"/>
          <p:cNvSpPr>
            <a:spLocks noGrp="1"/>
          </p:cNvSpPr>
          <p:nvPr>
            <p:ph type="dt" sz="half" idx="10"/>
          </p:nvPr>
        </p:nvSpPr>
        <p:spPr/>
        <p:txBody>
          <a:bodyPr/>
          <a:lstStyle/>
          <a:p>
            <a:r>
              <a:rPr lang="en-US" altLang="zh-CN" smtClean="0"/>
              <a:t>2014-7-18 IHEP</a:t>
            </a:r>
            <a:endParaRPr lang="en-US"/>
          </a:p>
        </p:txBody>
      </p:sp>
      <p:sp>
        <p:nvSpPr>
          <p:cNvPr id="10" name="页脚占位符 9"/>
          <p:cNvSpPr>
            <a:spLocks noGrp="1"/>
          </p:cNvSpPr>
          <p:nvPr>
            <p:ph type="ftr" sz="quarter" idx="11"/>
          </p:nvPr>
        </p:nvSpPr>
        <p:spPr/>
        <p:txBody>
          <a:bodyPr/>
          <a:lstStyle/>
          <a:p>
            <a:r>
              <a:rPr lang="pt-BR" altLang="zh-CN" smtClean="0"/>
              <a:t>Z.-A. LIU     EPC Seminar</a:t>
            </a:r>
            <a:endParaRPr lang="en-US"/>
          </a:p>
        </p:txBody>
      </p:sp>
      <p:sp>
        <p:nvSpPr>
          <p:cNvPr id="9" name="灯片编号占位符 8"/>
          <p:cNvSpPr>
            <a:spLocks noGrp="1"/>
          </p:cNvSpPr>
          <p:nvPr>
            <p:ph type="sldNum" sz="quarter" idx="12"/>
          </p:nvPr>
        </p:nvSpPr>
        <p:spPr/>
        <p:txBody>
          <a:bodyPr/>
          <a:lstStyle/>
          <a:p>
            <a:fld id="{33772212-DED1-49FE-8254-31B85DA0413F}" type="slidenum">
              <a:rPr lang="en-US" smtClean="0"/>
              <a:pPr/>
              <a:t>171</a:t>
            </a:fld>
            <a:endParaRPr lang="en-US"/>
          </a:p>
        </p:txBody>
      </p:sp>
      <p:sp>
        <p:nvSpPr>
          <p:cNvPr id="265220" name="Rectangle 4"/>
          <p:cNvSpPr>
            <a:spLocks noChangeArrowheads="1"/>
          </p:cNvSpPr>
          <p:nvPr/>
        </p:nvSpPr>
        <p:spPr bwMode="auto">
          <a:xfrm>
            <a:off x="0" y="0"/>
            <a:ext cx="9144000" cy="0"/>
          </a:xfrm>
          <a:prstGeom prst="rect">
            <a:avLst/>
          </a:prstGeom>
          <a:noFill/>
          <a:ln w="12700" algn="ctr">
            <a:noFill/>
            <a:miter lim="800000"/>
            <a:headEnd/>
            <a:tailEnd/>
          </a:ln>
          <a:effectLst/>
        </p:spPr>
        <p:txBody>
          <a:bodyPr wrap="none" anchor="ctr">
            <a:spAutoFit/>
          </a:bodyPr>
          <a:lstStyle/>
          <a:p>
            <a:endParaRPr lang="zh-CN" altLang="en-US"/>
          </a:p>
        </p:txBody>
      </p:sp>
      <p:graphicFrame>
        <p:nvGraphicFramePr>
          <p:cNvPr id="265221" name="Object 5"/>
          <p:cNvGraphicFramePr>
            <a:graphicFrameLocks noChangeAspect="1"/>
          </p:cNvGraphicFramePr>
          <p:nvPr/>
        </p:nvGraphicFramePr>
        <p:xfrm>
          <a:off x="1331913" y="3933825"/>
          <a:ext cx="6445250" cy="2605088"/>
        </p:xfrm>
        <a:graphic>
          <a:graphicData uri="http://schemas.openxmlformats.org/presentationml/2006/ole">
            <mc:AlternateContent xmlns:mc="http://schemas.openxmlformats.org/markup-compatibility/2006">
              <mc:Choice xmlns:v="urn:schemas-microsoft-com:vml" Requires="v">
                <p:oleObj spid="_x0000_s265244" name="Visio" r:id="rId3" imgW="4341003" imgH="1728916" progId="Visio.Drawing.11">
                  <p:embed/>
                </p:oleObj>
              </mc:Choice>
              <mc:Fallback>
                <p:oleObj name="Visio" r:id="rId3" imgW="4341003" imgH="1728916" progId="Visio.Drawing.11">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1913" y="3933825"/>
                        <a:ext cx="6445250" cy="2605088"/>
                      </a:xfrm>
                      <a:prstGeom prst="rect">
                        <a:avLst/>
                      </a:prstGeom>
                      <a:solidFill>
                        <a:schemeClr val="tx2"/>
                      </a:solidFill>
                    </p:spPr>
                  </p:pic>
                </p:oleObj>
              </mc:Fallback>
            </mc:AlternateContent>
          </a:graphicData>
        </a:graphic>
      </p:graphicFrame>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histogram"/>
          <p:cNvPicPr>
            <a:picLocks noChangeAspect="1" noChangeArrowheads="1"/>
          </p:cNvPicPr>
          <p:nvPr/>
        </p:nvPicPr>
        <p:blipFill>
          <a:blip r:embed="rId2"/>
          <a:srcRect/>
          <a:stretch>
            <a:fillRect/>
          </a:stretch>
        </p:blipFill>
        <p:spPr bwMode="auto">
          <a:xfrm>
            <a:off x="107950" y="476250"/>
            <a:ext cx="8891588" cy="6019800"/>
          </a:xfrm>
          <a:prstGeom prst="rect">
            <a:avLst/>
          </a:prstGeom>
          <a:noFill/>
        </p:spPr>
      </p:pic>
      <p:sp>
        <p:nvSpPr>
          <p:cNvPr id="5" name="日期占位符 4"/>
          <p:cNvSpPr>
            <a:spLocks noGrp="1"/>
          </p:cNvSpPr>
          <p:nvPr>
            <p:ph type="dt" sz="half" idx="10"/>
          </p:nvPr>
        </p:nvSpPr>
        <p:spPr/>
        <p:txBody>
          <a:bodyPr/>
          <a:lstStyle/>
          <a:p>
            <a:r>
              <a:rPr lang="en-US" altLang="zh-CN" smtClean="0"/>
              <a:t>2014-7-18 IHEP</a:t>
            </a:r>
            <a:endParaRPr lang="en-US"/>
          </a:p>
        </p:txBody>
      </p:sp>
      <p:sp>
        <p:nvSpPr>
          <p:cNvPr id="7" name="页脚占位符 6"/>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68D554C2-59CF-461A-BA5D-40E7D2146B5B}" type="slidenum">
              <a:rPr lang="en-US" smtClean="0"/>
              <a:pPr/>
              <a:t>172</a:t>
            </a:fld>
            <a:endParaRPr lang="en-US"/>
          </a:p>
        </p:txBody>
      </p:sp>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42" name="Rectangle 6"/>
          <p:cNvSpPr>
            <a:spLocks noRot="1" noChangeArrowheads="1"/>
          </p:cNvSpPr>
          <p:nvPr/>
        </p:nvSpPr>
        <p:spPr bwMode="auto">
          <a:xfrm>
            <a:off x="457200" y="115888"/>
            <a:ext cx="8229600" cy="889000"/>
          </a:xfrm>
          <a:prstGeom prst="rect">
            <a:avLst/>
          </a:prstGeom>
          <a:noFill/>
          <a:ln w="9525">
            <a:noFill/>
            <a:miter lim="800000"/>
            <a:headEnd/>
            <a:tailEnd/>
          </a:ln>
          <a:effectLst/>
        </p:spPr>
        <p:txBody>
          <a:bodyPr anchor="ctr"/>
          <a:lstStyle/>
          <a:p>
            <a:pPr algn="ctr"/>
            <a:r>
              <a:rPr kumimoji="0" lang="zh-CN" altLang="en-US" sz="6000" b="1">
                <a:solidFill>
                  <a:schemeClr val="tx2"/>
                </a:solidFill>
                <a:effectLst>
                  <a:outerShdw blurRad="38100" dist="38100" dir="2700000" algn="tl">
                    <a:srgbClr val="000000"/>
                  </a:outerShdw>
                </a:effectLst>
                <a:ea typeface="楷体_GB2312" pitchFamily="49" charset="-122"/>
              </a:rPr>
              <a:t>小结</a:t>
            </a:r>
          </a:p>
        </p:txBody>
      </p:sp>
      <p:sp>
        <p:nvSpPr>
          <p:cNvPr id="500743" name="Rectangle 7"/>
          <p:cNvSpPr>
            <a:spLocks noChangeArrowheads="1"/>
          </p:cNvSpPr>
          <p:nvPr/>
        </p:nvSpPr>
        <p:spPr bwMode="auto">
          <a:xfrm>
            <a:off x="395288" y="1268413"/>
            <a:ext cx="8497887" cy="5256212"/>
          </a:xfrm>
          <a:prstGeom prst="rect">
            <a:avLst/>
          </a:prstGeom>
          <a:noFill/>
          <a:ln w="9525">
            <a:noFill/>
            <a:miter lim="800000"/>
            <a:headEnd/>
            <a:tailEnd/>
          </a:ln>
          <a:effectLst/>
        </p:spPr>
        <p:txBody>
          <a:bodyPr/>
          <a:lstStyle/>
          <a:p>
            <a:pPr marL="342900" indent="-342900" algn="just">
              <a:spcBef>
                <a:spcPct val="40000"/>
              </a:spcBef>
              <a:buClr>
                <a:schemeClr val="hlink"/>
              </a:buClr>
              <a:buSzPct val="80000"/>
              <a:buFont typeface="Wingdings" pitchFamily="2" charset="2"/>
              <a:buChar char="Ø"/>
            </a:pPr>
            <a:r>
              <a:rPr kumimoji="0" lang="en-US" altLang="zh-CN" sz="2800">
                <a:effectLst>
                  <a:outerShdw blurRad="38100" dist="38100" dir="2700000" algn="tl">
                    <a:srgbClr val="000000"/>
                  </a:outerShdw>
                </a:effectLst>
                <a:ea typeface="楷体_GB2312" pitchFamily="49" charset="-122"/>
              </a:rPr>
              <a:t>DAQ</a:t>
            </a:r>
            <a:r>
              <a:rPr kumimoji="0" lang="zh-CN" altLang="en-US" sz="2800">
                <a:effectLst>
                  <a:outerShdw blurRad="38100" dist="38100" dir="2700000" algn="tl">
                    <a:srgbClr val="000000"/>
                  </a:outerShdw>
                </a:effectLst>
                <a:ea typeface="楷体_GB2312" pitchFamily="49" charset="-122"/>
              </a:rPr>
              <a:t>系统中的关键技术问</a:t>
            </a:r>
            <a:r>
              <a:rPr kumimoji="0" lang="zh-CN" altLang="en-US" sz="2800" smtClean="0">
                <a:effectLst>
                  <a:outerShdw blurRad="38100" dist="38100" dir="2700000" algn="tl">
                    <a:srgbClr val="000000"/>
                  </a:outerShdw>
                </a:effectLst>
                <a:ea typeface="楷体_GB2312" pitchFamily="49" charset="-122"/>
              </a:rPr>
              <a:t>题</a:t>
            </a:r>
            <a:r>
              <a:rPr kumimoji="0" lang="zh-CN" altLang="en-US" sz="2800">
                <a:effectLst>
                  <a:outerShdw blurRad="38100" dist="38100" dir="2700000" algn="tl">
                    <a:srgbClr val="000000"/>
                  </a:outerShdw>
                </a:effectLst>
                <a:ea typeface="楷体_GB2312" pitchFamily="49" charset="-122"/>
              </a:rPr>
              <a:t>得以解决</a:t>
            </a:r>
          </a:p>
          <a:p>
            <a:pPr marL="342900" indent="-342900" algn="just">
              <a:spcBef>
                <a:spcPct val="40000"/>
              </a:spcBef>
              <a:buClr>
                <a:schemeClr val="hlink"/>
              </a:buClr>
              <a:buSzPct val="80000"/>
              <a:buFont typeface="Wingdings" pitchFamily="2" charset="2"/>
              <a:buChar char="Ø"/>
            </a:pPr>
            <a:r>
              <a:rPr kumimoji="0" lang="zh-CN" altLang="en-US" sz="2800">
                <a:effectLst>
                  <a:outerShdw blurRad="38100" dist="38100" dir="2700000" algn="tl">
                    <a:srgbClr val="000000"/>
                  </a:outerShdw>
                </a:effectLst>
                <a:ea typeface="楷体_GB2312" pitchFamily="49" charset="-122"/>
              </a:rPr>
              <a:t>性能测试表明，整个</a:t>
            </a:r>
            <a:r>
              <a:rPr kumimoji="0" lang="en-US" altLang="zh-CN" sz="2800">
                <a:effectLst>
                  <a:outerShdw blurRad="38100" dist="38100" dir="2700000" algn="tl">
                    <a:srgbClr val="000000"/>
                  </a:outerShdw>
                </a:effectLst>
                <a:ea typeface="楷体_GB2312" pitchFamily="49" charset="-122"/>
              </a:rPr>
              <a:t>DAQ</a:t>
            </a:r>
            <a:r>
              <a:rPr kumimoji="0" lang="zh-CN" altLang="en-US" sz="2800">
                <a:effectLst>
                  <a:outerShdw blurRad="38100" dist="38100" dir="2700000" algn="tl">
                    <a:srgbClr val="000000"/>
                  </a:outerShdw>
                </a:effectLst>
                <a:ea typeface="楷体_GB2312" pitchFamily="49" charset="-122"/>
              </a:rPr>
              <a:t>系统的数据读出和在线控制都能正常工作，整体性能达到设计指标的</a:t>
            </a:r>
            <a:r>
              <a:rPr kumimoji="0" lang="en-US" altLang="zh-CN" sz="2800">
                <a:effectLst>
                  <a:outerShdw blurRad="38100" dist="38100" dir="2700000" algn="tl">
                    <a:srgbClr val="000000"/>
                  </a:outerShdw>
                </a:effectLst>
                <a:ea typeface="楷体_GB2312" pitchFamily="49" charset="-122"/>
              </a:rPr>
              <a:t>4-5</a:t>
            </a:r>
            <a:r>
              <a:rPr kumimoji="0" lang="zh-CN" altLang="en-US" sz="2800">
                <a:effectLst>
                  <a:outerShdw blurRad="38100" dist="38100" dir="2700000" algn="tl">
                    <a:srgbClr val="000000"/>
                  </a:outerShdw>
                </a:effectLst>
                <a:ea typeface="楷体_GB2312" pitchFamily="49" charset="-122"/>
              </a:rPr>
              <a:t>倍，充分满足</a:t>
            </a:r>
            <a:r>
              <a:rPr kumimoji="0" lang="en-US" altLang="zh-CN" sz="2800">
                <a:effectLst>
                  <a:outerShdw blurRad="38100" dist="38100" dir="2700000" algn="tl">
                    <a:srgbClr val="000000"/>
                  </a:outerShdw>
                </a:effectLst>
                <a:ea typeface="楷体_GB2312" pitchFamily="49" charset="-122"/>
              </a:rPr>
              <a:t>BESIII</a:t>
            </a:r>
            <a:r>
              <a:rPr kumimoji="0" lang="zh-CN" altLang="en-US" sz="2800">
                <a:effectLst>
                  <a:outerShdw blurRad="38100" dist="38100" dir="2700000" algn="tl">
                    <a:srgbClr val="000000"/>
                  </a:outerShdw>
                </a:effectLst>
                <a:ea typeface="楷体_GB2312" pitchFamily="49" charset="-122"/>
              </a:rPr>
              <a:t>实验的要求；</a:t>
            </a:r>
          </a:p>
          <a:p>
            <a:pPr marL="342900" indent="-342900" algn="just">
              <a:spcBef>
                <a:spcPct val="40000"/>
              </a:spcBef>
              <a:buClr>
                <a:schemeClr val="hlink"/>
              </a:buClr>
              <a:buSzPct val="80000"/>
              <a:buFont typeface="Wingdings" pitchFamily="2" charset="2"/>
              <a:buChar char="Ø"/>
            </a:pPr>
            <a:r>
              <a:rPr kumimoji="0" lang="zh-CN" altLang="en-US" sz="2800">
                <a:effectLst>
                  <a:outerShdw blurRad="38100" dist="38100" dir="2700000" algn="tl">
                    <a:srgbClr val="000000"/>
                  </a:outerShdw>
                </a:effectLst>
                <a:ea typeface="楷体_GB2312" pitchFamily="49" charset="-122"/>
              </a:rPr>
              <a:t>漂移室全长模型宇宙线和束流实验以及漂移室宇宙线实验证明</a:t>
            </a:r>
            <a:r>
              <a:rPr kumimoji="0" lang="en-US" altLang="zh-CN" sz="2800">
                <a:effectLst>
                  <a:outerShdw blurRad="38100" dist="38100" dir="2700000" algn="tl">
                    <a:srgbClr val="000000"/>
                  </a:outerShdw>
                </a:effectLst>
                <a:ea typeface="楷体_GB2312" pitchFamily="49" charset="-122"/>
              </a:rPr>
              <a:t>DAQ</a:t>
            </a:r>
            <a:r>
              <a:rPr kumimoji="0" lang="zh-CN" altLang="en-US" sz="2800">
                <a:effectLst>
                  <a:outerShdw blurRad="38100" dist="38100" dir="2700000" algn="tl">
                    <a:srgbClr val="000000"/>
                  </a:outerShdw>
                </a:effectLst>
                <a:ea typeface="楷体_GB2312" pitchFamily="49" charset="-122"/>
              </a:rPr>
              <a:t>系统的各个组件在真实的探测器和电子学环境中都能正常运行，达到预期设计目标；</a:t>
            </a:r>
          </a:p>
          <a:p>
            <a:pPr marL="342900" indent="-342900" algn="just">
              <a:spcBef>
                <a:spcPct val="40000"/>
              </a:spcBef>
              <a:buClr>
                <a:schemeClr val="hlink"/>
              </a:buClr>
              <a:buSzPct val="80000"/>
              <a:buFont typeface="Wingdings" pitchFamily="2" charset="2"/>
              <a:buChar char="Ø"/>
            </a:pPr>
            <a:r>
              <a:rPr kumimoji="0" lang="en-US" altLang="zh-CN" sz="2800">
                <a:effectLst>
                  <a:outerShdw blurRad="38100" dist="38100" dir="2700000" algn="tl">
                    <a:srgbClr val="000000"/>
                  </a:outerShdw>
                </a:effectLst>
                <a:ea typeface="楷体_GB2312" pitchFamily="49" charset="-122"/>
              </a:rPr>
              <a:t>DAQ</a:t>
            </a:r>
            <a:r>
              <a:rPr kumimoji="0" lang="zh-CN" altLang="en-US" sz="2800">
                <a:effectLst>
                  <a:outerShdw blurRad="38100" dist="38100" dir="2700000" algn="tl">
                    <a:srgbClr val="000000"/>
                  </a:outerShdw>
                </a:effectLst>
                <a:ea typeface="楷体_GB2312" pitchFamily="49" charset="-122"/>
              </a:rPr>
              <a:t>系统可以通过软件灵活配置，易于扩展；</a:t>
            </a:r>
          </a:p>
          <a:p>
            <a:pPr marL="342900" indent="-342900" algn="just">
              <a:spcBef>
                <a:spcPct val="40000"/>
              </a:spcBef>
              <a:buClr>
                <a:schemeClr val="hlink"/>
              </a:buClr>
              <a:buSzPct val="80000"/>
              <a:buFont typeface="Wingdings" pitchFamily="2" charset="2"/>
              <a:buChar char="Ø"/>
            </a:pPr>
            <a:r>
              <a:rPr kumimoji="0" lang="zh-CN" altLang="en-US" sz="2800">
                <a:effectLst>
                  <a:outerShdw blurRad="38100" dist="38100" dir="2700000" algn="tl">
                    <a:srgbClr val="000000"/>
                  </a:outerShdw>
                </a:effectLst>
                <a:ea typeface="楷体_GB2312" pitchFamily="49" charset="-122"/>
              </a:rPr>
              <a:t>已于</a:t>
            </a:r>
            <a:r>
              <a:rPr kumimoji="0" lang="en-US" altLang="zh-CN" sz="2800">
                <a:effectLst>
                  <a:outerShdw blurRad="38100" dist="38100" dir="2700000" algn="tl">
                    <a:srgbClr val="000000"/>
                  </a:outerShdw>
                </a:effectLst>
                <a:ea typeface="楷体_GB2312" pitchFamily="49" charset="-122"/>
              </a:rPr>
              <a:t>06</a:t>
            </a:r>
            <a:r>
              <a:rPr kumimoji="0" lang="zh-CN" altLang="en-US" sz="2800">
                <a:effectLst>
                  <a:outerShdw blurRad="38100" dist="38100" dir="2700000" algn="tl">
                    <a:srgbClr val="000000"/>
                  </a:outerShdw>
                </a:effectLst>
                <a:ea typeface="楷体_GB2312" pitchFamily="49" charset="-122"/>
              </a:rPr>
              <a:t>年</a:t>
            </a:r>
            <a:r>
              <a:rPr kumimoji="0" lang="en-US" altLang="zh-CN" sz="2800">
                <a:effectLst>
                  <a:outerShdw blurRad="38100" dist="38100" dir="2700000" algn="tl">
                    <a:srgbClr val="000000"/>
                  </a:outerShdw>
                </a:effectLst>
                <a:ea typeface="楷体_GB2312" pitchFamily="49" charset="-122"/>
              </a:rPr>
              <a:t>10</a:t>
            </a:r>
            <a:r>
              <a:rPr kumimoji="0" lang="zh-CN" altLang="en-US" sz="2800">
                <a:effectLst>
                  <a:outerShdw blurRad="38100" dist="38100" dir="2700000" algn="tl">
                    <a:srgbClr val="000000"/>
                  </a:outerShdw>
                </a:effectLst>
                <a:ea typeface="楷体_GB2312" pitchFamily="49" charset="-122"/>
              </a:rPr>
              <a:t>月通过</a:t>
            </a:r>
            <a:r>
              <a:rPr kumimoji="0" lang="en-US" altLang="zh-CN" sz="2800">
                <a:effectLst>
                  <a:outerShdw blurRad="38100" dist="38100" dir="2700000" algn="tl">
                    <a:srgbClr val="000000"/>
                  </a:outerShdw>
                </a:effectLst>
                <a:ea typeface="楷体_GB2312" pitchFamily="49" charset="-122"/>
              </a:rPr>
              <a:t>BEPCII</a:t>
            </a:r>
            <a:r>
              <a:rPr kumimoji="0" lang="zh-CN" altLang="en-US" sz="2800">
                <a:effectLst>
                  <a:outerShdw blurRad="38100" dist="38100" dir="2700000" algn="tl">
                    <a:srgbClr val="000000"/>
                  </a:outerShdw>
                </a:effectLst>
                <a:ea typeface="楷体_GB2312" pitchFamily="49" charset="-122"/>
              </a:rPr>
              <a:t>工程办公室组织的鉴定；</a:t>
            </a:r>
          </a:p>
          <a:p>
            <a:pPr marL="342900" indent="-342900" algn="just">
              <a:spcBef>
                <a:spcPct val="40000"/>
              </a:spcBef>
              <a:buClr>
                <a:schemeClr val="hlink"/>
              </a:buClr>
              <a:buSzPct val="80000"/>
              <a:buFont typeface="Wingdings" pitchFamily="2" charset="2"/>
              <a:buChar char="Ø"/>
            </a:pPr>
            <a:r>
              <a:rPr kumimoji="0" lang="en-US" altLang="zh-CN" sz="2800" smtClean="0">
                <a:effectLst>
                  <a:outerShdw blurRad="38100" dist="38100" dir="2700000" algn="tl">
                    <a:srgbClr val="000000"/>
                  </a:outerShdw>
                </a:effectLst>
                <a:ea typeface="楷体_GB2312" pitchFamily="49" charset="-122"/>
              </a:rPr>
              <a:t>2008</a:t>
            </a:r>
            <a:r>
              <a:rPr kumimoji="0" lang="zh-CN" altLang="en-US" sz="2800" smtClean="0">
                <a:effectLst>
                  <a:outerShdw blurRad="38100" dist="38100" dir="2700000" algn="tl">
                    <a:srgbClr val="000000"/>
                  </a:outerShdw>
                </a:effectLst>
                <a:ea typeface="楷体_GB2312" pitchFamily="49" charset="-122"/>
              </a:rPr>
              <a:t>年正式取数运行以来</a:t>
            </a:r>
            <a:r>
              <a:rPr kumimoji="0" lang="zh-CN" altLang="en-US" sz="2800">
                <a:effectLst>
                  <a:outerShdw blurRad="38100" dist="38100" dir="2700000" algn="tl">
                    <a:srgbClr val="000000"/>
                  </a:outerShdw>
                </a:effectLst>
                <a:ea typeface="楷体_GB2312" pitchFamily="49" charset="-122"/>
              </a:rPr>
              <a:t>稳定运行</a:t>
            </a:r>
            <a:r>
              <a:rPr kumimoji="0" lang="zh-CN" altLang="en-US" sz="2800" smtClean="0">
                <a:effectLst>
                  <a:outerShdw blurRad="38100" dist="38100" dir="2700000" algn="tl">
                    <a:srgbClr val="000000"/>
                  </a:outerShdw>
                </a:effectLst>
                <a:ea typeface="楷体_GB2312" pitchFamily="49" charset="-122"/>
              </a:rPr>
              <a:t>。</a:t>
            </a:r>
            <a:endParaRPr kumimoji="0" lang="zh-CN" altLang="en-US" sz="2800">
              <a:effectLst>
                <a:outerShdw blurRad="38100" dist="38100" dir="2700000" algn="tl">
                  <a:srgbClr val="000000"/>
                </a:outerShdw>
              </a:effectLst>
              <a:ea typeface="楷体_GB2312" pitchFamily="49" charset="-122"/>
            </a:endParaRPr>
          </a:p>
        </p:txBody>
      </p:sp>
      <p:sp>
        <p:nvSpPr>
          <p:cNvPr id="6" name="日期占位符 5"/>
          <p:cNvSpPr>
            <a:spLocks noGrp="1"/>
          </p:cNvSpPr>
          <p:nvPr>
            <p:ph type="dt" sz="half" idx="10"/>
          </p:nvPr>
        </p:nvSpPr>
        <p:spPr/>
        <p:txBody>
          <a:bodyPr/>
          <a:lstStyle/>
          <a:p>
            <a:r>
              <a:rPr lang="en-US" altLang="zh-CN" smtClean="0"/>
              <a:t>2014-7-18 IHEP</a:t>
            </a:r>
            <a:endParaRPr lang="en-US"/>
          </a:p>
        </p:txBody>
      </p:sp>
      <p:sp>
        <p:nvSpPr>
          <p:cNvPr id="8" name="页脚占位符 7"/>
          <p:cNvSpPr>
            <a:spLocks noGrp="1"/>
          </p:cNvSpPr>
          <p:nvPr>
            <p:ph type="ftr" sz="quarter" idx="11"/>
          </p:nvPr>
        </p:nvSpPr>
        <p:spPr/>
        <p:txBody>
          <a:bodyPr/>
          <a:lstStyle/>
          <a:p>
            <a:r>
              <a:rPr lang="pt-BR" altLang="zh-CN" smtClean="0"/>
              <a:t>Z.-A. LIU     EPC Seminar</a:t>
            </a:r>
            <a:endParaRPr lang="en-US"/>
          </a:p>
        </p:txBody>
      </p:sp>
      <p:sp>
        <p:nvSpPr>
          <p:cNvPr id="7" name="灯片编号占位符 6"/>
          <p:cNvSpPr>
            <a:spLocks noGrp="1"/>
          </p:cNvSpPr>
          <p:nvPr>
            <p:ph type="sldNum" sz="quarter" idx="12"/>
          </p:nvPr>
        </p:nvSpPr>
        <p:spPr/>
        <p:txBody>
          <a:bodyPr/>
          <a:lstStyle/>
          <a:p>
            <a:fld id="{68D554C2-59CF-461A-BA5D-40E7D2146B5B}" type="slidenum">
              <a:rPr lang="en-US" smtClean="0"/>
              <a:pPr/>
              <a:t>173</a:t>
            </a:fld>
            <a:endParaRPr lang="en-US"/>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p:cNvSpPr>
            <a:spLocks noGrp="1" noRot="1" noChangeArrowheads="1"/>
          </p:cNvSpPr>
          <p:nvPr>
            <p:ph type="title"/>
          </p:nvPr>
        </p:nvSpPr>
        <p:spPr>
          <a:xfrm>
            <a:off x="39688" y="260350"/>
            <a:ext cx="8924925" cy="1008063"/>
          </a:xfrm>
        </p:spPr>
        <p:txBody>
          <a:bodyPr>
            <a:normAutofit fontScale="90000"/>
          </a:bodyPr>
          <a:lstStyle/>
          <a:p>
            <a:r>
              <a:rPr lang="zh-CN" altLang="en-US" dirty="0"/>
              <a:t>实验物理中</a:t>
            </a:r>
            <a:r>
              <a:rPr lang="en-US" altLang="zh-CN" dirty="0"/>
              <a:t>Trigger/</a:t>
            </a:r>
            <a:r>
              <a:rPr lang="zh-CN" altLang="en-US" dirty="0"/>
              <a:t>触发</a:t>
            </a:r>
            <a:r>
              <a:rPr lang="zh-CN" altLang="en-US" dirty="0" smtClean="0"/>
              <a:t>的</a:t>
            </a:r>
            <a:r>
              <a:rPr lang="zh-CN" altLang="en-US" dirty="0"/>
              <a:t>困难</a:t>
            </a:r>
            <a:br>
              <a:rPr lang="zh-CN" altLang="en-US" dirty="0"/>
            </a:br>
            <a:r>
              <a:rPr lang="zh-CN" altLang="en-US" sz="4000" dirty="0">
                <a:solidFill>
                  <a:srgbClr val="FF0000"/>
                </a:solidFill>
                <a:effectLst/>
              </a:rPr>
              <a:t>大海捞针：</a:t>
            </a:r>
            <a:r>
              <a:rPr lang="en-US" altLang="zh-CN" sz="4000" dirty="0">
                <a:solidFill>
                  <a:srgbClr val="FF0000"/>
                </a:solidFill>
                <a:effectLst/>
              </a:rPr>
              <a:t>find a needle in a Haystack</a:t>
            </a:r>
          </a:p>
        </p:txBody>
      </p:sp>
      <p:sp>
        <p:nvSpPr>
          <p:cNvPr id="201750" name="Rectangle 22"/>
          <p:cNvSpPr>
            <a:spLocks noGrp="1" noChangeArrowheads="1"/>
          </p:cNvSpPr>
          <p:nvPr>
            <p:ph idx="1"/>
          </p:nvPr>
        </p:nvSpPr>
        <p:spPr/>
        <p:txBody>
          <a:bodyPr/>
          <a:lstStyle/>
          <a:p>
            <a:endParaRPr lang="zh-CN" altLang="zh-CN"/>
          </a:p>
        </p:txBody>
      </p:sp>
      <p:sp>
        <p:nvSpPr>
          <p:cNvPr id="21" name="日期占位符 3"/>
          <p:cNvSpPr>
            <a:spLocks noGrp="1"/>
          </p:cNvSpPr>
          <p:nvPr>
            <p:ph type="dt" sz="half" idx="10"/>
          </p:nvPr>
        </p:nvSpPr>
        <p:spPr/>
        <p:txBody>
          <a:bodyPr/>
          <a:lstStyle/>
          <a:p>
            <a:r>
              <a:rPr lang="en-US" altLang="zh-CN" smtClean="0"/>
              <a:t>2014-7-18 IHEP</a:t>
            </a:r>
            <a:endParaRPr lang="en-US" altLang="zh-CN"/>
          </a:p>
        </p:txBody>
      </p:sp>
      <p:sp>
        <p:nvSpPr>
          <p:cNvPr id="23" name="页脚占位符 5"/>
          <p:cNvSpPr>
            <a:spLocks noGrp="1"/>
          </p:cNvSpPr>
          <p:nvPr>
            <p:ph type="ftr" sz="quarter" idx="11"/>
          </p:nvPr>
        </p:nvSpPr>
        <p:spPr/>
        <p:txBody>
          <a:bodyPr/>
          <a:lstStyle/>
          <a:p>
            <a:r>
              <a:rPr lang="pt-BR" altLang="zh-CN" smtClean="0"/>
              <a:t>Z.-A. LIU     EPC Seminar</a:t>
            </a:r>
            <a:endParaRPr lang="en-US" altLang="zh-CN"/>
          </a:p>
        </p:txBody>
      </p:sp>
      <p:sp>
        <p:nvSpPr>
          <p:cNvPr id="22" name="灯片编号占位符 4"/>
          <p:cNvSpPr>
            <a:spLocks noGrp="1"/>
          </p:cNvSpPr>
          <p:nvPr>
            <p:ph type="sldNum" sz="quarter" idx="12"/>
          </p:nvPr>
        </p:nvSpPr>
        <p:spPr/>
        <p:txBody>
          <a:bodyPr/>
          <a:lstStyle/>
          <a:p>
            <a:fld id="{A2C25AF1-DDF4-4600-B048-51F0C73118D9}" type="slidenum">
              <a:rPr lang="en-US" altLang="zh-CN"/>
              <a:pPr/>
              <a:t>174</a:t>
            </a:fld>
            <a:endParaRPr lang="en-US" altLang="zh-CN"/>
          </a:p>
        </p:txBody>
      </p:sp>
      <p:pic>
        <p:nvPicPr>
          <p:cNvPr id="201734" name="Picture 6" descr="NeedleInStraw13"/>
          <p:cNvPicPr>
            <a:picLocks noChangeAspect="1" noChangeArrowheads="1"/>
          </p:cNvPicPr>
          <p:nvPr/>
        </p:nvPicPr>
        <p:blipFill>
          <a:blip r:embed="rId2"/>
          <a:srcRect/>
          <a:stretch>
            <a:fillRect/>
          </a:stretch>
        </p:blipFill>
        <p:spPr bwMode="auto">
          <a:xfrm>
            <a:off x="1771644" y="1381125"/>
            <a:ext cx="1871662" cy="1235075"/>
          </a:xfrm>
          <a:prstGeom prst="rect">
            <a:avLst/>
          </a:prstGeom>
          <a:noFill/>
        </p:spPr>
      </p:pic>
      <p:pic>
        <p:nvPicPr>
          <p:cNvPr id="201735" name="Picture 7" descr="NeedleInStraw18"/>
          <p:cNvPicPr>
            <a:picLocks noChangeAspect="1" noChangeArrowheads="1"/>
          </p:cNvPicPr>
          <p:nvPr/>
        </p:nvPicPr>
        <p:blipFill>
          <a:blip r:embed="rId3"/>
          <a:srcRect/>
          <a:stretch>
            <a:fillRect/>
          </a:stretch>
        </p:blipFill>
        <p:spPr bwMode="auto">
          <a:xfrm>
            <a:off x="1000100" y="4357694"/>
            <a:ext cx="1423988" cy="2159000"/>
          </a:xfrm>
          <a:prstGeom prst="rect">
            <a:avLst/>
          </a:prstGeom>
          <a:noFill/>
        </p:spPr>
      </p:pic>
      <p:pic>
        <p:nvPicPr>
          <p:cNvPr id="201737" name="Picture 9" descr="NeedleInStraw3"/>
          <p:cNvPicPr>
            <a:picLocks noChangeAspect="1" noChangeArrowheads="1"/>
          </p:cNvPicPr>
          <p:nvPr/>
        </p:nvPicPr>
        <p:blipFill>
          <a:blip r:embed="rId4"/>
          <a:srcRect/>
          <a:stretch>
            <a:fillRect/>
          </a:stretch>
        </p:blipFill>
        <p:spPr bwMode="auto">
          <a:xfrm>
            <a:off x="7358082" y="3000372"/>
            <a:ext cx="1535402" cy="2306636"/>
          </a:xfrm>
          <a:prstGeom prst="rect">
            <a:avLst/>
          </a:prstGeom>
          <a:noFill/>
        </p:spPr>
      </p:pic>
      <p:pic>
        <p:nvPicPr>
          <p:cNvPr id="201743" name="Picture 15" descr="SS37093"/>
          <p:cNvPicPr>
            <a:picLocks noChangeAspect="1" noChangeArrowheads="1"/>
          </p:cNvPicPr>
          <p:nvPr/>
        </p:nvPicPr>
        <p:blipFill>
          <a:blip r:embed="rId5"/>
          <a:srcRect/>
          <a:stretch>
            <a:fillRect/>
          </a:stretch>
        </p:blipFill>
        <p:spPr bwMode="auto">
          <a:xfrm>
            <a:off x="3714744" y="1412875"/>
            <a:ext cx="1619250" cy="1181100"/>
          </a:xfrm>
          <a:prstGeom prst="rect">
            <a:avLst/>
          </a:prstGeom>
          <a:noFill/>
        </p:spPr>
      </p:pic>
      <p:pic>
        <p:nvPicPr>
          <p:cNvPr id="201744" name="Picture 16" descr="1782419"/>
          <p:cNvPicPr>
            <a:picLocks noChangeAspect="1" noChangeArrowheads="1"/>
          </p:cNvPicPr>
          <p:nvPr/>
        </p:nvPicPr>
        <p:blipFill>
          <a:blip r:embed="rId6"/>
          <a:srcRect/>
          <a:stretch>
            <a:fillRect/>
          </a:stretch>
        </p:blipFill>
        <p:spPr bwMode="auto">
          <a:xfrm>
            <a:off x="71406" y="1463675"/>
            <a:ext cx="1619250" cy="1028700"/>
          </a:xfrm>
          <a:prstGeom prst="rect">
            <a:avLst/>
          </a:prstGeom>
          <a:noFill/>
        </p:spPr>
      </p:pic>
      <p:pic>
        <p:nvPicPr>
          <p:cNvPr id="201745" name="Picture 17" descr="cgan456l"/>
          <p:cNvPicPr>
            <a:picLocks noChangeAspect="1" noChangeArrowheads="1"/>
          </p:cNvPicPr>
          <p:nvPr/>
        </p:nvPicPr>
        <p:blipFill>
          <a:blip r:embed="rId7"/>
          <a:srcRect/>
          <a:stretch>
            <a:fillRect/>
          </a:stretch>
        </p:blipFill>
        <p:spPr bwMode="auto">
          <a:xfrm>
            <a:off x="5429256" y="1412875"/>
            <a:ext cx="1082675" cy="1196975"/>
          </a:xfrm>
          <a:prstGeom prst="rect">
            <a:avLst/>
          </a:prstGeom>
          <a:noFill/>
        </p:spPr>
      </p:pic>
      <p:pic>
        <p:nvPicPr>
          <p:cNvPr id="201746" name="Picture 18" descr="00999CS-U"/>
          <p:cNvPicPr>
            <a:picLocks noChangeAspect="1" noChangeArrowheads="1"/>
          </p:cNvPicPr>
          <p:nvPr/>
        </p:nvPicPr>
        <p:blipFill>
          <a:blip r:embed="rId8"/>
          <a:srcRect/>
          <a:stretch>
            <a:fillRect/>
          </a:stretch>
        </p:blipFill>
        <p:spPr bwMode="auto">
          <a:xfrm>
            <a:off x="2357422" y="2714620"/>
            <a:ext cx="1619250" cy="1076325"/>
          </a:xfrm>
          <a:prstGeom prst="rect">
            <a:avLst/>
          </a:prstGeom>
          <a:noFill/>
        </p:spPr>
      </p:pic>
      <p:pic>
        <p:nvPicPr>
          <p:cNvPr id="201747" name="Picture 19" descr="65169"/>
          <p:cNvPicPr>
            <a:picLocks noChangeAspect="1" noChangeArrowheads="1"/>
          </p:cNvPicPr>
          <p:nvPr/>
        </p:nvPicPr>
        <p:blipFill>
          <a:blip r:embed="rId9"/>
          <a:srcRect/>
          <a:stretch>
            <a:fillRect/>
          </a:stretch>
        </p:blipFill>
        <p:spPr bwMode="auto">
          <a:xfrm>
            <a:off x="1000100" y="2643182"/>
            <a:ext cx="1266825" cy="1619250"/>
          </a:xfrm>
          <a:prstGeom prst="rect">
            <a:avLst/>
          </a:prstGeom>
          <a:noFill/>
        </p:spPr>
      </p:pic>
      <p:pic>
        <p:nvPicPr>
          <p:cNvPr id="201748" name="Picture 20" descr="dayala0001c"/>
          <p:cNvPicPr>
            <a:picLocks noChangeAspect="1" noChangeArrowheads="1"/>
          </p:cNvPicPr>
          <p:nvPr/>
        </p:nvPicPr>
        <p:blipFill>
          <a:blip r:embed="rId10"/>
          <a:srcRect/>
          <a:stretch>
            <a:fillRect/>
          </a:stretch>
        </p:blipFill>
        <p:spPr bwMode="auto">
          <a:xfrm>
            <a:off x="5357818" y="2857496"/>
            <a:ext cx="1619250" cy="1028700"/>
          </a:xfrm>
          <a:prstGeom prst="rect">
            <a:avLst/>
          </a:prstGeom>
          <a:noFill/>
        </p:spPr>
      </p:pic>
      <p:pic>
        <p:nvPicPr>
          <p:cNvPr id="201749" name="Picture 21" descr="INGREYPC0116"/>
          <p:cNvPicPr>
            <a:picLocks noChangeAspect="1" noChangeArrowheads="1"/>
          </p:cNvPicPr>
          <p:nvPr/>
        </p:nvPicPr>
        <p:blipFill>
          <a:blip r:embed="rId11"/>
          <a:srcRect/>
          <a:stretch>
            <a:fillRect/>
          </a:stretch>
        </p:blipFill>
        <p:spPr bwMode="auto">
          <a:xfrm>
            <a:off x="4214810" y="4286256"/>
            <a:ext cx="1066800" cy="1619250"/>
          </a:xfrm>
          <a:prstGeom prst="rect">
            <a:avLst/>
          </a:prstGeom>
          <a:noFill/>
        </p:spPr>
      </p:pic>
      <p:pic>
        <p:nvPicPr>
          <p:cNvPr id="201751" name="Picture 23" descr="cgan656l"/>
          <p:cNvPicPr>
            <a:picLocks noChangeAspect="1" noChangeArrowheads="1"/>
          </p:cNvPicPr>
          <p:nvPr/>
        </p:nvPicPr>
        <p:blipFill>
          <a:blip r:embed="rId12"/>
          <a:srcRect/>
          <a:stretch>
            <a:fillRect/>
          </a:stretch>
        </p:blipFill>
        <p:spPr bwMode="auto">
          <a:xfrm>
            <a:off x="5357818" y="4143380"/>
            <a:ext cx="1501775" cy="1603375"/>
          </a:xfrm>
          <a:prstGeom prst="rect">
            <a:avLst/>
          </a:prstGeom>
          <a:noFill/>
        </p:spPr>
      </p:pic>
      <p:sp>
        <p:nvSpPr>
          <p:cNvPr id="201752" name="Text Box 24"/>
          <p:cNvSpPr txBox="1">
            <a:spLocks noChangeArrowheads="1"/>
          </p:cNvSpPr>
          <p:nvPr/>
        </p:nvSpPr>
        <p:spPr bwMode="auto">
          <a:xfrm>
            <a:off x="6667560" y="1417638"/>
            <a:ext cx="2262158" cy="830997"/>
          </a:xfrm>
          <a:prstGeom prst="rect">
            <a:avLst/>
          </a:prstGeom>
          <a:solidFill>
            <a:schemeClr val="bg2"/>
          </a:solidFill>
          <a:ln w="9525">
            <a:noFill/>
            <a:miter lim="800000"/>
            <a:headEnd/>
            <a:tailEnd/>
          </a:ln>
          <a:effectLst/>
        </p:spPr>
        <p:txBody>
          <a:bodyPr wrap="none">
            <a:spAutoFit/>
          </a:bodyPr>
          <a:lstStyle/>
          <a:p>
            <a:r>
              <a:rPr lang="en-US" altLang="zh-CN" smtClean="0">
                <a:solidFill>
                  <a:srgbClr val="FF0000"/>
                </a:solidFill>
              </a:rPr>
              <a:t>1.</a:t>
            </a:r>
            <a:r>
              <a:rPr lang="zh-CN" altLang="en-US" smtClean="0">
                <a:solidFill>
                  <a:srgbClr val="FF0000"/>
                </a:solidFill>
              </a:rPr>
              <a:t>怎</a:t>
            </a:r>
            <a:r>
              <a:rPr lang="zh-CN" altLang="en-US">
                <a:solidFill>
                  <a:srgbClr val="FF0000"/>
                </a:solidFill>
              </a:rPr>
              <a:t>么办哪？？</a:t>
            </a:r>
          </a:p>
          <a:p>
            <a:r>
              <a:rPr lang="zh-CN" altLang="en-US">
                <a:solidFill>
                  <a:srgbClr val="FF0000"/>
                </a:solidFill>
              </a:rPr>
              <a:t>无从下手！！</a:t>
            </a:r>
          </a:p>
        </p:txBody>
      </p:sp>
      <p:sp>
        <p:nvSpPr>
          <p:cNvPr id="201753" name="Text Box 25"/>
          <p:cNvSpPr txBox="1">
            <a:spLocks noChangeArrowheads="1"/>
          </p:cNvSpPr>
          <p:nvPr/>
        </p:nvSpPr>
        <p:spPr bwMode="auto">
          <a:xfrm>
            <a:off x="0" y="2928934"/>
            <a:ext cx="993775" cy="2308324"/>
          </a:xfrm>
          <a:prstGeom prst="rect">
            <a:avLst/>
          </a:prstGeom>
          <a:noFill/>
          <a:ln w="9525">
            <a:noFill/>
            <a:miter lim="800000"/>
            <a:headEnd/>
            <a:tailEnd/>
          </a:ln>
          <a:effectLst/>
        </p:spPr>
        <p:txBody>
          <a:bodyPr>
            <a:spAutoFit/>
          </a:bodyPr>
          <a:lstStyle/>
          <a:p>
            <a:pPr>
              <a:spcBef>
                <a:spcPct val="50000"/>
              </a:spcBef>
            </a:pPr>
            <a:r>
              <a:rPr lang="en-US" altLang="zh-CN" smtClean="0">
                <a:solidFill>
                  <a:srgbClr val="FF0000"/>
                </a:solidFill>
              </a:rPr>
              <a:t>2.</a:t>
            </a:r>
            <a:r>
              <a:rPr lang="zh-CN" altLang="en-US" smtClean="0">
                <a:solidFill>
                  <a:srgbClr val="FF0000"/>
                </a:solidFill>
              </a:rPr>
              <a:t>苦</a:t>
            </a:r>
            <a:r>
              <a:rPr lang="zh-CN" altLang="en-US">
                <a:solidFill>
                  <a:srgbClr val="FF0000"/>
                </a:solidFill>
              </a:rPr>
              <a:t>干加实干不信找不到！！</a:t>
            </a:r>
          </a:p>
        </p:txBody>
      </p:sp>
      <p:sp>
        <p:nvSpPr>
          <p:cNvPr id="201754" name="Text Box 26"/>
          <p:cNvSpPr txBox="1">
            <a:spLocks noChangeArrowheads="1"/>
          </p:cNvSpPr>
          <p:nvPr/>
        </p:nvSpPr>
        <p:spPr bwMode="auto">
          <a:xfrm>
            <a:off x="2643174" y="3929066"/>
            <a:ext cx="993775" cy="2308324"/>
          </a:xfrm>
          <a:prstGeom prst="rect">
            <a:avLst/>
          </a:prstGeom>
          <a:noFill/>
          <a:ln w="9525">
            <a:noFill/>
            <a:miter lim="800000"/>
            <a:headEnd/>
            <a:tailEnd/>
          </a:ln>
          <a:effectLst/>
        </p:spPr>
        <p:txBody>
          <a:bodyPr>
            <a:spAutoFit/>
          </a:bodyPr>
          <a:lstStyle/>
          <a:p>
            <a:pPr>
              <a:spcBef>
                <a:spcPct val="50000"/>
              </a:spcBef>
            </a:pPr>
            <a:r>
              <a:rPr lang="en-US" altLang="zh-CN" smtClean="0">
                <a:solidFill>
                  <a:srgbClr val="FF0000"/>
                </a:solidFill>
              </a:rPr>
              <a:t>3.</a:t>
            </a:r>
            <a:r>
              <a:rPr lang="zh-CN" altLang="en-US" smtClean="0">
                <a:solidFill>
                  <a:srgbClr val="FF0000"/>
                </a:solidFill>
              </a:rPr>
              <a:t>不行啊，</a:t>
            </a:r>
            <a:r>
              <a:rPr lang="zh-CN" altLang="en-US">
                <a:solidFill>
                  <a:srgbClr val="FF0000"/>
                </a:solidFill>
              </a:rPr>
              <a:t>哪天能找到啊！！</a:t>
            </a:r>
          </a:p>
        </p:txBody>
      </p:sp>
      <p:sp>
        <p:nvSpPr>
          <p:cNvPr id="201755" name="Text Box 27"/>
          <p:cNvSpPr txBox="1">
            <a:spLocks noChangeArrowheads="1"/>
          </p:cNvSpPr>
          <p:nvPr/>
        </p:nvSpPr>
        <p:spPr bwMode="auto">
          <a:xfrm>
            <a:off x="4214810" y="2786058"/>
            <a:ext cx="1106464" cy="1200329"/>
          </a:xfrm>
          <a:prstGeom prst="rect">
            <a:avLst/>
          </a:prstGeom>
          <a:noFill/>
          <a:ln w="9525">
            <a:noFill/>
            <a:miter lim="800000"/>
            <a:headEnd/>
            <a:tailEnd/>
          </a:ln>
          <a:effectLst/>
        </p:spPr>
        <p:txBody>
          <a:bodyPr wrap="square">
            <a:spAutoFit/>
          </a:bodyPr>
          <a:lstStyle/>
          <a:p>
            <a:pPr>
              <a:spcBef>
                <a:spcPct val="50000"/>
              </a:spcBef>
            </a:pPr>
            <a:r>
              <a:rPr lang="en-US" altLang="zh-CN" smtClean="0">
                <a:solidFill>
                  <a:srgbClr val="FF0000"/>
                </a:solidFill>
              </a:rPr>
              <a:t>4.</a:t>
            </a:r>
            <a:r>
              <a:rPr lang="zh-CN" altLang="en-US" smtClean="0">
                <a:solidFill>
                  <a:srgbClr val="FF0000"/>
                </a:solidFill>
              </a:rPr>
              <a:t>有</a:t>
            </a:r>
            <a:r>
              <a:rPr lang="zh-CN" altLang="en-US">
                <a:solidFill>
                  <a:srgbClr val="FF0000"/>
                </a:solidFill>
              </a:rPr>
              <a:t>没有可能？？？</a:t>
            </a:r>
          </a:p>
        </p:txBody>
      </p:sp>
      <p:sp>
        <p:nvSpPr>
          <p:cNvPr id="201756" name="Text Box 28"/>
          <p:cNvSpPr txBox="1">
            <a:spLocks noChangeArrowheads="1"/>
          </p:cNvSpPr>
          <p:nvPr/>
        </p:nvSpPr>
        <p:spPr bwMode="auto">
          <a:xfrm>
            <a:off x="7164388" y="5334000"/>
            <a:ext cx="1584325" cy="1200329"/>
          </a:xfrm>
          <a:prstGeom prst="rect">
            <a:avLst/>
          </a:prstGeom>
          <a:noFill/>
          <a:ln w="9525">
            <a:noFill/>
            <a:miter lim="800000"/>
            <a:headEnd/>
            <a:tailEnd/>
          </a:ln>
          <a:effectLst/>
        </p:spPr>
        <p:txBody>
          <a:bodyPr>
            <a:spAutoFit/>
          </a:bodyPr>
          <a:lstStyle/>
          <a:p>
            <a:pPr>
              <a:spcBef>
                <a:spcPct val="50000"/>
              </a:spcBef>
            </a:pPr>
            <a:r>
              <a:rPr lang="en-US" altLang="zh-CN" smtClean="0">
                <a:solidFill>
                  <a:srgbClr val="FF0000"/>
                </a:solidFill>
              </a:rPr>
              <a:t>6.</a:t>
            </a:r>
            <a:r>
              <a:rPr lang="zh-CN" altLang="en-US" smtClean="0">
                <a:solidFill>
                  <a:srgbClr val="FF0000"/>
                </a:solidFill>
              </a:rPr>
              <a:t>别愁</a:t>
            </a:r>
            <a:r>
              <a:rPr lang="zh-CN" altLang="en-US">
                <a:solidFill>
                  <a:srgbClr val="FF0000"/>
                </a:solidFill>
              </a:rPr>
              <a:t>啦</a:t>
            </a:r>
            <a:r>
              <a:rPr lang="zh-CN" altLang="en-US" smtClean="0">
                <a:solidFill>
                  <a:srgbClr val="FF0000"/>
                </a:solidFill>
              </a:rPr>
              <a:t>，快找</a:t>
            </a:r>
            <a:r>
              <a:rPr lang="zh-CN" altLang="en-US">
                <a:solidFill>
                  <a:srgbClr val="FF0000"/>
                </a:solidFill>
              </a:rPr>
              <a:t>触发组啊！！</a:t>
            </a:r>
          </a:p>
        </p:txBody>
      </p:sp>
      <p:sp>
        <p:nvSpPr>
          <p:cNvPr id="24" name="Text Box 27"/>
          <p:cNvSpPr txBox="1">
            <a:spLocks noChangeArrowheads="1"/>
          </p:cNvSpPr>
          <p:nvPr/>
        </p:nvSpPr>
        <p:spPr bwMode="auto">
          <a:xfrm>
            <a:off x="7500958" y="2357430"/>
            <a:ext cx="1106464" cy="830997"/>
          </a:xfrm>
          <a:prstGeom prst="rect">
            <a:avLst/>
          </a:prstGeom>
          <a:noFill/>
          <a:ln w="9525">
            <a:noFill/>
            <a:miter lim="800000"/>
            <a:headEnd/>
            <a:tailEnd/>
          </a:ln>
          <a:effectLst/>
        </p:spPr>
        <p:txBody>
          <a:bodyPr wrap="square">
            <a:spAutoFit/>
          </a:bodyPr>
          <a:lstStyle/>
          <a:p>
            <a:pPr>
              <a:spcBef>
                <a:spcPct val="50000"/>
              </a:spcBef>
            </a:pPr>
            <a:r>
              <a:rPr lang="en-US" altLang="zh-CN">
                <a:solidFill>
                  <a:srgbClr val="FF0000"/>
                </a:solidFill>
              </a:rPr>
              <a:t>5</a:t>
            </a:r>
            <a:r>
              <a:rPr lang="en-US" altLang="zh-CN" smtClean="0">
                <a:solidFill>
                  <a:srgbClr val="FF0000"/>
                </a:solidFill>
              </a:rPr>
              <a:t>.</a:t>
            </a:r>
            <a:r>
              <a:rPr lang="zh-CN" altLang="en-US">
                <a:solidFill>
                  <a:srgbClr val="FF0000"/>
                </a:solidFill>
              </a:rPr>
              <a:t>愁死</a:t>
            </a:r>
            <a:r>
              <a:rPr lang="zh-CN" altLang="en-US" smtClean="0">
                <a:solidFill>
                  <a:srgbClr val="FF0000"/>
                </a:solidFill>
              </a:rPr>
              <a:t>啦！！！</a:t>
            </a:r>
            <a:endParaRPr lang="zh-CN" altLang="en-US">
              <a:solidFill>
                <a:srgbClr val="FF0000"/>
              </a:solidFill>
            </a:endParaRPr>
          </a:p>
        </p:txBody>
      </p:sp>
    </p:spTree>
    <p:extLst>
      <p:ext uri="{BB962C8B-B14F-4D97-AF65-F5344CB8AC3E}">
        <p14:creationId xmlns:p14="http://schemas.microsoft.com/office/powerpoint/2010/main" val="4709180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ChangeArrowheads="1"/>
          </p:cNvSpPr>
          <p:nvPr/>
        </p:nvSpPr>
        <p:spPr bwMode="auto">
          <a:xfrm>
            <a:off x="395288" y="212725"/>
            <a:ext cx="8280400" cy="695325"/>
          </a:xfrm>
          <a:prstGeom prst="rect">
            <a:avLst/>
          </a:prstGeom>
          <a:noFill/>
          <a:ln w="12700">
            <a:noFill/>
            <a:miter lim="800000"/>
            <a:headEnd/>
            <a:tailEnd/>
          </a:ln>
          <a:effectLst/>
        </p:spPr>
        <p:txBody>
          <a:bodyPr lIns="90488" tIns="44450" rIns="90488" bIns="44450" anchor="ctr"/>
          <a:lstStyle/>
          <a:p>
            <a:pPr algn="ctr"/>
            <a:r>
              <a:rPr kumimoji="0" lang="en-US" sz="4400">
                <a:solidFill>
                  <a:schemeClr val="tx2"/>
                </a:solidFill>
                <a:effectLst>
                  <a:outerShdw blurRad="38100" dist="38100" dir="2700000" algn="tl">
                    <a:srgbClr val="000000"/>
                  </a:outerShdw>
                </a:effectLst>
                <a:latin typeface="Arial" charset="0"/>
              </a:rPr>
              <a:t>Requirements: Decision Time</a:t>
            </a:r>
          </a:p>
        </p:txBody>
      </p:sp>
      <p:sp>
        <p:nvSpPr>
          <p:cNvPr id="218115" name="Text Box 3"/>
          <p:cNvSpPr txBox="1">
            <a:spLocks noChangeArrowheads="1"/>
          </p:cNvSpPr>
          <p:nvPr/>
        </p:nvSpPr>
        <p:spPr bwMode="auto">
          <a:xfrm>
            <a:off x="280988" y="1049338"/>
            <a:ext cx="5473700"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latin typeface="Comic Sans MS" pitchFamily="66" charset="0"/>
              </a:rPr>
              <a:t>Each widget must get examined and stamped</a:t>
            </a:r>
            <a:endParaRPr kumimoji="0" lang="en-US" sz="2000">
              <a:solidFill>
                <a:srgbClr val="0099FF"/>
              </a:solidFill>
              <a:latin typeface="Comic Sans MS" pitchFamily="66" charset="0"/>
            </a:endParaRPr>
          </a:p>
        </p:txBody>
      </p:sp>
      <p:sp>
        <p:nvSpPr>
          <p:cNvPr id="218116" name="AutoShape 4"/>
          <p:cNvSpPr>
            <a:spLocks noChangeArrowheads="1"/>
          </p:cNvSpPr>
          <p:nvPr/>
        </p:nvSpPr>
        <p:spPr bwMode="auto">
          <a:xfrm>
            <a:off x="560388" y="4435475"/>
            <a:ext cx="384175" cy="384175"/>
          </a:xfrm>
          <a:prstGeom prst="octagon">
            <a:avLst>
              <a:gd name="adj" fmla="val 29287"/>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8117" name="Text Box 5"/>
          <p:cNvSpPr txBox="1">
            <a:spLocks noChangeArrowheads="1"/>
          </p:cNvSpPr>
          <p:nvPr/>
        </p:nvSpPr>
        <p:spPr bwMode="auto">
          <a:xfrm>
            <a:off x="598488" y="4456113"/>
            <a:ext cx="18097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endParaRPr kumimoji="0" lang="en-US" sz="2000">
              <a:solidFill>
                <a:schemeClr val="tx2"/>
              </a:solidFill>
              <a:latin typeface="Arial" charset="0"/>
            </a:endParaRPr>
          </a:p>
        </p:txBody>
      </p:sp>
      <p:sp>
        <p:nvSpPr>
          <p:cNvPr id="218118" name="Oval 6"/>
          <p:cNvSpPr>
            <a:spLocks noChangeArrowheads="1"/>
          </p:cNvSpPr>
          <p:nvPr/>
        </p:nvSpPr>
        <p:spPr bwMode="auto">
          <a:xfrm>
            <a:off x="160338" y="4857750"/>
            <a:ext cx="422275" cy="361950"/>
          </a:xfrm>
          <a:prstGeom prst="ellipse">
            <a:avLst/>
          </a:prstGeom>
          <a:solidFill>
            <a:schemeClr val="folHlink"/>
          </a:solidFill>
          <a:ln w="19050" algn="ctr">
            <a:solidFill>
              <a:schemeClr val="tx1"/>
            </a:solidFill>
            <a:round/>
            <a:headEnd/>
            <a:tailEnd/>
          </a:ln>
          <a:effectLst/>
        </p:spPr>
        <p:txBody>
          <a:bodyPr wrap="none" lIns="90488" tIns="44450" rIns="90488" bIns="44450" anchor="ctr"/>
          <a:lstStyle/>
          <a:p>
            <a:endParaRPr lang="zh-CN" altLang="en-US"/>
          </a:p>
        </p:txBody>
      </p:sp>
      <p:sp>
        <p:nvSpPr>
          <p:cNvPr id="218119" name="Oval 7"/>
          <p:cNvSpPr>
            <a:spLocks noChangeArrowheads="1"/>
          </p:cNvSpPr>
          <p:nvPr/>
        </p:nvSpPr>
        <p:spPr bwMode="auto">
          <a:xfrm>
            <a:off x="6623050" y="4857750"/>
            <a:ext cx="422275" cy="361950"/>
          </a:xfrm>
          <a:prstGeom prst="ellipse">
            <a:avLst/>
          </a:prstGeom>
          <a:solidFill>
            <a:schemeClr val="folHlink"/>
          </a:solidFill>
          <a:ln w="19050" algn="ctr">
            <a:solidFill>
              <a:schemeClr val="tx1"/>
            </a:solidFill>
            <a:round/>
            <a:headEnd/>
            <a:tailEnd/>
          </a:ln>
          <a:effectLst/>
        </p:spPr>
        <p:txBody>
          <a:bodyPr wrap="none" lIns="90488" tIns="44450" rIns="90488" bIns="44450" anchor="ctr"/>
          <a:lstStyle/>
          <a:p>
            <a:endParaRPr lang="zh-CN" altLang="en-US"/>
          </a:p>
        </p:txBody>
      </p:sp>
      <p:sp>
        <p:nvSpPr>
          <p:cNvPr id="218120" name="Line 8"/>
          <p:cNvSpPr>
            <a:spLocks noChangeShapeType="1"/>
          </p:cNvSpPr>
          <p:nvPr/>
        </p:nvSpPr>
        <p:spPr bwMode="auto">
          <a:xfrm>
            <a:off x="349250" y="4848225"/>
            <a:ext cx="6529388" cy="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18121" name="Line 9"/>
          <p:cNvSpPr>
            <a:spLocks noChangeShapeType="1"/>
          </p:cNvSpPr>
          <p:nvPr/>
        </p:nvSpPr>
        <p:spPr bwMode="auto">
          <a:xfrm>
            <a:off x="339725" y="5232400"/>
            <a:ext cx="6491288" cy="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18122" name="Arc 10"/>
          <p:cNvSpPr>
            <a:spLocks/>
          </p:cNvSpPr>
          <p:nvPr/>
        </p:nvSpPr>
        <p:spPr bwMode="auto">
          <a:xfrm>
            <a:off x="6831013" y="4848225"/>
            <a:ext cx="230187" cy="384175"/>
          </a:xfrm>
          <a:custGeom>
            <a:avLst/>
            <a:gdLst>
              <a:gd name="G0" fmla="+- 1976 0 0"/>
              <a:gd name="G1" fmla="+- 21600 0 0"/>
              <a:gd name="G2" fmla="+- 21600 0 0"/>
              <a:gd name="T0" fmla="*/ 1976 w 23576"/>
              <a:gd name="T1" fmla="*/ 0 h 43200"/>
              <a:gd name="T2" fmla="*/ 0 w 23576"/>
              <a:gd name="T3" fmla="*/ 43109 h 43200"/>
              <a:gd name="T4" fmla="*/ 1976 w 23576"/>
              <a:gd name="T5" fmla="*/ 21600 h 43200"/>
            </a:gdLst>
            <a:ahLst/>
            <a:cxnLst>
              <a:cxn ang="0">
                <a:pos x="T0" y="T1"/>
              </a:cxn>
              <a:cxn ang="0">
                <a:pos x="T2" y="T3"/>
              </a:cxn>
              <a:cxn ang="0">
                <a:pos x="T4" y="T5"/>
              </a:cxn>
            </a:cxnLst>
            <a:rect l="0" t="0" r="r" b="b"/>
            <a:pathLst>
              <a:path w="23576" h="43200" fill="none" extrusionOk="0">
                <a:moveTo>
                  <a:pt x="1975" y="0"/>
                </a:moveTo>
                <a:cubicBezTo>
                  <a:pt x="13905" y="0"/>
                  <a:pt x="23576" y="9670"/>
                  <a:pt x="23576" y="21600"/>
                </a:cubicBezTo>
                <a:cubicBezTo>
                  <a:pt x="23576" y="33529"/>
                  <a:pt x="13905" y="43200"/>
                  <a:pt x="1976" y="43200"/>
                </a:cubicBezTo>
                <a:cubicBezTo>
                  <a:pt x="1316" y="43200"/>
                  <a:pt x="656" y="43169"/>
                  <a:pt x="-1" y="43109"/>
                </a:cubicBezTo>
              </a:path>
              <a:path w="23576" h="43200" stroke="0" extrusionOk="0">
                <a:moveTo>
                  <a:pt x="1975" y="0"/>
                </a:moveTo>
                <a:cubicBezTo>
                  <a:pt x="13905" y="0"/>
                  <a:pt x="23576" y="9670"/>
                  <a:pt x="23576" y="21600"/>
                </a:cubicBezTo>
                <a:cubicBezTo>
                  <a:pt x="23576" y="33529"/>
                  <a:pt x="13905" y="43200"/>
                  <a:pt x="1976" y="43200"/>
                </a:cubicBezTo>
                <a:cubicBezTo>
                  <a:pt x="1316" y="43200"/>
                  <a:pt x="656" y="43169"/>
                  <a:pt x="-1" y="43109"/>
                </a:cubicBezTo>
                <a:lnTo>
                  <a:pt x="1976" y="21600"/>
                </a:lnTo>
                <a:close/>
              </a:path>
            </a:pathLst>
          </a:custGeom>
          <a:noFill/>
          <a:ln w="28575">
            <a:solidFill>
              <a:schemeClr val="tx1"/>
            </a:solidFill>
            <a:round/>
            <a:headEnd/>
            <a:tailEnd/>
          </a:ln>
          <a:effectLst/>
        </p:spPr>
        <p:txBody>
          <a:bodyPr wrap="none" lIns="90488" tIns="44450" rIns="90488" bIns="44450" anchor="ctr"/>
          <a:lstStyle/>
          <a:p>
            <a:endParaRPr lang="zh-CN" altLang="en-US"/>
          </a:p>
        </p:txBody>
      </p:sp>
      <p:sp>
        <p:nvSpPr>
          <p:cNvPr id="218123" name="Line 11"/>
          <p:cNvSpPr>
            <a:spLocks noChangeShapeType="1"/>
          </p:cNvSpPr>
          <p:nvPr/>
        </p:nvSpPr>
        <p:spPr bwMode="auto">
          <a:xfrm>
            <a:off x="3771900" y="4945063"/>
            <a:ext cx="1498600" cy="0"/>
          </a:xfrm>
          <a:prstGeom prst="line">
            <a:avLst/>
          </a:prstGeom>
          <a:noFill/>
          <a:ln w="28575">
            <a:solidFill>
              <a:srgbClr val="FF3300"/>
            </a:solidFill>
            <a:round/>
            <a:headEnd/>
            <a:tailEnd type="triangle" w="lg" len="med"/>
          </a:ln>
          <a:effectLst/>
        </p:spPr>
        <p:txBody>
          <a:bodyPr lIns="90488" tIns="44450" rIns="90488" bIns="44450"/>
          <a:lstStyle/>
          <a:p>
            <a:endParaRPr lang="zh-CN" altLang="en-US"/>
          </a:p>
        </p:txBody>
      </p:sp>
      <p:sp>
        <p:nvSpPr>
          <p:cNvPr id="218124" name="Arc 12"/>
          <p:cNvSpPr>
            <a:spLocks/>
          </p:cNvSpPr>
          <p:nvPr/>
        </p:nvSpPr>
        <p:spPr bwMode="auto">
          <a:xfrm flipH="1">
            <a:off x="147638" y="4848225"/>
            <a:ext cx="230187" cy="384175"/>
          </a:xfrm>
          <a:custGeom>
            <a:avLst/>
            <a:gdLst>
              <a:gd name="G0" fmla="+- 1976 0 0"/>
              <a:gd name="G1" fmla="+- 21600 0 0"/>
              <a:gd name="G2" fmla="+- 21600 0 0"/>
              <a:gd name="T0" fmla="*/ 1976 w 23576"/>
              <a:gd name="T1" fmla="*/ 0 h 43200"/>
              <a:gd name="T2" fmla="*/ 0 w 23576"/>
              <a:gd name="T3" fmla="*/ 43109 h 43200"/>
              <a:gd name="T4" fmla="*/ 1976 w 23576"/>
              <a:gd name="T5" fmla="*/ 21600 h 43200"/>
            </a:gdLst>
            <a:ahLst/>
            <a:cxnLst>
              <a:cxn ang="0">
                <a:pos x="T0" y="T1"/>
              </a:cxn>
              <a:cxn ang="0">
                <a:pos x="T2" y="T3"/>
              </a:cxn>
              <a:cxn ang="0">
                <a:pos x="T4" y="T5"/>
              </a:cxn>
            </a:cxnLst>
            <a:rect l="0" t="0" r="r" b="b"/>
            <a:pathLst>
              <a:path w="23576" h="43200" fill="none" extrusionOk="0">
                <a:moveTo>
                  <a:pt x="1975" y="0"/>
                </a:moveTo>
                <a:cubicBezTo>
                  <a:pt x="13905" y="0"/>
                  <a:pt x="23576" y="9670"/>
                  <a:pt x="23576" y="21600"/>
                </a:cubicBezTo>
                <a:cubicBezTo>
                  <a:pt x="23576" y="33529"/>
                  <a:pt x="13905" y="43200"/>
                  <a:pt x="1976" y="43200"/>
                </a:cubicBezTo>
                <a:cubicBezTo>
                  <a:pt x="1316" y="43200"/>
                  <a:pt x="656" y="43169"/>
                  <a:pt x="-1" y="43109"/>
                </a:cubicBezTo>
              </a:path>
              <a:path w="23576" h="43200" stroke="0" extrusionOk="0">
                <a:moveTo>
                  <a:pt x="1975" y="0"/>
                </a:moveTo>
                <a:cubicBezTo>
                  <a:pt x="13905" y="0"/>
                  <a:pt x="23576" y="9670"/>
                  <a:pt x="23576" y="21600"/>
                </a:cubicBezTo>
                <a:cubicBezTo>
                  <a:pt x="23576" y="33529"/>
                  <a:pt x="13905" y="43200"/>
                  <a:pt x="1976" y="43200"/>
                </a:cubicBezTo>
                <a:cubicBezTo>
                  <a:pt x="1316" y="43200"/>
                  <a:pt x="656" y="43169"/>
                  <a:pt x="-1" y="43109"/>
                </a:cubicBezTo>
                <a:lnTo>
                  <a:pt x="1976" y="21600"/>
                </a:lnTo>
                <a:close/>
              </a:path>
            </a:pathLst>
          </a:custGeom>
          <a:noFill/>
          <a:ln w="28575">
            <a:solidFill>
              <a:schemeClr val="tx1"/>
            </a:solidFill>
            <a:round/>
            <a:headEnd/>
            <a:tailEnd/>
          </a:ln>
          <a:effectLst/>
        </p:spPr>
        <p:txBody>
          <a:bodyPr wrap="none" lIns="90488" tIns="44450" rIns="90488" bIns="44450" anchor="ctr"/>
          <a:lstStyle/>
          <a:p>
            <a:endParaRPr lang="zh-CN" altLang="en-US"/>
          </a:p>
        </p:txBody>
      </p:sp>
      <p:sp>
        <p:nvSpPr>
          <p:cNvPr id="218125" name="AutoShape 13"/>
          <p:cNvSpPr>
            <a:spLocks noChangeArrowheads="1"/>
          </p:cNvSpPr>
          <p:nvPr/>
        </p:nvSpPr>
        <p:spPr bwMode="auto">
          <a:xfrm>
            <a:off x="1404938" y="4435475"/>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8126" name="Text Box 14"/>
          <p:cNvSpPr txBox="1">
            <a:spLocks noChangeArrowheads="1"/>
          </p:cNvSpPr>
          <p:nvPr/>
        </p:nvSpPr>
        <p:spPr bwMode="auto">
          <a:xfrm>
            <a:off x="1481138" y="4456113"/>
            <a:ext cx="18097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endParaRPr kumimoji="0" lang="en-US" sz="2000">
              <a:solidFill>
                <a:schemeClr val="tx2"/>
              </a:solidFill>
              <a:latin typeface="Arial" charset="0"/>
            </a:endParaRPr>
          </a:p>
        </p:txBody>
      </p:sp>
      <p:sp>
        <p:nvSpPr>
          <p:cNvPr id="218127" name="AutoShape 15"/>
          <p:cNvSpPr>
            <a:spLocks noChangeArrowheads="1"/>
          </p:cNvSpPr>
          <p:nvPr/>
        </p:nvSpPr>
        <p:spPr bwMode="auto">
          <a:xfrm>
            <a:off x="3152775" y="4441825"/>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8128" name="AutoShape 16"/>
          <p:cNvSpPr>
            <a:spLocks noChangeArrowheads="1"/>
          </p:cNvSpPr>
          <p:nvPr/>
        </p:nvSpPr>
        <p:spPr bwMode="auto">
          <a:xfrm>
            <a:off x="4132263" y="4435475"/>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8129" name="AutoShape 17"/>
          <p:cNvSpPr>
            <a:spLocks noChangeArrowheads="1"/>
          </p:cNvSpPr>
          <p:nvPr/>
        </p:nvSpPr>
        <p:spPr bwMode="auto">
          <a:xfrm>
            <a:off x="6045200" y="4446588"/>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8130" name="AutoShape 18"/>
          <p:cNvSpPr>
            <a:spLocks noChangeArrowheads="1"/>
          </p:cNvSpPr>
          <p:nvPr/>
        </p:nvSpPr>
        <p:spPr bwMode="auto">
          <a:xfrm>
            <a:off x="5145088" y="4446588"/>
            <a:ext cx="384175" cy="384175"/>
          </a:xfrm>
          <a:prstGeom prst="octagon">
            <a:avLst>
              <a:gd name="adj" fmla="val 29287"/>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8131" name="Line 19"/>
          <p:cNvSpPr>
            <a:spLocks noChangeShapeType="1"/>
          </p:cNvSpPr>
          <p:nvPr/>
        </p:nvSpPr>
        <p:spPr bwMode="auto">
          <a:xfrm flipH="1">
            <a:off x="2473325" y="3943350"/>
            <a:ext cx="6350" cy="1085850"/>
          </a:xfrm>
          <a:prstGeom prst="line">
            <a:avLst/>
          </a:prstGeom>
          <a:noFill/>
          <a:ln w="57150">
            <a:solidFill>
              <a:srgbClr val="996633"/>
            </a:solidFill>
            <a:round/>
            <a:headEnd/>
            <a:tailEnd/>
          </a:ln>
          <a:effectLst/>
        </p:spPr>
        <p:txBody>
          <a:bodyPr lIns="90488" tIns="44450" rIns="90488" bIns="44450"/>
          <a:lstStyle/>
          <a:p>
            <a:endParaRPr lang="zh-CN" altLang="en-US"/>
          </a:p>
        </p:txBody>
      </p:sp>
      <p:sp>
        <p:nvSpPr>
          <p:cNvPr id="218132" name="Freeform 20"/>
          <p:cNvSpPr>
            <a:spLocks/>
          </p:cNvSpPr>
          <p:nvPr/>
        </p:nvSpPr>
        <p:spPr bwMode="auto">
          <a:xfrm>
            <a:off x="2136775" y="4146550"/>
            <a:ext cx="342900" cy="787400"/>
          </a:xfrm>
          <a:custGeom>
            <a:avLst/>
            <a:gdLst/>
            <a:ahLst/>
            <a:cxnLst>
              <a:cxn ang="0">
                <a:pos x="216" y="0"/>
              </a:cxn>
              <a:cxn ang="0">
                <a:pos x="0" y="224"/>
              </a:cxn>
              <a:cxn ang="0">
                <a:pos x="216" y="448"/>
              </a:cxn>
              <a:cxn ang="0">
                <a:pos x="128" y="496"/>
              </a:cxn>
            </a:cxnLst>
            <a:rect l="0" t="0" r="r" b="b"/>
            <a:pathLst>
              <a:path w="216" h="496">
                <a:moveTo>
                  <a:pt x="216" y="0"/>
                </a:moveTo>
                <a:lnTo>
                  <a:pt x="0" y="224"/>
                </a:lnTo>
                <a:lnTo>
                  <a:pt x="216" y="448"/>
                </a:lnTo>
                <a:lnTo>
                  <a:pt x="128" y="496"/>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18133" name="Rectangle 21"/>
          <p:cNvSpPr>
            <a:spLocks noChangeArrowheads="1"/>
          </p:cNvSpPr>
          <p:nvPr/>
        </p:nvSpPr>
        <p:spPr bwMode="auto">
          <a:xfrm rot="2700000">
            <a:off x="2984500" y="3829050"/>
            <a:ext cx="498475" cy="66675"/>
          </a:xfrm>
          <a:prstGeom prst="rect">
            <a:avLst/>
          </a:prstGeom>
          <a:solidFill>
            <a:srgbClr val="FFDD7D"/>
          </a:solidFill>
          <a:ln w="19050" algn="ctr">
            <a:solidFill>
              <a:schemeClr val="tx1"/>
            </a:solidFill>
            <a:miter lim="800000"/>
            <a:headEnd/>
            <a:tailEnd/>
          </a:ln>
          <a:effectLst/>
        </p:spPr>
        <p:txBody>
          <a:bodyPr wrap="none" lIns="90488" tIns="44450" rIns="90488" bIns="44450" anchor="ctr"/>
          <a:lstStyle/>
          <a:p>
            <a:endParaRPr lang="zh-CN" altLang="en-US"/>
          </a:p>
        </p:txBody>
      </p:sp>
      <p:sp>
        <p:nvSpPr>
          <p:cNvPr id="218134" name="Freeform 22"/>
          <p:cNvSpPr>
            <a:spLocks/>
          </p:cNvSpPr>
          <p:nvPr/>
        </p:nvSpPr>
        <p:spPr bwMode="auto">
          <a:xfrm>
            <a:off x="2705100" y="3505200"/>
            <a:ext cx="82550" cy="165100"/>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8135" name="Freeform 23"/>
          <p:cNvSpPr>
            <a:spLocks/>
          </p:cNvSpPr>
          <p:nvPr/>
        </p:nvSpPr>
        <p:spPr bwMode="auto">
          <a:xfrm flipH="1">
            <a:off x="2178050" y="3503613"/>
            <a:ext cx="82550" cy="165100"/>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18136" name="Oval 24"/>
          <p:cNvSpPr>
            <a:spLocks noChangeArrowheads="1"/>
          </p:cNvSpPr>
          <p:nvPr/>
        </p:nvSpPr>
        <p:spPr bwMode="auto">
          <a:xfrm>
            <a:off x="2233613" y="3286125"/>
            <a:ext cx="498475" cy="666750"/>
          </a:xfrm>
          <a:prstGeom prst="ellipse">
            <a:avLst/>
          </a:prstGeom>
          <a:solidFill>
            <a:srgbClr val="FFFFCC"/>
          </a:solidFill>
          <a:ln w="19050" algn="ctr">
            <a:solidFill>
              <a:schemeClr val="tx1"/>
            </a:solidFill>
            <a:round/>
            <a:headEnd/>
            <a:tailEnd/>
          </a:ln>
          <a:effectLst/>
        </p:spPr>
        <p:txBody>
          <a:bodyPr wrap="none" lIns="90488" tIns="44450" rIns="90488" bIns="44450" anchor="ctr"/>
          <a:lstStyle/>
          <a:p>
            <a:endParaRPr lang="zh-CN" altLang="en-US"/>
          </a:p>
        </p:txBody>
      </p:sp>
      <p:sp>
        <p:nvSpPr>
          <p:cNvPr id="218137" name="Freeform 25"/>
          <p:cNvSpPr>
            <a:spLocks/>
          </p:cNvSpPr>
          <p:nvPr/>
        </p:nvSpPr>
        <p:spPr bwMode="auto">
          <a:xfrm>
            <a:off x="2444750" y="3571875"/>
            <a:ext cx="85725" cy="209550"/>
          </a:xfrm>
          <a:custGeom>
            <a:avLst/>
            <a:gdLst/>
            <a:ahLst/>
            <a:cxnLst>
              <a:cxn ang="0">
                <a:pos x="30" y="0"/>
              </a:cxn>
              <a:cxn ang="0">
                <a:pos x="6" y="66"/>
              </a:cxn>
              <a:cxn ang="0">
                <a:pos x="54" y="120"/>
              </a:cxn>
            </a:cxnLst>
            <a:rect l="0" t="0" r="r" b="b"/>
            <a:pathLst>
              <a:path w="54" h="132">
                <a:moveTo>
                  <a:pt x="30" y="0"/>
                </a:moveTo>
                <a:cubicBezTo>
                  <a:pt x="25" y="27"/>
                  <a:pt x="21" y="43"/>
                  <a:pt x="6" y="66"/>
                </a:cubicBezTo>
                <a:cubicBezTo>
                  <a:pt x="21" y="132"/>
                  <a:pt x="0" y="120"/>
                  <a:pt x="54" y="12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8138" name="Freeform 26"/>
          <p:cNvSpPr>
            <a:spLocks/>
          </p:cNvSpPr>
          <p:nvPr/>
        </p:nvSpPr>
        <p:spPr bwMode="auto">
          <a:xfrm>
            <a:off x="2286000" y="3514725"/>
            <a:ext cx="180975" cy="28575"/>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8139" name="Freeform 27"/>
          <p:cNvSpPr>
            <a:spLocks/>
          </p:cNvSpPr>
          <p:nvPr/>
        </p:nvSpPr>
        <p:spPr bwMode="auto">
          <a:xfrm>
            <a:off x="2520950" y="3516313"/>
            <a:ext cx="180975" cy="28575"/>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8140" name="Freeform 28"/>
          <p:cNvSpPr>
            <a:spLocks/>
          </p:cNvSpPr>
          <p:nvPr/>
        </p:nvSpPr>
        <p:spPr bwMode="auto">
          <a:xfrm>
            <a:off x="2320925" y="3529013"/>
            <a:ext cx="82550" cy="66675"/>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8141" name="Freeform 29"/>
          <p:cNvSpPr>
            <a:spLocks/>
          </p:cNvSpPr>
          <p:nvPr/>
        </p:nvSpPr>
        <p:spPr bwMode="auto">
          <a:xfrm flipH="1">
            <a:off x="2566988" y="3532188"/>
            <a:ext cx="82550" cy="66675"/>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8142" name="Freeform 30"/>
          <p:cNvSpPr>
            <a:spLocks/>
          </p:cNvSpPr>
          <p:nvPr/>
        </p:nvSpPr>
        <p:spPr bwMode="auto">
          <a:xfrm>
            <a:off x="2349500" y="3568700"/>
            <a:ext cx="22225" cy="14288"/>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8143" name="Freeform 31"/>
          <p:cNvSpPr>
            <a:spLocks/>
          </p:cNvSpPr>
          <p:nvPr/>
        </p:nvSpPr>
        <p:spPr bwMode="auto">
          <a:xfrm>
            <a:off x="2586038" y="3570288"/>
            <a:ext cx="22225" cy="14287"/>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8144" name="Freeform 32"/>
          <p:cNvSpPr>
            <a:spLocks/>
          </p:cNvSpPr>
          <p:nvPr/>
        </p:nvSpPr>
        <p:spPr bwMode="auto">
          <a:xfrm>
            <a:off x="2171700" y="3171825"/>
            <a:ext cx="627063" cy="390525"/>
          </a:xfrm>
          <a:custGeom>
            <a:avLst/>
            <a:gdLst/>
            <a:ahLst/>
            <a:cxnLst>
              <a:cxn ang="0">
                <a:pos x="38" y="215"/>
              </a:cxn>
              <a:cxn ang="0">
                <a:pos x="17" y="227"/>
              </a:cxn>
              <a:cxn ang="0">
                <a:pos x="0" y="221"/>
              </a:cxn>
              <a:cxn ang="0">
                <a:pos x="42" y="149"/>
              </a:cxn>
              <a:cxn ang="0">
                <a:pos x="84" y="152"/>
              </a:cxn>
              <a:cxn ang="0">
                <a:pos x="75" y="170"/>
              </a:cxn>
              <a:cxn ang="0">
                <a:pos x="86" y="107"/>
              </a:cxn>
              <a:cxn ang="0">
                <a:pos x="102" y="93"/>
              </a:cxn>
              <a:cxn ang="0">
                <a:pos x="134" y="83"/>
              </a:cxn>
              <a:cxn ang="0">
                <a:pos x="173" y="63"/>
              </a:cxn>
              <a:cxn ang="0">
                <a:pos x="188" y="71"/>
              </a:cxn>
              <a:cxn ang="0">
                <a:pos x="186" y="90"/>
              </a:cxn>
              <a:cxn ang="0">
                <a:pos x="219" y="54"/>
              </a:cxn>
              <a:cxn ang="0">
                <a:pos x="255" y="56"/>
              </a:cxn>
              <a:cxn ang="0">
                <a:pos x="272" y="65"/>
              </a:cxn>
              <a:cxn ang="0">
                <a:pos x="300" y="123"/>
              </a:cxn>
              <a:cxn ang="0">
                <a:pos x="311" y="98"/>
              </a:cxn>
              <a:cxn ang="0">
                <a:pos x="339" y="176"/>
              </a:cxn>
              <a:cxn ang="0">
                <a:pos x="339" y="155"/>
              </a:cxn>
              <a:cxn ang="0">
                <a:pos x="380" y="194"/>
              </a:cxn>
              <a:cxn ang="0">
                <a:pos x="351" y="204"/>
              </a:cxn>
              <a:cxn ang="0">
                <a:pos x="329" y="188"/>
              </a:cxn>
              <a:cxn ang="0">
                <a:pos x="269" y="125"/>
              </a:cxn>
              <a:cxn ang="0">
                <a:pos x="291" y="122"/>
              </a:cxn>
              <a:cxn ang="0">
                <a:pos x="257" y="107"/>
              </a:cxn>
              <a:cxn ang="0">
                <a:pos x="236" y="144"/>
              </a:cxn>
              <a:cxn ang="0">
                <a:pos x="194" y="138"/>
              </a:cxn>
              <a:cxn ang="0">
                <a:pos x="138" y="107"/>
              </a:cxn>
              <a:cxn ang="0">
                <a:pos x="149" y="120"/>
              </a:cxn>
              <a:cxn ang="0">
                <a:pos x="96" y="180"/>
              </a:cxn>
              <a:cxn ang="0">
                <a:pos x="89" y="156"/>
              </a:cxn>
              <a:cxn ang="0">
                <a:pos x="35" y="177"/>
              </a:cxn>
              <a:cxn ang="0">
                <a:pos x="74" y="84"/>
              </a:cxn>
              <a:cxn ang="0">
                <a:pos x="110" y="48"/>
              </a:cxn>
              <a:cxn ang="0">
                <a:pos x="107" y="63"/>
              </a:cxn>
              <a:cxn ang="0">
                <a:pos x="107" y="93"/>
              </a:cxn>
              <a:cxn ang="0">
                <a:pos x="128" y="65"/>
              </a:cxn>
              <a:cxn ang="0">
                <a:pos x="132" y="51"/>
              </a:cxn>
              <a:cxn ang="0">
                <a:pos x="158" y="6"/>
              </a:cxn>
              <a:cxn ang="0">
                <a:pos x="207" y="2"/>
              </a:cxn>
              <a:cxn ang="0">
                <a:pos x="260" y="60"/>
              </a:cxn>
              <a:cxn ang="0">
                <a:pos x="306" y="74"/>
              </a:cxn>
              <a:cxn ang="0">
                <a:pos x="291" y="92"/>
              </a:cxn>
              <a:cxn ang="0">
                <a:pos x="290" y="84"/>
              </a:cxn>
              <a:cxn ang="0">
                <a:pos x="314" y="93"/>
              </a:cxn>
              <a:cxn ang="0">
                <a:pos x="377" y="150"/>
              </a:cxn>
              <a:cxn ang="0">
                <a:pos x="321" y="177"/>
              </a:cxn>
              <a:cxn ang="0">
                <a:pos x="257" y="156"/>
              </a:cxn>
              <a:cxn ang="0">
                <a:pos x="294" y="137"/>
              </a:cxn>
              <a:cxn ang="0">
                <a:pos x="200" y="156"/>
              </a:cxn>
              <a:cxn ang="0">
                <a:pos x="155" y="144"/>
              </a:cxn>
            </a:cxnLst>
            <a:rect l="0" t="0" r="r" b="b"/>
            <a:pathLst>
              <a:path w="395" h="246">
                <a:moveTo>
                  <a:pt x="63" y="195"/>
                </a:moveTo>
                <a:cubicBezTo>
                  <a:pt x="40" y="194"/>
                  <a:pt x="20" y="201"/>
                  <a:pt x="35" y="182"/>
                </a:cubicBezTo>
                <a:cubicBezTo>
                  <a:pt x="42" y="186"/>
                  <a:pt x="46" y="190"/>
                  <a:pt x="50" y="197"/>
                </a:cubicBezTo>
                <a:cubicBezTo>
                  <a:pt x="47" y="206"/>
                  <a:pt x="45" y="209"/>
                  <a:pt x="38" y="215"/>
                </a:cubicBezTo>
                <a:cubicBezTo>
                  <a:pt x="34" y="214"/>
                  <a:pt x="30" y="214"/>
                  <a:pt x="26" y="212"/>
                </a:cubicBezTo>
                <a:cubicBezTo>
                  <a:pt x="17" y="207"/>
                  <a:pt x="29" y="201"/>
                  <a:pt x="33" y="200"/>
                </a:cubicBezTo>
                <a:cubicBezTo>
                  <a:pt x="37" y="205"/>
                  <a:pt x="39" y="210"/>
                  <a:pt x="42" y="216"/>
                </a:cubicBezTo>
                <a:cubicBezTo>
                  <a:pt x="39" y="231"/>
                  <a:pt x="32" y="228"/>
                  <a:pt x="17" y="227"/>
                </a:cubicBezTo>
                <a:cubicBezTo>
                  <a:pt x="11" y="217"/>
                  <a:pt x="4" y="205"/>
                  <a:pt x="21" y="203"/>
                </a:cubicBezTo>
                <a:cubicBezTo>
                  <a:pt x="32" y="207"/>
                  <a:pt x="29" y="209"/>
                  <a:pt x="33" y="219"/>
                </a:cubicBezTo>
                <a:cubicBezTo>
                  <a:pt x="36" y="233"/>
                  <a:pt x="36" y="244"/>
                  <a:pt x="20" y="246"/>
                </a:cubicBezTo>
                <a:cubicBezTo>
                  <a:pt x="6" y="244"/>
                  <a:pt x="4" y="233"/>
                  <a:pt x="0" y="221"/>
                </a:cubicBezTo>
                <a:cubicBezTo>
                  <a:pt x="7" y="177"/>
                  <a:pt x="6" y="180"/>
                  <a:pt x="41" y="167"/>
                </a:cubicBezTo>
                <a:cubicBezTo>
                  <a:pt x="48" y="181"/>
                  <a:pt x="49" y="199"/>
                  <a:pt x="38" y="210"/>
                </a:cubicBezTo>
                <a:cubicBezTo>
                  <a:pt x="13" y="203"/>
                  <a:pt x="20" y="196"/>
                  <a:pt x="26" y="161"/>
                </a:cubicBezTo>
                <a:cubicBezTo>
                  <a:pt x="27" y="157"/>
                  <a:pt x="39" y="152"/>
                  <a:pt x="42" y="149"/>
                </a:cubicBezTo>
                <a:cubicBezTo>
                  <a:pt x="53" y="161"/>
                  <a:pt x="60" y="173"/>
                  <a:pt x="63" y="189"/>
                </a:cubicBezTo>
                <a:cubicBezTo>
                  <a:pt x="59" y="202"/>
                  <a:pt x="54" y="201"/>
                  <a:pt x="41" y="197"/>
                </a:cubicBezTo>
                <a:cubicBezTo>
                  <a:pt x="42" y="159"/>
                  <a:pt x="35" y="141"/>
                  <a:pt x="71" y="132"/>
                </a:cubicBezTo>
                <a:cubicBezTo>
                  <a:pt x="84" y="139"/>
                  <a:pt x="83" y="138"/>
                  <a:pt x="84" y="152"/>
                </a:cubicBezTo>
                <a:cubicBezTo>
                  <a:pt x="80" y="190"/>
                  <a:pt x="88" y="187"/>
                  <a:pt x="54" y="183"/>
                </a:cubicBezTo>
                <a:cubicBezTo>
                  <a:pt x="49" y="176"/>
                  <a:pt x="45" y="170"/>
                  <a:pt x="42" y="162"/>
                </a:cubicBezTo>
                <a:cubicBezTo>
                  <a:pt x="46" y="136"/>
                  <a:pt x="49" y="129"/>
                  <a:pt x="75" y="125"/>
                </a:cubicBezTo>
                <a:cubicBezTo>
                  <a:pt x="100" y="137"/>
                  <a:pt x="95" y="162"/>
                  <a:pt x="75" y="170"/>
                </a:cubicBezTo>
                <a:cubicBezTo>
                  <a:pt x="56" y="131"/>
                  <a:pt x="76" y="124"/>
                  <a:pt x="99" y="108"/>
                </a:cubicBezTo>
                <a:cubicBezTo>
                  <a:pt x="109" y="114"/>
                  <a:pt x="108" y="127"/>
                  <a:pt x="110" y="137"/>
                </a:cubicBezTo>
                <a:cubicBezTo>
                  <a:pt x="104" y="158"/>
                  <a:pt x="105" y="157"/>
                  <a:pt x="84" y="153"/>
                </a:cubicBezTo>
                <a:cubicBezTo>
                  <a:pt x="77" y="138"/>
                  <a:pt x="73" y="120"/>
                  <a:pt x="86" y="107"/>
                </a:cubicBezTo>
                <a:cubicBezTo>
                  <a:pt x="96" y="115"/>
                  <a:pt x="97" y="118"/>
                  <a:pt x="99" y="131"/>
                </a:cubicBezTo>
                <a:cubicBezTo>
                  <a:pt x="97" y="146"/>
                  <a:pt x="89" y="142"/>
                  <a:pt x="84" y="131"/>
                </a:cubicBezTo>
                <a:cubicBezTo>
                  <a:pt x="83" y="123"/>
                  <a:pt x="81" y="109"/>
                  <a:pt x="86" y="102"/>
                </a:cubicBezTo>
                <a:cubicBezTo>
                  <a:pt x="90" y="97"/>
                  <a:pt x="102" y="93"/>
                  <a:pt x="102" y="93"/>
                </a:cubicBezTo>
                <a:cubicBezTo>
                  <a:pt x="135" y="99"/>
                  <a:pt x="125" y="92"/>
                  <a:pt x="131" y="111"/>
                </a:cubicBezTo>
                <a:cubicBezTo>
                  <a:pt x="125" y="135"/>
                  <a:pt x="122" y="128"/>
                  <a:pt x="96" y="119"/>
                </a:cubicBezTo>
                <a:cubicBezTo>
                  <a:pt x="85" y="98"/>
                  <a:pt x="90" y="84"/>
                  <a:pt x="110" y="75"/>
                </a:cubicBezTo>
                <a:cubicBezTo>
                  <a:pt x="119" y="76"/>
                  <a:pt x="134" y="70"/>
                  <a:pt x="134" y="83"/>
                </a:cubicBezTo>
                <a:cubicBezTo>
                  <a:pt x="134" y="95"/>
                  <a:pt x="125" y="117"/>
                  <a:pt x="125" y="117"/>
                </a:cubicBezTo>
                <a:cubicBezTo>
                  <a:pt x="111" y="107"/>
                  <a:pt x="109" y="87"/>
                  <a:pt x="122" y="74"/>
                </a:cubicBezTo>
                <a:cubicBezTo>
                  <a:pt x="131" y="65"/>
                  <a:pt x="155" y="57"/>
                  <a:pt x="155" y="57"/>
                </a:cubicBezTo>
                <a:cubicBezTo>
                  <a:pt x="161" y="59"/>
                  <a:pt x="169" y="58"/>
                  <a:pt x="173" y="63"/>
                </a:cubicBezTo>
                <a:cubicBezTo>
                  <a:pt x="184" y="80"/>
                  <a:pt x="158" y="107"/>
                  <a:pt x="143" y="110"/>
                </a:cubicBezTo>
                <a:cubicBezTo>
                  <a:pt x="134" y="106"/>
                  <a:pt x="134" y="98"/>
                  <a:pt x="131" y="89"/>
                </a:cubicBezTo>
                <a:cubicBezTo>
                  <a:pt x="132" y="59"/>
                  <a:pt x="138" y="59"/>
                  <a:pt x="168" y="56"/>
                </a:cubicBezTo>
                <a:cubicBezTo>
                  <a:pt x="184" y="57"/>
                  <a:pt x="184" y="57"/>
                  <a:pt x="188" y="71"/>
                </a:cubicBezTo>
                <a:cubicBezTo>
                  <a:pt x="186" y="84"/>
                  <a:pt x="186" y="88"/>
                  <a:pt x="174" y="93"/>
                </a:cubicBezTo>
                <a:cubicBezTo>
                  <a:pt x="165" y="85"/>
                  <a:pt x="164" y="79"/>
                  <a:pt x="162" y="68"/>
                </a:cubicBezTo>
                <a:cubicBezTo>
                  <a:pt x="168" y="52"/>
                  <a:pt x="170" y="54"/>
                  <a:pt x="186" y="51"/>
                </a:cubicBezTo>
                <a:cubicBezTo>
                  <a:pt x="220" y="56"/>
                  <a:pt x="211" y="82"/>
                  <a:pt x="186" y="90"/>
                </a:cubicBezTo>
                <a:cubicBezTo>
                  <a:pt x="169" y="88"/>
                  <a:pt x="171" y="75"/>
                  <a:pt x="176" y="57"/>
                </a:cubicBezTo>
                <a:cubicBezTo>
                  <a:pt x="180" y="42"/>
                  <a:pt x="200" y="38"/>
                  <a:pt x="212" y="36"/>
                </a:cubicBezTo>
                <a:cubicBezTo>
                  <a:pt x="244" y="51"/>
                  <a:pt x="240" y="72"/>
                  <a:pt x="221" y="101"/>
                </a:cubicBezTo>
                <a:cubicBezTo>
                  <a:pt x="213" y="88"/>
                  <a:pt x="212" y="69"/>
                  <a:pt x="219" y="54"/>
                </a:cubicBezTo>
                <a:cubicBezTo>
                  <a:pt x="223" y="45"/>
                  <a:pt x="238" y="49"/>
                  <a:pt x="248" y="48"/>
                </a:cubicBezTo>
                <a:cubicBezTo>
                  <a:pt x="254" y="49"/>
                  <a:pt x="261" y="48"/>
                  <a:pt x="266" y="51"/>
                </a:cubicBezTo>
                <a:cubicBezTo>
                  <a:pt x="277" y="59"/>
                  <a:pt x="263" y="91"/>
                  <a:pt x="257" y="98"/>
                </a:cubicBezTo>
                <a:cubicBezTo>
                  <a:pt x="242" y="88"/>
                  <a:pt x="232" y="66"/>
                  <a:pt x="255" y="56"/>
                </a:cubicBezTo>
                <a:cubicBezTo>
                  <a:pt x="260" y="58"/>
                  <a:pt x="268" y="58"/>
                  <a:pt x="270" y="63"/>
                </a:cubicBezTo>
                <a:cubicBezTo>
                  <a:pt x="272" y="70"/>
                  <a:pt x="271" y="96"/>
                  <a:pt x="261" y="102"/>
                </a:cubicBezTo>
                <a:cubicBezTo>
                  <a:pt x="246" y="88"/>
                  <a:pt x="248" y="83"/>
                  <a:pt x="254" y="63"/>
                </a:cubicBezTo>
                <a:cubicBezTo>
                  <a:pt x="260" y="64"/>
                  <a:pt x="267" y="62"/>
                  <a:pt x="272" y="65"/>
                </a:cubicBezTo>
                <a:cubicBezTo>
                  <a:pt x="279" y="70"/>
                  <a:pt x="288" y="86"/>
                  <a:pt x="288" y="86"/>
                </a:cubicBezTo>
                <a:cubicBezTo>
                  <a:pt x="297" y="116"/>
                  <a:pt x="288" y="112"/>
                  <a:pt x="264" y="104"/>
                </a:cubicBezTo>
                <a:cubicBezTo>
                  <a:pt x="247" y="81"/>
                  <a:pt x="273" y="80"/>
                  <a:pt x="290" y="81"/>
                </a:cubicBezTo>
                <a:cubicBezTo>
                  <a:pt x="298" y="88"/>
                  <a:pt x="325" y="118"/>
                  <a:pt x="300" y="123"/>
                </a:cubicBezTo>
                <a:cubicBezTo>
                  <a:pt x="283" y="117"/>
                  <a:pt x="269" y="119"/>
                  <a:pt x="266" y="101"/>
                </a:cubicBezTo>
                <a:cubicBezTo>
                  <a:pt x="284" y="83"/>
                  <a:pt x="305" y="92"/>
                  <a:pt x="320" y="107"/>
                </a:cubicBezTo>
                <a:cubicBezTo>
                  <a:pt x="321" y="121"/>
                  <a:pt x="318" y="124"/>
                  <a:pt x="305" y="126"/>
                </a:cubicBezTo>
                <a:cubicBezTo>
                  <a:pt x="281" y="114"/>
                  <a:pt x="290" y="101"/>
                  <a:pt x="311" y="98"/>
                </a:cubicBezTo>
                <a:cubicBezTo>
                  <a:pt x="333" y="105"/>
                  <a:pt x="328" y="144"/>
                  <a:pt x="311" y="156"/>
                </a:cubicBezTo>
                <a:cubicBezTo>
                  <a:pt x="297" y="149"/>
                  <a:pt x="301" y="131"/>
                  <a:pt x="312" y="122"/>
                </a:cubicBezTo>
                <a:cubicBezTo>
                  <a:pt x="341" y="130"/>
                  <a:pt x="353" y="126"/>
                  <a:pt x="359" y="153"/>
                </a:cubicBezTo>
                <a:cubicBezTo>
                  <a:pt x="356" y="174"/>
                  <a:pt x="358" y="173"/>
                  <a:pt x="339" y="176"/>
                </a:cubicBezTo>
                <a:cubicBezTo>
                  <a:pt x="326" y="174"/>
                  <a:pt x="316" y="176"/>
                  <a:pt x="314" y="161"/>
                </a:cubicBezTo>
                <a:cubicBezTo>
                  <a:pt x="322" y="131"/>
                  <a:pt x="344" y="164"/>
                  <a:pt x="351" y="177"/>
                </a:cubicBezTo>
                <a:cubicBezTo>
                  <a:pt x="346" y="193"/>
                  <a:pt x="345" y="193"/>
                  <a:pt x="330" y="186"/>
                </a:cubicBezTo>
                <a:cubicBezTo>
                  <a:pt x="326" y="175"/>
                  <a:pt x="324" y="158"/>
                  <a:pt x="339" y="155"/>
                </a:cubicBezTo>
                <a:cubicBezTo>
                  <a:pt x="347" y="160"/>
                  <a:pt x="350" y="171"/>
                  <a:pt x="356" y="179"/>
                </a:cubicBezTo>
                <a:cubicBezTo>
                  <a:pt x="351" y="199"/>
                  <a:pt x="339" y="202"/>
                  <a:pt x="330" y="182"/>
                </a:cubicBezTo>
                <a:cubicBezTo>
                  <a:pt x="334" y="171"/>
                  <a:pt x="340" y="174"/>
                  <a:pt x="350" y="176"/>
                </a:cubicBezTo>
                <a:cubicBezTo>
                  <a:pt x="363" y="181"/>
                  <a:pt x="371" y="183"/>
                  <a:pt x="380" y="194"/>
                </a:cubicBezTo>
                <a:cubicBezTo>
                  <a:pt x="377" y="202"/>
                  <a:pt x="374" y="203"/>
                  <a:pt x="366" y="206"/>
                </a:cubicBezTo>
                <a:cubicBezTo>
                  <a:pt x="363" y="191"/>
                  <a:pt x="378" y="196"/>
                  <a:pt x="387" y="198"/>
                </a:cubicBezTo>
                <a:cubicBezTo>
                  <a:pt x="394" y="209"/>
                  <a:pt x="395" y="218"/>
                  <a:pt x="381" y="221"/>
                </a:cubicBezTo>
                <a:cubicBezTo>
                  <a:pt x="364" y="218"/>
                  <a:pt x="360" y="218"/>
                  <a:pt x="351" y="204"/>
                </a:cubicBezTo>
                <a:cubicBezTo>
                  <a:pt x="355" y="189"/>
                  <a:pt x="354" y="191"/>
                  <a:pt x="365" y="197"/>
                </a:cubicBezTo>
                <a:cubicBezTo>
                  <a:pt x="367" y="212"/>
                  <a:pt x="350" y="205"/>
                  <a:pt x="339" y="203"/>
                </a:cubicBezTo>
                <a:cubicBezTo>
                  <a:pt x="324" y="189"/>
                  <a:pt x="324" y="182"/>
                  <a:pt x="326" y="162"/>
                </a:cubicBezTo>
                <a:cubicBezTo>
                  <a:pt x="333" y="173"/>
                  <a:pt x="334" y="176"/>
                  <a:pt x="329" y="188"/>
                </a:cubicBezTo>
                <a:cubicBezTo>
                  <a:pt x="301" y="185"/>
                  <a:pt x="285" y="179"/>
                  <a:pt x="261" y="165"/>
                </a:cubicBezTo>
                <a:cubicBezTo>
                  <a:pt x="248" y="147"/>
                  <a:pt x="275" y="151"/>
                  <a:pt x="282" y="152"/>
                </a:cubicBezTo>
                <a:cubicBezTo>
                  <a:pt x="280" y="171"/>
                  <a:pt x="285" y="177"/>
                  <a:pt x="269" y="180"/>
                </a:cubicBezTo>
                <a:cubicBezTo>
                  <a:pt x="259" y="167"/>
                  <a:pt x="251" y="134"/>
                  <a:pt x="269" y="125"/>
                </a:cubicBezTo>
                <a:cubicBezTo>
                  <a:pt x="284" y="127"/>
                  <a:pt x="284" y="139"/>
                  <a:pt x="287" y="152"/>
                </a:cubicBezTo>
                <a:cubicBezTo>
                  <a:pt x="282" y="188"/>
                  <a:pt x="264" y="159"/>
                  <a:pt x="249" y="146"/>
                </a:cubicBezTo>
                <a:cubicBezTo>
                  <a:pt x="240" y="129"/>
                  <a:pt x="239" y="123"/>
                  <a:pt x="260" y="120"/>
                </a:cubicBezTo>
                <a:cubicBezTo>
                  <a:pt x="270" y="121"/>
                  <a:pt x="282" y="117"/>
                  <a:pt x="291" y="122"/>
                </a:cubicBezTo>
                <a:cubicBezTo>
                  <a:pt x="305" y="129"/>
                  <a:pt x="287" y="159"/>
                  <a:pt x="278" y="164"/>
                </a:cubicBezTo>
                <a:cubicBezTo>
                  <a:pt x="254" y="156"/>
                  <a:pt x="248" y="155"/>
                  <a:pt x="242" y="131"/>
                </a:cubicBezTo>
                <a:cubicBezTo>
                  <a:pt x="244" y="121"/>
                  <a:pt x="245" y="111"/>
                  <a:pt x="249" y="101"/>
                </a:cubicBezTo>
                <a:cubicBezTo>
                  <a:pt x="250" y="98"/>
                  <a:pt x="256" y="104"/>
                  <a:pt x="257" y="107"/>
                </a:cubicBezTo>
                <a:cubicBezTo>
                  <a:pt x="252" y="139"/>
                  <a:pt x="258" y="149"/>
                  <a:pt x="230" y="135"/>
                </a:cubicBezTo>
                <a:cubicBezTo>
                  <a:pt x="217" y="117"/>
                  <a:pt x="216" y="113"/>
                  <a:pt x="222" y="92"/>
                </a:cubicBezTo>
                <a:cubicBezTo>
                  <a:pt x="239" y="96"/>
                  <a:pt x="236" y="104"/>
                  <a:pt x="239" y="120"/>
                </a:cubicBezTo>
                <a:cubicBezTo>
                  <a:pt x="238" y="128"/>
                  <a:pt x="240" y="137"/>
                  <a:pt x="236" y="144"/>
                </a:cubicBezTo>
                <a:cubicBezTo>
                  <a:pt x="226" y="163"/>
                  <a:pt x="200" y="122"/>
                  <a:pt x="198" y="119"/>
                </a:cubicBezTo>
                <a:cubicBezTo>
                  <a:pt x="197" y="106"/>
                  <a:pt x="194" y="103"/>
                  <a:pt x="206" y="99"/>
                </a:cubicBezTo>
                <a:cubicBezTo>
                  <a:pt x="229" y="102"/>
                  <a:pt x="235" y="100"/>
                  <a:pt x="237" y="122"/>
                </a:cubicBezTo>
                <a:cubicBezTo>
                  <a:pt x="235" y="154"/>
                  <a:pt x="230" y="143"/>
                  <a:pt x="194" y="138"/>
                </a:cubicBezTo>
                <a:cubicBezTo>
                  <a:pt x="175" y="129"/>
                  <a:pt x="166" y="123"/>
                  <a:pt x="161" y="102"/>
                </a:cubicBezTo>
                <a:cubicBezTo>
                  <a:pt x="170" y="76"/>
                  <a:pt x="177" y="93"/>
                  <a:pt x="179" y="108"/>
                </a:cubicBezTo>
                <a:cubicBezTo>
                  <a:pt x="177" y="139"/>
                  <a:pt x="185" y="150"/>
                  <a:pt x="158" y="141"/>
                </a:cubicBezTo>
                <a:cubicBezTo>
                  <a:pt x="147" y="129"/>
                  <a:pt x="142" y="123"/>
                  <a:pt x="138" y="107"/>
                </a:cubicBezTo>
                <a:cubicBezTo>
                  <a:pt x="149" y="78"/>
                  <a:pt x="172" y="125"/>
                  <a:pt x="176" y="135"/>
                </a:cubicBezTo>
                <a:cubicBezTo>
                  <a:pt x="173" y="160"/>
                  <a:pt x="168" y="152"/>
                  <a:pt x="140" y="147"/>
                </a:cubicBezTo>
                <a:cubicBezTo>
                  <a:pt x="129" y="142"/>
                  <a:pt x="112" y="139"/>
                  <a:pt x="110" y="125"/>
                </a:cubicBezTo>
                <a:cubicBezTo>
                  <a:pt x="112" y="105"/>
                  <a:pt x="134" y="117"/>
                  <a:pt x="149" y="120"/>
                </a:cubicBezTo>
                <a:cubicBezTo>
                  <a:pt x="162" y="140"/>
                  <a:pt x="160" y="151"/>
                  <a:pt x="135" y="153"/>
                </a:cubicBezTo>
                <a:cubicBezTo>
                  <a:pt x="107" y="149"/>
                  <a:pt x="105" y="153"/>
                  <a:pt x="110" y="128"/>
                </a:cubicBezTo>
                <a:cubicBezTo>
                  <a:pt x="129" y="139"/>
                  <a:pt x="129" y="142"/>
                  <a:pt x="137" y="162"/>
                </a:cubicBezTo>
                <a:cubicBezTo>
                  <a:pt x="128" y="195"/>
                  <a:pt x="131" y="187"/>
                  <a:pt x="96" y="180"/>
                </a:cubicBezTo>
                <a:cubicBezTo>
                  <a:pt x="87" y="171"/>
                  <a:pt x="72" y="157"/>
                  <a:pt x="87" y="146"/>
                </a:cubicBezTo>
                <a:cubicBezTo>
                  <a:pt x="101" y="152"/>
                  <a:pt x="123" y="177"/>
                  <a:pt x="99" y="191"/>
                </a:cubicBezTo>
                <a:cubicBezTo>
                  <a:pt x="82" y="188"/>
                  <a:pt x="81" y="189"/>
                  <a:pt x="74" y="174"/>
                </a:cubicBezTo>
                <a:cubicBezTo>
                  <a:pt x="71" y="159"/>
                  <a:pt x="73" y="152"/>
                  <a:pt x="89" y="156"/>
                </a:cubicBezTo>
                <a:cubicBezTo>
                  <a:pt x="96" y="169"/>
                  <a:pt x="102" y="182"/>
                  <a:pt x="87" y="191"/>
                </a:cubicBezTo>
                <a:cubicBezTo>
                  <a:pt x="56" y="189"/>
                  <a:pt x="47" y="188"/>
                  <a:pt x="23" y="170"/>
                </a:cubicBezTo>
                <a:cubicBezTo>
                  <a:pt x="15" y="153"/>
                  <a:pt x="17" y="154"/>
                  <a:pt x="35" y="161"/>
                </a:cubicBezTo>
                <a:cubicBezTo>
                  <a:pt x="38" y="168"/>
                  <a:pt x="42" y="172"/>
                  <a:pt x="35" y="177"/>
                </a:cubicBezTo>
                <a:cubicBezTo>
                  <a:pt x="14" y="173"/>
                  <a:pt x="11" y="169"/>
                  <a:pt x="5" y="150"/>
                </a:cubicBezTo>
                <a:cubicBezTo>
                  <a:pt x="9" y="119"/>
                  <a:pt x="9" y="124"/>
                  <a:pt x="35" y="117"/>
                </a:cubicBezTo>
                <a:cubicBezTo>
                  <a:pt x="65" y="126"/>
                  <a:pt x="68" y="123"/>
                  <a:pt x="62" y="150"/>
                </a:cubicBezTo>
                <a:cubicBezTo>
                  <a:pt x="41" y="129"/>
                  <a:pt x="49" y="98"/>
                  <a:pt x="74" y="84"/>
                </a:cubicBezTo>
                <a:cubicBezTo>
                  <a:pt x="103" y="87"/>
                  <a:pt x="102" y="91"/>
                  <a:pt x="99" y="119"/>
                </a:cubicBezTo>
                <a:cubicBezTo>
                  <a:pt x="86" y="115"/>
                  <a:pt x="83" y="102"/>
                  <a:pt x="78" y="90"/>
                </a:cubicBezTo>
                <a:cubicBezTo>
                  <a:pt x="74" y="70"/>
                  <a:pt x="72" y="55"/>
                  <a:pt x="92" y="45"/>
                </a:cubicBezTo>
                <a:cubicBezTo>
                  <a:pt x="98" y="46"/>
                  <a:pt x="105" y="44"/>
                  <a:pt x="110" y="48"/>
                </a:cubicBezTo>
                <a:cubicBezTo>
                  <a:pt x="123" y="58"/>
                  <a:pt x="100" y="92"/>
                  <a:pt x="87" y="95"/>
                </a:cubicBezTo>
                <a:cubicBezTo>
                  <a:pt x="64" y="91"/>
                  <a:pt x="53" y="92"/>
                  <a:pt x="45" y="69"/>
                </a:cubicBezTo>
                <a:cubicBezTo>
                  <a:pt x="47" y="48"/>
                  <a:pt x="47" y="46"/>
                  <a:pt x="66" y="39"/>
                </a:cubicBezTo>
                <a:cubicBezTo>
                  <a:pt x="103" y="45"/>
                  <a:pt x="102" y="37"/>
                  <a:pt x="107" y="63"/>
                </a:cubicBezTo>
                <a:cubicBezTo>
                  <a:pt x="105" y="76"/>
                  <a:pt x="104" y="78"/>
                  <a:pt x="93" y="84"/>
                </a:cubicBezTo>
                <a:cubicBezTo>
                  <a:pt x="72" y="77"/>
                  <a:pt x="87" y="55"/>
                  <a:pt x="92" y="38"/>
                </a:cubicBezTo>
                <a:cubicBezTo>
                  <a:pt x="104" y="42"/>
                  <a:pt x="120" y="40"/>
                  <a:pt x="128" y="50"/>
                </a:cubicBezTo>
                <a:cubicBezTo>
                  <a:pt x="140" y="66"/>
                  <a:pt x="117" y="86"/>
                  <a:pt x="107" y="93"/>
                </a:cubicBezTo>
                <a:cubicBezTo>
                  <a:pt x="91" y="90"/>
                  <a:pt x="94" y="45"/>
                  <a:pt x="117" y="32"/>
                </a:cubicBezTo>
                <a:cubicBezTo>
                  <a:pt x="145" y="37"/>
                  <a:pt x="157" y="33"/>
                  <a:pt x="159" y="60"/>
                </a:cubicBezTo>
                <a:cubicBezTo>
                  <a:pt x="158" y="71"/>
                  <a:pt x="159" y="79"/>
                  <a:pt x="147" y="81"/>
                </a:cubicBezTo>
                <a:cubicBezTo>
                  <a:pt x="134" y="80"/>
                  <a:pt x="135" y="76"/>
                  <a:pt x="128" y="65"/>
                </a:cubicBezTo>
                <a:cubicBezTo>
                  <a:pt x="125" y="46"/>
                  <a:pt x="127" y="32"/>
                  <a:pt x="146" y="24"/>
                </a:cubicBezTo>
                <a:cubicBezTo>
                  <a:pt x="176" y="27"/>
                  <a:pt x="176" y="21"/>
                  <a:pt x="182" y="44"/>
                </a:cubicBezTo>
                <a:cubicBezTo>
                  <a:pt x="178" y="59"/>
                  <a:pt x="174" y="64"/>
                  <a:pt x="162" y="74"/>
                </a:cubicBezTo>
                <a:cubicBezTo>
                  <a:pt x="135" y="72"/>
                  <a:pt x="135" y="75"/>
                  <a:pt x="132" y="51"/>
                </a:cubicBezTo>
                <a:cubicBezTo>
                  <a:pt x="135" y="23"/>
                  <a:pt x="142" y="15"/>
                  <a:pt x="170" y="11"/>
                </a:cubicBezTo>
                <a:cubicBezTo>
                  <a:pt x="176" y="11"/>
                  <a:pt x="183" y="10"/>
                  <a:pt x="189" y="12"/>
                </a:cubicBezTo>
                <a:cubicBezTo>
                  <a:pt x="196" y="15"/>
                  <a:pt x="191" y="52"/>
                  <a:pt x="168" y="54"/>
                </a:cubicBezTo>
                <a:cubicBezTo>
                  <a:pt x="151" y="48"/>
                  <a:pt x="147" y="23"/>
                  <a:pt x="158" y="6"/>
                </a:cubicBezTo>
                <a:cubicBezTo>
                  <a:pt x="161" y="0"/>
                  <a:pt x="177" y="0"/>
                  <a:pt x="177" y="0"/>
                </a:cubicBezTo>
                <a:cubicBezTo>
                  <a:pt x="190" y="2"/>
                  <a:pt x="199" y="3"/>
                  <a:pt x="207" y="14"/>
                </a:cubicBezTo>
                <a:cubicBezTo>
                  <a:pt x="213" y="33"/>
                  <a:pt x="210" y="49"/>
                  <a:pt x="191" y="57"/>
                </a:cubicBezTo>
                <a:cubicBezTo>
                  <a:pt x="151" y="41"/>
                  <a:pt x="172" y="8"/>
                  <a:pt x="207" y="2"/>
                </a:cubicBezTo>
                <a:cubicBezTo>
                  <a:pt x="218" y="2"/>
                  <a:pt x="229" y="0"/>
                  <a:pt x="240" y="3"/>
                </a:cubicBezTo>
                <a:cubicBezTo>
                  <a:pt x="249" y="5"/>
                  <a:pt x="238" y="46"/>
                  <a:pt x="225" y="57"/>
                </a:cubicBezTo>
                <a:cubicBezTo>
                  <a:pt x="224" y="31"/>
                  <a:pt x="222" y="14"/>
                  <a:pt x="248" y="3"/>
                </a:cubicBezTo>
                <a:cubicBezTo>
                  <a:pt x="276" y="17"/>
                  <a:pt x="281" y="28"/>
                  <a:pt x="260" y="60"/>
                </a:cubicBezTo>
                <a:cubicBezTo>
                  <a:pt x="245" y="41"/>
                  <a:pt x="249" y="13"/>
                  <a:pt x="278" y="8"/>
                </a:cubicBezTo>
                <a:cubicBezTo>
                  <a:pt x="285" y="9"/>
                  <a:pt x="293" y="8"/>
                  <a:pt x="300" y="12"/>
                </a:cubicBezTo>
                <a:cubicBezTo>
                  <a:pt x="308" y="17"/>
                  <a:pt x="321" y="32"/>
                  <a:pt x="321" y="32"/>
                </a:cubicBezTo>
                <a:cubicBezTo>
                  <a:pt x="325" y="51"/>
                  <a:pt x="325" y="65"/>
                  <a:pt x="306" y="74"/>
                </a:cubicBezTo>
                <a:cubicBezTo>
                  <a:pt x="283" y="72"/>
                  <a:pt x="275" y="78"/>
                  <a:pt x="270" y="57"/>
                </a:cubicBezTo>
                <a:cubicBezTo>
                  <a:pt x="275" y="24"/>
                  <a:pt x="282" y="33"/>
                  <a:pt x="317" y="39"/>
                </a:cubicBezTo>
                <a:cubicBezTo>
                  <a:pt x="327" y="50"/>
                  <a:pt x="342" y="82"/>
                  <a:pt x="318" y="90"/>
                </a:cubicBezTo>
                <a:cubicBezTo>
                  <a:pt x="309" y="93"/>
                  <a:pt x="300" y="91"/>
                  <a:pt x="291" y="92"/>
                </a:cubicBezTo>
                <a:cubicBezTo>
                  <a:pt x="269" y="76"/>
                  <a:pt x="286" y="54"/>
                  <a:pt x="306" y="47"/>
                </a:cubicBezTo>
                <a:cubicBezTo>
                  <a:pt x="321" y="49"/>
                  <a:pt x="323" y="62"/>
                  <a:pt x="326" y="75"/>
                </a:cubicBezTo>
                <a:cubicBezTo>
                  <a:pt x="324" y="96"/>
                  <a:pt x="328" y="105"/>
                  <a:pt x="308" y="110"/>
                </a:cubicBezTo>
                <a:cubicBezTo>
                  <a:pt x="300" y="102"/>
                  <a:pt x="295" y="94"/>
                  <a:pt x="290" y="84"/>
                </a:cubicBezTo>
                <a:cubicBezTo>
                  <a:pt x="296" y="57"/>
                  <a:pt x="320" y="71"/>
                  <a:pt x="345" y="75"/>
                </a:cubicBezTo>
                <a:cubicBezTo>
                  <a:pt x="363" y="98"/>
                  <a:pt x="350" y="116"/>
                  <a:pt x="324" y="119"/>
                </a:cubicBezTo>
                <a:cubicBezTo>
                  <a:pt x="319" y="118"/>
                  <a:pt x="310" y="122"/>
                  <a:pt x="308" y="117"/>
                </a:cubicBezTo>
                <a:cubicBezTo>
                  <a:pt x="305" y="109"/>
                  <a:pt x="307" y="97"/>
                  <a:pt x="314" y="93"/>
                </a:cubicBezTo>
                <a:cubicBezTo>
                  <a:pt x="322" y="89"/>
                  <a:pt x="333" y="97"/>
                  <a:pt x="342" y="99"/>
                </a:cubicBezTo>
                <a:cubicBezTo>
                  <a:pt x="354" y="118"/>
                  <a:pt x="352" y="132"/>
                  <a:pt x="339" y="149"/>
                </a:cubicBezTo>
                <a:cubicBezTo>
                  <a:pt x="323" y="142"/>
                  <a:pt x="320" y="127"/>
                  <a:pt x="338" y="120"/>
                </a:cubicBezTo>
                <a:cubicBezTo>
                  <a:pt x="373" y="130"/>
                  <a:pt x="368" y="123"/>
                  <a:pt x="377" y="150"/>
                </a:cubicBezTo>
                <a:cubicBezTo>
                  <a:pt x="372" y="173"/>
                  <a:pt x="366" y="172"/>
                  <a:pt x="345" y="176"/>
                </a:cubicBezTo>
                <a:cubicBezTo>
                  <a:pt x="343" y="156"/>
                  <a:pt x="350" y="161"/>
                  <a:pt x="369" y="167"/>
                </a:cubicBezTo>
                <a:cubicBezTo>
                  <a:pt x="377" y="186"/>
                  <a:pt x="373" y="188"/>
                  <a:pt x="351" y="189"/>
                </a:cubicBezTo>
                <a:cubicBezTo>
                  <a:pt x="331" y="188"/>
                  <a:pt x="300" y="195"/>
                  <a:pt x="321" y="177"/>
                </a:cubicBezTo>
                <a:cubicBezTo>
                  <a:pt x="328" y="178"/>
                  <a:pt x="336" y="176"/>
                  <a:pt x="342" y="180"/>
                </a:cubicBezTo>
                <a:cubicBezTo>
                  <a:pt x="345" y="182"/>
                  <a:pt x="338" y="186"/>
                  <a:pt x="335" y="186"/>
                </a:cubicBezTo>
                <a:cubicBezTo>
                  <a:pt x="322" y="187"/>
                  <a:pt x="310" y="185"/>
                  <a:pt x="297" y="185"/>
                </a:cubicBezTo>
                <a:cubicBezTo>
                  <a:pt x="280" y="177"/>
                  <a:pt x="265" y="173"/>
                  <a:pt x="257" y="156"/>
                </a:cubicBezTo>
                <a:cubicBezTo>
                  <a:pt x="263" y="135"/>
                  <a:pt x="270" y="140"/>
                  <a:pt x="288" y="149"/>
                </a:cubicBezTo>
                <a:cubicBezTo>
                  <a:pt x="293" y="163"/>
                  <a:pt x="286" y="162"/>
                  <a:pt x="273" y="161"/>
                </a:cubicBezTo>
                <a:cubicBezTo>
                  <a:pt x="265" y="153"/>
                  <a:pt x="258" y="145"/>
                  <a:pt x="252" y="135"/>
                </a:cubicBezTo>
                <a:cubicBezTo>
                  <a:pt x="258" y="110"/>
                  <a:pt x="281" y="124"/>
                  <a:pt x="294" y="137"/>
                </a:cubicBezTo>
                <a:cubicBezTo>
                  <a:pt x="282" y="172"/>
                  <a:pt x="272" y="162"/>
                  <a:pt x="234" y="156"/>
                </a:cubicBezTo>
                <a:cubicBezTo>
                  <a:pt x="209" y="145"/>
                  <a:pt x="200" y="146"/>
                  <a:pt x="191" y="122"/>
                </a:cubicBezTo>
                <a:cubicBezTo>
                  <a:pt x="195" y="105"/>
                  <a:pt x="194" y="98"/>
                  <a:pt x="207" y="111"/>
                </a:cubicBezTo>
                <a:cubicBezTo>
                  <a:pt x="210" y="127"/>
                  <a:pt x="216" y="147"/>
                  <a:pt x="200" y="156"/>
                </a:cubicBezTo>
                <a:cubicBezTo>
                  <a:pt x="191" y="155"/>
                  <a:pt x="182" y="155"/>
                  <a:pt x="174" y="153"/>
                </a:cubicBezTo>
                <a:cubicBezTo>
                  <a:pt x="166" y="151"/>
                  <a:pt x="159" y="146"/>
                  <a:pt x="152" y="143"/>
                </a:cubicBezTo>
                <a:cubicBezTo>
                  <a:pt x="150" y="142"/>
                  <a:pt x="145" y="139"/>
                  <a:pt x="147" y="140"/>
                </a:cubicBezTo>
                <a:cubicBezTo>
                  <a:pt x="150" y="141"/>
                  <a:pt x="152" y="143"/>
                  <a:pt x="155" y="144"/>
                </a:cubicBezTo>
                <a:cubicBezTo>
                  <a:pt x="148" y="164"/>
                  <a:pt x="122" y="156"/>
                  <a:pt x="105" y="155"/>
                </a:cubicBezTo>
                <a:cubicBezTo>
                  <a:pt x="102" y="154"/>
                  <a:pt x="96" y="153"/>
                  <a:pt x="96" y="153"/>
                </a:cubicBezTo>
              </a:path>
            </a:pathLst>
          </a:custGeom>
          <a:noFill/>
          <a:ln w="19050" cap="flat" cmpd="sng">
            <a:solidFill>
              <a:srgbClr val="FF3300"/>
            </a:solidFill>
            <a:prstDash val="solid"/>
            <a:round/>
            <a:headEnd/>
            <a:tailEnd/>
          </a:ln>
          <a:effectLst/>
        </p:spPr>
        <p:txBody>
          <a:bodyPr lIns="90488" tIns="44450" rIns="90488" bIns="44450"/>
          <a:lstStyle/>
          <a:p>
            <a:endParaRPr lang="zh-CN" altLang="en-US"/>
          </a:p>
        </p:txBody>
      </p:sp>
      <p:sp>
        <p:nvSpPr>
          <p:cNvPr id="218145" name="AutoShape 33"/>
          <p:cNvSpPr>
            <a:spLocks noChangeArrowheads="1"/>
          </p:cNvSpPr>
          <p:nvPr/>
        </p:nvSpPr>
        <p:spPr bwMode="auto">
          <a:xfrm rot="37019626">
            <a:off x="3342482" y="3929856"/>
            <a:ext cx="395288" cy="422275"/>
          </a:xfrm>
          <a:custGeom>
            <a:avLst/>
            <a:gdLst>
              <a:gd name="G0" fmla="+- 3967 0 0"/>
              <a:gd name="G1" fmla="+- 21600 0 3967"/>
              <a:gd name="G2" fmla="*/ 3967 1 2"/>
              <a:gd name="G3" fmla="+- 21600 0 G2"/>
              <a:gd name="G4" fmla="+/ 3967 21600 2"/>
              <a:gd name="G5" fmla="+/ G1 0 2"/>
              <a:gd name="G6" fmla="*/ 21600 21600 3967"/>
              <a:gd name="G7" fmla="*/ G6 1 2"/>
              <a:gd name="G8" fmla="+- 21600 0 G7"/>
              <a:gd name="G9" fmla="*/ 21600 1 2"/>
              <a:gd name="G10" fmla="+- 3967 0 G9"/>
              <a:gd name="G11" fmla="?: G10 G8 0"/>
              <a:gd name="G12" fmla="?: G10 G7 21600"/>
              <a:gd name="T0" fmla="*/ 19616 w 21600"/>
              <a:gd name="T1" fmla="*/ 10800 h 21600"/>
              <a:gd name="T2" fmla="*/ 10800 w 21600"/>
              <a:gd name="T3" fmla="*/ 21600 h 21600"/>
              <a:gd name="T4" fmla="*/ 1984 w 21600"/>
              <a:gd name="T5" fmla="*/ 10800 h 21600"/>
              <a:gd name="T6" fmla="*/ 10800 w 21600"/>
              <a:gd name="T7" fmla="*/ 0 h 21600"/>
              <a:gd name="T8" fmla="*/ 3784 w 21600"/>
              <a:gd name="T9" fmla="*/ 3784 h 21600"/>
              <a:gd name="T10" fmla="*/ 17816 w 21600"/>
              <a:gd name="T11" fmla="*/ 17816 h 21600"/>
            </a:gdLst>
            <a:ahLst/>
            <a:cxnLst>
              <a:cxn ang="0">
                <a:pos x="T0" y="T1"/>
              </a:cxn>
              <a:cxn ang="0">
                <a:pos x="T2" y="T3"/>
              </a:cxn>
              <a:cxn ang="0">
                <a:pos x="T4" y="T5"/>
              </a:cxn>
              <a:cxn ang="0">
                <a:pos x="T6" y="T7"/>
              </a:cxn>
            </a:cxnLst>
            <a:rect l="T8" t="T9" r="T10" b="T11"/>
            <a:pathLst>
              <a:path w="21600" h="21600">
                <a:moveTo>
                  <a:pt x="0" y="0"/>
                </a:moveTo>
                <a:lnTo>
                  <a:pt x="3967" y="21600"/>
                </a:lnTo>
                <a:lnTo>
                  <a:pt x="17633" y="21600"/>
                </a:lnTo>
                <a:lnTo>
                  <a:pt x="21600" y="0"/>
                </a:lnTo>
                <a:close/>
              </a:path>
            </a:pathLst>
          </a:custGeom>
          <a:solidFill>
            <a:srgbClr val="FFDD7D"/>
          </a:solidFill>
          <a:ln w="19050" algn="ctr">
            <a:solidFill>
              <a:schemeClr val="tx1"/>
            </a:solidFill>
            <a:miter lim="800000"/>
            <a:headEnd/>
            <a:tailEnd/>
          </a:ln>
          <a:effectLst/>
        </p:spPr>
        <p:txBody>
          <a:bodyPr wrap="none" lIns="90488" tIns="44450" rIns="90488" bIns="44450" anchor="ctr"/>
          <a:lstStyle/>
          <a:p>
            <a:endParaRPr lang="zh-CN" altLang="en-US"/>
          </a:p>
        </p:txBody>
      </p:sp>
      <p:sp>
        <p:nvSpPr>
          <p:cNvPr id="218146" name="Text Box 34"/>
          <p:cNvSpPr txBox="1">
            <a:spLocks noChangeArrowheads="1"/>
          </p:cNvSpPr>
          <p:nvPr/>
        </p:nvSpPr>
        <p:spPr bwMode="auto">
          <a:xfrm rot="-1014309">
            <a:off x="3287713" y="3963988"/>
            <a:ext cx="511175" cy="336550"/>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1800" b="1">
                <a:solidFill>
                  <a:srgbClr val="0099FF"/>
                </a:solidFill>
                <a:latin typeface="Arial" charset="0"/>
              </a:rPr>
              <a:t>y/n</a:t>
            </a:r>
          </a:p>
        </p:txBody>
      </p:sp>
      <p:sp>
        <p:nvSpPr>
          <p:cNvPr id="218147" name="Freeform 35"/>
          <p:cNvSpPr>
            <a:spLocks/>
          </p:cNvSpPr>
          <p:nvPr/>
        </p:nvSpPr>
        <p:spPr bwMode="auto">
          <a:xfrm>
            <a:off x="2486025" y="3759200"/>
            <a:ext cx="742950" cy="469900"/>
          </a:xfrm>
          <a:custGeom>
            <a:avLst/>
            <a:gdLst/>
            <a:ahLst/>
            <a:cxnLst>
              <a:cxn ang="0">
                <a:pos x="0" y="248"/>
              </a:cxn>
              <a:cxn ang="0">
                <a:pos x="264" y="296"/>
              </a:cxn>
              <a:cxn ang="0">
                <a:pos x="392" y="8"/>
              </a:cxn>
              <a:cxn ang="0">
                <a:pos x="468" y="0"/>
              </a:cxn>
            </a:cxnLst>
            <a:rect l="0" t="0" r="r" b="b"/>
            <a:pathLst>
              <a:path w="468" h="296">
                <a:moveTo>
                  <a:pt x="0" y="248"/>
                </a:moveTo>
                <a:lnTo>
                  <a:pt x="264" y="296"/>
                </a:lnTo>
                <a:lnTo>
                  <a:pt x="392" y="8"/>
                </a:lnTo>
                <a:lnTo>
                  <a:pt x="468" y="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18148" name="Freeform 36"/>
          <p:cNvSpPr>
            <a:spLocks/>
          </p:cNvSpPr>
          <p:nvPr/>
        </p:nvSpPr>
        <p:spPr bwMode="auto">
          <a:xfrm>
            <a:off x="2041525" y="5022850"/>
            <a:ext cx="431800" cy="635000"/>
          </a:xfrm>
          <a:custGeom>
            <a:avLst/>
            <a:gdLst/>
            <a:ahLst/>
            <a:cxnLst>
              <a:cxn ang="0">
                <a:pos x="272" y="0"/>
              </a:cxn>
              <a:cxn ang="0">
                <a:pos x="80" y="400"/>
              </a:cxn>
              <a:cxn ang="0">
                <a:pos x="0" y="400"/>
              </a:cxn>
            </a:cxnLst>
            <a:rect l="0" t="0" r="r" b="b"/>
            <a:pathLst>
              <a:path w="272" h="400">
                <a:moveTo>
                  <a:pt x="272" y="0"/>
                </a:moveTo>
                <a:lnTo>
                  <a:pt x="80" y="400"/>
                </a:lnTo>
                <a:lnTo>
                  <a:pt x="0" y="40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18149" name="Freeform 37"/>
          <p:cNvSpPr>
            <a:spLocks/>
          </p:cNvSpPr>
          <p:nvPr/>
        </p:nvSpPr>
        <p:spPr bwMode="auto">
          <a:xfrm>
            <a:off x="2473325" y="5022850"/>
            <a:ext cx="368300" cy="647700"/>
          </a:xfrm>
          <a:custGeom>
            <a:avLst/>
            <a:gdLst/>
            <a:ahLst/>
            <a:cxnLst>
              <a:cxn ang="0">
                <a:pos x="0" y="0"/>
              </a:cxn>
              <a:cxn ang="0">
                <a:pos x="156" y="408"/>
              </a:cxn>
              <a:cxn ang="0">
                <a:pos x="232" y="408"/>
              </a:cxn>
            </a:cxnLst>
            <a:rect l="0" t="0" r="r" b="b"/>
            <a:pathLst>
              <a:path w="232" h="408">
                <a:moveTo>
                  <a:pt x="0" y="0"/>
                </a:moveTo>
                <a:lnTo>
                  <a:pt x="156" y="408"/>
                </a:lnTo>
                <a:lnTo>
                  <a:pt x="232" y="408"/>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18150" name="Text Box 38"/>
          <p:cNvSpPr txBox="1">
            <a:spLocks noChangeArrowheads="1"/>
          </p:cNvSpPr>
          <p:nvPr/>
        </p:nvSpPr>
        <p:spPr bwMode="auto">
          <a:xfrm>
            <a:off x="3228975" y="4430713"/>
            <a:ext cx="322263"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y</a:t>
            </a:r>
          </a:p>
        </p:txBody>
      </p:sp>
      <p:sp>
        <p:nvSpPr>
          <p:cNvPr id="218151" name="Text Box 39"/>
          <p:cNvSpPr txBox="1">
            <a:spLocks noChangeArrowheads="1"/>
          </p:cNvSpPr>
          <p:nvPr/>
        </p:nvSpPr>
        <p:spPr bwMode="auto">
          <a:xfrm>
            <a:off x="6121400" y="4435475"/>
            <a:ext cx="322263"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y</a:t>
            </a:r>
          </a:p>
        </p:txBody>
      </p:sp>
      <p:sp>
        <p:nvSpPr>
          <p:cNvPr id="218152" name="Text Box 40"/>
          <p:cNvSpPr txBox="1">
            <a:spLocks noChangeArrowheads="1"/>
          </p:cNvSpPr>
          <p:nvPr/>
        </p:nvSpPr>
        <p:spPr bwMode="auto">
          <a:xfrm>
            <a:off x="4198938" y="4430713"/>
            <a:ext cx="336550"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n</a:t>
            </a:r>
          </a:p>
        </p:txBody>
      </p:sp>
      <p:sp>
        <p:nvSpPr>
          <p:cNvPr id="218153" name="Text Box 41"/>
          <p:cNvSpPr txBox="1">
            <a:spLocks noChangeArrowheads="1"/>
          </p:cNvSpPr>
          <p:nvPr/>
        </p:nvSpPr>
        <p:spPr bwMode="auto">
          <a:xfrm>
            <a:off x="5178425" y="4445000"/>
            <a:ext cx="336550"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n</a:t>
            </a:r>
          </a:p>
        </p:txBody>
      </p:sp>
      <p:sp>
        <p:nvSpPr>
          <p:cNvPr id="218154" name="Freeform 42"/>
          <p:cNvSpPr>
            <a:spLocks/>
          </p:cNvSpPr>
          <p:nvPr/>
        </p:nvSpPr>
        <p:spPr bwMode="auto">
          <a:xfrm>
            <a:off x="2347913" y="3741738"/>
            <a:ext cx="269875" cy="149225"/>
          </a:xfrm>
          <a:custGeom>
            <a:avLst/>
            <a:gdLst/>
            <a:ahLst/>
            <a:cxnLst>
              <a:cxn ang="0">
                <a:pos x="0" y="6"/>
              </a:cxn>
              <a:cxn ang="0">
                <a:pos x="12" y="43"/>
              </a:cxn>
              <a:cxn ang="0">
                <a:pos x="21" y="57"/>
              </a:cxn>
              <a:cxn ang="0">
                <a:pos x="32" y="72"/>
              </a:cxn>
              <a:cxn ang="0">
                <a:pos x="66" y="91"/>
              </a:cxn>
              <a:cxn ang="0">
                <a:pos x="117" y="90"/>
              </a:cxn>
              <a:cxn ang="0">
                <a:pos x="122" y="85"/>
              </a:cxn>
              <a:cxn ang="0">
                <a:pos x="128" y="84"/>
              </a:cxn>
              <a:cxn ang="0">
                <a:pos x="143" y="66"/>
              </a:cxn>
              <a:cxn ang="0">
                <a:pos x="149" y="52"/>
              </a:cxn>
              <a:cxn ang="0">
                <a:pos x="165" y="24"/>
              </a:cxn>
              <a:cxn ang="0">
                <a:pos x="168" y="4"/>
              </a:cxn>
              <a:cxn ang="0">
                <a:pos x="170" y="0"/>
              </a:cxn>
            </a:cxnLst>
            <a:rect l="0" t="0" r="r" b="b"/>
            <a:pathLst>
              <a:path w="170" h="94">
                <a:moveTo>
                  <a:pt x="0" y="6"/>
                </a:moveTo>
                <a:cubicBezTo>
                  <a:pt x="5" y="17"/>
                  <a:pt x="5" y="33"/>
                  <a:pt x="12" y="43"/>
                </a:cubicBezTo>
                <a:cubicBezTo>
                  <a:pt x="14" y="49"/>
                  <a:pt x="16" y="53"/>
                  <a:pt x="21" y="57"/>
                </a:cubicBezTo>
                <a:cubicBezTo>
                  <a:pt x="24" y="65"/>
                  <a:pt x="24" y="68"/>
                  <a:pt x="32" y="72"/>
                </a:cubicBezTo>
                <a:cubicBezTo>
                  <a:pt x="41" y="87"/>
                  <a:pt x="49" y="90"/>
                  <a:pt x="66" y="91"/>
                </a:cubicBezTo>
                <a:cubicBezTo>
                  <a:pt x="83" y="94"/>
                  <a:pt x="100" y="91"/>
                  <a:pt x="117" y="90"/>
                </a:cubicBezTo>
                <a:cubicBezTo>
                  <a:pt x="119" y="88"/>
                  <a:pt x="120" y="86"/>
                  <a:pt x="122" y="85"/>
                </a:cubicBezTo>
                <a:cubicBezTo>
                  <a:pt x="124" y="84"/>
                  <a:pt x="126" y="85"/>
                  <a:pt x="128" y="84"/>
                </a:cubicBezTo>
                <a:cubicBezTo>
                  <a:pt x="133" y="80"/>
                  <a:pt x="139" y="72"/>
                  <a:pt x="143" y="66"/>
                </a:cubicBezTo>
                <a:cubicBezTo>
                  <a:pt x="144" y="60"/>
                  <a:pt x="146" y="57"/>
                  <a:pt x="149" y="52"/>
                </a:cubicBezTo>
                <a:cubicBezTo>
                  <a:pt x="151" y="41"/>
                  <a:pt x="159" y="33"/>
                  <a:pt x="165" y="24"/>
                </a:cubicBezTo>
                <a:cubicBezTo>
                  <a:pt x="166" y="17"/>
                  <a:pt x="166" y="11"/>
                  <a:pt x="168" y="4"/>
                </a:cubicBezTo>
                <a:cubicBezTo>
                  <a:pt x="168" y="3"/>
                  <a:pt x="170" y="0"/>
                  <a:pt x="170" y="0"/>
                </a:cubicBezTo>
              </a:path>
            </a:pathLst>
          </a:custGeom>
          <a:noFill/>
          <a:ln w="19050" cap="flat" cmpd="sng">
            <a:solidFill>
              <a:schemeClr val="tx1"/>
            </a:solidFill>
            <a:prstDash val="solid"/>
            <a:round/>
            <a:headEnd/>
            <a:tailEnd/>
          </a:ln>
          <a:effectLst/>
        </p:spPr>
        <p:txBody>
          <a:bodyPr lIns="90488" tIns="44450" rIns="90488" bIns="44450"/>
          <a:lstStyle/>
          <a:p>
            <a:endParaRPr lang="zh-CN" altLang="en-US"/>
          </a:p>
        </p:txBody>
      </p:sp>
      <p:sp>
        <p:nvSpPr>
          <p:cNvPr id="218155" name="Freeform 43"/>
          <p:cNvSpPr>
            <a:spLocks/>
          </p:cNvSpPr>
          <p:nvPr/>
        </p:nvSpPr>
        <p:spPr bwMode="auto">
          <a:xfrm>
            <a:off x="2319338" y="3738563"/>
            <a:ext cx="47625" cy="22225"/>
          </a:xfrm>
          <a:custGeom>
            <a:avLst/>
            <a:gdLst/>
            <a:ahLst/>
            <a:cxnLst>
              <a:cxn ang="0">
                <a:pos x="0" y="14"/>
              </a:cxn>
              <a:cxn ang="0">
                <a:pos x="27" y="8"/>
              </a:cxn>
              <a:cxn ang="0">
                <a:pos x="30" y="0"/>
              </a:cxn>
            </a:cxnLst>
            <a:rect l="0" t="0" r="r" b="b"/>
            <a:pathLst>
              <a:path w="30" h="14">
                <a:moveTo>
                  <a:pt x="0" y="14"/>
                </a:moveTo>
                <a:cubicBezTo>
                  <a:pt x="9" y="13"/>
                  <a:pt x="20" y="13"/>
                  <a:pt x="27" y="8"/>
                </a:cubicBezTo>
                <a:cubicBezTo>
                  <a:pt x="29" y="2"/>
                  <a:pt x="28" y="5"/>
                  <a:pt x="30"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8156" name="Freeform 44"/>
          <p:cNvSpPr>
            <a:spLocks/>
          </p:cNvSpPr>
          <p:nvPr/>
        </p:nvSpPr>
        <p:spPr bwMode="auto">
          <a:xfrm>
            <a:off x="2592388" y="3732213"/>
            <a:ext cx="47625" cy="23812"/>
          </a:xfrm>
          <a:custGeom>
            <a:avLst/>
            <a:gdLst/>
            <a:ahLst/>
            <a:cxnLst>
              <a:cxn ang="0">
                <a:pos x="0" y="0"/>
              </a:cxn>
              <a:cxn ang="0">
                <a:pos x="14" y="6"/>
              </a:cxn>
              <a:cxn ang="0">
                <a:pos x="26" y="11"/>
              </a:cxn>
              <a:cxn ang="0">
                <a:pos x="30" y="15"/>
              </a:cxn>
            </a:cxnLst>
            <a:rect l="0" t="0" r="r" b="b"/>
            <a:pathLst>
              <a:path w="30" h="15">
                <a:moveTo>
                  <a:pt x="0" y="0"/>
                </a:moveTo>
                <a:cubicBezTo>
                  <a:pt x="5" y="3"/>
                  <a:pt x="8" y="5"/>
                  <a:pt x="14" y="6"/>
                </a:cubicBezTo>
                <a:cubicBezTo>
                  <a:pt x="18" y="8"/>
                  <a:pt x="23" y="8"/>
                  <a:pt x="26" y="11"/>
                </a:cubicBezTo>
                <a:cubicBezTo>
                  <a:pt x="29" y="15"/>
                  <a:pt x="27" y="15"/>
                  <a:pt x="30" y="15"/>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18157" name="Text Box 45"/>
          <p:cNvSpPr txBox="1">
            <a:spLocks noChangeArrowheads="1"/>
          </p:cNvSpPr>
          <p:nvPr/>
        </p:nvSpPr>
        <p:spPr bwMode="auto">
          <a:xfrm>
            <a:off x="2014538" y="2776538"/>
            <a:ext cx="1079500"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Trigger</a:t>
            </a:r>
          </a:p>
        </p:txBody>
      </p:sp>
      <p:sp>
        <p:nvSpPr>
          <p:cNvPr id="218158" name="Oval 46"/>
          <p:cNvSpPr>
            <a:spLocks noChangeArrowheads="1"/>
          </p:cNvSpPr>
          <p:nvPr/>
        </p:nvSpPr>
        <p:spPr bwMode="auto">
          <a:xfrm>
            <a:off x="2284413" y="3492500"/>
            <a:ext cx="161925" cy="123825"/>
          </a:xfrm>
          <a:prstGeom prst="ellipse">
            <a:avLst/>
          </a:prstGeom>
          <a:noFill/>
          <a:ln w="19050" algn="ctr">
            <a:solidFill>
              <a:schemeClr val="accent2"/>
            </a:solidFill>
            <a:round/>
            <a:headEnd/>
            <a:tailEnd/>
          </a:ln>
          <a:effectLst/>
        </p:spPr>
        <p:txBody>
          <a:bodyPr wrap="none" lIns="90488" tIns="44450" rIns="90488" bIns="44450" anchor="ctr"/>
          <a:lstStyle/>
          <a:p>
            <a:endParaRPr lang="zh-CN" altLang="en-US"/>
          </a:p>
        </p:txBody>
      </p:sp>
      <p:sp>
        <p:nvSpPr>
          <p:cNvPr id="218159" name="Oval 47"/>
          <p:cNvSpPr>
            <a:spLocks noChangeArrowheads="1"/>
          </p:cNvSpPr>
          <p:nvPr/>
        </p:nvSpPr>
        <p:spPr bwMode="auto">
          <a:xfrm>
            <a:off x="2527300" y="3494088"/>
            <a:ext cx="161925" cy="123825"/>
          </a:xfrm>
          <a:prstGeom prst="ellipse">
            <a:avLst/>
          </a:prstGeom>
          <a:noFill/>
          <a:ln w="19050" algn="ctr">
            <a:solidFill>
              <a:schemeClr val="accent2"/>
            </a:solidFill>
            <a:round/>
            <a:headEnd/>
            <a:tailEnd/>
          </a:ln>
          <a:effectLst/>
        </p:spPr>
        <p:txBody>
          <a:bodyPr wrap="none" lIns="90488" tIns="44450" rIns="90488" bIns="44450" anchor="ctr"/>
          <a:lstStyle/>
          <a:p>
            <a:endParaRPr lang="zh-CN" altLang="en-US"/>
          </a:p>
        </p:txBody>
      </p:sp>
      <p:sp>
        <p:nvSpPr>
          <p:cNvPr id="218160" name="Line 48"/>
          <p:cNvSpPr>
            <a:spLocks noChangeShapeType="1"/>
          </p:cNvSpPr>
          <p:nvPr/>
        </p:nvSpPr>
        <p:spPr bwMode="auto">
          <a:xfrm>
            <a:off x="2446338" y="3546475"/>
            <a:ext cx="82550" cy="1588"/>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218161" name="Line 49"/>
          <p:cNvSpPr>
            <a:spLocks noChangeShapeType="1"/>
          </p:cNvSpPr>
          <p:nvPr/>
        </p:nvSpPr>
        <p:spPr bwMode="auto">
          <a:xfrm flipV="1">
            <a:off x="2689225" y="3508375"/>
            <a:ext cx="47625" cy="39688"/>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218162" name="Line 50"/>
          <p:cNvSpPr>
            <a:spLocks noChangeShapeType="1"/>
          </p:cNvSpPr>
          <p:nvPr/>
        </p:nvSpPr>
        <p:spPr bwMode="auto">
          <a:xfrm>
            <a:off x="2251075" y="3511550"/>
            <a:ext cx="39688" cy="33338"/>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218163" name="Text Box 51"/>
          <p:cNvSpPr txBox="1">
            <a:spLocks noChangeArrowheads="1"/>
          </p:cNvSpPr>
          <p:nvPr/>
        </p:nvSpPr>
        <p:spPr bwMode="auto">
          <a:xfrm>
            <a:off x="566738" y="1539875"/>
            <a:ext cx="6364287" cy="1096963"/>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rgbClr val="0000FF"/>
                </a:solidFill>
                <a:latin typeface="Comic Sans MS" pitchFamily="66" charset="0"/>
              </a:rPr>
              <a:t>- </a:t>
            </a:r>
            <a:r>
              <a:rPr kumimoji="0" lang="en-US" altLang="zh-CN" sz="2000">
                <a:solidFill>
                  <a:srgbClr val="0000FF"/>
                </a:solidFill>
                <a:latin typeface="Comic Sans MS" pitchFamily="66" charset="0"/>
              </a:rPr>
              <a:t>T</a:t>
            </a:r>
            <a:r>
              <a:rPr kumimoji="0" lang="en-US" sz="2000">
                <a:solidFill>
                  <a:srgbClr val="0000FF"/>
                </a:solidFill>
                <a:latin typeface="Comic Sans MS" pitchFamily="66" charset="0"/>
              </a:rPr>
              <a:t>o decide on one before the next one comes along.</a:t>
            </a:r>
          </a:p>
          <a:p>
            <a:pPr eaLnBrk="0" hangingPunct="0">
              <a:lnSpc>
                <a:spcPct val="90000"/>
              </a:lnSpc>
              <a:spcBef>
                <a:spcPct val="30000"/>
              </a:spcBef>
            </a:pPr>
            <a:r>
              <a:rPr kumimoji="0" lang="en-US" sz="2000">
                <a:solidFill>
                  <a:srgbClr val="0000FF"/>
                </a:solidFill>
                <a:latin typeface="Comic Sans MS" pitchFamily="66" charset="0"/>
              </a:rPr>
              <a:t>- </a:t>
            </a:r>
            <a:r>
              <a:rPr kumimoji="0" lang="en-US" altLang="zh-CN" sz="2000">
                <a:solidFill>
                  <a:srgbClr val="0000FF"/>
                </a:solidFill>
                <a:latin typeface="Comic Sans MS" pitchFamily="66" charset="0"/>
              </a:rPr>
              <a:t>The</a:t>
            </a:r>
            <a:r>
              <a:rPr kumimoji="0" lang="en-US" sz="2000">
                <a:solidFill>
                  <a:srgbClr val="0000FF"/>
                </a:solidFill>
                <a:latin typeface="Comic Sans MS" pitchFamily="66" charset="0"/>
              </a:rPr>
              <a:t> decision can’t take longer than </a:t>
            </a:r>
            <a:r>
              <a:rPr kumimoji="0" lang="en-US" sz="2000">
                <a:solidFill>
                  <a:srgbClr val="FF3300"/>
                </a:solidFill>
                <a:latin typeface="Symbol" pitchFamily="18" charset="2"/>
              </a:rPr>
              <a:t>D</a:t>
            </a:r>
            <a:r>
              <a:rPr kumimoji="0" lang="en-US" sz="2000">
                <a:solidFill>
                  <a:srgbClr val="FF3300"/>
                </a:solidFill>
                <a:latin typeface="Arial" charset="0"/>
              </a:rPr>
              <a:t>t = d/v</a:t>
            </a:r>
            <a:r>
              <a:rPr kumimoji="0" lang="en-US" sz="2000">
                <a:solidFill>
                  <a:srgbClr val="0000FF"/>
                </a:solidFill>
                <a:latin typeface="Comic Sans MS" pitchFamily="66" charset="0"/>
              </a:rPr>
              <a:t>.</a:t>
            </a:r>
          </a:p>
          <a:p>
            <a:pPr eaLnBrk="0" hangingPunct="0">
              <a:lnSpc>
                <a:spcPct val="90000"/>
              </a:lnSpc>
              <a:spcBef>
                <a:spcPct val="30000"/>
              </a:spcBef>
            </a:pPr>
            <a:r>
              <a:rPr kumimoji="0" lang="en-US" sz="2000">
                <a:solidFill>
                  <a:srgbClr val="0000FF"/>
                </a:solidFill>
                <a:latin typeface="Comic Sans MS" pitchFamily="66" charset="0"/>
              </a:rPr>
              <a:t>- Taking more time means making less mistakes.</a:t>
            </a:r>
          </a:p>
        </p:txBody>
      </p:sp>
      <p:sp>
        <p:nvSpPr>
          <p:cNvPr id="218164" name="AutoShape 52"/>
          <p:cNvSpPr>
            <a:spLocks noChangeArrowheads="1"/>
          </p:cNvSpPr>
          <p:nvPr/>
        </p:nvSpPr>
        <p:spPr bwMode="auto">
          <a:xfrm>
            <a:off x="2246313" y="4448175"/>
            <a:ext cx="384175" cy="384175"/>
          </a:xfrm>
          <a:prstGeom prst="octagon">
            <a:avLst>
              <a:gd name="adj" fmla="val 29287"/>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18165" name="Text Box 53"/>
          <p:cNvSpPr txBox="1">
            <a:spLocks noChangeArrowheads="1"/>
          </p:cNvSpPr>
          <p:nvPr/>
        </p:nvSpPr>
        <p:spPr bwMode="auto">
          <a:xfrm>
            <a:off x="4529138" y="4862513"/>
            <a:ext cx="304800"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rgbClr val="FF3300"/>
                </a:solidFill>
                <a:latin typeface="Comic Sans MS" pitchFamily="66" charset="0"/>
              </a:rPr>
              <a:t>v</a:t>
            </a:r>
          </a:p>
        </p:txBody>
      </p:sp>
      <p:sp>
        <p:nvSpPr>
          <p:cNvPr id="218166" name="Line 54"/>
          <p:cNvSpPr>
            <a:spLocks noChangeShapeType="1"/>
          </p:cNvSpPr>
          <p:nvPr/>
        </p:nvSpPr>
        <p:spPr bwMode="auto">
          <a:xfrm>
            <a:off x="5343525" y="3924300"/>
            <a:ext cx="0" cy="295275"/>
          </a:xfrm>
          <a:prstGeom prst="line">
            <a:avLst/>
          </a:prstGeom>
          <a:noFill/>
          <a:ln w="19050">
            <a:solidFill>
              <a:srgbClr val="FF3300"/>
            </a:solidFill>
            <a:round/>
            <a:headEnd/>
            <a:tailEnd/>
          </a:ln>
          <a:effectLst/>
        </p:spPr>
        <p:txBody>
          <a:bodyPr lIns="90488" tIns="44450" rIns="90488" bIns="44450"/>
          <a:lstStyle/>
          <a:p>
            <a:endParaRPr lang="zh-CN" altLang="en-US"/>
          </a:p>
        </p:txBody>
      </p:sp>
      <p:sp>
        <p:nvSpPr>
          <p:cNvPr id="218167" name="Line 55"/>
          <p:cNvSpPr>
            <a:spLocks noChangeShapeType="1"/>
          </p:cNvSpPr>
          <p:nvPr/>
        </p:nvSpPr>
        <p:spPr bwMode="auto">
          <a:xfrm>
            <a:off x="6269038" y="3925888"/>
            <a:ext cx="0" cy="295275"/>
          </a:xfrm>
          <a:prstGeom prst="line">
            <a:avLst/>
          </a:prstGeom>
          <a:noFill/>
          <a:ln w="19050">
            <a:solidFill>
              <a:srgbClr val="FF3300"/>
            </a:solidFill>
            <a:round/>
            <a:headEnd/>
            <a:tailEnd/>
          </a:ln>
          <a:effectLst/>
        </p:spPr>
        <p:txBody>
          <a:bodyPr lIns="90488" tIns="44450" rIns="90488" bIns="44450"/>
          <a:lstStyle/>
          <a:p>
            <a:endParaRPr lang="zh-CN" altLang="en-US"/>
          </a:p>
        </p:txBody>
      </p:sp>
      <p:sp>
        <p:nvSpPr>
          <p:cNvPr id="218168" name="Line 56"/>
          <p:cNvSpPr>
            <a:spLocks noChangeShapeType="1"/>
          </p:cNvSpPr>
          <p:nvPr/>
        </p:nvSpPr>
        <p:spPr bwMode="auto">
          <a:xfrm>
            <a:off x="5343525" y="4067175"/>
            <a:ext cx="914400" cy="0"/>
          </a:xfrm>
          <a:prstGeom prst="line">
            <a:avLst/>
          </a:prstGeom>
          <a:noFill/>
          <a:ln w="12700">
            <a:solidFill>
              <a:srgbClr val="FF3300"/>
            </a:solidFill>
            <a:round/>
            <a:headEnd type="triangle" w="med" len="med"/>
            <a:tailEnd type="triangle" w="med" len="med"/>
          </a:ln>
          <a:effectLst/>
        </p:spPr>
        <p:txBody>
          <a:bodyPr lIns="90488" tIns="44450" rIns="90488" bIns="44450"/>
          <a:lstStyle/>
          <a:p>
            <a:endParaRPr lang="zh-CN" altLang="en-US"/>
          </a:p>
        </p:txBody>
      </p:sp>
      <p:sp>
        <p:nvSpPr>
          <p:cNvPr id="218169" name="Text Box 57"/>
          <p:cNvSpPr txBox="1">
            <a:spLocks noChangeArrowheads="1"/>
          </p:cNvSpPr>
          <p:nvPr/>
        </p:nvSpPr>
        <p:spPr bwMode="auto">
          <a:xfrm>
            <a:off x="5664200" y="3721100"/>
            <a:ext cx="330200"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rgbClr val="FF3300"/>
                </a:solidFill>
                <a:latin typeface="Comic Sans MS" pitchFamily="66" charset="0"/>
              </a:rPr>
              <a:t>d</a:t>
            </a:r>
          </a:p>
        </p:txBody>
      </p:sp>
      <p:sp>
        <p:nvSpPr>
          <p:cNvPr id="60" name="日期占位符 59"/>
          <p:cNvSpPr>
            <a:spLocks noGrp="1"/>
          </p:cNvSpPr>
          <p:nvPr>
            <p:ph type="dt" sz="half" idx="10"/>
          </p:nvPr>
        </p:nvSpPr>
        <p:spPr/>
        <p:txBody>
          <a:bodyPr/>
          <a:lstStyle/>
          <a:p>
            <a:r>
              <a:rPr lang="en-US" altLang="zh-CN" smtClean="0"/>
              <a:t>2014-7-18 IHEP</a:t>
            </a:r>
            <a:endParaRPr lang="en-US" altLang="zh-CN"/>
          </a:p>
        </p:txBody>
      </p:sp>
      <p:sp>
        <p:nvSpPr>
          <p:cNvPr id="61" name="灯片编号占位符 60"/>
          <p:cNvSpPr>
            <a:spLocks noGrp="1"/>
          </p:cNvSpPr>
          <p:nvPr>
            <p:ph type="sldNum" sz="quarter" idx="12"/>
          </p:nvPr>
        </p:nvSpPr>
        <p:spPr/>
        <p:txBody>
          <a:bodyPr/>
          <a:lstStyle/>
          <a:p>
            <a:fld id="{C9944187-F3C4-4DB2-9A6B-9A75FD6D1F3D}" type="slidenum">
              <a:rPr lang="en-US" altLang="zh-CN" smtClean="0"/>
              <a:pPr/>
              <a:t>18</a:t>
            </a:fld>
            <a:endParaRPr lang="en-US" altLang="zh-CN"/>
          </a:p>
        </p:txBody>
      </p:sp>
      <p:sp>
        <p:nvSpPr>
          <p:cNvPr id="62" name="页脚占位符 61"/>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ChangeArrowheads="1"/>
          </p:cNvSpPr>
          <p:nvPr/>
        </p:nvSpPr>
        <p:spPr bwMode="auto">
          <a:xfrm>
            <a:off x="993775" y="212725"/>
            <a:ext cx="7162800" cy="695325"/>
          </a:xfrm>
          <a:prstGeom prst="rect">
            <a:avLst/>
          </a:prstGeom>
          <a:noFill/>
          <a:ln w="12700">
            <a:noFill/>
            <a:miter lim="800000"/>
            <a:headEnd/>
            <a:tailEnd/>
          </a:ln>
          <a:effectLst/>
        </p:spPr>
        <p:txBody>
          <a:bodyPr lIns="90488" tIns="44450" rIns="90488" bIns="44450" anchor="ctr"/>
          <a:lstStyle/>
          <a:p>
            <a:pPr algn="ctr"/>
            <a:r>
              <a:rPr kumimoji="0" lang="en-US" sz="4400">
                <a:solidFill>
                  <a:schemeClr val="tx2"/>
                </a:solidFill>
                <a:effectLst>
                  <a:outerShdw blurRad="38100" dist="38100" dir="2700000" algn="tl">
                    <a:srgbClr val="000000"/>
                  </a:outerShdw>
                </a:effectLst>
                <a:latin typeface="Arial" charset="0"/>
              </a:rPr>
              <a:t>Requirements: Efficiency</a:t>
            </a:r>
          </a:p>
        </p:txBody>
      </p:sp>
      <p:sp>
        <p:nvSpPr>
          <p:cNvPr id="220163" name="Text Box 3"/>
          <p:cNvSpPr txBox="1">
            <a:spLocks noChangeArrowheads="1"/>
          </p:cNvSpPr>
          <p:nvPr/>
        </p:nvSpPr>
        <p:spPr bwMode="auto">
          <a:xfrm>
            <a:off x="271463" y="1336675"/>
            <a:ext cx="5945187"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altLang="zh-CN" sz="2000">
                <a:latin typeface="Comic Sans MS" pitchFamily="66" charset="0"/>
              </a:rPr>
              <a:t>C</a:t>
            </a:r>
            <a:r>
              <a:rPr kumimoji="0" lang="en-US" sz="2000">
                <a:latin typeface="Comic Sans MS" pitchFamily="66" charset="0"/>
              </a:rPr>
              <a:t>an’t stamp too many pink hexagonal widgets</a:t>
            </a:r>
            <a:r>
              <a:rPr kumimoji="0" lang="en-US" sz="2000">
                <a:solidFill>
                  <a:schemeClr val="accent1"/>
                </a:solidFill>
                <a:latin typeface="Comic Sans MS" pitchFamily="66" charset="0"/>
              </a:rPr>
              <a:t> </a:t>
            </a:r>
            <a:r>
              <a:rPr kumimoji="0" lang="en-US" sz="2000">
                <a:solidFill>
                  <a:srgbClr val="0000FF"/>
                </a:solidFill>
                <a:latin typeface="Comic Sans MS" pitchFamily="66" charset="0"/>
              </a:rPr>
              <a:t>”n”</a:t>
            </a:r>
            <a:r>
              <a:rPr kumimoji="0" lang="en-US" sz="2000">
                <a:latin typeface="Comic Sans MS" pitchFamily="66" charset="0"/>
              </a:rPr>
              <a:t>:</a:t>
            </a:r>
          </a:p>
        </p:txBody>
      </p:sp>
      <p:sp>
        <p:nvSpPr>
          <p:cNvPr id="220164" name="AutoShape 4"/>
          <p:cNvSpPr>
            <a:spLocks noChangeArrowheads="1"/>
          </p:cNvSpPr>
          <p:nvPr/>
        </p:nvSpPr>
        <p:spPr bwMode="auto">
          <a:xfrm>
            <a:off x="560388" y="4435475"/>
            <a:ext cx="384175" cy="384175"/>
          </a:xfrm>
          <a:prstGeom prst="octagon">
            <a:avLst>
              <a:gd name="adj" fmla="val 29287"/>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0165" name="Text Box 5"/>
          <p:cNvSpPr txBox="1">
            <a:spLocks noChangeArrowheads="1"/>
          </p:cNvSpPr>
          <p:nvPr/>
        </p:nvSpPr>
        <p:spPr bwMode="auto">
          <a:xfrm>
            <a:off x="598488" y="4456113"/>
            <a:ext cx="18097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endParaRPr kumimoji="0" lang="en-US" sz="2000">
              <a:solidFill>
                <a:schemeClr val="tx2"/>
              </a:solidFill>
              <a:latin typeface="Arial" charset="0"/>
            </a:endParaRPr>
          </a:p>
        </p:txBody>
      </p:sp>
      <p:sp>
        <p:nvSpPr>
          <p:cNvPr id="220166" name="Oval 6"/>
          <p:cNvSpPr>
            <a:spLocks noChangeArrowheads="1"/>
          </p:cNvSpPr>
          <p:nvPr/>
        </p:nvSpPr>
        <p:spPr bwMode="auto">
          <a:xfrm>
            <a:off x="160338" y="4857750"/>
            <a:ext cx="422275" cy="361950"/>
          </a:xfrm>
          <a:prstGeom prst="ellipse">
            <a:avLst/>
          </a:prstGeom>
          <a:solidFill>
            <a:schemeClr val="folHlink"/>
          </a:solidFill>
          <a:ln w="19050" algn="ctr">
            <a:solidFill>
              <a:schemeClr val="tx1"/>
            </a:solidFill>
            <a:round/>
            <a:headEnd/>
            <a:tailEnd/>
          </a:ln>
          <a:effectLst/>
        </p:spPr>
        <p:txBody>
          <a:bodyPr wrap="none" lIns="90488" tIns="44450" rIns="90488" bIns="44450" anchor="ctr"/>
          <a:lstStyle/>
          <a:p>
            <a:endParaRPr lang="zh-CN" altLang="en-US"/>
          </a:p>
        </p:txBody>
      </p:sp>
      <p:sp>
        <p:nvSpPr>
          <p:cNvPr id="220167" name="Oval 7"/>
          <p:cNvSpPr>
            <a:spLocks noChangeArrowheads="1"/>
          </p:cNvSpPr>
          <p:nvPr/>
        </p:nvSpPr>
        <p:spPr bwMode="auto">
          <a:xfrm>
            <a:off x="6623050" y="4857750"/>
            <a:ext cx="422275" cy="361950"/>
          </a:xfrm>
          <a:prstGeom prst="ellipse">
            <a:avLst/>
          </a:prstGeom>
          <a:solidFill>
            <a:schemeClr val="folHlink"/>
          </a:solidFill>
          <a:ln w="19050" algn="ctr">
            <a:solidFill>
              <a:schemeClr val="tx1"/>
            </a:solidFill>
            <a:round/>
            <a:headEnd/>
            <a:tailEnd/>
          </a:ln>
          <a:effectLst/>
        </p:spPr>
        <p:txBody>
          <a:bodyPr wrap="none" lIns="90488" tIns="44450" rIns="90488" bIns="44450" anchor="ctr"/>
          <a:lstStyle/>
          <a:p>
            <a:endParaRPr lang="zh-CN" altLang="en-US"/>
          </a:p>
        </p:txBody>
      </p:sp>
      <p:sp>
        <p:nvSpPr>
          <p:cNvPr id="220168" name="Line 8"/>
          <p:cNvSpPr>
            <a:spLocks noChangeShapeType="1"/>
          </p:cNvSpPr>
          <p:nvPr/>
        </p:nvSpPr>
        <p:spPr bwMode="auto">
          <a:xfrm>
            <a:off x="349250" y="4848225"/>
            <a:ext cx="6529388" cy="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20169" name="Line 9"/>
          <p:cNvSpPr>
            <a:spLocks noChangeShapeType="1"/>
          </p:cNvSpPr>
          <p:nvPr/>
        </p:nvSpPr>
        <p:spPr bwMode="auto">
          <a:xfrm>
            <a:off x="339725" y="5232400"/>
            <a:ext cx="6491288" cy="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20170" name="Arc 10"/>
          <p:cNvSpPr>
            <a:spLocks/>
          </p:cNvSpPr>
          <p:nvPr/>
        </p:nvSpPr>
        <p:spPr bwMode="auto">
          <a:xfrm>
            <a:off x="6831013" y="4848225"/>
            <a:ext cx="230187" cy="384175"/>
          </a:xfrm>
          <a:custGeom>
            <a:avLst/>
            <a:gdLst>
              <a:gd name="G0" fmla="+- 1976 0 0"/>
              <a:gd name="G1" fmla="+- 21600 0 0"/>
              <a:gd name="G2" fmla="+- 21600 0 0"/>
              <a:gd name="T0" fmla="*/ 1976 w 23576"/>
              <a:gd name="T1" fmla="*/ 0 h 43200"/>
              <a:gd name="T2" fmla="*/ 0 w 23576"/>
              <a:gd name="T3" fmla="*/ 43109 h 43200"/>
              <a:gd name="T4" fmla="*/ 1976 w 23576"/>
              <a:gd name="T5" fmla="*/ 21600 h 43200"/>
            </a:gdLst>
            <a:ahLst/>
            <a:cxnLst>
              <a:cxn ang="0">
                <a:pos x="T0" y="T1"/>
              </a:cxn>
              <a:cxn ang="0">
                <a:pos x="T2" y="T3"/>
              </a:cxn>
              <a:cxn ang="0">
                <a:pos x="T4" y="T5"/>
              </a:cxn>
            </a:cxnLst>
            <a:rect l="0" t="0" r="r" b="b"/>
            <a:pathLst>
              <a:path w="23576" h="43200" fill="none" extrusionOk="0">
                <a:moveTo>
                  <a:pt x="1975" y="0"/>
                </a:moveTo>
                <a:cubicBezTo>
                  <a:pt x="13905" y="0"/>
                  <a:pt x="23576" y="9670"/>
                  <a:pt x="23576" y="21600"/>
                </a:cubicBezTo>
                <a:cubicBezTo>
                  <a:pt x="23576" y="33529"/>
                  <a:pt x="13905" y="43200"/>
                  <a:pt x="1976" y="43200"/>
                </a:cubicBezTo>
                <a:cubicBezTo>
                  <a:pt x="1316" y="43200"/>
                  <a:pt x="656" y="43169"/>
                  <a:pt x="-1" y="43109"/>
                </a:cubicBezTo>
              </a:path>
              <a:path w="23576" h="43200" stroke="0" extrusionOk="0">
                <a:moveTo>
                  <a:pt x="1975" y="0"/>
                </a:moveTo>
                <a:cubicBezTo>
                  <a:pt x="13905" y="0"/>
                  <a:pt x="23576" y="9670"/>
                  <a:pt x="23576" y="21600"/>
                </a:cubicBezTo>
                <a:cubicBezTo>
                  <a:pt x="23576" y="33529"/>
                  <a:pt x="13905" y="43200"/>
                  <a:pt x="1976" y="43200"/>
                </a:cubicBezTo>
                <a:cubicBezTo>
                  <a:pt x="1316" y="43200"/>
                  <a:pt x="656" y="43169"/>
                  <a:pt x="-1" y="43109"/>
                </a:cubicBezTo>
                <a:lnTo>
                  <a:pt x="1976" y="21600"/>
                </a:lnTo>
                <a:close/>
              </a:path>
            </a:pathLst>
          </a:custGeom>
          <a:noFill/>
          <a:ln w="28575">
            <a:solidFill>
              <a:schemeClr val="tx1"/>
            </a:solidFill>
            <a:round/>
            <a:headEnd/>
            <a:tailEnd/>
          </a:ln>
          <a:effectLst/>
        </p:spPr>
        <p:txBody>
          <a:bodyPr wrap="none" lIns="90488" tIns="44450" rIns="90488" bIns="44450" anchor="ctr"/>
          <a:lstStyle/>
          <a:p>
            <a:endParaRPr lang="zh-CN" altLang="en-US"/>
          </a:p>
        </p:txBody>
      </p:sp>
      <p:sp>
        <p:nvSpPr>
          <p:cNvPr id="220171" name="Line 11"/>
          <p:cNvSpPr>
            <a:spLocks noChangeShapeType="1"/>
          </p:cNvSpPr>
          <p:nvPr/>
        </p:nvSpPr>
        <p:spPr bwMode="auto">
          <a:xfrm>
            <a:off x="3771900" y="4945063"/>
            <a:ext cx="1498600" cy="0"/>
          </a:xfrm>
          <a:prstGeom prst="line">
            <a:avLst/>
          </a:prstGeom>
          <a:noFill/>
          <a:ln w="28575">
            <a:solidFill>
              <a:srgbClr val="FF3300"/>
            </a:solidFill>
            <a:round/>
            <a:headEnd/>
            <a:tailEnd type="triangle" w="lg" len="med"/>
          </a:ln>
          <a:effectLst/>
        </p:spPr>
        <p:txBody>
          <a:bodyPr lIns="90488" tIns="44450" rIns="90488" bIns="44450"/>
          <a:lstStyle/>
          <a:p>
            <a:endParaRPr lang="zh-CN" altLang="en-US"/>
          </a:p>
        </p:txBody>
      </p:sp>
      <p:sp>
        <p:nvSpPr>
          <p:cNvPr id="220172" name="Arc 12"/>
          <p:cNvSpPr>
            <a:spLocks/>
          </p:cNvSpPr>
          <p:nvPr/>
        </p:nvSpPr>
        <p:spPr bwMode="auto">
          <a:xfrm flipH="1">
            <a:off x="147638" y="4848225"/>
            <a:ext cx="230187" cy="384175"/>
          </a:xfrm>
          <a:custGeom>
            <a:avLst/>
            <a:gdLst>
              <a:gd name="G0" fmla="+- 1976 0 0"/>
              <a:gd name="G1" fmla="+- 21600 0 0"/>
              <a:gd name="G2" fmla="+- 21600 0 0"/>
              <a:gd name="T0" fmla="*/ 1976 w 23576"/>
              <a:gd name="T1" fmla="*/ 0 h 43200"/>
              <a:gd name="T2" fmla="*/ 0 w 23576"/>
              <a:gd name="T3" fmla="*/ 43109 h 43200"/>
              <a:gd name="T4" fmla="*/ 1976 w 23576"/>
              <a:gd name="T5" fmla="*/ 21600 h 43200"/>
            </a:gdLst>
            <a:ahLst/>
            <a:cxnLst>
              <a:cxn ang="0">
                <a:pos x="T0" y="T1"/>
              </a:cxn>
              <a:cxn ang="0">
                <a:pos x="T2" y="T3"/>
              </a:cxn>
              <a:cxn ang="0">
                <a:pos x="T4" y="T5"/>
              </a:cxn>
            </a:cxnLst>
            <a:rect l="0" t="0" r="r" b="b"/>
            <a:pathLst>
              <a:path w="23576" h="43200" fill="none" extrusionOk="0">
                <a:moveTo>
                  <a:pt x="1975" y="0"/>
                </a:moveTo>
                <a:cubicBezTo>
                  <a:pt x="13905" y="0"/>
                  <a:pt x="23576" y="9670"/>
                  <a:pt x="23576" y="21600"/>
                </a:cubicBezTo>
                <a:cubicBezTo>
                  <a:pt x="23576" y="33529"/>
                  <a:pt x="13905" y="43200"/>
                  <a:pt x="1976" y="43200"/>
                </a:cubicBezTo>
                <a:cubicBezTo>
                  <a:pt x="1316" y="43200"/>
                  <a:pt x="656" y="43169"/>
                  <a:pt x="-1" y="43109"/>
                </a:cubicBezTo>
              </a:path>
              <a:path w="23576" h="43200" stroke="0" extrusionOk="0">
                <a:moveTo>
                  <a:pt x="1975" y="0"/>
                </a:moveTo>
                <a:cubicBezTo>
                  <a:pt x="13905" y="0"/>
                  <a:pt x="23576" y="9670"/>
                  <a:pt x="23576" y="21600"/>
                </a:cubicBezTo>
                <a:cubicBezTo>
                  <a:pt x="23576" y="33529"/>
                  <a:pt x="13905" y="43200"/>
                  <a:pt x="1976" y="43200"/>
                </a:cubicBezTo>
                <a:cubicBezTo>
                  <a:pt x="1316" y="43200"/>
                  <a:pt x="656" y="43169"/>
                  <a:pt x="-1" y="43109"/>
                </a:cubicBezTo>
                <a:lnTo>
                  <a:pt x="1976" y="21600"/>
                </a:lnTo>
                <a:close/>
              </a:path>
            </a:pathLst>
          </a:custGeom>
          <a:noFill/>
          <a:ln w="28575">
            <a:solidFill>
              <a:schemeClr val="tx1"/>
            </a:solidFill>
            <a:round/>
            <a:headEnd/>
            <a:tailEnd/>
          </a:ln>
          <a:effectLst/>
        </p:spPr>
        <p:txBody>
          <a:bodyPr wrap="none" lIns="90488" tIns="44450" rIns="90488" bIns="44450" anchor="ctr"/>
          <a:lstStyle/>
          <a:p>
            <a:endParaRPr lang="zh-CN" altLang="en-US"/>
          </a:p>
        </p:txBody>
      </p:sp>
      <p:sp>
        <p:nvSpPr>
          <p:cNvPr id="220173" name="AutoShape 13"/>
          <p:cNvSpPr>
            <a:spLocks noChangeArrowheads="1"/>
          </p:cNvSpPr>
          <p:nvPr/>
        </p:nvSpPr>
        <p:spPr bwMode="auto">
          <a:xfrm>
            <a:off x="1404938" y="4435475"/>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0174" name="Text Box 14"/>
          <p:cNvSpPr txBox="1">
            <a:spLocks noChangeArrowheads="1"/>
          </p:cNvSpPr>
          <p:nvPr/>
        </p:nvSpPr>
        <p:spPr bwMode="auto">
          <a:xfrm>
            <a:off x="1481138" y="4456113"/>
            <a:ext cx="18097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endParaRPr kumimoji="0" lang="en-US" sz="2000">
              <a:solidFill>
                <a:schemeClr val="tx2"/>
              </a:solidFill>
              <a:latin typeface="Arial" charset="0"/>
            </a:endParaRPr>
          </a:p>
        </p:txBody>
      </p:sp>
      <p:sp>
        <p:nvSpPr>
          <p:cNvPr id="220175" name="AutoShape 15"/>
          <p:cNvSpPr>
            <a:spLocks noChangeArrowheads="1"/>
          </p:cNvSpPr>
          <p:nvPr/>
        </p:nvSpPr>
        <p:spPr bwMode="auto">
          <a:xfrm>
            <a:off x="3152775" y="4441825"/>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0176" name="AutoShape 16"/>
          <p:cNvSpPr>
            <a:spLocks noChangeArrowheads="1"/>
          </p:cNvSpPr>
          <p:nvPr/>
        </p:nvSpPr>
        <p:spPr bwMode="auto">
          <a:xfrm>
            <a:off x="4132263" y="4435475"/>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0177" name="AutoShape 17"/>
          <p:cNvSpPr>
            <a:spLocks noChangeArrowheads="1"/>
          </p:cNvSpPr>
          <p:nvPr/>
        </p:nvSpPr>
        <p:spPr bwMode="auto">
          <a:xfrm>
            <a:off x="6045200" y="4446588"/>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0178" name="AutoShape 18"/>
          <p:cNvSpPr>
            <a:spLocks noChangeArrowheads="1"/>
          </p:cNvSpPr>
          <p:nvPr/>
        </p:nvSpPr>
        <p:spPr bwMode="auto">
          <a:xfrm>
            <a:off x="5145088" y="4446588"/>
            <a:ext cx="384175" cy="384175"/>
          </a:xfrm>
          <a:prstGeom prst="octagon">
            <a:avLst>
              <a:gd name="adj" fmla="val 29287"/>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0179" name="Line 19"/>
          <p:cNvSpPr>
            <a:spLocks noChangeShapeType="1"/>
          </p:cNvSpPr>
          <p:nvPr/>
        </p:nvSpPr>
        <p:spPr bwMode="auto">
          <a:xfrm flipH="1">
            <a:off x="2473325" y="3943350"/>
            <a:ext cx="6350" cy="1085850"/>
          </a:xfrm>
          <a:prstGeom prst="line">
            <a:avLst/>
          </a:prstGeom>
          <a:noFill/>
          <a:ln w="57150">
            <a:solidFill>
              <a:srgbClr val="996633"/>
            </a:solidFill>
            <a:round/>
            <a:headEnd/>
            <a:tailEnd/>
          </a:ln>
          <a:effectLst/>
        </p:spPr>
        <p:txBody>
          <a:bodyPr lIns="90488" tIns="44450" rIns="90488" bIns="44450"/>
          <a:lstStyle/>
          <a:p>
            <a:endParaRPr lang="zh-CN" altLang="en-US"/>
          </a:p>
        </p:txBody>
      </p:sp>
      <p:sp>
        <p:nvSpPr>
          <p:cNvPr id="220180" name="Freeform 20"/>
          <p:cNvSpPr>
            <a:spLocks/>
          </p:cNvSpPr>
          <p:nvPr/>
        </p:nvSpPr>
        <p:spPr bwMode="auto">
          <a:xfrm>
            <a:off x="2136775" y="4146550"/>
            <a:ext cx="342900" cy="787400"/>
          </a:xfrm>
          <a:custGeom>
            <a:avLst/>
            <a:gdLst/>
            <a:ahLst/>
            <a:cxnLst>
              <a:cxn ang="0">
                <a:pos x="216" y="0"/>
              </a:cxn>
              <a:cxn ang="0">
                <a:pos x="0" y="224"/>
              </a:cxn>
              <a:cxn ang="0">
                <a:pos x="216" y="448"/>
              </a:cxn>
              <a:cxn ang="0">
                <a:pos x="128" y="496"/>
              </a:cxn>
            </a:cxnLst>
            <a:rect l="0" t="0" r="r" b="b"/>
            <a:pathLst>
              <a:path w="216" h="496">
                <a:moveTo>
                  <a:pt x="216" y="0"/>
                </a:moveTo>
                <a:lnTo>
                  <a:pt x="0" y="224"/>
                </a:lnTo>
                <a:lnTo>
                  <a:pt x="216" y="448"/>
                </a:lnTo>
                <a:lnTo>
                  <a:pt x="128" y="496"/>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0181" name="Rectangle 21"/>
          <p:cNvSpPr>
            <a:spLocks noChangeArrowheads="1"/>
          </p:cNvSpPr>
          <p:nvPr/>
        </p:nvSpPr>
        <p:spPr bwMode="auto">
          <a:xfrm rot="2700000">
            <a:off x="2984500" y="3829050"/>
            <a:ext cx="498475" cy="66675"/>
          </a:xfrm>
          <a:prstGeom prst="rect">
            <a:avLst/>
          </a:prstGeom>
          <a:solidFill>
            <a:srgbClr val="FFDD7D"/>
          </a:solidFill>
          <a:ln w="19050" algn="ctr">
            <a:solidFill>
              <a:schemeClr val="tx1"/>
            </a:solidFill>
            <a:miter lim="800000"/>
            <a:headEnd/>
            <a:tailEnd/>
          </a:ln>
          <a:effectLst/>
        </p:spPr>
        <p:txBody>
          <a:bodyPr wrap="none" lIns="90488" tIns="44450" rIns="90488" bIns="44450" anchor="ctr"/>
          <a:lstStyle/>
          <a:p>
            <a:endParaRPr lang="zh-CN" altLang="en-US"/>
          </a:p>
        </p:txBody>
      </p:sp>
      <p:sp>
        <p:nvSpPr>
          <p:cNvPr id="220182" name="Freeform 22"/>
          <p:cNvSpPr>
            <a:spLocks/>
          </p:cNvSpPr>
          <p:nvPr/>
        </p:nvSpPr>
        <p:spPr bwMode="auto">
          <a:xfrm>
            <a:off x="2705100" y="3505200"/>
            <a:ext cx="82550" cy="165100"/>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0183" name="Freeform 23"/>
          <p:cNvSpPr>
            <a:spLocks/>
          </p:cNvSpPr>
          <p:nvPr/>
        </p:nvSpPr>
        <p:spPr bwMode="auto">
          <a:xfrm flipH="1">
            <a:off x="2178050" y="3503613"/>
            <a:ext cx="82550" cy="165100"/>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0184" name="Oval 24"/>
          <p:cNvSpPr>
            <a:spLocks noChangeArrowheads="1"/>
          </p:cNvSpPr>
          <p:nvPr/>
        </p:nvSpPr>
        <p:spPr bwMode="auto">
          <a:xfrm>
            <a:off x="2233613" y="3286125"/>
            <a:ext cx="498475" cy="666750"/>
          </a:xfrm>
          <a:prstGeom prst="ellipse">
            <a:avLst/>
          </a:prstGeom>
          <a:solidFill>
            <a:srgbClr val="FFFFCC"/>
          </a:solidFill>
          <a:ln w="19050" algn="ctr">
            <a:solidFill>
              <a:schemeClr val="tx1"/>
            </a:solidFill>
            <a:round/>
            <a:headEnd/>
            <a:tailEnd/>
          </a:ln>
          <a:effectLst/>
        </p:spPr>
        <p:txBody>
          <a:bodyPr wrap="none" lIns="90488" tIns="44450" rIns="90488" bIns="44450" anchor="ctr"/>
          <a:lstStyle/>
          <a:p>
            <a:endParaRPr lang="zh-CN" altLang="en-US"/>
          </a:p>
        </p:txBody>
      </p:sp>
      <p:sp>
        <p:nvSpPr>
          <p:cNvPr id="220185" name="Freeform 25"/>
          <p:cNvSpPr>
            <a:spLocks/>
          </p:cNvSpPr>
          <p:nvPr/>
        </p:nvSpPr>
        <p:spPr bwMode="auto">
          <a:xfrm>
            <a:off x="2444750" y="3571875"/>
            <a:ext cx="85725" cy="209550"/>
          </a:xfrm>
          <a:custGeom>
            <a:avLst/>
            <a:gdLst/>
            <a:ahLst/>
            <a:cxnLst>
              <a:cxn ang="0">
                <a:pos x="30" y="0"/>
              </a:cxn>
              <a:cxn ang="0">
                <a:pos x="6" y="66"/>
              </a:cxn>
              <a:cxn ang="0">
                <a:pos x="54" y="120"/>
              </a:cxn>
            </a:cxnLst>
            <a:rect l="0" t="0" r="r" b="b"/>
            <a:pathLst>
              <a:path w="54" h="132">
                <a:moveTo>
                  <a:pt x="30" y="0"/>
                </a:moveTo>
                <a:cubicBezTo>
                  <a:pt x="25" y="27"/>
                  <a:pt x="21" y="43"/>
                  <a:pt x="6" y="66"/>
                </a:cubicBezTo>
                <a:cubicBezTo>
                  <a:pt x="21" y="132"/>
                  <a:pt x="0" y="120"/>
                  <a:pt x="54" y="12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0186" name="Freeform 26"/>
          <p:cNvSpPr>
            <a:spLocks/>
          </p:cNvSpPr>
          <p:nvPr/>
        </p:nvSpPr>
        <p:spPr bwMode="auto">
          <a:xfrm>
            <a:off x="2286000" y="3514725"/>
            <a:ext cx="180975" cy="28575"/>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0187" name="Freeform 27"/>
          <p:cNvSpPr>
            <a:spLocks/>
          </p:cNvSpPr>
          <p:nvPr/>
        </p:nvSpPr>
        <p:spPr bwMode="auto">
          <a:xfrm>
            <a:off x="2520950" y="3516313"/>
            <a:ext cx="180975" cy="28575"/>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0188" name="Freeform 28"/>
          <p:cNvSpPr>
            <a:spLocks/>
          </p:cNvSpPr>
          <p:nvPr/>
        </p:nvSpPr>
        <p:spPr bwMode="auto">
          <a:xfrm>
            <a:off x="2320925" y="3529013"/>
            <a:ext cx="82550" cy="66675"/>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0189" name="Freeform 29"/>
          <p:cNvSpPr>
            <a:spLocks/>
          </p:cNvSpPr>
          <p:nvPr/>
        </p:nvSpPr>
        <p:spPr bwMode="auto">
          <a:xfrm flipH="1">
            <a:off x="2566988" y="3532188"/>
            <a:ext cx="82550" cy="66675"/>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0190" name="Freeform 30"/>
          <p:cNvSpPr>
            <a:spLocks/>
          </p:cNvSpPr>
          <p:nvPr/>
        </p:nvSpPr>
        <p:spPr bwMode="auto">
          <a:xfrm>
            <a:off x="2368550" y="3549650"/>
            <a:ext cx="22225" cy="14288"/>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0191" name="Freeform 31"/>
          <p:cNvSpPr>
            <a:spLocks/>
          </p:cNvSpPr>
          <p:nvPr/>
        </p:nvSpPr>
        <p:spPr bwMode="auto">
          <a:xfrm>
            <a:off x="2614613" y="3551238"/>
            <a:ext cx="22225" cy="14287"/>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0192" name="Freeform 32"/>
          <p:cNvSpPr>
            <a:spLocks/>
          </p:cNvSpPr>
          <p:nvPr/>
        </p:nvSpPr>
        <p:spPr bwMode="auto">
          <a:xfrm>
            <a:off x="2171700" y="3171825"/>
            <a:ext cx="627063" cy="390525"/>
          </a:xfrm>
          <a:custGeom>
            <a:avLst/>
            <a:gdLst/>
            <a:ahLst/>
            <a:cxnLst>
              <a:cxn ang="0">
                <a:pos x="38" y="215"/>
              </a:cxn>
              <a:cxn ang="0">
                <a:pos x="17" y="227"/>
              </a:cxn>
              <a:cxn ang="0">
                <a:pos x="0" y="221"/>
              </a:cxn>
              <a:cxn ang="0">
                <a:pos x="42" y="149"/>
              </a:cxn>
              <a:cxn ang="0">
                <a:pos x="84" y="152"/>
              </a:cxn>
              <a:cxn ang="0">
                <a:pos x="75" y="170"/>
              </a:cxn>
              <a:cxn ang="0">
                <a:pos x="86" y="107"/>
              </a:cxn>
              <a:cxn ang="0">
                <a:pos x="102" y="93"/>
              </a:cxn>
              <a:cxn ang="0">
                <a:pos x="134" y="83"/>
              </a:cxn>
              <a:cxn ang="0">
                <a:pos x="173" y="63"/>
              </a:cxn>
              <a:cxn ang="0">
                <a:pos x="188" y="71"/>
              </a:cxn>
              <a:cxn ang="0">
                <a:pos x="186" y="90"/>
              </a:cxn>
              <a:cxn ang="0">
                <a:pos x="219" y="54"/>
              </a:cxn>
              <a:cxn ang="0">
                <a:pos x="255" y="56"/>
              </a:cxn>
              <a:cxn ang="0">
                <a:pos x="272" y="65"/>
              </a:cxn>
              <a:cxn ang="0">
                <a:pos x="300" y="123"/>
              </a:cxn>
              <a:cxn ang="0">
                <a:pos x="311" y="98"/>
              </a:cxn>
              <a:cxn ang="0">
                <a:pos x="339" y="176"/>
              </a:cxn>
              <a:cxn ang="0">
                <a:pos x="339" y="155"/>
              </a:cxn>
              <a:cxn ang="0">
                <a:pos x="380" y="194"/>
              </a:cxn>
              <a:cxn ang="0">
                <a:pos x="351" y="204"/>
              </a:cxn>
              <a:cxn ang="0">
                <a:pos x="329" y="188"/>
              </a:cxn>
              <a:cxn ang="0">
                <a:pos x="269" y="125"/>
              </a:cxn>
              <a:cxn ang="0">
                <a:pos x="291" y="122"/>
              </a:cxn>
              <a:cxn ang="0">
                <a:pos x="257" y="107"/>
              </a:cxn>
              <a:cxn ang="0">
                <a:pos x="236" y="144"/>
              </a:cxn>
              <a:cxn ang="0">
                <a:pos x="194" y="138"/>
              </a:cxn>
              <a:cxn ang="0">
                <a:pos x="138" y="107"/>
              </a:cxn>
              <a:cxn ang="0">
                <a:pos x="149" y="120"/>
              </a:cxn>
              <a:cxn ang="0">
                <a:pos x="96" y="180"/>
              </a:cxn>
              <a:cxn ang="0">
                <a:pos x="89" y="156"/>
              </a:cxn>
              <a:cxn ang="0">
                <a:pos x="35" y="177"/>
              </a:cxn>
              <a:cxn ang="0">
                <a:pos x="74" y="84"/>
              </a:cxn>
              <a:cxn ang="0">
                <a:pos x="110" y="48"/>
              </a:cxn>
              <a:cxn ang="0">
                <a:pos x="107" y="63"/>
              </a:cxn>
              <a:cxn ang="0">
                <a:pos x="107" y="93"/>
              </a:cxn>
              <a:cxn ang="0">
                <a:pos x="128" y="65"/>
              </a:cxn>
              <a:cxn ang="0">
                <a:pos x="132" y="51"/>
              </a:cxn>
              <a:cxn ang="0">
                <a:pos x="158" y="6"/>
              </a:cxn>
              <a:cxn ang="0">
                <a:pos x="207" y="2"/>
              </a:cxn>
              <a:cxn ang="0">
                <a:pos x="260" y="60"/>
              </a:cxn>
              <a:cxn ang="0">
                <a:pos x="306" y="74"/>
              </a:cxn>
              <a:cxn ang="0">
                <a:pos x="291" y="92"/>
              </a:cxn>
              <a:cxn ang="0">
                <a:pos x="290" y="84"/>
              </a:cxn>
              <a:cxn ang="0">
                <a:pos x="314" y="93"/>
              </a:cxn>
              <a:cxn ang="0">
                <a:pos x="377" y="150"/>
              </a:cxn>
              <a:cxn ang="0">
                <a:pos x="321" y="177"/>
              </a:cxn>
              <a:cxn ang="0">
                <a:pos x="257" y="156"/>
              </a:cxn>
              <a:cxn ang="0">
                <a:pos x="294" y="137"/>
              </a:cxn>
              <a:cxn ang="0">
                <a:pos x="200" y="156"/>
              </a:cxn>
              <a:cxn ang="0">
                <a:pos x="155" y="144"/>
              </a:cxn>
            </a:cxnLst>
            <a:rect l="0" t="0" r="r" b="b"/>
            <a:pathLst>
              <a:path w="395" h="246">
                <a:moveTo>
                  <a:pt x="63" y="195"/>
                </a:moveTo>
                <a:cubicBezTo>
                  <a:pt x="40" y="194"/>
                  <a:pt x="20" y="201"/>
                  <a:pt x="35" y="182"/>
                </a:cubicBezTo>
                <a:cubicBezTo>
                  <a:pt x="42" y="186"/>
                  <a:pt x="46" y="190"/>
                  <a:pt x="50" y="197"/>
                </a:cubicBezTo>
                <a:cubicBezTo>
                  <a:pt x="47" y="206"/>
                  <a:pt x="45" y="209"/>
                  <a:pt x="38" y="215"/>
                </a:cubicBezTo>
                <a:cubicBezTo>
                  <a:pt x="34" y="214"/>
                  <a:pt x="30" y="214"/>
                  <a:pt x="26" y="212"/>
                </a:cubicBezTo>
                <a:cubicBezTo>
                  <a:pt x="17" y="207"/>
                  <a:pt x="29" y="201"/>
                  <a:pt x="33" y="200"/>
                </a:cubicBezTo>
                <a:cubicBezTo>
                  <a:pt x="37" y="205"/>
                  <a:pt x="39" y="210"/>
                  <a:pt x="42" y="216"/>
                </a:cubicBezTo>
                <a:cubicBezTo>
                  <a:pt x="39" y="231"/>
                  <a:pt x="32" y="228"/>
                  <a:pt x="17" y="227"/>
                </a:cubicBezTo>
                <a:cubicBezTo>
                  <a:pt x="11" y="217"/>
                  <a:pt x="4" y="205"/>
                  <a:pt x="21" y="203"/>
                </a:cubicBezTo>
                <a:cubicBezTo>
                  <a:pt x="32" y="207"/>
                  <a:pt x="29" y="209"/>
                  <a:pt x="33" y="219"/>
                </a:cubicBezTo>
                <a:cubicBezTo>
                  <a:pt x="36" y="233"/>
                  <a:pt x="36" y="244"/>
                  <a:pt x="20" y="246"/>
                </a:cubicBezTo>
                <a:cubicBezTo>
                  <a:pt x="6" y="244"/>
                  <a:pt x="4" y="233"/>
                  <a:pt x="0" y="221"/>
                </a:cubicBezTo>
                <a:cubicBezTo>
                  <a:pt x="7" y="177"/>
                  <a:pt x="6" y="180"/>
                  <a:pt x="41" y="167"/>
                </a:cubicBezTo>
                <a:cubicBezTo>
                  <a:pt x="48" y="181"/>
                  <a:pt x="49" y="199"/>
                  <a:pt x="38" y="210"/>
                </a:cubicBezTo>
                <a:cubicBezTo>
                  <a:pt x="13" y="203"/>
                  <a:pt x="20" y="196"/>
                  <a:pt x="26" y="161"/>
                </a:cubicBezTo>
                <a:cubicBezTo>
                  <a:pt x="27" y="157"/>
                  <a:pt x="39" y="152"/>
                  <a:pt x="42" y="149"/>
                </a:cubicBezTo>
                <a:cubicBezTo>
                  <a:pt x="53" y="161"/>
                  <a:pt x="60" y="173"/>
                  <a:pt x="63" y="189"/>
                </a:cubicBezTo>
                <a:cubicBezTo>
                  <a:pt x="59" y="202"/>
                  <a:pt x="54" y="201"/>
                  <a:pt x="41" y="197"/>
                </a:cubicBezTo>
                <a:cubicBezTo>
                  <a:pt x="42" y="159"/>
                  <a:pt x="35" y="141"/>
                  <a:pt x="71" y="132"/>
                </a:cubicBezTo>
                <a:cubicBezTo>
                  <a:pt x="84" y="139"/>
                  <a:pt x="83" y="138"/>
                  <a:pt x="84" y="152"/>
                </a:cubicBezTo>
                <a:cubicBezTo>
                  <a:pt x="80" y="190"/>
                  <a:pt x="88" y="187"/>
                  <a:pt x="54" y="183"/>
                </a:cubicBezTo>
                <a:cubicBezTo>
                  <a:pt x="49" y="176"/>
                  <a:pt x="45" y="170"/>
                  <a:pt x="42" y="162"/>
                </a:cubicBezTo>
                <a:cubicBezTo>
                  <a:pt x="46" y="136"/>
                  <a:pt x="49" y="129"/>
                  <a:pt x="75" y="125"/>
                </a:cubicBezTo>
                <a:cubicBezTo>
                  <a:pt x="100" y="137"/>
                  <a:pt x="95" y="162"/>
                  <a:pt x="75" y="170"/>
                </a:cubicBezTo>
                <a:cubicBezTo>
                  <a:pt x="56" y="131"/>
                  <a:pt x="76" y="124"/>
                  <a:pt x="99" y="108"/>
                </a:cubicBezTo>
                <a:cubicBezTo>
                  <a:pt x="109" y="114"/>
                  <a:pt x="108" y="127"/>
                  <a:pt x="110" y="137"/>
                </a:cubicBezTo>
                <a:cubicBezTo>
                  <a:pt x="104" y="158"/>
                  <a:pt x="105" y="157"/>
                  <a:pt x="84" y="153"/>
                </a:cubicBezTo>
                <a:cubicBezTo>
                  <a:pt x="77" y="138"/>
                  <a:pt x="73" y="120"/>
                  <a:pt x="86" y="107"/>
                </a:cubicBezTo>
                <a:cubicBezTo>
                  <a:pt x="96" y="115"/>
                  <a:pt x="97" y="118"/>
                  <a:pt x="99" y="131"/>
                </a:cubicBezTo>
                <a:cubicBezTo>
                  <a:pt x="97" y="146"/>
                  <a:pt x="89" y="142"/>
                  <a:pt x="84" y="131"/>
                </a:cubicBezTo>
                <a:cubicBezTo>
                  <a:pt x="83" y="123"/>
                  <a:pt x="81" y="109"/>
                  <a:pt x="86" y="102"/>
                </a:cubicBezTo>
                <a:cubicBezTo>
                  <a:pt x="90" y="97"/>
                  <a:pt x="102" y="93"/>
                  <a:pt x="102" y="93"/>
                </a:cubicBezTo>
                <a:cubicBezTo>
                  <a:pt x="135" y="99"/>
                  <a:pt x="125" y="92"/>
                  <a:pt x="131" y="111"/>
                </a:cubicBezTo>
                <a:cubicBezTo>
                  <a:pt x="125" y="135"/>
                  <a:pt x="122" y="128"/>
                  <a:pt x="96" y="119"/>
                </a:cubicBezTo>
                <a:cubicBezTo>
                  <a:pt x="85" y="98"/>
                  <a:pt x="90" y="84"/>
                  <a:pt x="110" y="75"/>
                </a:cubicBezTo>
                <a:cubicBezTo>
                  <a:pt x="119" y="76"/>
                  <a:pt x="134" y="70"/>
                  <a:pt x="134" y="83"/>
                </a:cubicBezTo>
                <a:cubicBezTo>
                  <a:pt x="134" y="95"/>
                  <a:pt x="125" y="117"/>
                  <a:pt x="125" y="117"/>
                </a:cubicBezTo>
                <a:cubicBezTo>
                  <a:pt x="111" y="107"/>
                  <a:pt x="109" y="87"/>
                  <a:pt x="122" y="74"/>
                </a:cubicBezTo>
                <a:cubicBezTo>
                  <a:pt x="131" y="65"/>
                  <a:pt x="155" y="57"/>
                  <a:pt x="155" y="57"/>
                </a:cubicBezTo>
                <a:cubicBezTo>
                  <a:pt x="161" y="59"/>
                  <a:pt x="169" y="58"/>
                  <a:pt x="173" y="63"/>
                </a:cubicBezTo>
                <a:cubicBezTo>
                  <a:pt x="184" y="80"/>
                  <a:pt x="158" y="107"/>
                  <a:pt x="143" y="110"/>
                </a:cubicBezTo>
                <a:cubicBezTo>
                  <a:pt x="134" y="106"/>
                  <a:pt x="134" y="98"/>
                  <a:pt x="131" y="89"/>
                </a:cubicBezTo>
                <a:cubicBezTo>
                  <a:pt x="132" y="59"/>
                  <a:pt x="138" y="59"/>
                  <a:pt x="168" y="56"/>
                </a:cubicBezTo>
                <a:cubicBezTo>
                  <a:pt x="184" y="57"/>
                  <a:pt x="184" y="57"/>
                  <a:pt x="188" y="71"/>
                </a:cubicBezTo>
                <a:cubicBezTo>
                  <a:pt x="186" y="84"/>
                  <a:pt x="186" y="88"/>
                  <a:pt x="174" y="93"/>
                </a:cubicBezTo>
                <a:cubicBezTo>
                  <a:pt x="165" y="85"/>
                  <a:pt x="164" y="79"/>
                  <a:pt x="162" y="68"/>
                </a:cubicBezTo>
                <a:cubicBezTo>
                  <a:pt x="168" y="52"/>
                  <a:pt x="170" y="54"/>
                  <a:pt x="186" y="51"/>
                </a:cubicBezTo>
                <a:cubicBezTo>
                  <a:pt x="220" y="56"/>
                  <a:pt x="211" y="82"/>
                  <a:pt x="186" y="90"/>
                </a:cubicBezTo>
                <a:cubicBezTo>
                  <a:pt x="169" y="88"/>
                  <a:pt x="171" y="75"/>
                  <a:pt x="176" y="57"/>
                </a:cubicBezTo>
                <a:cubicBezTo>
                  <a:pt x="180" y="42"/>
                  <a:pt x="200" y="38"/>
                  <a:pt x="212" y="36"/>
                </a:cubicBezTo>
                <a:cubicBezTo>
                  <a:pt x="244" y="51"/>
                  <a:pt x="240" y="72"/>
                  <a:pt x="221" y="101"/>
                </a:cubicBezTo>
                <a:cubicBezTo>
                  <a:pt x="213" y="88"/>
                  <a:pt x="212" y="69"/>
                  <a:pt x="219" y="54"/>
                </a:cubicBezTo>
                <a:cubicBezTo>
                  <a:pt x="223" y="45"/>
                  <a:pt x="238" y="49"/>
                  <a:pt x="248" y="48"/>
                </a:cubicBezTo>
                <a:cubicBezTo>
                  <a:pt x="254" y="49"/>
                  <a:pt x="261" y="48"/>
                  <a:pt x="266" y="51"/>
                </a:cubicBezTo>
                <a:cubicBezTo>
                  <a:pt x="277" y="59"/>
                  <a:pt x="263" y="91"/>
                  <a:pt x="257" y="98"/>
                </a:cubicBezTo>
                <a:cubicBezTo>
                  <a:pt x="242" y="88"/>
                  <a:pt x="232" y="66"/>
                  <a:pt x="255" y="56"/>
                </a:cubicBezTo>
                <a:cubicBezTo>
                  <a:pt x="260" y="58"/>
                  <a:pt x="268" y="58"/>
                  <a:pt x="270" y="63"/>
                </a:cubicBezTo>
                <a:cubicBezTo>
                  <a:pt x="272" y="70"/>
                  <a:pt x="271" y="96"/>
                  <a:pt x="261" y="102"/>
                </a:cubicBezTo>
                <a:cubicBezTo>
                  <a:pt x="246" y="88"/>
                  <a:pt x="248" y="83"/>
                  <a:pt x="254" y="63"/>
                </a:cubicBezTo>
                <a:cubicBezTo>
                  <a:pt x="260" y="64"/>
                  <a:pt x="267" y="62"/>
                  <a:pt x="272" y="65"/>
                </a:cubicBezTo>
                <a:cubicBezTo>
                  <a:pt x="279" y="70"/>
                  <a:pt x="288" y="86"/>
                  <a:pt x="288" y="86"/>
                </a:cubicBezTo>
                <a:cubicBezTo>
                  <a:pt x="297" y="116"/>
                  <a:pt x="288" y="112"/>
                  <a:pt x="264" y="104"/>
                </a:cubicBezTo>
                <a:cubicBezTo>
                  <a:pt x="247" y="81"/>
                  <a:pt x="273" y="80"/>
                  <a:pt x="290" y="81"/>
                </a:cubicBezTo>
                <a:cubicBezTo>
                  <a:pt x="298" y="88"/>
                  <a:pt x="325" y="118"/>
                  <a:pt x="300" y="123"/>
                </a:cubicBezTo>
                <a:cubicBezTo>
                  <a:pt x="283" y="117"/>
                  <a:pt x="269" y="119"/>
                  <a:pt x="266" y="101"/>
                </a:cubicBezTo>
                <a:cubicBezTo>
                  <a:pt x="284" y="83"/>
                  <a:pt x="305" y="92"/>
                  <a:pt x="320" y="107"/>
                </a:cubicBezTo>
                <a:cubicBezTo>
                  <a:pt x="321" y="121"/>
                  <a:pt x="318" y="124"/>
                  <a:pt x="305" y="126"/>
                </a:cubicBezTo>
                <a:cubicBezTo>
                  <a:pt x="281" y="114"/>
                  <a:pt x="290" y="101"/>
                  <a:pt x="311" y="98"/>
                </a:cubicBezTo>
                <a:cubicBezTo>
                  <a:pt x="333" y="105"/>
                  <a:pt x="328" y="144"/>
                  <a:pt x="311" y="156"/>
                </a:cubicBezTo>
                <a:cubicBezTo>
                  <a:pt x="297" y="149"/>
                  <a:pt x="301" y="131"/>
                  <a:pt x="312" y="122"/>
                </a:cubicBezTo>
                <a:cubicBezTo>
                  <a:pt x="341" y="130"/>
                  <a:pt x="353" y="126"/>
                  <a:pt x="359" y="153"/>
                </a:cubicBezTo>
                <a:cubicBezTo>
                  <a:pt x="356" y="174"/>
                  <a:pt x="358" y="173"/>
                  <a:pt x="339" y="176"/>
                </a:cubicBezTo>
                <a:cubicBezTo>
                  <a:pt x="326" y="174"/>
                  <a:pt x="316" y="176"/>
                  <a:pt x="314" y="161"/>
                </a:cubicBezTo>
                <a:cubicBezTo>
                  <a:pt x="322" y="131"/>
                  <a:pt x="344" y="164"/>
                  <a:pt x="351" y="177"/>
                </a:cubicBezTo>
                <a:cubicBezTo>
                  <a:pt x="346" y="193"/>
                  <a:pt x="345" y="193"/>
                  <a:pt x="330" y="186"/>
                </a:cubicBezTo>
                <a:cubicBezTo>
                  <a:pt x="326" y="175"/>
                  <a:pt x="324" y="158"/>
                  <a:pt x="339" y="155"/>
                </a:cubicBezTo>
                <a:cubicBezTo>
                  <a:pt x="347" y="160"/>
                  <a:pt x="350" y="171"/>
                  <a:pt x="356" y="179"/>
                </a:cubicBezTo>
                <a:cubicBezTo>
                  <a:pt x="351" y="199"/>
                  <a:pt x="339" y="202"/>
                  <a:pt x="330" y="182"/>
                </a:cubicBezTo>
                <a:cubicBezTo>
                  <a:pt x="334" y="171"/>
                  <a:pt x="340" y="174"/>
                  <a:pt x="350" y="176"/>
                </a:cubicBezTo>
                <a:cubicBezTo>
                  <a:pt x="363" y="181"/>
                  <a:pt x="371" y="183"/>
                  <a:pt x="380" y="194"/>
                </a:cubicBezTo>
                <a:cubicBezTo>
                  <a:pt x="377" y="202"/>
                  <a:pt x="374" y="203"/>
                  <a:pt x="366" y="206"/>
                </a:cubicBezTo>
                <a:cubicBezTo>
                  <a:pt x="363" y="191"/>
                  <a:pt x="378" y="196"/>
                  <a:pt x="387" y="198"/>
                </a:cubicBezTo>
                <a:cubicBezTo>
                  <a:pt x="394" y="209"/>
                  <a:pt x="395" y="218"/>
                  <a:pt x="381" y="221"/>
                </a:cubicBezTo>
                <a:cubicBezTo>
                  <a:pt x="364" y="218"/>
                  <a:pt x="360" y="218"/>
                  <a:pt x="351" y="204"/>
                </a:cubicBezTo>
                <a:cubicBezTo>
                  <a:pt x="355" y="189"/>
                  <a:pt x="354" y="191"/>
                  <a:pt x="365" y="197"/>
                </a:cubicBezTo>
                <a:cubicBezTo>
                  <a:pt x="367" y="212"/>
                  <a:pt x="350" y="205"/>
                  <a:pt x="339" y="203"/>
                </a:cubicBezTo>
                <a:cubicBezTo>
                  <a:pt x="324" y="189"/>
                  <a:pt x="324" y="182"/>
                  <a:pt x="326" y="162"/>
                </a:cubicBezTo>
                <a:cubicBezTo>
                  <a:pt x="333" y="173"/>
                  <a:pt x="334" y="176"/>
                  <a:pt x="329" y="188"/>
                </a:cubicBezTo>
                <a:cubicBezTo>
                  <a:pt x="301" y="185"/>
                  <a:pt x="285" y="179"/>
                  <a:pt x="261" y="165"/>
                </a:cubicBezTo>
                <a:cubicBezTo>
                  <a:pt x="248" y="147"/>
                  <a:pt x="275" y="151"/>
                  <a:pt x="282" y="152"/>
                </a:cubicBezTo>
                <a:cubicBezTo>
                  <a:pt x="280" y="171"/>
                  <a:pt x="285" y="177"/>
                  <a:pt x="269" y="180"/>
                </a:cubicBezTo>
                <a:cubicBezTo>
                  <a:pt x="259" y="167"/>
                  <a:pt x="251" y="134"/>
                  <a:pt x="269" y="125"/>
                </a:cubicBezTo>
                <a:cubicBezTo>
                  <a:pt x="284" y="127"/>
                  <a:pt x="284" y="139"/>
                  <a:pt x="287" y="152"/>
                </a:cubicBezTo>
                <a:cubicBezTo>
                  <a:pt x="282" y="188"/>
                  <a:pt x="264" y="159"/>
                  <a:pt x="249" y="146"/>
                </a:cubicBezTo>
                <a:cubicBezTo>
                  <a:pt x="240" y="129"/>
                  <a:pt x="239" y="123"/>
                  <a:pt x="260" y="120"/>
                </a:cubicBezTo>
                <a:cubicBezTo>
                  <a:pt x="270" y="121"/>
                  <a:pt x="282" y="117"/>
                  <a:pt x="291" y="122"/>
                </a:cubicBezTo>
                <a:cubicBezTo>
                  <a:pt x="305" y="129"/>
                  <a:pt x="287" y="159"/>
                  <a:pt x="278" y="164"/>
                </a:cubicBezTo>
                <a:cubicBezTo>
                  <a:pt x="254" y="156"/>
                  <a:pt x="248" y="155"/>
                  <a:pt x="242" y="131"/>
                </a:cubicBezTo>
                <a:cubicBezTo>
                  <a:pt x="244" y="121"/>
                  <a:pt x="245" y="111"/>
                  <a:pt x="249" y="101"/>
                </a:cubicBezTo>
                <a:cubicBezTo>
                  <a:pt x="250" y="98"/>
                  <a:pt x="256" y="104"/>
                  <a:pt x="257" y="107"/>
                </a:cubicBezTo>
                <a:cubicBezTo>
                  <a:pt x="252" y="139"/>
                  <a:pt x="258" y="149"/>
                  <a:pt x="230" y="135"/>
                </a:cubicBezTo>
                <a:cubicBezTo>
                  <a:pt x="217" y="117"/>
                  <a:pt x="216" y="113"/>
                  <a:pt x="222" y="92"/>
                </a:cubicBezTo>
                <a:cubicBezTo>
                  <a:pt x="239" y="96"/>
                  <a:pt x="236" y="104"/>
                  <a:pt x="239" y="120"/>
                </a:cubicBezTo>
                <a:cubicBezTo>
                  <a:pt x="238" y="128"/>
                  <a:pt x="240" y="137"/>
                  <a:pt x="236" y="144"/>
                </a:cubicBezTo>
                <a:cubicBezTo>
                  <a:pt x="226" y="163"/>
                  <a:pt x="200" y="122"/>
                  <a:pt x="198" y="119"/>
                </a:cubicBezTo>
                <a:cubicBezTo>
                  <a:pt x="197" y="106"/>
                  <a:pt x="194" y="103"/>
                  <a:pt x="206" y="99"/>
                </a:cubicBezTo>
                <a:cubicBezTo>
                  <a:pt x="229" y="102"/>
                  <a:pt x="235" y="100"/>
                  <a:pt x="237" y="122"/>
                </a:cubicBezTo>
                <a:cubicBezTo>
                  <a:pt x="235" y="154"/>
                  <a:pt x="230" y="143"/>
                  <a:pt x="194" y="138"/>
                </a:cubicBezTo>
                <a:cubicBezTo>
                  <a:pt x="175" y="129"/>
                  <a:pt x="166" y="123"/>
                  <a:pt x="161" y="102"/>
                </a:cubicBezTo>
                <a:cubicBezTo>
                  <a:pt x="170" y="76"/>
                  <a:pt x="177" y="93"/>
                  <a:pt x="179" y="108"/>
                </a:cubicBezTo>
                <a:cubicBezTo>
                  <a:pt x="177" y="139"/>
                  <a:pt x="185" y="150"/>
                  <a:pt x="158" y="141"/>
                </a:cubicBezTo>
                <a:cubicBezTo>
                  <a:pt x="147" y="129"/>
                  <a:pt x="142" y="123"/>
                  <a:pt x="138" y="107"/>
                </a:cubicBezTo>
                <a:cubicBezTo>
                  <a:pt x="149" y="78"/>
                  <a:pt x="172" y="125"/>
                  <a:pt x="176" y="135"/>
                </a:cubicBezTo>
                <a:cubicBezTo>
                  <a:pt x="173" y="160"/>
                  <a:pt x="168" y="152"/>
                  <a:pt x="140" y="147"/>
                </a:cubicBezTo>
                <a:cubicBezTo>
                  <a:pt x="129" y="142"/>
                  <a:pt x="112" y="139"/>
                  <a:pt x="110" y="125"/>
                </a:cubicBezTo>
                <a:cubicBezTo>
                  <a:pt x="112" y="105"/>
                  <a:pt x="134" y="117"/>
                  <a:pt x="149" y="120"/>
                </a:cubicBezTo>
                <a:cubicBezTo>
                  <a:pt x="162" y="140"/>
                  <a:pt x="160" y="151"/>
                  <a:pt x="135" y="153"/>
                </a:cubicBezTo>
                <a:cubicBezTo>
                  <a:pt x="107" y="149"/>
                  <a:pt x="105" y="153"/>
                  <a:pt x="110" y="128"/>
                </a:cubicBezTo>
                <a:cubicBezTo>
                  <a:pt x="129" y="139"/>
                  <a:pt x="129" y="142"/>
                  <a:pt x="137" y="162"/>
                </a:cubicBezTo>
                <a:cubicBezTo>
                  <a:pt x="128" y="195"/>
                  <a:pt x="131" y="187"/>
                  <a:pt x="96" y="180"/>
                </a:cubicBezTo>
                <a:cubicBezTo>
                  <a:pt x="87" y="171"/>
                  <a:pt x="72" y="157"/>
                  <a:pt x="87" y="146"/>
                </a:cubicBezTo>
                <a:cubicBezTo>
                  <a:pt x="101" y="152"/>
                  <a:pt x="123" y="177"/>
                  <a:pt x="99" y="191"/>
                </a:cubicBezTo>
                <a:cubicBezTo>
                  <a:pt x="82" y="188"/>
                  <a:pt x="81" y="189"/>
                  <a:pt x="74" y="174"/>
                </a:cubicBezTo>
                <a:cubicBezTo>
                  <a:pt x="71" y="159"/>
                  <a:pt x="73" y="152"/>
                  <a:pt x="89" y="156"/>
                </a:cubicBezTo>
                <a:cubicBezTo>
                  <a:pt x="96" y="169"/>
                  <a:pt x="102" y="182"/>
                  <a:pt x="87" y="191"/>
                </a:cubicBezTo>
                <a:cubicBezTo>
                  <a:pt x="56" y="189"/>
                  <a:pt x="47" y="188"/>
                  <a:pt x="23" y="170"/>
                </a:cubicBezTo>
                <a:cubicBezTo>
                  <a:pt x="15" y="153"/>
                  <a:pt x="17" y="154"/>
                  <a:pt x="35" y="161"/>
                </a:cubicBezTo>
                <a:cubicBezTo>
                  <a:pt x="38" y="168"/>
                  <a:pt x="42" y="172"/>
                  <a:pt x="35" y="177"/>
                </a:cubicBezTo>
                <a:cubicBezTo>
                  <a:pt x="14" y="173"/>
                  <a:pt x="11" y="169"/>
                  <a:pt x="5" y="150"/>
                </a:cubicBezTo>
                <a:cubicBezTo>
                  <a:pt x="9" y="119"/>
                  <a:pt x="9" y="124"/>
                  <a:pt x="35" y="117"/>
                </a:cubicBezTo>
                <a:cubicBezTo>
                  <a:pt x="65" y="126"/>
                  <a:pt x="68" y="123"/>
                  <a:pt x="62" y="150"/>
                </a:cubicBezTo>
                <a:cubicBezTo>
                  <a:pt x="41" y="129"/>
                  <a:pt x="49" y="98"/>
                  <a:pt x="74" y="84"/>
                </a:cubicBezTo>
                <a:cubicBezTo>
                  <a:pt x="103" y="87"/>
                  <a:pt x="102" y="91"/>
                  <a:pt x="99" y="119"/>
                </a:cubicBezTo>
                <a:cubicBezTo>
                  <a:pt x="86" y="115"/>
                  <a:pt x="83" y="102"/>
                  <a:pt x="78" y="90"/>
                </a:cubicBezTo>
                <a:cubicBezTo>
                  <a:pt x="74" y="70"/>
                  <a:pt x="72" y="55"/>
                  <a:pt x="92" y="45"/>
                </a:cubicBezTo>
                <a:cubicBezTo>
                  <a:pt x="98" y="46"/>
                  <a:pt x="105" y="44"/>
                  <a:pt x="110" y="48"/>
                </a:cubicBezTo>
                <a:cubicBezTo>
                  <a:pt x="123" y="58"/>
                  <a:pt x="100" y="92"/>
                  <a:pt x="87" y="95"/>
                </a:cubicBezTo>
                <a:cubicBezTo>
                  <a:pt x="64" y="91"/>
                  <a:pt x="53" y="92"/>
                  <a:pt x="45" y="69"/>
                </a:cubicBezTo>
                <a:cubicBezTo>
                  <a:pt x="47" y="48"/>
                  <a:pt x="47" y="46"/>
                  <a:pt x="66" y="39"/>
                </a:cubicBezTo>
                <a:cubicBezTo>
                  <a:pt x="103" y="45"/>
                  <a:pt x="102" y="37"/>
                  <a:pt x="107" y="63"/>
                </a:cubicBezTo>
                <a:cubicBezTo>
                  <a:pt x="105" y="76"/>
                  <a:pt x="104" y="78"/>
                  <a:pt x="93" y="84"/>
                </a:cubicBezTo>
                <a:cubicBezTo>
                  <a:pt x="72" y="77"/>
                  <a:pt x="87" y="55"/>
                  <a:pt x="92" y="38"/>
                </a:cubicBezTo>
                <a:cubicBezTo>
                  <a:pt x="104" y="42"/>
                  <a:pt x="120" y="40"/>
                  <a:pt x="128" y="50"/>
                </a:cubicBezTo>
                <a:cubicBezTo>
                  <a:pt x="140" y="66"/>
                  <a:pt x="117" y="86"/>
                  <a:pt x="107" y="93"/>
                </a:cubicBezTo>
                <a:cubicBezTo>
                  <a:pt x="91" y="90"/>
                  <a:pt x="94" y="45"/>
                  <a:pt x="117" y="32"/>
                </a:cubicBezTo>
                <a:cubicBezTo>
                  <a:pt x="145" y="37"/>
                  <a:pt x="157" y="33"/>
                  <a:pt x="159" y="60"/>
                </a:cubicBezTo>
                <a:cubicBezTo>
                  <a:pt x="158" y="71"/>
                  <a:pt x="159" y="79"/>
                  <a:pt x="147" y="81"/>
                </a:cubicBezTo>
                <a:cubicBezTo>
                  <a:pt x="134" y="80"/>
                  <a:pt x="135" y="76"/>
                  <a:pt x="128" y="65"/>
                </a:cubicBezTo>
                <a:cubicBezTo>
                  <a:pt x="125" y="46"/>
                  <a:pt x="127" y="32"/>
                  <a:pt x="146" y="24"/>
                </a:cubicBezTo>
                <a:cubicBezTo>
                  <a:pt x="176" y="27"/>
                  <a:pt x="176" y="21"/>
                  <a:pt x="182" y="44"/>
                </a:cubicBezTo>
                <a:cubicBezTo>
                  <a:pt x="178" y="59"/>
                  <a:pt x="174" y="64"/>
                  <a:pt x="162" y="74"/>
                </a:cubicBezTo>
                <a:cubicBezTo>
                  <a:pt x="135" y="72"/>
                  <a:pt x="135" y="75"/>
                  <a:pt x="132" y="51"/>
                </a:cubicBezTo>
                <a:cubicBezTo>
                  <a:pt x="135" y="23"/>
                  <a:pt x="142" y="15"/>
                  <a:pt x="170" y="11"/>
                </a:cubicBezTo>
                <a:cubicBezTo>
                  <a:pt x="176" y="11"/>
                  <a:pt x="183" y="10"/>
                  <a:pt x="189" y="12"/>
                </a:cubicBezTo>
                <a:cubicBezTo>
                  <a:pt x="196" y="15"/>
                  <a:pt x="191" y="52"/>
                  <a:pt x="168" y="54"/>
                </a:cubicBezTo>
                <a:cubicBezTo>
                  <a:pt x="151" y="48"/>
                  <a:pt x="147" y="23"/>
                  <a:pt x="158" y="6"/>
                </a:cubicBezTo>
                <a:cubicBezTo>
                  <a:pt x="161" y="0"/>
                  <a:pt x="177" y="0"/>
                  <a:pt x="177" y="0"/>
                </a:cubicBezTo>
                <a:cubicBezTo>
                  <a:pt x="190" y="2"/>
                  <a:pt x="199" y="3"/>
                  <a:pt x="207" y="14"/>
                </a:cubicBezTo>
                <a:cubicBezTo>
                  <a:pt x="213" y="33"/>
                  <a:pt x="210" y="49"/>
                  <a:pt x="191" y="57"/>
                </a:cubicBezTo>
                <a:cubicBezTo>
                  <a:pt x="151" y="41"/>
                  <a:pt x="172" y="8"/>
                  <a:pt x="207" y="2"/>
                </a:cubicBezTo>
                <a:cubicBezTo>
                  <a:pt x="218" y="2"/>
                  <a:pt x="229" y="0"/>
                  <a:pt x="240" y="3"/>
                </a:cubicBezTo>
                <a:cubicBezTo>
                  <a:pt x="249" y="5"/>
                  <a:pt x="238" y="46"/>
                  <a:pt x="225" y="57"/>
                </a:cubicBezTo>
                <a:cubicBezTo>
                  <a:pt x="224" y="31"/>
                  <a:pt x="222" y="14"/>
                  <a:pt x="248" y="3"/>
                </a:cubicBezTo>
                <a:cubicBezTo>
                  <a:pt x="276" y="17"/>
                  <a:pt x="281" y="28"/>
                  <a:pt x="260" y="60"/>
                </a:cubicBezTo>
                <a:cubicBezTo>
                  <a:pt x="245" y="41"/>
                  <a:pt x="249" y="13"/>
                  <a:pt x="278" y="8"/>
                </a:cubicBezTo>
                <a:cubicBezTo>
                  <a:pt x="285" y="9"/>
                  <a:pt x="293" y="8"/>
                  <a:pt x="300" y="12"/>
                </a:cubicBezTo>
                <a:cubicBezTo>
                  <a:pt x="308" y="17"/>
                  <a:pt x="321" y="32"/>
                  <a:pt x="321" y="32"/>
                </a:cubicBezTo>
                <a:cubicBezTo>
                  <a:pt x="325" y="51"/>
                  <a:pt x="325" y="65"/>
                  <a:pt x="306" y="74"/>
                </a:cubicBezTo>
                <a:cubicBezTo>
                  <a:pt x="283" y="72"/>
                  <a:pt x="275" y="78"/>
                  <a:pt x="270" y="57"/>
                </a:cubicBezTo>
                <a:cubicBezTo>
                  <a:pt x="275" y="24"/>
                  <a:pt x="282" y="33"/>
                  <a:pt x="317" y="39"/>
                </a:cubicBezTo>
                <a:cubicBezTo>
                  <a:pt x="327" y="50"/>
                  <a:pt x="342" y="82"/>
                  <a:pt x="318" y="90"/>
                </a:cubicBezTo>
                <a:cubicBezTo>
                  <a:pt x="309" y="93"/>
                  <a:pt x="300" y="91"/>
                  <a:pt x="291" y="92"/>
                </a:cubicBezTo>
                <a:cubicBezTo>
                  <a:pt x="269" y="76"/>
                  <a:pt x="286" y="54"/>
                  <a:pt x="306" y="47"/>
                </a:cubicBezTo>
                <a:cubicBezTo>
                  <a:pt x="321" y="49"/>
                  <a:pt x="323" y="62"/>
                  <a:pt x="326" y="75"/>
                </a:cubicBezTo>
                <a:cubicBezTo>
                  <a:pt x="324" y="96"/>
                  <a:pt x="328" y="105"/>
                  <a:pt x="308" y="110"/>
                </a:cubicBezTo>
                <a:cubicBezTo>
                  <a:pt x="300" y="102"/>
                  <a:pt x="295" y="94"/>
                  <a:pt x="290" y="84"/>
                </a:cubicBezTo>
                <a:cubicBezTo>
                  <a:pt x="296" y="57"/>
                  <a:pt x="320" y="71"/>
                  <a:pt x="345" y="75"/>
                </a:cubicBezTo>
                <a:cubicBezTo>
                  <a:pt x="363" y="98"/>
                  <a:pt x="350" y="116"/>
                  <a:pt x="324" y="119"/>
                </a:cubicBezTo>
                <a:cubicBezTo>
                  <a:pt x="319" y="118"/>
                  <a:pt x="310" y="122"/>
                  <a:pt x="308" y="117"/>
                </a:cubicBezTo>
                <a:cubicBezTo>
                  <a:pt x="305" y="109"/>
                  <a:pt x="307" y="97"/>
                  <a:pt x="314" y="93"/>
                </a:cubicBezTo>
                <a:cubicBezTo>
                  <a:pt x="322" y="89"/>
                  <a:pt x="333" y="97"/>
                  <a:pt x="342" y="99"/>
                </a:cubicBezTo>
                <a:cubicBezTo>
                  <a:pt x="354" y="118"/>
                  <a:pt x="352" y="132"/>
                  <a:pt x="339" y="149"/>
                </a:cubicBezTo>
                <a:cubicBezTo>
                  <a:pt x="323" y="142"/>
                  <a:pt x="320" y="127"/>
                  <a:pt x="338" y="120"/>
                </a:cubicBezTo>
                <a:cubicBezTo>
                  <a:pt x="373" y="130"/>
                  <a:pt x="368" y="123"/>
                  <a:pt x="377" y="150"/>
                </a:cubicBezTo>
                <a:cubicBezTo>
                  <a:pt x="372" y="173"/>
                  <a:pt x="366" y="172"/>
                  <a:pt x="345" y="176"/>
                </a:cubicBezTo>
                <a:cubicBezTo>
                  <a:pt x="343" y="156"/>
                  <a:pt x="350" y="161"/>
                  <a:pt x="369" y="167"/>
                </a:cubicBezTo>
                <a:cubicBezTo>
                  <a:pt x="377" y="186"/>
                  <a:pt x="373" y="188"/>
                  <a:pt x="351" y="189"/>
                </a:cubicBezTo>
                <a:cubicBezTo>
                  <a:pt x="331" y="188"/>
                  <a:pt x="300" y="195"/>
                  <a:pt x="321" y="177"/>
                </a:cubicBezTo>
                <a:cubicBezTo>
                  <a:pt x="328" y="178"/>
                  <a:pt x="336" y="176"/>
                  <a:pt x="342" y="180"/>
                </a:cubicBezTo>
                <a:cubicBezTo>
                  <a:pt x="345" y="182"/>
                  <a:pt x="338" y="186"/>
                  <a:pt x="335" y="186"/>
                </a:cubicBezTo>
                <a:cubicBezTo>
                  <a:pt x="322" y="187"/>
                  <a:pt x="310" y="185"/>
                  <a:pt x="297" y="185"/>
                </a:cubicBezTo>
                <a:cubicBezTo>
                  <a:pt x="280" y="177"/>
                  <a:pt x="265" y="173"/>
                  <a:pt x="257" y="156"/>
                </a:cubicBezTo>
                <a:cubicBezTo>
                  <a:pt x="263" y="135"/>
                  <a:pt x="270" y="140"/>
                  <a:pt x="288" y="149"/>
                </a:cubicBezTo>
                <a:cubicBezTo>
                  <a:pt x="293" y="163"/>
                  <a:pt x="286" y="162"/>
                  <a:pt x="273" y="161"/>
                </a:cubicBezTo>
                <a:cubicBezTo>
                  <a:pt x="265" y="153"/>
                  <a:pt x="258" y="145"/>
                  <a:pt x="252" y="135"/>
                </a:cubicBezTo>
                <a:cubicBezTo>
                  <a:pt x="258" y="110"/>
                  <a:pt x="281" y="124"/>
                  <a:pt x="294" y="137"/>
                </a:cubicBezTo>
                <a:cubicBezTo>
                  <a:pt x="282" y="172"/>
                  <a:pt x="272" y="162"/>
                  <a:pt x="234" y="156"/>
                </a:cubicBezTo>
                <a:cubicBezTo>
                  <a:pt x="209" y="145"/>
                  <a:pt x="200" y="146"/>
                  <a:pt x="191" y="122"/>
                </a:cubicBezTo>
                <a:cubicBezTo>
                  <a:pt x="195" y="105"/>
                  <a:pt x="194" y="98"/>
                  <a:pt x="207" y="111"/>
                </a:cubicBezTo>
                <a:cubicBezTo>
                  <a:pt x="210" y="127"/>
                  <a:pt x="216" y="147"/>
                  <a:pt x="200" y="156"/>
                </a:cubicBezTo>
                <a:cubicBezTo>
                  <a:pt x="191" y="155"/>
                  <a:pt x="182" y="155"/>
                  <a:pt x="174" y="153"/>
                </a:cubicBezTo>
                <a:cubicBezTo>
                  <a:pt x="166" y="151"/>
                  <a:pt x="159" y="146"/>
                  <a:pt x="152" y="143"/>
                </a:cubicBezTo>
                <a:cubicBezTo>
                  <a:pt x="150" y="142"/>
                  <a:pt x="145" y="139"/>
                  <a:pt x="147" y="140"/>
                </a:cubicBezTo>
                <a:cubicBezTo>
                  <a:pt x="150" y="141"/>
                  <a:pt x="152" y="143"/>
                  <a:pt x="155" y="144"/>
                </a:cubicBezTo>
                <a:cubicBezTo>
                  <a:pt x="148" y="164"/>
                  <a:pt x="122" y="156"/>
                  <a:pt x="105" y="155"/>
                </a:cubicBezTo>
                <a:cubicBezTo>
                  <a:pt x="102" y="154"/>
                  <a:pt x="96" y="153"/>
                  <a:pt x="96" y="153"/>
                </a:cubicBezTo>
              </a:path>
            </a:pathLst>
          </a:custGeom>
          <a:noFill/>
          <a:ln w="19050" cap="flat" cmpd="sng">
            <a:solidFill>
              <a:srgbClr val="FF3300"/>
            </a:solidFill>
            <a:prstDash val="solid"/>
            <a:round/>
            <a:headEnd/>
            <a:tailEnd/>
          </a:ln>
          <a:effectLst/>
        </p:spPr>
        <p:txBody>
          <a:bodyPr lIns="90488" tIns="44450" rIns="90488" bIns="44450"/>
          <a:lstStyle/>
          <a:p>
            <a:endParaRPr lang="zh-CN" altLang="en-US"/>
          </a:p>
        </p:txBody>
      </p:sp>
      <p:sp>
        <p:nvSpPr>
          <p:cNvPr id="220193" name="AutoShape 33"/>
          <p:cNvSpPr>
            <a:spLocks noChangeArrowheads="1"/>
          </p:cNvSpPr>
          <p:nvPr/>
        </p:nvSpPr>
        <p:spPr bwMode="auto">
          <a:xfrm rot="37019626">
            <a:off x="3342482" y="3929856"/>
            <a:ext cx="395288" cy="422275"/>
          </a:xfrm>
          <a:custGeom>
            <a:avLst/>
            <a:gdLst>
              <a:gd name="G0" fmla="+- 3967 0 0"/>
              <a:gd name="G1" fmla="+- 21600 0 3967"/>
              <a:gd name="G2" fmla="*/ 3967 1 2"/>
              <a:gd name="G3" fmla="+- 21600 0 G2"/>
              <a:gd name="G4" fmla="+/ 3967 21600 2"/>
              <a:gd name="G5" fmla="+/ G1 0 2"/>
              <a:gd name="G6" fmla="*/ 21600 21600 3967"/>
              <a:gd name="G7" fmla="*/ G6 1 2"/>
              <a:gd name="G8" fmla="+- 21600 0 G7"/>
              <a:gd name="G9" fmla="*/ 21600 1 2"/>
              <a:gd name="G10" fmla="+- 3967 0 G9"/>
              <a:gd name="G11" fmla="?: G10 G8 0"/>
              <a:gd name="G12" fmla="?: G10 G7 21600"/>
              <a:gd name="T0" fmla="*/ 19616 w 21600"/>
              <a:gd name="T1" fmla="*/ 10800 h 21600"/>
              <a:gd name="T2" fmla="*/ 10800 w 21600"/>
              <a:gd name="T3" fmla="*/ 21600 h 21600"/>
              <a:gd name="T4" fmla="*/ 1984 w 21600"/>
              <a:gd name="T5" fmla="*/ 10800 h 21600"/>
              <a:gd name="T6" fmla="*/ 10800 w 21600"/>
              <a:gd name="T7" fmla="*/ 0 h 21600"/>
              <a:gd name="T8" fmla="*/ 3784 w 21600"/>
              <a:gd name="T9" fmla="*/ 3784 h 21600"/>
              <a:gd name="T10" fmla="*/ 17816 w 21600"/>
              <a:gd name="T11" fmla="*/ 17816 h 21600"/>
            </a:gdLst>
            <a:ahLst/>
            <a:cxnLst>
              <a:cxn ang="0">
                <a:pos x="T0" y="T1"/>
              </a:cxn>
              <a:cxn ang="0">
                <a:pos x="T2" y="T3"/>
              </a:cxn>
              <a:cxn ang="0">
                <a:pos x="T4" y="T5"/>
              </a:cxn>
              <a:cxn ang="0">
                <a:pos x="T6" y="T7"/>
              </a:cxn>
            </a:cxnLst>
            <a:rect l="T8" t="T9" r="T10" b="T11"/>
            <a:pathLst>
              <a:path w="21600" h="21600">
                <a:moveTo>
                  <a:pt x="0" y="0"/>
                </a:moveTo>
                <a:lnTo>
                  <a:pt x="3967" y="21600"/>
                </a:lnTo>
                <a:lnTo>
                  <a:pt x="17633" y="21600"/>
                </a:lnTo>
                <a:lnTo>
                  <a:pt x="21600" y="0"/>
                </a:lnTo>
                <a:close/>
              </a:path>
            </a:pathLst>
          </a:custGeom>
          <a:solidFill>
            <a:srgbClr val="FFDD7D"/>
          </a:solidFill>
          <a:ln w="19050" algn="ctr">
            <a:solidFill>
              <a:schemeClr val="tx1"/>
            </a:solidFill>
            <a:miter lim="800000"/>
            <a:headEnd/>
            <a:tailEnd/>
          </a:ln>
          <a:effectLst/>
        </p:spPr>
        <p:txBody>
          <a:bodyPr wrap="none" lIns="90488" tIns="44450" rIns="90488" bIns="44450" anchor="ctr"/>
          <a:lstStyle/>
          <a:p>
            <a:endParaRPr lang="zh-CN" altLang="en-US"/>
          </a:p>
        </p:txBody>
      </p:sp>
      <p:sp>
        <p:nvSpPr>
          <p:cNvPr id="220194" name="Text Box 34"/>
          <p:cNvSpPr txBox="1">
            <a:spLocks noChangeArrowheads="1"/>
          </p:cNvSpPr>
          <p:nvPr/>
        </p:nvSpPr>
        <p:spPr bwMode="auto">
          <a:xfrm rot="-1014309">
            <a:off x="3287713" y="3963988"/>
            <a:ext cx="511175" cy="336550"/>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1800" b="1">
                <a:solidFill>
                  <a:srgbClr val="0099FF"/>
                </a:solidFill>
                <a:latin typeface="Arial" charset="0"/>
              </a:rPr>
              <a:t>y/n</a:t>
            </a:r>
          </a:p>
        </p:txBody>
      </p:sp>
      <p:sp>
        <p:nvSpPr>
          <p:cNvPr id="220195" name="Freeform 35"/>
          <p:cNvSpPr>
            <a:spLocks/>
          </p:cNvSpPr>
          <p:nvPr/>
        </p:nvSpPr>
        <p:spPr bwMode="auto">
          <a:xfrm>
            <a:off x="2486025" y="3759200"/>
            <a:ext cx="742950" cy="469900"/>
          </a:xfrm>
          <a:custGeom>
            <a:avLst/>
            <a:gdLst/>
            <a:ahLst/>
            <a:cxnLst>
              <a:cxn ang="0">
                <a:pos x="0" y="248"/>
              </a:cxn>
              <a:cxn ang="0">
                <a:pos x="264" y="296"/>
              </a:cxn>
              <a:cxn ang="0">
                <a:pos x="392" y="8"/>
              </a:cxn>
              <a:cxn ang="0">
                <a:pos x="468" y="0"/>
              </a:cxn>
            </a:cxnLst>
            <a:rect l="0" t="0" r="r" b="b"/>
            <a:pathLst>
              <a:path w="468" h="296">
                <a:moveTo>
                  <a:pt x="0" y="248"/>
                </a:moveTo>
                <a:lnTo>
                  <a:pt x="264" y="296"/>
                </a:lnTo>
                <a:lnTo>
                  <a:pt x="392" y="8"/>
                </a:lnTo>
                <a:lnTo>
                  <a:pt x="468" y="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0196" name="Freeform 36"/>
          <p:cNvSpPr>
            <a:spLocks/>
          </p:cNvSpPr>
          <p:nvPr/>
        </p:nvSpPr>
        <p:spPr bwMode="auto">
          <a:xfrm>
            <a:off x="2041525" y="5022850"/>
            <a:ext cx="431800" cy="635000"/>
          </a:xfrm>
          <a:custGeom>
            <a:avLst/>
            <a:gdLst/>
            <a:ahLst/>
            <a:cxnLst>
              <a:cxn ang="0">
                <a:pos x="272" y="0"/>
              </a:cxn>
              <a:cxn ang="0">
                <a:pos x="80" y="400"/>
              </a:cxn>
              <a:cxn ang="0">
                <a:pos x="0" y="400"/>
              </a:cxn>
            </a:cxnLst>
            <a:rect l="0" t="0" r="r" b="b"/>
            <a:pathLst>
              <a:path w="272" h="400">
                <a:moveTo>
                  <a:pt x="272" y="0"/>
                </a:moveTo>
                <a:lnTo>
                  <a:pt x="80" y="400"/>
                </a:lnTo>
                <a:lnTo>
                  <a:pt x="0" y="40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0197" name="Freeform 37"/>
          <p:cNvSpPr>
            <a:spLocks/>
          </p:cNvSpPr>
          <p:nvPr/>
        </p:nvSpPr>
        <p:spPr bwMode="auto">
          <a:xfrm>
            <a:off x="2473325" y="5022850"/>
            <a:ext cx="368300" cy="647700"/>
          </a:xfrm>
          <a:custGeom>
            <a:avLst/>
            <a:gdLst/>
            <a:ahLst/>
            <a:cxnLst>
              <a:cxn ang="0">
                <a:pos x="0" y="0"/>
              </a:cxn>
              <a:cxn ang="0">
                <a:pos x="156" y="408"/>
              </a:cxn>
              <a:cxn ang="0">
                <a:pos x="232" y="408"/>
              </a:cxn>
            </a:cxnLst>
            <a:rect l="0" t="0" r="r" b="b"/>
            <a:pathLst>
              <a:path w="232" h="408">
                <a:moveTo>
                  <a:pt x="0" y="0"/>
                </a:moveTo>
                <a:lnTo>
                  <a:pt x="156" y="408"/>
                </a:lnTo>
                <a:lnTo>
                  <a:pt x="232" y="408"/>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0198" name="Text Box 38"/>
          <p:cNvSpPr txBox="1">
            <a:spLocks noChangeArrowheads="1"/>
          </p:cNvSpPr>
          <p:nvPr/>
        </p:nvSpPr>
        <p:spPr bwMode="auto">
          <a:xfrm>
            <a:off x="3228975" y="4430713"/>
            <a:ext cx="336550"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n</a:t>
            </a:r>
          </a:p>
        </p:txBody>
      </p:sp>
      <p:sp>
        <p:nvSpPr>
          <p:cNvPr id="220199" name="Text Box 39"/>
          <p:cNvSpPr txBox="1">
            <a:spLocks noChangeArrowheads="1"/>
          </p:cNvSpPr>
          <p:nvPr/>
        </p:nvSpPr>
        <p:spPr bwMode="auto">
          <a:xfrm>
            <a:off x="6121400" y="4435475"/>
            <a:ext cx="336550"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n</a:t>
            </a:r>
          </a:p>
        </p:txBody>
      </p:sp>
      <p:sp>
        <p:nvSpPr>
          <p:cNvPr id="220200" name="Text Box 40"/>
          <p:cNvSpPr txBox="1">
            <a:spLocks noChangeArrowheads="1"/>
          </p:cNvSpPr>
          <p:nvPr/>
        </p:nvSpPr>
        <p:spPr bwMode="auto">
          <a:xfrm>
            <a:off x="4198938" y="4430713"/>
            <a:ext cx="336550"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n</a:t>
            </a:r>
          </a:p>
        </p:txBody>
      </p:sp>
      <p:sp>
        <p:nvSpPr>
          <p:cNvPr id="220201" name="Text Box 41"/>
          <p:cNvSpPr txBox="1">
            <a:spLocks noChangeArrowheads="1"/>
          </p:cNvSpPr>
          <p:nvPr/>
        </p:nvSpPr>
        <p:spPr bwMode="auto">
          <a:xfrm>
            <a:off x="5178425" y="4445000"/>
            <a:ext cx="336550"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n</a:t>
            </a:r>
          </a:p>
        </p:txBody>
      </p:sp>
      <p:sp>
        <p:nvSpPr>
          <p:cNvPr id="220202" name="Text Box 42"/>
          <p:cNvSpPr txBox="1">
            <a:spLocks noChangeArrowheads="1"/>
          </p:cNvSpPr>
          <p:nvPr/>
        </p:nvSpPr>
        <p:spPr bwMode="auto">
          <a:xfrm>
            <a:off x="2014538" y="2776538"/>
            <a:ext cx="1079500"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Trigger</a:t>
            </a:r>
          </a:p>
        </p:txBody>
      </p:sp>
      <p:sp>
        <p:nvSpPr>
          <p:cNvPr id="220203" name="AutoShape 43"/>
          <p:cNvSpPr>
            <a:spLocks noChangeArrowheads="1"/>
          </p:cNvSpPr>
          <p:nvPr/>
        </p:nvSpPr>
        <p:spPr bwMode="auto">
          <a:xfrm>
            <a:off x="2246313" y="4448175"/>
            <a:ext cx="384175" cy="384175"/>
          </a:xfrm>
          <a:prstGeom prst="octagon">
            <a:avLst>
              <a:gd name="adj" fmla="val 29287"/>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0204" name="Freeform 44"/>
          <p:cNvSpPr>
            <a:spLocks/>
          </p:cNvSpPr>
          <p:nvPr/>
        </p:nvSpPr>
        <p:spPr bwMode="auto">
          <a:xfrm>
            <a:off x="7172325" y="5486400"/>
            <a:ext cx="685800" cy="819150"/>
          </a:xfrm>
          <a:custGeom>
            <a:avLst/>
            <a:gdLst/>
            <a:ahLst/>
            <a:cxnLst>
              <a:cxn ang="0">
                <a:pos x="0" y="516"/>
              </a:cxn>
              <a:cxn ang="0">
                <a:pos x="102" y="504"/>
              </a:cxn>
              <a:cxn ang="0">
                <a:pos x="216" y="0"/>
              </a:cxn>
              <a:cxn ang="0">
                <a:pos x="324" y="504"/>
              </a:cxn>
              <a:cxn ang="0">
                <a:pos x="432" y="504"/>
              </a:cxn>
            </a:cxnLst>
            <a:rect l="0" t="0" r="r" b="b"/>
            <a:pathLst>
              <a:path w="432" h="516">
                <a:moveTo>
                  <a:pt x="0" y="516"/>
                </a:moveTo>
                <a:lnTo>
                  <a:pt x="102" y="504"/>
                </a:lnTo>
                <a:lnTo>
                  <a:pt x="216" y="0"/>
                </a:lnTo>
                <a:lnTo>
                  <a:pt x="324" y="504"/>
                </a:lnTo>
                <a:lnTo>
                  <a:pt x="432" y="504"/>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0205" name="AutoShape 45"/>
          <p:cNvSpPr>
            <a:spLocks noChangeArrowheads="1"/>
          </p:cNvSpPr>
          <p:nvPr/>
        </p:nvSpPr>
        <p:spPr bwMode="auto">
          <a:xfrm>
            <a:off x="7781925" y="4667250"/>
            <a:ext cx="1133475" cy="1724025"/>
          </a:xfrm>
          <a:prstGeom prst="cube">
            <a:avLst>
              <a:gd name="adj" fmla="val 25000"/>
            </a:avLst>
          </a:prstGeom>
          <a:solidFill>
            <a:srgbClr val="FFDD7D"/>
          </a:solidFill>
          <a:ln w="12700">
            <a:solidFill>
              <a:schemeClr val="tx1"/>
            </a:solidFill>
            <a:miter lim="800000"/>
            <a:headEnd/>
            <a:tailEnd/>
          </a:ln>
          <a:effectLst/>
        </p:spPr>
        <p:txBody>
          <a:bodyPr wrap="none" lIns="90488" tIns="44450" rIns="90488" bIns="44450" anchor="ctr"/>
          <a:lstStyle/>
          <a:p>
            <a:endParaRPr lang="zh-CN" altLang="en-US"/>
          </a:p>
        </p:txBody>
      </p:sp>
      <p:sp>
        <p:nvSpPr>
          <p:cNvPr id="220206" name="Line 46"/>
          <p:cNvSpPr>
            <a:spLocks noChangeShapeType="1"/>
          </p:cNvSpPr>
          <p:nvPr/>
        </p:nvSpPr>
        <p:spPr bwMode="auto">
          <a:xfrm flipV="1">
            <a:off x="7524750" y="4410075"/>
            <a:ext cx="0" cy="1085850"/>
          </a:xfrm>
          <a:prstGeom prst="line">
            <a:avLst/>
          </a:prstGeom>
          <a:noFill/>
          <a:ln w="57150">
            <a:solidFill>
              <a:srgbClr val="996633"/>
            </a:solidFill>
            <a:round/>
            <a:headEnd/>
            <a:tailEnd/>
          </a:ln>
          <a:effectLst/>
        </p:spPr>
        <p:txBody>
          <a:bodyPr lIns="90488" tIns="44450" rIns="90488" bIns="44450"/>
          <a:lstStyle/>
          <a:p>
            <a:endParaRPr lang="zh-CN" altLang="en-US"/>
          </a:p>
        </p:txBody>
      </p:sp>
      <p:sp>
        <p:nvSpPr>
          <p:cNvPr id="220207" name="Freeform 47"/>
          <p:cNvSpPr>
            <a:spLocks/>
          </p:cNvSpPr>
          <p:nvPr/>
        </p:nvSpPr>
        <p:spPr bwMode="auto">
          <a:xfrm flipH="1">
            <a:off x="7223125" y="3983038"/>
            <a:ext cx="82550" cy="165100"/>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0208" name="Freeform 48"/>
          <p:cNvSpPr>
            <a:spLocks/>
          </p:cNvSpPr>
          <p:nvPr/>
        </p:nvSpPr>
        <p:spPr bwMode="auto">
          <a:xfrm>
            <a:off x="7750175" y="3981450"/>
            <a:ext cx="82550" cy="165100"/>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0209" name="Oval 49"/>
          <p:cNvSpPr>
            <a:spLocks noChangeArrowheads="1"/>
          </p:cNvSpPr>
          <p:nvPr/>
        </p:nvSpPr>
        <p:spPr bwMode="auto">
          <a:xfrm flipH="1">
            <a:off x="7278688" y="3763963"/>
            <a:ext cx="498475" cy="666750"/>
          </a:xfrm>
          <a:prstGeom prst="ellipse">
            <a:avLst/>
          </a:prstGeom>
          <a:solidFill>
            <a:srgbClr val="FFEBB1"/>
          </a:solidFill>
          <a:ln w="19050" algn="ctr">
            <a:solidFill>
              <a:schemeClr val="tx1"/>
            </a:solidFill>
            <a:round/>
            <a:headEnd/>
            <a:tailEnd/>
          </a:ln>
          <a:effectLst/>
        </p:spPr>
        <p:txBody>
          <a:bodyPr wrap="none" lIns="90488" tIns="44450" rIns="90488" bIns="44450" anchor="ctr"/>
          <a:lstStyle/>
          <a:p>
            <a:endParaRPr lang="zh-CN" altLang="en-US"/>
          </a:p>
        </p:txBody>
      </p:sp>
      <p:sp>
        <p:nvSpPr>
          <p:cNvPr id="220210" name="Freeform 50"/>
          <p:cNvSpPr>
            <a:spLocks/>
          </p:cNvSpPr>
          <p:nvPr/>
        </p:nvSpPr>
        <p:spPr bwMode="auto">
          <a:xfrm flipH="1">
            <a:off x="7480300" y="4049713"/>
            <a:ext cx="85725" cy="209550"/>
          </a:xfrm>
          <a:custGeom>
            <a:avLst/>
            <a:gdLst/>
            <a:ahLst/>
            <a:cxnLst>
              <a:cxn ang="0">
                <a:pos x="30" y="0"/>
              </a:cxn>
              <a:cxn ang="0">
                <a:pos x="6" y="66"/>
              </a:cxn>
              <a:cxn ang="0">
                <a:pos x="54" y="120"/>
              </a:cxn>
            </a:cxnLst>
            <a:rect l="0" t="0" r="r" b="b"/>
            <a:pathLst>
              <a:path w="54" h="132">
                <a:moveTo>
                  <a:pt x="30" y="0"/>
                </a:moveTo>
                <a:cubicBezTo>
                  <a:pt x="25" y="27"/>
                  <a:pt x="21" y="43"/>
                  <a:pt x="6" y="66"/>
                </a:cubicBezTo>
                <a:cubicBezTo>
                  <a:pt x="21" y="132"/>
                  <a:pt x="0" y="120"/>
                  <a:pt x="54" y="12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0211" name="Freeform 51"/>
          <p:cNvSpPr>
            <a:spLocks/>
          </p:cNvSpPr>
          <p:nvPr/>
        </p:nvSpPr>
        <p:spPr bwMode="auto">
          <a:xfrm flipH="1">
            <a:off x="7543800" y="3992563"/>
            <a:ext cx="180975" cy="28575"/>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0212" name="Freeform 52"/>
          <p:cNvSpPr>
            <a:spLocks/>
          </p:cNvSpPr>
          <p:nvPr/>
        </p:nvSpPr>
        <p:spPr bwMode="auto">
          <a:xfrm flipH="1">
            <a:off x="7308850" y="3994150"/>
            <a:ext cx="180975" cy="28575"/>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0213" name="Freeform 53"/>
          <p:cNvSpPr>
            <a:spLocks/>
          </p:cNvSpPr>
          <p:nvPr/>
        </p:nvSpPr>
        <p:spPr bwMode="auto">
          <a:xfrm flipH="1">
            <a:off x="7607300" y="4006850"/>
            <a:ext cx="82550" cy="66675"/>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0214" name="Freeform 54"/>
          <p:cNvSpPr>
            <a:spLocks/>
          </p:cNvSpPr>
          <p:nvPr/>
        </p:nvSpPr>
        <p:spPr bwMode="auto">
          <a:xfrm>
            <a:off x="7361238" y="4010025"/>
            <a:ext cx="82550" cy="66675"/>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0215" name="Freeform 55"/>
          <p:cNvSpPr>
            <a:spLocks/>
          </p:cNvSpPr>
          <p:nvPr/>
        </p:nvSpPr>
        <p:spPr bwMode="auto">
          <a:xfrm flipH="1">
            <a:off x="7639050" y="4046538"/>
            <a:ext cx="22225" cy="14287"/>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0216" name="Freeform 56"/>
          <p:cNvSpPr>
            <a:spLocks/>
          </p:cNvSpPr>
          <p:nvPr/>
        </p:nvSpPr>
        <p:spPr bwMode="auto">
          <a:xfrm flipH="1">
            <a:off x="7402513" y="4048125"/>
            <a:ext cx="22225" cy="14288"/>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0217" name="Text Box 57"/>
          <p:cNvSpPr txBox="1">
            <a:spLocks noChangeArrowheads="1"/>
          </p:cNvSpPr>
          <p:nvPr/>
        </p:nvSpPr>
        <p:spPr bwMode="auto">
          <a:xfrm>
            <a:off x="7759700" y="5178425"/>
            <a:ext cx="866775"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SAVE</a:t>
            </a:r>
          </a:p>
        </p:txBody>
      </p:sp>
      <p:sp>
        <p:nvSpPr>
          <p:cNvPr id="220218" name="Text Box 58"/>
          <p:cNvSpPr txBox="1">
            <a:spLocks noChangeArrowheads="1"/>
          </p:cNvSpPr>
          <p:nvPr/>
        </p:nvSpPr>
        <p:spPr bwMode="auto">
          <a:xfrm>
            <a:off x="7159625" y="3302000"/>
            <a:ext cx="771525"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DAQ</a:t>
            </a:r>
          </a:p>
        </p:txBody>
      </p:sp>
      <p:sp>
        <p:nvSpPr>
          <p:cNvPr id="220219" name="Freeform 59"/>
          <p:cNvSpPr>
            <a:spLocks/>
          </p:cNvSpPr>
          <p:nvPr/>
        </p:nvSpPr>
        <p:spPr bwMode="auto">
          <a:xfrm>
            <a:off x="7262813" y="3725863"/>
            <a:ext cx="530225" cy="279400"/>
          </a:xfrm>
          <a:custGeom>
            <a:avLst/>
            <a:gdLst/>
            <a:ahLst/>
            <a:cxnLst>
              <a:cxn ang="0">
                <a:pos x="29" y="170"/>
              </a:cxn>
              <a:cxn ang="0">
                <a:pos x="0" y="140"/>
              </a:cxn>
              <a:cxn ang="0">
                <a:pos x="29" y="151"/>
              </a:cxn>
              <a:cxn ang="0">
                <a:pos x="20" y="128"/>
              </a:cxn>
              <a:cxn ang="0">
                <a:pos x="15" y="119"/>
              </a:cxn>
              <a:cxn ang="0">
                <a:pos x="33" y="127"/>
              </a:cxn>
              <a:cxn ang="0">
                <a:pos x="30" y="113"/>
              </a:cxn>
              <a:cxn ang="0">
                <a:pos x="27" y="107"/>
              </a:cxn>
              <a:cxn ang="0">
                <a:pos x="24" y="94"/>
              </a:cxn>
              <a:cxn ang="0">
                <a:pos x="41" y="112"/>
              </a:cxn>
              <a:cxn ang="0">
                <a:pos x="39" y="82"/>
              </a:cxn>
              <a:cxn ang="0">
                <a:pos x="53" y="82"/>
              </a:cxn>
              <a:cxn ang="0">
                <a:pos x="62" y="53"/>
              </a:cxn>
              <a:cxn ang="0">
                <a:pos x="74" y="70"/>
              </a:cxn>
              <a:cxn ang="0">
                <a:pos x="75" y="77"/>
              </a:cxn>
              <a:cxn ang="0">
                <a:pos x="89" y="32"/>
              </a:cxn>
              <a:cxn ang="0">
                <a:pos x="101" y="53"/>
              </a:cxn>
              <a:cxn ang="0">
                <a:pos x="114" y="34"/>
              </a:cxn>
              <a:cxn ang="0">
                <a:pos x="129" y="17"/>
              </a:cxn>
              <a:cxn ang="0">
                <a:pos x="132" y="35"/>
              </a:cxn>
              <a:cxn ang="0">
                <a:pos x="152" y="13"/>
              </a:cxn>
              <a:cxn ang="0">
                <a:pos x="161" y="20"/>
              </a:cxn>
              <a:cxn ang="0">
                <a:pos x="183" y="7"/>
              </a:cxn>
              <a:cxn ang="0">
                <a:pos x="188" y="28"/>
              </a:cxn>
              <a:cxn ang="0">
                <a:pos x="192" y="20"/>
              </a:cxn>
              <a:cxn ang="0">
                <a:pos x="210" y="7"/>
              </a:cxn>
              <a:cxn ang="0">
                <a:pos x="212" y="34"/>
              </a:cxn>
              <a:cxn ang="0">
                <a:pos x="218" y="28"/>
              </a:cxn>
              <a:cxn ang="0">
                <a:pos x="236" y="22"/>
              </a:cxn>
              <a:cxn ang="0">
                <a:pos x="239" y="41"/>
              </a:cxn>
              <a:cxn ang="0">
                <a:pos x="237" y="46"/>
              </a:cxn>
              <a:cxn ang="0">
                <a:pos x="240" y="41"/>
              </a:cxn>
              <a:cxn ang="0">
                <a:pos x="260" y="32"/>
              </a:cxn>
              <a:cxn ang="0">
                <a:pos x="258" y="59"/>
              </a:cxn>
              <a:cxn ang="0">
                <a:pos x="269" y="46"/>
              </a:cxn>
              <a:cxn ang="0">
                <a:pos x="285" y="40"/>
              </a:cxn>
              <a:cxn ang="0">
                <a:pos x="279" y="73"/>
              </a:cxn>
              <a:cxn ang="0">
                <a:pos x="276" y="82"/>
              </a:cxn>
              <a:cxn ang="0">
                <a:pos x="273" y="88"/>
              </a:cxn>
              <a:cxn ang="0">
                <a:pos x="278" y="82"/>
              </a:cxn>
              <a:cxn ang="0">
                <a:pos x="296" y="73"/>
              </a:cxn>
              <a:cxn ang="0">
                <a:pos x="309" y="74"/>
              </a:cxn>
              <a:cxn ang="0">
                <a:pos x="309" y="88"/>
              </a:cxn>
              <a:cxn ang="0">
                <a:pos x="290" y="113"/>
              </a:cxn>
              <a:cxn ang="0">
                <a:pos x="309" y="109"/>
              </a:cxn>
              <a:cxn ang="0">
                <a:pos x="318" y="107"/>
              </a:cxn>
              <a:cxn ang="0">
                <a:pos x="311" y="128"/>
              </a:cxn>
              <a:cxn ang="0">
                <a:pos x="300" y="143"/>
              </a:cxn>
              <a:cxn ang="0">
                <a:pos x="318" y="143"/>
              </a:cxn>
              <a:cxn ang="0">
                <a:pos x="321" y="155"/>
              </a:cxn>
              <a:cxn ang="0">
                <a:pos x="326" y="152"/>
              </a:cxn>
              <a:cxn ang="0">
                <a:pos x="326" y="172"/>
              </a:cxn>
              <a:cxn ang="0">
                <a:pos x="323" y="176"/>
              </a:cxn>
            </a:cxnLst>
            <a:rect l="0" t="0" r="r" b="b"/>
            <a:pathLst>
              <a:path w="334" h="176">
                <a:moveTo>
                  <a:pt x="29" y="170"/>
                </a:moveTo>
                <a:cubicBezTo>
                  <a:pt x="20" y="164"/>
                  <a:pt x="5" y="151"/>
                  <a:pt x="0" y="140"/>
                </a:cubicBezTo>
                <a:cubicBezTo>
                  <a:pt x="10" y="138"/>
                  <a:pt x="20" y="147"/>
                  <a:pt x="29" y="151"/>
                </a:cubicBezTo>
                <a:cubicBezTo>
                  <a:pt x="30" y="144"/>
                  <a:pt x="24" y="133"/>
                  <a:pt x="20" y="128"/>
                </a:cubicBezTo>
                <a:cubicBezTo>
                  <a:pt x="18" y="125"/>
                  <a:pt x="12" y="120"/>
                  <a:pt x="15" y="119"/>
                </a:cubicBezTo>
                <a:cubicBezTo>
                  <a:pt x="21" y="117"/>
                  <a:pt x="33" y="127"/>
                  <a:pt x="33" y="127"/>
                </a:cubicBezTo>
                <a:cubicBezTo>
                  <a:pt x="32" y="122"/>
                  <a:pt x="31" y="118"/>
                  <a:pt x="30" y="113"/>
                </a:cubicBezTo>
                <a:cubicBezTo>
                  <a:pt x="29" y="111"/>
                  <a:pt x="28" y="109"/>
                  <a:pt x="27" y="107"/>
                </a:cubicBezTo>
                <a:cubicBezTo>
                  <a:pt x="26" y="103"/>
                  <a:pt x="20" y="93"/>
                  <a:pt x="24" y="94"/>
                </a:cubicBezTo>
                <a:cubicBezTo>
                  <a:pt x="32" y="96"/>
                  <a:pt x="41" y="112"/>
                  <a:pt x="41" y="112"/>
                </a:cubicBezTo>
                <a:cubicBezTo>
                  <a:pt x="43" y="102"/>
                  <a:pt x="41" y="92"/>
                  <a:pt x="39" y="82"/>
                </a:cubicBezTo>
                <a:cubicBezTo>
                  <a:pt x="42" y="65"/>
                  <a:pt x="42" y="76"/>
                  <a:pt x="53" y="82"/>
                </a:cubicBezTo>
                <a:cubicBezTo>
                  <a:pt x="61" y="72"/>
                  <a:pt x="60" y="70"/>
                  <a:pt x="62" y="53"/>
                </a:cubicBezTo>
                <a:cubicBezTo>
                  <a:pt x="64" y="61"/>
                  <a:pt x="70" y="63"/>
                  <a:pt x="74" y="70"/>
                </a:cubicBezTo>
                <a:cubicBezTo>
                  <a:pt x="74" y="72"/>
                  <a:pt x="74" y="79"/>
                  <a:pt x="75" y="77"/>
                </a:cubicBezTo>
                <a:cubicBezTo>
                  <a:pt x="82" y="57"/>
                  <a:pt x="79" y="52"/>
                  <a:pt x="89" y="32"/>
                </a:cubicBezTo>
                <a:cubicBezTo>
                  <a:pt x="96" y="37"/>
                  <a:pt x="96" y="46"/>
                  <a:pt x="101" y="53"/>
                </a:cubicBezTo>
                <a:cubicBezTo>
                  <a:pt x="115" y="47"/>
                  <a:pt x="109" y="45"/>
                  <a:pt x="114" y="34"/>
                </a:cubicBezTo>
                <a:cubicBezTo>
                  <a:pt x="117" y="28"/>
                  <a:pt x="125" y="22"/>
                  <a:pt x="129" y="17"/>
                </a:cubicBezTo>
                <a:cubicBezTo>
                  <a:pt x="131" y="23"/>
                  <a:pt x="127" y="31"/>
                  <a:pt x="132" y="35"/>
                </a:cubicBezTo>
                <a:cubicBezTo>
                  <a:pt x="133" y="36"/>
                  <a:pt x="148" y="16"/>
                  <a:pt x="152" y="13"/>
                </a:cubicBezTo>
                <a:cubicBezTo>
                  <a:pt x="155" y="0"/>
                  <a:pt x="160" y="16"/>
                  <a:pt x="161" y="20"/>
                </a:cubicBezTo>
                <a:cubicBezTo>
                  <a:pt x="163" y="40"/>
                  <a:pt x="173" y="15"/>
                  <a:pt x="183" y="7"/>
                </a:cubicBezTo>
                <a:cubicBezTo>
                  <a:pt x="186" y="27"/>
                  <a:pt x="186" y="29"/>
                  <a:pt x="188" y="28"/>
                </a:cubicBezTo>
                <a:cubicBezTo>
                  <a:pt x="191" y="27"/>
                  <a:pt x="190" y="22"/>
                  <a:pt x="192" y="20"/>
                </a:cubicBezTo>
                <a:cubicBezTo>
                  <a:pt x="196" y="14"/>
                  <a:pt x="204" y="11"/>
                  <a:pt x="210" y="7"/>
                </a:cubicBezTo>
                <a:cubicBezTo>
                  <a:pt x="213" y="16"/>
                  <a:pt x="209" y="26"/>
                  <a:pt x="212" y="34"/>
                </a:cubicBezTo>
                <a:cubicBezTo>
                  <a:pt x="213" y="37"/>
                  <a:pt x="216" y="30"/>
                  <a:pt x="218" y="28"/>
                </a:cubicBezTo>
                <a:cubicBezTo>
                  <a:pt x="223" y="25"/>
                  <a:pt x="230" y="23"/>
                  <a:pt x="236" y="22"/>
                </a:cubicBezTo>
                <a:cubicBezTo>
                  <a:pt x="244" y="28"/>
                  <a:pt x="241" y="24"/>
                  <a:pt x="239" y="41"/>
                </a:cubicBezTo>
                <a:cubicBezTo>
                  <a:pt x="239" y="43"/>
                  <a:pt x="235" y="46"/>
                  <a:pt x="237" y="46"/>
                </a:cubicBezTo>
                <a:cubicBezTo>
                  <a:pt x="239" y="46"/>
                  <a:pt x="239" y="42"/>
                  <a:pt x="240" y="41"/>
                </a:cubicBezTo>
                <a:cubicBezTo>
                  <a:pt x="245" y="35"/>
                  <a:pt x="253" y="34"/>
                  <a:pt x="260" y="32"/>
                </a:cubicBezTo>
                <a:cubicBezTo>
                  <a:pt x="265" y="41"/>
                  <a:pt x="262" y="50"/>
                  <a:pt x="258" y="59"/>
                </a:cubicBezTo>
                <a:cubicBezTo>
                  <a:pt x="258" y="59"/>
                  <a:pt x="265" y="50"/>
                  <a:pt x="269" y="46"/>
                </a:cubicBezTo>
                <a:cubicBezTo>
                  <a:pt x="273" y="41"/>
                  <a:pt x="279" y="41"/>
                  <a:pt x="285" y="40"/>
                </a:cubicBezTo>
                <a:cubicBezTo>
                  <a:pt x="300" y="31"/>
                  <a:pt x="281" y="68"/>
                  <a:pt x="279" y="73"/>
                </a:cubicBezTo>
                <a:cubicBezTo>
                  <a:pt x="278" y="76"/>
                  <a:pt x="277" y="79"/>
                  <a:pt x="276" y="82"/>
                </a:cubicBezTo>
                <a:cubicBezTo>
                  <a:pt x="275" y="84"/>
                  <a:pt x="271" y="88"/>
                  <a:pt x="273" y="88"/>
                </a:cubicBezTo>
                <a:cubicBezTo>
                  <a:pt x="276" y="88"/>
                  <a:pt x="276" y="84"/>
                  <a:pt x="278" y="82"/>
                </a:cubicBezTo>
                <a:cubicBezTo>
                  <a:pt x="283" y="77"/>
                  <a:pt x="290" y="76"/>
                  <a:pt x="296" y="73"/>
                </a:cubicBezTo>
                <a:cubicBezTo>
                  <a:pt x="300" y="73"/>
                  <a:pt x="305" y="72"/>
                  <a:pt x="309" y="74"/>
                </a:cubicBezTo>
                <a:cubicBezTo>
                  <a:pt x="313" y="76"/>
                  <a:pt x="309" y="88"/>
                  <a:pt x="309" y="88"/>
                </a:cubicBezTo>
                <a:cubicBezTo>
                  <a:pt x="303" y="102"/>
                  <a:pt x="300" y="103"/>
                  <a:pt x="290" y="113"/>
                </a:cubicBezTo>
                <a:cubicBezTo>
                  <a:pt x="285" y="118"/>
                  <a:pt x="303" y="110"/>
                  <a:pt x="309" y="109"/>
                </a:cubicBezTo>
                <a:cubicBezTo>
                  <a:pt x="312" y="108"/>
                  <a:pt x="315" y="108"/>
                  <a:pt x="318" y="107"/>
                </a:cubicBezTo>
                <a:cubicBezTo>
                  <a:pt x="331" y="113"/>
                  <a:pt x="319" y="123"/>
                  <a:pt x="311" y="128"/>
                </a:cubicBezTo>
                <a:cubicBezTo>
                  <a:pt x="307" y="134"/>
                  <a:pt x="303" y="137"/>
                  <a:pt x="300" y="143"/>
                </a:cubicBezTo>
                <a:cubicBezTo>
                  <a:pt x="308" y="146"/>
                  <a:pt x="309" y="142"/>
                  <a:pt x="318" y="143"/>
                </a:cubicBezTo>
                <a:cubicBezTo>
                  <a:pt x="325" y="154"/>
                  <a:pt x="300" y="173"/>
                  <a:pt x="321" y="155"/>
                </a:cubicBezTo>
                <a:cubicBezTo>
                  <a:pt x="322" y="154"/>
                  <a:pt x="324" y="153"/>
                  <a:pt x="326" y="152"/>
                </a:cubicBezTo>
                <a:cubicBezTo>
                  <a:pt x="330" y="159"/>
                  <a:pt x="334" y="162"/>
                  <a:pt x="326" y="172"/>
                </a:cubicBezTo>
                <a:cubicBezTo>
                  <a:pt x="325" y="173"/>
                  <a:pt x="323" y="176"/>
                  <a:pt x="323" y="176"/>
                </a:cubicBezTo>
              </a:path>
            </a:pathLst>
          </a:custGeom>
          <a:noFill/>
          <a:ln w="19050" cap="flat" cmpd="sng">
            <a:solidFill>
              <a:srgbClr val="F8B700"/>
            </a:solidFill>
            <a:prstDash val="solid"/>
            <a:round/>
            <a:headEnd/>
            <a:tailEnd/>
          </a:ln>
          <a:effectLst/>
        </p:spPr>
        <p:txBody>
          <a:bodyPr lIns="90488" tIns="44450" rIns="90488" bIns="44450"/>
          <a:lstStyle/>
          <a:p>
            <a:endParaRPr lang="zh-CN" altLang="en-US"/>
          </a:p>
        </p:txBody>
      </p:sp>
      <p:sp>
        <p:nvSpPr>
          <p:cNvPr id="220220" name="AutoShape 60"/>
          <p:cNvSpPr>
            <a:spLocks noChangeArrowheads="1"/>
          </p:cNvSpPr>
          <p:nvPr/>
        </p:nvSpPr>
        <p:spPr bwMode="auto">
          <a:xfrm>
            <a:off x="6875463" y="5429250"/>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0221" name="Text Box 61"/>
          <p:cNvSpPr txBox="1">
            <a:spLocks noChangeArrowheads="1"/>
          </p:cNvSpPr>
          <p:nvPr/>
        </p:nvSpPr>
        <p:spPr bwMode="auto">
          <a:xfrm>
            <a:off x="6951663" y="5418138"/>
            <a:ext cx="336550"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n</a:t>
            </a:r>
          </a:p>
        </p:txBody>
      </p:sp>
      <p:sp>
        <p:nvSpPr>
          <p:cNvPr id="220222" name="Line 62"/>
          <p:cNvSpPr>
            <a:spLocks noChangeShapeType="1"/>
          </p:cNvSpPr>
          <p:nvPr/>
        </p:nvSpPr>
        <p:spPr bwMode="auto">
          <a:xfrm flipV="1">
            <a:off x="2452688" y="3781425"/>
            <a:ext cx="165100" cy="74613"/>
          </a:xfrm>
          <a:prstGeom prst="line">
            <a:avLst/>
          </a:prstGeom>
          <a:noFill/>
          <a:ln w="12700">
            <a:solidFill>
              <a:schemeClr val="tx1"/>
            </a:solidFill>
            <a:round/>
            <a:headEnd/>
            <a:tailEnd/>
          </a:ln>
          <a:effectLst/>
        </p:spPr>
        <p:txBody>
          <a:bodyPr lIns="90488" tIns="44450" rIns="90488" bIns="44450"/>
          <a:lstStyle/>
          <a:p>
            <a:endParaRPr lang="zh-CN" altLang="en-US"/>
          </a:p>
        </p:txBody>
      </p:sp>
      <p:sp>
        <p:nvSpPr>
          <p:cNvPr id="220223" name="AutoShape 63"/>
          <p:cNvSpPr>
            <a:spLocks noChangeArrowheads="1"/>
          </p:cNvSpPr>
          <p:nvPr/>
        </p:nvSpPr>
        <p:spPr bwMode="auto">
          <a:xfrm>
            <a:off x="6657975" y="5589588"/>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0224" name="Text Box 64"/>
          <p:cNvSpPr txBox="1">
            <a:spLocks noChangeArrowheads="1"/>
          </p:cNvSpPr>
          <p:nvPr/>
        </p:nvSpPr>
        <p:spPr bwMode="auto">
          <a:xfrm>
            <a:off x="6724650" y="5584825"/>
            <a:ext cx="336550"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n</a:t>
            </a:r>
          </a:p>
        </p:txBody>
      </p:sp>
      <p:sp>
        <p:nvSpPr>
          <p:cNvPr id="220225" name="AutoShape 65"/>
          <p:cNvSpPr>
            <a:spLocks noChangeArrowheads="1"/>
          </p:cNvSpPr>
          <p:nvPr/>
        </p:nvSpPr>
        <p:spPr bwMode="auto">
          <a:xfrm>
            <a:off x="7123113" y="5543550"/>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0226" name="Text Box 66"/>
          <p:cNvSpPr txBox="1">
            <a:spLocks noChangeArrowheads="1"/>
          </p:cNvSpPr>
          <p:nvPr/>
        </p:nvSpPr>
        <p:spPr bwMode="auto">
          <a:xfrm>
            <a:off x="7199313" y="5532438"/>
            <a:ext cx="336550"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n</a:t>
            </a:r>
          </a:p>
        </p:txBody>
      </p:sp>
      <p:sp>
        <p:nvSpPr>
          <p:cNvPr id="220227" name="AutoShape 67"/>
          <p:cNvSpPr>
            <a:spLocks noChangeArrowheads="1"/>
          </p:cNvSpPr>
          <p:nvPr/>
        </p:nvSpPr>
        <p:spPr bwMode="auto">
          <a:xfrm>
            <a:off x="6667500" y="5848350"/>
            <a:ext cx="1057275" cy="5619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folHlink"/>
          </a:solidFill>
          <a:ln w="12700" algn="ctr">
            <a:solidFill>
              <a:schemeClr val="tx2"/>
            </a:solidFill>
            <a:miter lim="800000"/>
            <a:headEnd/>
            <a:tailEnd/>
          </a:ln>
          <a:effectLst/>
        </p:spPr>
        <p:txBody>
          <a:bodyPr wrap="none" lIns="90488" tIns="44450" rIns="90488" bIns="44450" anchor="ctr"/>
          <a:lstStyle/>
          <a:p>
            <a:endParaRPr lang="zh-CN" altLang="en-US"/>
          </a:p>
        </p:txBody>
      </p:sp>
      <p:sp>
        <p:nvSpPr>
          <p:cNvPr id="220228" name="Text Box 68"/>
          <p:cNvSpPr txBox="1">
            <a:spLocks noChangeArrowheads="1"/>
          </p:cNvSpPr>
          <p:nvPr/>
        </p:nvSpPr>
        <p:spPr bwMode="auto">
          <a:xfrm>
            <a:off x="6786563" y="5900738"/>
            <a:ext cx="82232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trash</a:t>
            </a:r>
          </a:p>
        </p:txBody>
      </p:sp>
      <p:sp>
        <p:nvSpPr>
          <p:cNvPr id="220229" name="Freeform 69"/>
          <p:cNvSpPr>
            <a:spLocks/>
          </p:cNvSpPr>
          <p:nvPr/>
        </p:nvSpPr>
        <p:spPr bwMode="auto">
          <a:xfrm>
            <a:off x="7115175" y="3724275"/>
            <a:ext cx="923925" cy="1581150"/>
          </a:xfrm>
          <a:custGeom>
            <a:avLst/>
            <a:gdLst/>
            <a:ahLst/>
            <a:cxnLst>
              <a:cxn ang="0">
                <a:pos x="168" y="996"/>
              </a:cxn>
              <a:cxn ang="0">
                <a:pos x="246" y="924"/>
              </a:cxn>
              <a:cxn ang="0">
                <a:pos x="0" y="672"/>
              </a:cxn>
              <a:cxn ang="0">
                <a:pos x="258" y="540"/>
              </a:cxn>
              <a:cxn ang="0">
                <a:pos x="582" y="474"/>
              </a:cxn>
              <a:cxn ang="0">
                <a:pos x="396" y="72"/>
              </a:cxn>
              <a:cxn ang="0">
                <a:pos x="474" y="0"/>
              </a:cxn>
            </a:cxnLst>
            <a:rect l="0" t="0" r="r" b="b"/>
            <a:pathLst>
              <a:path w="582" h="996">
                <a:moveTo>
                  <a:pt x="168" y="996"/>
                </a:moveTo>
                <a:lnTo>
                  <a:pt x="246" y="924"/>
                </a:lnTo>
                <a:lnTo>
                  <a:pt x="0" y="672"/>
                </a:lnTo>
                <a:lnTo>
                  <a:pt x="258" y="540"/>
                </a:lnTo>
                <a:lnTo>
                  <a:pt x="582" y="474"/>
                </a:lnTo>
                <a:lnTo>
                  <a:pt x="396" y="72"/>
                </a:lnTo>
                <a:lnTo>
                  <a:pt x="474" y="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0230" name="Text Box 70"/>
          <p:cNvSpPr txBox="1">
            <a:spLocks noChangeArrowheads="1"/>
          </p:cNvSpPr>
          <p:nvPr/>
        </p:nvSpPr>
        <p:spPr bwMode="auto">
          <a:xfrm rot="-1689371">
            <a:off x="7110413" y="3644900"/>
            <a:ext cx="260350" cy="254000"/>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1200">
                <a:latin typeface="Comic Sans MS" pitchFamily="66" charset="0"/>
              </a:rPr>
              <a:t>?</a:t>
            </a:r>
          </a:p>
        </p:txBody>
      </p:sp>
      <p:sp>
        <p:nvSpPr>
          <p:cNvPr id="220231" name="Text Box 71"/>
          <p:cNvSpPr txBox="1">
            <a:spLocks noChangeArrowheads="1"/>
          </p:cNvSpPr>
          <p:nvPr/>
        </p:nvSpPr>
        <p:spPr bwMode="auto">
          <a:xfrm rot="-469744">
            <a:off x="7359650" y="3532188"/>
            <a:ext cx="260350" cy="254000"/>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1200">
                <a:latin typeface="Comic Sans MS" pitchFamily="66" charset="0"/>
              </a:rPr>
              <a:t>?</a:t>
            </a:r>
          </a:p>
        </p:txBody>
      </p:sp>
      <p:sp>
        <p:nvSpPr>
          <p:cNvPr id="220232" name="Text Box 72"/>
          <p:cNvSpPr txBox="1">
            <a:spLocks noChangeArrowheads="1"/>
          </p:cNvSpPr>
          <p:nvPr/>
        </p:nvSpPr>
        <p:spPr bwMode="auto">
          <a:xfrm rot="1268390">
            <a:off x="7580313" y="3562350"/>
            <a:ext cx="260350" cy="254000"/>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1200">
                <a:latin typeface="Comic Sans MS" pitchFamily="66" charset="0"/>
              </a:rPr>
              <a:t>?</a:t>
            </a:r>
          </a:p>
        </p:txBody>
      </p:sp>
      <p:sp>
        <p:nvSpPr>
          <p:cNvPr id="220233" name="Freeform 73"/>
          <p:cNvSpPr>
            <a:spLocks/>
          </p:cNvSpPr>
          <p:nvPr/>
        </p:nvSpPr>
        <p:spPr bwMode="auto">
          <a:xfrm>
            <a:off x="7448550" y="4279900"/>
            <a:ext cx="146050" cy="42863"/>
          </a:xfrm>
          <a:custGeom>
            <a:avLst/>
            <a:gdLst/>
            <a:ahLst/>
            <a:cxnLst>
              <a:cxn ang="0">
                <a:pos x="0" y="22"/>
              </a:cxn>
              <a:cxn ang="0">
                <a:pos x="30" y="6"/>
              </a:cxn>
              <a:cxn ang="0">
                <a:pos x="68" y="7"/>
              </a:cxn>
              <a:cxn ang="0">
                <a:pos x="92" y="27"/>
              </a:cxn>
            </a:cxnLst>
            <a:rect l="0" t="0" r="r" b="b"/>
            <a:pathLst>
              <a:path w="92" h="27">
                <a:moveTo>
                  <a:pt x="0" y="22"/>
                </a:moveTo>
                <a:cubicBezTo>
                  <a:pt x="10" y="16"/>
                  <a:pt x="19" y="8"/>
                  <a:pt x="30" y="6"/>
                </a:cubicBezTo>
                <a:cubicBezTo>
                  <a:pt x="43" y="0"/>
                  <a:pt x="55" y="4"/>
                  <a:pt x="68" y="7"/>
                </a:cubicBezTo>
                <a:cubicBezTo>
                  <a:pt x="73" y="11"/>
                  <a:pt x="92" y="21"/>
                  <a:pt x="92" y="27"/>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76" name="日期占位符 75"/>
          <p:cNvSpPr>
            <a:spLocks noGrp="1"/>
          </p:cNvSpPr>
          <p:nvPr>
            <p:ph type="dt" sz="half" idx="10"/>
          </p:nvPr>
        </p:nvSpPr>
        <p:spPr/>
        <p:txBody>
          <a:bodyPr/>
          <a:lstStyle/>
          <a:p>
            <a:r>
              <a:rPr lang="en-US" altLang="zh-CN" smtClean="0"/>
              <a:t>2014-7-18 IHEP</a:t>
            </a:r>
            <a:endParaRPr lang="en-US" altLang="zh-CN"/>
          </a:p>
        </p:txBody>
      </p:sp>
      <p:sp>
        <p:nvSpPr>
          <p:cNvPr id="77" name="灯片编号占位符 76"/>
          <p:cNvSpPr>
            <a:spLocks noGrp="1"/>
          </p:cNvSpPr>
          <p:nvPr>
            <p:ph type="sldNum" sz="quarter" idx="12"/>
          </p:nvPr>
        </p:nvSpPr>
        <p:spPr/>
        <p:txBody>
          <a:bodyPr/>
          <a:lstStyle/>
          <a:p>
            <a:fld id="{C9944187-F3C4-4DB2-9A6B-9A75FD6D1F3D}" type="slidenum">
              <a:rPr lang="en-US" altLang="zh-CN" smtClean="0"/>
              <a:pPr/>
              <a:t>19</a:t>
            </a:fld>
            <a:endParaRPr lang="en-US" altLang="zh-CN"/>
          </a:p>
        </p:txBody>
      </p:sp>
      <p:sp>
        <p:nvSpPr>
          <p:cNvPr id="78" name="页脚占位符 77"/>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Rot="1" noChangeArrowheads="1"/>
          </p:cNvSpPr>
          <p:nvPr>
            <p:ph type="title"/>
          </p:nvPr>
        </p:nvSpPr>
        <p:spPr/>
        <p:txBody>
          <a:bodyPr/>
          <a:lstStyle/>
          <a:p>
            <a:r>
              <a:rPr lang="en-US" altLang="zh-CN" dirty="0" smtClean="0"/>
              <a:t>Outline </a:t>
            </a:r>
            <a:r>
              <a:rPr lang="zh-CN" altLang="en-US" dirty="0" smtClean="0"/>
              <a:t> </a:t>
            </a:r>
            <a:endParaRPr lang="zh-CN" altLang="en-US" dirty="0"/>
          </a:p>
        </p:txBody>
      </p:sp>
      <p:sp>
        <p:nvSpPr>
          <p:cNvPr id="3075" name="Rectangle 3"/>
          <p:cNvSpPr>
            <a:spLocks noGrp="1" noChangeArrowheads="1"/>
          </p:cNvSpPr>
          <p:nvPr>
            <p:ph idx="1"/>
          </p:nvPr>
        </p:nvSpPr>
        <p:spPr>
          <a:xfrm>
            <a:off x="1428728" y="1500174"/>
            <a:ext cx="7210425" cy="3714776"/>
          </a:xfrm>
        </p:spPr>
        <p:txBody>
          <a:bodyPr/>
          <a:lstStyle/>
          <a:p>
            <a:pPr>
              <a:lnSpc>
                <a:spcPct val="80000"/>
              </a:lnSpc>
            </a:pPr>
            <a:r>
              <a:rPr lang="en-US" altLang="zh-CN" sz="4000" dirty="0" smtClean="0"/>
              <a:t>Background</a:t>
            </a:r>
            <a:endParaRPr lang="en-US" altLang="zh-CN" sz="4000" dirty="0"/>
          </a:p>
          <a:p>
            <a:pPr>
              <a:lnSpc>
                <a:spcPct val="80000"/>
              </a:lnSpc>
            </a:pPr>
            <a:r>
              <a:rPr lang="en-US" altLang="zh-CN" sz="4000" dirty="0" smtClean="0"/>
              <a:t>Principle of trigger</a:t>
            </a:r>
            <a:endParaRPr lang="en-US" altLang="zh-CN" sz="3600" dirty="0"/>
          </a:p>
          <a:p>
            <a:pPr>
              <a:lnSpc>
                <a:spcPct val="80000"/>
              </a:lnSpc>
            </a:pPr>
            <a:r>
              <a:rPr lang="en-US" altLang="zh-CN" sz="3600" dirty="0" smtClean="0"/>
              <a:t>Example of BES/BES III</a:t>
            </a:r>
            <a:endParaRPr lang="zh-CN" altLang="en-US" sz="3600" dirty="0"/>
          </a:p>
          <a:p>
            <a:pPr>
              <a:lnSpc>
                <a:spcPct val="80000"/>
              </a:lnSpc>
            </a:pPr>
            <a:r>
              <a:rPr lang="en-US" altLang="zh-CN" sz="4000" dirty="0" smtClean="0"/>
              <a:t>Short DAQ introduction </a:t>
            </a:r>
            <a:endParaRPr lang="en-US" altLang="zh-CN" sz="4000" dirty="0" smtClean="0"/>
          </a:p>
          <a:p>
            <a:pPr>
              <a:lnSpc>
                <a:spcPct val="80000"/>
              </a:lnSpc>
            </a:pPr>
            <a:r>
              <a:rPr lang="en-US" altLang="zh-CN" sz="4000" dirty="0" smtClean="0"/>
              <a:t>Future trend with TDAQ</a:t>
            </a:r>
            <a:endParaRPr lang="zh-CN" altLang="en-US" sz="4000" dirty="0"/>
          </a:p>
        </p:txBody>
      </p:sp>
      <p:sp>
        <p:nvSpPr>
          <p:cNvPr id="4" name="日期占位符 3"/>
          <p:cNvSpPr>
            <a:spLocks noGrp="1"/>
          </p:cNvSpPr>
          <p:nvPr>
            <p:ph type="dt" sz="half" idx="10"/>
          </p:nvPr>
        </p:nvSpPr>
        <p:spPr/>
        <p:txBody>
          <a:bodyPr/>
          <a:lstStyle/>
          <a:p>
            <a:r>
              <a:rPr lang="en-US" altLang="zh-CN" smtClean="0"/>
              <a:t>2014-7-18 IHEP</a:t>
            </a:r>
            <a:endParaRPr lang="en-US" altLang="zh-CN"/>
          </a:p>
        </p:txBody>
      </p:sp>
      <p:sp>
        <p:nvSpPr>
          <p:cNvPr id="6" name="页脚占位符 5"/>
          <p:cNvSpPr>
            <a:spLocks noGrp="1"/>
          </p:cNvSpPr>
          <p:nvPr>
            <p:ph type="ftr" sz="quarter" idx="11"/>
          </p:nvPr>
        </p:nvSpPr>
        <p:spPr/>
        <p:txBody>
          <a:bodyPr/>
          <a:lstStyle/>
          <a:p>
            <a:r>
              <a:rPr lang="pt-BR" altLang="zh-CN" smtClean="0"/>
              <a:t>Z.-A. LIU     EPC Seminar</a:t>
            </a:r>
            <a:endParaRPr lang="en-US" altLang="zh-CN"/>
          </a:p>
        </p:txBody>
      </p:sp>
      <p:sp>
        <p:nvSpPr>
          <p:cNvPr id="5" name="灯片编号占位符 4"/>
          <p:cNvSpPr>
            <a:spLocks noGrp="1"/>
          </p:cNvSpPr>
          <p:nvPr>
            <p:ph type="sldNum" sz="quarter" idx="12"/>
          </p:nvPr>
        </p:nvSpPr>
        <p:spPr/>
        <p:txBody>
          <a:bodyPr/>
          <a:lstStyle/>
          <a:p>
            <a:fld id="{5D2EB561-A064-4DB7-A6DF-83236DD952B6}" type="slidenum">
              <a:rPr lang="en-US" altLang="zh-CN"/>
              <a:pPr/>
              <a:t>2</a:t>
            </a:fld>
            <a:endParaRPr lang="en-US" altLang="zh-CN"/>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ChangeArrowheads="1"/>
          </p:cNvSpPr>
          <p:nvPr/>
        </p:nvSpPr>
        <p:spPr bwMode="auto">
          <a:xfrm>
            <a:off x="993775" y="212725"/>
            <a:ext cx="7162800" cy="695325"/>
          </a:xfrm>
          <a:prstGeom prst="rect">
            <a:avLst/>
          </a:prstGeom>
          <a:noFill/>
          <a:ln w="12700">
            <a:noFill/>
            <a:miter lim="800000"/>
            <a:headEnd/>
            <a:tailEnd/>
          </a:ln>
          <a:effectLst/>
        </p:spPr>
        <p:txBody>
          <a:bodyPr lIns="90488" tIns="44450" rIns="90488" bIns="44450" anchor="ctr"/>
          <a:lstStyle/>
          <a:p>
            <a:pPr algn="ctr"/>
            <a:r>
              <a:rPr kumimoji="0" lang="en-US" sz="4400">
                <a:solidFill>
                  <a:schemeClr val="tx2"/>
                </a:solidFill>
                <a:effectLst>
                  <a:outerShdw blurRad="38100" dist="38100" dir="2700000" algn="tl">
                    <a:srgbClr val="000000"/>
                  </a:outerShdw>
                </a:effectLst>
                <a:latin typeface="Arial" charset="0"/>
              </a:rPr>
              <a:t>Requirements: Rejection</a:t>
            </a:r>
          </a:p>
        </p:txBody>
      </p:sp>
      <p:sp>
        <p:nvSpPr>
          <p:cNvPr id="222211" name="AutoShape 3"/>
          <p:cNvSpPr>
            <a:spLocks noChangeArrowheads="1"/>
          </p:cNvSpPr>
          <p:nvPr/>
        </p:nvSpPr>
        <p:spPr bwMode="auto">
          <a:xfrm>
            <a:off x="560388" y="4435475"/>
            <a:ext cx="384175" cy="384175"/>
          </a:xfrm>
          <a:prstGeom prst="octagon">
            <a:avLst>
              <a:gd name="adj" fmla="val 29287"/>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2212" name="Text Box 4"/>
          <p:cNvSpPr txBox="1">
            <a:spLocks noChangeArrowheads="1"/>
          </p:cNvSpPr>
          <p:nvPr/>
        </p:nvSpPr>
        <p:spPr bwMode="auto">
          <a:xfrm>
            <a:off x="598488" y="4456113"/>
            <a:ext cx="18097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endParaRPr kumimoji="0" lang="en-US" sz="2000">
              <a:solidFill>
                <a:schemeClr val="tx2"/>
              </a:solidFill>
              <a:latin typeface="Arial" charset="0"/>
            </a:endParaRPr>
          </a:p>
        </p:txBody>
      </p:sp>
      <p:sp>
        <p:nvSpPr>
          <p:cNvPr id="222213" name="Oval 5"/>
          <p:cNvSpPr>
            <a:spLocks noChangeArrowheads="1"/>
          </p:cNvSpPr>
          <p:nvPr/>
        </p:nvSpPr>
        <p:spPr bwMode="auto">
          <a:xfrm>
            <a:off x="160338" y="4857750"/>
            <a:ext cx="422275" cy="361950"/>
          </a:xfrm>
          <a:prstGeom prst="ellipse">
            <a:avLst/>
          </a:prstGeom>
          <a:solidFill>
            <a:schemeClr val="folHlink"/>
          </a:solidFill>
          <a:ln w="19050" algn="ctr">
            <a:solidFill>
              <a:schemeClr val="tx1"/>
            </a:solidFill>
            <a:round/>
            <a:headEnd/>
            <a:tailEnd/>
          </a:ln>
          <a:effectLst/>
        </p:spPr>
        <p:txBody>
          <a:bodyPr wrap="none" lIns="90488" tIns="44450" rIns="90488" bIns="44450" anchor="ctr"/>
          <a:lstStyle/>
          <a:p>
            <a:endParaRPr lang="zh-CN" altLang="en-US"/>
          </a:p>
        </p:txBody>
      </p:sp>
      <p:sp>
        <p:nvSpPr>
          <p:cNvPr id="222214" name="Oval 6"/>
          <p:cNvSpPr>
            <a:spLocks noChangeArrowheads="1"/>
          </p:cNvSpPr>
          <p:nvPr/>
        </p:nvSpPr>
        <p:spPr bwMode="auto">
          <a:xfrm>
            <a:off x="6623050" y="4857750"/>
            <a:ext cx="422275" cy="361950"/>
          </a:xfrm>
          <a:prstGeom prst="ellipse">
            <a:avLst/>
          </a:prstGeom>
          <a:solidFill>
            <a:schemeClr val="folHlink"/>
          </a:solidFill>
          <a:ln w="19050" algn="ctr">
            <a:solidFill>
              <a:schemeClr val="tx1"/>
            </a:solidFill>
            <a:round/>
            <a:headEnd/>
            <a:tailEnd/>
          </a:ln>
          <a:effectLst/>
        </p:spPr>
        <p:txBody>
          <a:bodyPr wrap="none" lIns="90488" tIns="44450" rIns="90488" bIns="44450" anchor="ctr"/>
          <a:lstStyle/>
          <a:p>
            <a:endParaRPr lang="zh-CN" altLang="en-US"/>
          </a:p>
        </p:txBody>
      </p:sp>
      <p:sp>
        <p:nvSpPr>
          <p:cNvPr id="222215" name="Line 7"/>
          <p:cNvSpPr>
            <a:spLocks noChangeShapeType="1"/>
          </p:cNvSpPr>
          <p:nvPr/>
        </p:nvSpPr>
        <p:spPr bwMode="auto">
          <a:xfrm>
            <a:off x="349250" y="4848225"/>
            <a:ext cx="6529388" cy="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22216" name="Line 8"/>
          <p:cNvSpPr>
            <a:spLocks noChangeShapeType="1"/>
          </p:cNvSpPr>
          <p:nvPr/>
        </p:nvSpPr>
        <p:spPr bwMode="auto">
          <a:xfrm>
            <a:off x="339725" y="5232400"/>
            <a:ext cx="6491288" cy="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22217" name="Arc 9"/>
          <p:cNvSpPr>
            <a:spLocks/>
          </p:cNvSpPr>
          <p:nvPr/>
        </p:nvSpPr>
        <p:spPr bwMode="auto">
          <a:xfrm>
            <a:off x="6831013" y="4848225"/>
            <a:ext cx="230187" cy="384175"/>
          </a:xfrm>
          <a:custGeom>
            <a:avLst/>
            <a:gdLst>
              <a:gd name="G0" fmla="+- 1976 0 0"/>
              <a:gd name="G1" fmla="+- 21600 0 0"/>
              <a:gd name="G2" fmla="+- 21600 0 0"/>
              <a:gd name="T0" fmla="*/ 1976 w 23576"/>
              <a:gd name="T1" fmla="*/ 0 h 43200"/>
              <a:gd name="T2" fmla="*/ 0 w 23576"/>
              <a:gd name="T3" fmla="*/ 43109 h 43200"/>
              <a:gd name="T4" fmla="*/ 1976 w 23576"/>
              <a:gd name="T5" fmla="*/ 21600 h 43200"/>
            </a:gdLst>
            <a:ahLst/>
            <a:cxnLst>
              <a:cxn ang="0">
                <a:pos x="T0" y="T1"/>
              </a:cxn>
              <a:cxn ang="0">
                <a:pos x="T2" y="T3"/>
              </a:cxn>
              <a:cxn ang="0">
                <a:pos x="T4" y="T5"/>
              </a:cxn>
            </a:cxnLst>
            <a:rect l="0" t="0" r="r" b="b"/>
            <a:pathLst>
              <a:path w="23576" h="43200" fill="none" extrusionOk="0">
                <a:moveTo>
                  <a:pt x="1975" y="0"/>
                </a:moveTo>
                <a:cubicBezTo>
                  <a:pt x="13905" y="0"/>
                  <a:pt x="23576" y="9670"/>
                  <a:pt x="23576" y="21600"/>
                </a:cubicBezTo>
                <a:cubicBezTo>
                  <a:pt x="23576" y="33529"/>
                  <a:pt x="13905" y="43200"/>
                  <a:pt x="1976" y="43200"/>
                </a:cubicBezTo>
                <a:cubicBezTo>
                  <a:pt x="1316" y="43200"/>
                  <a:pt x="656" y="43169"/>
                  <a:pt x="-1" y="43109"/>
                </a:cubicBezTo>
              </a:path>
              <a:path w="23576" h="43200" stroke="0" extrusionOk="0">
                <a:moveTo>
                  <a:pt x="1975" y="0"/>
                </a:moveTo>
                <a:cubicBezTo>
                  <a:pt x="13905" y="0"/>
                  <a:pt x="23576" y="9670"/>
                  <a:pt x="23576" y="21600"/>
                </a:cubicBezTo>
                <a:cubicBezTo>
                  <a:pt x="23576" y="33529"/>
                  <a:pt x="13905" y="43200"/>
                  <a:pt x="1976" y="43200"/>
                </a:cubicBezTo>
                <a:cubicBezTo>
                  <a:pt x="1316" y="43200"/>
                  <a:pt x="656" y="43169"/>
                  <a:pt x="-1" y="43109"/>
                </a:cubicBezTo>
                <a:lnTo>
                  <a:pt x="1976" y="21600"/>
                </a:lnTo>
                <a:close/>
              </a:path>
            </a:pathLst>
          </a:custGeom>
          <a:noFill/>
          <a:ln w="28575">
            <a:solidFill>
              <a:schemeClr val="tx1"/>
            </a:solidFill>
            <a:round/>
            <a:headEnd/>
            <a:tailEnd/>
          </a:ln>
          <a:effectLst/>
        </p:spPr>
        <p:txBody>
          <a:bodyPr wrap="none" lIns="90488" tIns="44450" rIns="90488" bIns="44450" anchor="ctr"/>
          <a:lstStyle/>
          <a:p>
            <a:endParaRPr lang="zh-CN" altLang="en-US"/>
          </a:p>
        </p:txBody>
      </p:sp>
      <p:sp>
        <p:nvSpPr>
          <p:cNvPr id="222218" name="Line 10"/>
          <p:cNvSpPr>
            <a:spLocks noChangeShapeType="1"/>
          </p:cNvSpPr>
          <p:nvPr/>
        </p:nvSpPr>
        <p:spPr bwMode="auto">
          <a:xfrm>
            <a:off x="3771900" y="4945063"/>
            <a:ext cx="1498600" cy="0"/>
          </a:xfrm>
          <a:prstGeom prst="line">
            <a:avLst/>
          </a:prstGeom>
          <a:noFill/>
          <a:ln w="28575">
            <a:solidFill>
              <a:srgbClr val="FF3300"/>
            </a:solidFill>
            <a:round/>
            <a:headEnd/>
            <a:tailEnd type="triangle" w="lg" len="med"/>
          </a:ln>
          <a:effectLst/>
        </p:spPr>
        <p:txBody>
          <a:bodyPr lIns="90488" tIns="44450" rIns="90488" bIns="44450"/>
          <a:lstStyle/>
          <a:p>
            <a:endParaRPr lang="zh-CN" altLang="en-US"/>
          </a:p>
        </p:txBody>
      </p:sp>
      <p:sp>
        <p:nvSpPr>
          <p:cNvPr id="222219" name="Arc 11"/>
          <p:cNvSpPr>
            <a:spLocks/>
          </p:cNvSpPr>
          <p:nvPr/>
        </p:nvSpPr>
        <p:spPr bwMode="auto">
          <a:xfrm flipH="1">
            <a:off x="147638" y="4848225"/>
            <a:ext cx="230187" cy="384175"/>
          </a:xfrm>
          <a:custGeom>
            <a:avLst/>
            <a:gdLst>
              <a:gd name="G0" fmla="+- 1976 0 0"/>
              <a:gd name="G1" fmla="+- 21600 0 0"/>
              <a:gd name="G2" fmla="+- 21600 0 0"/>
              <a:gd name="T0" fmla="*/ 1976 w 23576"/>
              <a:gd name="T1" fmla="*/ 0 h 43200"/>
              <a:gd name="T2" fmla="*/ 0 w 23576"/>
              <a:gd name="T3" fmla="*/ 43109 h 43200"/>
              <a:gd name="T4" fmla="*/ 1976 w 23576"/>
              <a:gd name="T5" fmla="*/ 21600 h 43200"/>
            </a:gdLst>
            <a:ahLst/>
            <a:cxnLst>
              <a:cxn ang="0">
                <a:pos x="T0" y="T1"/>
              </a:cxn>
              <a:cxn ang="0">
                <a:pos x="T2" y="T3"/>
              </a:cxn>
              <a:cxn ang="0">
                <a:pos x="T4" y="T5"/>
              </a:cxn>
            </a:cxnLst>
            <a:rect l="0" t="0" r="r" b="b"/>
            <a:pathLst>
              <a:path w="23576" h="43200" fill="none" extrusionOk="0">
                <a:moveTo>
                  <a:pt x="1975" y="0"/>
                </a:moveTo>
                <a:cubicBezTo>
                  <a:pt x="13905" y="0"/>
                  <a:pt x="23576" y="9670"/>
                  <a:pt x="23576" y="21600"/>
                </a:cubicBezTo>
                <a:cubicBezTo>
                  <a:pt x="23576" y="33529"/>
                  <a:pt x="13905" y="43200"/>
                  <a:pt x="1976" y="43200"/>
                </a:cubicBezTo>
                <a:cubicBezTo>
                  <a:pt x="1316" y="43200"/>
                  <a:pt x="656" y="43169"/>
                  <a:pt x="-1" y="43109"/>
                </a:cubicBezTo>
              </a:path>
              <a:path w="23576" h="43200" stroke="0" extrusionOk="0">
                <a:moveTo>
                  <a:pt x="1975" y="0"/>
                </a:moveTo>
                <a:cubicBezTo>
                  <a:pt x="13905" y="0"/>
                  <a:pt x="23576" y="9670"/>
                  <a:pt x="23576" y="21600"/>
                </a:cubicBezTo>
                <a:cubicBezTo>
                  <a:pt x="23576" y="33529"/>
                  <a:pt x="13905" y="43200"/>
                  <a:pt x="1976" y="43200"/>
                </a:cubicBezTo>
                <a:cubicBezTo>
                  <a:pt x="1316" y="43200"/>
                  <a:pt x="656" y="43169"/>
                  <a:pt x="-1" y="43109"/>
                </a:cubicBezTo>
                <a:lnTo>
                  <a:pt x="1976" y="21600"/>
                </a:lnTo>
                <a:close/>
              </a:path>
            </a:pathLst>
          </a:custGeom>
          <a:noFill/>
          <a:ln w="28575">
            <a:solidFill>
              <a:schemeClr val="tx1"/>
            </a:solidFill>
            <a:round/>
            <a:headEnd/>
            <a:tailEnd/>
          </a:ln>
          <a:effectLst/>
        </p:spPr>
        <p:txBody>
          <a:bodyPr wrap="none" lIns="90488" tIns="44450" rIns="90488" bIns="44450" anchor="ctr"/>
          <a:lstStyle/>
          <a:p>
            <a:endParaRPr lang="zh-CN" altLang="en-US"/>
          </a:p>
        </p:txBody>
      </p:sp>
      <p:sp>
        <p:nvSpPr>
          <p:cNvPr id="222220" name="AutoShape 12"/>
          <p:cNvSpPr>
            <a:spLocks noChangeArrowheads="1"/>
          </p:cNvSpPr>
          <p:nvPr/>
        </p:nvSpPr>
        <p:spPr bwMode="auto">
          <a:xfrm>
            <a:off x="1404938" y="4435475"/>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2221" name="Text Box 13"/>
          <p:cNvSpPr txBox="1">
            <a:spLocks noChangeArrowheads="1"/>
          </p:cNvSpPr>
          <p:nvPr/>
        </p:nvSpPr>
        <p:spPr bwMode="auto">
          <a:xfrm>
            <a:off x="1481138" y="4456113"/>
            <a:ext cx="18097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endParaRPr kumimoji="0" lang="en-US" sz="2000">
              <a:solidFill>
                <a:schemeClr val="tx2"/>
              </a:solidFill>
              <a:latin typeface="Arial" charset="0"/>
            </a:endParaRPr>
          </a:p>
        </p:txBody>
      </p:sp>
      <p:sp>
        <p:nvSpPr>
          <p:cNvPr id="222222" name="AutoShape 14"/>
          <p:cNvSpPr>
            <a:spLocks noChangeArrowheads="1"/>
          </p:cNvSpPr>
          <p:nvPr/>
        </p:nvSpPr>
        <p:spPr bwMode="auto">
          <a:xfrm>
            <a:off x="3152775" y="4441825"/>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2223" name="AutoShape 15"/>
          <p:cNvSpPr>
            <a:spLocks noChangeArrowheads="1"/>
          </p:cNvSpPr>
          <p:nvPr/>
        </p:nvSpPr>
        <p:spPr bwMode="auto">
          <a:xfrm>
            <a:off x="4132263" y="4435475"/>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2224" name="AutoShape 16"/>
          <p:cNvSpPr>
            <a:spLocks noChangeArrowheads="1"/>
          </p:cNvSpPr>
          <p:nvPr/>
        </p:nvSpPr>
        <p:spPr bwMode="auto">
          <a:xfrm>
            <a:off x="6045200" y="4446588"/>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2225" name="AutoShape 17"/>
          <p:cNvSpPr>
            <a:spLocks noChangeArrowheads="1"/>
          </p:cNvSpPr>
          <p:nvPr/>
        </p:nvSpPr>
        <p:spPr bwMode="auto">
          <a:xfrm>
            <a:off x="5145088" y="4446588"/>
            <a:ext cx="384175" cy="384175"/>
          </a:xfrm>
          <a:prstGeom prst="octagon">
            <a:avLst>
              <a:gd name="adj" fmla="val 29287"/>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2226" name="Line 18"/>
          <p:cNvSpPr>
            <a:spLocks noChangeShapeType="1"/>
          </p:cNvSpPr>
          <p:nvPr/>
        </p:nvSpPr>
        <p:spPr bwMode="auto">
          <a:xfrm flipH="1">
            <a:off x="2473325" y="3943350"/>
            <a:ext cx="6350" cy="1085850"/>
          </a:xfrm>
          <a:prstGeom prst="line">
            <a:avLst/>
          </a:prstGeom>
          <a:noFill/>
          <a:ln w="57150">
            <a:solidFill>
              <a:srgbClr val="996633"/>
            </a:solidFill>
            <a:round/>
            <a:headEnd/>
            <a:tailEnd/>
          </a:ln>
          <a:effectLst/>
        </p:spPr>
        <p:txBody>
          <a:bodyPr lIns="90488" tIns="44450" rIns="90488" bIns="44450"/>
          <a:lstStyle/>
          <a:p>
            <a:endParaRPr lang="zh-CN" altLang="en-US"/>
          </a:p>
        </p:txBody>
      </p:sp>
      <p:sp>
        <p:nvSpPr>
          <p:cNvPr id="222227" name="Freeform 19"/>
          <p:cNvSpPr>
            <a:spLocks/>
          </p:cNvSpPr>
          <p:nvPr/>
        </p:nvSpPr>
        <p:spPr bwMode="auto">
          <a:xfrm>
            <a:off x="2136775" y="4146550"/>
            <a:ext cx="342900" cy="787400"/>
          </a:xfrm>
          <a:custGeom>
            <a:avLst/>
            <a:gdLst/>
            <a:ahLst/>
            <a:cxnLst>
              <a:cxn ang="0">
                <a:pos x="216" y="0"/>
              </a:cxn>
              <a:cxn ang="0">
                <a:pos x="0" y="224"/>
              </a:cxn>
              <a:cxn ang="0">
                <a:pos x="216" y="448"/>
              </a:cxn>
              <a:cxn ang="0">
                <a:pos x="128" y="496"/>
              </a:cxn>
            </a:cxnLst>
            <a:rect l="0" t="0" r="r" b="b"/>
            <a:pathLst>
              <a:path w="216" h="496">
                <a:moveTo>
                  <a:pt x="216" y="0"/>
                </a:moveTo>
                <a:lnTo>
                  <a:pt x="0" y="224"/>
                </a:lnTo>
                <a:lnTo>
                  <a:pt x="216" y="448"/>
                </a:lnTo>
                <a:lnTo>
                  <a:pt x="128" y="496"/>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2228" name="Rectangle 20"/>
          <p:cNvSpPr>
            <a:spLocks noChangeArrowheads="1"/>
          </p:cNvSpPr>
          <p:nvPr/>
        </p:nvSpPr>
        <p:spPr bwMode="auto">
          <a:xfrm rot="2700000">
            <a:off x="2984500" y="3829050"/>
            <a:ext cx="498475" cy="66675"/>
          </a:xfrm>
          <a:prstGeom prst="rect">
            <a:avLst/>
          </a:prstGeom>
          <a:solidFill>
            <a:srgbClr val="FFDD7D"/>
          </a:solidFill>
          <a:ln w="19050" algn="ctr">
            <a:solidFill>
              <a:schemeClr val="tx1"/>
            </a:solidFill>
            <a:miter lim="800000"/>
            <a:headEnd/>
            <a:tailEnd/>
          </a:ln>
          <a:effectLst/>
        </p:spPr>
        <p:txBody>
          <a:bodyPr wrap="none" lIns="90488" tIns="44450" rIns="90488" bIns="44450" anchor="ctr"/>
          <a:lstStyle/>
          <a:p>
            <a:endParaRPr lang="zh-CN" altLang="en-US"/>
          </a:p>
        </p:txBody>
      </p:sp>
      <p:sp>
        <p:nvSpPr>
          <p:cNvPr id="222229" name="Freeform 21"/>
          <p:cNvSpPr>
            <a:spLocks/>
          </p:cNvSpPr>
          <p:nvPr/>
        </p:nvSpPr>
        <p:spPr bwMode="auto">
          <a:xfrm>
            <a:off x="2705100" y="3505200"/>
            <a:ext cx="82550" cy="165100"/>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2230" name="Freeform 22"/>
          <p:cNvSpPr>
            <a:spLocks/>
          </p:cNvSpPr>
          <p:nvPr/>
        </p:nvSpPr>
        <p:spPr bwMode="auto">
          <a:xfrm flipH="1">
            <a:off x="2178050" y="3503613"/>
            <a:ext cx="82550" cy="165100"/>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2231" name="Oval 23"/>
          <p:cNvSpPr>
            <a:spLocks noChangeArrowheads="1"/>
          </p:cNvSpPr>
          <p:nvPr/>
        </p:nvSpPr>
        <p:spPr bwMode="auto">
          <a:xfrm>
            <a:off x="2233613" y="3286125"/>
            <a:ext cx="498475" cy="666750"/>
          </a:xfrm>
          <a:prstGeom prst="ellipse">
            <a:avLst/>
          </a:prstGeom>
          <a:solidFill>
            <a:srgbClr val="FFFFCC"/>
          </a:solidFill>
          <a:ln w="19050" algn="ctr">
            <a:solidFill>
              <a:schemeClr val="tx1"/>
            </a:solidFill>
            <a:round/>
            <a:headEnd/>
            <a:tailEnd/>
          </a:ln>
          <a:effectLst/>
        </p:spPr>
        <p:txBody>
          <a:bodyPr wrap="none" lIns="90488" tIns="44450" rIns="90488" bIns="44450" anchor="ctr"/>
          <a:lstStyle/>
          <a:p>
            <a:endParaRPr lang="zh-CN" altLang="en-US"/>
          </a:p>
        </p:txBody>
      </p:sp>
      <p:sp>
        <p:nvSpPr>
          <p:cNvPr id="222232" name="Freeform 24"/>
          <p:cNvSpPr>
            <a:spLocks/>
          </p:cNvSpPr>
          <p:nvPr/>
        </p:nvSpPr>
        <p:spPr bwMode="auto">
          <a:xfrm>
            <a:off x="2444750" y="3571875"/>
            <a:ext cx="85725" cy="209550"/>
          </a:xfrm>
          <a:custGeom>
            <a:avLst/>
            <a:gdLst/>
            <a:ahLst/>
            <a:cxnLst>
              <a:cxn ang="0">
                <a:pos x="30" y="0"/>
              </a:cxn>
              <a:cxn ang="0">
                <a:pos x="6" y="66"/>
              </a:cxn>
              <a:cxn ang="0">
                <a:pos x="54" y="120"/>
              </a:cxn>
            </a:cxnLst>
            <a:rect l="0" t="0" r="r" b="b"/>
            <a:pathLst>
              <a:path w="54" h="132">
                <a:moveTo>
                  <a:pt x="30" y="0"/>
                </a:moveTo>
                <a:cubicBezTo>
                  <a:pt x="25" y="27"/>
                  <a:pt x="21" y="43"/>
                  <a:pt x="6" y="66"/>
                </a:cubicBezTo>
                <a:cubicBezTo>
                  <a:pt x="21" y="132"/>
                  <a:pt x="0" y="120"/>
                  <a:pt x="54" y="12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2233" name="Freeform 25"/>
          <p:cNvSpPr>
            <a:spLocks/>
          </p:cNvSpPr>
          <p:nvPr/>
        </p:nvSpPr>
        <p:spPr bwMode="auto">
          <a:xfrm>
            <a:off x="2286000" y="3514725"/>
            <a:ext cx="180975" cy="28575"/>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2234" name="Freeform 26"/>
          <p:cNvSpPr>
            <a:spLocks/>
          </p:cNvSpPr>
          <p:nvPr/>
        </p:nvSpPr>
        <p:spPr bwMode="auto">
          <a:xfrm>
            <a:off x="2520950" y="3516313"/>
            <a:ext cx="180975" cy="28575"/>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2235" name="Freeform 27"/>
          <p:cNvSpPr>
            <a:spLocks/>
          </p:cNvSpPr>
          <p:nvPr/>
        </p:nvSpPr>
        <p:spPr bwMode="auto">
          <a:xfrm>
            <a:off x="2320925" y="3529013"/>
            <a:ext cx="82550" cy="66675"/>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2236" name="Freeform 28"/>
          <p:cNvSpPr>
            <a:spLocks/>
          </p:cNvSpPr>
          <p:nvPr/>
        </p:nvSpPr>
        <p:spPr bwMode="auto">
          <a:xfrm flipH="1">
            <a:off x="2566988" y="3532188"/>
            <a:ext cx="82550" cy="66675"/>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2237" name="Freeform 29"/>
          <p:cNvSpPr>
            <a:spLocks/>
          </p:cNvSpPr>
          <p:nvPr/>
        </p:nvSpPr>
        <p:spPr bwMode="auto">
          <a:xfrm>
            <a:off x="2368550" y="3549650"/>
            <a:ext cx="22225" cy="14288"/>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2238" name="Freeform 30"/>
          <p:cNvSpPr>
            <a:spLocks/>
          </p:cNvSpPr>
          <p:nvPr/>
        </p:nvSpPr>
        <p:spPr bwMode="auto">
          <a:xfrm>
            <a:off x="2614613" y="3551238"/>
            <a:ext cx="22225" cy="14287"/>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2239" name="Freeform 31"/>
          <p:cNvSpPr>
            <a:spLocks/>
          </p:cNvSpPr>
          <p:nvPr/>
        </p:nvSpPr>
        <p:spPr bwMode="auto">
          <a:xfrm>
            <a:off x="2171700" y="3171825"/>
            <a:ext cx="627063" cy="390525"/>
          </a:xfrm>
          <a:custGeom>
            <a:avLst/>
            <a:gdLst/>
            <a:ahLst/>
            <a:cxnLst>
              <a:cxn ang="0">
                <a:pos x="38" y="215"/>
              </a:cxn>
              <a:cxn ang="0">
                <a:pos x="17" y="227"/>
              </a:cxn>
              <a:cxn ang="0">
                <a:pos x="0" y="221"/>
              </a:cxn>
              <a:cxn ang="0">
                <a:pos x="42" y="149"/>
              </a:cxn>
              <a:cxn ang="0">
                <a:pos x="84" y="152"/>
              </a:cxn>
              <a:cxn ang="0">
                <a:pos x="75" y="170"/>
              </a:cxn>
              <a:cxn ang="0">
                <a:pos x="86" y="107"/>
              </a:cxn>
              <a:cxn ang="0">
                <a:pos x="102" y="93"/>
              </a:cxn>
              <a:cxn ang="0">
                <a:pos x="134" y="83"/>
              </a:cxn>
              <a:cxn ang="0">
                <a:pos x="173" y="63"/>
              </a:cxn>
              <a:cxn ang="0">
                <a:pos x="188" y="71"/>
              </a:cxn>
              <a:cxn ang="0">
                <a:pos x="186" y="90"/>
              </a:cxn>
              <a:cxn ang="0">
                <a:pos x="219" y="54"/>
              </a:cxn>
              <a:cxn ang="0">
                <a:pos x="255" y="56"/>
              </a:cxn>
              <a:cxn ang="0">
                <a:pos x="272" y="65"/>
              </a:cxn>
              <a:cxn ang="0">
                <a:pos x="300" y="123"/>
              </a:cxn>
              <a:cxn ang="0">
                <a:pos x="311" y="98"/>
              </a:cxn>
              <a:cxn ang="0">
                <a:pos x="339" y="176"/>
              </a:cxn>
              <a:cxn ang="0">
                <a:pos x="339" y="155"/>
              </a:cxn>
              <a:cxn ang="0">
                <a:pos x="380" y="194"/>
              </a:cxn>
              <a:cxn ang="0">
                <a:pos x="351" y="204"/>
              </a:cxn>
              <a:cxn ang="0">
                <a:pos x="329" y="188"/>
              </a:cxn>
              <a:cxn ang="0">
                <a:pos x="269" y="125"/>
              </a:cxn>
              <a:cxn ang="0">
                <a:pos x="291" y="122"/>
              </a:cxn>
              <a:cxn ang="0">
                <a:pos x="257" y="107"/>
              </a:cxn>
              <a:cxn ang="0">
                <a:pos x="236" y="144"/>
              </a:cxn>
              <a:cxn ang="0">
                <a:pos x="194" y="138"/>
              </a:cxn>
              <a:cxn ang="0">
                <a:pos x="138" y="107"/>
              </a:cxn>
              <a:cxn ang="0">
                <a:pos x="149" y="120"/>
              </a:cxn>
              <a:cxn ang="0">
                <a:pos x="96" y="180"/>
              </a:cxn>
              <a:cxn ang="0">
                <a:pos x="89" y="156"/>
              </a:cxn>
              <a:cxn ang="0">
                <a:pos x="35" y="177"/>
              </a:cxn>
              <a:cxn ang="0">
                <a:pos x="74" y="84"/>
              </a:cxn>
              <a:cxn ang="0">
                <a:pos x="110" y="48"/>
              </a:cxn>
              <a:cxn ang="0">
                <a:pos x="107" y="63"/>
              </a:cxn>
              <a:cxn ang="0">
                <a:pos x="107" y="93"/>
              </a:cxn>
              <a:cxn ang="0">
                <a:pos x="128" y="65"/>
              </a:cxn>
              <a:cxn ang="0">
                <a:pos x="132" y="51"/>
              </a:cxn>
              <a:cxn ang="0">
                <a:pos x="158" y="6"/>
              </a:cxn>
              <a:cxn ang="0">
                <a:pos x="207" y="2"/>
              </a:cxn>
              <a:cxn ang="0">
                <a:pos x="260" y="60"/>
              </a:cxn>
              <a:cxn ang="0">
                <a:pos x="306" y="74"/>
              </a:cxn>
              <a:cxn ang="0">
                <a:pos x="291" y="92"/>
              </a:cxn>
              <a:cxn ang="0">
                <a:pos x="290" y="84"/>
              </a:cxn>
              <a:cxn ang="0">
                <a:pos x="314" y="93"/>
              </a:cxn>
              <a:cxn ang="0">
                <a:pos x="377" y="150"/>
              </a:cxn>
              <a:cxn ang="0">
                <a:pos x="321" y="177"/>
              </a:cxn>
              <a:cxn ang="0">
                <a:pos x="257" y="156"/>
              </a:cxn>
              <a:cxn ang="0">
                <a:pos x="294" y="137"/>
              </a:cxn>
              <a:cxn ang="0">
                <a:pos x="200" y="156"/>
              </a:cxn>
              <a:cxn ang="0">
                <a:pos x="155" y="144"/>
              </a:cxn>
            </a:cxnLst>
            <a:rect l="0" t="0" r="r" b="b"/>
            <a:pathLst>
              <a:path w="395" h="246">
                <a:moveTo>
                  <a:pt x="63" y="195"/>
                </a:moveTo>
                <a:cubicBezTo>
                  <a:pt x="40" y="194"/>
                  <a:pt x="20" y="201"/>
                  <a:pt x="35" y="182"/>
                </a:cubicBezTo>
                <a:cubicBezTo>
                  <a:pt x="42" y="186"/>
                  <a:pt x="46" y="190"/>
                  <a:pt x="50" y="197"/>
                </a:cubicBezTo>
                <a:cubicBezTo>
                  <a:pt x="47" y="206"/>
                  <a:pt x="45" y="209"/>
                  <a:pt x="38" y="215"/>
                </a:cubicBezTo>
                <a:cubicBezTo>
                  <a:pt x="34" y="214"/>
                  <a:pt x="30" y="214"/>
                  <a:pt x="26" y="212"/>
                </a:cubicBezTo>
                <a:cubicBezTo>
                  <a:pt x="17" y="207"/>
                  <a:pt x="29" y="201"/>
                  <a:pt x="33" y="200"/>
                </a:cubicBezTo>
                <a:cubicBezTo>
                  <a:pt x="37" y="205"/>
                  <a:pt x="39" y="210"/>
                  <a:pt x="42" y="216"/>
                </a:cubicBezTo>
                <a:cubicBezTo>
                  <a:pt x="39" y="231"/>
                  <a:pt x="32" y="228"/>
                  <a:pt x="17" y="227"/>
                </a:cubicBezTo>
                <a:cubicBezTo>
                  <a:pt x="11" y="217"/>
                  <a:pt x="4" y="205"/>
                  <a:pt x="21" y="203"/>
                </a:cubicBezTo>
                <a:cubicBezTo>
                  <a:pt x="32" y="207"/>
                  <a:pt x="29" y="209"/>
                  <a:pt x="33" y="219"/>
                </a:cubicBezTo>
                <a:cubicBezTo>
                  <a:pt x="36" y="233"/>
                  <a:pt x="36" y="244"/>
                  <a:pt x="20" y="246"/>
                </a:cubicBezTo>
                <a:cubicBezTo>
                  <a:pt x="6" y="244"/>
                  <a:pt x="4" y="233"/>
                  <a:pt x="0" y="221"/>
                </a:cubicBezTo>
                <a:cubicBezTo>
                  <a:pt x="7" y="177"/>
                  <a:pt x="6" y="180"/>
                  <a:pt x="41" y="167"/>
                </a:cubicBezTo>
                <a:cubicBezTo>
                  <a:pt x="48" y="181"/>
                  <a:pt x="49" y="199"/>
                  <a:pt x="38" y="210"/>
                </a:cubicBezTo>
                <a:cubicBezTo>
                  <a:pt x="13" y="203"/>
                  <a:pt x="20" y="196"/>
                  <a:pt x="26" y="161"/>
                </a:cubicBezTo>
                <a:cubicBezTo>
                  <a:pt x="27" y="157"/>
                  <a:pt x="39" y="152"/>
                  <a:pt x="42" y="149"/>
                </a:cubicBezTo>
                <a:cubicBezTo>
                  <a:pt x="53" y="161"/>
                  <a:pt x="60" y="173"/>
                  <a:pt x="63" y="189"/>
                </a:cubicBezTo>
                <a:cubicBezTo>
                  <a:pt x="59" y="202"/>
                  <a:pt x="54" y="201"/>
                  <a:pt x="41" y="197"/>
                </a:cubicBezTo>
                <a:cubicBezTo>
                  <a:pt x="42" y="159"/>
                  <a:pt x="35" y="141"/>
                  <a:pt x="71" y="132"/>
                </a:cubicBezTo>
                <a:cubicBezTo>
                  <a:pt x="84" y="139"/>
                  <a:pt x="83" y="138"/>
                  <a:pt x="84" y="152"/>
                </a:cubicBezTo>
                <a:cubicBezTo>
                  <a:pt x="80" y="190"/>
                  <a:pt x="88" y="187"/>
                  <a:pt x="54" y="183"/>
                </a:cubicBezTo>
                <a:cubicBezTo>
                  <a:pt x="49" y="176"/>
                  <a:pt x="45" y="170"/>
                  <a:pt x="42" y="162"/>
                </a:cubicBezTo>
                <a:cubicBezTo>
                  <a:pt x="46" y="136"/>
                  <a:pt x="49" y="129"/>
                  <a:pt x="75" y="125"/>
                </a:cubicBezTo>
                <a:cubicBezTo>
                  <a:pt x="100" y="137"/>
                  <a:pt x="95" y="162"/>
                  <a:pt x="75" y="170"/>
                </a:cubicBezTo>
                <a:cubicBezTo>
                  <a:pt x="56" y="131"/>
                  <a:pt x="76" y="124"/>
                  <a:pt x="99" y="108"/>
                </a:cubicBezTo>
                <a:cubicBezTo>
                  <a:pt x="109" y="114"/>
                  <a:pt x="108" y="127"/>
                  <a:pt x="110" y="137"/>
                </a:cubicBezTo>
                <a:cubicBezTo>
                  <a:pt x="104" y="158"/>
                  <a:pt x="105" y="157"/>
                  <a:pt x="84" y="153"/>
                </a:cubicBezTo>
                <a:cubicBezTo>
                  <a:pt x="77" y="138"/>
                  <a:pt x="73" y="120"/>
                  <a:pt x="86" y="107"/>
                </a:cubicBezTo>
                <a:cubicBezTo>
                  <a:pt x="96" y="115"/>
                  <a:pt x="97" y="118"/>
                  <a:pt x="99" y="131"/>
                </a:cubicBezTo>
                <a:cubicBezTo>
                  <a:pt x="97" y="146"/>
                  <a:pt x="89" y="142"/>
                  <a:pt x="84" y="131"/>
                </a:cubicBezTo>
                <a:cubicBezTo>
                  <a:pt x="83" y="123"/>
                  <a:pt x="81" y="109"/>
                  <a:pt x="86" y="102"/>
                </a:cubicBezTo>
                <a:cubicBezTo>
                  <a:pt x="90" y="97"/>
                  <a:pt x="102" y="93"/>
                  <a:pt x="102" y="93"/>
                </a:cubicBezTo>
                <a:cubicBezTo>
                  <a:pt x="135" y="99"/>
                  <a:pt x="125" y="92"/>
                  <a:pt x="131" y="111"/>
                </a:cubicBezTo>
                <a:cubicBezTo>
                  <a:pt x="125" y="135"/>
                  <a:pt x="122" y="128"/>
                  <a:pt x="96" y="119"/>
                </a:cubicBezTo>
                <a:cubicBezTo>
                  <a:pt x="85" y="98"/>
                  <a:pt x="90" y="84"/>
                  <a:pt x="110" y="75"/>
                </a:cubicBezTo>
                <a:cubicBezTo>
                  <a:pt x="119" y="76"/>
                  <a:pt x="134" y="70"/>
                  <a:pt x="134" y="83"/>
                </a:cubicBezTo>
                <a:cubicBezTo>
                  <a:pt x="134" y="95"/>
                  <a:pt x="125" y="117"/>
                  <a:pt x="125" y="117"/>
                </a:cubicBezTo>
                <a:cubicBezTo>
                  <a:pt x="111" y="107"/>
                  <a:pt x="109" y="87"/>
                  <a:pt x="122" y="74"/>
                </a:cubicBezTo>
                <a:cubicBezTo>
                  <a:pt x="131" y="65"/>
                  <a:pt x="155" y="57"/>
                  <a:pt x="155" y="57"/>
                </a:cubicBezTo>
                <a:cubicBezTo>
                  <a:pt x="161" y="59"/>
                  <a:pt x="169" y="58"/>
                  <a:pt x="173" y="63"/>
                </a:cubicBezTo>
                <a:cubicBezTo>
                  <a:pt x="184" y="80"/>
                  <a:pt x="158" y="107"/>
                  <a:pt x="143" y="110"/>
                </a:cubicBezTo>
                <a:cubicBezTo>
                  <a:pt x="134" y="106"/>
                  <a:pt x="134" y="98"/>
                  <a:pt x="131" y="89"/>
                </a:cubicBezTo>
                <a:cubicBezTo>
                  <a:pt x="132" y="59"/>
                  <a:pt x="138" y="59"/>
                  <a:pt x="168" y="56"/>
                </a:cubicBezTo>
                <a:cubicBezTo>
                  <a:pt x="184" y="57"/>
                  <a:pt x="184" y="57"/>
                  <a:pt x="188" y="71"/>
                </a:cubicBezTo>
                <a:cubicBezTo>
                  <a:pt x="186" y="84"/>
                  <a:pt x="186" y="88"/>
                  <a:pt x="174" y="93"/>
                </a:cubicBezTo>
                <a:cubicBezTo>
                  <a:pt x="165" y="85"/>
                  <a:pt x="164" y="79"/>
                  <a:pt x="162" y="68"/>
                </a:cubicBezTo>
                <a:cubicBezTo>
                  <a:pt x="168" y="52"/>
                  <a:pt x="170" y="54"/>
                  <a:pt x="186" y="51"/>
                </a:cubicBezTo>
                <a:cubicBezTo>
                  <a:pt x="220" y="56"/>
                  <a:pt x="211" y="82"/>
                  <a:pt x="186" y="90"/>
                </a:cubicBezTo>
                <a:cubicBezTo>
                  <a:pt x="169" y="88"/>
                  <a:pt x="171" y="75"/>
                  <a:pt x="176" y="57"/>
                </a:cubicBezTo>
                <a:cubicBezTo>
                  <a:pt x="180" y="42"/>
                  <a:pt x="200" y="38"/>
                  <a:pt x="212" y="36"/>
                </a:cubicBezTo>
                <a:cubicBezTo>
                  <a:pt x="244" y="51"/>
                  <a:pt x="240" y="72"/>
                  <a:pt x="221" y="101"/>
                </a:cubicBezTo>
                <a:cubicBezTo>
                  <a:pt x="213" y="88"/>
                  <a:pt x="212" y="69"/>
                  <a:pt x="219" y="54"/>
                </a:cubicBezTo>
                <a:cubicBezTo>
                  <a:pt x="223" y="45"/>
                  <a:pt x="238" y="49"/>
                  <a:pt x="248" y="48"/>
                </a:cubicBezTo>
                <a:cubicBezTo>
                  <a:pt x="254" y="49"/>
                  <a:pt x="261" y="48"/>
                  <a:pt x="266" y="51"/>
                </a:cubicBezTo>
                <a:cubicBezTo>
                  <a:pt x="277" y="59"/>
                  <a:pt x="263" y="91"/>
                  <a:pt x="257" y="98"/>
                </a:cubicBezTo>
                <a:cubicBezTo>
                  <a:pt x="242" y="88"/>
                  <a:pt x="232" y="66"/>
                  <a:pt x="255" y="56"/>
                </a:cubicBezTo>
                <a:cubicBezTo>
                  <a:pt x="260" y="58"/>
                  <a:pt x="268" y="58"/>
                  <a:pt x="270" y="63"/>
                </a:cubicBezTo>
                <a:cubicBezTo>
                  <a:pt x="272" y="70"/>
                  <a:pt x="271" y="96"/>
                  <a:pt x="261" y="102"/>
                </a:cubicBezTo>
                <a:cubicBezTo>
                  <a:pt x="246" y="88"/>
                  <a:pt x="248" y="83"/>
                  <a:pt x="254" y="63"/>
                </a:cubicBezTo>
                <a:cubicBezTo>
                  <a:pt x="260" y="64"/>
                  <a:pt x="267" y="62"/>
                  <a:pt x="272" y="65"/>
                </a:cubicBezTo>
                <a:cubicBezTo>
                  <a:pt x="279" y="70"/>
                  <a:pt x="288" y="86"/>
                  <a:pt x="288" y="86"/>
                </a:cubicBezTo>
                <a:cubicBezTo>
                  <a:pt x="297" y="116"/>
                  <a:pt x="288" y="112"/>
                  <a:pt x="264" y="104"/>
                </a:cubicBezTo>
                <a:cubicBezTo>
                  <a:pt x="247" y="81"/>
                  <a:pt x="273" y="80"/>
                  <a:pt x="290" y="81"/>
                </a:cubicBezTo>
                <a:cubicBezTo>
                  <a:pt x="298" y="88"/>
                  <a:pt x="325" y="118"/>
                  <a:pt x="300" y="123"/>
                </a:cubicBezTo>
                <a:cubicBezTo>
                  <a:pt x="283" y="117"/>
                  <a:pt x="269" y="119"/>
                  <a:pt x="266" y="101"/>
                </a:cubicBezTo>
                <a:cubicBezTo>
                  <a:pt x="284" y="83"/>
                  <a:pt x="305" y="92"/>
                  <a:pt x="320" y="107"/>
                </a:cubicBezTo>
                <a:cubicBezTo>
                  <a:pt x="321" y="121"/>
                  <a:pt x="318" y="124"/>
                  <a:pt x="305" y="126"/>
                </a:cubicBezTo>
                <a:cubicBezTo>
                  <a:pt x="281" y="114"/>
                  <a:pt x="290" y="101"/>
                  <a:pt x="311" y="98"/>
                </a:cubicBezTo>
                <a:cubicBezTo>
                  <a:pt x="333" y="105"/>
                  <a:pt x="328" y="144"/>
                  <a:pt x="311" y="156"/>
                </a:cubicBezTo>
                <a:cubicBezTo>
                  <a:pt x="297" y="149"/>
                  <a:pt x="301" y="131"/>
                  <a:pt x="312" y="122"/>
                </a:cubicBezTo>
                <a:cubicBezTo>
                  <a:pt x="341" y="130"/>
                  <a:pt x="353" y="126"/>
                  <a:pt x="359" y="153"/>
                </a:cubicBezTo>
                <a:cubicBezTo>
                  <a:pt x="356" y="174"/>
                  <a:pt x="358" y="173"/>
                  <a:pt x="339" y="176"/>
                </a:cubicBezTo>
                <a:cubicBezTo>
                  <a:pt x="326" y="174"/>
                  <a:pt x="316" y="176"/>
                  <a:pt x="314" y="161"/>
                </a:cubicBezTo>
                <a:cubicBezTo>
                  <a:pt x="322" y="131"/>
                  <a:pt x="344" y="164"/>
                  <a:pt x="351" y="177"/>
                </a:cubicBezTo>
                <a:cubicBezTo>
                  <a:pt x="346" y="193"/>
                  <a:pt x="345" y="193"/>
                  <a:pt x="330" y="186"/>
                </a:cubicBezTo>
                <a:cubicBezTo>
                  <a:pt x="326" y="175"/>
                  <a:pt x="324" y="158"/>
                  <a:pt x="339" y="155"/>
                </a:cubicBezTo>
                <a:cubicBezTo>
                  <a:pt x="347" y="160"/>
                  <a:pt x="350" y="171"/>
                  <a:pt x="356" y="179"/>
                </a:cubicBezTo>
                <a:cubicBezTo>
                  <a:pt x="351" y="199"/>
                  <a:pt x="339" y="202"/>
                  <a:pt x="330" y="182"/>
                </a:cubicBezTo>
                <a:cubicBezTo>
                  <a:pt x="334" y="171"/>
                  <a:pt x="340" y="174"/>
                  <a:pt x="350" y="176"/>
                </a:cubicBezTo>
                <a:cubicBezTo>
                  <a:pt x="363" y="181"/>
                  <a:pt x="371" y="183"/>
                  <a:pt x="380" y="194"/>
                </a:cubicBezTo>
                <a:cubicBezTo>
                  <a:pt x="377" y="202"/>
                  <a:pt x="374" y="203"/>
                  <a:pt x="366" y="206"/>
                </a:cubicBezTo>
                <a:cubicBezTo>
                  <a:pt x="363" y="191"/>
                  <a:pt x="378" y="196"/>
                  <a:pt x="387" y="198"/>
                </a:cubicBezTo>
                <a:cubicBezTo>
                  <a:pt x="394" y="209"/>
                  <a:pt x="395" y="218"/>
                  <a:pt x="381" y="221"/>
                </a:cubicBezTo>
                <a:cubicBezTo>
                  <a:pt x="364" y="218"/>
                  <a:pt x="360" y="218"/>
                  <a:pt x="351" y="204"/>
                </a:cubicBezTo>
                <a:cubicBezTo>
                  <a:pt x="355" y="189"/>
                  <a:pt x="354" y="191"/>
                  <a:pt x="365" y="197"/>
                </a:cubicBezTo>
                <a:cubicBezTo>
                  <a:pt x="367" y="212"/>
                  <a:pt x="350" y="205"/>
                  <a:pt x="339" y="203"/>
                </a:cubicBezTo>
                <a:cubicBezTo>
                  <a:pt x="324" y="189"/>
                  <a:pt x="324" y="182"/>
                  <a:pt x="326" y="162"/>
                </a:cubicBezTo>
                <a:cubicBezTo>
                  <a:pt x="333" y="173"/>
                  <a:pt x="334" y="176"/>
                  <a:pt x="329" y="188"/>
                </a:cubicBezTo>
                <a:cubicBezTo>
                  <a:pt x="301" y="185"/>
                  <a:pt x="285" y="179"/>
                  <a:pt x="261" y="165"/>
                </a:cubicBezTo>
                <a:cubicBezTo>
                  <a:pt x="248" y="147"/>
                  <a:pt x="275" y="151"/>
                  <a:pt x="282" y="152"/>
                </a:cubicBezTo>
                <a:cubicBezTo>
                  <a:pt x="280" y="171"/>
                  <a:pt x="285" y="177"/>
                  <a:pt x="269" y="180"/>
                </a:cubicBezTo>
                <a:cubicBezTo>
                  <a:pt x="259" y="167"/>
                  <a:pt x="251" y="134"/>
                  <a:pt x="269" y="125"/>
                </a:cubicBezTo>
                <a:cubicBezTo>
                  <a:pt x="284" y="127"/>
                  <a:pt x="284" y="139"/>
                  <a:pt x="287" y="152"/>
                </a:cubicBezTo>
                <a:cubicBezTo>
                  <a:pt x="282" y="188"/>
                  <a:pt x="264" y="159"/>
                  <a:pt x="249" y="146"/>
                </a:cubicBezTo>
                <a:cubicBezTo>
                  <a:pt x="240" y="129"/>
                  <a:pt x="239" y="123"/>
                  <a:pt x="260" y="120"/>
                </a:cubicBezTo>
                <a:cubicBezTo>
                  <a:pt x="270" y="121"/>
                  <a:pt x="282" y="117"/>
                  <a:pt x="291" y="122"/>
                </a:cubicBezTo>
                <a:cubicBezTo>
                  <a:pt x="305" y="129"/>
                  <a:pt x="287" y="159"/>
                  <a:pt x="278" y="164"/>
                </a:cubicBezTo>
                <a:cubicBezTo>
                  <a:pt x="254" y="156"/>
                  <a:pt x="248" y="155"/>
                  <a:pt x="242" y="131"/>
                </a:cubicBezTo>
                <a:cubicBezTo>
                  <a:pt x="244" y="121"/>
                  <a:pt x="245" y="111"/>
                  <a:pt x="249" y="101"/>
                </a:cubicBezTo>
                <a:cubicBezTo>
                  <a:pt x="250" y="98"/>
                  <a:pt x="256" y="104"/>
                  <a:pt x="257" y="107"/>
                </a:cubicBezTo>
                <a:cubicBezTo>
                  <a:pt x="252" y="139"/>
                  <a:pt x="258" y="149"/>
                  <a:pt x="230" y="135"/>
                </a:cubicBezTo>
                <a:cubicBezTo>
                  <a:pt x="217" y="117"/>
                  <a:pt x="216" y="113"/>
                  <a:pt x="222" y="92"/>
                </a:cubicBezTo>
                <a:cubicBezTo>
                  <a:pt x="239" y="96"/>
                  <a:pt x="236" y="104"/>
                  <a:pt x="239" y="120"/>
                </a:cubicBezTo>
                <a:cubicBezTo>
                  <a:pt x="238" y="128"/>
                  <a:pt x="240" y="137"/>
                  <a:pt x="236" y="144"/>
                </a:cubicBezTo>
                <a:cubicBezTo>
                  <a:pt x="226" y="163"/>
                  <a:pt x="200" y="122"/>
                  <a:pt x="198" y="119"/>
                </a:cubicBezTo>
                <a:cubicBezTo>
                  <a:pt x="197" y="106"/>
                  <a:pt x="194" y="103"/>
                  <a:pt x="206" y="99"/>
                </a:cubicBezTo>
                <a:cubicBezTo>
                  <a:pt x="229" y="102"/>
                  <a:pt x="235" y="100"/>
                  <a:pt x="237" y="122"/>
                </a:cubicBezTo>
                <a:cubicBezTo>
                  <a:pt x="235" y="154"/>
                  <a:pt x="230" y="143"/>
                  <a:pt x="194" y="138"/>
                </a:cubicBezTo>
                <a:cubicBezTo>
                  <a:pt x="175" y="129"/>
                  <a:pt x="166" y="123"/>
                  <a:pt x="161" y="102"/>
                </a:cubicBezTo>
                <a:cubicBezTo>
                  <a:pt x="170" y="76"/>
                  <a:pt x="177" y="93"/>
                  <a:pt x="179" y="108"/>
                </a:cubicBezTo>
                <a:cubicBezTo>
                  <a:pt x="177" y="139"/>
                  <a:pt x="185" y="150"/>
                  <a:pt x="158" y="141"/>
                </a:cubicBezTo>
                <a:cubicBezTo>
                  <a:pt x="147" y="129"/>
                  <a:pt x="142" y="123"/>
                  <a:pt x="138" y="107"/>
                </a:cubicBezTo>
                <a:cubicBezTo>
                  <a:pt x="149" y="78"/>
                  <a:pt x="172" y="125"/>
                  <a:pt x="176" y="135"/>
                </a:cubicBezTo>
                <a:cubicBezTo>
                  <a:pt x="173" y="160"/>
                  <a:pt x="168" y="152"/>
                  <a:pt x="140" y="147"/>
                </a:cubicBezTo>
                <a:cubicBezTo>
                  <a:pt x="129" y="142"/>
                  <a:pt x="112" y="139"/>
                  <a:pt x="110" y="125"/>
                </a:cubicBezTo>
                <a:cubicBezTo>
                  <a:pt x="112" y="105"/>
                  <a:pt x="134" y="117"/>
                  <a:pt x="149" y="120"/>
                </a:cubicBezTo>
                <a:cubicBezTo>
                  <a:pt x="162" y="140"/>
                  <a:pt x="160" y="151"/>
                  <a:pt x="135" y="153"/>
                </a:cubicBezTo>
                <a:cubicBezTo>
                  <a:pt x="107" y="149"/>
                  <a:pt x="105" y="153"/>
                  <a:pt x="110" y="128"/>
                </a:cubicBezTo>
                <a:cubicBezTo>
                  <a:pt x="129" y="139"/>
                  <a:pt x="129" y="142"/>
                  <a:pt x="137" y="162"/>
                </a:cubicBezTo>
                <a:cubicBezTo>
                  <a:pt x="128" y="195"/>
                  <a:pt x="131" y="187"/>
                  <a:pt x="96" y="180"/>
                </a:cubicBezTo>
                <a:cubicBezTo>
                  <a:pt x="87" y="171"/>
                  <a:pt x="72" y="157"/>
                  <a:pt x="87" y="146"/>
                </a:cubicBezTo>
                <a:cubicBezTo>
                  <a:pt x="101" y="152"/>
                  <a:pt x="123" y="177"/>
                  <a:pt x="99" y="191"/>
                </a:cubicBezTo>
                <a:cubicBezTo>
                  <a:pt x="82" y="188"/>
                  <a:pt x="81" y="189"/>
                  <a:pt x="74" y="174"/>
                </a:cubicBezTo>
                <a:cubicBezTo>
                  <a:pt x="71" y="159"/>
                  <a:pt x="73" y="152"/>
                  <a:pt x="89" y="156"/>
                </a:cubicBezTo>
                <a:cubicBezTo>
                  <a:pt x="96" y="169"/>
                  <a:pt x="102" y="182"/>
                  <a:pt x="87" y="191"/>
                </a:cubicBezTo>
                <a:cubicBezTo>
                  <a:pt x="56" y="189"/>
                  <a:pt x="47" y="188"/>
                  <a:pt x="23" y="170"/>
                </a:cubicBezTo>
                <a:cubicBezTo>
                  <a:pt x="15" y="153"/>
                  <a:pt x="17" y="154"/>
                  <a:pt x="35" y="161"/>
                </a:cubicBezTo>
                <a:cubicBezTo>
                  <a:pt x="38" y="168"/>
                  <a:pt x="42" y="172"/>
                  <a:pt x="35" y="177"/>
                </a:cubicBezTo>
                <a:cubicBezTo>
                  <a:pt x="14" y="173"/>
                  <a:pt x="11" y="169"/>
                  <a:pt x="5" y="150"/>
                </a:cubicBezTo>
                <a:cubicBezTo>
                  <a:pt x="9" y="119"/>
                  <a:pt x="9" y="124"/>
                  <a:pt x="35" y="117"/>
                </a:cubicBezTo>
                <a:cubicBezTo>
                  <a:pt x="65" y="126"/>
                  <a:pt x="68" y="123"/>
                  <a:pt x="62" y="150"/>
                </a:cubicBezTo>
                <a:cubicBezTo>
                  <a:pt x="41" y="129"/>
                  <a:pt x="49" y="98"/>
                  <a:pt x="74" y="84"/>
                </a:cubicBezTo>
                <a:cubicBezTo>
                  <a:pt x="103" y="87"/>
                  <a:pt x="102" y="91"/>
                  <a:pt x="99" y="119"/>
                </a:cubicBezTo>
                <a:cubicBezTo>
                  <a:pt x="86" y="115"/>
                  <a:pt x="83" y="102"/>
                  <a:pt x="78" y="90"/>
                </a:cubicBezTo>
                <a:cubicBezTo>
                  <a:pt x="74" y="70"/>
                  <a:pt x="72" y="55"/>
                  <a:pt x="92" y="45"/>
                </a:cubicBezTo>
                <a:cubicBezTo>
                  <a:pt x="98" y="46"/>
                  <a:pt x="105" y="44"/>
                  <a:pt x="110" y="48"/>
                </a:cubicBezTo>
                <a:cubicBezTo>
                  <a:pt x="123" y="58"/>
                  <a:pt x="100" y="92"/>
                  <a:pt x="87" y="95"/>
                </a:cubicBezTo>
                <a:cubicBezTo>
                  <a:pt x="64" y="91"/>
                  <a:pt x="53" y="92"/>
                  <a:pt x="45" y="69"/>
                </a:cubicBezTo>
                <a:cubicBezTo>
                  <a:pt x="47" y="48"/>
                  <a:pt x="47" y="46"/>
                  <a:pt x="66" y="39"/>
                </a:cubicBezTo>
                <a:cubicBezTo>
                  <a:pt x="103" y="45"/>
                  <a:pt x="102" y="37"/>
                  <a:pt x="107" y="63"/>
                </a:cubicBezTo>
                <a:cubicBezTo>
                  <a:pt x="105" y="76"/>
                  <a:pt x="104" y="78"/>
                  <a:pt x="93" y="84"/>
                </a:cubicBezTo>
                <a:cubicBezTo>
                  <a:pt x="72" y="77"/>
                  <a:pt x="87" y="55"/>
                  <a:pt x="92" y="38"/>
                </a:cubicBezTo>
                <a:cubicBezTo>
                  <a:pt x="104" y="42"/>
                  <a:pt x="120" y="40"/>
                  <a:pt x="128" y="50"/>
                </a:cubicBezTo>
                <a:cubicBezTo>
                  <a:pt x="140" y="66"/>
                  <a:pt x="117" y="86"/>
                  <a:pt x="107" y="93"/>
                </a:cubicBezTo>
                <a:cubicBezTo>
                  <a:pt x="91" y="90"/>
                  <a:pt x="94" y="45"/>
                  <a:pt x="117" y="32"/>
                </a:cubicBezTo>
                <a:cubicBezTo>
                  <a:pt x="145" y="37"/>
                  <a:pt x="157" y="33"/>
                  <a:pt x="159" y="60"/>
                </a:cubicBezTo>
                <a:cubicBezTo>
                  <a:pt x="158" y="71"/>
                  <a:pt x="159" y="79"/>
                  <a:pt x="147" y="81"/>
                </a:cubicBezTo>
                <a:cubicBezTo>
                  <a:pt x="134" y="80"/>
                  <a:pt x="135" y="76"/>
                  <a:pt x="128" y="65"/>
                </a:cubicBezTo>
                <a:cubicBezTo>
                  <a:pt x="125" y="46"/>
                  <a:pt x="127" y="32"/>
                  <a:pt x="146" y="24"/>
                </a:cubicBezTo>
                <a:cubicBezTo>
                  <a:pt x="176" y="27"/>
                  <a:pt x="176" y="21"/>
                  <a:pt x="182" y="44"/>
                </a:cubicBezTo>
                <a:cubicBezTo>
                  <a:pt x="178" y="59"/>
                  <a:pt x="174" y="64"/>
                  <a:pt x="162" y="74"/>
                </a:cubicBezTo>
                <a:cubicBezTo>
                  <a:pt x="135" y="72"/>
                  <a:pt x="135" y="75"/>
                  <a:pt x="132" y="51"/>
                </a:cubicBezTo>
                <a:cubicBezTo>
                  <a:pt x="135" y="23"/>
                  <a:pt x="142" y="15"/>
                  <a:pt x="170" y="11"/>
                </a:cubicBezTo>
                <a:cubicBezTo>
                  <a:pt x="176" y="11"/>
                  <a:pt x="183" y="10"/>
                  <a:pt x="189" y="12"/>
                </a:cubicBezTo>
                <a:cubicBezTo>
                  <a:pt x="196" y="15"/>
                  <a:pt x="191" y="52"/>
                  <a:pt x="168" y="54"/>
                </a:cubicBezTo>
                <a:cubicBezTo>
                  <a:pt x="151" y="48"/>
                  <a:pt x="147" y="23"/>
                  <a:pt x="158" y="6"/>
                </a:cubicBezTo>
                <a:cubicBezTo>
                  <a:pt x="161" y="0"/>
                  <a:pt x="177" y="0"/>
                  <a:pt x="177" y="0"/>
                </a:cubicBezTo>
                <a:cubicBezTo>
                  <a:pt x="190" y="2"/>
                  <a:pt x="199" y="3"/>
                  <a:pt x="207" y="14"/>
                </a:cubicBezTo>
                <a:cubicBezTo>
                  <a:pt x="213" y="33"/>
                  <a:pt x="210" y="49"/>
                  <a:pt x="191" y="57"/>
                </a:cubicBezTo>
                <a:cubicBezTo>
                  <a:pt x="151" y="41"/>
                  <a:pt x="172" y="8"/>
                  <a:pt x="207" y="2"/>
                </a:cubicBezTo>
                <a:cubicBezTo>
                  <a:pt x="218" y="2"/>
                  <a:pt x="229" y="0"/>
                  <a:pt x="240" y="3"/>
                </a:cubicBezTo>
                <a:cubicBezTo>
                  <a:pt x="249" y="5"/>
                  <a:pt x="238" y="46"/>
                  <a:pt x="225" y="57"/>
                </a:cubicBezTo>
                <a:cubicBezTo>
                  <a:pt x="224" y="31"/>
                  <a:pt x="222" y="14"/>
                  <a:pt x="248" y="3"/>
                </a:cubicBezTo>
                <a:cubicBezTo>
                  <a:pt x="276" y="17"/>
                  <a:pt x="281" y="28"/>
                  <a:pt x="260" y="60"/>
                </a:cubicBezTo>
                <a:cubicBezTo>
                  <a:pt x="245" y="41"/>
                  <a:pt x="249" y="13"/>
                  <a:pt x="278" y="8"/>
                </a:cubicBezTo>
                <a:cubicBezTo>
                  <a:pt x="285" y="9"/>
                  <a:pt x="293" y="8"/>
                  <a:pt x="300" y="12"/>
                </a:cubicBezTo>
                <a:cubicBezTo>
                  <a:pt x="308" y="17"/>
                  <a:pt x="321" y="32"/>
                  <a:pt x="321" y="32"/>
                </a:cubicBezTo>
                <a:cubicBezTo>
                  <a:pt x="325" y="51"/>
                  <a:pt x="325" y="65"/>
                  <a:pt x="306" y="74"/>
                </a:cubicBezTo>
                <a:cubicBezTo>
                  <a:pt x="283" y="72"/>
                  <a:pt x="275" y="78"/>
                  <a:pt x="270" y="57"/>
                </a:cubicBezTo>
                <a:cubicBezTo>
                  <a:pt x="275" y="24"/>
                  <a:pt x="282" y="33"/>
                  <a:pt x="317" y="39"/>
                </a:cubicBezTo>
                <a:cubicBezTo>
                  <a:pt x="327" y="50"/>
                  <a:pt x="342" y="82"/>
                  <a:pt x="318" y="90"/>
                </a:cubicBezTo>
                <a:cubicBezTo>
                  <a:pt x="309" y="93"/>
                  <a:pt x="300" y="91"/>
                  <a:pt x="291" y="92"/>
                </a:cubicBezTo>
                <a:cubicBezTo>
                  <a:pt x="269" y="76"/>
                  <a:pt x="286" y="54"/>
                  <a:pt x="306" y="47"/>
                </a:cubicBezTo>
                <a:cubicBezTo>
                  <a:pt x="321" y="49"/>
                  <a:pt x="323" y="62"/>
                  <a:pt x="326" y="75"/>
                </a:cubicBezTo>
                <a:cubicBezTo>
                  <a:pt x="324" y="96"/>
                  <a:pt x="328" y="105"/>
                  <a:pt x="308" y="110"/>
                </a:cubicBezTo>
                <a:cubicBezTo>
                  <a:pt x="300" y="102"/>
                  <a:pt x="295" y="94"/>
                  <a:pt x="290" y="84"/>
                </a:cubicBezTo>
                <a:cubicBezTo>
                  <a:pt x="296" y="57"/>
                  <a:pt x="320" y="71"/>
                  <a:pt x="345" y="75"/>
                </a:cubicBezTo>
                <a:cubicBezTo>
                  <a:pt x="363" y="98"/>
                  <a:pt x="350" y="116"/>
                  <a:pt x="324" y="119"/>
                </a:cubicBezTo>
                <a:cubicBezTo>
                  <a:pt x="319" y="118"/>
                  <a:pt x="310" y="122"/>
                  <a:pt x="308" y="117"/>
                </a:cubicBezTo>
                <a:cubicBezTo>
                  <a:pt x="305" y="109"/>
                  <a:pt x="307" y="97"/>
                  <a:pt x="314" y="93"/>
                </a:cubicBezTo>
                <a:cubicBezTo>
                  <a:pt x="322" y="89"/>
                  <a:pt x="333" y="97"/>
                  <a:pt x="342" y="99"/>
                </a:cubicBezTo>
                <a:cubicBezTo>
                  <a:pt x="354" y="118"/>
                  <a:pt x="352" y="132"/>
                  <a:pt x="339" y="149"/>
                </a:cubicBezTo>
                <a:cubicBezTo>
                  <a:pt x="323" y="142"/>
                  <a:pt x="320" y="127"/>
                  <a:pt x="338" y="120"/>
                </a:cubicBezTo>
                <a:cubicBezTo>
                  <a:pt x="373" y="130"/>
                  <a:pt x="368" y="123"/>
                  <a:pt x="377" y="150"/>
                </a:cubicBezTo>
                <a:cubicBezTo>
                  <a:pt x="372" y="173"/>
                  <a:pt x="366" y="172"/>
                  <a:pt x="345" y="176"/>
                </a:cubicBezTo>
                <a:cubicBezTo>
                  <a:pt x="343" y="156"/>
                  <a:pt x="350" y="161"/>
                  <a:pt x="369" y="167"/>
                </a:cubicBezTo>
                <a:cubicBezTo>
                  <a:pt x="377" y="186"/>
                  <a:pt x="373" y="188"/>
                  <a:pt x="351" y="189"/>
                </a:cubicBezTo>
                <a:cubicBezTo>
                  <a:pt x="331" y="188"/>
                  <a:pt x="300" y="195"/>
                  <a:pt x="321" y="177"/>
                </a:cubicBezTo>
                <a:cubicBezTo>
                  <a:pt x="328" y="178"/>
                  <a:pt x="336" y="176"/>
                  <a:pt x="342" y="180"/>
                </a:cubicBezTo>
                <a:cubicBezTo>
                  <a:pt x="345" y="182"/>
                  <a:pt x="338" y="186"/>
                  <a:pt x="335" y="186"/>
                </a:cubicBezTo>
                <a:cubicBezTo>
                  <a:pt x="322" y="187"/>
                  <a:pt x="310" y="185"/>
                  <a:pt x="297" y="185"/>
                </a:cubicBezTo>
                <a:cubicBezTo>
                  <a:pt x="280" y="177"/>
                  <a:pt x="265" y="173"/>
                  <a:pt x="257" y="156"/>
                </a:cubicBezTo>
                <a:cubicBezTo>
                  <a:pt x="263" y="135"/>
                  <a:pt x="270" y="140"/>
                  <a:pt x="288" y="149"/>
                </a:cubicBezTo>
                <a:cubicBezTo>
                  <a:pt x="293" y="163"/>
                  <a:pt x="286" y="162"/>
                  <a:pt x="273" y="161"/>
                </a:cubicBezTo>
                <a:cubicBezTo>
                  <a:pt x="265" y="153"/>
                  <a:pt x="258" y="145"/>
                  <a:pt x="252" y="135"/>
                </a:cubicBezTo>
                <a:cubicBezTo>
                  <a:pt x="258" y="110"/>
                  <a:pt x="281" y="124"/>
                  <a:pt x="294" y="137"/>
                </a:cubicBezTo>
                <a:cubicBezTo>
                  <a:pt x="282" y="172"/>
                  <a:pt x="272" y="162"/>
                  <a:pt x="234" y="156"/>
                </a:cubicBezTo>
                <a:cubicBezTo>
                  <a:pt x="209" y="145"/>
                  <a:pt x="200" y="146"/>
                  <a:pt x="191" y="122"/>
                </a:cubicBezTo>
                <a:cubicBezTo>
                  <a:pt x="195" y="105"/>
                  <a:pt x="194" y="98"/>
                  <a:pt x="207" y="111"/>
                </a:cubicBezTo>
                <a:cubicBezTo>
                  <a:pt x="210" y="127"/>
                  <a:pt x="216" y="147"/>
                  <a:pt x="200" y="156"/>
                </a:cubicBezTo>
                <a:cubicBezTo>
                  <a:pt x="191" y="155"/>
                  <a:pt x="182" y="155"/>
                  <a:pt x="174" y="153"/>
                </a:cubicBezTo>
                <a:cubicBezTo>
                  <a:pt x="166" y="151"/>
                  <a:pt x="159" y="146"/>
                  <a:pt x="152" y="143"/>
                </a:cubicBezTo>
                <a:cubicBezTo>
                  <a:pt x="150" y="142"/>
                  <a:pt x="145" y="139"/>
                  <a:pt x="147" y="140"/>
                </a:cubicBezTo>
                <a:cubicBezTo>
                  <a:pt x="150" y="141"/>
                  <a:pt x="152" y="143"/>
                  <a:pt x="155" y="144"/>
                </a:cubicBezTo>
                <a:cubicBezTo>
                  <a:pt x="148" y="164"/>
                  <a:pt x="122" y="156"/>
                  <a:pt x="105" y="155"/>
                </a:cubicBezTo>
                <a:cubicBezTo>
                  <a:pt x="102" y="154"/>
                  <a:pt x="96" y="153"/>
                  <a:pt x="96" y="153"/>
                </a:cubicBezTo>
              </a:path>
            </a:pathLst>
          </a:custGeom>
          <a:noFill/>
          <a:ln w="19050" cap="flat" cmpd="sng">
            <a:solidFill>
              <a:srgbClr val="FF3300"/>
            </a:solidFill>
            <a:prstDash val="solid"/>
            <a:round/>
            <a:headEnd/>
            <a:tailEnd/>
          </a:ln>
          <a:effectLst/>
        </p:spPr>
        <p:txBody>
          <a:bodyPr lIns="90488" tIns="44450" rIns="90488" bIns="44450"/>
          <a:lstStyle/>
          <a:p>
            <a:endParaRPr lang="zh-CN" altLang="en-US"/>
          </a:p>
        </p:txBody>
      </p:sp>
      <p:sp>
        <p:nvSpPr>
          <p:cNvPr id="222240" name="AutoShape 32"/>
          <p:cNvSpPr>
            <a:spLocks noChangeArrowheads="1"/>
          </p:cNvSpPr>
          <p:nvPr/>
        </p:nvSpPr>
        <p:spPr bwMode="auto">
          <a:xfrm rot="37019626">
            <a:off x="3342482" y="3929856"/>
            <a:ext cx="395288" cy="422275"/>
          </a:xfrm>
          <a:custGeom>
            <a:avLst/>
            <a:gdLst>
              <a:gd name="G0" fmla="+- 3967 0 0"/>
              <a:gd name="G1" fmla="+- 21600 0 3967"/>
              <a:gd name="G2" fmla="*/ 3967 1 2"/>
              <a:gd name="G3" fmla="+- 21600 0 G2"/>
              <a:gd name="G4" fmla="+/ 3967 21600 2"/>
              <a:gd name="G5" fmla="+/ G1 0 2"/>
              <a:gd name="G6" fmla="*/ 21600 21600 3967"/>
              <a:gd name="G7" fmla="*/ G6 1 2"/>
              <a:gd name="G8" fmla="+- 21600 0 G7"/>
              <a:gd name="G9" fmla="*/ 21600 1 2"/>
              <a:gd name="G10" fmla="+- 3967 0 G9"/>
              <a:gd name="G11" fmla="?: G10 G8 0"/>
              <a:gd name="G12" fmla="?: G10 G7 21600"/>
              <a:gd name="T0" fmla="*/ 19616 w 21600"/>
              <a:gd name="T1" fmla="*/ 10800 h 21600"/>
              <a:gd name="T2" fmla="*/ 10800 w 21600"/>
              <a:gd name="T3" fmla="*/ 21600 h 21600"/>
              <a:gd name="T4" fmla="*/ 1984 w 21600"/>
              <a:gd name="T5" fmla="*/ 10800 h 21600"/>
              <a:gd name="T6" fmla="*/ 10800 w 21600"/>
              <a:gd name="T7" fmla="*/ 0 h 21600"/>
              <a:gd name="T8" fmla="*/ 3784 w 21600"/>
              <a:gd name="T9" fmla="*/ 3784 h 21600"/>
              <a:gd name="T10" fmla="*/ 17816 w 21600"/>
              <a:gd name="T11" fmla="*/ 17816 h 21600"/>
            </a:gdLst>
            <a:ahLst/>
            <a:cxnLst>
              <a:cxn ang="0">
                <a:pos x="T0" y="T1"/>
              </a:cxn>
              <a:cxn ang="0">
                <a:pos x="T2" y="T3"/>
              </a:cxn>
              <a:cxn ang="0">
                <a:pos x="T4" y="T5"/>
              </a:cxn>
              <a:cxn ang="0">
                <a:pos x="T6" y="T7"/>
              </a:cxn>
            </a:cxnLst>
            <a:rect l="T8" t="T9" r="T10" b="T11"/>
            <a:pathLst>
              <a:path w="21600" h="21600">
                <a:moveTo>
                  <a:pt x="0" y="0"/>
                </a:moveTo>
                <a:lnTo>
                  <a:pt x="3967" y="21600"/>
                </a:lnTo>
                <a:lnTo>
                  <a:pt x="17633" y="21600"/>
                </a:lnTo>
                <a:lnTo>
                  <a:pt x="21600" y="0"/>
                </a:lnTo>
                <a:close/>
              </a:path>
            </a:pathLst>
          </a:custGeom>
          <a:solidFill>
            <a:srgbClr val="FFDD7D"/>
          </a:solidFill>
          <a:ln w="19050" algn="ctr">
            <a:solidFill>
              <a:schemeClr val="tx1"/>
            </a:solidFill>
            <a:miter lim="800000"/>
            <a:headEnd/>
            <a:tailEnd/>
          </a:ln>
          <a:effectLst/>
        </p:spPr>
        <p:txBody>
          <a:bodyPr wrap="none" lIns="90488" tIns="44450" rIns="90488" bIns="44450" anchor="ctr"/>
          <a:lstStyle/>
          <a:p>
            <a:endParaRPr lang="zh-CN" altLang="en-US"/>
          </a:p>
        </p:txBody>
      </p:sp>
      <p:sp>
        <p:nvSpPr>
          <p:cNvPr id="222241" name="Text Box 33"/>
          <p:cNvSpPr txBox="1">
            <a:spLocks noChangeArrowheads="1"/>
          </p:cNvSpPr>
          <p:nvPr/>
        </p:nvSpPr>
        <p:spPr bwMode="auto">
          <a:xfrm rot="-1014309">
            <a:off x="3287713" y="3963988"/>
            <a:ext cx="511175" cy="336550"/>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1800" b="1">
                <a:solidFill>
                  <a:srgbClr val="0099FF"/>
                </a:solidFill>
                <a:latin typeface="Arial" charset="0"/>
              </a:rPr>
              <a:t>y/n</a:t>
            </a:r>
          </a:p>
        </p:txBody>
      </p:sp>
      <p:sp>
        <p:nvSpPr>
          <p:cNvPr id="222242" name="Freeform 34"/>
          <p:cNvSpPr>
            <a:spLocks/>
          </p:cNvSpPr>
          <p:nvPr/>
        </p:nvSpPr>
        <p:spPr bwMode="auto">
          <a:xfrm>
            <a:off x="2486025" y="3759200"/>
            <a:ext cx="742950" cy="469900"/>
          </a:xfrm>
          <a:custGeom>
            <a:avLst/>
            <a:gdLst/>
            <a:ahLst/>
            <a:cxnLst>
              <a:cxn ang="0">
                <a:pos x="0" y="248"/>
              </a:cxn>
              <a:cxn ang="0">
                <a:pos x="264" y="296"/>
              </a:cxn>
              <a:cxn ang="0">
                <a:pos x="392" y="8"/>
              </a:cxn>
              <a:cxn ang="0">
                <a:pos x="468" y="0"/>
              </a:cxn>
            </a:cxnLst>
            <a:rect l="0" t="0" r="r" b="b"/>
            <a:pathLst>
              <a:path w="468" h="296">
                <a:moveTo>
                  <a:pt x="0" y="248"/>
                </a:moveTo>
                <a:lnTo>
                  <a:pt x="264" y="296"/>
                </a:lnTo>
                <a:lnTo>
                  <a:pt x="392" y="8"/>
                </a:lnTo>
                <a:lnTo>
                  <a:pt x="468" y="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2243" name="Freeform 35"/>
          <p:cNvSpPr>
            <a:spLocks/>
          </p:cNvSpPr>
          <p:nvPr/>
        </p:nvSpPr>
        <p:spPr bwMode="auto">
          <a:xfrm>
            <a:off x="2041525" y="5022850"/>
            <a:ext cx="431800" cy="635000"/>
          </a:xfrm>
          <a:custGeom>
            <a:avLst/>
            <a:gdLst/>
            <a:ahLst/>
            <a:cxnLst>
              <a:cxn ang="0">
                <a:pos x="272" y="0"/>
              </a:cxn>
              <a:cxn ang="0">
                <a:pos x="80" y="400"/>
              </a:cxn>
              <a:cxn ang="0">
                <a:pos x="0" y="400"/>
              </a:cxn>
            </a:cxnLst>
            <a:rect l="0" t="0" r="r" b="b"/>
            <a:pathLst>
              <a:path w="272" h="400">
                <a:moveTo>
                  <a:pt x="272" y="0"/>
                </a:moveTo>
                <a:lnTo>
                  <a:pt x="80" y="400"/>
                </a:lnTo>
                <a:lnTo>
                  <a:pt x="0" y="40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2244" name="Freeform 36"/>
          <p:cNvSpPr>
            <a:spLocks/>
          </p:cNvSpPr>
          <p:nvPr/>
        </p:nvSpPr>
        <p:spPr bwMode="auto">
          <a:xfrm>
            <a:off x="2473325" y="5022850"/>
            <a:ext cx="368300" cy="647700"/>
          </a:xfrm>
          <a:custGeom>
            <a:avLst/>
            <a:gdLst/>
            <a:ahLst/>
            <a:cxnLst>
              <a:cxn ang="0">
                <a:pos x="0" y="0"/>
              </a:cxn>
              <a:cxn ang="0">
                <a:pos x="156" y="408"/>
              </a:cxn>
              <a:cxn ang="0">
                <a:pos x="232" y="408"/>
              </a:cxn>
            </a:cxnLst>
            <a:rect l="0" t="0" r="r" b="b"/>
            <a:pathLst>
              <a:path w="232" h="408">
                <a:moveTo>
                  <a:pt x="0" y="0"/>
                </a:moveTo>
                <a:lnTo>
                  <a:pt x="156" y="408"/>
                </a:lnTo>
                <a:lnTo>
                  <a:pt x="232" y="408"/>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2245" name="Text Box 37"/>
          <p:cNvSpPr txBox="1">
            <a:spLocks noChangeArrowheads="1"/>
          </p:cNvSpPr>
          <p:nvPr/>
        </p:nvSpPr>
        <p:spPr bwMode="auto">
          <a:xfrm>
            <a:off x="3228975" y="4430713"/>
            <a:ext cx="322263"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y</a:t>
            </a:r>
          </a:p>
        </p:txBody>
      </p:sp>
      <p:sp>
        <p:nvSpPr>
          <p:cNvPr id="222246" name="Text Box 38"/>
          <p:cNvSpPr txBox="1">
            <a:spLocks noChangeArrowheads="1"/>
          </p:cNvSpPr>
          <p:nvPr/>
        </p:nvSpPr>
        <p:spPr bwMode="auto">
          <a:xfrm>
            <a:off x="6121400" y="4435475"/>
            <a:ext cx="322263"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y</a:t>
            </a:r>
          </a:p>
        </p:txBody>
      </p:sp>
      <p:sp>
        <p:nvSpPr>
          <p:cNvPr id="222247" name="Text Box 39"/>
          <p:cNvSpPr txBox="1">
            <a:spLocks noChangeArrowheads="1"/>
          </p:cNvSpPr>
          <p:nvPr/>
        </p:nvSpPr>
        <p:spPr bwMode="auto">
          <a:xfrm>
            <a:off x="4198938" y="4430713"/>
            <a:ext cx="322262"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y</a:t>
            </a:r>
          </a:p>
        </p:txBody>
      </p:sp>
      <p:sp>
        <p:nvSpPr>
          <p:cNvPr id="222248" name="Text Box 40"/>
          <p:cNvSpPr txBox="1">
            <a:spLocks noChangeArrowheads="1"/>
          </p:cNvSpPr>
          <p:nvPr/>
        </p:nvSpPr>
        <p:spPr bwMode="auto">
          <a:xfrm>
            <a:off x="5178425" y="4445000"/>
            <a:ext cx="322263"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y</a:t>
            </a:r>
          </a:p>
        </p:txBody>
      </p:sp>
      <p:sp>
        <p:nvSpPr>
          <p:cNvPr id="222249" name="Text Box 41"/>
          <p:cNvSpPr txBox="1">
            <a:spLocks noChangeArrowheads="1"/>
          </p:cNvSpPr>
          <p:nvPr/>
        </p:nvSpPr>
        <p:spPr bwMode="auto">
          <a:xfrm>
            <a:off x="2014538" y="2776538"/>
            <a:ext cx="1079500"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Trigger</a:t>
            </a:r>
          </a:p>
        </p:txBody>
      </p:sp>
      <p:sp>
        <p:nvSpPr>
          <p:cNvPr id="222250" name="AutoShape 42"/>
          <p:cNvSpPr>
            <a:spLocks noChangeArrowheads="1"/>
          </p:cNvSpPr>
          <p:nvPr/>
        </p:nvSpPr>
        <p:spPr bwMode="auto">
          <a:xfrm>
            <a:off x="2246313" y="4448175"/>
            <a:ext cx="384175" cy="384175"/>
          </a:xfrm>
          <a:prstGeom prst="octagon">
            <a:avLst>
              <a:gd name="adj" fmla="val 29287"/>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2251" name="Text Box 43"/>
          <p:cNvSpPr txBox="1">
            <a:spLocks noChangeArrowheads="1"/>
          </p:cNvSpPr>
          <p:nvPr/>
        </p:nvSpPr>
        <p:spPr bwMode="auto">
          <a:xfrm>
            <a:off x="271463" y="990600"/>
            <a:ext cx="7542212" cy="638175"/>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latin typeface="Comic Sans MS" pitchFamily="66" charset="0"/>
              </a:rPr>
              <a:t>The rate of widgets stamped “y” can’t exceed the capacity of </a:t>
            </a:r>
            <a:br>
              <a:rPr kumimoji="0" lang="en-US" sz="2000">
                <a:latin typeface="Comic Sans MS" pitchFamily="66" charset="0"/>
              </a:rPr>
            </a:br>
            <a:r>
              <a:rPr kumimoji="0" lang="en-US" sz="2000">
                <a:latin typeface="Comic Sans MS" pitchFamily="66" charset="0"/>
              </a:rPr>
              <a:t>the DAQ to save them.</a:t>
            </a:r>
            <a:endParaRPr kumimoji="0" lang="en-US" sz="2000">
              <a:solidFill>
                <a:srgbClr val="0099FF"/>
              </a:solidFill>
              <a:latin typeface="Comic Sans MS" pitchFamily="66" charset="0"/>
            </a:endParaRPr>
          </a:p>
        </p:txBody>
      </p:sp>
      <p:sp>
        <p:nvSpPr>
          <p:cNvPr id="222252" name="Freeform 44"/>
          <p:cNvSpPr>
            <a:spLocks/>
          </p:cNvSpPr>
          <p:nvPr/>
        </p:nvSpPr>
        <p:spPr bwMode="auto">
          <a:xfrm>
            <a:off x="7172325" y="5486400"/>
            <a:ext cx="685800" cy="819150"/>
          </a:xfrm>
          <a:custGeom>
            <a:avLst/>
            <a:gdLst/>
            <a:ahLst/>
            <a:cxnLst>
              <a:cxn ang="0">
                <a:pos x="0" y="516"/>
              </a:cxn>
              <a:cxn ang="0">
                <a:pos x="102" y="504"/>
              </a:cxn>
              <a:cxn ang="0">
                <a:pos x="216" y="0"/>
              </a:cxn>
              <a:cxn ang="0">
                <a:pos x="324" y="504"/>
              </a:cxn>
              <a:cxn ang="0">
                <a:pos x="432" y="504"/>
              </a:cxn>
            </a:cxnLst>
            <a:rect l="0" t="0" r="r" b="b"/>
            <a:pathLst>
              <a:path w="432" h="516">
                <a:moveTo>
                  <a:pt x="0" y="516"/>
                </a:moveTo>
                <a:lnTo>
                  <a:pt x="102" y="504"/>
                </a:lnTo>
                <a:lnTo>
                  <a:pt x="216" y="0"/>
                </a:lnTo>
                <a:lnTo>
                  <a:pt x="324" y="504"/>
                </a:lnTo>
                <a:lnTo>
                  <a:pt x="432" y="504"/>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2253" name="AutoShape 45"/>
          <p:cNvSpPr>
            <a:spLocks noChangeArrowheads="1"/>
          </p:cNvSpPr>
          <p:nvPr/>
        </p:nvSpPr>
        <p:spPr bwMode="auto">
          <a:xfrm>
            <a:off x="7781925" y="4667250"/>
            <a:ext cx="1133475" cy="1724025"/>
          </a:xfrm>
          <a:prstGeom prst="cube">
            <a:avLst>
              <a:gd name="adj" fmla="val 25000"/>
            </a:avLst>
          </a:prstGeom>
          <a:solidFill>
            <a:srgbClr val="FFDD7D"/>
          </a:solidFill>
          <a:ln w="12700">
            <a:solidFill>
              <a:schemeClr val="tx1"/>
            </a:solidFill>
            <a:miter lim="800000"/>
            <a:headEnd/>
            <a:tailEnd/>
          </a:ln>
          <a:effectLst/>
        </p:spPr>
        <p:txBody>
          <a:bodyPr wrap="none" lIns="90488" tIns="44450" rIns="90488" bIns="44450" anchor="ctr"/>
          <a:lstStyle/>
          <a:p>
            <a:endParaRPr lang="zh-CN" altLang="en-US"/>
          </a:p>
        </p:txBody>
      </p:sp>
      <p:sp>
        <p:nvSpPr>
          <p:cNvPr id="222254" name="AutoShape 46"/>
          <p:cNvSpPr>
            <a:spLocks noChangeArrowheads="1"/>
          </p:cNvSpPr>
          <p:nvPr/>
        </p:nvSpPr>
        <p:spPr bwMode="auto">
          <a:xfrm>
            <a:off x="6667500" y="5848350"/>
            <a:ext cx="1057275" cy="5619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folHlink"/>
          </a:solidFill>
          <a:ln w="12700" algn="ctr">
            <a:solidFill>
              <a:schemeClr val="tx2"/>
            </a:solidFill>
            <a:miter lim="800000"/>
            <a:headEnd/>
            <a:tailEnd/>
          </a:ln>
          <a:effectLst/>
        </p:spPr>
        <p:txBody>
          <a:bodyPr wrap="none" lIns="90488" tIns="44450" rIns="90488" bIns="44450" anchor="ctr"/>
          <a:lstStyle/>
          <a:p>
            <a:endParaRPr lang="zh-CN" altLang="en-US"/>
          </a:p>
        </p:txBody>
      </p:sp>
      <p:sp>
        <p:nvSpPr>
          <p:cNvPr id="222255" name="Line 47"/>
          <p:cNvSpPr>
            <a:spLocks noChangeShapeType="1"/>
          </p:cNvSpPr>
          <p:nvPr/>
        </p:nvSpPr>
        <p:spPr bwMode="auto">
          <a:xfrm flipV="1">
            <a:off x="7524750" y="4410075"/>
            <a:ext cx="0" cy="1085850"/>
          </a:xfrm>
          <a:prstGeom prst="line">
            <a:avLst/>
          </a:prstGeom>
          <a:noFill/>
          <a:ln w="57150">
            <a:solidFill>
              <a:srgbClr val="996633"/>
            </a:solidFill>
            <a:round/>
            <a:headEnd/>
            <a:tailEnd/>
          </a:ln>
          <a:effectLst/>
        </p:spPr>
        <p:txBody>
          <a:bodyPr lIns="90488" tIns="44450" rIns="90488" bIns="44450"/>
          <a:lstStyle/>
          <a:p>
            <a:endParaRPr lang="zh-CN" altLang="en-US"/>
          </a:p>
        </p:txBody>
      </p:sp>
      <p:sp>
        <p:nvSpPr>
          <p:cNvPr id="222256" name="Freeform 48"/>
          <p:cNvSpPr>
            <a:spLocks/>
          </p:cNvSpPr>
          <p:nvPr/>
        </p:nvSpPr>
        <p:spPr bwMode="auto">
          <a:xfrm flipH="1">
            <a:off x="7223125" y="3983038"/>
            <a:ext cx="82550" cy="165100"/>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2257" name="Freeform 49"/>
          <p:cNvSpPr>
            <a:spLocks/>
          </p:cNvSpPr>
          <p:nvPr/>
        </p:nvSpPr>
        <p:spPr bwMode="auto">
          <a:xfrm>
            <a:off x="7750175" y="3981450"/>
            <a:ext cx="82550" cy="165100"/>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2258" name="Oval 50"/>
          <p:cNvSpPr>
            <a:spLocks noChangeArrowheads="1"/>
          </p:cNvSpPr>
          <p:nvPr/>
        </p:nvSpPr>
        <p:spPr bwMode="auto">
          <a:xfrm flipH="1">
            <a:off x="7278688" y="3763963"/>
            <a:ext cx="498475" cy="666750"/>
          </a:xfrm>
          <a:prstGeom prst="ellipse">
            <a:avLst/>
          </a:prstGeom>
          <a:solidFill>
            <a:srgbClr val="FFEBB1"/>
          </a:solidFill>
          <a:ln w="19050" algn="ctr">
            <a:solidFill>
              <a:schemeClr val="tx1"/>
            </a:solidFill>
            <a:round/>
            <a:headEnd/>
            <a:tailEnd/>
          </a:ln>
          <a:effectLst/>
        </p:spPr>
        <p:txBody>
          <a:bodyPr wrap="none" lIns="90488" tIns="44450" rIns="90488" bIns="44450" anchor="ctr"/>
          <a:lstStyle/>
          <a:p>
            <a:endParaRPr lang="zh-CN" altLang="en-US"/>
          </a:p>
        </p:txBody>
      </p:sp>
      <p:sp>
        <p:nvSpPr>
          <p:cNvPr id="222259" name="Freeform 51"/>
          <p:cNvSpPr>
            <a:spLocks/>
          </p:cNvSpPr>
          <p:nvPr/>
        </p:nvSpPr>
        <p:spPr bwMode="auto">
          <a:xfrm flipH="1">
            <a:off x="7480300" y="4049713"/>
            <a:ext cx="85725" cy="209550"/>
          </a:xfrm>
          <a:custGeom>
            <a:avLst/>
            <a:gdLst/>
            <a:ahLst/>
            <a:cxnLst>
              <a:cxn ang="0">
                <a:pos x="30" y="0"/>
              </a:cxn>
              <a:cxn ang="0">
                <a:pos x="6" y="66"/>
              </a:cxn>
              <a:cxn ang="0">
                <a:pos x="54" y="120"/>
              </a:cxn>
            </a:cxnLst>
            <a:rect l="0" t="0" r="r" b="b"/>
            <a:pathLst>
              <a:path w="54" h="132">
                <a:moveTo>
                  <a:pt x="30" y="0"/>
                </a:moveTo>
                <a:cubicBezTo>
                  <a:pt x="25" y="27"/>
                  <a:pt x="21" y="43"/>
                  <a:pt x="6" y="66"/>
                </a:cubicBezTo>
                <a:cubicBezTo>
                  <a:pt x="21" y="132"/>
                  <a:pt x="0" y="120"/>
                  <a:pt x="54" y="12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2260" name="Freeform 52"/>
          <p:cNvSpPr>
            <a:spLocks/>
          </p:cNvSpPr>
          <p:nvPr/>
        </p:nvSpPr>
        <p:spPr bwMode="auto">
          <a:xfrm flipH="1">
            <a:off x="7543800" y="3992563"/>
            <a:ext cx="180975" cy="28575"/>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2261" name="Freeform 53"/>
          <p:cNvSpPr>
            <a:spLocks/>
          </p:cNvSpPr>
          <p:nvPr/>
        </p:nvSpPr>
        <p:spPr bwMode="auto">
          <a:xfrm flipH="1">
            <a:off x="7308850" y="3994150"/>
            <a:ext cx="180975" cy="28575"/>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2262" name="Freeform 54"/>
          <p:cNvSpPr>
            <a:spLocks/>
          </p:cNvSpPr>
          <p:nvPr/>
        </p:nvSpPr>
        <p:spPr bwMode="auto">
          <a:xfrm flipH="1">
            <a:off x="7607300" y="4006850"/>
            <a:ext cx="82550" cy="66675"/>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2263" name="Freeform 55"/>
          <p:cNvSpPr>
            <a:spLocks/>
          </p:cNvSpPr>
          <p:nvPr/>
        </p:nvSpPr>
        <p:spPr bwMode="auto">
          <a:xfrm>
            <a:off x="7361238" y="4010025"/>
            <a:ext cx="82550" cy="66675"/>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2264" name="Freeform 56"/>
          <p:cNvSpPr>
            <a:spLocks/>
          </p:cNvSpPr>
          <p:nvPr/>
        </p:nvSpPr>
        <p:spPr bwMode="auto">
          <a:xfrm flipH="1">
            <a:off x="7639050" y="4046538"/>
            <a:ext cx="22225" cy="14287"/>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2265" name="Freeform 57"/>
          <p:cNvSpPr>
            <a:spLocks/>
          </p:cNvSpPr>
          <p:nvPr/>
        </p:nvSpPr>
        <p:spPr bwMode="auto">
          <a:xfrm flipH="1">
            <a:off x="7402513" y="4048125"/>
            <a:ext cx="22225" cy="14288"/>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2266" name="AutoShape 58"/>
          <p:cNvSpPr>
            <a:spLocks noChangeArrowheads="1"/>
          </p:cNvSpPr>
          <p:nvPr/>
        </p:nvSpPr>
        <p:spPr bwMode="auto">
          <a:xfrm>
            <a:off x="8075613" y="4514850"/>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2267" name="Text Box 59"/>
          <p:cNvSpPr txBox="1">
            <a:spLocks noChangeArrowheads="1"/>
          </p:cNvSpPr>
          <p:nvPr/>
        </p:nvSpPr>
        <p:spPr bwMode="auto">
          <a:xfrm>
            <a:off x="8151813" y="4503738"/>
            <a:ext cx="322262"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y</a:t>
            </a:r>
          </a:p>
        </p:txBody>
      </p:sp>
      <p:sp>
        <p:nvSpPr>
          <p:cNvPr id="222268" name="Text Box 60"/>
          <p:cNvSpPr txBox="1">
            <a:spLocks noChangeArrowheads="1"/>
          </p:cNvSpPr>
          <p:nvPr/>
        </p:nvSpPr>
        <p:spPr bwMode="auto">
          <a:xfrm>
            <a:off x="6786563" y="5900738"/>
            <a:ext cx="82232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trash</a:t>
            </a:r>
          </a:p>
        </p:txBody>
      </p:sp>
      <p:sp>
        <p:nvSpPr>
          <p:cNvPr id="222269" name="Text Box 61"/>
          <p:cNvSpPr txBox="1">
            <a:spLocks noChangeArrowheads="1"/>
          </p:cNvSpPr>
          <p:nvPr/>
        </p:nvSpPr>
        <p:spPr bwMode="auto">
          <a:xfrm>
            <a:off x="7759700" y="5178425"/>
            <a:ext cx="866775"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SAVE</a:t>
            </a:r>
          </a:p>
        </p:txBody>
      </p:sp>
      <p:sp>
        <p:nvSpPr>
          <p:cNvPr id="222270" name="Text Box 62"/>
          <p:cNvSpPr txBox="1">
            <a:spLocks noChangeArrowheads="1"/>
          </p:cNvSpPr>
          <p:nvPr/>
        </p:nvSpPr>
        <p:spPr bwMode="auto">
          <a:xfrm>
            <a:off x="7159625" y="3302000"/>
            <a:ext cx="771525"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DAQ</a:t>
            </a:r>
          </a:p>
        </p:txBody>
      </p:sp>
      <p:sp>
        <p:nvSpPr>
          <p:cNvPr id="222271" name="Freeform 63"/>
          <p:cNvSpPr>
            <a:spLocks/>
          </p:cNvSpPr>
          <p:nvPr/>
        </p:nvSpPr>
        <p:spPr bwMode="auto">
          <a:xfrm>
            <a:off x="7262813" y="3725863"/>
            <a:ext cx="530225" cy="279400"/>
          </a:xfrm>
          <a:custGeom>
            <a:avLst/>
            <a:gdLst/>
            <a:ahLst/>
            <a:cxnLst>
              <a:cxn ang="0">
                <a:pos x="29" y="170"/>
              </a:cxn>
              <a:cxn ang="0">
                <a:pos x="0" y="140"/>
              </a:cxn>
              <a:cxn ang="0">
                <a:pos x="29" y="151"/>
              </a:cxn>
              <a:cxn ang="0">
                <a:pos x="20" y="128"/>
              </a:cxn>
              <a:cxn ang="0">
                <a:pos x="15" y="119"/>
              </a:cxn>
              <a:cxn ang="0">
                <a:pos x="33" y="127"/>
              </a:cxn>
              <a:cxn ang="0">
                <a:pos x="30" y="113"/>
              </a:cxn>
              <a:cxn ang="0">
                <a:pos x="27" y="107"/>
              </a:cxn>
              <a:cxn ang="0">
                <a:pos x="24" y="94"/>
              </a:cxn>
              <a:cxn ang="0">
                <a:pos x="41" y="112"/>
              </a:cxn>
              <a:cxn ang="0">
                <a:pos x="39" y="82"/>
              </a:cxn>
              <a:cxn ang="0">
                <a:pos x="53" y="82"/>
              </a:cxn>
              <a:cxn ang="0">
                <a:pos x="62" y="53"/>
              </a:cxn>
              <a:cxn ang="0">
                <a:pos x="74" y="70"/>
              </a:cxn>
              <a:cxn ang="0">
                <a:pos x="75" y="77"/>
              </a:cxn>
              <a:cxn ang="0">
                <a:pos x="89" y="32"/>
              </a:cxn>
              <a:cxn ang="0">
                <a:pos x="101" y="53"/>
              </a:cxn>
              <a:cxn ang="0">
                <a:pos x="114" y="34"/>
              </a:cxn>
              <a:cxn ang="0">
                <a:pos x="129" y="17"/>
              </a:cxn>
              <a:cxn ang="0">
                <a:pos x="132" y="35"/>
              </a:cxn>
              <a:cxn ang="0">
                <a:pos x="152" y="13"/>
              </a:cxn>
              <a:cxn ang="0">
                <a:pos x="161" y="20"/>
              </a:cxn>
              <a:cxn ang="0">
                <a:pos x="183" y="7"/>
              </a:cxn>
              <a:cxn ang="0">
                <a:pos x="188" y="28"/>
              </a:cxn>
              <a:cxn ang="0">
                <a:pos x="192" y="20"/>
              </a:cxn>
              <a:cxn ang="0">
                <a:pos x="210" y="7"/>
              </a:cxn>
              <a:cxn ang="0">
                <a:pos x="212" y="34"/>
              </a:cxn>
              <a:cxn ang="0">
                <a:pos x="218" y="28"/>
              </a:cxn>
              <a:cxn ang="0">
                <a:pos x="236" y="22"/>
              </a:cxn>
              <a:cxn ang="0">
                <a:pos x="239" y="41"/>
              </a:cxn>
              <a:cxn ang="0">
                <a:pos x="237" y="46"/>
              </a:cxn>
              <a:cxn ang="0">
                <a:pos x="240" y="41"/>
              </a:cxn>
              <a:cxn ang="0">
                <a:pos x="260" y="32"/>
              </a:cxn>
              <a:cxn ang="0">
                <a:pos x="258" y="59"/>
              </a:cxn>
              <a:cxn ang="0">
                <a:pos x="269" y="46"/>
              </a:cxn>
              <a:cxn ang="0">
                <a:pos x="285" y="40"/>
              </a:cxn>
              <a:cxn ang="0">
                <a:pos x="279" y="73"/>
              </a:cxn>
              <a:cxn ang="0">
                <a:pos x="276" y="82"/>
              </a:cxn>
              <a:cxn ang="0">
                <a:pos x="273" y="88"/>
              </a:cxn>
              <a:cxn ang="0">
                <a:pos x="278" y="82"/>
              </a:cxn>
              <a:cxn ang="0">
                <a:pos x="296" y="73"/>
              </a:cxn>
              <a:cxn ang="0">
                <a:pos x="309" y="74"/>
              </a:cxn>
              <a:cxn ang="0">
                <a:pos x="309" y="88"/>
              </a:cxn>
              <a:cxn ang="0">
                <a:pos x="290" y="113"/>
              </a:cxn>
              <a:cxn ang="0">
                <a:pos x="309" y="109"/>
              </a:cxn>
              <a:cxn ang="0">
                <a:pos x="318" y="107"/>
              </a:cxn>
              <a:cxn ang="0">
                <a:pos x="311" y="128"/>
              </a:cxn>
              <a:cxn ang="0">
                <a:pos x="300" y="143"/>
              </a:cxn>
              <a:cxn ang="0">
                <a:pos x="318" y="143"/>
              </a:cxn>
              <a:cxn ang="0">
                <a:pos x="321" y="155"/>
              </a:cxn>
              <a:cxn ang="0">
                <a:pos x="326" y="152"/>
              </a:cxn>
              <a:cxn ang="0">
                <a:pos x="326" y="172"/>
              </a:cxn>
              <a:cxn ang="0">
                <a:pos x="323" y="176"/>
              </a:cxn>
            </a:cxnLst>
            <a:rect l="0" t="0" r="r" b="b"/>
            <a:pathLst>
              <a:path w="334" h="176">
                <a:moveTo>
                  <a:pt x="29" y="170"/>
                </a:moveTo>
                <a:cubicBezTo>
                  <a:pt x="20" y="164"/>
                  <a:pt x="5" y="151"/>
                  <a:pt x="0" y="140"/>
                </a:cubicBezTo>
                <a:cubicBezTo>
                  <a:pt x="10" y="138"/>
                  <a:pt x="20" y="147"/>
                  <a:pt x="29" y="151"/>
                </a:cubicBezTo>
                <a:cubicBezTo>
                  <a:pt x="30" y="144"/>
                  <a:pt x="24" y="133"/>
                  <a:pt x="20" y="128"/>
                </a:cubicBezTo>
                <a:cubicBezTo>
                  <a:pt x="18" y="125"/>
                  <a:pt x="12" y="120"/>
                  <a:pt x="15" y="119"/>
                </a:cubicBezTo>
                <a:cubicBezTo>
                  <a:pt x="21" y="117"/>
                  <a:pt x="33" y="127"/>
                  <a:pt x="33" y="127"/>
                </a:cubicBezTo>
                <a:cubicBezTo>
                  <a:pt x="32" y="122"/>
                  <a:pt x="31" y="118"/>
                  <a:pt x="30" y="113"/>
                </a:cubicBezTo>
                <a:cubicBezTo>
                  <a:pt x="29" y="111"/>
                  <a:pt x="28" y="109"/>
                  <a:pt x="27" y="107"/>
                </a:cubicBezTo>
                <a:cubicBezTo>
                  <a:pt x="26" y="103"/>
                  <a:pt x="20" y="93"/>
                  <a:pt x="24" y="94"/>
                </a:cubicBezTo>
                <a:cubicBezTo>
                  <a:pt x="32" y="96"/>
                  <a:pt x="41" y="112"/>
                  <a:pt x="41" y="112"/>
                </a:cubicBezTo>
                <a:cubicBezTo>
                  <a:pt x="43" y="102"/>
                  <a:pt x="41" y="92"/>
                  <a:pt x="39" y="82"/>
                </a:cubicBezTo>
                <a:cubicBezTo>
                  <a:pt x="42" y="65"/>
                  <a:pt x="42" y="76"/>
                  <a:pt x="53" y="82"/>
                </a:cubicBezTo>
                <a:cubicBezTo>
                  <a:pt x="61" y="72"/>
                  <a:pt x="60" y="70"/>
                  <a:pt x="62" y="53"/>
                </a:cubicBezTo>
                <a:cubicBezTo>
                  <a:pt x="64" y="61"/>
                  <a:pt x="70" y="63"/>
                  <a:pt x="74" y="70"/>
                </a:cubicBezTo>
                <a:cubicBezTo>
                  <a:pt x="74" y="72"/>
                  <a:pt x="74" y="79"/>
                  <a:pt x="75" y="77"/>
                </a:cubicBezTo>
                <a:cubicBezTo>
                  <a:pt x="82" y="57"/>
                  <a:pt x="79" y="52"/>
                  <a:pt x="89" y="32"/>
                </a:cubicBezTo>
                <a:cubicBezTo>
                  <a:pt x="96" y="37"/>
                  <a:pt x="96" y="46"/>
                  <a:pt x="101" y="53"/>
                </a:cubicBezTo>
                <a:cubicBezTo>
                  <a:pt x="115" y="47"/>
                  <a:pt x="109" y="45"/>
                  <a:pt x="114" y="34"/>
                </a:cubicBezTo>
                <a:cubicBezTo>
                  <a:pt x="117" y="28"/>
                  <a:pt x="125" y="22"/>
                  <a:pt x="129" y="17"/>
                </a:cubicBezTo>
                <a:cubicBezTo>
                  <a:pt x="131" y="23"/>
                  <a:pt x="127" y="31"/>
                  <a:pt x="132" y="35"/>
                </a:cubicBezTo>
                <a:cubicBezTo>
                  <a:pt x="133" y="36"/>
                  <a:pt x="148" y="16"/>
                  <a:pt x="152" y="13"/>
                </a:cubicBezTo>
                <a:cubicBezTo>
                  <a:pt x="155" y="0"/>
                  <a:pt x="160" y="16"/>
                  <a:pt x="161" y="20"/>
                </a:cubicBezTo>
                <a:cubicBezTo>
                  <a:pt x="163" y="40"/>
                  <a:pt x="173" y="15"/>
                  <a:pt x="183" y="7"/>
                </a:cubicBezTo>
                <a:cubicBezTo>
                  <a:pt x="186" y="27"/>
                  <a:pt x="186" y="29"/>
                  <a:pt x="188" y="28"/>
                </a:cubicBezTo>
                <a:cubicBezTo>
                  <a:pt x="191" y="27"/>
                  <a:pt x="190" y="22"/>
                  <a:pt x="192" y="20"/>
                </a:cubicBezTo>
                <a:cubicBezTo>
                  <a:pt x="196" y="14"/>
                  <a:pt x="204" y="11"/>
                  <a:pt x="210" y="7"/>
                </a:cubicBezTo>
                <a:cubicBezTo>
                  <a:pt x="213" y="16"/>
                  <a:pt x="209" y="26"/>
                  <a:pt x="212" y="34"/>
                </a:cubicBezTo>
                <a:cubicBezTo>
                  <a:pt x="213" y="37"/>
                  <a:pt x="216" y="30"/>
                  <a:pt x="218" y="28"/>
                </a:cubicBezTo>
                <a:cubicBezTo>
                  <a:pt x="223" y="25"/>
                  <a:pt x="230" y="23"/>
                  <a:pt x="236" y="22"/>
                </a:cubicBezTo>
                <a:cubicBezTo>
                  <a:pt x="244" y="28"/>
                  <a:pt x="241" y="24"/>
                  <a:pt x="239" y="41"/>
                </a:cubicBezTo>
                <a:cubicBezTo>
                  <a:pt x="239" y="43"/>
                  <a:pt x="235" y="46"/>
                  <a:pt x="237" y="46"/>
                </a:cubicBezTo>
                <a:cubicBezTo>
                  <a:pt x="239" y="46"/>
                  <a:pt x="239" y="42"/>
                  <a:pt x="240" y="41"/>
                </a:cubicBezTo>
                <a:cubicBezTo>
                  <a:pt x="245" y="35"/>
                  <a:pt x="253" y="34"/>
                  <a:pt x="260" y="32"/>
                </a:cubicBezTo>
                <a:cubicBezTo>
                  <a:pt x="265" y="41"/>
                  <a:pt x="262" y="50"/>
                  <a:pt x="258" y="59"/>
                </a:cubicBezTo>
                <a:cubicBezTo>
                  <a:pt x="258" y="59"/>
                  <a:pt x="265" y="50"/>
                  <a:pt x="269" y="46"/>
                </a:cubicBezTo>
                <a:cubicBezTo>
                  <a:pt x="273" y="41"/>
                  <a:pt x="279" y="41"/>
                  <a:pt x="285" y="40"/>
                </a:cubicBezTo>
                <a:cubicBezTo>
                  <a:pt x="300" y="31"/>
                  <a:pt x="281" y="68"/>
                  <a:pt x="279" y="73"/>
                </a:cubicBezTo>
                <a:cubicBezTo>
                  <a:pt x="278" y="76"/>
                  <a:pt x="277" y="79"/>
                  <a:pt x="276" y="82"/>
                </a:cubicBezTo>
                <a:cubicBezTo>
                  <a:pt x="275" y="84"/>
                  <a:pt x="271" y="88"/>
                  <a:pt x="273" y="88"/>
                </a:cubicBezTo>
                <a:cubicBezTo>
                  <a:pt x="276" y="88"/>
                  <a:pt x="276" y="84"/>
                  <a:pt x="278" y="82"/>
                </a:cubicBezTo>
                <a:cubicBezTo>
                  <a:pt x="283" y="77"/>
                  <a:pt x="290" y="76"/>
                  <a:pt x="296" y="73"/>
                </a:cubicBezTo>
                <a:cubicBezTo>
                  <a:pt x="300" y="73"/>
                  <a:pt x="305" y="72"/>
                  <a:pt x="309" y="74"/>
                </a:cubicBezTo>
                <a:cubicBezTo>
                  <a:pt x="313" y="76"/>
                  <a:pt x="309" y="88"/>
                  <a:pt x="309" y="88"/>
                </a:cubicBezTo>
                <a:cubicBezTo>
                  <a:pt x="303" y="102"/>
                  <a:pt x="300" y="103"/>
                  <a:pt x="290" y="113"/>
                </a:cubicBezTo>
                <a:cubicBezTo>
                  <a:pt x="285" y="118"/>
                  <a:pt x="303" y="110"/>
                  <a:pt x="309" y="109"/>
                </a:cubicBezTo>
                <a:cubicBezTo>
                  <a:pt x="312" y="108"/>
                  <a:pt x="315" y="108"/>
                  <a:pt x="318" y="107"/>
                </a:cubicBezTo>
                <a:cubicBezTo>
                  <a:pt x="331" y="113"/>
                  <a:pt x="319" y="123"/>
                  <a:pt x="311" y="128"/>
                </a:cubicBezTo>
                <a:cubicBezTo>
                  <a:pt x="307" y="134"/>
                  <a:pt x="303" y="137"/>
                  <a:pt x="300" y="143"/>
                </a:cubicBezTo>
                <a:cubicBezTo>
                  <a:pt x="308" y="146"/>
                  <a:pt x="309" y="142"/>
                  <a:pt x="318" y="143"/>
                </a:cubicBezTo>
                <a:cubicBezTo>
                  <a:pt x="325" y="154"/>
                  <a:pt x="300" y="173"/>
                  <a:pt x="321" y="155"/>
                </a:cubicBezTo>
                <a:cubicBezTo>
                  <a:pt x="322" y="154"/>
                  <a:pt x="324" y="153"/>
                  <a:pt x="326" y="152"/>
                </a:cubicBezTo>
                <a:cubicBezTo>
                  <a:pt x="330" y="159"/>
                  <a:pt x="334" y="162"/>
                  <a:pt x="326" y="172"/>
                </a:cubicBezTo>
                <a:cubicBezTo>
                  <a:pt x="325" y="173"/>
                  <a:pt x="323" y="176"/>
                  <a:pt x="323" y="176"/>
                </a:cubicBezTo>
              </a:path>
            </a:pathLst>
          </a:custGeom>
          <a:noFill/>
          <a:ln w="19050" cap="flat" cmpd="sng">
            <a:solidFill>
              <a:srgbClr val="F8B700"/>
            </a:solidFill>
            <a:prstDash val="solid"/>
            <a:round/>
            <a:headEnd/>
            <a:tailEnd/>
          </a:ln>
          <a:effectLst/>
        </p:spPr>
        <p:txBody>
          <a:bodyPr lIns="90488" tIns="44450" rIns="90488" bIns="44450"/>
          <a:lstStyle/>
          <a:p>
            <a:endParaRPr lang="zh-CN" altLang="en-US"/>
          </a:p>
        </p:txBody>
      </p:sp>
      <p:sp>
        <p:nvSpPr>
          <p:cNvPr id="222272" name="Freeform 64"/>
          <p:cNvSpPr>
            <a:spLocks/>
          </p:cNvSpPr>
          <p:nvPr/>
        </p:nvSpPr>
        <p:spPr bwMode="auto">
          <a:xfrm>
            <a:off x="6391275" y="4143375"/>
            <a:ext cx="2028825" cy="600075"/>
          </a:xfrm>
          <a:custGeom>
            <a:avLst/>
            <a:gdLst/>
            <a:ahLst/>
            <a:cxnLst>
              <a:cxn ang="0">
                <a:pos x="0" y="174"/>
              </a:cxn>
              <a:cxn ang="0">
                <a:pos x="60" y="270"/>
              </a:cxn>
              <a:cxn ang="0">
                <a:pos x="396" y="180"/>
              </a:cxn>
              <a:cxn ang="0">
                <a:pos x="720" y="378"/>
              </a:cxn>
              <a:cxn ang="0">
                <a:pos x="1050" y="0"/>
              </a:cxn>
              <a:cxn ang="0">
                <a:pos x="1146" y="228"/>
              </a:cxn>
              <a:cxn ang="0">
                <a:pos x="1278" y="228"/>
              </a:cxn>
            </a:cxnLst>
            <a:rect l="0" t="0" r="r" b="b"/>
            <a:pathLst>
              <a:path w="1278" h="378">
                <a:moveTo>
                  <a:pt x="0" y="174"/>
                </a:moveTo>
                <a:lnTo>
                  <a:pt x="60" y="270"/>
                </a:lnTo>
                <a:lnTo>
                  <a:pt x="396" y="180"/>
                </a:lnTo>
                <a:lnTo>
                  <a:pt x="720" y="378"/>
                </a:lnTo>
                <a:lnTo>
                  <a:pt x="1050" y="0"/>
                </a:lnTo>
                <a:lnTo>
                  <a:pt x="1146" y="228"/>
                </a:lnTo>
                <a:lnTo>
                  <a:pt x="1278" y="228"/>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2273" name="Line 65"/>
          <p:cNvSpPr>
            <a:spLocks noChangeShapeType="1"/>
          </p:cNvSpPr>
          <p:nvPr/>
        </p:nvSpPr>
        <p:spPr bwMode="auto">
          <a:xfrm>
            <a:off x="2349500" y="3756025"/>
            <a:ext cx="219075" cy="95250"/>
          </a:xfrm>
          <a:prstGeom prst="line">
            <a:avLst/>
          </a:prstGeom>
          <a:noFill/>
          <a:ln w="12700">
            <a:solidFill>
              <a:schemeClr val="tx1"/>
            </a:solidFill>
            <a:round/>
            <a:headEnd/>
            <a:tailEnd/>
          </a:ln>
          <a:effectLst/>
        </p:spPr>
        <p:txBody>
          <a:bodyPr lIns="90488" tIns="44450" rIns="90488" bIns="44450"/>
          <a:lstStyle/>
          <a:p>
            <a:endParaRPr lang="zh-CN" altLang="en-US"/>
          </a:p>
        </p:txBody>
      </p:sp>
      <p:sp>
        <p:nvSpPr>
          <p:cNvPr id="222274" name="Freeform 66"/>
          <p:cNvSpPr>
            <a:spLocks/>
          </p:cNvSpPr>
          <p:nvPr/>
        </p:nvSpPr>
        <p:spPr bwMode="auto">
          <a:xfrm>
            <a:off x="7419975" y="4289425"/>
            <a:ext cx="238125" cy="28575"/>
          </a:xfrm>
          <a:custGeom>
            <a:avLst/>
            <a:gdLst/>
            <a:ahLst/>
            <a:cxnLst>
              <a:cxn ang="0">
                <a:pos x="0" y="18"/>
              </a:cxn>
              <a:cxn ang="0">
                <a:pos x="64" y="0"/>
              </a:cxn>
              <a:cxn ang="0">
                <a:pos x="144" y="10"/>
              </a:cxn>
              <a:cxn ang="0">
                <a:pos x="150" y="18"/>
              </a:cxn>
            </a:cxnLst>
            <a:rect l="0" t="0" r="r" b="b"/>
            <a:pathLst>
              <a:path w="150" h="18">
                <a:moveTo>
                  <a:pt x="0" y="18"/>
                </a:moveTo>
                <a:cubicBezTo>
                  <a:pt x="22" y="14"/>
                  <a:pt x="42" y="5"/>
                  <a:pt x="64" y="0"/>
                </a:cubicBezTo>
                <a:cubicBezTo>
                  <a:pt x="96" y="1"/>
                  <a:pt x="115" y="3"/>
                  <a:pt x="144" y="10"/>
                </a:cubicBezTo>
                <a:cubicBezTo>
                  <a:pt x="149" y="17"/>
                  <a:pt x="146" y="14"/>
                  <a:pt x="150" y="18"/>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2275" name="Line 67"/>
          <p:cNvSpPr>
            <a:spLocks noChangeShapeType="1"/>
          </p:cNvSpPr>
          <p:nvPr/>
        </p:nvSpPr>
        <p:spPr bwMode="auto">
          <a:xfrm>
            <a:off x="7207250" y="3756025"/>
            <a:ext cx="69850" cy="7620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22276" name="Line 68"/>
          <p:cNvSpPr>
            <a:spLocks noChangeShapeType="1"/>
          </p:cNvSpPr>
          <p:nvPr/>
        </p:nvSpPr>
        <p:spPr bwMode="auto">
          <a:xfrm>
            <a:off x="7383463" y="3636963"/>
            <a:ext cx="38100" cy="98425"/>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22277" name="Line 69"/>
          <p:cNvSpPr>
            <a:spLocks noChangeShapeType="1"/>
          </p:cNvSpPr>
          <p:nvPr/>
        </p:nvSpPr>
        <p:spPr bwMode="auto">
          <a:xfrm flipH="1">
            <a:off x="7810500" y="3838575"/>
            <a:ext cx="79375" cy="4445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22278" name="Line 70"/>
          <p:cNvSpPr>
            <a:spLocks noChangeShapeType="1"/>
          </p:cNvSpPr>
          <p:nvPr/>
        </p:nvSpPr>
        <p:spPr bwMode="auto">
          <a:xfrm flipH="1">
            <a:off x="7646988" y="3640138"/>
            <a:ext cx="66675" cy="85725"/>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22279" name="AutoShape 71"/>
          <p:cNvSpPr>
            <a:spLocks noChangeArrowheads="1"/>
          </p:cNvSpPr>
          <p:nvPr/>
        </p:nvSpPr>
        <p:spPr bwMode="auto">
          <a:xfrm>
            <a:off x="6875463" y="5429250"/>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2280" name="Text Box 72"/>
          <p:cNvSpPr txBox="1">
            <a:spLocks noChangeArrowheads="1"/>
          </p:cNvSpPr>
          <p:nvPr/>
        </p:nvSpPr>
        <p:spPr bwMode="auto">
          <a:xfrm>
            <a:off x="6951663" y="5418138"/>
            <a:ext cx="322262"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y</a:t>
            </a:r>
          </a:p>
        </p:txBody>
      </p:sp>
      <p:sp>
        <p:nvSpPr>
          <p:cNvPr id="222281" name="Text Box 73"/>
          <p:cNvSpPr txBox="1">
            <a:spLocks noChangeArrowheads="1"/>
          </p:cNvSpPr>
          <p:nvPr/>
        </p:nvSpPr>
        <p:spPr bwMode="auto">
          <a:xfrm>
            <a:off x="225425" y="1724025"/>
            <a:ext cx="8370888" cy="912813"/>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rgbClr val="0000FF"/>
                </a:solidFill>
                <a:latin typeface="Comic Sans MS" pitchFamily="66" charset="0"/>
              </a:rPr>
              <a:t>Whenever the  DAQ is busy saving something it causes “dead-time” </a:t>
            </a:r>
            <a:br>
              <a:rPr kumimoji="0" lang="en-US" sz="2000">
                <a:solidFill>
                  <a:srgbClr val="0000FF"/>
                </a:solidFill>
                <a:latin typeface="Comic Sans MS" pitchFamily="66" charset="0"/>
              </a:rPr>
            </a:br>
            <a:r>
              <a:rPr kumimoji="0" lang="en-US" sz="2000">
                <a:solidFill>
                  <a:srgbClr val="0000FF"/>
                </a:solidFill>
                <a:latin typeface="Comic Sans MS" pitchFamily="66" charset="0"/>
              </a:rPr>
              <a:t>(he will miss the next few widgets). If he misses any marked “y”, this</a:t>
            </a:r>
            <a:br>
              <a:rPr kumimoji="0" lang="en-US" sz="2000">
                <a:solidFill>
                  <a:srgbClr val="0000FF"/>
                </a:solidFill>
                <a:latin typeface="Comic Sans MS" pitchFamily="66" charset="0"/>
              </a:rPr>
            </a:br>
            <a:r>
              <a:rPr kumimoji="0" lang="en-US" sz="2000">
                <a:solidFill>
                  <a:srgbClr val="0000FF"/>
                </a:solidFill>
                <a:latin typeface="Comic Sans MS" pitchFamily="66" charset="0"/>
              </a:rPr>
              <a:t>causes a loss of efficiency.</a:t>
            </a:r>
          </a:p>
        </p:txBody>
      </p:sp>
      <p:sp>
        <p:nvSpPr>
          <p:cNvPr id="76" name="日期占位符 75"/>
          <p:cNvSpPr>
            <a:spLocks noGrp="1"/>
          </p:cNvSpPr>
          <p:nvPr>
            <p:ph type="dt" sz="half" idx="10"/>
          </p:nvPr>
        </p:nvSpPr>
        <p:spPr/>
        <p:txBody>
          <a:bodyPr/>
          <a:lstStyle/>
          <a:p>
            <a:r>
              <a:rPr lang="en-US" altLang="zh-CN" smtClean="0"/>
              <a:t>2014-7-18 IHEP</a:t>
            </a:r>
            <a:endParaRPr lang="en-US" altLang="zh-CN"/>
          </a:p>
        </p:txBody>
      </p:sp>
      <p:sp>
        <p:nvSpPr>
          <p:cNvPr id="77" name="灯片编号占位符 76"/>
          <p:cNvSpPr>
            <a:spLocks noGrp="1"/>
          </p:cNvSpPr>
          <p:nvPr>
            <p:ph type="sldNum" sz="quarter" idx="12"/>
          </p:nvPr>
        </p:nvSpPr>
        <p:spPr/>
        <p:txBody>
          <a:bodyPr/>
          <a:lstStyle/>
          <a:p>
            <a:fld id="{C9944187-F3C4-4DB2-9A6B-9A75FD6D1F3D}" type="slidenum">
              <a:rPr lang="en-US" altLang="zh-CN" smtClean="0"/>
              <a:pPr/>
              <a:t>20</a:t>
            </a:fld>
            <a:endParaRPr lang="en-US" altLang="zh-CN"/>
          </a:p>
        </p:txBody>
      </p:sp>
      <p:sp>
        <p:nvSpPr>
          <p:cNvPr id="78" name="页脚占位符 77"/>
          <p:cNvSpPr>
            <a:spLocks noGrp="1"/>
          </p:cNvSpPr>
          <p:nvPr>
            <p:ph type="ftr" sz="quarter" idx="11"/>
          </p:nvPr>
        </p:nvSpPr>
        <p:spPr/>
        <p:txBody>
          <a:bodyPr/>
          <a:lstStyle/>
          <a:p>
            <a:r>
              <a:rPr lang="pt-BR" altLang="zh-CN" smtClean="0"/>
              <a:t>Z.-A. LIU     EPC Seminar</a:t>
            </a:r>
            <a:endParaRPr lang="en-US" altLang="zh-CN"/>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2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8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4258" name="Group 2"/>
          <p:cNvGrpSpPr>
            <a:grpSpLocks/>
          </p:cNvGrpSpPr>
          <p:nvPr/>
        </p:nvGrpSpPr>
        <p:grpSpPr bwMode="auto">
          <a:xfrm>
            <a:off x="493713" y="3197225"/>
            <a:ext cx="1177925" cy="2498725"/>
            <a:chOff x="1286" y="1998"/>
            <a:chExt cx="742" cy="1574"/>
          </a:xfrm>
        </p:grpSpPr>
        <p:sp>
          <p:nvSpPr>
            <p:cNvPr id="224259" name="Line 3"/>
            <p:cNvSpPr>
              <a:spLocks noChangeShapeType="1"/>
            </p:cNvSpPr>
            <p:nvPr/>
          </p:nvSpPr>
          <p:spPr bwMode="auto">
            <a:xfrm flipH="1">
              <a:off x="1558" y="2484"/>
              <a:ext cx="4" cy="684"/>
            </a:xfrm>
            <a:prstGeom prst="line">
              <a:avLst/>
            </a:prstGeom>
            <a:noFill/>
            <a:ln w="57150">
              <a:solidFill>
                <a:srgbClr val="996633"/>
              </a:solidFill>
              <a:round/>
              <a:headEnd/>
              <a:tailEnd/>
            </a:ln>
            <a:effectLst/>
          </p:spPr>
          <p:txBody>
            <a:bodyPr lIns="90488" tIns="44450" rIns="90488" bIns="44450"/>
            <a:lstStyle/>
            <a:p>
              <a:endParaRPr lang="zh-CN" altLang="en-US"/>
            </a:p>
          </p:txBody>
        </p:sp>
        <p:sp>
          <p:nvSpPr>
            <p:cNvPr id="224260" name="Freeform 4"/>
            <p:cNvSpPr>
              <a:spLocks/>
            </p:cNvSpPr>
            <p:nvPr/>
          </p:nvSpPr>
          <p:spPr bwMode="auto">
            <a:xfrm>
              <a:off x="1346" y="2612"/>
              <a:ext cx="216" cy="496"/>
            </a:xfrm>
            <a:custGeom>
              <a:avLst/>
              <a:gdLst/>
              <a:ahLst/>
              <a:cxnLst>
                <a:cxn ang="0">
                  <a:pos x="216" y="0"/>
                </a:cxn>
                <a:cxn ang="0">
                  <a:pos x="0" y="224"/>
                </a:cxn>
                <a:cxn ang="0">
                  <a:pos x="216" y="448"/>
                </a:cxn>
                <a:cxn ang="0">
                  <a:pos x="128" y="496"/>
                </a:cxn>
              </a:cxnLst>
              <a:rect l="0" t="0" r="r" b="b"/>
              <a:pathLst>
                <a:path w="216" h="496">
                  <a:moveTo>
                    <a:pt x="216" y="0"/>
                  </a:moveTo>
                  <a:lnTo>
                    <a:pt x="0" y="224"/>
                  </a:lnTo>
                  <a:lnTo>
                    <a:pt x="216" y="448"/>
                  </a:lnTo>
                  <a:lnTo>
                    <a:pt x="128" y="496"/>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261" name="Freeform 5"/>
            <p:cNvSpPr>
              <a:spLocks/>
            </p:cNvSpPr>
            <p:nvPr/>
          </p:nvSpPr>
          <p:spPr bwMode="auto">
            <a:xfrm>
              <a:off x="1704" y="2208"/>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262" name="Freeform 6"/>
            <p:cNvSpPr>
              <a:spLocks/>
            </p:cNvSpPr>
            <p:nvPr/>
          </p:nvSpPr>
          <p:spPr bwMode="auto">
            <a:xfrm flipH="1">
              <a:off x="1372" y="2207"/>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263" name="Oval 7"/>
            <p:cNvSpPr>
              <a:spLocks noChangeArrowheads="1"/>
            </p:cNvSpPr>
            <p:nvPr/>
          </p:nvSpPr>
          <p:spPr bwMode="auto">
            <a:xfrm>
              <a:off x="1407" y="2070"/>
              <a:ext cx="314" cy="420"/>
            </a:xfrm>
            <a:prstGeom prst="ellipse">
              <a:avLst/>
            </a:prstGeom>
            <a:solidFill>
              <a:srgbClr val="FFFFCC"/>
            </a:solidFill>
            <a:ln w="19050" algn="ctr">
              <a:solidFill>
                <a:schemeClr val="tx1"/>
              </a:solidFill>
              <a:round/>
              <a:headEnd/>
              <a:tailEnd/>
            </a:ln>
            <a:effectLst/>
          </p:spPr>
          <p:txBody>
            <a:bodyPr wrap="none" lIns="90488" tIns="44450" rIns="90488" bIns="44450" anchor="ctr"/>
            <a:lstStyle/>
            <a:p>
              <a:endParaRPr lang="zh-CN" altLang="en-US"/>
            </a:p>
          </p:txBody>
        </p:sp>
        <p:sp>
          <p:nvSpPr>
            <p:cNvPr id="224264" name="Freeform 8"/>
            <p:cNvSpPr>
              <a:spLocks/>
            </p:cNvSpPr>
            <p:nvPr/>
          </p:nvSpPr>
          <p:spPr bwMode="auto">
            <a:xfrm>
              <a:off x="1540" y="2250"/>
              <a:ext cx="54" cy="132"/>
            </a:xfrm>
            <a:custGeom>
              <a:avLst/>
              <a:gdLst/>
              <a:ahLst/>
              <a:cxnLst>
                <a:cxn ang="0">
                  <a:pos x="30" y="0"/>
                </a:cxn>
                <a:cxn ang="0">
                  <a:pos x="6" y="66"/>
                </a:cxn>
                <a:cxn ang="0">
                  <a:pos x="54" y="120"/>
                </a:cxn>
              </a:cxnLst>
              <a:rect l="0" t="0" r="r" b="b"/>
              <a:pathLst>
                <a:path w="54" h="132">
                  <a:moveTo>
                    <a:pt x="30" y="0"/>
                  </a:moveTo>
                  <a:cubicBezTo>
                    <a:pt x="25" y="27"/>
                    <a:pt x="21" y="43"/>
                    <a:pt x="6" y="66"/>
                  </a:cubicBezTo>
                  <a:cubicBezTo>
                    <a:pt x="21" y="132"/>
                    <a:pt x="0" y="120"/>
                    <a:pt x="54" y="12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65" name="Freeform 9"/>
            <p:cNvSpPr>
              <a:spLocks/>
            </p:cNvSpPr>
            <p:nvPr/>
          </p:nvSpPr>
          <p:spPr bwMode="auto">
            <a:xfrm>
              <a:off x="1440" y="2214"/>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66" name="Freeform 10"/>
            <p:cNvSpPr>
              <a:spLocks/>
            </p:cNvSpPr>
            <p:nvPr/>
          </p:nvSpPr>
          <p:spPr bwMode="auto">
            <a:xfrm>
              <a:off x="1588" y="2215"/>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67" name="Freeform 11"/>
            <p:cNvSpPr>
              <a:spLocks/>
            </p:cNvSpPr>
            <p:nvPr/>
          </p:nvSpPr>
          <p:spPr bwMode="auto">
            <a:xfrm>
              <a:off x="1462" y="2223"/>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68" name="Freeform 12"/>
            <p:cNvSpPr>
              <a:spLocks/>
            </p:cNvSpPr>
            <p:nvPr/>
          </p:nvSpPr>
          <p:spPr bwMode="auto">
            <a:xfrm flipH="1">
              <a:off x="1617" y="2225"/>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69" name="Freeform 13"/>
            <p:cNvSpPr>
              <a:spLocks/>
            </p:cNvSpPr>
            <p:nvPr/>
          </p:nvSpPr>
          <p:spPr bwMode="auto">
            <a:xfrm>
              <a:off x="1480" y="2248"/>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70" name="Freeform 14"/>
            <p:cNvSpPr>
              <a:spLocks/>
            </p:cNvSpPr>
            <p:nvPr/>
          </p:nvSpPr>
          <p:spPr bwMode="auto">
            <a:xfrm>
              <a:off x="1629" y="2249"/>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71" name="Freeform 15"/>
            <p:cNvSpPr>
              <a:spLocks/>
            </p:cNvSpPr>
            <p:nvPr/>
          </p:nvSpPr>
          <p:spPr bwMode="auto">
            <a:xfrm>
              <a:off x="1368" y="1998"/>
              <a:ext cx="395" cy="246"/>
            </a:xfrm>
            <a:custGeom>
              <a:avLst/>
              <a:gdLst/>
              <a:ahLst/>
              <a:cxnLst>
                <a:cxn ang="0">
                  <a:pos x="38" y="215"/>
                </a:cxn>
                <a:cxn ang="0">
                  <a:pos x="17" y="227"/>
                </a:cxn>
                <a:cxn ang="0">
                  <a:pos x="0" y="221"/>
                </a:cxn>
                <a:cxn ang="0">
                  <a:pos x="42" y="149"/>
                </a:cxn>
                <a:cxn ang="0">
                  <a:pos x="84" y="152"/>
                </a:cxn>
                <a:cxn ang="0">
                  <a:pos x="75" y="170"/>
                </a:cxn>
                <a:cxn ang="0">
                  <a:pos x="86" y="107"/>
                </a:cxn>
                <a:cxn ang="0">
                  <a:pos x="102" y="93"/>
                </a:cxn>
                <a:cxn ang="0">
                  <a:pos x="134" y="83"/>
                </a:cxn>
                <a:cxn ang="0">
                  <a:pos x="173" y="63"/>
                </a:cxn>
                <a:cxn ang="0">
                  <a:pos x="188" y="71"/>
                </a:cxn>
                <a:cxn ang="0">
                  <a:pos x="186" y="90"/>
                </a:cxn>
                <a:cxn ang="0">
                  <a:pos x="219" y="54"/>
                </a:cxn>
                <a:cxn ang="0">
                  <a:pos x="255" y="56"/>
                </a:cxn>
                <a:cxn ang="0">
                  <a:pos x="272" y="65"/>
                </a:cxn>
                <a:cxn ang="0">
                  <a:pos x="300" y="123"/>
                </a:cxn>
                <a:cxn ang="0">
                  <a:pos x="311" y="98"/>
                </a:cxn>
                <a:cxn ang="0">
                  <a:pos x="339" y="176"/>
                </a:cxn>
                <a:cxn ang="0">
                  <a:pos x="339" y="155"/>
                </a:cxn>
                <a:cxn ang="0">
                  <a:pos x="380" y="194"/>
                </a:cxn>
                <a:cxn ang="0">
                  <a:pos x="351" y="204"/>
                </a:cxn>
                <a:cxn ang="0">
                  <a:pos x="329" y="188"/>
                </a:cxn>
                <a:cxn ang="0">
                  <a:pos x="269" y="125"/>
                </a:cxn>
                <a:cxn ang="0">
                  <a:pos x="291" y="122"/>
                </a:cxn>
                <a:cxn ang="0">
                  <a:pos x="257" y="107"/>
                </a:cxn>
                <a:cxn ang="0">
                  <a:pos x="236" y="144"/>
                </a:cxn>
                <a:cxn ang="0">
                  <a:pos x="194" y="138"/>
                </a:cxn>
                <a:cxn ang="0">
                  <a:pos x="138" y="107"/>
                </a:cxn>
                <a:cxn ang="0">
                  <a:pos x="149" y="120"/>
                </a:cxn>
                <a:cxn ang="0">
                  <a:pos x="96" y="180"/>
                </a:cxn>
                <a:cxn ang="0">
                  <a:pos x="89" y="156"/>
                </a:cxn>
                <a:cxn ang="0">
                  <a:pos x="35" y="177"/>
                </a:cxn>
                <a:cxn ang="0">
                  <a:pos x="74" y="84"/>
                </a:cxn>
                <a:cxn ang="0">
                  <a:pos x="110" y="48"/>
                </a:cxn>
                <a:cxn ang="0">
                  <a:pos x="107" y="63"/>
                </a:cxn>
                <a:cxn ang="0">
                  <a:pos x="107" y="93"/>
                </a:cxn>
                <a:cxn ang="0">
                  <a:pos x="128" y="65"/>
                </a:cxn>
                <a:cxn ang="0">
                  <a:pos x="132" y="51"/>
                </a:cxn>
                <a:cxn ang="0">
                  <a:pos x="158" y="6"/>
                </a:cxn>
                <a:cxn ang="0">
                  <a:pos x="207" y="2"/>
                </a:cxn>
                <a:cxn ang="0">
                  <a:pos x="260" y="60"/>
                </a:cxn>
                <a:cxn ang="0">
                  <a:pos x="306" y="74"/>
                </a:cxn>
                <a:cxn ang="0">
                  <a:pos x="291" y="92"/>
                </a:cxn>
                <a:cxn ang="0">
                  <a:pos x="290" y="84"/>
                </a:cxn>
                <a:cxn ang="0">
                  <a:pos x="314" y="93"/>
                </a:cxn>
                <a:cxn ang="0">
                  <a:pos x="377" y="150"/>
                </a:cxn>
                <a:cxn ang="0">
                  <a:pos x="321" y="177"/>
                </a:cxn>
                <a:cxn ang="0">
                  <a:pos x="257" y="156"/>
                </a:cxn>
                <a:cxn ang="0">
                  <a:pos x="294" y="137"/>
                </a:cxn>
                <a:cxn ang="0">
                  <a:pos x="200" y="156"/>
                </a:cxn>
                <a:cxn ang="0">
                  <a:pos x="155" y="144"/>
                </a:cxn>
              </a:cxnLst>
              <a:rect l="0" t="0" r="r" b="b"/>
              <a:pathLst>
                <a:path w="395" h="246">
                  <a:moveTo>
                    <a:pt x="63" y="195"/>
                  </a:moveTo>
                  <a:cubicBezTo>
                    <a:pt x="40" y="194"/>
                    <a:pt x="20" y="201"/>
                    <a:pt x="35" y="182"/>
                  </a:cubicBezTo>
                  <a:cubicBezTo>
                    <a:pt x="42" y="186"/>
                    <a:pt x="46" y="190"/>
                    <a:pt x="50" y="197"/>
                  </a:cubicBezTo>
                  <a:cubicBezTo>
                    <a:pt x="47" y="206"/>
                    <a:pt x="45" y="209"/>
                    <a:pt x="38" y="215"/>
                  </a:cubicBezTo>
                  <a:cubicBezTo>
                    <a:pt x="34" y="214"/>
                    <a:pt x="30" y="214"/>
                    <a:pt x="26" y="212"/>
                  </a:cubicBezTo>
                  <a:cubicBezTo>
                    <a:pt x="17" y="207"/>
                    <a:pt x="29" y="201"/>
                    <a:pt x="33" y="200"/>
                  </a:cubicBezTo>
                  <a:cubicBezTo>
                    <a:pt x="37" y="205"/>
                    <a:pt x="39" y="210"/>
                    <a:pt x="42" y="216"/>
                  </a:cubicBezTo>
                  <a:cubicBezTo>
                    <a:pt x="39" y="231"/>
                    <a:pt x="32" y="228"/>
                    <a:pt x="17" y="227"/>
                  </a:cubicBezTo>
                  <a:cubicBezTo>
                    <a:pt x="11" y="217"/>
                    <a:pt x="4" y="205"/>
                    <a:pt x="21" y="203"/>
                  </a:cubicBezTo>
                  <a:cubicBezTo>
                    <a:pt x="32" y="207"/>
                    <a:pt x="29" y="209"/>
                    <a:pt x="33" y="219"/>
                  </a:cubicBezTo>
                  <a:cubicBezTo>
                    <a:pt x="36" y="233"/>
                    <a:pt x="36" y="244"/>
                    <a:pt x="20" y="246"/>
                  </a:cubicBezTo>
                  <a:cubicBezTo>
                    <a:pt x="6" y="244"/>
                    <a:pt x="4" y="233"/>
                    <a:pt x="0" y="221"/>
                  </a:cubicBezTo>
                  <a:cubicBezTo>
                    <a:pt x="7" y="177"/>
                    <a:pt x="6" y="180"/>
                    <a:pt x="41" y="167"/>
                  </a:cubicBezTo>
                  <a:cubicBezTo>
                    <a:pt x="48" y="181"/>
                    <a:pt x="49" y="199"/>
                    <a:pt x="38" y="210"/>
                  </a:cubicBezTo>
                  <a:cubicBezTo>
                    <a:pt x="13" y="203"/>
                    <a:pt x="20" y="196"/>
                    <a:pt x="26" y="161"/>
                  </a:cubicBezTo>
                  <a:cubicBezTo>
                    <a:pt x="27" y="157"/>
                    <a:pt x="39" y="152"/>
                    <a:pt x="42" y="149"/>
                  </a:cubicBezTo>
                  <a:cubicBezTo>
                    <a:pt x="53" y="161"/>
                    <a:pt x="60" y="173"/>
                    <a:pt x="63" y="189"/>
                  </a:cubicBezTo>
                  <a:cubicBezTo>
                    <a:pt x="59" y="202"/>
                    <a:pt x="54" y="201"/>
                    <a:pt x="41" y="197"/>
                  </a:cubicBezTo>
                  <a:cubicBezTo>
                    <a:pt x="42" y="159"/>
                    <a:pt x="35" y="141"/>
                    <a:pt x="71" y="132"/>
                  </a:cubicBezTo>
                  <a:cubicBezTo>
                    <a:pt x="84" y="139"/>
                    <a:pt x="83" y="138"/>
                    <a:pt x="84" y="152"/>
                  </a:cubicBezTo>
                  <a:cubicBezTo>
                    <a:pt x="80" y="190"/>
                    <a:pt x="88" y="187"/>
                    <a:pt x="54" y="183"/>
                  </a:cubicBezTo>
                  <a:cubicBezTo>
                    <a:pt x="49" y="176"/>
                    <a:pt x="45" y="170"/>
                    <a:pt x="42" y="162"/>
                  </a:cubicBezTo>
                  <a:cubicBezTo>
                    <a:pt x="46" y="136"/>
                    <a:pt x="49" y="129"/>
                    <a:pt x="75" y="125"/>
                  </a:cubicBezTo>
                  <a:cubicBezTo>
                    <a:pt x="100" y="137"/>
                    <a:pt x="95" y="162"/>
                    <a:pt x="75" y="170"/>
                  </a:cubicBezTo>
                  <a:cubicBezTo>
                    <a:pt x="56" y="131"/>
                    <a:pt x="76" y="124"/>
                    <a:pt x="99" y="108"/>
                  </a:cubicBezTo>
                  <a:cubicBezTo>
                    <a:pt x="109" y="114"/>
                    <a:pt x="108" y="127"/>
                    <a:pt x="110" y="137"/>
                  </a:cubicBezTo>
                  <a:cubicBezTo>
                    <a:pt x="104" y="158"/>
                    <a:pt x="105" y="157"/>
                    <a:pt x="84" y="153"/>
                  </a:cubicBezTo>
                  <a:cubicBezTo>
                    <a:pt x="77" y="138"/>
                    <a:pt x="73" y="120"/>
                    <a:pt x="86" y="107"/>
                  </a:cubicBezTo>
                  <a:cubicBezTo>
                    <a:pt x="96" y="115"/>
                    <a:pt x="97" y="118"/>
                    <a:pt x="99" y="131"/>
                  </a:cubicBezTo>
                  <a:cubicBezTo>
                    <a:pt x="97" y="146"/>
                    <a:pt x="89" y="142"/>
                    <a:pt x="84" y="131"/>
                  </a:cubicBezTo>
                  <a:cubicBezTo>
                    <a:pt x="83" y="123"/>
                    <a:pt x="81" y="109"/>
                    <a:pt x="86" y="102"/>
                  </a:cubicBezTo>
                  <a:cubicBezTo>
                    <a:pt x="90" y="97"/>
                    <a:pt x="102" y="93"/>
                    <a:pt x="102" y="93"/>
                  </a:cubicBezTo>
                  <a:cubicBezTo>
                    <a:pt x="135" y="99"/>
                    <a:pt x="125" y="92"/>
                    <a:pt x="131" y="111"/>
                  </a:cubicBezTo>
                  <a:cubicBezTo>
                    <a:pt x="125" y="135"/>
                    <a:pt x="122" y="128"/>
                    <a:pt x="96" y="119"/>
                  </a:cubicBezTo>
                  <a:cubicBezTo>
                    <a:pt x="85" y="98"/>
                    <a:pt x="90" y="84"/>
                    <a:pt x="110" y="75"/>
                  </a:cubicBezTo>
                  <a:cubicBezTo>
                    <a:pt x="119" y="76"/>
                    <a:pt x="134" y="70"/>
                    <a:pt x="134" y="83"/>
                  </a:cubicBezTo>
                  <a:cubicBezTo>
                    <a:pt x="134" y="95"/>
                    <a:pt x="125" y="117"/>
                    <a:pt x="125" y="117"/>
                  </a:cubicBezTo>
                  <a:cubicBezTo>
                    <a:pt x="111" y="107"/>
                    <a:pt x="109" y="87"/>
                    <a:pt x="122" y="74"/>
                  </a:cubicBezTo>
                  <a:cubicBezTo>
                    <a:pt x="131" y="65"/>
                    <a:pt x="155" y="57"/>
                    <a:pt x="155" y="57"/>
                  </a:cubicBezTo>
                  <a:cubicBezTo>
                    <a:pt x="161" y="59"/>
                    <a:pt x="169" y="58"/>
                    <a:pt x="173" y="63"/>
                  </a:cubicBezTo>
                  <a:cubicBezTo>
                    <a:pt x="184" y="80"/>
                    <a:pt x="158" y="107"/>
                    <a:pt x="143" y="110"/>
                  </a:cubicBezTo>
                  <a:cubicBezTo>
                    <a:pt x="134" y="106"/>
                    <a:pt x="134" y="98"/>
                    <a:pt x="131" y="89"/>
                  </a:cubicBezTo>
                  <a:cubicBezTo>
                    <a:pt x="132" y="59"/>
                    <a:pt x="138" y="59"/>
                    <a:pt x="168" y="56"/>
                  </a:cubicBezTo>
                  <a:cubicBezTo>
                    <a:pt x="184" y="57"/>
                    <a:pt x="184" y="57"/>
                    <a:pt x="188" y="71"/>
                  </a:cubicBezTo>
                  <a:cubicBezTo>
                    <a:pt x="186" y="84"/>
                    <a:pt x="186" y="88"/>
                    <a:pt x="174" y="93"/>
                  </a:cubicBezTo>
                  <a:cubicBezTo>
                    <a:pt x="165" y="85"/>
                    <a:pt x="164" y="79"/>
                    <a:pt x="162" y="68"/>
                  </a:cubicBezTo>
                  <a:cubicBezTo>
                    <a:pt x="168" y="52"/>
                    <a:pt x="170" y="54"/>
                    <a:pt x="186" y="51"/>
                  </a:cubicBezTo>
                  <a:cubicBezTo>
                    <a:pt x="220" y="56"/>
                    <a:pt x="211" y="82"/>
                    <a:pt x="186" y="90"/>
                  </a:cubicBezTo>
                  <a:cubicBezTo>
                    <a:pt x="169" y="88"/>
                    <a:pt x="171" y="75"/>
                    <a:pt x="176" y="57"/>
                  </a:cubicBezTo>
                  <a:cubicBezTo>
                    <a:pt x="180" y="42"/>
                    <a:pt x="200" y="38"/>
                    <a:pt x="212" y="36"/>
                  </a:cubicBezTo>
                  <a:cubicBezTo>
                    <a:pt x="244" y="51"/>
                    <a:pt x="240" y="72"/>
                    <a:pt x="221" y="101"/>
                  </a:cubicBezTo>
                  <a:cubicBezTo>
                    <a:pt x="213" y="88"/>
                    <a:pt x="212" y="69"/>
                    <a:pt x="219" y="54"/>
                  </a:cubicBezTo>
                  <a:cubicBezTo>
                    <a:pt x="223" y="45"/>
                    <a:pt x="238" y="49"/>
                    <a:pt x="248" y="48"/>
                  </a:cubicBezTo>
                  <a:cubicBezTo>
                    <a:pt x="254" y="49"/>
                    <a:pt x="261" y="48"/>
                    <a:pt x="266" y="51"/>
                  </a:cubicBezTo>
                  <a:cubicBezTo>
                    <a:pt x="277" y="59"/>
                    <a:pt x="263" y="91"/>
                    <a:pt x="257" y="98"/>
                  </a:cubicBezTo>
                  <a:cubicBezTo>
                    <a:pt x="242" y="88"/>
                    <a:pt x="232" y="66"/>
                    <a:pt x="255" y="56"/>
                  </a:cubicBezTo>
                  <a:cubicBezTo>
                    <a:pt x="260" y="58"/>
                    <a:pt x="268" y="58"/>
                    <a:pt x="270" y="63"/>
                  </a:cubicBezTo>
                  <a:cubicBezTo>
                    <a:pt x="272" y="70"/>
                    <a:pt x="271" y="96"/>
                    <a:pt x="261" y="102"/>
                  </a:cubicBezTo>
                  <a:cubicBezTo>
                    <a:pt x="246" y="88"/>
                    <a:pt x="248" y="83"/>
                    <a:pt x="254" y="63"/>
                  </a:cubicBezTo>
                  <a:cubicBezTo>
                    <a:pt x="260" y="64"/>
                    <a:pt x="267" y="62"/>
                    <a:pt x="272" y="65"/>
                  </a:cubicBezTo>
                  <a:cubicBezTo>
                    <a:pt x="279" y="70"/>
                    <a:pt x="288" y="86"/>
                    <a:pt x="288" y="86"/>
                  </a:cubicBezTo>
                  <a:cubicBezTo>
                    <a:pt x="297" y="116"/>
                    <a:pt x="288" y="112"/>
                    <a:pt x="264" y="104"/>
                  </a:cubicBezTo>
                  <a:cubicBezTo>
                    <a:pt x="247" y="81"/>
                    <a:pt x="273" y="80"/>
                    <a:pt x="290" y="81"/>
                  </a:cubicBezTo>
                  <a:cubicBezTo>
                    <a:pt x="298" y="88"/>
                    <a:pt x="325" y="118"/>
                    <a:pt x="300" y="123"/>
                  </a:cubicBezTo>
                  <a:cubicBezTo>
                    <a:pt x="283" y="117"/>
                    <a:pt x="269" y="119"/>
                    <a:pt x="266" y="101"/>
                  </a:cubicBezTo>
                  <a:cubicBezTo>
                    <a:pt x="284" y="83"/>
                    <a:pt x="305" y="92"/>
                    <a:pt x="320" y="107"/>
                  </a:cubicBezTo>
                  <a:cubicBezTo>
                    <a:pt x="321" y="121"/>
                    <a:pt x="318" y="124"/>
                    <a:pt x="305" y="126"/>
                  </a:cubicBezTo>
                  <a:cubicBezTo>
                    <a:pt x="281" y="114"/>
                    <a:pt x="290" y="101"/>
                    <a:pt x="311" y="98"/>
                  </a:cubicBezTo>
                  <a:cubicBezTo>
                    <a:pt x="333" y="105"/>
                    <a:pt x="328" y="144"/>
                    <a:pt x="311" y="156"/>
                  </a:cubicBezTo>
                  <a:cubicBezTo>
                    <a:pt x="297" y="149"/>
                    <a:pt x="301" y="131"/>
                    <a:pt x="312" y="122"/>
                  </a:cubicBezTo>
                  <a:cubicBezTo>
                    <a:pt x="341" y="130"/>
                    <a:pt x="353" y="126"/>
                    <a:pt x="359" y="153"/>
                  </a:cubicBezTo>
                  <a:cubicBezTo>
                    <a:pt x="356" y="174"/>
                    <a:pt x="358" y="173"/>
                    <a:pt x="339" y="176"/>
                  </a:cubicBezTo>
                  <a:cubicBezTo>
                    <a:pt x="326" y="174"/>
                    <a:pt x="316" y="176"/>
                    <a:pt x="314" y="161"/>
                  </a:cubicBezTo>
                  <a:cubicBezTo>
                    <a:pt x="322" y="131"/>
                    <a:pt x="344" y="164"/>
                    <a:pt x="351" y="177"/>
                  </a:cubicBezTo>
                  <a:cubicBezTo>
                    <a:pt x="346" y="193"/>
                    <a:pt x="345" y="193"/>
                    <a:pt x="330" y="186"/>
                  </a:cubicBezTo>
                  <a:cubicBezTo>
                    <a:pt x="326" y="175"/>
                    <a:pt x="324" y="158"/>
                    <a:pt x="339" y="155"/>
                  </a:cubicBezTo>
                  <a:cubicBezTo>
                    <a:pt x="347" y="160"/>
                    <a:pt x="350" y="171"/>
                    <a:pt x="356" y="179"/>
                  </a:cubicBezTo>
                  <a:cubicBezTo>
                    <a:pt x="351" y="199"/>
                    <a:pt x="339" y="202"/>
                    <a:pt x="330" y="182"/>
                  </a:cubicBezTo>
                  <a:cubicBezTo>
                    <a:pt x="334" y="171"/>
                    <a:pt x="340" y="174"/>
                    <a:pt x="350" y="176"/>
                  </a:cubicBezTo>
                  <a:cubicBezTo>
                    <a:pt x="363" y="181"/>
                    <a:pt x="371" y="183"/>
                    <a:pt x="380" y="194"/>
                  </a:cubicBezTo>
                  <a:cubicBezTo>
                    <a:pt x="377" y="202"/>
                    <a:pt x="374" y="203"/>
                    <a:pt x="366" y="206"/>
                  </a:cubicBezTo>
                  <a:cubicBezTo>
                    <a:pt x="363" y="191"/>
                    <a:pt x="378" y="196"/>
                    <a:pt x="387" y="198"/>
                  </a:cubicBezTo>
                  <a:cubicBezTo>
                    <a:pt x="394" y="209"/>
                    <a:pt x="395" y="218"/>
                    <a:pt x="381" y="221"/>
                  </a:cubicBezTo>
                  <a:cubicBezTo>
                    <a:pt x="364" y="218"/>
                    <a:pt x="360" y="218"/>
                    <a:pt x="351" y="204"/>
                  </a:cubicBezTo>
                  <a:cubicBezTo>
                    <a:pt x="355" y="189"/>
                    <a:pt x="354" y="191"/>
                    <a:pt x="365" y="197"/>
                  </a:cubicBezTo>
                  <a:cubicBezTo>
                    <a:pt x="367" y="212"/>
                    <a:pt x="350" y="205"/>
                    <a:pt x="339" y="203"/>
                  </a:cubicBezTo>
                  <a:cubicBezTo>
                    <a:pt x="324" y="189"/>
                    <a:pt x="324" y="182"/>
                    <a:pt x="326" y="162"/>
                  </a:cubicBezTo>
                  <a:cubicBezTo>
                    <a:pt x="333" y="173"/>
                    <a:pt x="334" y="176"/>
                    <a:pt x="329" y="188"/>
                  </a:cubicBezTo>
                  <a:cubicBezTo>
                    <a:pt x="301" y="185"/>
                    <a:pt x="285" y="179"/>
                    <a:pt x="261" y="165"/>
                  </a:cubicBezTo>
                  <a:cubicBezTo>
                    <a:pt x="248" y="147"/>
                    <a:pt x="275" y="151"/>
                    <a:pt x="282" y="152"/>
                  </a:cubicBezTo>
                  <a:cubicBezTo>
                    <a:pt x="280" y="171"/>
                    <a:pt x="285" y="177"/>
                    <a:pt x="269" y="180"/>
                  </a:cubicBezTo>
                  <a:cubicBezTo>
                    <a:pt x="259" y="167"/>
                    <a:pt x="251" y="134"/>
                    <a:pt x="269" y="125"/>
                  </a:cubicBezTo>
                  <a:cubicBezTo>
                    <a:pt x="284" y="127"/>
                    <a:pt x="284" y="139"/>
                    <a:pt x="287" y="152"/>
                  </a:cubicBezTo>
                  <a:cubicBezTo>
                    <a:pt x="282" y="188"/>
                    <a:pt x="264" y="159"/>
                    <a:pt x="249" y="146"/>
                  </a:cubicBezTo>
                  <a:cubicBezTo>
                    <a:pt x="240" y="129"/>
                    <a:pt x="239" y="123"/>
                    <a:pt x="260" y="120"/>
                  </a:cubicBezTo>
                  <a:cubicBezTo>
                    <a:pt x="270" y="121"/>
                    <a:pt x="282" y="117"/>
                    <a:pt x="291" y="122"/>
                  </a:cubicBezTo>
                  <a:cubicBezTo>
                    <a:pt x="305" y="129"/>
                    <a:pt x="287" y="159"/>
                    <a:pt x="278" y="164"/>
                  </a:cubicBezTo>
                  <a:cubicBezTo>
                    <a:pt x="254" y="156"/>
                    <a:pt x="248" y="155"/>
                    <a:pt x="242" y="131"/>
                  </a:cubicBezTo>
                  <a:cubicBezTo>
                    <a:pt x="244" y="121"/>
                    <a:pt x="245" y="111"/>
                    <a:pt x="249" y="101"/>
                  </a:cubicBezTo>
                  <a:cubicBezTo>
                    <a:pt x="250" y="98"/>
                    <a:pt x="256" y="104"/>
                    <a:pt x="257" y="107"/>
                  </a:cubicBezTo>
                  <a:cubicBezTo>
                    <a:pt x="252" y="139"/>
                    <a:pt x="258" y="149"/>
                    <a:pt x="230" y="135"/>
                  </a:cubicBezTo>
                  <a:cubicBezTo>
                    <a:pt x="217" y="117"/>
                    <a:pt x="216" y="113"/>
                    <a:pt x="222" y="92"/>
                  </a:cubicBezTo>
                  <a:cubicBezTo>
                    <a:pt x="239" y="96"/>
                    <a:pt x="236" y="104"/>
                    <a:pt x="239" y="120"/>
                  </a:cubicBezTo>
                  <a:cubicBezTo>
                    <a:pt x="238" y="128"/>
                    <a:pt x="240" y="137"/>
                    <a:pt x="236" y="144"/>
                  </a:cubicBezTo>
                  <a:cubicBezTo>
                    <a:pt x="226" y="163"/>
                    <a:pt x="200" y="122"/>
                    <a:pt x="198" y="119"/>
                  </a:cubicBezTo>
                  <a:cubicBezTo>
                    <a:pt x="197" y="106"/>
                    <a:pt x="194" y="103"/>
                    <a:pt x="206" y="99"/>
                  </a:cubicBezTo>
                  <a:cubicBezTo>
                    <a:pt x="229" y="102"/>
                    <a:pt x="235" y="100"/>
                    <a:pt x="237" y="122"/>
                  </a:cubicBezTo>
                  <a:cubicBezTo>
                    <a:pt x="235" y="154"/>
                    <a:pt x="230" y="143"/>
                    <a:pt x="194" y="138"/>
                  </a:cubicBezTo>
                  <a:cubicBezTo>
                    <a:pt x="175" y="129"/>
                    <a:pt x="166" y="123"/>
                    <a:pt x="161" y="102"/>
                  </a:cubicBezTo>
                  <a:cubicBezTo>
                    <a:pt x="170" y="76"/>
                    <a:pt x="177" y="93"/>
                    <a:pt x="179" y="108"/>
                  </a:cubicBezTo>
                  <a:cubicBezTo>
                    <a:pt x="177" y="139"/>
                    <a:pt x="185" y="150"/>
                    <a:pt x="158" y="141"/>
                  </a:cubicBezTo>
                  <a:cubicBezTo>
                    <a:pt x="147" y="129"/>
                    <a:pt x="142" y="123"/>
                    <a:pt x="138" y="107"/>
                  </a:cubicBezTo>
                  <a:cubicBezTo>
                    <a:pt x="149" y="78"/>
                    <a:pt x="172" y="125"/>
                    <a:pt x="176" y="135"/>
                  </a:cubicBezTo>
                  <a:cubicBezTo>
                    <a:pt x="173" y="160"/>
                    <a:pt x="168" y="152"/>
                    <a:pt x="140" y="147"/>
                  </a:cubicBezTo>
                  <a:cubicBezTo>
                    <a:pt x="129" y="142"/>
                    <a:pt x="112" y="139"/>
                    <a:pt x="110" y="125"/>
                  </a:cubicBezTo>
                  <a:cubicBezTo>
                    <a:pt x="112" y="105"/>
                    <a:pt x="134" y="117"/>
                    <a:pt x="149" y="120"/>
                  </a:cubicBezTo>
                  <a:cubicBezTo>
                    <a:pt x="162" y="140"/>
                    <a:pt x="160" y="151"/>
                    <a:pt x="135" y="153"/>
                  </a:cubicBezTo>
                  <a:cubicBezTo>
                    <a:pt x="107" y="149"/>
                    <a:pt x="105" y="153"/>
                    <a:pt x="110" y="128"/>
                  </a:cubicBezTo>
                  <a:cubicBezTo>
                    <a:pt x="129" y="139"/>
                    <a:pt x="129" y="142"/>
                    <a:pt x="137" y="162"/>
                  </a:cubicBezTo>
                  <a:cubicBezTo>
                    <a:pt x="128" y="195"/>
                    <a:pt x="131" y="187"/>
                    <a:pt x="96" y="180"/>
                  </a:cubicBezTo>
                  <a:cubicBezTo>
                    <a:pt x="87" y="171"/>
                    <a:pt x="72" y="157"/>
                    <a:pt x="87" y="146"/>
                  </a:cubicBezTo>
                  <a:cubicBezTo>
                    <a:pt x="101" y="152"/>
                    <a:pt x="123" y="177"/>
                    <a:pt x="99" y="191"/>
                  </a:cubicBezTo>
                  <a:cubicBezTo>
                    <a:pt x="82" y="188"/>
                    <a:pt x="81" y="189"/>
                    <a:pt x="74" y="174"/>
                  </a:cubicBezTo>
                  <a:cubicBezTo>
                    <a:pt x="71" y="159"/>
                    <a:pt x="73" y="152"/>
                    <a:pt x="89" y="156"/>
                  </a:cubicBezTo>
                  <a:cubicBezTo>
                    <a:pt x="96" y="169"/>
                    <a:pt x="102" y="182"/>
                    <a:pt x="87" y="191"/>
                  </a:cubicBezTo>
                  <a:cubicBezTo>
                    <a:pt x="56" y="189"/>
                    <a:pt x="47" y="188"/>
                    <a:pt x="23" y="170"/>
                  </a:cubicBezTo>
                  <a:cubicBezTo>
                    <a:pt x="15" y="153"/>
                    <a:pt x="17" y="154"/>
                    <a:pt x="35" y="161"/>
                  </a:cubicBezTo>
                  <a:cubicBezTo>
                    <a:pt x="38" y="168"/>
                    <a:pt x="42" y="172"/>
                    <a:pt x="35" y="177"/>
                  </a:cubicBezTo>
                  <a:cubicBezTo>
                    <a:pt x="14" y="173"/>
                    <a:pt x="11" y="169"/>
                    <a:pt x="5" y="150"/>
                  </a:cubicBezTo>
                  <a:cubicBezTo>
                    <a:pt x="9" y="119"/>
                    <a:pt x="9" y="124"/>
                    <a:pt x="35" y="117"/>
                  </a:cubicBezTo>
                  <a:cubicBezTo>
                    <a:pt x="65" y="126"/>
                    <a:pt x="68" y="123"/>
                    <a:pt x="62" y="150"/>
                  </a:cubicBezTo>
                  <a:cubicBezTo>
                    <a:pt x="41" y="129"/>
                    <a:pt x="49" y="98"/>
                    <a:pt x="74" y="84"/>
                  </a:cubicBezTo>
                  <a:cubicBezTo>
                    <a:pt x="103" y="87"/>
                    <a:pt x="102" y="91"/>
                    <a:pt x="99" y="119"/>
                  </a:cubicBezTo>
                  <a:cubicBezTo>
                    <a:pt x="86" y="115"/>
                    <a:pt x="83" y="102"/>
                    <a:pt x="78" y="90"/>
                  </a:cubicBezTo>
                  <a:cubicBezTo>
                    <a:pt x="74" y="70"/>
                    <a:pt x="72" y="55"/>
                    <a:pt x="92" y="45"/>
                  </a:cubicBezTo>
                  <a:cubicBezTo>
                    <a:pt x="98" y="46"/>
                    <a:pt x="105" y="44"/>
                    <a:pt x="110" y="48"/>
                  </a:cubicBezTo>
                  <a:cubicBezTo>
                    <a:pt x="123" y="58"/>
                    <a:pt x="100" y="92"/>
                    <a:pt x="87" y="95"/>
                  </a:cubicBezTo>
                  <a:cubicBezTo>
                    <a:pt x="64" y="91"/>
                    <a:pt x="53" y="92"/>
                    <a:pt x="45" y="69"/>
                  </a:cubicBezTo>
                  <a:cubicBezTo>
                    <a:pt x="47" y="48"/>
                    <a:pt x="47" y="46"/>
                    <a:pt x="66" y="39"/>
                  </a:cubicBezTo>
                  <a:cubicBezTo>
                    <a:pt x="103" y="45"/>
                    <a:pt x="102" y="37"/>
                    <a:pt x="107" y="63"/>
                  </a:cubicBezTo>
                  <a:cubicBezTo>
                    <a:pt x="105" y="76"/>
                    <a:pt x="104" y="78"/>
                    <a:pt x="93" y="84"/>
                  </a:cubicBezTo>
                  <a:cubicBezTo>
                    <a:pt x="72" y="77"/>
                    <a:pt x="87" y="55"/>
                    <a:pt x="92" y="38"/>
                  </a:cubicBezTo>
                  <a:cubicBezTo>
                    <a:pt x="104" y="42"/>
                    <a:pt x="120" y="40"/>
                    <a:pt x="128" y="50"/>
                  </a:cubicBezTo>
                  <a:cubicBezTo>
                    <a:pt x="140" y="66"/>
                    <a:pt x="117" y="86"/>
                    <a:pt x="107" y="93"/>
                  </a:cubicBezTo>
                  <a:cubicBezTo>
                    <a:pt x="91" y="90"/>
                    <a:pt x="94" y="45"/>
                    <a:pt x="117" y="32"/>
                  </a:cubicBezTo>
                  <a:cubicBezTo>
                    <a:pt x="145" y="37"/>
                    <a:pt x="157" y="33"/>
                    <a:pt x="159" y="60"/>
                  </a:cubicBezTo>
                  <a:cubicBezTo>
                    <a:pt x="158" y="71"/>
                    <a:pt x="159" y="79"/>
                    <a:pt x="147" y="81"/>
                  </a:cubicBezTo>
                  <a:cubicBezTo>
                    <a:pt x="134" y="80"/>
                    <a:pt x="135" y="76"/>
                    <a:pt x="128" y="65"/>
                  </a:cubicBezTo>
                  <a:cubicBezTo>
                    <a:pt x="125" y="46"/>
                    <a:pt x="127" y="32"/>
                    <a:pt x="146" y="24"/>
                  </a:cubicBezTo>
                  <a:cubicBezTo>
                    <a:pt x="176" y="27"/>
                    <a:pt x="176" y="21"/>
                    <a:pt x="182" y="44"/>
                  </a:cubicBezTo>
                  <a:cubicBezTo>
                    <a:pt x="178" y="59"/>
                    <a:pt x="174" y="64"/>
                    <a:pt x="162" y="74"/>
                  </a:cubicBezTo>
                  <a:cubicBezTo>
                    <a:pt x="135" y="72"/>
                    <a:pt x="135" y="75"/>
                    <a:pt x="132" y="51"/>
                  </a:cubicBezTo>
                  <a:cubicBezTo>
                    <a:pt x="135" y="23"/>
                    <a:pt x="142" y="15"/>
                    <a:pt x="170" y="11"/>
                  </a:cubicBezTo>
                  <a:cubicBezTo>
                    <a:pt x="176" y="11"/>
                    <a:pt x="183" y="10"/>
                    <a:pt x="189" y="12"/>
                  </a:cubicBezTo>
                  <a:cubicBezTo>
                    <a:pt x="196" y="15"/>
                    <a:pt x="191" y="52"/>
                    <a:pt x="168" y="54"/>
                  </a:cubicBezTo>
                  <a:cubicBezTo>
                    <a:pt x="151" y="48"/>
                    <a:pt x="147" y="23"/>
                    <a:pt x="158" y="6"/>
                  </a:cubicBezTo>
                  <a:cubicBezTo>
                    <a:pt x="161" y="0"/>
                    <a:pt x="177" y="0"/>
                    <a:pt x="177" y="0"/>
                  </a:cubicBezTo>
                  <a:cubicBezTo>
                    <a:pt x="190" y="2"/>
                    <a:pt x="199" y="3"/>
                    <a:pt x="207" y="14"/>
                  </a:cubicBezTo>
                  <a:cubicBezTo>
                    <a:pt x="213" y="33"/>
                    <a:pt x="210" y="49"/>
                    <a:pt x="191" y="57"/>
                  </a:cubicBezTo>
                  <a:cubicBezTo>
                    <a:pt x="151" y="41"/>
                    <a:pt x="172" y="8"/>
                    <a:pt x="207" y="2"/>
                  </a:cubicBezTo>
                  <a:cubicBezTo>
                    <a:pt x="218" y="2"/>
                    <a:pt x="229" y="0"/>
                    <a:pt x="240" y="3"/>
                  </a:cubicBezTo>
                  <a:cubicBezTo>
                    <a:pt x="249" y="5"/>
                    <a:pt x="238" y="46"/>
                    <a:pt x="225" y="57"/>
                  </a:cubicBezTo>
                  <a:cubicBezTo>
                    <a:pt x="224" y="31"/>
                    <a:pt x="222" y="14"/>
                    <a:pt x="248" y="3"/>
                  </a:cubicBezTo>
                  <a:cubicBezTo>
                    <a:pt x="276" y="17"/>
                    <a:pt x="281" y="28"/>
                    <a:pt x="260" y="60"/>
                  </a:cubicBezTo>
                  <a:cubicBezTo>
                    <a:pt x="245" y="41"/>
                    <a:pt x="249" y="13"/>
                    <a:pt x="278" y="8"/>
                  </a:cubicBezTo>
                  <a:cubicBezTo>
                    <a:pt x="285" y="9"/>
                    <a:pt x="293" y="8"/>
                    <a:pt x="300" y="12"/>
                  </a:cubicBezTo>
                  <a:cubicBezTo>
                    <a:pt x="308" y="17"/>
                    <a:pt x="321" y="32"/>
                    <a:pt x="321" y="32"/>
                  </a:cubicBezTo>
                  <a:cubicBezTo>
                    <a:pt x="325" y="51"/>
                    <a:pt x="325" y="65"/>
                    <a:pt x="306" y="74"/>
                  </a:cubicBezTo>
                  <a:cubicBezTo>
                    <a:pt x="283" y="72"/>
                    <a:pt x="275" y="78"/>
                    <a:pt x="270" y="57"/>
                  </a:cubicBezTo>
                  <a:cubicBezTo>
                    <a:pt x="275" y="24"/>
                    <a:pt x="282" y="33"/>
                    <a:pt x="317" y="39"/>
                  </a:cubicBezTo>
                  <a:cubicBezTo>
                    <a:pt x="327" y="50"/>
                    <a:pt x="342" y="82"/>
                    <a:pt x="318" y="90"/>
                  </a:cubicBezTo>
                  <a:cubicBezTo>
                    <a:pt x="309" y="93"/>
                    <a:pt x="300" y="91"/>
                    <a:pt x="291" y="92"/>
                  </a:cubicBezTo>
                  <a:cubicBezTo>
                    <a:pt x="269" y="76"/>
                    <a:pt x="286" y="54"/>
                    <a:pt x="306" y="47"/>
                  </a:cubicBezTo>
                  <a:cubicBezTo>
                    <a:pt x="321" y="49"/>
                    <a:pt x="323" y="62"/>
                    <a:pt x="326" y="75"/>
                  </a:cubicBezTo>
                  <a:cubicBezTo>
                    <a:pt x="324" y="96"/>
                    <a:pt x="328" y="105"/>
                    <a:pt x="308" y="110"/>
                  </a:cubicBezTo>
                  <a:cubicBezTo>
                    <a:pt x="300" y="102"/>
                    <a:pt x="295" y="94"/>
                    <a:pt x="290" y="84"/>
                  </a:cubicBezTo>
                  <a:cubicBezTo>
                    <a:pt x="296" y="57"/>
                    <a:pt x="320" y="71"/>
                    <a:pt x="345" y="75"/>
                  </a:cubicBezTo>
                  <a:cubicBezTo>
                    <a:pt x="363" y="98"/>
                    <a:pt x="350" y="116"/>
                    <a:pt x="324" y="119"/>
                  </a:cubicBezTo>
                  <a:cubicBezTo>
                    <a:pt x="319" y="118"/>
                    <a:pt x="310" y="122"/>
                    <a:pt x="308" y="117"/>
                  </a:cubicBezTo>
                  <a:cubicBezTo>
                    <a:pt x="305" y="109"/>
                    <a:pt x="307" y="97"/>
                    <a:pt x="314" y="93"/>
                  </a:cubicBezTo>
                  <a:cubicBezTo>
                    <a:pt x="322" y="89"/>
                    <a:pt x="333" y="97"/>
                    <a:pt x="342" y="99"/>
                  </a:cubicBezTo>
                  <a:cubicBezTo>
                    <a:pt x="354" y="118"/>
                    <a:pt x="352" y="132"/>
                    <a:pt x="339" y="149"/>
                  </a:cubicBezTo>
                  <a:cubicBezTo>
                    <a:pt x="323" y="142"/>
                    <a:pt x="320" y="127"/>
                    <a:pt x="338" y="120"/>
                  </a:cubicBezTo>
                  <a:cubicBezTo>
                    <a:pt x="373" y="130"/>
                    <a:pt x="368" y="123"/>
                    <a:pt x="377" y="150"/>
                  </a:cubicBezTo>
                  <a:cubicBezTo>
                    <a:pt x="372" y="173"/>
                    <a:pt x="366" y="172"/>
                    <a:pt x="345" y="176"/>
                  </a:cubicBezTo>
                  <a:cubicBezTo>
                    <a:pt x="343" y="156"/>
                    <a:pt x="350" y="161"/>
                    <a:pt x="369" y="167"/>
                  </a:cubicBezTo>
                  <a:cubicBezTo>
                    <a:pt x="377" y="186"/>
                    <a:pt x="373" y="188"/>
                    <a:pt x="351" y="189"/>
                  </a:cubicBezTo>
                  <a:cubicBezTo>
                    <a:pt x="331" y="188"/>
                    <a:pt x="300" y="195"/>
                    <a:pt x="321" y="177"/>
                  </a:cubicBezTo>
                  <a:cubicBezTo>
                    <a:pt x="328" y="178"/>
                    <a:pt x="336" y="176"/>
                    <a:pt x="342" y="180"/>
                  </a:cubicBezTo>
                  <a:cubicBezTo>
                    <a:pt x="345" y="182"/>
                    <a:pt x="338" y="186"/>
                    <a:pt x="335" y="186"/>
                  </a:cubicBezTo>
                  <a:cubicBezTo>
                    <a:pt x="322" y="187"/>
                    <a:pt x="310" y="185"/>
                    <a:pt x="297" y="185"/>
                  </a:cubicBezTo>
                  <a:cubicBezTo>
                    <a:pt x="280" y="177"/>
                    <a:pt x="265" y="173"/>
                    <a:pt x="257" y="156"/>
                  </a:cubicBezTo>
                  <a:cubicBezTo>
                    <a:pt x="263" y="135"/>
                    <a:pt x="270" y="140"/>
                    <a:pt x="288" y="149"/>
                  </a:cubicBezTo>
                  <a:cubicBezTo>
                    <a:pt x="293" y="163"/>
                    <a:pt x="286" y="162"/>
                    <a:pt x="273" y="161"/>
                  </a:cubicBezTo>
                  <a:cubicBezTo>
                    <a:pt x="265" y="153"/>
                    <a:pt x="258" y="145"/>
                    <a:pt x="252" y="135"/>
                  </a:cubicBezTo>
                  <a:cubicBezTo>
                    <a:pt x="258" y="110"/>
                    <a:pt x="281" y="124"/>
                    <a:pt x="294" y="137"/>
                  </a:cubicBezTo>
                  <a:cubicBezTo>
                    <a:pt x="282" y="172"/>
                    <a:pt x="272" y="162"/>
                    <a:pt x="234" y="156"/>
                  </a:cubicBezTo>
                  <a:cubicBezTo>
                    <a:pt x="209" y="145"/>
                    <a:pt x="200" y="146"/>
                    <a:pt x="191" y="122"/>
                  </a:cubicBezTo>
                  <a:cubicBezTo>
                    <a:pt x="195" y="105"/>
                    <a:pt x="194" y="98"/>
                    <a:pt x="207" y="111"/>
                  </a:cubicBezTo>
                  <a:cubicBezTo>
                    <a:pt x="210" y="127"/>
                    <a:pt x="216" y="147"/>
                    <a:pt x="200" y="156"/>
                  </a:cubicBezTo>
                  <a:cubicBezTo>
                    <a:pt x="191" y="155"/>
                    <a:pt x="182" y="155"/>
                    <a:pt x="174" y="153"/>
                  </a:cubicBezTo>
                  <a:cubicBezTo>
                    <a:pt x="166" y="151"/>
                    <a:pt x="159" y="146"/>
                    <a:pt x="152" y="143"/>
                  </a:cubicBezTo>
                  <a:cubicBezTo>
                    <a:pt x="150" y="142"/>
                    <a:pt x="145" y="139"/>
                    <a:pt x="147" y="140"/>
                  </a:cubicBezTo>
                  <a:cubicBezTo>
                    <a:pt x="150" y="141"/>
                    <a:pt x="152" y="143"/>
                    <a:pt x="155" y="144"/>
                  </a:cubicBezTo>
                  <a:cubicBezTo>
                    <a:pt x="148" y="164"/>
                    <a:pt x="122" y="156"/>
                    <a:pt x="105" y="155"/>
                  </a:cubicBezTo>
                  <a:cubicBezTo>
                    <a:pt x="102" y="154"/>
                    <a:pt x="96" y="153"/>
                    <a:pt x="96" y="153"/>
                  </a:cubicBezTo>
                </a:path>
              </a:pathLst>
            </a:custGeom>
            <a:noFill/>
            <a:ln w="19050" cap="flat" cmpd="sng">
              <a:solidFill>
                <a:srgbClr val="FF3300"/>
              </a:solidFill>
              <a:prstDash val="solid"/>
              <a:round/>
              <a:headEnd/>
              <a:tailEnd/>
            </a:ln>
            <a:effectLst/>
          </p:spPr>
          <p:txBody>
            <a:bodyPr lIns="90488" tIns="44450" rIns="90488" bIns="44450"/>
            <a:lstStyle/>
            <a:p>
              <a:endParaRPr lang="zh-CN" altLang="en-US"/>
            </a:p>
          </p:txBody>
        </p:sp>
        <p:sp>
          <p:nvSpPr>
            <p:cNvPr id="224272" name="Freeform 16"/>
            <p:cNvSpPr>
              <a:spLocks/>
            </p:cNvSpPr>
            <p:nvPr/>
          </p:nvSpPr>
          <p:spPr bwMode="auto">
            <a:xfrm>
              <a:off x="1566" y="2530"/>
              <a:ext cx="462" cy="134"/>
            </a:xfrm>
            <a:custGeom>
              <a:avLst/>
              <a:gdLst/>
              <a:ahLst/>
              <a:cxnLst>
                <a:cxn ang="0">
                  <a:pos x="0" y="248"/>
                </a:cxn>
                <a:cxn ang="0">
                  <a:pos x="264" y="296"/>
                </a:cxn>
                <a:cxn ang="0">
                  <a:pos x="392" y="8"/>
                </a:cxn>
                <a:cxn ang="0">
                  <a:pos x="468" y="0"/>
                </a:cxn>
              </a:cxnLst>
              <a:rect l="0" t="0" r="r" b="b"/>
              <a:pathLst>
                <a:path w="468" h="296">
                  <a:moveTo>
                    <a:pt x="0" y="248"/>
                  </a:moveTo>
                  <a:lnTo>
                    <a:pt x="264" y="296"/>
                  </a:lnTo>
                  <a:lnTo>
                    <a:pt x="392" y="8"/>
                  </a:lnTo>
                  <a:lnTo>
                    <a:pt x="468" y="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273" name="Freeform 17"/>
            <p:cNvSpPr>
              <a:spLocks/>
            </p:cNvSpPr>
            <p:nvPr/>
          </p:nvSpPr>
          <p:spPr bwMode="auto">
            <a:xfrm>
              <a:off x="1286" y="3164"/>
              <a:ext cx="272" cy="400"/>
            </a:xfrm>
            <a:custGeom>
              <a:avLst/>
              <a:gdLst/>
              <a:ahLst/>
              <a:cxnLst>
                <a:cxn ang="0">
                  <a:pos x="272" y="0"/>
                </a:cxn>
                <a:cxn ang="0">
                  <a:pos x="80" y="400"/>
                </a:cxn>
                <a:cxn ang="0">
                  <a:pos x="0" y="400"/>
                </a:cxn>
              </a:cxnLst>
              <a:rect l="0" t="0" r="r" b="b"/>
              <a:pathLst>
                <a:path w="272" h="400">
                  <a:moveTo>
                    <a:pt x="272" y="0"/>
                  </a:moveTo>
                  <a:lnTo>
                    <a:pt x="80" y="400"/>
                  </a:lnTo>
                  <a:lnTo>
                    <a:pt x="0" y="40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274" name="Freeform 18"/>
            <p:cNvSpPr>
              <a:spLocks/>
            </p:cNvSpPr>
            <p:nvPr/>
          </p:nvSpPr>
          <p:spPr bwMode="auto">
            <a:xfrm>
              <a:off x="1558" y="3164"/>
              <a:ext cx="232" cy="408"/>
            </a:xfrm>
            <a:custGeom>
              <a:avLst/>
              <a:gdLst/>
              <a:ahLst/>
              <a:cxnLst>
                <a:cxn ang="0">
                  <a:pos x="0" y="0"/>
                </a:cxn>
                <a:cxn ang="0">
                  <a:pos x="156" y="408"/>
                </a:cxn>
                <a:cxn ang="0">
                  <a:pos x="232" y="408"/>
                </a:cxn>
              </a:cxnLst>
              <a:rect l="0" t="0" r="r" b="b"/>
              <a:pathLst>
                <a:path w="232" h="408">
                  <a:moveTo>
                    <a:pt x="0" y="0"/>
                  </a:moveTo>
                  <a:lnTo>
                    <a:pt x="156" y="408"/>
                  </a:lnTo>
                  <a:lnTo>
                    <a:pt x="232" y="408"/>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275" name="Freeform 19"/>
            <p:cNvSpPr>
              <a:spLocks/>
            </p:cNvSpPr>
            <p:nvPr/>
          </p:nvSpPr>
          <p:spPr bwMode="auto">
            <a:xfrm>
              <a:off x="1479" y="2357"/>
              <a:ext cx="170" cy="94"/>
            </a:xfrm>
            <a:custGeom>
              <a:avLst/>
              <a:gdLst/>
              <a:ahLst/>
              <a:cxnLst>
                <a:cxn ang="0">
                  <a:pos x="0" y="6"/>
                </a:cxn>
                <a:cxn ang="0">
                  <a:pos x="12" y="43"/>
                </a:cxn>
                <a:cxn ang="0">
                  <a:pos x="21" y="57"/>
                </a:cxn>
                <a:cxn ang="0">
                  <a:pos x="32" y="72"/>
                </a:cxn>
                <a:cxn ang="0">
                  <a:pos x="66" y="91"/>
                </a:cxn>
                <a:cxn ang="0">
                  <a:pos x="117" y="90"/>
                </a:cxn>
                <a:cxn ang="0">
                  <a:pos x="122" y="85"/>
                </a:cxn>
                <a:cxn ang="0">
                  <a:pos x="128" y="84"/>
                </a:cxn>
                <a:cxn ang="0">
                  <a:pos x="143" y="66"/>
                </a:cxn>
                <a:cxn ang="0">
                  <a:pos x="149" y="52"/>
                </a:cxn>
                <a:cxn ang="0">
                  <a:pos x="165" y="24"/>
                </a:cxn>
                <a:cxn ang="0">
                  <a:pos x="168" y="4"/>
                </a:cxn>
                <a:cxn ang="0">
                  <a:pos x="170" y="0"/>
                </a:cxn>
              </a:cxnLst>
              <a:rect l="0" t="0" r="r" b="b"/>
              <a:pathLst>
                <a:path w="170" h="94">
                  <a:moveTo>
                    <a:pt x="0" y="6"/>
                  </a:moveTo>
                  <a:cubicBezTo>
                    <a:pt x="5" y="17"/>
                    <a:pt x="5" y="33"/>
                    <a:pt x="12" y="43"/>
                  </a:cubicBezTo>
                  <a:cubicBezTo>
                    <a:pt x="14" y="49"/>
                    <a:pt x="16" y="53"/>
                    <a:pt x="21" y="57"/>
                  </a:cubicBezTo>
                  <a:cubicBezTo>
                    <a:pt x="24" y="65"/>
                    <a:pt x="24" y="68"/>
                    <a:pt x="32" y="72"/>
                  </a:cubicBezTo>
                  <a:cubicBezTo>
                    <a:pt x="41" y="87"/>
                    <a:pt x="49" y="90"/>
                    <a:pt x="66" y="91"/>
                  </a:cubicBezTo>
                  <a:cubicBezTo>
                    <a:pt x="83" y="94"/>
                    <a:pt x="100" y="91"/>
                    <a:pt x="117" y="90"/>
                  </a:cubicBezTo>
                  <a:cubicBezTo>
                    <a:pt x="119" y="88"/>
                    <a:pt x="120" y="86"/>
                    <a:pt x="122" y="85"/>
                  </a:cubicBezTo>
                  <a:cubicBezTo>
                    <a:pt x="124" y="84"/>
                    <a:pt x="126" y="85"/>
                    <a:pt x="128" y="84"/>
                  </a:cubicBezTo>
                  <a:cubicBezTo>
                    <a:pt x="133" y="80"/>
                    <a:pt x="139" y="72"/>
                    <a:pt x="143" y="66"/>
                  </a:cubicBezTo>
                  <a:cubicBezTo>
                    <a:pt x="144" y="60"/>
                    <a:pt x="146" y="57"/>
                    <a:pt x="149" y="52"/>
                  </a:cubicBezTo>
                  <a:cubicBezTo>
                    <a:pt x="151" y="41"/>
                    <a:pt x="159" y="33"/>
                    <a:pt x="165" y="24"/>
                  </a:cubicBezTo>
                  <a:cubicBezTo>
                    <a:pt x="166" y="17"/>
                    <a:pt x="166" y="11"/>
                    <a:pt x="168" y="4"/>
                  </a:cubicBezTo>
                  <a:cubicBezTo>
                    <a:pt x="168" y="3"/>
                    <a:pt x="170" y="0"/>
                    <a:pt x="170" y="0"/>
                  </a:cubicBezTo>
                </a:path>
              </a:pathLst>
            </a:custGeom>
            <a:noFill/>
            <a:ln w="19050" cap="flat" cmpd="sng">
              <a:solidFill>
                <a:schemeClr val="tx1"/>
              </a:solidFill>
              <a:prstDash val="solid"/>
              <a:round/>
              <a:headEnd/>
              <a:tailEnd/>
            </a:ln>
            <a:effectLst/>
          </p:spPr>
          <p:txBody>
            <a:bodyPr lIns="90488" tIns="44450" rIns="90488" bIns="44450"/>
            <a:lstStyle/>
            <a:p>
              <a:endParaRPr lang="zh-CN" altLang="en-US"/>
            </a:p>
          </p:txBody>
        </p:sp>
        <p:sp>
          <p:nvSpPr>
            <p:cNvPr id="224276" name="Freeform 20"/>
            <p:cNvSpPr>
              <a:spLocks/>
            </p:cNvSpPr>
            <p:nvPr/>
          </p:nvSpPr>
          <p:spPr bwMode="auto">
            <a:xfrm>
              <a:off x="1461" y="2355"/>
              <a:ext cx="30" cy="14"/>
            </a:xfrm>
            <a:custGeom>
              <a:avLst/>
              <a:gdLst/>
              <a:ahLst/>
              <a:cxnLst>
                <a:cxn ang="0">
                  <a:pos x="0" y="14"/>
                </a:cxn>
                <a:cxn ang="0">
                  <a:pos x="27" y="8"/>
                </a:cxn>
                <a:cxn ang="0">
                  <a:pos x="30" y="0"/>
                </a:cxn>
              </a:cxnLst>
              <a:rect l="0" t="0" r="r" b="b"/>
              <a:pathLst>
                <a:path w="30" h="14">
                  <a:moveTo>
                    <a:pt x="0" y="14"/>
                  </a:moveTo>
                  <a:cubicBezTo>
                    <a:pt x="9" y="13"/>
                    <a:pt x="20" y="13"/>
                    <a:pt x="27" y="8"/>
                  </a:cubicBezTo>
                  <a:cubicBezTo>
                    <a:pt x="29" y="2"/>
                    <a:pt x="28" y="5"/>
                    <a:pt x="30"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77" name="Freeform 21"/>
            <p:cNvSpPr>
              <a:spLocks/>
            </p:cNvSpPr>
            <p:nvPr/>
          </p:nvSpPr>
          <p:spPr bwMode="auto">
            <a:xfrm>
              <a:off x="1633" y="2351"/>
              <a:ext cx="30" cy="15"/>
            </a:xfrm>
            <a:custGeom>
              <a:avLst/>
              <a:gdLst/>
              <a:ahLst/>
              <a:cxnLst>
                <a:cxn ang="0">
                  <a:pos x="0" y="0"/>
                </a:cxn>
                <a:cxn ang="0">
                  <a:pos x="14" y="6"/>
                </a:cxn>
                <a:cxn ang="0">
                  <a:pos x="26" y="11"/>
                </a:cxn>
                <a:cxn ang="0">
                  <a:pos x="30" y="15"/>
                </a:cxn>
              </a:cxnLst>
              <a:rect l="0" t="0" r="r" b="b"/>
              <a:pathLst>
                <a:path w="30" h="15">
                  <a:moveTo>
                    <a:pt x="0" y="0"/>
                  </a:moveTo>
                  <a:cubicBezTo>
                    <a:pt x="5" y="3"/>
                    <a:pt x="8" y="5"/>
                    <a:pt x="14" y="6"/>
                  </a:cubicBezTo>
                  <a:cubicBezTo>
                    <a:pt x="18" y="8"/>
                    <a:pt x="23" y="8"/>
                    <a:pt x="26" y="11"/>
                  </a:cubicBezTo>
                  <a:cubicBezTo>
                    <a:pt x="29" y="15"/>
                    <a:pt x="27" y="15"/>
                    <a:pt x="30" y="15"/>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78" name="Oval 22"/>
            <p:cNvSpPr>
              <a:spLocks noChangeArrowheads="1"/>
            </p:cNvSpPr>
            <p:nvPr/>
          </p:nvSpPr>
          <p:spPr bwMode="auto">
            <a:xfrm>
              <a:off x="1439" y="2200"/>
              <a:ext cx="102" cy="78"/>
            </a:xfrm>
            <a:prstGeom prst="ellipse">
              <a:avLst/>
            </a:prstGeom>
            <a:noFill/>
            <a:ln w="19050" algn="ctr">
              <a:solidFill>
                <a:schemeClr val="accent2"/>
              </a:solidFill>
              <a:round/>
              <a:headEnd/>
              <a:tailEnd/>
            </a:ln>
            <a:effectLst/>
          </p:spPr>
          <p:txBody>
            <a:bodyPr wrap="none" lIns="90488" tIns="44450" rIns="90488" bIns="44450" anchor="ctr"/>
            <a:lstStyle/>
            <a:p>
              <a:endParaRPr lang="zh-CN" altLang="en-US"/>
            </a:p>
          </p:txBody>
        </p:sp>
        <p:sp>
          <p:nvSpPr>
            <p:cNvPr id="224279" name="Oval 23"/>
            <p:cNvSpPr>
              <a:spLocks noChangeArrowheads="1"/>
            </p:cNvSpPr>
            <p:nvPr/>
          </p:nvSpPr>
          <p:spPr bwMode="auto">
            <a:xfrm>
              <a:off x="1592" y="2201"/>
              <a:ext cx="102" cy="78"/>
            </a:xfrm>
            <a:prstGeom prst="ellipse">
              <a:avLst/>
            </a:prstGeom>
            <a:noFill/>
            <a:ln w="19050" algn="ctr">
              <a:solidFill>
                <a:schemeClr val="accent2"/>
              </a:solidFill>
              <a:round/>
              <a:headEnd/>
              <a:tailEnd/>
            </a:ln>
            <a:effectLst/>
          </p:spPr>
          <p:txBody>
            <a:bodyPr wrap="none" lIns="90488" tIns="44450" rIns="90488" bIns="44450" anchor="ctr"/>
            <a:lstStyle/>
            <a:p>
              <a:endParaRPr lang="zh-CN" altLang="en-US"/>
            </a:p>
          </p:txBody>
        </p:sp>
        <p:sp>
          <p:nvSpPr>
            <p:cNvPr id="224280" name="Line 24"/>
            <p:cNvSpPr>
              <a:spLocks noChangeShapeType="1"/>
            </p:cNvSpPr>
            <p:nvPr/>
          </p:nvSpPr>
          <p:spPr bwMode="auto">
            <a:xfrm>
              <a:off x="1541" y="2234"/>
              <a:ext cx="52" cy="1"/>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224281" name="Line 25"/>
            <p:cNvSpPr>
              <a:spLocks noChangeShapeType="1"/>
            </p:cNvSpPr>
            <p:nvPr/>
          </p:nvSpPr>
          <p:spPr bwMode="auto">
            <a:xfrm flipV="1">
              <a:off x="1694" y="2210"/>
              <a:ext cx="30" cy="25"/>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224282" name="Line 26"/>
            <p:cNvSpPr>
              <a:spLocks noChangeShapeType="1"/>
            </p:cNvSpPr>
            <p:nvPr/>
          </p:nvSpPr>
          <p:spPr bwMode="auto">
            <a:xfrm>
              <a:off x="1418" y="2212"/>
              <a:ext cx="25" cy="21"/>
            </a:xfrm>
            <a:prstGeom prst="line">
              <a:avLst/>
            </a:prstGeom>
            <a:noFill/>
            <a:ln w="19050">
              <a:solidFill>
                <a:schemeClr val="accent2"/>
              </a:solidFill>
              <a:round/>
              <a:headEnd/>
              <a:tailEnd/>
            </a:ln>
            <a:effectLst/>
          </p:spPr>
          <p:txBody>
            <a:bodyPr lIns="90488" tIns="44450" rIns="90488" bIns="44450"/>
            <a:lstStyle/>
            <a:p>
              <a:endParaRPr lang="zh-CN" altLang="en-US"/>
            </a:p>
          </p:txBody>
        </p:sp>
      </p:grpSp>
      <p:grpSp>
        <p:nvGrpSpPr>
          <p:cNvPr id="224283" name="Group 27"/>
          <p:cNvGrpSpPr>
            <a:grpSpLocks/>
          </p:cNvGrpSpPr>
          <p:nvPr/>
        </p:nvGrpSpPr>
        <p:grpSpPr bwMode="auto">
          <a:xfrm>
            <a:off x="1330325" y="3205163"/>
            <a:ext cx="1177925" cy="2498725"/>
            <a:chOff x="1286" y="1998"/>
            <a:chExt cx="742" cy="1574"/>
          </a:xfrm>
        </p:grpSpPr>
        <p:sp>
          <p:nvSpPr>
            <p:cNvPr id="224284" name="Line 28"/>
            <p:cNvSpPr>
              <a:spLocks noChangeShapeType="1"/>
            </p:cNvSpPr>
            <p:nvPr/>
          </p:nvSpPr>
          <p:spPr bwMode="auto">
            <a:xfrm flipH="1">
              <a:off x="1558" y="2484"/>
              <a:ext cx="4" cy="684"/>
            </a:xfrm>
            <a:prstGeom prst="line">
              <a:avLst/>
            </a:prstGeom>
            <a:noFill/>
            <a:ln w="57150">
              <a:solidFill>
                <a:srgbClr val="996633"/>
              </a:solidFill>
              <a:round/>
              <a:headEnd/>
              <a:tailEnd/>
            </a:ln>
            <a:effectLst/>
          </p:spPr>
          <p:txBody>
            <a:bodyPr lIns="90488" tIns="44450" rIns="90488" bIns="44450"/>
            <a:lstStyle/>
            <a:p>
              <a:endParaRPr lang="zh-CN" altLang="en-US"/>
            </a:p>
          </p:txBody>
        </p:sp>
        <p:sp>
          <p:nvSpPr>
            <p:cNvPr id="224285" name="Freeform 29"/>
            <p:cNvSpPr>
              <a:spLocks/>
            </p:cNvSpPr>
            <p:nvPr/>
          </p:nvSpPr>
          <p:spPr bwMode="auto">
            <a:xfrm>
              <a:off x="1346" y="2612"/>
              <a:ext cx="216" cy="496"/>
            </a:xfrm>
            <a:custGeom>
              <a:avLst/>
              <a:gdLst/>
              <a:ahLst/>
              <a:cxnLst>
                <a:cxn ang="0">
                  <a:pos x="216" y="0"/>
                </a:cxn>
                <a:cxn ang="0">
                  <a:pos x="0" y="224"/>
                </a:cxn>
                <a:cxn ang="0">
                  <a:pos x="216" y="448"/>
                </a:cxn>
                <a:cxn ang="0">
                  <a:pos x="128" y="496"/>
                </a:cxn>
              </a:cxnLst>
              <a:rect l="0" t="0" r="r" b="b"/>
              <a:pathLst>
                <a:path w="216" h="496">
                  <a:moveTo>
                    <a:pt x="216" y="0"/>
                  </a:moveTo>
                  <a:lnTo>
                    <a:pt x="0" y="224"/>
                  </a:lnTo>
                  <a:lnTo>
                    <a:pt x="216" y="448"/>
                  </a:lnTo>
                  <a:lnTo>
                    <a:pt x="128" y="496"/>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286" name="Freeform 30"/>
            <p:cNvSpPr>
              <a:spLocks/>
            </p:cNvSpPr>
            <p:nvPr/>
          </p:nvSpPr>
          <p:spPr bwMode="auto">
            <a:xfrm>
              <a:off x="1704" y="2208"/>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287" name="Freeform 31"/>
            <p:cNvSpPr>
              <a:spLocks/>
            </p:cNvSpPr>
            <p:nvPr/>
          </p:nvSpPr>
          <p:spPr bwMode="auto">
            <a:xfrm flipH="1">
              <a:off x="1372" y="2207"/>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288" name="Oval 32"/>
            <p:cNvSpPr>
              <a:spLocks noChangeArrowheads="1"/>
            </p:cNvSpPr>
            <p:nvPr/>
          </p:nvSpPr>
          <p:spPr bwMode="auto">
            <a:xfrm>
              <a:off x="1407" y="2070"/>
              <a:ext cx="314" cy="420"/>
            </a:xfrm>
            <a:prstGeom prst="ellipse">
              <a:avLst/>
            </a:prstGeom>
            <a:solidFill>
              <a:srgbClr val="FFFFCC"/>
            </a:solidFill>
            <a:ln w="19050" algn="ctr">
              <a:solidFill>
                <a:schemeClr val="tx1"/>
              </a:solidFill>
              <a:round/>
              <a:headEnd/>
              <a:tailEnd/>
            </a:ln>
            <a:effectLst/>
          </p:spPr>
          <p:txBody>
            <a:bodyPr wrap="none" lIns="90488" tIns="44450" rIns="90488" bIns="44450" anchor="ctr"/>
            <a:lstStyle/>
            <a:p>
              <a:endParaRPr lang="zh-CN" altLang="en-US"/>
            </a:p>
          </p:txBody>
        </p:sp>
        <p:sp>
          <p:nvSpPr>
            <p:cNvPr id="224289" name="Freeform 33"/>
            <p:cNvSpPr>
              <a:spLocks/>
            </p:cNvSpPr>
            <p:nvPr/>
          </p:nvSpPr>
          <p:spPr bwMode="auto">
            <a:xfrm>
              <a:off x="1540" y="2250"/>
              <a:ext cx="54" cy="132"/>
            </a:xfrm>
            <a:custGeom>
              <a:avLst/>
              <a:gdLst/>
              <a:ahLst/>
              <a:cxnLst>
                <a:cxn ang="0">
                  <a:pos x="30" y="0"/>
                </a:cxn>
                <a:cxn ang="0">
                  <a:pos x="6" y="66"/>
                </a:cxn>
                <a:cxn ang="0">
                  <a:pos x="54" y="120"/>
                </a:cxn>
              </a:cxnLst>
              <a:rect l="0" t="0" r="r" b="b"/>
              <a:pathLst>
                <a:path w="54" h="132">
                  <a:moveTo>
                    <a:pt x="30" y="0"/>
                  </a:moveTo>
                  <a:cubicBezTo>
                    <a:pt x="25" y="27"/>
                    <a:pt x="21" y="43"/>
                    <a:pt x="6" y="66"/>
                  </a:cubicBezTo>
                  <a:cubicBezTo>
                    <a:pt x="21" y="132"/>
                    <a:pt x="0" y="120"/>
                    <a:pt x="54" y="12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90" name="Freeform 34"/>
            <p:cNvSpPr>
              <a:spLocks/>
            </p:cNvSpPr>
            <p:nvPr/>
          </p:nvSpPr>
          <p:spPr bwMode="auto">
            <a:xfrm>
              <a:off x="1440" y="2214"/>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91" name="Freeform 35"/>
            <p:cNvSpPr>
              <a:spLocks/>
            </p:cNvSpPr>
            <p:nvPr/>
          </p:nvSpPr>
          <p:spPr bwMode="auto">
            <a:xfrm>
              <a:off x="1588" y="2215"/>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92" name="Freeform 36"/>
            <p:cNvSpPr>
              <a:spLocks/>
            </p:cNvSpPr>
            <p:nvPr/>
          </p:nvSpPr>
          <p:spPr bwMode="auto">
            <a:xfrm>
              <a:off x="1462" y="2223"/>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93" name="Freeform 37"/>
            <p:cNvSpPr>
              <a:spLocks/>
            </p:cNvSpPr>
            <p:nvPr/>
          </p:nvSpPr>
          <p:spPr bwMode="auto">
            <a:xfrm flipH="1">
              <a:off x="1617" y="2225"/>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94" name="Freeform 38"/>
            <p:cNvSpPr>
              <a:spLocks/>
            </p:cNvSpPr>
            <p:nvPr/>
          </p:nvSpPr>
          <p:spPr bwMode="auto">
            <a:xfrm>
              <a:off x="1480" y="2248"/>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95" name="Freeform 39"/>
            <p:cNvSpPr>
              <a:spLocks/>
            </p:cNvSpPr>
            <p:nvPr/>
          </p:nvSpPr>
          <p:spPr bwMode="auto">
            <a:xfrm>
              <a:off x="1629" y="2249"/>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296" name="Freeform 40"/>
            <p:cNvSpPr>
              <a:spLocks/>
            </p:cNvSpPr>
            <p:nvPr/>
          </p:nvSpPr>
          <p:spPr bwMode="auto">
            <a:xfrm>
              <a:off x="1368" y="1998"/>
              <a:ext cx="395" cy="246"/>
            </a:xfrm>
            <a:custGeom>
              <a:avLst/>
              <a:gdLst/>
              <a:ahLst/>
              <a:cxnLst>
                <a:cxn ang="0">
                  <a:pos x="38" y="215"/>
                </a:cxn>
                <a:cxn ang="0">
                  <a:pos x="17" y="227"/>
                </a:cxn>
                <a:cxn ang="0">
                  <a:pos x="0" y="221"/>
                </a:cxn>
                <a:cxn ang="0">
                  <a:pos x="42" y="149"/>
                </a:cxn>
                <a:cxn ang="0">
                  <a:pos x="84" y="152"/>
                </a:cxn>
                <a:cxn ang="0">
                  <a:pos x="75" y="170"/>
                </a:cxn>
                <a:cxn ang="0">
                  <a:pos x="86" y="107"/>
                </a:cxn>
                <a:cxn ang="0">
                  <a:pos x="102" y="93"/>
                </a:cxn>
                <a:cxn ang="0">
                  <a:pos x="134" y="83"/>
                </a:cxn>
                <a:cxn ang="0">
                  <a:pos x="173" y="63"/>
                </a:cxn>
                <a:cxn ang="0">
                  <a:pos x="188" y="71"/>
                </a:cxn>
                <a:cxn ang="0">
                  <a:pos x="186" y="90"/>
                </a:cxn>
                <a:cxn ang="0">
                  <a:pos x="219" y="54"/>
                </a:cxn>
                <a:cxn ang="0">
                  <a:pos x="255" y="56"/>
                </a:cxn>
                <a:cxn ang="0">
                  <a:pos x="272" y="65"/>
                </a:cxn>
                <a:cxn ang="0">
                  <a:pos x="300" y="123"/>
                </a:cxn>
                <a:cxn ang="0">
                  <a:pos x="311" y="98"/>
                </a:cxn>
                <a:cxn ang="0">
                  <a:pos x="339" y="176"/>
                </a:cxn>
                <a:cxn ang="0">
                  <a:pos x="339" y="155"/>
                </a:cxn>
                <a:cxn ang="0">
                  <a:pos x="380" y="194"/>
                </a:cxn>
                <a:cxn ang="0">
                  <a:pos x="351" y="204"/>
                </a:cxn>
                <a:cxn ang="0">
                  <a:pos x="329" y="188"/>
                </a:cxn>
                <a:cxn ang="0">
                  <a:pos x="269" y="125"/>
                </a:cxn>
                <a:cxn ang="0">
                  <a:pos x="291" y="122"/>
                </a:cxn>
                <a:cxn ang="0">
                  <a:pos x="257" y="107"/>
                </a:cxn>
                <a:cxn ang="0">
                  <a:pos x="236" y="144"/>
                </a:cxn>
                <a:cxn ang="0">
                  <a:pos x="194" y="138"/>
                </a:cxn>
                <a:cxn ang="0">
                  <a:pos x="138" y="107"/>
                </a:cxn>
                <a:cxn ang="0">
                  <a:pos x="149" y="120"/>
                </a:cxn>
                <a:cxn ang="0">
                  <a:pos x="96" y="180"/>
                </a:cxn>
                <a:cxn ang="0">
                  <a:pos x="89" y="156"/>
                </a:cxn>
                <a:cxn ang="0">
                  <a:pos x="35" y="177"/>
                </a:cxn>
                <a:cxn ang="0">
                  <a:pos x="74" y="84"/>
                </a:cxn>
                <a:cxn ang="0">
                  <a:pos x="110" y="48"/>
                </a:cxn>
                <a:cxn ang="0">
                  <a:pos x="107" y="63"/>
                </a:cxn>
                <a:cxn ang="0">
                  <a:pos x="107" y="93"/>
                </a:cxn>
                <a:cxn ang="0">
                  <a:pos x="128" y="65"/>
                </a:cxn>
                <a:cxn ang="0">
                  <a:pos x="132" y="51"/>
                </a:cxn>
                <a:cxn ang="0">
                  <a:pos x="158" y="6"/>
                </a:cxn>
                <a:cxn ang="0">
                  <a:pos x="207" y="2"/>
                </a:cxn>
                <a:cxn ang="0">
                  <a:pos x="260" y="60"/>
                </a:cxn>
                <a:cxn ang="0">
                  <a:pos x="306" y="74"/>
                </a:cxn>
                <a:cxn ang="0">
                  <a:pos x="291" y="92"/>
                </a:cxn>
                <a:cxn ang="0">
                  <a:pos x="290" y="84"/>
                </a:cxn>
                <a:cxn ang="0">
                  <a:pos x="314" y="93"/>
                </a:cxn>
                <a:cxn ang="0">
                  <a:pos x="377" y="150"/>
                </a:cxn>
                <a:cxn ang="0">
                  <a:pos x="321" y="177"/>
                </a:cxn>
                <a:cxn ang="0">
                  <a:pos x="257" y="156"/>
                </a:cxn>
                <a:cxn ang="0">
                  <a:pos x="294" y="137"/>
                </a:cxn>
                <a:cxn ang="0">
                  <a:pos x="200" y="156"/>
                </a:cxn>
                <a:cxn ang="0">
                  <a:pos x="155" y="144"/>
                </a:cxn>
              </a:cxnLst>
              <a:rect l="0" t="0" r="r" b="b"/>
              <a:pathLst>
                <a:path w="395" h="246">
                  <a:moveTo>
                    <a:pt x="63" y="195"/>
                  </a:moveTo>
                  <a:cubicBezTo>
                    <a:pt x="40" y="194"/>
                    <a:pt x="20" y="201"/>
                    <a:pt x="35" y="182"/>
                  </a:cubicBezTo>
                  <a:cubicBezTo>
                    <a:pt x="42" y="186"/>
                    <a:pt x="46" y="190"/>
                    <a:pt x="50" y="197"/>
                  </a:cubicBezTo>
                  <a:cubicBezTo>
                    <a:pt x="47" y="206"/>
                    <a:pt x="45" y="209"/>
                    <a:pt x="38" y="215"/>
                  </a:cubicBezTo>
                  <a:cubicBezTo>
                    <a:pt x="34" y="214"/>
                    <a:pt x="30" y="214"/>
                    <a:pt x="26" y="212"/>
                  </a:cubicBezTo>
                  <a:cubicBezTo>
                    <a:pt x="17" y="207"/>
                    <a:pt x="29" y="201"/>
                    <a:pt x="33" y="200"/>
                  </a:cubicBezTo>
                  <a:cubicBezTo>
                    <a:pt x="37" y="205"/>
                    <a:pt x="39" y="210"/>
                    <a:pt x="42" y="216"/>
                  </a:cubicBezTo>
                  <a:cubicBezTo>
                    <a:pt x="39" y="231"/>
                    <a:pt x="32" y="228"/>
                    <a:pt x="17" y="227"/>
                  </a:cubicBezTo>
                  <a:cubicBezTo>
                    <a:pt x="11" y="217"/>
                    <a:pt x="4" y="205"/>
                    <a:pt x="21" y="203"/>
                  </a:cubicBezTo>
                  <a:cubicBezTo>
                    <a:pt x="32" y="207"/>
                    <a:pt x="29" y="209"/>
                    <a:pt x="33" y="219"/>
                  </a:cubicBezTo>
                  <a:cubicBezTo>
                    <a:pt x="36" y="233"/>
                    <a:pt x="36" y="244"/>
                    <a:pt x="20" y="246"/>
                  </a:cubicBezTo>
                  <a:cubicBezTo>
                    <a:pt x="6" y="244"/>
                    <a:pt x="4" y="233"/>
                    <a:pt x="0" y="221"/>
                  </a:cubicBezTo>
                  <a:cubicBezTo>
                    <a:pt x="7" y="177"/>
                    <a:pt x="6" y="180"/>
                    <a:pt x="41" y="167"/>
                  </a:cubicBezTo>
                  <a:cubicBezTo>
                    <a:pt x="48" y="181"/>
                    <a:pt x="49" y="199"/>
                    <a:pt x="38" y="210"/>
                  </a:cubicBezTo>
                  <a:cubicBezTo>
                    <a:pt x="13" y="203"/>
                    <a:pt x="20" y="196"/>
                    <a:pt x="26" y="161"/>
                  </a:cubicBezTo>
                  <a:cubicBezTo>
                    <a:pt x="27" y="157"/>
                    <a:pt x="39" y="152"/>
                    <a:pt x="42" y="149"/>
                  </a:cubicBezTo>
                  <a:cubicBezTo>
                    <a:pt x="53" y="161"/>
                    <a:pt x="60" y="173"/>
                    <a:pt x="63" y="189"/>
                  </a:cubicBezTo>
                  <a:cubicBezTo>
                    <a:pt x="59" y="202"/>
                    <a:pt x="54" y="201"/>
                    <a:pt x="41" y="197"/>
                  </a:cubicBezTo>
                  <a:cubicBezTo>
                    <a:pt x="42" y="159"/>
                    <a:pt x="35" y="141"/>
                    <a:pt x="71" y="132"/>
                  </a:cubicBezTo>
                  <a:cubicBezTo>
                    <a:pt x="84" y="139"/>
                    <a:pt x="83" y="138"/>
                    <a:pt x="84" y="152"/>
                  </a:cubicBezTo>
                  <a:cubicBezTo>
                    <a:pt x="80" y="190"/>
                    <a:pt x="88" y="187"/>
                    <a:pt x="54" y="183"/>
                  </a:cubicBezTo>
                  <a:cubicBezTo>
                    <a:pt x="49" y="176"/>
                    <a:pt x="45" y="170"/>
                    <a:pt x="42" y="162"/>
                  </a:cubicBezTo>
                  <a:cubicBezTo>
                    <a:pt x="46" y="136"/>
                    <a:pt x="49" y="129"/>
                    <a:pt x="75" y="125"/>
                  </a:cubicBezTo>
                  <a:cubicBezTo>
                    <a:pt x="100" y="137"/>
                    <a:pt x="95" y="162"/>
                    <a:pt x="75" y="170"/>
                  </a:cubicBezTo>
                  <a:cubicBezTo>
                    <a:pt x="56" y="131"/>
                    <a:pt x="76" y="124"/>
                    <a:pt x="99" y="108"/>
                  </a:cubicBezTo>
                  <a:cubicBezTo>
                    <a:pt x="109" y="114"/>
                    <a:pt x="108" y="127"/>
                    <a:pt x="110" y="137"/>
                  </a:cubicBezTo>
                  <a:cubicBezTo>
                    <a:pt x="104" y="158"/>
                    <a:pt x="105" y="157"/>
                    <a:pt x="84" y="153"/>
                  </a:cubicBezTo>
                  <a:cubicBezTo>
                    <a:pt x="77" y="138"/>
                    <a:pt x="73" y="120"/>
                    <a:pt x="86" y="107"/>
                  </a:cubicBezTo>
                  <a:cubicBezTo>
                    <a:pt x="96" y="115"/>
                    <a:pt x="97" y="118"/>
                    <a:pt x="99" y="131"/>
                  </a:cubicBezTo>
                  <a:cubicBezTo>
                    <a:pt x="97" y="146"/>
                    <a:pt x="89" y="142"/>
                    <a:pt x="84" y="131"/>
                  </a:cubicBezTo>
                  <a:cubicBezTo>
                    <a:pt x="83" y="123"/>
                    <a:pt x="81" y="109"/>
                    <a:pt x="86" y="102"/>
                  </a:cubicBezTo>
                  <a:cubicBezTo>
                    <a:pt x="90" y="97"/>
                    <a:pt x="102" y="93"/>
                    <a:pt x="102" y="93"/>
                  </a:cubicBezTo>
                  <a:cubicBezTo>
                    <a:pt x="135" y="99"/>
                    <a:pt x="125" y="92"/>
                    <a:pt x="131" y="111"/>
                  </a:cubicBezTo>
                  <a:cubicBezTo>
                    <a:pt x="125" y="135"/>
                    <a:pt x="122" y="128"/>
                    <a:pt x="96" y="119"/>
                  </a:cubicBezTo>
                  <a:cubicBezTo>
                    <a:pt x="85" y="98"/>
                    <a:pt x="90" y="84"/>
                    <a:pt x="110" y="75"/>
                  </a:cubicBezTo>
                  <a:cubicBezTo>
                    <a:pt x="119" y="76"/>
                    <a:pt x="134" y="70"/>
                    <a:pt x="134" y="83"/>
                  </a:cubicBezTo>
                  <a:cubicBezTo>
                    <a:pt x="134" y="95"/>
                    <a:pt x="125" y="117"/>
                    <a:pt x="125" y="117"/>
                  </a:cubicBezTo>
                  <a:cubicBezTo>
                    <a:pt x="111" y="107"/>
                    <a:pt x="109" y="87"/>
                    <a:pt x="122" y="74"/>
                  </a:cubicBezTo>
                  <a:cubicBezTo>
                    <a:pt x="131" y="65"/>
                    <a:pt x="155" y="57"/>
                    <a:pt x="155" y="57"/>
                  </a:cubicBezTo>
                  <a:cubicBezTo>
                    <a:pt x="161" y="59"/>
                    <a:pt x="169" y="58"/>
                    <a:pt x="173" y="63"/>
                  </a:cubicBezTo>
                  <a:cubicBezTo>
                    <a:pt x="184" y="80"/>
                    <a:pt x="158" y="107"/>
                    <a:pt x="143" y="110"/>
                  </a:cubicBezTo>
                  <a:cubicBezTo>
                    <a:pt x="134" y="106"/>
                    <a:pt x="134" y="98"/>
                    <a:pt x="131" y="89"/>
                  </a:cubicBezTo>
                  <a:cubicBezTo>
                    <a:pt x="132" y="59"/>
                    <a:pt x="138" y="59"/>
                    <a:pt x="168" y="56"/>
                  </a:cubicBezTo>
                  <a:cubicBezTo>
                    <a:pt x="184" y="57"/>
                    <a:pt x="184" y="57"/>
                    <a:pt x="188" y="71"/>
                  </a:cubicBezTo>
                  <a:cubicBezTo>
                    <a:pt x="186" y="84"/>
                    <a:pt x="186" y="88"/>
                    <a:pt x="174" y="93"/>
                  </a:cubicBezTo>
                  <a:cubicBezTo>
                    <a:pt x="165" y="85"/>
                    <a:pt x="164" y="79"/>
                    <a:pt x="162" y="68"/>
                  </a:cubicBezTo>
                  <a:cubicBezTo>
                    <a:pt x="168" y="52"/>
                    <a:pt x="170" y="54"/>
                    <a:pt x="186" y="51"/>
                  </a:cubicBezTo>
                  <a:cubicBezTo>
                    <a:pt x="220" y="56"/>
                    <a:pt x="211" y="82"/>
                    <a:pt x="186" y="90"/>
                  </a:cubicBezTo>
                  <a:cubicBezTo>
                    <a:pt x="169" y="88"/>
                    <a:pt x="171" y="75"/>
                    <a:pt x="176" y="57"/>
                  </a:cubicBezTo>
                  <a:cubicBezTo>
                    <a:pt x="180" y="42"/>
                    <a:pt x="200" y="38"/>
                    <a:pt x="212" y="36"/>
                  </a:cubicBezTo>
                  <a:cubicBezTo>
                    <a:pt x="244" y="51"/>
                    <a:pt x="240" y="72"/>
                    <a:pt x="221" y="101"/>
                  </a:cubicBezTo>
                  <a:cubicBezTo>
                    <a:pt x="213" y="88"/>
                    <a:pt x="212" y="69"/>
                    <a:pt x="219" y="54"/>
                  </a:cubicBezTo>
                  <a:cubicBezTo>
                    <a:pt x="223" y="45"/>
                    <a:pt x="238" y="49"/>
                    <a:pt x="248" y="48"/>
                  </a:cubicBezTo>
                  <a:cubicBezTo>
                    <a:pt x="254" y="49"/>
                    <a:pt x="261" y="48"/>
                    <a:pt x="266" y="51"/>
                  </a:cubicBezTo>
                  <a:cubicBezTo>
                    <a:pt x="277" y="59"/>
                    <a:pt x="263" y="91"/>
                    <a:pt x="257" y="98"/>
                  </a:cubicBezTo>
                  <a:cubicBezTo>
                    <a:pt x="242" y="88"/>
                    <a:pt x="232" y="66"/>
                    <a:pt x="255" y="56"/>
                  </a:cubicBezTo>
                  <a:cubicBezTo>
                    <a:pt x="260" y="58"/>
                    <a:pt x="268" y="58"/>
                    <a:pt x="270" y="63"/>
                  </a:cubicBezTo>
                  <a:cubicBezTo>
                    <a:pt x="272" y="70"/>
                    <a:pt x="271" y="96"/>
                    <a:pt x="261" y="102"/>
                  </a:cubicBezTo>
                  <a:cubicBezTo>
                    <a:pt x="246" y="88"/>
                    <a:pt x="248" y="83"/>
                    <a:pt x="254" y="63"/>
                  </a:cubicBezTo>
                  <a:cubicBezTo>
                    <a:pt x="260" y="64"/>
                    <a:pt x="267" y="62"/>
                    <a:pt x="272" y="65"/>
                  </a:cubicBezTo>
                  <a:cubicBezTo>
                    <a:pt x="279" y="70"/>
                    <a:pt x="288" y="86"/>
                    <a:pt x="288" y="86"/>
                  </a:cubicBezTo>
                  <a:cubicBezTo>
                    <a:pt x="297" y="116"/>
                    <a:pt x="288" y="112"/>
                    <a:pt x="264" y="104"/>
                  </a:cubicBezTo>
                  <a:cubicBezTo>
                    <a:pt x="247" y="81"/>
                    <a:pt x="273" y="80"/>
                    <a:pt x="290" y="81"/>
                  </a:cubicBezTo>
                  <a:cubicBezTo>
                    <a:pt x="298" y="88"/>
                    <a:pt x="325" y="118"/>
                    <a:pt x="300" y="123"/>
                  </a:cubicBezTo>
                  <a:cubicBezTo>
                    <a:pt x="283" y="117"/>
                    <a:pt x="269" y="119"/>
                    <a:pt x="266" y="101"/>
                  </a:cubicBezTo>
                  <a:cubicBezTo>
                    <a:pt x="284" y="83"/>
                    <a:pt x="305" y="92"/>
                    <a:pt x="320" y="107"/>
                  </a:cubicBezTo>
                  <a:cubicBezTo>
                    <a:pt x="321" y="121"/>
                    <a:pt x="318" y="124"/>
                    <a:pt x="305" y="126"/>
                  </a:cubicBezTo>
                  <a:cubicBezTo>
                    <a:pt x="281" y="114"/>
                    <a:pt x="290" y="101"/>
                    <a:pt x="311" y="98"/>
                  </a:cubicBezTo>
                  <a:cubicBezTo>
                    <a:pt x="333" y="105"/>
                    <a:pt x="328" y="144"/>
                    <a:pt x="311" y="156"/>
                  </a:cubicBezTo>
                  <a:cubicBezTo>
                    <a:pt x="297" y="149"/>
                    <a:pt x="301" y="131"/>
                    <a:pt x="312" y="122"/>
                  </a:cubicBezTo>
                  <a:cubicBezTo>
                    <a:pt x="341" y="130"/>
                    <a:pt x="353" y="126"/>
                    <a:pt x="359" y="153"/>
                  </a:cubicBezTo>
                  <a:cubicBezTo>
                    <a:pt x="356" y="174"/>
                    <a:pt x="358" y="173"/>
                    <a:pt x="339" y="176"/>
                  </a:cubicBezTo>
                  <a:cubicBezTo>
                    <a:pt x="326" y="174"/>
                    <a:pt x="316" y="176"/>
                    <a:pt x="314" y="161"/>
                  </a:cubicBezTo>
                  <a:cubicBezTo>
                    <a:pt x="322" y="131"/>
                    <a:pt x="344" y="164"/>
                    <a:pt x="351" y="177"/>
                  </a:cubicBezTo>
                  <a:cubicBezTo>
                    <a:pt x="346" y="193"/>
                    <a:pt x="345" y="193"/>
                    <a:pt x="330" y="186"/>
                  </a:cubicBezTo>
                  <a:cubicBezTo>
                    <a:pt x="326" y="175"/>
                    <a:pt x="324" y="158"/>
                    <a:pt x="339" y="155"/>
                  </a:cubicBezTo>
                  <a:cubicBezTo>
                    <a:pt x="347" y="160"/>
                    <a:pt x="350" y="171"/>
                    <a:pt x="356" y="179"/>
                  </a:cubicBezTo>
                  <a:cubicBezTo>
                    <a:pt x="351" y="199"/>
                    <a:pt x="339" y="202"/>
                    <a:pt x="330" y="182"/>
                  </a:cubicBezTo>
                  <a:cubicBezTo>
                    <a:pt x="334" y="171"/>
                    <a:pt x="340" y="174"/>
                    <a:pt x="350" y="176"/>
                  </a:cubicBezTo>
                  <a:cubicBezTo>
                    <a:pt x="363" y="181"/>
                    <a:pt x="371" y="183"/>
                    <a:pt x="380" y="194"/>
                  </a:cubicBezTo>
                  <a:cubicBezTo>
                    <a:pt x="377" y="202"/>
                    <a:pt x="374" y="203"/>
                    <a:pt x="366" y="206"/>
                  </a:cubicBezTo>
                  <a:cubicBezTo>
                    <a:pt x="363" y="191"/>
                    <a:pt x="378" y="196"/>
                    <a:pt x="387" y="198"/>
                  </a:cubicBezTo>
                  <a:cubicBezTo>
                    <a:pt x="394" y="209"/>
                    <a:pt x="395" y="218"/>
                    <a:pt x="381" y="221"/>
                  </a:cubicBezTo>
                  <a:cubicBezTo>
                    <a:pt x="364" y="218"/>
                    <a:pt x="360" y="218"/>
                    <a:pt x="351" y="204"/>
                  </a:cubicBezTo>
                  <a:cubicBezTo>
                    <a:pt x="355" y="189"/>
                    <a:pt x="354" y="191"/>
                    <a:pt x="365" y="197"/>
                  </a:cubicBezTo>
                  <a:cubicBezTo>
                    <a:pt x="367" y="212"/>
                    <a:pt x="350" y="205"/>
                    <a:pt x="339" y="203"/>
                  </a:cubicBezTo>
                  <a:cubicBezTo>
                    <a:pt x="324" y="189"/>
                    <a:pt x="324" y="182"/>
                    <a:pt x="326" y="162"/>
                  </a:cubicBezTo>
                  <a:cubicBezTo>
                    <a:pt x="333" y="173"/>
                    <a:pt x="334" y="176"/>
                    <a:pt x="329" y="188"/>
                  </a:cubicBezTo>
                  <a:cubicBezTo>
                    <a:pt x="301" y="185"/>
                    <a:pt x="285" y="179"/>
                    <a:pt x="261" y="165"/>
                  </a:cubicBezTo>
                  <a:cubicBezTo>
                    <a:pt x="248" y="147"/>
                    <a:pt x="275" y="151"/>
                    <a:pt x="282" y="152"/>
                  </a:cubicBezTo>
                  <a:cubicBezTo>
                    <a:pt x="280" y="171"/>
                    <a:pt x="285" y="177"/>
                    <a:pt x="269" y="180"/>
                  </a:cubicBezTo>
                  <a:cubicBezTo>
                    <a:pt x="259" y="167"/>
                    <a:pt x="251" y="134"/>
                    <a:pt x="269" y="125"/>
                  </a:cubicBezTo>
                  <a:cubicBezTo>
                    <a:pt x="284" y="127"/>
                    <a:pt x="284" y="139"/>
                    <a:pt x="287" y="152"/>
                  </a:cubicBezTo>
                  <a:cubicBezTo>
                    <a:pt x="282" y="188"/>
                    <a:pt x="264" y="159"/>
                    <a:pt x="249" y="146"/>
                  </a:cubicBezTo>
                  <a:cubicBezTo>
                    <a:pt x="240" y="129"/>
                    <a:pt x="239" y="123"/>
                    <a:pt x="260" y="120"/>
                  </a:cubicBezTo>
                  <a:cubicBezTo>
                    <a:pt x="270" y="121"/>
                    <a:pt x="282" y="117"/>
                    <a:pt x="291" y="122"/>
                  </a:cubicBezTo>
                  <a:cubicBezTo>
                    <a:pt x="305" y="129"/>
                    <a:pt x="287" y="159"/>
                    <a:pt x="278" y="164"/>
                  </a:cubicBezTo>
                  <a:cubicBezTo>
                    <a:pt x="254" y="156"/>
                    <a:pt x="248" y="155"/>
                    <a:pt x="242" y="131"/>
                  </a:cubicBezTo>
                  <a:cubicBezTo>
                    <a:pt x="244" y="121"/>
                    <a:pt x="245" y="111"/>
                    <a:pt x="249" y="101"/>
                  </a:cubicBezTo>
                  <a:cubicBezTo>
                    <a:pt x="250" y="98"/>
                    <a:pt x="256" y="104"/>
                    <a:pt x="257" y="107"/>
                  </a:cubicBezTo>
                  <a:cubicBezTo>
                    <a:pt x="252" y="139"/>
                    <a:pt x="258" y="149"/>
                    <a:pt x="230" y="135"/>
                  </a:cubicBezTo>
                  <a:cubicBezTo>
                    <a:pt x="217" y="117"/>
                    <a:pt x="216" y="113"/>
                    <a:pt x="222" y="92"/>
                  </a:cubicBezTo>
                  <a:cubicBezTo>
                    <a:pt x="239" y="96"/>
                    <a:pt x="236" y="104"/>
                    <a:pt x="239" y="120"/>
                  </a:cubicBezTo>
                  <a:cubicBezTo>
                    <a:pt x="238" y="128"/>
                    <a:pt x="240" y="137"/>
                    <a:pt x="236" y="144"/>
                  </a:cubicBezTo>
                  <a:cubicBezTo>
                    <a:pt x="226" y="163"/>
                    <a:pt x="200" y="122"/>
                    <a:pt x="198" y="119"/>
                  </a:cubicBezTo>
                  <a:cubicBezTo>
                    <a:pt x="197" y="106"/>
                    <a:pt x="194" y="103"/>
                    <a:pt x="206" y="99"/>
                  </a:cubicBezTo>
                  <a:cubicBezTo>
                    <a:pt x="229" y="102"/>
                    <a:pt x="235" y="100"/>
                    <a:pt x="237" y="122"/>
                  </a:cubicBezTo>
                  <a:cubicBezTo>
                    <a:pt x="235" y="154"/>
                    <a:pt x="230" y="143"/>
                    <a:pt x="194" y="138"/>
                  </a:cubicBezTo>
                  <a:cubicBezTo>
                    <a:pt x="175" y="129"/>
                    <a:pt x="166" y="123"/>
                    <a:pt x="161" y="102"/>
                  </a:cubicBezTo>
                  <a:cubicBezTo>
                    <a:pt x="170" y="76"/>
                    <a:pt x="177" y="93"/>
                    <a:pt x="179" y="108"/>
                  </a:cubicBezTo>
                  <a:cubicBezTo>
                    <a:pt x="177" y="139"/>
                    <a:pt x="185" y="150"/>
                    <a:pt x="158" y="141"/>
                  </a:cubicBezTo>
                  <a:cubicBezTo>
                    <a:pt x="147" y="129"/>
                    <a:pt x="142" y="123"/>
                    <a:pt x="138" y="107"/>
                  </a:cubicBezTo>
                  <a:cubicBezTo>
                    <a:pt x="149" y="78"/>
                    <a:pt x="172" y="125"/>
                    <a:pt x="176" y="135"/>
                  </a:cubicBezTo>
                  <a:cubicBezTo>
                    <a:pt x="173" y="160"/>
                    <a:pt x="168" y="152"/>
                    <a:pt x="140" y="147"/>
                  </a:cubicBezTo>
                  <a:cubicBezTo>
                    <a:pt x="129" y="142"/>
                    <a:pt x="112" y="139"/>
                    <a:pt x="110" y="125"/>
                  </a:cubicBezTo>
                  <a:cubicBezTo>
                    <a:pt x="112" y="105"/>
                    <a:pt x="134" y="117"/>
                    <a:pt x="149" y="120"/>
                  </a:cubicBezTo>
                  <a:cubicBezTo>
                    <a:pt x="162" y="140"/>
                    <a:pt x="160" y="151"/>
                    <a:pt x="135" y="153"/>
                  </a:cubicBezTo>
                  <a:cubicBezTo>
                    <a:pt x="107" y="149"/>
                    <a:pt x="105" y="153"/>
                    <a:pt x="110" y="128"/>
                  </a:cubicBezTo>
                  <a:cubicBezTo>
                    <a:pt x="129" y="139"/>
                    <a:pt x="129" y="142"/>
                    <a:pt x="137" y="162"/>
                  </a:cubicBezTo>
                  <a:cubicBezTo>
                    <a:pt x="128" y="195"/>
                    <a:pt x="131" y="187"/>
                    <a:pt x="96" y="180"/>
                  </a:cubicBezTo>
                  <a:cubicBezTo>
                    <a:pt x="87" y="171"/>
                    <a:pt x="72" y="157"/>
                    <a:pt x="87" y="146"/>
                  </a:cubicBezTo>
                  <a:cubicBezTo>
                    <a:pt x="101" y="152"/>
                    <a:pt x="123" y="177"/>
                    <a:pt x="99" y="191"/>
                  </a:cubicBezTo>
                  <a:cubicBezTo>
                    <a:pt x="82" y="188"/>
                    <a:pt x="81" y="189"/>
                    <a:pt x="74" y="174"/>
                  </a:cubicBezTo>
                  <a:cubicBezTo>
                    <a:pt x="71" y="159"/>
                    <a:pt x="73" y="152"/>
                    <a:pt x="89" y="156"/>
                  </a:cubicBezTo>
                  <a:cubicBezTo>
                    <a:pt x="96" y="169"/>
                    <a:pt x="102" y="182"/>
                    <a:pt x="87" y="191"/>
                  </a:cubicBezTo>
                  <a:cubicBezTo>
                    <a:pt x="56" y="189"/>
                    <a:pt x="47" y="188"/>
                    <a:pt x="23" y="170"/>
                  </a:cubicBezTo>
                  <a:cubicBezTo>
                    <a:pt x="15" y="153"/>
                    <a:pt x="17" y="154"/>
                    <a:pt x="35" y="161"/>
                  </a:cubicBezTo>
                  <a:cubicBezTo>
                    <a:pt x="38" y="168"/>
                    <a:pt x="42" y="172"/>
                    <a:pt x="35" y="177"/>
                  </a:cubicBezTo>
                  <a:cubicBezTo>
                    <a:pt x="14" y="173"/>
                    <a:pt x="11" y="169"/>
                    <a:pt x="5" y="150"/>
                  </a:cubicBezTo>
                  <a:cubicBezTo>
                    <a:pt x="9" y="119"/>
                    <a:pt x="9" y="124"/>
                    <a:pt x="35" y="117"/>
                  </a:cubicBezTo>
                  <a:cubicBezTo>
                    <a:pt x="65" y="126"/>
                    <a:pt x="68" y="123"/>
                    <a:pt x="62" y="150"/>
                  </a:cubicBezTo>
                  <a:cubicBezTo>
                    <a:pt x="41" y="129"/>
                    <a:pt x="49" y="98"/>
                    <a:pt x="74" y="84"/>
                  </a:cubicBezTo>
                  <a:cubicBezTo>
                    <a:pt x="103" y="87"/>
                    <a:pt x="102" y="91"/>
                    <a:pt x="99" y="119"/>
                  </a:cubicBezTo>
                  <a:cubicBezTo>
                    <a:pt x="86" y="115"/>
                    <a:pt x="83" y="102"/>
                    <a:pt x="78" y="90"/>
                  </a:cubicBezTo>
                  <a:cubicBezTo>
                    <a:pt x="74" y="70"/>
                    <a:pt x="72" y="55"/>
                    <a:pt x="92" y="45"/>
                  </a:cubicBezTo>
                  <a:cubicBezTo>
                    <a:pt x="98" y="46"/>
                    <a:pt x="105" y="44"/>
                    <a:pt x="110" y="48"/>
                  </a:cubicBezTo>
                  <a:cubicBezTo>
                    <a:pt x="123" y="58"/>
                    <a:pt x="100" y="92"/>
                    <a:pt x="87" y="95"/>
                  </a:cubicBezTo>
                  <a:cubicBezTo>
                    <a:pt x="64" y="91"/>
                    <a:pt x="53" y="92"/>
                    <a:pt x="45" y="69"/>
                  </a:cubicBezTo>
                  <a:cubicBezTo>
                    <a:pt x="47" y="48"/>
                    <a:pt x="47" y="46"/>
                    <a:pt x="66" y="39"/>
                  </a:cubicBezTo>
                  <a:cubicBezTo>
                    <a:pt x="103" y="45"/>
                    <a:pt x="102" y="37"/>
                    <a:pt x="107" y="63"/>
                  </a:cubicBezTo>
                  <a:cubicBezTo>
                    <a:pt x="105" y="76"/>
                    <a:pt x="104" y="78"/>
                    <a:pt x="93" y="84"/>
                  </a:cubicBezTo>
                  <a:cubicBezTo>
                    <a:pt x="72" y="77"/>
                    <a:pt x="87" y="55"/>
                    <a:pt x="92" y="38"/>
                  </a:cubicBezTo>
                  <a:cubicBezTo>
                    <a:pt x="104" y="42"/>
                    <a:pt x="120" y="40"/>
                    <a:pt x="128" y="50"/>
                  </a:cubicBezTo>
                  <a:cubicBezTo>
                    <a:pt x="140" y="66"/>
                    <a:pt x="117" y="86"/>
                    <a:pt x="107" y="93"/>
                  </a:cubicBezTo>
                  <a:cubicBezTo>
                    <a:pt x="91" y="90"/>
                    <a:pt x="94" y="45"/>
                    <a:pt x="117" y="32"/>
                  </a:cubicBezTo>
                  <a:cubicBezTo>
                    <a:pt x="145" y="37"/>
                    <a:pt x="157" y="33"/>
                    <a:pt x="159" y="60"/>
                  </a:cubicBezTo>
                  <a:cubicBezTo>
                    <a:pt x="158" y="71"/>
                    <a:pt x="159" y="79"/>
                    <a:pt x="147" y="81"/>
                  </a:cubicBezTo>
                  <a:cubicBezTo>
                    <a:pt x="134" y="80"/>
                    <a:pt x="135" y="76"/>
                    <a:pt x="128" y="65"/>
                  </a:cubicBezTo>
                  <a:cubicBezTo>
                    <a:pt x="125" y="46"/>
                    <a:pt x="127" y="32"/>
                    <a:pt x="146" y="24"/>
                  </a:cubicBezTo>
                  <a:cubicBezTo>
                    <a:pt x="176" y="27"/>
                    <a:pt x="176" y="21"/>
                    <a:pt x="182" y="44"/>
                  </a:cubicBezTo>
                  <a:cubicBezTo>
                    <a:pt x="178" y="59"/>
                    <a:pt x="174" y="64"/>
                    <a:pt x="162" y="74"/>
                  </a:cubicBezTo>
                  <a:cubicBezTo>
                    <a:pt x="135" y="72"/>
                    <a:pt x="135" y="75"/>
                    <a:pt x="132" y="51"/>
                  </a:cubicBezTo>
                  <a:cubicBezTo>
                    <a:pt x="135" y="23"/>
                    <a:pt x="142" y="15"/>
                    <a:pt x="170" y="11"/>
                  </a:cubicBezTo>
                  <a:cubicBezTo>
                    <a:pt x="176" y="11"/>
                    <a:pt x="183" y="10"/>
                    <a:pt x="189" y="12"/>
                  </a:cubicBezTo>
                  <a:cubicBezTo>
                    <a:pt x="196" y="15"/>
                    <a:pt x="191" y="52"/>
                    <a:pt x="168" y="54"/>
                  </a:cubicBezTo>
                  <a:cubicBezTo>
                    <a:pt x="151" y="48"/>
                    <a:pt x="147" y="23"/>
                    <a:pt x="158" y="6"/>
                  </a:cubicBezTo>
                  <a:cubicBezTo>
                    <a:pt x="161" y="0"/>
                    <a:pt x="177" y="0"/>
                    <a:pt x="177" y="0"/>
                  </a:cubicBezTo>
                  <a:cubicBezTo>
                    <a:pt x="190" y="2"/>
                    <a:pt x="199" y="3"/>
                    <a:pt x="207" y="14"/>
                  </a:cubicBezTo>
                  <a:cubicBezTo>
                    <a:pt x="213" y="33"/>
                    <a:pt x="210" y="49"/>
                    <a:pt x="191" y="57"/>
                  </a:cubicBezTo>
                  <a:cubicBezTo>
                    <a:pt x="151" y="41"/>
                    <a:pt x="172" y="8"/>
                    <a:pt x="207" y="2"/>
                  </a:cubicBezTo>
                  <a:cubicBezTo>
                    <a:pt x="218" y="2"/>
                    <a:pt x="229" y="0"/>
                    <a:pt x="240" y="3"/>
                  </a:cubicBezTo>
                  <a:cubicBezTo>
                    <a:pt x="249" y="5"/>
                    <a:pt x="238" y="46"/>
                    <a:pt x="225" y="57"/>
                  </a:cubicBezTo>
                  <a:cubicBezTo>
                    <a:pt x="224" y="31"/>
                    <a:pt x="222" y="14"/>
                    <a:pt x="248" y="3"/>
                  </a:cubicBezTo>
                  <a:cubicBezTo>
                    <a:pt x="276" y="17"/>
                    <a:pt x="281" y="28"/>
                    <a:pt x="260" y="60"/>
                  </a:cubicBezTo>
                  <a:cubicBezTo>
                    <a:pt x="245" y="41"/>
                    <a:pt x="249" y="13"/>
                    <a:pt x="278" y="8"/>
                  </a:cubicBezTo>
                  <a:cubicBezTo>
                    <a:pt x="285" y="9"/>
                    <a:pt x="293" y="8"/>
                    <a:pt x="300" y="12"/>
                  </a:cubicBezTo>
                  <a:cubicBezTo>
                    <a:pt x="308" y="17"/>
                    <a:pt x="321" y="32"/>
                    <a:pt x="321" y="32"/>
                  </a:cubicBezTo>
                  <a:cubicBezTo>
                    <a:pt x="325" y="51"/>
                    <a:pt x="325" y="65"/>
                    <a:pt x="306" y="74"/>
                  </a:cubicBezTo>
                  <a:cubicBezTo>
                    <a:pt x="283" y="72"/>
                    <a:pt x="275" y="78"/>
                    <a:pt x="270" y="57"/>
                  </a:cubicBezTo>
                  <a:cubicBezTo>
                    <a:pt x="275" y="24"/>
                    <a:pt x="282" y="33"/>
                    <a:pt x="317" y="39"/>
                  </a:cubicBezTo>
                  <a:cubicBezTo>
                    <a:pt x="327" y="50"/>
                    <a:pt x="342" y="82"/>
                    <a:pt x="318" y="90"/>
                  </a:cubicBezTo>
                  <a:cubicBezTo>
                    <a:pt x="309" y="93"/>
                    <a:pt x="300" y="91"/>
                    <a:pt x="291" y="92"/>
                  </a:cubicBezTo>
                  <a:cubicBezTo>
                    <a:pt x="269" y="76"/>
                    <a:pt x="286" y="54"/>
                    <a:pt x="306" y="47"/>
                  </a:cubicBezTo>
                  <a:cubicBezTo>
                    <a:pt x="321" y="49"/>
                    <a:pt x="323" y="62"/>
                    <a:pt x="326" y="75"/>
                  </a:cubicBezTo>
                  <a:cubicBezTo>
                    <a:pt x="324" y="96"/>
                    <a:pt x="328" y="105"/>
                    <a:pt x="308" y="110"/>
                  </a:cubicBezTo>
                  <a:cubicBezTo>
                    <a:pt x="300" y="102"/>
                    <a:pt x="295" y="94"/>
                    <a:pt x="290" y="84"/>
                  </a:cubicBezTo>
                  <a:cubicBezTo>
                    <a:pt x="296" y="57"/>
                    <a:pt x="320" y="71"/>
                    <a:pt x="345" y="75"/>
                  </a:cubicBezTo>
                  <a:cubicBezTo>
                    <a:pt x="363" y="98"/>
                    <a:pt x="350" y="116"/>
                    <a:pt x="324" y="119"/>
                  </a:cubicBezTo>
                  <a:cubicBezTo>
                    <a:pt x="319" y="118"/>
                    <a:pt x="310" y="122"/>
                    <a:pt x="308" y="117"/>
                  </a:cubicBezTo>
                  <a:cubicBezTo>
                    <a:pt x="305" y="109"/>
                    <a:pt x="307" y="97"/>
                    <a:pt x="314" y="93"/>
                  </a:cubicBezTo>
                  <a:cubicBezTo>
                    <a:pt x="322" y="89"/>
                    <a:pt x="333" y="97"/>
                    <a:pt x="342" y="99"/>
                  </a:cubicBezTo>
                  <a:cubicBezTo>
                    <a:pt x="354" y="118"/>
                    <a:pt x="352" y="132"/>
                    <a:pt x="339" y="149"/>
                  </a:cubicBezTo>
                  <a:cubicBezTo>
                    <a:pt x="323" y="142"/>
                    <a:pt x="320" y="127"/>
                    <a:pt x="338" y="120"/>
                  </a:cubicBezTo>
                  <a:cubicBezTo>
                    <a:pt x="373" y="130"/>
                    <a:pt x="368" y="123"/>
                    <a:pt x="377" y="150"/>
                  </a:cubicBezTo>
                  <a:cubicBezTo>
                    <a:pt x="372" y="173"/>
                    <a:pt x="366" y="172"/>
                    <a:pt x="345" y="176"/>
                  </a:cubicBezTo>
                  <a:cubicBezTo>
                    <a:pt x="343" y="156"/>
                    <a:pt x="350" y="161"/>
                    <a:pt x="369" y="167"/>
                  </a:cubicBezTo>
                  <a:cubicBezTo>
                    <a:pt x="377" y="186"/>
                    <a:pt x="373" y="188"/>
                    <a:pt x="351" y="189"/>
                  </a:cubicBezTo>
                  <a:cubicBezTo>
                    <a:pt x="331" y="188"/>
                    <a:pt x="300" y="195"/>
                    <a:pt x="321" y="177"/>
                  </a:cubicBezTo>
                  <a:cubicBezTo>
                    <a:pt x="328" y="178"/>
                    <a:pt x="336" y="176"/>
                    <a:pt x="342" y="180"/>
                  </a:cubicBezTo>
                  <a:cubicBezTo>
                    <a:pt x="345" y="182"/>
                    <a:pt x="338" y="186"/>
                    <a:pt x="335" y="186"/>
                  </a:cubicBezTo>
                  <a:cubicBezTo>
                    <a:pt x="322" y="187"/>
                    <a:pt x="310" y="185"/>
                    <a:pt x="297" y="185"/>
                  </a:cubicBezTo>
                  <a:cubicBezTo>
                    <a:pt x="280" y="177"/>
                    <a:pt x="265" y="173"/>
                    <a:pt x="257" y="156"/>
                  </a:cubicBezTo>
                  <a:cubicBezTo>
                    <a:pt x="263" y="135"/>
                    <a:pt x="270" y="140"/>
                    <a:pt x="288" y="149"/>
                  </a:cubicBezTo>
                  <a:cubicBezTo>
                    <a:pt x="293" y="163"/>
                    <a:pt x="286" y="162"/>
                    <a:pt x="273" y="161"/>
                  </a:cubicBezTo>
                  <a:cubicBezTo>
                    <a:pt x="265" y="153"/>
                    <a:pt x="258" y="145"/>
                    <a:pt x="252" y="135"/>
                  </a:cubicBezTo>
                  <a:cubicBezTo>
                    <a:pt x="258" y="110"/>
                    <a:pt x="281" y="124"/>
                    <a:pt x="294" y="137"/>
                  </a:cubicBezTo>
                  <a:cubicBezTo>
                    <a:pt x="282" y="172"/>
                    <a:pt x="272" y="162"/>
                    <a:pt x="234" y="156"/>
                  </a:cubicBezTo>
                  <a:cubicBezTo>
                    <a:pt x="209" y="145"/>
                    <a:pt x="200" y="146"/>
                    <a:pt x="191" y="122"/>
                  </a:cubicBezTo>
                  <a:cubicBezTo>
                    <a:pt x="195" y="105"/>
                    <a:pt x="194" y="98"/>
                    <a:pt x="207" y="111"/>
                  </a:cubicBezTo>
                  <a:cubicBezTo>
                    <a:pt x="210" y="127"/>
                    <a:pt x="216" y="147"/>
                    <a:pt x="200" y="156"/>
                  </a:cubicBezTo>
                  <a:cubicBezTo>
                    <a:pt x="191" y="155"/>
                    <a:pt x="182" y="155"/>
                    <a:pt x="174" y="153"/>
                  </a:cubicBezTo>
                  <a:cubicBezTo>
                    <a:pt x="166" y="151"/>
                    <a:pt x="159" y="146"/>
                    <a:pt x="152" y="143"/>
                  </a:cubicBezTo>
                  <a:cubicBezTo>
                    <a:pt x="150" y="142"/>
                    <a:pt x="145" y="139"/>
                    <a:pt x="147" y="140"/>
                  </a:cubicBezTo>
                  <a:cubicBezTo>
                    <a:pt x="150" y="141"/>
                    <a:pt x="152" y="143"/>
                    <a:pt x="155" y="144"/>
                  </a:cubicBezTo>
                  <a:cubicBezTo>
                    <a:pt x="148" y="164"/>
                    <a:pt x="122" y="156"/>
                    <a:pt x="105" y="155"/>
                  </a:cubicBezTo>
                  <a:cubicBezTo>
                    <a:pt x="102" y="154"/>
                    <a:pt x="96" y="153"/>
                    <a:pt x="96" y="153"/>
                  </a:cubicBezTo>
                </a:path>
              </a:pathLst>
            </a:custGeom>
            <a:noFill/>
            <a:ln w="19050" cap="flat" cmpd="sng">
              <a:solidFill>
                <a:srgbClr val="FF3300"/>
              </a:solidFill>
              <a:prstDash val="solid"/>
              <a:round/>
              <a:headEnd/>
              <a:tailEnd/>
            </a:ln>
            <a:effectLst/>
          </p:spPr>
          <p:txBody>
            <a:bodyPr lIns="90488" tIns="44450" rIns="90488" bIns="44450"/>
            <a:lstStyle/>
            <a:p>
              <a:endParaRPr lang="zh-CN" altLang="en-US"/>
            </a:p>
          </p:txBody>
        </p:sp>
        <p:sp>
          <p:nvSpPr>
            <p:cNvPr id="224297" name="Freeform 41"/>
            <p:cNvSpPr>
              <a:spLocks/>
            </p:cNvSpPr>
            <p:nvPr/>
          </p:nvSpPr>
          <p:spPr bwMode="auto">
            <a:xfrm>
              <a:off x="1566" y="2530"/>
              <a:ext cx="462" cy="134"/>
            </a:xfrm>
            <a:custGeom>
              <a:avLst/>
              <a:gdLst/>
              <a:ahLst/>
              <a:cxnLst>
                <a:cxn ang="0">
                  <a:pos x="0" y="248"/>
                </a:cxn>
                <a:cxn ang="0">
                  <a:pos x="264" y="296"/>
                </a:cxn>
                <a:cxn ang="0">
                  <a:pos x="392" y="8"/>
                </a:cxn>
                <a:cxn ang="0">
                  <a:pos x="468" y="0"/>
                </a:cxn>
              </a:cxnLst>
              <a:rect l="0" t="0" r="r" b="b"/>
              <a:pathLst>
                <a:path w="468" h="296">
                  <a:moveTo>
                    <a:pt x="0" y="248"/>
                  </a:moveTo>
                  <a:lnTo>
                    <a:pt x="264" y="296"/>
                  </a:lnTo>
                  <a:lnTo>
                    <a:pt x="392" y="8"/>
                  </a:lnTo>
                  <a:lnTo>
                    <a:pt x="468" y="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298" name="Freeform 42"/>
            <p:cNvSpPr>
              <a:spLocks/>
            </p:cNvSpPr>
            <p:nvPr/>
          </p:nvSpPr>
          <p:spPr bwMode="auto">
            <a:xfrm>
              <a:off x="1286" y="3164"/>
              <a:ext cx="272" cy="400"/>
            </a:xfrm>
            <a:custGeom>
              <a:avLst/>
              <a:gdLst/>
              <a:ahLst/>
              <a:cxnLst>
                <a:cxn ang="0">
                  <a:pos x="272" y="0"/>
                </a:cxn>
                <a:cxn ang="0">
                  <a:pos x="80" y="400"/>
                </a:cxn>
                <a:cxn ang="0">
                  <a:pos x="0" y="400"/>
                </a:cxn>
              </a:cxnLst>
              <a:rect l="0" t="0" r="r" b="b"/>
              <a:pathLst>
                <a:path w="272" h="400">
                  <a:moveTo>
                    <a:pt x="272" y="0"/>
                  </a:moveTo>
                  <a:lnTo>
                    <a:pt x="80" y="400"/>
                  </a:lnTo>
                  <a:lnTo>
                    <a:pt x="0" y="40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299" name="Freeform 43"/>
            <p:cNvSpPr>
              <a:spLocks/>
            </p:cNvSpPr>
            <p:nvPr/>
          </p:nvSpPr>
          <p:spPr bwMode="auto">
            <a:xfrm>
              <a:off x="1558" y="3164"/>
              <a:ext cx="232" cy="408"/>
            </a:xfrm>
            <a:custGeom>
              <a:avLst/>
              <a:gdLst/>
              <a:ahLst/>
              <a:cxnLst>
                <a:cxn ang="0">
                  <a:pos x="0" y="0"/>
                </a:cxn>
                <a:cxn ang="0">
                  <a:pos x="156" y="408"/>
                </a:cxn>
                <a:cxn ang="0">
                  <a:pos x="232" y="408"/>
                </a:cxn>
              </a:cxnLst>
              <a:rect l="0" t="0" r="r" b="b"/>
              <a:pathLst>
                <a:path w="232" h="408">
                  <a:moveTo>
                    <a:pt x="0" y="0"/>
                  </a:moveTo>
                  <a:lnTo>
                    <a:pt x="156" y="408"/>
                  </a:lnTo>
                  <a:lnTo>
                    <a:pt x="232" y="408"/>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300" name="Freeform 44"/>
            <p:cNvSpPr>
              <a:spLocks/>
            </p:cNvSpPr>
            <p:nvPr/>
          </p:nvSpPr>
          <p:spPr bwMode="auto">
            <a:xfrm>
              <a:off x="1479" y="2357"/>
              <a:ext cx="170" cy="94"/>
            </a:xfrm>
            <a:custGeom>
              <a:avLst/>
              <a:gdLst/>
              <a:ahLst/>
              <a:cxnLst>
                <a:cxn ang="0">
                  <a:pos x="0" y="6"/>
                </a:cxn>
                <a:cxn ang="0">
                  <a:pos x="12" y="43"/>
                </a:cxn>
                <a:cxn ang="0">
                  <a:pos x="21" y="57"/>
                </a:cxn>
                <a:cxn ang="0">
                  <a:pos x="32" y="72"/>
                </a:cxn>
                <a:cxn ang="0">
                  <a:pos x="66" y="91"/>
                </a:cxn>
                <a:cxn ang="0">
                  <a:pos x="117" y="90"/>
                </a:cxn>
                <a:cxn ang="0">
                  <a:pos x="122" y="85"/>
                </a:cxn>
                <a:cxn ang="0">
                  <a:pos x="128" y="84"/>
                </a:cxn>
                <a:cxn ang="0">
                  <a:pos x="143" y="66"/>
                </a:cxn>
                <a:cxn ang="0">
                  <a:pos x="149" y="52"/>
                </a:cxn>
                <a:cxn ang="0">
                  <a:pos x="165" y="24"/>
                </a:cxn>
                <a:cxn ang="0">
                  <a:pos x="168" y="4"/>
                </a:cxn>
                <a:cxn ang="0">
                  <a:pos x="170" y="0"/>
                </a:cxn>
              </a:cxnLst>
              <a:rect l="0" t="0" r="r" b="b"/>
              <a:pathLst>
                <a:path w="170" h="94">
                  <a:moveTo>
                    <a:pt x="0" y="6"/>
                  </a:moveTo>
                  <a:cubicBezTo>
                    <a:pt x="5" y="17"/>
                    <a:pt x="5" y="33"/>
                    <a:pt x="12" y="43"/>
                  </a:cubicBezTo>
                  <a:cubicBezTo>
                    <a:pt x="14" y="49"/>
                    <a:pt x="16" y="53"/>
                    <a:pt x="21" y="57"/>
                  </a:cubicBezTo>
                  <a:cubicBezTo>
                    <a:pt x="24" y="65"/>
                    <a:pt x="24" y="68"/>
                    <a:pt x="32" y="72"/>
                  </a:cubicBezTo>
                  <a:cubicBezTo>
                    <a:pt x="41" y="87"/>
                    <a:pt x="49" y="90"/>
                    <a:pt x="66" y="91"/>
                  </a:cubicBezTo>
                  <a:cubicBezTo>
                    <a:pt x="83" y="94"/>
                    <a:pt x="100" y="91"/>
                    <a:pt x="117" y="90"/>
                  </a:cubicBezTo>
                  <a:cubicBezTo>
                    <a:pt x="119" y="88"/>
                    <a:pt x="120" y="86"/>
                    <a:pt x="122" y="85"/>
                  </a:cubicBezTo>
                  <a:cubicBezTo>
                    <a:pt x="124" y="84"/>
                    <a:pt x="126" y="85"/>
                    <a:pt x="128" y="84"/>
                  </a:cubicBezTo>
                  <a:cubicBezTo>
                    <a:pt x="133" y="80"/>
                    <a:pt x="139" y="72"/>
                    <a:pt x="143" y="66"/>
                  </a:cubicBezTo>
                  <a:cubicBezTo>
                    <a:pt x="144" y="60"/>
                    <a:pt x="146" y="57"/>
                    <a:pt x="149" y="52"/>
                  </a:cubicBezTo>
                  <a:cubicBezTo>
                    <a:pt x="151" y="41"/>
                    <a:pt x="159" y="33"/>
                    <a:pt x="165" y="24"/>
                  </a:cubicBezTo>
                  <a:cubicBezTo>
                    <a:pt x="166" y="17"/>
                    <a:pt x="166" y="11"/>
                    <a:pt x="168" y="4"/>
                  </a:cubicBezTo>
                  <a:cubicBezTo>
                    <a:pt x="168" y="3"/>
                    <a:pt x="170" y="0"/>
                    <a:pt x="170" y="0"/>
                  </a:cubicBezTo>
                </a:path>
              </a:pathLst>
            </a:custGeom>
            <a:noFill/>
            <a:ln w="19050" cap="flat" cmpd="sng">
              <a:solidFill>
                <a:schemeClr val="tx1"/>
              </a:solidFill>
              <a:prstDash val="solid"/>
              <a:round/>
              <a:headEnd/>
              <a:tailEnd/>
            </a:ln>
            <a:effectLst/>
          </p:spPr>
          <p:txBody>
            <a:bodyPr lIns="90488" tIns="44450" rIns="90488" bIns="44450"/>
            <a:lstStyle/>
            <a:p>
              <a:endParaRPr lang="zh-CN" altLang="en-US"/>
            </a:p>
          </p:txBody>
        </p:sp>
        <p:sp>
          <p:nvSpPr>
            <p:cNvPr id="224301" name="Freeform 45"/>
            <p:cNvSpPr>
              <a:spLocks/>
            </p:cNvSpPr>
            <p:nvPr/>
          </p:nvSpPr>
          <p:spPr bwMode="auto">
            <a:xfrm>
              <a:off x="1461" y="2355"/>
              <a:ext cx="30" cy="14"/>
            </a:xfrm>
            <a:custGeom>
              <a:avLst/>
              <a:gdLst/>
              <a:ahLst/>
              <a:cxnLst>
                <a:cxn ang="0">
                  <a:pos x="0" y="14"/>
                </a:cxn>
                <a:cxn ang="0">
                  <a:pos x="27" y="8"/>
                </a:cxn>
                <a:cxn ang="0">
                  <a:pos x="30" y="0"/>
                </a:cxn>
              </a:cxnLst>
              <a:rect l="0" t="0" r="r" b="b"/>
              <a:pathLst>
                <a:path w="30" h="14">
                  <a:moveTo>
                    <a:pt x="0" y="14"/>
                  </a:moveTo>
                  <a:cubicBezTo>
                    <a:pt x="9" y="13"/>
                    <a:pt x="20" y="13"/>
                    <a:pt x="27" y="8"/>
                  </a:cubicBezTo>
                  <a:cubicBezTo>
                    <a:pt x="29" y="2"/>
                    <a:pt x="28" y="5"/>
                    <a:pt x="30"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302" name="Freeform 46"/>
            <p:cNvSpPr>
              <a:spLocks/>
            </p:cNvSpPr>
            <p:nvPr/>
          </p:nvSpPr>
          <p:spPr bwMode="auto">
            <a:xfrm>
              <a:off x="1633" y="2351"/>
              <a:ext cx="30" cy="15"/>
            </a:xfrm>
            <a:custGeom>
              <a:avLst/>
              <a:gdLst/>
              <a:ahLst/>
              <a:cxnLst>
                <a:cxn ang="0">
                  <a:pos x="0" y="0"/>
                </a:cxn>
                <a:cxn ang="0">
                  <a:pos x="14" y="6"/>
                </a:cxn>
                <a:cxn ang="0">
                  <a:pos x="26" y="11"/>
                </a:cxn>
                <a:cxn ang="0">
                  <a:pos x="30" y="15"/>
                </a:cxn>
              </a:cxnLst>
              <a:rect l="0" t="0" r="r" b="b"/>
              <a:pathLst>
                <a:path w="30" h="15">
                  <a:moveTo>
                    <a:pt x="0" y="0"/>
                  </a:moveTo>
                  <a:cubicBezTo>
                    <a:pt x="5" y="3"/>
                    <a:pt x="8" y="5"/>
                    <a:pt x="14" y="6"/>
                  </a:cubicBezTo>
                  <a:cubicBezTo>
                    <a:pt x="18" y="8"/>
                    <a:pt x="23" y="8"/>
                    <a:pt x="26" y="11"/>
                  </a:cubicBezTo>
                  <a:cubicBezTo>
                    <a:pt x="29" y="15"/>
                    <a:pt x="27" y="15"/>
                    <a:pt x="30" y="15"/>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303" name="Oval 47"/>
            <p:cNvSpPr>
              <a:spLocks noChangeArrowheads="1"/>
            </p:cNvSpPr>
            <p:nvPr/>
          </p:nvSpPr>
          <p:spPr bwMode="auto">
            <a:xfrm>
              <a:off x="1439" y="2200"/>
              <a:ext cx="102" cy="78"/>
            </a:xfrm>
            <a:prstGeom prst="ellipse">
              <a:avLst/>
            </a:prstGeom>
            <a:noFill/>
            <a:ln w="19050" algn="ctr">
              <a:solidFill>
                <a:schemeClr val="accent2"/>
              </a:solidFill>
              <a:round/>
              <a:headEnd/>
              <a:tailEnd/>
            </a:ln>
            <a:effectLst/>
          </p:spPr>
          <p:txBody>
            <a:bodyPr wrap="none" lIns="90488" tIns="44450" rIns="90488" bIns="44450" anchor="ctr"/>
            <a:lstStyle/>
            <a:p>
              <a:endParaRPr lang="zh-CN" altLang="en-US"/>
            </a:p>
          </p:txBody>
        </p:sp>
        <p:sp>
          <p:nvSpPr>
            <p:cNvPr id="224304" name="Oval 48"/>
            <p:cNvSpPr>
              <a:spLocks noChangeArrowheads="1"/>
            </p:cNvSpPr>
            <p:nvPr/>
          </p:nvSpPr>
          <p:spPr bwMode="auto">
            <a:xfrm>
              <a:off x="1592" y="2201"/>
              <a:ext cx="102" cy="78"/>
            </a:xfrm>
            <a:prstGeom prst="ellipse">
              <a:avLst/>
            </a:prstGeom>
            <a:noFill/>
            <a:ln w="19050" algn="ctr">
              <a:solidFill>
                <a:schemeClr val="accent2"/>
              </a:solidFill>
              <a:round/>
              <a:headEnd/>
              <a:tailEnd/>
            </a:ln>
            <a:effectLst/>
          </p:spPr>
          <p:txBody>
            <a:bodyPr wrap="none" lIns="90488" tIns="44450" rIns="90488" bIns="44450" anchor="ctr"/>
            <a:lstStyle/>
            <a:p>
              <a:endParaRPr lang="zh-CN" altLang="en-US"/>
            </a:p>
          </p:txBody>
        </p:sp>
        <p:sp>
          <p:nvSpPr>
            <p:cNvPr id="224305" name="Line 49"/>
            <p:cNvSpPr>
              <a:spLocks noChangeShapeType="1"/>
            </p:cNvSpPr>
            <p:nvPr/>
          </p:nvSpPr>
          <p:spPr bwMode="auto">
            <a:xfrm>
              <a:off x="1541" y="2234"/>
              <a:ext cx="52" cy="1"/>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224306" name="Line 50"/>
            <p:cNvSpPr>
              <a:spLocks noChangeShapeType="1"/>
            </p:cNvSpPr>
            <p:nvPr/>
          </p:nvSpPr>
          <p:spPr bwMode="auto">
            <a:xfrm flipV="1">
              <a:off x="1694" y="2210"/>
              <a:ext cx="30" cy="25"/>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224307" name="Line 51"/>
            <p:cNvSpPr>
              <a:spLocks noChangeShapeType="1"/>
            </p:cNvSpPr>
            <p:nvPr/>
          </p:nvSpPr>
          <p:spPr bwMode="auto">
            <a:xfrm>
              <a:off x="1418" y="2212"/>
              <a:ext cx="25" cy="21"/>
            </a:xfrm>
            <a:prstGeom prst="line">
              <a:avLst/>
            </a:prstGeom>
            <a:noFill/>
            <a:ln w="19050">
              <a:solidFill>
                <a:schemeClr val="accent2"/>
              </a:solidFill>
              <a:round/>
              <a:headEnd/>
              <a:tailEnd/>
            </a:ln>
            <a:effectLst/>
          </p:spPr>
          <p:txBody>
            <a:bodyPr lIns="90488" tIns="44450" rIns="90488" bIns="44450"/>
            <a:lstStyle/>
            <a:p>
              <a:endParaRPr lang="zh-CN" altLang="en-US"/>
            </a:p>
          </p:txBody>
        </p:sp>
      </p:grpSp>
      <p:grpSp>
        <p:nvGrpSpPr>
          <p:cNvPr id="224308" name="Group 52"/>
          <p:cNvGrpSpPr>
            <a:grpSpLocks/>
          </p:cNvGrpSpPr>
          <p:nvPr/>
        </p:nvGrpSpPr>
        <p:grpSpPr bwMode="auto">
          <a:xfrm>
            <a:off x="2160588" y="3216275"/>
            <a:ext cx="1347787" cy="2498725"/>
            <a:chOff x="1286" y="1998"/>
            <a:chExt cx="849" cy="1574"/>
          </a:xfrm>
        </p:grpSpPr>
        <p:sp>
          <p:nvSpPr>
            <p:cNvPr id="224309" name="Line 53"/>
            <p:cNvSpPr>
              <a:spLocks noChangeShapeType="1"/>
            </p:cNvSpPr>
            <p:nvPr/>
          </p:nvSpPr>
          <p:spPr bwMode="auto">
            <a:xfrm flipH="1">
              <a:off x="1558" y="2484"/>
              <a:ext cx="4" cy="684"/>
            </a:xfrm>
            <a:prstGeom prst="line">
              <a:avLst/>
            </a:prstGeom>
            <a:noFill/>
            <a:ln w="57150">
              <a:solidFill>
                <a:srgbClr val="996633"/>
              </a:solidFill>
              <a:round/>
              <a:headEnd/>
              <a:tailEnd/>
            </a:ln>
            <a:effectLst/>
          </p:spPr>
          <p:txBody>
            <a:bodyPr lIns="90488" tIns="44450" rIns="90488" bIns="44450"/>
            <a:lstStyle/>
            <a:p>
              <a:endParaRPr lang="zh-CN" altLang="en-US"/>
            </a:p>
          </p:txBody>
        </p:sp>
        <p:sp>
          <p:nvSpPr>
            <p:cNvPr id="224310" name="Freeform 54"/>
            <p:cNvSpPr>
              <a:spLocks/>
            </p:cNvSpPr>
            <p:nvPr/>
          </p:nvSpPr>
          <p:spPr bwMode="auto">
            <a:xfrm>
              <a:off x="1346" y="2612"/>
              <a:ext cx="216" cy="496"/>
            </a:xfrm>
            <a:custGeom>
              <a:avLst/>
              <a:gdLst/>
              <a:ahLst/>
              <a:cxnLst>
                <a:cxn ang="0">
                  <a:pos x="216" y="0"/>
                </a:cxn>
                <a:cxn ang="0">
                  <a:pos x="0" y="224"/>
                </a:cxn>
                <a:cxn ang="0">
                  <a:pos x="216" y="448"/>
                </a:cxn>
                <a:cxn ang="0">
                  <a:pos x="128" y="496"/>
                </a:cxn>
              </a:cxnLst>
              <a:rect l="0" t="0" r="r" b="b"/>
              <a:pathLst>
                <a:path w="216" h="496">
                  <a:moveTo>
                    <a:pt x="216" y="0"/>
                  </a:moveTo>
                  <a:lnTo>
                    <a:pt x="0" y="224"/>
                  </a:lnTo>
                  <a:lnTo>
                    <a:pt x="216" y="448"/>
                  </a:lnTo>
                  <a:lnTo>
                    <a:pt x="128" y="496"/>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311" name="Rectangle 55"/>
            <p:cNvSpPr>
              <a:spLocks noChangeArrowheads="1"/>
            </p:cNvSpPr>
            <p:nvPr/>
          </p:nvSpPr>
          <p:spPr bwMode="auto">
            <a:xfrm rot="4443277" flipH="1">
              <a:off x="1750" y="2412"/>
              <a:ext cx="314" cy="51"/>
            </a:xfrm>
            <a:prstGeom prst="rect">
              <a:avLst/>
            </a:prstGeom>
            <a:solidFill>
              <a:srgbClr val="FFDD7D"/>
            </a:solidFill>
            <a:ln w="19050" algn="ctr">
              <a:solidFill>
                <a:schemeClr val="tx1"/>
              </a:solidFill>
              <a:miter lim="800000"/>
              <a:headEnd/>
              <a:tailEnd/>
            </a:ln>
            <a:effectLst/>
          </p:spPr>
          <p:txBody>
            <a:bodyPr wrap="none" lIns="90488" tIns="44450" rIns="90488" bIns="44450" anchor="ctr"/>
            <a:lstStyle/>
            <a:p>
              <a:endParaRPr lang="zh-CN" altLang="en-US"/>
            </a:p>
          </p:txBody>
        </p:sp>
        <p:sp>
          <p:nvSpPr>
            <p:cNvPr id="224312" name="Freeform 56"/>
            <p:cNvSpPr>
              <a:spLocks/>
            </p:cNvSpPr>
            <p:nvPr/>
          </p:nvSpPr>
          <p:spPr bwMode="auto">
            <a:xfrm>
              <a:off x="1704" y="2208"/>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313" name="Freeform 57"/>
            <p:cNvSpPr>
              <a:spLocks/>
            </p:cNvSpPr>
            <p:nvPr/>
          </p:nvSpPr>
          <p:spPr bwMode="auto">
            <a:xfrm flipH="1">
              <a:off x="1372" y="2207"/>
              <a:ext cx="52" cy="104"/>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FFCC"/>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314" name="Oval 58"/>
            <p:cNvSpPr>
              <a:spLocks noChangeArrowheads="1"/>
            </p:cNvSpPr>
            <p:nvPr/>
          </p:nvSpPr>
          <p:spPr bwMode="auto">
            <a:xfrm>
              <a:off x="1407" y="2070"/>
              <a:ext cx="314" cy="420"/>
            </a:xfrm>
            <a:prstGeom prst="ellipse">
              <a:avLst/>
            </a:prstGeom>
            <a:solidFill>
              <a:srgbClr val="FFFFCC"/>
            </a:solidFill>
            <a:ln w="19050" algn="ctr">
              <a:solidFill>
                <a:schemeClr val="tx1"/>
              </a:solidFill>
              <a:round/>
              <a:headEnd/>
              <a:tailEnd/>
            </a:ln>
            <a:effectLst/>
          </p:spPr>
          <p:txBody>
            <a:bodyPr wrap="none" lIns="90488" tIns="44450" rIns="90488" bIns="44450" anchor="ctr"/>
            <a:lstStyle/>
            <a:p>
              <a:endParaRPr lang="zh-CN" altLang="en-US"/>
            </a:p>
          </p:txBody>
        </p:sp>
        <p:sp>
          <p:nvSpPr>
            <p:cNvPr id="224315" name="Freeform 59"/>
            <p:cNvSpPr>
              <a:spLocks/>
            </p:cNvSpPr>
            <p:nvPr/>
          </p:nvSpPr>
          <p:spPr bwMode="auto">
            <a:xfrm>
              <a:off x="1540" y="2250"/>
              <a:ext cx="54" cy="132"/>
            </a:xfrm>
            <a:custGeom>
              <a:avLst/>
              <a:gdLst/>
              <a:ahLst/>
              <a:cxnLst>
                <a:cxn ang="0">
                  <a:pos x="30" y="0"/>
                </a:cxn>
                <a:cxn ang="0">
                  <a:pos x="6" y="66"/>
                </a:cxn>
                <a:cxn ang="0">
                  <a:pos x="54" y="120"/>
                </a:cxn>
              </a:cxnLst>
              <a:rect l="0" t="0" r="r" b="b"/>
              <a:pathLst>
                <a:path w="54" h="132">
                  <a:moveTo>
                    <a:pt x="30" y="0"/>
                  </a:moveTo>
                  <a:cubicBezTo>
                    <a:pt x="25" y="27"/>
                    <a:pt x="21" y="43"/>
                    <a:pt x="6" y="66"/>
                  </a:cubicBezTo>
                  <a:cubicBezTo>
                    <a:pt x="21" y="132"/>
                    <a:pt x="0" y="120"/>
                    <a:pt x="54" y="12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316" name="Freeform 60"/>
            <p:cNvSpPr>
              <a:spLocks/>
            </p:cNvSpPr>
            <p:nvPr/>
          </p:nvSpPr>
          <p:spPr bwMode="auto">
            <a:xfrm>
              <a:off x="1440" y="2214"/>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317" name="Freeform 61"/>
            <p:cNvSpPr>
              <a:spLocks/>
            </p:cNvSpPr>
            <p:nvPr/>
          </p:nvSpPr>
          <p:spPr bwMode="auto">
            <a:xfrm>
              <a:off x="1588" y="2215"/>
              <a:ext cx="114" cy="18"/>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318" name="Freeform 62"/>
            <p:cNvSpPr>
              <a:spLocks/>
            </p:cNvSpPr>
            <p:nvPr/>
          </p:nvSpPr>
          <p:spPr bwMode="auto">
            <a:xfrm>
              <a:off x="1462" y="2223"/>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319" name="Freeform 63"/>
            <p:cNvSpPr>
              <a:spLocks/>
            </p:cNvSpPr>
            <p:nvPr/>
          </p:nvSpPr>
          <p:spPr bwMode="auto">
            <a:xfrm flipH="1">
              <a:off x="1617" y="2225"/>
              <a:ext cx="52" cy="42"/>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320" name="Freeform 64"/>
            <p:cNvSpPr>
              <a:spLocks/>
            </p:cNvSpPr>
            <p:nvPr/>
          </p:nvSpPr>
          <p:spPr bwMode="auto">
            <a:xfrm>
              <a:off x="1480" y="2248"/>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321" name="Freeform 65"/>
            <p:cNvSpPr>
              <a:spLocks/>
            </p:cNvSpPr>
            <p:nvPr/>
          </p:nvSpPr>
          <p:spPr bwMode="auto">
            <a:xfrm>
              <a:off x="1629" y="2249"/>
              <a:ext cx="14" cy="9"/>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322" name="Freeform 66"/>
            <p:cNvSpPr>
              <a:spLocks/>
            </p:cNvSpPr>
            <p:nvPr/>
          </p:nvSpPr>
          <p:spPr bwMode="auto">
            <a:xfrm>
              <a:off x="1368" y="1998"/>
              <a:ext cx="395" cy="246"/>
            </a:xfrm>
            <a:custGeom>
              <a:avLst/>
              <a:gdLst/>
              <a:ahLst/>
              <a:cxnLst>
                <a:cxn ang="0">
                  <a:pos x="38" y="215"/>
                </a:cxn>
                <a:cxn ang="0">
                  <a:pos x="17" y="227"/>
                </a:cxn>
                <a:cxn ang="0">
                  <a:pos x="0" y="221"/>
                </a:cxn>
                <a:cxn ang="0">
                  <a:pos x="42" y="149"/>
                </a:cxn>
                <a:cxn ang="0">
                  <a:pos x="84" y="152"/>
                </a:cxn>
                <a:cxn ang="0">
                  <a:pos x="75" y="170"/>
                </a:cxn>
                <a:cxn ang="0">
                  <a:pos x="86" y="107"/>
                </a:cxn>
                <a:cxn ang="0">
                  <a:pos x="102" y="93"/>
                </a:cxn>
                <a:cxn ang="0">
                  <a:pos x="134" y="83"/>
                </a:cxn>
                <a:cxn ang="0">
                  <a:pos x="173" y="63"/>
                </a:cxn>
                <a:cxn ang="0">
                  <a:pos x="188" y="71"/>
                </a:cxn>
                <a:cxn ang="0">
                  <a:pos x="186" y="90"/>
                </a:cxn>
                <a:cxn ang="0">
                  <a:pos x="219" y="54"/>
                </a:cxn>
                <a:cxn ang="0">
                  <a:pos x="255" y="56"/>
                </a:cxn>
                <a:cxn ang="0">
                  <a:pos x="272" y="65"/>
                </a:cxn>
                <a:cxn ang="0">
                  <a:pos x="300" y="123"/>
                </a:cxn>
                <a:cxn ang="0">
                  <a:pos x="311" y="98"/>
                </a:cxn>
                <a:cxn ang="0">
                  <a:pos x="339" y="176"/>
                </a:cxn>
                <a:cxn ang="0">
                  <a:pos x="339" y="155"/>
                </a:cxn>
                <a:cxn ang="0">
                  <a:pos x="380" y="194"/>
                </a:cxn>
                <a:cxn ang="0">
                  <a:pos x="351" y="204"/>
                </a:cxn>
                <a:cxn ang="0">
                  <a:pos x="329" y="188"/>
                </a:cxn>
                <a:cxn ang="0">
                  <a:pos x="269" y="125"/>
                </a:cxn>
                <a:cxn ang="0">
                  <a:pos x="291" y="122"/>
                </a:cxn>
                <a:cxn ang="0">
                  <a:pos x="257" y="107"/>
                </a:cxn>
                <a:cxn ang="0">
                  <a:pos x="236" y="144"/>
                </a:cxn>
                <a:cxn ang="0">
                  <a:pos x="194" y="138"/>
                </a:cxn>
                <a:cxn ang="0">
                  <a:pos x="138" y="107"/>
                </a:cxn>
                <a:cxn ang="0">
                  <a:pos x="149" y="120"/>
                </a:cxn>
                <a:cxn ang="0">
                  <a:pos x="96" y="180"/>
                </a:cxn>
                <a:cxn ang="0">
                  <a:pos x="89" y="156"/>
                </a:cxn>
                <a:cxn ang="0">
                  <a:pos x="35" y="177"/>
                </a:cxn>
                <a:cxn ang="0">
                  <a:pos x="74" y="84"/>
                </a:cxn>
                <a:cxn ang="0">
                  <a:pos x="110" y="48"/>
                </a:cxn>
                <a:cxn ang="0">
                  <a:pos x="107" y="63"/>
                </a:cxn>
                <a:cxn ang="0">
                  <a:pos x="107" y="93"/>
                </a:cxn>
                <a:cxn ang="0">
                  <a:pos x="128" y="65"/>
                </a:cxn>
                <a:cxn ang="0">
                  <a:pos x="132" y="51"/>
                </a:cxn>
                <a:cxn ang="0">
                  <a:pos x="158" y="6"/>
                </a:cxn>
                <a:cxn ang="0">
                  <a:pos x="207" y="2"/>
                </a:cxn>
                <a:cxn ang="0">
                  <a:pos x="260" y="60"/>
                </a:cxn>
                <a:cxn ang="0">
                  <a:pos x="306" y="74"/>
                </a:cxn>
                <a:cxn ang="0">
                  <a:pos x="291" y="92"/>
                </a:cxn>
                <a:cxn ang="0">
                  <a:pos x="290" y="84"/>
                </a:cxn>
                <a:cxn ang="0">
                  <a:pos x="314" y="93"/>
                </a:cxn>
                <a:cxn ang="0">
                  <a:pos x="377" y="150"/>
                </a:cxn>
                <a:cxn ang="0">
                  <a:pos x="321" y="177"/>
                </a:cxn>
                <a:cxn ang="0">
                  <a:pos x="257" y="156"/>
                </a:cxn>
                <a:cxn ang="0">
                  <a:pos x="294" y="137"/>
                </a:cxn>
                <a:cxn ang="0">
                  <a:pos x="200" y="156"/>
                </a:cxn>
                <a:cxn ang="0">
                  <a:pos x="155" y="144"/>
                </a:cxn>
              </a:cxnLst>
              <a:rect l="0" t="0" r="r" b="b"/>
              <a:pathLst>
                <a:path w="395" h="246">
                  <a:moveTo>
                    <a:pt x="63" y="195"/>
                  </a:moveTo>
                  <a:cubicBezTo>
                    <a:pt x="40" y="194"/>
                    <a:pt x="20" y="201"/>
                    <a:pt x="35" y="182"/>
                  </a:cubicBezTo>
                  <a:cubicBezTo>
                    <a:pt x="42" y="186"/>
                    <a:pt x="46" y="190"/>
                    <a:pt x="50" y="197"/>
                  </a:cubicBezTo>
                  <a:cubicBezTo>
                    <a:pt x="47" y="206"/>
                    <a:pt x="45" y="209"/>
                    <a:pt x="38" y="215"/>
                  </a:cubicBezTo>
                  <a:cubicBezTo>
                    <a:pt x="34" y="214"/>
                    <a:pt x="30" y="214"/>
                    <a:pt x="26" y="212"/>
                  </a:cubicBezTo>
                  <a:cubicBezTo>
                    <a:pt x="17" y="207"/>
                    <a:pt x="29" y="201"/>
                    <a:pt x="33" y="200"/>
                  </a:cubicBezTo>
                  <a:cubicBezTo>
                    <a:pt x="37" y="205"/>
                    <a:pt x="39" y="210"/>
                    <a:pt x="42" y="216"/>
                  </a:cubicBezTo>
                  <a:cubicBezTo>
                    <a:pt x="39" y="231"/>
                    <a:pt x="32" y="228"/>
                    <a:pt x="17" y="227"/>
                  </a:cubicBezTo>
                  <a:cubicBezTo>
                    <a:pt x="11" y="217"/>
                    <a:pt x="4" y="205"/>
                    <a:pt x="21" y="203"/>
                  </a:cubicBezTo>
                  <a:cubicBezTo>
                    <a:pt x="32" y="207"/>
                    <a:pt x="29" y="209"/>
                    <a:pt x="33" y="219"/>
                  </a:cubicBezTo>
                  <a:cubicBezTo>
                    <a:pt x="36" y="233"/>
                    <a:pt x="36" y="244"/>
                    <a:pt x="20" y="246"/>
                  </a:cubicBezTo>
                  <a:cubicBezTo>
                    <a:pt x="6" y="244"/>
                    <a:pt x="4" y="233"/>
                    <a:pt x="0" y="221"/>
                  </a:cubicBezTo>
                  <a:cubicBezTo>
                    <a:pt x="7" y="177"/>
                    <a:pt x="6" y="180"/>
                    <a:pt x="41" y="167"/>
                  </a:cubicBezTo>
                  <a:cubicBezTo>
                    <a:pt x="48" y="181"/>
                    <a:pt x="49" y="199"/>
                    <a:pt x="38" y="210"/>
                  </a:cubicBezTo>
                  <a:cubicBezTo>
                    <a:pt x="13" y="203"/>
                    <a:pt x="20" y="196"/>
                    <a:pt x="26" y="161"/>
                  </a:cubicBezTo>
                  <a:cubicBezTo>
                    <a:pt x="27" y="157"/>
                    <a:pt x="39" y="152"/>
                    <a:pt x="42" y="149"/>
                  </a:cubicBezTo>
                  <a:cubicBezTo>
                    <a:pt x="53" y="161"/>
                    <a:pt x="60" y="173"/>
                    <a:pt x="63" y="189"/>
                  </a:cubicBezTo>
                  <a:cubicBezTo>
                    <a:pt x="59" y="202"/>
                    <a:pt x="54" y="201"/>
                    <a:pt x="41" y="197"/>
                  </a:cubicBezTo>
                  <a:cubicBezTo>
                    <a:pt x="42" y="159"/>
                    <a:pt x="35" y="141"/>
                    <a:pt x="71" y="132"/>
                  </a:cubicBezTo>
                  <a:cubicBezTo>
                    <a:pt x="84" y="139"/>
                    <a:pt x="83" y="138"/>
                    <a:pt x="84" y="152"/>
                  </a:cubicBezTo>
                  <a:cubicBezTo>
                    <a:pt x="80" y="190"/>
                    <a:pt x="88" y="187"/>
                    <a:pt x="54" y="183"/>
                  </a:cubicBezTo>
                  <a:cubicBezTo>
                    <a:pt x="49" y="176"/>
                    <a:pt x="45" y="170"/>
                    <a:pt x="42" y="162"/>
                  </a:cubicBezTo>
                  <a:cubicBezTo>
                    <a:pt x="46" y="136"/>
                    <a:pt x="49" y="129"/>
                    <a:pt x="75" y="125"/>
                  </a:cubicBezTo>
                  <a:cubicBezTo>
                    <a:pt x="100" y="137"/>
                    <a:pt x="95" y="162"/>
                    <a:pt x="75" y="170"/>
                  </a:cubicBezTo>
                  <a:cubicBezTo>
                    <a:pt x="56" y="131"/>
                    <a:pt x="76" y="124"/>
                    <a:pt x="99" y="108"/>
                  </a:cubicBezTo>
                  <a:cubicBezTo>
                    <a:pt x="109" y="114"/>
                    <a:pt x="108" y="127"/>
                    <a:pt x="110" y="137"/>
                  </a:cubicBezTo>
                  <a:cubicBezTo>
                    <a:pt x="104" y="158"/>
                    <a:pt x="105" y="157"/>
                    <a:pt x="84" y="153"/>
                  </a:cubicBezTo>
                  <a:cubicBezTo>
                    <a:pt x="77" y="138"/>
                    <a:pt x="73" y="120"/>
                    <a:pt x="86" y="107"/>
                  </a:cubicBezTo>
                  <a:cubicBezTo>
                    <a:pt x="96" y="115"/>
                    <a:pt x="97" y="118"/>
                    <a:pt x="99" y="131"/>
                  </a:cubicBezTo>
                  <a:cubicBezTo>
                    <a:pt x="97" y="146"/>
                    <a:pt x="89" y="142"/>
                    <a:pt x="84" y="131"/>
                  </a:cubicBezTo>
                  <a:cubicBezTo>
                    <a:pt x="83" y="123"/>
                    <a:pt x="81" y="109"/>
                    <a:pt x="86" y="102"/>
                  </a:cubicBezTo>
                  <a:cubicBezTo>
                    <a:pt x="90" y="97"/>
                    <a:pt x="102" y="93"/>
                    <a:pt x="102" y="93"/>
                  </a:cubicBezTo>
                  <a:cubicBezTo>
                    <a:pt x="135" y="99"/>
                    <a:pt x="125" y="92"/>
                    <a:pt x="131" y="111"/>
                  </a:cubicBezTo>
                  <a:cubicBezTo>
                    <a:pt x="125" y="135"/>
                    <a:pt x="122" y="128"/>
                    <a:pt x="96" y="119"/>
                  </a:cubicBezTo>
                  <a:cubicBezTo>
                    <a:pt x="85" y="98"/>
                    <a:pt x="90" y="84"/>
                    <a:pt x="110" y="75"/>
                  </a:cubicBezTo>
                  <a:cubicBezTo>
                    <a:pt x="119" y="76"/>
                    <a:pt x="134" y="70"/>
                    <a:pt x="134" y="83"/>
                  </a:cubicBezTo>
                  <a:cubicBezTo>
                    <a:pt x="134" y="95"/>
                    <a:pt x="125" y="117"/>
                    <a:pt x="125" y="117"/>
                  </a:cubicBezTo>
                  <a:cubicBezTo>
                    <a:pt x="111" y="107"/>
                    <a:pt x="109" y="87"/>
                    <a:pt x="122" y="74"/>
                  </a:cubicBezTo>
                  <a:cubicBezTo>
                    <a:pt x="131" y="65"/>
                    <a:pt x="155" y="57"/>
                    <a:pt x="155" y="57"/>
                  </a:cubicBezTo>
                  <a:cubicBezTo>
                    <a:pt x="161" y="59"/>
                    <a:pt x="169" y="58"/>
                    <a:pt x="173" y="63"/>
                  </a:cubicBezTo>
                  <a:cubicBezTo>
                    <a:pt x="184" y="80"/>
                    <a:pt x="158" y="107"/>
                    <a:pt x="143" y="110"/>
                  </a:cubicBezTo>
                  <a:cubicBezTo>
                    <a:pt x="134" y="106"/>
                    <a:pt x="134" y="98"/>
                    <a:pt x="131" y="89"/>
                  </a:cubicBezTo>
                  <a:cubicBezTo>
                    <a:pt x="132" y="59"/>
                    <a:pt x="138" y="59"/>
                    <a:pt x="168" y="56"/>
                  </a:cubicBezTo>
                  <a:cubicBezTo>
                    <a:pt x="184" y="57"/>
                    <a:pt x="184" y="57"/>
                    <a:pt x="188" y="71"/>
                  </a:cubicBezTo>
                  <a:cubicBezTo>
                    <a:pt x="186" y="84"/>
                    <a:pt x="186" y="88"/>
                    <a:pt x="174" y="93"/>
                  </a:cubicBezTo>
                  <a:cubicBezTo>
                    <a:pt x="165" y="85"/>
                    <a:pt x="164" y="79"/>
                    <a:pt x="162" y="68"/>
                  </a:cubicBezTo>
                  <a:cubicBezTo>
                    <a:pt x="168" y="52"/>
                    <a:pt x="170" y="54"/>
                    <a:pt x="186" y="51"/>
                  </a:cubicBezTo>
                  <a:cubicBezTo>
                    <a:pt x="220" y="56"/>
                    <a:pt x="211" y="82"/>
                    <a:pt x="186" y="90"/>
                  </a:cubicBezTo>
                  <a:cubicBezTo>
                    <a:pt x="169" y="88"/>
                    <a:pt x="171" y="75"/>
                    <a:pt x="176" y="57"/>
                  </a:cubicBezTo>
                  <a:cubicBezTo>
                    <a:pt x="180" y="42"/>
                    <a:pt x="200" y="38"/>
                    <a:pt x="212" y="36"/>
                  </a:cubicBezTo>
                  <a:cubicBezTo>
                    <a:pt x="244" y="51"/>
                    <a:pt x="240" y="72"/>
                    <a:pt x="221" y="101"/>
                  </a:cubicBezTo>
                  <a:cubicBezTo>
                    <a:pt x="213" y="88"/>
                    <a:pt x="212" y="69"/>
                    <a:pt x="219" y="54"/>
                  </a:cubicBezTo>
                  <a:cubicBezTo>
                    <a:pt x="223" y="45"/>
                    <a:pt x="238" y="49"/>
                    <a:pt x="248" y="48"/>
                  </a:cubicBezTo>
                  <a:cubicBezTo>
                    <a:pt x="254" y="49"/>
                    <a:pt x="261" y="48"/>
                    <a:pt x="266" y="51"/>
                  </a:cubicBezTo>
                  <a:cubicBezTo>
                    <a:pt x="277" y="59"/>
                    <a:pt x="263" y="91"/>
                    <a:pt x="257" y="98"/>
                  </a:cubicBezTo>
                  <a:cubicBezTo>
                    <a:pt x="242" y="88"/>
                    <a:pt x="232" y="66"/>
                    <a:pt x="255" y="56"/>
                  </a:cubicBezTo>
                  <a:cubicBezTo>
                    <a:pt x="260" y="58"/>
                    <a:pt x="268" y="58"/>
                    <a:pt x="270" y="63"/>
                  </a:cubicBezTo>
                  <a:cubicBezTo>
                    <a:pt x="272" y="70"/>
                    <a:pt x="271" y="96"/>
                    <a:pt x="261" y="102"/>
                  </a:cubicBezTo>
                  <a:cubicBezTo>
                    <a:pt x="246" y="88"/>
                    <a:pt x="248" y="83"/>
                    <a:pt x="254" y="63"/>
                  </a:cubicBezTo>
                  <a:cubicBezTo>
                    <a:pt x="260" y="64"/>
                    <a:pt x="267" y="62"/>
                    <a:pt x="272" y="65"/>
                  </a:cubicBezTo>
                  <a:cubicBezTo>
                    <a:pt x="279" y="70"/>
                    <a:pt x="288" y="86"/>
                    <a:pt x="288" y="86"/>
                  </a:cubicBezTo>
                  <a:cubicBezTo>
                    <a:pt x="297" y="116"/>
                    <a:pt x="288" y="112"/>
                    <a:pt x="264" y="104"/>
                  </a:cubicBezTo>
                  <a:cubicBezTo>
                    <a:pt x="247" y="81"/>
                    <a:pt x="273" y="80"/>
                    <a:pt x="290" y="81"/>
                  </a:cubicBezTo>
                  <a:cubicBezTo>
                    <a:pt x="298" y="88"/>
                    <a:pt x="325" y="118"/>
                    <a:pt x="300" y="123"/>
                  </a:cubicBezTo>
                  <a:cubicBezTo>
                    <a:pt x="283" y="117"/>
                    <a:pt x="269" y="119"/>
                    <a:pt x="266" y="101"/>
                  </a:cubicBezTo>
                  <a:cubicBezTo>
                    <a:pt x="284" y="83"/>
                    <a:pt x="305" y="92"/>
                    <a:pt x="320" y="107"/>
                  </a:cubicBezTo>
                  <a:cubicBezTo>
                    <a:pt x="321" y="121"/>
                    <a:pt x="318" y="124"/>
                    <a:pt x="305" y="126"/>
                  </a:cubicBezTo>
                  <a:cubicBezTo>
                    <a:pt x="281" y="114"/>
                    <a:pt x="290" y="101"/>
                    <a:pt x="311" y="98"/>
                  </a:cubicBezTo>
                  <a:cubicBezTo>
                    <a:pt x="333" y="105"/>
                    <a:pt x="328" y="144"/>
                    <a:pt x="311" y="156"/>
                  </a:cubicBezTo>
                  <a:cubicBezTo>
                    <a:pt x="297" y="149"/>
                    <a:pt x="301" y="131"/>
                    <a:pt x="312" y="122"/>
                  </a:cubicBezTo>
                  <a:cubicBezTo>
                    <a:pt x="341" y="130"/>
                    <a:pt x="353" y="126"/>
                    <a:pt x="359" y="153"/>
                  </a:cubicBezTo>
                  <a:cubicBezTo>
                    <a:pt x="356" y="174"/>
                    <a:pt x="358" y="173"/>
                    <a:pt x="339" y="176"/>
                  </a:cubicBezTo>
                  <a:cubicBezTo>
                    <a:pt x="326" y="174"/>
                    <a:pt x="316" y="176"/>
                    <a:pt x="314" y="161"/>
                  </a:cubicBezTo>
                  <a:cubicBezTo>
                    <a:pt x="322" y="131"/>
                    <a:pt x="344" y="164"/>
                    <a:pt x="351" y="177"/>
                  </a:cubicBezTo>
                  <a:cubicBezTo>
                    <a:pt x="346" y="193"/>
                    <a:pt x="345" y="193"/>
                    <a:pt x="330" y="186"/>
                  </a:cubicBezTo>
                  <a:cubicBezTo>
                    <a:pt x="326" y="175"/>
                    <a:pt x="324" y="158"/>
                    <a:pt x="339" y="155"/>
                  </a:cubicBezTo>
                  <a:cubicBezTo>
                    <a:pt x="347" y="160"/>
                    <a:pt x="350" y="171"/>
                    <a:pt x="356" y="179"/>
                  </a:cubicBezTo>
                  <a:cubicBezTo>
                    <a:pt x="351" y="199"/>
                    <a:pt x="339" y="202"/>
                    <a:pt x="330" y="182"/>
                  </a:cubicBezTo>
                  <a:cubicBezTo>
                    <a:pt x="334" y="171"/>
                    <a:pt x="340" y="174"/>
                    <a:pt x="350" y="176"/>
                  </a:cubicBezTo>
                  <a:cubicBezTo>
                    <a:pt x="363" y="181"/>
                    <a:pt x="371" y="183"/>
                    <a:pt x="380" y="194"/>
                  </a:cubicBezTo>
                  <a:cubicBezTo>
                    <a:pt x="377" y="202"/>
                    <a:pt x="374" y="203"/>
                    <a:pt x="366" y="206"/>
                  </a:cubicBezTo>
                  <a:cubicBezTo>
                    <a:pt x="363" y="191"/>
                    <a:pt x="378" y="196"/>
                    <a:pt x="387" y="198"/>
                  </a:cubicBezTo>
                  <a:cubicBezTo>
                    <a:pt x="394" y="209"/>
                    <a:pt x="395" y="218"/>
                    <a:pt x="381" y="221"/>
                  </a:cubicBezTo>
                  <a:cubicBezTo>
                    <a:pt x="364" y="218"/>
                    <a:pt x="360" y="218"/>
                    <a:pt x="351" y="204"/>
                  </a:cubicBezTo>
                  <a:cubicBezTo>
                    <a:pt x="355" y="189"/>
                    <a:pt x="354" y="191"/>
                    <a:pt x="365" y="197"/>
                  </a:cubicBezTo>
                  <a:cubicBezTo>
                    <a:pt x="367" y="212"/>
                    <a:pt x="350" y="205"/>
                    <a:pt x="339" y="203"/>
                  </a:cubicBezTo>
                  <a:cubicBezTo>
                    <a:pt x="324" y="189"/>
                    <a:pt x="324" y="182"/>
                    <a:pt x="326" y="162"/>
                  </a:cubicBezTo>
                  <a:cubicBezTo>
                    <a:pt x="333" y="173"/>
                    <a:pt x="334" y="176"/>
                    <a:pt x="329" y="188"/>
                  </a:cubicBezTo>
                  <a:cubicBezTo>
                    <a:pt x="301" y="185"/>
                    <a:pt x="285" y="179"/>
                    <a:pt x="261" y="165"/>
                  </a:cubicBezTo>
                  <a:cubicBezTo>
                    <a:pt x="248" y="147"/>
                    <a:pt x="275" y="151"/>
                    <a:pt x="282" y="152"/>
                  </a:cubicBezTo>
                  <a:cubicBezTo>
                    <a:pt x="280" y="171"/>
                    <a:pt x="285" y="177"/>
                    <a:pt x="269" y="180"/>
                  </a:cubicBezTo>
                  <a:cubicBezTo>
                    <a:pt x="259" y="167"/>
                    <a:pt x="251" y="134"/>
                    <a:pt x="269" y="125"/>
                  </a:cubicBezTo>
                  <a:cubicBezTo>
                    <a:pt x="284" y="127"/>
                    <a:pt x="284" y="139"/>
                    <a:pt x="287" y="152"/>
                  </a:cubicBezTo>
                  <a:cubicBezTo>
                    <a:pt x="282" y="188"/>
                    <a:pt x="264" y="159"/>
                    <a:pt x="249" y="146"/>
                  </a:cubicBezTo>
                  <a:cubicBezTo>
                    <a:pt x="240" y="129"/>
                    <a:pt x="239" y="123"/>
                    <a:pt x="260" y="120"/>
                  </a:cubicBezTo>
                  <a:cubicBezTo>
                    <a:pt x="270" y="121"/>
                    <a:pt x="282" y="117"/>
                    <a:pt x="291" y="122"/>
                  </a:cubicBezTo>
                  <a:cubicBezTo>
                    <a:pt x="305" y="129"/>
                    <a:pt x="287" y="159"/>
                    <a:pt x="278" y="164"/>
                  </a:cubicBezTo>
                  <a:cubicBezTo>
                    <a:pt x="254" y="156"/>
                    <a:pt x="248" y="155"/>
                    <a:pt x="242" y="131"/>
                  </a:cubicBezTo>
                  <a:cubicBezTo>
                    <a:pt x="244" y="121"/>
                    <a:pt x="245" y="111"/>
                    <a:pt x="249" y="101"/>
                  </a:cubicBezTo>
                  <a:cubicBezTo>
                    <a:pt x="250" y="98"/>
                    <a:pt x="256" y="104"/>
                    <a:pt x="257" y="107"/>
                  </a:cubicBezTo>
                  <a:cubicBezTo>
                    <a:pt x="252" y="139"/>
                    <a:pt x="258" y="149"/>
                    <a:pt x="230" y="135"/>
                  </a:cubicBezTo>
                  <a:cubicBezTo>
                    <a:pt x="217" y="117"/>
                    <a:pt x="216" y="113"/>
                    <a:pt x="222" y="92"/>
                  </a:cubicBezTo>
                  <a:cubicBezTo>
                    <a:pt x="239" y="96"/>
                    <a:pt x="236" y="104"/>
                    <a:pt x="239" y="120"/>
                  </a:cubicBezTo>
                  <a:cubicBezTo>
                    <a:pt x="238" y="128"/>
                    <a:pt x="240" y="137"/>
                    <a:pt x="236" y="144"/>
                  </a:cubicBezTo>
                  <a:cubicBezTo>
                    <a:pt x="226" y="163"/>
                    <a:pt x="200" y="122"/>
                    <a:pt x="198" y="119"/>
                  </a:cubicBezTo>
                  <a:cubicBezTo>
                    <a:pt x="197" y="106"/>
                    <a:pt x="194" y="103"/>
                    <a:pt x="206" y="99"/>
                  </a:cubicBezTo>
                  <a:cubicBezTo>
                    <a:pt x="229" y="102"/>
                    <a:pt x="235" y="100"/>
                    <a:pt x="237" y="122"/>
                  </a:cubicBezTo>
                  <a:cubicBezTo>
                    <a:pt x="235" y="154"/>
                    <a:pt x="230" y="143"/>
                    <a:pt x="194" y="138"/>
                  </a:cubicBezTo>
                  <a:cubicBezTo>
                    <a:pt x="175" y="129"/>
                    <a:pt x="166" y="123"/>
                    <a:pt x="161" y="102"/>
                  </a:cubicBezTo>
                  <a:cubicBezTo>
                    <a:pt x="170" y="76"/>
                    <a:pt x="177" y="93"/>
                    <a:pt x="179" y="108"/>
                  </a:cubicBezTo>
                  <a:cubicBezTo>
                    <a:pt x="177" y="139"/>
                    <a:pt x="185" y="150"/>
                    <a:pt x="158" y="141"/>
                  </a:cubicBezTo>
                  <a:cubicBezTo>
                    <a:pt x="147" y="129"/>
                    <a:pt x="142" y="123"/>
                    <a:pt x="138" y="107"/>
                  </a:cubicBezTo>
                  <a:cubicBezTo>
                    <a:pt x="149" y="78"/>
                    <a:pt x="172" y="125"/>
                    <a:pt x="176" y="135"/>
                  </a:cubicBezTo>
                  <a:cubicBezTo>
                    <a:pt x="173" y="160"/>
                    <a:pt x="168" y="152"/>
                    <a:pt x="140" y="147"/>
                  </a:cubicBezTo>
                  <a:cubicBezTo>
                    <a:pt x="129" y="142"/>
                    <a:pt x="112" y="139"/>
                    <a:pt x="110" y="125"/>
                  </a:cubicBezTo>
                  <a:cubicBezTo>
                    <a:pt x="112" y="105"/>
                    <a:pt x="134" y="117"/>
                    <a:pt x="149" y="120"/>
                  </a:cubicBezTo>
                  <a:cubicBezTo>
                    <a:pt x="162" y="140"/>
                    <a:pt x="160" y="151"/>
                    <a:pt x="135" y="153"/>
                  </a:cubicBezTo>
                  <a:cubicBezTo>
                    <a:pt x="107" y="149"/>
                    <a:pt x="105" y="153"/>
                    <a:pt x="110" y="128"/>
                  </a:cubicBezTo>
                  <a:cubicBezTo>
                    <a:pt x="129" y="139"/>
                    <a:pt x="129" y="142"/>
                    <a:pt x="137" y="162"/>
                  </a:cubicBezTo>
                  <a:cubicBezTo>
                    <a:pt x="128" y="195"/>
                    <a:pt x="131" y="187"/>
                    <a:pt x="96" y="180"/>
                  </a:cubicBezTo>
                  <a:cubicBezTo>
                    <a:pt x="87" y="171"/>
                    <a:pt x="72" y="157"/>
                    <a:pt x="87" y="146"/>
                  </a:cubicBezTo>
                  <a:cubicBezTo>
                    <a:pt x="101" y="152"/>
                    <a:pt x="123" y="177"/>
                    <a:pt x="99" y="191"/>
                  </a:cubicBezTo>
                  <a:cubicBezTo>
                    <a:pt x="82" y="188"/>
                    <a:pt x="81" y="189"/>
                    <a:pt x="74" y="174"/>
                  </a:cubicBezTo>
                  <a:cubicBezTo>
                    <a:pt x="71" y="159"/>
                    <a:pt x="73" y="152"/>
                    <a:pt x="89" y="156"/>
                  </a:cubicBezTo>
                  <a:cubicBezTo>
                    <a:pt x="96" y="169"/>
                    <a:pt x="102" y="182"/>
                    <a:pt x="87" y="191"/>
                  </a:cubicBezTo>
                  <a:cubicBezTo>
                    <a:pt x="56" y="189"/>
                    <a:pt x="47" y="188"/>
                    <a:pt x="23" y="170"/>
                  </a:cubicBezTo>
                  <a:cubicBezTo>
                    <a:pt x="15" y="153"/>
                    <a:pt x="17" y="154"/>
                    <a:pt x="35" y="161"/>
                  </a:cubicBezTo>
                  <a:cubicBezTo>
                    <a:pt x="38" y="168"/>
                    <a:pt x="42" y="172"/>
                    <a:pt x="35" y="177"/>
                  </a:cubicBezTo>
                  <a:cubicBezTo>
                    <a:pt x="14" y="173"/>
                    <a:pt x="11" y="169"/>
                    <a:pt x="5" y="150"/>
                  </a:cubicBezTo>
                  <a:cubicBezTo>
                    <a:pt x="9" y="119"/>
                    <a:pt x="9" y="124"/>
                    <a:pt x="35" y="117"/>
                  </a:cubicBezTo>
                  <a:cubicBezTo>
                    <a:pt x="65" y="126"/>
                    <a:pt x="68" y="123"/>
                    <a:pt x="62" y="150"/>
                  </a:cubicBezTo>
                  <a:cubicBezTo>
                    <a:pt x="41" y="129"/>
                    <a:pt x="49" y="98"/>
                    <a:pt x="74" y="84"/>
                  </a:cubicBezTo>
                  <a:cubicBezTo>
                    <a:pt x="103" y="87"/>
                    <a:pt x="102" y="91"/>
                    <a:pt x="99" y="119"/>
                  </a:cubicBezTo>
                  <a:cubicBezTo>
                    <a:pt x="86" y="115"/>
                    <a:pt x="83" y="102"/>
                    <a:pt x="78" y="90"/>
                  </a:cubicBezTo>
                  <a:cubicBezTo>
                    <a:pt x="74" y="70"/>
                    <a:pt x="72" y="55"/>
                    <a:pt x="92" y="45"/>
                  </a:cubicBezTo>
                  <a:cubicBezTo>
                    <a:pt x="98" y="46"/>
                    <a:pt x="105" y="44"/>
                    <a:pt x="110" y="48"/>
                  </a:cubicBezTo>
                  <a:cubicBezTo>
                    <a:pt x="123" y="58"/>
                    <a:pt x="100" y="92"/>
                    <a:pt x="87" y="95"/>
                  </a:cubicBezTo>
                  <a:cubicBezTo>
                    <a:pt x="64" y="91"/>
                    <a:pt x="53" y="92"/>
                    <a:pt x="45" y="69"/>
                  </a:cubicBezTo>
                  <a:cubicBezTo>
                    <a:pt x="47" y="48"/>
                    <a:pt x="47" y="46"/>
                    <a:pt x="66" y="39"/>
                  </a:cubicBezTo>
                  <a:cubicBezTo>
                    <a:pt x="103" y="45"/>
                    <a:pt x="102" y="37"/>
                    <a:pt x="107" y="63"/>
                  </a:cubicBezTo>
                  <a:cubicBezTo>
                    <a:pt x="105" y="76"/>
                    <a:pt x="104" y="78"/>
                    <a:pt x="93" y="84"/>
                  </a:cubicBezTo>
                  <a:cubicBezTo>
                    <a:pt x="72" y="77"/>
                    <a:pt x="87" y="55"/>
                    <a:pt x="92" y="38"/>
                  </a:cubicBezTo>
                  <a:cubicBezTo>
                    <a:pt x="104" y="42"/>
                    <a:pt x="120" y="40"/>
                    <a:pt x="128" y="50"/>
                  </a:cubicBezTo>
                  <a:cubicBezTo>
                    <a:pt x="140" y="66"/>
                    <a:pt x="117" y="86"/>
                    <a:pt x="107" y="93"/>
                  </a:cubicBezTo>
                  <a:cubicBezTo>
                    <a:pt x="91" y="90"/>
                    <a:pt x="94" y="45"/>
                    <a:pt x="117" y="32"/>
                  </a:cubicBezTo>
                  <a:cubicBezTo>
                    <a:pt x="145" y="37"/>
                    <a:pt x="157" y="33"/>
                    <a:pt x="159" y="60"/>
                  </a:cubicBezTo>
                  <a:cubicBezTo>
                    <a:pt x="158" y="71"/>
                    <a:pt x="159" y="79"/>
                    <a:pt x="147" y="81"/>
                  </a:cubicBezTo>
                  <a:cubicBezTo>
                    <a:pt x="134" y="80"/>
                    <a:pt x="135" y="76"/>
                    <a:pt x="128" y="65"/>
                  </a:cubicBezTo>
                  <a:cubicBezTo>
                    <a:pt x="125" y="46"/>
                    <a:pt x="127" y="32"/>
                    <a:pt x="146" y="24"/>
                  </a:cubicBezTo>
                  <a:cubicBezTo>
                    <a:pt x="176" y="27"/>
                    <a:pt x="176" y="21"/>
                    <a:pt x="182" y="44"/>
                  </a:cubicBezTo>
                  <a:cubicBezTo>
                    <a:pt x="178" y="59"/>
                    <a:pt x="174" y="64"/>
                    <a:pt x="162" y="74"/>
                  </a:cubicBezTo>
                  <a:cubicBezTo>
                    <a:pt x="135" y="72"/>
                    <a:pt x="135" y="75"/>
                    <a:pt x="132" y="51"/>
                  </a:cubicBezTo>
                  <a:cubicBezTo>
                    <a:pt x="135" y="23"/>
                    <a:pt x="142" y="15"/>
                    <a:pt x="170" y="11"/>
                  </a:cubicBezTo>
                  <a:cubicBezTo>
                    <a:pt x="176" y="11"/>
                    <a:pt x="183" y="10"/>
                    <a:pt x="189" y="12"/>
                  </a:cubicBezTo>
                  <a:cubicBezTo>
                    <a:pt x="196" y="15"/>
                    <a:pt x="191" y="52"/>
                    <a:pt x="168" y="54"/>
                  </a:cubicBezTo>
                  <a:cubicBezTo>
                    <a:pt x="151" y="48"/>
                    <a:pt x="147" y="23"/>
                    <a:pt x="158" y="6"/>
                  </a:cubicBezTo>
                  <a:cubicBezTo>
                    <a:pt x="161" y="0"/>
                    <a:pt x="177" y="0"/>
                    <a:pt x="177" y="0"/>
                  </a:cubicBezTo>
                  <a:cubicBezTo>
                    <a:pt x="190" y="2"/>
                    <a:pt x="199" y="3"/>
                    <a:pt x="207" y="14"/>
                  </a:cubicBezTo>
                  <a:cubicBezTo>
                    <a:pt x="213" y="33"/>
                    <a:pt x="210" y="49"/>
                    <a:pt x="191" y="57"/>
                  </a:cubicBezTo>
                  <a:cubicBezTo>
                    <a:pt x="151" y="41"/>
                    <a:pt x="172" y="8"/>
                    <a:pt x="207" y="2"/>
                  </a:cubicBezTo>
                  <a:cubicBezTo>
                    <a:pt x="218" y="2"/>
                    <a:pt x="229" y="0"/>
                    <a:pt x="240" y="3"/>
                  </a:cubicBezTo>
                  <a:cubicBezTo>
                    <a:pt x="249" y="5"/>
                    <a:pt x="238" y="46"/>
                    <a:pt x="225" y="57"/>
                  </a:cubicBezTo>
                  <a:cubicBezTo>
                    <a:pt x="224" y="31"/>
                    <a:pt x="222" y="14"/>
                    <a:pt x="248" y="3"/>
                  </a:cubicBezTo>
                  <a:cubicBezTo>
                    <a:pt x="276" y="17"/>
                    <a:pt x="281" y="28"/>
                    <a:pt x="260" y="60"/>
                  </a:cubicBezTo>
                  <a:cubicBezTo>
                    <a:pt x="245" y="41"/>
                    <a:pt x="249" y="13"/>
                    <a:pt x="278" y="8"/>
                  </a:cubicBezTo>
                  <a:cubicBezTo>
                    <a:pt x="285" y="9"/>
                    <a:pt x="293" y="8"/>
                    <a:pt x="300" y="12"/>
                  </a:cubicBezTo>
                  <a:cubicBezTo>
                    <a:pt x="308" y="17"/>
                    <a:pt x="321" y="32"/>
                    <a:pt x="321" y="32"/>
                  </a:cubicBezTo>
                  <a:cubicBezTo>
                    <a:pt x="325" y="51"/>
                    <a:pt x="325" y="65"/>
                    <a:pt x="306" y="74"/>
                  </a:cubicBezTo>
                  <a:cubicBezTo>
                    <a:pt x="283" y="72"/>
                    <a:pt x="275" y="78"/>
                    <a:pt x="270" y="57"/>
                  </a:cubicBezTo>
                  <a:cubicBezTo>
                    <a:pt x="275" y="24"/>
                    <a:pt x="282" y="33"/>
                    <a:pt x="317" y="39"/>
                  </a:cubicBezTo>
                  <a:cubicBezTo>
                    <a:pt x="327" y="50"/>
                    <a:pt x="342" y="82"/>
                    <a:pt x="318" y="90"/>
                  </a:cubicBezTo>
                  <a:cubicBezTo>
                    <a:pt x="309" y="93"/>
                    <a:pt x="300" y="91"/>
                    <a:pt x="291" y="92"/>
                  </a:cubicBezTo>
                  <a:cubicBezTo>
                    <a:pt x="269" y="76"/>
                    <a:pt x="286" y="54"/>
                    <a:pt x="306" y="47"/>
                  </a:cubicBezTo>
                  <a:cubicBezTo>
                    <a:pt x="321" y="49"/>
                    <a:pt x="323" y="62"/>
                    <a:pt x="326" y="75"/>
                  </a:cubicBezTo>
                  <a:cubicBezTo>
                    <a:pt x="324" y="96"/>
                    <a:pt x="328" y="105"/>
                    <a:pt x="308" y="110"/>
                  </a:cubicBezTo>
                  <a:cubicBezTo>
                    <a:pt x="300" y="102"/>
                    <a:pt x="295" y="94"/>
                    <a:pt x="290" y="84"/>
                  </a:cubicBezTo>
                  <a:cubicBezTo>
                    <a:pt x="296" y="57"/>
                    <a:pt x="320" y="71"/>
                    <a:pt x="345" y="75"/>
                  </a:cubicBezTo>
                  <a:cubicBezTo>
                    <a:pt x="363" y="98"/>
                    <a:pt x="350" y="116"/>
                    <a:pt x="324" y="119"/>
                  </a:cubicBezTo>
                  <a:cubicBezTo>
                    <a:pt x="319" y="118"/>
                    <a:pt x="310" y="122"/>
                    <a:pt x="308" y="117"/>
                  </a:cubicBezTo>
                  <a:cubicBezTo>
                    <a:pt x="305" y="109"/>
                    <a:pt x="307" y="97"/>
                    <a:pt x="314" y="93"/>
                  </a:cubicBezTo>
                  <a:cubicBezTo>
                    <a:pt x="322" y="89"/>
                    <a:pt x="333" y="97"/>
                    <a:pt x="342" y="99"/>
                  </a:cubicBezTo>
                  <a:cubicBezTo>
                    <a:pt x="354" y="118"/>
                    <a:pt x="352" y="132"/>
                    <a:pt x="339" y="149"/>
                  </a:cubicBezTo>
                  <a:cubicBezTo>
                    <a:pt x="323" y="142"/>
                    <a:pt x="320" y="127"/>
                    <a:pt x="338" y="120"/>
                  </a:cubicBezTo>
                  <a:cubicBezTo>
                    <a:pt x="373" y="130"/>
                    <a:pt x="368" y="123"/>
                    <a:pt x="377" y="150"/>
                  </a:cubicBezTo>
                  <a:cubicBezTo>
                    <a:pt x="372" y="173"/>
                    <a:pt x="366" y="172"/>
                    <a:pt x="345" y="176"/>
                  </a:cubicBezTo>
                  <a:cubicBezTo>
                    <a:pt x="343" y="156"/>
                    <a:pt x="350" y="161"/>
                    <a:pt x="369" y="167"/>
                  </a:cubicBezTo>
                  <a:cubicBezTo>
                    <a:pt x="377" y="186"/>
                    <a:pt x="373" y="188"/>
                    <a:pt x="351" y="189"/>
                  </a:cubicBezTo>
                  <a:cubicBezTo>
                    <a:pt x="331" y="188"/>
                    <a:pt x="300" y="195"/>
                    <a:pt x="321" y="177"/>
                  </a:cubicBezTo>
                  <a:cubicBezTo>
                    <a:pt x="328" y="178"/>
                    <a:pt x="336" y="176"/>
                    <a:pt x="342" y="180"/>
                  </a:cubicBezTo>
                  <a:cubicBezTo>
                    <a:pt x="345" y="182"/>
                    <a:pt x="338" y="186"/>
                    <a:pt x="335" y="186"/>
                  </a:cubicBezTo>
                  <a:cubicBezTo>
                    <a:pt x="322" y="187"/>
                    <a:pt x="310" y="185"/>
                    <a:pt x="297" y="185"/>
                  </a:cubicBezTo>
                  <a:cubicBezTo>
                    <a:pt x="280" y="177"/>
                    <a:pt x="265" y="173"/>
                    <a:pt x="257" y="156"/>
                  </a:cubicBezTo>
                  <a:cubicBezTo>
                    <a:pt x="263" y="135"/>
                    <a:pt x="270" y="140"/>
                    <a:pt x="288" y="149"/>
                  </a:cubicBezTo>
                  <a:cubicBezTo>
                    <a:pt x="293" y="163"/>
                    <a:pt x="286" y="162"/>
                    <a:pt x="273" y="161"/>
                  </a:cubicBezTo>
                  <a:cubicBezTo>
                    <a:pt x="265" y="153"/>
                    <a:pt x="258" y="145"/>
                    <a:pt x="252" y="135"/>
                  </a:cubicBezTo>
                  <a:cubicBezTo>
                    <a:pt x="258" y="110"/>
                    <a:pt x="281" y="124"/>
                    <a:pt x="294" y="137"/>
                  </a:cubicBezTo>
                  <a:cubicBezTo>
                    <a:pt x="282" y="172"/>
                    <a:pt x="272" y="162"/>
                    <a:pt x="234" y="156"/>
                  </a:cubicBezTo>
                  <a:cubicBezTo>
                    <a:pt x="209" y="145"/>
                    <a:pt x="200" y="146"/>
                    <a:pt x="191" y="122"/>
                  </a:cubicBezTo>
                  <a:cubicBezTo>
                    <a:pt x="195" y="105"/>
                    <a:pt x="194" y="98"/>
                    <a:pt x="207" y="111"/>
                  </a:cubicBezTo>
                  <a:cubicBezTo>
                    <a:pt x="210" y="127"/>
                    <a:pt x="216" y="147"/>
                    <a:pt x="200" y="156"/>
                  </a:cubicBezTo>
                  <a:cubicBezTo>
                    <a:pt x="191" y="155"/>
                    <a:pt x="182" y="155"/>
                    <a:pt x="174" y="153"/>
                  </a:cubicBezTo>
                  <a:cubicBezTo>
                    <a:pt x="166" y="151"/>
                    <a:pt x="159" y="146"/>
                    <a:pt x="152" y="143"/>
                  </a:cubicBezTo>
                  <a:cubicBezTo>
                    <a:pt x="150" y="142"/>
                    <a:pt x="145" y="139"/>
                    <a:pt x="147" y="140"/>
                  </a:cubicBezTo>
                  <a:cubicBezTo>
                    <a:pt x="150" y="141"/>
                    <a:pt x="152" y="143"/>
                    <a:pt x="155" y="144"/>
                  </a:cubicBezTo>
                  <a:cubicBezTo>
                    <a:pt x="148" y="164"/>
                    <a:pt x="122" y="156"/>
                    <a:pt x="105" y="155"/>
                  </a:cubicBezTo>
                  <a:cubicBezTo>
                    <a:pt x="102" y="154"/>
                    <a:pt x="96" y="153"/>
                    <a:pt x="96" y="153"/>
                  </a:cubicBezTo>
                </a:path>
              </a:pathLst>
            </a:custGeom>
            <a:noFill/>
            <a:ln w="19050" cap="flat" cmpd="sng">
              <a:solidFill>
                <a:srgbClr val="FF3300"/>
              </a:solidFill>
              <a:prstDash val="solid"/>
              <a:round/>
              <a:headEnd/>
              <a:tailEnd/>
            </a:ln>
            <a:effectLst/>
          </p:spPr>
          <p:txBody>
            <a:bodyPr lIns="90488" tIns="44450" rIns="90488" bIns="44450"/>
            <a:lstStyle/>
            <a:p>
              <a:endParaRPr lang="zh-CN" altLang="en-US"/>
            </a:p>
          </p:txBody>
        </p:sp>
        <p:sp>
          <p:nvSpPr>
            <p:cNvPr id="224323" name="AutoShape 67"/>
            <p:cNvSpPr>
              <a:spLocks noChangeArrowheads="1"/>
            </p:cNvSpPr>
            <p:nvPr/>
          </p:nvSpPr>
          <p:spPr bwMode="auto">
            <a:xfrm rot="37019626">
              <a:off x="1853" y="2518"/>
              <a:ext cx="249" cy="266"/>
            </a:xfrm>
            <a:custGeom>
              <a:avLst/>
              <a:gdLst>
                <a:gd name="G0" fmla="+- 3967 0 0"/>
                <a:gd name="G1" fmla="+- 21600 0 3967"/>
                <a:gd name="G2" fmla="*/ 3967 1 2"/>
                <a:gd name="G3" fmla="+- 21600 0 G2"/>
                <a:gd name="G4" fmla="+/ 3967 21600 2"/>
                <a:gd name="G5" fmla="+/ G1 0 2"/>
                <a:gd name="G6" fmla="*/ 21600 21600 3967"/>
                <a:gd name="G7" fmla="*/ G6 1 2"/>
                <a:gd name="G8" fmla="+- 21600 0 G7"/>
                <a:gd name="G9" fmla="*/ 21600 1 2"/>
                <a:gd name="G10" fmla="+- 3967 0 G9"/>
                <a:gd name="G11" fmla="?: G10 G8 0"/>
                <a:gd name="G12" fmla="?: G10 G7 21600"/>
                <a:gd name="T0" fmla="*/ 19616 w 21600"/>
                <a:gd name="T1" fmla="*/ 10800 h 21600"/>
                <a:gd name="T2" fmla="*/ 10800 w 21600"/>
                <a:gd name="T3" fmla="*/ 21600 h 21600"/>
                <a:gd name="T4" fmla="*/ 1984 w 21600"/>
                <a:gd name="T5" fmla="*/ 10800 h 21600"/>
                <a:gd name="T6" fmla="*/ 10800 w 21600"/>
                <a:gd name="T7" fmla="*/ 0 h 21600"/>
                <a:gd name="T8" fmla="*/ 3784 w 21600"/>
                <a:gd name="T9" fmla="*/ 3784 h 21600"/>
                <a:gd name="T10" fmla="*/ 17816 w 21600"/>
                <a:gd name="T11" fmla="*/ 17816 h 21600"/>
              </a:gdLst>
              <a:ahLst/>
              <a:cxnLst>
                <a:cxn ang="0">
                  <a:pos x="T0" y="T1"/>
                </a:cxn>
                <a:cxn ang="0">
                  <a:pos x="T2" y="T3"/>
                </a:cxn>
                <a:cxn ang="0">
                  <a:pos x="T4" y="T5"/>
                </a:cxn>
                <a:cxn ang="0">
                  <a:pos x="T6" y="T7"/>
                </a:cxn>
              </a:cxnLst>
              <a:rect l="T8" t="T9" r="T10" b="T11"/>
              <a:pathLst>
                <a:path w="21600" h="21600">
                  <a:moveTo>
                    <a:pt x="0" y="0"/>
                  </a:moveTo>
                  <a:lnTo>
                    <a:pt x="3967" y="21600"/>
                  </a:lnTo>
                  <a:lnTo>
                    <a:pt x="17633" y="21600"/>
                  </a:lnTo>
                  <a:lnTo>
                    <a:pt x="21600" y="0"/>
                  </a:lnTo>
                  <a:close/>
                </a:path>
              </a:pathLst>
            </a:custGeom>
            <a:solidFill>
              <a:srgbClr val="FFDD7D"/>
            </a:solidFill>
            <a:ln w="19050" algn="ctr">
              <a:solidFill>
                <a:schemeClr val="tx1"/>
              </a:solidFill>
              <a:miter lim="800000"/>
              <a:headEnd/>
              <a:tailEnd/>
            </a:ln>
            <a:effectLst/>
          </p:spPr>
          <p:txBody>
            <a:bodyPr wrap="none" lIns="90488" tIns="44450" rIns="90488" bIns="44450" anchor="ctr"/>
            <a:lstStyle/>
            <a:p>
              <a:endParaRPr lang="zh-CN" altLang="en-US"/>
            </a:p>
          </p:txBody>
        </p:sp>
        <p:sp>
          <p:nvSpPr>
            <p:cNvPr id="224324" name="Text Box 68"/>
            <p:cNvSpPr txBox="1">
              <a:spLocks noChangeArrowheads="1"/>
            </p:cNvSpPr>
            <p:nvPr/>
          </p:nvSpPr>
          <p:spPr bwMode="auto">
            <a:xfrm rot="-1014309">
              <a:off x="1813" y="2539"/>
              <a:ext cx="322" cy="212"/>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1800" b="1">
                  <a:solidFill>
                    <a:srgbClr val="0099FF"/>
                  </a:solidFill>
                  <a:latin typeface="Arial" charset="0"/>
                </a:rPr>
                <a:t>y/n</a:t>
              </a:r>
            </a:p>
          </p:txBody>
        </p:sp>
        <p:sp>
          <p:nvSpPr>
            <p:cNvPr id="224325" name="Freeform 69"/>
            <p:cNvSpPr>
              <a:spLocks/>
            </p:cNvSpPr>
            <p:nvPr/>
          </p:nvSpPr>
          <p:spPr bwMode="auto">
            <a:xfrm>
              <a:off x="1566" y="2368"/>
              <a:ext cx="324" cy="296"/>
            </a:xfrm>
            <a:custGeom>
              <a:avLst/>
              <a:gdLst/>
              <a:ahLst/>
              <a:cxnLst>
                <a:cxn ang="0">
                  <a:pos x="0" y="248"/>
                </a:cxn>
                <a:cxn ang="0">
                  <a:pos x="264" y="296"/>
                </a:cxn>
                <a:cxn ang="0">
                  <a:pos x="392" y="8"/>
                </a:cxn>
                <a:cxn ang="0">
                  <a:pos x="468" y="0"/>
                </a:cxn>
              </a:cxnLst>
              <a:rect l="0" t="0" r="r" b="b"/>
              <a:pathLst>
                <a:path w="468" h="296">
                  <a:moveTo>
                    <a:pt x="0" y="248"/>
                  </a:moveTo>
                  <a:lnTo>
                    <a:pt x="264" y="296"/>
                  </a:lnTo>
                  <a:lnTo>
                    <a:pt x="392" y="8"/>
                  </a:lnTo>
                  <a:lnTo>
                    <a:pt x="468" y="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326" name="Freeform 70"/>
            <p:cNvSpPr>
              <a:spLocks/>
            </p:cNvSpPr>
            <p:nvPr/>
          </p:nvSpPr>
          <p:spPr bwMode="auto">
            <a:xfrm>
              <a:off x="1286" y="3164"/>
              <a:ext cx="272" cy="400"/>
            </a:xfrm>
            <a:custGeom>
              <a:avLst/>
              <a:gdLst/>
              <a:ahLst/>
              <a:cxnLst>
                <a:cxn ang="0">
                  <a:pos x="272" y="0"/>
                </a:cxn>
                <a:cxn ang="0">
                  <a:pos x="80" y="400"/>
                </a:cxn>
                <a:cxn ang="0">
                  <a:pos x="0" y="400"/>
                </a:cxn>
              </a:cxnLst>
              <a:rect l="0" t="0" r="r" b="b"/>
              <a:pathLst>
                <a:path w="272" h="400">
                  <a:moveTo>
                    <a:pt x="272" y="0"/>
                  </a:moveTo>
                  <a:lnTo>
                    <a:pt x="80" y="400"/>
                  </a:lnTo>
                  <a:lnTo>
                    <a:pt x="0" y="400"/>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327" name="Freeform 71"/>
            <p:cNvSpPr>
              <a:spLocks/>
            </p:cNvSpPr>
            <p:nvPr/>
          </p:nvSpPr>
          <p:spPr bwMode="auto">
            <a:xfrm>
              <a:off x="1558" y="3164"/>
              <a:ext cx="232" cy="408"/>
            </a:xfrm>
            <a:custGeom>
              <a:avLst/>
              <a:gdLst/>
              <a:ahLst/>
              <a:cxnLst>
                <a:cxn ang="0">
                  <a:pos x="0" y="0"/>
                </a:cxn>
                <a:cxn ang="0">
                  <a:pos x="156" y="408"/>
                </a:cxn>
                <a:cxn ang="0">
                  <a:pos x="232" y="408"/>
                </a:cxn>
              </a:cxnLst>
              <a:rect l="0" t="0" r="r" b="b"/>
              <a:pathLst>
                <a:path w="232" h="408">
                  <a:moveTo>
                    <a:pt x="0" y="0"/>
                  </a:moveTo>
                  <a:lnTo>
                    <a:pt x="156" y="408"/>
                  </a:lnTo>
                  <a:lnTo>
                    <a:pt x="232" y="408"/>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328" name="Freeform 72"/>
            <p:cNvSpPr>
              <a:spLocks/>
            </p:cNvSpPr>
            <p:nvPr/>
          </p:nvSpPr>
          <p:spPr bwMode="auto">
            <a:xfrm>
              <a:off x="1479" y="2357"/>
              <a:ext cx="170" cy="94"/>
            </a:xfrm>
            <a:custGeom>
              <a:avLst/>
              <a:gdLst/>
              <a:ahLst/>
              <a:cxnLst>
                <a:cxn ang="0">
                  <a:pos x="0" y="6"/>
                </a:cxn>
                <a:cxn ang="0">
                  <a:pos x="12" y="43"/>
                </a:cxn>
                <a:cxn ang="0">
                  <a:pos x="21" y="57"/>
                </a:cxn>
                <a:cxn ang="0">
                  <a:pos x="32" y="72"/>
                </a:cxn>
                <a:cxn ang="0">
                  <a:pos x="66" y="91"/>
                </a:cxn>
                <a:cxn ang="0">
                  <a:pos x="117" y="90"/>
                </a:cxn>
                <a:cxn ang="0">
                  <a:pos x="122" y="85"/>
                </a:cxn>
                <a:cxn ang="0">
                  <a:pos x="128" y="84"/>
                </a:cxn>
                <a:cxn ang="0">
                  <a:pos x="143" y="66"/>
                </a:cxn>
                <a:cxn ang="0">
                  <a:pos x="149" y="52"/>
                </a:cxn>
                <a:cxn ang="0">
                  <a:pos x="165" y="24"/>
                </a:cxn>
                <a:cxn ang="0">
                  <a:pos x="168" y="4"/>
                </a:cxn>
                <a:cxn ang="0">
                  <a:pos x="170" y="0"/>
                </a:cxn>
              </a:cxnLst>
              <a:rect l="0" t="0" r="r" b="b"/>
              <a:pathLst>
                <a:path w="170" h="94">
                  <a:moveTo>
                    <a:pt x="0" y="6"/>
                  </a:moveTo>
                  <a:cubicBezTo>
                    <a:pt x="5" y="17"/>
                    <a:pt x="5" y="33"/>
                    <a:pt x="12" y="43"/>
                  </a:cubicBezTo>
                  <a:cubicBezTo>
                    <a:pt x="14" y="49"/>
                    <a:pt x="16" y="53"/>
                    <a:pt x="21" y="57"/>
                  </a:cubicBezTo>
                  <a:cubicBezTo>
                    <a:pt x="24" y="65"/>
                    <a:pt x="24" y="68"/>
                    <a:pt x="32" y="72"/>
                  </a:cubicBezTo>
                  <a:cubicBezTo>
                    <a:pt x="41" y="87"/>
                    <a:pt x="49" y="90"/>
                    <a:pt x="66" y="91"/>
                  </a:cubicBezTo>
                  <a:cubicBezTo>
                    <a:pt x="83" y="94"/>
                    <a:pt x="100" y="91"/>
                    <a:pt x="117" y="90"/>
                  </a:cubicBezTo>
                  <a:cubicBezTo>
                    <a:pt x="119" y="88"/>
                    <a:pt x="120" y="86"/>
                    <a:pt x="122" y="85"/>
                  </a:cubicBezTo>
                  <a:cubicBezTo>
                    <a:pt x="124" y="84"/>
                    <a:pt x="126" y="85"/>
                    <a:pt x="128" y="84"/>
                  </a:cubicBezTo>
                  <a:cubicBezTo>
                    <a:pt x="133" y="80"/>
                    <a:pt x="139" y="72"/>
                    <a:pt x="143" y="66"/>
                  </a:cubicBezTo>
                  <a:cubicBezTo>
                    <a:pt x="144" y="60"/>
                    <a:pt x="146" y="57"/>
                    <a:pt x="149" y="52"/>
                  </a:cubicBezTo>
                  <a:cubicBezTo>
                    <a:pt x="151" y="41"/>
                    <a:pt x="159" y="33"/>
                    <a:pt x="165" y="24"/>
                  </a:cubicBezTo>
                  <a:cubicBezTo>
                    <a:pt x="166" y="17"/>
                    <a:pt x="166" y="11"/>
                    <a:pt x="168" y="4"/>
                  </a:cubicBezTo>
                  <a:cubicBezTo>
                    <a:pt x="168" y="3"/>
                    <a:pt x="170" y="0"/>
                    <a:pt x="170" y="0"/>
                  </a:cubicBezTo>
                </a:path>
              </a:pathLst>
            </a:custGeom>
            <a:noFill/>
            <a:ln w="19050" cap="flat" cmpd="sng">
              <a:solidFill>
                <a:schemeClr val="tx1"/>
              </a:solidFill>
              <a:prstDash val="solid"/>
              <a:round/>
              <a:headEnd/>
              <a:tailEnd/>
            </a:ln>
            <a:effectLst/>
          </p:spPr>
          <p:txBody>
            <a:bodyPr lIns="90488" tIns="44450" rIns="90488" bIns="44450"/>
            <a:lstStyle/>
            <a:p>
              <a:endParaRPr lang="zh-CN" altLang="en-US"/>
            </a:p>
          </p:txBody>
        </p:sp>
        <p:sp>
          <p:nvSpPr>
            <p:cNvPr id="224329" name="Freeform 73"/>
            <p:cNvSpPr>
              <a:spLocks/>
            </p:cNvSpPr>
            <p:nvPr/>
          </p:nvSpPr>
          <p:spPr bwMode="auto">
            <a:xfrm>
              <a:off x="1461" y="2355"/>
              <a:ext cx="30" cy="14"/>
            </a:xfrm>
            <a:custGeom>
              <a:avLst/>
              <a:gdLst/>
              <a:ahLst/>
              <a:cxnLst>
                <a:cxn ang="0">
                  <a:pos x="0" y="14"/>
                </a:cxn>
                <a:cxn ang="0">
                  <a:pos x="27" y="8"/>
                </a:cxn>
                <a:cxn ang="0">
                  <a:pos x="30" y="0"/>
                </a:cxn>
              </a:cxnLst>
              <a:rect l="0" t="0" r="r" b="b"/>
              <a:pathLst>
                <a:path w="30" h="14">
                  <a:moveTo>
                    <a:pt x="0" y="14"/>
                  </a:moveTo>
                  <a:cubicBezTo>
                    <a:pt x="9" y="13"/>
                    <a:pt x="20" y="13"/>
                    <a:pt x="27" y="8"/>
                  </a:cubicBezTo>
                  <a:cubicBezTo>
                    <a:pt x="29" y="2"/>
                    <a:pt x="28" y="5"/>
                    <a:pt x="30" y="0"/>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330" name="Freeform 74"/>
            <p:cNvSpPr>
              <a:spLocks/>
            </p:cNvSpPr>
            <p:nvPr/>
          </p:nvSpPr>
          <p:spPr bwMode="auto">
            <a:xfrm>
              <a:off x="1633" y="2351"/>
              <a:ext cx="30" cy="15"/>
            </a:xfrm>
            <a:custGeom>
              <a:avLst/>
              <a:gdLst/>
              <a:ahLst/>
              <a:cxnLst>
                <a:cxn ang="0">
                  <a:pos x="0" y="0"/>
                </a:cxn>
                <a:cxn ang="0">
                  <a:pos x="14" y="6"/>
                </a:cxn>
                <a:cxn ang="0">
                  <a:pos x="26" y="11"/>
                </a:cxn>
                <a:cxn ang="0">
                  <a:pos x="30" y="15"/>
                </a:cxn>
              </a:cxnLst>
              <a:rect l="0" t="0" r="r" b="b"/>
              <a:pathLst>
                <a:path w="30" h="15">
                  <a:moveTo>
                    <a:pt x="0" y="0"/>
                  </a:moveTo>
                  <a:cubicBezTo>
                    <a:pt x="5" y="3"/>
                    <a:pt x="8" y="5"/>
                    <a:pt x="14" y="6"/>
                  </a:cubicBezTo>
                  <a:cubicBezTo>
                    <a:pt x="18" y="8"/>
                    <a:pt x="23" y="8"/>
                    <a:pt x="26" y="11"/>
                  </a:cubicBezTo>
                  <a:cubicBezTo>
                    <a:pt x="29" y="15"/>
                    <a:pt x="27" y="15"/>
                    <a:pt x="30" y="15"/>
                  </a:cubicBezTo>
                </a:path>
              </a:pathLst>
            </a:custGeom>
            <a:noFill/>
            <a:ln w="12700" cap="flat" cmpd="sng">
              <a:solidFill>
                <a:schemeClr val="tx1"/>
              </a:solidFill>
              <a:prstDash val="solid"/>
              <a:round/>
              <a:headEnd/>
              <a:tailEnd/>
            </a:ln>
            <a:effectLst/>
          </p:spPr>
          <p:txBody>
            <a:bodyPr lIns="90488" tIns="44450" rIns="90488" bIns="44450"/>
            <a:lstStyle/>
            <a:p>
              <a:endParaRPr lang="zh-CN" altLang="en-US"/>
            </a:p>
          </p:txBody>
        </p:sp>
        <p:sp>
          <p:nvSpPr>
            <p:cNvPr id="224331" name="Oval 75"/>
            <p:cNvSpPr>
              <a:spLocks noChangeArrowheads="1"/>
            </p:cNvSpPr>
            <p:nvPr/>
          </p:nvSpPr>
          <p:spPr bwMode="auto">
            <a:xfrm>
              <a:off x="1439" y="2200"/>
              <a:ext cx="102" cy="78"/>
            </a:xfrm>
            <a:prstGeom prst="ellipse">
              <a:avLst/>
            </a:prstGeom>
            <a:noFill/>
            <a:ln w="19050" algn="ctr">
              <a:solidFill>
                <a:schemeClr val="accent2"/>
              </a:solidFill>
              <a:round/>
              <a:headEnd/>
              <a:tailEnd/>
            </a:ln>
            <a:effectLst/>
          </p:spPr>
          <p:txBody>
            <a:bodyPr wrap="none" lIns="90488" tIns="44450" rIns="90488" bIns="44450" anchor="ctr"/>
            <a:lstStyle/>
            <a:p>
              <a:endParaRPr lang="zh-CN" altLang="en-US"/>
            </a:p>
          </p:txBody>
        </p:sp>
        <p:sp>
          <p:nvSpPr>
            <p:cNvPr id="224332" name="Oval 76"/>
            <p:cNvSpPr>
              <a:spLocks noChangeArrowheads="1"/>
            </p:cNvSpPr>
            <p:nvPr/>
          </p:nvSpPr>
          <p:spPr bwMode="auto">
            <a:xfrm>
              <a:off x="1592" y="2201"/>
              <a:ext cx="102" cy="78"/>
            </a:xfrm>
            <a:prstGeom prst="ellipse">
              <a:avLst/>
            </a:prstGeom>
            <a:noFill/>
            <a:ln w="19050" algn="ctr">
              <a:solidFill>
                <a:schemeClr val="accent2"/>
              </a:solidFill>
              <a:round/>
              <a:headEnd/>
              <a:tailEnd/>
            </a:ln>
            <a:effectLst/>
          </p:spPr>
          <p:txBody>
            <a:bodyPr wrap="none" lIns="90488" tIns="44450" rIns="90488" bIns="44450" anchor="ctr"/>
            <a:lstStyle/>
            <a:p>
              <a:endParaRPr lang="zh-CN" altLang="en-US"/>
            </a:p>
          </p:txBody>
        </p:sp>
        <p:sp>
          <p:nvSpPr>
            <p:cNvPr id="224333" name="Line 77"/>
            <p:cNvSpPr>
              <a:spLocks noChangeShapeType="1"/>
            </p:cNvSpPr>
            <p:nvPr/>
          </p:nvSpPr>
          <p:spPr bwMode="auto">
            <a:xfrm>
              <a:off x="1541" y="2234"/>
              <a:ext cx="52" cy="1"/>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224334" name="Line 78"/>
            <p:cNvSpPr>
              <a:spLocks noChangeShapeType="1"/>
            </p:cNvSpPr>
            <p:nvPr/>
          </p:nvSpPr>
          <p:spPr bwMode="auto">
            <a:xfrm flipV="1">
              <a:off x="1694" y="2210"/>
              <a:ext cx="30" cy="25"/>
            </a:xfrm>
            <a:prstGeom prst="line">
              <a:avLst/>
            </a:prstGeom>
            <a:noFill/>
            <a:ln w="19050">
              <a:solidFill>
                <a:schemeClr val="accent2"/>
              </a:solidFill>
              <a:round/>
              <a:headEnd/>
              <a:tailEnd/>
            </a:ln>
            <a:effectLst/>
          </p:spPr>
          <p:txBody>
            <a:bodyPr lIns="90488" tIns="44450" rIns="90488" bIns="44450"/>
            <a:lstStyle/>
            <a:p>
              <a:endParaRPr lang="zh-CN" altLang="en-US"/>
            </a:p>
          </p:txBody>
        </p:sp>
        <p:sp>
          <p:nvSpPr>
            <p:cNvPr id="224335" name="Line 79"/>
            <p:cNvSpPr>
              <a:spLocks noChangeShapeType="1"/>
            </p:cNvSpPr>
            <p:nvPr/>
          </p:nvSpPr>
          <p:spPr bwMode="auto">
            <a:xfrm>
              <a:off x="1418" y="2212"/>
              <a:ext cx="25" cy="21"/>
            </a:xfrm>
            <a:prstGeom prst="line">
              <a:avLst/>
            </a:prstGeom>
            <a:noFill/>
            <a:ln w="19050">
              <a:solidFill>
                <a:schemeClr val="accent2"/>
              </a:solidFill>
              <a:round/>
              <a:headEnd/>
              <a:tailEnd/>
            </a:ln>
            <a:effectLst/>
          </p:spPr>
          <p:txBody>
            <a:bodyPr lIns="90488" tIns="44450" rIns="90488" bIns="44450"/>
            <a:lstStyle/>
            <a:p>
              <a:endParaRPr lang="zh-CN" altLang="en-US"/>
            </a:p>
          </p:txBody>
        </p:sp>
      </p:grpSp>
      <p:sp>
        <p:nvSpPr>
          <p:cNvPr id="224336" name="Rectangle 80"/>
          <p:cNvSpPr>
            <a:spLocks noChangeArrowheads="1"/>
          </p:cNvSpPr>
          <p:nvPr/>
        </p:nvSpPr>
        <p:spPr bwMode="auto">
          <a:xfrm>
            <a:off x="1025525" y="212725"/>
            <a:ext cx="7162800" cy="695325"/>
          </a:xfrm>
          <a:prstGeom prst="rect">
            <a:avLst/>
          </a:prstGeom>
          <a:noFill/>
          <a:ln w="12700">
            <a:noFill/>
            <a:miter lim="800000"/>
            <a:headEnd/>
            <a:tailEnd/>
          </a:ln>
          <a:effectLst/>
        </p:spPr>
        <p:txBody>
          <a:bodyPr lIns="90488" tIns="44450" rIns="90488" bIns="44450" anchor="ctr"/>
          <a:lstStyle/>
          <a:p>
            <a:pPr algn="ctr"/>
            <a:r>
              <a:rPr kumimoji="0" lang="en-US" sz="4400">
                <a:solidFill>
                  <a:schemeClr val="tx2"/>
                </a:solidFill>
                <a:effectLst>
                  <a:outerShdw blurRad="38100" dist="38100" dir="2700000" algn="tl">
                    <a:srgbClr val="000000"/>
                  </a:outerShdw>
                </a:effectLst>
                <a:latin typeface="Arial" charset="0"/>
              </a:rPr>
              <a:t>Working in Steps: Pipelining</a:t>
            </a:r>
          </a:p>
        </p:txBody>
      </p:sp>
      <p:sp>
        <p:nvSpPr>
          <p:cNvPr id="224337" name="Text Box 81"/>
          <p:cNvSpPr txBox="1">
            <a:spLocks noChangeArrowheads="1"/>
          </p:cNvSpPr>
          <p:nvPr/>
        </p:nvSpPr>
        <p:spPr bwMode="auto">
          <a:xfrm>
            <a:off x="598488" y="1212850"/>
            <a:ext cx="5976937" cy="1279525"/>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latin typeface="Comic Sans MS" pitchFamily="66" charset="0"/>
              </a:rPr>
              <a:t>Have more than one person working in series</a:t>
            </a:r>
          </a:p>
          <a:p>
            <a:pPr eaLnBrk="0" hangingPunct="0">
              <a:lnSpc>
                <a:spcPct val="90000"/>
              </a:lnSpc>
              <a:spcBef>
                <a:spcPct val="30000"/>
              </a:spcBef>
            </a:pPr>
            <a:r>
              <a:rPr kumimoji="0" lang="en-US" sz="2000">
                <a:latin typeface="Comic Sans MS" pitchFamily="66" charset="0"/>
              </a:rPr>
              <a:t>- Each individually one takes less than </a:t>
            </a:r>
            <a:r>
              <a:rPr kumimoji="0" lang="en-US" sz="2000">
                <a:solidFill>
                  <a:srgbClr val="FF3300"/>
                </a:solidFill>
                <a:latin typeface="Symbol" pitchFamily="18" charset="2"/>
              </a:rPr>
              <a:t>D</a:t>
            </a:r>
            <a:r>
              <a:rPr kumimoji="0" lang="en-US" sz="2000">
                <a:solidFill>
                  <a:srgbClr val="FF3300"/>
                </a:solidFill>
                <a:latin typeface="Arial" charset="0"/>
              </a:rPr>
              <a:t>t = d/v</a:t>
            </a:r>
            <a:br>
              <a:rPr kumimoji="0" lang="en-US" sz="2000">
                <a:solidFill>
                  <a:srgbClr val="FF3300"/>
                </a:solidFill>
                <a:latin typeface="Arial" charset="0"/>
              </a:rPr>
            </a:br>
            <a:r>
              <a:rPr kumimoji="0" lang="en-US" sz="2000">
                <a:latin typeface="Comic Sans MS" pitchFamily="66" charset="0"/>
              </a:rPr>
              <a:t>- Collectively, much more work is done</a:t>
            </a:r>
            <a:br>
              <a:rPr kumimoji="0" lang="en-US" sz="2000">
                <a:latin typeface="Comic Sans MS" pitchFamily="66" charset="0"/>
              </a:rPr>
            </a:br>
            <a:r>
              <a:rPr kumimoji="0" lang="en-US" sz="2000">
                <a:latin typeface="Comic Sans MS" pitchFamily="66" charset="0"/>
              </a:rPr>
              <a:t>- A smarter decision can be made – less mistakes</a:t>
            </a:r>
          </a:p>
        </p:txBody>
      </p:sp>
      <p:sp>
        <p:nvSpPr>
          <p:cNvPr id="224338" name="AutoShape 82"/>
          <p:cNvSpPr>
            <a:spLocks noChangeArrowheads="1"/>
          </p:cNvSpPr>
          <p:nvPr/>
        </p:nvSpPr>
        <p:spPr bwMode="auto">
          <a:xfrm>
            <a:off x="649288" y="4468813"/>
            <a:ext cx="384175" cy="384175"/>
          </a:xfrm>
          <a:prstGeom prst="octagon">
            <a:avLst>
              <a:gd name="adj" fmla="val 29287"/>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4339" name="Oval 83"/>
          <p:cNvSpPr>
            <a:spLocks noChangeArrowheads="1"/>
          </p:cNvSpPr>
          <p:nvPr/>
        </p:nvSpPr>
        <p:spPr bwMode="auto">
          <a:xfrm>
            <a:off x="192088" y="4891088"/>
            <a:ext cx="422275" cy="361950"/>
          </a:xfrm>
          <a:prstGeom prst="ellipse">
            <a:avLst/>
          </a:prstGeom>
          <a:solidFill>
            <a:schemeClr val="folHlink"/>
          </a:solidFill>
          <a:ln w="19050" algn="ctr">
            <a:solidFill>
              <a:schemeClr val="tx1"/>
            </a:solidFill>
            <a:round/>
            <a:headEnd/>
            <a:tailEnd/>
          </a:ln>
          <a:effectLst/>
        </p:spPr>
        <p:txBody>
          <a:bodyPr wrap="none" lIns="90488" tIns="44450" rIns="90488" bIns="44450" anchor="ctr"/>
          <a:lstStyle/>
          <a:p>
            <a:endParaRPr lang="zh-CN" altLang="en-US"/>
          </a:p>
        </p:txBody>
      </p:sp>
      <p:sp>
        <p:nvSpPr>
          <p:cNvPr id="224340" name="Oval 84"/>
          <p:cNvSpPr>
            <a:spLocks noChangeArrowheads="1"/>
          </p:cNvSpPr>
          <p:nvPr/>
        </p:nvSpPr>
        <p:spPr bwMode="auto">
          <a:xfrm>
            <a:off x="6654800" y="4891088"/>
            <a:ext cx="422275" cy="361950"/>
          </a:xfrm>
          <a:prstGeom prst="ellipse">
            <a:avLst/>
          </a:prstGeom>
          <a:solidFill>
            <a:schemeClr val="folHlink"/>
          </a:solidFill>
          <a:ln w="19050" algn="ctr">
            <a:solidFill>
              <a:schemeClr val="tx1"/>
            </a:solidFill>
            <a:round/>
            <a:headEnd/>
            <a:tailEnd/>
          </a:ln>
          <a:effectLst/>
        </p:spPr>
        <p:txBody>
          <a:bodyPr wrap="none" lIns="90488" tIns="44450" rIns="90488" bIns="44450" anchor="ctr"/>
          <a:lstStyle/>
          <a:p>
            <a:endParaRPr lang="zh-CN" altLang="en-US"/>
          </a:p>
        </p:txBody>
      </p:sp>
      <p:sp>
        <p:nvSpPr>
          <p:cNvPr id="224341" name="Line 85"/>
          <p:cNvSpPr>
            <a:spLocks noChangeShapeType="1"/>
          </p:cNvSpPr>
          <p:nvPr/>
        </p:nvSpPr>
        <p:spPr bwMode="auto">
          <a:xfrm>
            <a:off x="381000" y="4881563"/>
            <a:ext cx="6529388" cy="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24342" name="Line 86"/>
          <p:cNvSpPr>
            <a:spLocks noChangeShapeType="1"/>
          </p:cNvSpPr>
          <p:nvPr/>
        </p:nvSpPr>
        <p:spPr bwMode="auto">
          <a:xfrm>
            <a:off x="371475" y="5265738"/>
            <a:ext cx="6491288" cy="0"/>
          </a:xfrm>
          <a:prstGeom prst="line">
            <a:avLst/>
          </a:prstGeom>
          <a:noFill/>
          <a:ln w="28575">
            <a:solidFill>
              <a:schemeClr val="tx1"/>
            </a:solidFill>
            <a:round/>
            <a:headEnd/>
            <a:tailEnd/>
          </a:ln>
          <a:effectLst/>
        </p:spPr>
        <p:txBody>
          <a:bodyPr lIns="90488" tIns="44450" rIns="90488" bIns="44450"/>
          <a:lstStyle/>
          <a:p>
            <a:endParaRPr lang="zh-CN" altLang="en-US"/>
          </a:p>
        </p:txBody>
      </p:sp>
      <p:sp>
        <p:nvSpPr>
          <p:cNvPr id="224343" name="Arc 87"/>
          <p:cNvSpPr>
            <a:spLocks/>
          </p:cNvSpPr>
          <p:nvPr/>
        </p:nvSpPr>
        <p:spPr bwMode="auto">
          <a:xfrm>
            <a:off x="6862763" y="4881563"/>
            <a:ext cx="230187" cy="384175"/>
          </a:xfrm>
          <a:custGeom>
            <a:avLst/>
            <a:gdLst>
              <a:gd name="G0" fmla="+- 1976 0 0"/>
              <a:gd name="G1" fmla="+- 21600 0 0"/>
              <a:gd name="G2" fmla="+- 21600 0 0"/>
              <a:gd name="T0" fmla="*/ 1976 w 23576"/>
              <a:gd name="T1" fmla="*/ 0 h 43200"/>
              <a:gd name="T2" fmla="*/ 0 w 23576"/>
              <a:gd name="T3" fmla="*/ 43109 h 43200"/>
              <a:gd name="T4" fmla="*/ 1976 w 23576"/>
              <a:gd name="T5" fmla="*/ 21600 h 43200"/>
            </a:gdLst>
            <a:ahLst/>
            <a:cxnLst>
              <a:cxn ang="0">
                <a:pos x="T0" y="T1"/>
              </a:cxn>
              <a:cxn ang="0">
                <a:pos x="T2" y="T3"/>
              </a:cxn>
              <a:cxn ang="0">
                <a:pos x="T4" y="T5"/>
              </a:cxn>
            </a:cxnLst>
            <a:rect l="0" t="0" r="r" b="b"/>
            <a:pathLst>
              <a:path w="23576" h="43200" fill="none" extrusionOk="0">
                <a:moveTo>
                  <a:pt x="1975" y="0"/>
                </a:moveTo>
                <a:cubicBezTo>
                  <a:pt x="13905" y="0"/>
                  <a:pt x="23576" y="9670"/>
                  <a:pt x="23576" y="21600"/>
                </a:cubicBezTo>
                <a:cubicBezTo>
                  <a:pt x="23576" y="33529"/>
                  <a:pt x="13905" y="43200"/>
                  <a:pt x="1976" y="43200"/>
                </a:cubicBezTo>
                <a:cubicBezTo>
                  <a:pt x="1316" y="43200"/>
                  <a:pt x="656" y="43169"/>
                  <a:pt x="-1" y="43109"/>
                </a:cubicBezTo>
              </a:path>
              <a:path w="23576" h="43200" stroke="0" extrusionOk="0">
                <a:moveTo>
                  <a:pt x="1975" y="0"/>
                </a:moveTo>
                <a:cubicBezTo>
                  <a:pt x="13905" y="0"/>
                  <a:pt x="23576" y="9670"/>
                  <a:pt x="23576" y="21600"/>
                </a:cubicBezTo>
                <a:cubicBezTo>
                  <a:pt x="23576" y="33529"/>
                  <a:pt x="13905" y="43200"/>
                  <a:pt x="1976" y="43200"/>
                </a:cubicBezTo>
                <a:cubicBezTo>
                  <a:pt x="1316" y="43200"/>
                  <a:pt x="656" y="43169"/>
                  <a:pt x="-1" y="43109"/>
                </a:cubicBezTo>
                <a:lnTo>
                  <a:pt x="1976" y="21600"/>
                </a:lnTo>
                <a:close/>
              </a:path>
            </a:pathLst>
          </a:custGeom>
          <a:noFill/>
          <a:ln w="28575">
            <a:solidFill>
              <a:schemeClr val="tx1"/>
            </a:solidFill>
            <a:round/>
            <a:headEnd/>
            <a:tailEnd/>
          </a:ln>
          <a:effectLst/>
        </p:spPr>
        <p:txBody>
          <a:bodyPr wrap="none" lIns="90488" tIns="44450" rIns="90488" bIns="44450" anchor="ctr"/>
          <a:lstStyle/>
          <a:p>
            <a:endParaRPr lang="zh-CN" altLang="en-US"/>
          </a:p>
        </p:txBody>
      </p:sp>
      <p:sp>
        <p:nvSpPr>
          <p:cNvPr id="224344" name="Line 88"/>
          <p:cNvSpPr>
            <a:spLocks noChangeShapeType="1"/>
          </p:cNvSpPr>
          <p:nvPr/>
        </p:nvSpPr>
        <p:spPr bwMode="auto">
          <a:xfrm>
            <a:off x="3803650" y="4978400"/>
            <a:ext cx="1498600" cy="0"/>
          </a:xfrm>
          <a:prstGeom prst="line">
            <a:avLst/>
          </a:prstGeom>
          <a:noFill/>
          <a:ln w="28575">
            <a:solidFill>
              <a:srgbClr val="FF3300"/>
            </a:solidFill>
            <a:round/>
            <a:headEnd/>
            <a:tailEnd type="triangle" w="lg" len="med"/>
          </a:ln>
          <a:effectLst/>
        </p:spPr>
        <p:txBody>
          <a:bodyPr lIns="90488" tIns="44450" rIns="90488" bIns="44450"/>
          <a:lstStyle/>
          <a:p>
            <a:endParaRPr lang="zh-CN" altLang="en-US"/>
          </a:p>
        </p:txBody>
      </p:sp>
      <p:sp>
        <p:nvSpPr>
          <p:cNvPr id="224345" name="Arc 89"/>
          <p:cNvSpPr>
            <a:spLocks/>
          </p:cNvSpPr>
          <p:nvPr/>
        </p:nvSpPr>
        <p:spPr bwMode="auto">
          <a:xfrm flipH="1">
            <a:off x="179388" y="4881563"/>
            <a:ext cx="230187" cy="384175"/>
          </a:xfrm>
          <a:custGeom>
            <a:avLst/>
            <a:gdLst>
              <a:gd name="G0" fmla="+- 1976 0 0"/>
              <a:gd name="G1" fmla="+- 21600 0 0"/>
              <a:gd name="G2" fmla="+- 21600 0 0"/>
              <a:gd name="T0" fmla="*/ 1976 w 23576"/>
              <a:gd name="T1" fmla="*/ 0 h 43200"/>
              <a:gd name="T2" fmla="*/ 0 w 23576"/>
              <a:gd name="T3" fmla="*/ 43109 h 43200"/>
              <a:gd name="T4" fmla="*/ 1976 w 23576"/>
              <a:gd name="T5" fmla="*/ 21600 h 43200"/>
            </a:gdLst>
            <a:ahLst/>
            <a:cxnLst>
              <a:cxn ang="0">
                <a:pos x="T0" y="T1"/>
              </a:cxn>
              <a:cxn ang="0">
                <a:pos x="T2" y="T3"/>
              </a:cxn>
              <a:cxn ang="0">
                <a:pos x="T4" y="T5"/>
              </a:cxn>
            </a:cxnLst>
            <a:rect l="0" t="0" r="r" b="b"/>
            <a:pathLst>
              <a:path w="23576" h="43200" fill="none" extrusionOk="0">
                <a:moveTo>
                  <a:pt x="1975" y="0"/>
                </a:moveTo>
                <a:cubicBezTo>
                  <a:pt x="13905" y="0"/>
                  <a:pt x="23576" y="9670"/>
                  <a:pt x="23576" y="21600"/>
                </a:cubicBezTo>
                <a:cubicBezTo>
                  <a:pt x="23576" y="33529"/>
                  <a:pt x="13905" y="43200"/>
                  <a:pt x="1976" y="43200"/>
                </a:cubicBezTo>
                <a:cubicBezTo>
                  <a:pt x="1316" y="43200"/>
                  <a:pt x="656" y="43169"/>
                  <a:pt x="-1" y="43109"/>
                </a:cubicBezTo>
              </a:path>
              <a:path w="23576" h="43200" stroke="0" extrusionOk="0">
                <a:moveTo>
                  <a:pt x="1975" y="0"/>
                </a:moveTo>
                <a:cubicBezTo>
                  <a:pt x="13905" y="0"/>
                  <a:pt x="23576" y="9670"/>
                  <a:pt x="23576" y="21600"/>
                </a:cubicBezTo>
                <a:cubicBezTo>
                  <a:pt x="23576" y="33529"/>
                  <a:pt x="13905" y="43200"/>
                  <a:pt x="1976" y="43200"/>
                </a:cubicBezTo>
                <a:cubicBezTo>
                  <a:pt x="1316" y="43200"/>
                  <a:pt x="656" y="43169"/>
                  <a:pt x="-1" y="43109"/>
                </a:cubicBezTo>
                <a:lnTo>
                  <a:pt x="1976" y="21600"/>
                </a:lnTo>
                <a:close/>
              </a:path>
            </a:pathLst>
          </a:custGeom>
          <a:noFill/>
          <a:ln w="28575">
            <a:solidFill>
              <a:schemeClr val="tx1"/>
            </a:solidFill>
            <a:round/>
            <a:headEnd/>
            <a:tailEnd/>
          </a:ln>
          <a:effectLst/>
        </p:spPr>
        <p:txBody>
          <a:bodyPr wrap="none" lIns="90488" tIns="44450" rIns="90488" bIns="44450" anchor="ctr"/>
          <a:lstStyle/>
          <a:p>
            <a:endParaRPr lang="zh-CN" altLang="en-US"/>
          </a:p>
        </p:txBody>
      </p:sp>
      <p:sp>
        <p:nvSpPr>
          <p:cNvPr id="224346" name="AutoShape 90"/>
          <p:cNvSpPr>
            <a:spLocks noChangeArrowheads="1"/>
          </p:cNvSpPr>
          <p:nvPr/>
        </p:nvSpPr>
        <p:spPr bwMode="auto">
          <a:xfrm>
            <a:off x="1436688" y="4468813"/>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4347" name="Text Box 91"/>
          <p:cNvSpPr txBox="1">
            <a:spLocks noChangeArrowheads="1"/>
          </p:cNvSpPr>
          <p:nvPr/>
        </p:nvSpPr>
        <p:spPr bwMode="auto">
          <a:xfrm>
            <a:off x="1512888" y="4489450"/>
            <a:ext cx="180975"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endParaRPr kumimoji="0" lang="en-US" sz="2000">
              <a:solidFill>
                <a:schemeClr val="tx2"/>
              </a:solidFill>
              <a:latin typeface="Arial" charset="0"/>
            </a:endParaRPr>
          </a:p>
        </p:txBody>
      </p:sp>
      <p:sp>
        <p:nvSpPr>
          <p:cNvPr id="224348" name="AutoShape 92"/>
          <p:cNvSpPr>
            <a:spLocks noChangeArrowheads="1"/>
          </p:cNvSpPr>
          <p:nvPr/>
        </p:nvSpPr>
        <p:spPr bwMode="auto">
          <a:xfrm>
            <a:off x="3184525" y="4475163"/>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4349" name="AutoShape 93"/>
          <p:cNvSpPr>
            <a:spLocks noChangeArrowheads="1"/>
          </p:cNvSpPr>
          <p:nvPr/>
        </p:nvSpPr>
        <p:spPr bwMode="auto">
          <a:xfrm>
            <a:off x="4164013" y="4468813"/>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4350" name="AutoShape 94"/>
          <p:cNvSpPr>
            <a:spLocks noChangeArrowheads="1"/>
          </p:cNvSpPr>
          <p:nvPr/>
        </p:nvSpPr>
        <p:spPr bwMode="auto">
          <a:xfrm>
            <a:off x="6076950" y="4479925"/>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4351" name="AutoShape 95"/>
          <p:cNvSpPr>
            <a:spLocks noChangeArrowheads="1"/>
          </p:cNvSpPr>
          <p:nvPr/>
        </p:nvSpPr>
        <p:spPr bwMode="auto">
          <a:xfrm>
            <a:off x="5176838" y="4479925"/>
            <a:ext cx="384175" cy="384175"/>
          </a:xfrm>
          <a:prstGeom prst="octagon">
            <a:avLst>
              <a:gd name="adj" fmla="val 29287"/>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4352" name="Text Box 96"/>
          <p:cNvSpPr txBox="1">
            <a:spLocks noChangeArrowheads="1"/>
          </p:cNvSpPr>
          <p:nvPr/>
        </p:nvSpPr>
        <p:spPr bwMode="auto">
          <a:xfrm>
            <a:off x="3260725" y="4464050"/>
            <a:ext cx="322263"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y</a:t>
            </a:r>
          </a:p>
        </p:txBody>
      </p:sp>
      <p:sp>
        <p:nvSpPr>
          <p:cNvPr id="224353" name="Text Box 97"/>
          <p:cNvSpPr txBox="1">
            <a:spLocks noChangeArrowheads="1"/>
          </p:cNvSpPr>
          <p:nvPr/>
        </p:nvSpPr>
        <p:spPr bwMode="auto">
          <a:xfrm>
            <a:off x="6153150" y="4468813"/>
            <a:ext cx="322263"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y</a:t>
            </a:r>
          </a:p>
        </p:txBody>
      </p:sp>
      <p:sp>
        <p:nvSpPr>
          <p:cNvPr id="224354" name="Text Box 98"/>
          <p:cNvSpPr txBox="1">
            <a:spLocks noChangeArrowheads="1"/>
          </p:cNvSpPr>
          <p:nvPr/>
        </p:nvSpPr>
        <p:spPr bwMode="auto">
          <a:xfrm>
            <a:off x="4230688" y="4464050"/>
            <a:ext cx="336550"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n</a:t>
            </a:r>
          </a:p>
        </p:txBody>
      </p:sp>
      <p:sp>
        <p:nvSpPr>
          <p:cNvPr id="224355" name="Text Box 99"/>
          <p:cNvSpPr txBox="1">
            <a:spLocks noChangeArrowheads="1"/>
          </p:cNvSpPr>
          <p:nvPr/>
        </p:nvSpPr>
        <p:spPr bwMode="auto">
          <a:xfrm>
            <a:off x="5210175" y="4478338"/>
            <a:ext cx="336550"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n</a:t>
            </a:r>
          </a:p>
        </p:txBody>
      </p:sp>
      <p:sp>
        <p:nvSpPr>
          <p:cNvPr id="224356" name="Text Box 100"/>
          <p:cNvSpPr txBox="1">
            <a:spLocks noChangeArrowheads="1"/>
          </p:cNvSpPr>
          <p:nvPr/>
        </p:nvSpPr>
        <p:spPr bwMode="auto">
          <a:xfrm>
            <a:off x="1284288" y="2743200"/>
            <a:ext cx="1079500"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Trigger</a:t>
            </a:r>
          </a:p>
        </p:txBody>
      </p:sp>
      <p:sp>
        <p:nvSpPr>
          <p:cNvPr id="224357" name="AutoShape 101"/>
          <p:cNvSpPr>
            <a:spLocks noChangeArrowheads="1"/>
          </p:cNvSpPr>
          <p:nvPr/>
        </p:nvSpPr>
        <p:spPr bwMode="auto">
          <a:xfrm>
            <a:off x="2297113" y="4481513"/>
            <a:ext cx="384175" cy="384175"/>
          </a:xfrm>
          <a:prstGeom prst="octagon">
            <a:avLst>
              <a:gd name="adj" fmla="val 29287"/>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4358" name="Freeform 102"/>
          <p:cNvSpPr>
            <a:spLocks/>
          </p:cNvSpPr>
          <p:nvPr/>
        </p:nvSpPr>
        <p:spPr bwMode="auto">
          <a:xfrm>
            <a:off x="7204075" y="5519738"/>
            <a:ext cx="685800" cy="819150"/>
          </a:xfrm>
          <a:custGeom>
            <a:avLst/>
            <a:gdLst/>
            <a:ahLst/>
            <a:cxnLst>
              <a:cxn ang="0">
                <a:pos x="0" y="516"/>
              </a:cxn>
              <a:cxn ang="0">
                <a:pos x="102" y="504"/>
              </a:cxn>
              <a:cxn ang="0">
                <a:pos x="216" y="0"/>
              </a:cxn>
              <a:cxn ang="0">
                <a:pos x="324" y="504"/>
              </a:cxn>
              <a:cxn ang="0">
                <a:pos x="432" y="504"/>
              </a:cxn>
            </a:cxnLst>
            <a:rect l="0" t="0" r="r" b="b"/>
            <a:pathLst>
              <a:path w="432" h="516">
                <a:moveTo>
                  <a:pt x="0" y="516"/>
                </a:moveTo>
                <a:lnTo>
                  <a:pt x="102" y="504"/>
                </a:lnTo>
                <a:lnTo>
                  <a:pt x="216" y="0"/>
                </a:lnTo>
                <a:lnTo>
                  <a:pt x="324" y="504"/>
                </a:lnTo>
                <a:lnTo>
                  <a:pt x="432" y="504"/>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359" name="AutoShape 103"/>
          <p:cNvSpPr>
            <a:spLocks noChangeArrowheads="1"/>
          </p:cNvSpPr>
          <p:nvPr/>
        </p:nvSpPr>
        <p:spPr bwMode="auto">
          <a:xfrm>
            <a:off x="7813675" y="4700588"/>
            <a:ext cx="1133475" cy="1724025"/>
          </a:xfrm>
          <a:prstGeom prst="cube">
            <a:avLst>
              <a:gd name="adj" fmla="val 25000"/>
            </a:avLst>
          </a:prstGeom>
          <a:solidFill>
            <a:srgbClr val="FFDD7D"/>
          </a:solidFill>
          <a:ln w="12700">
            <a:solidFill>
              <a:schemeClr val="tx1"/>
            </a:solidFill>
            <a:miter lim="800000"/>
            <a:headEnd/>
            <a:tailEnd/>
          </a:ln>
          <a:effectLst/>
        </p:spPr>
        <p:txBody>
          <a:bodyPr wrap="none" lIns="90488" tIns="44450" rIns="90488" bIns="44450" anchor="ctr"/>
          <a:lstStyle/>
          <a:p>
            <a:endParaRPr lang="zh-CN" altLang="en-US"/>
          </a:p>
        </p:txBody>
      </p:sp>
      <p:sp>
        <p:nvSpPr>
          <p:cNvPr id="224360" name="AutoShape 104"/>
          <p:cNvSpPr>
            <a:spLocks noChangeArrowheads="1"/>
          </p:cNvSpPr>
          <p:nvPr/>
        </p:nvSpPr>
        <p:spPr bwMode="auto">
          <a:xfrm>
            <a:off x="7023100" y="5641975"/>
            <a:ext cx="460375" cy="384175"/>
          </a:xfrm>
          <a:prstGeom prst="hexagon">
            <a:avLst>
              <a:gd name="adj" fmla="val 29959"/>
              <a:gd name="vf" fmla="val 115470"/>
            </a:avLst>
          </a:prstGeom>
          <a:solidFill>
            <a:srgbClr val="CCFFCC"/>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4361" name="Text Box 105"/>
          <p:cNvSpPr txBox="1">
            <a:spLocks noChangeArrowheads="1"/>
          </p:cNvSpPr>
          <p:nvPr/>
        </p:nvSpPr>
        <p:spPr bwMode="auto">
          <a:xfrm>
            <a:off x="7080250" y="5637213"/>
            <a:ext cx="336550"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n</a:t>
            </a:r>
          </a:p>
        </p:txBody>
      </p:sp>
      <p:sp>
        <p:nvSpPr>
          <p:cNvPr id="224362" name="AutoShape 106"/>
          <p:cNvSpPr>
            <a:spLocks noChangeArrowheads="1"/>
          </p:cNvSpPr>
          <p:nvPr/>
        </p:nvSpPr>
        <p:spPr bwMode="auto">
          <a:xfrm>
            <a:off x="6699250" y="5881688"/>
            <a:ext cx="1057275" cy="561975"/>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folHlink"/>
          </a:solidFill>
          <a:ln w="12700" algn="ctr">
            <a:solidFill>
              <a:schemeClr val="tx2"/>
            </a:solidFill>
            <a:miter lim="800000"/>
            <a:headEnd/>
            <a:tailEnd/>
          </a:ln>
          <a:effectLst/>
        </p:spPr>
        <p:txBody>
          <a:bodyPr wrap="none" lIns="90488" tIns="44450" rIns="90488" bIns="44450" anchor="ctr"/>
          <a:lstStyle/>
          <a:p>
            <a:endParaRPr lang="zh-CN" altLang="en-US"/>
          </a:p>
        </p:txBody>
      </p:sp>
      <p:sp>
        <p:nvSpPr>
          <p:cNvPr id="224363" name="Line 107"/>
          <p:cNvSpPr>
            <a:spLocks noChangeShapeType="1"/>
          </p:cNvSpPr>
          <p:nvPr/>
        </p:nvSpPr>
        <p:spPr bwMode="auto">
          <a:xfrm flipV="1">
            <a:off x="7556500" y="4443413"/>
            <a:ext cx="0" cy="1085850"/>
          </a:xfrm>
          <a:prstGeom prst="line">
            <a:avLst/>
          </a:prstGeom>
          <a:noFill/>
          <a:ln w="57150">
            <a:solidFill>
              <a:srgbClr val="996633"/>
            </a:solidFill>
            <a:round/>
            <a:headEnd/>
            <a:tailEnd/>
          </a:ln>
          <a:effectLst/>
        </p:spPr>
        <p:txBody>
          <a:bodyPr lIns="90488" tIns="44450" rIns="90488" bIns="44450"/>
          <a:lstStyle/>
          <a:p>
            <a:endParaRPr lang="zh-CN" altLang="en-US"/>
          </a:p>
        </p:txBody>
      </p:sp>
      <p:sp>
        <p:nvSpPr>
          <p:cNvPr id="224364" name="Freeform 108"/>
          <p:cNvSpPr>
            <a:spLocks/>
          </p:cNvSpPr>
          <p:nvPr/>
        </p:nvSpPr>
        <p:spPr bwMode="auto">
          <a:xfrm flipH="1">
            <a:off x="7254875" y="4016375"/>
            <a:ext cx="82550" cy="165100"/>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365" name="Freeform 109"/>
          <p:cNvSpPr>
            <a:spLocks/>
          </p:cNvSpPr>
          <p:nvPr/>
        </p:nvSpPr>
        <p:spPr bwMode="auto">
          <a:xfrm>
            <a:off x="7781925" y="4014788"/>
            <a:ext cx="82550" cy="165100"/>
          </a:xfrm>
          <a:custGeom>
            <a:avLst/>
            <a:gdLst/>
            <a:ahLst/>
            <a:cxnLst>
              <a:cxn ang="0">
                <a:pos x="10" y="37"/>
              </a:cxn>
              <a:cxn ang="0">
                <a:pos x="31" y="4"/>
              </a:cxn>
              <a:cxn ang="0">
                <a:pos x="42" y="4"/>
              </a:cxn>
              <a:cxn ang="0">
                <a:pos x="51" y="28"/>
              </a:cxn>
              <a:cxn ang="0">
                <a:pos x="42" y="80"/>
              </a:cxn>
              <a:cxn ang="0">
                <a:pos x="24" y="104"/>
              </a:cxn>
              <a:cxn ang="0">
                <a:pos x="7" y="94"/>
              </a:cxn>
              <a:cxn ang="0">
                <a:pos x="0" y="85"/>
              </a:cxn>
            </a:cxnLst>
            <a:rect l="0" t="0" r="r" b="b"/>
            <a:pathLst>
              <a:path w="52" h="104">
                <a:moveTo>
                  <a:pt x="10" y="37"/>
                </a:moveTo>
                <a:cubicBezTo>
                  <a:pt x="13" y="23"/>
                  <a:pt x="14" y="7"/>
                  <a:pt x="31" y="4"/>
                </a:cubicBezTo>
                <a:cubicBezTo>
                  <a:pt x="35" y="2"/>
                  <a:pt x="38" y="0"/>
                  <a:pt x="42" y="4"/>
                </a:cubicBezTo>
                <a:cubicBezTo>
                  <a:pt x="48" y="10"/>
                  <a:pt x="51" y="28"/>
                  <a:pt x="51" y="28"/>
                </a:cubicBezTo>
                <a:cubicBezTo>
                  <a:pt x="50" y="43"/>
                  <a:pt x="52" y="66"/>
                  <a:pt x="42" y="80"/>
                </a:cubicBezTo>
                <a:cubicBezTo>
                  <a:pt x="38" y="94"/>
                  <a:pt x="35" y="96"/>
                  <a:pt x="24" y="104"/>
                </a:cubicBezTo>
                <a:cubicBezTo>
                  <a:pt x="10" y="103"/>
                  <a:pt x="13" y="104"/>
                  <a:pt x="7" y="94"/>
                </a:cubicBezTo>
                <a:cubicBezTo>
                  <a:pt x="5" y="91"/>
                  <a:pt x="0" y="85"/>
                  <a:pt x="0" y="85"/>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366" name="Oval 110"/>
          <p:cNvSpPr>
            <a:spLocks noChangeArrowheads="1"/>
          </p:cNvSpPr>
          <p:nvPr/>
        </p:nvSpPr>
        <p:spPr bwMode="auto">
          <a:xfrm flipH="1">
            <a:off x="7310438" y="3797300"/>
            <a:ext cx="498475" cy="666750"/>
          </a:xfrm>
          <a:prstGeom prst="ellipse">
            <a:avLst/>
          </a:prstGeom>
          <a:solidFill>
            <a:srgbClr val="FFEBB1"/>
          </a:solidFill>
          <a:ln w="19050" algn="ctr">
            <a:solidFill>
              <a:schemeClr val="tx1"/>
            </a:solidFill>
            <a:round/>
            <a:headEnd/>
            <a:tailEnd/>
          </a:ln>
          <a:effectLst/>
        </p:spPr>
        <p:txBody>
          <a:bodyPr wrap="none" lIns="90488" tIns="44450" rIns="90488" bIns="44450" anchor="ctr"/>
          <a:lstStyle/>
          <a:p>
            <a:endParaRPr lang="zh-CN" altLang="en-US"/>
          </a:p>
        </p:txBody>
      </p:sp>
      <p:sp>
        <p:nvSpPr>
          <p:cNvPr id="224367" name="Freeform 111"/>
          <p:cNvSpPr>
            <a:spLocks/>
          </p:cNvSpPr>
          <p:nvPr/>
        </p:nvSpPr>
        <p:spPr bwMode="auto">
          <a:xfrm flipH="1">
            <a:off x="7426325" y="4283075"/>
            <a:ext cx="238125" cy="95250"/>
          </a:xfrm>
          <a:custGeom>
            <a:avLst/>
            <a:gdLst/>
            <a:ahLst/>
            <a:cxnLst>
              <a:cxn ang="0">
                <a:pos x="0" y="18"/>
              </a:cxn>
              <a:cxn ang="0">
                <a:pos x="48" y="54"/>
              </a:cxn>
              <a:cxn ang="0">
                <a:pos x="66" y="60"/>
              </a:cxn>
              <a:cxn ang="0">
                <a:pos x="150" y="0"/>
              </a:cxn>
            </a:cxnLst>
            <a:rect l="0" t="0" r="r" b="b"/>
            <a:pathLst>
              <a:path w="150" h="60">
                <a:moveTo>
                  <a:pt x="0" y="18"/>
                </a:moveTo>
                <a:cubicBezTo>
                  <a:pt x="18" y="53"/>
                  <a:pt x="4" y="39"/>
                  <a:pt x="48" y="54"/>
                </a:cubicBezTo>
                <a:cubicBezTo>
                  <a:pt x="54" y="56"/>
                  <a:pt x="66" y="60"/>
                  <a:pt x="66" y="60"/>
                </a:cubicBezTo>
                <a:cubicBezTo>
                  <a:pt x="107" y="55"/>
                  <a:pt x="150" y="50"/>
                  <a:pt x="150" y="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368" name="Freeform 112"/>
          <p:cNvSpPr>
            <a:spLocks/>
          </p:cNvSpPr>
          <p:nvPr/>
        </p:nvSpPr>
        <p:spPr bwMode="auto">
          <a:xfrm flipH="1">
            <a:off x="7512050" y="4083050"/>
            <a:ext cx="85725" cy="209550"/>
          </a:xfrm>
          <a:custGeom>
            <a:avLst/>
            <a:gdLst/>
            <a:ahLst/>
            <a:cxnLst>
              <a:cxn ang="0">
                <a:pos x="30" y="0"/>
              </a:cxn>
              <a:cxn ang="0">
                <a:pos x="6" y="66"/>
              </a:cxn>
              <a:cxn ang="0">
                <a:pos x="54" y="120"/>
              </a:cxn>
            </a:cxnLst>
            <a:rect l="0" t="0" r="r" b="b"/>
            <a:pathLst>
              <a:path w="54" h="132">
                <a:moveTo>
                  <a:pt x="30" y="0"/>
                </a:moveTo>
                <a:cubicBezTo>
                  <a:pt x="25" y="27"/>
                  <a:pt x="21" y="43"/>
                  <a:pt x="6" y="66"/>
                </a:cubicBezTo>
                <a:cubicBezTo>
                  <a:pt x="21" y="132"/>
                  <a:pt x="0" y="120"/>
                  <a:pt x="54" y="12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369" name="Freeform 113"/>
          <p:cNvSpPr>
            <a:spLocks/>
          </p:cNvSpPr>
          <p:nvPr/>
        </p:nvSpPr>
        <p:spPr bwMode="auto">
          <a:xfrm flipH="1">
            <a:off x="7575550" y="4025900"/>
            <a:ext cx="180975" cy="28575"/>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370" name="Freeform 114"/>
          <p:cNvSpPr>
            <a:spLocks/>
          </p:cNvSpPr>
          <p:nvPr/>
        </p:nvSpPr>
        <p:spPr bwMode="auto">
          <a:xfrm flipH="1">
            <a:off x="7340600" y="4027488"/>
            <a:ext cx="180975" cy="28575"/>
          </a:xfrm>
          <a:custGeom>
            <a:avLst/>
            <a:gdLst/>
            <a:ahLst/>
            <a:cxnLst>
              <a:cxn ang="0">
                <a:pos x="0" y="0"/>
              </a:cxn>
              <a:cxn ang="0">
                <a:pos x="96" y="6"/>
              </a:cxn>
              <a:cxn ang="0">
                <a:pos x="114" y="0"/>
              </a:cxn>
            </a:cxnLst>
            <a:rect l="0" t="0" r="r" b="b"/>
            <a:pathLst>
              <a:path w="114" h="18">
                <a:moveTo>
                  <a:pt x="0" y="0"/>
                </a:moveTo>
                <a:cubicBezTo>
                  <a:pt x="55" y="18"/>
                  <a:pt x="23" y="13"/>
                  <a:pt x="96" y="6"/>
                </a:cubicBezTo>
                <a:cubicBezTo>
                  <a:pt x="102" y="4"/>
                  <a:pt x="114" y="0"/>
                  <a:pt x="114" y="0"/>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371" name="Freeform 115"/>
          <p:cNvSpPr>
            <a:spLocks/>
          </p:cNvSpPr>
          <p:nvPr/>
        </p:nvSpPr>
        <p:spPr bwMode="auto">
          <a:xfrm flipH="1">
            <a:off x="7639050" y="4040188"/>
            <a:ext cx="82550" cy="66675"/>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372" name="Freeform 116"/>
          <p:cNvSpPr>
            <a:spLocks/>
          </p:cNvSpPr>
          <p:nvPr/>
        </p:nvSpPr>
        <p:spPr bwMode="auto">
          <a:xfrm>
            <a:off x="7392988" y="4043363"/>
            <a:ext cx="82550" cy="66675"/>
          </a:xfrm>
          <a:custGeom>
            <a:avLst/>
            <a:gdLst/>
            <a:ahLst/>
            <a:cxnLst>
              <a:cxn ang="0">
                <a:pos x="0" y="0"/>
              </a:cxn>
              <a:cxn ang="0">
                <a:pos x="24" y="42"/>
              </a:cxn>
              <a:cxn ang="0">
                <a:pos x="46" y="33"/>
              </a:cxn>
              <a:cxn ang="0">
                <a:pos x="51" y="4"/>
              </a:cxn>
            </a:cxnLst>
            <a:rect l="0" t="0" r="r" b="b"/>
            <a:pathLst>
              <a:path w="52" h="42">
                <a:moveTo>
                  <a:pt x="0" y="0"/>
                </a:moveTo>
                <a:cubicBezTo>
                  <a:pt x="1" y="27"/>
                  <a:pt x="3" y="30"/>
                  <a:pt x="24" y="42"/>
                </a:cubicBezTo>
                <a:cubicBezTo>
                  <a:pt x="35" y="40"/>
                  <a:pt x="38" y="39"/>
                  <a:pt x="46" y="33"/>
                </a:cubicBezTo>
                <a:cubicBezTo>
                  <a:pt x="52" y="22"/>
                  <a:pt x="51" y="18"/>
                  <a:pt x="51" y="4"/>
                </a:cubicBezTo>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373" name="Freeform 117"/>
          <p:cNvSpPr>
            <a:spLocks/>
          </p:cNvSpPr>
          <p:nvPr/>
        </p:nvSpPr>
        <p:spPr bwMode="auto">
          <a:xfrm flipH="1">
            <a:off x="7670800" y="4079875"/>
            <a:ext cx="22225" cy="14288"/>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374" name="Freeform 118"/>
          <p:cNvSpPr>
            <a:spLocks/>
          </p:cNvSpPr>
          <p:nvPr/>
        </p:nvSpPr>
        <p:spPr bwMode="auto">
          <a:xfrm flipH="1">
            <a:off x="7434263" y="4081463"/>
            <a:ext cx="22225" cy="14287"/>
          </a:xfrm>
          <a:custGeom>
            <a:avLst/>
            <a:gdLst/>
            <a:ahLst/>
            <a:cxnLst>
              <a:cxn ang="0">
                <a:pos x="0" y="1"/>
              </a:cxn>
              <a:cxn ang="0">
                <a:pos x="3" y="0"/>
              </a:cxn>
              <a:cxn ang="0">
                <a:pos x="0" y="1"/>
              </a:cxn>
            </a:cxnLst>
            <a:rect l="0" t="0" r="r" b="b"/>
            <a:pathLst>
              <a:path w="14" h="9">
                <a:moveTo>
                  <a:pt x="0" y="1"/>
                </a:moveTo>
                <a:cubicBezTo>
                  <a:pt x="14" y="9"/>
                  <a:pt x="11" y="2"/>
                  <a:pt x="3" y="0"/>
                </a:cubicBezTo>
                <a:cubicBezTo>
                  <a:pt x="10" y="8"/>
                  <a:pt x="10" y="7"/>
                  <a:pt x="0" y="1"/>
                </a:cubicBezTo>
                <a:close/>
              </a:path>
            </a:pathLst>
          </a:custGeom>
          <a:solidFill>
            <a:srgbClr val="FFEBB1"/>
          </a:solidFill>
          <a:ln w="12700" cap="flat" cmpd="sng">
            <a:solidFill>
              <a:schemeClr val="tx1"/>
            </a:solidFill>
            <a:prstDash val="solid"/>
            <a:round/>
            <a:headEnd/>
            <a:tailEnd/>
          </a:ln>
          <a:effectLst/>
        </p:spPr>
        <p:txBody>
          <a:bodyPr lIns="90488" tIns="44450" rIns="90488" bIns="44450"/>
          <a:lstStyle/>
          <a:p>
            <a:endParaRPr lang="zh-CN" altLang="en-US"/>
          </a:p>
        </p:txBody>
      </p:sp>
      <p:sp>
        <p:nvSpPr>
          <p:cNvPr id="224375" name="AutoShape 119"/>
          <p:cNvSpPr>
            <a:spLocks noChangeArrowheads="1"/>
          </p:cNvSpPr>
          <p:nvPr/>
        </p:nvSpPr>
        <p:spPr bwMode="auto">
          <a:xfrm>
            <a:off x="8107363" y="4548188"/>
            <a:ext cx="460375" cy="384175"/>
          </a:xfrm>
          <a:prstGeom prst="hexagon">
            <a:avLst>
              <a:gd name="adj" fmla="val 29959"/>
              <a:gd name="vf" fmla="val 115470"/>
            </a:avLst>
          </a:prstGeom>
          <a:solidFill>
            <a:srgbClr val="FFCCFF"/>
          </a:solidFill>
          <a:ln w="19050" algn="ctr">
            <a:solidFill>
              <a:schemeClr val="tx2"/>
            </a:solidFill>
            <a:miter lim="800000"/>
            <a:headEnd/>
            <a:tailEnd/>
          </a:ln>
          <a:effectLst/>
        </p:spPr>
        <p:txBody>
          <a:bodyPr wrap="none" lIns="90488" tIns="44450" rIns="90488" bIns="44450" anchor="ctr"/>
          <a:lstStyle/>
          <a:p>
            <a:endParaRPr lang="zh-CN" altLang="en-US"/>
          </a:p>
        </p:txBody>
      </p:sp>
      <p:sp>
        <p:nvSpPr>
          <p:cNvPr id="224376" name="Text Box 120"/>
          <p:cNvSpPr txBox="1">
            <a:spLocks noChangeArrowheads="1"/>
          </p:cNvSpPr>
          <p:nvPr/>
        </p:nvSpPr>
        <p:spPr bwMode="auto">
          <a:xfrm>
            <a:off x="8183563" y="4537075"/>
            <a:ext cx="322262"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b="1">
                <a:solidFill>
                  <a:srgbClr val="0099FF"/>
                </a:solidFill>
                <a:latin typeface="Arial" charset="0"/>
              </a:rPr>
              <a:t>y</a:t>
            </a:r>
          </a:p>
        </p:txBody>
      </p:sp>
      <p:sp>
        <p:nvSpPr>
          <p:cNvPr id="224377" name="Text Box 121"/>
          <p:cNvSpPr txBox="1">
            <a:spLocks noChangeArrowheads="1"/>
          </p:cNvSpPr>
          <p:nvPr/>
        </p:nvSpPr>
        <p:spPr bwMode="auto">
          <a:xfrm>
            <a:off x="6818313" y="5934075"/>
            <a:ext cx="822325"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trash</a:t>
            </a:r>
          </a:p>
        </p:txBody>
      </p:sp>
      <p:sp>
        <p:nvSpPr>
          <p:cNvPr id="224378" name="Text Box 122"/>
          <p:cNvSpPr txBox="1">
            <a:spLocks noChangeArrowheads="1"/>
          </p:cNvSpPr>
          <p:nvPr/>
        </p:nvSpPr>
        <p:spPr bwMode="auto">
          <a:xfrm>
            <a:off x="7791450" y="5211763"/>
            <a:ext cx="86677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SAVE</a:t>
            </a:r>
          </a:p>
        </p:txBody>
      </p:sp>
      <p:sp>
        <p:nvSpPr>
          <p:cNvPr id="224379" name="Text Box 123"/>
          <p:cNvSpPr txBox="1">
            <a:spLocks noChangeArrowheads="1"/>
          </p:cNvSpPr>
          <p:nvPr/>
        </p:nvSpPr>
        <p:spPr bwMode="auto">
          <a:xfrm>
            <a:off x="7191375" y="3335338"/>
            <a:ext cx="771525"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chemeClr val="tx2"/>
                </a:solidFill>
                <a:latin typeface="Comic Sans MS" pitchFamily="66" charset="0"/>
              </a:rPr>
              <a:t>DAQ</a:t>
            </a:r>
          </a:p>
        </p:txBody>
      </p:sp>
      <p:sp>
        <p:nvSpPr>
          <p:cNvPr id="224380" name="Freeform 124"/>
          <p:cNvSpPr>
            <a:spLocks/>
          </p:cNvSpPr>
          <p:nvPr/>
        </p:nvSpPr>
        <p:spPr bwMode="auto">
          <a:xfrm>
            <a:off x="7294563" y="3759200"/>
            <a:ext cx="530225" cy="279400"/>
          </a:xfrm>
          <a:custGeom>
            <a:avLst/>
            <a:gdLst/>
            <a:ahLst/>
            <a:cxnLst>
              <a:cxn ang="0">
                <a:pos x="29" y="170"/>
              </a:cxn>
              <a:cxn ang="0">
                <a:pos x="0" y="140"/>
              </a:cxn>
              <a:cxn ang="0">
                <a:pos x="29" y="151"/>
              </a:cxn>
              <a:cxn ang="0">
                <a:pos x="20" y="128"/>
              </a:cxn>
              <a:cxn ang="0">
                <a:pos x="15" y="119"/>
              </a:cxn>
              <a:cxn ang="0">
                <a:pos x="33" y="127"/>
              </a:cxn>
              <a:cxn ang="0">
                <a:pos x="30" y="113"/>
              </a:cxn>
              <a:cxn ang="0">
                <a:pos x="27" y="107"/>
              </a:cxn>
              <a:cxn ang="0">
                <a:pos x="24" y="94"/>
              </a:cxn>
              <a:cxn ang="0">
                <a:pos x="41" y="112"/>
              </a:cxn>
              <a:cxn ang="0">
                <a:pos x="39" y="82"/>
              </a:cxn>
              <a:cxn ang="0">
                <a:pos x="53" y="82"/>
              </a:cxn>
              <a:cxn ang="0">
                <a:pos x="62" y="53"/>
              </a:cxn>
              <a:cxn ang="0">
                <a:pos x="74" y="70"/>
              </a:cxn>
              <a:cxn ang="0">
                <a:pos x="75" y="77"/>
              </a:cxn>
              <a:cxn ang="0">
                <a:pos x="89" y="32"/>
              </a:cxn>
              <a:cxn ang="0">
                <a:pos x="101" y="53"/>
              </a:cxn>
              <a:cxn ang="0">
                <a:pos x="114" y="34"/>
              </a:cxn>
              <a:cxn ang="0">
                <a:pos x="129" y="17"/>
              </a:cxn>
              <a:cxn ang="0">
                <a:pos x="132" y="35"/>
              </a:cxn>
              <a:cxn ang="0">
                <a:pos x="152" y="13"/>
              </a:cxn>
              <a:cxn ang="0">
                <a:pos x="161" y="20"/>
              </a:cxn>
              <a:cxn ang="0">
                <a:pos x="183" y="7"/>
              </a:cxn>
              <a:cxn ang="0">
                <a:pos x="188" y="28"/>
              </a:cxn>
              <a:cxn ang="0">
                <a:pos x="192" y="20"/>
              </a:cxn>
              <a:cxn ang="0">
                <a:pos x="210" y="7"/>
              </a:cxn>
              <a:cxn ang="0">
                <a:pos x="212" y="34"/>
              </a:cxn>
              <a:cxn ang="0">
                <a:pos x="218" y="28"/>
              </a:cxn>
              <a:cxn ang="0">
                <a:pos x="236" y="22"/>
              </a:cxn>
              <a:cxn ang="0">
                <a:pos x="239" y="41"/>
              </a:cxn>
              <a:cxn ang="0">
                <a:pos x="237" y="46"/>
              </a:cxn>
              <a:cxn ang="0">
                <a:pos x="240" y="41"/>
              </a:cxn>
              <a:cxn ang="0">
                <a:pos x="260" y="32"/>
              </a:cxn>
              <a:cxn ang="0">
                <a:pos x="258" y="59"/>
              </a:cxn>
              <a:cxn ang="0">
                <a:pos x="269" y="46"/>
              </a:cxn>
              <a:cxn ang="0">
                <a:pos x="285" y="40"/>
              </a:cxn>
              <a:cxn ang="0">
                <a:pos x="279" y="73"/>
              </a:cxn>
              <a:cxn ang="0">
                <a:pos x="276" y="82"/>
              </a:cxn>
              <a:cxn ang="0">
                <a:pos x="273" y="88"/>
              </a:cxn>
              <a:cxn ang="0">
                <a:pos x="278" y="82"/>
              </a:cxn>
              <a:cxn ang="0">
                <a:pos x="296" y="73"/>
              </a:cxn>
              <a:cxn ang="0">
                <a:pos x="309" y="74"/>
              </a:cxn>
              <a:cxn ang="0">
                <a:pos x="309" y="88"/>
              </a:cxn>
              <a:cxn ang="0">
                <a:pos x="290" y="113"/>
              </a:cxn>
              <a:cxn ang="0">
                <a:pos x="309" y="109"/>
              </a:cxn>
              <a:cxn ang="0">
                <a:pos x="318" y="107"/>
              </a:cxn>
              <a:cxn ang="0">
                <a:pos x="311" y="128"/>
              </a:cxn>
              <a:cxn ang="0">
                <a:pos x="300" y="143"/>
              </a:cxn>
              <a:cxn ang="0">
                <a:pos x="318" y="143"/>
              </a:cxn>
              <a:cxn ang="0">
                <a:pos x="321" y="155"/>
              </a:cxn>
              <a:cxn ang="0">
                <a:pos x="326" y="152"/>
              </a:cxn>
              <a:cxn ang="0">
                <a:pos x="326" y="172"/>
              </a:cxn>
              <a:cxn ang="0">
                <a:pos x="323" y="176"/>
              </a:cxn>
            </a:cxnLst>
            <a:rect l="0" t="0" r="r" b="b"/>
            <a:pathLst>
              <a:path w="334" h="176">
                <a:moveTo>
                  <a:pt x="29" y="170"/>
                </a:moveTo>
                <a:cubicBezTo>
                  <a:pt x="20" y="164"/>
                  <a:pt x="5" y="151"/>
                  <a:pt x="0" y="140"/>
                </a:cubicBezTo>
                <a:cubicBezTo>
                  <a:pt x="10" y="138"/>
                  <a:pt x="20" y="147"/>
                  <a:pt x="29" y="151"/>
                </a:cubicBezTo>
                <a:cubicBezTo>
                  <a:pt x="30" y="144"/>
                  <a:pt x="24" y="133"/>
                  <a:pt x="20" y="128"/>
                </a:cubicBezTo>
                <a:cubicBezTo>
                  <a:pt x="18" y="125"/>
                  <a:pt x="12" y="120"/>
                  <a:pt x="15" y="119"/>
                </a:cubicBezTo>
                <a:cubicBezTo>
                  <a:pt x="21" y="117"/>
                  <a:pt x="33" y="127"/>
                  <a:pt x="33" y="127"/>
                </a:cubicBezTo>
                <a:cubicBezTo>
                  <a:pt x="32" y="122"/>
                  <a:pt x="31" y="118"/>
                  <a:pt x="30" y="113"/>
                </a:cubicBezTo>
                <a:cubicBezTo>
                  <a:pt x="29" y="111"/>
                  <a:pt x="28" y="109"/>
                  <a:pt x="27" y="107"/>
                </a:cubicBezTo>
                <a:cubicBezTo>
                  <a:pt x="26" y="103"/>
                  <a:pt x="20" y="93"/>
                  <a:pt x="24" y="94"/>
                </a:cubicBezTo>
                <a:cubicBezTo>
                  <a:pt x="32" y="96"/>
                  <a:pt x="41" y="112"/>
                  <a:pt x="41" y="112"/>
                </a:cubicBezTo>
                <a:cubicBezTo>
                  <a:pt x="43" y="102"/>
                  <a:pt x="41" y="92"/>
                  <a:pt x="39" y="82"/>
                </a:cubicBezTo>
                <a:cubicBezTo>
                  <a:pt x="42" y="65"/>
                  <a:pt x="42" y="76"/>
                  <a:pt x="53" y="82"/>
                </a:cubicBezTo>
                <a:cubicBezTo>
                  <a:pt x="61" y="72"/>
                  <a:pt x="60" y="70"/>
                  <a:pt x="62" y="53"/>
                </a:cubicBezTo>
                <a:cubicBezTo>
                  <a:pt x="64" y="61"/>
                  <a:pt x="70" y="63"/>
                  <a:pt x="74" y="70"/>
                </a:cubicBezTo>
                <a:cubicBezTo>
                  <a:pt x="74" y="72"/>
                  <a:pt x="74" y="79"/>
                  <a:pt x="75" y="77"/>
                </a:cubicBezTo>
                <a:cubicBezTo>
                  <a:pt x="82" y="57"/>
                  <a:pt x="79" y="52"/>
                  <a:pt x="89" y="32"/>
                </a:cubicBezTo>
                <a:cubicBezTo>
                  <a:pt x="96" y="37"/>
                  <a:pt x="96" y="46"/>
                  <a:pt x="101" y="53"/>
                </a:cubicBezTo>
                <a:cubicBezTo>
                  <a:pt x="115" y="47"/>
                  <a:pt x="109" y="45"/>
                  <a:pt x="114" y="34"/>
                </a:cubicBezTo>
                <a:cubicBezTo>
                  <a:pt x="117" y="28"/>
                  <a:pt x="125" y="22"/>
                  <a:pt x="129" y="17"/>
                </a:cubicBezTo>
                <a:cubicBezTo>
                  <a:pt x="131" y="23"/>
                  <a:pt x="127" y="31"/>
                  <a:pt x="132" y="35"/>
                </a:cubicBezTo>
                <a:cubicBezTo>
                  <a:pt x="133" y="36"/>
                  <a:pt x="148" y="16"/>
                  <a:pt x="152" y="13"/>
                </a:cubicBezTo>
                <a:cubicBezTo>
                  <a:pt x="155" y="0"/>
                  <a:pt x="160" y="16"/>
                  <a:pt x="161" y="20"/>
                </a:cubicBezTo>
                <a:cubicBezTo>
                  <a:pt x="163" y="40"/>
                  <a:pt x="173" y="15"/>
                  <a:pt x="183" y="7"/>
                </a:cubicBezTo>
                <a:cubicBezTo>
                  <a:pt x="186" y="27"/>
                  <a:pt x="186" y="29"/>
                  <a:pt x="188" y="28"/>
                </a:cubicBezTo>
                <a:cubicBezTo>
                  <a:pt x="191" y="27"/>
                  <a:pt x="190" y="22"/>
                  <a:pt x="192" y="20"/>
                </a:cubicBezTo>
                <a:cubicBezTo>
                  <a:pt x="196" y="14"/>
                  <a:pt x="204" y="11"/>
                  <a:pt x="210" y="7"/>
                </a:cubicBezTo>
                <a:cubicBezTo>
                  <a:pt x="213" y="16"/>
                  <a:pt x="209" y="26"/>
                  <a:pt x="212" y="34"/>
                </a:cubicBezTo>
                <a:cubicBezTo>
                  <a:pt x="213" y="37"/>
                  <a:pt x="216" y="30"/>
                  <a:pt x="218" y="28"/>
                </a:cubicBezTo>
                <a:cubicBezTo>
                  <a:pt x="223" y="25"/>
                  <a:pt x="230" y="23"/>
                  <a:pt x="236" y="22"/>
                </a:cubicBezTo>
                <a:cubicBezTo>
                  <a:pt x="244" y="28"/>
                  <a:pt x="241" y="24"/>
                  <a:pt x="239" y="41"/>
                </a:cubicBezTo>
                <a:cubicBezTo>
                  <a:pt x="239" y="43"/>
                  <a:pt x="235" y="46"/>
                  <a:pt x="237" y="46"/>
                </a:cubicBezTo>
                <a:cubicBezTo>
                  <a:pt x="239" y="46"/>
                  <a:pt x="239" y="42"/>
                  <a:pt x="240" y="41"/>
                </a:cubicBezTo>
                <a:cubicBezTo>
                  <a:pt x="245" y="35"/>
                  <a:pt x="253" y="34"/>
                  <a:pt x="260" y="32"/>
                </a:cubicBezTo>
                <a:cubicBezTo>
                  <a:pt x="265" y="41"/>
                  <a:pt x="262" y="50"/>
                  <a:pt x="258" y="59"/>
                </a:cubicBezTo>
                <a:cubicBezTo>
                  <a:pt x="258" y="59"/>
                  <a:pt x="265" y="50"/>
                  <a:pt x="269" y="46"/>
                </a:cubicBezTo>
                <a:cubicBezTo>
                  <a:pt x="273" y="41"/>
                  <a:pt x="279" y="41"/>
                  <a:pt x="285" y="40"/>
                </a:cubicBezTo>
                <a:cubicBezTo>
                  <a:pt x="300" y="31"/>
                  <a:pt x="281" y="68"/>
                  <a:pt x="279" y="73"/>
                </a:cubicBezTo>
                <a:cubicBezTo>
                  <a:pt x="278" y="76"/>
                  <a:pt x="277" y="79"/>
                  <a:pt x="276" y="82"/>
                </a:cubicBezTo>
                <a:cubicBezTo>
                  <a:pt x="275" y="84"/>
                  <a:pt x="271" y="88"/>
                  <a:pt x="273" y="88"/>
                </a:cubicBezTo>
                <a:cubicBezTo>
                  <a:pt x="276" y="88"/>
                  <a:pt x="276" y="84"/>
                  <a:pt x="278" y="82"/>
                </a:cubicBezTo>
                <a:cubicBezTo>
                  <a:pt x="283" y="77"/>
                  <a:pt x="290" y="76"/>
                  <a:pt x="296" y="73"/>
                </a:cubicBezTo>
                <a:cubicBezTo>
                  <a:pt x="300" y="73"/>
                  <a:pt x="305" y="72"/>
                  <a:pt x="309" y="74"/>
                </a:cubicBezTo>
                <a:cubicBezTo>
                  <a:pt x="313" y="76"/>
                  <a:pt x="309" y="88"/>
                  <a:pt x="309" y="88"/>
                </a:cubicBezTo>
                <a:cubicBezTo>
                  <a:pt x="303" y="102"/>
                  <a:pt x="300" y="103"/>
                  <a:pt x="290" y="113"/>
                </a:cubicBezTo>
                <a:cubicBezTo>
                  <a:pt x="285" y="118"/>
                  <a:pt x="303" y="110"/>
                  <a:pt x="309" y="109"/>
                </a:cubicBezTo>
                <a:cubicBezTo>
                  <a:pt x="312" y="108"/>
                  <a:pt x="315" y="108"/>
                  <a:pt x="318" y="107"/>
                </a:cubicBezTo>
                <a:cubicBezTo>
                  <a:pt x="331" y="113"/>
                  <a:pt x="319" y="123"/>
                  <a:pt x="311" y="128"/>
                </a:cubicBezTo>
                <a:cubicBezTo>
                  <a:pt x="307" y="134"/>
                  <a:pt x="303" y="137"/>
                  <a:pt x="300" y="143"/>
                </a:cubicBezTo>
                <a:cubicBezTo>
                  <a:pt x="308" y="146"/>
                  <a:pt x="309" y="142"/>
                  <a:pt x="318" y="143"/>
                </a:cubicBezTo>
                <a:cubicBezTo>
                  <a:pt x="325" y="154"/>
                  <a:pt x="300" y="173"/>
                  <a:pt x="321" y="155"/>
                </a:cubicBezTo>
                <a:cubicBezTo>
                  <a:pt x="322" y="154"/>
                  <a:pt x="324" y="153"/>
                  <a:pt x="326" y="152"/>
                </a:cubicBezTo>
                <a:cubicBezTo>
                  <a:pt x="330" y="159"/>
                  <a:pt x="334" y="162"/>
                  <a:pt x="326" y="172"/>
                </a:cubicBezTo>
                <a:cubicBezTo>
                  <a:pt x="325" y="173"/>
                  <a:pt x="323" y="176"/>
                  <a:pt x="323" y="176"/>
                </a:cubicBezTo>
              </a:path>
            </a:pathLst>
          </a:custGeom>
          <a:noFill/>
          <a:ln w="19050" cap="flat" cmpd="sng">
            <a:solidFill>
              <a:srgbClr val="F8B700"/>
            </a:solidFill>
            <a:prstDash val="solid"/>
            <a:round/>
            <a:headEnd/>
            <a:tailEnd/>
          </a:ln>
          <a:effectLst/>
        </p:spPr>
        <p:txBody>
          <a:bodyPr lIns="90488" tIns="44450" rIns="90488" bIns="44450"/>
          <a:lstStyle/>
          <a:p>
            <a:endParaRPr lang="zh-CN" altLang="en-US"/>
          </a:p>
        </p:txBody>
      </p:sp>
      <p:sp>
        <p:nvSpPr>
          <p:cNvPr id="224381" name="Freeform 125"/>
          <p:cNvSpPr>
            <a:spLocks/>
          </p:cNvSpPr>
          <p:nvPr/>
        </p:nvSpPr>
        <p:spPr bwMode="auto">
          <a:xfrm>
            <a:off x="6423025" y="4176713"/>
            <a:ext cx="2028825" cy="600075"/>
          </a:xfrm>
          <a:custGeom>
            <a:avLst/>
            <a:gdLst/>
            <a:ahLst/>
            <a:cxnLst>
              <a:cxn ang="0">
                <a:pos x="0" y="174"/>
              </a:cxn>
              <a:cxn ang="0">
                <a:pos x="60" y="270"/>
              </a:cxn>
              <a:cxn ang="0">
                <a:pos x="396" y="180"/>
              </a:cxn>
              <a:cxn ang="0">
                <a:pos x="720" y="378"/>
              </a:cxn>
              <a:cxn ang="0">
                <a:pos x="1050" y="0"/>
              </a:cxn>
              <a:cxn ang="0">
                <a:pos x="1146" y="228"/>
              </a:cxn>
              <a:cxn ang="0">
                <a:pos x="1278" y="228"/>
              </a:cxn>
            </a:cxnLst>
            <a:rect l="0" t="0" r="r" b="b"/>
            <a:pathLst>
              <a:path w="1278" h="378">
                <a:moveTo>
                  <a:pt x="0" y="174"/>
                </a:moveTo>
                <a:lnTo>
                  <a:pt x="60" y="270"/>
                </a:lnTo>
                <a:lnTo>
                  <a:pt x="396" y="180"/>
                </a:lnTo>
                <a:lnTo>
                  <a:pt x="720" y="378"/>
                </a:lnTo>
                <a:lnTo>
                  <a:pt x="1050" y="0"/>
                </a:lnTo>
                <a:lnTo>
                  <a:pt x="1146" y="228"/>
                </a:lnTo>
                <a:lnTo>
                  <a:pt x="1278" y="228"/>
                </a:lnTo>
              </a:path>
            </a:pathLst>
          </a:custGeom>
          <a:noFill/>
          <a:ln w="57150" cap="flat" cmpd="sng">
            <a:solidFill>
              <a:srgbClr val="996633"/>
            </a:solidFill>
            <a:prstDash val="solid"/>
            <a:round/>
            <a:headEnd/>
            <a:tailEnd/>
          </a:ln>
          <a:effectLst/>
        </p:spPr>
        <p:txBody>
          <a:bodyPr lIns="90488" tIns="44450" rIns="90488" bIns="44450"/>
          <a:lstStyle/>
          <a:p>
            <a:endParaRPr lang="zh-CN" altLang="en-US"/>
          </a:p>
        </p:txBody>
      </p:sp>
      <p:sp>
        <p:nvSpPr>
          <p:cNvPr id="224382" name="Text Box 126"/>
          <p:cNvSpPr txBox="1">
            <a:spLocks noChangeArrowheads="1"/>
          </p:cNvSpPr>
          <p:nvPr/>
        </p:nvSpPr>
        <p:spPr bwMode="auto">
          <a:xfrm>
            <a:off x="4560888" y="4895850"/>
            <a:ext cx="304800" cy="363538"/>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rgbClr val="FF3300"/>
                </a:solidFill>
                <a:latin typeface="Comic Sans MS" pitchFamily="66" charset="0"/>
              </a:rPr>
              <a:t>v</a:t>
            </a:r>
          </a:p>
        </p:txBody>
      </p:sp>
      <p:sp>
        <p:nvSpPr>
          <p:cNvPr id="224383" name="Line 127"/>
          <p:cNvSpPr>
            <a:spLocks noChangeShapeType="1"/>
          </p:cNvSpPr>
          <p:nvPr/>
        </p:nvSpPr>
        <p:spPr bwMode="auto">
          <a:xfrm>
            <a:off x="5375275" y="3957638"/>
            <a:ext cx="0" cy="295275"/>
          </a:xfrm>
          <a:prstGeom prst="line">
            <a:avLst/>
          </a:prstGeom>
          <a:noFill/>
          <a:ln w="19050">
            <a:solidFill>
              <a:srgbClr val="FF3300"/>
            </a:solidFill>
            <a:round/>
            <a:headEnd/>
            <a:tailEnd/>
          </a:ln>
          <a:effectLst/>
        </p:spPr>
        <p:txBody>
          <a:bodyPr lIns="90488" tIns="44450" rIns="90488" bIns="44450"/>
          <a:lstStyle/>
          <a:p>
            <a:endParaRPr lang="zh-CN" altLang="en-US"/>
          </a:p>
        </p:txBody>
      </p:sp>
      <p:sp>
        <p:nvSpPr>
          <p:cNvPr id="224384" name="Line 128"/>
          <p:cNvSpPr>
            <a:spLocks noChangeShapeType="1"/>
          </p:cNvSpPr>
          <p:nvPr/>
        </p:nvSpPr>
        <p:spPr bwMode="auto">
          <a:xfrm>
            <a:off x="6300788" y="3959225"/>
            <a:ext cx="0" cy="295275"/>
          </a:xfrm>
          <a:prstGeom prst="line">
            <a:avLst/>
          </a:prstGeom>
          <a:noFill/>
          <a:ln w="19050">
            <a:solidFill>
              <a:srgbClr val="FF3300"/>
            </a:solidFill>
            <a:round/>
            <a:headEnd/>
            <a:tailEnd/>
          </a:ln>
          <a:effectLst/>
        </p:spPr>
        <p:txBody>
          <a:bodyPr lIns="90488" tIns="44450" rIns="90488" bIns="44450"/>
          <a:lstStyle/>
          <a:p>
            <a:endParaRPr lang="zh-CN" altLang="en-US"/>
          </a:p>
        </p:txBody>
      </p:sp>
      <p:sp>
        <p:nvSpPr>
          <p:cNvPr id="224385" name="Line 129"/>
          <p:cNvSpPr>
            <a:spLocks noChangeShapeType="1"/>
          </p:cNvSpPr>
          <p:nvPr/>
        </p:nvSpPr>
        <p:spPr bwMode="auto">
          <a:xfrm>
            <a:off x="5375275" y="4100513"/>
            <a:ext cx="914400" cy="0"/>
          </a:xfrm>
          <a:prstGeom prst="line">
            <a:avLst/>
          </a:prstGeom>
          <a:noFill/>
          <a:ln w="12700">
            <a:solidFill>
              <a:srgbClr val="FF3300"/>
            </a:solidFill>
            <a:round/>
            <a:headEnd type="triangle" w="med" len="med"/>
            <a:tailEnd type="triangle" w="med" len="med"/>
          </a:ln>
          <a:effectLst/>
        </p:spPr>
        <p:txBody>
          <a:bodyPr lIns="90488" tIns="44450" rIns="90488" bIns="44450"/>
          <a:lstStyle/>
          <a:p>
            <a:endParaRPr lang="zh-CN" altLang="en-US"/>
          </a:p>
        </p:txBody>
      </p:sp>
      <p:sp>
        <p:nvSpPr>
          <p:cNvPr id="224386" name="Text Box 130"/>
          <p:cNvSpPr txBox="1">
            <a:spLocks noChangeArrowheads="1"/>
          </p:cNvSpPr>
          <p:nvPr/>
        </p:nvSpPr>
        <p:spPr bwMode="auto">
          <a:xfrm>
            <a:off x="5695950" y="3754438"/>
            <a:ext cx="330200" cy="363537"/>
          </a:xfrm>
          <a:prstGeom prst="rect">
            <a:avLst/>
          </a:prstGeom>
          <a:noFill/>
          <a:ln w="12700" algn="ctr">
            <a:noFill/>
            <a:miter lim="800000"/>
            <a:headEnd/>
            <a:tailEnd/>
          </a:ln>
          <a:effectLst/>
        </p:spPr>
        <p:txBody>
          <a:bodyPr wrap="none" lIns="90488" tIns="44450" rIns="90488" bIns="44450">
            <a:spAutoFit/>
          </a:bodyPr>
          <a:lstStyle/>
          <a:p>
            <a:pPr eaLnBrk="0" hangingPunct="0">
              <a:lnSpc>
                <a:spcPct val="90000"/>
              </a:lnSpc>
              <a:spcBef>
                <a:spcPct val="30000"/>
              </a:spcBef>
            </a:pPr>
            <a:r>
              <a:rPr kumimoji="0" lang="en-US" sz="2000">
                <a:solidFill>
                  <a:srgbClr val="FF3300"/>
                </a:solidFill>
                <a:latin typeface="Comic Sans MS" pitchFamily="66" charset="0"/>
              </a:rPr>
              <a:t>d</a:t>
            </a:r>
          </a:p>
        </p:txBody>
      </p:sp>
      <p:sp>
        <p:nvSpPr>
          <p:cNvPr id="133" name="日期占位符 132"/>
          <p:cNvSpPr>
            <a:spLocks noGrp="1"/>
          </p:cNvSpPr>
          <p:nvPr>
            <p:ph type="dt" sz="half" idx="10"/>
          </p:nvPr>
        </p:nvSpPr>
        <p:spPr/>
        <p:txBody>
          <a:bodyPr/>
          <a:lstStyle/>
          <a:p>
            <a:r>
              <a:rPr lang="en-US" altLang="zh-CN" smtClean="0"/>
              <a:t>2014-7-18 IHEP</a:t>
            </a:r>
            <a:endParaRPr lang="en-US" altLang="zh-CN"/>
          </a:p>
        </p:txBody>
      </p:sp>
      <p:sp>
        <p:nvSpPr>
          <p:cNvPr id="134" name="灯片编号占位符 133"/>
          <p:cNvSpPr>
            <a:spLocks noGrp="1"/>
          </p:cNvSpPr>
          <p:nvPr>
            <p:ph type="sldNum" sz="quarter" idx="12"/>
          </p:nvPr>
        </p:nvSpPr>
        <p:spPr/>
        <p:txBody>
          <a:bodyPr/>
          <a:lstStyle/>
          <a:p>
            <a:fld id="{C9944187-F3C4-4DB2-9A6B-9A75FD6D1F3D}" type="slidenum">
              <a:rPr lang="en-US" altLang="zh-CN" smtClean="0"/>
              <a:pPr/>
              <a:t>21</a:t>
            </a:fld>
            <a:endParaRPr lang="en-US" altLang="zh-CN"/>
          </a:p>
        </p:txBody>
      </p:sp>
      <p:sp>
        <p:nvSpPr>
          <p:cNvPr id="135" name="页脚占位符 134"/>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7388" y="115888"/>
            <a:ext cx="7772400" cy="685800"/>
          </a:xfrm>
        </p:spPr>
        <p:txBody>
          <a:bodyPr>
            <a:normAutofit fontScale="90000"/>
          </a:bodyPr>
          <a:lstStyle/>
          <a:p>
            <a:r>
              <a:rPr lang="en-US" altLang="zh-CN" dirty="0" smtClean="0"/>
              <a:t>BESIII</a:t>
            </a:r>
            <a:r>
              <a:rPr lang="zh-CN" altLang="en-US" dirty="0"/>
              <a:t> </a:t>
            </a:r>
            <a:r>
              <a:rPr lang="en-US" altLang="zh-CN" dirty="0" smtClean="0"/>
              <a:t>Trigger System</a:t>
            </a:r>
            <a:endParaRPr lang="zh-CN" altLang="en-US" dirty="0"/>
          </a:p>
        </p:txBody>
      </p:sp>
      <p:sp>
        <p:nvSpPr>
          <p:cNvPr id="5123" name="Text Box 3"/>
          <p:cNvSpPr txBox="1">
            <a:spLocks noGrp="1" noChangeArrowheads="1"/>
          </p:cNvSpPr>
          <p:nvPr>
            <p:ph idx="1"/>
          </p:nvPr>
        </p:nvSpPr>
        <p:spPr>
          <a:xfrm>
            <a:off x="393700" y="1557338"/>
            <a:ext cx="4826000" cy="5040312"/>
          </a:xfrm>
          <a:noFill/>
          <a:ln/>
        </p:spPr>
        <p:txBody>
          <a:bodyPr/>
          <a:lstStyle/>
          <a:p>
            <a:pPr>
              <a:spcBef>
                <a:spcPct val="0"/>
              </a:spcBef>
            </a:pPr>
            <a:r>
              <a:rPr lang="en-US" altLang="zh-CN" sz="2000" b="1" dirty="0" smtClean="0">
                <a:solidFill>
                  <a:srgbClr val="FF0066"/>
                </a:solidFill>
              </a:rPr>
              <a:t>Trigger Rate</a:t>
            </a:r>
            <a:endParaRPr kumimoji="0" lang="zh-CN" altLang="en-US" sz="2000" b="1" dirty="0">
              <a:solidFill>
                <a:schemeClr val="hlink"/>
              </a:solidFill>
            </a:endParaRPr>
          </a:p>
          <a:p>
            <a:pPr lvl="1">
              <a:spcBef>
                <a:spcPct val="0"/>
              </a:spcBef>
              <a:buFontTx/>
              <a:buChar char="•"/>
            </a:pPr>
            <a:r>
              <a:rPr lang="en-US" altLang="zh-CN" sz="2000" b="1" dirty="0" smtClean="0">
                <a:solidFill>
                  <a:srgbClr val="FF0066"/>
                </a:solidFill>
              </a:rPr>
              <a:t>Good event rate</a:t>
            </a:r>
            <a:r>
              <a:rPr kumimoji="0" lang="en-US" altLang="zh-CN" sz="2000" b="1" dirty="0" smtClean="0">
                <a:solidFill>
                  <a:srgbClr val="FF0066"/>
                </a:solidFill>
              </a:rPr>
              <a:t>                 </a:t>
            </a:r>
            <a:r>
              <a:rPr kumimoji="0" lang="en-US" altLang="zh-CN" sz="2000" b="1" dirty="0">
                <a:solidFill>
                  <a:srgbClr val="FF0066"/>
                </a:solidFill>
              </a:rPr>
              <a:t>~ 2000Hz</a:t>
            </a:r>
          </a:p>
          <a:p>
            <a:pPr lvl="1">
              <a:spcBef>
                <a:spcPct val="0"/>
              </a:spcBef>
              <a:buFontTx/>
              <a:buChar char="•"/>
            </a:pPr>
            <a:r>
              <a:rPr kumimoji="0" lang="en-US" altLang="zh-CN" sz="2000" b="1" dirty="0" err="1">
                <a:solidFill>
                  <a:srgbClr val="FF0066"/>
                </a:solidFill>
              </a:rPr>
              <a:t>Bhabha</a:t>
            </a:r>
            <a:r>
              <a:rPr kumimoji="0" lang="en-US" altLang="zh-CN" sz="2000" b="1" dirty="0">
                <a:solidFill>
                  <a:srgbClr val="FF0066"/>
                </a:solidFill>
              </a:rPr>
              <a:t> </a:t>
            </a:r>
            <a:r>
              <a:rPr lang="en-US" altLang="zh-CN" sz="2000" b="1" dirty="0" smtClean="0">
                <a:solidFill>
                  <a:srgbClr val="FF0066"/>
                </a:solidFill>
              </a:rPr>
              <a:t>event rate</a:t>
            </a:r>
            <a:r>
              <a:rPr kumimoji="0" lang="en-US" altLang="zh-CN" sz="2000" b="1" dirty="0" smtClean="0">
                <a:solidFill>
                  <a:srgbClr val="FF0066"/>
                </a:solidFill>
              </a:rPr>
              <a:t>         </a:t>
            </a:r>
            <a:r>
              <a:rPr kumimoji="0" lang="en-US" altLang="zh-CN" sz="2000" b="1" dirty="0">
                <a:solidFill>
                  <a:srgbClr val="FF0066"/>
                </a:solidFill>
              </a:rPr>
              <a:t>~800Hz</a:t>
            </a:r>
          </a:p>
          <a:p>
            <a:pPr lvl="1">
              <a:spcBef>
                <a:spcPct val="0"/>
              </a:spcBef>
              <a:buFontTx/>
              <a:buChar char="•"/>
            </a:pPr>
            <a:r>
              <a:rPr lang="en-US" altLang="zh-CN" sz="2000" b="1" dirty="0" err="1" smtClean="0">
                <a:solidFill>
                  <a:srgbClr val="FF0066"/>
                </a:solidFill>
              </a:rPr>
              <a:t>Cosmicray</a:t>
            </a:r>
            <a:r>
              <a:rPr lang="en-US" altLang="zh-CN" sz="2000" b="1" dirty="0" smtClean="0">
                <a:solidFill>
                  <a:srgbClr val="FF0066"/>
                </a:solidFill>
              </a:rPr>
              <a:t> rate         </a:t>
            </a:r>
            <a:r>
              <a:rPr kumimoji="0" lang="en-US" altLang="zh-CN" sz="2000" b="1" dirty="0" smtClean="0">
                <a:solidFill>
                  <a:srgbClr val="FF0066"/>
                </a:solidFill>
              </a:rPr>
              <a:t>          </a:t>
            </a:r>
            <a:r>
              <a:rPr kumimoji="0" lang="en-US" altLang="zh-CN" sz="2000" b="1" dirty="0">
                <a:solidFill>
                  <a:srgbClr val="FF0066"/>
                </a:solidFill>
              </a:rPr>
              <a:t>&lt;200Hz,                       </a:t>
            </a:r>
          </a:p>
          <a:p>
            <a:pPr lvl="1">
              <a:spcBef>
                <a:spcPct val="0"/>
              </a:spcBef>
              <a:buFontTx/>
              <a:buNone/>
            </a:pPr>
            <a:r>
              <a:rPr kumimoji="0" lang="en-US" altLang="zh-CN" sz="2000" b="1" dirty="0">
                <a:solidFill>
                  <a:srgbClr val="FF0066"/>
                </a:solidFill>
              </a:rPr>
              <a:t>                                 rejection &gt; 10:1</a:t>
            </a:r>
          </a:p>
          <a:p>
            <a:pPr lvl="1">
              <a:spcBef>
                <a:spcPct val="0"/>
              </a:spcBef>
              <a:buFontTx/>
              <a:buChar char="•"/>
            </a:pPr>
            <a:r>
              <a:rPr lang="en-US" altLang="zh-CN" sz="2000" b="1" dirty="0" smtClean="0">
                <a:solidFill>
                  <a:srgbClr val="FF0066"/>
                </a:solidFill>
              </a:rPr>
              <a:t>Beam background </a:t>
            </a:r>
            <a:r>
              <a:rPr kumimoji="0" lang="en-US" altLang="zh-CN" sz="2000" b="1" dirty="0" smtClean="0">
                <a:solidFill>
                  <a:srgbClr val="FF0066"/>
                </a:solidFill>
              </a:rPr>
              <a:t>      </a:t>
            </a:r>
            <a:r>
              <a:rPr kumimoji="0" lang="en-US" altLang="zh-CN" sz="2000" b="1" dirty="0">
                <a:solidFill>
                  <a:srgbClr val="FF0066"/>
                </a:solidFill>
              </a:rPr>
              <a:t>&lt;2000Hz,  </a:t>
            </a:r>
          </a:p>
          <a:p>
            <a:pPr lvl="1">
              <a:spcBef>
                <a:spcPct val="0"/>
              </a:spcBef>
              <a:buFontTx/>
              <a:buNone/>
            </a:pPr>
            <a:r>
              <a:rPr kumimoji="0" lang="en-US" altLang="zh-CN" sz="2000" b="1" dirty="0">
                <a:solidFill>
                  <a:srgbClr val="FF0066"/>
                </a:solidFill>
              </a:rPr>
              <a:t>                           rejection &gt; 10000:1</a:t>
            </a:r>
          </a:p>
          <a:p>
            <a:pPr lvl="1">
              <a:spcBef>
                <a:spcPct val="0"/>
              </a:spcBef>
              <a:buFontTx/>
              <a:buChar char="•"/>
            </a:pPr>
            <a:r>
              <a:rPr lang="en-US" altLang="zh-CN" sz="2000" b="1" dirty="0" smtClean="0">
                <a:solidFill>
                  <a:srgbClr val="FF0066"/>
                </a:solidFill>
              </a:rPr>
              <a:t>Total event rate </a:t>
            </a:r>
            <a:r>
              <a:rPr kumimoji="0" lang="zh-CN" altLang="en-US" sz="2000" b="1" dirty="0" smtClean="0">
                <a:solidFill>
                  <a:srgbClr val="FF0066"/>
                </a:solidFill>
              </a:rPr>
              <a:t>                  </a:t>
            </a:r>
            <a:r>
              <a:rPr kumimoji="0" lang="en-US" altLang="zh-CN" sz="2000" b="1" dirty="0">
                <a:solidFill>
                  <a:srgbClr val="FF0066"/>
                </a:solidFill>
              </a:rPr>
              <a:t>4000 Hz</a:t>
            </a:r>
          </a:p>
          <a:p>
            <a:r>
              <a:rPr lang="en-US" altLang="zh-CN" sz="2000" b="1" dirty="0" smtClean="0">
                <a:solidFill>
                  <a:srgbClr val="FF0000"/>
                </a:solidFill>
              </a:rPr>
              <a:t>Pipeline processing in trigger</a:t>
            </a:r>
            <a:endParaRPr lang="zh-CN" altLang="en-US" sz="2000" b="1" dirty="0">
              <a:solidFill>
                <a:srgbClr val="FF0000"/>
              </a:solidFill>
            </a:endParaRPr>
          </a:p>
          <a:p>
            <a:pPr lvl="1"/>
            <a:r>
              <a:rPr lang="en-US" altLang="zh-CN" sz="2000" b="1" dirty="0">
                <a:solidFill>
                  <a:srgbClr val="FF0000"/>
                </a:solidFill>
              </a:rPr>
              <a:t>BEPCII </a:t>
            </a:r>
            <a:r>
              <a:rPr lang="en-US" altLang="zh-CN" sz="2000" b="1" dirty="0" err="1" smtClean="0">
                <a:solidFill>
                  <a:srgbClr val="FF0000"/>
                </a:solidFill>
              </a:rPr>
              <a:t>multibunch</a:t>
            </a:r>
            <a:r>
              <a:rPr lang="en-US" altLang="zh-CN" sz="2000" b="1" dirty="0" smtClean="0">
                <a:solidFill>
                  <a:srgbClr val="FF0000"/>
                </a:solidFill>
              </a:rPr>
              <a:t> mode (93</a:t>
            </a:r>
            <a:r>
              <a:rPr lang="en-US" altLang="zh-CN" sz="2000" b="1" dirty="0" smtClean="0">
                <a:solidFill>
                  <a:srgbClr val="FF0000"/>
                </a:solidFill>
              </a:rPr>
              <a:t>), spacing: </a:t>
            </a:r>
            <a:r>
              <a:rPr lang="en-US" altLang="zh-CN" sz="2000" b="1" dirty="0" smtClean="0">
                <a:solidFill>
                  <a:srgbClr val="FF0000"/>
                </a:solidFill>
              </a:rPr>
              <a:t>8ns </a:t>
            </a:r>
            <a:endParaRPr lang="en-US" altLang="zh-CN" sz="2000" b="1" dirty="0">
              <a:solidFill>
                <a:srgbClr val="FF0000"/>
              </a:solidFill>
            </a:endParaRPr>
          </a:p>
          <a:p>
            <a:r>
              <a:rPr lang="en-US" altLang="zh-CN" sz="2000" b="1" dirty="0" smtClean="0">
                <a:solidFill>
                  <a:schemeClr val="accent2"/>
                </a:solidFill>
              </a:rPr>
              <a:t>L1 uncertainty: 0.4 </a:t>
            </a:r>
            <a:r>
              <a:rPr lang="en-US" altLang="zh-CN" sz="2000" b="1" dirty="0">
                <a:solidFill>
                  <a:schemeClr val="accent2"/>
                </a:solidFill>
                <a:sym typeface="Symbol" pitchFamily="18" charset="2"/>
              </a:rPr>
              <a:t>s</a:t>
            </a:r>
            <a:endParaRPr lang="en-US" altLang="zh-CN" sz="2000" b="1" dirty="0">
              <a:solidFill>
                <a:schemeClr val="accent2"/>
              </a:solidFill>
            </a:endParaRPr>
          </a:p>
          <a:p>
            <a:r>
              <a:rPr lang="en-US" altLang="zh-CN" sz="2000" b="1" dirty="0" smtClean="0">
                <a:solidFill>
                  <a:schemeClr val="accent2"/>
                </a:solidFill>
              </a:rPr>
              <a:t>Trigger latency: 6.4 </a:t>
            </a:r>
            <a:r>
              <a:rPr lang="en-US" altLang="zh-CN" sz="2000" b="1" dirty="0">
                <a:solidFill>
                  <a:schemeClr val="accent2"/>
                </a:solidFill>
                <a:sym typeface="Symbol" pitchFamily="18" charset="2"/>
              </a:rPr>
              <a:t></a:t>
            </a:r>
            <a:r>
              <a:rPr lang="en-US" altLang="zh-CN" sz="2000" b="1" dirty="0" smtClean="0">
                <a:solidFill>
                  <a:schemeClr val="accent2"/>
                </a:solidFill>
                <a:sym typeface="Symbol" pitchFamily="18" charset="2"/>
              </a:rPr>
              <a:t>s</a:t>
            </a:r>
            <a:endParaRPr lang="zh-CN" altLang="en-US" sz="2000" b="1" dirty="0">
              <a:solidFill>
                <a:schemeClr val="accent2"/>
              </a:solidFill>
              <a:sym typeface="Symbol" pitchFamily="18" charset="2"/>
            </a:endParaRPr>
          </a:p>
          <a:p>
            <a:r>
              <a:rPr lang="en-US" altLang="zh-CN" sz="2000" b="1" dirty="0" smtClean="0">
                <a:solidFill>
                  <a:schemeClr val="accent2"/>
                </a:solidFill>
              </a:rPr>
              <a:t>L1 used as index, not reference</a:t>
            </a:r>
            <a:endParaRPr lang="zh-CN" altLang="en-US" sz="2000" b="1" dirty="0">
              <a:solidFill>
                <a:schemeClr val="accent2"/>
              </a:solidFill>
            </a:endParaRPr>
          </a:p>
        </p:txBody>
      </p:sp>
      <p:sp>
        <p:nvSpPr>
          <p:cNvPr id="40" name="日期占位符 39"/>
          <p:cNvSpPr>
            <a:spLocks noGrp="1"/>
          </p:cNvSpPr>
          <p:nvPr>
            <p:ph type="dt" sz="half" idx="10"/>
          </p:nvPr>
        </p:nvSpPr>
        <p:spPr/>
        <p:txBody>
          <a:bodyPr/>
          <a:lstStyle/>
          <a:p>
            <a:r>
              <a:rPr lang="en-US" altLang="zh-CN" smtClean="0"/>
              <a:t>2014-7-18 IHEP</a:t>
            </a:r>
            <a:endParaRPr lang="en-US" altLang="zh-CN"/>
          </a:p>
        </p:txBody>
      </p:sp>
      <p:sp>
        <p:nvSpPr>
          <p:cNvPr id="42" name="页脚占位符 41"/>
          <p:cNvSpPr>
            <a:spLocks noGrp="1"/>
          </p:cNvSpPr>
          <p:nvPr>
            <p:ph type="ftr" sz="quarter" idx="11"/>
          </p:nvPr>
        </p:nvSpPr>
        <p:spPr/>
        <p:txBody>
          <a:bodyPr/>
          <a:lstStyle/>
          <a:p>
            <a:r>
              <a:rPr lang="pt-BR" altLang="zh-CN" smtClean="0"/>
              <a:t>Z.-A. LIU     EPC Seminar</a:t>
            </a:r>
            <a:endParaRPr lang="en-US" altLang="zh-CN"/>
          </a:p>
        </p:txBody>
      </p:sp>
      <p:sp>
        <p:nvSpPr>
          <p:cNvPr id="41" name="灯片编号占位符 40"/>
          <p:cNvSpPr>
            <a:spLocks noGrp="1"/>
          </p:cNvSpPr>
          <p:nvPr>
            <p:ph type="sldNum" sz="quarter" idx="12"/>
          </p:nvPr>
        </p:nvSpPr>
        <p:spPr/>
        <p:txBody>
          <a:bodyPr/>
          <a:lstStyle/>
          <a:p>
            <a:fld id="{E1D0FC37-B3AD-4B89-B933-660EB0FB2D61}" type="slidenum">
              <a:rPr lang="en-US" altLang="zh-CN" smtClean="0"/>
              <a:pPr/>
              <a:t>22</a:t>
            </a:fld>
            <a:endParaRPr lang="en-US" altLang="zh-CN"/>
          </a:p>
        </p:txBody>
      </p:sp>
      <p:sp>
        <p:nvSpPr>
          <p:cNvPr id="5124" name="Text Box 4"/>
          <p:cNvSpPr txBox="1">
            <a:spLocks noChangeArrowheads="1"/>
          </p:cNvSpPr>
          <p:nvPr/>
        </p:nvSpPr>
        <p:spPr bwMode="auto">
          <a:xfrm>
            <a:off x="533400" y="914400"/>
            <a:ext cx="6172200" cy="579438"/>
          </a:xfrm>
          <a:prstGeom prst="rect">
            <a:avLst/>
          </a:prstGeom>
          <a:noFill/>
          <a:ln w="9525">
            <a:noFill/>
            <a:miter lim="800000"/>
            <a:headEnd/>
            <a:tailEnd/>
          </a:ln>
          <a:effectLst/>
        </p:spPr>
        <p:txBody>
          <a:bodyPr>
            <a:spAutoFit/>
          </a:bodyPr>
          <a:lstStyle/>
          <a:p>
            <a:pPr>
              <a:spcBef>
                <a:spcPct val="50000"/>
              </a:spcBef>
            </a:pPr>
            <a:r>
              <a:rPr lang="en-US" altLang="zh-CN" sz="3200" dirty="0" smtClean="0">
                <a:solidFill>
                  <a:srgbClr val="FF0000"/>
                </a:solidFill>
              </a:rPr>
              <a:t>BESIII</a:t>
            </a:r>
            <a:r>
              <a:rPr lang="zh-CN" altLang="en-US" sz="3200" dirty="0">
                <a:solidFill>
                  <a:srgbClr val="FF0000"/>
                </a:solidFill>
              </a:rPr>
              <a:t> </a:t>
            </a:r>
            <a:r>
              <a:rPr lang="en-US" altLang="zh-CN" sz="3200" dirty="0" smtClean="0">
                <a:solidFill>
                  <a:srgbClr val="FF0000"/>
                </a:solidFill>
              </a:rPr>
              <a:t>requirement</a:t>
            </a:r>
            <a:r>
              <a:rPr lang="en-US" altLang="zh-CN" sz="3200" dirty="0">
                <a:solidFill>
                  <a:srgbClr val="FF0000"/>
                </a:solidFill>
              </a:rPr>
              <a:t>:</a:t>
            </a:r>
            <a:endParaRPr lang="zh-CN" altLang="en-US" sz="3200" dirty="0">
              <a:solidFill>
                <a:srgbClr val="FF0000"/>
              </a:solidFill>
            </a:endParaRPr>
          </a:p>
        </p:txBody>
      </p:sp>
      <p:grpSp>
        <p:nvGrpSpPr>
          <p:cNvPr id="2" name="Group 5"/>
          <p:cNvGrpSpPr>
            <a:grpSpLocks/>
          </p:cNvGrpSpPr>
          <p:nvPr/>
        </p:nvGrpSpPr>
        <p:grpSpPr bwMode="auto">
          <a:xfrm>
            <a:off x="5238750" y="1844675"/>
            <a:ext cx="3581400" cy="4343400"/>
            <a:chOff x="3120" y="1056"/>
            <a:chExt cx="2256" cy="2736"/>
          </a:xfrm>
        </p:grpSpPr>
        <p:sp>
          <p:nvSpPr>
            <p:cNvPr id="5126" name="Oval 6"/>
            <p:cNvSpPr>
              <a:spLocks noChangeArrowheads="1"/>
            </p:cNvSpPr>
            <p:nvPr/>
          </p:nvSpPr>
          <p:spPr bwMode="auto">
            <a:xfrm>
              <a:off x="3744" y="1104"/>
              <a:ext cx="624" cy="192"/>
            </a:xfrm>
            <a:prstGeom prst="ellipse">
              <a:avLst/>
            </a:prstGeom>
            <a:solidFill>
              <a:schemeClr val="accent1"/>
            </a:solidFill>
            <a:ln w="9525">
              <a:solidFill>
                <a:schemeClr val="tx1"/>
              </a:solidFill>
              <a:round/>
              <a:headEnd/>
              <a:tailEnd/>
            </a:ln>
            <a:effectLst/>
          </p:spPr>
          <p:txBody>
            <a:bodyPr wrap="none" anchor="ctr"/>
            <a:lstStyle/>
            <a:p>
              <a:pPr algn="ctr"/>
              <a:r>
                <a:rPr kumimoji="0" lang="en-US" altLang="zh-CN" sz="1200"/>
                <a:t>Detector</a:t>
              </a:r>
              <a:endParaRPr kumimoji="0" lang="en-US" altLang="zh-CN"/>
            </a:p>
          </p:txBody>
        </p:sp>
        <p:sp>
          <p:nvSpPr>
            <p:cNvPr id="5127" name="Rectangle 7"/>
            <p:cNvSpPr>
              <a:spLocks noChangeArrowheads="1"/>
            </p:cNvSpPr>
            <p:nvPr/>
          </p:nvSpPr>
          <p:spPr bwMode="auto">
            <a:xfrm>
              <a:off x="3936" y="1392"/>
              <a:ext cx="240" cy="480"/>
            </a:xfrm>
            <a:prstGeom prst="rect">
              <a:avLst/>
            </a:prstGeom>
            <a:solidFill>
              <a:srgbClr val="FFFFCC"/>
            </a:solidFill>
            <a:ln w="9525">
              <a:solidFill>
                <a:schemeClr val="tx1"/>
              </a:solidFill>
              <a:miter lim="800000"/>
              <a:headEnd/>
              <a:tailEnd/>
            </a:ln>
            <a:effectLst/>
          </p:spPr>
          <p:txBody>
            <a:bodyPr wrap="none" anchor="ctr"/>
            <a:lstStyle/>
            <a:p>
              <a:endParaRPr lang="zh-CN" altLang="en-US"/>
            </a:p>
          </p:txBody>
        </p:sp>
        <p:sp>
          <p:nvSpPr>
            <p:cNvPr id="5128" name="Rectangle 8"/>
            <p:cNvSpPr>
              <a:spLocks noChangeArrowheads="1"/>
            </p:cNvSpPr>
            <p:nvPr/>
          </p:nvSpPr>
          <p:spPr bwMode="auto">
            <a:xfrm>
              <a:off x="3936" y="1968"/>
              <a:ext cx="240" cy="432"/>
            </a:xfrm>
            <a:prstGeom prst="rect">
              <a:avLst/>
            </a:prstGeom>
            <a:solidFill>
              <a:srgbClr val="666699"/>
            </a:solidFill>
            <a:ln w="9525">
              <a:solidFill>
                <a:schemeClr val="tx1"/>
              </a:solidFill>
              <a:miter lim="800000"/>
              <a:headEnd/>
              <a:tailEnd/>
            </a:ln>
            <a:effectLst/>
          </p:spPr>
          <p:txBody>
            <a:bodyPr wrap="none" anchor="ctr"/>
            <a:lstStyle/>
            <a:p>
              <a:endParaRPr lang="zh-CN" altLang="en-US"/>
            </a:p>
          </p:txBody>
        </p:sp>
        <p:sp>
          <p:nvSpPr>
            <p:cNvPr id="5129" name="Rectangle 9"/>
            <p:cNvSpPr>
              <a:spLocks noChangeArrowheads="1"/>
            </p:cNvSpPr>
            <p:nvPr/>
          </p:nvSpPr>
          <p:spPr bwMode="auto">
            <a:xfrm>
              <a:off x="3840" y="2448"/>
              <a:ext cx="432" cy="144"/>
            </a:xfrm>
            <a:prstGeom prst="rect">
              <a:avLst/>
            </a:prstGeom>
            <a:solidFill>
              <a:schemeClr val="hlink"/>
            </a:solidFill>
            <a:ln w="9525">
              <a:solidFill>
                <a:schemeClr val="tx1"/>
              </a:solidFill>
              <a:miter lim="800000"/>
              <a:headEnd/>
              <a:tailEnd/>
            </a:ln>
            <a:effectLst/>
          </p:spPr>
          <p:txBody>
            <a:bodyPr wrap="none" anchor="ctr"/>
            <a:lstStyle/>
            <a:p>
              <a:pPr algn="ctr"/>
              <a:r>
                <a:rPr kumimoji="0" lang="en-US" altLang="zh-CN" sz="1400"/>
                <a:t>switch</a:t>
              </a:r>
              <a:endParaRPr kumimoji="0" lang="en-US" altLang="zh-CN"/>
            </a:p>
          </p:txBody>
        </p:sp>
        <p:sp>
          <p:nvSpPr>
            <p:cNvPr id="5130" name="Rectangle 10"/>
            <p:cNvSpPr>
              <a:spLocks noChangeArrowheads="1"/>
            </p:cNvSpPr>
            <p:nvPr/>
          </p:nvSpPr>
          <p:spPr bwMode="auto">
            <a:xfrm>
              <a:off x="3936" y="2688"/>
              <a:ext cx="240" cy="432"/>
            </a:xfrm>
            <a:prstGeom prst="rect">
              <a:avLst/>
            </a:prstGeom>
            <a:solidFill>
              <a:srgbClr val="CCFF66"/>
            </a:solidFill>
            <a:ln w="9525">
              <a:solidFill>
                <a:schemeClr val="tx1"/>
              </a:solidFill>
              <a:miter lim="800000"/>
              <a:headEnd/>
              <a:tailEnd/>
            </a:ln>
            <a:effectLst/>
          </p:spPr>
          <p:txBody>
            <a:bodyPr wrap="none" anchor="ctr"/>
            <a:lstStyle/>
            <a:p>
              <a:endParaRPr lang="zh-CN" altLang="en-US"/>
            </a:p>
          </p:txBody>
        </p:sp>
        <p:sp>
          <p:nvSpPr>
            <p:cNvPr id="5131" name="AutoShape 11"/>
            <p:cNvSpPr>
              <a:spLocks noChangeArrowheads="1"/>
            </p:cNvSpPr>
            <p:nvPr/>
          </p:nvSpPr>
          <p:spPr bwMode="auto">
            <a:xfrm>
              <a:off x="3936" y="3195"/>
              <a:ext cx="240" cy="240"/>
            </a:xfrm>
            <a:prstGeom prst="flowChartMagneticDisk">
              <a:avLst/>
            </a:prstGeom>
            <a:solidFill>
              <a:srgbClr val="CC6600"/>
            </a:solidFill>
            <a:ln w="9525">
              <a:solidFill>
                <a:schemeClr val="tx1"/>
              </a:solidFill>
              <a:round/>
              <a:headEnd/>
              <a:tailEnd/>
            </a:ln>
            <a:effectLst/>
          </p:spPr>
          <p:txBody>
            <a:bodyPr wrap="none" anchor="ctr"/>
            <a:lstStyle/>
            <a:p>
              <a:endParaRPr lang="zh-CN" altLang="en-US"/>
            </a:p>
          </p:txBody>
        </p:sp>
        <p:sp>
          <p:nvSpPr>
            <p:cNvPr id="5132" name="Text Box 12"/>
            <p:cNvSpPr txBox="1">
              <a:spLocks noChangeArrowheads="1"/>
            </p:cNvSpPr>
            <p:nvPr/>
          </p:nvSpPr>
          <p:spPr bwMode="auto">
            <a:xfrm>
              <a:off x="3120" y="3600"/>
              <a:ext cx="2112" cy="192"/>
            </a:xfrm>
            <a:prstGeom prst="rect">
              <a:avLst/>
            </a:prstGeom>
            <a:noFill/>
            <a:ln w="9525">
              <a:noFill/>
              <a:miter lim="800000"/>
              <a:headEnd/>
              <a:tailEnd/>
            </a:ln>
            <a:effectLst/>
          </p:spPr>
          <p:txBody>
            <a:bodyPr>
              <a:spAutoFit/>
            </a:bodyPr>
            <a:lstStyle/>
            <a:p>
              <a:pPr algn="ctr"/>
              <a:r>
                <a:rPr kumimoji="0" lang="en-US" altLang="zh-CN" sz="1400">
                  <a:solidFill>
                    <a:srgbClr val="FF0000"/>
                  </a:solidFill>
                </a:rPr>
                <a:t>BESIII</a:t>
              </a:r>
              <a:r>
                <a:rPr kumimoji="0" lang="en-US" altLang="zh-CN" sz="1400"/>
                <a:t> FEE pipeline and Data flow</a:t>
              </a:r>
              <a:endParaRPr kumimoji="0" lang="en-US" altLang="zh-CN"/>
            </a:p>
          </p:txBody>
        </p:sp>
        <p:sp>
          <p:nvSpPr>
            <p:cNvPr id="5133" name="Oval 13"/>
            <p:cNvSpPr>
              <a:spLocks noChangeArrowheads="1"/>
            </p:cNvSpPr>
            <p:nvPr/>
          </p:nvSpPr>
          <p:spPr bwMode="auto">
            <a:xfrm>
              <a:off x="3264" y="1536"/>
              <a:ext cx="576" cy="288"/>
            </a:xfrm>
            <a:prstGeom prst="ellipse">
              <a:avLst/>
            </a:prstGeom>
            <a:solidFill>
              <a:srgbClr val="00FFFF"/>
            </a:solidFill>
            <a:ln w="9525">
              <a:solidFill>
                <a:schemeClr val="tx1"/>
              </a:solidFill>
              <a:round/>
              <a:headEnd/>
              <a:tailEnd/>
            </a:ln>
            <a:effectLst/>
          </p:spPr>
          <p:txBody>
            <a:bodyPr wrap="none" anchor="ctr"/>
            <a:lstStyle/>
            <a:p>
              <a:pPr algn="ctr"/>
              <a:r>
                <a:rPr kumimoji="0" lang="en-US" altLang="zh-CN" sz="1400"/>
                <a:t>Level 1</a:t>
              </a:r>
              <a:endParaRPr kumimoji="0" lang="en-US" altLang="zh-CN"/>
            </a:p>
          </p:txBody>
        </p:sp>
        <p:sp>
          <p:nvSpPr>
            <p:cNvPr id="5134" name="Text Box 14"/>
            <p:cNvSpPr txBox="1">
              <a:spLocks noChangeArrowheads="1"/>
            </p:cNvSpPr>
            <p:nvPr/>
          </p:nvSpPr>
          <p:spPr bwMode="auto">
            <a:xfrm>
              <a:off x="4224" y="1488"/>
              <a:ext cx="477" cy="326"/>
            </a:xfrm>
            <a:prstGeom prst="rect">
              <a:avLst/>
            </a:prstGeom>
            <a:noFill/>
            <a:ln w="9525">
              <a:noFill/>
              <a:miter lim="800000"/>
              <a:headEnd/>
              <a:tailEnd/>
            </a:ln>
            <a:effectLst/>
          </p:spPr>
          <p:txBody>
            <a:bodyPr>
              <a:spAutoFit/>
            </a:bodyPr>
            <a:lstStyle/>
            <a:p>
              <a:r>
                <a:rPr kumimoji="0" lang="en-US" altLang="zh-CN" sz="1400"/>
                <a:t>FEE</a:t>
              </a:r>
            </a:p>
            <a:p>
              <a:r>
                <a:rPr kumimoji="0" lang="en-US" altLang="zh-CN" sz="1400"/>
                <a:t>pipeline</a:t>
              </a:r>
              <a:endParaRPr kumimoji="0" lang="en-US" altLang="zh-CN"/>
            </a:p>
          </p:txBody>
        </p:sp>
        <p:sp>
          <p:nvSpPr>
            <p:cNvPr id="5135" name="Text Box 15"/>
            <p:cNvSpPr txBox="1">
              <a:spLocks noChangeArrowheads="1"/>
            </p:cNvSpPr>
            <p:nvPr/>
          </p:nvSpPr>
          <p:spPr bwMode="auto">
            <a:xfrm>
              <a:off x="4224" y="1968"/>
              <a:ext cx="490" cy="326"/>
            </a:xfrm>
            <a:prstGeom prst="rect">
              <a:avLst/>
            </a:prstGeom>
            <a:noFill/>
            <a:ln w="9525">
              <a:noFill/>
              <a:miter lim="800000"/>
              <a:headEnd/>
              <a:tailEnd/>
            </a:ln>
            <a:effectLst/>
          </p:spPr>
          <p:txBody>
            <a:bodyPr wrap="none">
              <a:spAutoFit/>
            </a:bodyPr>
            <a:lstStyle/>
            <a:p>
              <a:r>
                <a:rPr kumimoji="0" lang="en-US" altLang="zh-CN" sz="1400"/>
                <a:t>Readout</a:t>
              </a:r>
            </a:p>
            <a:p>
              <a:r>
                <a:rPr kumimoji="0" lang="en-US" altLang="zh-CN" sz="1400"/>
                <a:t>buffer</a:t>
              </a:r>
              <a:endParaRPr kumimoji="0" lang="en-US" altLang="zh-CN"/>
            </a:p>
          </p:txBody>
        </p:sp>
        <p:sp>
          <p:nvSpPr>
            <p:cNvPr id="5136" name="Text Box 16"/>
            <p:cNvSpPr txBox="1">
              <a:spLocks noChangeArrowheads="1"/>
            </p:cNvSpPr>
            <p:nvPr/>
          </p:nvSpPr>
          <p:spPr bwMode="auto">
            <a:xfrm>
              <a:off x="4224" y="2784"/>
              <a:ext cx="396" cy="192"/>
            </a:xfrm>
            <a:prstGeom prst="rect">
              <a:avLst/>
            </a:prstGeom>
            <a:noFill/>
            <a:ln w="9525">
              <a:noFill/>
              <a:miter lim="800000"/>
              <a:headEnd/>
              <a:tailEnd/>
            </a:ln>
            <a:effectLst/>
          </p:spPr>
          <p:txBody>
            <a:bodyPr wrap="none">
              <a:spAutoFit/>
            </a:bodyPr>
            <a:lstStyle/>
            <a:p>
              <a:r>
                <a:rPr kumimoji="0" lang="en-US" altLang="zh-CN" sz="1400"/>
                <a:t>Farms</a:t>
              </a:r>
              <a:endParaRPr kumimoji="0" lang="en-US" altLang="zh-CN"/>
            </a:p>
          </p:txBody>
        </p:sp>
        <p:sp>
          <p:nvSpPr>
            <p:cNvPr id="5137" name="Line 17"/>
            <p:cNvSpPr>
              <a:spLocks noChangeShapeType="1"/>
            </p:cNvSpPr>
            <p:nvPr/>
          </p:nvSpPr>
          <p:spPr bwMode="auto">
            <a:xfrm>
              <a:off x="3936" y="1488"/>
              <a:ext cx="240" cy="1"/>
            </a:xfrm>
            <a:prstGeom prst="line">
              <a:avLst/>
            </a:prstGeom>
            <a:noFill/>
            <a:ln w="9525">
              <a:solidFill>
                <a:schemeClr val="tx1"/>
              </a:solidFill>
              <a:round/>
              <a:headEnd/>
              <a:tailEnd/>
            </a:ln>
            <a:effectLst/>
          </p:spPr>
          <p:txBody>
            <a:bodyPr wrap="none" anchor="ctr"/>
            <a:lstStyle/>
            <a:p>
              <a:endParaRPr lang="zh-CN" altLang="en-US"/>
            </a:p>
          </p:txBody>
        </p:sp>
        <p:sp>
          <p:nvSpPr>
            <p:cNvPr id="5138" name="Line 18"/>
            <p:cNvSpPr>
              <a:spLocks noChangeShapeType="1"/>
            </p:cNvSpPr>
            <p:nvPr/>
          </p:nvSpPr>
          <p:spPr bwMode="auto">
            <a:xfrm>
              <a:off x="3936" y="1776"/>
              <a:ext cx="240" cy="1"/>
            </a:xfrm>
            <a:prstGeom prst="line">
              <a:avLst/>
            </a:prstGeom>
            <a:noFill/>
            <a:ln w="9525">
              <a:solidFill>
                <a:schemeClr val="tx1"/>
              </a:solidFill>
              <a:round/>
              <a:headEnd/>
              <a:tailEnd/>
            </a:ln>
            <a:effectLst/>
          </p:spPr>
          <p:txBody>
            <a:bodyPr wrap="none" anchor="ctr"/>
            <a:lstStyle/>
            <a:p>
              <a:endParaRPr lang="zh-CN" altLang="en-US"/>
            </a:p>
          </p:txBody>
        </p:sp>
        <p:sp>
          <p:nvSpPr>
            <p:cNvPr id="5139" name="Line 19"/>
            <p:cNvSpPr>
              <a:spLocks noChangeShapeType="1"/>
            </p:cNvSpPr>
            <p:nvPr/>
          </p:nvSpPr>
          <p:spPr bwMode="auto">
            <a:xfrm>
              <a:off x="3936" y="1584"/>
              <a:ext cx="240" cy="1"/>
            </a:xfrm>
            <a:prstGeom prst="line">
              <a:avLst/>
            </a:prstGeom>
            <a:noFill/>
            <a:ln w="9525">
              <a:solidFill>
                <a:schemeClr val="tx1"/>
              </a:solidFill>
              <a:round/>
              <a:headEnd/>
              <a:tailEnd/>
            </a:ln>
            <a:effectLst/>
          </p:spPr>
          <p:txBody>
            <a:bodyPr wrap="none" anchor="ctr"/>
            <a:lstStyle/>
            <a:p>
              <a:endParaRPr lang="zh-CN" altLang="en-US"/>
            </a:p>
          </p:txBody>
        </p:sp>
        <p:sp>
          <p:nvSpPr>
            <p:cNvPr id="5140" name="Line 20"/>
            <p:cNvSpPr>
              <a:spLocks noChangeShapeType="1"/>
            </p:cNvSpPr>
            <p:nvPr/>
          </p:nvSpPr>
          <p:spPr bwMode="auto">
            <a:xfrm>
              <a:off x="4047" y="2400"/>
              <a:ext cx="1" cy="45"/>
            </a:xfrm>
            <a:prstGeom prst="line">
              <a:avLst/>
            </a:prstGeom>
            <a:noFill/>
            <a:ln w="9525">
              <a:solidFill>
                <a:srgbClr val="FF0000"/>
              </a:solidFill>
              <a:round/>
              <a:headEnd/>
              <a:tailEnd/>
            </a:ln>
            <a:effectLst/>
          </p:spPr>
          <p:txBody>
            <a:bodyPr wrap="none" anchor="ctr"/>
            <a:lstStyle/>
            <a:p>
              <a:endParaRPr lang="zh-CN" altLang="en-US"/>
            </a:p>
          </p:txBody>
        </p:sp>
        <p:sp>
          <p:nvSpPr>
            <p:cNvPr id="5141" name="Line 21"/>
            <p:cNvSpPr>
              <a:spLocks noChangeShapeType="1"/>
            </p:cNvSpPr>
            <p:nvPr/>
          </p:nvSpPr>
          <p:spPr bwMode="auto">
            <a:xfrm>
              <a:off x="4047" y="2588"/>
              <a:ext cx="1" cy="99"/>
            </a:xfrm>
            <a:prstGeom prst="line">
              <a:avLst/>
            </a:prstGeom>
            <a:noFill/>
            <a:ln w="9525">
              <a:solidFill>
                <a:srgbClr val="FF0000"/>
              </a:solidFill>
              <a:round/>
              <a:headEnd/>
              <a:tailEnd/>
            </a:ln>
            <a:effectLst/>
          </p:spPr>
          <p:txBody>
            <a:bodyPr wrap="none" anchor="ctr"/>
            <a:lstStyle/>
            <a:p>
              <a:endParaRPr lang="zh-CN" altLang="en-US"/>
            </a:p>
          </p:txBody>
        </p:sp>
        <p:cxnSp>
          <p:nvCxnSpPr>
            <p:cNvPr id="5142" name="AutoShape 22"/>
            <p:cNvCxnSpPr>
              <a:cxnSpLocks noChangeShapeType="1"/>
              <a:stCxn id="5130" idx="2"/>
              <a:endCxn id="5131" idx="1"/>
            </p:cNvCxnSpPr>
            <p:nvPr/>
          </p:nvCxnSpPr>
          <p:spPr bwMode="auto">
            <a:xfrm>
              <a:off x="4056" y="3120"/>
              <a:ext cx="0" cy="75"/>
            </a:xfrm>
            <a:prstGeom prst="straightConnector1">
              <a:avLst/>
            </a:prstGeom>
            <a:noFill/>
            <a:ln w="9525">
              <a:solidFill>
                <a:srgbClr val="FF0000"/>
              </a:solidFill>
              <a:round/>
              <a:headEnd/>
              <a:tailEnd type="triangle" w="med" len="med"/>
            </a:ln>
            <a:effectLst/>
          </p:spPr>
        </p:cxnSp>
        <p:sp>
          <p:nvSpPr>
            <p:cNvPr id="5143" name="Line 23"/>
            <p:cNvSpPr>
              <a:spLocks noChangeShapeType="1"/>
            </p:cNvSpPr>
            <p:nvPr/>
          </p:nvSpPr>
          <p:spPr bwMode="auto">
            <a:xfrm>
              <a:off x="3552" y="1824"/>
              <a:ext cx="1" cy="96"/>
            </a:xfrm>
            <a:prstGeom prst="line">
              <a:avLst/>
            </a:prstGeom>
            <a:noFill/>
            <a:ln w="9525">
              <a:solidFill>
                <a:srgbClr val="FF0000"/>
              </a:solidFill>
              <a:round/>
              <a:headEnd/>
              <a:tailEnd/>
            </a:ln>
            <a:effectLst/>
          </p:spPr>
          <p:txBody>
            <a:bodyPr wrap="none" anchor="ctr"/>
            <a:lstStyle/>
            <a:p>
              <a:endParaRPr lang="zh-CN" altLang="en-US"/>
            </a:p>
          </p:txBody>
        </p:sp>
        <p:sp>
          <p:nvSpPr>
            <p:cNvPr id="5144" name="Text Box 24"/>
            <p:cNvSpPr txBox="1">
              <a:spLocks noChangeArrowheads="1"/>
            </p:cNvSpPr>
            <p:nvPr/>
          </p:nvSpPr>
          <p:spPr bwMode="auto">
            <a:xfrm>
              <a:off x="4224" y="3216"/>
              <a:ext cx="336" cy="192"/>
            </a:xfrm>
            <a:prstGeom prst="rect">
              <a:avLst/>
            </a:prstGeom>
            <a:noFill/>
            <a:ln w="9525">
              <a:noFill/>
              <a:miter lim="800000"/>
              <a:headEnd/>
              <a:tailEnd/>
            </a:ln>
            <a:effectLst/>
          </p:spPr>
          <p:txBody>
            <a:bodyPr>
              <a:spAutoFit/>
            </a:bodyPr>
            <a:lstStyle/>
            <a:p>
              <a:r>
                <a:rPr kumimoji="0" lang="en-US" altLang="zh-CN" sz="1400"/>
                <a:t>Disk</a:t>
              </a:r>
              <a:endParaRPr kumimoji="0" lang="en-US" altLang="zh-CN"/>
            </a:p>
          </p:txBody>
        </p:sp>
        <p:sp>
          <p:nvSpPr>
            <p:cNvPr id="5145" name="Line 25"/>
            <p:cNvSpPr>
              <a:spLocks noChangeShapeType="1"/>
            </p:cNvSpPr>
            <p:nvPr/>
          </p:nvSpPr>
          <p:spPr bwMode="auto">
            <a:xfrm>
              <a:off x="4032" y="1872"/>
              <a:ext cx="1" cy="96"/>
            </a:xfrm>
            <a:prstGeom prst="line">
              <a:avLst/>
            </a:prstGeom>
            <a:noFill/>
            <a:ln w="9525">
              <a:solidFill>
                <a:srgbClr val="FF0000"/>
              </a:solidFill>
              <a:round/>
              <a:headEnd/>
              <a:tailEnd/>
            </a:ln>
            <a:effectLst/>
          </p:spPr>
          <p:txBody>
            <a:bodyPr wrap="none" anchor="ctr"/>
            <a:lstStyle/>
            <a:p>
              <a:endParaRPr lang="zh-CN" altLang="en-US"/>
            </a:p>
          </p:txBody>
        </p:sp>
        <p:sp>
          <p:nvSpPr>
            <p:cNvPr id="5146" name="Line 26"/>
            <p:cNvSpPr>
              <a:spLocks noChangeShapeType="1"/>
            </p:cNvSpPr>
            <p:nvPr/>
          </p:nvSpPr>
          <p:spPr bwMode="auto">
            <a:xfrm>
              <a:off x="4032" y="1296"/>
              <a:ext cx="1" cy="96"/>
            </a:xfrm>
            <a:prstGeom prst="line">
              <a:avLst/>
            </a:prstGeom>
            <a:noFill/>
            <a:ln w="9525">
              <a:solidFill>
                <a:srgbClr val="FF0000"/>
              </a:solidFill>
              <a:round/>
              <a:headEnd/>
              <a:tailEnd/>
            </a:ln>
            <a:effectLst/>
          </p:spPr>
          <p:txBody>
            <a:bodyPr wrap="none" anchor="ctr"/>
            <a:lstStyle/>
            <a:p>
              <a:endParaRPr lang="zh-CN" altLang="en-US"/>
            </a:p>
          </p:txBody>
        </p:sp>
        <p:sp>
          <p:nvSpPr>
            <p:cNvPr id="5147" name="Line 27"/>
            <p:cNvSpPr>
              <a:spLocks noChangeShapeType="1"/>
            </p:cNvSpPr>
            <p:nvPr/>
          </p:nvSpPr>
          <p:spPr bwMode="auto">
            <a:xfrm flipH="1">
              <a:off x="3552" y="1344"/>
              <a:ext cx="480" cy="1"/>
            </a:xfrm>
            <a:prstGeom prst="line">
              <a:avLst/>
            </a:prstGeom>
            <a:noFill/>
            <a:ln w="9525">
              <a:solidFill>
                <a:srgbClr val="FF0000"/>
              </a:solidFill>
              <a:round/>
              <a:headEnd/>
              <a:tailEnd/>
            </a:ln>
            <a:effectLst/>
          </p:spPr>
          <p:txBody>
            <a:bodyPr wrap="none" anchor="ctr"/>
            <a:lstStyle/>
            <a:p>
              <a:endParaRPr lang="zh-CN" altLang="en-US"/>
            </a:p>
          </p:txBody>
        </p:sp>
        <p:sp>
          <p:nvSpPr>
            <p:cNvPr id="5148" name="Line 28"/>
            <p:cNvSpPr>
              <a:spLocks noChangeShapeType="1"/>
            </p:cNvSpPr>
            <p:nvPr/>
          </p:nvSpPr>
          <p:spPr bwMode="auto">
            <a:xfrm>
              <a:off x="3552" y="1344"/>
              <a:ext cx="1" cy="192"/>
            </a:xfrm>
            <a:prstGeom prst="line">
              <a:avLst/>
            </a:prstGeom>
            <a:noFill/>
            <a:ln w="9525">
              <a:solidFill>
                <a:srgbClr val="FF0000"/>
              </a:solidFill>
              <a:round/>
              <a:headEnd/>
              <a:tailEnd/>
            </a:ln>
            <a:effectLst/>
          </p:spPr>
          <p:txBody>
            <a:bodyPr wrap="none" anchor="ctr"/>
            <a:lstStyle/>
            <a:p>
              <a:endParaRPr lang="zh-CN" altLang="en-US"/>
            </a:p>
          </p:txBody>
        </p:sp>
        <p:sp>
          <p:nvSpPr>
            <p:cNvPr id="5149" name="Line 29"/>
            <p:cNvSpPr>
              <a:spLocks noChangeShapeType="1"/>
            </p:cNvSpPr>
            <p:nvPr/>
          </p:nvSpPr>
          <p:spPr bwMode="auto">
            <a:xfrm>
              <a:off x="3552" y="1920"/>
              <a:ext cx="480" cy="1"/>
            </a:xfrm>
            <a:prstGeom prst="line">
              <a:avLst/>
            </a:prstGeom>
            <a:noFill/>
            <a:ln w="9525">
              <a:solidFill>
                <a:srgbClr val="FF0000"/>
              </a:solidFill>
              <a:round/>
              <a:headEnd/>
              <a:tailEnd type="triangle" w="med" len="med"/>
            </a:ln>
            <a:effectLst/>
          </p:spPr>
          <p:txBody>
            <a:bodyPr wrap="none" anchor="ctr"/>
            <a:lstStyle/>
            <a:p>
              <a:endParaRPr lang="zh-CN" altLang="en-US"/>
            </a:p>
          </p:txBody>
        </p:sp>
        <p:sp>
          <p:nvSpPr>
            <p:cNvPr id="5150" name="Text Box 30"/>
            <p:cNvSpPr txBox="1">
              <a:spLocks noChangeArrowheads="1"/>
            </p:cNvSpPr>
            <p:nvPr/>
          </p:nvSpPr>
          <p:spPr bwMode="auto">
            <a:xfrm>
              <a:off x="4560" y="1056"/>
              <a:ext cx="816" cy="173"/>
            </a:xfrm>
            <a:prstGeom prst="rect">
              <a:avLst/>
            </a:prstGeom>
            <a:noFill/>
            <a:ln w="9525">
              <a:noFill/>
              <a:miter lim="800000"/>
              <a:headEnd/>
              <a:tailEnd/>
            </a:ln>
            <a:effectLst/>
          </p:spPr>
          <p:txBody>
            <a:bodyPr>
              <a:spAutoFit/>
            </a:bodyPr>
            <a:lstStyle/>
            <a:p>
              <a:r>
                <a:rPr kumimoji="0" lang="en-US" altLang="zh-CN" sz="1200"/>
                <a:t>Time Reference</a:t>
              </a:r>
              <a:endParaRPr kumimoji="0" lang="en-US" altLang="zh-CN"/>
            </a:p>
          </p:txBody>
        </p:sp>
        <p:sp>
          <p:nvSpPr>
            <p:cNvPr id="5151" name="Line 31"/>
            <p:cNvSpPr>
              <a:spLocks noChangeShapeType="1"/>
            </p:cNvSpPr>
            <p:nvPr/>
          </p:nvSpPr>
          <p:spPr bwMode="auto">
            <a:xfrm>
              <a:off x="4032" y="1632"/>
              <a:ext cx="1" cy="96"/>
            </a:xfrm>
            <a:prstGeom prst="line">
              <a:avLst/>
            </a:prstGeom>
            <a:noFill/>
            <a:ln w="9525">
              <a:solidFill>
                <a:schemeClr val="tx1"/>
              </a:solidFill>
              <a:prstDash val="sysDot"/>
              <a:round/>
              <a:headEnd/>
              <a:tailEnd/>
            </a:ln>
            <a:effectLst/>
          </p:spPr>
          <p:txBody>
            <a:bodyPr wrap="none" anchor="ctr"/>
            <a:lstStyle/>
            <a:p>
              <a:endParaRPr lang="zh-CN" altLang="en-US"/>
            </a:p>
          </p:txBody>
        </p:sp>
        <p:sp>
          <p:nvSpPr>
            <p:cNvPr id="5152" name="Line 32"/>
            <p:cNvSpPr>
              <a:spLocks noChangeShapeType="1"/>
            </p:cNvSpPr>
            <p:nvPr/>
          </p:nvSpPr>
          <p:spPr bwMode="auto">
            <a:xfrm>
              <a:off x="4656" y="1248"/>
              <a:ext cx="624" cy="0"/>
            </a:xfrm>
            <a:prstGeom prst="line">
              <a:avLst/>
            </a:prstGeom>
            <a:noFill/>
            <a:ln w="9525">
              <a:solidFill>
                <a:schemeClr val="tx1"/>
              </a:solidFill>
              <a:round/>
              <a:headEnd/>
              <a:tailEnd/>
            </a:ln>
            <a:effectLst/>
          </p:spPr>
          <p:txBody>
            <a:bodyPr wrap="none" anchor="ctr"/>
            <a:lstStyle/>
            <a:p>
              <a:endParaRPr lang="zh-CN" altLang="en-US"/>
            </a:p>
          </p:txBody>
        </p:sp>
        <p:sp>
          <p:nvSpPr>
            <p:cNvPr id="5153" name="Line 33"/>
            <p:cNvSpPr>
              <a:spLocks noChangeShapeType="1"/>
            </p:cNvSpPr>
            <p:nvPr/>
          </p:nvSpPr>
          <p:spPr bwMode="auto">
            <a:xfrm>
              <a:off x="4656" y="1920"/>
              <a:ext cx="288" cy="0"/>
            </a:xfrm>
            <a:prstGeom prst="line">
              <a:avLst/>
            </a:prstGeom>
            <a:noFill/>
            <a:ln w="9525">
              <a:solidFill>
                <a:schemeClr val="tx1"/>
              </a:solidFill>
              <a:round/>
              <a:headEnd/>
              <a:tailEnd/>
            </a:ln>
            <a:effectLst/>
          </p:spPr>
          <p:txBody>
            <a:bodyPr wrap="none" anchor="ctr"/>
            <a:lstStyle/>
            <a:p>
              <a:endParaRPr lang="zh-CN" altLang="en-US"/>
            </a:p>
          </p:txBody>
        </p:sp>
        <p:sp>
          <p:nvSpPr>
            <p:cNvPr id="5154" name="Line 34"/>
            <p:cNvSpPr>
              <a:spLocks noChangeShapeType="1"/>
            </p:cNvSpPr>
            <p:nvPr/>
          </p:nvSpPr>
          <p:spPr bwMode="auto">
            <a:xfrm>
              <a:off x="4800" y="1248"/>
              <a:ext cx="0" cy="672"/>
            </a:xfrm>
            <a:prstGeom prst="line">
              <a:avLst/>
            </a:prstGeom>
            <a:noFill/>
            <a:ln w="9525">
              <a:solidFill>
                <a:schemeClr val="tx1"/>
              </a:solidFill>
              <a:round/>
              <a:headEnd/>
              <a:tailEnd type="triangle" w="med" len="med"/>
            </a:ln>
            <a:effectLst/>
          </p:spPr>
          <p:txBody>
            <a:bodyPr wrap="none" anchor="ctr"/>
            <a:lstStyle/>
            <a:p>
              <a:endParaRPr lang="zh-CN" altLang="en-US"/>
            </a:p>
          </p:txBody>
        </p:sp>
        <p:sp>
          <p:nvSpPr>
            <p:cNvPr id="5155" name="Text Box 35"/>
            <p:cNvSpPr txBox="1">
              <a:spLocks noChangeArrowheads="1"/>
            </p:cNvSpPr>
            <p:nvPr/>
          </p:nvSpPr>
          <p:spPr bwMode="auto">
            <a:xfrm>
              <a:off x="4982" y="1239"/>
              <a:ext cx="262" cy="212"/>
            </a:xfrm>
            <a:prstGeom prst="rect">
              <a:avLst/>
            </a:prstGeom>
            <a:noFill/>
            <a:ln w="9525">
              <a:noFill/>
              <a:miter lim="800000"/>
              <a:headEnd/>
              <a:tailEnd/>
            </a:ln>
            <a:effectLst/>
          </p:spPr>
          <p:txBody>
            <a:bodyPr wrap="none">
              <a:spAutoFit/>
            </a:bodyPr>
            <a:lstStyle/>
            <a:p>
              <a:r>
                <a:rPr kumimoji="0" lang="en-US" altLang="zh-CN" sz="1600">
                  <a:solidFill>
                    <a:srgbClr val="FF0000"/>
                  </a:solidFill>
                </a:rPr>
                <a:t>0 s</a:t>
              </a:r>
              <a:endParaRPr kumimoji="0" lang="en-US" altLang="zh-CN"/>
            </a:p>
          </p:txBody>
        </p:sp>
        <p:sp>
          <p:nvSpPr>
            <p:cNvPr id="5156" name="Text Box 36"/>
            <p:cNvSpPr txBox="1">
              <a:spLocks noChangeArrowheads="1"/>
            </p:cNvSpPr>
            <p:nvPr/>
          </p:nvSpPr>
          <p:spPr bwMode="auto">
            <a:xfrm>
              <a:off x="4934" y="1764"/>
              <a:ext cx="400" cy="212"/>
            </a:xfrm>
            <a:prstGeom prst="rect">
              <a:avLst/>
            </a:prstGeom>
            <a:noFill/>
            <a:ln w="9525">
              <a:noFill/>
              <a:miter lim="800000"/>
              <a:headEnd/>
              <a:tailEnd/>
            </a:ln>
            <a:effectLst/>
          </p:spPr>
          <p:txBody>
            <a:bodyPr wrap="none">
              <a:spAutoFit/>
            </a:bodyPr>
            <a:lstStyle/>
            <a:p>
              <a:r>
                <a:rPr kumimoji="0" lang="en-US" altLang="zh-CN" sz="1600">
                  <a:solidFill>
                    <a:srgbClr val="FF0000"/>
                  </a:solidFill>
                </a:rPr>
                <a:t>6.4</a:t>
              </a:r>
              <a:r>
                <a:rPr kumimoji="0" lang="en-US" altLang="zh-CN" sz="1600">
                  <a:solidFill>
                    <a:srgbClr val="FF0000"/>
                  </a:solidFill>
                  <a:sym typeface="Symbol" pitchFamily="18" charset="2"/>
                </a:rPr>
                <a:t>s</a:t>
              </a:r>
              <a:endParaRPr kumimoji="0" lang="en-US" altLang="zh-CN"/>
            </a:p>
          </p:txBody>
        </p:sp>
        <p:sp>
          <p:nvSpPr>
            <p:cNvPr id="5157" name="Text Box 37"/>
            <p:cNvSpPr txBox="1">
              <a:spLocks noChangeArrowheads="1"/>
            </p:cNvSpPr>
            <p:nvPr/>
          </p:nvSpPr>
          <p:spPr bwMode="auto">
            <a:xfrm>
              <a:off x="3271" y="2800"/>
              <a:ext cx="647" cy="192"/>
            </a:xfrm>
            <a:prstGeom prst="rect">
              <a:avLst/>
            </a:prstGeom>
            <a:noFill/>
            <a:ln w="9525">
              <a:noFill/>
              <a:miter lim="800000"/>
              <a:headEnd/>
              <a:tailEnd/>
            </a:ln>
            <a:effectLst/>
          </p:spPr>
          <p:txBody>
            <a:bodyPr wrap="none">
              <a:spAutoFit/>
            </a:bodyPr>
            <a:lstStyle/>
            <a:p>
              <a:r>
                <a:rPr kumimoji="0" lang="en-US" altLang="zh-CN" sz="1400"/>
                <a:t>Event Filter</a:t>
              </a: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Idea on BESIII trigger</a:t>
            </a:r>
            <a:endParaRPr lang="zh-CN" altLang="en-US" dirty="0"/>
          </a:p>
        </p:txBody>
      </p:sp>
      <p:sp>
        <p:nvSpPr>
          <p:cNvPr id="3" name="内容占位符 2"/>
          <p:cNvSpPr>
            <a:spLocks noGrp="1"/>
          </p:cNvSpPr>
          <p:nvPr>
            <p:ph idx="1"/>
          </p:nvPr>
        </p:nvSpPr>
        <p:spPr/>
        <p:txBody>
          <a:bodyPr/>
          <a:lstStyle/>
          <a:p>
            <a:r>
              <a:rPr lang="en-US" altLang="zh-CN" dirty="0" smtClean="0"/>
              <a:t>Level I trigger</a:t>
            </a:r>
          </a:p>
          <a:p>
            <a:pPr lvl="1"/>
            <a:r>
              <a:rPr lang="en-US" altLang="zh-CN" dirty="0" smtClean="0"/>
              <a:t>Hardware</a:t>
            </a:r>
          </a:p>
          <a:p>
            <a:pPr lvl="1"/>
            <a:r>
              <a:rPr lang="en-US" altLang="zh-CN" dirty="0" smtClean="0"/>
              <a:t>Pipeline mode</a:t>
            </a:r>
          </a:p>
          <a:p>
            <a:pPr lvl="1"/>
            <a:r>
              <a:rPr lang="en-US" altLang="zh-CN" dirty="0" smtClean="0"/>
              <a:t>Isolation with fiber</a:t>
            </a:r>
          </a:p>
          <a:p>
            <a:r>
              <a:rPr lang="en-US" altLang="zh-CN" dirty="0" smtClean="0"/>
              <a:t>Level 3 with CPU(event filter)</a:t>
            </a:r>
          </a:p>
          <a:p>
            <a:pPr lvl="1"/>
            <a:r>
              <a:rPr lang="en-US" altLang="zh-CN" dirty="0" smtClean="0"/>
              <a:t>Software</a:t>
            </a:r>
          </a:p>
          <a:p>
            <a:pPr lvl="1"/>
            <a:r>
              <a:rPr lang="en-US" altLang="zh-CN" dirty="0" smtClean="0"/>
              <a:t>Physics consideration</a:t>
            </a:r>
            <a:endParaRPr lang="zh-CN" altLang="en-US" dirty="0"/>
          </a:p>
        </p:txBody>
      </p:sp>
      <p:sp>
        <p:nvSpPr>
          <p:cNvPr id="4" name="日期占位符 3"/>
          <p:cNvSpPr>
            <a:spLocks noGrp="1"/>
          </p:cNvSpPr>
          <p:nvPr>
            <p:ph type="dt" sz="half" idx="10"/>
          </p:nvPr>
        </p:nvSpPr>
        <p:spPr/>
        <p:txBody>
          <a:bodyPr/>
          <a:lstStyle/>
          <a:p>
            <a:r>
              <a:rPr lang="en-US" altLang="zh-CN" smtClean="0"/>
              <a:t>2014-7-18 IHEP</a:t>
            </a:r>
            <a:endParaRPr lang="en-US"/>
          </a:p>
        </p:txBody>
      </p:sp>
      <p:sp>
        <p:nvSpPr>
          <p:cNvPr id="5" name="页脚占位符 4"/>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33772212-DED1-49FE-8254-31B85DA0413F}" type="slidenum">
              <a:rPr lang="en-US" smtClean="0"/>
              <a:pPr/>
              <a:t>23</a:t>
            </a:fld>
            <a:endParaRPr lang="en-US"/>
          </a:p>
        </p:txBody>
      </p:sp>
    </p:spTree>
    <p:extLst>
      <p:ext uri="{BB962C8B-B14F-4D97-AF65-F5344CB8AC3E}">
        <p14:creationId xmlns:p14="http://schemas.microsoft.com/office/powerpoint/2010/main" val="40596343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685800" y="152400"/>
            <a:ext cx="7772400" cy="533400"/>
          </a:xfrm>
          <a:solidFill>
            <a:srgbClr val="0000FF"/>
          </a:solidFill>
        </p:spPr>
        <p:txBody>
          <a:bodyPr/>
          <a:lstStyle/>
          <a:p>
            <a:r>
              <a:rPr kumimoji="0" lang="en-US" altLang="zh-CN" sz="3600" dirty="0" smtClean="0">
                <a:solidFill>
                  <a:schemeClr val="tx1"/>
                </a:solidFill>
              </a:rPr>
              <a:t>BESIII</a:t>
            </a:r>
            <a:r>
              <a:rPr kumimoji="0" lang="zh-CN" altLang="en-US" sz="3600" dirty="0">
                <a:solidFill>
                  <a:schemeClr val="tx1"/>
                </a:solidFill>
              </a:rPr>
              <a:t> </a:t>
            </a:r>
            <a:r>
              <a:rPr kumimoji="0" lang="en-US" altLang="zh-CN" sz="3600" dirty="0" smtClean="0">
                <a:solidFill>
                  <a:schemeClr val="tx1"/>
                </a:solidFill>
              </a:rPr>
              <a:t>L1 trigger </a:t>
            </a:r>
            <a:r>
              <a:rPr kumimoji="0" lang="en-US" altLang="zh-CN" sz="3600" dirty="0" err="1" smtClean="0">
                <a:solidFill>
                  <a:schemeClr val="tx1"/>
                </a:solidFill>
              </a:rPr>
              <a:t>blockdiagram</a:t>
            </a:r>
            <a:endParaRPr kumimoji="0" lang="en-US" altLang="zh-CN" sz="3600" dirty="0">
              <a:solidFill>
                <a:schemeClr val="tx1"/>
              </a:solidFill>
            </a:endParaRPr>
          </a:p>
        </p:txBody>
      </p:sp>
      <p:sp>
        <p:nvSpPr>
          <p:cNvPr id="105476" name="Rectangle 4"/>
          <p:cNvSpPr>
            <a:spLocks noChangeArrowheads="1"/>
          </p:cNvSpPr>
          <p:nvPr/>
        </p:nvSpPr>
        <p:spPr bwMode="auto">
          <a:xfrm>
            <a:off x="152400" y="9144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05477" name="Text Box 5"/>
          <p:cNvSpPr txBox="1">
            <a:spLocks noChangeArrowheads="1"/>
          </p:cNvSpPr>
          <p:nvPr/>
        </p:nvSpPr>
        <p:spPr bwMode="auto">
          <a:xfrm>
            <a:off x="1371600" y="3810000"/>
            <a:ext cx="838200" cy="376238"/>
          </a:xfrm>
          <a:prstGeom prst="rect">
            <a:avLst/>
          </a:prstGeom>
          <a:solidFill>
            <a:srgbClr val="CCFFFF"/>
          </a:solidFill>
          <a:ln w="9525">
            <a:solidFill>
              <a:srgbClr val="000000"/>
            </a:solidFill>
            <a:miter lim="800000"/>
            <a:headEnd/>
            <a:tailEnd/>
          </a:ln>
          <a:effectLst/>
        </p:spPr>
        <p:txBody>
          <a:bodyPr>
            <a:spAutoFit/>
          </a:bodyPr>
          <a:lstStyle/>
          <a:p>
            <a:pPr>
              <a:spcBef>
                <a:spcPct val="50000"/>
              </a:spcBef>
            </a:pPr>
            <a:r>
              <a:rPr kumimoji="0" lang="en-US" altLang="zh-CN" sz="1800"/>
              <a:t>TCBA</a:t>
            </a:r>
            <a:endParaRPr kumimoji="0" lang="en-US" altLang="zh-CN"/>
          </a:p>
        </p:txBody>
      </p:sp>
      <p:sp>
        <p:nvSpPr>
          <p:cNvPr id="105478" name="Text Box 6"/>
          <p:cNvSpPr txBox="1">
            <a:spLocks noChangeArrowheads="1"/>
          </p:cNvSpPr>
          <p:nvPr/>
        </p:nvSpPr>
        <p:spPr bwMode="auto">
          <a:xfrm rot="10800000">
            <a:off x="7315200" y="1754188"/>
            <a:ext cx="549275" cy="3656012"/>
          </a:xfrm>
          <a:prstGeom prst="rect">
            <a:avLst/>
          </a:prstGeom>
          <a:solidFill>
            <a:srgbClr val="808080"/>
          </a:solidFill>
          <a:ln w="9525">
            <a:solidFill>
              <a:srgbClr val="000000"/>
            </a:solidFill>
            <a:miter lim="800000"/>
            <a:headEnd/>
            <a:tailEnd/>
          </a:ln>
          <a:effectLst/>
        </p:spPr>
        <p:txBody>
          <a:bodyPr vert="eaVert" wrap="none"/>
          <a:lstStyle/>
          <a:p>
            <a:pPr algn="ctr">
              <a:spcBef>
                <a:spcPct val="50000"/>
              </a:spcBef>
            </a:pPr>
            <a:r>
              <a:rPr kumimoji="0" lang="en-US" altLang="zh-CN"/>
              <a:t>Global Trigger Logic</a:t>
            </a:r>
          </a:p>
        </p:txBody>
      </p:sp>
      <p:sp>
        <p:nvSpPr>
          <p:cNvPr id="105479" name="Line 7"/>
          <p:cNvSpPr>
            <a:spLocks noChangeShapeType="1"/>
          </p:cNvSpPr>
          <p:nvPr/>
        </p:nvSpPr>
        <p:spPr bwMode="auto">
          <a:xfrm>
            <a:off x="304800" y="6338888"/>
            <a:ext cx="8610600" cy="0"/>
          </a:xfrm>
          <a:prstGeom prst="line">
            <a:avLst/>
          </a:prstGeom>
          <a:noFill/>
          <a:ln w="38100">
            <a:solidFill>
              <a:schemeClr val="tx1"/>
            </a:solidFill>
            <a:round/>
            <a:headEnd/>
            <a:tailEnd/>
          </a:ln>
          <a:effectLst/>
        </p:spPr>
        <p:txBody>
          <a:bodyPr wrap="none" anchor="ctr"/>
          <a:lstStyle/>
          <a:p>
            <a:endParaRPr lang="zh-CN" altLang="en-US"/>
          </a:p>
        </p:txBody>
      </p:sp>
      <p:sp>
        <p:nvSpPr>
          <p:cNvPr id="105480" name="Line 8"/>
          <p:cNvSpPr>
            <a:spLocks noChangeShapeType="1"/>
          </p:cNvSpPr>
          <p:nvPr/>
        </p:nvSpPr>
        <p:spPr bwMode="auto">
          <a:xfrm flipV="1">
            <a:off x="9144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81" name="Line 9"/>
          <p:cNvSpPr>
            <a:spLocks noChangeShapeType="1"/>
          </p:cNvSpPr>
          <p:nvPr/>
        </p:nvSpPr>
        <p:spPr bwMode="auto">
          <a:xfrm flipV="1">
            <a:off x="10668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82" name="Line 10"/>
          <p:cNvSpPr>
            <a:spLocks noChangeShapeType="1"/>
          </p:cNvSpPr>
          <p:nvPr/>
        </p:nvSpPr>
        <p:spPr bwMode="auto">
          <a:xfrm flipV="1">
            <a:off x="13716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83" name="Line 11"/>
          <p:cNvSpPr>
            <a:spLocks noChangeShapeType="1"/>
          </p:cNvSpPr>
          <p:nvPr/>
        </p:nvSpPr>
        <p:spPr bwMode="auto">
          <a:xfrm flipV="1">
            <a:off x="15240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84" name="Line 12"/>
          <p:cNvSpPr>
            <a:spLocks noChangeShapeType="1"/>
          </p:cNvSpPr>
          <p:nvPr/>
        </p:nvSpPr>
        <p:spPr bwMode="auto">
          <a:xfrm flipV="1">
            <a:off x="16764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85" name="Line 13"/>
          <p:cNvSpPr>
            <a:spLocks noChangeShapeType="1"/>
          </p:cNvSpPr>
          <p:nvPr/>
        </p:nvSpPr>
        <p:spPr bwMode="auto">
          <a:xfrm flipV="1">
            <a:off x="6096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86" name="Line 14"/>
          <p:cNvSpPr>
            <a:spLocks noChangeShapeType="1"/>
          </p:cNvSpPr>
          <p:nvPr/>
        </p:nvSpPr>
        <p:spPr bwMode="auto">
          <a:xfrm flipV="1">
            <a:off x="7620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87" name="Line 15"/>
          <p:cNvSpPr>
            <a:spLocks noChangeShapeType="1"/>
          </p:cNvSpPr>
          <p:nvPr/>
        </p:nvSpPr>
        <p:spPr bwMode="auto">
          <a:xfrm flipV="1">
            <a:off x="19812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88" name="Line 16"/>
          <p:cNvSpPr>
            <a:spLocks noChangeShapeType="1"/>
          </p:cNvSpPr>
          <p:nvPr/>
        </p:nvSpPr>
        <p:spPr bwMode="auto">
          <a:xfrm flipV="1">
            <a:off x="12192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89" name="Line 17"/>
          <p:cNvSpPr>
            <a:spLocks noChangeShapeType="1"/>
          </p:cNvSpPr>
          <p:nvPr/>
        </p:nvSpPr>
        <p:spPr bwMode="auto">
          <a:xfrm flipV="1">
            <a:off x="18288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90" name="Line 18"/>
          <p:cNvSpPr>
            <a:spLocks noChangeShapeType="1"/>
          </p:cNvSpPr>
          <p:nvPr/>
        </p:nvSpPr>
        <p:spPr bwMode="auto">
          <a:xfrm flipV="1">
            <a:off x="21336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91" name="Line 19"/>
          <p:cNvSpPr>
            <a:spLocks noChangeShapeType="1"/>
          </p:cNvSpPr>
          <p:nvPr/>
        </p:nvSpPr>
        <p:spPr bwMode="auto">
          <a:xfrm flipV="1">
            <a:off x="22860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92" name="Line 20"/>
          <p:cNvSpPr>
            <a:spLocks noChangeShapeType="1"/>
          </p:cNvSpPr>
          <p:nvPr/>
        </p:nvSpPr>
        <p:spPr bwMode="auto">
          <a:xfrm flipV="1">
            <a:off x="24384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93" name="Line 21"/>
          <p:cNvSpPr>
            <a:spLocks noChangeShapeType="1"/>
          </p:cNvSpPr>
          <p:nvPr/>
        </p:nvSpPr>
        <p:spPr bwMode="auto">
          <a:xfrm flipV="1">
            <a:off x="25908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94" name="Line 22"/>
          <p:cNvSpPr>
            <a:spLocks noChangeShapeType="1"/>
          </p:cNvSpPr>
          <p:nvPr/>
        </p:nvSpPr>
        <p:spPr bwMode="auto">
          <a:xfrm flipV="1">
            <a:off x="27432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95" name="Line 23"/>
          <p:cNvSpPr>
            <a:spLocks noChangeShapeType="1"/>
          </p:cNvSpPr>
          <p:nvPr/>
        </p:nvSpPr>
        <p:spPr bwMode="auto">
          <a:xfrm flipV="1">
            <a:off x="28956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96" name="Line 24"/>
          <p:cNvSpPr>
            <a:spLocks noChangeShapeType="1"/>
          </p:cNvSpPr>
          <p:nvPr/>
        </p:nvSpPr>
        <p:spPr bwMode="auto">
          <a:xfrm flipV="1">
            <a:off x="36576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97" name="Line 25"/>
          <p:cNvSpPr>
            <a:spLocks noChangeShapeType="1"/>
          </p:cNvSpPr>
          <p:nvPr/>
        </p:nvSpPr>
        <p:spPr bwMode="auto">
          <a:xfrm flipV="1">
            <a:off x="35052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98" name="Line 26"/>
          <p:cNvSpPr>
            <a:spLocks noChangeShapeType="1"/>
          </p:cNvSpPr>
          <p:nvPr/>
        </p:nvSpPr>
        <p:spPr bwMode="auto">
          <a:xfrm flipV="1">
            <a:off x="33528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499" name="Line 27"/>
          <p:cNvSpPr>
            <a:spLocks noChangeShapeType="1"/>
          </p:cNvSpPr>
          <p:nvPr/>
        </p:nvSpPr>
        <p:spPr bwMode="auto">
          <a:xfrm flipV="1">
            <a:off x="32004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00" name="Line 28"/>
          <p:cNvSpPr>
            <a:spLocks noChangeShapeType="1"/>
          </p:cNvSpPr>
          <p:nvPr/>
        </p:nvSpPr>
        <p:spPr bwMode="auto">
          <a:xfrm flipV="1">
            <a:off x="30480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01" name="Line 29"/>
          <p:cNvSpPr>
            <a:spLocks noChangeShapeType="1"/>
          </p:cNvSpPr>
          <p:nvPr/>
        </p:nvSpPr>
        <p:spPr bwMode="auto">
          <a:xfrm flipV="1">
            <a:off x="54864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02" name="Line 30"/>
          <p:cNvSpPr>
            <a:spLocks noChangeShapeType="1"/>
          </p:cNvSpPr>
          <p:nvPr/>
        </p:nvSpPr>
        <p:spPr bwMode="auto">
          <a:xfrm flipV="1">
            <a:off x="53340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03" name="Line 31"/>
          <p:cNvSpPr>
            <a:spLocks noChangeShapeType="1"/>
          </p:cNvSpPr>
          <p:nvPr/>
        </p:nvSpPr>
        <p:spPr bwMode="auto">
          <a:xfrm flipV="1">
            <a:off x="51816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04" name="Line 32"/>
          <p:cNvSpPr>
            <a:spLocks noChangeShapeType="1"/>
          </p:cNvSpPr>
          <p:nvPr/>
        </p:nvSpPr>
        <p:spPr bwMode="auto">
          <a:xfrm flipV="1">
            <a:off x="50292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05" name="Line 33"/>
          <p:cNvSpPr>
            <a:spLocks noChangeShapeType="1"/>
          </p:cNvSpPr>
          <p:nvPr/>
        </p:nvSpPr>
        <p:spPr bwMode="auto">
          <a:xfrm flipV="1">
            <a:off x="48768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06" name="Line 34"/>
          <p:cNvSpPr>
            <a:spLocks noChangeShapeType="1"/>
          </p:cNvSpPr>
          <p:nvPr/>
        </p:nvSpPr>
        <p:spPr bwMode="auto">
          <a:xfrm flipV="1">
            <a:off x="47244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07" name="Line 35"/>
          <p:cNvSpPr>
            <a:spLocks noChangeShapeType="1"/>
          </p:cNvSpPr>
          <p:nvPr/>
        </p:nvSpPr>
        <p:spPr bwMode="auto">
          <a:xfrm flipV="1">
            <a:off x="45720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08" name="Line 36"/>
          <p:cNvSpPr>
            <a:spLocks noChangeShapeType="1"/>
          </p:cNvSpPr>
          <p:nvPr/>
        </p:nvSpPr>
        <p:spPr bwMode="auto">
          <a:xfrm flipV="1">
            <a:off x="44196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09" name="Line 37"/>
          <p:cNvSpPr>
            <a:spLocks noChangeShapeType="1"/>
          </p:cNvSpPr>
          <p:nvPr/>
        </p:nvSpPr>
        <p:spPr bwMode="auto">
          <a:xfrm flipV="1">
            <a:off x="42672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10" name="Line 38"/>
          <p:cNvSpPr>
            <a:spLocks noChangeShapeType="1"/>
          </p:cNvSpPr>
          <p:nvPr/>
        </p:nvSpPr>
        <p:spPr bwMode="auto">
          <a:xfrm flipV="1">
            <a:off x="41148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11" name="Line 39"/>
          <p:cNvSpPr>
            <a:spLocks noChangeShapeType="1"/>
          </p:cNvSpPr>
          <p:nvPr/>
        </p:nvSpPr>
        <p:spPr bwMode="auto">
          <a:xfrm flipV="1">
            <a:off x="39624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12" name="Line 40"/>
          <p:cNvSpPr>
            <a:spLocks noChangeShapeType="1"/>
          </p:cNvSpPr>
          <p:nvPr/>
        </p:nvSpPr>
        <p:spPr bwMode="auto">
          <a:xfrm flipV="1">
            <a:off x="38100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13" name="Line 41"/>
          <p:cNvSpPr>
            <a:spLocks noChangeShapeType="1"/>
          </p:cNvSpPr>
          <p:nvPr/>
        </p:nvSpPr>
        <p:spPr bwMode="auto">
          <a:xfrm flipV="1">
            <a:off x="77724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14" name="Line 42"/>
          <p:cNvSpPr>
            <a:spLocks noChangeShapeType="1"/>
          </p:cNvSpPr>
          <p:nvPr/>
        </p:nvSpPr>
        <p:spPr bwMode="auto">
          <a:xfrm flipV="1">
            <a:off x="76200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15" name="Line 43"/>
          <p:cNvSpPr>
            <a:spLocks noChangeShapeType="1"/>
          </p:cNvSpPr>
          <p:nvPr/>
        </p:nvSpPr>
        <p:spPr bwMode="auto">
          <a:xfrm flipV="1">
            <a:off x="74676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16" name="Line 44"/>
          <p:cNvSpPr>
            <a:spLocks noChangeShapeType="1"/>
          </p:cNvSpPr>
          <p:nvPr/>
        </p:nvSpPr>
        <p:spPr bwMode="auto">
          <a:xfrm flipV="1">
            <a:off x="73152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17" name="Line 45"/>
          <p:cNvSpPr>
            <a:spLocks noChangeShapeType="1"/>
          </p:cNvSpPr>
          <p:nvPr/>
        </p:nvSpPr>
        <p:spPr bwMode="auto">
          <a:xfrm flipV="1">
            <a:off x="71628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18" name="Line 46"/>
          <p:cNvSpPr>
            <a:spLocks noChangeShapeType="1"/>
          </p:cNvSpPr>
          <p:nvPr/>
        </p:nvSpPr>
        <p:spPr bwMode="auto">
          <a:xfrm flipV="1">
            <a:off x="70104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19" name="Line 47"/>
          <p:cNvSpPr>
            <a:spLocks noChangeShapeType="1"/>
          </p:cNvSpPr>
          <p:nvPr/>
        </p:nvSpPr>
        <p:spPr bwMode="auto">
          <a:xfrm flipV="1">
            <a:off x="68580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20" name="Line 48"/>
          <p:cNvSpPr>
            <a:spLocks noChangeShapeType="1"/>
          </p:cNvSpPr>
          <p:nvPr/>
        </p:nvSpPr>
        <p:spPr bwMode="auto">
          <a:xfrm flipV="1">
            <a:off x="67056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21" name="Line 49"/>
          <p:cNvSpPr>
            <a:spLocks noChangeShapeType="1"/>
          </p:cNvSpPr>
          <p:nvPr/>
        </p:nvSpPr>
        <p:spPr bwMode="auto">
          <a:xfrm flipV="1">
            <a:off x="65532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22" name="Line 50"/>
          <p:cNvSpPr>
            <a:spLocks noChangeShapeType="1"/>
          </p:cNvSpPr>
          <p:nvPr/>
        </p:nvSpPr>
        <p:spPr bwMode="auto">
          <a:xfrm flipV="1">
            <a:off x="64008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23" name="Line 51"/>
          <p:cNvSpPr>
            <a:spLocks noChangeShapeType="1"/>
          </p:cNvSpPr>
          <p:nvPr/>
        </p:nvSpPr>
        <p:spPr bwMode="auto">
          <a:xfrm flipV="1">
            <a:off x="62484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24" name="Line 52"/>
          <p:cNvSpPr>
            <a:spLocks noChangeShapeType="1"/>
          </p:cNvSpPr>
          <p:nvPr/>
        </p:nvSpPr>
        <p:spPr bwMode="auto">
          <a:xfrm flipV="1">
            <a:off x="60960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25" name="Line 53"/>
          <p:cNvSpPr>
            <a:spLocks noChangeShapeType="1"/>
          </p:cNvSpPr>
          <p:nvPr/>
        </p:nvSpPr>
        <p:spPr bwMode="auto">
          <a:xfrm flipV="1">
            <a:off x="59436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26" name="Line 54"/>
          <p:cNvSpPr>
            <a:spLocks noChangeShapeType="1"/>
          </p:cNvSpPr>
          <p:nvPr/>
        </p:nvSpPr>
        <p:spPr bwMode="auto">
          <a:xfrm flipV="1">
            <a:off x="57912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27" name="Line 55"/>
          <p:cNvSpPr>
            <a:spLocks noChangeShapeType="1"/>
          </p:cNvSpPr>
          <p:nvPr/>
        </p:nvSpPr>
        <p:spPr bwMode="auto">
          <a:xfrm flipV="1">
            <a:off x="56388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28" name="Line 56"/>
          <p:cNvSpPr>
            <a:spLocks noChangeShapeType="1"/>
          </p:cNvSpPr>
          <p:nvPr/>
        </p:nvSpPr>
        <p:spPr bwMode="auto">
          <a:xfrm flipV="1">
            <a:off x="4572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29" name="Line 57"/>
          <p:cNvSpPr>
            <a:spLocks noChangeShapeType="1"/>
          </p:cNvSpPr>
          <p:nvPr/>
        </p:nvSpPr>
        <p:spPr bwMode="auto">
          <a:xfrm flipV="1">
            <a:off x="88392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30" name="Line 58"/>
          <p:cNvSpPr>
            <a:spLocks noChangeShapeType="1"/>
          </p:cNvSpPr>
          <p:nvPr/>
        </p:nvSpPr>
        <p:spPr bwMode="auto">
          <a:xfrm flipV="1">
            <a:off x="86868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31" name="Line 59"/>
          <p:cNvSpPr>
            <a:spLocks noChangeShapeType="1"/>
          </p:cNvSpPr>
          <p:nvPr/>
        </p:nvSpPr>
        <p:spPr bwMode="auto">
          <a:xfrm flipV="1">
            <a:off x="85344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32" name="Line 60"/>
          <p:cNvSpPr>
            <a:spLocks noChangeShapeType="1"/>
          </p:cNvSpPr>
          <p:nvPr/>
        </p:nvSpPr>
        <p:spPr bwMode="auto">
          <a:xfrm flipV="1">
            <a:off x="83820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33" name="Line 61"/>
          <p:cNvSpPr>
            <a:spLocks noChangeShapeType="1"/>
          </p:cNvSpPr>
          <p:nvPr/>
        </p:nvSpPr>
        <p:spPr bwMode="auto">
          <a:xfrm flipV="1">
            <a:off x="82296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34" name="Line 62"/>
          <p:cNvSpPr>
            <a:spLocks noChangeShapeType="1"/>
          </p:cNvSpPr>
          <p:nvPr/>
        </p:nvSpPr>
        <p:spPr bwMode="auto">
          <a:xfrm flipV="1">
            <a:off x="80772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35" name="Line 63"/>
          <p:cNvSpPr>
            <a:spLocks noChangeShapeType="1"/>
          </p:cNvSpPr>
          <p:nvPr/>
        </p:nvSpPr>
        <p:spPr bwMode="auto">
          <a:xfrm flipV="1">
            <a:off x="7924800" y="6186488"/>
            <a:ext cx="0" cy="152400"/>
          </a:xfrm>
          <a:prstGeom prst="line">
            <a:avLst/>
          </a:prstGeom>
          <a:noFill/>
          <a:ln w="38100">
            <a:solidFill>
              <a:schemeClr val="tx1"/>
            </a:solidFill>
            <a:round/>
            <a:headEnd/>
            <a:tailEnd/>
          </a:ln>
          <a:effectLst/>
        </p:spPr>
        <p:txBody>
          <a:bodyPr wrap="none" anchor="ctr"/>
          <a:lstStyle/>
          <a:p>
            <a:endParaRPr lang="zh-CN" altLang="en-US"/>
          </a:p>
        </p:txBody>
      </p:sp>
      <p:sp>
        <p:nvSpPr>
          <p:cNvPr id="105536" name="Line 64"/>
          <p:cNvSpPr>
            <a:spLocks noChangeShapeType="1"/>
          </p:cNvSpPr>
          <p:nvPr/>
        </p:nvSpPr>
        <p:spPr bwMode="auto">
          <a:xfrm>
            <a:off x="8229600" y="5424488"/>
            <a:ext cx="304800" cy="0"/>
          </a:xfrm>
          <a:prstGeom prst="line">
            <a:avLst/>
          </a:prstGeom>
          <a:noFill/>
          <a:ln w="38100">
            <a:solidFill>
              <a:schemeClr val="tx1"/>
            </a:solidFill>
            <a:round/>
            <a:headEnd/>
            <a:tailEnd/>
          </a:ln>
          <a:effectLst/>
        </p:spPr>
        <p:txBody>
          <a:bodyPr wrap="none" anchor="ctr"/>
          <a:lstStyle/>
          <a:p>
            <a:endParaRPr lang="zh-CN" altLang="en-US"/>
          </a:p>
        </p:txBody>
      </p:sp>
      <p:sp>
        <p:nvSpPr>
          <p:cNvPr id="105537" name="Line 65"/>
          <p:cNvSpPr>
            <a:spLocks noChangeShapeType="1"/>
          </p:cNvSpPr>
          <p:nvPr/>
        </p:nvSpPr>
        <p:spPr bwMode="auto">
          <a:xfrm flipV="1">
            <a:off x="8229600" y="4495800"/>
            <a:ext cx="0" cy="2209800"/>
          </a:xfrm>
          <a:prstGeom prst="line">
            <a:avLst/>
          </a:prstGeom>
          <a:noFill/>
          <a:ln w="9525">
            <a:solidFill>
              <a:schemeClr val="tx1"/>
            </a:solidFill>
            <a:round/>
            <a:headEnd/>
            <a:tailEnd/>
          </a:ln>
          <a:effectLst/>
        </p:spPr>
        <p:txBody>
          <a:bodyPr wrap="none" anchor="ctr"/>
          <a:lstStyle/>
          <a:p>
            <a:endParaRPr lang="zh-CN" altLang="en-US"/>
          </a:p>
        </p:txBody>
      </p:sp>
      <p:sp>
        <p:nvSpPr>
          <p:cNvPr id="105538" name="Line 66"/>
          <p:cNvSpPr>
            <a:spLocks noChangeShapeType="1"/>
          </p:cNvSpPr>
          <p:nvPr/>
        </p:nvSpPr>
        <p:spPr bwMode="auto">
          <a:xfrm>
            <a:off x="8077200" y="5195888"/>
            <a:ext cx="152400" cy="0"/>
          </a:xfrm>
          <a:prstGeom prst="line">
            <a:avLst/>
          </a:prstGeom>
          <a:noFill/>
          <a:ln w="38100">
            <a:solidFill>
              <a:schemeClr val="tx1"/>
            </a:solidFill>
            <a:round/>
            <a:headEnd/>
            <a:tailEnd/>
          </a:ln>
          <a:effectLst/>
        </p:spPr>
        <p:txBody>
          <a:bodyPr wrap="none" anchor="ctr"/>
          <a:lstStyle/>
          <a:p>
            <a:endParaRPr lang="zh-CN" altLang="en-US"/>
          </a:p>
        </p:txBody>
      </p:sp>
      <p:sp>
        <p:nvSpPr>
          <p:cNvPr id="105539" name="Line 67"/>
          <p:cNvSpPr>
            <a:spLocks noChangeShapeType="1"/>
          </p:cNvSpPr>
          <p:nvPr/>
        </p:nvSpPr>
        <p:spPr bwMode="auto">
          <a:xfrm flipV="1">
            <a:off x="8534400" y="5195888"/>
            <a:ext cx="0" cy="228600"/>
          </a:xfrm>
          <a:prstGeom prst="line">
            <a:avLst/>
          </a:prstGeom>
          <a:noFill/>
          <a:ln w="38100">
            <a:solidFill>
              <a:schemeClr val="tx1"/>
            </a:solidFill>
            <a:round/>
            <a:headEnd/>
            <a:tailEnd/>
          </a:ln>
          <a:effectLst/>
        </p:spPr>
        <p:txBody>
          <a:bodyPr wrap="none" anchor="ctr"/>
          <a:lstStyle/>
          <a:p>
            <a:endParaRPr lang="zh-CN" altLang="en-US"/>
          </a:p>
        </p:txBody>
      </p:sp>
      <p:sp>
        <p:nvSpPr>
          <p:cNvPr id="105540" name="Line 68"/>
          <p:cNvSpPr>
            <a:spLocks noChangeShapeType="1"/>
          </p:cNvSpPr>
          <p:nvPr/>
        </p:nvSpPr>
        <p:spPr bwMode="auto">
          <a:xfrm>
            <a:off x="8534400" y="5195888"/>
            <a:ext cx="152400" cy="0"/>
          </a:xfrm>
          <a:prstGeom prst="line">
            <a:avLst/>
          </a:prstGeom>
          <a:noFill/>
          <a:ln w="38100">
            <a:solidFill>
              <a:schemeClr val="tx1"/>
            </a:solidFill>
            <a:round/>
            <a:headEnd/>
            <a:tailEnd/>
          </a:ln>
          <a:effectLst/>
        </p:spPr>
        <p:txBody>
          <a:bodyPr wrap="none" anchor="ctr"/>
          <a:lstStyle/>
          <a:p>
            <a:endParaRPr lang="zh-CN" altLang="en-US"/>
          </a:p>
        </p:txBody>
      </p:sp>
      <p:sp>
        <p:nvSpPr>
          <p:cNvPr id="105541" name="Line 69"/>
          <p:cNvSpPr>
            <a:spLocks noChangeShapeType="1"/>
          </p:cNvSpPr>
          <p:nvPr/>
        </p:nvSpPr>
        <p:spPr bwMode="auto">
          <a:xfrm>
            <a:off x="457200" y="6110288"/>
            <a:ext cx="0" cy="609600"/>
          </a:xfrm>
          <a:prstGeom prst="line">
            <a:avLst/>
          </a:prstGeom>
          <a:noFill/>
          <a:ln w="9525">
            <a:solidFill>
              <a:schemeClr val="tx1"/>
            </a:solidFill>
            <a:round/>
            <a:headEnd/>
            <a:tailEnd/>
          </a:ln>
          <a:effectLst/>
        </p:spPr>
        <p:txBody>
          <a:bodyPr wrap="none" anchor="ctr"/>
          <a:lstStyle/>
          <a:p>
            <a:endParaRPr lang="zh-CN" altLang="en-US"/>
          </a:p>
        </p:txBody>
      </p:sp>
      <p:sp>
        <p:nvSpPr>
          <p:cNvPr id="105542" name="Line 70"/>
          <p:cNvSpPr>
            <a:spLocks noChangeShapeType="1"/>
          </p:cNvSpPr>
          <p:nvPr/>
        </p:nvSpPr>
        <p:spPr bwMode="auto">
          <a:xfrm flipH="1">
            <a:off x="457200" y="6567488"/>
            <a:ext cx="3124200" cy="0"/>
          </a:xfrm>
          <a:prstGeom prst="line">
            <a:avLst/>
          </a:prstGeom>
          <a:noFill/>
          <a:ln w="9525">
            <a:solidFill>
              <a:schemeClr val="tx1"/>
            </a:solidFill>
            <a:round/>
            <a:headEnd/>
            <a:tailEnd type="triangle" w="med" len="med"/>
          </a:ln>
          <a:effectLst/>
        </p:spPr>
        <p:txBody>
          <a:bodyPr wrap="none" anchor="ctr"/>
          <a:lstStyle/>
          <a:p>
            <a:endParaRPr lang="zh-CN" altLang="en-US"/>
          </a:p>
        </p:txBody>
      </p:sp>
      <p:sp>
        <p:nvSpPr>
          <p:cNvPr id="105543" name="Line 71"/>
          <p:cNvSpPr>
            <a:spLocks noChangeShapeType="1"/>
          </p:cNvSpPr>
          <p:nvPr/>
        </p:nvSpPr>
        <p:spPr bwMode="auto">
          <a:xfrm flipV="1">
            <a:off x="5105400" y="6553200"/>
            <a:ext cx="3124200" cy="0"/>
          </a:xfrm>
          <a:prstGeom prst="line">
            <a:avLst/>
          </a:prstGeom>
          <a:noFill/>
          <a:ln w="9525">
            <a:solidFill>
              <a:schemeClr val="tx1"/>
            </a:solidFill>
            <a:round/>
            <a:headEnd/>
            <a:tailEnd type="triangle" w="med" len="med"/>
          </a:ln>
          <a:effectLst/>
        </p:spPr>
        <p:txBody>
          <a:bodyPr wrap="none" anchor="ctr"/>
          <a:lstStyle/>
          <a:p>
            <a:endParaRPr lang="zh-CN" altLang="en-US"/>
          </a:p>
        </p:txBody>
      </p:sp>
      <p:sp>
        <p:nvSpPr>
          <p:cNvPr id="105544" name="Text Box 72"/>
          <p:cNvSpPr txBox="1">
            <a:spLocks noChangeArrowheads="1"/>
          </p:cNvSpPr>
          <p:nvPr/>
        </p:nvSpPr>
        <p:spPr bwMode="auto">
          <a:xfrm>
            <a:off x="3581400" y="6415088"/>
            <a:ext cx="1524000" cy="366712"/>
          </a:xfrm>
          <a:prstGeom prst="rect">
            <a:avLst/>
          </a:prstGeom>
          <a:noFill/>
          <a:ln w="9525">
            <a:noFill/>
            <a:miter lim="800000"/>
            <a:headEnd/>
            <a:tailEnd/>
          </a:ln>
          <a:effectLst/>
        </p:spPr>
        <p:txBody>
          <a:bodyPr>
            <a:spAutoFit/>
          </a:bodyPr>
          <a:lstStyle/>
          <a:p>
            <a:pPr algn="ctr">
              <a:spcBef>
                <a:spcPct val="50000"/>
              </a:spcBef>
            </a:pPr>
            <a:r>
              <a:rPr kumimoji="0" lang="en-US" altLang="zh-CN" sz="1800"/>
              <a:t>6.4 </a:t>
            </a:r>
            <a:r>
              <a:rPr kumimoji="0" lang="en-US" altLang="zh-CN" sz="1800">
                <a:sym typeface="Symbol" pitchFamily="18" charset="2"/>
              </a:rPr>
              <a:t>s</a:t>
            </a:r>
            <a:endParaRPr kumimoji="0" lang="en-US" altLang="zh-CN"/>
          </a:p>
        </p:txBody>
      </p:sp>
      <p:sp>
        <p:nvSpPr>
          <p:cNvPr id="105545" name="Text Box 73"/>
          <p:cNvSpPr txBox="1">
            <a:spLocks noChangeArrowheads="1"/>
          </p:cNvSpPr>
          <p:nvPr/>
        </p:nvSpPr>
        <p:spPr bwMode="auto">
          <a:xfrm>
            <a:off x="152400" y="1766888"/>
            <a:ext cx="838200" cy="711200"/>
          </a:xfrm>
          <a:prstGeom prst="rect">
            <a:avLst/>
          </a:prstGeom>
          <a:solidFill>
            <a:srgbClr val="FFFF99"/>
          </a:solidFill>
          <a:ln w="9525">
            <a:solidFill>
              <a:srgbClr val="000000"/>
            </a:solidFill>
            <a:miter lim="800000"/>
            <a:headEnd/>
            <a:tailEnd/>
          </a:ln>
          <a:effectLst/>
        </p:spPr>
        <p:txBody>
          <a:bodyPr>
            <a:spAutoFit/>
          </a:bodyPr>
          <a:lstStyle/>
          <a:p>
            <a:pPr algn="ctr">
              <a:spcBef>
                <a:spcPct val="50000"/>
              </a:spcBef>
            </a:pPr>
            <a:r>
              <a:rPr kumimoji="0" lang="en-US" altLang="zh-CN" sz="2000"/>
              <a:t>TOF FEE</a:t>
            </a:r>
          </a:p>
        </p:txBody>
      </p:sp>
      <p:sp>
        <p:nvSpPr>
          <p:cNvPr id="105546" name="Text Box 74"/>
          <p:cNvSpPr txBox="1">
            <a:spLocks noChangeArrowheads="1"/>
          </p:cNvSpPr>
          <p:nvPr/>
        </p:nvSpPr>
        <p:spPr bwMode="auto">
          <a:xfrm>
            <a:off x="165100" y="2744788"/>
            <a:ext cx="914400" cy="711200"/>
          </a:xfrm>
          <a:prstGeom prst="rect">
            <a:avLst/>
          </a:prstGeom>
          <a:solidFill>
            <a:srgbClr val="FFFF99"/>
          </a:solidFill>
          <a:ln w="9525">
            <a:solidFill>
              <a:srgbClr val="000000"/>
            </a:solidFill>
            <a:miter lim="800000"/>
            <a:headEnd/>
            <a:tailEnd/>
          </a:ln>
          <a:effectLst/>
        </p:spPr>
        <p:txBody>
          <a:bodyPr>
            <a:spAutoFit/>
          </a:bodyPr>
          <a:lstStyle/>
          <a:p>
            <a:pPr algn="ctr">
              <a:spcBef>
                <a:spcPct val="50000"/>
              </a:spcBef>
            </a:pPr>
            <a:r>
              <a:rPr kumimoji="0" lang="en-US" altLang="zh-CN" sz="2000"/>
              <a:t>MDC FEE</a:t>
            </a:r>
          </a:p>
        </p:txBody>
      </p:sp>
      <p:sp>
        <p:nvSpPr>
          <p:cNvPr id="105547" name="Text Box 75"/>
          <p:cNvSpPr txBox="1">
            <a:spLocks noChangeArrowheads="1"/>
          </p:cNvSpPr>
          <p:nvPr/>
        </p:nvSpPr>
        <p:spPr bwMode="auto">
          <a:xfrm>
            <a:off x="177800" y="3690938"/>
            <a:ext cx="914400" cy="711200"/>
          </a:xfrm>
          <a:prstGeom prst="rect">
            <a:avLst/>
          </a:prstGeom>
          <a:solidFill>
            <a:srgbClr val="FFFF99"/>
          </a:solidFill>
          <a:ln w="9525">
            <a:solidFill>
              <a:srgbClr val="000000"/>
            </a:solidFill>
            <a:miter lim="800000"/>
            <a:headEnd/>
            <a:tailEnd/>
          </a:ln>
          <a:effectLst/>
        </p:spPr>
        <p:txBody>
          <a:bodyPr>
            <a:spAutoFit/>
          </a:bodyPr>
          <a:lstStyle/>
          <a:p>
            <a:pPr algn="ctr">
              <a:spcBef>
                <a:spcPct val="50000"/>
              </a:spcBef>
            </a:pPr>
            <a:r>
              <a:rPr kumimoji="0" lang="en-US" altLang="zh-CN" sz="2000"/>
              <a:t>EMC FEE</a:t>
            </a:r>
          </a:p>
        </p:txBody>
      </p:sp>
      <p:sp>
        <p:nvSpPr>
          <p:cNvPr id="105548" name="Text Box 76"/>
          <p:cNvSpPr txBox="1">
            <a:spLocks noChangeArrowheads="1"/>
          </p:cNvSpPr>
          <p:nvPr/>
        </p:nvSpPr>
        <p:spPr bwMode="auto">
          <a:xfrm>
            <a:off x="180975" y="4818063"/>
            <a:ext cx="838200" cy="711200"/>
          </a:xfrm>
          <a:prstGeom prst="rect">
            <a:avLst/>
          </a:prstGeom>
          <a:solidFill>
            <a:srgbClr val="FFFF99"/>
          </a:solidFill>
          <a:ln w="9525">
            <a:solidFill>
              <a:srgbClr val="000000"/>
            </a:solidFill>
            <a:miter lim="800000"/>
            <a:headEnd/>
            <a:tailEnd/>
          </a:ln>
          <a:effectLst/>
        </p:spPr>
        <p:txBody>
          <a:bodyPr>
            <a:spAutoFit/>
          </a:bodyPr>
          <a:lstStyle/>
          <a:p>
            <a:pPr algn="ctr">
              <a:spcBef>
                <a:spcPct val="50000"/>
              </a:spcBef>
            </a:pPr>
            <a:r>
              <a:rPr kumimoji="0" lang="en-US" altLang="zh-CN" sz="2000"/>
              <a:t>MU FEE</a:t>
            </a:r>
          </a:p>
        </p:txBody>
      </p:sp>
      <p:sp>
        <p:nvSpPr>
          <p:cNvPr id="105549" name="Text Box 77"/>
          <p:cNvSpPr txBox="1">
            <a:spLocks noChangeArrowheads="1"/>
          </p:cNvSpPr>
          <p:nvPr/>
        </p:nvSpPr>
        <p:spPr bwMode="auto">
          <a:xfrm>
            <a:off x="1295400" y="1843088"/>
            <a:ext cx="914400" cy="376237"/>
          </a:xfrm>
          <a:prstGeom prst="rect">
            <a:avLst/>
          </a:prstGeom>
          <a:solidFill>
            <a:srgbClr val="CCFFFF"/>
          </a:solidFill>
          <a:ln w="9525">
            <a:solidFill>
              <a:srgbClr val="000000"/>
            </a:solidFill>
            <a:miter lim="800000"/>
            <a:headEnd/>
            <a:tailEnd/>
          </a:ln>
          <a:effectLst/>
        </p:spPr>
        <p:txBody>
          <a:bodyPr>
            <a:spAutoFit/>
          </a:bodyPr>
          <a:lstStyle/>
          <a:p>
            <a:pPr>
              <a:spcBef>
                <a:spcPct val="50000"/>
              </a:spcBef>
            </a:pPr>
            <a:r>
              <a:rPr kumimoji="0" lang="en-US" altLang="zh-CN" sz="1800"/>
              <a:t>TOFPR</a:t>
            </a:r>
            <a:endParaRPr kumimoji="0" lang="en-US" altLang="zh-CN"/>
          </a:p>
        </p:txBody>
      </p:sp>
      <p:sp>
        <p:nvSpPr>
          <p:cNvPr id="105550" name="Text Box 78"/>
          <p:cNvSpPr txBox="1">
            <a:spLocks noChangeArrowheads="1"/>
          </p:cNvSpPr>
          <p:nvPr/>
        </p:nvSpPr>
        <p:spPr bwMode="auto">
          <a:xfrm>
            <a:off x="1447800" y="2833688"/>
            <a:ext cx="762000" cy="376237"/>
          </a:xfrm>
          <a:prstGeom prst="rect">
            <a:avLst/>
          </a:prstGeom>
          <a:solidFill>
            <a:srgbClr val="CCFFFF"/>
          </a:solidFill>
          <a:ln w="9525">
            <a:solidFill>
              <a:srgbClr val="000000"/>
            </a:solidFill>
            <a:miter lim="800000"/>
            <a:headEnd/>
            <a:tailEnd/>
          </a:ln>
          <a:effectLst/>
        </p:spPr>
        <p:txBody>
          <a:bodyPr>
            <a:spAutoFit/>
          </a:bodyPr>
          <a:lstStyle/>
          <a:p>
            <a:pPr>
              <a:spcBef>
                <a:spcPct val="50000"/>
              </a:spcBef>
            </a:pPr>
            <a:r>
              <a:rPr kumimoji="0" lang="en-US" altLang="zh-CN" sz="1800"/>
              <a:t>MFT</a:t>
            </a:r>
            <a:endParaRPr kumimoji="0" lang="en-US" altLang="zh-CN"/>
          </a:p>
        </p:txBody>
      </p:sp>
      <p:sp>
        <p:nvSpPr>
          <p:cNvPr id="105551" name="Text Box 79"/>
          <p:cNvSpPr txBox="1">
            <a:spLocks noChangeArrowheads="1"/>
          </p:cNvSpPr>
          <p:nvPr/>
        </p:nvSpPr>
        <p:spPr bwMode="auto">
          <a:xfrm>
            <a:off x="2957513" y="4938713"/>
            <a:ext cx="1066800" cy="376237"/>
          </a:xfrm>
          <a:prstGeom prst="rect">
            <a:avLst/>
          </a:prstGeom>
          <a:solidFill>
            <a:srgbClr val="99CCFF"/>
          </a:solidFill>
          <a:ln w="9525">
            <a:solidFill>
              <a:srgbClr val="000000"/>
            </a:solidFill>
            <a:miter lim="800000"/>
            <a:headEnd/>
            <a:tailEnd/>
          </a:ln>
          <a:effectLst/>
        </p:spPr>
        <p:txBody>
          <a:bodyPr>
            <a:spAutoFit/>
          </a:bodyPr>
          <a:lstStyle/>
          <a:p>
            <a:pPr>
              <a:spcBef>
                <a:spcPct val="50000"/>
              </a:spcBef>
            </a:pPr>
            <a:r>
              <a:rPr kumimoji="0" lang="en-US" altLang="zh-CN" sz="1800"/>
              <a:t>Mu track</a:t>
            </a:r>
            <a:endParaRPr kumimoji="0" lang="en-US" altLang="zh-CN"/>
          </a:p>
        </p:txBody>
      </p:sp>
      <p:sp>
        <p:nvSpPr>
          <p:cNvPr id="105552" name="Text Box 80"/>
          <p:cNvSpPr txBox="1">
            <a:spLocks noChangeArrowheads="1"/>
          </p:cNvSpPr>
          <p:nvPr/>
        </p:nvSpPr>
        <p:spPr bwMode="auto">
          <a:xfrm>
            <a:off x="1371600" y="4908550"/>
            <a:ext cx="914400" cy="376238"/>
          </a:xfrm>
          <a:prstGeom prst="rect">
            <a:avLst/>
          </a:prstGeom>
          <a:solidFill>
            <a:srgbClr val="CCFFFF"/>
          </a:solidFill>
          <a:ln w="9525">
            <a:solidFill>
              <a:srgbClr val="000000"/>
            </a:solidFill>
            <a:miter lim="800000"/>
            <a:headEnd/>
            <a:tailEnd/>
          </a:ln>
          <a:effectLst/>
        </p:spPr>
        <p:txBody>
          <a:bodyPr>
            <a:spAutoFit/>
          </a:bodyPr>
          <a:lstStyle/>
          <a:p>
            <a:pPr>
              <a:spcBef>
                <a:spcPct val="50000"/>
              </a:spcBef>
            </a:pPr>
            <a:r>
              <a:rPr kumimoji="0" lang="en-US" altLang="zh-CN" sz="1800"/>
              <a:t>FastOR</a:t>
            </a:r>
            <a:endParaRPr kumimoji="0" lang="en-US" altLang="zh-CN"/>
          </a:p>
        </p:txBody>
      </p:sp>
      <p:sp>
        <p:nvSpPr>
          <p:cNvPr id="105553" name="Text Box 81"/>
          <p:cNvSpPr txBox="1">
            <a:spLocks noChangeArrowheads="1"/>
          </p:cNvSpPr>
          <p:nvPr/>
        </p:nvSpPr>
        <p:spPr bwMode="auto">
          <a:xfrm>
            <a:off x="4800600" y="2884488"/>
            <a:ext cx="1206500" cy="590550"/>
          </a:xfrm>
          <a:prstGeom prst="rect">
            <a:avLst/>
          </a:prstGeom>
          <a:solidFill>
            <a:srgbClr val="99CCFF"/>
          </a:solidFill>
          <a:ln w="9525">
            <a:solidFill>
              <a:srgbClr val="000000"/>
            </a:solidFill>
            <a:miter lim="800000"/>
            <a:headEnd/>
            <a:tailEnd/>
          </a:ln>
          <a:effectLst/>
        </p:spPr>
        <p:txBody>
          <a:bodyPr>
            <a:spAutoFit/>
          </a:bodyPr>
          <a:lstStyle/>
          <a:p>
            <a:pPr algn="ctr">
              <a:spcBef>
                <a:spcPct val="50000"/>
              </a:spcBef>
            </a:pPr>
            <a:r>
              <a:rPr kumimoji="0" lang="en-US" altLang="zh-CN" sz="1600"/>
              <a:t>Track Finder</a:t>
            </a:r>
            <a:endParaRPr kumimoji="0" lang="en-US" altLang="zh-CN"/>
          </a:p>
        </p:txBody>
      </p:sp>
      <p:sp>
        <p:nvSpPr>
          <p:cNvPr id="105554" name="Text Box 82"/>
          <p:cNvSpPr txBox="1">
            <a:spLocks noChangeArrowheads="1"/>
          </p:cNvSpPr>
          <p:nvPr/>
        </p:nvSpPr>
        <p:spPr bwMode="auto">
          <a:xfrm>
            <a:off x="4805363" y="4157663"/>
            <a:ext cx="1462087" cy="346075"/>
          </a:xfrm>
          <a:prstGeom prst="rect">
            <a:avLst/>
          </a:prstGeom>
          <a:solidFill>
            <a:srgbClr val="99CCFF"/>
          </a:solidFill>
          <a:ln w="9525">
            <a:solidFill>
              <a:srgbClr val="000000"/>
            </a:solidFill>
            <a:miter lim="800000"/>
            <a:headEnd/>
            <a:tailEnd/>
          </a:ln>
          <a:effectLst/>
        </p:spPr>
        <p:txBody>
          <a:bodyPr>
            <a:spAutoFit/>
          </a:bodyPr>
          <a:lstStyle/>
          <a:p>
            <a:pPr algn="ctr">
              <a:spcBef>
                <a:spcPct val="50000"/>
              </a:spcBef>
            </a:pPr>
            <a:r>
              <a:rPr kumimoji="0" lang="en-US" altLang="zh-CN" sz="1600"/>
              <a:t>Etotal Energy</a:t>
            </a:r>
            <a:endParaRPr kumimoji="0" lang="en-US" altLang="zh-CN"/>
          </a:p>
        </p:txBody>
      </p:sp>
      <p:sp>
        <p:nvSpPr>
          <p:cNvPr id="105555" name="Text Box 83"/>
          <p:cNvSpPr txBox="1">
            <a:spLocks noChangeArrowheads="1"/>
          </p:cNvSpPr>
          <p:nvPr/>
        </p:nvSpPr>
        <p:spPr bwMode="auto">
          <a:xfrm>
            <a:off x="2822575" y="1857375"/>
            <a:ext cx="1524000" cy="346075"/>
          </a:xfrm>
          <a:prstGeom prst="rect">
            <a:avLst/>
          </a:prstGeom>
          <a:solidFill>
            <a:srgbClr val="99CCFF"/>
          </a:solidFill>
          <a:ln w="9525">
            <a:solidFill>
              <a:srgbClr val="000000"/>
            </a:solidFill>
            <a:miter lim="800000"/>
            <a:headEnd/>
            <a:tailEnd/>
          </a:ln>
          <a:effectLst/>
        </p:spPr>
        <p:txBody>
          <a:bodyPr>
            <a:spAutoFit/>
          </a:bodyPr>
          <a:lstStyle/>
          <a:p>
            <a:pPr>
              <a:spcBef>
                <a:spcPct val="50000"/>
              </a:spcBef>
            </a:pPr>
            <a:r>
              <a:rPr kumimoji="0" lang="en-US" altLang="zh-CN" sz="1600"/>
              <a:t>Hit/Seg Count</a:t>
            </a:r>
            <a:endParaRPr kumimoji="0" lang="en-US" altLang="zh-CN"/>
          </a:p>
        </p:txBody>
      </p:sp>
      <p:sp>
        <p:nvSpPr>
          <p:cNvPr id="105556" name="Text Box 84"/>
          <p:cNvSpPr txBox="1">
            <a:spLocks noChangeArrowheads="1"/>
          </p:cNvSpPr>
          <p:nvPr/>
        </p:nvSpPr>
        <p:spPr bwMode="auto">
          <a:xfrm>
            <a:off x="2667000" y="2859088"/>
            <a:ext cx="1657350" cy="346075"/>
          </a:xfrm>
          <a:prstGeom prst="rect">
            <a:avLst/>
          </a:prstGeom>
          <a:solidFill>
            <a:srgbClr val="99CCFF"/>
          </a:solidFill>
          <a:ln w="9525">
            <a:solidFill>
              <a:srgbClr val="000000"/>
            </a:solidFill>
            <a:miter lim="800000"/>
            <a:headEnd/>
            <a:tailEnd/>
          </a:ln>
          <a:effectLst/>
        </p:spPr>
        <p:txBody>
          <a:bodyPr>
            <a:spAutoFit/>
          </a:bodyPr>
          <a:lstStyle/>
          <a:p>
            <a:pPr>
              <a:spcBef>
                <a:spcPct val="50000"/>
              </a:spcBef>
            </a:pPr>
            <a:r>
              <a:rPr kumimoji="0" lang="en-US" altLang="zh-CN" sz="1600"/>
              <a:t>Track Seg. Finder</a:t>
            </a:r>
            <a:endParaRPr kumimoji="0" lang="en-US" altLang="zh-CN"/>
          </a:p>
        </p:txBody>
      </p:sp>
      <p:sp>
        <p:nvSpPr>
          <p:cNvPr id="105557" name="AutoShape 85"/>
          <p:cNvSpPr>
            <a:spLocks noChangeArrowheads="1"/>
          </p:cNvSpPr>
          <p:nvPr/>
        </p:nvSpPr>
        <p:spPr bwMode="auto">
          <a:xfrm>
            <a:off x="173038" y="5562600"/>
            <a:ext cx="762000" cy="685800"/>
          </a:xfrm>
          <a:prstGeom prst="hexagon">
            <a:avLst>
              <a:gd name="adj" fmla="val 27778"/>
              <a:gd name="vf" fmla="val 115470"/>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05558" name="Text Box 86"/>
          <p:cNvSpPr txBox="1">
            <a:spLocks noChangeArrowheads="1"/>
          </p:cNvSpPr>
          <p:nvPr/>
        </p:nvSpPr>
        <p:spPr bwMode="auto">
          <a:xfrm>
            <a:off x="152400" y="5638800"/>
            <a:ext cx="914400" cy="581025"/>
          </a:xfrm>
          <a:prstGeom prst="rect">
            <a:avLst/>
          </a:prstGeom>
          <a:noFill/>
          <a:ln w="9525">
            <a:noFill/>
            <a:miter lim="800000"/>
            <a:headEnd/>
            <a:tailEnd/>
          </a:ln>
          <a:effectLst/>
        </p:spPr>
        <p:txBody>
          <a:bodyPr>
            <a:spAutoFit/>
          </a:bodyPr>
          <a:lstStyle/>
          <a:p>
            <a:pPr algn="ctr">
              <a:spcBef>
                <a:spcPct val="50000"/>
              </a:spcBef>
            </a:pPr>
            <a:r>
              <a:rPr kumimoji="0" lang="en-US" altLang="zh-CN" sz="1600"/>
              <a:t>BEPCII      RF</a:t>
            </a:r>
          </a:p>
        </p:txBody>
      </p:sp>
      <p:sp>
        <p:nvSpPr>
          <p:cNvPr id="105559" name="Text Box 87"/>
          <p:cNvSpPr txBox="1">
            <a:spLocks noChangeArrowheads="1"/>
          </p:cNvSpPr>
          <p:nvPr/>
        </p:nvSpPr>
        <p:spPr bwMode="auto">
          <a:xfrm>
            <a:off x="4830763" y="5668963"/>
            <a:ext cx="914400" cy="466725"/>
          </a:xfrm>
          <a:prstGeom prst="rect">
            <a:avLst/>
          </a:prstGeom>
          <a:solidFill>
            <a:srgbClr val="99CC00"/>
          </a:solidFill>
          <a:ln w="9525">
            <a:solidFill>
              <a:srgbClr val="000000"/>
            </a:solidFill>
            <a:miter lim="800000"/>
            <a:headEnd/>
            <a:tailEnd/>
          </a:ln>
          <a:effectLst/>
        </p:spPr>
        <p:txBody>
          <a:bodyPr>
            <a:spAutoFit/>
          </a:bodyPr>
          <a:lstStyle/>
          <a:p>
            <a:pPr>
              <a:spcBef>
                <a:spcPct val="50000"/>
              </a:spcBef>
            </a:pPr>
            <a:r>
              <a:rPr kumimoji="0" lang="en-US" altLang="zh-CN"/>
              <a:t>TTC</a:t>
            </a:r>
          </a:p>
        </p:txBody>
      </p:sp>
      <p:sp>
        <p:nvSpPr>
          <p:cNvPr id="105560" name="Text Box 88"/>
          <p:cNvSpPr txBox="1">
            <a:spLocks noChangeArrowheads="1"/>
          </p:cNvSpPr>
          <p:nvPr/>
        </p:nvSpPr>
        <p:spPr bwMode="auto">
          <a:xfrm>
            <a:off x="2730500" y="3811588"/>
            <a:ext cx="1536700" cy="346075"/>
          </a:xfrm>
          <a:prstGeom prst="rect">
            <a:avLst/>
          </a:prstGeom>
          <a:solidFill>
            <a:srgbClr val="99CCFF"/>
          </a:solidFill>
          <a:ln w="9525">
            <a:solidFill>
              <a:srgbClr val="000000"/>
            </a:solidFill>
            <a:miter lim="800000"/>
            <a:headEnd/>
            <a:tailEnd/>
          </a:ln>
          <a:effectLst/>
        </p:spPr>
        <p:txBody>
          <a:bodyPr>
            <a:spAutoFit/>
          </a:bodyPr>
          <a:lstStyle/>
          <a:p>
            <a:pPr algn="ctr">
              <a:spcBef>
                <a:spcPct val="50000"/>
              </a:spcBef>
            </a:pPr>
            <a:r>
              <a:rPr kumimoji="0" lang="en-US" altLang="zh-CN" sz="1600"/>
              <a:t>TC  Sum</a:t>
            </a:r>
            <a:endParaRPr kumimoji="0" lang="en-US" altLang="zh-CN"/>
          </a:p>
        </p:txBody>
      </p:sp>
      <p:sp>
        <p:nvSpPr>
          <p:cNvPr id="105561" name="Line 89"/>
          <p:cNvSpPr>
            <a:spLocks noChangeShapeType="1"/>
          </p:cNvSpPr>
          <p:nvPr/>
        </p:nvSpPr>
        <p:spPr bwMode="auto">
          <a:xfrm>
            <a:off x="995363" y="2017713"/>
            <a:ext cx="288925" cy="0"/>
          </a:xfrm>
          <a:prstGeom prst="line">
            <a:avLst/>
          </a:prstGeom>
          <a:noFill/>
          <a:ln w="28575">
            <a:solidFill>
              <a:schemeClr val="tx1"/>
            </a:solidFill>
            <a:round/>
            <a:headEnd/>
            <a:tailEnd/>
          </a:ln>
          <a:effectLst/>
        </p:spPr>
        <p:txBody>
          <a:bodyPr wrap="none" anchor="ctr"/>
          <a:lstStyle/>
          <a:p>
            <a:endParaRPr lang="zh-CN" altLang="en-US"/>
          </a:p>
        </p:txBody>
      </p:sp>
      <p:sp>
        <p:nvSpPr>
          <p:cNvPr id="105562" name="Line 90"/>
          <p:cNvSpPr>
            <a:spLocks noChangeShapeType="1"/>
          </p:cNvSpPr>
          <p:nvPr/>
        </p:nvSpPr>
        <p:spPr bwMode="auto">
          <a:xfrm>
            <a:off x="1066800" y="3048000"/>
            <a:ext cx="381000" cy="0"/>
          </a:xfrm>
          <a:prstGeom prst="line">
            <a:avLst/>
          </a:prstGeom>
          <a:noFill/>
          <a:ln w="28575">
            <a:solidFill>
              <a:schemeClr val="tx1"/>
            </a:solidFill>
            <a:round/>
            <a:headEnd/>
            <a:tailEnd/>
          </a:ln>
          <a:effectLst/>
        </p:spPr>
        <p:txBody>
          <a:bodyPr wrap="none" anchor="ctr"/>
          <a:lstStyle/>
          <a:p>
            <a:endParaRPr lang="zh-CN" altLang="en-US"/>
          </a:p>
        </p:txBody>
      </p:sp>
      <p:sp>
        <p:nvSpPr>
          <p:cNvPr id="105563" name="Line 91"/>
          <p:cNvSpPr>
            <a:spLocks noChangeShapeType="1"/>
          </p:cNvSpPr>
          <p:nvPr/>
        </p:nvSpPr>
        <p:spPr bwMode="auto">
          <a:xfrm>
            <a:off x="1066800" y="3962400"/>
            <a:ext cx="304800" cy="0"/>
          </a:xfrm>
          <a:prstGeom prst="line">
            <a:avLst/>
          </a:prstGeom>
          <a:noFill/>
          <a:ln w="28575">
            <a:solidFill>
              <a:schemeClr val="tx1"/>
            </a:solidFill>
            <a:round/>
            <a:headEnd/>
            <a:tailEnd/>
          </a:ln>
          <a:effectLst/>
        </p:spPr>
        <p:txBody>
          <a:bodyPr wrap="none" anchor="ctr"/>
          <a:lstStyle/>
          <a:p>
            <a:endParaRPr lang="zh-CN" altLang="en-US"/>
          </a:p>
        </p:txBody>
      </p:sp>
      <p:sp>
        <p:nvSpPr>
          <p:cNvPr id="105564" name="Line 92"/>
          <p:cNvSpPr>
            <a:spLocks noChangeShapeType="1"/>
          </p:cNvSpPr>
          <p:nvPr/>
        </p:nvSpPr>
        <p:spPr bwMode="auto">
          <a:xfrm flipV="1">
            <a:off x="1066800" y="5105400"/>
            <a:ext cx="304800" cy="0"/>
          </a:xfrm>
          <a:prstGeom prst="line">
            <a:avLst/>
          </a:prstGeom>
          <a:noFill/>
          <a:ln w="28575">
            <a:solidFill>
              <a:schemeClr val="tx1"/>
            </a:solidFill>
            <a:round/>
            <a:headEnd/>
            <a:tailEnd/>
          </a:ln>
          <a:effectLst/>
        </p:spPr>
        <p:txBody>
          <a:bodyPr wrap="none" anchor="ctr"/>
          <a:lstStyle/>
          <a:p>
            <a:endParaRPr lang="zh-CN" altLang="en-US"/>
          </a:p>
        </p:txBody>
      </p:sp>
      <p:sp>
        <p:nvSpPr>
          <p:cNvPr id="105565" name="Line 93"/>
          <p:cNvSpPr>
            <a:spLocks noChangeShapeType="1"/>
          </p:cNvSpPr>
          <p:nvPr/>
        </p:nvSpPr>
        <p:spPr bwMode="auto">
          <a:xfrm>
            <a:off x="2286000" y="2057400"/>
            <a:ext cx="457200" cy="0"/>
          </a:xfrm>
          <a:prstGeom prst="line">
            <a:avLst/>
          </a:prstGeom>
          <a:noFill/>
          <a:ln w="28575">
            <a:solidFill>
              <a:srgbClr val="FF9900"/>
            </a:solidFill>
            <a:round/>
            <a:headEnd/>
            <a:tailEnd type="triangle" w="med" len="med"/>
          </a:ln>
          <a:effectLst/>
        </p:spPr>
        <p:txBody>
          <a:bodyPr wrap="none" anchor="ctr"/>
          <a:lstStyle/>
          <a:p>
            <a:endParaRPr lang="zh-CN" altLang="en-US"/>
          </a:p>
        </p:txBody>
      </p:sp>
      <p:sp>
        <p:nvSpPr>
          <p:cNvPr id="105566" name="Line 94"/>
          <p:cNvSpPr>
            <a:spLocks noChangeShapeType="1"/>
          </p:cNvSpPr>
          <p:nvPr/>
        </p:nvSpPr>
        <p:spPr bwMode="auto">
          <a:xfrm flipV="1">
            <a:off x="2209800" y="3048000"/>
            <a:ext cx="457200" cy="0"/>
          </a:xfrm>
          <a:prstGeom prst="line">
            <a:avLst/>
          </a:prstGeom>
          <a:noFill/>
          <a:ln w="28575">
            <a:solidFill>
              <a:srgbClr val="FF9900"/>
            </a:solidFill>
            <a:round/>
            <a:headEnd/>
            <a:tailEnd type="triangle" w="med" len="med"/>
          </a:ln>
          <a:effectLst/>
        </p:spPr>
        <p:txBody>
          <a:bodyPr wrap="none" anchor="ctr"/>
          <a:lstStyle/>
          <a:p>
            <a:endParaRPr lang="zh-CN" altLang="en-US"/>
          </a:p>
        </p:txBody>
      </p:sp>
      <p:sp>
        <p:nvSpPr>
          <p:cNvPr id="105567" name="Line 95"/>
          <p:cNvSpPr>
            <a:spLocks noChangeShapeType="1"/>
          </p:cNvSpPr>
          <p:nvPr/>
        </p:nvSpPr>
        <p:spPr bwMode="auto">
          <a:xfrm>
            <a:off x="2286000" y="3962400"/>
            <a:ext cx="457200" cy="0"/>
          </a:xfrm>
          <a:prstGeom prst="line">
            <a:avLst/>
          </a:prstGeom>
          <a:noFill/>
          <a:ln w="28575">
            <a:solidFill>
              <a:srgbClr val="FF9900"/>
            </a:solidFill>
            <a:round/>
            <a:headEnd/>
            <a:tailEnd type="triangle" w="med" len="med"/>
          </a:ln>
          <a:effectLst/>
        </p:spPr>
        <p:txBody>
          <a:bodyPr wrap="none" anchor="ctr"/>
          <a:lstStyle/>
          <a:p>
            <a:endParaRPr lang="zh-CN" altLang="en-US"/>
          </a:p>
        </p:txBody>
      </p:sp>
      <p:sp>
        <p:nvSpPr>
          <p:cNvPr id="105568" name="Line 96"/>
          <p:cNvSpPr>
            <a:spLocks noChangeShapeType="1"/>
          </p:cNvSpPr>
          <p:nvPr/>
        </p:nvSpPr>
        <p:spPr bwMode="auto">
          <a:xfrm>
            <a:off x="4370388" y="3068638"/>
            <a:ext cx="433387" cy="0"/>
          </a:xfrm>
          <a:prstGeom prst="line">
            <a:avLst/>
          </a:prstGeom>
          <a:noFill/>
          <a:ln w="57150">
            <a:solidFill>
              <a:schemeClr val="tx1"/>
            </a:solidFill>
            <a:round/>
            <a:headEnd/>
            <a:tailEnd type="triangle" w="med" len="med"/>
          </a:ln>
          <a:effectLst/>
        </p:spPr>
        <p:txBody>
          <a:bodyPr wrap="none" anchor="ctr"/>
          <a:lstStyle/>
          <a:p>
            <a:endParaRPr lang="zh-CN" altLang="en-US"/>
          </a:p>
        </p:txBody>
      </p:sp>
      <p:sp>
        <p:nvSpPr>
          <p:cNvPr id="105569" name="Line 97"/>
          <p:cNvSpPr>
            <a:spLocks noChangeShapeType="1"/>
          </p:cNvSpPr>
          <p:nvPr/>
        </p:nvSpPr>
        <p:spPr bwMode="auto">
          <a:xfrm flipV="1">
            <a:off x="4271963" y="3894138"/>
            <a:ext cx="504825" cy="0"/>
          </a:xfrm>
          <a:prstGeom prst="line">
            <a:avLst/>
          </a:prstGeom>
          <a:noFill/>
          <a:ln w="57150">
            <a:solidFill>
              <a:schemeClr val="tx1"/>
            </a:solidFill>
            <a:round/>
            <a:headEnd/>
            <a:tailEnd type="triangle" w="med" len="med"/>
          </a:ln>
          <a:effectLst/>
        </p:spPr>
        <p:txBody>
          <a:bodyPr wrap="none" anchor="ctr"/>
          <a:lstStyle/>
          <a:p>
            <a:endParaRPr lang="zh-CN" altLang="en-US"/>
          </a:p>
        </p:txBody>
      </p:sp>
      <p:sp>
        <p:nvSpPr>
          <p:cNvPr id="105570" name="Line 98"/>
          <p:cNvSpPr>
            <a:spLocks noChangeShapeType="1"/>
          </p:cNvSpPr>
          <p:nvPr/>
        </p:nvSpPr>
        <p:spPr bwMode="auto">
          <a:xfrm flipH="1">
            <a:off x="4329113" y="3908425"/>
            <a:ext cx="0" cy="881063"/>
          </a:xfrm>
          <a:prstGeom prst="line">
            <a:avLst/>
          </a:prstGeom>
          <a:noFill/>
          <a:ln w="57150">
            <a:solidFill>
              <a:schemeClr val="tx1"/>
            </a:solidFill>
            <a:round/>
            <a:headEnd/>
            <a:tailEnd/>
          </a:ln>
          <a:effectLst/>
        </p:spPr>
        <p:txBody>
          <a:bodyPr wrap="none" anchor="ctr"/>
          <a:lstStyle/>
          <a:p>
            <a:endParaRPr lang="zh-CN" altLang="en-US"/>
          </a:p>
        </p:txBody>
      </p:sp>
      <p:sp>
        <p:nvSpPr>
          <p:cNvPr id="105571" name="Line 99"/>
          <p:cNvSpPr>
            <a:spLocks noChangeShapeType="1"/>
          </p:cNvSpPr>
          <p:nvPr/>
        </p:nvSpPr>
        <p:spPr bwMode="auto">
          <a:xfrm>
            <a:off x="4341813" y="4335463"/>
            <a:ext cx="447675" cy="0"/>
          </a:xfrm>
          <a:prstGeom prst="line">
            <a:avLst/>
          </a:prstGeom>
          <a:noFill/>
          <a:ln w="57150">
            <a:solidFill>
              <a:schemeClr val="tx1"/>
            </a:solidFill>
            <a:round/>
            <a:headEnd/>
            <a:tailEnd type="triangle" w="med" len="med"/>
          </a:ln>
          <a:effectLst/>
        </p:spPr>
        <p:txBody>
          <a:bodyPr wrap="none" anchor="ctr"/>
          <a:lstStyle/>
          <a:p>
            <a:endParaRPr lang="zh-CN" altLang="en-US"/>
          </a:p>
        </p:txBody>
      </p:sp>
      <p:sp>
        <p:nvSpPr>
          <p:cNvPr id="105572" name="Line 100"/>
          <p:cNvSpPr>
            <a:spLocks noChangeShapeType="1"/>
          </p:cNvSpPr>
          <p:nvPr/>
        </p:nvSpPr>
        <p:spPr bwMode="auto">
          <a:xfrm>
            <a:off x="938213" y="5857875"/>
            <a:ext cx="3910012" cy="0"/>
          </a:xfrm>
          <a:prstGeom prst="line">
            <a:avLst/>
          </a:prstGeom>
          <a:noFill/>
          <a:ln w="28575">
            <a:solidFill>
              <a:srgbClr val="FF9900"/>
            </a:solidFill>
            <a:round/>
            <a:headEnd/>
            <a:tailEnd type="triangle" w="med" len="med"/>
          </a:ln>
          <a:effectLst/>
        </p:spPr>
        <p:txBody>
          <a:bodyPr wrap="none" anchor="ctr"/>
          <a:lstStyle/>
          <a:p>
            <a:endParaRPr lang="zh-CN" altLang="en-US"/>
          </a:p>
        </p:txBody>
      </p:sp>
      <p:sp>
        <p:nvSpPr>
          <p:cNvPr id="105573" name="Line 101"/>
          <p:cNvSpPr>
            <a:spLocks noChangeShapeType="1"/>
          </p:cNvSpPr>
          <p:nvPr/>
        </p:nvSpPr>
        <p:spPr bwMode="auto">
          <a:xfrm>
            <a:off x="5715000" y="5867400"/>
            <a:ext cx="3124200" cy="0"/>
          </a:xfrm>
          <a:prstGeom prst="line">
            <a:avLst/>
          </a:prstGeom>
          <a:noFill/>
          <a:ln w="19050">
            <a:solidFill>
              <a:srgbClr val="CC0000"/>
            </a:solidFill>
            <a:round/>
            <a:headEnd/>
            <a:tailEnd/>
          </a:ln>
          <a:effectLst/>
        </p:spPr>
        <p:txBody>
          <a:bodyPr wrap="none" anchor="ctr"/>
          <a:lstStyle/>
          <a:p>
            <a:endParaRPr lang="zh-CN" altLang="en-US"/>
          </a:p>
        </p:txBody>
      </p:sp>
      <p:sp>
        <p:nvSpPr>
          <p:cNvPr id="105574" name="Line 102"/>
          <p:cNvSpPr>
            <a:spLocks noChangeShapeType="1"/>
          </p:cNvSpPr>
          <p:nvPr/>
        </p:nvSpPr>
        <p:spPr bwMode="auto">
          <a:xfrm flipV="1">
            <a:off x="7620000" y="5410200"/>
            <a:ext cx="0" cy="457200"/>
          </a:xfrm>
          <a:prstGeom prst="line">
            <a:avLst/>
          </a:prstGeom>
          <a:noFill/>
          <a:ln w="28575">
            <a:solidFill>
              <a:srgbClr val="CC0000"/>
            </a:solidFill>
            <a:round/>
            <a:headEnd/>
            <a:tailEnd type="triangle" w="med" len="med"/>
          </a:ln>
          <a:effectLst/>
        </p:spPr>
        <p:txBody>
          <a:bodyPr wrap="none" anchor="ctr"/>
          <a:lstStyle/>
          <a:p>
            <a:endParaRPr lang="zh-CN" altLang="en-US"/>
          </a:p>
        </p:txBody>
      </p:sp>
      <p:sp>
        <p:nvSpPr>
          <p:cNvPr id="105575" name="Line 103"/>
          <p:cNvSpPr>
            <a:spLocks noChangeShapeType="1"/>
          </p:cNvSpPr>
          <p:nvPr/>
        </p:nvSpPr>
        <p:spPr bwMode="auto">
          <a:xfrm flipV="1">
            <a:off x="7848600" y="4343400"/>
            <a:ext cx="381000" cy="0"/>
          </a:xfrm>
          <a:prstGeom prst="line">
            <a:avLst/>
          </a:prstGeom>
          <a:noFill/>
          <a:ln w="28575">
            <a:solidFill>
              <a:schemeClr val="tx1"/>
            </a:solidFill>
            <a:round/>
            <a:headEnd/>
            <a:tailEnd/>
          </a:ln>
          <a:effectLst/>
        </p:spPr>
        <p:txBody>
          <a:bodyPr wrap="none" anchor="ctr"/>
          <a:lstStyle/>
          <a:p>
            <a:endParaRPr lang="zh-CN" altLang="en-US"/>
          </a:p>
        </p:txBody>
      </p:sp>
      <p:sp>
        <p:nvSpPr>
          <p:cNvPr id="105576" name="Line 104"/>
          <p:cNvSpPr>
            <a:spLocks noChangeShapeType="1"/>
          </p:cNvSpPr>
          <p:nvPr/>
        </p:nvSpPr>
        <p:spPr bwMode="auto">
          <a:xfrm flipH="1" flipV="1">
            <a:off x="8229600" y="1600200"/>
            <a:ext cx="0" cy="2743200"/>
          </a:xfrm>
          <a:prstGeom prst="line">
            <a:avLst/>
          </a:prstGeom>
          <a:noFill/>
          <a:ln w="28575">
            <a:solidFill>
              <a:schemeClr val="tx1"/>
            </a:solidFill>
            <a:round/>
            <a:headEnd/>
            <a:tailEnd type="triangle" w="med" len="med"/>
          </a:ln>
          <a:effectLst/>
        </p:spPr>
        <p:txBody>
          <a:bodyPr wrap="none" anchor="ctr"/>
          <a:lstStyle/>
          <a:p>
            <a:endParaRPr lang="zh-CN" altLang="en-US"/>
          </a:p>
        </p:txBody>
      </p:sp>
      <p:sp>
        <p:nvSpPr>
          <p:cNvPr id="105577" name="Text Box 105"/>
          <p:cNvSpPr txBox="1">
            <a:spLocks noChangeArrowheads="1"/>
          </p:cNvSpPr>
          <p:nvPr/>
        </p:nvSpPr>
        <p:spPr bwMode="auto">
          <a:xfrm>
            <a:off x="8077200" y="4572000"/>
            <a:ext cx="608013" cy="396875"/>
          </a:xfrm>
          <a:prstGeom prst="rect">
            <a:avLst/>
          </a:prstGeom>
          <a:noFill/>
          <a:ln w="9525">
            <a:noFill/>
            <a:miter lim="800000"/>
            <a:headEnd/>
            <a:tailEnd/>
          </a:ln>
          <a:effectLst/>
        </p:spPr>
        <p:txBody>
          <a:bodyPr wrap="none">
            <a:spAutoFit/>
          </a:bodyPr>
          <a:lstStyle/>
          <a:p>
            <a:pPr>
              <a:spcBef>
                <a:spcPct val="50000"/>
              </a:spcBef>
            </a:pPr>
            <a:r>
              <a:rPr kumimoji="0" lang="en-US" altLang="zh-CN" sz="2000"/>
              <a:t>L1P</a:t>
            </a:r>
            <a:endParaRPr kumimoji="0" lang="en-US" altLang="zh-CN"/>
          </a:p>
        </p:txBody>
      </p:sp>
      <p:sp>
        <p:nvSpPr>
          <p:cNvPr id="105578" name="Line 106"/>
          <p:cNvSpPr>
            <a:spLocks noChangeShapeType="1"/>
          </p:cNvSpPr>
          <p:nvPr/>
        </p:nvSpPr>
        <p:spPr bwMode="auto">
          <a:xfrm>
            <a:off x="4367213" y="1973263"/>
            <a:ext cx="2947987" cy="12700"/>
          </a:xfrm>
          <a:prstGeom prst="line">
            <a:avLst/>
          </a:prstGeom>
          <a:noFill/>
          <a:ln w="28575">
            <a:solidFill>
              <a:schemeClr val="tx1"/>
            </a:solidFill>
            <a:round/>
            <a:headEnd/>
            <a:tailEnd type="triangle" w="med" len="med"/>
          </a:ln>
          <a:effectLst/>
        </p:spPr>
        <p:txBody>
          <a:bodyPr wrap="none" anchor="ctr"/>
          <a:lstStyle/>
          <a:p>
            <a:endParaRPr lang="zh-CN" altLang="en-US"/>
          </a:p>
        </p:txBody>
      </p:sp>
      <p:sp>
        <p:nvSpPr>
          <p:cNvPr id="105579" name="Text Box 107"/>
          <p:cNvSpPr txBox="1">
            <a:spLocks noChangeArrowheads="1"/>
          </p:cNvSpPr>
          <p:nvPr/>
        </p:nvSpPr>
        <p:spPr bwMode="auto">
          <a:xfrm>
            <a:off x="5795963" y="5805488"/>
            <a:ext cx="1160462" cy="336550"/>
          </a:xfrm>
          <a:prstGeom prst="rect">
            <a:avLst/>
          </a:prstGeom>
          <a:noFill/>
          <a:ln w="9525">
            <a:noFill/>
            <a:miter lim="800000"/>
            <a:headEnd/>
            <a:tailEnd/>
          </a:ln>
          <a:effectLst/>
        </p:spPr>
        <p:txBody>
          <a:bodyPr wrap="none">
            <a:spAutoFit/>
          </a:bodyPr>
          <a:lstStyle/>
          <a:p>
            <a:pPr>
              <a:spcBef>
                <a:spcPct val="50000"/>
              </a:spcBef>
            </a:pPr>
            <a:r>
              <a:rPr kumimoji="0" lang="en-US" altLang="zh-CN" sz="1600">
                <a:solidFill>
                  <a:srgbClr val="E12607"/>
                </a:solidFill>
              </a:rPr>
              <a:t>41.65 MHz </a:t>
            </a:r>
            <a:endParaRPr kumimoji="0" lang="en-US" altLang="zh-CN" sz="2000"/>
          </a:p>
        </p:txBody>
      </p:sp>
      <p:sp>
        <p:nvSpPr>
          <p:cNvPr id="105580" name="AutoShape 108"/>
          <p:cNvSpPr>
            <a:spLocks noChangeArrowheads="1"/>
          </p:cNvSpPr>
          <p:nvPr/>
        </p:nvSpPr>
        <p:spPr bwMode="auto">
          <a:xfrm>
            <a:off x="6311900" y="4157663"/>
            <a:ext cx="952500" cy="292100"/>
          </a:xfrm>
          <a:prstGeom prst="rightArrow">
            <a:avLst>
              <a:gd name="adj1" fmla="val 50000"/>
              <a:gd name="adj2" fmla="val 81522"/>
            </a:avLst>
          </a:prstGeom>
          <a:solidFill>
            <a:srgbClr val="000000"/>
          </a:solidFill>
          <a:ln w="9525">
            <a:solidFill>
              <a:schemeClr val="tx1"/>
            </a:solidFill>
            <a:miter lim="800000"/>
            <a:headEnd/>
            <a:tailEnd/>
          </a:ln>
          <a:effectLst/>
        </p:spPr>
        <p:txBody>
          <a:bodyPr wrap="none" anchor="ctr"/>
          <a:lstStyle/>
          <a:p>
            <a:endParaRPr lang="zh-CN" altLang="en-US"/>
          </a:p>
        </p:txBody>
      </p:sp>
      <p:sp>
        <p:nvSpPr>
          <p:cNvPr id="105581" name="AutoShape 109"/>
          <p:cNvSpPr>
            <a:spLocks noChangeArrowheads="1"/>
          </p:cNvSpPr>
          <p:nvPr/>
        </p:nvSpPr>
        <p:spPr bwMode="auto">
          <a:xfrm>
            <a:off x="4025900" y="5030788"/>
            <a:ext cx="3263900" cy="215900"/>
          </a:xfrm>
          <a:prstGeom prst="rightArrow">
            <a:avLst>
              <a:gd name="adj1" fmla="val 50000"/>
              <a:gd name="adj2" fmla="val 377941"/>
            </a:avLst>
          </a:prstGeom>
          <a:solidFill>
            <a:srgbClr val="000000"/>
          </a:solidFill>
          <a:ln w="9525">
            <a:solidFill>
              <a:schemeClr val="tx1"/>
            </a:solidFill>
            <a:miter lim="800000"/>
            <a:headEnd/>
            <a:tailEnd/>
          </a:ln>
          <a:effectLst/>
        </p:spPr>
        <p:txBody>
          <a:bodyPr wrap="none" anchor="ctr"/>
          <a:lstStyle/>
          <a:p>
            <a:endParaRPr lang="zh-CN" altLang="en-US"/>
          </a:p>
        </p:txBody>
      </p:sp>
      <p:sp>
        <p:nvSpPr>
          <p:cNvPr id="105582" name="Line 110"/>
          <p:cNvSpPr>
            <a:spLocks noChangeShapeType="1"/>
          </p:cNvSpPr>
          <p:nvPr/>
        </p:nvSpPr>
        <p:spPr bwMode="auto">
          <a:xfrm flipV="1">
            <a:off x="4902200" y="5437188"/>
            <a:ext cx="0" cy="228600"/>
          </a:xfrm>
          <a:prstGeom prst="line">
            <a:avLst/>
          </a:prstGeom>
          <a:noFill/>
          <a:ln w="38100">
            <a:solidFill>
              <a:srgbClr val="FF0000"/>
            </a:solidFill>
            <a:round/>
            <a:headEnd/>
            <a:tailEnd type="triangle" w="med" len="med"/>
          </a:ln>
          <a:effectLst/>
        </p:spPr>
        <p:txBody>
          <a:bodyPr wrap="none" anchor="ctr"/>
          <a:lstStyle/>
          <a:p>
            <a:endParaRPr lang="zh-CN" altLang="en-US"/>
          </a:p>
        </p:txBody>
      </p:sp>
      <p:sp>
        <p:nvSpPr>
          <p:cNvPr id="105583" name="Line 111"/>
          <p:cNvSpPr>
            <a:spLocks noChangeShapeType="1"/>
          </p:cNvSpPr>
          <p:nvPr/>
        </p:nvSpPr>
        <p:spPr bwMode="auto">
          <a:xfrm flipV="1">
            <a:off x="5245100" y="5424488"/>
            <a:ext cx="0" cy="241300"/>
          </a:xfrm>
          <a:prstGeom prst="line">
            <a:avLst/>
          </a:prstGeom>
          <a:noFill/>
          <a:ln w="38100">
            <a:solidFill>
              <a:srgbClr val="FF0000"/>
            </a:solidFill>
            <a:round/>
            <a:headEnd/>
            <a:tailEnd type="triangle" w="med" len="med"/>
          </a:ln>
          <a:effectLst/>
        </p:spPr>
        <p:txBody>
          <a:bodyPr wrap="none" anchor="ctr"/>
          <a:lstStyle/>
          <a:p>
            <a:endParaRPr lang="zh-CN" altLang="en-US"/>
          </a:p>
        </p:txBody>
      </p:sp>
      <p:sp>
        <p:nvSpPr>
          <p:cNvPr id="105584" name="Line 112"/>
          <p:cNvSpPr>
            <a:spLocks noChangeShapeType="1"/>
          </p:cNvSpPr>
          <p:nvPr/>
        </p:nvSpPr>
        <p:spPr bwMode="auto">
          <a:xfrm flipV="1">
            <a:off x="5600700" y="5437188"/>
            <a:ext cx="0" cy="215900"/>
          </a:xfrm>
          <a:prstGeom prst="line">
            <a:avLst/>
          </a:prstGeom>
          <a:noFill/>
          <a:ln w="38100">
            <a:solidFill>
              <a:srgbClr val="FF0000"/>
            </a:solidFill>
            <a:round/>
            <a:headEnd/>
            <a:tailEnd type="triangle" w="med" len="med"/>
          </a:ln>
          <a:effectLst/>
        </p:spPr>
        <p:txBody>
          <a:bodyPr wrap="none" anchor="ctr"/>
          <a:lstStyle/>
          <a:p>
            <a:endParaRPr lang="zh-CN" altLang="en-US"/>
          </a:p>
        </p:txBody>
      </p:sp>
      <p:sp>
        <p:nvSpPr>
          <p:cNvPr id="105585" name="Rectangle 113"/>
          <p:cNvSpPr>
            <a:spLocks noChangeArrowheads="1"/>
          </p:cNvSpPr>
          <p:nvPr/>
        </p:nvSpPr>
        <p:spPr bwMode="auto">
          <a:xfrm>
            <a:off x="5499100" y="2147888"/>
            <a:ext cx="1168400" cy="5461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05586" name="Line 114"/>
          <p:cNvSpPr>
            <a:spLocks noChangeShapeType="1"/>
          </p:cNvSpPr>
          <p:nvPr/>
        </p:nvSpPr>
        <p:spPr bwMode="auto">
          <a:xfrm flipV="1">
            <a:off x="5105400" y="2490788"/>
            <a:ext cx="0" cy="393700"/>
          </a:xfrm>
          <a:prstGeom prst="line">
            <a:avLst/>
          </a:prstGeom>
          <a:noFill/>
          <a:ln w="38100">
            <a:solidFill>
              <a:srgbClr val="00CC66"/>
            </a:solidFill>
            <a:round/>
            <a:headEnd/>
            <a:tailEnd/>
          </a:ln>
          <a:effectLst/>
        </p:spPr>
        <p:txBody>
          <a:bodyPr wrap="none" anchor="ctr"/>
          <a:lstStyle/>
          <a:p>
            <a:endParaRPr lang="zh-CN" altLang="en-US"/>
          </a:p>
        </p:txBody>
      </p:sp>
      <p:sp>
        <p:nvSpPr>
          <p:cNvPr id="105587" name="Line 115"/>
          <p:cNvSpPr>
            <a:spLocks noChangeShapeType="1"/>
          </p:cNvSpPr>
          <p:nvPr/>
        </p:nvSpPr>
        <p:spPr bwMode="auto">
          <a:xfrm flipV="1">
            <a:off x="5105400" y="2490788"/>
            <a:ext cx="393700" cy="0"/>
          </a:xfrm>
          <a:prstGeom prst="line">
            <a:avLst/>
          </a:prstGeom>
          <a:noFill/>
          <a:ln w="38100">
            <a:solidFill>
              <a:srgbClr val="00CC66"/>
            </a:solidFill>
            <a:round/>
            <a:headEnd/>
            <a:tailEnd type="triangle" w="med" len="med"/>
          </a:ln>
          <a:effectLst/>
        </p:spPr>
        <p:txBody>
          <a:bodyPr wrap="none" anchor="ctr"/>
          <a:lstStyle/>
          <a:p>
            <a:endParaRPr lang="zh-CN" altLang="en-US"/>
          </a:p>
        </p:txBody>
      </p:sp>
      <p:sp>
        <p:nvSpPr>
          <p:cNvPr id="105588" name="Line 116"/>
          <p:cNvSpPr>
            <a:spLocks noChangeShapeType="1"/>
          </p:cNvSpPr>
          <p:nvPr/>
        </p:nvSpPr>
        <p:spPr bwMode="auto">
          <a:xfrm flipV="1">
            <a:off x="6159500" y="2693988"/>
            <a:ext cx="0" cy="952500"/>
          </a:xfrm>
          <a:prstGeom prst="line">
            <a:avLst/>
          </a:prstGeom>
          <a:noFill/>
          <a:ln w="38100">
            <a:solidFill>
              <a:srgbClr val="00CC66"/>
            </a:solidFill>
            <a:round/>
            <a:headEnd/>
            <a:tailEnd type="triangle" w="med" len="med"/>
          </a:ln>
          <a:effectLst/>
        </p:spPr>
        <p:txBody>
          <a:bodyPr wrap="none" anchor="ctr"/>
          <a:lstStyle/>
          <a:p>
            <a:endParaRPr lang="zh-CN" altLang="en-US"/>
          </a:p>
        </p:txBody>
      </p:sp>
      <p:sp>
        <p:nvSpPr>
          <p:cNvPr id="105589" name="Line 117"/>
          <p:cNvSpPr>
            <a:spLocks noChangeShapeType="1"/>
          </p:cNvSpPr>
          <p:nvPr/>
        </p:nvSpPr>
        <p:spPr bwMode="auto">
          <a:xfrm>
            <a:off x="6667500" y="2414588"/>
            <a:ext cx="660400" cy="0"/>
          </a:xfrm>
          <a:prstGeom prst="line">
            <a:avLst/>
          </a:prstGeom>
          <a:noFill/>
          <a:ln w="38100">
            <a:solidFill>
              <a:srgbClr val="00CC66"/>
            </a:solidFill>
            <a:round/>
            <a:headEnd/>
            <a:tailEnd type="triangle" w="med" len="med"/>
          </a:ln>
          <a:effectLst/>
        </p:spPr>
        <p:txBody>
          <a:bodyPr wrap="none" anchor="ctr"/>
          <a:lstStyle/>
          <a:p>
            <a:endParaRPr lang="zh-CN" altLang="en-US"/>
          </a:p>
        </p:txBody>
      </p:sp>
      <p:sp>
        <p:nvSpPr>
          <p:cNvPr id="105590" name="AutoShape 118"/>
          <p:cNvSpPr>
            <a:spLocks noChangeArrowheads="1"/>
          </p:cNvSpPr>
          <p:nvPr/>
        </p:nvSpPr>
        <p:spPr bwMode="auto">
          <a:xfrm>
            <a:off x="6019800" y="2998788"/>
            <a:ext cx="1282700" cy="266700"/>
          </a:xfrm>
          <a:prstGeom prst="rightArrow">
            <a:avLst>
              <a:gd name="adj1" fmla="val 50000"/>
              <a:gd name="adj2" fmla="val 120238"/>
            </a:avLst>
          </a:prstGeom>
          <a:solidFill>
            <a:srgbClr val="000000"/>
          </a:solidFill>
          <a:ln w="9525">
            <a:solidFill>
              <a:schemeClr val="tx1"/>
            </a:solidFill>
            <a:miter lim="800000"/>
            <a:headEnd/>
            <a:tailEnd/>
          </a:ln>
          <a:effectLst/>
        </p:spPr>
        <p:txBody>
          <a:bodyPr wrap="none" anchor="ctr"/>
          <a:lstStyle/>
          <a:p>
            <a:endParaRPr lang="zh-CN" altLang="en-US"/>
          </a:p>
        </p:txBody>
      </p:sp>
      <p:sp>
        <p:nvSpPr>
          <p:cNvPr id="105591" name="AutoShape 119"/>
          <p:cNvSpPr>
            <a:spLocks noChangeArrowheads="1"/>
          </p:cNvSpPr>
          <p:nvPr/>
        </p:nvSpPr>
        <p:spPr bwMode="auto">
          <a:xfrm>
            <a:off x="6273800" y="3700463"/>
            <a:ext cx="1003300" cy="266700"/>
          </a:xfrm>
          <a:prstGeom prst="rightArrow">
            <a:avLst>
              <a:gd name="adj1" fmla="val 50000"/>
              <a:gd name="adj2" fmla="val 94048"/>
            </a:avLst>
          </a:prstGeom>
          <a:solidFill>
            <a:srgbClr val="000000"/>
          </a:solidFill>
          <a:ln w="9525">
            <a:solidFill>
              <a:schemeClr val="tx1"/>
            </a:solidFill>
            <a:miter lim="800000"/>
            <a:headEnd/>
            <a:tailEnd/>
          </a:ln>
          <a:effectLst/>
        </p:spPr>
        <p:txBody>
          <a:bodyPr wrap="none" anchor="ctr"/>
          <a:lstStyle/>
          <a:p>
            <a:endParaRPr lang="zh-CN" altLang="en-US"/>
          </a:p>
        </p:txBody>
      </p:sp>
      <p:sp>
        <p:nvSpPr>
          <p:cNvPr id="105592" name="Text Box 120"/>
          <p:cNvSpPr txBox="1">
            <a:spLocks noChangeArrowheads="1"/>
          </p:cNvSpPr>
          <p:nvPr/>
        </p:nvSpPr>
        <p:spPr bwMode="auto">
          <a:xfrm>
            <a:off x="5486400" y="2274888"/>
            <a:ext cx="1230313" cy="336550"/>
          </a:xfrm>
          <a:prstGeom prst="rect">
            <a:avLst/>
          </a:prstGeom>
          <a:noFill/>
          <a:ln w="9525">
            <a:noFill/>
            <a:miter lim="800000"/>
            <a:headEnd/>
            <a:tailEnd/>
          </a:ln>
          <a:effectLst/>
        </p:spPr>
        <p:txBody>
          <a:bodyPr wrap="none">
            <a:spAutoFit/>
          </a:bodyPr>
          <a:lstStyle/>
          <a:p>
            <a:pPr>
              <a:spcBef>
                <a:spcPct val="50000"/>
              </a:spcBef>
            </a:pPr>
            <a:r>
              <a:rPr kumimoji="0" lang="en-US" altLang="zh-CN" sz="1600"/>
              <a:t>Track Match</a:t>
            </a:r>
            <a:endParaRPr kumimoji="0" lang="en-US" altLang="zh-CN" sz="2800"/>
          </a:p>
        </p:txBody>
      </p:sp>
      <p:sp>
        <p:nvSpPr>
          <p:cNvPr id="105593" name="Line 121"/>
          <p:cNvSpPr>
            <a:spLocks noChangeShapeType="1"/>
          </p:cNvSpPr>
          <p:nvPr/>
        </p:nvSpPr>
        <p:spPr bwMode="auto">
          <a:xfrm>
            <a:off x="5080000" y="2109788"/>
            <a:ext cx="0" cy="152400"/>
          </a:xfrm>
          <a:prstGeom prst="line">
            <a:avLst/>
          </a:prstGeom>
          <a:noFill/>
          <a:ln w="38100">
            <a:solidFill>
              <a:srgbClr val="00CC66"/>
            </a:solidFill>
            <a:round/>
            <a:headEnd/>
            <a:tailEnd/>
          </a:ln>
          <a:effectLst/>
        </p:spPr>
        <p:txBody>
          <a:bodyPr wrap="none" anchor="ctr"/>
          <a:lstStyle/>
          <a:p>
            <a:endParaRPr lang="zh-CN" altLang="en-US"/>
          </a:p>
        </p:txBody>
      </p:sp>
      <p:sp>
        <p:nvSpPr>
          <p:cNvPr id="105594" name="Line 122"/>
          <p:cNvSpPr>
            <a:spLocks noChangeShapeType="1"/>
          </p:cNvSpPr>
          <p:nvPr/>
        </p:nvSpPr>
        <p:spPr bwMode="auto">
          <a:xfrm>
            <a:off x="5080000" y="2262188"/>
            <a:ext cx="406400" cy="0"/>
          </a:xfrm>
          <a:prstGeom prst="line">
            <a:avLst/>
          </a:prstGeom>
          <a:noFill/>
          <a:ln w="38100">
            <a:solidFill>
              <a:srgbClr val="00CC66"/>
            </a:solidFill>
            <a:round/>
            <a:headEnd/>
            <a:tailEnd type="triangle" w="med" len="med"/>
          </a:ln>
          <a:effectLst/>
        </p:spPr>
        <p:txBody>
          <a:bodyPr wrap="none" anchor="ctr"/>
          <a:lstStyle/>
          <a:p>
            <a:endParaRPr lang="zh-CN" altLang="en-US"/>
          </a:p>
        </p:txBody>
      </p:sp>
      <p:sp>
        <p:nvSpPr>
          <p:cNvPr id="105595" name="Line 123"/>
          <p:cNvSpPr>
            <a:spLocks noChangeShapeType="1"/>
          </p:cNvSpPr>
          <p:nvPr/>
        </p:nvSpPr>
        <p:spPr bwMode="auto">
          <a:xfrm flipH="1">
            <a:off x="4343400" y="2109788"/>
            <a:ext cx="723900" cy="0"/>
          </a:xfrm>
          <a:prstGeom prst="line">
            <a:avLst/>
          </a:prstGeom>
          <a:noFill/>
          <a:ln w="38100">
            <a:solidFill>
              <a:srgbClr val="00CC66"/>
            </a:solidFill>
            <a:round/>
            <a:headEnd/>
            <a:tailEnd/>
          </a:ln>
          <a:effectLst/>
        </p:spPr>
        <p:txBody>
          <a:bodyPr wrap="none" anchor="ctr"/>
          <a:lstStyle/>
          <a:p>
            <a:endParaRPr lang="zh-CN" altLang="en-US"/>
          </a:p>
        </p:txBody>
      </p:sp>
      <p:sp>
        <p:nvSpPr>
          <p:cNvPr id="105596" name="Rectangle 124"/>
          <p:cNvSpPr>
            <a:spLocks noChangeArrowheads="1"/>
          </p:cNvSpPr>
          <p:nvPr/>
        </p:nvSpPr>
        <p:spPr bwMode="auto">
          <a:xfrm>
            <a:off x="4787900" y="3633788"/>
            <a:ext cx="1460500" cy="368300"/>
          </a:xfrm>
          <a:prstGeom prst="rect">
            <a:avLst/>
          </a:prstGeom>
          <a:solidFill>
            <a:srgbClr val="99CCFF"/>
          </a:solidFill>
          <a:ln w="9525">
            <a:solidFill>
              <a:schemeClr val="tx1"/>
            </a:solidFill>
            <a:miter lim="800000"/>
            <a:headEnd/>
            <a:tailEnd/>
          </a:ln>
          <a:effectLst/>
        </p:spPr>
        <p:txBody>
          <a:bodyPr wrap="none" anchor="ctr"/>
          <a:lstStyle/>
          <a:p>
            <a:endParaRPr lang="zh-CN" altLang="en-US"/>
          </a:p>
        </p:txBody>
      </p:sp>
      <p:sp>
        <p:nvSpPr>
          <p:cNvPr id="105597" name="Text Box 125"/>
          <p:cNvSpPr txBox="1">
            <a:spLocks noChangeArrowheads="1"/>
          </p:cNvSpPr>
          <p:nvPr/>
        </p:nvSpPr>
        <p:spPr bwMode="auto">
          <a:xfrm>
            <a:off x="4838700" y="3659188"/>
            <a:ext cx="1316038" cy="304800"/>
          </a:xfrm>
          <a:prstGeom prst="rect">
            <a:avLst/>
          </a:prstGeom>
          <a:noFill/>
          <a:ln w="9525">
            <a:noFill/>
            <a:miter lim="800000"/>
            <a:headEnd/>
            <a:tailEnd/>
          </a:ln>
          <a:effectLst/>
        </p:spPr>
        <p:txBody>
          <a:bodyPr wrap="none">
            <a:spAutoFit/>
          </a:bodyPr>
          <a:lstStyle/>
          <a:p>
            <a:pPr>
              <a:spcBef>
                <a:spcPct val="50000"/>
              </a:spcBef>
            </a:pPr>
            <a:r>
              <a:rPr kumimoji="0" lang="en-US" altLang="zh-CN" sz="1400"/>
              <a:t>Energy Balance</a:t>
            </a:r>
            <a:endParaRPr kumimoji="0" lang="en-US" altLang="zh-CN" sz="2800"/>
          </a:p>
        </p:txBody>
      </p:sp>
      <p:sp>
        <p:nvSpPr>
          <p:cNvPr id="105598" name="Line 126"/>
          <p:cNvSpPr>
            <a:spLocks noChangeShapeType="1"/>
          </p:cNvSpPr>
          <p:nvPr/>
        </p:nvSpPr>
        <p:spPr bwMode="auto">
          <a:xfrm>
            <a:off x="4330700" y="4802188"/>
            <a:ext cx="457200" cy="0"/>
          </a:xfrm>
          <a:prstGeom prst="line">
            <a:avLst/>
          </a:prstGeom>
          <a:noFill/>
          <a:ln w="57150">
            <a:solidFill>
              <a:schemeClr val="tx1"/>
            </a:solidFill>
            <a:round/>
            <a:headEnd/>
            <a:tailEnd type="triangle" w="med" len="med"/>
          </a:ln>
          <a:effectLst/>
        </p:spPr>
        <p:txBody>
          <a:bodyPr wrap="none" anchor="ctr"/>
          <a:lstStyle/>
          <a:p>
            <a:endParaRPr lang="zh-CN" altLang="en-US"/>
          </a:p>
        </p:txBody>
      </p:sp>
      <p:sp>
        <p:nvSpPr>
          <p:cNvPr id="105599" name="Line 127"/>
          <p:cNvSpPr>
            <a:spLocks noChangeShapeType="1"/>
          </p:cNvSpPr>
          <p:nvPr/>
        </p:nvSpPr>
        <p:spPr bwMode="auto">
          <a:xfrm>
            <a:off x="6261100" y="4776788"/>
            <a:ext cx="1041400" cy="0"/>
          </a:xfrm>
          <a:prstGeom prst="line">
            <a:avLst/>
          </a:prstGeom>
          <a:noFill/>
          <a:ln w="76200">
            <a:solidFill>
              <a:schemeClr val="tx1"/>
            </a:solidFill>
            <a:round/>
            <a:headEnd/>
            <a:tailEnd type="triangle" w="med" len="med"/>
          </a:ln>
          <a:effectLst/>
        </p:spPr>
        <p:txBody>
          <a:bodyPr wrap="none" anchor="ctr"/>
          <a:lstStyle/>
          <a:p>
            <a:endParaRPr lang="zh-CN" altLang="en-US"/>
          </a:p>
        </p:txBody>
      </p:sp>
      <p:sp>
        <p:nvSpPr>
          <p:cNvPr id="105600" name="Text Box 128"/>
          <p:cNvSpPr txBox="1">
            <a:spLocks noChangeArrowheads="1"/>
          </p:cNvSpPr>
          <p:nvPr/>
        </p:nvSpPr>
        <p:spPr bwMode="auto">
          <a:xfrm>
            <a:off x="4786313" y="4649788"/>
            <a:ext cx="1498600" cy="314325"/>
          </a:xfrm>
          <a:prstGeom prst="rect">
            <a:avLst/>
          </a:prstGeom>
          <a:solidFill>
            <a:srgbClr val="99CCFF"/>
          </a:solidFill>
          <a:ln w="9525">
            <a:solidFill>
              <a:srgbClr val="000000"/>
            </a:solidFill>
            <a:miter lim="800000"/>
            <a:headEnd/>
            <a:tailEnd/>
          </a:ln>
          <a:effectLst/>
        </p:spPr>
        <p:txBody>
          <a:bodyPr>
            <a:spAutoFit/>
          </a:bodyPr>
          <a:lstStyle/>
          <a:p>
            <a:pPr>
              <a:spcBef>
                <a:spcPct val="50000"/>
              </a:spcBef>
            </a:pPr>
            <a:r>
              <a:rPr kumimoji="0" lang="en-US" altLang="zh-CN" sz="1400"/>
              <a:t>Cluster Counting</a:t>
            </a:r>
            <a:endParaRPr kumimoji="0" lang="en-US" altLang="zh-CN"/>
          </a:p>
        </p:txBody>
      </p:sp>
      <p:sp>
        <p:nvSpPr>
          <p:cNvPr id="105601" name="Line 129"/>
          <p:cNvSpPr>
            <a:spLocks noChangeShapeType="1"/>
          </p:cNvSpPr>
          <p:nvPr/>
        </p:nvSpPr>
        <p:spPr bwMode="auto">
          <a:xfrm>
            <a:off x="2286000" y="5105400"/>
            <a:ext cx="685800" cy="0"/>
          </a:xfrm>
          <a:prstGeom prst="line">
            <a:avLst/>
          </a:prstGeom>
          <a:noFill/>
          <a:ln w="28575">
            <a:solidFill>
              <a:srgbClr val="FF9900"/>
            </a:solidFill>
            <a:round/>
            <a:headEnd/>
            <a:tailEnd type="triangle" w="med" len="med"/>
          </a:ln>
          <a:effectLst/>
        </p:spPr>
        <p:txBody>
          <a:bodyPr wrap="none" anchor="ctr"/>
          <a:lstStyle/>
          <a:p>
            <a:endParaRPr lang="zh-CN" altLang="en-US"/>
          </a:p>
        </p:txBody>
      </p:sp>
      <p:sp>
        <p:nvSpPr>
          <p:cNvPr id="105602" name="Rectangle 130"/>
          <p:cNvSpPr>
            <a:spLocks noChangeArrowheads="1"/>
          </p:cNvSpPr>
          <p:nvPr/>
        </p:nvSpPr>
        <p:spPr bwMode="auto">
          <a:xfrm>
            <a:off x="8001000" y="838200"/>
            <a:ext cx="990600" cy="6858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05603" name="Text Box 131"/>
          <p:cNvSpPr txBox="1">
            <a:spLocks noChangeArrowheads="1"/>
          </p:cNvSpPr>
          <p:nvPr/>
        </p:nvSpPr>
        <p:spPr bwMode="auto">
          <a:xfrm>
            <a:off x="8001000" y="838200"/>
            <a:ext cx="990600" cy="701675"/>
          </a:xfrm>
          <a:prstGeom prst="rect">
            <a:avLst/>
          </a:prstGeom>
          <a:noFill/>
          <a:ln w="9525">
            <a:noFill/>
            <a:miter lim="800000"/>
            <a:headEnd/>
            <a:tailEnd/>
          </a:ln>
          <a:effectLst/>
        </p:spPr>
        <p:txBody>
          <a:bodyPr>
            <a:spAutoFit/>
          </a:bodyPr>
          <a:lstStyle/>
          <a:p>
            <a:pPr>
              <a:spcBef>
                <a:spcPct val="50000"/>
              </a:spcBef>
            </a:pPr>
            <a:r>
              <a:rPr lang="en-US" altLang="zh-CN" sz="2000"/>
              <a:t>Fast Control</a:t>
            </a:r>
          </a:p>
        </p:txBody>
      </p:sp>
      <p:sp>
        <p:nvSpPr>
          <p:cNvPr id="105604" name="Text Box 132"/>
          <p:cNvSpPr txBox="1">
            <a:spLocks noChangeArrowheads="1"/>
          </p:cNvSpPr>
          <p:nvPr/>
        </p:nvSpPr>
        <p:spPr bwMode="auto">
          <a:xfrm>
            <a:off x="228600" y="914400"/>
            <a:ext cx="990600" cy="517525"/>
          </a:xfrm>
          <a:prstGeom prst="rect">
            <a:avLst/>
          </a:prstGeom>
          <a:noFill/>
          <a:ln w="9525">
            <a:noFill/>
            <a:miter lim="800000"/>
            <a:headEnd/>
            <a:tailEnd/>
          </a:ln>
          <a:effectLst/>
        </p:spPr>
        <p:txBody>
          <a:bodyPr>
            <a:spAutoFit/>
          </a:bodyPr>
          <a:lstStyle/>
          <a:p>
            <a:pPr>
              <a:spcBef>
                <a:spcPct val="50000"/>
              </a:spcBef>
            </a:pPr>
            <a:r>
              <a:rPr lang="en-US" altLang="zh-CN" sz="1400"/>
              <a:t>FC Daughters</a:t>
            </a:r>
          </a:p>
        </p:txBody>
      </p:sp>
      <p:sp>
        <p:nvSpPr>
          <p:cNvPr id="105605" name="Line 133"/>
          <p:cNvSpPr>
            <a:spLocks noChangeShapeType="1"/>
          </p:cNvSpPr>
          <p:nvPr/>
        </p:nvSpPr>
        <p:spPr bwMode="auto">
          <a:xfrm flipV="1">
            <a:off x="8839200" y="1600200"/>
            <a:ext cx="0" cy="4267200"/>
          </a:xfrm>
          <a:prstGeom prst="line">
            <a:avLst/>
          </a:prstGeom>
          <a:noFill/>
          <a:ln w="19050">
            <a:solidFill>
              <a:srgbClr val="CC0000"/>
            </a:solidFill>
            <a:round/>
            <a:headEnd/>
            <a:tailEnd type="triangle" w="med" len="med"/>
          </a:ln>
          <a:effectLst/>
        </p:spPr>
        <p:txBody>
          <a:bodyPr/>
          <a:lstStyle/>
          <a:p>
            <a:endParaRPr lang="zh-CN" altLang="en-US"/>
          </a:p>
        </p:txBody>
      </p:sp>
      <p:sp>
        <p:nvSpPr>
          <p:cNvPr id="105606" name="Line 134"/>
          <p:cNvSpPr>
            <a:spLocks noChangeShapeType="1"/>
          </p:cNvSpPr>
          <p:nvPr/>
        </p:nvSpPr>
        <p:spPr bwMode="auto">
          <a:xfrm>
            <a:off x="1219200" y="1524000"/>
            <a:ext cx="0" cy="3429000"/>
          </a:xfrm>
          <a:prstGeom prst="line">
            <a:avLst/>
          </a:prstGeom>
          <a:noFill/>
          <a:ln w="9525">
            <a:solidFill>
              <a:schemeClr val="tx1"/>
            </a:solidFill>
            <a:round/>
            <a:headEnd/>
            <a:tailEnd/>
          </a:ln>
          <a:effectLst/>
        </p:spPr>
        <p:txBody>
          <a:bodyPr/>
          <a:lstStyle/>
          <a:p>
            <a:endParaRPr lang="zh-CN" altLang="en-US"/>
          </a:p>
        </p:txBody>
      </p:sp>
      <p:sp>
        <p:nvSpPr>
          <p:cNvPr id="105607" name="Line 135"/>
          <p:cNvSpPr>
            <a:spLocks noChangeShapeType="1"/>
          </p:cNvSpPr>
          <p:nvPr/>
        </p:nvSpPr>
        <p:spPr bwMode="auto">
          <a:xfrm flipH="1">
            <a:off x="1066800" y="4953000"/>
            <a:ext cx="152400" cy="0"/>
          </a:xfrm>
          <a:prstGeom prst="line">
            <a:avLst/>
          </a:prstGeom>
          <a:noFill/>
          <a:ln w="9525">
            <a:solidFill>
              <a:schemeClr val="tx1"/>
            </a:solidFill>
            <a:round/>
            <a:headEnd/>
            <a:tailEnd type="triangle" w="med" len="med"/>
          </a:ln>
          <a:effectLst/>
        </p:spPr>
        <p:txBody>
          <a:bodyPr/>
          <a:lstStyle/>
          <a:p>
            <a:endParaRPr lang="zh-CN" altLang="en-US"/>
          </a:p>
        </p:txBody>
      </p:sp>
      <p:sp>
        <p:nvSpPr>
          <p:cNvPr id="105608" name="Line 136"/>
          <p:cNvSpPr>
            <a:spLocks noChangeShapeType="1"/>
          </p:cNvSpPr>
          <p:nvPr/>
        </p:nvSpPr>
        <p:spPr bwMode="auto">
          <a:xfrm flipH="1">
            <a:off x="1066800" y="3810000"/>
            <a:ext cx="152400" cy="0"/>
          </a:xfrm>
          <a:prstGeom prst="line">
            <a:avLst/>
          </a:prstGeom>
          <a:noFill/>
          <a:ln w="9525">
            <a:solidFill>
              <a:schemeClr val="tx1"/>
            </a:solidFill>
            <a:round/>
            <a:headEnd/>
            <a:tailEnd type="triangle" w="med" len="med"/>
          </a:ln>
          <a:effectLst/>
        </p:spPr>
        <p:txBody>
          <a:bodyPr/>
          <a:lstStyle/>
          <a:p>
            <a:endParaRPr lang="zh-CN" altLang="en-US"/>
          </a:p>
        </p:txBody>
      </p:sp>
      <p:sp>
        <p:nvSpPr>
          <p:cNvPr id="105609" name="Line 137"/>
          <p:cNvSpPr>
            <a:spLocks noChangeShapeType="1"/>
          </p:cNvSpPr>
          <p:nvPr/>
        </p:nvSpPr>
        <p:spPr bwMode="auto">
          <a:xfrm flipH="1">
            <a:off x="1066800" y="2819400"/>
            <a:ext cx="152400" cy="0"/>
          </a:xfrm>
          <a:prstGeom prst="line">
            <a:avLst/>
          </a:prstGeom>
          <a:noFill/>
          <a:ln w="9525">
            <a:solidFill>
              <a:schemeClr val="tx1"/>
            </a:solidFill>
            <a:round/>
            <a:headEnd/>
            <a:tailEnd type="triangle" w="med" len="med"/>
          </a:ln>
          <a:effectLst/>
        </p:spPr>
        <p:txBody>
          <a:bodyPr/>
          <a:lstStyle/>
          <a:p>
            <a:endParaRPr lang="zh-CN" altLang="en-US"/>
          </a:p>
        </p:txBody>
      </p:sp>
      <p:sp>
        <p:nvSpPr>
          <p:cNvPr id="105610" name="Line 138"/>
          <p:cNvSpPr>
            <a:spLocks noChangeShapeType="1"/>
          </p:cNvSpPr>
          <p:nvPr/>
        </p:nvSpPr>
        <p:spPr bwMode="auto">
          <a:xfrm flipH="1">
            <a:off x="1066800" y="1828800"/>
            <a:ext cx="152400" cy="0"/>
          </a:xfrm>
          <a:prstGeom prst="line">
            <a:avLst/>
          </a:prstGeom>
          <a:noFill/>
          <a:ln w="9525">
            <a:solidFill>
              <a:schemeClr val="tx1"/>
            </a:solidFill>
            <a:round/>
            <a:headEnd/>
            <a:tailEnd type="triangle" w="med" len="med"/>
          </a:ln>
          <a:effectLst/>
        </p:spPr>
        <p:txBody>
          <a:bodyPr/>
          <a:lstStyle/>
          <a:p>
            <a:endParaRPr lang="zh-CN" altLang="en-US"/>
          </a:p>
        </p:txBody>
      </p:sp>
      <p:sp>
        <p:nvSpPr>
          <p:cNvPr id="105611" name="Line 139"/>
          <p:cNvSpPr>
            <a:spLocks noChangeShapeType="1"/>
          </p:cNvSpPr>
          <p:nvPr/>
        </p:nvSpPr>
        <p:spPr bwMode="auto">
          <a:xfrm>
            <a:off x="381000" y="1524000"/>
            <a:ext cx="0" cy="228600"/>
          </a:xfrm>
          <a:prstGeom prst="line">
            <a:avLst/>
          </a:prstGeom>
          <a:noFill/>
          <a:ln w="9525">
            <a:solidFill>
              <a:srgbClr val="FF0000"/>
            </a:solidFill>
            <a:round/>
            <a:headEnd/>
            <a:tailEnd type="triangle" w="med" len="med"/>
          </a:ln>
          <a:effectLst/>
        </p:spPr>
        <p:txBody>
          <a:bodyPr/>
          <a:lstStyle/>
          <a:p>
            <a:endParaRPr lang="zh-CN" altLang="en-US"/>
          </a:p>
        </p:txBody>
      </p:sp>
      <p:sp>
        <p:nvSpPr>
          <p:cNvPr id="105612" name="Line 140"/>
          <p:cNvSpPr>
            <a:spLocks noChangeShapeType="1"/>
          </p:cNvSpPr>
          <p:nvPr/>
        </p:nvSpPr>
        <p:spPr bwMode="auto">
          <a:xfrm>
            <a:off x="381000" y="2514600"/>
            <a:ext cx="0" cy="228600"/>
          </a:xfrm>
          <a:prstGeom prst="line">
            <a:avLst/>
          </a:prstGeom>
          <a:noFill/>
          <a:ln w="9525">
            <a:solidFill>
              <a:srgbClr val="FF0000"/>
            </a:solidFill>
            <a:round/>
            <a:headEnd/>
            <a:tailEnd type="triangle" w="med" len="med"/>
          </a:ln>
          <a:effectLst/>
        </p:spPr>
        <p:txBody>
          <a:bodyPr/>
          <a:lstStyle/>
          <a:p>
            <a:endParaRPr lang="zh-CN" altLang="en-US"/>
          </a:p>
        </p:txBody>
      </p:sp>
      <p:sp>
        <p:nvSpPr>
          <p:cNvPr id="105613" name="Line 141"/>
          <p:cNvSpPr>
            <a:spLocks noChangeShapeType="1"/>
          </p:cNvSpPr>
          <p:nvPr/>
        </p:nvSpPr>
        <p:spPr bwMode="auto">
          <a:xfrm>
            <a:off x="381000" y="3505200"/>
            <a:ext cx="0" cy="228600"/>
          </a:xfrm>
          <a:prstGeom prst="line">
            <a:avLst/>
          </a:prstGeom>
          <a:noFill/>
          <a:ln w="9525">
            <a:solidFill>
              <a:srgbClr val="FF0000"/>
            </a:solidFill>
            <a:round/>
            <a:headEnd/>
            <a:tailEnd type="triangle" w="med" len="med"/>
          </a:ln>
          <a:effectLst/>
        </p:spPr>
        <p:txBody>
          <a:bodyPr/>
          <a:lstStyle/>
          <a:p>
            <a:endParaRPr lang="zh-CN" altLang="en-US"/>
          </a:p>
        </p:txBody>
      </p:sp>
      <p:sp>
        <p:nvSpPr>
          <p:cNvPr id="105614" name="Line 142"/>
          <p:cNvSpPr>
            <a:spLocks noChangeShapeType="1"/>
          </p:cNvSpPr>
          <p:nvPr/>
        </p:nvSpPr>
        <p:spPr bwMode="auto">
          <a:xfrm>
            <a:off x="381000" y="4419600"/>
            <a:ext cx="0" cy="381000"/>
          </a:xfrm>
          <a:prstGeom prst="line">
            <a:avLst/>
          </a:prstGeom>
          <a:noFill/>
          <a:ln w="9525">
            <a:solidFill>
              <a:srgbClr val="FF0000"/>
            </a:solidFill>
            <a:round/>
            <a:headEnd/>
            <a:tailEnd type="triangle" w="med" len="med"/>
          </a:ln>
          <a:effectLst/>
        </p:spPr>
        <p:txBody>
          <a:bodyPr/>
          <a:lstStyle/>
          <a:p>
            <a:endParaRPr lang="zh-CN" altLang="en-US"/>
          </a:p>
        </p:txBody>
      </p:sp>
      <p:sp>
        <p:nvSpPr>
          <p:cNvPr id="105615" name="Line 143"/>
          <p:cNvSpPr>
            <a:spLocks noChangeShapeType="1"/>
          </p:cNvSpPr>
          <p:nvPr/>
        </p:nvSpPr>
        <p:spPr bwMode="auto">
          <a:xfrm flipH="1">
            <a:off x="1295400" y="1295400"/>
            <a:ext cx="6705600" cy="0"/>
          </a:xfrm>
          <a:prstGeom prst="line">
            <a:avLst/>
          </a:prstGeom>
          <a:noFill/>
          <a:ln w="9525">
            <a:solidFill>
              <a:srgbClr val="FF9900"/>
            </a:solidFill>
            <a:round/>
            <a:headEnd/>
            <a:tailEnd type="triangle" w="med" len="med"/>
          </a:ln>
          <a:effectLst/>
        </p:spPr>
        <p:txBody>
          <a:bodyPr/>
          <a:lstStyle/>
          <a:p>
            <a:endParaRPr lang="zh-CN" altLang="en-US"/>
          </a:p>
        </p:txBody>
      </p:sp>
      <p:sp>
        <p:nvSpPr>
          <p:cNvPr id="105616" name="Text Box 144"/>
          <p:cNvSpPr txBox="1">
            <a:spLocks noChangeArrowheads="1"/>
          </p:cNvSpPr>
          <p:nvPr/>
        </p:nvSpPr>
        <p:spPr bwMode="auto">
          <a:xfrm>
            <a:off x="685800" y="609600"/>
            <a:ext cx="1828800" cy="366713"/>
          </a:xfrm>
          <a:prstGeom prst="rect">
            <a:avLst/>
          </a:prstGeom>
          <a:noFill/>
          <a:ln w="9525">
            <a:noFill/>
            <a:miter lim="800000"/>
            <a:headEnd/>
            <a:tailEnd/>
          </a:ln>
          <a:effectLst/>
        </p:spPr>
        <p:txBody>
          <a:bodyPr>
            <a:spAutoFit/>
          </a:bodyPr>
          <a:lstStyle/>
          <a:p>
            <a:pPr>
              <a:spcBef>
                <a:spcPct val="50000"/>
              </a:spcBef>
            </a:pPr>
            <a:r>
              <a:rPr lang="en-US" altLang="zh-CN" sz="1800"/>
              <a:t>Near Detectors</a:t>
            </a:r>
          </a:p>
        </p:txBody>
      </p:sp>
      <p:sp>
        <p:nvSpPr>
          <p:cNvPr id="105617" name="Line 145"/>
          <p:cNvSpPr>
            <a:spLocks noChangeShapeType="1"/>
          </p:cNvSpPr>
          <p:nvPr/>
        </p:nvSpPr>
        <p:spPr bwMode="auto">
          <a:xfrm>
            <a:off x="2514600" y="762000"/>
            <a:ext cx="0" cy="5334000"/>
          </a:xfrm>
          <a:prstGeom prst="line">
            <a:avLst/>
          </a:prstGeom>
          <a:noFill/>
          <a:ln w="28575">
            <a:solidFill>
              <a:schemeClr val="tx1"/>
            </a:solidFill>
            <a:prstDash val="dash"/>
            <a:round/>
            <a:headEnd/>
            <a:tailEnd/>
          </a:ln>
          <a:effectLst/>
        </p:spPr>
        <p:txBody>
          <a:bodyPr/>
          <a:lstStyle/>
          <a:p>
            <a:endParaRPr lang="zh-CN" altLang="en-US"/>
          </a:p>
        </p:txBody>
      </p:sp>
      <p:sp>
        <p:nvSpPr>
          <p:cNvPr id="105618" name="Text Box 146"/>
          <p:cNvSpPr txBox="1">
            <a:spLocks noChangeArrowheads="1"/>
          </p:cNvSpPr>
          <p:nvPr/>
        </p:nvSpPr>
        <p:spPr bwMode="auto">
          <a:xfrm>
            <a:off x="2971800" y="609600"/>
            <a:ext cx="2057400" cy="366713"/>
          </a:xfrm>
          <a:prstGeom prst="rect">
            <a:avLst/>
          </a:prstGeom>
          <a:noFill/>
          <a:ln w="9525">
            <a:noFill/>
            <a:miter lim="800000"/>
            <a:headEnd/>
            <a:tailEnd/>
          </a:ln>
          <a:effectLst/>
        </p:spPr>
        <p:txBody>
          <a:bodyPr>
            <a:spAutoFit/>
          </a:bodyPr>
          <a:lstStyle/>
          <a:p>
            <a:pPr>
              <a:spcBef>
                <a:spcPct val="50000"/>
              </a:spcBef>
            </a:pPr>
            <a:r>
              <a:rPr lang="en-US" altLang="zh-CN" sz="1800"/>
              <a:t>Counting Room</a:t>
            </a:r>
          </a:p>
        </p:txBody>
      </p:sp>
      <p:sp>
        <p:nvSpPr>
          <p:cNvPr id="105619" name="Text Box 147"/>
          <p:cNvSpPr txBox="1">
            <a:spLocks noChangeArrowheads="1"/>
          </p:cNvSpPr>
          <p:nvPr/>
        </p:nvSpPr>
        <p:spPr bwMode="auto">
          <a:xfrm>
            <a:off x="1042988" y="5805488"/>
            <a:ext cx="1160462" cy="336550"/>
          </a:xfrm>
          <a:prstGeom prst="rect">
            <a:avLst/>
          </a:prstGeom>
          <a:noFill/>
          <a:ln w="9525">
            <a:noFill/>
            <a:miter lim="800000"/>
            <a:headEnd/>
            <a:tailEnd/>
          </a:ln>
          <a:effectLst/>
        </p:spPr>
        <p:txBody>
          <a:bodyPr wrap="none">
            <a:spAutoFit/>
          </a:bodyPr>
          <a:lstStyle/>
          <a:p>
            <a:pPr>
              <a:spcBef>
                <a:spcPct val="50000"/>
              </a:spcBef>
            </a:pPr>
            <a:r>
              <a:rPr kumimoji="0" lang="en-US" altLang="zh-CN" sz="1600">
                <a:solidFill>
                  <a:srgbClr val="E12607"/>
                </a:solidFill>
              </a:rPr>
              <a:t>499.8 MHz </a:t>
            </a:r>
            <a:endParaRPr kumimoji="0" lang="en-US" altLang="zh-CN" sz="2000"/>
          </a:p>
        </p:txBody>
      </p:sp>
      <p:sp>
        <p:nvSpPr>
          <p:cNvPr id="105620" name="Text Box 148"/>
          <p:cNvSpPr txBox="1">
            <a:spLocks noChangeArrowheads="1"/>
          </p:cNvSpPr>
          <p:nvPr/>
        </p:nvSpPr>
        <p:spPr bwMode="auto">
          <a:xfrm>
            <a:off x="2627313" y="908050"/>
            <a:ext cx="4392612" cy="701675"/>
          </a:xfrm>
          <a:prstGeom prst="rect">
            <a:avLst/>
          </a:prstGeom>
          <a:noFill/>
          <a:ln w="9525">
            <a:noFill/>
            <a:miter lim="800000"/>
            <a:headEnd/>
            <a:tailEnd/>
          </a:ln>
          <a:effectLst/>
        </p:spPr>
        <p:txBody>
          <a:bodyPr>
            <a:spAutoFit/>
          </a:bodyPr>
          <a:lstStyle/>
          <a:p>
            <a:pPr>
              <a:spcBef>
                <a:spcPct val="50000"/>
              </a:spcBef>
            </a:pPr>
            <a:r>
              <a:rPr lang="en-US" altLang="zh-CN" sz="2000">
                <a:solidFill>
                  <a:srgbClr val="FF0000"/>
                </a:solidFill>
              </a:rPr>
              <a:t>High Lights: Optical Isolation-no ground loop current</a:t>
            </a:r>
          </a:p>
        </p:txBody>
      </p:sp>
      <p:sp>
        <p:nvSpPr>
          <p:cNvPr id="150" name="日期占位符 149"/>
          <p:cNvSpPr>
            <a:spLocks noGrp="1"/>
          </p:cNvSpPr>
          <p:nvPr>
            <p:ph type="dt" sz="half" idx="10"/>
          </p:nvPr>
        </p:nvSpPr>
        <p:spPr/>
        <p:txBody>
          <a:bodyPr/>
          <a:lstStyle/>
          <a:p>
            <a:r>
              <a:rPr lang="en-US" altLang="zh-CN" smtClean="0"/>
              <a:t>2014-7-18 IHEP</a:t>
            </a:r>
            <a:endParaRPr lang="en-US" altLang="zh-CN"/>
          </a:p>
        </p:txBody>
      </p:sp>
      <p:sp>
        <p:nvSpPr>
          <p:cNvPr id="151" name="灯片编号占位符 150"/>
          <p:cNvSpPr>
            <a:spLocks noGrp="1"/>
          </p:cNvSpPr>
          <p:nvPr>
            <p:ph type="sldNum" sz="quarter" idx="12"/>
          </p:nvPr>
        </p:nvSpPr>
        <p:spPr/>
        <p:txBody>
          <a:bodyPr/>
          <a:lstStyle/>
          <a:p>
            <a:fld id="{E1D0FC37-B3AD-4B89-B933-660EB0FB2D61}" type="slidenum">
              <a:rPr lang="en-US" altLang="zh-CN" smtClean="0"/>
              <a:pPr/>
              <a:t>24</a:t>
            </a:fld>
            <a:endParaRPr lang="en-US" altLang="zh-CN"/>
          </a:p>
        </p:txBody>
      </p:sp>
      <p:sp>
        <p:nvSpPr>
          <p:cNvPr id="152" name="页脚占位符 151"/>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52400" y="1905000"/>
            <a:ext cx="1219200" cy="3733800"/>
          </a:xfrm>
          <a:prstGeom prst="rect">
            <a:avLst/>
          </a:prstGeom>
          <a:solidFill>
            <a:srgbClr val="FF99CC"/>
          </a:solidFill>
          <a:ln w="9525">
            <a:solidFill>
              <a:schemeClr val="tx1"/>
            </a:solidFill>
            <a:miter lim="800000"/>
            <a:headEnd/>
            <a:tailEnd/>
          </a:ln>
          <a:effectLst/>
        </p:spPr>
        <p:txBody>
          <a:bodyPr wrap="none" anchor="ctr"/>
          <a:lstStyle/>
          <a:p>
            <a:endParaRPr lang="zh-CN" altLang="en-US"/>
          </a:p>
        </p:txBody>
      </p:sp>
      <p:sp>
        <p:nvSpPr>
          <p:cNvPr id="6147" name="Rectangle 3"/>
          <p:cNvSpPr>
            <a:spLocks noGrp="1" noChangeArrowheads="1"/>
          </p:cNvSpPr>
          <p:nvPr>
            <p:ph type="title"/>
          </p:nvPr>
        </p:nvSpPr>
        <p:spPr>
          <a:xfrm>
            <a:off x="685800" y="82550"/>
            <a:ext cx="8101042" cy="609600"/>
          </a:xfrm>
        </p:spPr>
        <p:txBody>
          <a:bodyPr/>
          <a:lstStyle/>
          <a:p>
            <a:r>
              <a:rPr lang="en-US" altLang="zh-CN" dirty="0" smtClean="0"/>
              <a:t>BESIII trigger scheme simulation</a:t>
            </a:r>
            <a:endParaRPr lang="zh-CN" altLang="en-US" dirty="0"/>
          </a:p>
        </p:txBody>
      </p:sp>
      <p:sp>
        <p:nvSpPr>
          <p:cNvPr id="6148" name="Rectangle 4"/>
          <p:cNvSpPr>
            <a:spLocks noChangeArrowheads="1"/>
          </p:cNvSpPr>
          <p:nvPr/>
        </p:nvSpPr>
        <p:spPr bwMode="auto">
          <a:xfrm>
            <a:off x="3962400" y="1371600"/>
            <a:ext cx="3048000" cy="5029200"/>
          </a:xfrm>
          <a:prstGeom prst="rect">
            <a:avLst/>
          </a:prstGeom>
          <a:solidFill>
            <a:srgbClr val="FFCC99"/>
          </a:solidFill>
          <a:ln w="9525">
            <a:solidFill>
              <a:schemeClr val="tx1"/>
            </a:solidFill>
            <a:miter lim="800000"/>
            <a:headEnd/>
            <a:tailEnd/>
          </a:ln>
          <a:effectLst/>
        </p:spPr>
        <p:txBody>
          <a:bodyPr wrap="none" anchor="ctr"/>
          <a:lstStyle/>
          <a:p>
            <a:endParaRPr lang="zh-CN" altLang="en-US"/>
          </a:p>
        </p:txBody>
      </p:sp>
      <p:sp>
        <p:nvSpPr>
          <p:cNvPr id="6149" name="Rectangle 5"/>
          <p:cNvSpPr>
            <a:spLocks noChangeArrowheads="1"/>
          </p:cNvSpPr>
          <p:nvPr/>
        </p:nvSpPr>
        <p:spPr bwMode="auto">
          <a:xfrm>
            <a:off x="1828800" y="2895600"/>
            <a:ext cx="1600200" cy="1752600"/>
          </a:xfrm>
          <a:prstGeom prst="rect">
            <a:avLst/>
          </a:prstGeom>
          <a:solidFill>
            <a:schemeClr val="hlink"/>
          </a:solidFill>
          <a:ln w="9525">
            <a:solidFill>
              <a:schemeClr val="tx1"/>
            </a:solidFill>
            <a:miter lim="800000"/>
            <a:headEnd/>
            <a:tailEnd/>
          </a:ln>
          <a:effectLst/>
        </p:spPr>
        <p:txBody>
          <a:bodyPr wrap="none" anchor="ctr"/>
          <a:lstStyle/>
          <a:p>
            <a:endParaRPr lang="zh-CN" altLang="en-US"/>
          </a:p>
        </p:txBody>
      </p:sp>
      <p:sp>
        <p:nvSpPr>
          <p:cNvPr id="6150" name="Rectangle 6">
            <a:hlinkClick r:id="rId2" action="ppaction://hlinksldjump"/>
          </p:cNvPr>
          <p:cNvSpPr>
            <a:spLocks noChangeArrowheads="1"/>
          </p:cNvSpPr>
          <p:nvPr/>
        </p:nvSpPr>
        <p:spPr bwMode="auto">
          <a:xfrm>
            <a:off x="4343400" y="2362200"/>
            <a:ext cx="2438400" cy="16002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51" name="Text Box 7"/>
          <p:cNvSpPr txBox="1">
            <a:spLocks noChangeArrowheads="1"/>
          </p:cNvSpPr>
          <p:nvPr/>
        </p:nvSpPr>
        <p:spPr bwMode="auto">
          <a:xfrm>
            <a:off x="4800600" y="2667000"/>
            <a:ext cx="1600200" cy="946150"/>
          </a:xfrm>
          <a:prstGeom prst="rect">
            <a:avLst/>
          </a:prstGeom>
          <a:noFill/>
          <a:ln w="9525">
            <a:noFill/>
            <a:miter lim="800000"/>
            <a:headEnd/>
            <a:tailEnd/>
          </a:ln>
          <a:effectLst/>
        </p:spPr>
        <p:txBody>
          <a:bodyPr>
            <a:spAutoFit/>
          </a:bodyPr>
          <a:lstStyle/>
          <a:p>
            <a:pPr algn="ctr">
              <a:spcBef>
                <a:spcPct val="50000"/>
              </a:spcBef>
            </a:pPr>
            <a:r>
              <a:rPr lang="en-US" altLang="zh-CN" sz="2800"/>
              <a:t>BESIII Trigsimu</a:t>
            </a:r>
            <a:endParaRPr lang="en-US" altLang="zh-CN"/>
          </a:p>
        </p:txBody>
      </p:sp>
      <p:sp>
        <p:nvSpPr>
          <p:cNvPr id="6152" name="Rectangle 8"/>
          <p:cNvSpPr>
            <a:spLocks noChangeArrowheads="1"/>
          </p:cNvSpPr>
          <p:nvPr/>
        </p:nvSpPr>
        <p:spPr bwMode="auto">
          <a:xfrm>
            <a:off x="2438400" y="1905000"/>
            <a:ext cx="1371600" cy="5334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53" name="Text Box 9"/>
          <p:cNvSpPr txBox="1">
            <a:spLocks noChangeArrowheads="1"/>
          </p:cNvSpPr>
          <p:nvPr/>
        </p:nvSpPr>
        <p:spPr bwMode="auto">
          <a:xfrm>
            <a:off x="2590800" y="1981200"/>
            <a:ext cx="1447800" cy="396875"/>
          </a:xfrm>
          <a:prstGeom prst="rect">
            <a:avLst/>
          </a:prstGeom>
          <a:noFill/>
          <a:ln w="9525">
            <a:noFill/>
            <a:miter lim="800000"/>
            <a:headEnd/>
            <a:tailEnd/>
          </a:ln>
          <a:effectLst/>
        </p:spPr>
        <p:txBody>
          <a:bodyPr>
            <a:spAutoFit/>
          </a:bodyPr>
          <a:lstStyle/>
          <a:p>
            <a:pPr>
              <a:spcBef>
                <a:spcPct val="50000"/>
              </a:spcBef>
            </a:pPr>
            <a:r>
              <a:rPr lang="en-US" altLang="zh-CN" sz="2000"/>
              <a:t>Hits data</a:t>
            </a:r>
            <a:endParaRPr lang="en-US" altLang="zh-CN"/>
          </a:p>
        </p:txBody>
      </p:sp>
      <p:sp>
        <p:nvSpPr>
          <p:cNvPr id="6154" name="Rectangle 10"/>
          <p:cNvSpPr>
            <a:spLocks noChangeArrowheads="1"/>
          </p:cNvSpPr>
          <p:nvPr/>
        </p:nvSpPr>
        <p:spPr bwMode="auto">
          <a:xfrm>
            <a:off x="1905000" y="3124200"/>
            <a:ext cx="1447800" cy="12954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55" name="Text Box 11"/>
          <p:cNvSpPr txBox="1">
            <a:spLocks noChangeArrowheads="1"/>
          </p:cNvSpPr>
          <p:nvPr/>
        </p:nvSpPr>
        <p:spPr bwMode="auto">
          <a:xfrm>
            <a:off x="1981200" y="3200400"/>
            <a:ext cx="1371600" cy="1187450"/>
          </a:xfrm>
          <a:prstGeom prst="rect">
            <a:avLst/>
          </a:prstGeom>
          <a:noFill/>
          <a:ln w="9525">
            <a:noFill/>
            <a:miter lim="800000"/>
            <a:headEnd/>
            <a:tailEnd/>
          </a:ln>
          <a:effectLst/>
        </p:spPr>
        <p:txBody>
          <a:bodyPr>
            <a:spAutoFit/>
          </a:bodyPr>
          <a:lstStyle/>
          <a:p>
            <a:pPr algn="ctr">
              <a:spcBef>
                <a:spcPct val="50000"/>
              </a:spcBef>
            </a:pPr>
            <a:r>
              <a:rPr lang="en-US" altLang="zh-CN"/>
              <a:t>BESIII Detector Simu</a:t>
            </a:r>
          </a:p>
        </p:txBody>
      </p:sp>
      <p:sp>
        <p:nvSpPr>
          <p:cNvPr id="6156" name="Rectangle 12"/>
          <p:cNvSpPr>
            <a:spLocks noChangeArrowheads="1"/>
          </p:cNvSpPr>
          <p:nvPr/>
        </p:nvSpPr>
        <p:spPr bwMode="auto">
          <a:xfrm>
            <a:off x="381000" y="3429000"/>
            <a:ext cx="685800" cy="6858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57" name="Text Box 13"/>
          <p:cNvSpPr txBox="1">
            <a:spLocks noChangeArrowheads="1"/>
          </p:cNvSpPr>
          <p:nvPr/>
        </p:nvSpPr>
        <p:spPr bwMode="auto">
          <a:xfrm>
            <a:off x="381000" y="3429000"/>
            <a:ext cx="762000" cy="701675"/>
          </a:xfrm>
          <a:prstGeom prst="rect">
            <a:avLst/>
          </a:prstGeom>
          <a:noFill/>
          <a:ln w="9525">
            <a:noFill/>
            <a:miter lim="800000"/>
            <a:headEnd/>
            <a:tailEnd/>
          </a:ln>
          <a:effectLst/>
        </p:spPr>
        <p:txBody>
          <a:bodyPr>
            <a:spAutoFit/>
          </a:bodyPr>
          <a:lstStyle/>
          <a:p>
            <a:pPr>
              <a:spcBef>
                <a:spcPct val="50000"/>
              </a:spcBef>
            </a:pPr>
            <a:r>
              <a:rPr lang="en-US" altLang="zh-CN" sz="2000"/>
              <a:t>BES sober</a:t>
            </a:r>
            <a:endParaRPr lang="en-US" altLang="zh-CN"/>
          </a:p>
        </p:txBody>
      </p:sp>
      <p:sp>
        <p:nvSpPr>
          <p:cNvPr id="6158" name="Rectangle 14"/>
          <p:cNvSpPr>
            <a:spLocks noChangeArrowheads="1"/>
          </p:cNvSpPr>
          <p:nvPr/>
        </p:nvSpPr>
        <p:spPr bwMode="auto">
          <a:xfrm>
            <a:off x="228600" y="2057400"/>
            <a:ext cx="990600" cy="8382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59" name="Text Box 15"/>
          <p:cNvSpPr txBox="1">
            <a:spLocks noChangeArrowheads="1"/>
          </p:cNvSpPr>
          <p:nvPr/>
        </p:nvSpPr>
        <p:spPr bwMode="auto">
          <a:xfrm>
            <a:off x="304800" y="2133600"/>
            <a:ext cx="914400" cy="701675"/>
          </a:xfrm>
          <a:prstGeom prst="rect">
            <a:avLst/>
          </a:prstGeom>
          <a:noFill/>
          <a:ln w="9525">
            <a:noFill/>
            <a:miter lim="800000"/>
            <a:headEnd/>
            <a:tailEnd/>
          </a:ln>
          <a:effectLst/>
        </p:spPr>
        <p:txBody>
          <a:bodyPr>
            <a:spAutoFit/>
          </a:bodyPr>
          <a:lstStyle/>
          <a:p>
            <a:pPr algn="ctr">
              <a:spcBef>
                <a:spcPct val="50000"/>
              </a:spcBef>
            </a:pPr>
            <a:r>
              <a:rPr lang="en-US" altLang="zh-CN" sz="2000"/>
              <a:t>BESIII Turtle</a:t>
            </a:r>
            <a:endParaRPr lang="en-US" altLang="zh-CN"/>
          </a:p>
        </p:txBody>
      </p:sp>
      <p:sp>
        <p:nvSpPr>
          <p:cNvPr id="6160" name="Rectangle 16">
            <a:hlinkClick r:id="rId3" action="ppaction://hlinksldjump"/>
          </p:cNvPr>
          <p:cNvSpPr>
            <a:spLocks noChangeArrowheads="1"/>
          </p:cNvSpPr>
          <p:nvPr/>
        </p:nvSpPr>
        <p:spPr bwMode="auto">
          <a:xfrm>
            <a:off x="7543800" y="1447800"/>
            <a:ext cx="1219200" cy="7620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61" name="Text Box 17">
            <a:hlinkClick r:id="rId3" action="ppaction://hlinksldjump"/>
          </p:cNvPr>
          <p:cNvSpPr txBox="1">
            <a:spLocks noChangeArrowheads="1"/>
          </p:cNvSpPr>
          <p:nvPr/>
        </p:nvSpPr>
        <p:spPr bwMode="auto">
          <a:xfrm>
            <a:off x="7620000" y="1524000"/>
            <a:ext cx="914400" cy="701675"/>
          </a:xfrm>
          <a:prstGeom prst="rect">
            <a:avLst/>
          </a:prstGeom>
          <a:noFill/>
          <a:ln w="9525">
            <a:noFill/>
            <a:miter lim="800000"/>
            <a:headEnd/>
            <a:tailEnd/>
          </a:ln>
          <a:effectLst/>
        </p:spPr>
        <p:txBody>
          <a:bodyPr>
            <a:spAutoFit/>
          </a:bodyPr>
          <a:lstStyle/>
          <a:p>
            <a:pPr algn="ctr">
              <a:spcBef>
                <a:spcPct val="50000"/>
              </a:spcBef>
            </a:pPr>
            <a:r>
              <a:rPr lang="en-US" altLang="zh-CN" sz="2000"/>
              <a:t>Config  data</a:t>
            </a:r>
          </a:p>
        </p:txBody>
      </p:sp>
      <p:sp>
        <p:nvSpPr>
          <p:cNvPr id="6162" name="Rectangle 18">
            <a:hlinkClick r:id="rId4" action="ppaction://hlinksldjump"/>
          </p:cNvPr>
          <p:cNvSpPr>
            <a:spLocks noChangeArrowheads="1"/>
          </p:cNvSpPr>
          <p:nvPr/>
        </p:nvSpPr>
        <p:spPr bwMode="auto">
          <a:xfrm>
            <a:off x="7543800" y="2590800"/>
            <a:ext cx="1143000" cy="8382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63" name="Text Box 19"/>
          <p:cNvSpPr txBox="1">
            <a:spLocks noChangeArrowheads="1"/>
          </p:cNvSpPr>
          <p:nvPr/>
        </p:nvSpPr>
        <p:spPr bwMode="auto">
          <a:xfrm>
            <a:off x="7543800" y="2743200"/>
            <a:ext cx="1143000" cy="396875"/>
          </a:xfrm>
          <a:prstGeom prst="rect">
            <a:avLst/>
          </a:prstGeom>
          <a:noFill/>
          <a:ln w="9525">
            <a:noFill/>
            <a:miter lim="800000"/>
            <a:headEnd/>
            <a:tailEnd/>
          </a:ln>
          <a:effectLst/>
        </p:spPr>
        <p:txBody>
          <a:bodyPr>
            <a:spAutoFit/>
          </a:bodyPr>
          <a:lstStyle/>
          <a:p>
            <a:pPr>
              <a:spcBef>
                <a:spcPct val="50000"/>
              </a:spcBef>
            </a:pPr>
            <a:r>
              <a:rPr lang="en-US" altLang="zh-CN" sz="2000"/>
              <a:t>Graphics</a:t>
            </a:r>
          </a:p>
        </p:txBody>
      </p:sp>
      <p:sp>
        <p:nvSpPr>
          <p:cNvPr id="6164" name="Rectangle 20">
            <a:hlinkClick r:id="rId5" action="ppaction://hlinksldjump"/>
          </p:cNvPr>
          <p:cNvSpPr>
            <a:spLocks noChangeArrowheads="1"/>
          </p:cNvSpPr>
          <p:nvPr/>
        </p:nvSpPr>
        <p:spPr bwMode="auto">
          <a:xfrm>
            <a:off x="7315200" y="4648200"/>
            <a:ext cx="1676400" cy="1371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65" name="Text Box 21"/>
          <p:cNvSpPr txBox="1">
            <a:spLocks noChangeArrowheads="1"/>
          </p:cNvSpPr>
          <p:nvPr/>
        </p:nvSpPr>
        <p:spPr bwMode="auto">
          <a:xfrm>
            <a:off x="7467600" y="5029200"/>
            <a:ext cx="1295400" cy="701675"/>
          </a:xfrm>
          <a:prstGeom prst="rect">
            <a:avLst/>
          </a:prstGeom>
          <a:noFill/>
          <a:ln w="9525">
            <a:noFill/>
            <a:miter lim="800000"/>
            <a:headEnd/>
            <a:tailEnd/>
          </a:ln>
          <a:effectLst/>
        </p:spPr>
        <p:txBody>
          <a:bodyPr>
            <a:spAutoFit/>
          </a:bodyPr>
          <a:lstStyle/>
          <a:p>
            <a:pPr algn="ctr">
              <a:spcBef>
                <a:spcPct val="50000"/>
              </a:spcBef>
            </a:pPr>
            <a:r>
              <a:rPr lang="en-US" altLang="zh-CN" sz="2000"/>
              <a:t>Effi. Plots via PAW</a:t>
            </a:r>
          </a:p>
        </p:txBody>
      </p:sp>
      <p:sp>
        <p:nvSpPr>
          <p:cNvPr id="6166" name="Oval 22"/>
          <p:cNvSpPr>
            <a:spLocks noChangeArrowheads="1"/>
          </p:cNvSpPr>
          <p:nvPr/>
        </p:nvSpPr>
        <p:spPr bwMode="auto">
          <a:xfrm>
            <a:off x="3505200" y="3124200"/>
            <a:ext cx="304800" cy="304800"/>
          </a:xfrm>
          <a:prstGeom prst="ellipse">
            <a:avLst/>
          </a:prstGeom>
          <a:solidFill>
            <a:schemeClr val="accent1"/>
          </a:solidFill>
          <a:ln w="9525">
            <a:solidFill>
              <a:schemeClr val="tx1"/>
            </a:solidFill>
            <a:round/>
            <a:headEnd/>
            <a:tailEnd/>
          </a:ln>
          <a:effectLst/>
        </p:spPr>
        <p:txBody>
          <a:bodyPr wrap="none" anchor="ctr"/>
          <a:lstStyle/>
          <a:p>
            <a:endParaRPr lang="zh-CN" altLang="en-US"/>
          </a:p>
        </p:txBody>
      </p:sp>
      <p:sp>
        <p:nvSpPr>
          <p:cNvPr id="6167" name="Line 23"/>
          <p:cNvSpPr>
            <a:spLocks noChangeShapeType="1"/>
          </p:cNvSpPr>
          <p:nvPr/>
        </p:nvSpPr>
        <p:spPr bwMode="auto">
          <a:xfrm>
            <a:off x="3429000" y="2438400"/>
            <a:ext cx="152400" cy="685800"/>
          </a:xfrm>
          <a:prstGeom prst="line">
            <a:avLst/>
          </a:prstGeom>
          <a:noFill/>
          <a:ln w="38100">
            <a:solidFill>
              <a:schemeClr val="tx1"/>
            </a:solidFill>
            <a:round/>
            <a:headEnd/>
            <a:tailEnd type="triangle" w="med" len="med"/>
          </a:ln>
          <a:effectLst/>
        </p:spPr>
        <p:txBody>
          <a:bodyPr wrap="none" anchor="ctr"/>
          <a:lstStyle/>
          <a:p>
            <a:endParaRPr lang="zh-CN" altLang="en-US"/>
          </a:p>
        </p:txBody>
      </p:sp>
      <p:sp>
        <p:nvSpPr>
          <p:cNvPr id="6168" name="Line 24"/>
          <p:cNvSpPr>
            <a:spLocks noChangeShapeType="1"/>
          </p:cNvSpPr>
          <p:nvPr/>
        </p:nvSpPr>
        <p:spPr bwMode="auto">
          <a:xfrm flipV="1">
            <a:off x="3200400" y="3429000"/>
            <a:ext cx="381000" cy="304800"/>
          </a:xfrm>
          <a:prstGeom prst="line">
            <a:avLst/>
          </a:prstGeom>
          <a:noFill/>
          <a:ln w="38100">
            <a:solidFill>
              <a:schemeClr val="tx1"/>
            </a:solidFill>
            <a:round/>
            <a:headEnd/>
            <a:tailEnd type="triangle" w="med" len="med"/>
          </a:ln>
          <a:effectLst/>
        </p:spPr>
        <p:txBody>
          <a:bodyPr wrap="none" anchor="ctr"/>
          <a:lstStyle/>
          <a:p>
            <a:endParaRPr lang="zh-CN" altLang="en-US"/>
          </a:p>
        </p:txBody>
      </p:sp>
      <p:sp>
        <p:nvSpPr>
          <p:cNvPr id="6169" name="Line 25"/>
          <p:cNvSpPr>
            <a:spLocks noChangeShapeType="1"/>
          </p:cNvSpPr>
          <p:nvPr/>
        </p:nvSpPr>
        <p:spPr bwMode="auto">
          <a:xfrm>
            <a:off x="3810000" y="3276600"/>
            <a:ext cx="533400" cy="0"/>
          </a:xfrm>
          <a:prstGeom prst="line">
            <a:avLst/>
          </a:prstGeom>
          <a:noFill/>
          <a:ln w="38100">
            <a:solidFill>
              <a:schemeClr val="tx1"/>
            </a:solidFill>
            <a:round/>
            <a:headEnd/>
            <a:tailEnd type="triangle" w="med" len="med"/>
          </a:ln>
          <a:effectLst/>
        </p:spPr>
        <p:txBody>
          <a:bodyPr wrap="none" anchor="ctr"/>
          <a:lstStyle/>
          <a:p>
            <a:endParaRPr lang="zh-CN" altLang="en-US"/>
          </a:p>
        </p:txBody>
      </p:sp>
      <p:sp>
        <p:nvSpPr>
          <p:cNvPr id="6170" name="Oval 26"/>
          <p:cNvSpPr>
            <a:spLocks noChangeArrowheads="1"/>
          </p:cNvSpPr>
          <p:nvPr/>
        </p:nvSpPr>
        <p:spPr bwMode="auto">
          <a:xfrm>
            <a:off x="1524000" y="3657600"/>
            <a:ext cx="152400" cy="152400"/>
          </a:xfrm>
          <a:prstGeom prst="ellipse">
            <a:avLst/>
          </a:prstGeom>
          <a:solidFill>
            <a:schemeClr val="accent1"/>
          </a:solidFill>
          <a:ln w="9525">
            <a:solidFill>
              <a:schemeClr val="tx1"/>
            </a:solidFill>
            <a:round/>
            <a:headEnd/>
            <a:tailEnd/>
          </a:ln>
          <a:effectLst/>
        </p:spPr>
        <p:txBody>
          <a:bodyPr wrap="none" anchor="ctr"/>
          <a:lstStyle/>
          <a:p>
            <a:endParaRPr lang="zh-CN" altLang="en-US"/>
          </a:p>
        </p:txBody>
      </p:sp>
      <p:sp>
        <p:nvSpPr>
          <p:cNvPr id="6171" name="Line 27"/>
          <p:cNvSpPr>
            <a:spLocks noChangeShapeType="1"/>
          </p:cNvSpPr>
          <p:nvPr/>
        </p:nvSpPr>
        <p:spPr bwMode="auto">
          <a:xfrm flipV="1">
            <a:off x="1676400" y="3733800"/>
            <a:ext cx="304800" cy="0"/>
          </a:xfrm>
          <a:prstGeom prst="line">
            <a:avLst/>
          </a:prstGeom>
          <a:noFill/>
          <a:ln w="38100">
            <a:solidFill>
              <a:schemeClr val="tx1"/>
            </a:solidFill>
            <a:round/>
            <a:headEnd/>
            <a:tailEnd type="triangle" w="med" len="med"/>
          </a:ln>
          <a:effectLst/>
        </p:spPr>
        <p:txBody>
          <a:bodyPr wrap="none" anchor="ctr"/>
          <a:lstStyle/>
          <a:p>
            <a:endParaRPr lang="zh-CN" altLang="en-US"/>
          </a:p>
        </p:txBody>
      </p:sp>
      <p:sp>
        <p:nvSpPr>
          <p:cNvPr id="6172" name="Rectangle 28"/>
          <p:cNvSpPr>
            <a:spLocks noChangeArrowheads="1"/>
          </p:cNvSpPr>
          <p:nvPr/>
        </p:nvSpPr>
        <p:spPr bwMode="auto">
          <a:xfrm>
            <a:off x="228600" y="4724400"/>
            <a:ext cx="1066800" cy="7620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73" name="Text Box 29"/>
          <p:cNvSpPr txBox="1">
            <a:spLocks noChangeArrowheads="1"/>
          </p:cNvSpPr>
          <p:nvPr/>
        </p:nvSpPr>
        <p:spPr bwMode="auto">
          <a:xfrm>
            <a:off x="228600" y="4724400"/>
            <a:ext cx="990600" cy="701675"/>
          </a:xfrm>
          <a:prstGeom prst="rect">
            <a:avLst/>
          </a:prstGeom>
          <a:noFill/>
          <a:ln w="9525">
            <a:noFill/>
            <a:miter lim="800000"/>
            <a:headEnd/>
            <a:tailEnd/>
          </a:ln>
          <a:effectLst/>
        </p:spPr>
        <p:txBody>
          <a:bodyPr>
            <a:spAutoFit/>
          </a:bodyPr>
          <a:lstStyle/>
          <a:p>
            <a:pPr algn="ctr">
              <a:spcBef>
                <a:spcPct val="50000"/>
              </a:spcBef>
            </a:pPr>
            <a:r>
              <a:rPr lang="en-US" altLang="zh-CN" sz="2000"/>
              <a:t>Cosmic Ray</a:t>
            </a:r>
            <a:endParaRPr lang="en-US" altLang="zh-CN"/>
          </a:p>
        </p:txBody>
      </p:sp>
      <p:sp>
        <p:nvSpPr>
          <p:cNvPr id="6174" name="Line 30"/>
          <p:cNvSpPr>
            <a:spLocks noChangeShapeType="1"/>
          </p:cNvSpPr>
          <p:nvPr/>
        </p:nvSpPr>
        <p:spPr bwMode="auto">
          <a:xfrm>
            <a:off x="838200" y="2895600"/>
            <a:ext cx="762000" cy="762000"/>
          </a:xfrm>
          <a:prstGeom prst="line">
            <a:avLst/>
          </a:prstGeom>
          <a:noFill/>
          <a:ln w="38100">
            <a:solidFill>
              <a:schemeClr val="tx1"/>
            </a:solidFill>
            <a:round/>
            <a:headEnd/>
            <a:tailEnd type="triangle" w="med" len="med"/>
          </a:ln>
          <a:effectLst/>
        </p:spPr>
        <p:txBody>
          <a:bodyPr wrap="none" anchor="ctr"/>
          <a:lstStyle/>
          <a:p>
            <a:endParaRPr lang="zh-CN" altLang="en-US"/>
          </a:p>
        </p:txBody>
      </p:sp>
      <p:sp>
        <p:nvSpPr>
          <p:cNvPr id="6175" name="Line 31"/>
          <p:cNvSpPr>
            <a:spLocks noChangeShapeType="1"/>
          </p:cNvSpPr>
          <p:nvPr/>
        </p:nvSpPr>
        <p:spPr bwMode="auto">
          <a:xfrm flipV="1">
            <a:off x="838200" y="3810000"/>
            <a:ext cx="685800" cy="914400"/>
          </a:xfrm>
          <a:prstGeom prst="line">
            <a:avLst/>
          </a:prstGeom>
          <a:noFill/>
          <a:ln w="38100">
            <a:solidFill>
              <a:schemeClr val="tx1"/>
            </a:solidFill>
            <a:round/>
            <a:headEnd/>
            <a:tailEnd type="triangle" w="med" len="med"/>
          </a:ln>
          <a:effectLst/>
        </p:spPr>
        <p:txBody>
          <a:bodyPr wrap="none" anchor="ctr"/>
          <a:lstStyle/>
          <a:p>
            <a:endParaRPr lang="zh-CN" altLang="en-US"/>
          </a:p>
        </p:txBody>
      </p:sp>
      <p:sp>
        <p:nvSpPr>
          <p:cNvPr id="6176" name="Line 32"/>
          <p:cNvSpPr>
            <a:spLocks noChangeShapeType="1"/>
          </p:cNvSpPr>
          <p:nvPr/>
        </p:nvSpPr>
        <p:spPr bwMode="auto">
          <a:xfrm flipV="1">
            <a:off x="6858000" y="3048000"/>
            <a:ext cx="685800" cy="381000"/>
          </a:xfrm>
          <a:prstGeom prst="line">
            <a:avLst/>
          </a:prstGeom>
          <a:noFill/>
          <a:ln w="38100">
            <a:solidFill>
              <a:schemeClr val="tx1"/>
            </a:solidFill>
            <a:round/>
            <a:headEnd/>
            <a:tailEnd type="triangle" w="med" len="med"/>
          </a:ln>
          <a:effectLst/>
        </p:spPr>
        <p:txBody>
          <a:bodyPr wrap="none" anchor="ctr"/>
          <a:lstStyle/>
          <a:p>
            <a:endParaRPr lang="zh-CN" altLang="en-US"/>
          </a:p>
        </p:txBody>
      </p:sp>
      <p:sp>
        <p:nvSpPr>
          <p:cNvPr id="6177" name="Line 33"/>
          <p:cNvSpPr>
            <a:spLocks noChangeShapeType="1"/>
          </p:cNvSpPr>
          <p:nvPr/>
        </p:nvSpPr>
        <p:spPr bwMode="auto">
          <a:xfrm flipV="1">
            <a:off x="6858000" y="1981200"/>
            <a:ext cx="685800" cy="1066800"/>
          </a:xfrm>
          <a:prstGeom prst="line">
            <a:avLst/>
          </a:prstGeom>
          <a:noFill/>
          <a:ln w="38100">
            <a:solidFill>
              <a:schemeClr val="tx1"/>
            </a:solidFill>
            <a:round/>
            <a:headEnd/>
            <a:tailEnd type="triangle" w="med" len="med"/>
          </a:ln>
          <a:effectLst/>
        </p:spPr>
        <p:txBody>
          <a:bodyPr wrap="none" anchor="ctr"/>
          <a:lstStyle/>
          <a:p>
            <a:endParaRPr lang="zh-CN" altLang="en-US"/>
          </a:p>
        </p:txBody>
      </p:sp>
      <p:sp>
        <p:nvSpPr>
          <p:cNvPr id="6178" name="Line 34"/>
          <p:cNvSpPr>
            <a:spLocks noChangeShapeType="1"/>
          </p:cNvSpPr>
          <p:nvPr/>
        </p:nvSpPr>
        <p:spPr bwMode="auto">
          <a:xfrm>
            <a:off x="6858000" y="3657600"/>
            <a:ext cx="609600" cy="304800"/>
          </a:xfrm>
          <a:prstGeom prst="line">
            <a:avLst/>
          </a:prstGeom>
          <a:noFill/>
          <a:ln w="38100">
            <a:solidFill>
              <a:schemeClr val="tx1"/>
            </a:solidFill>
            <a:round/>
            <a:headEnd/>
            <a:tailEnd type="triangle" w="med" len="med"/>
          </a:ln>
          <a:effectLst/>
        </p:spPr>
        <p:txBody>
          <a:bodyPr wrap="none" anchor="ctr"/>
          <a:lstStyle/>
          <a:p>
            <a:endParaRPr lang="zh-CN" altLang="en-US"/>
          </a:p>
        </p:txBody>
      </p:sp>
      <p:sp>
        <p:nvSpPr>
          <p:cNvPr id="6179" name="Rectangle 35">
            <a:hlinkClick r:id="rId6" action="ppaction://hlinksldjump"/>
          </p:cNvPr>
          <p:cNvSpPr>
            <a:spLocks noChangeArrowheads="1"/>
          </p:cNvSpPr>
          <p:nvPr/>
        </p:nvSpPr>
        <p:spPr bwMode="auto">
          <a:xfrm>
            <a:off x="4724400" y="4495800"/>
            <a:ext cx="1676400" cy="3810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80" name="Text Box 36"/>
          <p:cNvSpPr txBox="1">
            <a:spLocks noChangeArrowheads="1"/>
          </p:cNvSpPr>
          <p:nvPr/>
        </p:nvSpPr>
        <p:spPr bwMode="auto">
          <a:xfrm>
            <a:off x="4648200" y="4495800"/>
            <a:ext cx="1828800" cy="336550"/>
          </a:xfrm>
          <a:prstGeom prst="rect">
            <a:avLst/>
          </a:prstGeom>
          <a:noFill/>
          <a:ln w="9525">
            <a:noFill/>
            <a:miter lim="800000"/>
            <a:headEnd/>
            <a:tailEnd/>
          </a:ln>
          <a:effectLst/>
        </p:spPr>
        <p:txBody>
          <a:bodyPr>
            <a:spAutoFit/>
          </a:bodyPr>
          <a:lstStyle/>
          <a:p>
            <a:pPr algn="ctr">
              <a:spcBef>
                <a:spcPct val="50000"/>
              </a:spcBef>
            </a:pPr>
            <a:r>
              <a:rPr lang="en-US" altLang="zh-CN" sz="1600"/>
              <a:t>Compile(Makefile)</a:t>
            </a:r>
          </a:p>
        </p:txBody>
      </p:sp>
      <p:sp>
        <p:nvSpPr>
          <p:cNvPr id="6181" name="Rectangle 37">
            <a:hlinkClick r:id="rId7" action="ppaction://hlinksldjump"/>
          </p:cNvPr>
          <p:cNvSpPr>
            <a:spLocks noChangeArrowheads="1"/>
          </p:cNvSpPr>
          <p:nvPr/>
        </p:nvSpPr>
        <p:spPr bwMode="auto">
          <a:xfrm>
            <a:off x="4572000" y="4114800"/>
            <a:ext cx="1981200" cy="3048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82" name="Text Box 38"/>
          <p:cNvSpPr txBox="1">
            <a:spLocks noChangeArrowheads="1"/>
          </p:cNvSpPr>
          <p:nvPr/>
        </p:nvSpPr>
        <p:spPr bwMode="auto">
          <a:xfrm>
            <a:off x="4572000" y="4038600"/>
            <a:ext cx="1905000" cy="366713"/>
          </a:xfrm>
          <a:prstGeom prst="rect">
            <a:avLst/>
          </a:prstGeom>
          <a:noFill/>
          <a:ln w="9525">
            <a:noFill/>
            <a:miter lim="800000"/>
            <a:headEnd/>
            <a:tailEnd/>
          </a:ln>
          <a:effectLst/>
        </p:spPr>
        <p:txBody>
          <a:bodyPr>
            <a:spAutoFit/>
          </a:bodyPr>
          <a:lstStyle/>
          <a:p>
            <a:pPr algn="ctr">
              <a:spcBef>
                <a:spcPct val="50000"/>
              </a:spcBef>
            </a:pPr>
            <a:r>
              <a:rPr lang="en-US" altLang="zh-CN" sz="1800"/>
              <a:t>Run(input cards)</a:t>
            </a:r>
            <a:endParaRPr lang="en-US" altLang="zh-CN"/>
          </a:p>
        </p:txBody>
      </p:sp>
      <p:sp>
        <p:nvSpPr>
          <p:cNvPr id="6183" name="Rectangle 39">
            <a:hlinkClick r:id="rId8" action="ppaction://hlinksldjump"/>
          </p:cNvPr>
          <p:cNvSpPr>
            <a:spLocks noChangeArrowheads="1"/>
          </p:cNvSpPr>
          <p:nvPr/>
        </p:nvSpPr>
        <p:spPr bwMode="auto">
          <a:xfrm>
            <a:off x="4191000" y="4953000"/>
            <a:ext cx="1143000" cy="4572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84" name="Text Box 40">
            <a:hlinkClick r:id="rId8" action="ppaction://hlinksldjump"/>
          </p:cNvPr>
          <p:cNvSpPr txBox="1">
            <a:spLocks noChangeArrowheads="1"/>
          </p:cNvSpPr>
          <p:nvPr/>
        </p:nvSpPr>
        <p:spPr bwMode="auto">
          <a:xfrm>
            <a:off x="4267200" y="4953000"/>
            <a:ext cx="1066800" cy="336550"/>
          </a:xfrm>
          <a:prstGeom prst="rect">
            <a:avLst/>
          </a:prstGeom>
          <a:noFill/>
          <a:ln w="9525">
            <a:noFill/>
            <a:miter lim="800000"/>
            <a:headEnd/>
            <a:tailEnd/>
          </a:ln>
          <a:effectLst/>
        </p:spPr>
        <p:txBody>
          <a:bodyPr>
            <a:spAutoFit/>
          </a:bodyPr>
          <a:lstStyle/>
          <a:p>
            <a:pPr>
              <a:spcBef>
                <a:spcPct val="50000"/>
              </a:spcBef>
            </a:pPr>
            <a:r>
              <a:rPr lang="en-US" altLang="zh-CN" sz="1600"/>
              <a:t>mkTSFcfg</a:t>
            </a:r>
            <a:endParaRPr lang="en-US" altLang="zh-CN"/>
          </a:p>
        </p:txBody>
      </p:sp>
      <p:sp>
        <p:nvSpPr>
          <p:cNvPr id="6185" name="Rectangle 41">
            <a:hlinkClick r:id="rId9" action="ppaction://hlinksldjump"/>
          </p:cNvPr>
          <p:cNvSpPr>
            <a:spLocks noChangeArrowheads="1"/>
          </p:cNvSpPr>
          <p:nvPr/>
        </p:nvSpPr>
        <p:spPr bwMode="auto">
          <a:xfrm>
            <a:off x="5638800" y="4953000"/>
            <a:ext cx="1143000" cy="4572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86" name="Text Box 42"/>
          <p:cNvSpPr txBox="1">
            <a:spLocks noChangeArrowheads="1"/>
          </p:cNvSpPr>
          <p:nvPr/>
        </p:nvSpPr>
        <p:spPr bwMode="auto">
          <a:xfrm>
            <a:off x="5638800" y="4953000"/>
            <a:ext cx="1143000" cy="336550"/>
          </a:xfrm>
          <a:prstGeom prst="rect">
            <a:avLst/>
          </a:prstGeom>
          <a:noFill/>
          <a:ln w="9525">
            <a:noFill/>
            <a:miter lim="800000"/>
            <a:headEnd/>
            <a:tailEnd/>
          </a:ln>
          <a:effectLst/>
        </p:spPr>
        <p:txBody>
          <a:bodyPr>
            <a:spAutoFit/>
          </a:bodyPr>
          <a:lstStyle/>
          <a:p>
            <a:pPr>
              <a:spcBef>
                <a:spcPct val="50000"/>
              </a:spcBef>
            </a:pPr>
            <a:r>
              <a:rPr lang="en-US" altLang="zh-CN" sz="1600"/>
              <a:t>mkPTDcfg</a:t>
            </a:r>
            <a:endParaRPr lang="en-US" altLang="zh-CN"/>
          </a:p>
        </p:txBody>
      </p:sp>
      <p:sp>
        <p:nvSpPr>
          <p:cNvPr id="6187" name="Rectangle 43">
            <a:hlinkClick r:id="rId10" action="ppaction://hlinksldjump"/>
          </p:cNvPr>
          <p:cNvSpPr>
            <a:spLocks noChangeArrowheads="1"/>
          </p:cNvSpPr>
          <p:nvPr/>
        </p:nvSpPr>
        <p:spPr bwMode="auto">
          <a:xfrm>
            <a:off x="4572000" y="5562600"/>
            <a:ext cx="1981200" cy="5334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88" name="Text Box 44">
            <a:hlinkClick r:id="rId10" action="ppaction://hlinksldjump"/>
          </p:cNvPr>
          <p:cNvSpPr txBox="1">
            <a:spLocks noChangeArrowheads="1"/>
          </p:cNvSpPr>
          <p:nvPr/>
        </p:nvSpPr>
        <p:spPr bwMode="auto">
          <a:xfrm>
            <a:off x="4800600" y="5638800"/>
            <a:ext cx="1524000" cy="396875"/>
          </a:xfrm>
          <a:prstGeom prst="rect">
            <a:avLst/>
          </a:prstGeom>
          <a:noFill/>
          <a:ln w="9525">
            <a:noFill/>
            <a:miter lim="800000"/>
            <a:headEnd/>
            <a:tailEnd/>
          </a:ln>
          <a:effectLst/>
        </p:spPr>
        <p:txBody>
          <a:bodyPr>
            <a:spAutoFit/>
          </a:bodyPr>
          <a:lstStyle/>
          <a:p>
            <a:pPr algn="ctr">
              <a:spcBef>
                <a:spcPct val="50000"/>
              </a:spcBef>
            </a:pPr>
            <a:r>
              <a:rPr lang="en-US" altLang="zh-CN" sz="2000"/>
              <a:t>GetPattern</a:t>
            </a:r>
            <a:endParaRPr lang="en-US" altLang="zh-CN"/>
          </a:p>
        </p:txBody>
      </p:sp>
      <p:sp>
        <p:nvSpPr>
          <p:cNvPr id="6189" name="Line 45"/>
          <p:cNvSpPr>
            <a:spLocks noChangeShapeType="1"/>
          </p:cNvSpPr>
          <p:nvPr/>
        </p:nvSpPr>
        <p:spPr bwMode="auto">
          <a:xfrm flipV="1">
            <a:off x="5638800" y="3962400"/>
            <a:ext cx="0" cy="152400"/>
          </a:xfrm>
          <a:prstGeom prst="line">
            <a:avLst/>
          </a:prstGeom>
          <a:noFill/>
          <a:ln w="28575">
            <a:solidFill>
              <a:schemeClr val="tx1"/>
            </a:solidFill>
            <a:round/>
            <a:headEnd/>
            <a:tailEnd type="triangle" w="med" len="med"/>
          </a:ln>
          <a:effectLst/>
        </p:spPr>
        <p:txBody>
          <a:bodyPr wrap="none" anchor="ctr"/>
          <a:lstStyle/>
          <a:p>
            <a:endParaRPr lang="zh-CN" altLang="en-US"/>
          </a:p>
        </p:txBody>
      </p:sp>
      <p:sp>
        <p:nvSpPr>
          <p:cNvPr id="6190" name="Rectangle 46">
            <a:hlinkClick r:id="rId11" action="ppaction://hlinksldjump"/>
          </p:cNvPr>
          <p:cNvSpPr>
            <a:spLocks noChangeArrowheads="1"/>
          </p:cNvSpPr>
          <p:nvPr/>
        </p:nvSpPr>
        <p:spPr bwMode="auto">
          <a:xfrm>
            <a:off x="4953000" y="1600200"/>
            <a:ext cx="1295400" cy="4572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91" name="Text Box 47"/>
          <p:cNvSpPr txBox="1">
            <a:spLocks noChangeArrowheads="1"/>
          </p:cNvSpPr>
          <p:nvPr/>
        </p:nvSpPr>
        <p:spPr bwMode="auto">
          <a:xfrm>
            <a:off x="4953000" y="1600200"/>
            <a:ext cx="1295400" cy="396875"/>
          </a:xfrm>
          <a:prstGeom prst="rect">
            <a:avLst/>
          </a:prstGeom>
          <a:noFill/>
          <a:ln w="9525">
            <a:noFill/>
            <a:miter lim="800000"/>
            <a:headEnd/>
            <a:tailEnd/>
          </a:ln>
          <a:effectLst/>
        </p:spPr>
        <p:txBody>
          <a:bodyPr>
            <a:spAutoFit/>
          </a:bodyPr>
          <a:lstStyle/>
          <a:p>
            <a:pPr algn="ctr">
              <a:spcBef>
                <a:spcPct val="50000"/>
              </a:spcBef>
            </a:pPr>
            <a:r>
              <a:rPr lang="en-US" altLang="zh-CN" sz="2000"/>
              <a:t>Patterns</a:t>
            </a:r>
            <a:endParaRPr lang="en-US" altLang="zh-CN"/>
          </a:p>
        </p:txBody>
      </p:sp>
      <p:sp>
        <p:nvSpPr>
          <p:cNvPr id="6192" name="Line 48"/>
          <p:cNvSpPr>
            <a:spLocks noChangeShapeType="1"/>
          </p:cNvSpPr>
          <p:nvPr/>
        </p:nvSpPr>
        <p:spPr bwMode="auto">
          <a:xfrm>
            <a:off x="5562600" y="2057400"/>
            <a:ext cx="0" cy="304800"/>
          </a:xfrm>
          <a:prstGeom prst="line">
            <a:avLst/>
          </a:prstGeom>
          <a:noFill/>
          <a:ln w="38100">
            <a:solidFill>
              <a:schemeClr val="tx1"/>
            </a:solidFill>
            <a:round/>
            <a:headEnd/>
            <a:tailEnd type="triangle" w="med" len="med"/>
          </a:ln>
          <a:effectLst/>
        </p:spPr>
        <p:txBody>
          <a:bodyPr wrap="none" anchor="ctr"/>
          <a:lstStyle/>
          <a:p>
            <a:endParaRPr lang="zh-CN" altLang="en-US"/>
          </a:p>
        </p:txBody>
      </p:sp>
      <p:sp>
        <p:nvSpPr>
          <p:cNvPr id="6193" name="Freeform 49"/>
          <p:cNvSpPr>
            <a:spLocks/>
          </p:cNvSpPr>
          <p:nvPr/>
        </p:nvSpPr>
        <p:spPr bwMode="auto">
          <a:xfrm>
            <a:off x="3429000" y="1171575"/>
            <a:ext cx="3830638" cy="1495425"/>
          </a:xfrm>
          <a:custGeom>
            <a:avLst/>
            <a:gdLst/>
            <a:ahLst/>
            <a:cxnLst>
              <a:cxn ang="0">
                <a:pos x="2733" y="973"/>
              </a:cxn>
              <a:cxn ang="0">
                <a:pos x="2823" y="924"/>
              </a:cxn>
              <a:cxn ang="0">
                <a:pos x="2961" y="729"/>
              </a:cxn>
              <a:cxn ang="0">
                <a:pos x="3001" y="632"/>
              </a:cxn>
              <a:cxn ang="0">
                <a:pos x="3009" y="292"/>
              </a:cxn>
              <a:cxn ang="0">
                <a:pos x="2977" y="178"/>
              </a:cxn>
              <a:cxn ang="0">
                <a:pos x="2823" y="105"/>
              </a:cxn>
              <a:cxn ang="0">
                <a:pos x="2223" y="0"/>
              </a:cxn>
              <a:cxn ang="0">
                <a:pos x="844" y="32"/>
              </a:cxn>
              <a:cxn ang="0">
                <a:pos x="495" y="89"/>
              </a:cxn>
              <a:cxn ang="0">
                <a:pos x="349" y="130"/>
              </a:cxn>
              <a:cxn ang="0">
                <a:pos x="212" y="202"/>
              </a:cxn>
              <a:cxn ang="0">
                <a:pos x="41" y="348"/>
              </a:cxn>
              <a:cxn ang="0">
                <a:pos x="17" y="429"/>
              </a:cxn>
              <a:cxn ang="0">
                <a:pos x="1" y="446"/>
              </a:cxn>
              <a:cxn ang="0">
                <a:pos x="9" y="454"/>
              </a:cxn>
            </a:cxnLst>
            <a:rect l="0" t="0" r="r" b="b"/>
            <a:pathLst>
              <a:path w="3025" h="973">
                <a:moveTo>
                  <a:pt x="2733" y="973"/>
                </a:moveTo>
                <a:cubicBezTo>
                  <a:pt x="2743" y="968"/>
                  <a:pt x="2804" y="940"/>
                  <a:pt x="2823" y="924"/>
                </a:cubicBezTo>
                <a:cubicBezTo>
                  <a:pt x="2884" y="874"/>
                  <a:pt x="2914" y="791"/>
                  <a:pt x="2961" y="729"/>
                </a:cubicBezTo>
                <a:cubicBezTo>
                  <a:pt x="2972" y="695"/>
                  <a:pt x="2986" y="664"/>
                  <a:pt x="3001" y="632"/>
                </a:cubicBezTo>
                <a:cubicBezTo>
                  <a:pt x="3025" y="511"/>
                  <a:pt x="3016" y="432"/>
                  <a:pt x="3009" y="292"/>
                </a:cubicBezTo>
                <a:cubicBezTo>
                  <a:pt x="3007" y="255"/>
                  <a:pt x="3002" y="208"/>
                  <a:pt x="2977" y="178"/>
                </a:cubicBezTo>
                <a:cubicBezTo>
                  <a:pt x="2942" y="137"/>
                  <a:pt x="2874" y="115"/>
                  <a:pt x="2823" y="105"/>
                </a:cubicBezTo>
                <a:cubicBezTo>
                  <a:pt x="2643" y="18"/>
                  <a:pt x="2419" y="12"/>
                  <a:pt x="2223" y="0"/>
                </a:cubicBezTo>
                <a:cubicBezTo>
                  <a:pt x="1763" y="10"/>
                  <a:pt x="1304" y="25"/>
                  <a:pt x="844" y="32"/>
                </a:cubicBezTo>
                <a:cubicBezTo>
                  <a:pt x="726" y="44"/>
                  <a:pt x="612" y="73"/>
                  <a:pt x="495" y="89"/>
                </a:cubicBezTo>
                <a:cubicBezTo>
                  <a:pt x="450" y="104"/>
                  <a:pt x="389" y="104"/>
                  <a:pt x="349" y="130"/>
                </a:cubicBezTo>
                <a:cubicBezTo>
                  <a:pt x="306" y="158"/>
                  <a:pt x="256" y="175"/>
                  <a:pt x="212" y="202"/>
                </a:cubicBezTo>
                <a:cubicBezTo>
                  <a:pt x="146" y="242"/>
                  <a:pt x="96" y="297"/>
                  <a:pt x="41" y="348"/>
                </a:cubicBezTo>
                <a:cubicBezTo>
                  <a:pt x="37" y="363"/>
                  <a:pt x="24" y="421"/>
                  <a:pt x="17" y="429"/>
                </a:cubicBezTo>
                <a:cubicBezTo>
                  <a:pt x="12" y="435"/>
                  <a:pt x="3" y="439"/>
                  <a:pt x="1" y="446"/>
                </a:cubicBezTo>
                <a:cubicBezTo>
                  <a:pt x="0" y="450"/>
                  <a:pt x="6" y="451"/>
                  <a:pt x="9" y="454"/>
                </a:cubicBezTo>
              </a:path>
            </a:pathLst>
          </a:custGeom>
          <a:noFill/>
          <a:ln w="28575" cmpd="sng">
            <a:solidFill>
              <a:schemeClr val="tx1"/>
            </a:solidFill>
            <a:round/>
            <a:headEnd/>
            <a:tailEnd/>
          </a:ln>
          <a:effectLst/>
        </p:spPr>
        <p:txBody>
          <a:bodyPr wrap="none" anchor="ctr"/>
          <a:lstStyle/>
          <a:p>
            <a:endParaRPr lang="zh-CN" altLang="en-US"/>
          </a:p>
        </p:txBody>
      </p:sp>
      <p:sp>
        <p:nvSpPr>
          <p:cNvPr id="6194" name="Line 50"/>
          <p:cNvSpPr>
            <a:spLocks noChangeShapeType="1"/>
          </p:cNvSpPr>
          <p:nvPr/>
        </p:nvSpPr>
        <p:spPr bwMode="auto">
          <a:xfrm flipH="1">
            <a:off x="3429000" y="1676400"/>
            <a:ext cx="76200" cy="228600"/>
          </a:xfrm>
          <a:prstGeom prst="line">
            <a:avLst/>
          </a:prstGeom>
          <a:noFill/>
          <a:ln w="9525">
            <a:solidFill>
              <a:schemeClr val="tx1"/>
            </a:solidFill>
            <a:round/>
            <a:headEnd/>
            <a:tailEnd type="triangle" w="med" len="med"/>
          </a:ln>
          <a:effectLst/>
        </p:spPr>
        <p:txBody>
          <a:bodyPr wrap="none" anchor="ctr"/>
          <a:lstStyle/>
          <a:p>
            <a:endParaRPr lang="zh-CN" altLang="en-US"/>
          </a:p>
        </p:txBody>
      </p:sp>
      <p:sp>
        <p:nvSpPr>
          <p:cNvPr id="6195" name="Rectangle 51"/>
          <p:cNvSpPr>
            <a:spLocks noChangeArrowheads="1"/>
          </p:cNvSpPr>
          <p:nvPr/>
        </p:nvSpPr>
        <p:spPr bwMode="auto">
          <a:xfrm>
            <a:off x="7543800" y="3657600"/>
            <a:ext cx="1143000" cy="6858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6196" name="Text Box 52"/>
          <p:cNvSpPr txBox="1">
            <a:spLocks noChangeArrowheads="1"/>
          </p:cNvSpPr>
          <p:nvPr/>
        </p:nvSpPr>
        <p:spPr bwMode="auto">
          <a:xfrm>
            <a:off x="7696200" y="3733800"/>
            <a:ext cx="990600" cy="701675"/>
          </a:xfrm>
          <a:prstGeom prst="rect">
            <a:avLst/>
          </a:prstGeom>
          <a:noFill/>
          <a:ln w="9525">
            <a:noFill/>
            <a:miter lim="800000"/>
            <a:headEnd/>
            <a:tailEnd/>
          </a:ln>
          <a:effectLst/>
        </p:spPr>
        <p:txBody>
          <a:bodyPr>
            <a:spAutoFit/>
          </a:bodyPr>
          <a:lstStyle/>
          <a:p>
            <a:pPr>
              <a:spcBef>
                <a:spcPct val="50000"/>
              </a:spcBef>
            </a:pPr>
            <a:r>
              <a:rPr lang="en-US" altLang="zh-CN" sz="2000"/>
              <a:t>Normal Output</a:t>
            </a:r>
            <a:endParaRPr lang="en-US" altLang="zh-CN"/>
          </a:p>
        </p:txBody>
      </p:sp>
      <p:sp>
        <p:nvSpPr>
          <p:cNvPr id="6197" name="Line 53"/>
          <p:cNvSpPr>
            <a:spLocks noChangeShapeType="1"/>
          </p:cNvSpPr>
          <p:nvPr/>
        </p:nvSpPr>
        <p:spPr bwMode="auto">
          <a:xfrm>
            <a:off x="8153400" y="4343400"/>
            <a:ext cx="0" cy="304800"/>
          </a:xfrm>
          <a:prstGeom prst="line">
            <a:avLst/>
          </a:prstGeom>
          <a:noFill/>
          <a:ln w="38100">
            <a:solidFill>
              <a:schemeClr val="tx1"/>
            </a:solidFill>
            <a:round/>
            <a:headEnd/>
            <a:tailEnd type="triangle" w="med" len="med"/>
          </a:ln>
          <a:effectLst/>
        </p:spPr>
        <p:txBody>
          <a:bodyPr wrap="none" anchor="ctr"/>
          <a:lstStyle/>
          <a:p>
            <a:endParaRPr lang="zh-CN" altLang="en-US"/>
          </a:p>
        </p:txBody>
      </p:sp>
      <p:sp>
        <p:nvSpPr>
          <p:cNvPr id="6198" name="Comment 54"/>
          <p:cNvSpPr>
            <a:spLocks noChangeArrowheads="1"/>
          </p:cNvSpPr>
          <p:nvPr/>
        </p:nvSpPr>
        <p:spPr bwMode="auto">
          <a:xfrm>
            <a:off x="0" y="762000"/>
            <a:ext cx="1828800" cy="3460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spcBef>
                <a:spcPct val="50000"/>
              </a:spcBef>
            </a:pPr>
            <a:r>
              <a:rPr kumimoji="0" lang="en-US" altLang="zh-CN" sz="1600" b="1">
                <a:solidFill>
                  <a:srgbClr val="000000"/>
                </a:solidFill>
                <a:latin typeface="Arial" charset="0"/>
              </a:rPr>
              <a:t>1:MakePattern</a:t>
            </a:r>
            <a:endParaRPr lang="en-US" altLang="zh-CN" sz="1600">
              <a:solidFill>
                <a:srgbClr val="000000"/>
              </a:solidFill>
              <a:latin typeface="Arial" charset="0"/>
            </a:endParaRPr>
          </a:p>
        </p:txBody>
      </p:sp>
      <p:sp>
        <p:nvSpPr>
          <p:cNvPr id="6199" name="Comment 55"/>
          <p:cNvSpPr>
            <a:spLocks noChangeArrowheads="1"/>
          </p:cNvSpPr>
          <p:nvPr/>
        </p:nvSpPr>
        <p:spPr bwMode="auto">
          <a:xfrm>
            <a:off x="2057400" y="762000"/>
            <a:ext cx="1828800" cy="3460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spcBef>
                <a:spcPct val="50000"/>
              </a:spcBef>
            </a:pPr>
            <a:r>
              <a:rPr kumimoji="0" lang="en-US" altLang="zh-CN" sz="1600" b="1">
                <a:solidFill>
                  <a:srgbClr val="000000"/>
                </a:solidFill>
                <a:latin typeface="Arial" charset="0"/>
              </a:rPr>
              <a:t>2:Generator</a:t>
            </a:r>
            <a:endParaRPr lang="en-US" altLang="zh-CN" sz="1600">
              <a:solidFill>
                <a:srgbClr val="000000"/>
              </a:solidFill>
              <a:latin typeface="Arial" charset="0"/>
            </a:endParaRPr>
          </a:p>
        </p:txBody>
      </p:sp>
      <p:sp>
        <p:nvSpPr>
          <p:cNvPr id="6200" name="Comment 56"/>
          <p:cNvSpPr>
            <a:spLocks noChangeArrowheads="1"/>
          </p:cNvSpPr>
          <p:nvPr/>
        </p:nvSpPr>
        <p:spPr bwMode="auto">
          <a:xfrm>
            <a:off x="4267200" y="762000"/>
            <a:ext cx="1828800" cy="3460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spcBef>
                <a:spcPct val="50000"/>
              </a:spcBef>
            </a:pPr>
            <a:r>
              <a:rPr kumimoji="0" lang="en-US" altLang="zh-CN" sz="1600" b="1">
                <a:solidFill>
                  <a:srgbClr val="000000"/>
                </a:solidFill>
                <a:latin typeface="Arial" charset="0"/>
              </a:rPr>
              <a:t>3:Det. Simu</a:t>
            </a:r>
            <a:endParaRPr lang="en-US" altLang="zh-CN" sz="1600">
              <a:solidFill>
                <a:srgbClr val="000000"/>
              </a:solidFill>
              <a:latin typeface="Arial" charset="0"/>
            </a:endParaRPr>
          </a:p>
        </p:txBody>
      </p:sp>
      <p:sp>
        <p:nvSpPr>
          <p:cNvPr id="6201" name="Comment 57"/>
          <p:cNvSpPr>
            <a:spLocks noChangeArrowheads="1"/>
          </p:cNvSpPr>
          <p:nvPr/>
        </p:nvSpPr>
        <p:spPr bwMode="auto">
          <a:xfrm>
            <a:off x="6553200" y="762000"/>
            <a:ext cx="1828800" cy="34607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a:spcBef>
                <a:spcPct val="50000"/>
              </a:spcBef>
            </a:pPr>
            <a:r>
              <a:rPr kumimoji="0" lang="en-US" altLang="zh-CN" sz="1600" b="1">
                <a:solidFill>
                  <a:srgbClr val="000000"/>
                </a:solidFill>
                <a:latin typeface="Arial" charset="0"/>
              </a:rPr>
              <a:t>4:Trig.Simu.</a:t>
            </a:r>
            <a:endParaRPr lang="en-US" altLang="zh-CN" sz="1600">
              <a:solidFill>
                <a:srgbClr val="000000"/>
              </a:solidFill>
              <a:latin typeface="Arial" charset="0"/>
            </a:endParaRPr>
          </a:p>
        </p:txBody>
      </p:sp>
      <p:sp>
        <p:nvSpPr>
          <p:cNvPr id="6202" name="Line 58"/>
          <p:cNvSpPr>
            <a:spLocks noChangeShapeType="1"/>
          </p:cNvSpPr>
          <p:nvPr/>
        </p:nvSpPr>
        <p:spPr bwMode="auto">
          <a:xfrm>
            <a:off x="1066800" y="3733800"/>
            <a:ext cx="457200" cy="0"/>
          </a:xfrm>
          <a:prstGeom prst="line">
            <a:avLst/>
          </a:prstGeom>
          <a:noFill/>
          <a:ln w="28575">
            <a:solidFill>
              <a:schemeClr val="tx1"/>
            </a:solidFill>
            <a:round/>
            <a:headEnd/>
            <a:tailEnd type="triangle" w="med" len="med"/>
          </a:ln>
          <a:effectLst/>
        </p:spPr>
        <p:txBody>
          <a:bodyPr/>
          <a:lstStyle/>
          <a:p>
            <a:endParaRPr lang="zh-CN" altLang="en-US"/>
          </a:p>
        </p:txBody>
      </p:sp>
      <p:sp>
        <p:nvSpPr>
          <p:cNvPr id="6203" name="Text Box 59"/>
          <p:cNvSpPr txBox="1">
            <a:spLocks noChangeArrowheads="1"/>
          </p:cNvSpPr>
          <p:nvPr/>
        </p:nvSpPr>
        <p:spPr bwMode="auto">
          <a:xfrm>
            <a:off x="0" y="6477000"/>
            <a:ext cx="9144000" cy="336550"/>
          </a:xfrm>
          <a:prstGeom prst="rect">
            <a:avLst/>
          </a:prstGeom>
          <a:noFill/>
          <a:ln w="9525">
            <a:noFill/>
            <a:miter lim="800000"/>
            <a:headEnd/>
            <a:tailEnd/>
          </a:ln>
          <a:effectLst/>
        </p:spPr>
        <p:txBody>
          <a:bodyPr>
            <a:spAutoFit/>
          </a:bodyPr>
          <a:lstStyle/>
          <a:p>
            <a:pPr algn="ctr">
              <a:spcBef>
                <a:spcPct val="50000"/>
              </a:spcBef>
            </a:pPr>
            <a:r>
              <a:rPr lang="zh-CN" altLang="en-US" sz="1600"/>
              <a:t>研究、比较了各种触发方案；研究了触发方案中各个参数的合理设置，并确定了径迹组合、阈值等</a:t>
            </a:r>
            <a:endParaRPr lang="zh-CN" altLang="en-US"/>
          </a:p>
        </p:txBody>
      </p:sp>
      <p:sp>
        <p:nvSpPr>
          <p:cNvPr id="62" name="日期占位符 61"/>
          <p:cNvSpPr>
            <a:spLocks noGrp="1"/>
          </p:cNvSpPr>
          <p:nvPr>
            <p:ph type="dt" sz="half" idx="10"/>
          </p:nvPr>
        </p:nvSpPr>
        <p:spPr/>
        <p:txBody>
          <a:bodyPr/>
          <a:lstStyle/>
          <a:p>
            <a:r>
              <a:rPr lang="en-US" altLang="zh-CN" smtClean="0"/>
              <a:t>2014-7-18 IHEP</a:t>
            </a:r>
            <a:endParaRPr lang="en-US" altLang="zh-CN"/>
          </a:p>
        </p:txBody>
      </p:sp>
      <p:sp>
        <p:nvSpPr>
          <p:cNvPr id="63" name="灯片编号占位符 62"/>
          <p:cNvSpPr>
            <a:spLocks noGrp="1"/>
          </p:cNvSpPr>
          <p:nvPr>
            <p:ph type="sldNum" sz="quarter" idx="12"/>
          </p:nvPr>
        </p:nvSpPr>
        <p:spPr/>
        <p:txBody>
          <a:bodyPr/>
          <a:lstStyle/>
          <a:p>
            <a:fld id="{CB1FC396-83A2-4D48-AC18-D22B452F236E}" type="slidenum">
              <a:rPr lang="en-US" altLang="zh-CN" smtClean="0"/>
              <a:pPr/>
              <a:t>25</a:t>
            </a:fld>
            <a:endParaRPr lang="en-US" altLang="zh-CN"/>
          </a:p>
        </p:txBody>
      </p:sp>
      <p:sp>
        <p:nvSpPr>
          <p:cNvPr id="64" name="页脚占位符 63"/>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181259" name="Rectangle 11"/>
          <p:cNvSpPr>
            <a:spLocks noGrp="1" noChangeArrowheads="1"/>
          </p:cNvSpPr>
          <p:nvPr>
            <p:ph type="title"/>
          </p:nvPr>
        </p:nvSpPr>
        <p:spPr>
          <a:xfrm>
            <a:off x="685800" y="115888"/>
            <a:ext cx="7772400" cy="658812"/>
          </a:xfrm>
          <a:noFill/>
          <a:ln/>
        </p:spPr>
        <p:txBody>
          <a:bodyPr/>
          <a:lstStyle/>
          <a:p>
            <a:r>
              <a:rPr lang="en-US" altLang="zh-CN" dirty="0" smtClean="0"/>
              <a:t>Definition of trigger conditions </a:t>
            </a:r>
            <a:endParaRPr lang="zh-CN" altLang="en-US" dirty="0"/>
          </a:p>
        </p:txBody>
      </p:sp>
      <p:sp>
        <p:nvSpPr>
          <p:cNvPr id="181260" name="Rectangle 12"/>
          <p:cNvSpPr>
            <a:spLocks noGrp="1" noChangeArrowheads="1"/>
          </p:cNvSpPr>
          <p:nvPr>
            <p:ph type="body" sz="half" idx="1"/>
          </p:nvPr>
        </p:nvSpPr>
        <p:spPr>
          <a:xfrm>
            <a:off x="4722813" y="836712"/>
            <a:ext cx="4025900" cy="5184775"/>
          </a:xfrm>
          <a:noFill/>
          <a:ln/>
        </p:spPr>
        <p:txBody>
          <a:bodyPr/>
          <a:lstStyle/>
          <a:p>
            <a:r>
              <a:rPr lang="en-US" altLang="zh-CN" sz="2800" dirty="0" smtClean="0"/>
              <a:t>Function </a:t>
            </a:r>
            <a:endParaRPr lang="zh-CN" altLang="en-US" sz="2800" dirty="0"/>
          </a:p>
          <a:p>
            <a:pPr lvl="1"/>
            <a:r>
              <a:rPr lang="en-US" altLang="zh-CN" sz="2400" dirty="0"/>
              <a:t>TOF </a:t>
            </a:r>
          </a:p>
          <a:p>
            <a:pPr lvl="2"/>
            <a:r>
              <a:rPr kumimoji="0" lang="en-US" altLang="zh-CN" sz="2000" dirty="0" smtClean="0"/>
              <a:t>Timing and trigger for charged particles</a:t>
            </a:r>
            <a:endParaRPr lang="zh-CN" altLang="en-US" sz="2000" dirty="0"/>
          </a:p>
          <a:p>
            <a:pPr lvl="2"/>
            <a:r>
              <a:rPr lang="en-US" altLang="zh-CN" sz="2000" dirty="0" smtClean="0"/>
              <a:t>Background </a:t>
            </a:r>
            <a:r>
              <a:rPr lang="en-US" altLang="zh-CN" sz="2000" dirty="0" err="1" smtClean="0"/>
              <a:t>supression</a:t>
            </a:r>
            <a:r>
              <a:rPr lang="en-US" altLang="zh-CN" sz="2000" dirty="0" smtClean="0"/>
              <a:t> </a:t>
            </a:r>
            <a:endParaRPr lang="zh-CN" altLang="en-US" sz="2000" dirty="0"/>
          </a:p>
          <a:p>
            <a:pPr lvl="1"/>
            <a:r>
              <a:rPr lang="en-US" altLang="zh-CN" sz="2400" dirty="0"/>
              <a:t>MDC </a:t>
            </a:r>
          </a:p>
          <a:p>
            <a:pPr lvl="2"/>
            <a:r>
              <a:rPr lang="en-US" altLang="zh-CN" sz="2000" dirty="0" smtClean="0"/>
              <a:t>Trigger for charged particles</a:t>
            </a:r>
            <a:endParaRPr lang="zh-CN" altLang="en-US" sz="2000" dirty="0"/>
          </a:p>
          <a:p>
            <a:pPr lvl="2"/>
            <a:r>
              <a:rPr lang="en-US" altLang="zh-CN" sz="2000" dirty="0" smtClean="0"/>
              <a:t>Background </a:t>
            </a:r>
            <a:r>
              <a:rPr lang="en-US" altLang="zh-CN" sz="2000" dirty="0" err="1" smtClean="0"/>
              <a:t>supression</a:t>
            </a:r>
            <a:endParaRPr lang="en-US" altLang="zh-CN" sz="2000" dirty="0" smtClean="0"/>
          </a:p>
          <a:p>
            <a:pPr lvl="1"/>
            <a:r>
              <a:rPr lang="en-US" altLang="zh-CN" sz="2800" dirty="0" smtClean="0"/>
              <a:t>EMC </a:t>
            </a:r>
            <a:endParaRPr lang="en-US" altLang="zh-CN" sz="2800" dirty="0"/>
          </a:p>
          <a:p>
            <a:pPr lvl="2"/>
            <a:r>
              <a:rPr lang="en-US" altLang="zh-CN" sz="2000" dirty="0" smtClean="0"/>
              <a:t>Trigger for neutral particles</a:t>
            </a:r>
            <a:endParaRPr lang="zh-CN" altLang="en-US" sz="2000" dirty="0"/>
          </a:p>
          <a:p>
            <a:pPr lvl="1"/>
            <a:r>
              <a:rPr lang="en-US" altLang="zh-CN" sz="2400" dirty="0"/>
              <a:t>Match</a:t>
            </a:r>
          </a:p>
          <a:p>
            <a:pPr lvl="2"/>
            <a:r>
              <a:rPr lang="en-US" altLang="zh-CN" sz="2000" dirty="0" smtClean="0"/>
              <a:t>Tracking match</a:t>
            </a:r>
            <a:endParaRPr lang="zh-CN" altLang="en-US" sz="2000" dirty="0"/>
          </a:p>
        </p:txBody>
      </p:sp>
      <p:graphicFrame>
        <p:nvGraphicFramePr>
          <p:cNvPr id="181261" name="Object 13"/>
          <p:cNvGraphicFramePr>
            <a:graphicFrameLocks noGrp="1" noChangeAspect="1"/>
          </p:cNvGraphicFramePr>
          <p:nvPr>
            <p:ph sz="half" idx="2"/>
          </p:nvPr>
        </p:nvGraphicFramePr>
        <p:xfrm>
          <a:off x="317500" y="836613"/>
          <a:ext cx="4371975" cy="6021387"/>
        </p:xfrm>
        <a:graphic>
          <a:graphicData uri="http://schemas.openxmlformats.org/presentationml/2006/ole">
            <mc:AlternateContent xmlns:mc="http://schemas.openxmlformats.org/markup-compatibility/2006">
              <mc:Choice xmlns:v="urn:schemas-microsoft-com:vml" Requires="v">
                <p:oleObj spid="_x0000_s181285" name="Document" r:id="rId3" imgW="5479560" imgH="7548480" progId="Word.Document.8">
                  <p:embed/>
                </p:oleObj>
              </mc:Choice>
              <mc:Fallback>
                <p:oleObj name="Document" r:id="rId3" imgW="5479560" imgH="7548480" progId="Word.Document.8">
                  <p:embed/>
                  <p:pic>
                    <p:nvPicPr>
                      <p:cNvPr id="0" name="Picture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500" y="836613"/>
                        <a:ext cx="4371975" cy="60213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日期占位符 6"/>
          <p:cNvSpPr>
            <a:spLocks noGrp="1"/>
          </p:cNvSpPr>
          <p:nvPr>
            <p:ph type="dt" sz="half" idx="10"/>
          </p:nvPr>
        </p:nvSpPr>
        <p:spPr/>
        <p:txBody>
          <a:bodyPr/>
          <a:lstStyle/>
          <a:p>
            <a:r>
              <a:rPr lang="en-US" altLang="zh-CN" smtClean="0"/>
              <a:t>2014-7-18 IHEP</a:t>
            </a:r>
            <a:endParaRPr lang="en-US" altLang="zh-CN"/>
          </a:p>
        </p:txBody>
      </p:sp>
      <p:sp>
        <p:nvSpPr>
          <p:cNvPr id="8" name="灯片编号占位符 7"/>
          <p:cNvSpPr>
            <a:spLocks noGrp="1"/>
          </p:cNvSpPr>
          <p:nvPr>
            <p:ph type="sldNum" sz="quarter" idx="12"/>
          </p:nvPr>
        </p:nvSpPr>
        <p:spPr/>
        <p:txBody>
          <a:bodyPr/>
          <a:lstStyle/>
          <a:p>
            <a:fld id="{3076BEA4-6DEF-4DFE-86A5-3BA8824B5DC0}" type="slidenum">
              <a:rPr lang="en-US" altLang="zh-CN" smtClean="0"/>
              <a:pPr/>
              <a:t>26</a:t>
            </a:fld>
            <a:endParaRPr lang="en-US" altLang="zh-CN"/>
          </a:p>
        </p:txBody>
      </p:sp>
      <p:sp>
        <p:nvSpPr>
          <p:cNvPr id="9" name="页脚占位符 8"/>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685800" y="115888"/>
            <a:ext cx="7772400" cy="609600"/>
          </a:xfrm>
        </p:spPr>
        <p:txBody>
          <a:bodyPr/>
          <a:lstStyle/>
          <a:p>
            <a:r>
              <a:rPr lang="en-US" altLang="zh-CN" dirty="0" smtClean="0"/>
              <a:t>Trigger table</a:t>
            </a:r>
            <a:endParaRPr lang="zh-CN" altLang="en-US" dirty="0"/>
          </a:p>
        </p:txBody>
      </p:sp>
      <p:graphicFrame>
        <p:nvGraphicFramePr>
          <p:cNvPr id="32772" name="Object 4"/>
          <p:cNvGraphicFramePr>
            <a:graphicFrameLocks noChangeAspect="1"/>
          </p:cNvGraphicFramePr>
          <p:nvPr/>
        </p:nvGraphicFramePr>
        <p:xfrm>
          <a:off x="179388" y="836613"/>
          <a:ext cx="8839200" cy="5983287"/>
        </p:xfrm>
        <a:graphic>
          <a:graphicData uri="http://schemas.openxmlformats.org/presentationml/2006/ole">
            <mc:AlternateContent xmlns:mc="http://schemas.openxmlformats.org/markup-compatibility/2006">
              <mc:Choice xmlns:v="urn:schemas-microsoft-com:vml" Requires="v">
                <p:oleObj spid="_x0000_s32795" name="文档" r:id="rId3" imgW="5433068" imgH="3672896" progId="Word.Document.8">
                  <p:embed/>
                </p:oleObj>
              </mc:Choice>
              <mc:Fallback>
                <p:oleObj name="文档" r:id="rId3" imgW="5433068" imgH="3672896" progId="Word.Document.8">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836613"/>
                        <a:ext cx="8839200" cy="5983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日期占位符 5"/>
          <p:cNvSpPr>
            <a:spLocks noGrp="1"/>
          </p:cNvSpPr>
          <p:nvPr>
            <p:ph type="dt" sz="half" idx="10"/>
          </p:nvPr>
        </p:nvSpPr>
        <p:spPr/>
        <p:txBody>
          <a:bodyPr/>
          <a:lstStyle/>
          <a:p>
            <a:r>
              <a:rPr lang="en-US" altLang="zh-CN" smtClean="0"/>
              <a:t>2014-7-18 IHEP</a:t>
            </a:r>
            <a:endParaRPr lang="en-US" altLang="zh-CN"/>
          </a:p>
        </p:txBody>
      </p:sp>
      <p:sp>
        <p:nvSpPr>
          <p:cNvPr id="7" name="灯片编号占位符 6"/>
          <p:cNvSpPr>
            <a:spLocks noGrp="1"/>
          </p:cNvSpPr>
          <p:nvPr>
            <p:ph type="sldNum" sz="quarter" idx="12"/>
          </p:nvPr>
        </p:nvSpPr>
        <p:spPr/>
        <p:txBody>
          <a:bodyPr/>
          <a:lstStyle/>
          <a:p>
            <a:fld id="{E1D0FC37-B3AD-4B89-B933-660EB0FB2D61}" type="slidenum">
              <a:rPr lang="en-US" altLang="zh-CN" smtClean="0"/>
              <a:pPr/>
              <a:t>27</a:t>
            </a:fld>
            <a:endParaRPr lang="en-US" altLang="zh-CN"/>
          </a:p>
        </p:txBody>
      </p:sp>
      <p:sp>
        <p:nvSpPr>
          <p:cNvPr id="8" name="页脚占位符 7"/>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39999">
              <a:srgbClr val="85C2FF"/>
            </a:gs>
            <a:gs pos="70000">
              <a:srgbClr val="C4D6EB"/>
            </a:gs>
            <a:gs pos="100000">
              <a:srgbClr val="FFEBFA"/>
            </a:gs>
          </a:gsLst>
          <a:lin ang="5400000" scaled="1"/>
        </a:gra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152400"/>
            <a:ext cx="8278688" cy="533400"/>
          </a:xfrm>
        </p:spPr>
        <p:txBody>
          <a:bodyPr/>
          <a:lstStyle/>
          <a:p>
            <a:r>
              <a:rPr lang="en-US" altLang="zh-CN" dirty="0" smtClean="0"/>
              <a:t>Trigger efficiency from simulation</a:t>
            </a:r>
            <a:endParaRPr lang="zh-CN" altLang="en-US" dirty="0"/>
          </a:p>
        </p:txBody>
      </p:sp>
      <p:sp>
        <p:nvSpPr>
          <p:cNvPr id="21507" name="Rectangle 3"/>
          <p:cNvSpPr>
            <a:spLocks noGrp="1" noChangeArrowheads="1"/>
          </p:cNvSpPr>
          <p:nvPr>
            <p:ph type="body" idx="1"/>
          </p:nvPr>
        </p:nvSpPr>
        <p:spPr>
          <a:xfrm>
            <a:off x="685800" y="5060950"/>
            <a:ext cx="7772400" cy="1608138"/>
          </a:xfrm>
        </p:spPr>
        <p:txBody>
          <a:bodyPr/>
          <a:lstStyle/>
          <a:p>
            <a:r>
              <a:rPr lang="en-US" altLang="zh-CN" dirty="0" smtClean="0"/>
              <a:t>Good enough. Fine tuning in </a:t>
            </a:r>
            <a:r>
              <a:rPr lang="en-US" altLang="zh-CN" dirty="0" err="1" smtClean="0"/>
              <a:t>commision</a:t>
            </a:r>
            <a:endParaRPr lang="zh-CN" altLang="en-US" dirty="0"/>
          </a:p>
        </p:txBody>
      </p:sp>
      <p:pic>
        <p:nvPicPr>
          <p:cNvPr id="21509" name="Picture 5"/>
          <p:cNvPicPr>
            <a:picLocks noChangeAspect="1" noChangeArrowheads="1"/>
          </p:cNvPicPr>
          <p:nvPr/>
        </p:nvPicPr>
        <p:blipFill>
          <a:blip r:embed="rId2"/>
          <a:srcRect/>
          <a:stretch>
            <a:fillRect/>
          </a:stretch>
        </p:blipFill>
        <p:spPr bwMode="auto">
          <a:xfrm>
            <a:off x="914400" y="892175"/>
            <a:ext cx="7239000" cy="4084638"/>
          </a:xfrm>
          <a:prstGeom prst="rect">
            <a:avLst/>
          </a:prstGeom>
          <a:noFill/>
        </p:spPr>
      </p:pic>
      <p:sp>
        <p:nvSpPr>
          <p:cNvPr id="7" name="日期占位符 6"/>
          <p:cNvSpPr>
            <a:spLocks noGrp="1"/>
          </p:cNvSpPr>
          <p:nvPr>
            <p:ph type="dt" sz="half" idx="10"/>
          </p:nvPr>
        </p:nvSpPr>
        <p:spPr/>
        <p:txBody>
          <a:bodyPr/>
          <a:lstStyle/>
          <a:p>
            <a:r>
              <a:rPr lang="en-US" altLang="zh-CN" smtClean="0"/>
              <a:t>2014-7-18 IHEP</a:t>
            </a:r>
            <a:endParaRPr lang="en-US" altLang="zh-CN"/>
          </a:p>
        </p:txBody>
      </p:sp>
      <p:sp>
        <p:nvSpPr>
          <p:cNvPr id="8" name="灯片编号占位符 7"/>
          <p:cNvSpPr>
            <a:spLocks noGrp="1"/>
          </p:cNvSpPr>
          <p:nvPr>
            <p:ph type="sldNum" sz="quarter" idx="12"/>
          </p:nvPr>
        </p:nvSpPr>
        <p:spPr/>
        <p:txBody>
          <a:bodyPr/>
          <a:lstStyle/>
          <a:p>
            <a:fld id="{E1D0FC37-B3AD-4B89-B933-660EB0FB2D61}" type="slidenum">
              <a:rPr lang="en-US" altLang="zh-CN" smtClean="0"/>
              <a:pPr/>
              <a:t>28</a:t>
            </a:fld>
            <a:endParaRPr lang="en-US" altLang="zh-CN"/>
          </a:p>
        </p:txBody>
      </p:sp>
      <p:sp>
        <p:nvSpPr>
          <p:cNvPr id="9" name="页脚占位符 8"/>
          <p:cNvSpPr>
            <a:spLocks noGrp="1"/>
          </p:cNvSpPr>
          <p:nvPr>
            <p:ph type="ftr" sz="quarter" idx="11"/>
          </p:nvPr>
        </p:nvSpPr>
        <p:spPr/>
        <p:txBody>
          <a:bodyPr/>
          <a:lstStyle/>
          <a:p>
            <a:r>
              <a:rPr lang="pt-BR" altLang="zh-CN" smtClean="0"/>
              <a:t>Z.-A. LIU     EPC Seminar</a:t>
            </a:r>
            <a:endParaRPr lang="en-US" altLang="zh-CN"/>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日期占位符 3"/>
          <p:cNvSpPr>
            <a:spLocks noGrp="1"/>
          </p:cNvSpPr>
          <p:nvPr>
            <p:ph type="dt" sz="half" idx="10"/>
          </p:nvPr>
        </p:nvSpPr>
        <p:spPr/>
        <p:txBody>
          <a:bodyPr/>
          <a:lstStyle/>
          <a:p>
            <a:r>
              <a:rPr lang="en-US" altLang="zh-CN" smtClean="0"/>
              <a:t>2014-7-18 IHEP</a:t>
            </a:r>
            <a:endParaRPr lang="en-US" altLang="zh-CN"/>
          </a:p>
        </p:txBody>
      </p:sp>
      <p:sp>
        <p:nvSpPr>
          <p:cNvPr id="160" name="灯片编号占位符 4"/>
          <p:cNvSpPr>
            <a:spLocks noGrp="1"/>
          </p:cNvSpPr>
          <p:nvPr>
            <p:ph type="sldNum" sz="quarter" idx="11"/>
          </p:nvPr>
        </p:nvSpPr>
        <p:spPr/>
        <p:txBody>
          <a:bodyPr/>
          <a:lstStyle/>
          <a:p>
            <a:fld id="{53C0E0D3-B09A-4FCF-9592-1B90A5D18FC5}" type="slidenum">
              <a:rPr lang="en-US" altLang="zh-CN"/>
              <a:pPr/>
              <a:t>29</a:t>
            </a:fld>
            <a:endParaRPr lang="en-US" altLang="zh-CN"/>
          </a:p>
        </p:txBody>
      </p:sp>
      <p:sp>
        <p:nvSpPr>
          <p:cNvPr id="161" name="页脚占位符 5"/>
          <p:cNvSpPr>
            <a:spLocks noGrp="1"/>
          </p:cNvSpPr>
          <p:nvPr>
            <p:ph type="ftr" sz="quarter" idx="12"/>
          </p:nvPr>
        </p:nvSpPr>
        <p:spPr/>
        <p:txBody>
          <a:bodyPr/>
          <a:lstStyle/>
          <a:p>
            <a:r>
              <a:rPr lang="pt-BR" altLang="zh-CN" smtClean="0"/>
              <a:t>Z.-A. LIU     EPC Seminar</a:t>
            </a:r>
            <a:endParaRPr lang="en-US" altLang="zh-CN"/>
          </a:p>
        </p:txBody>
      </p:sp>
      <p:sp>
        <p:nvSpPr>
          <p:cNvPr id="106498" name="Rectangle 2"/>
          <p:cNvSpPr>
            <a:spLocks noGrp="1" noRot="1" noChangeArrowheads="1"/>
          </p:cNvSpPr>
          <p:nvPr>
            <p:ph type="title"/>
          </p:nvPr>
        </p:nvSpPr>
        <p:spPr>
          <a:xfrm>
            <a:off x="685800" y="188913"/>
            <a:ext cx="7772400" cy="442912"/>
          </a:xfrm>
        </p:spPr>
        <p:txBody>
          <a:bodyPr/>
          <a:lstStyle/>
          <a:p>
            <a:r>
              <a:rPr lang="en-US" altLang="zh-CN" sz="4000" dirty="0" smtClean="0"/>
              <a:t>MDC </a:t>
            </a:r>
            <a:r>
              <a:rPr lang="en-US" altLang="zh-CN" sz="4000" dirty="0" err="1" smtClean="0"/>
              <a:t>subtrigger</a:t>
            </a:r>
            <a:r>
              <a:rPr lang="en-US" altLang="zh-CN" sz="4000" dirty="0" smtClean="0"/>
              <a:t>  </a:t>
            </a:r>
            <a:endParaRPr lang="zh-CN" altLang="en-US" sz="4000" dirty="0"/>
          </a:p>
        </p:txBody>
      </p:sp>
      <p:sp>
        <p:nvSpPr>
          <p:cNvPr id="106499" name="Rectangle 3"/>
          <p:cNvSpPr>
            <a:spLocks noGrp="1" noChangeArrowheads="1"/>
          </p:cNvSpPr>
          <p:nvPr>
            <p:ph type="body" idx="1"/>
          </p:nvPr>
        </p:nvSpPr>
        <p:spPr>
          <a:xfrm>
            <a:off x="0" y="692150"/>
            <a:ext cx="7772400" cy="649288"/>
          </a:xfrm>
        </p:spPr>
        <p:txBody>
          <a:bodyPr/>
          <a:lstStyle/>
          <a:p>
            <a:r>
              <a:rPr lang="en-US" altLang="zh-CN">
                <a:solidFill>
                  <a:srgbClr val="FF0066"/>
                </a:solidFill>
              </a:rPr>
              <a:t>Parameters of MDC trigger</a:t>
            </a:r>
          </a:p>
        </p:txBody>
      </p:sp>
      <p:graphicFrame>
        <p:nvGraphicFramePr>
          <p:cNvPr id="106806" name="Group 310"/>
          <p:cNvGraphicFramePr>
            <a:graphicFrameLocks noGrp="1"/>
          </p:cNvGraphicFramePr>
          <p:nvPr>
            <p:extLst>
              <p:ext uri="{D42A27DB-BD31-4B8C-83A1-F6EECF244321}">
                <p14:modId xmlns:p14="http://schemas.microsoft.com/office/powerpoint/2010/main" val="1187264867"/>
              </p:ext>
            </p:extLst>
          </p:nvPr>
        </p:nvGraphicFramePr>
        <p:xfrm>
          <a:off x="107950" y="1340768"/>
          <a:ext cx="4897438" cy="3695013"/>
        </p:xfrm>
        <a:graphic>
          <a:graphicData uri="http://schemas.openxmlformats.org/drawingml/2006/table">
            <a:tbl>
              <a:tblPr>
                <a:effectLst/>
              </a:tblPr>
              <a:tblGrid>
                <a:gridCol w="576263"/>
                <a:gridCol w="1081087"/>
                <a:gridCol w="431800"/>
                <a:gridCol w="431800"/>
                <a:gridCol w="431800"/>
                <a:gridCol w="431800"/>
                <a:gridCol w="504825"/>
                <a:gridCol w="503238"/>
                <a:gridCol w="504825"/>
              </a:tblGrid>
              <a:tr h="212725">
                <a:tc rowSpan="2">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Super </a:t>
                      </a:r>
                    </a:p>
                    <a:p>
                      <a:pPr marL="0" marR="0" lvl="0" indent="0" algn="ctr" defTabSz="914400" rtl="0" eaLnBrk="0" fontAlgn="base" latinLnBrk="0" hangingPunct="0">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Layer</a:t>
                      </a:r>
                      <a:endParaRPr kumimoji="0" lang="en-US" altLang="zh-CN" sz="24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Wire Layer</a:t>
                      </a:r>
                      <a:endParaRPr kumimoji="0" lang="en-US" altLang="zh-CN" sz="24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gridSpan="4">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 of sig.</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rowSpan="2">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 of WL</a:t>
                      </a:r>
                    </a:p>
                    <a:p>
                      <a:pPr marL="0" marR="0" lvl="0" indent="0" algn="ctr" defTabSz="914400" rtl="0" eaLnBrk="0" fontAlgn="base" latinLnBrk="0" hangingPunct="0">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in SL</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Pivot</a:t>
                      </a:r>
                    </a:p>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Layer</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2">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 of pivot  cells     SL</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295275">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L1</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L2</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L3</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L4</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zh-CN" altLang="en-US"/>
                    </a:p>
                  </a:txBody>
                  <a:tcPr/>
                </a:tc>
                <a:tc vMerge="1">
                  <a:txBody>
                    <a:bodyPr/>
                    <a:lstStyle/>
                    <a:p>
                      <a:endParaRPr lang="zh-CN" altLang="en-US"/>
                    </a:p>
                  </a:txBody>
                  <a:tcPr/>
                </a:tc>
                <a:tc vMerge="1">
                  <a:txBody>
                    <a:bodyPr/>
                    <a:lstStyle/>
                    <a:p>
                      <a:endParaRPr lang="zh-CN" altLang="en-US"/>
                    </a:p>
                  </a:txBody>
                  <a:tcPr/>
                </a:tc>
              </a:tr>
              <a:tr h="231775">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SL-1</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ST-1/2/3/4</a:t>
                      </a:r>
                      <a:endParaRPr kumimoji="0" lang="en-US" altLang="zh-CN" sz="24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40</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44</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48</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56</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4</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3</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48</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165100">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SL-2</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ST-5/6/7/8</a:t>
                      </a:r>
                      <a:endParaRPr kumimoji="0" lang="en-US" altLang="zh-CN" sz="24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64</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72</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80</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80</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4</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3</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80</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CC"/>
                    </a:solidFill>
                  </a:tcPr>
                </a:tc>
              </a:tr>
              <a:tr h="249238">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SL-3</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AX-9/10/11/12</a:t>
                      </a:r>
                      <a:endParaRPr kumimoji="0" lang="en-US" altLang="zh-CN" sz="24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76</a:t>
                      </a:r>
                      <a:endParaRPr kumimoji="0" lang="en-US" altLang="zh-CN" sz="24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76</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88</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88</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4</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3</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88</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95263">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SL-4</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AX-13/14/15/16</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100</a:t>
                      </a:r>
                      <a:endParaRPr kumimoji="0" lang="en-US" altLang="zh-CN" sz="24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100</a:t>
                      </a:r>
                      <a:endParaRPr kumimoji="0" lang="en-US" altLang="zh-CN" sz="24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112</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112</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4</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3</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112</a:t>
                      </a:r>
                      <a:endParaRPr kumimoji="0" lang="en-US" altLang="zh-CN" sz="24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98438">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SL-5</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AX-7/18/19/20</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128</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128</a:t>
                      </a:r>
                      <a:endParaRPr kumimoji="0" lang="en-US" altLang="zh-CN" sz="24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140</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140</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4</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2</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128</a:t>
                      </a:r>
                      <a:endParaRPr kumimoji="0" lang="en-US" altLang="zh-CN" sz="24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200025">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SL-6</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ST-21/22/23/24</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160</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160</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160</a:t>
                      </a:r>
                      <a:endParaRPr kumimoji="0" lang="en-US" altLang="zh-CN" sz="24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160</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4</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160</a:t>
                      </a:r>
                      <a:endParaRPr kumimoji="0" lang="en-US" altLang="zh-CN" sz="24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r h="203200">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SL-7</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ST-25/26/27/28</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176</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176</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176</a:t>
                      </a:r>
                      <a:endParaRPr kumimoji="0" lang="en-US" altLang="zh-CN" sz="24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176</a:t>
                      </a:r>
                      <a:endParaRPr kumimoji="0" lang="en-US" altLang="zh-CN" sz="24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4</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176</a:t>
                      </a:r>
                      <a:endParaRPr kumimoji="0" lang="en-US" altLang="zh-CN" sz="24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r h="196850">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SL-8</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ST-29/30/31/32</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208</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208</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208</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208</a:t>
                      </a:r>
                      <a:endParaRPr kumimoji="0" lang="en-US" altLang="zh-CN" sz="24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4</a:t>
                      </a:r>
                      <a:endParaRPr kumimoji="0" lang="en-US" altLang="zh-CN" sz="24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208</a:t>
                      </a:r>
                      <a:endParaRPr kumimoji="0" lang="en-US" altLang="zh-CN" sz="24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r h="209550">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SL-9</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ST-33/34/35/36</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240</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240</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240</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240</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4</a:t>
                      </a:r>
                      <a:endParaRPr kumimoji="0" lang="en-US" altLang="zh-CN" sz="24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a:t>
                      </a:r>
                      <a:endParaRPr kumimoji="0" lang="en-US" altLang="zh-CN" sz="24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240</a:t>
                      </a:r>
                      <a:endParaRPr kumimoji="0" lang="en-US" altLang="zh-CN" sz="24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r h="193675">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SL-10</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AX-37/38/39/40</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256</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256</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33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256</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256</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4</a:t>
                      </a:r>
                      <a:endParaRPr kumimoji="0" lang="en-US" altLang="zh-CN" sz="2400" b="0" i="0" u="none" strike="noStrike" cap="none" normalizeH="0" baseline="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2</a:t>
                      </a:r>
                      <a:endParaRPr kumimoji="0" lang="en-US" altLang="zh-CN" sz="24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cs typeface="Times New Roman" pitchFamily="18" charset="0"/>
                        </a:rPr>
                        <a:t>256</a:t>
                      </a:r>
                      <a:endParaRPr kumimoji="0" lang="en-US" altLang="zh-CN" sz="2400" b="0" i="0" u="none" strike="noStrike" cap="none" normalizeH="0" baseline="0" dirty="0" smtClean="0">
                        <a:ln>
                          <a:noFill/>
                        </a:ln>
                        <a:solidFill>
                          <a:srgbClr val="0000FF"/>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00"/>
                    </a:solidFill>
                  </a:tcPr>
                </a:tc>
              </a:tr>
              <a:tr h="195263">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SL-11</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AX-41/42/43</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288</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288</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288</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0</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3</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a:t>
                      </a:r>
                      <a:endParaRPr kumimoji="0" lang="en-US" altLang="zh-CN" sz="2400" b="0" i="0" u="none" strike="noStrike" cap="none" normalizeH="0" baseline="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cs typeface="Times New Roman" pitchFamily="18" charset="0"/>
                        </a:rPr>
                        <a:t>288</a:t>
                      </a:r>
                      <a:endParaRPr kumimoji="0" lang="en-US" altLang="zh-CN" sz="2400" b="0" i="0" u="none" strike="noStrike" cap="none" normalizeH="0" baseline="0" dirty="0" smtClean="0">
                        <a:ln>
                          <a:noFill/>
                        </a:ln>
                        <a:solidFill>
                          <a:schemeClr val="bg2"/>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AEAEA"/>
                    </a:solidFill>
                  </a:tcPr>
                </a:tc>
              </a:tr>
              <a:tr h="2825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9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Total</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43</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gridSpan="4">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6796</a:t>
                      </a:r>
                      <a:endParaRPr kumimoji="0" lang="en-US" altLang="zh-CN" sz="2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9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9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a:t>
                      </a: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0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1784</a:t>
                      </a:r>
                      <a:endParaRPr kumimoji="0" lang="en-US" altLang="zh-CN" sz="24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FF"/>
                    </a:solidFill>
                  </a:tcPr>
                </a:tc>
              </a:tr>
            </a:tbl>
          </a:graphicData>
        </a:graphic>
      </p:graphicFrame>
      <p:pic>
        <p:nvPicPr>
          <p:cNvPr id="106785" name="Picture 289" descr="单元"/>
          <p:cNvPicPr>
            <a:picLocks noChangeAspect="1" noChangeArrowheads="1"/>
          </p:cNvPicPr>
          <p:nvPr/>
        </p:nvPicPr>
        <p:blipFill>
          <a:blip r:embed="rId3"/>
          <a:srcRect/>
          <a:stretch>
            <a:fillRect/>
          </a:stretch>
        </p:blipFill>
        <p:spPr bwMode="auto">
          <a:xfrm>
            <a:off x="5724128" y="787102"/>
            <a:ext cx="2232025" cy="1201738"/>
          </a:xfrm>
          <a:prstGeom prst="rect">
            <a:avLst/>
          </a:prstGeom>
          <a:noFill/>
          <a:ln w="9525">
            <a:noFill/>
            <a:miter lim="800000"/>
            <a:headEnd/>
            <a:tailEnd/>
          </a:ln>
        </p:spPr>
      </p:pic>
      <p:sp>
        <p:nvSpPr>
          <p:cNvPr id="106786" name="Rectangle 290"/>
          <p:cNvSpPr>
            <a:spLocks noChangeArrowheads="1"/>
          </p:cNvSpPr>
          <p:nvPr/>
        </p:nvSpPr>
        <p:spPr bwMode="auto">
          <a:xfrm>
            <a:off x="107950" y="5589240"/>
            <a:ext cx="9036050" cy="641350"/>
          </a:xfrm>
          <a:prstGeom prst="rect">
            <a:avLst/>
          </a:prstGeom>
          <a:noFill/>
          <a:ln w="9525">
            <a:noFill/>
            <a:miter lim="800000"/>
            <a:headEnd/>
            <a:tailEnd/>
          </a:ln>
          <a:effectLst/>
        </p:spPr>
        <p:txBody>
          <a:bodyPr>
            <a:spAutoFit/>
          </a:bodyPr>
          <a:lstStyle/>
          <a:p>
            <a:pPr eaLnBrk="0" hangingPunct="0"/>
            <a:r>
              <a:rPr lang="en-US" altLang="zh-CN" dirty="0">
                <a:latin typeface="Arial" pitchFamily="34" charset="0"/>
              </a:rPr>
              <a:t>To simplify the hardware implementations, super layers 1</a:t>
            </a:r>
            <a:r>
              <a:rPr lang="en-US" altLang="zh-CN" baseline="30000" dirty="0">
                <a:latin typeface="Arial" pitchFamily="34" charset="0"/>
              </a:rPr>
              <a:t>st</a:t>
            </a:r>
            <a:r>
              <a:rPr lang="en-US" altLang="zh-CN" dirty="0">
                <a:latin typeface="Arial" pitchFamily="34" charset="0"/>
              </a:rPr>
              <a:t> – 5</a:t>
            </a:r>
            <a:r>
              <a:rPr lang="en-US" altLang="zh-CN" baseline="30000" dirty="0">
                <a:latin typeface="Arial" pitchFamily="34" charset="0"/>
              </a:rPr>
              <a:t>th</a:t>
            </a:r>
            <a:r>
              <a:rPr lang="en-US" altLang="zh-CN" dirty="0">
                <a:latin typeface="Arial" pitchFamily="34" charset="0"/>
              </a:rPr>
              <a:t>  and 10</a:t>
            </a:r>
            <a:r>
              <a:rPr lang="en-US" altLang="zh-CN" baseline="30000" dirty="0">
                <a:latin typeface="Arial" pitchFamily="34" charset="0"/>
              </a:rPr>
              <a:t>th</a:t>
            </a:r>
            <a:r>
              <a:rPr lang="en-US" altLang="zh-CN" dirty="0">
                <a:latin typeface="Arial" pitchFamily="34" charset="0"/>
              </a:rPr>
              <a:t> are used as MDC trigger sources</a:t>
            </a:r>
          </a:p>
        </p:txBody>
      </p:sp>
      <p:sp>
        <p:nvSpPr>
          <p:cNvPr id="106787" name="Rectangle 291"/>
          <p:cNvSpPr>
            <a:spLocks noChangeArrowheads="1"/>
          </p:cNvSpPr>
          <p:nvPr/>
        </p:nvSpPr>
        <p:spPr bwMode="auto">
          <a:xfrm>
            <a:off x="971600" y="5172497"/>
            <a:ext cx="287337" cy="144462"/>
          </a:xfrm>
          <a:prstGeom prst="rect">
            <a:avLst/>
          </a:prstGeom>
          <a:solidFill>
            <a:srgbClr val="CCFFCC"/>
          </a:solidFill>
          <a:ln w="9525">
            <a:solidFill>
              <a:schemeClr val="tx1"/>
            </a:solidFill>
            <a:miter lim="800000"/>
            <a:headEnd/>
            <a:tailEnd/>
          </a:ln>
          <a:effectLst/>
        </p:spPr>
        <p:txBody>
          <a:bodyPr wrap="none" anchor="ctr"/>
          <a:lstStyle/>
          <a:p>
            <a:endParaRPr lang="zh-CN" altLang="en-US"/>
          </a:p>
        </p:txBody>
      </p:sp>
      <p:sp>
        <p:nvSpPr>
          <p:cNvPr id="106788" name="Rectangle 292"/>
          <p:cNvSpPr>
            <a:spLocks noChangeArrowheads="1"/>
          </p:cNvSpPr>
          <p:nvPr/>
        </p:nvSpPr>
        <p:spPr bwMode="auto">
          <a:xfrm>
            <a:off x="971600" y="5459834"/>
            <a:ext cx="287337" cy="144463"/>
          </a:xfrm>
          <a:prstGeom prst="rect">
            <a:avLst/>
          </a:prstGeom>
          <a:solidFill>
            <a:srgbClr val="FFFF00"/>
          </a:solidFill>
          <a:ln w="9525">
            <a:solidFill>
              <a:schemeClr val="tx1"/>
            </a:solidFill>
            <a:miter lim="800000"/>
            <a:headEnd/>
            <a:tailEnd/>
          </a:ln>
          <a:effectLst/>
        </p:spPr>
        <p:txBody>
          <a:bodyPr wrap="none" anchor="ctr"/>
          <a:lstStyle/>
          <a:p>
            <a:endParaRPr lang="zh-CN" altLang="en-US"/>
          </a:p>
        </p:txBody>
      </p:sp>
      <p:sp>
        <p:nvSpPr>
          <p:cNvPr id="106789" name="Rectangle 293"/>
          <p:cNvSpPr>
            <a:spLocks noChangeArrowheads="1"/>
          </p:cNvSpPr>
          <p:nvPr/>
        </p:nvSpPr>
        <p:spPr bwMode="auto">
          <a:xfrm>
            <a:off x="2914700" y="5158209"/>
            <a:ext cx="287337" cy="144463"/>
          </a:xfrm>
          <a:prstGeom prst="rect">
            <a:avLst/>
          </a:prstGeom>
          <a:solidFill>
            <a:srgbClr val="FF3300"/>
          </a:solidFill>
          <a:ln w="9525">
            <a:solidFill>
              <a:schemeClr val="tx1"/>
            </a:solidFill>
            <a:miter lim="800000"/>
            <a:headEnd/>
            <a:tailEnd/>
          </a:ln>
          <a:effectLst/>
        </p:spPr>
        <p:txBody>
          <a:bodyPr wrap="none" anchor="ctr"/>
          <a:lstStyle/>
          <a:p>
            <a:endParaRPr lang="zh-CN" altLang="en-US"/>
          </a:p>
        </p:txBody>
      </p:sp>
      <p:sp>
        <p:nvSpPr>
          <p:cNvPr id="106790" name="Rectangle 294"/>
          <p:cNvSpPr>
            <a:spLocks noChangeArrowheads="1"/>
          </p:cNvSpPr>
          <p:nvPr/>
        </p:nvSpPr>
        <p:spPr bwMode="auto">
          <a:xfrm>
            <a:off x="2914700" y="5445547"/>
            <a:ext cx="287337" cy="144462"/>
          </a:xfrm>
          <a:prstGeom prst="rect">
            <a:avLst/>
          </a:prstGeom>
          <a:solidFill>
            <a:srgbClr val="EAEAEA"/>
          </a:solidFill>
          <a:ln w="9525">
            <a:solidFill>
              <a:schemeClr val="tx1"/>
            </a:solidFill>
            <a:miter lim="800000"/>
            <a:headEnd/>
            <a:tailEnd/>
          </a:ln>
          <a:effectLst/>
        </p:spPr>
        <p:txBody>
          <a:bodyPr wrap="none" anchor="ctr"/>
          <a:lstStyle/>
          <a:p>
            <a:endParaRPr lang="zh-CN" altLang="en-US"/>
          </a:p>
        </p:txBody>
      </p:sp>
      <p:sp>
        <p:nvSpPr>
          <p:cNvPr id="106791" name="Text Box 295"/>
          <p:cNvSpPr txBox="1">
            <a:spLocks noChangeArrowheads="1"/>
          </p:cNvSpPr>
          <p:nvPr/>
        </p:nvSpPr>
        <p:spPr bwMode="auto">
          <a:xfrm>
            <a:off x="1403400" y="5388397"/>
            <a:ext cx="1162050" cy="304800"/>
          </a:xfrm>
          <a:prstGeom prst="rect">
            <a:avLst/>
          </a:prstGeom>
          <a:noFill/>
          <a:ln w="9525">
            <a:noFill/>
            <a:miter lim="800000"/>
            <a:headEnd/>
            <a:tailEnd/>
          </a:ln>
          <a:effectLst/>
        </p:spPr>
        <p:txBody>
          <a:bodyPr wrap="none">
            <a:spAutoFit/>
          </a:bodyPr>
          <a:lstStyle/>
          <a:p>
            <a:r>
              <a:rPr lang="en-US" altLang="zh-CN" sz="1400">
                <a:latin typeface="Comic Sans MS" pitchFamily="66" charset="0"/>
              </a:rPr>
              <a:t>Axial layers</a:t>
            </a:r>
          </a:p>
        </p:txBody>
      </p:sp>
      <p:sp>
        <p:nvSpPr>
          <p:cNvPr id="106792" name="Text Box 296"/>
          <p:cNvSpPr txBox="1">
            <a:spLocks noChangeArrowheads="1"/>
          </p:cNvSpPr>
          <p:nvPr/>
        </p:nvSpPr>
        <p:spPr bwMode="auto">
          <a:xfrm>
            <a:off x="3346500" y="5374109"/>
            <a:ext cx="1490662" cy="304800"/>
          </a:xfrm>
          <a:prstGeom prst="rect">
            <a:avLst/>
          </a:prstGeom>
          <a:noFill/>
          <a:ln w="9525">
            <a:noFill/>
            <a:miter lim="800000"/>
            <a:headEnd/>
            <a:tailEnd/>
          </a:ln>
          <a:effectLst/>
        </p:spPr>
        <p:txBody>
          <a:bodyPr wrap="none">
            <a:spAutoFit/>
          </a:bodyPr>
          <a:lstStyle/>
          <a:p>
            <a:r>
              <a:rPr lang="en-US" altLang="zh-CN" sz="1400">
                <a:latin typeface="Comic Sans MS" pitchFamily="66" charset="0"/>
              </a:rPr>
              <a:t>Not used layers</a:t>
            </a:r>
          </a:p>
        </p:txBody>
      </p:sp>
      <p:sp>
        <p:nvSpPr>
          <p:cNvPr id="106793" name="Text Box 297"/>
          <p:cNvSpPr txBox="1">
            <a:spLocks noChangeArrowheads="1"/>
          </p:cNvSpPr>
          <p:nvPr/>
        </p:nvSpPr>
        <p:spPr bwMode="auto">
          <a:xfrm>
            <a:off x="1474837" y="5099472"/>
            <a:ext cx="184150" cy="304800"/>
          </a:xfrm>
          <a:prstGeom prst="rect">
            <a:avLst/>
          </a:prstGeom>
          <a:noFill/>
          <a:ln w="9525">
            <a:noFill/>
            <a:miter lim="800000"/>
            <a:headEnd/>
            <a:tailEnd/>
          </a:ln>
          <a:effectLst/>
        </p:spPr>
        <p:txBody>
          <a:bodyPr wrap="none">
            <a:spAutoFit/>
          </a:bodyPr>
          <a:lstStyle/>
          <a:p>
            <a:endParaRPr lang="zh-CN" altLang="zh-CN" sz="1400">
              <a:latin typeface="Comic Sans MS" pitchFamily="66" charset="0"/>
            </a:endParaRPr>
          </a:p>
        </p:txBody>
      </p:sp>
      <p:sp>
        <p:nvSpPr>
          <p:cNvPr id="106794" name="Text Box 298"/>
          <p:cNvSpPr txBox="1">
            <a:spLocks noChangeArrowheads="1"/>
          </p:cNvSpPr>
          <p:nvPr/>
        </p:nvSpPr>
        <p:spPr bwMode="auto">
          <a:xfrm>
            <a:off x="1403400" y="5099472"/>
            <a:ext cx="1204912" cy="304800"/>
          </a:xfrm>
          <a:prstGeom prst="rect">
            <a:avLst/>
          </a:prstGeom>
          <a:noFill/>
          <a:ln w="9525">
            <a:noFill/>
            <a:miter lim="800000"/>
            <a:headEnd/>
            <a:tailEnd/>
          </a:ln>
          <a:effectLst/>
        </p:spPr>
        <p:txBody>
          <a:bodyPr wrap="none">
            <a:spAutoFit/>
          </a:bodyPr>
          <a:lstStyle/>
          <a:p>
            <a:r>
              <a:rPr lang="en-US" altLang="zh-CN" sz="1400">
                <a:latin typeface="Comic Sans MS" pitchFamily="66" charset="0"/>
              </a:rPr>
              <a:t>Inner layers</a:t>
            </a:r>
          </a:p>
        </p:txBody>
      </p:sp>
      <p:sp>
        <p:nvSpPr>
          <p:cNvPr id="106795" name="Text Box 299"/>
          <p:cNvSpPr txBox="1">
            <a:spLocks noChangeArrowheads="1"/>
          </p:cNvSpPr>
          <p:nvPr/>
        </p:nvSpPr>
        <p:spPr bwMode="auto">
          <a:xfrm>
            <a:off x="3346500" y="5085184"/>
            <a:ext cx="1727200" cy="303213"/>
          </a:xfrm>
          <a:prstGeom prst="rect">
            <a:avLst/>
          </a:prstGeom>
          <a:noFill/>
          <a:ln w="9525">
            <a:noFill/>
            <a:miter lim="800000"/>
            <a:headEnd/>
            <a:tailEnd/>
          </a:ln>
          <a:effectLst/>
        </p:spPr>
        <p:txBody>
          <a:bodyPr>
            <a:spAutoFit/>
          </a:bodyPr>
          <a:lstStyle/>
          <a:p>
            <a:r>
              <a:rPr lang="en-US" altLang="zh-CN" sz="1400" dirty="0">
                <a:latin typeface="Comic Sans MS" pitchFamily="66" charset="0"/>
              </a:rPr>
              <a:t>Pivotal layers</a:t>
            </a:r>
          </a:p>
        </p:txBody>
      </p:sp>
      <p:graphicFrame>
        <p:nvGraphicFramePr>
          <p:cNvPr id="106796" name="Object 300"/>
          <p:cNvGraphicFramePr>
            <a:graphicFrameLocks noChangeAspect="1"/>
          </p:cNvGraphicFramePr>
          <p:nvPr>
            <p:extLst>
              <p:ext uri="{D42A27DB-BD31-4B8C-83A1-F6EECF244321}">
                <p14:modId xmlns:p14="http://schemas.microsoft.com/office/powerpoint/2010/main" val="1929324670"/>
              </p:ext>
            </p:extLst>
          </p:nvPr>
        </p:nvGraphicFramePr>
        <p:xfrm>
          <a:off x="5292725" y="1646659"/>
          <a:ext cx="3708400" cy="3438525"/>
        </p:xfrm>
        <a:graphic>
          <a:graphicData uri="http://schemas.openxmlformats.org/presentationml/2006/ole">
            <mc:AlternateContent xmlns:mc="http://schemas.openxmlformats.org/markup-compatibility/2006">
              <mc:Choice xmlns:v="urn:schemas-microsoft-com:vml" Requires="v">
                <p:oleObj spid="_x0000_s506906" r:id="rId4" imgW="8229600" imgH="4705350" progId="">
                  <p:embed/>
                </p:oleObj>
              </mc:Choice>
              <mc:Fallback>
                <p:oleObj r:id="rId4" imgW="8229600" imgH="4705350" progId="">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l="32372" t="7651" r="18810" b="11476"/>
                      <a:stretch>
                        <a:fillRect/>
                      </a:stretch>
                    </p:blipFill>
                    <p:spPr bwMode="auto">
                      <a:xfrm>
                        <a:off x="5292725" y="1646659"/>
                        <a:ext cx="3708400" cy="3438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6797" name="Text Box 301"/>
          <p:cNvSpPr txBox="1">
            <a:spLocks noChangeArrowheads="1"/>
          </p:cNvSpPr>
          <p:nvPr/>
        </p:nvSpPr>
        <p:spPr bwMode="auto">
          <a:xfrm>
            <a:off x="7956550" y="994122"/>
            <a:ext cx="604838" cy="274638"/>
          </a:xfrm>
          <a:prstGeom prst="rect">
            <a:avLst/>
          </a:prstGeom>
          <a:solidFill>
            <a:schemeClr val="bg1"/>
          </a:solidFill>
          <a:ln w="9525">
            <a:noFill/>
            <a:miter lim="800000"/>
            <a:headEnd/>
            <a:tailEnd/>
          </a:ln>
          <a:effectLst/>
        </p:spPr>
        <p:txBody>
          <a:bodyPr wrap="none">
            <a:spAutoFit/>
          </a:bodyPr>
          <a:lstStyle/>
          <a:p>
            <a:pPr eaLnBrk="0" hangingPunct="0"/>
            <a:r>
              <a:rPr lang="en-US" altLang="zh-CN" sz="1200" dirty="0">
                <a:latin typeface="Arial" pitchFamily="34" charset="0"/>
              </a:rPr>
              <a:t>Signal</a:t>
            </a:r>
          </a:p>
        </p:txBody>
      </p:sp>
      <p:sp>
        <p:nvSpPr>
          <p:cNvPr id="106798" name="Text Box 302"/>
          <p:cNvSpPr txBox="1">
            <a:spLocks noChangeArrowheads="1"/>
          </p:cNvSpPr>
          <p:nvPr/>
        </p:nvSpPr>
        <p:spPr bwMode="auto">
          <a:xfrm>
            <a:off x="7956550" y="1210146"/>
            <a:ext cx="512763" cy="274638"/>
          </a:xfrm>
          <a:prstGeom prst="rect">
            <a:avLst/>
          </a:prstGeom>
          <a:solidFill>
            <a:schemeClr val="bg1"/>
          </a:solidFill>
          <a:ln w="9525">
            <a:noFill/>
            <a:miter lim="800000"/>
            <a:headEnd/>
            <a:tailEnd/>
          </a:ln>
          <a:effectLst/>
        </p:spPr>
        <p:txBody>
          <a:bodyPr wrap="none">
            <a:spAutoFit/>
          </a:bodyPr>
          <a:lstStyle/>
          <a:p>
            <a:pPr eaLnBrk="0" hangingPunct="0"/>
            <a:r>
              <a:rPr lang="en-US" altLang="zh-CN" sz="1200" dirty="0">
                <a:latin typeface="Arial" pitchFamily="34" charset="0"/>
              </a:rPr>
              <a:t>Field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Rot="1" noChangeArrowheads="1"/>
          </p:cNvSpPr>
          <p:nvPr>
            <p:ph type="title"/>
          </p:nvPr>
        </p:nvSpPr>
        <p:spPr/>
        <p:txBody>
          <a:bodyPr/>
          <a:lstStyle/>
          <a:p>
            <a:r>
              <a:rPr lang="en-US" altLang="zh-CN" dirty="0" smtClean="0"/>
              <a:t>Backgrounds</a:t>
            </a:r>
            <a:endParaRPr lang="zh-CN" altLang="en-US" dirty="0"/>
          </a:p>
        </p:txBody>
      </p:sp>
      <p:sp>
        <p:nvSpPr>
          <p:cNvPr id="198659" name="Rectangle 3"/>
          <p:cNvSpPr>
            <a:spLocks noGrp="1" noChangeArrowheads="1"/>
          </p:cNvSpPr>
          <p:nvPr>
            <p:ph idx="1"/>
          </p:nvPr>
        </p:nvSpPr>
        <p:spPr/>
        <p:txBody>
          <a:bodyPr/>
          <a:lstStyle/>
          <a:p>
            <a:r>
              <a:rPr lang="en-US" altLang="zh-CN" dirty="0" smtClean="0"/>
              <a:t>What is a </a:t>
            </a:r>
            <a:r>
              <a:rPr lang="en-US" altLang="zh-CN" dirty="0" smtClean="0"/>
              <a:t>Trigger System?</a:t>
            </a:r>
            <a:r>
              <a:rPr lang="zh-CN" altLang="en-US" dirty="0"/>
              <a:t>　</a:t>
            </a:r>
          </a:p>
          <a:p>
            <a:pPr lvl="1"/>
            <a:r>
              <a:rPr lang="en-US" altLang="zh-CN" dirty="0" smtClean="0"/>
              <a:t>Chinese dictionary</a:t>
            </a:r>
            <a:r>
              <a:rPr lang="zh-CN" altLang="en-US" dirty="0" smtClean="0"/>
              <a:t>／</a:t>
            </a:r>
            <a:r>
              <a:rPr lang="en-US" altLang="zh-CN" dirty="0" err="1" smtClean="0"/>
              <a:t>Baidu</a:t>
            </a:r>
            <a:r>
              <a:rPr lang="en-US" altLang="zh-CN" dirty="0" smtClean="0"/>
              <a:t> </a:t>
            </a:r>
            <a:r>
              <a:rPr lang="en-US" altLang="zh-CN" dirty="0" err="1" smtClean="0"/>
              <a:t>wenku</a:t>
            </a:r>
            <a:endParaRPr lang="zh-CN" altLang="en-US" dirty="0"/>
          </a:p>
          <a:p>
            <a:pPr lvl="1"/>
            <a:r>
              <a:rPr lang="en-US" altLang="zh-CN" dirty="0" smtClean="0"/>
              <a:t>English dictionary</a:t>
            </a:r>
            <a:r>
              <a:rPr lang="zh-CN" altLang="en-US" dirty="0" smtClean="0"/>
              <a:t>／</a:t>
            </a:r>
            <a:r>
              <a:rPr lang="en-US" altLang="zh-CN" dirty="0" smtClean="0"/>
              <a:t>WIKI</a:t>
            </a:r>
            <a:endParaRPr lang="zh-CN" altLang="en-US" dirty="0"/>
          </a:p>
          <a:p>
            <a:pPr lvl="1"/>
            <a:r>
              <a:rPr lang="en-US" altLang="zh-CN" dirty="0" smtClean="0"/>
              <a:t>Trigger of </a:t>
            </a:r>
            <a:r>
              <a:rPr lang="en-US" altLang="zh-CN" dirty="0" err="1" smtClean="0"/>
              <a:t>Osciloscope</a:t>
            </a:r>
            <a:endParaRPr lang="zh-CN" altLang="en-US" dirty="0"/>
          </a:p>
          <a:p>
            <a:pPr lvl="1"/>
            <a:r>
              <a:rPr lang="en-US" altLang="zh-CN" dirty="0" smtClean="0"/>
              <a:t>Trigger of Experimental Physics</a:t>
            </a:r>
            <a:endParaRPr lang="zh-CN" altLang="en-US" dirty="0"/>
          </a:p>
          <a:p>
            <a:pPr lvl="1"/>
            <a:r>
              <a:rPr lang="en-US" altLang="zh-CN" dirty="0" smtClean="0"/>
              <a:t>Trigger of Accelerator</a:t>
            </a:r>
            <a:endParaRPr lang="zh-CN" altLang="en-US" dirty="0"/>
          </a:p>
        </p:txBody>
      </p:sp>
      <p:sp>
        <p:nvSpPr>
          <p:cNvPr id="4" name="日期占位符 3"/>
          <p:cNvSpPr>
            <a:spLocks noGrp="1"/>
          </p:cNvSpPr>
          <p:nvPr>
            <p:ph type="dt" sz="half" idx="10"/>
          </p:nvPr>
        </p:nvSpPr>
        <p:spPr/>
        <p:txBody>
          <a:bodyPr/>
          <a:lstStyle/>
          <a:p>
            <a:r>
              <a:rPr lang="en-US" altLang="zh-CN" smtClean="0"/>
              <a:t>2014-7-18 IHEP</a:t>
            </a:r>
            <a:endParaRPr lang="en-US" altLang="zh-CN"/>
          </a:p>
        </p:txBody>
      </p:sp>
      <p:sp>
        <p:nvSpPr>
          <p:cNvPr id="6" name="页脚占位符 5"/>
          <p:cNvSpPr>
            <a:spLocks noGrp="1"/>
          </p:cNvSpPr>
          <p:nvPr>
            <p:ph type="ftr" sz="quarter" idx="11"/>
          </p:nvPr>
        </p:nvSpPr>
        <p:spPr/>
        <p:txBody>
          <a:bodyPr/>
          <a:lstStyle/>
          <a:p>
            <a:r>
              <a:rPr lang="pt-BR" altLang="zh-CN" smtClean="0"/>
              <a:t>Z.-A. LIU     EPC Seminar</a:t>
            </a:r>
            <a:endParaRPr lang="en-US" altLang="zh-CN"/>
          </a:p>
        </p:txBody>
      </p:sp>
      <p:sp>
        <p:nvSpPr>
          <p:cNvPr id="5" name="灯片编号占位符 4"/>
          <p:cNvSpPr>
            <a:spLocks noGrp="1"/>
          </p:cNvSpPr>
          <p:nvPr>
            <p:ph type="sldNum" sz="quarter" idx="12"/>
          </p:nvPr>
        </p:nvSpPr>
        <p:spPr/>
        <p:txBody>
          <a:bodyPr/>
          <a:lstStyle/>
          <a:p>
            <a:fld id="{9C5A59CE-3751-4F97-9A1A-2E61D200F013}" type="slidenum">
              <a:rPr lang="en-US" altLang="zh-CN"/>
              <a:pPr/>
              <a:t>3</a:t>
            </a:fld>
            <a:endParaRPr lang="en-US" altLang="zh-CN"/>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日期占位符 4"/>
          <p:cNvSpPr>
            <a:spLocks noGrp="1"/>
          </p:cNvSpPr>
          <p:nvPr>
            <p:ph type="dt" sz="half" idx="10"/>
          </p:nvPr>
        </p:nvSpPr>
        <p:spPr/>
        <p:txBody>
          <a:bodyPr/>
          <a:lstStyle/>
          <a:p>
            <a:r>
              <a:rPr lang="en-US" altLang="zh-CN" smtClean="0"/>
              <a:t>2014-7-18 IHEP</a:t>
            </a:r>
            <a:endParaRPr lang="en-US" altLang="zh-CN"/>
          </a:p>
        </p:txBody>
      </p:sp>
      <p:sp>
        <p:nvSpPr>
          <p:cNvPr id="25" name="灯片编号占位符 5"/>
          <p:cNvSpPr>
            <a:spLocks noGrp="1"/>
          </p:cNvSpPr>
          <p:nvPr>
            <p:ph type="sldNum" sz="quarter" idx="11"/>
          </p:nvPr>
        </p:nvSpPr>
        <p:spPr/>
        <p:txBody>
          <a:bodyPr/>
          <a:lstStyle/>
          <a:p>
            <a:fld id="{4DA99971-898B-4B8B-AC0F-0D4E6E574B9F}" type="slidenum">
              <a:rPr lang="en-US" altLang="zh-CN"/>
              <a:pPr/>
              <a:t>30</a:t>
            </a:fld>
            <a:endParaRPr lang="en-US" altLang="zh-CN"/>
          </a:p>
        </p:txBody>
      </p:sp>
      <p:sp>
        <p:nvSpPr>
          <p:cNvPr id="26" name="页脚占位符 6"/>
          <p:cNvSpPr>
            <a:spLocks noGrp="1"/>
          </p:cNvSpPr>
          <p:nvPr>
            <p:ph type="ftr" sz="quarter" idx="12"/>
          </p:nvPr>
        </p:nvSpPr>
        <p:spPr/>
        <p:txBody>
          <a:bodyPr/>
          <a:lstStyle/>
          <a:p>
            <a:r>
              <a:rPr lang="pt-BR" altLang="zh-CN" smtClean="0"/>
              <a:t>Z.-A. LIU     EPC Seminar</a:t>
            </a:r>
            <a:endParaRPr lang="en-US" altLang="zh-CN"/>
          </a:p>
        </p:txBody>
      </p:sp>
      <p:sp>
        <p:nvSpPr>
          <p:cNvPr id="58370" name="Rectangle 2"/>
          <p:cNvSpPr>
            <a:spLocks noGrp="1" noChangeArrowheads="1"/>
          </p:cNvSpPr>
          <p:nvPr>
            <p:ph type="body" sz="half" idx="1"/>
          </p:nvPr>
        </p:nvSpPr>
        <p:spPr>
          <a:xfrm>
            <a:off x="755650" y="2062163"/>
            <a:ext cx="2447925" cy="3095625"/>
          </a:xfrm>
        </p:spPr>
        <p:txBody>
          <a:bodyPr/>
          <a:lstStyle/>
          <a:p>
            <a:pPr>
              <a:buFont typeface="Wingdings" pitchFamily="2" charset="2"/>
              <a:buNone/>
            </a:pPr>
            <a:endParaRPr lang="en-US" altLang="zh-CN" sz="2800"/>
          </a:p>
          <a:p>
            <a:pPr lvl="1"/>
            <a:endParaRPr lang="en-US" altLang="zh-CN" sz="2400"/>
          </a:p>
          <a:p>
            <a:endParaRPr lang="en-US" altLang="zh-CN" sz="2400"/>
          </a:p>
        </p:txBody>
      </p:sp>
      <p:graphicFrame>
        <p:nvGraphicFramePr>
          <p:cNvPr id="58371" name="Object 3"/>
          <p:cNvGraphicFramePr>
            <a:graphicFrameLocks noGrp="1" noChangeAspect="1"/>
          </p:cNvGraphicFramePr>
          <p:nvPr>
            <p:ph sz="half" idx="2"/>
          </p:nvPr>
        </p:nvGraphicFramePr>
        <p:xfrm>
          <a:off x="827088" y="4038600"/>
          <a:ext cx="2952750" cy="2559050"/>
        </p:xfrm>
        <a:graphic>
          <a:graphicData uri="http://schemas.openxmlformats.org/presentationml/2006/ole">
            <mc:AlternateContent xmlns:mc="http://schemas.openxmlformats.org/markup-compatibility/2006">
              <mc:Choice xmlns:v="urn:schemas-microsoft-com:vml" Requires="v">
                <p:oleObj spid="_x0000_s507929" name="位图图像" r:id="rId3" imgW="2905531" imgH="2914286" progId="PBrush">
                  <p:embed/>
                </p:oleObj>
              </mc:Choice>
              <mc:Fallback>
                <p:oleObj name="位图图像" r:id="rId3" imgW="2905531" imgH="2914286"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088" y="4038600"/>
                        <a:ext cx="2952750" cy="255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8372" name="Picture 4"/>
          <p:cNvPicPr>
            <a:picLocks noChangeAspect="1" noChangeArrowheads="1"/>
          </p:cNvPicPr>
          <p:nvPr/>
        </p:nvPicPr>
        <p:blipFill>
          <a:blip r:embed="rId5"/>
          <a:srcRect/>
          <a:stretch>
            <a:fillRect/>
          </a:stretch>
        </p:blipFill>
        <p:spPr bwMode="auto">
          <a:xfrm>
            <a:off x="5003800" y="1628775"/>
            <a:ext cx="3779838" cy="3749675"/>
          </a:xfrm>
          <a:prstGeom prst="rect">
            <a:avLst/>
          </a:prstGeom>
          <a:noFill/>
        </p:spPr>
      </p:pic>
      <p:sp>
        <p:nvSpPr>
          <p:cNvPr id="58373" name="AutoShape 5"/>
          <p:cNvSpPr>
            <a:spLocks noChangeArrowheads="1"/>
          </p:cNvSpPr>
          <p:nvPr/>
        </p:nvSpPr>
        <p:spPr bwMode="auto">
          <a:xfrm>
            <a:off x="7740650" y="1125538"/>
            <a:ext cx="1217613" cy="752475"/>
          </a:xfrm>
          <a:prstGeom prst="cloudCallout">
            <a:avLst>
              <a:gd name="adj1" fmla="val -24315"/>
              <a:gd name="adj2" fmla="val 144514"/>
            </a:avLst>
          </a:prstGeom>
          <a:solidFill>
            <a:srgbClr val="FF99FF"/>
          </a:solidFill>
          <a:ln w="9525">
            <a:solidFill>
              <a:schemeClr val="tx1"/>
            </a:solidFill>
            <a:round/>
            <a:headEnd/>
            <a:tailEnd/>
          </a:ln>
          <a:effectLst/>
        </p:spPr>
        <p:txBody>
          <a:bodyPr/>
          <a:lstStyle/>
          <a:p>
            <a:pPr algn="ctr" eaLnBrk="0" hangingPunct="0"/>
            <a:endParaRPr lang="zh-CN" altLang="zh-CN">
              <a:latin typeface="Arial" pitchFamily="34" charset="0"/>
            </a:endParaRPr>
          </a:p>
        </p:txBody>
      </p:sp>
      <p:sp>
        <p:nvSpPr>
          <p:cNvPr id="58374" name="Text Box 6"/>
          <p:cNvSpPr txBox="1">
            <a:spLocks noChangeArrowheads="1"/>
          </p:cNvSpPr>
          <p:nvPr/>
        </p:nvSpPr>
        <p:spPr bwMode="auto">
          <a:xfrm>
            <a:off x="7812088" y="1341438"/>
            <a:ext cx="1100137" cy="304800"/>
          </a:xfrm>
          <a:prstGeom prst="rect">
            <a:avLst/>
          </a:prstGeom>
          <a:noFill/>
          <a:ln w="9525">
            <a:noFill/>
            <a:miter lim="800000"/>
            <a:headEnd/>
            <a:tailEnd/>
          </a:ln>
          <a:effectLst/>
        </p:spPr>
        <p:txBody>
          <a:bodyPr wrap="none">
            <a:spAutoFit/>
          </a:bodyPr>
          <a:lstStyle/>
          <a:p>
            <a:pPr eaLnBrk="0" hangingPunct="0"/>
            <a:r>
              <a:rPr lang="en-US" altLang="zh-CN" sz="1400">
                <a:latin typeface="Arial" pitchFamily="34" charset="0"/>
              </a:rPr>
              <a:t>Short Track</a:t>
            </a:r>
          </a:p>
        </p:txBody>
      </p:sp>
      <p:sp>
        <p:nvSpPr>
          <p:cNvPr id="58375" name="Oval 7"/>
          <p:cNvSpPr>
            <a:spLocks noChangeArrowheads="1"/>
          </p:cNvSpPr>
          <p:nvPr/>
        </p:nvSpPr>
        <p:spPr bwMode="auto">
          <a:xfrm rot="-1502820">
            <a:off x="6732588" y="2636838"/>
            <a:ext cx="1439862" cy="719137"/>
          </a:xfrm>
          <a:prstGeom prst="ellipse">
            <a:avLst/>
          </a:prstGeom>
          <a:noFill/>
          <a:ln w="57150">
            <a:solidFill>
              <a:srgbClr val="FFFF00"/>
            </a:solidFill>
            <a:round/>
            <a:headEnd/>
            <a:tailEnd/>
          </a:ln>
          <a:effectLst/>
        </p:spPr>
        <p:txBody>
          <a:bodyPr wrap="none" anchor="ctr"/>
          <a:lstStyle/>
          <a:p>
            <a:endParaRPr lang="zh-CN" altLang="en-US"/>
          </a:p>
        </p:txBody>
      </p:sp>
      <p:sp>
        <p:nvSpPr>
          <p:cNvPr id="58376" name="AutoShape 8"/>
          <p:cNvSpPr>
            <a:spLocks noChangeArrowheads="1"/>
          </p:cNvSpPr>
          <p:nvPr/>
        </p:nvSpPr>
        <p:spPr bwMode="auto">
          <a:xfrm>
            <a:off x="4572000" y="5734050"/>
            <a:ext cx="1368425" cy="792163"/>
          </a:xfrm>
          <a:prstGeom prst="cloudCallout">
            <a:avLst>
              <a:gd name="adj1" fmla="val 77032"/>
              <a:gd name="adj2" fmla="val -81264"/>
            </a:avLst>
          </a:prstGeom>
          <a:solidFill>
            <a:srgbClr val="FF99FF"/>
          </a:solidFill>
          <a:ln w="9525">
            <a:solidFill>
              <a:schemeClr val="tx1"/>
            </a:solidFill>
            <a:round/>
            <a:headEnd/>
            <a:tailEnd/>
          </a:ln>
          <a:effectLst/>
        </p:spPr>
        <p:txBody>
          <a:bodyPr/>
          <a:lstStyle/>
          <a:p>
            <a:pPr algn="ctr" eaLnBrk="0" hangingPunct="0"/>
            <a:endParaRPr lang="zh-CN" altLang="zh-CN">
              <a:latin typeface="Arial" pitchFamily="34" charset="0"/>
            </a:endParaRPr>
          </a:p>
        </p:txBody>
      </p:sp>
      <p:sp>
        <p:nvSpPr>
          <p:cNvPr id="58377" name="Text Box 9"/>
          <p:cNvSpPr txBox="1">
            <a:spLocks noChangeArrowheads="1"/>
          </p:cNvSpPr>
          <p:nvPr/>
        </p:nvSpPr>
        <p:spPr bwMode="auto">
          <a:xfrm>
            <a:off x="4716463" y="5876925"/>
            <a:ext cx="1069975" cy="304800"/>
          </a:xfrm>
          <a:prstGeom prst="rect">
            <a:avLst/>
          </a:prstGeom>
          <a:noFill/>
          <a:ln w="9525">
            <a:noFill/>
            <a:miter lim="800000"/>
            <a:headEnd/>
            <a:tailEnd/>
          </a:ln>
          <a:effectLst/>
        </p:spPr>
        <p:txBody>
          <a:bodyPr wrap="none">
            <a:spAutoFit/>
          </a:bodyPr>
          <a:lstStyle/>
          <a:p>
            <a:pPr eaLnBrk="0" hangingPunct="0"/>
            <a:r>
              <a:rPr lang="en-US" altLang="zh-CN" sz="1400">
                <a:latin typeface="Arial" pitchFamily="34" charset="0"/>
              </a:rPr>
              <a:t>Long Track</a:t>
            </a:r>
          </a:p>
        </p:txBody>
      </p:sp>
      <p:sp>
        <p:nvSpPr>
          <p:cNvPr id="58378" name="Oval 10"/>
          <p:cNvSpPr>
            <a:spLocks noChangeArrowheads="1"/>
          </p:cNvSpPr>
          <p:nvPr/>
        </p:nvSpPr>
        <p:spPr bwMode="auto">
          <a:xfrm rot="-4584680">
            <a:off x="5616575" y="4256088"/>
            <a:ext cx="2016125" cy="504825"/>
          </a:xfrm>
          <a:prstGeom prst="ellipse">
            <a:avLst/>
          </a:prstGeom>
          <a:noFill/>
          <a:ln w="57150">
            <a:solidFill>
              <a:srgbClr val="FFFF00"/>
            </a:solidFill>
            <a:round/>
            <a:headEnd/>
            <a:tailEnd/>
          </a:ln>
          <a:effectLst/>
        </p:spPr>
        <p:txBody>
          <a:bodyPr wrap="none" anchor="ctr"/>
          <a:lstStyle/>
          <a:p>
            <a:endParaRPr lang="zh-CN" altLang="en-US"/>
          </a:p>
        </p:txBody>
      </p:sp>
      <p:sp>
        <p:nvSpPr>
          <p:cNvPr id="58379" name="AutoShape 11"/>
          <p:cNvSpPr>
            <a:spLocks noChangeArrowheads="1"/>
          </p:cNvSpPr>
          <p:nvPr/>
        </p:nvSpPr>
        <p:spPr bwMode="auto">
          <a:xfrm>
            <a:off x="2411413" y="3286125"/>
            <a:ext cx="431800" cy="503238"/>
          </a:xfrm>
          <a:prstGeom prst="downArrow">
            <a:avLst>
              <a:gd name="adj1" fmla="val 50000"/>
              <a:gd name="adj2" fmla="val 29136"/>
            </a:avLst>
          </a:prstGeom>
          <a:solidFill>
            <a:srgbClr val="3399FF"/>
          </a:solidFill>
          <a:ln w="9525">
            <a:solidFill>
              <a:srgbClr val="3399FF"/>
            </a:solidFill>
            <a:miter lim="800000"/>
            <a:headEnd/>
            <a:tailEnd/>
          </a:ln>
          <a:effectLst/>
        </p:spPr>
        <p:txBody>
          <a:bodyPr vert="eaVert" wrap="none" anchor="ctr"/>
          <a:lstStyle/>
          <a:p>
            <a:pPr algn="ctr" eaLnBrk="0" hangingPunct="0"/>
            <a:endParaRPr lang="zh-CN" altLang="zh-CN">
              <a:solidFill>
                <a:schemeClr val="folHlink"/>
              </a:solidFill>
              <a:latin typeface="Arial" pitchFamily="34" charset="0"/>
            </a:endParaRPr>
          </a:p>
        </p:txBody>
      </p:sp>
      <p:sp>
        <p:nvSpPr>
          <p:cNvPr id="58380" name="AutoShape 12"/>
          <p:cNvSpPr>
            <a:spLocks noChangeArrowheads="1"/>
          </p:cNvSpPr>
          <p:nvPr/>
        </p:nvSpPr>
        <p:spPr bwMode="auto">
          <a:xfrm rot="16200000">
            <a:off x="4391819" y="4185444"/>
            <a:ext cx="431800" cy="503238"/>
          </a:xfrm>
          <a:prstGeom prst="downArrow">
            <a:avLst>
              <a:gd name="adj1" fmla="val 50000"/>
              <a:gd name="adj2" fmla="val 29136"/>
            </a:avLst>
          </a:prstGeom>
          <a:solidFill>
            <a:srgbClr val="3399FF"/>
          </a:solidFill>
          <a:ln w="9525">
            <a:solidFill>
              <a:srgbClr val="3399FF"/>
            </a:solidFill>
            <a:miter lim="800000"/>
            <a:headEnd/>
            <a:tailEnd/>
          </a:ln>
          <a:effectLst/>
        </p:spPr>
        <p:txBody>
          <a:bodyPr rot="10800000" wrap="none" anchor="ctr"/>
          <a:lstStyle/>
          <a:p>
            <a:pPr algn="ctr" eaLnBrk="0" hangingPunct="0"/>
            <a:endParaRPr lang="zh-CN" altLang="zh-CN">
              <a:solidFill>
                <a:schemeClr val="folHlink"/>
              </a:solidFill>
              <a:latin typeface="Arial" pitchFamily="34" charset="0"/>
            </a:endParaRPr>
          </a:p>
        </p:txBody>
      </p:sp>
      <p:sp>
        <p:nvSpPr>
          <p:cNvPr id="58381" name="Rectangle 13"/>
          <p:cNvSpPr>
            <a:spLocks noChangeArrowheads="1"/>
          </p:cNvSpPr>
          <p:nvPr/>
        </p:nvSpPr>
        <p:spPr bwMode="auto">
          <a:xfrm>
            <a:off x="395288" y="3789363"/>
            <a:ext cx="1657350" cy="215900"/>
          </a:xfrm>
          <a:prstGeom prst="rect">
            <a:avLst/>
          </a:prstGeom>
          <a:noFill/>
          <a:ln w="9525">
            <a:noFill/>
            <a:miter lim="800000"/>
            <a:headEnd/>
            <a:tailEnd/>
          </a:ln>
          <a:effectLst/>
        </p:spPr>
        <p:txBody>
          <a:bodyPr anchor="ctr"/>
          <a:lstStyle/>
          <a:p>
            <a:pPr algn="ctr"/>
            <a:r>
              <a:rPr lang="en-US" altLang="zh-CN" sz="1600" b="1">
                <a:solidFill>
                  <a:schemeClr val="tx2"/>
                </a:solidFill>
                <a:effectLst>
                  <a:outerShdw blurRad="38100" dist="38100" dir="2700000" algn="tl">
                    <a:srgbClr val="000000"/>
                  </a:outerShdw>
                </a:effectLst>
              </a:rPr>
              <a:t>TF</a:t>
            </a:r>
          </a:p>
        </p:txBody>
      </p:sp>
      <p:pic>
        <p:nvPicPr>
          <p:cNvPr id="58382" name="Picture 14"/>
          <p:cNvPicPr>
            <a:picLocks noChangeAspect="1" noChangeArrowheads="1"/>
          </p:cNvPicPr>
          <p:nvPr/>
        </p:nvPicPr>
        <p:blipFill>
          <a:blip r:embed="rId6"/>
          <a:srcRect/>
          <a:stretch>
            <a:fillRect/>
          </a:stretch>
        </p:blipFill>
        <p:spPr bwMode="auto">
          <a:xfrm>
            <a:off x="1619250" y="1287463"/>
            <a:ext cx="2665413" cy="1779587"/>
          </a:xfrm>
          <a:prstGeom prst="rect">
            <a:avLst/>
          </a:prstGeom>
          <a:noFill/>
        </p:spPr>
      </p:pic>
      <p:sp>
        <p:nvSpPr>
          <p:cNvPr id="58383" name="Line 15"/>
          <p:cNvSpPr>
            <a:spLocks noChangeShapeType="1"/>
          </p:cNvSpPr>
          <p:nvPr/>
        </p:nvSpPr>
        <p:spPr bwMode="auto">
          <a:xfrm flipV="1">
            <a:off x="3148013" y="855663"/>
            <a:ext cx="776287" cy="2093912"/>
          </a:xfrm>
          <a:prstGeom prst="line">
            <a:avLst/>
          </a:prstGeom>
          <a:noFill/>
          <a:ln w="9525">
            <a:solidFill>
              <a:srgbClr val="008000"/>
            </a:solidFill>
            <a:round/>
            <a:headEnd/>
            <a:tailEnd type="triangle" w="med" len="med"/>
          </a:ln>
          <a:effectLst/>
        </p:spPr>
        <p:txBody>
          <a:bodyPr/>
          <a:lstStyle/>
          <a:p>
            <a:endParaRPr lang="zh-CN" altLang="en-US"/>
          </a:p>
        </p:txBody>
      </p:sp>
      <p:sp>
        <p:nvSpPr>
          <p:cNvPr id="58384" name="Line 16"/>
          <p:cNvSpPr>
            <a:spLocks noChangeShapeType="1"/>
          </p:cNvSpPr>
          <p:nvPr/>
        </p:nvSpPr>
        <p:spPr bwMode="auto">
          <a:xfrm flipV="1">
            <a:off x="3276600" y="928688"/>
            <a:ext cx="1588" cy="2284412"/>
          </a:xfrm>
          <a:prstGeom prst="line">
            <a:avLst/>
          </a:prstGeom>
          <a:noFill/>
          <a:ln w="9525">
            <a:solidFill>
              <a:srgbClr val="008000"/>
            </a:solidFill>
            <a:round/>
            <a:headEnd/>
            <a:tailEnd type="triangle" w="med" len="med"/>
          </a:ln>
          <a:effectLst/>
        </p:spPr>
        <p:txBody>
          <a:bodyPr/>
          <a:lstStyle/>
          <a:p>
            <a:endParaRPr lang="zh-CN" altLang="en-US"/>
          </a:p>
        </p:txBody>
      </p:sp>
      <p:sp>
        <p:nvSpPr>
          <p:cNvPr id="58385" name="Line 17"/>
          <p:cNvSpPr>
            <a:spLocks noChangeShapeType="1"/>
          </p:cNvSpPr>
          <p:nvPr/>
        </p:nvSpPr>
        <p:spPr bwMode="auto">
          <a:xfrm flipH="1" flipV="1">
            <a:off x="2771775" y="928688"/>
            <a:ext cx="749300" cy="2220912"/>
          </a:xfrm>
          <a:prstGeom prst="line">
            <a:avLst/>
          </a:prstGeom>
          <a:noFill/>
          <a:ln w="9525">
            <a:solidFill>
              <a:srgbClr val="008000"/>
            </a:solidFill>
            <a:round/>
            <a:headEnd/>
            <a:tailEnd type="triangle" w="med" len="med"/>
          </a:ln>
          <a:effectLst/>
        </p:spPr>
        <p:txBody>
          <a:bodyPr/>
          <a:lstStyle/>
          <a:p>
            <a:endParaRPr lang="zh-CN" altLang="en-US"/>
          </a:p>
        </p:txBody>
      </p:sp>
      <p:sp>
        <p:nvSpPr>
          <p:cNvPr id="58386" name="Text Box 18"/>
          <p:cNvSpPr txBox="1">
            <a:spLocks noChangeArrowheads="1"/>
          </p:cNvSpPr>
          <p:nvPr/>
        </p:nvSpPr>
        <p:spPr bwMode="auto">
          <a:xfrm>
            <a:off x="252413" y="2205038"/>
            <a:ext cx="1466850" cy="366712"/>
          </a:xfrm>
          <a:prstGeom prst="rect">
            <a:avLst/>
          </a:prstGeom>
          <a:noFill/>
          <a:ln w="9525">
            <a:noFill/>
            <a:miter lim="800000"/>
            <a:headEnd/>
            <a:tailEnd/>
          </a:ln>
          <a:effectLst/>
        </p:spPr>
        <p:txBody>
          <a:bodyPr wrap="none">
            <a:spAutoFit/>
          </a:bodyPr>
          <a:lstStyle/>
          <a:p>
            <a:pPr eaLnBrk="0" hangingPunct="0"/>
            <a:r>
              <a:rPr lang="en-US" altLang="zh-CN">
                <a:latin typeface="Arial" pitchFamily="34" charset="0"/>
              </a:rPr>
              <a:t>Layer B (PL)</a:t>
            </a:r>
          </a:p>
        </p:txBody>
      </p:sp>
      <p:sp>
        <p:nvSpPr>
          <p:cNvPr id="58387" name="Text Box 19"/>
          <p:cNvSpPr txBox="1">
            <a:spLocks noChangeArrowheads="1"/>
          </p:cNvSpPr>
          <p:nvPr/>
        </p:nvSpPr>
        <p:spPr bwMode="auto">
          <a:xfrm>
            <a:off x="252413" y="2565400"/>
            <a:ext cx="971550" cy="366713"/>
          </a:xfrm>
          <a:prstGeom prst="rect">
            <a:avLst/>
          </a:prstGeom>
          <a:noFill/>
          <a:ln w="9525">
            <a:noFill/>
            <a:miter lim="800000"/>
            <a:headEnd/>
            <a:tailEnd/>
          </a:ln>
          <a:effectLst/>
        </p:spPr>
        <p:txBody>
          <a:bodyPr wrap="none">
            <a:spAutoFit/>
          </a:bodyPr>
          <a:lstStyle/>
          <a:p>
            <a:pPr eaLnBrk="0" hangingPunct="0"/>
            <a:r>
              <a:rPr lang="en-US" altLang="zh-CN">
                <a:latin typeface="Arial" pitchFamily="34" charset="0"/>
              </a:rPr>
              <a:t>Layer A</a:t>
            </a:r>
          </a:p>
        </p:txBody>
      </p:sp>
      <p:sp>
        <p:nvSpPr>
          <p:cNvPr id="58388" name="Text Box 20"/>
          <p:cNvSpPr txBox="1">
            <a:spLocks noChangeArrowheads="1"/>
          </p:cNvSpPr>
          <p:nvPr/>
        </p:nvSpPr>
        <p:spPr bwMode="auto">
          <a:xfrm>
            <a:off x="252413" y="1773238"/>
            <a:ext cx="984250" cy="366712"/>
          </a:xfrm>
          <a:prstGeom prst="rect">
            <a:avLst/>
          </a:prstGeom>
          <a:noFill/>
          <a:ln w="9525">
            <a:noFill/>
            <a:miter lim="800000"/>
            <a:headEnd/>
            <a:tailEnd/>
          </a:ln>
          <a:effectLst/>
        </p:spPr>
        <p:txBody>
          <a:bodyPr wrap="none">
            <a:spAutoFit/>
          </a:bodyPr>
          <a:lstStyle/>
          <a:p>
            <a:pPr eaLnBrk="0" hangingPunct="0"/>
            <a:r>
              <a:rPr lang="en-US" altLang="zh-CN">
                <a:latin typeface="Arial" pitchFamily="34" charset="0"/>
              </a:rPr>
              <a:t>Layer C</a:t>
            </a:r>
          </a:p>
        </p:txBody>
      </p:sp>
      <p:sp>
        <p:nvSpPr>
          <p:cNvPr id="58389" name="Text Box 21"/>
          <p:cNvSpPr txBox="1">
            <a:spLocks noChangeArrowheads="1"/>
          </p:cNvSpPr>
          <p:nvPr/>
        </p:nvSpPr>
        <p:spPr bwMode="auto">
          <a:xfrm>
            <a:off x="252413" y="1268413"/>
            <a:ext cx="984250" cy="366712"/>
          </a:xfrm>
          <a:prstGeom prst="rect">
            <a:avLst/>
          </a:prstGeom>
          <a:noFill/>
          <a:ln w="9525">
            <a:noFill/>
            <a:miter lim="800000"/>
            <a:headEnd/>
            <a:tailEnd/>
          </a:ln>
          <a:effectLst/>
        </p:spPr>
        <p:txBody>
          <a:bodyPr wrap="none">
            <a:spAutoFit/>
          </a:bodyPr>
          <a:lstStyle/>
          <a:p>
            <a:pPr eaLnBrk="0" hangingPunct="0"/>
            <a:r>
              <a:rPr lang="en-US" altLang="zh-CN">
                <a:latin typeface="Arial" pitchFamily="34" charset="0"/>
              </a:rPr>
              <a:t>Layer D</a:t>
            </a:r>
          </a:p>
        </p:txBody>
      </p:sp>
      <p:sp>
        <p:nvSpPr>
          <p:cNvPr id="58390" name="Text Box 22"/>
          <p:cNvSpPr txBox="1">
            <a:spLocks noChangeArrowheads="1"/>
          </p:cNvSpPr>
          <p:nvPr/>
        </p:nvSpPr>
        <p:spPr bwMode="auto">
          <a:xfrm>
            <a:off x="250825" y="5006975"/>
            <a:ext cx="1035050" cy="366713"/>
          </a:xfrm>
          <a:prstGeom prst="rect">
            <a:avLst/>
          </a:prstGeom>
          <a:noFill/>
          <a:ln w="9525">
            <a:noFill/>
            <a:miter lim="800000"/>
            <a:headEnd/>
            <a:tailEnd/>
          </a:ln>
          <a:effectLst/>
        </p:spPr>
        <p:txBody>
          <a:bodyPr wrap="none">
            <a:spAutoFit/>
          </a:bodyPr>
          <a:lstStyle/>
          <a:p>
            <a:pPr eaLnBrk="0" hangingPunct="0"/>
            <a:r>
              <a:rPr lang="en-US" altLang="zh-CN">
                <a:latin typeface="Arial" pitchFamily="34" charset="0"/>
              </a:rPr>
              <a:t>Pivot SL</a:t>
            </a:r>
          </a:p>
        </p:txBody>
      </p:sp>
      <p:sp>
        <p:nvSpPr>
          <p:cNvPr id="58392" name="Rectangle 24"/>
          <p:cNvSpPr>
            <a:spLocks noChangeArrowheads="1"/>
          </p:cNvSpPr>
          <p:nvPr/>
        </p:nvSpPr>
        <p:spPr bwMode="auto">
          <a:xfrm>
            <a:off x="179388" y="763588"/>
            <a:ext cx="1008062" cy="288925"/>
          </a:xfrm>
          <a:prstGeom prst="rect">
            <a:avLst/>
          </a:prstGeom>
          <a:noFill/>
          <a:ln w="9525">
            <a:noFill/>
            <a:miter lim="800000"/>
            <a:headEnd/>
            <a:tailEnd/>
          </a:ln>
          <a:effectLst/>
        </p:spPr>
        <p:txBody>
          <a:bodyPr anchor="ctr"/>
          <a:lstStyle/>
          <a:p>
            <a:pPr algn="ctr"/>
            <a:r>
              <a:rPr lang="en-US" altLang="zh-CN" sz="1600" b="1">
                <a:solidFill>
                  <a:schemeClr val="tx2"/>
                </a:solidFill>
                <a:effectLst>
                  <a:outerShdw blurRad="38100" dist="38100" dir="2700000" algn="tl">
                    <a:srgbClr val="000000"/>
                  </a:outerShdw>
                </a:effectLst>
              </a:rPr>
              <a:t>TSF</a:t>
            </a:r>
          </a:p>
        </p:txBody>
      </p:sp>
    </p:spTree>
  </p:cSld>
  <p:clrMapOvr>
    <a:masterClrMapping/>
  </p:clrMapOvr>
  <p:transition advTm="6484"/>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日期占位符 4"/>
          <p:cNvSpPr>
            <a:spLocks noGrp="1"/>
          </p:cNvSpPr>
          <p:nvPr>
            <p:ph type="dt" sz="half" idx="10"/>
          </p:nvPr>
        </p:nvSpPr>
        <p:spPr/>
        <p:txBody>
          <a:bodyPr/>
          <a:lstStyle/>
          <a:p>
            <a:r>
              <a:rPr lang="en-US" altLang="zh-CN" smtClean="0"/>
              <a:t>2014-7-18 IHEP</a:t>
            </a:r>
            <a:endParaRPr lang="en-US" altLang="zh-CN"/>
          </a:p>
        </p:txBody>
      </p:sp>
      <p:sp>
        <p:nvSpPr>
          <p:cNvPr id="8" name="灯片编号占位符 5"/>
          <p:cNvSpPr>
            <a:spLocks noGrp="1"/>
          </p:cNvSpPr>
          <p:nvPr>
            <p:ph type="sldNum" sz="quarter" idx="11"/>
          </p:nvPr>
        </p:nvSpPr>
        <p:spPr/>
        <p:txBody>
          <a:bodyPr/>
          <a:lstStyle/>
          <a:p>
            <a:fld id="{07FEA74E-7846-4154-BEAD-D3F1B15C9E79}" type="slidenum">
              <a:rPr lang="en-US" altLang="zh-CN"/>
              <a:pPr/>
              <a:t>31</a:t>
            </a:fld>
            <a:endParaRPr lang="en-US" altLang="zh-CN"/>
          </a:p>
        </p:txBody>
      </p:sp>
      <p:sp>
        <p:nvSpPr>
          <p:cNvPr id="9" name="页脚占位符 6"/>
          <p:cNvSpPr>
            <a:spLocks noGrp="1"/>
          </p:cNvSpPr>
          <p:nvPr>
            <p:ph type="ftr" sz="quarter" idx="12"/>
          </p:nvPr>
        </p:nvSpPr>
        <p:spPr/>
        <p:txBody>
          <a:bodyPr/>
          <a:lstStyle/>
          <a:p>
            <a:r>
              <a:rPr lang="pt-BR" altLang="zh-CN" smtClean="0"/>
              <a:t>Z.-A. LIU     EPC Seminar</a:t>
            </a:r>
            <a:endParaRPr lang="en-US" altLang="zh-CN"/>
          </a:p>
        </p:txBody>
      </p:sp>
      <p:sp>
        <p:nvSpPr>
          <p:cNvPr id="59394" name="Rectangle 2"/>
          <p:cNvSpPr>
            <a:spLocks noGrp="1" noRot="1" noChangeArrowheads="1"/>
          </p:cNvSpPr>
          <p:nvPr>
            <p:ph type="title"/>
          </p:nvPr>
        </p:nvSpPr>
        <p:spPr>
          <a:solidFill>
            <a:srgbClr val="0000FF"/>
          </a:solidFill>
        </p:spPr>
        <p:txBody>
          <a:bodyPr/>
          <a:lstStyle/>
          <a:p>
            <a:pPr marL="723900" indent="-723900"/>
            <a:r>
              <a:rPr lang="en-US" altLang="zh-CN">
                <a:solidFill>
                  <a:srgbClr val="FFFF00"/>
                </a:solidFill>
              </a:rPr>
              <a:t>Some results of simulation </a:t>
            </a:r>
          </a:p>
        </p:txBody>
      </p:sp>
      <p:pic>
        <p:nvPicPr>
          <p:cNvPr id="59395" name="Picture 3" descr="效率曲线_稀"/>
          <p:cNvPicPr>
            <a:picLocks noChangeAspect="1" noChangeArrowheads="1"/>
          </p:cNvPicPr>
          <p:nvPr/>
        </p:nvPicPr>
        <p:blipFill>
          <a:blip r:embed="rId2"/>
          <a:srcRect/>
          <a:stretch>
            <a:fillRect/>
          </a:stretch>
        </p:blipFill>
        <p:spPr bwMode="auto">
          <a:xfrm>
            <a:off x="4284663" y="1989138"/>
            <a:ext cx="4465637" cy="3148012"/>
          </a:xfrm>
          <a:prstGeom prst="rect">
            <a:avLst/>
          </a:prstGeom>
          <a:noFill/>
          <a:ln w="9525">
            <a:noFill/>
            <a:miter lim="800000"/>
            <a:headEnd/>
            <a:tailEnd/>
          </a:ln>
        </p:spPr>
      </p:pic>
      <p:sp>
        <p:nvSpPr>
          <p:cNvPr id="59396" name="Rectangle 4"/>
          <p:cNvSpPr>
            <a:spLocks noChangeArrowheads="1"/>
          </p:cNvSpPr>
          <p:nvPr/>
        </p:nvSpPr>
        <p:spPr bwMode="auto">
          <a:xfrm>
            <a:off x="4932363" y="5084763"/>
            <a:ext cx="3238500" cy="304800"/>
          </a:xfrm>
          <a:prstGeom prst="rect">
            <a:avLst/>
          </a:prstGeom>
          <a:noFill/>
          <a:ln w="9525">
            <a:noFill/>
            <a:miter lim="800000"/>
            <a:headEnd/>
            <a:tailEnd/>
          </a:ln>
          <a:effectLst/>
        </p:spPr>
        <p:txBody>
          <a:bodyPr wrap="none">
            <a:spAutoFit/>
          </a:bodyPr>
          <a:lstStyle/>
          <a:p>
            <a:pPr eaLnBrk="0" hangingPunct="0"/>
            <a:r>
              <a:rPr lang="en-US" altLang="zh-CN" sz="1400">
                <a:latin typeface="Arial" pitchFamily="34" charset="0"/>
              </a:rPr>
              <a:t>Relations between TF efficiency and </a:t>
            </a:r>
            <a:r>
              <a:rPr lang="en-US" altLang="zh-CN" sz="1400" i="1">
                <a:latin typeface="Arial" pitchFamily="34" charset="0"/>
              </a:rPr>
              <a:t>pt</a:t>
            </a:r>
            <a:endParaRPr lang="en-US" altLang="zh-CN" sz="1400">
              <a:latin typeface="Arial" pitchFamily="34" charset="0"/>
            </a:endParaRPr>
          </a:p>
        </p:txBody>
      </p:sp>
      <p:pic>
        <p:nvPicPr>
          <p:cNvPr id="59397" name="Picture 5" descr="95%3or4_4or4"/>
          <p:cNvPicPr>
            <a:picLocks noChangeAspect="1" noChangeArrowheads="1"/>
          </p:cNvPicPr>
          <p:nvPr/>
        </p:nvPicPr>
        <p:blipFill>
          <a:blip r:embed="rId3" cstate="print"/>
          <a:srcRect/>
          <a:stretch>
            <a:fillRect/>
          </a:stretch>
        </p:blipFill>
        <p:spPr bwMode="auto">
          <a:xfrm>
            <a:off x="250825" y="1938338"/>
            <a:ext cx="4392613" cy="3078162"/>
          </a:xfrm>
          <a:prstGeom prst="rect">
            <a:avLst/>
          </a:prstGeom>
          <a:noFill/>
          <a:ln w="9525">
            <a:noFill/>
            <a:miter lim="800000"/>
            <a:headEnd/>
            <a:tailEnd/>
          </a:ln>
        </p:spPr>
      </p:pic>
      <p:sp>
        <p:nvSpPr>
          <p:cNvPr id="59398" name="Rectangle 6"/>
          <p:cNvSpPr>
            <a:spLocks noChangeArrowheads="1"/>
          </p:cNvSpPr>
          <p:nvPr/>
        </p:nvSpPr>
        <p:spPr bwMode="auto">
          <a:xfrm>
            <a:off x="827088" y="5084763"/>
            <a:ext cx="3357562" cy="304800"/>
          </a:xfrm>
          <a:prstGeom prst="rect">
            <a:avLst/>
          </a:prstGeom>
          <a:noFill/>
          <a:ln w="9525">
            <a:noFill/>
            <a:miter lim="800000"/>
            <a:headEnd/>
            <a:tailEnd/>
          </a:ln>
          <a:effectLst/>
        </p:spPr>
        <p:txBody>
          <a:bodyPr wrap="none">
            <a:spAutoFit/>
          </a:bodyPr>
          <a:lstStyle/>
          <a:p>
            <a:pPr eaLnBrk="0" hangingPunct="0"/>
            <a:r>
              <a:rPr lang="en-US" altLang="zh-CN" sz="1400">
                <a:latin typeface="Arial" pitchFamily="34" charset="0"/>
              </a:rPr>
              <a:t>Relations between TSF efficiency and </a:t>
            </a:r>
            <a:r>
              <a:rPr lang="en-US" altLang="zh-CN" sz="1400" i="1">
                <a:latin typeface="Arial" pitchFamily="34" charset="0"/>
              </a:rPr>
              <a:t>pt</a:t>
            </a:r>
          </a:p>
        </p:txBody>
      </p:sp>
    </p:spTree>
  </p:cSld>
  <p:clrMapOvr>
    <a:masterClrMapping/>
  </p:clrMapOvr>
  <p:transition advTm="625"/>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日期占位符 4"/>
          <p:cNvSpPr>
            <a:spLocks noGrp="1"/>
          </p:cNvSpPr>
          <p:nvPr>
            <p:ph type="dt" sz="half" idx="10"/>
          </p:nvPr>
        </p:nvSpPr>
        <p:spPr/>
        <p:txBody>
          <a:bodyPr/>
          <a:lstStyle/>
          <a:p>
            <a:r>
              <a:rPr lang="en-US" altLang="zh-CN" smtClean="0"/>
              <a:t>2014-7-18 IHEP</a:t>
            </a:r>
            <a:endParaRPr lang="en-US" altLang="zh-CN"/>
          </a:p>
        </p:txBody>
      </p:sp>
      <p:sp>
        <p:nvSpPr>
          <p:cNvPr id="10" name="灯片编号占位符 5"/>
          <p:cNvSpPr>
            <a:spLocks noGrp="1"/>
          </p:cNvSpPr>
          <p:nvPr>
            <p:ph type="sldNum" sz="quarter" idx="11"/>
          </p:nvPr>
        </p:nvSpPr>
        <p:spPr/>
        <p:txBody>
          <a:bodyPr/>
          <a:lstStyle/>
          <a:p>
            <a:fld id="{E94FC2AC-6264-47C7-9A33-FFB83C1A182C}" type="slidenum">
              <a:rPr lang="en-US" altLang="zh-CN"/>
              <a:pPr/>
              <a:t>32</a:t>
            </a:fld>
            <a:endParaRPr lang="en-US" altLang="zh-CN"/>
          </a:p>
        </p:txBody>
      </p:sp>
      <p:sp>
        <p:nvSpPr>
          <p:cNvPr id="11" name="页脚占位符 6"/>
          <p:cNvSpPr>
            <a:spLocks noGrp="1"/>
          </p:cNvSpPr>
          <p:nvPr>
            <p:ph type="ftr" sz="quarter" idx="12"/>
          </p:nvPr>
        </p:nvSpPr>
        <p:spPr/>
        <p:txBody>
          <a:bodyPr/>
          <a:lstStyle/>
          <a:p>
            <a:r>
              <a:rPr lang="pt-BR" altLang="zh-CN" smtClean="0"/>
              <a:t>Z.-A. LIU     EPC Seminar</a:t>
            </a:r>
            <a:endParaRPr lang="en-US" altLang="zh-CN"/>
          </a:p>
        </p:txBody>
      </p:sp>
      <p:pic>
        <p:nvPicPr>
          <p:cNvPr id="60418" name="Picture 2" descr="10"/>
          <p:cNvPicPr>
            <a:picLocks noChangeAspect="1" noChangeArrowheads="1"/>
          </p:cNvPicPr>
          <p:nvPr/>
        </p:nvPicPr>
        <p:blipFill>
          <a:blip r:embed="rId2"/>
          <a:srcRect/>
          <a:stretch>
            <a:fillRect/>
          </a:stretch>
        </p:blipFill>
        <p:spPr bwMode="auto">
          <a:xfrm>
            <a:off x="4500563" y="2636838"/>
            <a:ext cx="4643437" cy="3282950"/>
          </a:xfrm>
          <a:prstGeom prst="rect">
            <a:avLst/>
          </a:prstGeom>
          <a:noFill/>
        </p:spPr>
      </p:pic>
      <p:pic>
        <p:nvPicPr>
          <p:cNvPr id="60419" name="Picture 3" descr="9"/>
          <p:cNvPicPr>
            <a:picLocks noChangeAspect="1" noChangeArrowheads="1"/>
          </p:cNvPicPr>
          <p:nvPr/>
        </p:nvPicPr>
        <p:blipFill>
          <a:blip r:embed="rId3"/>
          <a:srcRect/>
          <a:stretch>
            <a:fillRect/>
          </a:stretch>
        </p:blipFill>
        <p:spPr bwMode="auto">
          <a:xfrm>
            <a:off x="250825" y="2636838"/>
            <a:ext cx="4637088" cy="3257550"/>
          </a:xfrm>
          <a:prstGeom prst="rect">
            <a:avLst/>
          </a:prstGeom>
          <a:noFill/>
        </p:spPr>
      </p:pic>
      <p:sp>
        <p:nvSpPr>
          <p:cNvPr id="60420" name="Rectangle 4"/>
          <p:cNvSpPr>
            <a:spLocks noGrp="1" noRot="1" noChangeArrowheads="1"/>
          </p:cNvSpPr>
          <p:nvPr>
            <p:ph type="title"/>
          </p:nvPr>
        </p:nvSpPr>
        <p:spPr>
          <a:xfrm>
            <a:off x="685800" y="427038"/>
            <a:ext cx="7772400" cy="542925"/>
          </a:xfrm>
          <a:solidFill>
            <a:srgbClr val="0000FF"/>
          </a:solidFill>
        </p:spPr>
        <p:txBody>
          <a:bodyPr/>
          <a:lstStyle/>
          <a:p>
            <a:pPr marL="723900" indent="-723900"/>
            <a:r>
              <a:rPr lang="en-US" altLang="zh-CN" sz="4000">
                <a:solidFill>
                  <a:srgbClr val="FFFF00"/>
                </a:solidFill>
              </a:rPr>
              <a:t>Some results of simulation (2)</a:t>
            </a:r>
          </a:p>
        </p:txBody>
      </p:sp>
      <p:sp>
        <p:nvSpPr>
          <p:cNvPr id="60421" name="Rectangle 5"/>
          <p:cNvSpPr>
            <a:spLocks noGrp="1" noChangeArrowheads="1"/>
          </p:cNvSpPr>
          <p:nvPr>
            <p:ph type="body" sz="half" idx="1"/>
          </p:nvPr>
        </p:nvSpPr>
        <p:spPr>
          <a:xfrm>
            <a:off x="457200" y="1600200"/>
            <a:ext cx="8362950" cy="1252538"/>
          </a:xfrm>
        </p:spPr>
        <p:txBody>
          <a:bodyPr/>
          <a:lstStyle/>
          <a:p>
            <a:pPr>
              <a:lnSpc>
                <a:spcPct val="80000"/>
              </a:lnSpc>
            </a:pPr>
            <a:r>
              <a:rPr lang="en-US" altLang="zh-CN" sz="2400"/>
              <a:t>The track finding efficiencies in the r-</a:t>
            </a:r>
            <a:r>
              <a:rPr lang="en-US" altLang="zh-CN" sz="2400">
                <a:sym typeface="Symbol" pitchFamily="18" charset="2"/>
              </a:rPr>
              <a:t> plane and Z direction. </a:t>
            </a:r>
          </a:p>
          <a:p>
            <a:pPr lvl="1">
              <a:lnSpc>
                <a:spcPct val="80000"/>
              </a:lnSpc>
            </a:pPr>
            <a:r>
              <a:rPr lang="en-US" altLang="zh-CN" sz="2000">
                <a:solidFill>
                  <a:srgbClr val="0000FF"/>
                </a:solidFill>
                <a:sym typeface="Symbol" pitchFamily="18" charset="2"/>
              </a:rPr>
              <a:t>For a distance of 15 cm in the </a:t>
            </a:r>
            <a:r>
              <a:rPr lang="en-US" altLang="zh-CN" sz="2000">
                <a:solidFill>
                  <a:srgbClr val="0000FF"/>
                </a:solidFill>
              </a:rPr>
              <a:t>r-</a:t>
            </a:r>
            <a:r>
              <a:rPr lang="en-US" altLang="zh-CN" sz="2000">
                <a:solidFill>
                  <a:srgbClr val="0000FF"/>
                </a:solidFill>
                <a:sym typeface="Symbol" pitchFamily="18" charset="2"/>
              </a:rPr>
              <a:t> plane, the TF efficiency is about 30% for 3/4 TSF logic. </a:t>
            </a:r>
          </a:p>
          <a:p>
            <a:pPr lvl="1">
              <a:lnSpc>
                <a:spcPct val="80000"/>
              </a:lnSpc>
            </a:pPr>
            <a:r>
              <a:rPr lang="en-US" altLang="zh-CN" sz="2000">
                <a:sym typeface="Symbol" pitchFamily="18" charset="2"/>
              </a:rPr>
              <a:t>For a distance of 50 cm in the Z direction, TF efficiency is about 30%. </a:t>
            </a:r>
          </a:p>
        </p:txBody>
      </p:sp>
      <p:sp>
        <p:nvSpPr>
          <p:cNvPr id="60422" name="Line 6"/>
          <p:cNvSpPr>
            <a:spLocks noChangeShapeType="1"/>
          </p:cNvSpPr>
          <p:nvPr/>
        </p:nvSpPr>
        <p:spPr bwMode="auto">
          <a:xfrm flipV="1">
            <a:off x="3492500" y="4076700"/>
            <a:ext cx="0" cy="1143000"/>
          </a:xfrm>
          <a:prstGeom prst="line">
            <a:avLst/>
          </a:prstGeom>
          <a:noFill/>
          <a:ln w="25400">
            <a:solidFill>
              <a:srgbClr val="FF0000"/>
            </a:solidFill>
            <a:round/>
            <a:headEnd/>
            <a:tailEnd/>
          </a:ln>
          <a:effectLst/>
        </p:spPr>
        <p:txBody>
          <a:bodyPr/>
          <a:lstStyle/>
          <a:p>
            <a:endParaRPr lang="zh-CN" altLang="en-US"/>
          </a:p>
        </p:txBody>
      </p:sp>
      <p:sp>
        <p:nvSpPr>
          <p:cNvPr id="60423" name="Line 7"/>
          <p:cNvSpPr>
            <a:spLocks noChangeShapeType="1"/>
          </p:cNvSpPr>
          <p:nvPr/>
        </p:nvSpPr>
        <p:spPr bwMode="auto">
          <a:xfrm flipV="1">
            <a:off x="7596188" y="4005263"/>
            <a:ext cx="0" cy="1143000"/>
          </a:xfrm>
          <a:prstGeom prst="line">
            <a:avLst/>
          </a:prstGeom>
          <a:noFill/>
          <a:ln w="25400">
            <a:solidFill>
              <a:srgbClr val="FF0000"/>
            </a:solidFill>
            <a:round/>
            <a:headEnd/>
            <a:tailEnd/>
          </a:ln>
          <a:effectLst/>
        </p:spPr>
        <p:txBody>
          <a:bodyPr/>
          <a:lstStyle/>
          <a:p>
            <a:endParaRPr lang="zh-CN" altLang="en-US"/>
          </a:p>
        </p:txBody>
      </p:sp>
      <p:sp>
        <p:nvSpPr>
          <p:cNvPr id="60424" name="Rectangle 8"/>
          <p:cNvSpPr>
            <a:spLocks noChangeArrowheads="1"/>
          </p:cNvSpPr>
          <p:nvPr/>
        </p:nvSpPr>
        <p:spPr bwMode="auto">
          <a:xfrm>
            <a:off x="611560" y="5733256"/>
            <a:ext cx="6305550" cy="311150"/>
          </a:xfrm>
          <a:prstGeom prst="rect">
            <a:avLst/>
          </a:prstGeom>
          <a:noFill/>
          <a:ln w="9525">
            <a:noFill/>
            <a:miter lim="800000"/>
            <a:headEnd/>
            <a:tailEnd/>
          </a:ln>
          <a:effectLst/>
        </p:spPr>
        <p:txBody>
          <a:bodyPr wrap="none" anchor="ctr">
            <a:spAutoFit/>
          </a:bodyPr>
          <a:lstStyle/>
          <a:p>
            <a:pPr>
              <a:lnSpc>
                <a:spcPct val="80000"/>
              </a:lnSpc>
              <a:spcBef>
                <a:spcPct val="20000"/>
              </a:spcBef>
            </a:pPr>
            <a:r>
              <a:rPr lang="en-US" altLang="zh-CN" dirty="0">
                <a:solidFill>
                  <a:srgbClr val="FF3300"/>
                </a:solidFill>
                <a:latin typeface="Arial" pitchFamily="34" charset="0"/>
                <a:sym typeface="Symbol" pitchFamily="18" charset="2"/>
              </a:rPr>
              <a:t>It is good to reject backgrounds far from the Interaction Point</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日期占位符 4"/>
          <p:cNvSpPr>
            <a:spLocks noGrp="1"/>
          </p:cNvSpPr>
          <p:nvPr>
            <p:ph type="dt" sz="half" idx="10"/>
          </p:nvPr>
        </p:nvSpPr>
        <p:spPr/>
        <p:txBody>
          <a:bodyPr/>
          <a:lstStyle/>
          <a:p>
            <a:r>
              <a:rPr lang="en-US" altLang="zh-CN" smtClean="0"/>
              <a:t>2014-7-18 IHEP</a:t>
            </a:r>
            <a:endParaRPr lang="en-US" altLang="zh-CN"/>
          </a:p>
        </p:txBody>
      </p:sp>
      <p:sp>
        <p:nvSpPr>
          <p:cNvPr id="38" name="灯片编号占位符 5"/>
          <p:cNvSpPr>
            <a:spLocks noGrp="1"/>
          </p:cNvSpPr>
          <p:nvPr>
            <p:ph type="sldNum" sz="quarter" idx="11"/>
          </p:nvPr>
        </p:nvSpPr>
        <p:spPr/>
        <p:txBody>
          <a:bodyPr/>
          <a:lstStyle/>
          <a:p>
            <a:fld id="{6932121F-543F-423B-900E-F64D9B560277}" type="slidenum">
              <a:rPr lang="en-US" altLang="zh-CN"/>
              <a:pPr/>
              <a:t>33</a:t>
            </a:fld>
            <a:endParaRPr lang="en-US" altLang="zh-CN"/>
          </a:p>
        </p:txBody>
      </p:sp>
      <p:sp>
        <p:nvSpPr>
          <p:cNvPr id="39" name="页脚占位符 6"/>
          <p:cNvSpPr>
            <a:spLocks noGrp="1"/>
          </p:cNvSpPr>
          <p:nvPr>
            <p:ph type="ftr" sz="quarter" idx="12"/>
          </p:nvPr>
        </p:nvSpPr>
        <p:spPr/>
        <p:txBody>
          <a:bodyPr/>
          <a:lstStyle/>
          <a:p>
            <a:r>
              <a:rPr lang="pt-BR" altLang="zh-CN" smtClean="0"/>
              <a:t>Z.-A. LIU     EPC Seminar</a:t>
            </a:r>
            <a:endParaRPr lang="en-US" altLang="zh-CN"/>
          </a:p>
        </p:txBody>
      </p:sp>
      <p:sp>
        <p:nvSpPr>
          <p:cNvPr id="61442" name="Rectangle 2"/>
          <p:cNvSpPr>
            <a:spLocks noGrp="1" noRot="1" noChangeArrowheads="1"/>
          </p:cNvSpPr>
          <p:nvPr>
            <p:ph type="title"/>
          </p:nvPr>
        </p:nvSpPr>
        <p:spPr>
          <a:xfrm>
            <a:off x="685800" y="307975"/>
            <a:ext cx="7772400" cy="604838"/>
          </a:xfrm>
          <a:solidFill>
            <a:srgbClr val="0000FF"/>
          </a:solidFill>
        </p:spPr>
        <p:txBody>
          <a:bodyPr/>
          <a:lstStyle/>
          <a:p>
            <a:r>
              <a:rPr lang="en-US" altLang="zh-CN" sz="4000" dirty="0">
                <a:solidFill>
                  <a:srgbClr val="FFFF00"/>
                </a:solidFill>
              </a:rPr>
              <a:t>MDC </a:t>
            </a:r>
            <a:r>
              <a:rPr lang="en-US" altLang="zh-CN" sz="4000" dirty="0" smtClean="0">
                <a:solidFill>
                  <a:srgbClr val="FFFF00"/>
                </a:solidFill>
              </a:rPr>
              <a:t>trigger condition</a:t>
            </a:r>
            <a:endParaRPr lang="zh-CN" altLang="en-US" sz="4000" dirty="0">
              <a:solidFill>
                <a:srgbClr val="FFFF00"/>
              </a:solidFill>
            </a:endParaRPr>
          </a:p>
        </p:txBody>
      </p:sp>
      <p:sp>
        <p:nvSpPr>
          <p:cNvPr id="61443" name="Rectangle 3"/>
          <p:cNvSpPr>
            <a:spLocks noGrp="1" noChangeArrowheads="1"/>
          </p:cNvSpPr>
          <p:nvPr>
            <p:ph type="body" sz="half" idx="1"/>
          </p:nvPr>
        </p:nvSpPr>
        <p:spPr>
          <a:xfrm>
            <a:off x="539750" y="1844675"/>
            <a:ext cx="4032250" cy="3916363"/>
          </a:xfrm>
        </p:spPr>
        <p:txBody>
          <a:bodyPr/>
          <a:lstStyle/>
          <a:p>
            <a:pPr>
              <a:lnSpc>
                <a:spcPct val="120000"/>
              </a:lnSpc>
            </a:pPr>
            <a:r>
              <a:rPr lang="en-US" altLang="zh-CN" sz="2000"/>
              <a:t>10 trigger conditions of the MDC trigger are used in BESIII trigger system</a:t>
            </a:r>
          </a:p>
          <a:p>
            <a:pPr>
              <a:lnSpc>
                <a:spcPct val="80000"/>
              </a:lnSpc>
            </a:pPr>
            <a:endParaRPr lang="en-US" altLang="zh-CN" sz="2000"/>
          </a:p>
          <a:p>
            <a:pPr>
              <a:lnSpc>
                <a:spcPct val="80000"/>
              </a:lnSpc>
            </a:pPr>
            <a:r>
              <a:rPr lang="en-US" altLang="zh-CN" sz="2000"/>
              <a:t>3 charged channels</a:t>
            </a:r>
            <a:r>
              <a:rPr lang="zh-CN" altLang="en-US" sz="2000"/>
              <a:t>：</a:t>
            </a:r>
          </a:p>
          <a:p>
            <a:pPr lvl="1"/>
            <a:r>
              <a:rPr lang="en-US" altLang="zh-CN" sz="1600"/>
              <a:t>Charge1</a:t>
            </a:r>
            <a:r>
              <a:rPr lang="zh-CN" altLang="en-US" sz="1600"/>
              <a:t>：</a:t>
            </a:r>
            <a:r>
              <a:rPr lang="en-US" altLang="zh-CN" sz="1600"/>
              <a:t>NLtrk≥1 + Ntof≥1</a:t>
            </a:r>
            <a:r>
              <a:rPr lang="zh-CN" altLang="en-US" sz="1600"/>
              <a:t>（</a:t>
            </a:r>
            <a:r>
              <a:rPr lang="en-US" altLang="zh-CN" sz="1600"/>
              <a:t>Number of Hits of TOF</a:t>
            </a:r>
            <a:r>
              <a:rPr lang="zh-CN" altLang="en-US" sz="1600"/>
              <a:t>）</a:t>
            </a:r>
            <a:r>
              <a:rPr lang="en-US" altLang="zh-CN" sz="1600"/>
              <a:t>+ Etot-l  (Low threshold of the whole EMC total energy</a:t>
            </a:r>
            <a:r>
              <a:rPr lang="zh-CN" altLang="en-US" sz="1600"/>
              <a:t>，</a:t>
            </a:r>
            <a:r>
              <a:rPr lang="en-US" altLang="zh-CN" sz="1600"/>
              <a:t>~200MeV)</a:t>
            </a:r>
          </a:p>
          <a:p>
            <a:pPr lvl="1"/>
            <a:r>
              <a:rPr lang="en-US" altLang="zh-CN" sz="1600"/>
              <a:t>Charge2</a:t>
            </a:r>
            <a:r>
              <a:rPr lang="zh-CN" altLang="en-US" sz="1600"/>
              <a:t>：</a:t>
            </a:r>
            <a:r>
              <a:rPr lang="en-US" altLang="zh-CN" sz="1600"/>
              <a:t>NLtrk≥1 + NStrk≥2</a:t>
            </a:r>
          </a:p>
          <a:p>
            <a:pPr lvl="1"/>
            <a:r>
              <a:rPr lang="en-US" altLang="zh-CN" sz="1600"/>
              <a:t>Charge3</a:t>
            </a:r>
            <a:r>
              <a:rPr lang="zh-CN" altLang="en-US" sz="1600"/>
              <a:t>：</a:t>
            </a:r>
            <a:r>
              <a:rPr lang="en-US" altLang="zh-CN" sz="1600"/>
              <a:t>STrk-BB</a:t>
            </a:r>
          </a:p>
        </p:txBody>
      </p:sp>
      <p:graphicFrame>
        <p:nvGraphicFramePr>
          <p:cNvPr id="61444" name="Group 4"/>
          <p:cNvGraphicFramePr>
            <a:graphicFrameLocks noGrp="1"/>
          </p:cNvGraphicFramePr>
          <p:nvPr>
            <p:ph sz="half" idx="2"/>
            <p:extLst>
              <p:ext uri="{D42A27DB-BD31-4B8C-83A1-F6EECF244321}">
                <p14:modId xmlns:p14="http://schemas.microsoft.com/office/powerpoint/2010/main" val="3812837715"/>
              </p:ext>
            </p:extLst>
          </p:nvPr>
        </p:nvGraphicFramePr>
        <p:xfrm>
          <a:off x="4648200" y="980728"/>
          <a:ext cx="4038600" cy="5095877"/>
        </p:xfrm>
        <a:graphic>
          <a:graphicData uri="http://schemas.openxmlformats.org/drawingml/2006/table">
            <a:tbl>
              <a:tblPr/>
              <a:tblGrid>
                <a:gridCol w="1042988"/>
                <a:gridCol w="2995612"/>
              </a:tblGrid>
              <a:tr h="477838">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NLtrk</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1</a:t>
                      </a:r>
                      <a:endPar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Number of long track </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≥1</a:t>
                      </a:r>
                      <a:r>
                        <a:rPr kumimoji="0" lang="zh-CN" altLang="en-US"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4663">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NLtrk</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≥2</a:t>
                      </a:r>
                      <a:endPar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Number of long track </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≥2</a:t>
                      </a:r>
                      <a:r>
                        <a:rPr kumimoji="0" lang="zh-CN" altLang="en-US"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69938">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NLtrk</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a:t>
                      </a:r>
                      <a:endPar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for MDC wires</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Arial"/>
                          <a:ea typeface="宋体" pitchFamily="2" charset="-122"/>
                        </a:rPr>
                        <a:t>’</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 hits of high voltage sudden discharge</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6250">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NStrk</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1</a:t>
                      </a:r>
                      <a:endPar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Number of short track </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1</a:t>
                      </a:r>
                      <a:r>
                        <a:rPr kumimoji="0" lang="zh-CN" altLang="en-US"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6250">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NStrk</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≥2</a:t>
                      </a:r>
                      <a:endPar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Number of short track </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 2</a:t>
                      </a:r>
                      <a:r>
                        <a:rPr kumimoji="0" lang="zh-CN" altLang="en-US"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46075">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NStrk</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a:t>
                      </a:r>
                      <a:endPar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for MDC wires</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Arial"/>
                          <a:ea typeface="宋体" pitchFamily="2" charset="-122"/>
                        </a:rPr>
                        <a:t>’</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 hits of high voltage sudden discharge</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 </a:t>
                      </a:r>
                      <a:r>
                        <a:rPr kumimoji="0" lang="zh-CN" altLang="en-US"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39738">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STrk-BB</a:t>
                      </a:r>
                      <a:endPar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Short Tracks back to back </a:t>
                      </a:r>
                      <a:r>
                        <a:rPr kumimoji="0" lang="zh-CN" altLang="en-US"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17513">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NItrk</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1</a:t>
                      </a:r>
                      <a:r>
                        <a:rPr kumimoji="0" lang="en-US" altLang="zh-CN" sz="14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cs typeface="Times New Roman" pitchFamily="18" charset="0"/>
                        </a:rPr>
                        <a:t>*</a:t>
                      </a:r>
                      <a:endParaRPr kumimoji="0" lang="en-US" altLang="zh-CN" sz="14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Number of the Track Segments of the SL1 and SL2 are equal to or greater than 1</a:t>
                      </a:r>
                      <a:r>
                        <a:rPr kumimoji="0" lang="zh-CN" altLang="en-US"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77838">
                <a:tc>
                  <a:txBody>
                    <a:bodyPr/>
                    <a:lstStyle/>
                    <a:p>
                      <a:pPr marL="0" marR="0" lvl="0" indent="0" algn="ctr"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NItrk</a:t>
                      </a:r>
                      <a:r>
                        <a:rPr kumimoji="0" lang="en-US" altLang="zh-CN" sz="1400" b="0" i="0" u="none" strike="noStrike" cap="none" normalizeH="0" baseline="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≥2</a:t>
                      </a:r>
                      <a:r>
                        <a:rPr kumimoji="0" lang="en-US" altLang="zh-CN" sz="14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
                          <a:schemeClr val="hlink"/>
                        </a:buClr>
                        <a:buSzPct val="70000"/>
                        <a:buFont typeface="Wingdings" pitchFamily="2" charset="2"/>
                        <a:buNone/>
                        <a:tabLst/>
                      </a:pPr>
                      <a:r>
                        <a:rPr kumimoji="0" lang="en-US" altLang="zh-CN" sz="1400" b="0" i="0" u="none" strike="noStrike" cap="none" normalizeH="0" baseline="0" dirty="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Number of the Track Segments of the SL1 and SL2 are equal to or greater than </a:t>
                      </a:r>
                      <a:r>
                        <a:rPr kumimoji="0" lang="en-US" altLang="zh-CN" sz="1400" b="0" i="0" u="none" strike="noStrike" cap="none" normalizeH="0" baseline="0" dirty="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2</a:t>
                      </a:r>
                      <a:r>
                        <a:rPr kumimoji="0" lang="zh-CN" altLang="en-US" sz="1400" b="0" i="0" u="none" strike="noStrike" cap="none" normalizeH="0" baseline="0" dirty="0" smtClean="0">
                          <a:ln>
                            <a:noFill/>
                          </a:ln>
                          <a:solidFill>
                            <a:schemeClr val="tx1"/>
                          </a:solidFill>
                          <a:effectLst>
                            <a:outerShdw blurRad="38100" dist="38100" dir="2700000" algn="tl">
                              <a:srgbClr val="000000"/>
                            </a:outerShdw>
                          </a:effectLst>
                          <a:latin typeface="宋体" pitchFamily="2" charset="-122"/>
                          <a:ea typeface="宋体" pitchFamily="2" charset="-122"/>
                          <a:cs typeface="Times New Roman" pitchFamily="18" charset="0"/>
                        </a:rPr>
                        <a:t>。</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61476" name="Rectangle 36"/>
          <p:cNvSpPr>
            <a:spLocks noChangeArrowheads="1"/>
          </p:cNvSpPr>
          <p:nvPr/>
        </p:nvSpPr>
        <p:spPr bwMode="auto">
          <a:xfrm>
            <a:off x="468313" y="5661248"/>
            <a:ext cx="4032250" cy="493713"/>
          </a:xfrm>
          <a:prstGeom prst="rect">
            <a:avLst/>
          </a:prstGeom>
          <a:noFill/>
          <a:ln w="9525">
            <a:noFill/>
            <a:miter lim="800000"/>
            <a:headEnd/>
            <a:tailEnd/>
          </a:ln>
          <a:effectLst/>
        </p:spPr>
        <p:txBody>
          <a:bodyPr>
            <a:spAutoFit/>
          </a:bodyPr>
          <a:lstStyle/>
          <a:p>
            <a:pPr>
              <a:spcBef>
                <a:spcPct val="20000"/>
              </a:spcBef>
            </a:pPr>
            <a:r>
              <a:rPr lang="en-US" altLang="zh-CN" sz="1200" dirty="0">
                <a:solidFill>
                  <a:srgbClr val="FF3300"/>
                </a:solidFill>
                <a:latin typeface="Arial" pitchFamily="34" charset="0"/>
              </a:rPr>
              <a:t>* </a:t>
            </a:r>
            <a:r>
              <a:rPr lang="en-US" altLang="zh-CN" sz="1200" dirty="0" err="1">
                <a:latin typeface="Arial" pitchFamily="34" charset="0"/>
              </a:rPr>
              <a:t>NItrk</a:t>
            </a:r>
            <a:r>
              <a:rPr lang="en-US" altLang="zh-CN" sz="1200" dirty="0">
                <a:latin typeface="Arial" pitchFamily="34" charset="0"/>
              </a:rPr>
              <a:t> &gt;= 1 and </a:t>
            </a:r>
            <a:r>
              <a:rPr lang="en-US" altLang="zh-CN" sz="1200" dirty="0" err="1">
                <a:latin typeface="Arial" pitchFamily="34" charset="0"/>
              </a:rPr>
              <a:t>NItrk</a:t>
            </a:r>
            <a:r>
              <a:rPr lang="en-US" altLang="zh-CN" sz="1200" dirty="0">
                <a:latin typeface="Arial" pitchFamily="34" charset="0"/>
              </a:rPr>
              <a:t> &gt;= 2 are for backups to reject  </a:t>
            </a:r>
          </a:p>
          <a:p>
            <a:pPr>
              <a:spcBef>
                <a:spcPct val="20000"/>
              </a:spcBef>
            </a:pPr>
            <a:r>
              <a:rPr lang="en-US" altLang="zh-CN" sz="1200" dirty="0">
                <a:latin typeface="Arial" pitchFamily="34" charset="0"/>
              </a:rPr>
              <a:t>beam-related backgrounds.</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日期占位符 4"/>
          <p:cNvSpPr>
            <a:spLocks noGrp="1"/>
          </p:cNvSpPr>
          <p:nvPr>
            <p:ph type="dt" sz="half" idx="10"/>
          </p:nvPr>
        </p:nvSpPr>
        <p:spPr/>
        <p:txBody>
          <a:bodyPr/>
          <a:lstStyle/>
          <a:p>
            <a:r>
              <a:rPr lang="en-US" altLang="zh-CN" smtClean="0"/>
              <a:t>2014-7-18 IHEP</a:t>
            </a:r>
            <a:endParaRPr lang="en-US" altLang="zh-CN"/>
          </a:p>
        </p:txBody>
      </p:sp>
      <p:sp>
        <p:nvSpPr>
          <p:cNvPr id="128" name="灯片编号占位符 5"/>
          <p:cNvSpPr>
            <a:spLocks noGrp="1"/>
          </p:cNvSpPr>
          <p:nvPr>
            <p:ph type="sldNum" sz="quarter" idx="11"/>
          </p:nvPr>
        </p:nvSpPr>
        <p:spPr/>
        <p:txBody>
          <a:bodyPr/>
          <a:lstStyle/>
          <a:p>
            <a:fld id="{EE7E263A-E3AB-4DB5-97BF-39189F8102A5}" type="slidenum">
              <a:rPr lang="en-US" altLang="zh-CN"/>
              <a:pPr/>
              <a:t>34</a:t>
            </a:fld>
            <a:endParaRPr lang="en-US" altLang="zh-CN"/>
          </a:p>
        </p:txBody>
      </p:sp>
      <p:sp>
        <p:nvSpPr>
          <p:cNvPr id="129" name="页脚占位符 6"/>
          <p:cNvSpPr>
            <a:spLocks noGrp="1"/>
          </p:cNvSpPr>
          <p:nvPr>
            <p:ph type="ftr" sz="quarter" idx="12"/>
          </p:nvPr>
        </p:nvSpPr>
        <p:spPr/>
        <p:txBody>
          <a:bodyPr/>
          <a:lstStyle/>
          <a:p>
            <a:r>
              <a:rPr lang="pt-BR" altLang="zh-CN" smtClean="0"/>
              <a:t>Z.-A. LIU     EPC Seminar</a:t>
            </a:r>
            <a:endParaRPr lang="en-US" altLang="zh-CN"/>
          </a:p>
        </p:txBody>
      </p:sp>
      <p:sp>
        <p:nvSpPr>
          <p:cNvPr id="86018" name="Rectangle 2"/>
          <p:cNvSpPr>
            <a:spLocks noGrp="1" noRot="1" noChangeArrowheads="1"/>
          </p:cNvSpPr>
          <p:nvPr>
            <p:ph type="title"/>
          </p:nvPr>
        </p:nvSpPr>
        <p:spPr>
          <a:xfrm>
            <a:off x="457200" y="44450"/>
            <a:ext cx="8686800" cy="490538"/>
          </a:xfrm>
          <a:solidFill>
            <a:srgbClr val="0000FF"/>
          </a:solidFill>
        </p:spPr>
        <p:txBody>
          <a:bodyPr/>
          <a:lstStyle/>
          <a:p>
            <a:r>
              <a:rPr lang="en-US" altLang="zh-CN" sz="3200" dirty="0" smtClean="0">
                <a:solidFill>
                  <a:srgbClr val="FFFF00"/>
                </a:solidFill>
              </a:rPr>
              <a:t>Trigger efficiency for different </a:t>
            </a:r>
            <a:r>
              <a:rPr lang="en-US" altLang="zh-CN" sz="3200" dirty="0" err="1" smtClean="0">
                <a:solidFill>
                  <a:srgbClr val="FFFF00"/>
                </a:solidFill>
              </a:rPr>
              <a:t>chanels</a:t>
            </a:r>
            <a:endParaRPr lang="zh-CN" altLang="en-US" sz="3200" dirty="0">
              <a:solidFill>
                <a:srgbClr val="FFFF00"/>
              </a:solidFill>
            </a:endParaRPr>
          </a:p>
        </p:txBody>
      </p:sp>
      <p:graphicFrame>
        <p:nvGraphicFramePr>
          <p:cNvPr id="86019" name="Group 3"/>
          <p:cNvGraphicFramePr>
            <a:graphicFrameLocks noGrp="1"/>
          </p:cNvGraphicFramePr>
          <p:nvPr>
            <p:ph sz="half" idx="1"/>
          </p:nvPr>
        </p:nvGraphicFramePr>
        <p:xfrm>
          <a:off x="185738" y="4365625"/>
          <a:ext cx="7848600" cy="576263"/>
        </p:xfrm>
        <a:graphic>
          <a:graphicData uri="http://schemas.openxmlformats.org/drawingml/2006/table">
            <a:tbl>
              <a:tblPr/>
              <a:tblGrid>
                <a:gridCol w="2819400"/>
                <a:gridCol w="1676400"/>
                <a:gridCol w="1677987"/>
                <a:gridCol w="1674813"/>
              </a:tblGrid>
              <a:tr h="5762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000" b="0" i="1"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Cosmic-ray</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000" b="0" i="1"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000" b="0" i="1"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18Hz</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000" b="0" i="1"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18Hz</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r>
            </a:tbl>
          </a:graphicData>
        </a:graphic>
      </p:graphicFrame>
      <p:graphicFrame>
        <p:nvGraphicFramePr>
          <p:cNvPr id="86031" name="Object 15"/>
          <p:cNvGraphicFramePr>
            <a:graphicFrameLocks noChangeAspect="1"/>
          </p:cNvGraphicFramePr>
          <p:nvPr/>
        </p:nvGraphicFramePr>
        <p:xfrm>
          <a:off x="1862138" y="2870200"/>
          <a:ext cx="457200" cy="425450"/>
        </p:xfrm>
        <a:graphic>
          <a:graphicData uri="http://schemas.openxmlformats.org/presentationml/2006/ole">
            <mc:AlternateContent xmlns:mc="http://schemas.openxmlformats.org/markup-compatibility/2006">
              <mc:Choice xmlns:v="urn:schemas-microsoft-com:vml" Requires="v">
                <p:oleObj spid="_x0000_s509026" name="Equation" r:id="rId3" imgW="253800" imgH="241200" progId="Equation.3">
                  <p:embed/>
                </p:oleObj>
              </mc:Choice>
              <mc:Fallback>
                <p:oleObj name="Equation" r:id="rId3" imgW="253800" imgH="241200" progId="Equation.3">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2138" y="2870200"/>
                        <a:ext cx="457200"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6032" name="Object 16"/>
          <p:cNvGraphicFramePr>
            <a:graphicFrameLocks noChangeAspect="1"/>
          </p:cNvGraphicFramePr>
          <p:nvPr/>
        </p:nvGraphicFramePr>
        <p:xfrm>
          <a:off x="1100138" y="3937000"/>
          <a:ext cx="533400" cy="361950"/>
        </p:xfrm>
        <a:graphic>
          <a:graphicData uri="http://schemas.openxmlformats.org/presentationml/2006/ole">
            <mc:AlternateContent xmlns:mc="http://schemas.openxmlformats.org/markup-compatibility/2006">
              <mc:Choice xmlns:v="urn:schemas-microsoft-com:vml" Requires="v">
                <p:oleObj spid="_x0000_s509027" name="Equation" r:id="rId5" imgW="291960" imgH="203040" progId="Equation.3">
                  <p:embed/>
                </p:oleObj>
              </mc:Choice>
              <mc:Fallback>
                <p:oleObj name="Equation" r:id="rId5" imgW="291960" imgH="203040" progId="Equation.3">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00138" y="3937000"/>
                        <a:ext cx="533400" cy="361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6033" name="Object 17"/>
          <p:cNvGraphicFramePr>
            <a:graphicFrameLocks noChangeAspect="1"/>
          </p:cNvGraphicFramePr>
          <p:nvPr/>
        </p:nvGraphicFramePr>
        <p:xfrm>
          <a:off x="1785938" y="2336800"/>
          <a:ext cx="731837" cy="425450"/>
        </p:xfrm>
        <a:graphic>
          <a:graphicData uri="http://schemas.openxmlformats.org/presentationml/2006/ole">
            <mc:AlternateContent xmlns:mc="http://schemas.openxmlformats.org/markup-compatibility/2006">
              <mc:Choice xmlns:v="urn:schemas-microsoft-com:vml" Requires="v">
                <p:oleObj spid="_x0000_s509028" name="Equation" r:id="rId7" imgW="406080" imgH="241200" progId="Equation.3">
                  <p:embed/>
                </p:oleObj>
              </mc:Choice>
              <mc:Fallback>
                <p:oleObj name="Equation" r:id="rId7" imgW="406080" imgH="241200" progId="Equation.3">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85938" y="2336800"/>
                        <a:ext cx="731837" cy="425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6034" name="Group 18"/>
          <p:cNvGraphicFramePr>
            <a:graphicFrameLocks noGrp="1"/>
          </p:cNvGraphicFramePr>
          <p:nvPr/>
        </p:nvGraphicFramePr>
        <p:xfrm>
          <a:off x="185738" y="620713"/>
          <a:ext cx="7848600" cy="649288"/>
        </p:xfrm>
        <a:graphic>
          <a:graphicData uri="http://schemas.openxmlformats.org/drawingml/2006/table">
            <a:tbl>
              <a:tblPr/>
              <a:tblGrid>
                <a:gridCol w="2819400"/>
                <a:gridCol w="1676400"/>
                <a:gridCol w="1676400"/>
                <a:gridCol w="1676400"/>
              </a:tblGrid>
              <a:tr h="6492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400" b="0" i="1"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Physical </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400" b="0" i="1"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channels</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400" b="0" i="1"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Rate of passed charged channels</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400" b="0" i="1"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Rate of passed Global  trigger</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400" b="0" i="1"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r>
            </a:tbl>
          </a:graphicData>
        </a:graphic>
      </p:graphicFrame>
      <p:grpSp>
        <p:nvGrpSpPr>
          <p:cNvPr id="2" name="Group 30"/>
          <p:cNvGrpSpPr>
            <a:grpSpLocks/>
          </p:cNvGrpSpPr>
          <p:nvPr/>
        </p:nvGrpSpPr>
        <p:grpSpPr bwMode="auto">
          <a:xfrm>
            <a:off x="185738" y="1270000"/>
            <a:ext cx="7848600" cy="3133725"/>
            <a:chOff x="-3" y="-3"/>
            <a:chExt cx="3105" cy="2310"/>
          </a:xfrm>
        </p:grpSpPr>
        <p:grpSp>
          <p:nvGrpSpPr>
            <p:cNvPr id="3" name="Group 31"/>
            <p:cNvGrpSpPr>
              <a:grpSpLocks/>
            </p:cNvGrpSpPr>
            <p:nvPr/>
          </p:nvGrpSpPr>
          <p:grpSpPr bwMode="auto">
            <a:xfrm>
              <a:off x="0" y="0"/>
              <a:ext cx="3099" cy="2304"/>
              <a:chOff x="0" y="0"/>
              <a:chExt cx="3099" cy="2304"/>
            </a:xfrm>
          </p:grpSpPr>
          <p:grpSp>
            <p:nvGrpSpPr>
              <p:cNvPr id="4" name="Group 32"/>
              <p:cNvGrpSpPr>
                <a:grpSpLocks/>
              </p:cNvGrpSpPr>
              <p:nvPr/>
            </p:nvGrpSpPr>
            <p:grpSpPr bwMode="auto">
              <a:xfrm>
                <a:off x="0" y="0"/>
                <a:ext cx="1113" cy="384"/>
                <a:chOff x="0" y="0"/>
                <a:chExt cx="1113" cy="384"/>
              </a:xfrm>
            </p:grpSpPr>
            <p:sp>
              <p:nvSpPr>
                <p:cNvPr id="86049" name="Rectangle 33"/>
                <p:cNvSpPr>
                  <a:spLocks noChangeArrowheads="1"/>
                </p:cNvSpPr>
                <p:nvPr/>
              </p:nvSpPr>
              <p:spPr bwMode="auto">
                <a:xfrm>
                  <a:off x="43" y="0"/>
                  <a:ext cx="1027"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J/</a:t>
                  </a:r>
                  <a:r>
                    <a:rPr kumimoji="1" lang="en-US" altLang="zh-CN" sz="2000" i="1">
                      <a:latin typeface="宋体" pitchFamily="2" charset="-122"/>
                    </a:rPr>
                    <a:t>ψ </a:t>
                  </a:r>
                  <a:r>
                    <a:rPr kumimoji="1" lang="en-US" altLang="zh-CN" sz="2000" i="1">
                      <a:latin typeface="Times New Roman" pitchFamily="18" charset="0"/>
                      <a:sym typeface="Wingdings" pitchFamily="2" charset="2"/>
                    </a:rPr>
                    <a:t></a:t>
                  </a:r>
                  <a:r>
                    <a:rPr kumimoji="1" lang="en-US" altLang="zh-CN" sz="2000" i="1">
                      <a:latin typeface="Times New Roman" pitchFamily="18" charset="0"/>
                    </a:rPr>
                    <a:t> Anything</a:t>
                  </a:r>
                  <a:endParaRPr kumimoji="1" lang="en-US" altLang="zh-CN" sz="2000" i="1">
                    <a:latin typeface="Times New Roman" pitchFamily="18" charset="0"/>
                    <a:sym typeface="Wingdings" pitchFamily="2" charset="2"/>
                  </a:endParaRPr>
                </a:p>
                <a:p>
                  <a:pPr algn="ctr" eaLnBrk="0" hangingPunct="0"/>
                  <a:endParaRPr kumimoji="1" lang="en-US" altLang="zh-CN" sz="2000" i="1">
                    <a:latin typeface="Times New Roman" pitchFamily="18" charset="0"/>
                    <a:sym typeface="Wingdings" pitchFamily="2" charset="2"/>
                  </a:endParaRPr>
                </a:p>
              </p:txBody>
            </p:sp>
            <p:sp>
              <p:nvSpPr>
                <p:cNvPr id="86050" name="Rectangle 34"/>
                <p:cNvSpPr>
                  <a:spLocks noChangeArrowheads="1"/>
                </p:cNvSpPr>
                <p:nvPr/>
              </p:nvSpPr>
              <p:spPr bwMode="auto">
                <a:xfrm>
                  <a:off x="0" y="0"/>
                  <a:ext cx="1113" cy="384"/>
                </a:xfrm>
                <a:prstGeom prst="rect">
                  <a:avLst/>
                </a:prstGeom>
                <a:noFill/>
                <a:ln w="7">
                  <a:solidFill>
                    <a:srgbClr val="A0A0A0"/>
                  </a:solidFill>
                  <a:miter lim="800000"/>
                  <a:headEnd/>
                  <a:tailEnd/>
                </a:ln>
                <a:effectLst/>
              </p:spPr>
              <p:txBody>
                <a:bodyPr/>
                <a:lstStyle/>
                <a:p>
                  <a:endParaRPr lang="zh-CN" altLang="en-US"/>
                </a:p>
              </p:txBody>
            </p:sp>
          </p:grpSp>
          <p:grpSp>
            <p:nvGrpSpPr>
              <p:cNvPr id="5" name="Group 35"/>
              <p:cNvGrpSpPr>
                <a:grpSpLocks/>
              </p:cNvGrpSpPr>
              <p:nvPr/>
            </p:nvGrpSpPr>
            <p:grpSpPr bwMode="auto">
              <a:xfrm>
                <a:off x="1113" y="0"/>
                <a:ext cx="662" cy="384"/>
                <a:chOff x="1113" y="0"/>
                <a:chExt cx="662" cy="384"/>
              </a:xfrm>
            </p:grpSpPr>
            <p:sp>
              <p:nvSpPr>
                <p:cNvPr id="86052" name="Rectangle 36"/>
                <p:cNvSpPr>
                  <a:spLocks noChangeArrowheads="1"/>
                </p:cNvSpPr>
                <p:nvPr/>
              </p:nvSpPr>
              <p:spPr bwMode="auto">
                <a:xfrm>
                  <a:off x="1156" y="0"/>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95.38</a:t>
                  </a:r>
                  <a:r>
                    <a:rPr kumimoji="1" lang="zh-CN" altLang="en-US" sz="2000" i="1">
                      <a:latin typeface="Times New Roman" pitchFamily="18" charset="0"/>
                    </a:rPr>
                    <a:t>％</a:t>
                  </a:r>
                </a:p>
                <a:p>
                  <a:pPr algn="ctr" eaLnBrk="0" hangingPunct="0"/>
                  <a:endParaRPr kumimoji="1" lang="en-US" altLang="zh-CN" sz="2000" i="1">
                    <a:latin typeface="Times New Roman" pitchFamily="18" charset="0"/>
                  </a:endParaRPr>
                </a:p>
              </p:txBody>
            </p:sp>
            <p:sp>
              <p:nvSpPr>
                <p:cNvPr id="86053" name="Rectangle 37"/>
                <p:cNvSpPr>
                  <a:spLocks noChangeArrowheads="1"/>
                </p:cNvSpPr>
                <p:nvPr/>
              </p:nvSpPr>
              <p:spPr bwMode="auto">
                <a:xfrm>
                  <a:off x="1113" y="0"/>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6" name="Group 38"/>
              <p:cNvGrpSpPr>
                <a:grpSpLocks/>
              </p:cNvGrpSpPr>
              <p:nvPr/>
            </p:nvGrpSpPr>
            <p:grpSpPr bwMode="auto">
              <a:xfrm>
                <a:off x="1775" y="0"/>
                <a:ext cx="662" cy="384"/>
                <a:chOff x="1775" y="0"/>
                <a:chExt cx="662" cy="384"/>
              </a:xfrm>
            </p:grpSpPr>
            <p:sp>
              <p:nvSpPr>
                <p:cNvPr id="86055" name="Rectangle 39"/>
                <p:cNvSpPr>
                  <a:spLocks noChangeArrowheads="1"/>
                </p:cNvSpPr>
                <p:nvPr/>
              </p:nvSpPr>
              <p:spPr bwMode="auto">
                <a:xfrm>
                  <a:off x="1818" y="0"/>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97.66</a:t>
                  </a:r>
                  <a:r>
                    <a:rPr kumimoji="1" lang="zh-CN" altLang="en-US" sz="2000" i="1">
                      <a:latin typeface="Times New Roman" pitchFamily="18" charset="0"/>
                    </a:rPr>
                    <a:t>％</a:t>
                  </a:r>
                </a:p>
                <a:p>
                  <a:pPr algn="ctr" eaLnBrk="0" hangingPunct="0"/>
                  <a:endParaRPr kumimoji="1" lang="en-US" altLang="zh-CN" sz="2000" i="1">
                    <a:latin typeface="Times New Roman" pitchFamily="18" charset="0"/>
                  </a:endParaRPr>
                </a:p>
              </p:txBody>
            </p:sp>
            <p:sp>
              <p:nvSpPr>
                <p:cNvPr id="86056" name="Rectangle 40"/>
                <p:cNvSpPr>
                  <a:spLocks noChangeArrowheads="1"/>
                </p:cNvSpPr>
                <p:nvPr/>
              </p:nvSpPr>
              <p:spPr bwMode="auto">
                <a:xfrm>
                  <a:off x="1775" y="0"/>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7" name="Group 41"/>
              <p:cNvGrpSpPr>
                <a:grpSpLocks/>
              </p:cNvGrpSpPr>
              <p:nvPr/>
            </p:nvGrpSpPr>
            <p:grpSpPr bwMode="auto">
              <a:xfrm>
                <a:off x="2437" y="0"/>
                <a:ext cx="662" cy="384"/>
                <a:chOff x="2437" y="0"/>
                <a:chExt cx="662" cy="384"/>
              </a:xfrm>
            </p:grpSpPr>
            <p:sp>
              <p:nvSpPr>
                <p:cNvPr id="86058" name="Rectangle 42"/>
                <p:cNvSpPr>
                  <a:spLocks noChangeArrowheads="1"/>
                </p:cNvSpPr>
                <p:nvPr/>
              </p:nvSpPr>
              <p:spPr bwMode="auto">
                <a:xfrm>
                  <a:off x="2480" y="0"/>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99.79%</a:t>
                  </a:r>
                </a:p>
                <a:p>
                  <a:pPr algn="ctr" eaLnBrk="0" hangingPunct="0"/>
                  <a:endParaRPr kumimoji="1" lang="en-US" altLang="zh-CN" sz="2000" i="1">
                    <a:latin typeface="Times New Roman" pitchFamily="18" charset="0"/>
                  </a:endParaRPr>
                </a:p>
              </p:txBody>
            </p:sp>
            <p:sp>
              <p:nvSpPr>
                <p:cNvPr id="86059" name="Rectangle 43"/>
                <p:cNvSpPr>
                  <a:spLocks noChangeArrowheads="1"/>
                </p:cNvSpPr>
                <p:nvPr/>
              </p:nvSpPr>
              <p:spPr bwMode="auto">
                <a:xfrm>
                  <a:off x="2437" y="0"/>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8" name="Group 44"/>
              <p:cNvGrpSpPr>
                <a:grpSpLocks/>
              </p:cNvGrpSpPr>
              <p:nvPr/>
            </p:nvGrpSpPr>
            <p:grpSpPr bwMode="auto">
              <a:xfrm>
                <a:off x="0" y="384"/>
                <a:ext cx="1113" cy="384"/>
                <a:chOff x="0" y="384"/>
                <a:chExt cx="1113" cy="384"/>
              </a:xfrm>
            </p:grpSpPr>
            <p:sp>
              <p:nvSpPr>
                <p:cNvPr id="86061" name="Rectangle 45"/>
                <p:cNvSpPr>
                  <a:spLocks noChangeArrowheads="1"/>
                </p:cNvSpPr>
                <p:nvPr/>
              </p:nvSpPr>
              <p:spPr bwMode="auto">
                <a:xfrm>
                  <a:off x="43" y="384"/>
                  <a:ext cx="1027" cy="384"/>
                </a:xfrm>
                <a:prstGeom prst="rect">
                  <a:avLst/>
                </a:prstGeom>
                <a:noFill/>
                <a:ln w="9525">
                  <a:noFill/>
                  <a:miter lim="800000"/>
                  <a:headEnd/>
                  <a:tailEnd/>
                </a:ln>
                <a:effectLst/>
              </p:spPr>
              <p:txBody>
                <a:bodyPr/>
                <a:lstStyle/>
                <a:p>
                  <a:r>
                    <a:rPr kumimoji="1" lang="en-US" altLang="zh-CN" sz="2000" i="1">
                      <a:latin typeface="Times New Roman" pitchFamily="18" charset="0"/>
                    </a:rPr>
                    <a:t>     J/</a:t>
                  </a:r>
                  <a:r>
                    <a:rPr kumimoji="1" lang="en-US" altLang="zh-CN" sz="2000" i="1">
                      <a:latin typeface="宋体" pitchFamily="2" charset="-122"/>
                    </a:rPr>
                    <a:t>ψ</a:t>
                  </a:r>
                  <a:r>
                    <a:rPr kumimoji="1" lang="de-DE" altLang="zh-CN" sz="2000" i="1">
                      <a:latin typeface="Times New Roman" pitchFamily="18" charset="0"/>
                      <a:sym typeface="Wingdings" pitchFamily="2" charset="2"/>
                    </a:rPr>
                    <a:t></a:t>
                  </a:r>
                  <a:r>
                    <a:rPr kumimoji="1" lang="de-DE" altLang="zh-CN" sz="2000" i="1">
                      <a:latin typeface="Times New Roman" pitchFamily="18" charset="0"/>
                    </a:rPr>
                    <a:t> </a:t>
                  </a:r>
                  <a:r>
                    <a:rPr kumimoji="1" lang="de-DE" altLang="zh-CN" sz="2000" i="1">
                      <a:latin typeface="Times New Roman" pitchFamily="18" charset="0"/>
                      <a:sym typeface="Wingdings" pitchFamily="2" charset="2"/>
                    </a:rPr>
                    <a:t>K</a:t>
                  </a:r>
                  <a:r>
                    <a:rPr kumimoji="1" lang="de-DE" altLang="zh-CN" sz="2000" i="1" baseline="30000">
                      <a:latin typeface="Times New Roman" pitchFamily="18" charset="0"/>
                      <a:sym typeface="Wingdings" pitchFamily="2" charset="2"/>
                    </a:rPr>
                    <a:t>+</a:t>
                  </a:r>
                  <a:r>
                    <a:rPr kumimoji="1" lang="de-DE" altLang="zh-CN" sz="2000" i="1">
                      <a:latin typeface="Times New Roman" pitchFamily="18" charset="0"/>
                      <a:sym typeface="Wingdings" pitchFamily="2" charset="2"/>
                    </a:rPr>
                    <a:t>K</a:t>
                  </a:r>
                  <a:r>
                    <a:rPr kumimoji="1" lang="de-DE" altLang="zh-CN" sz="2000" i="1" baseline="30000">
                      <a:latin typeface="Times New Roman" pitchFamily="18" charset="0"/>
                      <a:sym typeface="Wingdings" pitchFamily="2" charset="2"/>
                    </a:rPr>
                    <a:t>－</a:t>
                  </a:r>
                  <a:endParaRPr kumimoji="1" lang="zh-CN" altLang="en-US" sz="2000" i="1">
                    <a:latin typeface="Times New Roman" pitchFamily="18" charset="0"/>
                    <a:sym typeface="Wingdings" pitchFamily="2" charset="2"/>
                  </a:endParaRPr>
                </a:p>
                <a:p>
                  <a:pPr algn="ctr" eaLnBrk="0" hangingPunct="0"/>
                  <a:endParaRPr kumimoji="1" lang="en-US" altLang="zh-CN" sz="2000" i="1">
                    <a:latin typeface="Times New Roman" pitchFamily="18" charset="0"/>
                    <a:sym typeface="Wingdings" pitchFamily="2" charset="2"/>
                  </a:endParaRPr>
                </a:p>
              </p:txBody>
            </p:sp>
            <p:sp>
              <p:nvSpPr>
                <p:cNvPr id="86062" name="Rectangle 46"/>
                <p:cNvSpPr>
                  <a:spLocks noChangeArrowheads="1"/>
                </p:cNvSpPr>
                <p:nvPr/>
              </p:nvSpPr>
              <p:spPr bwMode="auto">
                <a:xfrm>
                  <a:off x="0" y="384"/>
                  <a:ext cx="1113" cy="384"/>
                </a:xfrm>
                <a:prstGeom prst="rect">
                  <a:avLst/>
                </a:prstGeom>
                <a:noFill/>
                <a:ln w="7">
                  <a:solidFill>
                    <a:srgbClr val="A0A0A0"/>
                  </a:solidFill>
                  <a:miter lim="800000"/>
                  <a:headEnd/>
                  <a:tailEnd/>
                </a:ln>
                <a:effectLst/>
              </p:spPr>
              <p:txBody>
                <a:bodyPr/>
                <a:lstStyle/>
                <a:p>
                  <a:endParaRPr lang="zh-CN" altLang="en-US"/>
                </a:p>
              </p:txBody>
            </p:sp>
          </p:grpSp>
          <p:grpSp>
            <p:nvGrpSpPr>
              <p:cNvPr id="9" name="Group 47"/>
              <p:cNvGrpSpPr>
                <a:grpSpLocks/>
              </p:cNvGrpSpPr>
              <p:nvPr/>
            </p:nvGrpSpPr>
            <p:grpSpPr bwMode="auto">
              <a:xfrm>
                <a:off x="1113" y="384"/>
                <a:ext cx="662" cy="384"/>
                <a:chOff x="1113" y="384"/>
                <a:chExt cx="662" cy="384"/>
              </a:xfrm>
            </p:grpSpPr>
            <p:sp>
              <p:nvSpPr>
                <p:cNvPr id="86064" name="Rectangle 48"/>
                <p:cNvSpPr>
                  <a:spLocks noChangeArrowheads="1"/>
                </p:cNvSpPr>
                <p:nvPr/>
              </p:nvSpPr>
              <p:spPr bwMode="auto">
                <a:xfrm>
                  <a:off x="1156" y="384"/>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95.58%</a:t>
                  </a:r>
                </a:p>
                <a:p>
                  <a:pPr algn="ctr" eaLnBrk="0" hangingPunct="0"/>
                  <a:endParaRPr kumimoji="1" lang="en-US" altLang="zh-CN" sz="2000" i="1">
                    <a:latin typeface="Times New Roman" pitchFamily="18" charset="0"/>
                  </a:endParaRPr>
                </a:p>
              </p:txBody>
            </p:sp>
            <p:sp>
              <p:nvSpPr>
                <p:cNvPr id="86065" name="Rectangle 49"/>
                <p:cNvSpPr>
                  <a:spLocks noChangeArrowheads="1"/>
                </p:cNvSpPr>
                <p:nvPr/>
              </p:nvSpPr>
              <p:spPr bwMode="auto">
                <a:xfrm>
                  <a:off x="1113" y="384"/>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10" name="Group 50"/>
              <p:cNvGrpSpPr>
                <a:grpSpLocks/>
              </p:cNvGrpSpPr>
              <p:nvPr/>
            </p:nvGrpSpPr>
            <p:grpSpPr bwMode="auto">
              <a:xfrm>
                <a:off x="1775" y="384"/>
                <a:ext cx="662" cy="384"/>
                <a:chOff x="1775" y="384"/>
                <a:chExt cx="662" cy="384"/>
              </a:xfrm>
            </p:grpSpPr>
            <p:sp>
              <p:nvSpPr>
                <p:cNvPr id="86067" name="Rectangle 51"/>
                <p:cNvSpPr>
                  <a:spLocks noChangeArrowheads="1"/>
                </p:cNvSpPr>
                <p:nvPr/>
              </p:nvSpPr>
              <p:spPr bwMode="auto">
                <a:xfrm>
                  <a:off x="1818" y="384"/>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97.39%</a:t>
                  </a:r>
                </a:p>
                <a:p>
                  <a:pPr algn="ctr" eaLnBrk="0" hangingPunct="0"/>
                  <a:endParaRPr kumimoji="1" lang="en-US" altLang="zh-CN" sz="2000" i="1">
                    <a:latin typeface="Times New Roman" pitchFamily="18" charset="0"/>
                  </a:endParaRPr>
                </a:p>
              </p:txBody>
            </p:sp>
            <p:sp>
              <p:nvSpPr>
                <p:cNvPr id="86068" name="Rectangle 52"/>
                <p:cNvSpPr>
                  <a:spLocks noChangeArrowheads="1"/>
                </p:cNvSpPr>
                <p:nvPr/>
              </p:nvSpPr>
              <p:spPr bwMode="auto">
                <a:xfrm>
                  <a:off x="1775" y="384"/>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11" name="Group 53"/>
              <p:cNvGrpSpPr>
                <a:grpSpLocks/>
              </p:cNvGrpSpPr>
              <p:nvPr/>
            </p:nvGrpSpPr>
            <p:grpSpPr bwMode="auto">
              <a:xfrm>
                <a:off x="2437" y="384"/>
                <a:ext cx="662" cy="384"/>
                <a:chOff x="2437" y="384"/>
                <a:chExt cx="662" cy="384"/>
              </a:xfrm>
            </p:grpSpPr>
            <p:sp>
              <p:nvSpPr>
                <p:cNvPr id="86070" name="Rectangle 54"/>
                <p:cNvSpPr>
                  <a:spLocks noChangeArrowheads="1"/>
                </p:cNvSpPr>
                <p:nvPr/>
              </p:nvSpPr>
              <p:spPr bwMode="auto">
                <a:xfrm>
                  <a:off x="2480" y="384"/>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99.68%</a:t>
                  </a:r>
                </a:p>
                <a:p>
                  <a:pPr algn="ctr" eaLnBrk="0" hangingPunct="0"/>
                  <a:endParaRPr kumimoji="1" lang="en-US" altLang="zh-CN" sz="2000" i="1">
                    <a:latin typeface="Times New Roman" pitchFamily="18" charset="0"/>
                  </a:endParaRPr>
                </a:p>
              </p:txBody>
            </p:sp>
            <p:sp>
              <p:nvSpPr>
                <p:cNvPr id="86071" name="Rectangle 55"/>
                <p:cNvSpPr>
                  <a:spLocks noChangeArrowheads="1"/>
                </p:cNvSpPr>
                <p:nvPr/>
              </p:nvSpPr>
              <p:spPr bwMode="auto">
                <a:xfrm>
                  <a:off x="2437" y="384"/>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12" name="Group 56"/>
              <p:cNvGrpSpPr>
                <a:grpSpLocks/>
              </p:cNvGrpSpPr>
              <p:nvPr/>
            </p:nvGrpSpPr>
            <p:grpSpPr bwMode="auto">
              <a:xfrm>
                <a:off x="0" y="768"/>
                <a:ext cx="1113" cy="384"/>
                <a:chOff x="0" y="768"/>
                <a:chExt cx="1113" cy="384"/>
              </a:xfrm>
            </p:grpSpPr>
            <p:sp>
              <p:nvSpPr>
                <p:cNvPr id="86073" name="Rectangle 57"/>
                <p:cNvSpPr>
                  <a:spLocks noChangeArrowheads="1"/>
                </p:cNvSpPr>
                <p:nvPr/>
              </p:nvSpPr>
              <p:spPr bwMode="auto">
                <a:xfrm>
                  <a:off x="43" y="768"/>
                  <a:ext cx="1027" cy="384"/>
                </a:xfrm>
                <a:prstGeom prst="rect">
                  <a:avLst/>
                </a:prstGeom>
                <a:noFill/>
                <a:ln w="9525">
                  <a:noFill/>
                  <a:miter lim="800000"/>
                  <a:headEnd/>
                  <a:tailEnd/>
                </a:ln>
                <a:effectLst/>
              </p:spPr>
              <p:txBody>
                <a:bodyPr/>
                <a:lstStyle/>
                <a:p>
                  <a:r>
                    <a:rPr kumimoji="1" lang="en-US" altLang="zh-CN" sz="2000" i="1">
                      <a:latin typeface="Times New Roman" pitchFamily="18" charset="0"/>
                    </a:rPr>
                    <a:t>         J/</a:t>
                  </a:r>
                  <a:r>
                    <a:rPr kumimoji="1" lang="en-US" altLang="zh-CN" sz="2000" i="1">
                      <a:latin typeface="宋体" pitchFamily="2" charset="-122"/>
                    </a:rPr>
                    <a:t>ψ</a:t>
                  </a:r>
                  <a:r>
                    <a:rPr kumimoji="1" lang="en-US" altLang="zh-CN" sz="2000" i="1">
                      <a:latin typeface="Times New Roman" pitchFamily="18" charset="0"/>
                      <a:sym typeface="Wingdings" pitchFamily="2" charset="2"/>
                    </a:rPr>
                    <a:t></a:t>
                  </a:r>
                  <a:r>
                    <a:rPr kumimoji="1" lang="en-US" altLang="zh-CN" sz="2000" i="1">
                      <a:latin typeface="Times New Roman" pitchFamily="18" charset="0"/>
                    </a:rPr>
                    <a:t> </a:t>
                  </a:r>
                  <a:endParaRPr kumimoji="1" lang="en-US" altLang="zh-CN" sz="2000" i="1">
                    <a:latin typeface="Times New Roman" pitchFamily="18" charset="0"/>
                    <a:sym typeface="Wingdings" pitchFamily="2" charset="2"/>
                  </a:endParaRPr>
                </a:p>
                <a:p>
                  <a:pPr algn="ctr" eaLnBrk="0" hangingPunct="0"/>
                  <a:endParaRPr kumimoji="1" lang="en-US" altLang="zh-CN" sz="2000" i="1">
                    <a:latin typeface="Times New Roman" pitchFamily="18" charset="0"/>
                    <a:sym typeface="Wingdings" pitchFamily="2" charset="2"/>
                  </a:endParaRPr>
                </a:p>
              </p:txBody>
            </p:sp>
            <p:sp>
              <p:nvSpPr>
                <p:cNvPr id="86074" name="Rectangle 58"/>
                <p:cNvSpPr>
                  <a:spLocks noChangeArrowheads="1"/>
                </p:cNvSpPr>
                <p:nvPr/>
              </p:nvSpPr>
              <p:spPr bwMode="auto">
                <a:xfrm>
                  <a:off x="0" y="768"/>
                  <a:ext cx="1113" cy="384"/>
                </a:xfrm>
                <a:prstGeom prst="rect">
                  <a:avLst/>
                </a:prstGeom>
                <a:noFill/>
                <a:ln w="7">
                  <a:solidFill>
                    <a:srgbClr val="A0A0A0"/>
                  </a:solidFill>
                  <a:miter lim="800000"/>
                  <a:headEnd/>
                  <a:tailEnd/>
                </a:ln>
                <a:effectLst/>
              </p:spPr>
              <p:txBody>
                <a:bodyPr/>
                <a:lstStyle/>
                <a:p>
                  <a:endParaRPr lang="zh-CN" altLang="en-US"/>
                </a:p>
              </p:txBody>
            </p:sp>
          </p:grpSp>
          <p:grpSp>
            <p:nvGrpSpPr>
              <p:cNvPr id="13" name="Group 59"/>
              <p:cNvGrpSpPr>
                <a:grpSpLocks/>
              </p:cNvGrpSpPr>
              <p:nvPr/>
            </p:nvGrpSpPr>
            <p:grpSpPr bwMode="auto">
              <a:xfrm>
                <a:off x="1113" y="768"/>
                <a:ext cx="662" cy="384"/>
                <a:chOff x="1113" y="768"/>
                <a:chExt cx="662" cy="384"/>
              </a:xfrm>
            </p:grpSpPr>
            <p:sp>
              <p:nvSpPr>
                <p:cNvPr id="86076" name="Rectangle 60"/>
                <p:cNvSpPr>
                  <a:spLocks noChangeArrowheads="1"/>
                </p:cNvSpPr>
                <p:nvPr/>
              </p:nvSpPr>
              <p:spPr bwMode="auto">
                <a:xfrm>
                  <a:off x="1156" y="768"/>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95.54%</a:t>
                  </a:r>
                </a:p>
                <a:p>
                  <a:pPr algn="ctr" eaLnBrk="0" hangingPunct="0"/>
                  <a:endParaRPr kumimoji="1" lang="en-US" altLang="zh-CN" sz="2000" i="1">
                    <a:latin typeface="Times New Roman" pitchFamily="18" charset="0"/>
                  </a:endParaRPr>
                </a:p>
              </p:txBody>
            </p:sp>
            <p:sp>
              <p:nvSpPr>
                <p:cNvPr id="86077" name="Rectangle 61"/>
                <p:cNvSpPr>
                  <a:spLocks noChangeArrowheads="1"/>
                </p:cNvSpPr>
                <p:nvPr/>
              </p:nvSpPr>
              <p:spPr bwMode="auto">
                <a:xfrm>
                  <a:off x="1113" y="768"/>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14" name="Group 62"/>
              <p:cNvGrpSpPr>
                <a:grpSpLocks/>
              </p:cNvGrpSpPr>
              <p:nvPr/>
            </p:nvGrpSpPr>
            <p:grpSpPr bwMode="auto">
              <a:xfrm>
                <a:off x="1775" y="768"/>
                <a:ext cx="662" cy="384"/>
                <a:chOff x="1775" y="768"/>
                <a:chExt cx="662" cy="384"/>
              </a:xfrm>
            </p:grpSpPr>
            <p:sp>
              <p:nvSpPr>
                <p:cNvPr id="86079" name="Rectangle 63"/>
                <p:cNvSpPr>
                  <a:spLocks noChangeArrowheads="1"/>
                </p:cNvSpPr>
                <p:nvPr/>
              </p:nvSpPr>
              <p:spPr bwMode="auto">
                <a:xfrm>
                  <a:off x="1818" y="768"/>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97.94%</a:t>
                  </a:r>
                </a:p>
                <a:p>
                  <a:pPr algn="ctr" eaLnBrk="0" hangingPunct="0"/>
                  <a:endParaRPr kumimoji="1" lang="en-US" altLang="zh-CN" sz="2000" i="1">
                    <a:latin typeface="Times New Roman" pitchFamily="18" charset="0"/>
                  </a:endParaRPr>
                </a:p>
              </p:txBody>
            </p:sp>
            <p:sp>
              <p:nvSpPr>
                <p:cNvPr id="86080" name="Rectangle 64"/>
                <p:cNvSpPr>
                  <a:spLocks noChangeArrowheads="1"/>
                </p:cNvSpPr>
                <p:nvPr/>
              </p:nvSpPr>
              <p:spPr bwMode="auto">
                <a:xfrm>
                  <a:off x="1775" y="768"/>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15" name="Group 65"/>
              <p:cNvGrpSpPr>
                <a:grpSpLocks/>
              </p:cNvGrpSpPr>
              <p:nvPr/>
            </p:nvGrpSpPr>
            <p:grpSpPr bwMode="auto">
              <a:xfrm>
                <a:off x="2437" y="768"/>
                <a:ext cx="662" cy="384"/>
                <a:chOff x="2437" y="768"/>
                <a:chExt cx="662" cy="384"/>
              </a:xfrm>
            </p:grpSpPr>
            <p:sp>
              <p:nvSpPr>
                <p:cNvPr id="86082" name="Rectangle 66"/>
                <p:cNvSpPr>
                  <a:spLocks noChangeArrowheads="1"/>
                </p:cNvSpPr>
                <p:nvPr/>
              </p:nvSpPr>
              <p:spPr bwMode="auto">
                <a:xfrm>
                  <a:off x="2480" y="768"/>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a:t>
                  </a:r>
                </a:p>
                <a:p>
                  <a:pPr algn="ctr" eaLnBrk="0" hangingPunct="0"/>
                  <a:endParaRPr kumimoji="1" lang="en-US" altLang="zh-CN" sz="2000" i="1">
                    <a:latin typeface="Times New Roman" pitchFamily="18" charset="0"/>
                  </a:endParaRPr>
                </a:p>
              </p:txBody>
            </p:sp>
            <p:sp>
              <p:nvSpPr>
                <p:cNvPr id="86083" name="Rectangle 67"/>
                <p:cNvSpPr>
                  <a:spLocks noChangeArrowheads="1"/>
                </p:cNvSpPr>
                <p:nvPr/>
              </p:nvSpPr>
              <p:spPr bwMode="auto">
                <a:xfrm>
                  <a:off x="2437" y="768"/>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16" name="Group 68"/>
              <p:cNvGrpSpPr>
                <a:grpSpLocks/>
              </p:cNvGrpSpPr>
              <p:nvPr/>
            </p:nvGrpSpPr>
            <p:grpSpPr bwMode="auto">
              <a:xfrm>
                <a:off x="0" y="1152"/>
                <a:ext cx="1113" cy="384"/>
                <a:chOff x="0" y="1152"/>
                <a:chExt cx="1113" cy="384"/>
              </a:xfrm>
            </p:grpSpPr>
            <p:sp>
              <p:nvSpPr>
                <p:cNvPr id="86085" name="Rectangle 69"/>
                <p:cNvSpPr>
                  <a:spLocks noChangeArrowheads="1"/>
                </p:cNvSpPr>
                <p:nvPr/>
              </p:nvSpPr>
              <p:spPr bwMode="auto">
                <a:xfrm>
                  <a:off x="43" y="1152"/>
                  <a:ext cx="1027" cy="384"/>
                </a:xfrm>
                <a:prstGeom prst="rect">
                  <a:avLst/>
                </a:prstGeom>
                <a:noFill/>
                <a:ln w="9525">
                  <a:noFill/>
                  <a:miter lim="800000"/>
                  <a:headEnd/>
                  <a:tailEnd/>
                </a:ln>
                <a:effectLst/>
              </p:spPr>
              <p:txBody>
                <a:bodyPr/>
                <a:lstStyle/>
                <a:p>
                  <a:r>
                    <a:rPr kumimoji="1" lang="en-US" altLang="zh-CN" sz="2000" i="1">
                      <a:latin typeface="Times New Roman" pitchFamily="18" charset="0"/>
                    </a:rPr>
                    <a:t>          J/</a:t>
                  </a:r>
                  <a:r>
                    <a:rPr kumimoji="1" lang="en-US" altLang="zh-CN" sz="2000" i="1">
                      <a:latin typeface="宋体" pitchFamily="2" charset="-122"/>
                    </a:rPr>
                    <a:t>ψ</a:t>
                  </a:r>
                  <a:r>
                    <a:rPr kumimoji="1" lang="en-US" altLang="zh-CN" sz="2000" i="1">
                      <a:latin typeface="Times New Roman" pitchFamily="18" charset="0"/>
                      <a:sym typeface="Wingdings" pitchFamily="2" charset="2"/>
                    </a:rPr>
                    <a:t></a:t>
                  </a:r>
                  <a:r>
                    <a:rPr kumimoji="1" lang="en-US" altLang="zh-CN" sz="2000" i="1">
                      <a:latin typeface="Times New Roman" pitchFamily="18" charset="0"/>
                    </a:rPr>
                    <a:t> </a:t>
                  </a:r>
                  <a:endParaRPr kumimoji="1" lang="en-US" altLang="zh-CN" sz="2000" i="1">
                    <a:latin typeface="Times New Roman" pitchFamily="18" charset="0"/>
                    <a:sym typeface="Wingdings" pitchFamily="2" charset="2"/>
                  </a:endParaRPr>
                </a:p>
                <a:p>
                  <a:pPr algn="ctr" eaLnBrk="0" hangingPunct="0"/>
                  <a:endParaRPr kumimoji="1" lang="en-US" altLang="zh-CN" sz="2000" i="1">
                    <a:latin typeface="Times New Roman" pitchFamily="18" charset="0"/>
                    <a:sym typeface="Wingdings" pitchFamily="2" charset="2"/>
                  </a:endParaRPr>
                </a:p>
              </p:txBody>
            </p:sp>
            <p:sp>
              <p:nvSpPr>
                <p:cNvPr id="86086" name="Rectangle 70"/>
                <p:cNvSpPr>
                  <a:spLocks noChangeArrowheads="1"/>
                </p:cNvSpPr>
                <p:nvPr/>
              </p:nvSpPr>
              <p:spPr bwMode="auto">
                <a:xfrm>
                  <a:off x="0" y="1152"/>
                  <a:ext cx="1113" cy="384"/>
                </a:xfrm>
                <a:prstGeom prst="rect">
                  <a:avLst/>
                </a:prstGeom>
                <a:noFill/>
                <a:ln w="7">
                  <a:solidFill>
                    <a:srgbClr val="A0A0A0"/>
                  </a:solidFill>
                  <a:miter lim="800000"/>
                  <a:headEnd/>
                  <a:tailEnd/>
                </a:ln>
                <a:effectLst/>
              </p:spPr>
              <p:txBody>
                <a:bodyPr/>
                <a:lstStyle/>
                <a:p>
                  <a:endParaRPr lang="zh-CN" altLang="en-US"/>
                </a:p>
              </p:txBody>
            </p:sp>
          </p:grpSp>
          <p:grpSp>
            <p:nvGrpSpPr>
              <p:cNvPr id="17" name="Group 71"/>
              <p:cNvGrpSpPr>
                <a:grpSpLocks/>
              </p:cNvGrpSpPr>
              <p:nvPr/>
            </p:nvGrpSpPr>
            <p:grpSpPr bwMode="auto">
              <a:xfrm>
                <a:off x="1113" y="1152"/>
                <a:ext cx="662" cy="384"/>
                <a:chOff x="1113" y="1152"/>
                <a:chExt cx="662" cy="384"/>
              </a:xfrm>
            </p:grpSpPr>
            <p:sp>
              <p:nvSpPr>
                <p:cNvPr id="86088" name="Rectangle 72"/>
                <p:cNvSpPr>
                  <a:spLocks noChangeArrowheads="1"/>
                </p:cNvSpPr>
                <p:nvPr/>
              </p:nvSpPr>
              <p:spPr bwMode="auto">
                <a:xfrm>
                  <a:off x="1156" y="1152"/>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95.08%</a:t>
                  </a:r>
                </a:p>
                <a:p>
                  <a:pPr algn="ctr" eaLnBrk="0" hangingPunct="0"/>
                  <a:endParaRPr kumimoji="1" lang="en-US" altLang="zh-CN" sz="2000" i="1">
                    <a:latin typeface="Times New Roman" pitchFamily="18" charset="0"/>
                  </a:endParaRPr>
                </a:p>
              </p:txBody>
            </p:sp>
            <p:sp>
              <p:nvSpPr>
                <p:cNvPr id="86089" name="Rectangle 73"/>
                <p:cNvSpPr>
                  <a:spLocks noChangeArrowheads="1"/>
                </p:cNvSpPr>
                <p:nvPr/>
              </p:nvSpPr>
              <p:spPr bwMode="auto">
                <a:xfrm>
                  <a:off x="1113" y="1152"/>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18" name="Group 74"/>
              <p:cNvGrpSpPr>
                <a:grpSpLocks/>
              </p:cNvGrpSpPr>
              <p:nvPr/>
            </p:nvGrpSpPr>
            <p:grpSpPr bwMode="auto">
              <a:xfrm>
                <a:off x="1775" y="1152"/>
                <a:ext cx="662" cy="384"/>
                <a:chOff x="1775" y="1152"/>
                <a:chExt cx="662" cy="384"/>
              </a:xfrm>
            </p:grpSpPr>
            <p:sp>
              <p:nvSpPr>
                <p:cNvPr id="86091" name="Rectangle 75"/>
                <p:cNvSpPr>
                  <a:spLocks noChangeArrowheads="1"/>
                </p:cNvSpPr>
                <p:nvPr/>
              </p:nvSpPr>
              <p:spPr bwMode="auto">
                <a:xfrm>
                  <a:off x="1818" y="1152"/>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95.82%</a:t>
                  </a:r>
                </a:p>
                <a:p>
                  <a:pPr algn="ctr" eaLnBrk="0" hangingPunct="0"/>
                  <a:endParaRPr kumimoji="1" lang="en-US" altLang="zh-CN" sz="2000" i="1">
                    <a:latin typeface="Times New Roman" pitchFamily="18" charset="0"/>
                  </a:endParaRPr>
                </a:p>
              </p:txBody>
            </p:sp>
            <p:sp>
              <p:nvSpPr>
                <p:cNvPr id="86092" name="Rectangle 76"/>
                <p:cNvSpPr>
                  <a:spLocks noChangeArrowheads="1"/>
                </p:cNvSpPr>
                <p:nvPr/>
              </p:nvSpPr>
              <p:spPr bwMode="auto">
                <a:xfrm>
                  <a:off x="1775" y="1152"/>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19" name="Group 77"/>
              <p:cNvGrpSpPr>
                <a:grpSpLocks/>
              </p:cNvGrpSpPr>
              <p:nvPr/>
            </p:nvGrpSpPr>
            <p:grpSpPr bwMode="auto">
              <a:xfrm>
                <a:off x="2437" y="1152"/>
                <a:ext cx="662" cy="384"/>
                <a:chOff x="2437" y="1152"/>
                <a:chExt cx="662" cy="384"/>
              </a:xfrm>
            </p:grpSpPr>
            <p:sp>
              <p:nvSpPr>
                <p:cNvPr id="86094" name="Rectangle 78"/>
                <p:cNvSpPr>
                  <a:spLocks noChangeArrowheads="1"/>
                </p:cNvSpPr>
                <p:nvPr/>
              </p:nvSpPr>
              <p:spPr bwMode="auto">
                <a:xfrm>
                  <a:off x="2480" y="1152"/>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99.91%</a:t>
                  </a:r>
                </a:p>
                <a:p>
                  <a:pPr algn="ctr" eaLnBrk="0" hangingPunct="0"/>
                  <a:endParaRPr kumimoji="1" lang="en-US" altLang="zh-CN" sz="2000" i="1">
                    <a:latin typeface="Times New Roman" pitchFamily="18" charset="0"/>
                  </a:endParaRPr>
                </a:p>
              </p:txBody>
            </p:sp>
            <p:sp>
              <p:nvSpPr>
                <p:cNvPr id="86095" name="Rectangle 79"/>
                <p:cNvSpPr>
                  <a:spLocks noChangeArrowheads="1"/>
                </p:cNvSpPr>
                <p:nvPr/>
              </p:nvSpPr>
              <p:spPr bwMode="auto">
                <a:xfrm>
                  <a:off x="2437" y="1152"/>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20" name="Group 80"/>
              <p:cNvGrpSpPr>
                <a:grpSpLocks/>
              </p:cNvGrpSpPr>
              <p:nvPr/>
            </p:nvGrpSpPr>
            <p:grpSpPr bwMode="auto">
              <a:xfrm>
                <a:off x="0" y="1536"/>
                <a:ext cx="1113" cy="384"/>
                <a:chOff x="0" y="1536"/>
                <a:chExt cx="1113" cy="384"/>
              </a:xfrm>
            </p:grpSpPr>
            <p:sp>
              <p:nvSpPr>
                <p:cNvPr id="86097" name="Rectangle 81"/>
                <p:cNvSpPr>
                  <a:spLocks noChangeArrowheads="1"/>
                </p:cNvSpPr>
                <p:nvPr/>
              </p:nvSpPr>
              <p:spPr bwMode="auto">
                <a:xfrm>
                  <a:off x="43" y="1536"/>
                  <a:ext cx="1027" cy="384"/>
                </a:xfrm>
                <a:prstGeom prst="rect">
                  <a:avLst/>
                </a:prstGeom>
                <a:noFill/>
                <a:ln w="9525">
                  <a:noFill/>
                  <a:miter lim="800000"/>
                  <a:headEnd/>
                  <a:tailEnd/>
                </a:ln>
                <a:effectLst/>
              </p:spPr>
              <p:txBody>
                <a:bodyPr/>
                <a:lstStyle/>
                <a:p>
                  <a:pPr algn="ctr"/>
                  <a:r>
                    <a:rPr kumimoji="1" lang="en-US" altLang="zh-CN" sz="2000" i="1">
                      <a:latin typeface="宋体" pitchFamily="2" charset="-122"/>
                    </a:rPr>
                    <a:t>ψ</a:t>
                  </a:r>
                  <a:r>
                    <a:rPr kumimoji="1" lang="en-US" altLang="zh-CN" sz="2000" i="1">
                      <a:latin typeface="Times New Roman" pitchFamily="18" charset="0"/>
                    </a:rPr>
                    <a:t>′</a:t>
                  </a:r>
                  <a:r>
                    <a:rPr kumimoji="1" lang="en-US" altLang="zh-CN" sz="2000" i="1">
                      <a:latin typeface="Times New Roman" pitchFamily="18" charset="0"/>
                      <a:sym typeface="Wingdings" pitchFamily="2" charset="2"/>
                    </a:rPr>
                    <a:t></a:t>
                  </a:r>
                  <a:r>
                    <a:rPr kumimoji="1" lang="en-US" altLang="zh-CN" sz="2000" i="1">
                      <a:latin typeface="Times New Roman" pitchFamily="18" charset="0"/>
                    </a:rPr>
                    <a:t> Anything</a:t>
                  </a:r>
                  <a:endParaRPr kumimoji="1" lang="en-US" altLang="zh-CN" sz="2000" i="1">
                    <a:latin typeface="Times New Roman" pitchFamily="18" charset="0"/>
                    <a:sym typeface="Wingdings" pitchFamily="2" charset="2"/>
                  </a:endParaRPr>
                </a:p>
                <a:p>
                  <a:pPr algn="ctr" eaLnBrk="0" hangingPunct="0"/>
                  <a:endParaRPr kumimoji="1" lang="en-US" altLang="zh-CN" sz="2000" i="1">
                    <a:latin typeface="Times New Roman" pitchFamily="18" charset="0"/>
                    <a:sym typeface="Wingdings" pitchFamily="2" charset="2"/>
                  </a:endParaRPr>
                </a:p>
              </p:txBody>
            </p:sp>
            <p:sp>
              <p:nvSpPr>
                <p:cNvPr id="86098" name="Rectangle 82"/>
                <p:cNvSpPr>
                  <a:spLocks noChangeArrowheads="1"/>
                </p:cNvSpPr>
                <p:nvPr/>
              </p:nvSpPr>
              <p:spPr bwMode="auto">
                <a:xfrm>
                  <a:off x="0" y="1536"/>
                  <a:ext cx="1113" cy="384"/>
                </a:xfrm>
                <a:prstGeom prst="rect">
                  <a:avLst/>
                </a:prstGeom>
                <a:noFill/>
                <a:ln w="7">
                  <a:solidFill>
                    <a:srgbClr val="A0A0A0"/>
                  </a:solidFill>
                  <a:miter lim="800000"/>
                  <a:headEnd/>
                  <a:tailEnd/>
                </a:ln>
                <a:effectLst/>
              </p:spPr>
              <p:txBody>
                <a:bodyPr/>
                <a:lstStyle/>
                <a:p>
                  <a:endParaRPr lang="zh-CN" altLang="en-US"/>
                </a:p>
              </p:txBody>
            </p:sp>
          </p:grpSp>
          <p:grpSp>
            <p:nvGrpSpPr>
              <p:cNvPr id="21" name="Group 83"/>
              <p:cNvGrpSpPr>
                <a:grpSpLocks/>
              </p:cNvGrpSpPr>
              <p:nvPr/>
            </p:nvGrpSpPr>
            <p:grpSpPr bwMode="auto">
              <a:xfrm>
                <a:off x="1113" y="1536"/>
                <a:ext cx="662" cy="384"/>
                <a:chOff x="1113" y="1536"/>
                <a:chExt cx="662" cy="384"/>
              </a:xfrm>
            </p:grpSpPr>
            <p:sp>
              <p:nvSpPr>
                <p:cNvPr id="86100" name="Rectangle 84"/>
                <p:cNvSpPr>
                  <a:spLocks noChangeArrowheads="1"/>
                </p:cNvSpPr>
                <p:nvPr/>
              </p:nvSpPr>
              <p:spPr bwMode="auto">
                <a:xfrm>
                  <a:off x="1156" y="1536"/>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97.72%</a:t>
                  </a:r>
                </a:p>
                <a:p>
                  <a:pPr algn="ctr" eaLnBrk="0" hangingPunct="0"/>
                  <a:endParaRPr kumimoji="1" lang="en-US" altLang="zh-CN" sz="2000" i="1">
                    <a:latin typeface="Times New Roman" pitchFamily="18" charset="0"/>
                  </a:endParaRPr>
                </a:p>
              </p:txBody>
            </p:sp>
            <p:sp>
              <p:nvSpPr>
                <p:cNvPr id="86101" name="Rectangle 85"/>
                <p:cNvSpPr>
                  <a:spLocks noChangeArrowheads="1"/>
                </p:cNvSpPr>
                <p:nvPr/>
              </p:nvSpPr>
              <p:spPr bwMode="auto">
                <a:xfrm>
                  <a:off x="1113" y="1536"/>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22" name="Group 86"/>
              <p:cNvGrpSpPr>
                <a:grpSpLocks/>
              </p:cNvGrpSpPr>
              <p:nvPr/>
            </p:nvGrpSpPr>
            <p:grpSpPr bwMode="auto">
              <a:xfrm>
                <a:off x="1775" y="1536"/>
                <a:ext cx="662" cy="384"/>
                <a:chOff x="1775" y="1536"/>
                <a:chExt cx="662" cy="384"/>
              </a:xfrm>
            </p:grpSpPr>
            <p:sp>
              <p:nvSpPr>
                <p:cNvPr id="86103" name="Rectangle 87"/>
                <p:cNvSpPr>
                  <a:spLocks noChangeArrowheads="1"/>
                </p:cNvSpPr>
                <p:nvPr/>
              </p:nvSpPr>
              <p:spPr bwMode="auto">
                <a:xfrm>
                  <a:off x="1818" y="1536"/>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99.5%</a:t>
                  </a:r>
                </a:p>
                <a:p>
                  <a:pPr algn="ctr" eaLnBrk="0" hangingPunct="0"/>
                  <a:endParaRPr kumimoji="1" lang="en-US" altLang="zh-CN" sz="2000" i="1">
                    <a:latin typeface="Times New Roman" pitchFamily="18" charset="0"/>
                  </a:endParaRPr>
                </a:p>
              </p:txBody>
            </p:sp>
            <p:sp>
              <p:nvSpPr>
                <p:cNvPr id="86104" name="Rectangle 88"/>
                <p:cNvSpPr>
                  <a:spLocks noChangeArrowheads="1"/>
                </p:cNvSpPr>
                <p:nvPr/>
              </p:nvSpPr>
              <p:spPr bwMode="auto">
                <a:xfrm>
                  <a:off x="1775" y="1536"/>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23" name="Group 89"/>
              <p:cNvGrpSpPr>
                <a:grpSpLocks/>
              </p:cNvGrpSpPr>
              <p:nvPr/>
            </p:nvGrpSpPr>
            <p:grpSpPr bwMode="auto">
              <a:xfrm>
                <a:off x="2437" y="1536"/>
                <a:ext cx="662" cy="384"/>
                <a:chOff x="2437" y="1536"/>
                <a:chExt cx="662" cy="384"/>
              </a:xfrm>
            </p:grpSpPr>
            <p:sp>
              <p:nvSpPr>
                <p:cNvPr id="86106" name="Rectangle 90"/>
                <p:cNvSpPr>
                  <a:spLocks noChangeArrowheads="1"/>
                </p:cNvSpPr>
                <p:nvPr/>
              </p:nvSpPr>
              <p:spPr bwMode="auto">
                <a:xfrm>
                  <a:off x="2480" y="1536"/>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99.96%</a:t>
                  </a:r>
                </a:p>
                <a:p>
                  <a:pPr algn="ctr" eaLnBrk="0" hangingPunct="0"/>
                  <a:endParaRPr kumimoji="1" lang="en-US" altLang="zh-CN" sz="2000" i="1">
                    <a:latin typeface="Times New Roman" pitchFamily="18" charset="0"/>
                  </a:endParaRPr>
                </a:p>
              </p:txBody>
            </p:sp>
            <p:sp>
              <p:nvSpPr>
                <p:cNvPr id="86107" name="Rectangle 91"/>
                <p:cNvSpPr>
                  <a:spLocks noChangeArrowheads="1"/>
                </p:cNvSpPr>
                <p:nvPr/>
              </p:nvSpPr>
              <p:spPr bwMode="auto">
                <a:xfrm>
                  <a:off x="2437" y="1536"/>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24" name="Group 92"/>
              <p:cNvGrpSpPr>
                <a:grpSpLocks/>
              </p:cNvGrpSpPr>
              <p:nvPr/>
            </p:nvGrpSpPr>
            <p:grpSpPr bwMode="auto">
              <a:xfrm>
                <a:off x="0" y="1920"/>
                <a:ext cx="1113" cy="384"/>
                <a:chOff x="0" y="1920"/>
                <a:chExt cx="1113" cy="384"/>
              </a:xfrm>
            </p:grpSpPr>
            <p:sp>
              <p:nvSpPr>
                <p:cNvPr id="86109" name="Rectangle 93"/>
                <p:cNvSpPr>
                  <a:spLocks noChangeArrowheads="1"/>
                </p:cNvSpPr>
                <p:nvPr/>
              </p:nvSpPr>
              <p:spPr bwMode="auto">
                <a:xfrm>
                  <a:off x="43" y="1920"/>
                  <a:ext cx="1027" cy="384"/>
                </a:xfrm>
                <a:prstGeom prst="rect">
                  <a:avLst/>
                </a:prstGeom>
                <a:noFill/>
                <a:ln w="9525">
                  <a:noFill/>
                  <a:miter lim="800000"/>
                  <a:headEnd/>
                  <a:tailEnd/>
                </a:ln>
                <a:effectLst/>
              </p:spPr>
              <p:txBody>
                <a:bodyPr/>
                <a:lstStyle/>
                <a:p>
                  <a:r>
                    <a:rPr kumimoji="1" lang="en-US" altLang="zh-CN" sz="2000" i="1">
                      <a:latin typeface="宋体" pitchFamily="2" charset="-122"/>
                    </a:rPr>
                    <a:t>ψ</a:t>
                  </a:r>
                  <a:r>
                    <a:rPr kumimoji="1" lang="en-US" altLang="zh-CN" sz="2000" i="1">
                      <a:latin typeface="Times New Roman" pitchFamily="18" charset="0"/>
                    </a:rPr>
                    <a:t>〞</a:t>
                  </a:r>
                  <a:r>
                    <a:rPr kumimoji="1" lang="en-US" altLang="zh-CN" sz="2000" i="1">
                      <a:latin typeface="Times New Roman" pitchFamily="18" charset="0"/>
                      <a:sym typeface="Wingdings" pitchFamily="2" charset="2"/>
                    </a:rPr>
                    <a:t></a:t>
                  </a:r>
                  <a:r>
                    <a:rPr kumimoji="1" lang="en-US" altLang="zh-CN" sz="2000" i="1">
                      <a:latin typeface="Times New Roman" pitchFamily="18" charset="0"/>
                    </a:rPr>
                    <a:t>      </a:t>
                  </a:r>
                  <a:r>
                    <a:rPr kumimoji="1" lang="en-US" altLang="zh-CN" sz="2000" i="1">
                      <a:latin typeface="Times New Roman" pitchFamily="18" charset="0"/>
                      <a:sym typeface="Wingdings" pitchFamily="2" charset="2"/>
                    </a:rPr>
                    <a:t> </a:t>
                  </a:r>
                  <a:r>
                    <a:rPr kumimoji="1" lang="en-US" altLang="zh-CN" sz="2000" i="1">
                      <a:latin typeface="Times New Roman" pitchFamily="18" charset="0"/>
                    </a:rPr>
                    <a:t>Anything</a:t>
                  </a:r>
                  <a:endParaRPr kumimoji="1" lang="en-US" altLang="zh-CN" sz="2000" i="1">
                    <a:latin typeface="Times New Roman" pitchFamily="18" charset="0"/>
                    <a:sym typeface="Wingdings" pitchFamily="2" charset="2"/>
                  </a:endParaRPr>
                </a:p>
              </p:txBody>
            </p:sp>
            <p:sp>
              <p:nvSpPr>
                <p:cNvPr id="86110" name="Rectangle 94"/>
                <p:cNvSpPr>
                  <a:spLocks noChangeArrowheads="1"/>
                </p:cNvSpPr>
                <p:nvPr/>
              </p:nvSpPr>
              <p:spPr bwMode="auto">
                <a:xfrm>
                  <a:off x="0" y="1920"/>
                  <a:ext cx="1113" cy="384"/>
                </a:xfrm>
                <a:prstGeom prst="rect">
                  <a:avLst/>
                </a:prstGeom>
                <a:noFill/>
                <a:ln w="7">
                  <a:solidFill>
                    <a:srgbClr val="A0A0A0"/>
                  </a:solidFill>
                  <a:miter lim="800000"/>
                  <a:headEnd/>
                  <a:tailEnd/>
                </a:ln>
                <a:effectLst/>
              </p:spPr>
              <p:txBody>
                <a:bodyPr/>
                <a:lstStyle/>
                <a:p>
                  <a:endParaRPr lang="zh-CN" altLang="en-US"/>
                </a:p>
              </p:txBody>
            </p:sp>
          </p:grpSp>
          <p:grpSp>
            <p:nvGrpSpPr>
              <p:cNvPr id="25" name="Group 95"/>
              <p:cNvGrpSpPr>
                <a:grpSpLocks/>
              </p:cNvGrpSpPr>
              <p:nvPr/>
            </p:nvGrpSpPr>
            <p:grpSpPr bwMode="auto">
              <a:xfrm>
                <a:off x="1113" y="1920"/>
                <a:ext cx="662" cy="384"/>
                <a:chOff x="1113" y="1920"/>
                <a:chExt cx="662" cy="384"/>
              </a:xfrm>
            </p:grpSpPr>
            <p:sp>
              <p:nvSpPr>
                <p:cNvPr id="86112" name="Rectangle 96"/>
                <p:cNvSpPr>
                  <a:spLocks noChangeArrowheads="1"/>
                </p:cNvSpPr>
                <p:nvPr/>
              </p:nvSpPr>
              <p:spPr bwMode="auto">
                <a:xfrm>
                  <a:off x="1156" y="1920"/>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97.85%</a:t>
                  </a:r>
                </a:p>
                <a:p>
                  <a:pPr algn="ctr" eaLnBrk="0" hangingPunct="0"/>
                  <a:endParaRPr kumimoji="1" lang="en-US" altLang="zh-CN" sz="2000" i="1">
                    <a:latin typeface="Times New Roman" pitchFamily="18" charset="0"/>
                  </a:endParaRPr>
                </a:p>
              </p:txBody>
            </p:sp>
            <p:sp>
              <p:nvSpPr>
                <p:cNvPr id="86113" name="Rectangle 97"/>
                <p:cNvSpPr>
                  <a:spLocks noChangeArrowheads="1"/>
                </p:cNvSpPr>
                <p:nvPr/>
              </p:nvSpPr>
              <p:spPr bwMode="auto">
                <a:xfrm>
                  <a:off x="1113" y="1920"/>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26" name="Group 98"/>
              <p:cNvGrpSpPr>
                <a:grpSpLocks/>
              </p:cNvGrpSpPr>
              <p:nvPr/>
            </p:nvGrpSpPr>
            <p:grpSpPr bwMode="auto">
              <a:xfrm>
                <a:off x="1775" y="1920"/>
                <a:ext cx="662" cy="384"/>
                <a:chOff x="1775" y="1920"/>
                <a:chExt cx="662" cy="384"/>
              </a:xfrm>
            </p:grpSpPr>
            <p:sp>
              <p:nvSpPr>
                <p:cNvPr id="86115" name="Rectangle 99"/>
                <p:cNvSpPr>
                  <a:spLocks noChangeArrowheads="1"/>
                </p:cNvSpPr>
                <p:nvPr/>
              </p:nvSpPr>
              <p:spPr bwMode="auto">
                <a:xfrm>
                  <a:off x="1818" y="1920"/>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99.9%</a:t>
                  </a:r>
                </a:p>
                <a:p>
                  <a:pPr algn="ctr" eaLnBrk="0" hangingPunct="0"/>
                  <a:endParaRPr kumimoji="1" lang="en-US" altLang="zh-CN" sz="2000" i="1">
                    <a:latin typeface="Times New Roman" pitchFamily="18" charset="0"/>
                  </a:endParaRPr>
                </a:p>
              </p:txBody>
            </p:sp>
            <p:sp>
              <p:nvSpPr>
                <p:cNvPr id="86116" name="Rectangle 100"/>
                <p:cNvSpPr>
                  <a:spLocks noChangeArrowheads="1"/>
                </p:cNvSpPr>
                <p:nvPr/>
              </p:nvSpPr>
              <p:spPr bwMode="auto">
                <a:xfrm>
                  <a:off x="1775" y="1920"/>
                  <a:ext cx="662" cy="384"/>
                </a:xfrm>
                <a:prstGeom prst="rect">
                  <a:avLst/>
                </a:prstGeom>
                <a:noFill/>
                <a:ln w="7">
                  <a:solidFill>
                    <a:srgbClr val="A0A0A0"/>
                  </a:solidFill>
                  <a:miter lim="800000"/>
                  <a:headEnd/>
                  <a:tailEnd/>
                </a:ln>
                <a:effectLst/>
              </p:spPr>
              <p:txBody>
                <a:bodyPr/>
                <a:lstStyle/>
                <a:p>
                  <a:endParaRPr lang="zh-CN" altLang="en-US"/>
                </a:p>
              </p:txBody>
            </p:sp>
          </p:grpSp>
          <p:grpSp>
            <p:nvGrpSpPr>
              <p:cNvPr id="27" name="Group 101"/>
              <p:cNvGrpSpPr>
                <a:grpSpLocks/>
              </p:cNvGrpSpPr>
              <p:nvPr/>
            </p:nvGrpSpPr>
            <p:grpSpPr bwMode="auto">
              <a:xfrm>
                <a:off x="2437" y="1920"/>
                <a:ext cx="662" cy="384"/>
                <a:chOff x="2437" y="1920"/>
                <a:chExt cx="662" cy="384"/>
              </a:xfrm>
            </p:grpSpPr>
            <p:sp>
              <p:nvSpPr>
                <p:cNvPr id="86118" name="Rectangle 102"/>
                <p:cNvSpPr>
                  <a:spLocks noChangeArrowheads="1"/>
                </p:cNvSpPr>
                <p:nvPr/>
              </p:nvSpPr>
              <p:spPr bwMode="auto">
                <a:xfrm>
                  <a:off x="2480" y="1920"/>
                  <a:ext cx="576" cy="384"/>
                </a:xfrm>
                <a:prstGeom prst="rect">
                  <a:avLst/>
                </a:prstGeom>
                <a:noFill/>
                <a:ln w="9525">
                  <a:noFill/>
                  <a:miter lim="800000"/>
                  <a:headEnd/>
                  <a:tailEnd/>
                </a:ln>
                <a:effectLst/>
              </p:spPr>
              <p:txBody>
                <a:bodyPr/>
                <a:lstStyle/>
                <a:p>
                  <a:pPr algn="ctr"/>
                  <a:r>
                    <a:rPr kumimoji="1" lang="en-US" altLang="zh-CN" sz="2000" i="1">
                      <a:latin typeface="Times New Roman" pitchFamily="18" charset="0"/>
                    </a:rPr>
                    <a:t>99.97%</a:t>
                  </a:r>
                </a:p>
                <a:p>
                  <a:pPr algn="ctr" eaLnBrk="0" hangingPunct="0"/>
                  <a:endParaRPr kumimoji="1" lang="en-US" altLang="zh-CN" sz="2000" i="1">
                    <a:latin typeface="Times New Roman" pitchFamily="18" charset="0"/>
                  </a:endParaRPr>
                </a:p>
              </p:txBody>
            </p:sp>
            <p:sp>
              <p:nvSpPr>
                <p:cNvPr id="86119" name="Rectangle 103"/>
                <p:cNvSpPr>
                  <a:spLocks noChangeArrowheads="1"/>
                </p:cNvSpPr>
                <p:nvPr/>
              </p:nvSpPr>
              <p:spPr bwMode="auto">
                <a:xfrm>
                  <a:off x="2437" y="1920"/>
                  <a:ext cx="662" cy="384"/>
                </a:xfrm>
                <a:prstGeom prst="rect">
                  <a:avLst/>
                </a:prstGeom>
                <a:noFill/>
                <a:ln w="7">
                  <a:solidFill>
                    <a:srgbClr val="A0A0A0"/>
                  </a:solidFill>
                  <a:miter lim="800000"/>
                  <a:headEnd/>
                  <a:tailEnd/>
                </a:ln>
                <a:effectLst/>
              </p:spPr>
              <p:txBody>
                <a:bodyPr/>
                <a:lstStyle/>
                <a:p>
                  <a:endParaRPr lang="zh-CN" altLang="en-US"/>
                </a:p>
              </p:txBody>
            </p:sp>
          </p:grpSp>
        </p:grpSp>
        <p:sp>
          <p:nvSpPr>
            <p:cNvPr id="86120" name="Rectangle 104"/>
            <p:cNvSpPr>
              <a:spLocks noChangeArrowheads="1"/>
            </p:cNvSpPr>
            <p:nvPr/>
          </p:nvSpPr>
          <p:spPr bwMode="auto">
            <a:xfrm>
              <a:off x="-3" y="-3"/>
              <a:ext cx="3105" cy="2310"/>
            </a:xfrm>
            <a:prstGeom prst="rect">
              <a:avLst/>
            </a:prstGeom>
            <a:noFill/>
            <a:ln w="9525">
              <a:solidFill>
                <a:srgbClr val="A0A0A0"/>
              </a:solidFill>
              <a:miter lim="800000"/>
              <a:headEnd/>
              <a:tailEnd/>
            </a:ln>
            <a:effectLst/>
          </p:spPr>
          <p:txBody>
            <a:bodyPr/>
            <a:lstStyle/>
            <a:p>
              <a:endParaRPr lang="zh-CN" altLang="en-US"/>
            </a:p>
          </p:txBody>
        </p:sp>
      </p:grpSp>
      <p:graphicFrame>
        <p:nvGraphicFramePr>
          <p:cNvPr id="86121" name="Object 105"/>
          <p:cNvGraphicFramePr>
            <a:graphicFrameLocks noChangeAspect="1"/>
          </p:cNvGraphicFramePr>
          <p:nvPr/>
        </p:nvGraphicFramePr>
        <p:xfrm>
          <a:off x="2166938" y="1879600"/>
          <a:ext cx="304800" cy="269875"/>
        </p:xfrm>
        <a:graphic>
          <a:graphicData uri="http://schemas.openxmlformats.org/presentationml/2006/ole">
            <mc:AlternateContent xmlns:mc="http://schemas.openxmlformats.org/markup-compatibility/2006">
              <mc:Choice xmlns:v="urn:schemas-microsoft-com:vml" Requires="v">
                <p:oleObj spid="_x0000_s509029" name="公式" r:id="rId9" imgW="228600" imgH="241300" progId="Equation.3">
                  <p:embed/>
                </p:oleObj>
              </mc:Choice>
              <mc:Fallback>
                <p:oleObj name="公式" r:id="rId9" imgW="228600" imgH="241300" progId="Equation.3">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66938" y="1879600"/>
                        <a:ext cx="304800" cy="269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86122" name="Group 106"/>
          <p:cNvGraphicFramePr>
            <a:graphicFrameLocks noGrp="1"/>
          </p:cNvGraphicFramePr>
          <p:nvPr>
            <p:ph sz="half" idx="2"/>
          </p:nvPr>
        </p:nvGraphicFramePr>
        <p:xfrm>
          <a:off x="185738" y="4941888"/>
          <a:ext cx="7848600" cy="576263"/>
        </p:xfrm>
        <a:graphic>
          <a:graphicData uri="http://schemas.openxmlformats.org/drawingml/2006/table">
            <a:tbl>
              <a:tblPr/>
              <a:tblGrid>
                <a:gridCol w="2820987"/>
                <a:gridCol w="1673225"/>
                <a:gridCol w="1679575"/>
                <a:gridCol w="1674813"/>
              </a:tblGrid>
              <a:tr h="5762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000" b="0" i="1"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Beam related background</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000" b="0" i="1"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000" b="0" i="1"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cs typeface="Times New Roman" pitchFamily="18" charset="0"/>
                        </a:rPr>
                        <a:t>99.9961%*</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000" b="0" i="1"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1560Hz</a:t>
                      </a:r>
                    </a:p>
                  </a:txBody>
                  <a:tcPr anchor="ctr" horzOverflow="overflow">
                    <a:lnL w="6350" cap="flat" cmpd="sng" algn="ctr">
                      <a:solidFill>
                        <a:schemeClr val="bg2"/>
                      </a:solidFill>
                      <a:prstDash val="solid"/>
                      <a:round/>
                      <a:headEnd type="none" w="med" len="med"/>
                      <a:tailEnd type="none" w="med" len="med"/>
                    </a:lnL>
                    <a:lnR w="6350" cap="flat" cmpd="sng" algn="ctr">
                      <a:solidFill>
                        <a:schemeClr val="bg2"/>
                      </a:solid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2"/>
                      </a:solidFill>
                      <a:prstDash val="solid"/>
                      <a:round/>
                      <a:headEnd type="none" w="med" len="med"/>
                      <a:tailEnd type="none" w="med" len="med"/>
                    </a:lnB>
                    <a:lnTlToBr>
                      <a:noFill/>
                    </a:lnTlToBr>
                    <a:lnBlToTr>
                      <a:noFill/>
                    </a:lnBlToTr>
                    <a:noFill/>
                  </a:tcPr>
                </a:tc>
              </a:tr>
            </a:tbl>
          </a:graphicData>
        </a:graphic>
      </p:graphicFrame>
      <p:sp>
        <p:nvSpPr>
          <p:cNvPr id="86136" name="Text Box 120"/>
          <p:cNvSpPr txBox="1">
            <a:spLocks noChangeArrowheads="1"/>
          </p:cNvSpPr>
          <p:nvPr/>
        </p:nvSpPr>
        <p:spPr bwMode="auto">
          <a:xfrm>
            <a:off x="6156325" y="5013325"/>
            <a:ext cx="1263650" cy="366713"/>
          </a:xfrm>
          <a:prstGeom prst="rect">
            <a:avLst/>
          </a:prstGeom>
          <a:noFill/>
          <a:ln w="9525">
            <a:noFill/>
            <a:miter lim="800000"/>
            <a:headEnd/>
            <a:tailEnd/>
          </a:ln>
          <a:effectLst/>
        </p:spPr>
        <p:txBody>
          <a:bodyPr wrap="none">
            <a:spAutoFit/>
          </a:bodyPr>
          <a:lstStyle/>
          <a:p>
            <a:pPr eaLnBrk="0" hangingPunct="0"/>
            <a:r>
              <a:rPr lang="en-US" altLang="zh-CN">
                <a:latin typeface="Arial" pitchFamily="34" charset="0"/>
              </a:rPr>
              <a:t>( rejection)</a:t>
            </a:r>
          </a:p>
        </p:txBody>
      </p:sp>
      <p:pic>
        <p:nvPicPr>
          <p:cNvPr id="86138" name="Picture 122"/>
          <p:cNvPicPr>
            <a:picLocks noChangeAspect="1" noChangeArrowheads="1"/>
          </p:cNvPicPr>
          <p:nvPr/>
        </p:nvPicPr>
        <p:blipFill>
          <a:blip r:embed="rId11" cstate="print"/>
          <a:srcRect/>
          <a:stretch>
            <a:fillRect/>
          </a:stretch>
        </p:blipFill>
        <p:spPr bwMode="auto">
          <a:xfrm>
            <a:off x="1403350" y="5445224"/>
            <a:ext cx="936625" cy="889000"/>
          </a:xfrm>
          <a:prstGeom prst="rect">
            <a:avLst/>
          </a:prstGeom>
          <a:noFill/>
        </p:spPr>
      </p:pic>
      <p:pic>
        <p:nvPicPr>
          <p:cNvPr id="86139" name="Picture 123"/>
          <p:cNvPicPr>
            <a:picLocks noChangeAspect="1" noChangeArrowheads="1"/>
          </p:cNvPicPr>
          <p:nvPr/>
        </p:nvPicPr>
        <p:blipFill>
          <a:blip r:embed="rId12" cstate="print"/>
          <a:srcRect/>
          <a:stretch>
            <a:fillRect/>
          </a:stretch>
        </p:blipFill>
        <p:spPr bwMode="auto">
          <a:xfrm>
            <a:off x="6804025" y="5465763"/>
            <a:ext cx="1368425" cy="1347787"/>
          </a:xfrm>
          <a:prstGeom prst="rect">
            <a:avLst/>
          </a:prstGeom>
          <a:noFill/>
        </p:spPr>
      </p:pic>
      <p:pic>
        <p:nvPicPr>
          <p:cNvPr id="86142" name="Picture 126" descr="图片1"/>
          <p:cNvPicPr>
            <a:picLocks noChangeAspect="1" noChangeArrowheads="1"/>
          </p:cNvPicPr>
          <p:nvPr/>
        </p:nvPicPr>
        <p:blipFill>
          <a:blip r:embed="rId13"/>
          <a:srcRect/>
          <a:stretch>
            <a:fillRect/>
          </a:stretch>
        </p:blipFill>
        <p:spPr bwMode="auto">
          <a:xfrm>
            <a:off x="4067175" y="5613400"/>
            <a:ext cx="1258888" cy="1200150"/>
          </a:xfrm>
          <a:prstGeom prst="rect">
            <a:avLst/>
          </a:prstGeom>
          <a:noFill/>
        </p:spPr>
      </p:pic>
      <p:pic>
        <p:nvPicPr>
          <p:cNvPr id="86143" name="Picture 127"/>
          <p:cNvPicPr>
            <a:picLocks noChangeAspect="1" noChangeArrowheads="1"/>
          </p:cNvPicPr>
          <p:nvPr/>
        </p:nvPicPr>
        <p:blipFill>
          <a:blip r:embed="rId14"/>
          <a:srcRect/>
          <a:stretch>
            <a:fillRect/>
          </a:stretch>
        </p:blipFill>
        <p:spPr bwMode="auto">
          <a:xfrm>
            <a:off x="7235825" y="2019300"/>
            <a:ext cx="1944688" cy="1930400"/>
          </a:xfrm>
          <a:prstGeom prst="rect">
            <a:avLst/>
          </a:prstGeom>
          <a:noFill/>
        </p:spPr>
      </p:pic>
      <p:sp>
        <p:nvSpPr>
          <p:cNvPr id="86144" name="Text Box 128"/>
          <p:cNvSpPr txBox="1">
            <a:spLocks noChangeArrowheads="1"/>
          </p:cNvSpPr>
          <p:nvPr/>
        </p:nvSpPr>
        <p:spPr bwMode="auto">
          <a:xfrm>
            <a:off x="7092950" y="1414463"/>
            <a:ext cx="1282700" cy="366712"/>
          </a:xfrm>
          <a:prstGeom prst="rect">
            <a:avLst/>
          </a:prstGeom>
          <a:noFill/>
          <a:ln w="9525">
            <a:noFill/>
            <a:miter lim="800000"/>
            <a:headEnd/>
            <a:tailEnd/>
          </a:ln>
          <a:effectLst/>
        </p:spPr>
        <p:txBody>
          <a:bodyPr wrap="none">
            <a:spAutoFit/>
          </a:bodyPr>
          <a:lstStyle/>
          <a:p>
            <a:r>
              <a:rPr kumimoji="1" lang="en-US" altLang="zh-CN">
                <a:latin typeface="Times New Roman" pitchFamily="18" charset="0"/>
              </a:rPr>
              <a:t>Good Event</a:t>
            </a:r>
          </a:p>
        </p:txBody>
      </p:sp>
      <p:sp>
        <p:nvSpPr>
          <p:cNvPr id="86145" name="Text Box 129"/>
          <p:cNvSpPr txBox="1">
            <a:spLocks noChangeArrowheads="1"/>
          </p:cNvSpPr>
          <p:nvPr/>
        </p:nvSpPr>
        <p:spPr bwMode="auto">
          <a:xfrm>
            <a:off x="107950" y="6015038"/>
            <a:ext cx="939800" cy="366712"/>
          </a:xfrm>
          <a:prstGeom prst="rect">
            <a:avLst/>
          </a:prstGeom>
          <a:noFill/>
          <a:ln w="9525">
            <a:noFill/>
            <a:miter lim="800000"/>
            <a:headEnd/>
            <a:tailEnd/>
          </a:ln>
          <a:effectLst/>
        </p:spPr>
        <p:txBody>
          <a:bodyPr wrap="none">
            <a:spAutoFit/>
          </a:bodyPr>
          <a:lstStyle/>
          <a:p>
            <a:r>
              <a:rPr kumimoji="1" lang="en-US" altLang="zh-CN">
                <a:latin typeface="Times New Roman" pitchFamily="18" charset="0"/>
              </a:rPr>
              <a:t>Cosmic </a:t>
            </a:r>
          </a:p>
        </p:txBody>
      </p:sp>
      <p:sp>
        <p:nvSpPr>
          <p:cNvPr id="86146" name="Text Box 130"/>
          <p:cNvSpPr txBox="1">
            <a:spLocks noChangeArrowheads="1"/>
          </p:cNvSpPr>
          <p:nvPr/>
        </p:nvSpPr>
        <p:spPr bwMode="auto">
          <a:xfrm>
            <a:off x="2843213" y="6021388"/>
            <a:ext cx="1295400" cy="366712"/>
          </a:xfrm>
          <a:prstGeom prst="rect">
            <a:avLst/>
          </a:prstGeom>
          <a:noFill/>
          <a:ln w="9525">
            <a:noFill/>
            <a:miter lim="800000"/>
            <a:headEnd/>
            <a:tailEnd/>
          </a:ln>
          <a:effectLst/>
        </p:spPr>
        <p:txBody>
          <a:bodyPr wrap="none">
            <a:spAutoFit/>
          </a:bodyPr>
          <a:lstStyle/>
          <a:p>
            <a:r>
              <a:rPr kumimoji="1" lang="en-US" altLang="zh-CN">
                <a:latin typeface="Times New Roman" pitchFamily="18" charset="0"/>
              </a:rPr>
              <a:t>BeamLost 1</a:t>
            </a:r>
          </a:p>
        </p:txBody>
      </p:sp>
      <p:sp>
        <p:nvSpPr>
          <p:cNvPr id="86147" name="Text Box 131"/>
          <p:cNvSpPr txBox="1">
            <a:spLocks noChangeArrowheads="1"/>
          </p:cNvSpPr>
          <p:nvPr/>
        </p:nvSpPr>
        <p:spPr bwMode="auto">
          <a:xfrm>
            <a:off x="5508625" y="6021388"/>
            <a:ext cx="1295400" cy="366712"/>
          </a:xfrm>
          <a:prstGeom prst="rect">
            <a:avLst/>
          </a:prstGeom>
          <a:noFill/>
          <a:ln w="9525">
            <a:noFill/>
            <a:miter lim="800000"/>
            <a:headEnd/>
            <a:tailEnd/>
          </a:ln>
          <a:effectLst/>
        </p:spPr>
        <p:txBody>
          <a:bodyPr wrap="none">
            <a:spAutoFit/>
          </a:bodyPr>
          <a:lstStyle/>
          <a:p>
            <a:r>
              <a:rPr kumimoji="1" lang="en-US" altLang="zh-CN">
                <a:latin typeface="Times New Roman" pitchFamily="18" charset="0"/>
              </a:rPr>
              <a:t>BeamLost 2</a:t>
            </a: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 name="日期占位符 3"/>
          <p:cNvSpPr>
            <a:spLocks noGrp="1"/>
          </p:cNvSpPr>
          <p:nvPr>
            <p:ph type="dt" sz="half" idx="10"/>
          </p:nvPr>
        </p:nvSpPr>
        <p:spPr/>
        <p:txBody>
          <a:bodyPr/>
          <a:lstStyle/>
          <a:p>
            <a:r>
              <a:rPr lang="en-US" altLang="zh-CN" smtClean="0"/>
              <a:t>2014-7-18 IHEP</a:t>
            </a:r>
            <a:endParaRPr lang="en-US" altLang="zh-CN"/>
          </a:p>
        </p:txBody>
      </p:sp>
      <p:sp>
        <p:nvSpPr>
          <p:cNvPr id="153" name="灯片编号占位符 4"/>
          <p:cNvSpPr>
            <a:spLocks noGrp="1"/>
          </p:cNvSpPr>
          <p:nvPr>
            <p:ph type="sldNum" sz="quarter" idx="11"/>
          </p:nvPr>
        </p:nvSpPr>
        <p:spPr/>
        <p:txBody>
          <a:bodyPr/>
          <a:lstStyle/>
          <a:p>
            <a:fld id="{43B8345F-F31F-4548-A243-E19CB600E74D}" type="slidenum">
              <a:rPr lang="en-US" altLang="zh-CN"/>
              <a:pPr/>
              <a:t>35</a:t>
            </a:fld>
            <a:endParaRPr lang="en-US" altLang="zh-CN"/>
          </a:p>
        </p:txBody>
      </p:sp>
      <p:sp>
        <p:nvSpPr>
          <p:cNvPr id="154" name="页脚占位符 5"/>
          <p:cNvSpPr>
            <a:spLocks noGrp="1"/>
          </p:cNvSpPr>
          <p:nvPr>
            <p:ph type="ftr" sz="quarter" idx="12"/>
          </p:nvPr>
        </p:nvSpPr>
        <p:spPr/>
        <p:txBody>
          <a:bodyPr/>
          <a:lstStyle/>
          <a:p>
            <a:r>
              <a:rPr lang="pt-BR" altLang="zh-CN" smtClean="0"/>
              <a:t>Z.-A. LIU     EPC Seminar</a:t>
            </a:r>
            <a:endParaRPr lang="en-US" altLang="zh-CN"/>
          </a:p>
        </p:txBody>
      </p:sp>
      <p:sp>
        <p:nvSpPr>
          <p:cNvPr id="65538" name="Rectangle 2"/>
          <p:cNvSpPr>
            <a:spLocks noGrp="1" noRot="1" noChangeArrowheads="1"/>
          </p:cNvSpPr>
          <p:nvPr>
            <p:ph type="title"/>
          </p:nvPr>
        </p:nvSpPr>
        <p:spPr>
          <a:xfrm>
            <a:off x="1042988" y="188913"/>
            <a:ext cx="7921625" cy="503237"/>
          </a:xfrm>
          <a:solidFill>
            <a:srgbClr val="0000FF"/>
          </a:solidFill>
        </p:spPr>
        <p:txBody>
          <a:bodyPr/>
          <a:lstStyle/>
          <a:p>
            <a:r>
              <a:rPr lang="en-US" altLang="zh-CN" sz="3200" dirty="0">
                <a:solidFill>
                  <a:srgbClr val="FFFF00"/>
                </a:solidFill>
              </a:rPr>
              <a:t> MDC </a:t>
            </a:r>
            <a:r>
              <a:rPr lang="en-US" altLang="zh-CN" sz="3200" dirty="0" smtClean="0">
                <a:solidFill>
                  <a:srgbClr val="FFFF00"/>
                </a:solidFill>
              </a:rPr>
              <a:t>hardware </a:t>
            </a:r>
            <a:r>
              <a:rPr lang="en-US" altLang="zh-CN" sz="3200" dirty="0" err="1" smtClean="0">
                <a:solidFill>
                  <a:srgbClr val="FFFF00"/>
                </a:solidFill>
              </a:rPr>
              <a:t>implimentation</a:t>
            </a:r>
            <a:r>
              <a:rPr lang="zh-CN" altLang="en-US" sz="3200" dirty="0" smtClean="0">
                <a:solidFill>
                  <a:srgbClr val="FFFF00"/>
                </a:solidFill>
              </a:rPr>
              <a:t> </a:t>
            </a:r>
            <a:endParaRPr lang="zh-CN" altLang="en-US" sz="3200" dirty="0">
              <a:solidFill>
                <a:srgbClr val="FFFF00"/>
              </a:solidFill>
            </a:endParaRPr>
          </a:p>
        </p:txBody>
      </p:sp>
      <p:sp>
        <p:nvSpPr>
          <p:cNvPr id="65544" name="Rectangle 8"/>
          <p:cNvSpPr>
            <a:spLocks noChangeArrowheads="1"/>
          </p:cNvSpPr>
          <p:nvPr/>
        </p:nvSpPr>
        <p:spPr bwMode="auto">
          <a:xfrm>
            <a:off x="1474788" y="4541838"/>
            <a:ext cx="71437" cy="73025"/>
          </a:xfrm>
          <a:prstGeom prst="rect">
            <a:avLst/>
          </a:prstGeom>
          <a:solidFill>
            <a:srgbClr val="FFFF00"/>
          </a:solidFill>
          <a:ln w="9525">
            <a:solidFill>
              <a:schemeClr val="tx1"/>
            </a:solidFill>
            <a:miter lim="800000"/>
            <a:headEnd/>
            <a:tailEnd/>
          </a:ln>
          <a:effectLst/>
        </p:spPr>
        <p:txBody>
          <a:bodyPr wrap="none" anchor="ctr"/>
          <a:lstStyle/>
          <a:p>
            <a:endParaRPr lang="zh-CN" altLang="en-US"/>
          </a:p>
        </p:txBody>
      </p:sp>
      <p:sp>
        <p:nvSpPr>
          <p:cNvPr id="65545" name="Rectangle 9"/>
          <p:cNvSpPr>
            <a:spLocks noChangeArrowheads="1"/>
          </p:cNvSpPr>
          <p:nvPr/>
        </p:nvSpPr>
        <p:spPr bwMode="auto">
          <a:xfrm>
            <a:off x="1187450" y="4541838"/>
            <a:ext cx="71438" cy="73025"/>
          </a:xfrm>
          <a:prstGeom prst="rect">
            <a:avLst/>
          </a:prstGeom>
          <a:solidFill>
            <a:srgbClr val="FFCCCC"/>
          </a:solidFill>
          <a:ln w="9525">
            <a:solidFill>
              <a:schemeClr val="tx1"/>
            </a:solidFill>
            <a:miter lim="800000"/>
            <a:headEnd/>
            <a:tailEnd/>
          </a:ln>
          <a:effectLst/>
        </p:spPr>
        <p:txBody>
          <a:bodyPr wrap="none" anchor="ctr"/>
          <a:lstStyle/>
          <a:p>
            <a:endParaRPr lang="zh-CN" altLang="en-US"/>
          </a:p>
        </p:txBody>
      </p:sp>
      <p:sp>
        <p:nvSpPr>
          <p:cNvPr id="65546" name="Rectangle 10"/>
          <p:cNvSpPr>
            <a:spLocks noChangeArrowheads="1"/>
          </p:cNvSpPr>
          <p:nvPr/>
        </p:nvSpPr>
        <p:spPr bwMode="auto">
          <a:xfrm>
            <a:off x="971550" y="4541838"/>
            <a:ext cx="71438" cy="73025"/>
          </a:xfrm>
          <a:prstGeom prst="rect">
            <a:avLst/>
          </a:prstGeom>
          <a:solidFill>
            <a:srgbClr val="FFCCCC"/>
          </a:solidFill>
          <a:ln w="9525">
            <a:solidFill>
              <a:schemeClr val="tx1"/>
            </a:solidFill>
            <a:miter lim="800000"/>
            <a:headEnd/>
            <a:tailEnd/>
          </a:ln>
          <a:effectLst/>
        </p:spPr>
        <p:txBody>
          <a:bodyPr wrap="none" anchor="ctr"/>
          <a:lstStyle/>
          <a:p>
            <a:endParaRPr lang="zh-CN" altLang="en-US"/>
          </a:p>
        </p:txBody>
      </p:sp>
      <p:sp>
        <p:nvSpPr>
          <p:cNvPr id="65547" name="Rectangle 11"/>
          <p:cNvSpPr>
            <a:spLocks noChangeArrowheads="1"/>
          </p:cNvSpPr>
          <p:nvPr/>
        </p:nvSpPr>
        <p:spPr bwMode="auto">
          <a:xfrm>
            <a:off x="1763713" y="4541838"/>
            <a:ext cx="71437" cy="73025"/>
          </a:xfrm>
          <a:prstGeom prst="rect">
            <a:avLst/>
          </a:prstGeom>
          <a:solidFill>
            <a:srgbClr val="FFFF00"/>
          </a:solidFill>
          <a:ln w="9525">
            <a:solidFill>
              <a:schemeClr val="tx1"/>
            </a:solidFill>
            <a:miter lim="800000"/>
            <a:headEnd/>
            <a:tailEnd/>
          </a:ln>
          <a:effectLst/>
        </p:spPr>
        <p:txBody>
          <a:bodyPr wrap="none" anchor="ctr"/>
          <a:lstStyle/>
          <a:p>
            <a:endParaRPr lang="zh-CN" altLang="en-US"/>
          </a:p>
        </p:txBody>
      </p:sp>
      <p:sp>
        <p:nvSpPr>
          <p:cNvPr id="65548" name="Rectangle 12"/>
          <p:cNvSpPr>
            <a:spLocks noChangeArrowheads="1"/>
          </p:cNvSpPr>
          <p:nvPr/>
        </p:nvSpPr>
        <p:spPr bwMode="auto">
          <a:xfrm>
            <a:off x="2051050" y="4541838"/>
            <a:ext cx="71438" cy="73025"/>
          </a:xfrm>
          <a:prstGeom prst="rect">
            <a:avLst/>
          </a:prstGeom>
          <a:solidFill>
            <a:srgbClr val="FFFF00"/>
          </a:solidFill>
          <a:ln w="9525">
            <a:solidFill>
              <a:schemeClr val="tx1"/>
            </a:solidFill>
            <a:miter lim="800000"/>
            <a:headEnd/>
            <a:tailEnd/>
          </a:ln>
          <a:effectLst/>
        </p:spPr>
        <p:txBody>
          <a:bodyPr wrap="none" anchor="ctr"/>
          <a:lstStyle/>
          <a:p>
            <a:endParaRPr lang="zh-CN" altLang="en-US"/>
          </a:p>
        </p:txBody>
      </p:sp>
      <p:sp>
        <p:nvSpPr>
          <p:cNvPr id="65549" name="Rectangle 13"/>
          <p:cNvSpPr>
            <a:spLocks noChangeArrowheads="1"/>
          </p:cNvSpPr>
          <p:nvPr/>
        </p:nvSpPr>
        <p:spPr bwMode="auto">
          <a:xfrm>
            <a:off x="2339975" y="4541838"/>
            <a:ext cx="71438" cy="73025"/>
          </a:xfrm>
          <a:prstGeom prst="rect">
            <a:avLst/>
          </a:prstGeom>
          <a:solidFill>
            <a:srgbClr val="FFFF00"/>
          </a:solidFill>
          <a:ln w="9525">
            <a:solidFill>
              <a:schemeClr val="tx1"/>
            </a:solidFill>
            <a:miter lim="800000"/>
            <a:headEnd/>
            <a:tailEnd/>
          </a:ln>
          <a:effectLst/>
        </p:spPr>
        <p:txBody>
          <a:bodyPr wrap="none" anchor="ctr"/>
          <a:lstStyle/>
          <a:p>
            <a:endParaRPr lang="zh-CN" altLang="en-US"/>
          </a:p>
        </p:txBody>
      </p:sp>
      <p:sp>
        <p:nvSpPr>
          <p:cNvPr id="65550" name="Rectangle 14"/>
          <p:cNvSpPr>
            <a:spLocks noChangeArrowheads="1"/>
          </p:cNvSpPr>
          <p:nvPr/>
        </p:nvSpPr>
        <p:spPr bwMode="auto">
          <a:xfrm>
            <a:off x="2627313" y="4541838"/>
            <a:ext cx="71437" cy="73025"/>
          </a:xfrm>
          <a:prstGeom prst="rect">
            <a:avLst/>
          </a:prstGeom>
          <a:solidFill>
            <a:srgbClr val="FFFF00"/>
          </a:solidFill>
          <a:ln w="9525">
            <a:solidFill>
              <a:schemeClr val="tx1"/>
            </a:solidFill>
            <a:miter lim="800000"/>
            <a:headEnd/>
            <a:tailEnd/>
          </a:ln>
          <a:effectLst/>
        </p:spPr>
        <p:txBody>
          <a:bodyPr wrap="none" anchor="ctr"/>
          <a:lstStyle/>
          <a:p>
            <a:endParaRPr lang="zh-CN" altLang="en-US"/>
          </a:p>
        </p:txBody>
      </p:sp>
      <p:sp>
        <p:nvSpPr>
          <p:cNvPr id="65551" name="Rectangle 15"/>
          <p:cNvSpPr>
            <a:spLocks noChangeArrowheads="1"/>
          </p:cNvSpPr>
          <p:nvPr/>
        </p:nvSpPr>
        <p:spPr bwMode="auto">
          <a:xfrm>
            <a:off x="2914650" y="4541838"/>
            <a:ext cx="71438" cy="73025"/>
          </a:xfrm>
          <a:prstGeom prst="rect">
            <a:avLst/>
          </a:prstGeom>
          <a:solidFill>
            <a:srgbClr val="FFFF00"/>
          </a:solidFill>
          <a:ln w="9525">
            <a:solidFill>
              <a:schemeClr val="tx1"/>
            </a:solidFill>
            <a:miter lim="800000"/>
            <a:headEnd/>
            <a:tailEnd/>
          </a:ln>
          <a:effectLst/>
        </p:spPr>
        <p:txBody>
          <a:bodyPr wrap="none" anchor="ctr"/>
          <a:lstStyle/>
          <a:p>
            <a:endParaRPr lang="zh-CN" altLang="en-US"/>
          </a:p>
        </p:txBody>
      </p:sp>
      <p:sp>
        <p:nvSpPr>
          <p:cNvPr id="65552" name="Rectangle 16"/>
          <p:cNvSpPr>
            <a:spLocks noChangeArrowheads="1"/>
          </p:cNvSpPr>
          <p:nvPr/>
        </p:nvSpPr>
        <p:spPr bwMode="auto">
          <a:xfrm>
            <a:off x="3203575" y="4541838"/>
            <a:ext cx="71438" cy="73025"/>
          </a:xfrm>
          <a:prstGeom prst="rect">
            <a:avLst/>
          </a:prstGeom>
          <a:solidFill>
            <a:srgbClr val="FFFF00"/>
          </a:solidFill>
          <a:ln w="9525">
            <a:solidFill>
              <a:schemeClr val="tx1"/>
            </a:solidFill>
            <a:miter lim="800000"/>
            <a:headEnd/>
            <a:tailEnd/>
          </a:ln>
          <a:effectLst/>
        </p:spPr>
        <p:txBody>
          <a:bodyPr wrap="none" anchor="ctr"/>
          <a:lstStyle/>
          <a:p>
            <a:endParaRPr lang="zh-CN" altLang="en-US"/>
          </a:p>
        </p:txBody>
      </p:sp>
      <p:sp>
        <p:nvSpPr>
          <p:cNvPr id="65553" name="Rectangle 17"/>
          <p:cNvSpPr>
            <a:spLocks noChangeArrowheads="1"/>
          </p:cNvSpPr>
          <p:nvPr/>
        </p:nvSpPr>
        <p:spPr bwMode="auto">
          <a:xfrm>
            <a:off x="3490913" y="4541838"/>
            <a:ext cx="71437" cy="73025"/>
          </a:xfrm>
          <a:prstGeom prst="rect">
            <a:avLst/>
          </a:prstGeom>
          <a:solidFill>
            <a:srgbClr val="FFFF00"/>
          </a:solidFill>
          <a:ln w="9525">
            <a:solidFill>
              <a:schemeClr val="tx1"/>
            </a:solidFill>
            <a:miter lim="800000"/>
            <a:headEnd/>
            <a:tailEnd/>
          </a:ln>
          <a:effectLst/>
        </p:spPr>
        <p:txBody>
          <a:bodyPr wrap="none" anchor="ctr"/>
          <a:lstStyle/>
          <a:p>
            <a:endParaRPr lang="zh-CN" altLang="en-US"/>
          </a:p>
        </p:txBody>
      </p:sp>
      <p:sp>
        <p:nvSpPr>
          <p:cNvPr id="65554" name="Text Box 18"/>
          <p:cNvSpPr txBox="1">
            <a:spLocks noChangeArrowheads="1"/>
          </p:cNvSpPr>
          <p:nvPr/>
        </p:nvSpPr>
        <p:spPr bwMode="auto">
          <a:xfrm>
            <a:off x="611188" y="4254500"/>
            <a:ext cx="3240087" cy="288925"/>
          </a:xfrm>
          <a:prstGeom prst="rect">
            <a:avLst/>
          </a:prstGeom>
          <a:solidFill>
            <a:srgbClr val="FFFF00"/>
          </a:solidFill>
          <a:ln w="9525">
            <a:solidFill>
              <a:schemeClr val="tx1"/>
            </a:solidFill>
            <a:miter lim="800000"/>
            <a:headEnd/>
            <a:tailEnd/>
          </a:ln>
          <a:effectLst/>
        </p:spPr>
        <p:txBody>
          <a:bodyPr anchor="ctr"/>
          <a:lstStyle/>
          <a:p>
            <a:pPr algn="ctr"/>
            <a:endParaRPr kumimoji="1" lang="zh-CN" altLang="zh-CN" sz="1600" b="1">
              <a:effectLst>
                <a:outerShdw blurRad="38100" dist="38100" dir="2700000" algn="tl">
                  <a:srgbClr val="000000"/>
                </a:outerShdw>
              </a:effectLst>
              <a:latin typeface="Times New Roman" pitchFamily="18" charset="0"/>
            </a:endParaRPr>
          </a:p>
        </p:txBody>
      </p:sp>
      <p:sp>
        <p:nvSpPr>
          <p:cNvPr id="65555" name="Text Box 19"/>
          <p:cNvSpPr txBox="1">
            <a:spLocks noChangeArrowheads="1"/>
          </p:cNvSpPr>
          <p:nvPr/>
        </p:nvSpPr>
        <p:spPr bwMode="auto">
          <a:xfrm>
            <a:off x="611188" y="4254500"/>
            <a:ext cx="576262" cy="274638"/>
          </a:xfrm>
          <a:prstGeom prst="rect">
            <a:avLst/>
          </a:prstGeom>
          <a:solidFill>
            <a:srgbClr val="FFFF00"/>
          </a:solidFill>
          <a:ln w="9525" algn="ctr">
            <a:noFill/>
            <a:miter lim="800000"/>
            <a:headEnd/>
            <a:tailEnd/>
          </a:ln>
          <a:effectLst/>
        </p:spPr>
        <p:txBody>
          <a:bodyPr>
            <a:spAutoFit/>
          </a:bodyPr>
          <a:lstStyle/>
          <a:p>
            <a:pPr algn="ctr"/>
            <a:r>
              <a:rPr kumimoji="1" lang="en-US" altLang="zh-CN" sz="1200" b="1">
                <a:solidFill>
                  <a:srgbClr val="0000FF"/>
                </a:solidFill>
                <a:latin typeface="Times New Roman" pitchFamily="18" charset="0"/>
              </a:rPr>
              <a:t>MTB</a:t>
            </a:r>
          </a:p>
        </p:txBody>
      </p:sp>
      <p:sp>
        <p:nvSpPr>
          <p:cNvPr id="65556" name="Rectangle 20"/>
          <p:cNvSpPr>
            <a:spLocks noChangeArrowheads="1"/>
          </p:cNvSpPr>
          <p:nvPr/>
        </p:nvSpPr>
        <p:spPr bwMode="auto">
          <a:xfrm>
            <a:off x="396875" y="1700213"/>
            <a:ext cx="2592388" cy="1873250"/>
          </a:xfrm>
          <a:prstGeom prst="rect">
            <a:avLst/>
          </a:prstGeom>
          <a:noFill/>
          <a:ln w="38100">
            <a:solidFill>
              <a:schemeClr val="accent1"/>
            </a:solidFill>
            <a:miter lim="800000"/>
            <a:headEnd/>
            <a:tailEnd/>
          </a:ln>
        </p:spPr>
        <p:txBody>
          <a:bodyPr/>
          <a:lstStyle/>
          <a:p>
            <a:endParaRPr kumimoji="1" lang="zh-CN" altLang="zh-CN" sz="2400">
              <a:latin typeface="Times New Roman" pitchFamily="18" charset="0"/>
            </a:endParaRPr>
          </a:p>
        </p:txBody>
      </p:sp>
      <p:sp>
        <p:nvSpPr>
          <p:cNvPr id="65557" name="Rectangle 21"/>
          <p:cNvSpPr>
            <a:spLocks noChangeArrowheads="1"/>
          </p:cNvSpPr>
          <p:nvPr/>
        </p:nvSpPr>
        <p:spPr bwMode="auto">
          <a:xfrm>
            <a:off x="3995738" y="836613"/>
            <a:ext cx="4321175" cy="2952750"/>
          </a:xfrm>
          <a:prstGeom prst="rect">
            <a:avLst/>
          </a:prstGeom>
          <a:solidFill>
            <a:schemeClr val="bg1">
              <a:alpha val="55000"/>
            </a:schemeClr>
          </a:solidFill>
          <a:ln w="31750" cap="rnd" cmpd="dbl">
            <a:solidFill>
              <a:srgbClr val="009900"/>
            </a:solidFill>
            <a:prstDash val="sysDot"/>
            <a:miter lim="800000"/>
            <a:headEnd/>
            <a:tailEnd/>
          </a:ln>
        </p:spPr>
        <p:txBody>
          <a:bodyPr/>
          <a:lstStyle/>
          <a:p>
            <a:endParaRPr kumimoji="1" lang="zh-CN" altLang="zh-CN" sz="2400">
              <a:latin typeface="Arial" pitchFamily="34" charset="0"/>
            </a:endParaRPr>
          </a:p>
        </p:txBody>
      </p:sp>
      <p:sp>
        <p:nvSpPr>
          <p:cNvPr id="65558" name="Text Box 22"/>
          <p:cNvSpPr txBox="1">
            <a:spLocks noChangeArrowheads="1"/>
          </p:cNvSpPr>
          <p:nvPr/>
        </p:nvSpPr>
        <p:spPr bwMode="auto">
          <a:xfrm>
            <a:off x="1619250" y="1987550"/>
            <a:ext cx="1152525" cy="936625"/>
          </a:xfrm>
          <a:prstGeom prst="rect">
            <a:avLst/>
          </a:prstGeom>
          <a:solidFill>
            <a:srgbClr val="E1FFE1"/>
          </a:solidFill>
          <a:ln w="9525">
            <a:solidFill>
              <a:schemeClr val="tx1"/>
            </a:solidFill>
            <a:miter lim="800000"/>
            <a:headEnd/>
            <a:tailEnd/>
          </a:ln>
          <a:effectLst/>
        </p:spPr>
        <p:txBody>
          <a:bodyPr anchor="ctr"/>
          <a:lstStyle/>
          <a:p>
            <a:pPr algn="ctr"/>
            <a:r>
              <a:rPr kumimoji="1" lang="en-US" altLang="zh-CN" sz="1400" b="1">
                <a:effectLst>
                  <a:outerShdw blurRad="38100" dist="38100" dir="2700000" algn="tl">
                    <a:srgbClr val="000000"/>
                  </a:outerShdw>
                </a:effectLst>
                <a:latin typeface="Times New Roman" pitchFamily="18" charset="0"/>
              </a:rPr>
              <a:t>MDC Fiber</a:t>
            </a:r>
          </a:p>
          <a:p>
            <a:pPr algn="ctr"/>
            <a:r>
              <a:rPr kumimoji="1" lang="en-US" altLang="zh-CN" sz="1400" b="1">
                <a:effectLst>
                  <a:outerShdw blurRad="38100" dist="38100" dir="2700000" algn="tl">
                    <a:srgbClr val="000000"/>
                  </a:outerShdw>
                </a:effectLst>
                <a:latin typeface="Times New Roman" pitchFamily="18" charset="0"/>
              </a:rPr>
              <a:t>Transmitter</a:t>
            </a:r>
          </a:p>
        </p:txBody>
      </p:sp>
      <p:sp>
        <p:nvSpPr>
          <p:cNvPr id="65559" name="Line 23"/>
          <p:cNvSpPr>
            <a:spLocks noChangeShapeType="1"/>
          </p:cNvSpPr>
          <p:nvPr/>
        </p:nvSpPr>
        <p:spPr bwMode="auto">
          <a:xfrm flipH="1" flipV="1">
            <a:off x="1331913" y="2492375"/>
            <a:ext cx="215900" cy="0"/>
          </a:xfrm>
          <a:prstGeom prst="line">
            <a:avLst/>
          </a:prstGeom>
          <a:noFill/>
          <a:ln w="9525">
            <a:solidFill>
              <a:schemeClr val="tx1"/>
            </a:solidFill>
            <a:round/>
            <a:headEnd/>
            <a:tailEnd/>
          </a:ln>
          <a:effectLst/>
        </p:spPr>
        <p:txBody>
          <a:bodyPr anchor="ctr"/>
          <a:lstStyle/>
          <a:p>
            <a:endParaRPr lang="zh-CN" altLang="en-US"/>
          </a:p>
        </p:txBody>
      </p:sp>
      <p:sp>
        <p:nvSpPr>
          <p:cNvPr id="65560" name="Line 24"/>
          <p:cNvSpPr>
            <a:spLocks noChangeShapeType="1"/>
          </p:cNvSpPr>
          <p:nvPr/>
        </p:nvSpPr>
        <p:spPr bwMode="auto">
          <a:xfrm flipH="1">
            <a:off x="1403350" y="2419350"/>
            <a:ext cx="144463" cy="144463"/>
          </a:xfrm>
          <a:prstGeom prst="line">
            <a:avLst/>
          </a:prstGeom>
          <a:noFill/>
          <a:ln w="9525">
            <a:solidFill>
              <a:schemeClr val="tx1"/>
            </a:solidFill>
            <a:round/>
            <a:headEnd/>
            <a:tailEnd/>
          </a:ln>
          <a:effectLst/>
        </p:spPr>
        <p:txBody>
          <a:bodyPr anchor="ctr"/>
          <a:lstStyle/>
          <a:p>
            <a:endParaRPr lang="zh-CN" altLang="en-US"/>
          </a:p>
        </p:txBody>
      </p:sp>
      <p:sp>
        <p:nvSpPr>
          <p:cNvPr id="65561" name="Text Box 25"/>
          <p:cNvSpPr txBox="1">
            <a:spLocks noChangeArrowheads="1"/>
          </p:cNvSpPr>
          <p:nvPr/>
        </p:nvSpPr>
        <p:spPr bwMode="auto">
          <a:xfrm>
            <a:off x="611188" y="2060575"/>
            <a:ext cx="720725" cy="863600"/>
          </a:xfrm>
          <a:prstGeom prst="rect">
            <a:avLst/>
          </a:prstGeom>
          <a:noFill/>
          <a:ln w="9525">
            <a:solidFill>
              <a:schemeClr val="tx1"/>
            </a:solidFill>
            <a:miter lim="800000"/>
            <a:headEnd/>
            <a:tailEnd/>
          </a:ln>
          <a:effectLst/>
        </p:spPr>
        <p:txBody>
          <a:bodyPr anchor="ctr"/>
          <a:lstStyle/>
          <a:p>
            <a:pPr algn="ctr"/>
            <a:r>
              <a:rPr kumimoji="1" lang="en-US" altLang="zh-CN" sz="1400" b="1">
                <a:effectLst>
                  <a:outerShdw blurRad="38100" dist="38100" dir="2700000" algn="tl">
                    <a:srgbClr val="000000"/>
                  </a:outerShdw>
                </a:effectLst>
                <a:latin typeface="Times New Roman" pitchFamily="18" charset="0"/>
              </a:rPr>
              <a:t>MDC</a:t>
            </a:r>
          </a:p>
          <a:p>
            <a:pPr algn="ctr"/>
            <a:r>
              <a:rPr kumimoji="1" lang="en-US" altLang="zh-CN" sz="1400" b="1">
                <a:effectLst>
                  <a:outerShdw blurRad="38100" dist="38100" dir="2700000" algn="tl">
                    <a:srgbClr val="000000"/>
                  </a:outerShdw>
                </a:effectLst>
                <a:latin typeface="Times New Roman" pitchFamily="18" charset="0"/>
              </a:rPr>
              <a:t>Q&amp;T</a:t>
            </a:r>
          </a:p>
        </p:txBody>
      </p:sp>
      <p:sp>
        <p:nvSpPr>
          <p:cNvPr id="65562" name="Line 26"/>
          <p:cNvSpPr>
            <a:spLocks noChangeShapeType="1"/>
          </p:cNvSpPr>
          <p:nvPr/>
        </p:nvSpPr>
        <p:spPr bwMode="auto">
          <a:xfrm flipH="1">
            <a:off x="2773363" y="2420938"/>
            <a:ext cx="647700" cy="0"/>
          </a:xfrm>
          <a:prstGeom prst="line">
            <a:avLst/>
          </a:prstGeom>
          <a:noFill/>
          <a:ln w="9525">
            <a:solidFill>
              <a:srgbClr val="FF9933"/>
            </a:solidFill>
            <a:round/>
            <a:headEnd/>
            <a:tailEnd/>
          </a:ln>
          <a:effectLst/>
        </p:spPr>
        <p:txBody>
          <a:bodyPr anchor="ctr"/>
          <a:lstStyle/>
          <a:p>
            <a:endParaRPr lang="zh-CN" altLang="en-US"/>
          </a:p>
        </p:txBody>
      </p:sp>
      <p:sp>
        <p:nvSpPr>
          <p:cNvPr id="65563" name="Line 27"/>
          <p:cNvSpPr>
            <a:spLocks noChangeShapeType="1"/>
          </p:cNvSpPr>
          <p:nvPr/>
        </p:nvSpPr>
        <p:spPr bwMode="auto">
          <a:xfrm flipH="1">
            <a:off x="2989263" y="2349500"/>
            <a:ext cx="144462" cy="144463"/>
          </a:xfrm>
          <a:prstGeom prst="line">
            <a:avLst/>
          </a:prstGeom>
          <a:noFill/>
          <a:ln w="9525">
            <a:solidFill>
              <a:srgbClr val="FF9933"/>
            </a:solidFill>
            <a:round/>
            <a:headEnd/>
            <a:tailEnd/>
          </a:ln>
          <a:effectLst/>
        </p:spPr>
        <p:txBody>
          <a:bodyPr anchor="ctr"/>
          <a:lstStyle/>
          <a:p>
            <a:endParaRPr lang="zh-CN" altLang="en-US"/>
          </a:p>
        </p:txBody>
      </p:sp>
      <p:sp>
        <p:nvSpPr>
          <p:cNvPr id="65564" name="Line 28"/>
          <p:cNvSpPr>
            <a:spLocks noChangeShapeType="1"/>
          </p:cNvSpPr>
          <p:nvPr/>
        </p:nvSpPr>
        <p:spPr bwMode="auto">
          <a:xfrm>
            <a:off x="3421063" y="1843088"/>
            <a:ext cx="0" cy="1154112"/>
          </a:xfrm>
          <a:prstGeom prst="line">
            <a:avLst/>
          </a:prstGeom>
          <a:noFill/>
          <a:ln w="9525">
            <a:solidFill>
              <a:srgbClr val="FF9933"/>
            </a:solidFill>
            <a:round/>
            <a:headEnd/>
            <a:tailEnd/>
          </a:ln>
          <a:effectLst/>
        </p:spPr>
        <p:txBody>
          <a:bodyPr anchor="ctr"/>
          <a:lstStyle/>
          <a:p>
            <a:endParaRPr lang="zh-CN" altLang="en-US"/>
          </a:p>
        </p:txBody>
      </p:sp>
      <p:sp>
        <p:nvSpPr>
          <p:cNvPr id="65565" name="Line 29"/>
          <p:cNvSpPr>
            <a:spLocks noChangeShapeType="1"/>
          </p:cNvSpPr>
          <p:nvPr/>
        </p:nvSpPr>
        <p:spPr bwMode="auto">
          <a:xfrm flipH="1">
            <a:off x="3421063" y="1843088"/>
            <a:ext cx="790575" cy="0"/>
          </a:xfrm>
          <a:prstGeom prst="line">
            <a:avLst/>
          </a:prstGeom>
          <a:noFill/>
          <a:ln w="9525">
            <a:solidFill>
              <a:srgbClr val="FF9933"/>
            </a:solidFill>
            <a:round/>
            <a:headEnd/>
            <a:tailEnd/>
          </a:ln>
          <a:effectLst/>
        </p:spPr>
        <p:txBody>
          <a:bodyPr anchor="ctr"/>
          <a:lstStyle/>
          <a:p>
            <a:endParaRPr lang="zh-CN" altLang="en-US"/>
          </a:p>
        </p:txBody>
      </p:sp>
      <p:sp>
        <p:nvSpPr>
          <p:cNvPr id="65566" name="Line 30"/>
          <p:cNvSpPr>
            <a:spLocks noChangeShapeType="1"/>
          </p:cNvSpPr>
          <p:nvPr/>
        </p:nvSpPr>
        <p:spPr bwMode="auto">
          <a:xfrm flipH="1">
            <a:off x="3636963" y="1770063"/>
            <a:ext cx="144462" cy="144462"/>
          </a:xfrm>
          <a:prstGeom prst="line">
            <a:avLst/>
          </a:prstGeom>
          <a:noFill/>
          <a:ln w="9525">
            <a:solidFill>
              <a:srgbClr val="FF9933"/>
            </a:solidFill>
            <a:round/>
            <a:headEnd/>
            <a:tailEnd/>
          </a:ln>
          <a:effectLst/>
        </p:spPr>
        <p:txBody>
          <a:bodyPr anchor="ctr"/>
          <a:lstStyle/>
          <a:p>
            <a:endParaRPr lang="zh-CN" altLang="en-US"/>
          </a:p>
        </p:txBody>
      </p:sp>
      <p:sp>
        <p:nvSpPr>
          <p:cNvPr id="65567" name="Line 31"/>
          <p:cNvSpPr>
            <a:spLocks noChangeShapeType="1"/>
          </p:cNvSpPr>
          <p:nvPr/>
        </p:nvSpPr>
        <p:spPr bwMode="auto">
          <a:xfrm flipH="1">
            <a:off x="3421063" y="2995613"/>
            <a:ext cx="647700" cy="3175"/>
          </a:xfrm>
          <a:prstGeom prst="line">
            <a:avLst/>
          </a:prstGeom>
          <a:noFill/>
          <a:ln w="9525">
            <a:solidFill>
              <a:srgbClr val="FF9933"/>
            </a:solidFill>
            <a:round/>
            <a:headEnd/>
            <a:tailEnd/>
          </a:ln>
          <a:effectLst/>
        </p:spPr>
        <p:txBody>
          <a:bodyPr anchor="ctr"/>
          <a:lstStyle/>
          <a:p>
            <a:endParaRPr lang="zh-CN" altLang="en-US"/>
          </a:p>
        </p:txBody>
      </p:sp>
      <p:sp>
        <p:nvSpPr>
          <p:cNvPr id="65568" name="Line 32"/>
          <p:cNvSpPr>
            <a:spLocks noChangeShapeType="1"/>
          </p:cNvSpPr>
          <p:nvPr/>
        </p:nvSpPr>
        <p:spPr bwMode="auto">
          <a:xfrm flipH="1">
            <a:off x="3636963" y="2925763"/>
            <a:ext cx="144462" cy="144462"/>
          </a:xfrm>
          <a:prstGeom prst="line">
            <a:avLst/>
          </a:prstGeom>
          <a:noFill/>
          <a:ln w="9525">
            <a:solidFill>
              <a:srgbClr val="FF9933"/>
            </a:solidFill>
            <a:round/>
            <a:headEnd/>
            <a:tailEnd/>
          </a:ln>
          <a:effectLst/>
        </p:spPr>
        <p:txBody>
          <a:bodyPr anchor="ctr"/>
          <a:lstStyle/>
          <a:p>
            <a:endParaRPr lang="zh-CN" altLang="en-US"/>
          </a:p>
        </p:txBody>
      </p:sp>
      <p:sp>
        <p:nvSpPr>
          <p:cNvPr id="65569" name="Text Box 33"/>
          <p:cNvSpPr txBox="1">
            <a:spLocks noChangeArrowheads="1"/>
          </p:cNvSpPr>
          <p:nvPr/>
        </p:nvSpPr>
        <p:spPr bwMode="auto">
          <a:xfrm>
            <a:off x="4140200" y="1555750"/>
            <a:ext cx="1008063" cy="574675"/>
          </a:xfrm>
          <a:prstGeom prst="rect">
            <a:avLst/>
          </a:prstGeom>
          <a:solidFill>
            <a:srgbClr val="FFFFCC"/>
          </a:solidFill>
          <a:ln w="9525">
            <a:solidFill>
              <a:schemeClr val="tx1"/>
            </a:solidFill>
            <a:miter lim="800000"/>
            <a:headEnd/>
            <a:tailEnd/>
          </a:ln>
          <a:effectLst/>
        </p:spPr>
        <p:txBody>
          <a:bodyPr anchor="ctr"/>
          <a:lstStyle/>
          <a:p>
            <a:pPr algn="ctr"/>
            <a:r>
              <a:rPr kumimoji="1" lang="en-US" altLang="zh-CN" sz="1600" b="1">
                <a:effectLst>
                  <a:outerShdw blurRad="38100" dist="38100" dir="2700000" algn="tl">
                    <a:srgbClr val="000000"/>
                  </a:outerShdw>
                </a:effectLst>
                <a:latin typeface="Times New Roman" pitchFamily="18" charset="0"/>
              </a:rPr>
              <a:t>Track</a:t>
            </a:r>
          </a:p>
          <a:p>
            <a:pPr algn="ctr"/>
            <a:r>
              <a:rPr kumimoji="1" lang="en-US" altLang="zh-CN" sz="1600" b="1">
                <a:effectLst>
                  <a:outerShdw blurRad="38100" dist="38100" dir="2700000" algn="tl">
                    <a:srgbClr val="000000"/>
                  </a:outerShdw>
                </a:effectLst>
                <a:latin typeface="Times New Roman" pitchFamily="18" charset="0"/>
              </a:rPr>
              <a:t>Finder</a:t>
            </a:r>
          </a:p>
        </p:txBody>
      </p:sp>
      <p:sp>
        <p:nvSpPr>
          <p:cNvPr id="65570" name="Text Box 34"/>
          <p:cNvSpPr txBox="1">
            <a:spLocks noChangeArrowheads="1"/>
          </p:cNvSpPr>
          <p:nvPr/>
        </p:nvSpPr>
        <p:spPr bwMode="auto">
          <a:xfrm>
            <a:off x="4068763" y="2635250"/>
            <a:ext cx="1366837" cy="646113"/>
          </a:xfrm>
          <a:prstGeom prst="rect">
            <a:avLst/>
          </a:prstGeom>
          <a:solidFill>
            <a:srgbClr val="FFE1E1"/>
          </a:solidFill>
          <a:ln w="9525">
            <a:solidFill>
              <a:schemeClr val="tx1"/>
            </a:solidFill>
            <a:miter lim="800000"/>
            <a:headEnd/>
            <a:tailEnd/>
          </a:ln>
          <a:effectLst/>
        </p:spPr>
        <p:txBody>
          <a:bodyPr anchor="ctr"/>
          <a:lstStyle/>
          <a:p>
            <a:pPr algn="ctr"/>
            <a:r>
              <a:rPr kumimoji="1" lang="en-US" altLang="zh-CN" sz="1600" b="1">
                <a:effectLst>
                  <a:outerShdw blurRad="38100" dist="38100" dir="2700000" algn="tl">
                    <a:srgbClr val="000000"/>
                  </a:outerShdw>
                </a:effectLst>
                <a:latin typeface="Times New Roman" pitchFamily="18" charset="0"/>
              </a:rPr>
              <a:t>Inner- layer Track Finder</a:t>
            </a:r>
          </a:p>
        </p:txBody>
      </p:sp>
      <p:sp>
        <p:nvSpPr>
          <p:cNvPr id="65571" name="Line 35"/>
          <p:cNvSpPr>
            <a:spLocks noChangeShapeType="1"/>
          </p:cNvSpPr>
          <p:nvPr/>
        </p:nvSpPr>
        <p:spPr bwMode="auto">
          <a:xfrm flipH="1" flipV="1">
            <a:off x="5148263" y="1843088"/>
            <a:ext cx="288925" cy="0"/>
          </a:xfrm>
          <a:prstGeom prst="line">
            <a:avLst/>
          </a:prstGeom>
          <a:noFill/>
          <a:ln w="9525">
            <a:solidFill>
              <a:schemeClr val="tx1"/>
            </a:solidFill>
            <a:round/>
            <a:headEnd/>
            <a:tailEnd/>
          </a:ln>
          <a:effectLst/>
        </p:spPr>
        <p:txBody>
          <a:bodyPr anchor="ctr"/>
          <a:lstStyle/>
          <a:p>
            <a:endParaRPr lang="zh-CN" altLang="en-US"/>
          </a:p>
        </p:txBody>
      </p:sp>
      <p:sp>
        <p:nvSpPr>
          <p:cNvPr id="65572" name="Line 36"/>
          <p:cNvSpPr>
            <a:spLocks noChangeShapeType="1"/>
          </p:cNvSpPr>
          <p:nvPr/>
        </p:nvSpPr>
        <p:spPr bwMode="auto">
          <a:xfrm flipH="1">
            <a:off x="5221288" y="1771650"/>
            <a:ext cx="144462" cy="144463"/>
          </a:xfrm>
          <a:prstGeom prst="line">
            <a:avLst/>
          </a:prstGeom>
          <a:noFill/>
          <a:ln w="9525">
            <a:solidFill>
              <a:schemeClr val="tx1"/>
            </a:solidFill>
            <a:round/>
            <a:headEnd/>
            <a:tailEnd/>
          </a:ln>
          <a:effectLst/>
        </p:spPr>
        <p:txBody>
          <a:bodyPr anchor="ctr"/>
          <a:lstStyle/>
          <a:p>
            <a:endParaRPr lang="zh-CN" altLang="en-US"/>
          </a:p>
        </p:txBody>
      </p:sp>
      <p:sp>
        <p:nvSpPr>
          <p:cNvPr id="65573" name="Line 37"/>
          <p:cNvSpPr>
            <a:spLocks noChangeShapeType="1"/>
          </p:cNvSpPr>
          <p:nvPr/>
        </p:nvSpPr>
        <p:spPr bwMode="auto">
          <a:xfrm>
            <a:off x="5437188" y="1411288"/>
            <a:ext cx="1587" cy="938212"/>
          </a:xfrm>
          <a:prstGeom prst="line">
            <a:avLst/>
          </a:prstGeom>
          <a:noFill/>
          <a:ln w="9525">
            <a:solidFill>
              <a:schemeClr val="tx1"/>
            </a:solidFill>
            <a:round/>
            <a:headEnd/>
            <a:tailEnd/>
          </a:ln>
          <a:effectLst/>
        </p:spPr>
        <p:txBody>
          <a:bodyPr anchor="ctr"/>
          <a:lstStyle/>
          <a:p>
            <a:endParaRPr lang="zh-CN" altLang="en-US"/>
          </a:p>
        </p:txBody>
      </p:sp>
      <p:sp>
        <p:nvSpPr>
          <p:cNvPr id="65574" name="Line 38"/>
          <p:cNvSpPr>
            <a:spLocks noChangeShapeType="1"/>
          </p:cNvSpPr>
          <p:nvPr/>
        </p:nvSpPr>
        <p:spPr bwMode="auto">
          <a:xfrm flipH="1">
            <a:off x="5437188" y="1411288"/>
            <a:ext cx="646112" cy="0"/>
          </a:xfrm>
          <a:prstGeom prst="line">
            <a:avLst/>
          </a:prstGeom>
          <a:noFill/>
          <a:ln w="9525">
            <a:solidFill>
              <a:schemeClr val="tx1"/>
            </a:solidFill>
            <a:round/>
            <a:headEnd/>
            <a:tailEnd/>
          </a:ln>
          <a:effectLst/>
        </p:spPr>
        <p:txBody>
          <a:bodyPr anchor="ctr"/>
          <a:lstStyle/>
          <a:p>
            <a:endParaRPr lang="zh-CN" altLang="en-US"/>
          </a:p>
        </p:txBody>
      </p:sp>
      <p:sp>
        <p:nvSpPr>
          <p:cNvPr id="65575" name="Line 39"/>
          <p:cNvSpPr>
            <a:spLocks noChangeShapeType="1"/>
          </p:cNvSpPr>
          <p:nvPr/>
        </p:nvSpPr>
        <p:spPr bwMode="auto">
          <a:xfrm flipH="1">
            <a:off x="5724525" y="1339850"/>
            <a:ext cx="144463" cy="144463"/>
          </a:xfrm>
          <a:prstGeom prst="line">
            <a:avLst/>
          </a:prstGeom>
          <a:noFill/>
          <a:ln w="9525">
            <a:solidFill>
              <a:schemeClr val="tx1"/>
            </a:solidFill>
            <a:round/>
            <a:headEnd/>
            <a:tailEnd/>
          </a:ln>
          <a:effectLst/>
        </p:spPr>
        <p:txBody>
          <a:bodyPr anchor="ctr"/>
          <a:lstStyle/>
          <a:p>
            <a:endParaRPr lang="zh-CN" altLang="en-US"/>
          </a:p>
        </p:txBody>
      </p:sp>
      <p:sp>
        <p:nvSpPr>
          <p:cNvPr id="65576" name="Line 40"/>
          <p:cNvSpPr>
            <a:spLocks noChangeShapeType="1"/>
          </p:cNvSpPr>
          <p:nvPr/>
        </p:nvSpPr>
        <p:spPr bwMode="auto">
          <a:xfrm flipH="1">
            <a:off x="5437188" y="2347913"/>
            <a:ext cx="647700" cy="0"/>
          </a:xfrm>
          <a:prstGeom prst="line">
            <a:avLst/>
          </a:prstGeom>
          <a:noFill/>
          <a:ln w="9525">
            <a:solidFill>
              <a:schemeClr val="tx1"/>
            </a:solidFill>
            <a:round/>
            <a:headEnd/>
            <a:tailEnd/>
          </a:ln>
          <a:effectLst/>
        </p:spPr>
        <p:txBody>
          <a:bodyPr anchor="ctr"/>
          <a:lstStyle/>
          <a:p>
            <a:endParaRPr lang="zh-CN" altLang="en-US"/>
          </a:p>
        </p:txBody>
      </p:sp>
      <p:sp>
        <p:nvSpPr>
          <p:cNvPr id="65577" name="Line 41"/>
          <p:cNvSpPr>
            <a:spLocks noChangeShapeType="1"/>
          </p:cNvSpPr>
          <p:nvPr/>
        </p:nvSpPr>
        <p:spPr bwMode="auto">
          <a:xfrm flipH="1">
            <a:off x="5724525" y="2276475"/>
            <a:ext cx="144463" cy="144463"/>
          </a:xfrm>
          <a:prstGeom prst="line">
            <a:avLst/>
          </a:prstGeom>
          <a:noFill/>
          <a:ln w="9525">
            <a:solidFill>
              <a:schemeClr val="tx1"/>
            </a:solidFill>
            <a:round/>
            <a:headEnd/>
            <a:tailEnd/>
          </a:ln>
          <a:effectLst/>
        </p:spPr>
        <p:txBody>
          <a:bodyPr anchor="ctr"/>
          <a:lstStyle/>
          <a:p>
            <a:endParaRPr lang="zh-CN" altLang="en-US"/>
          </a:p>
        </p:txBody>
      </p:sp>
      <p:sp>
        <p:nvSpPr>
          <p:cNvPr id="65578" name="Text Box 42"/>
          <p:cNvSpPr txBox="1">
            <a:spLocks noChangeArrowheads="1"/>
          </p:cNvSpPr>
          <p:nvPr/>
        </p:nvSpPr>
        <p:spPr bwMode="auto">
          <a:xfrm>
            <a:off x="6011863" y="1052513"/>
            <a:ext cx="1295400" cy="574675"/>
          </a:xfrm>
          <a:prstGeom prst="rect">
            <a:avLst/>
          </a:prstGeom>
          <a:solidFill>
            <a:srgbClr val="D9F1FF"/>
          </a:solidFill>
          <a:ln w="9525">
            <a:solidFill>
              <a:schemeClr val="tx1"/>
            </a:solidFill>
            <a:miter lim="800000"/>
            <a:headEnd/>
            <a:tailEnd/>
          </a:ln>
          <a:effectLst/>
        </p:spPr>
        <p:txBody>
          <a:bodyPr anchor="ctr"/>
          <a:lstStyle/>
          <a:p>
            <a:pPr algn="ctr"/>
            <a:r>
              <a:rPr kumimoji="1" lang="en-US" altLang="zh-CN" sz="1600" b="1">
                <a:effectLst>
                  <a:outerShdw blurRad="38100" dist="38100" dir="2700000" algn="tl">
                    <a:srgbClr val="000000"/>
                  </a:outerShdw>
                </a:effectLst>
                <a:latin typeface="Times New Roman" pitchFamily="18" charset="0"/>
              </a:rPr>
              <a:t>Long Track Counter</a:t>
            </a:r>
            <a:endParaRPr kumimoji="1" lang="en-US" altLang="zh-CN" sz="1200" b="1">
              <a:effectLst>
                <a:outerShdw blurRad="38100" dist="38100" dir="2700000" algn="tl">
                  <a:srgbClr val="000000"/>
                </a:outerShdw>
              </a:effectLst>
              <a:latin typeface="Times New Roman" pitchFamily="18" charset="0"/>
            </a:endParaRPr>
          </a:p>
        </p:txBody>
      </p:sp>
      <p:sp>
        <p:nvSpPr>
          <p:cNvPr id="65579" name="Text Box 43"/>
          <p:cNvSpPr txBox="1">
            <a:spLocks noChangeArrowheads="1"/>
          </p:cNvSpPr>
          <p:nvPr/>
        </p:nvSpPr>
        <p:spPr bwMode="auto">
          <a:xfrm>
            <a:off x="6011863" y="2060575"/>
            <a:ext cx="1295400" cy="576263"/>
          </a:xfrm>
          <a:prstGeom prst="rect">
            <a:avLst/>
          </a:prstGeom>
          <a:solidFill>
            <a:srgbClr val="D9F1FF"/>
          </a:solidFill>
          <a:ln w="9525">
            <a:solidFill>
              <a:schemeClr val="tx1"/>
            </a:solidFill>
            <a:miter lim="800000"/>
            <a:headEnd/>
            <a:tailEnd/>
          </a:ln>
          <a:effectLst/>
        </p:spPr>
        <p:txBody>
          <a:bodyPr anchor="ctr"/>
          <a:lstStyle/>
          <a:p>
            <a:pPr algn="ctr"/>
            <a:r>
              <a:rPr kumimoji="1" lang="en-US" altLang="zh-CN" sz="1600" b="1">
                <a:effectLst>
                  <a:outerShdw blurRad="38100" dist="38100" dir="2700000" algn="tl">
                    <a:srgbClr val="000000"/>
                  </a:outerShdw>
                </a:effectLst>
                <a:latin typeface="Times New Roman" pitchFamily="18" charset="0"/>
              </a:rPr>
              <a:t>Short Track Counter</a:t>
            </a:r>
            <a:endParaRPr kumimoji="1" lang="en-US" altLang="zh-CN" sz="1200" b="1">
              <a:effectLst>
                <a:outerShdw blurRad="38100" dist="38100" dir="2700000" algn="tl">
                  <a:srgbClr val="000000"/>
                </a:outerShdw>
              </a:effectLst>
              <a:latin typeface="Times New Roman" pitchFamily="18" charset="0"/>
            </a:endParaRPr>
          </a:p>
        </p:txBody>
      </p:sp>
      <p:sp>
        <p:nvSpPr>
          <p:cNvPr id="65580" name="Line 44"/>
          <p:cNvSpPr>
            <a:spLocks noChangeShapeType="1"/>
          </p:cNvSpPr>
          <p:nvPr/>
        </p:nvSpPr>
        <p:spPr bwMode="auto">
          <a:xfrm flipH="1" flipV="1">
            <a:off x="7308850" y="1339850"/>
            <a:ext cx="360363" cy="0"/>
          </a:xfrm>
          <a:prstGeom prst="line">
            <a:avLst/>
          </a:prstGeom>
          <a:noFill/>
          <a:ln w="9525">
            <a:solidFill>
              <a:schemeClr val="tx1"/>
            </a:solidFill>
            <a:round/>
            <a:headEnd/>
            <a:tailEnd/>
          </a:ln>
          <a:effectLst/>
        </p:spPr>
        <p:txBody>
          <a:bodyPr anchor="ctr"/>
          <a:lstStyle/>
          <a:p>
            <a:endParaRPr lang="zh-CN" altLang="en-US"/>
          </a:p>
        </p:txBody>
      </p:sp>
      <p:sp>
        <p:nvSpPr>
          <p:cNvPr id="65581" name="Line 45"/>
          <p:cNvSpPr>
            <a:spLocks noChangeShapeType="1"/>
          </p:cNvSpPr>
          <p:nvPr/>
        </p:nvSpPr>
        <p:spPr bwMode="auto">
          <a:xfrm flipH="1">
            <a:off x="7453313" y="1268413"/>
            <a:ext cx="144462" cy="144462"/>
          </a:xfrm>
          <a:prstGeom prst="line">
            <a:avLst/>
          </a:prstGeom>
          <a:noFill/>
          <a:ln w="9525">
            <a:solidFill>
              <a:schemeClr val="tx1"/>
            </a:solidFill>
            <a:round/>
            <a:headEnd/>
            <a:tailEnd/>
          </a:ln>
          <a:effectLst/>
        </p:spPr>
        <p:txBody>
          <a:bodyPr anchor="ctr"/>
          <a:lstStyle/>
          <a:p>
            <a:endParaRPr lang="zh-CN" altLang="en-US"/>
          </a:p>
        </p:txBody>
      </p:sp>
      <p:sp>
        <p:nvSpPr>
          <p:cNvPr id="65582" name="Line 46"/>
          <p:cNvSpPr>
            <a:spLocks noChangeShapeType="1"/>
          </p:cNvSpPr>
          <p:nvPr/>
        </p:nvSpPr>
        <p:spPr bwMode="auto">
          <a:xfrm flipH="1" flipV="1">
            <a:off x="7308850" y="2347913"/>
            <a:ext cx="360363" cy="0"/>
          </a:xfrm>
          <a:prstGeom prst="line">
            <a:avLst/>
          </a:prstGeom>
          <a:noFill/>
          <a:ln w="9525">
            <a:solidFill>
              <a:schemeClr val="tx1"/>
            </a:solidFill>
            <a:round/>
            <a:headEnd/>
            <a:tailEnd/>
          </a:ln>
          <a:effectLst/>
        </p:spPr>
        <p:txBody>
          <a:bodyPr anchor="ctr"/>
          <a:lstStyle/>
          <a:p>
            <a:endParaRPr lang="zh-CN" altLang="en-US"/>
          </a:p>
        </p:txBody>
      </p:sp>
      <p:sp>
        <p:nvSpPr>
          <p:cNvPr id="65583" name="Line 47"/>
          <p:cNvSpPr>
            <a:spLocks noChangeShapeType="1"/>
          </p:cNvSpPr>
          <p:nvPr/>
        </p:nvSpPr>
        <p:spPr bwMode="auto">
          <a:xfrm flipH="1">
            <a:off x="7453313" y="2276475"/>
            <a:ext cx="144462" cy="144463"/>
          </a:xfrm>
          <a:prstGeom prst="line">
            <a:avLst/>
          </a:prstGeom>
          <a:noFill/>
          <a:ln w="9525">
            <a:solidFill>
              <a:schemeClr val="tx1"/>
            </a:solidFill>
            <a:round/>
            <a:headEnd/>
            <a:tailEnd/>
          </a:ln>
          <a:effectLst/>
        </p:spPr>
        <p:txBody>
          <a:bodyPr anchor="ctr"/>
          <a:lstStyle/>
          <a:p>
            <a:endParaRPr lang="zh-CN" altLang="en-US"/>
          </a:p>
        </p:txBody>
      </p:sp>
      <p:sp>
        <p:nvSpPr>
          <p:cNvPr id="65584" name="Line 48"/>
          <p:cNvSpPr>
            <a:spLocks noChangeShapeType="1"/>
          </p:cNvSpPr>
          <p:nvPr/>
        </p:nvSpPr>
        <p:spPr bwMode="auto">
          <a:xfrm flipH="1" flipV="1">
            <a:off x="5437188" y="2995613"/>
            <a:ext cx="2232025" cy="1587"/>
          </a:xfrm>
          <a:prstGeom prst="line">
            <a:avLst/>
          </a:prstGeom>
          <a:noFill/>
          <a:ln w="9525">
            <a:solidFill>
              <a:schemeClr val="tx1"/>
            </a:solidFill>
            <a:round/>
            <a:headEnd/>
            <a:tailEnd/>
          </a:ln>
          <a:effectLst/>
        </p:spPr>
        <p:txBody>
          <a:bodyPr anchor="ctr"/>
          <a:lstStyle/>
          <a:p>
            <a:endParaRPr lang="zh-CN" altLang="en-US"/>
          </a:p>
        </p:txBody>
      </p:sp>
      <p:sp>
        <p:nvSpPr>
          <p:cNvPr id="65585" name="Line 49"/>
          <p:cNvSpPr>
            <a:spLocks noChangeShapeType="1"/>
          </p:cNvSpPr>
          <p:nvPr/>
        </p:nvSpPr>
        <p:spPr bwMode="auto">
          <a:xfrm flipH="1">
            <a:off x="6445250" y="2924175"/>
            <a:ext cx="144463" cy="144463"/>
          </a:xfrm>
          <a:prstGeom prst="line">
            <a:avLst/>
          </a:prstGeom>
          <a:noFill/>
          <a:ln w="9525">
            <a:solidFill>
              <a:schemeClr val="tx1"/>
            </a:solidFill>
            <a:round/>
            <a:headEnd/>
            <a:tailEnd/>
          </a:ln>
          <a:effectLst/>
        </p:spPr>
        <p:txBody>
          <a:bodyPr anchor="ctr"/>
          <a:lstStyle/>
          <a:p>
            <a:endParaRPr lang="zh-CN" altLang="en-US"/>
          </a:p>
        </p:txBody>
      </p:sp>
      <p:sp>
        <p:nvSpPr>
          <p:cNvPr id="65586" name="Text Box 50"/>
          <p:cNvSpPr txBox="1">
            <a:spLocks noChangeArrowheads="1"/>
          </p:cNvSpPr>
          <p:nvPr/>
        </p:nvSpPr>
        <p:spPr bwMode="auto">
          <a:xfrm>
            <a:off x="2844800" y="2132013"/>
            <a:ext cx="831850" cy="304800"/>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1.75Gb/s</a:t>
            </a:r>
          </a:p>
        </p:txBody>
      </p:sp>
      <p:sp>
        <p:nvSpPr>
          <p:cNvPr id="65587" name="Text Box 51"/>
          <p:cNvSpPr txBox="1">
            <a:spLocks noChangeArrowheads="1"/>
          </p:cNvSpPr>
          <p:nvPr/>
        </p:nvSpPr>
        <p:spPr bwMode="auto">
          <a:xfrm>
            <a:off x="2628900" y="2492375"/>
            <a:ext cx="847725" cy="730250"/>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×96 </a:t>
            </a:r>
          </a:p>
          <a:p>
            <a:pPr algn="ctr"/>
            <a:r>
              <a:rPr kumimoji="1" lang="en-US" altLang="zh-CN" sz="1400">
                <a:latin typeface="Times New Roman" pitchFamily="18" charset="0"/>
              </a:rPr>
              <a:t>Optical</a:t>
            </a:r>
          </a:p>
          <a:p>
            <a:pPr algn="ctr"/>
            <a:r>
              <a:rPr kumimoji="1" lang="en-US" altLang="zh-CN" sz="1400">
                <a:latin typeface="Times New Roman" pitchFamily="18" charset="0"/>
              </a:rPr>
              <a:t>Channels</a:t>
            </a:r>
          </a:p>
        </p:txBody>
      </p:sp>
      <p:sp>
        <p:nvSpPr>
          <p:cNvPr id="65588" name="Text Box 52"/>
          <p:cNvSpPr txBox="1">
            <a:spLocks noChangeArrowheads="1"/>
          </p:cNvSpPr>
          <p:nvPr/>
        </p:nvSpPr>
        <p:spPr bwMode="auto">
          <a:xfrm>
            <a:off x="3421063" y="1484313"/>
            <a:ext cx="574675" cy="304800"/>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80 ch</a:t>
            </a:r>
          </a:p>
        </p:txBody>
      </p:sp>
      <p:sp>
        <p:nvSpPr>
          <p:cNvPr id="65589" name="Text Box 53"/>
          <p:cNvSpPr txBox="1">
            <a:spLocks noChangeArrowheads="1"/>
          </p:cNvSpPr>
          <p:nvPr/>
        </p:nvSpPr>
        <p:spPr bwMode="auto">
          <a:xfrm>
            <a:off x="3421063" y="2636838"/>
            <a:ext cx="574675" cy="304800"/>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16 ch</a:t>
            </a:r>
          </a:p>
        </p:txBody>
      </p:sp>
      <p:sp>
        <p:nvSpPr>
          <p:cNvPr id="65590" name="Text Box 54"/>
          <p:cNvSpPr txBox="1">
            <a:spLocks noChangeArrowheads="1"/>
          </p:cNvSpPr>
          <p:nvPr/>
        </p:nvSpPr>
        <p:spPr bwMode="auto">
          <a:xfrm>
            <a:off x="6372225" y="2995613"/>
            <a:ext cx="273050" cy="304800"/>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2</a:t>
            </a:r>
          </a:p>
        </p:txBody>
      </p:sp>
      <p:sp>
        <p:nvSpPr>
          <p:cNvPr id="65591" name="Text Box 55"/>
          <p:cNvSpPr txBox="1">
            <a:spLocks noChangeArrowheads="1"/>
          </p:cNvSpPr>
          <p:nvPr/>
        </p:nvSpPr>
        <p:spPr bwMode="auto">
          <a:xfrm>
            <a:off x="7380288" y="1052513"/>
            <a:ext cx="273050" cy="304800"/>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3</a:t>
            </a:r>
          </a:p>
        </p:txBody>
      </p:sp>
      <p:sp>
        <p:nvSpPr>
          <p:cNvPr id="65592" name="Text Box 56"/>
          <p:cNvSpPr txBox="1">
            <a:spLocks noChangeArrowheads="1"/>
          </p:cNvSpPr>
          <p:nvPr/>
        </p:nvSpPr>
        <p:spPr bwMode="auto">
          <a:xfrm>
            <a:off x="7380288" y="2060575"/>
            <a:ext cx="273050" cy="304800"/>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4</a:t>
            </a:r>
          </a:p>
        </p:txBody>
      </p:sp>
      <p:sp>
        <p:nvSpPr>
          <p:cNvPr id="65593" name="Text Box 57"/>
          <p:cNvSpPr txBox="1">
            <a:spLocks noChangeArrowheads="1"/>
          </p:cNvSpPr>
          <p:nvPr/>
        </p:nvSpPr>
        <p:spPr bwMode="auto">
          <a:xfrm>
            <a:off x="5508625" y="1052513"/>
            <a:ext cx="450850" cy="304800"/>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128</a:t>
            </a:r>
          </a:p>
        </p:txBody>
      </p:sp>
      <p:sp>
        <p:nvSpPr>
          <p:cNvPr id="65594" name="Text Box 58"/>
          <p:cNvSpPr txBox="1">
            <a:spLocks noChangeArrowheads="1"/>
          </p:cNvSpPr>
          <p:nvPr/>
        </p:nvSpPr>
        <p:spPr bwMode="auto">
          <a:xfrm>
            <a:off x="5508625" y="1987550"/>
            <a:ext cx="450850" cy="304800"/>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128</a:t>
            </a:r>
          </a:p>
        </p:txBody>
      </p:sp>
      <p:sp>
        <p:nvSpPr>
          <p:cNvPr id="65595" name="Text Box 59"/>
          <p:cNvSpPr txBox="1">
            <a:spLocks noChangeArrowheads="1"/>
          </p:cNvSpPr>
          <p:nvPr/>
        </p:nvSpPr>
        <p:spPr bwMode="auto">
          <a:xfrm>
            <a:off x="6373813" y="3429000"/>
            <a:ext cx="1933575" cy="336550"/>
          </a:xfrm>
          <a:prstGeom prst="rect">
            <a:avLst/>
          </a:prstGeom>
          <a:noFill/>
          <a:ln w="9525">
            <a:noFill/>
            <a:miter lim="800000"/>
            <a:headEnd/>
            <a:tailEnd/>
          </a:ln>
          <a:effectLst/>
        </p:spPr>
        <p:txBody>
          <a:bodyPr wrap="none">
            <a:spAutoFit/>
          </a:bodyPr>
          <a:lstStyle/>
          <a:p>
            <a:r>
              <a:rPr kumimoji="1" lang="en-US" altLang="zh-CN" sz="1600" b="1">
                <a:latin typeface="Times New Roman" pitchFamily="18" charset="0"/>
              </a:rPr>
              <a:t>MDC Trigger Crate</a:t>
            </a:r>
          </a:p>
        </p:txBody>
      </p:sp>
      <p:sp>
        <p:nvSpPr>
          <p:cNvPr id="65596" name="Text Box 60"/>
          <p:cNvSpPr txBox="1">
            <a:spLocks noChangeArrowheads="1"/>
          </p:cNvSpPr>
          <p:nvPr/>
        </p:nvSpPr>
        <p:spPr bwMode="auto">
          <a:xfrm>
            <a:off x="468313" y="3213100"/>
            <a:ext cx="2239962" cy="336550"/>
          </a:xfrm>
          <a:prstGeom prst="rect">
            <a:avLst/>
          </a:prstGeom>
          <a:noFill/>
          <a:ln w="9525">
            <a:noFill/>
            <a:miter lim="800000"/>
            <a:headEnd/>
            <a:tailEnd/>
          </a:ln>
          <a:effectLst/>
        </p:spPr>
        <p:txBody>
          <a:bodyPr wrap="none">
            <a:spAutoFit/>
          </a:bodyPr>
          <a:lstStyle/>
          <a:p>
            <a:r>
              <a:rPr kumimoji="1" lang="en-US" altLang="zh-CN" sz="1600" b="1">
                <a:latin typeface="Times New Roman" pitchFamily="18" charset="0"/>
              </a:rPr>
              <a:t>MDC Electronic Crates</a:t>
            </a:r>
          </a:p>
        </p:txBody>
      </p:sp>
      <p:sp>
        <p:nvSpPr>
          <p:cNvPr id="65597" name="Text Box 61"/>
          <p:cNvSpPr txBox="1">
            <a:spLocks noChangeArrowheads="1"/>
          </p:cNvSpPr>
          <p:nvPr/>
        </p:nvSpPr>
        <p:spPr bwMode="auto">
          <a:xfrm>
            <a:off x="4141788" y="2132013"/>
            <a:ext cx="860425" cy="304800"/>
          </a:xfrm>
          <a:prstGeom prst="rect">
            <a:avLst/>
          </a:prstGeom>
          <a:noFill/>
          <a:ln w="9525" algn="ctr">
            <a:noFill/>
            <a:miter lim="800000"/>
            <a:headEnd/>
            <a:tailEnd/>
          </a:ln>
          <a:effectLst/>
        </p:spPr>
        <p:txBody>
          <a:bodyPr wrap="none">
            <a:spAutoFit/>
          </a:bodyPr>
          <a:lstStyle/>
          <a:p>
            <a:pPr algn="ctr"/>
            <a:r>
              <a:rPr kumimoji="1" lang="en-US" altLang="zh-CN" sz="1400" b="1">
                <a:solidFill>
                  <a:srgbClr val="FF0000"/>
                </a:solidFill>
                <a:latin typeface="Times New Roman" pitchFamily="18" charset="0"/>
              </a:rPr>
              <a:t>×8 TKF</a:t>
            </a:r>
          </a:p>
        </p:txBody>
      </p:sp>
      <p:sp>
        <p:nvSpPr>
          <p:cNvPr id="65598" name="Text Box 62"/>
          <p:cNvSpPr txBox="1">
            <a:spLocks noChangeArrowheads="1"/>
          </p:cNvSpPr>
          <p:nvPr/>
        </p:nvSpPr>
        <p:spPr bwMode="auto">
          <a:xfrm>
            <a:off x="4264025" y="3284538"/>
            <a:ext cx="930275" cy="304800"/>
          </a:xfrm>
          <a:prstGeom prst="rect">
            <a:avLst/>
          </a:prstGeom>
          <a:noFill/>
          <a:ln w="9525" algn="ctr">
            <a:noFill/>
            <a:miter lim="800000"/>
            <a:headEnd/>
            <a:tailEnd/>
          </a:ln>
          <a:effectLst/>
        </p:spPr>
        <p:txBody>
          <a:bodyPr wrap="none">
            <a:spAutoFit/>
          </a:bodyPr>
          <a:lstStyle/>
          <a:p>
            <a:pPr algn="ctr"/>
            <a:r>
              <a:rPr kumimoji="1" lang="en-US" altLang="zh-CN" sz="1400" b="1">
                <a:solidFill>
                  <a:srgbClr val="FF0000"/>
                </a:solidFill>
                <a:latin typeface="Times New Roman" pitchFamily="18" charset="0"/>
              </a:rPr>
              <a:t>×2 ITKF</a:t>
            </a:r>
          </a:p>
        </p:txBody>
      </p:sp>
      <p:sp>
        <p:nvSpPr>
          <p:cNvPr id="65599" name="Text Box 63"/>
          <p:cNvSpPr txBox="1">
            <a:spLocks noChangeArrowheads="1"/>
          </p:cNvSpPr>
          <p:nvPr/>
        </p:nvSpPr>
        <p:spPr bwMode="auto">
          <a:xfrm>
            <a:off x="7721600" y="1052513"/>
            <a:ext cx="406400" cy="2160587"/>
          </a:xfrm>
          <a:prstGeom prst="rect">
            <a:avLst/>
          </a:prstGeom>
          <a:noFill/>
          <a:ln w="9525" algn="ctr">
            <a:solidFill>
              <a:schemeClr val="accent1"/>
            </a:solidFill>
            <a:miter lim="800000"/>
            <a:headEnd/>
            <a:tailEnd/>
          </a:ln>
          <a:effectLst/>
        </p:spPr>
        <p:txBody>
          <a:bodyPr vert="eaVert">
            <a:spAutoFit/>
          </a:bodyPr>
          <a:lstStyle/>
          <a:p>
            <a:pPr algn="ctr"/>
            <a:r>
              <a:rPr kumimoji="1" lang="en-US" altLang="zh-CN" sz="1400" b="1">
                <a:effectLst>
                  <a:outerShdw blurRad="38100" dist="38100" dir="2700000" algn="tl">
                    <a:srgbClr val="000000"/>
                  </a:outerShdw>
                </a:effectLst>
                <a:latin typeface="Times New Roman" pitchFamily="18" charset="0"/>
              </a:rPr>
              <a:t>MDC Trigger Conditions</a:t>
            </a:r>
          </a:p>
        </p:txBody>
      </p:sp>
      <p:sp>
        <p:nvSpPr>
          <p:cNvPr id="65600" name="Line 64"/>
          <p:cNvSpPr>
            <a:spLocks noChangeShapeType="1"/>
          </p:cNvSpPr>
          <p:nvPr/>
        </p:nvSpPr>
        <p:spPr bwMode="auto">
          <a:xfrm flipH="1">
            <a:off x="8101013" y="2133600"/>
            <a:ext cx="576262" cy="0"/>
          </a:xfrm>
          <a:prstGeom prst="line">
            <a:avLst/>
          </a:prstGeom>
          <a:noFill/>
          <a:ln w="9525">
            <a:solidFill>
              <a:schemeClr val="tx1"/>
            </a:solidFill>
            <a:round/>
            <a:headEnd/>
            <a:tailEnd/>
          </a:ln>
          <a:effectLst/>
        </p:spPr>
        <p:txBody>
          <a:bodyPr anchor="ctr"/>
          <a:lstStyle/>
          <a:p>
            <a:endParaRPr lang="zh-CN" altLang="en-US"/>
          </a:p>
        </p:txBody>
      </p:sp>
      <p:sp>
        <p:nvSpPr>
          <p:cNvPr id="65601" name="Line 65"/>
          <p:cNvSpPr>
            <a:spLocks noChangeShapeType="1"/>
          </p:cNvSpPr>
          <p:nvPr/>
        </p:nvSpPr>
        <p:spPr bwMode="auto">
          <a:xfrm flipH="1">
            <a:off x="8316913" y="2060575"/>
            <a:ext cx="144462" cy="144463"/>
          </a:xfrm>
          <a:prstGeom prst="line">
            <a:avLst/>
          </a:prstGeom>
          <a:noFill/>
          <a:ln w="9525">
            <a:solidFill>
              <a:schemeClr val="tx1"/>
            </a:solidFill>
            <a:round/>
            <a:headEnd/>
            <a:tailEnd/>
          </a:ln>
          <a:effectLst/>
        </p:spPr>
        <p:txBody>
          <a:bodyPr anchor="ctr"/>
          <a:lstStyle/>
          <a:p>
            <a:endParaRPr lang="zh-CN" altLang="en-US"/>
          </a:p>
        </p:txBody>
      </p:sp>
      <p:sp>
        <p:nvSpPr>
          <p:cNvPr id="65602" name="Text Box 66"/>
          <p:cNvSpPr txBox="1">
            <a:spLocks noChangeArrowheads="1"/>
          </p:cNvSpPr>
          <p:nvPr/>
        </p:nvSpPr>
        <p:spPr bwMode="auto">
          <a:xfrm>
            <a:off x="8316913" y="1700213"/>
            <a:ext cx="273050" cy="304800"/>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9</a:t>
            </a:r>
          </a:p>
        </p:txBody>
      </p:sp>
      <p:sp>
        <p:nvSpPr>
          <p:cNvPr id="65603" name="Text Box 67"/>
          <p:cNvSpPr txBox="1">
            <a:spLocks noChangeArrowheads="1"/>
          </p:cNvSpPr>
          <p:nvPr/>
        </p:nvSpPr>
        <p:spPr bwMode="auto">
          <a:xfrm>
            <a:off x="8318500" y="2205038"/>
            <a:ext cx="560388" cy="517525"/>
          </a:xfrm>
          <a:prstGeom prst="rect">
            <a:avLst/>
          </a:prstGeom>
          <a:noFill/>
          <a:ln w="9525" algn="ctr">
            <a:noFill/>
            <a:miter lim="800000"/>
            <a:headEnd/>
            <a:tailEnd/>
          </a:ln>
          <a:effectLst/>
        </p:spPr>
        <p:txBody>
          <a:bodyPr wrap="none">
            <a:spAutoFit/>
          </a:bodyPr>
          <a:lstStyle/>
          <a:p>
            <a:pPr algn="ctr"/>
            <a:r>
              <a:rPr kumimoji="1" lang="en-US" altLang="zh-CN" sz="1400" b="1">
                <a:latin typeface="Times New Roman" pitchFamily="18" charset="0"/>
              </a:rPr>
              <a:t>TO</a:t>
            </a:r>
          </a:p>
          <a:p>
            <a:pPr algn="ctr"/>
            <a:r>
              <a:rPr kumimoji="1" lang="en-US" altLang="zh-CN" sz="1400" b="1">
                <a:latin typeface="Times New Roman" pitchFamily="18" charset="0"/>
              </a:rPr>
              <a:t>GTL</a:t>
            </a:r>
          </a:p>
        </p:txBody>
      </p:sp>
      <p:sp>
        <p:nvSpPr>
          <p:cNvPr id="65604" name="Text Box 68"/>
          <p:cNvSpPr txBox="1">
            <a:spLocks noChangeArrowheads="1"/>
          </p:cNvSpPr>
          <p:nvPr/>
        </p:nvSpPr>
        <p:spPr bwMode="auto">
          <a:xfrm>
            <a:off x="6157913" y="1628775"/>
            <a:ext cx="1000125" cy="304800"/>
          </a:xfrm>
          <a:prstGeom prst="rect">
            <a:avLst/>
          </a:prstGeom>
          <a:noFill/>
          <a:ln w="9525" algn="ctr">
            <a:noFill/>
            <a:miter lim="800000"/>
            <a:headEnd/>
            <a:tailEnd/>
          </a:ln>
          <a:effectLst/>
        </p:spPr>
        <p:txBody>
          <a:bodyPr wrap="none">
            <a:spAutoFit/>
          </a:bodyPr>
          <a:lstStyle/>
          <a:p>
            <a:pPr algn="ctr"/>
            <a:r>
              <a:rPr kumimoji="1" lang="en-US" altLang="zh-CN" sz="1400" b="1">
                <a:solidFill>
                  <a:srgbClr val="FF0000"/>
                </a:solidFill>
                <a:latin typeface="Times New Roman" pitchFamily="18" charset="0"/>
              </a:rPr>
              <a:t>×1 LTKC</a:t>
            </a:r>
          </a:p>
        </p:txBody>
      </p:sp>
      <p:sp>
        <p:nvSpPr>
          <p:cNvPr id="65605" name="Text Box 69"/>
          <p:cNvSpPr txBox="1">
            <a:spLocks noChangeArrowheads="1"/>
          </p:cNvSpPr>
          <p:nvPr/>
        </p:nvSpPr>
        <p:spPr bwMode="auto">
          <a:xfrm>
            <a:off x="6157913" y="2636838"/>
            <a:ext cx="979487" cy="304800"/>
          </a:xfrm>
          <a:prstGeom prst="rect">
            <a:avLst/>
          </a:prstGeom>
          <a:noFill/>
          <a:ln w="9525" algn="ctr">
            <a:noFill/>
            <a:miter lim="800000"/>
            <a:headEnd/>
            <a:tailEnd/>
          </a:ln>
          <a:effectLst/>
        </p:spPr>
        <p:txBody>
          <a:bodyPr wrap="none">
            <a:spAutoFit/>
          </a:bodyPr>
          <a:lstStyle/>
          <a:p>
            <a:pPr algn="ctr"/>
            <a:r>
              <a:rPr kumimoji="1" lang="en-US" altLang="zh-CN" sz="1400" b="1">
                <a:solidFill>
                  <a:srgbClr val="FF0000"/>
                </a:solidFill>
                <a:latin typeface="Times New Roman" pitchFamily="18" charset="0"/>
              </a:rPr>
              <a:t>×1 STKC</a:t>
            </a:r>
          </a:p>
        </p:txBody>
      </p:sp>
      <p:sp>
        <p:nvSpPr>
          <p:cNvPr id="65606" name="Text Box 70"/>
          <p:cNvSpPr txBox="1">
            <a:spLocks noChangeArrowheads="1"/>
          </p:cNvSpPr>
          <p:nvPr/>
        </p:nvSpPr>
        <p:spPr bwMode="auto">
          <a:xfrm>
            <a:off x="1677988" y="2924175"/>
            <a:ext cx="979487" cy="304800"/>
          </a:xfrm>
          <a:prstGeom prst="rect">
            <a:avLst/>
          </a:prstGeom>
          <a:noFill/>
          <a:ln w="9525" algn="ctr">
            <a:noFill/>
            <a:miter lim="800000"/>
            <a:headEnd/>
            <a:tailEnd/>
          </a:ln>
          <a:effectLst/>
        </p:spPr>
        <p:txBody>
          <a:bodyPr wrap="none">
            <a:spAutoFit/>
          </a:bodyPr>
          <a:lstStyle/>
          <a:p>
            <a:pPr algn="ctr"/>
            <a:r>
              <a:rPr kumimoji="1" lang="en-US" altLang="zh-CN" sz="1400" b="1">
                <a:solidFill>
                  <a:srgbClr val="FF0000"/>
                </a:solidFill>
                <a:latin typeface="Times New Roman" pitchFamily="18" charset="0"/>
              </a:rPr>
              <a:t>×96 MFT</a:t>
            </a:r>
          </a:p>
        </p:txBody>
      </p:sp>
      <p:sp>
        <p:nvSpPr>
          <p:cNvPr id="65607" name="Rectangle 71"/>
          <p:cNvSpPr>
            <a:spLocks noChangeArrowheads="1"/>
          </p:cNvSpPr>
          <p:nvPr/>
        </p:nvSpPr>
        <p:spPr bwMode="auto">
          <a:xfrm>
            <a:off x="466725" y="4181475"/>
            <a:ext cx="3527425" cy="1800225"/>
          </a:xfrm>
          <a:prstGeom prst="rect">
            <a:avLst/>
          </a:prstGeom>
          <a:noFill/>
          <a:ln w="31750" cmpd="dbl">
            <a:solidFill>
              <a:schemeClr val="hlink"/>
            </a:solidFill>
            <a:prstDash val="dashDot"/>
            <a:miter lim="800000"/>
            <a:headEnd/>
            <a:tailEnd/>
          </a:ln>
        </p:spPr>
        <p:txBody>
          <a:bodyPr/>
          <a:lstStyle/>
          <a:p>
            <a:endParaRPr kumimoji="1" lang="zh-CN" altLang="zh-CN" sz="2400">
              <a:latin typeface="Arial" pitchFamily="34" charset="0"/>
            </a:endParaRPr>
          </a:p>
        </p:txBody>
      </p:sp>
      <p:sp>
        <p:nvSpPr>
          <p:cNvPr id="65608" name="Line 72"/>
          <p:cNvSpPr>
            <a:spLocks noChangeShapeType="1"/>
          </p:cNvSpPr>
          <p:nvPr/>
        </p:nvSpPr>
        <p:spPr bwMode="auto">
          <a:xfrm>
            <a:off x="1547813" y="4541838"/>
            <a:ext cx="215900" cy="0"/>
          </a:xfrm>
          <a:prstGeom prst="line">
            <a:avLst/>
          </a:prstGeom>
          <a:noFill/>
          <a:ln w="9525">
            <a:solidFill>
              <a:srgbClr val="FF0000"/>
            </a:solidFill>
            <a:round/>
            <a:headEnd type="triangle" w="med" len="med"/>
            <a:tailEnd type="triangle" w="med" len="med"/>
          </a:ln>
          <a:effectLst/>
        </p:spPr>
        <p:txBody>
          <a:bodyPr/>
          <a:lstStyle/>
          <a:p>
            <a:endParaRPr lang="zh-CN" altLang="en-US"/>
          </a:p>
        </p:txBody>
      </p:sp>
      <p:sp>
        <p:nvSpPr>
          <p:cNvPr id="65609" name="Line 73"/>
          <p:cNvSpPr>
            <a:spLocks noChangeShapeType="1"/>
          </p:cNvSpPr>
          <p:nvPr/>
        </p:nvSpPr>
        <p:spPr bwMode="auto">
          <a:xfrm>
            <a:off x="1835150" y="4541838"/>
            <a:ext cx="215900" cy="0"/>
          </a:xfrm>
          <a:prstGeom prst="line">
            <a:avLst/>
          </a:prstGeom>
          <a:noFill/>
          <a:ln w="9525">
            <a:solidFill>
              <a:srgbClr val="FF0000"/>
            </a:solidFill>
            <a:round/>
            <a:headEnd type="triangle" w="med" len="med"/>
            <a:tailEnd type="triangle" w="med" len="med"/>
          </a:ln>
          <a:effectLst/>
        </p:spPr>
        <p:txBody>
          <a:bodyPr/>
          <a:lstStyle/>
          <a:p>
            <a:endParaRPr lang="zh-CN" altLang="en-US"/>
          </a:p>
        </p:txBody>
      </p:sp>
      <p:sp>
        <p:nvSpPr>
          <p:cNvPr id="65610" name="Line 74"/>
          <p:cNvSpPr>
            <a:spLocks noChangeShapeType="1"/>
          </p:cNvSpPr>
          <p:nvPr/>
        </p:nvSpPr>
        <p:spPr bwMode="auto">
          <a:xfrm>
            <a:off x="2122488" y="4541838"/>
            <a:ext cx="215900" cy="0"/>
          </a:xfrm>
          <a:prstGeom prst="line">
            <a:avLst/>
          </a:prstGeom>
          <a:noFill/>
          <a:ln w="9525">
            <a:solidFill>
              <a:srgbClr val="FF0000"/>
            </a:solidFill>
            <a:round/>
            <a:headEnd type="triangle" w="med" len="med"/>
            <a:tailEnd type="triangle" w="med" len="med"/>
          </a:ln>
          <a:effectLst/>
        </p:spPr>
        <p:txBody>
          <a:bodyPr/>
          <a:lstStyle/>
          <a:p>
            <a:endParaRPr lang="zh-CN" altLang="en-US"/>
          </a:p>
        </p:txBody>
      </p:sp>
      <p:sp>
        <p:nvSpPr>
          <p:cNvPr id="65611" name="Line 75"/>
          <p:cNvSpPr>
            <a:spLocks noChangeShapeType="1"/>
          </p:cNvSpPr>
          <p:nvPr/>
        </p:nvSpPr>
        <p:spPr bwMode="auto">
          <a:xfrm>
            <a:off x="2411413" y="4541838"/>
            <a:ext cx="215900" cy="0"/>
          </a:xfrm>
          <a:prstGeom prst="line">
            <a:avLst/>
          </a:prstGeom>
          <a:noFill/>
          <a:ln w="9525">
            <a:solidFill>
              <a:srgbClr val="FF0000"/>
            </a:solidFill>
            <a:round/>
            <a:headEnd type="triangle" w="med" len="med"/>
            <a:tailEnd type="triangle" w="med" len="med"/>
          </a:ln>
          <a:effectLst/>
        </p:spPr>
        <p:txBody>
          <a:bodyPr/>
          <a:lstStyle/>
          <a:p>
            <a:endParaRPr lang="zh-CN" altLang="en-US"/>
          </a:p>
        </p:txBody>
      </p:sp>
      <p:sp>
        <p:nvSpPr>
          <p:cNvPr id="65612" name="Line 76"/>
          <p:cNvSpPr>
            <a:spLocks noChangeShapeType="1"/>
          </p:cNvSpPr>
          <p:nvPr/>
        </p:nvSpPr>
        <p:spPr bwMode="auto">
          <a:xfrm>
            <a:off x="2698750" y="4541838"/>
            <a:ext cx="215900" cy="0"/>
          </a:xfrm>
          <a:prstGeom prst="line">
            <a:avLst/>
          </a:prstGeom>
          <a:noFill/>
          <a:ln w="9525">
            <a:solidFill>
              <a:srgbClr val="FF0000"/>
            </a:solidFill>
            <a:round/>
            <a:headEnd type="triangle" w="med" len="med"/>
            <a:tailEnd type="triangle" w="med" len="med"/>
          </a:ln>
          <a:effectLst/>
        </p:spPr>
        <p:txBody>
          <a:bodyPr/>
          <a:lstStyle/>
          <a:p>
            <a:endParaRPr lang="zh-CN" altLang="en-US"/>
          </a:p>
        </p:txBody>
      </p:sp>
      <p:sp>
        <p:nvSpPr>
          <p:cNvPr id="65613" name="Line 77"/>
          <p:cNvSpPr>
            <a:spLocks noChangeShapeType="1"/>
          </p:cNvSpPr>
          <p:nvPr/>
        </p:nvSpPr>
        <p:spPr bwMode="auto">
          <a:xfrm>
            <a:off x="2987675" y="4541838"/>
            <a:ext cx="215900" cy="0"/>
          </a:xfrm>
          <a:prstGeom prst="line">
            <a:avLst/>
          </a:prstGeom>
          <a:noFill/>
          <a:ln w="9525">
            <a:solidFill>
              <a:srgbClr val="FF0000"/>
            </a:solidFill>
            <a:round/>
            <a:headEnd type="triangle" w="med" len="med"/>
            <a:tailEnd type="triangle" w="med" len="med"/>
          </a:ln>
          <a:effectLst/>
        </p:spPr>
        <p:txBody>
          <a:bodyPr/>
          <a:lstStyle/>
          <a:p>
            <a:endParaRPr lang="zh-CN" altLang="en-US"/>
          </a:p>
        </p:txBody>
      </p:sp>
      <p:sp>
        <p:nvSpPr>
          <p:cNvPr id="65614" name="Line 78"/>
          <p:cNvSpPr>
            <a:spLocks noChangeShapeType="1"/>
          </p:cNvSpPr>
          <p:nvPr/>
        </p:nvSpPr>
        <p:spPr bwMode="auto">
          <a:xfrm>
            <a:off x="3275013" y="4541838"/>
            <a:ext cx="215900" cy="0"/>
          </a:xfrm>
          <a:prstGeom prst="line">
            <a:avLst/>
          </a:prstGeom>
          <a:noFill/>
          <a:ln w="9525">
            <a:solidFill>
              <a:srgbClr val="FF0000"/>
            </a:solidFill>
            <a:round/>
            <a:headEnd type="triangle" w="med" len="med"/>
            <a:tailEnd type="triangle" w="med" len="med"/>
          </a:ln>
          <a:effectLst/>
        </p:spPr>
        <p:txBody>
          <a:bodyPr/>
          <a:lstStyle/>
          <a:p>
            <a:endParaRPr lang="zh-CN" altLang="en-US"/>
          </a:p>
        </p:txBody>
      </p:sp>
      <p:sp>
        <p:nvSpPr>
          <p:cNvPr id="65615" name="Line 79"/>
          <p:cNvSpPr>
            <a:spLocks noChangeShapeType="1"/>
          </p:cNvSpPr>
          <p:nvPr/>
        </p:nvSpPr>
        <p:spPr bwMode="auto">
          <a:xfrm>
            <a:off x="1474788" y="4470400"/>
            <a:ext cx="2089150" cy="0"/>
          </a:xfrm>
          <a:prstGeom prst="line">
            <a:avLst/>
          </a:prstGeom>
          <a:noFill/>
          <a:ln w="9525">
            <a:solidFill>
              <a:srgbClr val="FF0000"/>
            </a:solidFill>
            <a:round/>
            <a:headEnd type="triangle" w="med" len="med"/>
            <a:tailEnd type="triangle" w="med" len="med"/>
          </a:ln>
          <a:effectLst/>
        </p:spPr>
        <p:txBody>
          <a:bodyPr/>
          <a:lstStyle/>
          <a:p>
            <a:endParaRPr lang="zh-CN" altLang="en-US"/>
          </a:p>
        </p:txBody>
      </p:sp>
      <p:sp>
        <p:nvSpPr>
          <p:cNvPr id="65616" name="Text Box 80"/>
          <p:cNvSpPr txBox="1">
            <a:spLocks noChangeArrowheads="1"/>
          </p:cNvSpPr>
          <p:nvPr/>
        </p:nvSpPr>
        <p:spPr bwMode="auto">
          <a:xfrm>
            <a:off x="827088" y="5981700"/>
            <a:ext cx="647700" cy="304800"/>
          </a:xfrm>
          <a:prstGeom prst="rect">
            <a:avLst/>
          </a:prstGeom>
          <a:noFill/>
          <a:ln w="9525" algn="ctr">
            <a:noFill/>
            <a:miter lim="800000"/>
            <a:headEnd/>
            <a:tailEnd/>
          </a:ln>
          <a:effectLst/>
        </p:spPr>
        <p:txBody>
          <a:bodyPr>
            <a:spAutoFit/>
          </a:bodyPr>
          <a:lstStyle/>
          <a:p>
            <a:pPr algn="ctr"/>
            <a:r>
              <a:rPr kumimoji="1" lang="en-US" altLang="zh-CN" sz="1400" b="1">
                <a:solidFill>
                  <a:srgbClr val="FF00FF"/>
                </a:solidFill>
                <a:latin typeface="Times New Roman" pitchFamily="18" charset="0"/>
              </a:rPr>
              <a:t>ITKF</a:t>
            </a:r>
          </a:p>
        </p:txBody>
      </p:sp>
      <p:sp>
        <p:nvSpPr>
          <p:cNvPr id="65617" name="Text Box 81"/>
          <p:cNvSpPr txBox="1">
            <a:spLocks noChangeArrowheads="1"/>
          </p:cNvSpPr>
          <p:nvPr/>
        </p:nvSpPr>
        <p:spPr bwMode="auto">
          <a:xfrm>
            <a:off x="2339975" y="5981700"/>
            <a:ext cx="565150" cy="304800"/>
          </a:xfrm>
          <a:prstGeom prst="rect">
            <a:avLst/>
          </a:prstGeom>
          <a:noFill/>
          <a:ln w="9525" algn="ctr">
            <a:noFill/>
            <a:miter lim="800000"/>
            <a:headEnd/>
            <a:tailEnd/>
          </a:ln>
          <a:effectLst/>
        </p:spPr>
        <p:txBody>
          <a:bodyPr>
            <a:spAutoFit/>
          </a:bodyPr>
          <a:lstStyle/>
          <a:p>
            <a:pPr algn="ctr"/>
            <a:r>
              <a:rPr kumimoji="1" lang="en-US" altLang="zh-CN" sz="1400" b="1">
                <a:solidFill>
                  <a:srgbClr val="008000"/>
                </a:solidFill>
                <a:latin typeface="Times New Roman" pitchFamily="18" charset="0"/>
              </a:rPr>
              <a:t>TKF</a:t>
            </a:r>
          </a:p>
        </p:txBody>
      </p:sp>
      <p:sp>
        <p:nvSpPr>
          <p:cNvPr id="65618" name="Line 82"/>
          <p:cNvSpPr>
            <a:spLocks noChangeShapeType="1"/>
          </p:cNvSpPr>
          <p:nvPr/>
        </p:nvSpPr>
        <p:spPr bwMode="auto">
          <a:xfrm>
            <a:off x="971550" y="4541838"/>
            <a:ext cx="287338" cy="0"/>
          </a:xfrm>
          <a:prstGeom prst="line">
            <a:avLst/>
          </a:prstGeom>
          <a:noFill/>
          <a:ln w="9525">
            <a:solidFill>
              <a:srgbClr val="FF0000"/>
            </a:solidFill>
            <a:round/>
            <a:headEnd type="triangle" w="med" len="med"/>
            <a:tailEnd type="triangle" w="med" len="med"/>
          </a:ln>
          <a:effectLst/>
        </p:spPr>
        <p:txBody>
          <a:bodyPr/>
          <a:lstStyle/>
          <a:p>
            <a:endParaRPr lang="zh-CN" altLang="en-US"/>
          </a:p>
        </p:txBody>
      </p:sp>
      <p:sp>
        <p:nvSpPr>
          <p:cNvPr id="65619" name="Text Box 83"/>
          <p:cNvSpPr txBox="1">
            <a:spLocks noChangeArrowheads="1"/>
          </p:cNvSpPr>
          <p:nvPr/>
        </p:nvSpPr>
        <p:spPr bwMode="auto">
          <a:xfrm flipH="1">
            <a:off x="1474788" y="4613275"/>
            <a:ext cx="71437" cy="1368425"/>
          </a:xfrm>
          <a:prstGeom prst="rect">
            <a:avLst/>
          </a:prstGeom>
          <a:solidFill>
            <a:srgbClr val="FFFFCC"/>
          </a:solidFill>
          <a:ln w="9525">
            <a:solidFill>
              <a:schemeClr val="tx1"/>
            </a:solidFill>
            <a:miter lim="800000"/>
            <a:headEnd/>
            <a:tailEnd/>
          </a:ln>
          <a:effectLst/>
        </p:spPr>
        <p:txBody>
          <a:bodyPr anchor="ctr"/>
          <a:lstStyle/>
          <a:p>
            <a:pPr algn="ctr"/>
            <a:endParaRPr kumimoji="1" lang="zh-CN" altLang="zh-CN" sz="1400" b="1">
              <a:effectLst>
                <a:outerShdw blurRad="38100" dist="38100" dir="2700000" algn="tl">
                  <a:srgbClr val="000000"/>
                </a:outerShdw>
              </a:effectLst>
              <a:latin typeface="Times New Roman" pitchFamily="18" charset="0"/>
            </a:endParaRPr>
          </a:p>
        </p:txBody>
      </p:sp>
      <p:sp>
        <p:nvSpPr>
          <p:cNvPr id="65620" name="Text Box 84"/>
          <p:cNvSpPr txBox="1">
            <a:spLocks noChangeArrowheads="1"/>
          </p:cNvSpPr>
          <p:nvPr/>
        </p:nvSpPr>
        <p:spPr bwMode="auto">
          <a:xfrm flipH="1">
            <a:off x="1763713" y="4613275"/>
            <a:ext cx="71437" cy="1368425"/>
          </a:xfrm>
          <a:prstGeom prst="rect">
            <a:avLst/>
          </a:prstGeom>
          <a:solidFill>
            <a:srgbClr val="FFFFCC"/>
          </a:solidFill>
          <a:ln w="9525">
            <a:solidFill>
              <a:schemeClr val="tx1"/>
            </a:solidFill>
            <a:miter lim="800000"/>
            <a:headEnd/>
            <a:tailEnd/>
          </a:ln>
          <a:effectLst/>
        </p:spPr>
        <p:txBody>
          <a:bodyPr anchor="ctr"/>
          <a:lstStyle/>
          <a:p>
            <a:pPr algn="ctr"/>
            <a:endParaRPr kumimoji="1" lang="zh-CN" altLang="zh-CN" sz="1400" b="1">
              <a:effectLst>
                <a:outerShdw blurRad="38100" dist="38100" dir="2700000" algn="tl">
                  <a:srgbClr val="000000"/>
                </a:outerShdw>
              </a:effectLst>
              <a:latin typeface="Times New Roman" pitchFamily="18" charset="0"/>
            </a:endParaRPr>
          </a:p>
        </p:txBody>
      </p:sp>
      <p:sp>
        <p:nvSpPr>
          <p:cNvPr id="65621" name="Text Box 85"/>
          <p:cNvSpPr txBox="1">
            <a:spLocks noChangeArrowheads="1"/>
          </p:cNvSpPr>
          <p:nvPr/>
        </p:nvSpPr>
        <p:spPr bwMode="auto">
          <a:xfrm flipH="1">
            <a:off x="2051050" y="4613275"/>
            <a:ext cx="71438" cy="1368425"/>
          </a:xfrm>
          <a:prstGeom prst="rect">
            <a:avLst/>
          </a:prstGeom>
          <a:solidFill>
            <a:srgbClr val="FFFFCC"/>
          </a:solidFill>
          <a:ln w="9525">
            <a:solidFill>
              <a:schemeClr val="tx1"/>
            </a:solidFill>
            <a:miter lim="800000"/>
            <a:headEnd/>
            <a:tailEnd/>
          </a:ln>
          <a:effectLst/>
        </p:spPr>
        <p:txBody>
          <a:bodyPr anchor="ctr"/>
          <a:lstStyle/>
          <a:p>
            <a:pPr algn="ctr"/>
            <a:endParaRPr kumimoji="1" lang="zh-CN" altLang="zh-CN" sz="1400" b="1">
              <a:effectLst>
                <a:outerShdw blurRad="38100" dist="38100" dir="2700000" algn="tl">
                  <a:srgbClr val="000000"/>
                </a:outerShdw>
              </a:effectLst>
              <a:latin typeface="Times New Roman" pitchFamily="18" charset="0"/>
            </a:endParaRPr>
          </a:p>
        </p:txBody>
      </p:sp>
      <p:sp>
        <p:nvSpPr>
          <p:cNvPr id="65622" name="Text Box 86"/>
          <p:cNvSpPr txBox="1">
            <a:spLocks noChangeArrowheads="1"/>
          </p:cNvSpPr>
          <p:nvPr/>
        </p:nvSpPr>
        <p:spPr bwMode="auto">
          <a:xfrm flipH="1">
            <a:off x="971550" y="4613275"/>
            <a:ext cx="71438" cy="1368425"/>
          </a:xfrm>
          <a:prstGeom prst="rect">
            <a:avLst/>
          </a:prstGeom>
          <a:solidFill>
            <a:srgbClr val="FFCCCC"/>
          </a:solidFill>
          <a:ln w="9525">
            <a:solidFill>
              <a:schemeClr val="tx1"/>
            </a:solidFill>
            <a:miter lim="800000"/>
            <a:headEnd/>
            <a:tailEnd/>
          </a:ln>
          <a:effectLst/>
        </p:spPr>
        <p:txBody>
          <a:bodyPr anchor="ctr"/>
          <a:lstStyle/>
          <a:p>
            <a:pPr algn="ctr"/>
            <a:endParaRPr kumimoji="1" lang="zh-CN" altLang="zh-CN" sz="1400" b="1">
              <a:effectLst>
                <a:outerShdw blurRad="38100" dist="38100" dir="2700000" algn="tl">
                  <a:srgbClr val="000000"/>
                </a:outerShdw>
              </a:effectLst>
              <a:latin typeface="Times New Roman" pitchFamily="18" charset="0"/>
            </a:endParaRPr>
          </a:p>
        </p:txBody>
      </p:sp>
      <p:sp>
        <p:nvSpPr>
          <p:cNvPr id="65623" name="Text Box 87"/>
          <p:cNvSpPr txBox="1">
            <a:spLocks noChangeArrowheads="1"/>
          </p:cNvSpPr>
          <p:nvPr/>
        </p:nvSpPr>
        <p:spPr bwMode="auto">
          <a:xfrm flipH="1">
            <a:off x="1187450" y="4613275"/>
            <a:ext cx="71438" cy="1368425"/>
          </a:xfrm>
          <a:prstGeom prst="rect">
            <a:avLst/>
          </a:prstGeom>
          <a:solidFill>
            <a:srgbClr val="FFCCCC"/>
          </a:solidFill>
          <a:ln w="9525">
            <a:solidFill>
              <a:schemeClr val="tx1"/>
            </a:solidFill>
            <a:miter lim="800000"/>
            <a:headEnd/>
            <a:tailEnd/>
          </a:ln>
          <a:effectLst/>
        </p:spPr>
        <p:txBody>
          <a:bodyPr anchor="ctr"/>
          <a:lstStyle/>
          <a:p>
            <a:pPr algn="ctr"/>
            <a:endParaRPr kumimoji="1" lang="zh-CN" altLang="zh-CN" sz="1400" b="1">
              <a:effectLst>
                <a:outerShdw blurRad="38100" dist="38100" dir="2700000" algn="tl">
                  <a:srgbClr val="000000"/>
                </a:outerShdw>
              </a:effectLst>
              <a:latin typeface="Times New Roman" pitchFamily="18" charset="0"/>
            </a:endParaRPr>
          </a:p>
        </p:txBody>
      </p:sp>
      <p:sp>
        <p:nvSpPr>
          <p:cNvPr id="65624" name="Text Box 88"/>
          <p:cNvSpPr txBox="1">
            <a:spLocks noChangeArrowheads="1"/>
          </p:cNvSpPr>
          <p:nvPr/>
        </p:nvSpPr>
        <p:spPr bwMode="auto">
          <a:xfrm flipH="1">
            <a:off x="2339975" y="4613275"/>
            <a:ext cx="71438" cy="1368425"/>
          </a:xfrm>
          <a:prstGeom prst="rect">
            <a:avLst/>
          </a:prstGeom>
          <a:solidFill>
            <a:srgbClr val="FFFFCC"/>
          </a:solidFill>
          <a:ln w="9525">
            <a:solidFill>
              <a:schemeClr val="tx1"/>
            </a:solidFill>
            <a:miter lim="800000"/>
            <a:headEnd/>
            <a:tailEnd/>
          </a:ln>
          <a:effectLst/>
        </p:spPr>
        <p:txBody>
          <a:bodyPr anchor="ctr"/>
          <a:lstStyle/>
          <a:p>
            <a:pPr algn="ctr"/>
            <a:endParaRPr kumimoji="1" lang="zh-CN" altLang="zh-CN" sz="1400" b="1">
              <a:effectLst>
                <a:outerShdw blurRad="38100" dist="38100" dir="2700000" algn="tl">
                  <a:srgbClr val="000000"/>
                </a:outerShdw>
              </a:effectLst>
              <a:latin typeface="Times New Roman" pitchFamily="18" charset="0"/>
            </a:endParaRPr>
          </a:p>
        </p:txBody>
      </p:sp>
      <p:sp>
        <p:nvSpPr>
          <p:cNvPr id="65625" name="Text Box 89"/>
          <p:cNvSpPr txBox="1">
            <a:spLocks noChangeArrowheads="1"/>
          </p:cNvSpPr>
          <p:nvPr/>
        </p:nvSpPr>
        <p:spPr bwMode="auto">
          <a:xfrm flipH="1">
            <a:off x="2627313" y="4613275"/>
            <a:ext cx="71437" cy="1368425"/>
          </a:xfrm>
          <a:prstGeom prst="rect">
            <a:avLst/>
          </a:prstGeom>
          <a:solidFill>
            <a:srgbClr val="FFFFCC"/>
          </a:solidFill>
          <a:ln w="9525">
            <a:solidFill>
              <a:schemeClr val="tx1"/>
            </a:solidFill>
            <a:miter lim="800000"/>
            <a:headEnd/>
            <a:tailEnd/>
          </a:ln>
          <a:effectLst/>
        </p:spPr>
        <p:txBody>
          <a:bodyPr anchor="ctr"/>
          <a:lstStyle/>
          <a:p>
            <a:pPr algn="ctr"/>
            <a:endParaRPr kumimoji="1" lang="zh-CN" altLang="zh-CN" sz="1400" b="1">
              <a:effectLst>
                <a:outerShdw blurRad="38100" dist="38100" dir="2700000" algn="tl">
                  <a:srgbClr val="000000"/>
                </a:outerShdw>
              </a:effectLst>
              <a:latin typeface="Times New Roman" pitchFamily="18" charset="0"/>
            </a:endParaRPr>
          </a:p>
        </p:txBody>
      </p:sp>
      <p:sp>
        <p:nvSpPr>
          <p:cNvPr id="65626" name="Text Box 90"/>
          <p:cNvSpPr txBox="1">
            <a:spLocks noChangeArrowheads="1"/>
          </p:cNvSpPr>
          <p:nvPr/>
        </p:nvSpPr>
        <p:spPr bwMode="auto">
          <a:xfrm flipH="1">
            <a:off x="2916238" y="4613275"/>
            <a:ext cx="71437" cy="1368425"/>
          </a:xfrm>
          <a:prstGeom prst="rect">
            <a:avLst/>
          </a:prstGeom>
          <a:solidFill>
            <a:srgbClr val="FFFFCC"/>
          </a:solidFill>
          <a:ln w="9525">
            <a:solidFill>
              <a:schemeClr val="tx1"/>
            </a:solidFill>
            <a:miter lim="800000"/>
            <a:headEnd/>
            <a:tailEnd/>
          </a:ln>
          <a:effectLst/>
        </p:spPr>
        <p:txBody>
          <a:bodyPr anchor="ctr"/>
          <a:lstStyle/>
          <a:p>
            <a:pPr algn="ctr"/>
            <a:endParaRPr kumimoji="1" lang="zh-CN" altLang="zh-CN" sz="1400" b="1">
              <a:effectLst>
                <a:outerShdw blurRad="38100" dist="38100" dir="2700000" algn="tl">
                  <a:srgbClr val="000000"/>
                </a:outerShdw>
              </a:effectLst>
              <a:latin typeface="Times New Roman" pitchFamily="18" charset="0"/>
            </a:endParaRPr>
          </a:p>
        </p:txBody>
      </p:sp>
      <p:sp>
        <p:nvSpPr>
          <p:cNvPr id="65627" name="Text Box 91"/>
          <p:cNvSpPr txBox="1">
            <a:spLocks noChangeArrowheads="1"/>
          </p:cNvSpPr>
          <p:nvPr/>
        </p:nvSpPr>
        <p:spPr bwMode="auto">
          <a:xfrm flipH="1">
            <a:off x="3203575" y="4613275"/>
            <a:ext cx="71438" cy="1368425"/>
          </a:xfrm>
          <a:prstGeom prst="rect">
            <a:avLst/>
          </a:prstGeom>
          <a:solidFill>
            <a:srgbClr val="FFFFCC"/>
          </a:solidFill>
          <a:ln w="9525">
            <a:solidFill>
              <a:schemeClr val="tx1"/>
            </a:solidFill>
            <a:miter lim="800000"/>
            <a:headEnd/>
            <a:tailEnd/>
          </a:ln>
          <a:effectLst/>
        </p:spPr>
        <p:txBody>
          <a:bodyPr anchor="ctr"/>
          <a:lstStyle/>
          <a:p>
            <a:pPr algn="ctr"/>
            <a:endParaRPr kumimoji="1" lang="zh-CN" altLang="zh-CN" sz="1400" b="1">
              <a:effectLst>
                <a:outerShdw blurRad="38100" dist="38100" dir="2700000" algn="tl">
                  <a:srgbClr val="000000"/>
                </a:outerShdw>
              </a:effectLst>
              <a:latin typeface="Times New Roman" pitchFamily="18" charset="0"/>
            </a:endParaRPr>
          </a:p>
        </p:txBody>
      </p:sp>
      <p:sp>
        <p:nvSpPr>
          <p:cNvPr id="65628" name="Text Box 92"/>
          <p:cNvSpPr txBox="1">
            <a:spLocks noChangeArrowheads="1"/>
          </p:cNvSpPr>
          <p:nvPr/>
        </p:nvSpPr>
        <p:spPr bwMode="auto">
          <a:xfrm flipH="1">
            <a:off x="3490913" y="4613275"/>
            <a:ext cx="71437" cy="1368425"/>
          </a:xfrm>
          <a:prstGeom prst="rect">
            <a:avLst/>
          </a:prstGeom>
          <a:solidFill>
            <a:srgbClr val="FFFFCC"/>
          </a:solidFill>
          <a:ln w="9525">
            <a:solidFill>
              <a:schemeClr val="tx1"/>
            </a:solidFill>
            <a:miter lim="800000"/>
            <a:headEnd/>
            <a:tailEnd/>
          </a:ln>
          <a:effectLst/>
        </p:spPr>
        <p:txBody>
          <a:bodyPr anchor="ctr"/>
          <a:lstStyle/>
          <a:p>
            <a:pPr algn="ctr"/>
            <a:endParaRPr kumimoji="1" lang="zh-CN" altLang="zh-CN" sz="1400" b="1">
              <a:effectLst>
                <a:outerShdw blurRad="38100" dist="38100" dir="2700000" algn="tl">
                  <a:srgbClr val="000000"/>
                </a:outerShdw>
              </a:effectLst>
              <a:latin typeface="Times New Roman" pitchFamily="18" charset="0"/>
            </a:endParaRPr>
          </a:p>
        </p:txBody>
      </p:sp>
      <p:graphicFrame>
        <p:nvGraphicFramePr>
          <p:cNvPr id="65629" name="Group 93"/>
          <p:cNvGraphicFramePr>
            <a:graphicFrameLocks noGrp="1"/>
          </p:cNvGraphicFramePr>
          <p:nvPr/>
        </p:nvGraphicFramePr>
        <p:xfrm>
          <a:off x="4140200" y="4076700"/>
          <a:ext cx="4751388" cy="2431296"/>
        </p:xfrm>
        <a:graphic>
          <a:graphicData uri="http://schemas.openxmlformats.org/drawingml/2006/table">
            <a:tbl>
              <a:tblPr/>
              <a:tblGrid>
                <a:gridCol w="1871663"/>
                <a:gridCol w="720725"/>
                <a:gridCol w="647700"/>
                <a:gridCol w="731837"/>
                <a:gridCol w="779463"/>
              </a:tblGrid>
              <a:tr h="2159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cap="flat">
                      <a:noFill/>
                    </a:lnL>
                    <a:lnR w="12700" cap="flat" cmpd="sng" algn="ctr">
                      <a:solidFill>
                        <a:srgbClr val="008000"/>
                      </a:solidFill>
                      <a:prstDash val="lgDashDot"/>
                      <a:round/>
                      <a:headEnd type="none" w="med" len="med"/>
                      <a:tailEnd type="none" w="med" len="med"/>
                    </a:lnR>
                    <a:lnT w="38100" cap="flat" cmpd="sng" algn="ctr">
                      <a:solidFill>
                        <a:srgbClr val="008000"/>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Type of PCB</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38100" cap="flat" cmpd="sng" algn="ctr">
                      <a:solidFill>
                        <a:srgbClr val="008000"/>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Board name</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38100" cap="flat" cmpd="sng" algn="ctr">
                      <a:solidFill>
                        <a:srgbClr val="008000"/>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 of boards</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38100" cap="flat" cmpd="sng" algn="ctr">
                      <a:solidFill>
                        <a:srgbClr val="008000"/>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FPGA</a:t>
                      </a:r>
                    </a:p>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firmware</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cap="flat">
                      <a:noFill/>
                    </a:lnR>
                    <a:lnT w="38100" cap="flat" cmpd="sng" algn="ctr">
                      <a:solidFill>
                        <a:srgbClr val="008000"/>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r>
              <a:tr h="217488">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rPr>
                        <a:t>M</a:t>
                      </a: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DC </a:t>
                      </a:r>
                      <a:r>
                        <a:rPr kumimoji="0" lang="en-US" altLang="zh-CN" sz="12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rPr>
                        <a:t>F</a:t>
                      </a: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iber </a:t>
                      </a:r>
                      <a:r>
                        <a:rPr kumimoji="0" lang="en-US" altLang="zh-CN" sz="12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rPr>
                        <a:t>T</a:t>
                      </a: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ransmitter</a:t>
                      </a:r>
                    </a:p>
                  </a:txBody>
                  <a:tcPr marL="90000" marR="90000" marT="46800" marB="46800" anchor="ctr" anchorCtr="1" horzOverflow="overflow">
                    <a:lnL cap="flat">
                      <a:noFill/>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1"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MFT</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96</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r>
              <a:tr h="220663">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rPr>
                        <a:t>T</a:t>
                      </a: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rac</a:t>
                      </a:r>
                      <a:r>
                        <a:rPr kumimoji="0" lang="en-US" altLang="zh-CN" sz="12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rPr>
                        <a:t>K</a:t>
                      </a: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 </a:t>
                      </a:r>
                      <a:r>
                        <a:rPr kumimoji="0" lang="en-US" altLang="zh-CN" sz="12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rPr>
                        <a:t>F</a:t>
                      </a: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inder</a:t>
                      </a:r>
                    </a:p>
                  </a:txBody>
                  <a:tcPr marL="90000" marR="90000" marT="46800" marB="46800" anchor="ctr" anchorCtr="1" horzOverflow="overflow">
                    <a:lnL cap="flat">
                      <a:noFill/>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1"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ITKF</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2</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2</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r>
              <a:tr h="220663">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1"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TKF</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8</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8</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r>
              <a:tr h="222250">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rPr>
                        <a:t>T</a:t>
                      </a: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rac</a:t>
                      </a:r>
                      <a:r>
                        <a:rPr kumimoji="0" lang="en-US" altLang="zh-CN" sz="12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rPr>
                        <a:t>K</a:t>
                      </a: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 </a:t>
                      </a:r>
                      <a:r>
                        <a:rPr kumimoji="0" lang="en-US" altLang="zh-CN" sz="12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rPr>
                        <a:t>C</a:t>
                      </a: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ounter</a:t>
                      </a:r>
                    </a:p>
                  </a:txBody>
                  <a:tcPr marL="90000" marR="90000" marT="46800" marB="46800" anchor="ctr" anchorCtr="1" horzOverflow="overflow">
                    <a:lnL cap="flat">
                      <a:noFill/>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1"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LTKC</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r>
              <a:tr h="222250">
                <a:tc vMerge="1">
                  <a:txBody>
                    <a:bodyPr/>
                    <a:lstStyle/>
                    <a:p>
                      <a:endParaRPr lang="zh-CN" altLang="en-US"/>
                    </a:p>
                  </a:txBody>
                  <a:tcPr/>
                </a:tc>
                <a:tc vMerge="1">
                  <a:txBody>
                    <a:bodyPr/>
                    <a:lstStyle/>
                    <a:p>
                      <a:endParaRPr lang="zh-CN" altLang="en-US"/>
                    </a:p>
                  </a:txBody>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1"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STKC</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r>
              <a:tr h="220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rPr>
                        <a:t>M</a:t>
                      </a: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DC </a:t>
                      </a:r>
                      <a:r>
                        <a:rPr kumimoji="0" lang="en-US" altLang="zh-CN" sz="12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rPr>
                        <a:t>T</a:t>
                      </a: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rigger </a:t>
                      </a:r>
                      <a:r>
                        <a:rPr kumimoji="0" lang="en-US" altLang="zh-CN" sz="1200" b="0" i="0" u="none" strike="noStrike" cap="none" normalizeH="0" baseline="0" smtClean="0">
                          <a:ln>
                            <a:noFill/>
                          </a:ln>
                          <a:solidFill>
                            <a:srgbClr val="FF3300"/>
                          </a:solidFill>
                          <a:effectLst>
                            <a:outerShdw blurRad="38100" dist="38100" dir="2700000" algn="tl">
                              <a:srgbClr val="000000"/>
                            </a:outerShdw>
                          </a:effectLst>
                          <a:latin typeface="Garamond" pitchFamily="18" charset="0"/>
                          <a:ea typeface="宋体" pitchFamily="2" charset="-122"/>
                        </a:rPr>
                        <a:t>B</a:t>
                      </a: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ackplane</a:t>
                      </a:r>
                    </a:p>
                  </a:txBody>
                  <a:tcPr marL="90000" marR="90000" marT="46800" marB="46800" anchor="ctr" anchorCtr="1" horzOverflow="overflow">
                    <a:lnL cap="flat">
                      <a:noFill/>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1"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MTB</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8000"/>
                      </a:solidFill>
                      <a:prstDash val="lgDashDot"/>
                      <a:round/>
                      <a:headEnd type="none" w="med" len="med"/>
                      <a:tailEnd type="none" w="med" len="med"/>
                    </a:lnL>
                    <a:lnR cap="flat">
                      <a:noFill/>
                    </a:lnR>
                    <a:lnT w="12700" cap="flat" cmpd="sng" algn="ctr">
                      <a:solidFill>
                        <a:schemeClr val="hlink"/>
                      </a:solidFill>
                      <a:prstDash val="solid"/>
                      <a:round/>
                      <a:headEnd type="none" w="med" len="med"/>
                      <a:tailEnd type="none" w="med" len="med"/>
                    </a:lnT>
                    <a:lnB w="12700" cap="flat" cmpd="sng" algn="ctr">
                      <a:solidFill>
                        <a:schemeClr val="hlink"/>
                      </a:solidFill>
                      <a:prstDash val="solid"/>
                      <a:round/>
                      <a:headEnd type="none" w="med" len="med"/>
                      <a:tailEnd type="none" w="med" len="med"/>
                    </a:lnB>
                    <a:lnTlToBr>
                      <a:noFill/>
                    </a:lnTlToBr>
                    <a:lnBlToTr>
                      <a:noFill/>
                    </a:lnBlToTr>
                    <a:noFill/>
                  </a:tcPr>
                </a:tc>
              </a:tr>
              <a:tr h="220663">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Total</a:t>
                      </a:r>
                    </a:p>
                  </a:txBody>
                  <a:tcPr marL="90000" marR="90000" marT="46800" marB="46800" anchor="ctr" anchorCtr="1" horzOverflow="overflow">
                    <a:lnL cap="flat">
                      <a:noFill/>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381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4</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381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zh-CN"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endParaRP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381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109</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w="12700" cap="flat" cmpd="sng" algn="ctr">
                      <a:solidFill>
                        <a:srgbClr val="008000"/>
                      </a:solidFill>
                      <a:prstDash val="lgDashDot"/>
                      <a:round/>
                      <a:headEnd type="none" w="med" len="med"/>
                      <a:tailEnd type="none" w="med" len="med"/>
                    </a:lnR>
                    <a:lnT w="12700" cap="flat" cmpd="sng" algn="ctr">
                      <a:solidFill>
                        <a:schemeClr val="hlink"/>
                      </a:solidFill>
                      <a:prstDash val="solid"/>
                      <a:round/>
                      <a:headEnd type="none" w="med" len="med"/>
                      <a:tailEnd type="none" w="med" len="med"/>
                    </a:lnT>
                    <a:lnB w="38100" cap="flat" cmpd="sng" algn="ctr">
                      <a:solidFill>
                        <a:srgbClr val="008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1200" b="0" i="0" u="none" strike="noStrike" cap="none" normalizeH="0" baseline="0" smtClean="0">
                          <a:ln>
                            <a:noFill/>
                          </a:ln>
                          <a:solidFill>
                            <a:schemeClr val="tx1"/>
                          </a:solidFill>
                          <a:effectLst>
                            <a:outerShdw blurRad="38100" dist="38100" dir="2700000" algn="tl">
                              <a:srgbClr val="000000"/>
                            </a:outerShdw>
                          </a:effectLst>
                          <a:latin typeface="Garamond" pitchFamily="18" charset="0"/>
                          <a:ea typeface="宋体" pitchFamily="2" charset="-122"/>
                        </a:rPr>
                        <a:t>13</a:t>
                      </a:r>
                    </a:p>
                  </a:txBody>
                  <a:tcPr marL="90000" marR="90000" marT="46800" marB="46800" anchor="ctr" anchorCtr="1" horzOverflow="overflow">
                    <a:lnL w="12700" cap="flat" cmpd="sng" algn="ctr">
                      <a:solidFill>
                        <a:srgbClr val="008000"/>
                      </a:solidFill>
                      <a:prstDash val="lgDashDot"/>
                      <a:round/>
                      <a:headEnd type="none" w="med" len="med"/>
                      <a:tailEnd type="none" w="med" len="med"/>
                    </a:lnL>
                    <a:lnR cap="flat">
                      <a:noFill/>
                    </a:lnR>
                    <a:lnT w="12700" cap="flat" cmpd="sng" algn="ctr">
                      <a:solidFill>
                        <a:schemeClr val="hlink"/>
                      </a:solidFill>
                      <a:prstDash val="solid"/>
                      <a:round/>
                      <a:headEnd type="none" w="med" len="med"/>
                      <a:tailEnd type="none" w="med" len="med"/>
                    </a:lnT>
                    <a:lnB w="38100" cap="flat" cmpd="sng" algn="ctr">
                      <a:solidFill>
                        <a:srgbClr val="008000"/>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3"/>
          <p:cNvSpPr>
            <a:spLocks noGrp="1"/>
          </p:cNvSpPr>
          <p:nvPr>
            <p:ph type="dt" sz="half" idx="10"/>
          </p:nvPr>
        </p:nvSpPr>
        <p:spPr/>
        <p:txBody>
          <a:bodyPr/>
          <a:lstStyle/>
          <a:p>
            <a:r>
              <a:rPr lang="en-US" altLang="zh-CN" smtClean="0"/>
              <a:t>2014-7-18 IHEP</a:t>
            </a:r>
            <a:endParaRPr lang="en-US" altLang="zh-CN"/>
          </a:p>
        </p:txBody>
      </p:sp>
      <p:sp>
        <p:nvSpPr>
          <p:cNvPr id="7" name="灯片编号占位符 4"/>
          <p:cNvSpPr>
            <a:spLocks noGrp="1"/>
          </p:cNvSpPr>
          <p:nvPr>
            <p:ph type="sldNum" sz="quarter" idx="11"/>
          </p:nvPr>
        </p:nvSpPr>
        <p:spPr/>
        <p:txBody>
          <a:bodyPr/>
          <a:lstStyle/>
          <a:p>
            <a:fld id="{C5BA5DBC-8370-4283-8EE4-1D6436B36A82}" type="slidenum">
              <a:rPr lang="en-US" altLang="zh-CN"/>
              <a:pPr/>
              <a:t>36</a:t>
            </a:fld>
            <a:endParaRPr lang="en-US" altLang="zh-CN"/>
          </a:p>
        </p:txBody>
      </p:sp>
      <p:sp>
        <p:nvSpPr>
          <p:cNvPr id="8" name="页脚占位符 5"/>
          <p:cNvSpPr>
            <a:spLocks noGrp="1"/>
          </p:cNvSpPr>
          <p:nvPr>
            <p:ph type="ftr" sz="quarter" idx="12"/>
          </p:nvPr>
        </p:nvSpPr>
        <p:spPr/>
        <p:txBody>
          <a:bodyPr/>
          <a:lstStyle/>
          <a:p>
            <a:r>
              <a:rPr lang="pt-BR" altLang="zh-CN" smtClean="0"/>
              <a:t>Z.-A. LIU     EPC Seminar</a:t>
            </a:r>
            <a:endParaRPr lang="en-US" altLang="zh-CN"/>
          </a:p>
        </p:txBody>
      </p:sp>
      <p:sp>
        <p:nvSpPr>
          <p:cNvPr id="68610" name="Rectangle 2"/>
          <p:cNvSpPr>
            <a:spLocks noGrp="1" noRot="1" noChangeArrowheads="1"/>
          </p:cNvSpPr>
          <p:nvPr>
            <p:ph type="title"/>
          </p:nvPr>
        </p:nvSpPr>
        <p:spPr>
          <a:xfrm>
            <a:off x="468313" y="44450"/>
            <a:ext cx="8229600" cy="504825"/>
          </a:xfrm>
          <a:solidFill>
            <a:srgbClr val="0000FF"/>
          </a:solidFill>
        </p:spPr>
        <p:txBody>
          <a:bodyPr/>
          <a:lstStyle/>
          <a:p>
            <a:r>
              <a:rPr lang="en-US" altLang="zh-CN" sz="4000" dirty="0" smtClean="0">
                <a:solidFill>
                  <a:srgbClr val="FFFF00"/>
                </a:solidFill>
              </a:rPr>
              <a:t>challenges</a:t>
            </a:r>
            <a:endParaRPr lang="zh-CN" altLang="en-US" sz="4000" dirty="0">
              <a:solidFill>
                <a:srgbClr val="FFFF00"/>
              </a:solidFill>
            </a:endParaRPr>
          </a:p>
        </p:txBody>
      </p:sp>
      <p:sp>
        <p:nvSpPr>
          <p:cNvPr id="68611" name="Rectangle 3"/>
          <p:cNvSpPr>
            <a:spLocks noChangeArrowheads="1"/>
          </p:cNvSpPr>
          <p:nvPr/>
        </p:nvSpPr>
        <p:spPr bwMode="auto">
          <a:xfrm>
            <a:off x="250825" y="476250"/>
            <a:ext cx="8785225" cy="3859213"/>
          </a:xfrm>
          <a:prstGeom prst="rect">
            <a:avLst/>
          </a:prstGeom>
          <a:noFill/>
          <a:ln w="9525">
            <a:noFill/>
            <a:miter lim="800000"/>
            <a:headEnd/>
            <a:tailEnd/>
          </a:ln>
          <a:effectLst/>
        </p:spPr>
        <p:txBody>
          <a:bodyPr>
            <a:spAutoFit/>
          </a:bodyPr>
          <a:lstStyle/>
          <a:p>
            <a:pPr>
              <a:buFontTx/>
              <a:buChar char="•"/>
            </a:pPr>
            <a:r>
              <a:rPr kumimoji="1" lang="en-US" altLang="zh-CN" sz="2000" b="1">
                <a:solidFill>
                  <a:srgbClr val="FF0000"/>
                </a:solidFill>
                <a:latin typeface="Times New Roman" pitchFamily="18" charset="0"/>
              </a:rPr>
              <a:t>Sectors division and inter-link of neighbour boards</a:t>
            </a:r>
          </a:p>
          <a:p>
            <a:pPr lvl="1">
              <a:buFontTx/>
              <a:buChar char="•"/>
            </a:pPr>
            <a:r>
              <a:rPr kumimoji="1" lang="en-US" altLang="zh-CN">
                <a:latin typeface="Times New Roman" pitchFamily="18" charset="0"/>
              </a:rPr>
              <a:t>Too many inter-link signals between TKF boards: </a:t>
            </a:r>
          </a:p>
          <a:p>
            <a:pPr lvl="1">
              <a:buFontTx/>
              <a:buChar char="•"/>
            </a:pPr>
            <a:r>
              <a:rPr kumimoji="1" lang="en-US" altLang="zh-CN">
                <a:latin typeface="Times New Roman" pitchFamily="18" charset="0"/>
              </a:rPr>
              <a:t>	Input 89, output 89, total 178</a:t>
            </a:r>
          </a:p>
          <a:p>
            <a:pPr lvl="1">
              <a:buFontTx/>
              <a:buChar char="•"/>
            </a:pPr>
            <a:r>
              <a:rPr kumimoji="1" lang="en-US" altLang="zh-CN">
                <a:latin typeface="Times New Roman" pitchFamily="18" charset="0"/>
              </a:rPr>
              <a:t>To reduce cable connect, VME Back-of-Crate card is used in MDC trigger crate to inter-link neighbour boards.</a:t>
            </a:r>
          </a:p>
          <a:p>
            <a:pPr eaLnBrk="0" hangingPunct="0">
              <a:buFontTx/>
              <a:buChar char="•"/>
            </a:pPr>
            <a:r>
              <a:rPr lang="en-US" altLang="zh-CN" b="1">
                <a:solidFill>
                  <a:srgbClr val="FF0000"/>
                </a:solidFill>
                <a:latin typeface="Arial" pitchFamily="34" charset="0"/>
              </a:rPr>
              <a:t>RocketIO</a:t>
            </a:r>
          </a:p>
          <a:p>
            <a:pPr lvl="1" eaLnBrk="0" hangingPunct="0">
              <a:buFontTx/>
              <a:buChar char="•"/>
            </a:pPr>
            <a:r>
              <a:rPr lang="en-US" altLang="zh-CN" b="1">
                <a:solidFill>
                  <a:srgbClr val="FF0000"/>
                </a:solidFill>
                <a:latin typeface="Arial" pitchFamily="34" charset="0"/>
              </a:rPr>
              <a:t>    </a:t>
            </a:r>
            <a:r>
              <a:rPr lang="en-US" altLang="zh-CN">
                <a:latin typeface="Arial" pitchFamily="34" charset="0"/>
              </a:rPr>
              <a:t>All logic, serial-to-parallel and serial-to-parallel are implemented in a Virtex-II Pro FPGA. It has </a:t>
            </a:r>
            <a:r>
              <a:rPr lang="en-US" altLang="en-US">
                <a:latin typeface="Arial" pitchFamily="34" charset="0"/>
              </a:rPr>
              <a:t>RocketIO Multi-Gigabit Transceivers. The MGTs are flexible parallel-to-serial and serial-to-parallel embedded transceiver cores used for high speed data transfer. </a:t>
            </a:r>
            <a:endParaRPr lang="en-US" altLang="zh-CN">
              <a:latin typeface="Arial" pitchFamily="34" charset="0"/>
            </a:endParaRPr>
          </a:p>
          <a:p>
            <a:pPr lvl="1" eaLnBrk="0" hangingPunct="0">
              <a:lnSpc>
                <a:spcPct val="120000"/>
              </a:lnSpc>
              <a:buFontTx/>
              <a:buChar char="•"/>
            </a:pPr>
            <a:r>
              <a:rPr lang="en-US" altLang="zh-CN">
                <a:latin typeface="Arial" pitchFamily="34" charset="0"/>
              </a:rPr>
              <a:t>  Trigger system data transmission: </a:t>
            </a:r>
          </a:p>
          <a:p>
            <a:pPr lvl="1" eaLnBrk="0" hangingPunct="0">
              <a:lnSpc>
                <a:spcPct val="120000"/>
              </a:lnSpc>
            </a:pPr>
            <a:r>
              <a:rPr lang="en-US" altLang="zh-CN">
                <a:latin typeface="Arial" pitchFamily="34" charset="0"/>
              </a:rPr>
              <a:t>       41.65MHz clock, 32-bit, 8b/10b, comma, idle, COR... </a:t>
            </a:r>
          </a:p>
          <a:p>
            <a:pPr lvl="1" eaLnBrk="0" hangingPunct="0">
              <a:lnSpc>
                <a:spcPct val="120000"/>
              </a:lnSpc>
              <a:buFontTx/>
              <a:buChar char="•"/>
            </a:pPr>
            <a:r>
              <a:rPr lang="en-US" altLang="zh-CN">
                <a:latin typeface="Arial" pitchFamily="34" charset="0"/>
              </a:rPr>
              <a:t>  Data transfer rate will be up to 1.75Gb/s each channel, 17.5Gb/s each board.</a:t>
            </a:r>
          </a:p>
        </p:txBody>
      </p:sp>
      <p:pic>
        <p:nvPicPr>
          <p:cNvPr id="68612" name="Picture 4" descr="xil1502_02"/>
          <p:cNvPicPr>
            <a:picLocks noChangeAspect="1" noChangeArrowheads="1" noCrop="1"/>
          </p:cNvPicPr>
          <p:nvPr/>
        </p:nvPicPr>
        <p:blipFill>
          <a:blip r:embed="rId2"/>
          <a:srcRect/>
          <a:stretch>
            <a:fillRect/>
          </a:stretch>
        </p:blipFill>
        <p:spPr bwMode="auto">
          <a:xfrm>
            <a:off x="2771775" y="4941888"/>
            <a:ext cx="6264275" cy="1189037"/>
          </a:xfrm>
          <a:prstGeom prst="rect">
            <a:avLst/>
          </a:prstGeom>
          <a:noFill/>
        </p:spPr>
      </p:pic>
      <p:pic>
        <p:nvPicPr>
          <p:cNvPr id="68613" name="Picture 5"/>
          <p:cNvPicPr>
            <a:picLocks noChangeAspect="1" noChangeArrowheads="1"/>
          </p:cNvPicPr>
          <p:nvPr/>
        </p:nvPicPr>
        <p:blipFill>
          <a:blip r:embed="rId3"/>
          <a:srcRect/>
          <a:stretch>
            <a:fillRect/>
          </a:stretch>
        </p:blipFill>
        <p:spPr bwMode="auto">
          <a:xfrm rot="-20515107">
            <a:off x="255588" y="4367213"/>
            <a:ext cx="2376487" cy="2157412"/>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日期占位符 3"/>
          <p:cNvSpPr>
            <a:spLocks noGrp="1"/>
          </p:cNvSpPr>
          <p:nvPr>
            <p:ph type="dt" sz="half" idx="10"/>
          </p:nvPr>
        </p:nvSpPr>
        <p:spPr/>
        <p:txBody>
          <a:bodyPr/>
          <a:lstStyle/>
          <a:p>
            <a:r>
              <a:rPr lang="en-US" altLang="zh-CN" smtClean="0"/>
              <a:t>2014-7-18 IHEP</a:t>
            </a:r>
            <a:endParaRPr lang="en-US" altLang="zh-CN"/>
          </a:p>
        </p:txBody>
      </p:sp>
      <p:sp>
        <p:nvSpPr>
          <p:cNvPr id="79" name="灯片编号占位符 4"/>
          <p:cNvSpPr>
            <a:spLocks noGrp="1"/>
          </p:cNvSpPr>
          <p:nvPr>
            <p:ph type="sldNum" sz="quarter" idx="11"/>
          </p:nvPr>
        </p:nvSpPr>
        <p:spPr/>
        <p:txBody>
          <a:bodyPr/>
          <a:lstStyle/>
          <a:p>
            <a:fld id="{CD371E2D-10CF-42B6-B567-3A43BA2D2B0E}" type="slidenum">
              <a:rPr lang="en-US" altLang="zh-CN"/>
              <a:pPr/>
              <a:t>37</a:t>
            </a:fld>
            <a:endParaRPr lang="en-US" altLang="zh-CN"/>
          </a:p>
        </p:txBody>
      </p:sp>
      <p:sp>
        <p:nvSpPr>
          <p:cNvPr id="80" name="页脚占位符 5"/>
          <p:cNvSpPr>
            <a:spLocks noGrp="1"/>
          </p:cNvSpPr>
          <p:nvPr>
            <p:ph type="ftr" sz="quarter" idx="12"/>
          </p:nvPr>
        </p:nvSpPr>
        <p:spPr/>
        <p:txBody>
          <a:bodyPr/>
          <a:lstStyle/>
          <a:p>
            <a:r>
              <a:rPr lang="pt-BR" altLang="zh-CN" smtClean="0"/>
              <a:t>Z.-A. LIU     EPC Seminar</a:t>
            </a:r>
            <a:endParaRPr lang="en-US" altLang="zh-CN"/>
          </a:p>
        </p:txBody>
      </p:sp>
      <p:sp>
        <p:nvSpPr>
          <p:cNvPr id="77827" name="Rectangle 3"/>
          <p:cNvSpPr>
            <a:spLocks noGrp="1" noRot="1" noChangeArrowheads="1"/>
          </p:cNvSpPr>
          <p:nvPr>
            <p:ph type="title"/>
          </p:nvPr>
        </p:nvSpPr>
        <p:spPr>
          <a:xfrm>
            <a:off x="468313" y="0"/>
            <a:ext cx="8229600" cy="1143000"/>
          </a:xfrm>
        </p:spPr>
        <p:txBody>
          <a:bodyPr/>
          <a:lstStyle/>
          <a:p>
            <a:r>
              <a:rPr lang="en-US" altLang="zh-CN" sz="4000" dirty="0" smtClean="0"/>
              <a:t>Optical transmission</a:t>
            </a:r>
            <a:r>
              <a:rPr lang="zh-CN" altLang="en-US" dirty="0" smtClean="0"/>
              <a:t> </a:t>
            </a:r>
            <a:endParaRPr lang="zh-CN" altLang="en-US" dirty="0"/>
          </a:p>
        </p:txBody>
      </p:sp>
      <p:grpSp>
        <p:nvGrpSpPr>
          <p:cNvPr id="2" name="Group 77"/>
          <p:cNvGrpSpPr>
            <a:grpSpLocks/>
          </p:cNvGrpSpPr>
          <p:nvPr/>
        </p:nvGrpSpPr>
        <p:grpSpPr bwMode="auto">
          <a:xfrm>
            <a:off x="179388" y="1125538"/>
            <a:ext cx="8640762" cy="5543550"/>
            <a:chOff x="113" y="709"/>
            <a:chExt cx="5443" cy="3492"/>
          </a:xfrm>
        </p:grpSpPr>
        <p:pic>
          <p:nvPicPr>
            <p:cNvPr id="77826" name="Picture 2"/>
            <p:cNvPicPr>
              <a:picLocks noChangeAspect="1" noChangeArrowheads="1"/>
            </p:cNvPicPr>
            <p:nvPr/>
          </p:nvPicPr>
          <p:blipFill>
            <a:blip r:embed="rId2"/>
            <a:srcRect t="19894"/>
            <a:stretch>
              <a:fillRect/>
            </a:stretch>
          </p:blipFill>
          <p:spPr bwMode="auto">
            <a:xfrm>
              <a:off x="113" y="2451"/>
              <a:ext cx="5420" cy="1719"/>
            </a:xfrm>
            <a:prstGeom prst="rect">
              <a:avLst/>
            </a:prstGeom>
            <a:noFill/>
            <a:ln w="9525">
              <a:noFill/>
              <a:miter lim="800000"/>
              <a:headEnd/>
              <a:tailEnd/>
            </a:ln>
          </p:spPr>
        </p:pic>
        <p:sp>
          <p:nvSpPr>
            <p:cNvPr id="77828" name="Rectangle 4"/>
            <p:cNvSpPr>
              <a:spLocks noChangeArrowheads="1"/>
            </p:cNvSpPr>
            <p:nvPr/>
          </p:nvSpPr>
          <p:spPr bwMode="auto">
            <a:xfrm>
              <a:off x="1292" y="3702"/>
              <a:ext cx="4037" cy="499"/>
            </a:xfrm>
            <a:prstGeom prst="rect">
              <a:avLst/>
            </a:prstGeom>
            <a:solidFill>
              <a:srgbClr val="FFCC00"/>
            </a:solidFill>
            <a:ln w="9525" algn="ctr">
              <a:noFill/>
              <a:miter lim="800000"/>
              <a:headEnd/>
              <a:tailEnd/>
            </a:ln>
            <a:effectLst/>
          </p:spPr>
          <p:txBody>
            <a:bodyPr wrap="none" anchor="ctr"/>
            <a:lstStyle/>
            <a:p>
              <a:endParaRPr lang="zh-CN" altLang="en-US"/>
            </a:p>
          </p:txBody>
        </p:sp>
        <p:sp>
          <p:nvSpPr>
            <p:cNvPr id="77829" name="Text Box 5"/>
            <p:cNvSpPr txBox="1">
              <a:spLocks noChangeArrowheads="1"/>
            </p:cNvSpPr>
            <p:nvPr/>
          </p:nvSpPr>
          <p:spPr bwMode="auto">
            <a:xfrm>
              <a:off x="1325" y="3883"/>
              <a:ext cx="648" cy="165"/>
            </a:xfrm>
            <a:prstGeom prst="rect">
              <a:avLst/>
            </a:prstGeom>
            <a:noFill/>
            <a:ln w="9525" algn="ctr">
              <a:noFill/>
              <a:miter lim="800000"/>
              <a:headEnd/>
              <a:tailEnd/>
            </a:ln>
            <a:effectLst/>
          </p:spPr>
          <p:txBody>
            <a:bodyPr>
              <a:spAutoFit/>
            </a:bodyPr>
            <a:lstStyle/>
            <a:p>
              <a:pPr marL="342900" indent="-342900">
                <a:lnSpc>
                  <a:spcPct val="80000"/>
                </a:lnSpc>
                <a:spcBef>
                  <a:spcPct val="20000"/>
                </a:spcBef>
              </a:pPr>
              <a:r>
                <a:rPr lang="en-US" altLang="zh-CN" sz="1400" b="1">
                  <a:latin typeface="Arial" pitchFamily="34" charset="0"/>
                </a:rPr>
                <a:t>BER </a:t>
              </a:r>
              <a:r>
                <a:rPr lang="zh-CN" altLang="en-US" sz="1400" b="1">
                  <a:latin typeface="Arial" pitchFamily="34" charset="0"/>
                </a:rPr>
                <a:t>＝ </a:t>
              </a:r>
            </a:p>
          </p:txBody>
        </p:sp>
        <p:sp>
          <p:nvSpPr>
            <p:cNvPr id="77830" name="Text Box 6"/>
            <p:cNvSpPr txBox="1">
              <a:spLocks noChangeArrowheads="1"/>
            </p:cNvSpPr>
            <p:nvPr/>
          </p:nvSpPr>
          <p:spPr bwMode="auto">
            <a:xfrm>
              <a:off x="3651" y="3747"/>
              <a:ext cx="227" cy="165"/>
            </a:xfrm>
            <a:prstGeom prst="rect">
              <a:avLst/>
            </a:prstGeom>
            <a:noFill/>
            <a:ln w="9525" algn="ctr">
              <a:noFill/>
              <a:miter lim="800000"/>
              <a:headEnd/>
              <a:tailEnd/>
            </a:ln>
            <a:effectLst/>
          </p:spPr>
          <p:txBody>
            <a:bodyPr>
              <a:spAutoFit/>
            </a:bodyPr>
            <a:lstStyle/>
            <a:p>
              <a:pPr marL="342900" indent="-342900">
                <a:lnSpc>
                  <a:spcPct val="80000"/>
                </a:lnSpc>
                <a:spcBef>
                  <a:spcPct val="20000"/>
                </a:spcBef>
              </a:pPr>
              <a:r>
                <a:rPr lang="en-US" altLang="zh-CN" sz="1400" b="1">
                  <a:latin typeface="Arial" pitchFamily="34" charset="0"/>
                </a:rPr>
                <a:t>1</a:t>
              </a:r>
            </a:p>
          </p:txBody>
        </p:sp>
        <p:sp>
          <p:nvSpPr>
            <p:cNvPr id="77831" name="Line 7"/>
            <p:cNvSpPr>
              <a:spLocks noChangeShapeType="1"/>
            </p:cNvSpPr>
            <p:nvPr/>
          </p:nvSpPr>
          <p:spPr bwMode="auto">
            <a:xfrm>
              <a:off x="3107" y="3929"/>
              <a:ext cx="1361" cy="0"/>
            </a:xfrm>
            <a:prstGeom prst="line">
              <a:avLst/>
            </a:prstGeom>
            <a:noFill/>
            <a:ln w="9525">
              <a:solidFill>
                <a:schemeClr val="tx1"/>
              </a:solidFill>
              <a:round/>
              <a:headEnd/>
              <a:tailEnd/>
            </a:ln>
            <a:effectLst/>
          </p:spPr>
          <p:txBody>
            <a:bodyPr/>
            <a:lstStyle/>
            <a:p>
              <a:endParaRPr lang="zh-CN" altLang="en-US"/>
            </a:p>
          </p:txBody>
        </p:sp>
        <p:sp>
          <p:nvSpPr>
            <p:cNvPr id="77832" name="Text Box 8"/>
            <p:cNvSpPr txBox="1">
              <a:spLocks noChangeArrowheads="1"/>
            </p:cNvSpPr>
            <p:nvPr/>
          </p:nvSpPr>
          <p:spPr bwMode="auto">
            <a:xfrm>
              <a:off x="3198" y="3974"/>
              <a:ext cx="1360" cy="165"/>
            </a:xfrm>
            <a:prstGeom prst="rect">
              <a:avLst/>
            </a:prstGeom>
            <a:noFill/>
            <a:ln w="9525" algn="ctr">
              <a:noFill/>
              <a:miter lim="800000"/>
              <a:headEnd/>
              <a:tailEnd/>
            </a:ln>
            <a:effectLst/>
          </p:spPr>
          <p:txBody>
            <a:bodyPr>
              <a:spAutoFit/>
            </a:bodyPr>
            <a:lstStyle/>
            <a:p>
              <a:pPr marL="342900" indent="-342900">
                <a:lnSpc>
                  <a:spcPct val="80000"/>
                </a:lnSpc>
                <a:spcBef>
                  <a:spcPct val="20000"/>
                </a:spcBef>
              </a:pPr>
              <a:r>
                <a:rPr lang="en-US" altLang="zh-CN" sz="1400" b="1">
                  <a:latin typeface="Arial" pitchFamily="34" charset="0"/>
                </a:rPr>
                <a:t>3.0×10e13 × 40</a:t>
              </a:r>
            </a:p>
          </p:txBody>
        </p:sp>
        <p:sp>
          <p:nvSpPr>
            <p:cNvPr id="77833" name="Text Box 9"/>
            <p:cNvSpPr txBox="1">
              <a:spLocks noChangeArrowheads="1"/>
            </p:cNvSpPr>
            <p:nvPr/>
          </p:nvSpPr>
          <p:spPr bwMode="auto">
            <a:xfrm>
              <a:off x="2154" y="3747"/>
              <a:ext cx="681" cy="165"/>
            </a:xfrm>
            <a:prstGeom prst="rect">
              <a:avLst/>
            </a:prstGeom>
            <a:noFill/>
            <a:ln w="9525" algn="ctr">
              <a:noFill/>
              <a:miter lim="800000"/>
              <a:headEnd/>
              <a:tailEnd/>
            </a:ln>
            <a:effectLst/>
          </p:spPr>
          <p:txBody>
            <a:bodyPr>
              <a:spAutoFit/>
            </a:bodyPr>
            <a:lstStyle/>
            <a:p>
              <a:pPr marL="342900" indent="-342900">
                <a:lnSpc>
                  <a:spcPct val="80000"/>
                </a:lnSpc>
                <a:spcBef>
                  <a:spcPct val="20000"/>
                </a:spcBef>
              </a:pPr>
              <a:r>
                <a:rPr lang="en-US" altLang="zh-CN" sz="1400" b="1">
                  <a:latin typeface="Arial" pitchFamily="34" charset="0"/>
                </a:rPr>
                <a:t>errors</a:t>
              </a:r>
            </a:p>
          </p:txBody>
        </p:sp>
        <p:sp>
          <p:nvSpPr>
            <p:cNvPr id="77834" name="Line 10"/>
            <p:cNvSpPr>
              <a:spLocks noChangeShapeType="1"/>
            </p:cNvSpPr>
            <p:nvPr/>
          </p:nvSpPr>
          <p:spPr bwMode="auto">
            <a:xfrm>
              <a:off x="1882" y="3929"/>
              <a:ext cx="998" cy="0"/>
            </a:xfrm>
            <a:prstGeom prst="line">
              <a:avLst/>
            </a:prstGeom>
            <a:noFill/>
            <a:ln w="9525">
              <a:solidFill>
                <a:schemeClr val="tx1"/>
              </a:solidFill>
              <a:round/>
              <a:headEnd/>
              <a:tailEnd/>
            </a:ln>
            <a:effectLst/>
          </p:spPr>
          <p:txBody>
            <a:bodyPr/>
            <a:lstStyle/>
            <a:p>
              <a:endParaRPr lang="zh-CN" altLang="en-US"/>
            </a:p>
          </p:txBody>
        </p:sp>
        <p:sp>
          <p:nvSpPr>
            <p:cNvPr id="77835" name="Text Box 11"/>
            <p:cNvSpPr txBox="1">
              <a:spLocks noChangeArrowheads="1"/>
            </p:cNvSpPr>
            <p:nvPr/>
          </p:nvSpPr>
          <p:spPr bwMode="auto">
            <a:xfrm>
              <a:off x="1973" y="3974"/>
              <a:ext cx="907" cy="165"/>
            </a:xfrm>
            <a:prstGeom prst="rect">
              <a:avLst/>
            </a:prstGeom>
            <a:noFill/>
            <a:ln w="9525" algn="ctr">
              <a:noFill/>
              <a:miter lim="800000"/>
              <a:headEnd/>
              <a:tailEnd/>
            </a:ln>
            <a:effectLst/>
          </p:spPr>
          <p:txBody>
            <a:bodyPr>
              <a:spAutoFit/>
            </a:bodyPr>
            <a:lstStyle/>
            <a:p>
              <a:pPr marL="342900" indent="-342900">
                <a:lnSpc>
                  <a:spcPct val="80000"/>
                </a:lnSpc>
                <a:spcBef>
                  <a:spcPct val="20000"/>
                </a:spcBef>
              </a:pPr>
              <a:r>
                <a:rPr lang="en-US" altLang="zh-CN" sz="1400" b="1">
                  <a:latin typeface="Arial" pitchFamily="34" charset="0"/>
                </a:rPr>
                <a:t>periods × 40 </a:t>
              </a:r>
            </a:p>
          </p:txBody>
        </p:sp>
        <p:sp>
          <p:nvSpPr>
            <p:cNvPr id="77836" name="Text Box 12"/>
            <p:cNvSpPr txBox="1">
              <a:spLocks noChangeArrowheads="1"/>
            </p:cNvSpPr>
            <p:nvPr/>
          </p:nvSpPr>
          <p:spPr bwMode="auto">
            <a:xfrm>
              <a:off x="2880" y="3883"/>
              <a:ext cx="227" cy="196"/>
            </a:xfrm>
            <a:prstGeom prst="rect">
              <a:avLst/>
            </a:prstGeom>
            <a:noFill/>
            <a:ln w="9525" algn="ctr">
              <a:noFill/>
              <a:miter lim="800000"/>
              <a:headEnd/>
              <a:tailEnd/>
            </a:ln>
            <a:effectLst/>
          </p:spPr>
          <p:txBody>
            <a:bodyPr>
              <a:spAutoFit/>
            </a:bodyPr>
            <a:lstStyle/>
            <a:p>
              <a:pPr marL="342900" indent="-342900">
                <a:lnSpc>
                  <a:spcPct val="80000"/>
                </a:lnSpc>
                <a:spcBef>
                  <a:spcPct val="20000"/>
                </a:spcBef>
              </a:pPr>
              <a:r>
                <a:rPr lang="en-US" altLang="zh-CN" b="1">
                  <a:latin typeface="Arial" pitchFamily="34" charset="0"/>
                </a:rPr>
                <a:t>&lt;</a:t>
              </a:r>
            </a:p>
          </p:txBody>
        </p:sp>
        <p:sp>
          <p:nvSpPr>
            <p:cNvPr id="77837" name="Text Box 13"/>
            <p:cNvSpPr txBox="1">
              <a:spLocks noChangeArrowheads="1"/>
            </p:cNvSpPr>
            <p:nvPr/>
          </p:nvSpPr>
          <p:spPr bwMode="auto">
            <a:xfrm>
              <a:off x="4513" y="3883"/>
              <a:ext cx="227" cy="196"/>
            </a:xfrm>
            <a:prstGeom prst="rect">
              <a:avLst/>
            </a:prstGeom>
            <a:noFill/>
            <a:ln w="9525" algn="ctr">
              <a:noFill/>
              <a:miter lim="800000"/>
              <a:headEnd/>
              <a:tailEnd/>
            </a:ln>
            <a:effectLst/>
          </p:spPr>
          <p:txBody>
            <a:bodyPr>
              <a:spAutoFit/>
            </a:bodyPr>
            <a:lstStyle/>
            <a:p>
              <a:pPr marL="342900" indent="-342900">
                <a:lnSpc>
                  <a:spcPct val="80000"/>
                </a:lnSpc>
                <a:spcBef>
                  <a:spcPct val="20000"/>
                </a:spcBef>
              </a:pPr>
              <a:r>
                <a:rPr lang="en-US" altLang="zh-CN" b="1">
                  <a:latin typeface="Arial" pitchFamily="34" charset="0"/>
                </a:rPr>
                <a:t>≈</a:t>
              </a:r>
            </a:p>
          </p:txBody>
        </p:sp>
        <p:sp>
          <p:nvSpPr>
            <p:cNvPr id="77838" name="Text Box 14"/>
            <p:cNvSpPr txBox="1">
              <a:spLocks noChangeArrowheads="1"/>
            </p:cNvSpPr>
            <p:nvPr/>
          </p:nvSpPr>
          <p:spPr bwMode="auto">
            <a:xfrm>
              <a:off x="4740" y="3883"/>
              <a:ext cx="680" cy="165"/>
            </a:xfrm>
            <a:prstGeom prst="rect">
              <a:avLst/>
            </a:prstGeom>
            <a:noFill/>
            <a:ln w="9525" algn="ctr">
              <a:noFill/>
              <a:miter lim="800000"/>
              <a:headEnd/>
              <a:tailEnd/>
            </a:ln>
            <a:effectLst/>
          </p:spPr>
          <p:txBody>
            <a:bodyPr>
              <a:spAutoFit/>
            </a:bodyPr>
            <a:lstStyle/>
            <a:p>
              <a:pPr marL="342900" indent="-342900">
                <a:lnSpc>
                  <a:spcPct val="80000"/>
                </a:lnSpc>
                <a:spcBef>
                  <a:spcPct val="20000"/>
                </a:spcBef>
              </a:pPr>
              <a:r>
                <a:rPr lang="en-US" altLang="zh-CN" sz="1400" b="1">
                  <a:latin typeface="Arial" pitchFamily="34" charset="0"/>
                </a:rPr>
                <a:t>8.3×10</a:t>
              </a:r>
              <a:r>
                <a:rPr lang="en-US" altLang="zh-CN" sz="1400" b="1" baseline="30000">
                  <a:latin typeface="Arial" pitchFamily="34" charset="0"/>
                </a:rPr>
                <a:t>-16</a:t>
              </a:r>
            </a:p>
          </p:txBody>
        </p:sp>
        <p:sp>
          <p:nvSpPr>
            <p:cNvPr id="77839" name="Line 15"/>
            <p:cNvSpPr>
              <a:spLocks noChangeShapeType="1"/>
            </p:cNvSpPr>
            <p:nvPr/>
          </p:nvSpPr>
          <p:spPr bwMode="auto">
            <a:xfrm>
              <a:off x="3198" y="4110"/>
              <a:ext cx="679" cy="0"/>
            </a:xfrm>
            <a:prstGeom prst="line">
              <a:avLst/>
            </a:prstGeom>
            <a:noFill/>
            <a:ln w="9525">
              <a:solidFill>
                <a:srgbClr val="FF0000"/>
              </a:solidFill>
              <a:round/>
              <a:headEnd/>
              <a:tailEnd/>
            </a:ln>
            <a:effectLst/>
          </p:spPr>
          <p:txBody>
            <a:bodyPr/>
            <a:lstStyle/>
            <a:p>
              <a:endParaRPr lang="zh-CN" altLang="en-US"/>
            </a:p>
          </p:txBody>
        </p:sp>
        <p:sp>
          <p:nvSpPr>
            <p:cNvPr id="77840" name="Line 16"/>
            <p:cNvSpPr>
              <a:spLocks noChangeShapeType="1"/>
            </p:cNvSpPr>
            <p:nvPr/>
          </p:nvSpPr>
          <p:spPr bwMode="auto">
            <a:xfrm flipV="1">
              <a:off x="3833" y="3022"/>
              <a:ext cx="680" cy="1088"/>
            </a:xfrm>
            <a:prstGeom prst="line">
              <a:avLst/>
            </a:prstGeom>
            <a:noFill/>
            <a:ln w="9525">
              <a:solidFill>
                <a:srgbClr val="FF0000"/>
              </a:solidFill>
              <a:round/>
              <a:headEnd/>
              <a:tailEnd type="triangle" w="med" len="med"/>
            </a:ln>
            <a:effectLst/>
          </p:spPr>
          <p:txBody>
            <a:bodyPr/>
            <a:lstStyle/>
            <a:p>
              <a:endParaRPr lang="zh-CN" altLang="en-US"/>
            </a:p>
          </p:txBody>
        </p:sp>
        <p:sp>
          <p:nvSpPr>
            <p:cNvPr id="77841" name="Line 17"/>
            <p:cNvSpPr>
              <a:spLocks noChangeShapeType="1"/>
            </p:cNvSpPr>
            <p:nvPr/>
          </p:nvSpPr>
          <p:spPr bwMode="auto">
            <a:xfrm>
              <a:off x="2245" y="3158"/>
              <a:ext cx="273" cy="0"/>
            </a:xfrm>
            <a:prstGeom prst="line">
              <a:avLst/>
            </a:prstGeom>
            <a:noFill/>
            <a:ln w="38100">
              <a:solidFill>
                <a:srgbClr val="FF0000"/>
              </a:solidFill>
              <a:round/>
              <a:headEnd/>
              <a:tailEnd/>
            </a:ln>
            <a:effectLst/>
          </p:spPr>
          <p:txBody>
            <a:bodyPr/>
            <a:lstStyle/>
            <a:p>
              <a:endParaRPr lang="zh-CN" altLang="en-US"/>
            </a:p>
          </p:txBody>
        </p:sp>
        <p:sp>
          <p:nvSpPr>
            <p:cNvPr id="77842" name="Line 18"/>
            <p:cNvSpPr>
              <a:spLocks noChangeShapeType="1"/>
            </p:cNvSpPr>
            <p:nvPr/>
          </p:nvSpPr>
          <p:spPr bwMode="auto">
            <a:xfrm flipH="1" flipV="1">
              <a:off x="2336" y="3158"/>
              <a:ext cx="1360" cy="680"/>
            </a:xfrm>
            <a:prstGeom prst="line">
              <a:avLst/>
            </a:prstGeom>
            <a:noFill/>
            <a:ln w="9525">
              <a:solidFill>
                <a:srgbClr val="FF0000"/>
              </a:solidFill>
              <a:round/>
              <a:headEnd/>
              <a:tailEnd type="triangle" w="med" len="med"/>
            </a:ln>
            <a:effectLst/>
          </p:spPr>
          <p:txBody>
            <a:bodyPr/>
            <a:lstStyle/>
            <a:p>
              <a:endParaRPr lang="zh-CN" altLang="en-US"/>
            </a:p>
          </p:txBody>
        </p:sp>
        <p:sp>
          <p:nvSpPr>
            <p:cNvPr id="77843" name="Text Box 19"/>
            <p:cNvSpPr txBox="1">
              <a:spLocks noChangeArrowheads="1"/>
            </p:cNvSpPr>
            <p:nvPr/>
          </p:nvSpPr>
          <p:spPr bwMode="auto">
            <a:xfrm>
              <a:off x="703" y="2753"/>
              <a:ext cx="452" cy="150"/>
            </a:xfrm>
            <a:prstGeom prst="rect">
              <a:avLst/>
            </a:prstGeom>
            <a:solidFill>
              <a:srgbClr val="FFFF00"/>
            </a:solidFill>
            <a:ln w="9525" algn="ctr">
              <a:noFill/>
              <a:miter lim="800000"/>
              <a:headEnd/>
              <a:tailEnd/>
            </a:ln>
            <a:effectLst/>
          </p:spPr>
          <p:txBody>
            <a:bodyPr wrap="none">
              <a:spAutoFit/>
            </a:bodyPr>
            <a:lstStyle/>
            <a:p>
              <a:pPr marL="342900" indent="-342900">
                <a:lnSpc>
                  <a:spcPct val="80000"/>
                </a:lnSpc>
                <a:spcBef>
                  <a:spcPct val="20000"/>
                </a:spcBef>
              </a:pPr>
              <a:r>
                <a:rPr lang="en-US" altLang="zh-CN" sz="1200">
                  <a:latin typeface="Arial" pitchFamily="34" charset="0"/>
                </a:rPr>
                <a:t>Tx Data</a:t>
              </a:r>
            </a:p>
          </p:txBody>
        </p:sp>
        <p:sp>
          <p:nvSpPr>
            <p:cNvPr id="77844" name="Text Box 20"/>
            <p:cNvSpPr txBox="1">
              <a:spLocks noChangeArrowheads="1"/>
            </p:cNvSpPr>
            <p:nvPr/>
          </p:nvSpPr>
          <p:spPr bwMode="auto">
            <a:xfrm>
              <a:off x="703" y="3342"/>
              <a:ext cx="446" cy="150"/>
            </a:xfrm>
            <a:prstGeom prst="rect">
              <a:avLst/>
            </a:prstGeom>
            <a:solidFill>
              <a:srgbClr val="FFCCCC"/>
            </a:solidFill>
            <a:ln w="9525" algn="ctr">
              <a:noFill/>
              <a:miter lim="800000"/>
              <a:headEnd/>
              <a:tailEnd/>
            </a:ln>
            <a:effectLst/>
          </p:spPr>
          <p:txBody>
            <a:bodyPr wrap="none">
              <a:spAutoFit/>
            </a:bodyPr>
            <a:lstStyle/>
            <a:p>
              <a:pPr marL="342900" indent="-342900">
                <a:lnSpc>
                  <a:spcPct val="80000"/>
                </a:lnSpc>
                <a:spcBef>
                  <a:spcPct val="20000"/>
                </a:spcBef>
              </a:pPr>
              <a:r>
                <a:rPr lang="en-US" altLang="zh-CN" sz="1200">
                  <a:latin typeface="Arial" pitchFamily="34" charset="0"/>
                </a:rPr>
                <a:t>Rx data</a:t>
              </a:r>
            </a:p>
          </p:txBody>
        </p:sp>
        <p:sp>
          <p:nvSpPr>
            <p:cNvPr id="77845" name="Text Box 21"/>
            <p:cNvSpPr txBox="1">
              <a:spLocks noChangeArrowheads="1"/>
            </p:cNvSpPr>
            <p:nvPr/>
          </p:nvSpPr>
          <p:spPr bwMode="auto">
            <a:xfrm>
              <a:off x="340" y="3203"/>
              <a:ext cx="797" cy="150"/>
            </a:xfrm>
            <a:prstGeom prst="rect">
              <a:avLst/>
            </a:prstGeom>
            <a:solidFill>
              <a:srgbClr val="CCFF99"/>
            </a:solidFill>
            <a:ln w="9525" algn="ctr">
              <a:noFill/>
              <a:miter lim="800000"/>
              <a:headEnd/>
              <a:tailEnd/>
            </a:ln>
            <a:effectLst/>
          </p:spPr>
          <p:txBody>
            <a:bodyPr wrap="none">
              <a:spAutoFit/>
            </a:bodyPr>
            <a:lstStyle/>
            <a:p>
              <a:pPr marL="342900" indent="-342900">
                <a:lnSpc>
                  <a:spcPct val="80000"/>
                </a:lnSpc>
                <a:spcBef>
                  <a:spcPct val="20000"/>
                </a:spcBef>
              </a:pPr>
              <a:r>
                <a:rPr lang="en-US" altLang="zh-CN" sz="1200">
                  <a:latin typeface="Arial" pitchFamily="34" charset="0"/>
                </a:rPr>
                <a:t>Rx random data</a:t>
              </a:r>
            </a:p>
          </p:txBody>
        </p:sp>
        <p:sp>
          <p:nvSpPr>
            <p:cNvPr id="77846" name="Text Box 22"/>
            <p:cNvSpPr txBox="1">
              <a:spLocks noChangeArrowheads="1"/>
            </p:cNvSpPr>
            <p:nvPr/>
          </p:nvSpPr>
          <p:spPr bwMode="auto">
            <a:xfrm>
              <a:off x="612" y="3022"/>
              <a:ext cx="553" cy="150"/>
            </a:xfrm>
            <a:prstGeom prst="rect">
              <a:avLst/>
            </a:prstGeom>
            <a:solidFill>
              <a:srgbClr val="FFCC99"/>
            </a:solidFill>
            <a:ln w="9525" algn="ctr">
              <a:noFill/>
              <a:miter lim="800000"/>
              <a:headEnd/>
              <a:tailEnd/>
            </a:ln>
            <a:effectLst/>
          </p:spPr>
          <p:txBody>
            <a:bodyPr wrap="none">
              <a:spAutoFit/>
            </a:bodyPr>
            <a:lstStyle/>
            <a:p>
              <a:pPr marL="342900" indent="-342900">
                <a:lnSpc>
                  <a:spcPct val="80000"/>
                </a:lnSpc>
                <a:spcBef>
                  <a:spcPct val="20000"/>
                </a:spcBef>
              </a:pPr>
              <a:r>
                <a:rPr lang="en-US" altLang="zh-CN" sz="1200">
                  <a:latin typeface="Arial" pitchFamily="34" charset="0"/>
                </a:rPr>
                <a:t># of errors</a:t>
              </a:r>
            </a:p>
          </p:txBody>
        </p:sp>
        <p:sp>
          <p:nvSpPr>
            <p:cNvPr id="77847" name="Text Box 23"/>
            <p:cNvSpPr txBox="1">
              <a:spLocks noChangeArrowheads="1"/>
            </p:cNvSpPr>
            <p:nvPr/>
          </p:nvSpPr>
          <p:spPr bwMode="auto">
            <a:xfrm>
              <a:off x="521" y="2886"/>
              <a:ext cx="681" cy="150"/>
            </a:xfrm>
            <a:prstGeom prst="rect">
              <a:avLst/>
            </a:prstGeom>
            <a:solidFill>
              <a:srgbClr val="CCFFFF"/>
            </a:solidFill>
            <a:ln w="9525" algn="ctr">
              <a:noFill/>
              <a:miter lim="800000"/>
              <a:headEnd/>
              <a:tailEnd/>
            </a:ln>
            <a:effectLst/>
          </p:spPr>
          <p:txBody>
            <a:bodyPr>
              <a:spAutoFit/>
            </a:bodyPr>
            <a:lstStyle/>
            <a:p>
              <a:pPr marL="342900" indent="-342900">
                <a:lnSpc>
                  <a:spcPct val="80000"/>
                </a:lnSpc>
                <a:spcBef>
                  <a:spcPct val="20000"/>
                </a:spcBef>
              </a:pPr>
              <a:r>
                <a:rPr lang="en-US" altLang="zh-CN" sz="1200">
                  <a:latin typeface="Arial" pitchFamily="34" charset="0"/>
                </a:rPr>
                <a:t>Total periods</a:t>
              </a:r>
            </a:p>
          </p:txBody>
        </p:sp>
        <p:sp>
          <p:nvSpPr>
            <p:cNvPr id="77848" name="Rectangle 24"/>
            <p:cNvSpPr>
              <a:spLocks noChangeArrowheads="1"/>
            </p:cNvSpPr>
            <p:nvPr/>
          </p:nvSpPr>
          <p:spPr bwMode="auto">
            <a:xfrm>
              <a:off x="3016" y="709"/>
              <a:ext cx="2540" cy="1679"/>
            </a:xfrm>
            <a:prstGeom prst="rect">
              <a:avLst/>
            </a:prstGeom>
            <a:solidFill>
              <a:srgbClr val="66CCFF"/>
            </a:solidFill>
            <a:ln w="50800" cap="rnd">
              <a:solidFill>
                <a:schemeClr val="accent1"/>
              </a:solidFill>
              <a:prstDash val="sysDot"/>
              <a:miter lim="800000"/>
              <a:headEnd/>
              <a:tailEnd/>
            </a:ln>
          </p:spPr>
          <p:txBody>
            <a:bodyPr/>
            <a:lstStyle/>
            <a:p>
              <a:endParaRPr kumimoji="1" lang="zh-CN" altLang="zh-CN" sz="2400">
                <a:latin typeface="Times New Roman" pitchFamily="18" charset="0"/>
              </a:endParaRPr>
            </a:p>
          </p:txBody>
        </p:sp>
        <p:sp>
          <p:nvSpPr>
            <p:cNvPr id="77849" name="Rectangle 25"/>
            <p:cNvSpPr>
              <a:spLocks noChangeArrowheads="1"/>
            </p:cNvSpPr>
            <p:nvPr/>
          </p:nvSpPr>
          <p:spPr bwMode="auto">
            <a:xfrm>
              <a:off x="158" y="709"/>
              <a:ext cx="2586" cy="1679"/>
            </a:xfrm>
            <a:prstGeom prst="rect">
              <a:avLst/>
            </a:prstGeom>
            <a:solidFill>
              <a:srgbClr val="FFCC99"/>
            </a:solidFill>
            <a:ln w="50800" cap="rnd">
              <a:solidFill>
                <a:schemeClr val="accent1"/>
              </a:solidFill>
              <a:prstDash val="sysDot"/>
              <a:miter lim="800000"/>
              <a:headEnd/>
              <a:tailEnd/>
            </a:ln>
          </p:spPr>
          <p:txBody>
            <a:bodyPr/>
            <a:lstStyle/>
            <a:p>
              <a:endParaRPr kumimoji="1" lang="zh-CN" altLang="zh-CN" sz="2400">
                <a:latin typeface="Times New Roman" pitchFamily="18" charset="0"/>
              </a:endParaRPr>
            </a:p>
          </p:txBody>
        </p:sp>
        <p:sp>
          <p:nvSpPr>
            <p:cNvPr id="77850" name="Text Box 26"/>
            <p:cNvSpPr txBox="1">
              <a:spLocks noChangeArrowheads="1"/>
            </p:cNvSpPr>
            <p:nvPr/>
          </p:nvSpPr>
          <p:spPr bwMode="auto">
            <a:xfrm>
              <a:off x="3061" y="982"/>
              <a:ext cx="590" cy="1043"/>
            </a:xfrm>
            <a:prstGeom prst="rect">
              <a:avLst/>
            </a:prstGeom>
            <a:solidFill>
              <a:srgbClr val="FFFFCC"/>
            </a:solidFill>
            <a:ln w="9525">
              <a:solidFill>
                <a:schemeClr val="tx1"/>
              </a:solidFill>
              <a:miter lim="800000"/>
              <a:headEnd/>
              <a:tailEnd/>
            </a:ln>
            <a:effectLst/>
          </p:spPr>
          <p:txBody>
            <a:bodyPr anchor="ctr"/>
            <a:lstStyle/>
            <a:p>
              <a:pPr algn="ctr"/>
              <a:endParaRPr kumimoji="1" lang="zh-CN" altLang="zh-CN" sz="1600" b="1">
                <a:effectLst>
                  <a:outerShdw blurRad="38100" dist="38100" dir="2700000" algn="tl">
                    <a:srgbClr val="000000"/>
                  </a:outerShdw>
                </a:effectLst>
                <a:latin typeface="Times New Roman" pitchFamily="18" charset="0"/>
              </a:endParaRPr>
            </a:p>
          </p:txBody>
        </p:sp>
        <p:sp>
          <p:nvSpPr>
            <p:cNvPr id="77851" name="Text Box 27"/>
            <p:cNvSpPr txBox="1">
              <a:spLocks noChangeArrowheads="1"/>
            </p:cNvSpPr>
            <p:nvPr/>
          </p:nvSpPr>
          <p:spPr bwMode="auto">
            <a:xfrm>
              <a:off x="3333" y="1119"/>
              <a:ext cx="328" cy="192"/>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TD+</a:t>
              </a:r>
            </a:p>
          </p:txBody>
        </p:sp>
        <p:sp>
          <p:nvSpPr>
            <p:cNvPr id="77852" name="Text Box 28"/>
            <p:cNvSpPr txBox="1">
              <a:spLocks noChangeArrowheads="1"/>
            </p:cNvSpPr>
            <p:nvPr/>
          </p:nvSpPr>
          <p:spPr bwMode="auto">
            <a:xfrm>
              <a:off x="3333" y="1255"/>
              <a:ext cx="363" cy="192"/>
            </a:xfrm>
            <a:prstGeom prst="rect">
              <a:avLst/>
            </a:prstGeom>
            <a:noFill/>
            <a:ln w="9525" algn="ctr">
              <a:noFill/>
              <a:miter lim="800000"/>
              <a:headEnd/>
              <a:tailEnd/>
            </a:ln>
            <a:effectLst/>
          </p:spPr>
          <p:txBody>
            <a:bodyPr>
              <a:spAutoFit/>
            </a:bodyPr>
            <a:lstStyle/>
            <a:p>
              <a:pPr algn="ctr"/>
              <a:r>
                <a:rPr kumimoji="1" lang="en-US" altLang="zh-CN" sz="1400">
                  <a:latin typeface="Times New Roman" pitchFamily="18" charset="0"/>
                </a:rPr>
                <a:t>TD-</a:t>
              </a:r>
            </a:p>
          </p:txBody>
        </p:sp>
        <p:sp>
          <p:nvSpPr>
            <p:cNvPr id="77853" name="Text Box 29"/>
            <p:cNvSpPr txBox="1">
              <a:spLocks noChangeArrowheads="1"/>
            </p:cNvSpPr>
            <p:nvPr/>
          </p:nvSpPr>
          <p:spPr bwMode="auto">
            <a:xfrm>
              <a:off x="3333" y="1572"/>
              <a:ext cx="335" cy="192"/>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RD+</a:t>
              </a:r>
            </a:p>
          </p:txBody>
        </p:sp>
        <p:sp>
          <p:nvSpPr>
            <p:cNvPr id="77854" name="Text Box 30"/>
            <p:cNvSpPr txBox="1">
              <a:spLocks noChangeArrowheads="1"/>
            </p:cNvSpPr>
            <p:nvPr/>
          </p:nvSpPr>
          <p:spPr bwMode="auto">
            <a:xfrm>
              <a:off x="3305" y="1709"/>
              <a:ext cx="408" cy="192"/>
            </a:xfrm>
            <a:prstGeom prst="rect">
              <a:avLst/>
            </a:prstGeom>
            <a:noFill/>
            <a:ln w="9525" algn="ctr">
              <a:noFill/>
              <a:miter lim="800000"/>
              <a:headEnd/>
              <a:tailEnd/>
            </a:ln>
            <a:effectLst/>
          </p:spPr>
          <p:txBody>
            <a:bodyPr>
              <a:spAutoFit/>
            </a:bodyPr>
            <a:lstStyle/>
            <a:p>
              <a:pPr algn="ctr"/>
              <a:r>
                <a:rPr kumimoji="1" lang="en-US" altLang="zh-CN" sz="1400">
                  <a:latin typeface="Times New Roman" pitchFamily="18" charset="0"/>
                </a:rPr>
                <a:t>RD-</a:t>
              </a:r>
            </a:p>
          </p:txBody>
        </p:sp>
        <p:sp>
          <p:nvSpPr>
            <p:cNvPr id="77855" name="Text Box 31"/>
            <p:cNvSpPr txBox="1">
              <a:spLocks noChangeArrowheads="1"/>
            </p:cNvSpPr>
            <p:nvPr/>
          </p:nvSpPr>
          <p:spPr bwMode="auto">
            <a:xfrm>
              <a:off x="3061" y="982"/>
              <a:ext cx="680" cy="173"/>
            </a:xfrm>
            <a:prstGeom prst="rect">
              <a:avLst/>
            </a:prstGeom>
            <a:noFill/>
            <a:ln w="9525">
              <a:noFill/>
              <a:miter lim="800000"/>
              <a:headEnd/>
              <a:tailEnd/>
            </a:ln>
            <a:effectLst/>
          </p:spPr>
          <p:txBody>
            <a:bodyPr>
              <a:spAutoFit/>
            </a:bodyPr>
            <a:lstStyle/>
            <a:p>
              <a:r>
                <a:rPr kumimoji="1" lang="en-US" altLang="zh-CN" sz="1200" b="1">
                  <a:solidFill>
                    <a:schemeClr val="accent2"/>
                  </a:solidFill>
                  <a:latin typeface="Times New Roman" pitchFamily="18" charset="0"/>
                </a:rPr>
                <a:t>HFBR5921L</a:t>
              </a:r>
            </a:p>
          </p:txBody>
        </p:sp>
        <p:sp>
          <p:nvSpPr>
            <p:cNvPr id="77856" name="Text Box 32"/>
            <p:cNvSpPr txBox="1">
              <a:spLocks noChangeArrowheads="1"/>
            </p:cNvSpPr>
            <p:nvPr/>
          </p:nvSpPr>
          <p:spPr bwMode="auto">
            <a:xfrm>
              <a:off x="3061" y="1345"/>
              <a:ext cx="363" cy="326"/>
            </a:xfrm>
            <a:prstGeom prst="rect">
              <a:avLst/>
            </a:prstGeom>
            <a:noFill/>
            <a:ln w="9525" algn="ctr">
              <a:noFill/>
              <a:miter lim="800000"/>
              <a:headEnd/>
              <a:tailEnd/>
            </a:ln>
            <a:effectLst/>
          </p:spPr>
          <p:txBody>
            <a:bodyPr>
              <a:spAutoFit/>
            </a:bodyPr>
            <a:lstStyle/>
            <a:p>
              <a:pPr algn="ctr"/>
              <a:r>
                <a:rPr kumimoji="1" lang="en-US" altLang="zh-CN" sz="1400">
                  <a:latin typeface="Times New Roman" pitchFamily="18" charset="0"/>
                </a:rPr>
                <a:t>TD</a:t>
              </a:r>
            </a:p>
            <a:p>
              <a:pPr algn="ctr"/>
              <a:r>
                <a:rPr kumimoji="1" lang="en-US" altLang="zh-CN" sz="1400">
                  <a:latin typeface="Times New Roman" pitchFamily="18" charset="0"/>
                </a:rPr>
                <a:t>RD</a:t>
              </a:r>
            </a:p>
          </p:txBody>
        </p:sp>
        <p:sp>
          <p:nvSpPr>
            <p:cNvPr id="77857" name="Line 33"/>
            <p:cNvSpPr>
              <a:spLocks noChangeShapeType="1"/>
            </p:cNvSpPr>
            <p:nvPr/>
          </p:nvSpPr>
          <p:spPr bwMode="auto">
            <a:xfrm>
              <a:off x="3651" y="1663"/>
              <a:ext cx="181" cy="0"/>
            </a:xfrm>
            <a:prstGeom prst="line">
              <a:avLst/>
            </a:prstGeom>
            <a:noFill/>
            <a:ln w="9525">
              <a:solidFill>
                <a:srgbClr val="006600"/>
              </a:solidFill>
              <a:round/>
              <a:headEnd/>
              <a:tailEnd/>
            </a:ln>
            <a:effectLst/>
          </p:spPr>
          <p:txBody>
            <a:bodyPr/>
            <a:lstStyle/>
            <a:p>
              <a:endParaRPr lang="zh-CN" altLang="en-US"/>
            </a:p>
          </p:txBody>
        </p:sp>
        <p:sp>
          <p:nvSpPr>
            <p:cNvPr id="77858" name="Line 34"/>
            <p:cNvSpPr>
              <a:spLocks noChangeShapeType="1"/>
            </p:cNvSpPr>
            <p:nvPr/>
          </p:nvSpPr>
          <p:spPr bwMode="auto">
            <a:xfrm>
              <a:off x="3651" y="1799"/>
              <a:ext cx="181" cy="0"/>
            </a:xfrm>
            <a:prstGeom prst="line">
              <a:avLst/>
            </a:prstGeom>
            <a:noFill/>
            <a:ln w="9525">
              <a:solidFill>
                <a:srgbClr val="006600"/>
              </a:solidFill>
              <a:round/>
              <a:headEnd/>
              <a:tailEnd/>
            </a:ln>
            <a:effectLst/>
          </p:spPr>
          <p:txBody>
            <a:bodyPr/>
            <a:lstStyle/>
            <a:p>
              <a:endParaRPr lang="zh-CN" altLang="en-US"/>
            </a:p>
          </p:txBody>
        </p:sp>
        <p:sp>
          <p:nvSpPr>
            <p:cNvPr id="77859" name="Text Box 35"/>
            <p:cNvSpPr txBox="1">
              <a:spLocks noChangeArrowheads="1"/>
            </p:cNvSpPr>
            <p:nvPr/>
          </p:nvSpPr>
          <p:spPr bwMode="auto">
            <a:xfrm>
              <a:off x="3832" y="892"/>
              <a:ext cx="422" cy="212"/>
            </a:xfrm>
            <a:prstGeom prst="rect">
              <a:avLst/>
            </a:prstGeom>
            <a:noFill/>
            <a:ln w="9525">
              <a:noFill/>
              <a:miter lim="800000"/>
              <a:headEnd/>
              <a:tailEnd/>
            </a:ln>
            <a:effectLst/>
          </p:spPr>
          <p:txBody>
            <a:bodyPr wrap="none">
              <a:spAutoFit/>
            </a:bodyPr>
            <a:lstStyle/>
            <a:p>
              <a:r>
                <a:rPr kumimoji="1" lang="en-US" altLang="zh-CN" sz="1600" b="1">
                  <a:solidFill>
                    <a:srgbClr val="FF6600"/>
                  </a:solidFill>
                  <a:latin typeface="Times New Roman" pitchFamily="18" charset="0"/>
                </a:rPr>
                <a:t>MGT</a:t>
              </a:r>
            </a:p>
          </p:txBody>
        </p:sp>
        <p:sp>
          <p:nvSpPr>
            <p:cNvPr id="77860" name="Text Box 36"/>
            <p:cNvSpPr txBox="1">
              <a:spLocks noChangeArrowheads="1"/>
            </p:cNvSpPr>
            <p:nvPr/>
          </p:nvSpPr>
          <p:spPr bwMode="auto">
            <a:xfrm>
              <a:off x="3832" y="1164"/>
              <a:ext cx="327" cy="192"/>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TXP</a:t>
              </a:r>
            </a:p>
          </p:txBody>
        </p:sp>
        <p:sp>
          <p:nvSpPr>
            <p:cNvPr id="77861" name="Text Box 37"/>
            <p:cNvSpPr txBox="1">
              <a:spLocks noChangeArrowheads="1"/>
            </p:cNvSpPr>
            <p:nvPr/>
          </p:nvSpPr>
          <p:spPr bwMode="auto">
            <a:xfrm>
              <a:off x="3832" y="1300"/>
              <a:ext cx="363" cy="192"/>
            </a:xfrm>
            <a:prstGeom prst="rect">
              <a:avLst/>
            </a:prstGeom>
            <a:noFill/>
            <a:ln w="9525" algn="ctr">
              <a:noFill/>
              <a:miter lim="800000"/>
              <a:headEnd/>
              <a:tailEnd/>
            </a:ln>
            <a:effectLst/>
          </p:spPr>
          <p:txBody>
            <a:bodyPr>
              <a:spAutoFit/>
            </a:bodyPr>
            <a:lstStyle/>
            <a:p>
              <a:pPr algn="ctr"/>
              <a:r>
                <a:rPr kumimoji="1" lang="en-US" altLang="zh-CN" sz="1400">
                  <a:latin typeface="Times New Roman" pitchFamily="18" charset="0"/>
                </a:rPr>
                <a:t>TXN</a:t>
              </a:r>
            </a:p>
          </p:txBody>
        </p:sp>
        <p:sp>
          <p:nvSpPr>
            <p:cNvPr id="77862" name="Text Box 38"/>
            <p:cNvSpPr txBox="1">
              <a:spLocks noChangeArrowheads="1"/>
            </p:cNvSpPr>
            <p:nvPr/>
          </p:nvSpPr>
          <p:spPr bwMode="auto">
            <a:xfrm>
              <a:off x="3832" y="1617"/>
              <a:ext cx="334" cy="192"/>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RXP</a:t>
              </a:r>
            </a:p>
          </p:txBody>
        </p:sp>
        <p:sp>
          <p:nvSpPr>
            <p:cNvPr id="77863" name="Text Box 39"/>
            <p:cNvSpPr txBox="1">
              <a:spLocks noChangeArrowheads="1"/>
            </p:cNvSpPr>
            <p:nvPr/>
          </p:nvSpPr>
          <p:spPr bwMode="auto">
            <a:xfrm>
              <a:off x="3804" y="1754"/>
              <a:ext cx="408" cy="192"/>
            </a:xfrm>
            <a:prstGeom prst="rect">
              <a:avLst/>
            </a:prstGeom>
            <a:noFill/>
            <a:ln w="9525" algn="ctr">
              <a:noFill/>
              <a:miter lim="800000"/>
              <a:headEnd/>
              <a:tailEnd/>
            </a:ln>
            <a:effectLst/>
          </p:spPr>
          <p:txBody>
            <a:bodyPr>
              <a:spAutoFit/>
            </a:bodyPr>
            <a:lstStyle/>
            <a:p>
              <a:pPr algn="ctr"/>
              <a:r>
                <a:rPr kumimoji="1" lang="en-US" altLang="zh-CN" sz="1400">
                  <a:latin typeface="Times New Roman" pitchFamily="18" charset="0"/>
                </a:rPr>
                <a:t>RXN</a:t>
              </a:r>
            </a:p>
          </p:txBody>
        </p:sp>
        <p:sp>
          <p:nvSpPr>
            <p:cNvPr id="77864" name="Line 40"/>
            <p:cNvSpPr>
              <a:spLocks noChangeShapeType="1"/>
            </p:cNvSpPr>
            <p:nvPr/>
          </p:nvSpPr>
          <p:spPr bwMode="auto">
            <a:xfrm>
              <a:off x="3832" y="892"/>
              <a:ext cx="771" cy="0"/>
            </a:xfrm>
            <a:prstGeom prst="line">
              <a:avLst/>
            </a:prstGeom>
            <a:noFill/>
            <a:ln w="9525">
              <a:solidFill>
                <a:schemeClr val="tx1"/>
              </a:solidFill>
              <a:round/>
              <a:headEnd/>
              <a:tailEnd/>
            </a:ln>
            <a:effectLst/>
          </p:spPr>
          <p:txBody>
            <a:bodyPr/>
            <a:lstStyle/>
            <a:p>
              <a:endParaRPr lang="zh-CN" altLang="en-US"/>
            </a:p>
          </p:txBody>
        </p:sp>
        <p:sp>
          <p:nvSpPr>
            <p:cNvPr id="77865" name="Line 41"/>
            <p:cNvSpPr>
              <a:spLocks noChangeShapeType="1"/>
            </p:cNvSpPr>
            <p:nvPr/>
          </p:nvSpPr>
          <p:spPr bwMode="auto">
            <a:xfrm>
              <a:off x="3832" y="892"/>
              <a:ext cx="0" cy="1225"/>
            </a:xfrm>
            <a:prstGeom prst="line">
              <a:avLst/>
            </a:prstGeom>
            <a:noFill/>
            <a:ln w="9525">
              <a:solidFill>
                <a:schemeClr val="tx1"/>
              </a:solidFill>
              <a:round/>
              <a:headEnd/>
              <a:tailEnd/>
            </a:ln>
            <a:effectLst/>
          </p:spPr>
          <p:txBody>
            <a:bodyPr/>
            <a:lstStyle/>
            <a:p>
              <a:endParaRPr lang="zh-CN" altLang="en-US"/>
            </a:p>
          </p:txBody>
        </p:sp>
        <p:sp>
          <p:nvSpPr>
            <p:cNvPr id="77866" name="Line 42"/>
            <p:cNvSpPr>
              <a:spLocks noChangeShapeType="1"/>
            </p:cNvSpPr>
            <p:nvPr/>
          </p:nvSpPr>
          <p:spPr bwMode="auto">
            <a:xfrm>
              <a:off x="3832" y="2117"/>
              <a:ext cx="771" cy="0"/>
            </a:xfrm>
            <a:prstGeom prst="line">
              <a:avLst/>
            </a:prstGeom>
            <a:noFill/>
            <a:ln w="9525">
              <a:solidFill>
                <a:schemeClr val="tx1"/>
              </a:solidFill>
              <a:round/>
              <a:headEnd/>
              <a:tailEnd/>
            </a:ln>
            <a:effectLst/>
          </p:spPr>
          <p:txBody>
            <a:bodyPr/>
            <a:lstStyle/>
            <a:p>
              <a:endParaRPr lang="zh-CN" altLang="en-US"/>
            </a:p>
          </p:txBody>
        </p:sp>
        <p:sp>
          <p:nvSpPr>
            <p:cNvPr id="77867" name="Text Box 43"/>
            <p:cNvSpPr txBox="1">
              <a:spLocks noChangeArrowheads="1"/>
            </p:cNvSpPr>
            <p:nvPr/>
          </p:nvSpPr>
          <p:spPr bwMode="auto">
            <a:xfrm>
              <a:off x="2109" y="982"/>
              <a:ext cx="590" cy="1043"/>
            </a:xfrm>
            <a:prstGeom prst="rect">
              <a:avLst/>
            </a:prstGeom>
            <a:solidFill>
              <a:srgbClr val="FFFFCC"/>
            </a:solidFill>
            <a:ln w="9525">
              <a:solidFill>
                <a:schemeClr val="tx1"/>
              </a:solidFill>
              <a:miter lim="800000"/>
              <a:headEnd/>
              <a:tailEnd/>
            </a:ln>
            <a:effectLst/>
          </p:spPr>
          <p:txBody>
            <a:bodyPr anchor="ctr"/>
            <a:lstStyle/>
            <a:p>
              <a:pPr algn="ctr"/>
              <a:endParaRPr kumimoji="1" lang="zh-CN" altLang="zh-CN" sz="1600" b="1">
                <a:effectLst>
                  <a:outerShdw blurRad="38100" dist="38100" dir="2700000" algn="tl">
                    <a:srgbClr val="000000"/>
                  </a:outerShdw>
                </a:effectLst>
                <a:latin typeface="Times New Roman" pitchFamily="18" charset="0"/>
              </a:endParaRPr>
            </a:p>
          </p:txBody>
        </p:sp>
        <p:sp>
          <p:nvSpPr>
            <p:cNvPr id="77868" name="Text Box 44"/>
            <p:cNvSpPr txBox="1">
              <a:spLocks noChangeArrowheads="1"/>
            </p:cNvSpPr>
            <p:nvPr/>
          </p:nvSpPr>
          <p:spPr bwMode="auto">
            <a:xfrm>
              <a:off x="2109" y="1209"/>
              <a:ext cx="328" cy="192"/>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TD+</a:t>
              </a:r>
            </a:p>
          </p:txBody>
        </p:sp>
        <p:sp>
          <p:nvSpPr>
            <p:cNvPr id="77869" name="Text Box 45"/>
            <p:cNvSpPr txBox="1">
              <a:spLocks noChangeArrowheads="1"/>
            </p:cNvSpPr>
            <p:nvPr/>
          </p:nvSpPr>
          <p:spPr bwMode="auto">
            <a:xfrm>
              <a:off x="2109" y="1345"/>
              <a:ext cx="363" cy="192"/>
            </a:xfrm>
            <a:prstGeom prst="rect">
              <a:avLst/>
            </a:prstGeom>
            <a:noFill/>
            <a:ln w="9525" algn="ctr">
              <a:noFill/>
              <a:miter lim="800000"/>
              <a:headEnd/>
              <a:tailEnd/>
            </a:ln>
            <a:effectLst/>
          </p:spPr>
          <p:txBody>
            <a:bodyPr>
              <a:spAutoFit/>
            </a:bodyPr>
            <a:lstStyle/>
            <a:p>
              <a:pPr algn="ctr"/>
              <a:r>
                <a:rPr kumimoji="1" lang="en-US" altLang="zh-CN" sz="1400">
                  <a:latin typeface="Times New Roman" pitchFamily="18" charset="0"/>
                </a:rPr>
                <a:t>TD-</a:t>
              </a:r>
            </a:p>
          </p:txBody>
        </p:sp>
        <p:sp>
          <p:nvSpPr>
            <p:cNvPr id="77870" name="Text Box 46"/>
            <p:cNvSpPr txBox="1">
              <a:spLocks noChangeArrowheads="1"/>
            </p:cNvSpPr>
            <p:nvPr/>
          </p:nvSpPr>
          <p:spPr bwMode="auto">
            <a:xfrm>
              <a:off x="2109" y="1662"/>
              <a:ext cx="335" cy="192"/>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RD+</a:t>
              </a:r>
            </a:p>
          </p:txBody>
        </p:sp>
        <p:sp>
          <p:nvSpPr>
            <p:cNvPr id="77871" name="Text Box 47"/>
            <p:cNvSpPr txBox="1">
              <a:spLocks noChangeArrowheads="1"/>
            </p:cNvSpPr>
            <p:nvPr/>
          </p:nvSpPr>
          <p:spPr bwMode="auto">
            <a:xfrm>
              <a:off x="2081" y="1799"/>
              <a:ext cx="408" cy="192"/>
            </a:xfrm>
            <a:prstGeom prst="rect">
              <a:avLst/>
            </a:prstGeom>
            <a:noFill/>
            <a:ln w="9525" algn="ctr">
              <a:noFill/>
              <a:miter lim="800000"/>
              <a:headEnd/>
              <a:tailEnd/>
            </a:ln>
            <a:effectLst/>
          </p:spPr>
          <p:txBody>
            <a:bodyPr>
              <a:spAutoFit/>
            </a:bodyPr>
            <a:lstStyle/>
            <a:p>
              <a:pPr algn="ctr"/>
              <a:r>
                <a:rPr kumimoji="1" lang="en-US" altLang="zh-CN" sz="1400">
                  <a:latin typeface="Times New Roman" pitchFamily="18" charset="0"/>
                </a:rPr>
                <a:t>RD-</a:t>
              </a:r>
            </a:p>
          </p:txBody>
        </p:sp>
        <p:sp>
          <p:nvSpPr>
            <p:cNvPr id="77872" name="Text Box 48"/>
            <p:cNvSpPr txBox="1">
              <a:spLocks noChangeArrowheads="1"/>
            </p:cNvSpPr>
            <p:nvPr/>
          </p:nvSpPr>
          <p:spPr bwMode="auto">
            <a:xfrm>
              <a:off x="2109" y="982"/>
              <a:ext cx="680" cy="173"/>
            </a:xfrm>
            <a:prstGeom prst="rect">
              <a:avLst/>
            </a:prstGeom>
            <a:noFill/>
            <a:ln w="9525">
              <a:noFill/>
              <a:miter lim="800000"/>
              <a:headEnd/>
              <a:tailEnd/>
            </a:ln>
            <a:effectLst/>
          </p:spPr>
          <p:txBody>
            <a:bodyPr>
              <a:spAutoFit/>
            </a:bodyPr>
            <a:lstStyle/>
            <a:p>
              <a:r>
                <a:rPr kumimoji="1" lang="en-US" altLang="zh-CN" sz="1200" b="1">
                  <a:solidFill>
                    <a:schemeClr val="accent2"/>
                  </a:solidFill>
                  <a:latin typeface="Times New Roman" pitchFamily="18" charset="0"/>
                </a:rPr>
                <a:t>HFBR5921L</a:t>
              </a:r>
            </a:p>
          </p:txBody>
        </p:sp>
        <p:sp>
          <p:nvSpPr>
            <p:cNvPr id="77873" name="Text Box 49"/>
            <p:cNvSpPr txBox="1">
              <a:spLocks noChangeArrowheads="1"/>
            </p:cNvSpPr>
            <p:nvPr/>
          </p:nvSpPr>
          <p:spPr bwMode="auto">
            <a:xfrm>
              <a:off x="2381" y="1345"/>
              <a:ext cx="363" cy="326"/>
            </a:xfrm>
            <a:prstGeom prst="rect">
              <a:avLst/>
            </a:prstGeom>
            <a:noFill/>
            <a:ln w="9525" algn="ctr">
              <a:noFill/>
              <a:miter lim="800000"/>
              <a:headEnd/>
              <a:tailEnd/>
            </a:ln>
            <a:effectLst/>
          </p:spPr>
          <p:txBody>
            <a:bodyPr>
              <a:spAutoFit/>
            </a:bodyPr>
            <a:lstStyle/>
            <a:p>
              <a:pPr algn="ctr"/>
              <a:r>
                <a:rPr kumimoji="1" lang="en-US" altLang="zh-CN" sz="1400">
                  <a:latin typeface="Times New Roman" pitchFamily="18" charset="0"/>
                </a:rPr>
                <a:t>RD</a:t>
              </a:r>
            </a:p>
            <a:p>
              <a:pPr algn="ctr"/>
              <a:r>
                <a:rPr kumimoji="1" lang="en-US" altLang="zh-CN" sz="1400">
                  <a:latin typeface="Times New Roman" pitchFamily="18" charset="0"/>
                </a:rPr>
                <a:t>TD</a:t>
              </a:r>
            </a:p>
          </p:txBody>
        </p:sp>
        <p:sp>
          <p:nvSpPr>
            <p:cNvPr id="77874" name="Line 50"/>
            <p:cNvSpPr>
              <a:spLocks noChangeShapeType="1"/>
            </p:cNvSpPr>
            <p:nvPr/>
          </p:nvSpPr>
          <p:spPr bwMode="auto">
            <a:xfrm flipV="1">
              <a:off x="1837" y="1299"/>
              <a:ext cx="272" cy="1"/>
            </a:xfrm>
            <a:prstGeom prst="line">
              <a:avLst/>
            </a:prstGeom>
            <a:noFill/>
            <a:ln w="9525">
              <a:solidFill>
                <a:srgbClr val="006600"/>
              </a:solidFill>
              <a:round/>
              <a:headEnd/>
              <a:tailEnd/>
            </a:ln>
            <a:effectLst/>
          </p:spPr>
          <p:txBody>
            <a:bodyPr/>
            <a:lstStyle/>
            <a:p>
              <a:endParaRPr lang="zh-CN" altLang="en-US"/>
            </a:p>
          </p:txBody>
        </p:sp>
        <p:sp>
          <p:nvSpPr>
            <p:cNvPr id="77875" name="Line 51"/>
            <p:cNvSpPr>
              <a:spLocks noChangeShapeType="1"/>
            </p:cNvSpPr>
            <p:nvPr/>
          </p:nvSpPr>
          <p:spPr bwMode="auto">
            <a:xfrm flipV="1">
              <a:off x="1837" y="1390"/>
              <a:ext cx="272" cy="1"/>
            </a:xfrm>
            <a:prstGeom prst="line">
              <a:avLst/>
            </a:prstGeom>
            <a:noFill/>
            <a:ln w="9525">
              <a:solidFill>
                <a:srgbClr val="006600"/>
              </a:solidFill>
              <a:round/>
              <a:headEnd/>
              <a:tailEnd/>
            </a:ln>
            <a:effectLst/>
          </p:spPr>
          <p:txBody>
            <a:bodyPr/>
            <a:lstStyle/>
            <a:p>
              <a:endParaRPr lang="zh-CN" altLang="en-US"/>
            </a:p>
          </p:txBody>
        </p:sp>
        <p:sp>
          <p:nvSpPr>
            <p:cNvPr id="77876" name="Text Box 52"/>
            <p:cNvSpPr txBox="1">
              <a:spLocks noChangeArrowheads="1"/>
            </p:cNvSpPr>
            <p:nvPr/>
          </p:nvSpPr>
          <p:spPr bwMode="auto">
            <a:xfrm>
              <a:off x="1383" y="892"/>
              <a:ext cx="422" cy="212"/>
            </a:xfrm>
            <a:prstGeom prst="rect">
              <a:avLst/>
            </a:prstGeom>
            <a:noFill/>
            <a:ln w="9525">
              <a:noFill/>
              <a:miter lim="800000"/>
              <a:headEnd/>
              <a:tailEnd/>
            </a:ln>
            <a:effectLst/>
          </p:spPr>
          <p:txBody>
            <a:bodyPr wrap="none">
              <a:spAutoFit/>
            </a:bodyPr>
            <a:lstStyle/>
            <a:p>
              <a:r>
                <a:rPr kumimoji="1" lang="en-US" altLang="zh-CN" sz="1600" b="1">
                  <a:solidFill>
                    <a:schemeClr val="accent2"/>
                  </a:solidFill>
                  <a:latin typeface="Times New Roman" pitchFamily="18" charset="0"/>
                </a:rPr>
                <a:t>MGT</a:t>
              </a:r>
            </a:p>
          </p:txBody>
        </p:sp>
        <p:sp>
          <p:nvSpPr>
            <p:cNvPr id="77877" name="Text Box 53"/>
            <p:cNvSpPr txBox="1">
              <a:spLocks noChangeArrowheads="1"/>
            </p:cNvSpPr>
            <p:nvPr/>
          </p:nvSpPr>
          <p:spPr bwMode="auto">
            <a:xfrm>
              <a:off x="1519" y="1164"/>
              <a:ext cx="327" cy="192"/>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TXP</a:t>
              </a:r>
            </a:p>
          </p:txBody>
        </p:sp>
        <p:sp>
          <p:nvSpPr>
            <p:cNvPr id="77878" name="Text Box 54"/>
            <p:cNvSpPr txBox="1">
              <a:spLocks noChangeArrowheads="1"/>
            </p:cNvSpPr>
            <p:nvPr/>
          </p:nvSpPr>
          <p:spPr bwMode="auto">
            <a:xfrm>
              <a:off x="1519" y="1300"/>
              <a:ext cx="363" cy="192"/>
            </a:xfrm>
            <a:prstGeom prst="rect">
              <a:avLst/>
            </a:prstGeom>
            <a:noFill/>
            <a:ln w="9525" algn="ctr">
              <a:noFill/>
              <a:miter lim="800000"/>
              <a:headEnd/>
              <a:tailEnd/>
            </a:ln>
            <a:effectLst/>
          </p:spPr>
          <p:txBody>
            <a:bodyPr>
              <a:spAutoFit/>
            </a:bodyPr>
            <a:lstStyle/>
            <a:p>
              <a:pPr algn="ctr"/>
              <a:r>
                <a:rPr kumimoji="1" lang="en-US" altLang="zh-CN" sz="1400">
                  <a:latin typeface="Times New Roman" pitchFamily="18" charset="0"/>
                </a:rPr>
                <a:t>TXN</a:t>
              </a:r>
            </a:p>
          </p:txBody>
        </p:sp>
        <p:sp>
          <p:nvSpPr>
            <p:cNvPr id="77879" name="Text Box 55"/>
            <p:cNvSpPr txBox="1">
              <a:spLocks noChangeArrowheads="1"/>
            </p:cNvSpPr>
            <p:nvPr/>
          </p:nvSpPr>
          <p:spPr bwMode="auto">
            <a:xfrm>
              <a:off x="1519" y="1617"/>
              <a:ext cx="334" cy="192"/>
            </a:xfrm>
            <a:prstGeom prst="rect">
              <a:avLst/>
            </a:prstGeom>
            <a:noFill/>
            <a:ln w="9525" algn="ctr">
              <a:noFill/>
              <a:miter lim="800000"/>
              <a:headEnd/>
              <a:tailEnd/>
            </a:ln>
            <a:effectLst/>
          </p:spPr>
          <p:txBody>
            <a:bodyPr wrap="none">
              <a:spAutoFit/>
            </a:bodyPr>
            <a:lstStyle/>
            <a:p>
              <a:pPr algn="ctr"/>
              <a:r>
                <a:rPr kumimoji="1" lang="en-US" altLang="zh-CN" sz="1400">
                  <a:latin typeface="Times New Roman" pitchFamily="18" charset="0"/>
                </a:rPr>
                <a:t>RXP</a:t>
              </a:r>
            </a:p>
          </p:txBody>
        </p:sp>
        <p:sp>
          <p:nvSpPr>
            <p:cNvPr id="77880" name="Text Box 56"/>
            <p:cNvSpPr txBox="1">
              <a:spLocks noChangeArrowheads="1"/>
            </p:cNvSpPr>
            <p:nvPr/>
          </p:nvSpPr>
          <p:spPr bwMode="auto">
            <a:xfrm>
              <a:off x="1474" y="1754"/>
              <a:ext cx="408" cy="192"/>
            </a:xfrm>
            <a:prstGeom prst="rect">
              <a:avLst/>
            </a:prstGeom>
            <a:noFill/>
            <a:ln w="9525" algn="ctr">
              <a:noFill/>
              <a:miter lim="800000"/>
              <a:headEnd/>
              <a:tailEnd/>
            </a:ln>
            <a:effectLst/>
          </p:spPr>
          <p:txBody>
            <a:bodyPr>
              <a:spAutoFit/>
            </a:bodyPr>
            <a:lstStyle/>
            <a:p>
              <a:pPr algn="ctr"/>
              <a:r>
                <a:rPr kumimoji="1" lang="en-US" altLang="zh-CN" sz="1400">
                  <a:latin typeface="Times New Roman" pitchFamily="18" charset="0"/>
                </a:rPr>
                <a:t>RXN</a:t>
              </a:r>
            </a:p>
          </p:txBody>
        </p:sp>
        <p:sp>
          <p:nvSpPr>
            <p:cNvPr id="77881" name="Line 57"/>
            <p:cNvSpPr>
              <a:spLocks noChangeShapeType="1"/>
            </p:cNvSpPr>
            <p:nvPr/>
          </p:nvSpPr>
          <p:spPr bwMode="auto">
            <a:xfrm>
              <a:off x="1020" y="891"/>
              <a:ext cx="817" cy="1"/>
            </a:xfrm>
            <a:prstGeom prst="line">
              <a:avLst/>
            </a:prstGeom>
            <a:noFill/>
            <a:ln w="9525">
              <a:solidFill>
                <a:schemeClr val="tx1"/>
              </a:solidFill>
              <a:round/>
              <a:headEnd/>
              <a:tailEnd/>
            </a:ln>
            <a:effectLst/>
          </p:spPr>
          <p:txBody>
            <a:bodyPr/>
            <a:lstStyle/>
            <a:p>
              <a:endParaRPr lang="zh-CN" altLang="en-US"/>
            </a:p>
          </p:txBody>
        </p:sp>
        <p:sp>
          <p:nvSpPr>
            <p:cNvPr id="77882" name="Line 58"/>
            <p:cNvSpPr>
              <a:spLocks noChangeShapeType="1"/>
            </p:cNvSpPr>
            <p:nvPr/>
          </p:nvSpPr>
          <p:spPr bwMode="auto">
            <a:xfrm>
              <a:off x="1837" y="893"/>
              <a:ext cx="0" cy="1225"/>
            </a:xfrm>
            <a:prstGeom prst="line">
              <a:avLst/>
            </a:prstGeom>
            <a:noFill/>
            <a:ln w="9525">
              <a:solidFill>
                <a:schemeClr val="tx1"/>
              </a:solidFill>
              <a:round/>
              <a:headEnd/>
              <a:tailEnd/>
            </a:ln>
            <a:effectLst/>
          </p:spPr>
          <p:txBody>
            <a:bodyPr/>
            <a:lstStyle/>
            <a:p>
              <a:endParaRPr lang="zh-CN" altLang="en-US"/>
            </a:p>
          </p:txBody>
        </p:sp>
        <p:sp>
          <p:nvSpPr>
            <p:cNvPr id="77883" name="Line 59"/>
            <p:cNvSpPr>
              <a:spLocks noChangeShapeType="1"/>
            </p:cNvSpPr>
            <p:nvPr/>
          </p:nvSpPr>
          <p:spPr bwMode="auto">
            <a:xfrm>
              <a:off x="1020" y="2116"/>
              <a:ext cx="817" cy="1"/>
            </a:xfrm>
            <a:prstGeom prst="line">
              <a:avLst/>
            </a:prstGeom>
            <a:noFill/>
            <a:ln w="9525">
              <a:solidFill>
                <a:schemeClr val="tx1"/>
              </a:solidFill>
              <a:round/>
              <a:headEnd/>
              <a:tailEnd/>
            </a:ln>
            <a:effectLst/>
          </p:spPr>
          <p:txBody>
            <a:bodyPr/>
            <a:lstStyle/>
            <a:p>
              <a:endParaRPr lang="zh-CN" altLang="en-US"/>
            </a:p>
          </p:txBody>
        </p:sp>
        <p:sp>
          <p:nvSpPr>
            <p:cNvPr id="77884" name="Freeform 60"/>
            <p:cNvSpPr>
              <a:spLocks/>
            </p:cNvSpPr>
            <p:nvPr/>
          </p:nvSpPr>
          <p:spPr bwMode="auto">
            <a:xfrm flipV="1">
              <a:off x="2698" y="1481"/>
              <a:ext cx="363" cy="90"/>
            </a:xfrm>
            <a:custGeom>
              <a:avLst/>
              <a:gdLst/>
              <a:ahLst/>
              <a:cxnLst>
                <a:cxn ang="0">
                  <a:pos x="7" y="23"/>
                </a:cxn>
                <a:cxn ang="0">
                  <a:pos x="53" y="23"/>
                </a:cxn>
                <a:cxn ang="0">
                  <a:pos x="325" y="69"/>
                </a:cxn>
                <a:cxn ang="0">
                  <a:pos x="642" y="160"/>
                </a:cxn>
                <a:cxn ang="0">
                  <a:pos x="869" y="23"/>
                </a:cxn>
                <a:cxn ang="0">
                  <a:pos x="960" y="23"/>
                </a:cxn>
              </a:cxnLst>
              <a:rect l="0" t="0" r="r" b="b"/>
              <a:pathLst>
                <a:path w="960" h="168">
                  <a:moveTo>
                    <a:pt x="7" y="23"/>
                  </a:moveTo>
                  <a:cubicBezTo>
                    <a:pt x="3" y="19"/>
                    <a:pt x="0" y="15"/>
                    <a:pt x="53" y="23"/>
                  </a:cubicBezTo>
                  <a:cubicBezTo>
                    <a:pt x="106" y="31"/>
                    <a:pt x="227" y="46"/>
                    <a:pt x="325" y="69"/>
                  </a:cubicBezTo>
                  <a:cubicBezTo>
                    <a:pt x="423" y="92"/>
                    <a:pt x="551" y="168"/>
                    <a:pt x="642" y="160"/>
                  </a:cubicBezTo>
                  <a:cubicBezTo>
                    <a:pt x="733" y="152"/>
                    <a:pt x="816" y="46"/>
                    <a:pt x="869" y="23"/>
                  </a:cubicBezTo>
                  <a:cubicBezTo>
                    <a:pt x="922" y="0"/>
                    <a:pt x="941" y="11"/>
                    <a:pt x="960" y="23"/>
                  </a:cubicBezTo>
                </a:path>
              </a:pathLst>
            </a:custGeom>
            <a:noFill/>
            <a:ln w="9525" cap="flat" cmpd="sng">
              <a:solidFill>
                <a:srgbClr val="FF6600"/>
              </a:solidFill>
              <a:prstDash val="solid"/>
              <a:round/>
              <a:headEnd/>
              <a:tailEnd/>
            </a:ln>
            <a:effectLst/>
          </p:spPr>
          <p:txBody>
            <a:bodyPr/>
            <a:lstStyle/>
            <a:p>
              <a:endParaRPr lang="zh-CN" altLang="en-US"/>
            </a:p>
          </p:txBody>
        </p:sp>
        <p:sp>
          <p:nvSpPr>
            <p:cNvPr id="77885" name="Text Box 61"/>
            <p:cNvSpPr txBox="1">
              <a:spLocks noChangeArrowheads="1"/>
            </p:cNvSpPr>
            <p:nvPr/>
          </p:nvSpPr>
          <p:spPr bwMode="auto">
            <a:xfrm>
              <a:off x="2245" y="2161"/>
              <a:ext cx="635" cy="250"/>
            </a:xfrm>
            <a:prstGeom prst="rect">
              <a:avLst/>
            </a:prstGeom>
            <a:noFill/>
            <a:ln w="9525">
              <a:noFill/>
              <a:miter lim="800000"/>
              <a:headEnd/>
              <a:tailEnd/>
            </a:ln>
            <a:effectLst/>
          </p:spPr>
          <p:txBody>
            <a:bodyPr>
              <a:spAutoFit/>
            </a:bodyPr>
            <a:lstStyle/>
            <a:p>
              <a:r>
                <a:rPr kumimoji="1" lang="en-US" altLang="zh-CN" sz="2000" b="1">
                  <a:latin typeface="Times New Roman" pitchFamily="18" charset="0"/>
                </a:rPr>
                <a:t>MFT</a:t>
              </a:r>
            </a:p>
          </p:txBody>
        </p:sp>
        <p:sp>
          <p:nvSpPr>
            <p:cNvPr id="77886" name="Text Box 62"/>
            <p:cNvSpPr txBox="1">
              <a:spLocks noChangeArrowheads="1"/>
            </p:cNvSpPr>
            <p:nvPr/>
          </p:nvSpPr>
          <p:spPr bwMode="auto">
            <a:xfrm>
              <a:off x="2970" y="2162"/>
              <a:ext cx="545" cy="250"/>
            </a:xfrm>
            <a:prstGeom prst="rect">
              <a:avLst/>
            </a:prstGeom>
            <a:noFill/>
            <a:ln w="9525">
              <a:noFill/>
              <a:miter lim="800000"/>
              <a:headEnd/>
              <a:tailEnd/>
            </a:ln>
            <a:effectLst/>
          </p:spPr>
          <p:txBody>
            <a:bodyPr>
              <a:spAutoFit/>
            </a:bodyPr>
            <a:lstStyle/>
            <a:p>
              <a:r>
                <a:rPr kumimoji="1" lang="en-US" altLang="zh-CN" sz="2000" b="1">
                  <a:latin typeface="Times New Roman" pitchFamily="18" charset="0"/>
                </a:rPr>
                <a:t>TKF</a:t>
              </a:r>
            </a:p>
          </p:txBody>
        </p:sp>
        <p:sp>
          <p:nvSpPr>
            <p:cNvPr id="77887" name="Line 63"/>
            <p:cNvSpPr>
              <a:spLocks noChangeShapeType="1"/>
            </p:cNvSpPr>
            <p:nvPr/>
          </p:nvSpPr>
          <p:spPr bwMode="auto">
            <a:xfrm>
              <a:off x="1020" y="891"/>
              <a:ext cx="0" cy="1225"/>
            </a:xfrm>
            <a:prstGeom prst="line">
              <a:avLst/>
            </a:prstGeom>
            <a:noFill/>
            <a:ln w="9525">
              <a:solidFill>
                <a:schemeClr val="tx1"/>
              </a:solidFill>
              <a:round/>
              <a:headEnd/>
              <a:tailEnd/>
            </a:ln>
            <a:effectLst/>
          </p:spPr>
          <p:txBody>
            <a:bodyPr/>
            <a:lstStyle/>
            <a:p>
              <a:endParaRPr lang="zh-CN" altLang="en-US"/>
            </a:p>
          </p:txBody>
        </p:sp>
        <p:sp>
          <p:nvSpPr>
            <p:cNvPr id="77888" name="Text Box 64"/>
            <p:cNvSpPr txBox="1">
              <a:spLocks noChangeArrowheads="1"/>
            </p:cNvSpPr>
            <p:nvPr/>
          </p:nvSpPr>
          <p:spPr bwMode="auto">
            <a:xfrm>
              <a:off x="884" y="1390"/>
              <a:ext cx="817" cy="326"/>
            </a:xfrm>
            <a:prstGeom prst="rect">
              <a:avLst/>
            </a:prstGeom>
            <a:noFill/>
            <a:ln w="9525" algn="ctr">
              <a:noFill/>
              <a:miter lim="800000"/>
              <a:headEnd/>
              <a:tailEnd/>
            </a:ln>
            <a:effectLst/>
          </p:spPr>
          <p:txBody>
            <a:bodyPr>
              <a:spAutoFit/>
            </a:bodyPr>
            <a:lstStyle/>
            <a:p>
              <a:pPr algn="ctr"/>
              <a:r>
                <a:rPr kumimoji="1" lang="en-US" altLang="zh-CN" sz="1400">
                  <a:latin typeface="Times New Roman" pitchFamily="18" charset="0"/>
                </a:rPr>
                <a:t>TXDATA</a:t>
              </a:r>
            </a:p>
            <a:p>
              <a:pPr algn="ctr"/>
              <a:r>
                <a:rPr lang="en-US" altLang="zh-CN" sz="1400">
                  <a:latin typeface="Times New Roman" pitchFamily="18" charset="0"/>
                </a:rPr>
                <a:t>(3</a:t>
              </a:r>
              <a:r>
                <a:rPr kumimoji="1" lang="en-US" altLang="zh-CN" sz="1400">
                  <a:latin typeface="Times New Roman" pitchFamily="18" charset="0"/>
                </a:rPr>
                <a:t>1:0)</a:t>
              </a:r>
            </a:p>
          </p:txBody>
        </p:sp>
        <p:sp>
          <p:nvSpPr>
            <p:cNvPr id="77889" name="Line 65"/>
            <p:cNvSpPr>
              <a:spLocks noChangeShapeType="1"/>
            </p:cNvSpPr>
            <p:nvPr/>
          </p:nvSpPr>
          <p:spPr bwMode="auto">
            <a:xfrm>
              <a:off x="793" y="1481"/>
              <a:ext cx="227" cy="0"/>
            </a:xfrm>
            <a:prstGeom prst="line">
              <a:avLst/>
            </a:prstGeom>
            <a:noFill/>
            <a:ln w="9525">
              <a:solidFill>
                <a:srgbClr val="006600"/>
              </a:solidFill>
              <a:round/>
              <a:headEnd/>
              <a:tailEnd/>
            </a:ln>
            <a:effectLst/>
          </p:spPr>
          <p:txBody>
            <a:bodyPr/>
            <a:lstStyle/>
            <a:p>
              <a:endParaRPr lang="zh-CN" altLang="en-US"/>
            </a:p>
          </p:txBody>
        </p:sp>
        <p:sp>
          <p:nvSpPr>
            <p:cNvPr id="77890" name="Line 66"/>
            <p:cNvSpPr>
              <a:spLocks noChangeShapeType="1"/>
            </p:cNvSpPr>
            <p:nvPr/>
          </p:nvSpPr>
          <p:spPr bwMode="auto">
            <a:xfrm flipH="1">
              <a:off x="884" y="1435"/>
              <a:ext cx="90" cy="91"/>
            </a:xfrm>
            <a:prstGeom prst="line">
              <a:avLst/>
            </a:prstGeom>
            <a:noFill/>
            <a:ln w="9525">
              <a:solidFill>
                <a:srgbClr val="006600"/>
              </a:solidFill>
              <a:round/>
              <a:headEnd/>
              <a:tailEnd/>
            </a:ln>
            <a:effectLst/>
          </p:spPr>
          <p:txBody>
            <a:bodyPr/>
            <a:lstStyle/>
            <a:p>
              <a:endParaRPr lang="zh-CN" altLang="en-US"/>
            </a:p>
          </p:txBody>
        </p:sp>
        <p:sp>
          <p:nvSpPr>
            <p:cNvPr id="77891" name="Text Box 67"/>
            <p:cNvSpPr txBox="1">
              <a:spLocks noChangeArrowheads="1"/>
            </p:cNvSpPr>
            <p:nvPr/>
          </p:nvSpPr>
          <p:spPr bwMode="auto">
            <a:xfrm>
              <a:off x="249" y="1299"/>
              <a:ext cx="544" cy="408"/>
            </a:xfrm>
            <a:prstGeom prst="rect">
              <a:avLst/>
            </a:prstGeom>
            <a:solidFill>
              <a:srgbClr val="FFE1E1"/>
            </a:solidFill>
            <a:ln w="9525">
              <a:solidFill>
                <a:schemeClr val="tx1"/>
              </a:solidFill>
              <a:miter lim="800000"/>
              <a:headEnd/>
              <a:tailEnd/>
            </a:ln>
            <a:effectLst/>
          </p:spPr>
          <p:txBody>
            <a:bodyPr anchor="ctr"/>
            <a:lstStyle/>
            <a:p>
              <a:pPr algn="ctr"/>
              <a:r>
                <a:rPr kumimoji="1" lang="en-US" altLang="zh-CN" sz="1200" b="1">
                  <a:effectLst>
                    <a:outerShdw blurRad="38100" dist="38100" dir="2700000" algn="tl">
                      <a:srgbClr val="000000"/>
                    </a:outerShdw>
                  </a:effectLst>
                  <a:latin typeface="Times New Roman" pitchFamily="18" charset="0"/>
                </a:rPr>
                <a:t>PRBS</a:t>
              </a:r>
            </a:p>
            <a:p>
              <a:pPr algn="ctr"/>
              <a:r>
                <a:rPr kumimoji="1" lang="en-US" altLang="zh-CN" sz="1200" b="1">
                  <a:effectLst>
                    <a:outerShdw blurRad="38100" dist="38100" dir="2700000" algn="tl">
                      <a:srgbClr val="000000"/>
                    </a:outerShdw>
                  </a:effectLst>
                  <a:latin typeface="Times New Roman" pitchFamily="18" charset="0"/>
                </a:rPr>
                <a:t>Data Generate</a:t>
              </a:r>
            </a:p>
          </p:txBody>
        </p:sp>
        <p:sp>
          <p:nvSpPr>
            <p:cNvPr id="77892" name="Rectangle 68"/>
            <p:cNvSpPr>
              <a:spLocks noChangeArrowheads="1"/>
            </p:cNvSpPr>
            <p:nvPr/>
          </p:nvSpPr>
          <p:spPr bwMode="auto">
            <a:xfrm>
              <a:off x="203" y="845"/>
              <a:ext cx="1679" cy="1452"/>
            </a:xfrm>
            <a:prstGeom prst="rect">
              <a:avLst/>
            </a:prstGeom>
            <a:noFill/>
            <a:ln w="38100">
              <a:solidFill>
                <a:srgbClr val="FF0000"/>
              </a:solidFill>
              <a:miter lim="800000"/>
              <a:headEnd/>
              <a:tailEnd/>
            </a:ln>
            <a:effectLst/>
          </p:spPr>
          <p:txBody>
            <a:bodyPr wrap="none" anchor="ctr"/>
            <a:lstStyle/>
            <a:p>
              <a:pPr algn="ctr" eaLnBrk="0" hangingPunct="0"/>
              <a:endParaRPr lang="zh-CN" altLang="zh-CN">
                <a:solidFill>
                  <a:srgbClr val="FF0000"/>
                </a:solidFill>
                <a:latin typeface="Arial" pitchFamily="34" charset="0"/>
              </a:endParaRPr>
            </a:p>
          </p:txBody>
        </p:sp>
        <p:sp>
          <p:nvSpPr>
            <p:cNvPr id="77893" name="Text Box 69"/>
            <p:cNvSpPr txBox="1">
              <a:spLocks noChangeArrowheads="1"/>
            </p:cNvSpPr>
            <p:nvPr/>
          </p:nvSpPr>
          <p:spPr bwMode="auto">
            <a:xfrm>
              <a:off x="236" y="2037"/>
              <a:ext cx="508" cy="231"/>
            </a:xfrm>
            <a:prstGeom prst="rect">
              <a:avLst/>
            </a:prstGeom>
            <a:noFill/>
            <a:ln w="9525">
              <a:noFill/>
              <a:miter lim="800000"/>
              <a:headEnd/>
              <a:tailEnd/>
            </a:ln>
            <a:effectLst/>
          </p:spPr>
          <p:txBody>
            <a:bodyPr wrap="none">
              <a:spAutoFit/>
            </a:bodyPr>
            <a:lstStyle/>
            <a:p>
              <a:pPr eaLnBrk="0" hangingPunct="0"/>
              <a:r>
                <a:rPr lang="en-US" altLang="zh-CN">
                  <a:latin typeface="Arial" pitchFamily="34" charset="0"/>
                </a:rPr>
                <a:t>FPGA</a:t>
              </a:r>
            </a:p>
          </p:txBody>
        </p:sp>
        <p:sp>
          <p:nvSpPr>
            <p:cNvPr id="77894" name="Text Box 70"/>
            <p:cNvSpPr txBox="1">
              <a:spLocks noChangeArrowheads="1"/>
            </p:cNvSpPr>
            <p:nvPr/>
          </p:nvSpPr>
          <p:spPr bwMode="auto">
            <a:xfrm>
              <a:off x="3968" y="1436"/>
              <a:ext cx="817" cy="326"/>
            </a:xfrm>
            <a:prstGeom prst="rect">
              <a:avLst/>
            </a:prstGeom>
            <a:noFill/>
            <a:ln w="9525" algn="ctr">
              <a:noFill/>
              <a:miter lim="800000"/>
              <a:headEnd/>
              <a:tailEnd/>
            </a:ln>
            <a:effectLst/>
          </p:spPr>
          <p:txBody>
            <a:bodyPr>
              <a:spAutoFit/>
            </a:bodyPr>
            <a:lstStyle/>
            <a:p>
              <a:pPr algn="ctr"/>
              <a:r>
                <a:rPr kumimoji="1" lang="en-US" altLang="zh-CN" sz="1400">
                  <a:latin typeface="Times New Roman" pitchFamily="18" charset="0"/>
                </a:rPr>
                <a:t>RXDATA</a:t>
              </a:r>
            </a:p>
            <a:p>
              <a:pPr algn="ctr"/>
              <a:r>
                <a:rPr lang="en-US" altLang="zh-CN" sz="1400">
                  <a:latin typeface="Times New Roman" pitchFamily="18" charset="0"/>
                </a:rPr>
                <a:t>(3</a:t>
              </a:r>
              <a:r>
                <a:rPr kumimoji="1" lang="en-US" altLang="zh-CN" sz="1400">
                  <a:latin typeface="Times New Roman" pitchFamily="18" charset="0"/>
                </a:rPr>
                <a:t>1:0)</a:t>
              </a:r>
            </a:p>
          </p:txBody>
        </p:sp>
        <p:sp>
          <p:nvSpPr>
            <p:cNvPr id="77895" name="Line 71"/>
            <p:cNvSpPr>
              <a:spLocks noChangeShapeType="1"/>
            </p:cNvSpPr>
            <p:nvPr/>
          </p:nvSpPr>
          <p:spPr bwMode="auto">
            <a:xfrm>
              <a:off x="4603" y="892"/>
              <a:ext cx="0" cy="1225"/>
            </a:xfrm>
            <a:prstGeom prst="line">
              <a:avLst/>
            </a:prstGeom>
            <a:noFill/>
            <a:ln w="9525">
              <a:solidFill>
                <a:schemeClr val="tx1"/>
              </a:solidFill>
              <a:round/>
              <a:headEnd/>
              <a:tailEnd/>
            </a:ln>
            <a:effectLst/>
          </p:spPr>
          <p:txBody>
            <a:bodyPr/>
            <a:lstStyle/>
            <a:p>
              <a:endParaRPr lang="zh-CN" altLang="en-US"/>
            </a:p>
          </p:txBody>
        </p:sp>
        <p:sp>
          <p:nvSpPr>
            <p:cNvPr id="77896" name="Text Box 72"/>
            <p:cNvSpPr txBox="1">
              <a:spLocks noChangeArrowheads="1"/>
            </p:cNvSpPr>
            <p:nvPr/>
          </p:nvSpPr>
          <p:spPr bwMode="auto">
            <a:xfrm>
              <a:off x="4875" y="1344"/>
              <a:ext cx="567" cy="453"/>
            </a:xfrm>
            <a:prstGeom prst="rect">
              <a:avLst/>
            </a:prstGeom>
            <a:solidFill>
              <a:srgbClr val="FFE1E1"/>
            </a:solidFill>
            <a:ln w="9525">
              <a:solidFill>
                <a:schemeClr val="tx1"/>
              </a:solidFill>
              <a:miter lim="800000"/>
              <a:headEnd/>
              <a:tailEnd/>
            </a:ln>
            <a:effectLst/>
          </p:spPr>
          <p:txBody>
            <a:bodyPr anchor="ctr"/>
            <a:lstStyle/>
            <a:p>
              <a:pPr algn="ctr"/>
              <a:r>
                <a:rPr kumimoji="1" lang="en-US" altLang="zh-CN" sz="1200" b="1">
                  <a:effectLst>
                    <a:outerShdw blurRad="38100" dist="38100" dir="2700000" algn="tl">
                      <a:srgbClr val="000000"/>
                    </a:outerShdw>
                  </a:effectLst>
                  <a:latin typeface="Times New Roman" pitchFamily="18" charset="0"/>
                </a:rPr>
                <a:t>Data Aligned</a:t>
              </a:r>
            </a:p>
            <a:p>
              <a:pPr algn="ctr"/>
              <a:r>
                <a:rPr kumimoji="1" lang="en-US" altLang="zh-CN" sz="1200" b="1">
                  <a:effectLst>
                    <a:outerShdw blurRad="38100" dist="38100" dir="2700000" algn="tl">
                      <a:srgbClr val="000000"/>
                    </a:outerShdw>
                  </a:effectLst>
                  <a:latin typeface="Times New Roman" pitchFamily="18" charset="0"/>
                </a:rPr>
                <a:t>&amp; Checker</a:t>
              </a:r>
            </a:p>
          </p:txBody>
        </p:sp>
        <p:sp>
          <p:nvSpPr>
            <p:cNvPr id="77897" name="Line 73"/>
            <p:cNvSpPr>
              <a:spLocks noChangeShapeType="1"/>
            </p:cNvSpPr>
            <p:nvPr/>
          </p:nvSpPr>
          <p:spPr bwMode="auto">
            <a:xfrm>
              <a:off x="4603" y="1571"/>
              <a:ext cx="272" cy="0"/>
            </a:xfrm>
            <a:prstGeom prst="line">
              <a:avLst/>
            </a:prstGeom>
            <a:noFill/>
            <a:ln w="9525">
              <a:solidFill>
                <a:srgbClr val="006600"/>
              </a:solidFill>
              <a:round/>
              <a:headEnd/>
              <a:tailEnd/>
            </a:ln>
            <a:effectLst/>
          </p:spPr>
          <p:txBody>
            <a:bodyPr/>
            <a:lstStyle/>
            <a:p>
              <a:endParaRPr lang="zh-CN" altLang="en-US"/>
            </a:p>
          </p:txBody>
        </p:sp>
        <p:sp>
          <p:nvSpPr>
            <p:cNvPr id="77898" name="Line 74"/>
            <p:cNvSpPr>
              <a:spLocks noChangeShapeType="1"/>
            </p:cNvSpPr>
            <p:nvPr/>
          </p:nvSpPr>
          <p:spPr bwMode="auto">
            <a:xfrm flipH="1">
              <a:off x="4694" y="1525"/>
              <a:ext cx="90" cy="91"/>
            </a:xfrm>
            <a:prstGeom prst="line">
              <a:avLst/>
            </a:prstGeom>
            <a:noFill/>
            <a:ln w="9525">
              <a:solidFill>
                <a:srgbClr val="006600"/>
              </a:solidFill>
              <a:round/>
              <a:headEnd/>
              <a:tailEnd/>
            </a:ln>
            <a:effectLst/>
          </p:spPr>
          <p:txBody>
            <a:bodyPr/>
            <a:lstStyle/>
            <a:p>
              <a:endParaRPr lang="zh-CN" altLang="en-US"/>
            </a:p>
          </p:txBody>
        </p:sp>
        <p:sp>
          <p:nvSpPr>
            <p:cNvPr id="77899" name="Rectangle 75"/>
            <p:cNvSpPr>
              <a:spLocks noChangeArrowheads="1"/>
            </p:cNvSpPr>
            <p:nvPr/>
          </p:nvSpPr>
          <p:spPr bwMode="auto">
            <a:xfrm>
              <a:off x="3787" y="845"/>
              <a:ext cx="1723" cy="1407"/>
            </a:xfrm>
            <a:prstGeom prst="rect">
              <a:avLst/>
            </a:prstGeom>
            <a:noFill/>
            <a:ln w="38100">
              <a:solidFill>
                <a:srgbClr val="FF0000"/>
              </a:solidFill>
              <a:miter lim="800000"/>
              <a:headEnd/>
              <a:tailEnd/>
            </a:ln>
            <a:effectLst/>
          </p:spPr>
          <p:txBody>
            <a:bodyPr wrap="none" anchor="ctr"/>
            <a:lstStyle/>
            <a:p>
              <a:pPr algn="ctr" eaLnBrk="0" hangingPunct="0"/>
              <a:endParaRPr lang="zh-CN" altLang="zh-CN">
                <a:solidFill>
                  <a:srgbClr val="FF0000"/>
                </a:solidFill>
                <a:latin typeface="Arial" pitchFamily="34" charset="0"/>
              </a:endParaRPr>
            </a:p>
          </p:txBody>
        </p:sp>
        <p:sp>
          <p:nvSpPr>
            <p:cNvPr id="77900" name="Text Box 76"/>
            <p:cNvSpPr txBox="1">
              <a:spLocks noChangeArrowheads="1"/>
            </p:cNvSpPr>
            <p:nvPr/>
          </p:nvSpPr>
          <p:spPr bwMode="auto">
            <a:xfrm>
              <a:off x="4966" y="1979"/>
              <a:ext cx="508" cy="231"/>
            </a:xfrm>
            <a:prstGeom prst="rect">
              <a:avLst/>
            </a:prstGeom>
            <a:noFill/>
            <a:ln w="9525">
              <a:noFill/>
              <a:miter lim="800000"/>
              <a:headEnd/>
              <a:tailEnd/>
            </a:ln>
            <a:effectLst/>
          </p:spPr>
          <p:txBody>
            <a:bodyPr wrap="none">
              <a:spAutoFit/>
            </a:bodyPr>
            <a:lstStyle/>
            <a:p>
              <a:pPr eaLnBrk="0" hangingPunct="0"/>
              <a:r>
                <a:rPr lang="en-US" altLang="zh-CN">
                  <a:latin typeface="Arial" pitchFamily="34" charset="0"/>
                </a:rPr>
                <a:t>FPGA</a:t>
              </a:r>
            </a:p>
          </p:txBody>
        </p:sp>
      </p:gr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日期占位符 3"/>
          <p:cNvSpPr>
            <a:spLocks noGrp="1"/>
          </p:cNvSpPr>
          <p:nvPr>
            <p:ph type="dt" sz="half" idx="10"/>
          </p:nvPr>
        </p:nvSpPr>
        <p:spPr>
          <a:xfrm>
            <a:off x="685800" y="6356176"/>
            <a:ext cx="1905000" cy="457200"/>
          </a:xfrm>
        </p:spPr>
        <p:txBody>
          <a:bodyPr/>
          <a:lstStyle/>
          <a:p>
            <a:r>
              <a:rPr lang="en-US" altLang="zh-CN" dirty="0" smtClean="0"/>
              <a:t>2014-7-18 IHEP</a:t>
            </a:r>
            <a:endParaRPr lang="en-US" altLang="zh-CN" dirty="0"/>
          </a:p>
        </p:txBody>
      </p:sp>
      <p:sp>
        <p:nvSpPr>
          <p:cNvPr id="65" name="灯片编号占位符 4"/>
          <p:cNvSpPr>
            <a:spLocks noGrp="1"/>
          </p:cNvSpPr>
          <p:nvPr>
            <p:ph type="sldNum" sz="quarter" idx="11"/>
          </p:nvPr>
        </p:nvSpPr>
        <p:spPr>
          <a:xfrm>
            <a:off x="3124200" y="6356176"/>
            <a:ext cx="2895600" cy="457200"/>
          </a:xfrm>
        </p:spPr>
        <p:txBody>
          <a:bodyPr/>
          <a:lstStyle/>
          <a:p>
            <a:fld id="{47B2448B-A74C-430B-900A-6C51663FA65A}" type="slidenum">
              <a:rPr lang="en-US" altLang="zh-CN"/>
              <a:pPr/>
              <a:t>38</a:t>
            </a:fld>
            <a:endParaRPr lang="en-US" altLang="zh-CN" dirty="0"/>
          </a:p>
        </p:txBody>
      </p:sp>
      <p:sp>
        <p:nvSpPr>
          <p:cNvPr id="66" name="页脚占位符 5"/>
          <p:cNvSpPr>
            <a:spLocks noGrp="1"/>
          </p:cNvSpPr>
          <p:nvPr>
            <p:ph type="ftr" sz="quarter" idx="12"/>
          </p:nvPr>
        </p:nvSpPr>
        <p:spPr>
          <a:xfrm>
            <a:off x="6553200" y="6284168"/>
            <a:ext cx="1905000" cy="457200"/>
          </a:xfrm>
        </p:spPr>
        <p:txBody>
          <a:bodyPr/>
          <a:lstStyle/>
          <a:p>
            <a:r>
              <a:rPr lang="pt-BR" altLang="zh-CN" dirty="0" smtClean="0"/>
              <a:t>Z.-A. LIU     EPC Seminar</a:t>
            </a:r>
            <a:endParaRPr lang="en-US" altLang="zh-CN" dirty="0"/>
          </a:p>
        </p:txBody>
      </p:sp>
      <p:sp>
        <p:nvSpPr>
          <p:cNvPr id="28674" name="Rectangle 2"/>
          <p:cNvSpPr>
            <a:spLocks noGrp="1" noRot="1" noChangeArrowheads="1"/>
          </p:cNvSpPr>
          <p:nvPr>
            <p:ph type="title"/>
          </p:nvPr>
        </p:nvSpPr>
        <p:spPr>
          <a:xfrm>
            <a:off x="457200" y="306388"/>
            <a:ext cx="8229600" cy="476250"/>
          </a:xfrm>
        </p:spPr>
        <p:txBody>
          <a:bodyPr/>
          <a:lstStyle/>
          <a:p>
            <a:r>
              <a:rPr lang="en-US" altLang="zh-CN" sz="3600" dirty="0" smtClean="0"/>
              <a:t>Hardware task sharing </a:t>
            </a:r>
            <a:endParaRPr lang="zh-CN" altLang="en-US" sz="3600" dirty="0"/>
          </a:p>
        </p:txBody>
      </p:sp>
      <p:sp>
        <p:nvSpPr>
          <p:cNvPr id="28675" name="Rectangle 3"/>
          <p:cNvSpPr>
            <a:spLocks noChangeArrowheads="1"/>
          </p:cNvSpPr>
          <p:nvPr/>
        </p:nvSpPr>
        <p:spPr bwMode="auto">
          <a:xfrm>
            <a:off x="0" y="1844824"/>
            <a:ext cx="9144000" cy="0"/>
          </a:xfrm>
          <a:prstGeom prst="rect">
            <a:avLst/>
          </a:prstGeom>
          <a:noFill/>
          <a:ln w="9525">
            <a:noFill/>
            <a:miter lim="800000"/>
            <a:headEnd/>
            <a:tailEnd/>
          </a:ln>
          <a:effectLst/>
        </p:spPr>
        <p:txBody>
          <a:bodyPr wrap="none" anchor="ctr">
            <a:spAutoFit/>
          </a:bodyPr>
          <a:lstStyle/>
          <a:p>
            <a:endParaRPr lang="zh-CN" altLang="en-US"/>
          </a:p>
        </p:txBody>
      </p:sp>
      <p:grpSp>
        <p:nvGrpSpPr>
          <p:cNvPr id="2" name="Group 4"/>
          <p:cNvGrpSpPr>
            <a:grpSpLocks/>
          </p:cNvGrpSpPr>
          <p:nvPr/>
        </p:nvGrpSpPr>
        <p:grpSpPr bwMode="auto">
          <a:xfrm>
            <a:off x="684213" y="1628800"/>
            <a:ext cx="8064500" cy="4638674"/>
            <a:chOff x="431" y="890"/>
            <a:chExt cx="5080" cy="2922"/>
          </a:xfrm>
        </p:grpSpPr>
        <p:sp>
          <p:nvSpPr>
            <p:cNvPr id="28677" name="Rectangle 5"/>
            <p:cNvSpPr>
              <a:spLocks noChangeArrowheads="1"/>
            </p:cNvSpPr>
            <p:nvPr/>
          </p:nvSpPr>
          <p:spPr bwMode="auto">
            <a:xfrm>
              <a:off x="431" y="1117"/>
              <a:ext cx="1996" cy="1996"/>
            </a:xfrm>
            <a:prstGeom prst="rect">
              <a:avLst/>
            </a:prstGeom>
            <a:solidFill>
              <a:srgbClr val="99CCFF"/>
            </a:solidFill>
            <a:ln w="9525">
              <a:noFill/>
              <a:miter lim="800000"/>
              <a:headEnd/>
              <a:tailEnd/>
            </a:ln>
          </p:spPr>
          <p:txBody>
            <a:bodyPr/>
            <a:lstStyle/>
            <a:p>
              <a:endParaRPr kumimoji="1" lang="zh-CN" altLang="zh-CN" sz="2400">
                <a:latin typeface="Times New Roman" pitchFamily="18" charset="0"/>
              </a:endParaRPr>
            </a:p>
          </p:txBody>
        </p:sp>
        <p:sp>
          <p:nvSpPr>
            <p:cNvPr id="28678" name="Rectangle 6"/>
            <p:cNvSpPr>
              <a:spLocks noChangeArrowheads="1"/>
            </p:cNvSpPr>
            <p:nvPr/>
          </p:nvSpPr>
          <p:spPr bwMode="auto">
            <a:xfrm>
              <a:off x="2925" y="1026"/>
              <a:ext cx="2314" cy="2540"/>
            </a:xfrm>
            <a:prstGeom prst="rect">
              <a:avLst/>
            </a:prstGeom>
            <a:solidFill>
              <a:srgbClr val="FFFFCC"/>
            </a:solidFill>
            <a:ln w="9525">
              <a:noFill/>
              <a:miter lim="800000"/>
              <a:headEnd/>
              <a:tailEnd/>
            </a:ln>
            <a:effectLst/>
          </p:spPr>
          <p:txBody>
            <a:bodyPr wrap="none" anchor="ctr"/>
            <a:lstStyle/>
            <a:p>
              <a:endParaRPr lang="zh-CN" altLang="en-US"/>
            </a:p>
          </p:txBody>
        </p:sp>
        <p:sp>
          <p:nvSpPr>
            <p:cNvPr id="28679" name="Rectangle 7"/>
            <p:cNvSpPr>
              <a:spLocks noChangeArrowheads="1"/>
            </p:cNvSpPr>
            <p:nvPr/>
          </p:nvSpPr>
          <p:spPr bwMode="auto">
            <a:xfrm>
              <a:off x="3243" y="1026"/>
              <a:ext cx="46" cy="409"/>
            </a:xfrm>
            <a:prstGeom prst="rect">
              <a:avLst/>
            </a:prstGeom>
            <a:solidFill>
              <a:schemeClr val="bg1"/>
            </a:solidFill>
            <a:ln w="9525" algn="ctr">
              <a:solidFill>
                <a:schemeClr val="tx2"/>
              </a:solidFill>
              <a:miter lim="800000"/>
              <a:headEnd/>
              <a:tailEnd/>
            </a:ln>
            <a:effectLst/>
          </p:spPr>
          <p:txBody>
            <a:bodyPr anchor="ctr">
              <a:spAutoFit/>
            </a:bodyPr>
            <a:lstStyle/>
            <a:p>
              <a:endParaRPr lang="zh-CN" altLang="en-US"/>
            </a:p>
          </p:txBody>
        </p:sp>
        <p:sp>
          <p:nvSpPr>
            <p:cNvPr id="28680" name="AutoShape 8"/>
            <p:cNvSpPr>
              <a:spLocks noChangeArrowheads="1"/>
            </p:cNvSpPr>
            <p:nvPr/>
          </p:nvSpPr>
          <p:spPr bwMode="auto">
            <a:xfrm>
              <a:off x="476" y="1389"/>
              <a:ext cx="590" cy="1421"/>
            </a:xfrm>
            <a:prstGeom prst="rightArrow">
              <a:avLst>
                <a:gd name="adj1" fmla="val 50000"/>
                <a:gd name="adj2" fmla="val 25000"/>
              </a:avLst>
            </a:prstGeom>
            <a:solidFill>
              <a:srgbClr val="FFCC99"/>
            </a:solidFill>
            <a:ln w="9525">
              <a:noFill/>
              <a:miter lim="800000"/>
              <a:headEnd/>
              <a:tailEnd/>
            </a:ln>
          </p:spPr>
          <p:txBody>
            <a:bodyPr anchor="ctr"/>
            <a:lstStyle/>
            <a:p>
              <a:pPr algn="ctr"/>
              <a:r>
                <a:rPr kumimoji="1" lang="en-US" altLang="zh-CN" b="1">
                  <a:latin typeface="Times New Roman" pitchFamily="18" charset="0"/>
                </a:rPr>
                <a:t>MDC Q&amp;T Board</a:t>
              </a:r>
              <a:endParaRPr lang="en-US" altLang="zh-CN">
                <a:latin typeface="Times New Roman" pitchFamily="18" charset="0"/>
              </a:endParaRPr>
            </a:p>
          </p:txBody>
        </p:sp>
        <p:sp>
          <p:nvSpPr>
            <p:cNvPr id="28681" name="AutoShape 9"/>
            <p:cNvSpPr>
              <a:spLocks noChangeArrowheads="1"/>
            </p:cNvSpPr>
            <p:nvPr/>
          </p:nvSpPr>
          <p:spPr bwMode="auto">
            <a:xfrm>
              <a:off x="4876" y="1707"/>
              <a:ext cx="635" cy="453"/>
            </a:xfrm>
            <a:prstGeom prst="rightArrow">
              <a:avLst>
                <a:gd name="adj1" fmla="val 50000"/>
                <a:gd name="adj2" fmla="val 35044"/>
              </a:avLst>
            </a:prstGeom>
            <a:solidFill>
              <a:srgbClr val="3399FF"/>
            </a:solidFill>
            <a:ln w="9525">
              <a:solidFill>
                <a:schemeClr val="accent2"/>
              </a:solidFill>
              <a:miter lim="800000"/>
              <a:headEnd/>
              <a:tailEnd/>
            </a:ln>
          </p:spPr>
          <p:txBody>
            <a:bodyPr/>
            <a:lstStyle/>
            <a:p>
              <a:endParaRPr lang="zh-CN" altLang="en-US"/>
            </a:p>
          </p:txBody>
        </p:sp>
        <p:sp>
          <p:nvSpPr>
            <p:cNvPr id="28682" name="Text Box 10"/>
            <p:cNvSpPr txBox="1">
              <a:spLocks noChangeArrowheads="1"/>
            </p:cNvSpPr>
            <p:nvPr/>
          </p:nvSpPr>
          <p:spPr bwMode="auto">
            <a:xfrm>
              <a:off x="3333" y="1117"/>
              <a:ext cx="590" cy="680"/>
            </a:xfrm>
            <a:prstGeom prst="rect">
              <a:avLst/>
            </a:prstGeom>
            <a:solidFill>
              <a:srgbClr val="CCFFCC"/>
            </a:solidFill>
            <a:ln w="9525">
              <a:solidFill>
                <a:srgbClr val="339966"/>
              </a:solidFill>
              <a:miter lim="800000"/>
              <a:headEnd/>
              <a:tailEnd/>
            </a:ln>
          </p:spPr>
          <p:txBody>
            <a:bodyPr anchor="ctr"/>
            <a:lstStyle/>
            <a:p>
              <a:pPr algn="ctr"/>
              <a:r>
                <a:rPr kumimoji="1" lang="en-US" altLang="zh-CN" b="1">
                  <a:latin typeface="Times New Roman" pitchFamily="18" charset="0"/>
                </a:rPr>
                <a:t>TKF </a:t>
              </a:r>
            </a:p>
            <a:p>
              <a:pPr algn="ctr"/>
              <a:r>
                <a:rPr kumimoji="1" lang="en-US" altLang="zh-CN" b="1">
                  <a:latin typeface="Times New Roman" pitchFamily="18" charset="0"/>
                </a:rPr>
                <a:t>Board</a:t>
              </a:r>
              <a:endParaRPr kumimoji="1" lang="en-US" altLang="zh-CN" b="1">
                <a:effectLst>
                  <a:outerShdw blurRad="38100" dist="38100" dir="2700000" algn="tl">
                    <a:srgbClr val="000000"/>
                  </a:outerShdw>
                </a:effectLst>
                <a:latin typeface="Times New Roman" pitchFamily="18" charset="0"/>
              </a:endParaRPr>
            </a:p>
          </p:txBody>
        </p:sp>
        <p:sp>
          <p:nvSpPr>
            <p:cNvPr id="28683" name="Line 11"/>
            <p:cNvSpPr>
              <a:spLocks noChangeShapeType="1"/>
            </p:cNvSpPr>
            <p:nvPr/>
          </p:nvSpPr>
          <p:spPr bwMode="auto">
            <a:xfrm flipV="1">
              <a:off x="2881" y="1434"/>
              <a:ext cx="363" cy="499"/>
            </a:xfrm>
            <a:prstGeom prst="line">
              <a:avLst/>
            </a:prstGeom>
            <a:noFill/>
            <a:ln w="9525">
              <a:solidFill>
                <a:schemeClr val="tx2"/>
              </a:solidFill>
              <a:round/>
              <a:headEnd/>
              <a:tailEnd/>
            </a:ln>
            <a:effectLst/>
          </p:spPr>
          <p:txBody>
            <a:bodyPr wrap="none">
              <a:spAutoFit/>
            </a:bodyPr>
            <a:lstStyle/>
            <a:p>
              <a:endParaRPr lang="zh-CN" altLang="en-US"/>
            </a:p>
          </p:txBody>
        </p:sp>
        <p:sp>
          <p:nvSpPr>
            <p:cNvPr id="28684" name="Text Box 12"/>
            <p:cNvSpPr txBox="1">
              <a:spLocks noChangeArrowheads="1"/>
            </p:cNvSpPr>
            <p:nvPr/>
          </p:nvSpPr>
          <p:spPr bwMode="auto">
            <a:xfrm>
              <a:off x="1519" y="1344"/>
              <a:ext cx="726" cy="862"/>
            </a:xfrm>
            <a:prstGeom prst="rect">
              <a:avLst/>
            </a:prstGeom>
            <a:solidFill>
              <a:srgbClr val="FFFFCC"/>
            </a:solidFill>
            <a:ln w="9525">
              <a:solidFill>
                <a:srgbClr val="FFCC00"/>
              </a:solidFill>
              <a:miter lim="800000"/>
              <a:headEnd/>
              <a:tailEnd/>
            </a:ln>
            <a:effectLst/>
          </p:spPr>
          <p:txBody>
            <a:bodyPr anchor="ctr"/>
            <a:lstStyle/>
            <a:p>
              <a:pPr algn="ctr"/>
              <a:r>
                <a:rPr kumimoji="1" lang="en-US" altLang="zh-CN" b="1">
                  <a:effectLst>
                    <a:outerShdw blurRad="38100" dist="38100" dir="2700000" algn="tl">
                      <a:srgbClr val="000000"/>
                    </a:outerShdw>
                  </a:effectLst>
                  <a:latin typeface="Times New Roman" pitchFamily="18" charset="0"/>
                </a:rPr>
                <a:t>MFT</a:t>
              </a:r>
            </a:p>
            <a:p>
              <a:pPr algn="ctr"/>
              <a:r>
                <a:rPr kumimoji="1" lang="en-US" altLang="zh-CN" b="1">
                  <a:effectLst>
                    <a:outerShdw blurRad="38100" dist="38100" dir="2700000" algn="tl">
                      <a:srgbClr val="000000"/>
                    </a:outerShdw>
                  </a:effectLst>
                  <a:latin typeface="Times New Roman" pitchFamily="18" charset="0"/>
                </a:rPr>
                <a:t>Board</a:t>
              </a:r>
            </a:p>
          </p:txBody>
        </p:sp>
        <p:sp>
          <p:nvSpPr>
            <p:cNvPr id="28685" name="Text Box 13"/>
            <p:cNvSpPr txBox="1">
              <a:spLocks noChangeArrowheads="1"/>
            </p:cNvSpPr>
            <p:nvPr/>
          </p:nvSpPr>
          <p:spPr bwMode="auto">
            <a:xfrm>
              <a:off x="1429" y="1435"/>
              <a:ext cx="726" cy="862"/>
            </a:xfrm>
            <a:prstGeom prst="rect">
              <a:avLst/>
            </a:prstGeom>
            <a:solidFill>
              <a:srgbClr val="FFFFCC"/>
            </a:solidFill>
            <a:ln w="9525">
              <a:solidFill>
                <a:srgbClr val="FFCC00"/>
              </a:solidFill>
              <a:miter lim="800000"/>
              <a:headEnd/>
              <a:tailEnd/>
            </a:ln>
            <a:effectLst/>
          </p:spPr>
          <p:txBody>
            <a:bodyPr anchor="ctr"/>
            <a:lstStyle/>
            <a:p>
              <a:pPr algn="ctr"/>
              <a:r>
                <a:rPr kumimoji="1" lang="en-US" altLang="zh-CN" b="1">
                  <a:effectLst>
                    <a:outerShdw blurRad="38100" dist="38100" dir="2700000" algn="tl">
                      <a:srgbClr val="000000"/>
                    </a:outerShdw>
                  </a:effectLst>
                  <a:latin typeface="Times New Roman" pitchFamily="18" charset="0"/>
                </a:rPr>
                <a:t>MFT</a:t>
              </a:r>
            </a:p>
            <a:p>
              <a:pPr algn="ctr"/>
              <a:r>
                <a:rPr kumimoji="1" lang="en-US" altLang="zh-CN" b="1">
                  <a:effectLst>
                    <a:outerShdw blurRad="38100" dist="38100" dir="2700000" algn="tl">
                      <a:srgbClr val="000000"/>
                    </a:outerShdw>
                  </a:effectLst>
                  <a:latin typeface="Times New Roman" pitchFamily="18" charset="0"/>
                </a:rPr>
                <a:t>Board</a:t>
              </a:r>
            </a:p>
          </p:txBody>
        </p:sp>
        <p:sp>
          <p:nvSpPr>
            <p:cNvPr id="28686" name="Text Box 14"/>
            <p:cNvSpPr txBox="1">
              <a:spLocks noChangeArrowheads="1"/>
            </p:cNvSpPr>
            <p:nvPr/>
          </p:nvSpPr>
          <p:spPr bwMode="auto">
            <a:xfrm>
              <a:off x="1383" y="1526"/>
              <a:ext cx="726" cy="862"/>
            </a:xfrm>
            <a:prstGeom prst="rect">
              <a:avLst/>
            </a:prstGeom>
            <a:solidFill>
              <a:srgbClr val="FFFFCC"/>
            </a:solidFill>
            <a:ln w="9525">
              <a:solidFill>
                <a:srgbClr val="FFCC00"/>
              </a:solidFill>
              <a:prstDash val="dash"/>
              <a:miter lim="800000"/>
              <a:headEnd/>
              <a:tailEnd/>
            </a:ln>
            <a:effectLst/>
          </p:spPr>
          <p:txBody>
            <a:bodyPr anchor="ctr"/>
            <a:lstStyle/>
            <a:p>
              <a:pPr algn="ctr"/>
              <a:r>
                <a:rPr kumimoji="1" lang="en-US" altLang="zh-CN" b="1">
                  <a:effectLst>
                    <a:outerShdw blurRad="38100" dist="38100" dir="2700000" algn="tl">
                      <a:srgbClr val="000000"/>
                    </a:outerShdw>
                  </a:effectLst>
                  <a:latin typeface="Times New Roman" pitchFamily="18" charset="0"/>
                </a:rPr>
                <a:t>MFT</a:t>
              </a:r>
            </a:p>
            <a:p>
              <a:pPr algn="ctr"/>
              <a:r>
                <a:rPr kumimoji="1" lang="en-US" altLang="zh-CN" b="1">
                  <a:effectLst>
                    <a:outerShdw blurRad="38100" dist="38100" dir="2700000" algn="tl">
                      <a:srgbClr val="000000"/>
                    </a:outerShdw>
                  </a:effectLst>
                  <a:latin typeface="Times New Roman" pitchFamily="18" charset="0"/>
                </a:rPr>
                <a:t>Board</a:t>
              </a:r>
            </a:p>
          </p:txBody>
        </p:sp>
        <p:sp>
          <p:nvSpPr>
            <p:cNvPr id="28687" name="Text Box 15"/>
            <p:cNvSpPr txBox="1">
              <a:spLocks noChangeArrowheads="1"/>
            </p:cNvSpPr>
            <p:nvPr/>
          </p:nvSpPr>
          <p:spPr bwMode="auto">
            <a:xfrm>
              <a:off x="1338" y="1571"/>
              <a:ext cx="726" cy="862"/>
            </a:xfrm>
            <a:prstGeom prst="rect">
              <a:avLst/>
            </a:prstGeom>
            <a:solidFill>
              <a:srgbClr val="FFFFCC"/>
            </a:solidFill>
            <a:ln w="9525">
              <a:solidFill>
                <a:srgbClr val="FFCC00"/>
              </a:solidFill>
              <a:prstDash val="dash"/>
              <a:miter lim="800000"/>
              <a:headEnd/>
              <a:tailEnd/>
            </a:ln>
            <a:effectLst/>
          </p:spPr>
          <p:txBody>
            <a:bodyPr anchor="ctr"/>
            <a:lstStyle/>
            <a:p>
              <a:pPr algn="ctr"/>
              <a:r>
                <a:rPr kumimoji="1" lang="en-US" altLang="zh-CN" b="1">
                  <a:effectLst>
                    <a:outerShdw blurRad="38100" dist="38100" dir="2700000" algn="tl">
                      <a:srgbClr val="000000"/>
                    </a:outerShdw>
                  </a:effectLst>
                  <a:latin typeface="Times New Roman" pitchFamily="18" charset="0"/>
                </a:rPr>
                <a:t>MFT</a:t>
              </a:r>
            </a:p>
            <a:p>
              <a:pPr algn="ctr"/>
              <a:r>
                <a:rPr kumimoji="1" lang="en-US" altLang="zh-CN" b="1">
                  <a:effectLst>
                    <a:outerShdw blurRad="38100" dist="38100" dir="2700000" algn="tl">
                      <a:srgbClr val="000000"/>
                    </a:outerShdw>
                  </a:effectLst>
                  <a:latin typeface="Times New Roman" pitchFamily="18" charset="0"/>
                </a:rPr>
                <a:t>Board</a:t>
              </a:r>
            </a:p>
          </p:txBody>
        </p:sp>
        <p:sp>
          <p:nvSpPr>
            <p:cNvPr id="28688" name="Text Box 16"/>
            <p:cNvSpPr txBox="1">
              <a:spLocks noChangeArrowheads="1"/>
            </p:cNvSpPr>
            <p:nvPr/>
          </p:nvSpPr>
          <p:spPr bwMode="auto">
            <a:xfrm>
              <a:off x="1293" y="1617"/>
              <a:ext cx="726" cy="862"/>
            </a:xfrm>
            <a:prstGeom prst="rect">
              <a:avLst/>
            </a:prstGeom>
            <a:solidFill>
              <a:srgbClr val="FFFFCC"/>
            </a:solidFill>
            <a:ln w="9525">
              <a:solidFill>
                <a:srgbClr val="FFCC00"/>
              </a:solidFill>
              <a:prstDash val="dash"/>
              <a:miter lim="800000"/>
              <a:headEnd/>
              <a:tailEnd/>
            </a:ln>
            <a:effectLst/>
          </p:spPr>
          <p:txBody>
            <a:bodyPr anchor="ctr"/>
            <a:lstStyle/>
            <a:p>
              <a:pPr algn="ctr"/>
              <a:r>
                <a:rPr kumimoji="1" lang="en-US" altLang="zh-CN" b="1">
                  <a:effectLst>
                    <a:outerShdw blurRad="38100" dist="38100" dir="2700000" algn="tl">
                      <a:srgbClr val="000000"/>
                    </a:outerShdw>
                  </a:effectLst>
                  <a:latin typeface="Times New Roman" pitchFamily="18" charset="0"/>
                </a:rPr>
                <a:t>MFT</a:t>
              </a:r>
            </a:p>
            <a:p>
              <a:pPr algn="ctr"/>
              <a:r>
                <a:rPr kumimoji="1" lang="en-US" altLang="zh-CN" b="1">
                  <a:effectLst>
                    <a:outerShdw blurRad="38100" dist="38100" dir="2700000" algn="tl">
                      <a:srgbClr val="000000"/>
                    </a:outerShdw>
                  </a:effectLst>
                  <a:latin typeface="Times New Roman" pitchFamily="18" charset="0"/>
                </a:rPr>
                <a:t>Board</a:t>
              </a:r>
            </a:p>
          </p:txBody>
        </p:sp>
        <p:sp>
          <p:nvSpPr>
            <p:cNvPr id="28689" name="Text Box 17"/>
            <p:cNvSpPr txBox="1">
              <a:spLocks noChangeArrowheads="1"/>
            </p:cNvSpPr>
            <p:nvPr/>
          </p:nvSpPr>
          <p:spPr bwMode="auto">
            <a:xfrm>
              <a:off x="1247" y="1662"/>
              <a:ext cx="726" cy="862"/>
            </a:xfrm>
            <a:prstGeom prst="rect">
              <a:avLst/>
            </a:prstGeom>
            <a:solidFill>
              <a:srgbClr val="FFFFCC"/>
            </a:solidFill>
            <a:ln w="9525">
              <a:solidFill>
                <a:srgbClr val="FFCC00"/>
              </a:solidFill>
              <a:prstDash val="dash"/>
              <a:miter lim="800000"/>
              <a:headEnd/>
              <a:tailEnd/>
            </a:ln>
            <a:effectLst/>
          </p:spPr>
          <p:txBody>
            <a:bodyPr anchor="ctr"/>
            <a:lstStyle/>
            <a:p>
              <a:pPr algn="ctr"/>
              <a:r>
                <a:rPr kumimoji="1" lang="en-US" altLang="zh-CN" b="1">
                  <a:effectLst>
                    <a:outerShdw blurRad="38100" dist="38100" dir="2700000" algn="tl">
                      <a:srgbClr val="000000"/>
                    </a:outerShdw>
                  </a:effectLst>
                  <a:latin typeface="Times New Roman" pitchFamily="18" charset="0"/>
                </a:rPr>
                <a:t>MFT</a:t>
              </a:r>
            </a:p>
            <a:p>
              <a:pPr algn="ctr"/>
              <a:r>
                <a:rPr kumimoji="1" lang="en-US" altLang="zh-CN" b="1">
                  <a:effectLst>
                    <a:outerShdw blurRad="38100" dist="38100" dir="2700000" algn="tl">
                      <a:srgbClr val="000000"/>
                    </a:outerShdw>
                  </a:effectLst>
                  <a:latin typeface="Times New Roman" pitchFamily="18" charset="0"/>
                </a:rPr>
                <a:t>Board</a:t>
              </a:r>
            </a:p>
          </p:txBody>
        </p:sp>
        <p:sp>
          <p:nvSpPr>
            <p:cNvPr id="28690" name="Text Box 18"/>
            <p:cNvSpPr txBox="1">
              <a:spLocks noChangeArrowheads="1"/>
            </p:cNvSpPr>
            <p:nvPr/>
          </p:nvSpPr>
          <p:spPr bwMode="auto">
            <a:xfrm>
              <a:off x="1156" y="1753"/>
              <a:ext cx="726" cy="862"/>
            </a:xfrm>
            <a:prstGeom prst="rect">
              <a:avLst/>
            </a:prstGeom>
            <a:solidFill>
              <a:srgbClr val="FFFFCC"/>
            </a:solidFill>
            <a:ln w="9525">
              <a:solidFill>
                <a:srgbClr val="FFCC00"/>
              </a:solidFill>
              <a:miter lim="800000"/>
              <a:headEnd/>
              <a:tailEnd/>
            </a:ln>
            <a:effectLst/>
          </p:spPr>
          <p:txBody>
            <a:bodyPr anchor="ctr"/>
            <a:lstStyle/>
            <a:p>
              <a:pPr algn="ctr"/>
              <a:r>
                <a:rPr kumimoji="1" lang="en-US" altLang="zh-CN" b="1">
                  <a:effectLst>
                    <a:outerShdw blurRad="38100" dist="38100" dir="2700000" algn="tl">
                      <a:srgbClr val="000000"/>
                    </a:outerShdw>
                  </a:effectLst>
                  <a:latin typeface="Times New Roman" pitchFamily="18" charset="0"/>
                </a:rPr>
                <a:t>MFT</a:t>
              </a:r>
            </a:p>
            <a:p>
              <a:pPr algn="ctr"/>
              <a:r>
                <a:rPr kumimoji="1" lang="en-US" altLang="zh-CN" b="1">
                  <a:effectLst>
                    <a:outerShdw blurRad="38100" dist="38100" dir="2700000" algn="tl">
                      <a:srgbClr val="000000"/>
                    </a:outerShdw>
                  </a:effectLst>
                  <a:latin typeface="Times New Roman" pitchFamily="18" charset="0"/>
                </a:rPr>
                <a:t>Board</a:t>
              </a:r>
            </a:p>
          </p:txBody>
        </p:sp>
        <p:sp>
          <p:nvSpPr>
            <p:cNvPr id="28691" name="Text Box 19"/>
            <p:cNvSpPr txBox="1">
              <a:spLocks noChangeArrowheads="1"/>
            </p:cNvSpPr>
            <p:nvPr/>
          </p:nvSpPr>
          <p:spPr bwMode="auto">
            <a:xfrm>
              <a:off x="1066" y="1843"/>
              <a:ext cx="726" cy="862"/>
            </a:xfrm>
            <a:prstGeom prst="rect">
              <a:avLst/>
            </a:prstGeom>
            <a:solidFill>
              <a:srgbClr val="FFFFCC"/>
            </a:solidFill>
            <a:ln w="9525">
              <a:solidFill>
                <a:srgbClr val="FFCC00"/>
              </a:solidFill>
              <a:miter lim="800000"/>
              <a:headEnd/>
              <a:tailEnd/>
            </a:ln>
            <a:effectLst/>
          </p:spPr>
          <p:txBody>
            <a:bodyPr anchor="ctr"/>
            <a:lstStyle/>
            <a:p>
              <a:pPr algn="ctr"/>
              <a:r>
                <a:rPr kumimoji="1" lang="en-US" altLang="zh-CN" b="1">
                  <a:effectLst>
                    <a:outerShdw blurRad="38100" dist="38100" dir="2700000" algn="tl">
                      <a:srgbClr val="000000"/>
                    </a:outerShdw>
                  </a:effectLst>
                  <a:latin typeface="Times New Roman" pitchFamily="18" charset="0"/>
                </a:rPr>
                <a:t>MFT</a:t>
              </a:r>
            </a:p>
            <a:p>
              <a:pPr algn="ctr"/>
              <a:r>
                <a:rPr kumimoji="1" lang="en-US" altLang="zh-CN" b="1">
                  <a:effectLst>
                    <a:outerShdw blurRad="38100" dist="38100" dir="2700000" algn="tl">
                      <a:srgbClr val="000000"/>
                    </a:outerShdw>
                  </a:effectLst>
                  <a:latin typeface="Times New Roman" pitchFamily="18" charset="0"/>
                </a:rPr>
                <a:t>Board</a:t>
              </a:r>
            </a:p>
          </p:txBody>
        </p:sp>
        <p:sp>
          <p:nvSpPr>
            <p:cNvPr id="28692" name="AutoShape 20"/>
            <p:cNvSpPr>
              <a:spLocks noChangeArrowheads="1"/>
            </p:cNvSpPr>
            <p:nvPr/>
          </p:nvSpPr>
          <p:spPr bwMode="auto">
            <a:xfrm>
              <a:off x="2245" y="1706"/>
              <a:ext cx="272" cy="90"/>
            </a:xfrm>
            <a:prstGeom prst="rightArrow">
              <a:avLst>
                <a:gd name="adj1" fmla="val 50000"/>
                <a:gd name="adj2" fmla="val 75556"/>
              </a:avLst>
            </a:prstGeom>
            <a:solidFill>
              <a:srgbClr val="FFFFCC"/>
            </a:solidFill>
            <a:ln w="9525">
              <a:solidFill>
                <a:srgbClr val="FFCC00"/>
              </a:solidFill>
              <a:miter lim="800000"/>
              <a:headEnd/>
              <a:tailEnd/>
            </a:ln>
          </p:spPr>
          <p:txBody>
            <a:bodyPr/>
            <a:lstStyle/>
            <a:p>
              <a:endParaRPr lang="zh-CN" altLang="en-US"/>
            </a:p>
          </p:txBody>
        </p:sp>
        <p:sp>
          <p:nvSpPr>
            <p:cNvPr id="28693" name="AutoShape 21"/>
            <p:cNvSpPr>
              <a:spLocks noChangeArrowheads="1"/>
            </p:cNvSpPr>
            <p:nvPr/>
          </p:nvSpPr>
          <p:spPr bwMode="auto">
            <a:xfrm>
              <a:off x="1882" y="2115"/>
              <a:ext cx="272" cy="90"/>
            </a:xfrm>
            <a:prstGeom prst="rightArrow">
              <a:avLst>
                <a:gd name="adj1" fmla="val 50000"/>
                <a:gd name="adj2" fmla="val 75556"/>
              </a:avLst>
            </a:prstGeom>
            <a:solidFill>
              <a:srgbClr val="FFFFCC"/>
            </a:solidFill>
            <a:ln w="9525">
              <a:solidFill>
                <a:srgbClr val="FFCC00"/>
              </a:solidFill>
              <a:miter lim="800000"/>
              <a:headEnd/>
              <a:tailEnd/>
            </a:ln>
          </p:spPr>
          <p:txBody>
            <a:bodyPr/>
            <a:lstStyle/>
            <a:p>
              <a:endParaRPr lang="zh-CN" altLang="en-US"/>
            </a:p>
          </p:txBody>
        </p:sp>
        <p:sp>
          <p:nvSpPr>
            <p:cNvPr id="28694" name="AutoShape 22"/>
            <p:cNvSpPr>
              <a:spLocks noChangeArrowheads="1"/>
            </p:cNvSpPr>
            <p:nvPr/>
          </p:nvSpPr>
          <p:spPr bwMode="auto">
            <a:xfrm>
              <a:off x="1791" y="2251"/>
              <a:ext cx="272" cy="90"/>
            </a:xfrm>
            <a:prstGeom prst="rightArrow">
              <a:avLst>
                <a:gd name="adj1" fmla="val 50000"/>
                <a:gd name="adj2" fmla="val 75556"/>
              </a:avLst>
            </a:prstGeom>
            <a:solidFill>
              <a:srgbClr val="FFFFCC"/>
            </a:solidFill>
            <a:ln w="9525">
              <a:solidFill>
                <a:srgbClr val="FFCC00"/>
              </a:solidFill>
              <a:miter lim="800000"/>
              <a:headEnd/>
              <a:tailEnd/>
            </a:ln>
          </p:spPr>
          <p:txBody>
            <a:bodyPr/>
            <a:lstStyle/>
            <a:p>
              <a:endParaRPr lang="zh-CN" altLang="en-US"/>
            </a:p>
          </p:txBody>
        </p:sp>
        <p:sp>
          <p:nvSpPr>
            <p:cNvPr id="28695" name="AutoShape 23"/>
            <p:cNvSpPr>
              <a:spLocks noChangeArrowheads="1"/>
            </p:cNvSpPr>
            <p:nvPr/>
          </p:nvSpPr>
          <p:spPr bwMode="auto">
            <a:xfrm>
              <a:off x="2154" y="1842"/>
              <a:ext cx="272" cy="90"/>
            </a:xfrm>
            <a:prstGeom prst="rightArrow">
              <a:avLst>
                <a:gd name="adj1" fmla="val 50000"/>
                <a:gd name="adj2" fmla="val 75556"/>
              </a:avLst>
            </a:prstGeom>
            <a:solidFill>
              <a:srgbClr val="FFFFCC"/>
            </a:solidFill>
            <a:ln w="9525">
              <a:solidFill>
                <a:srgbClr val="FFCC00"/>
              </a:solidFill>
              <a:miter lim="800000"/>
              <a:headEnd/>
              <a:tailEnd/>
            </a:ln>
          </p:spPr>
          <p:txBody>
            <a:bodyPr/>
            <a:lstStyle/>
            <a:p>
              <a:endParaRPr lang="zh-CN" altLang="en-US"/>
            </a:p>
          </p:txBody>
        </p:sp>
        <p:sp>
          <p:nvSpPr>
            <p:cNvPr id="28696" name="AutoShape 24"/>
            <p:cNvSpPr>
              <a:spLocks noChangeArrowheads="1"/>
            </p:cNvSpPr>
            <p:nvPr/>
          </p:nvSpPr>
          <p:spPr bwMode="auto">
            <a:xfrm>
              <a:off x="2336" y="1434"/>
              <a:ext cx="635" cy="1180"/>
            </a:xfrm>
            <a:prstGeom prst="rightArrow">
              <a:avLst>
                <a:gd name="adj1" fmla="val 50000"/>
                <a:gd name="adj2" fmla="val 25000"/>
              </a:avLst>
            </a:prstGeom>
            <a:solidFill>
              <a:srgbClr val="FFFFCC"/>
            </a:solidFill>
            <a:ln w="9525">
              <a:solidFill>
                <a:srgbClr val="FFCC00"/>
              </a:solidFill>
              <a:miter lim="800000"/>
              <a:headEnd/>
              <a:tailEnd/>
            </a:ln>
          </p:spPr>
          <p:txBody>
            <a:bodyPr anchor="ctr"/>
            <a:lstStyle/>
            <a:p>
              <a:pPr algn="ctr"/>
              <a:r>
                <a:rPr kumimoji="1" lang="en-US" altLang="zh-CN">
                  <a:latin typeface="Times New Roman" pitchFamily="18" charset="0"/>
                </a:rPr>
                <a:t>80+16</a:t>
              </a:r>
            </a:p>
            <a:p>
              <a:pPr algn="ctr"/>
              <a:r>
                <a:rPr kumimoji="1" lang="en-US" altLang="zh-CN">
                  <a:latin typeface="Times New Roman" pitchFamily="18" charset="0"/>
                </a:rPr>
                <a:t>Optical Fibers</a:t>
              </a:r>
            </a:p>
          </p:txBody>
        </p:sp>
        <p:sp>
          <p:nvSpPr>
            <p:cNvPr id="28697" name="Text Box 25"/>
            <p:cNvSpPr txBox="1">
              <a:spLocks noChangeArrowheads="1"/>
            </p:cNvSpPr>
            <p:nvPr/>
          </p:nvSpPr>
          <p:spPr bwMode="auto">
            <a:xfrm>
              <a:off x="3288" y="1162"/>
              <a:ext cx="590" cy="680"/>
            </a:xfrm>
            <a:prstGeom prst="rect">
              <a:avLst/>
            </a:prstGeom>
            <a:solidFill>
              <a:srgbClr val="CCFFCC"/>
            </a:solidFill>
            <a:ln w="9525">
              <a:solidFill>
                <a:srgbClr val="339966"/>
              </a:solidFill>
              <a:miter lim="800000"/>
              <a:headEnd/>
              <a:tailEnd/>
            </a:ln>
          </p:spPr>
          <p:txBody>
            <a:bodyPr anchor="ctr"/>
            <a:lstStyle/>
            <a:p>
              <a:pPr algn="ctr"/>
              <a:r>
                <a:rPr kumimoji="1" lang="en-US" altLang="zh-CN" b="1">
                  <a:latin typeface="Times New Roman" pitchFamily="18" charset="0"/>
                </a:rPr>
                <a:t>TKF </a:t>
              </a:r>
            </a:p>
            <a:p>
              <a:pPr algn="ctr"/>
              <a:r>
                <a:rPr kumimoji="1" lang="en-US" altLang="zh-CN" b="1">
                  <a:latin typeface="Times New Roman" pitchFamily="18" charset="0"/>
                </a:rPr>
                <a:t>Board</a:t>
              </a:r>
              <a:endParaRPr kumimoji="1" lang="en-US" altLang="zh-CN" b="1">
                <a:effectLst>
                  <a:outerShdw blurRad="38100" dist="38100" dir="2700000" algn="tl">
                    <a:srgbClr val="000000"/>
                  </a:outerShdw>
                </a:effectLst>
                <a:latin typeface="Times New Roman" pitchFamily="18" charset="0"/>
              </a:endParaRPr>
            </a:p>
          </p:txBody>
        </p:sp>
        <p:sp>
          <p:nvSpPr>
            <p:cNvPr id="28698" name="Text Box 26"/>
            <p:cNvSpPr txBox="1">
              <a:spLocks noChangeArrowheads="1"/>
            </p:cNvSpPr>
            <p:nvPr/>
          </p:nvSpPr>
          <p:spPr bwMode="auto">
            <a:xfrm>
              <a:off x="3243" y="1207"/>
              <a:ext cx="590" cy="680"/>
            </a:xfrm>
            <a:prstGeom prst="rect">
              <a:avLst/>
            </a:prstGeom>
            <a:solidFill>
              <a:srgbClr val="CCFFCC"/>
            </a:solidFill>
            <a:ln w="9525">
              <a:solidFill>
                <a:srgbClr val="339966"/>
              </a:solidFill>
              <a:miter lim="800000"/>
              <a:headEnd/>
              <a:tailEnd/>
            </a:ln>
          </p:spPr>
          <p:txBody>
            <a:bodyPr anchor="ctr"/>
            <a:lstStyle/>
            <a:p>
              <a:pPr algn="ctr"/>
              <a:r>
                <a:rPr kumimoji="1" lang="en-US" altLang="zh-CN" b="1">
                  <a:latin typeface="Times New Roman" pitchFamily="18" charset="0"/>
                </a:rPr>
                <a:t>TKF </a:t>
              </a:r>
            </a:p>
            <a:p>
              <a:pPr algn="ctr"/>
              <a:r>
                <a:rPr kumimoji="1" lang="en-US" altLang="zh-CN" b="1">
                  <a:latin typeface="Times New Roman" pitchFamily="18" charset="0"/>
                </a:rPr>
                <a:t>Board</a:t>
              </a:r>
              <a:endParaRPr kumimoji="1" lang="en-US" altLang="zh-CN" b="1">
                <a:effectLst>
                  <a:outerShdw blurRad="38100" dist="38100" dir="2700000" algn="tl">
                    <a:srgbClr val="000000"/>
                  </a:outerShdw>
                </a:effectLst>
                <a:latin typeface="Times New Roman" pitchFamily="18" charset="0"/>
              </a:endParaRPr>
            </a:p>
          </p:txBody>
        </p:sp>
        <p:sp>
          <p:nvSpPr>
            <p:cNvPr id="28699" name="AutoShape 27"/>
            <p:cNvSpPr>
              <a:spLocks noChangeArrowheads="1"/>
            </p:cNvSpPr>
            <p:nvPr/>
          </p:nvSpPr>
          <p:spPr bwMode="auto">
            <a:xfrm>
              <a:off x="3923" y="1345"/>
              <a:ext cx="453" cy="181"/>
            </a:xfrm>
            <a:prstGeom prst="rightArrow">
              <a:avLst>
                <a:gd name="adj1" fmla="val 50000"/>
                <a:gd name="adj2" fmla="val 62569"/>
              </a:avLst>
            </a:prstGeom>
            <a:solidFill>
              <a:srgbClr val="CCFFCC"/>
            </a:solidFill>
            <a:ln w="9525">
              <a:solidFill>
                <a:srgbClr val="008000"/>
              </a:solidFill>
              <a:miter lim="800000"/>
              <a:headEnd/>
              <a:tailEnd/>
            </a:ln>
          </p:spPr>
          <p:txBody>
            <a:bodyPr/>
            <a:lstStyle/>
            <a:p>
              <a:endParaRPr lang="zh-CN" altLang="en-US"/>
            </a:p>
          </p:txBody>
        </p:sp>
        <p:sp>
          <p:nvSpPr>
            <p:cNvPr id="28700" name="AutoShape 28"/>
            <p:cNvSpPr>
              <a:spLocks noChangeArrowheads="1"/>
            </p:cNvSpPr>
            <p:nvPr/>
          </p:nvSpPr>
          <p:spPr bwMode="auto">
            <a:xfrm>
              <a:off x="3878" y="1390"/>
              <a:ext cx="453" cy="181"/>
            </a:xfrm>
            <a:prstGeom prst="rightArrow">
              <a:avLst>
                <a:gd name="adj1" fmla="val 50000"/>
                <a:gd name="adj2" fmla="val 62569"/>
              </a:avLst>
            </a:prstGeom>
            <a:solidFill>
              <a:srgbClr val="CCFFCC"/>
            </a:solidFill>
            <a:ln w="9525">
              <a:solidFill>
                <a:srgbClr val="008000"/>
              </a:solidFill>
              <a:miter lim="800000"/>
              <a:headEnd/>
              <a:tailEnd/>
            </a:ln>
          </p:spPr>
          <p:txBody>
            <a:bodyPr/>
            <a:lstStyle/>
            <a:p>
              <a:endParaRPr lang="zh-CN" altLang="en-US"/>
            </a:p>
          </p:txBody>
        </p:sp>
        <p:sp>
          <p:nvSpPr>
            <p:cNvPr id="28701" name="AutoShape 29"/>
            <p:cNvSpPr>
              <a:spLocks noChangeArrowheads="1"/>
            </p:cNvSpPr>
            <p:nvPr/>
          </p:nvSpPr>
          <p:spPr bwMode="auto">
            <a:xfrm>
              <a:off x="3832" y="1436"/>
              <a:ext cx="453" cy="181"/>
            </a:xfrm>
            <a:prstGeom prst="rightArrow">
              <a:avLst>
                <a:gd name="adj1" fmla="val 50000"/>
                <a:gd name="adj2" fmla="val 62569"/>
              </a:avLst>
            </a:prstGeom>
            <a:solidFill>
              <a:srgbClr val="CCFFCC"/>
            </a:solidFill>
            <a:ln w="9525">
              <a:solidFill>
                <a:srgbClr val="008000"/>
              </a:solidFill>
              <a:miter lim="800000"/>
              <a:headEnd/>
              <a:tailEnd/>
            </a:ln>
          </p:spPr>
          <p:txBody>
            <a:bodyPr/>
            <a:lstStyle/>
            <a:p>
              <a:endParaRPr lang="zh-CN" altLang="en-US"/>
            </a:p>
          </p:txBody>
        </p:sp>
        <p:sp>
          <p:nvSpPr>
            <p:cNvPr id="28702" name="AutoShape 30"/>
            <p:cNvSpPr>
              <a:spLocks noChangeArrowheads="1"/>
            </p:cNvSpPr>
            <p:nvPr/>
          </p:nvSpPr>
          <p:spPr bwMode="auto">
            <a:xfrm>
              <a:off x="3787" y="1481"/>
              <a:ext cx="453" cy="181"/>
            </a:xfrm>
            <a:prstGeom prst="rightArrow">
              <a:avLst>
                <a:gd name="adj1" fmla="val 50000"/>
                <a:gd name="adj2" fmla="val 62569"/>
              </a:avLst>
            </a:prstGeom>
            <a:solidFill>
              <a:srgbClr val="CCFFCC"/>
            </a:solidFill>
            <a:ln w="9525">
              <a:solidFill>
                <a:srgbClr val="008000"/>
              </a:solidFill>
              <a:miter lim="800000"/>
              <a:headEnd/>
              <a:tailEnd/>
            </a:ln>
          </p:spPr>
          <p:txBody>
            <a:bodyPr/>
            <a:lstStyle/>
            <a:p>
              <a:endParaRPr lang="zh-CN" altLang="en-US"/>
            </a:p>
          </p:txBody>
        </p:sp>
        <p:sp>
          <p:nvSpPr>
            <p:cNvPr id="28703" name="AutoShape 31"/>
            <p:cNvSpPr>
              <a:spLocks noChangeArrowheads="1"/>
            </p:cNvSpPr>
            <p:nvPr/>
          </p:nvSpPr>
          <p:spPr bwMode="auto">
            <a:xfrm>
              <a:off x="4468" y="2840"/>
              <a:ext cx="182" cy="454"/>
            </a:xfrm>
            <a:prstGeom prst="downArrow">
              <a:avLst>
                <a:gd name="adj1" fmla="val 50000"/>
                <a:gd name="adj2" fmla="val 62363"/>
              </a:avLst>
            </a:prstGeom>
            <a:solidFill>
              <a:schemeClr val="hlink"/>
            </a:solidFill>
            <a:ln w="9525">
              <a:solidFill>
                <a:schemeClr val="bg1"/>
              </a:solidFill>
              <a:miter lim="800000"/>
              <a:headEnd/>
              <a:tailEnd/>
            </a:ln>
            <a:effectLst/>
          </p:spPr>
          <p:txBody>
            <a:bodyPr wrap="none" anchor="ctr"/>
            <a:lstStyle/>
            <a:p>
              <a:pPr algn="ctr"/>
              <a:endParaRPr kumimoji="1" lang="zh-CN" altLang="zh-CN" sz="2400">
                <a:latin typeface="Times New Roman" pitchFamily="18" charset="0"/>
              </a:endParaRPr>
            </a:p>
          </p:txBody>
        </p:sp>
        <p:sp>
          <p:nvSpPr>
            <p:cNvPr id="28704" name="Text Box 32"/>
            <p:cNvSpPr txBox="1">
              <a:spLocks noChangeArrowheads="1"/>
            </p:cNvSpPr>
            <p:nvPr/>
          </p:nvSpPr>
          <p:spPr bwMode="auto">
            <a:xfrm>
              <a:off x="4286" y="1253"/>
              <a:ext cx="681" cy="1542"/>
            </a:xfrm>
            <a:prstGeom prst="rect">
              <a:avLst/>
            </a:prstGeom>
            <a:solidFill>
              <a:schemeClr val="hlink"/>
            </a:solidFill>
            <a:ln w="9525">
              <a:solidFill>
                <a:schemeClr val="bg1"/>
              </a:solidFill>
              <a:miter lim="800000"/>
              <a:headEnd/>
              <a:tailEnd/>
            </a:ln>
            <a:effectLst/>
          </p:spPr>
          <p:txBody>
            <a:bodyPr anchor="ctr"/>
            <a:lstStyle/>
            <a:p>
              <a:pPr algn="ctr"/>
              <a:r>
                <a:rPr kumimoji="1" lang="en-US" altLang="zh-CN">
                  <a:solidFill>
                    <a:schemeClr val="bg1"/>
                  </a:solidFill>
                  <a:latin typeface="Times New Roman" pitchFamily="18" charset="0"/>
                </a:rPr>
                <a:t>MTC</a:t>
              </a:r>
            </a:p>
            <a:p>
              <a:pPr algn="ctr"/>
              <a:r>
                <a:rPr kumimoji="1" lang="en-US" altLang="zh-CN">
                  <a:solidFill>
                    <a:schemeClr val="bg1"/>
                  </a:solidFill>
                  <a:latin typeface="Times New Roman" pitchFamily="18" charset="0"/>
                </a:rPr>
                <a:t>Board</a:t>
              </a:r>
            </a:p>
            <a:p>
              <a:pPr algn="ctr"/>
              <a:r>
                <a:rPr kumimoji="1" lang="zh-CN" altLang="en-US" sz="1400">
                  <a:solidFill>
                    <a:schemeClr val="bg1"/>
                  </a:solidFill>
                  <a:latin typeface="Times New Roman" pitchFamily="18" charset="0"/>
                </a:rPr>
                <a:t>（</a:t>
              </a:r>
              <a:r>
                <a:rPr kumimoji="1" lang="en-US" altLang="zh-CN" sz="1400">
                  <a:solidFill>
                    <a:schemeClr val="bg1"/>
                  </a:solidFill>
                  <a:latin typeface="Times New Roman" pitchFamily="18" charset="0"/>
                </a:rPr>
                <a:t>×2</a:t>
              </a:r>
              <a:r>
                <a:rPr kumimoji="1" lang="zh-CN" altLang="en-US" sz="1400">
                  <a:solidFill>
                    <a:schemeClr val="bg1"/>
                  </a:solidFill>
                  <a:latin typeface="Times New Roman" pitchFamily="18" charset="0"/>
                </a:rPr>
                <a:t>）</a:t>
              </a:r>
            </a:p>
          </p:txBody>
        </p:sp>
        <p:sp>
          <p:nvSpPr>
            <p:cNvPr id="28705" name="Text Box 33"/>
            <p:cNvSpPr txBox="1">
              <a:spLocks noChangeArrowheads="1"/>
            </p:cNvSpPr>
            <p:nvPr/>
          </p:nvSpPr>
          <p:spPr bwMode="auto">
            <a:xfrm>
              <a:off x="3651" y="1933"/>
              <a:ext cx="635" cy="272"/>
            </a:xfrm>
            <a:prstGeom prst="rect">
              <a:avLst/>
            </a:prstGeom>
            <a:noFill/>
            <a:ln w="9525">
              <a:noFill/>
              <a:miter lim="800000"/>
              <a:headEnd/>
              <a:tailEnd/>
            </a:ln>
          </p:spPr>
          <p:txBody>
            <a:bodyPr/>
            <a:lstStyle/>
            <a:p>
              <a:pPr algn="ctr"/>
              <a:r>
                <a:rPr kumimoji="1" lang="en-US" altLang="zh-CN" sz="1400" b="1">
                  <a:latin typeface="Times New Roman" pitchFamily="18" charset="0"/>
                </a:rPr>
                <a:t>TF Out</a:t>
              </a:r>
            </a:p>
            <a:p>
              <a:pPr algn="ctr"/>
              <a:r>
                <a:rPr kumimoji="1" lang="en-US" altLang="zh-CN" sz="1400" b="1">
                  <a:latin typeface="Times New Roman" pitchFamily="18" charset="0"/>
                </a:rPr>
                <a:t>Ltk(0:15)</a:t>
              </a:r>
            </a:p>
            <a:p>
              <a:pPr algn="ctr"/>
              <a:r>
                <a:rPr kumimoji="1" lang="en-US" altLang="zh-CN" sz="1400" b="1">
                  <a:latin typeface="Times New Roman" pitchFamily="18" charset="0"/>
                </a:rPr>
                <a:t>Stk(0:15)</a:t>
              </a:r>
            </a:p>
          </p:txBody>
        </p:sp>
        <p:sp>
          <p:nvSpPr>
            <p:cNvPr id="28706" name="Text Box 34"/>
            <p:cNvSpPr txBox="1">
              <a:spLocks noChangeArrowheads="1"/>
            </p:cNvSpPr>
            <p:nvPr/>
          </p:nvSpPr>
          <p:spPr bwMode="auto">
            <a:xfrm>
              <a:off x="4830" y="1797"/>
              <a:ext cx="680" cy="273"/>
            </a:xfrm>
            <a:prstGeom prst="rect">
              <a:avLst/>
            </a:prstGeom>
            <a:noFill/>
            <a:ln w="9525">
              <a:noFill/>
              <a:miter lim="800000"/>
              <a:headEnd/>
              <a:tailEnd/>
            </a:ln>
          </p:spPr>
          <p:txBody>
            <a:bodyPr/>
            <a:lstStyle/>
            <a:p>
              <a:pPr algn="ctr"/>
              <a:r>
                <a:rPr kumimoji="1" lang="en-US" altLang="zh-CN" sz="1200" b="1">
                  <a:solidFill>
                    <a:schemeClr val="bg1"/>
                  </a:solidFill>
                  <a:latin typeface="Times New Roman" pitchFamily="18" charset="0"/>
                </a:rPr>
                <a:t>Trigger conditions</a:t>
              </a:r>
            </a:p>
          </p:txBody>
        </p:sp>
        <p:sp>
          <p:nvSpPr>
            <p:cNvPr id="28707" name="Text Box 35"/>
            <p:cNvSpPr txBox="1">
              <a:spLocks noChangeArrowheads="1"/>
            </p:cNvSpPr>
            <p:nvPr/>
          </p:nvSpPr>
          <p:spPr bwMode="auto">
            <a:xfrm>
              <a:off x="476" y="3113"/>
              <a:ext cx="1451" cy="291"/>
            </a:xfrm>
            <a:prstGeom prst="rect">
              <a:avLst/>
            </a:prstGeom>
            <a:noFill/>
            <a:ln w="9525">
              <a:noFill/>
              <a:miter lim="800000"/>
              <a:headEnd/>
              <a:tailEnd/>
            </a:ln>
            <a:effectLst/>
          </p:spPr>
          <p:txBody>
            <a:bodyPr wrap="none">
              <a:spAutoFit/>
            </a:bodyPr>
            <a:lstStyle/>
            <a:p>
              <a:r>
                <a:rPr kumimoji="1" lang="en-US" altLang="zh-CN" sz="2400" dirty="0">
                  <a:latin typeface="Times New Roman" pitchFamily="18" charset="0"/>
                </a:rPr>
                <a:t>MDC </a:t>
              </a:r>
              <a:r>
                <a:rPr lang="en-US" altLang="zh-CN" dirty="0" smtClean="0"/>
                <a:t>FEE crates</a:t>
              </a:r>
              <a:endParaRPr kumimoji="1" lang="zh-CN" altLang="en-US" sz="2400" dirty="0">
                <a:latin typeface="Times New Roman" pitchFamily="18" charset="0"/>
              </a:endParaRPr>
            </a:p>
          </p:txBody>
        </p:sp>
        <p:sp>
          <p:nvSpPr>
            <p:cNvPr id="28708" name="AutoShape 36"/>
            <p:cNvSpPr>
              <a:spLocks noChangeArrowheads="1"/>
            </p:cNvSpPr>
            <p:nvPr/>
          </p:nvSpPr>
          <p:spPr bwMode="auto">
            <a:xfrm>
              <a:off x="3741" y="1526"/>
              <a:ext cx="453" cy="181"/>
            </a:xfrm>
            <a:prstGeom prst="rightArrow">
              <a:avLst>
                <a:gd name="adj1" fmla="val 50000"/>
                <a:gd name="adj2" fmla="val 62569"/>
              </a:avLst>
            </a:prstGeom>
            <a:solidFill>
              <a:srgbClr val="CCFFCC"/>
            </a:solidFill>
            <a:ln w="9525">
              <a:solidFill>
                <a:srgbClr val="008000"/>
              </a:solidFill>
              <a:miter lim="800000"/>
              <a:headEnd/>
              <a:tailEnd/>
            </a:ln>
          </p:spPr>
          <p:txBody>
            <a:bodyPr/>
            <a:lstStyle/>
            <a:p>
              <a:endParaRPr lang="zh-CN" altLang="en-US"/>
            </a:p>
          </p:txBody>
        </p:sp>
        <p:sp>
          <p:nvSpPr>
            <p:cNvPr id="28709" name="Text Box 37"/>
            <p:cNvSpPr txBox="1">
              <a:spLocks noChangeArrowheads="1"/>
            </p:cNvSpPr>
            <p:nvPr/>
          </p:nvSpPr>
          <p:spPr bwMode="auto">
            <a:xfrm>
              <a:off x="3198" y="3521"/>
              <a:ext cx="1547" cy="291"/>
            </a:xfrm>
            <a:prstGeom prst="rect">
              <a:avLst/>
            </a:prstGeom>
            <a:noFill/>
            <a:ln w="9525">
              <a:noFill/>
              <a:miter lim="800000"/>
              <a:headEnd/>
              <a:tailEnd/>
            </a:ln>
            <a:effectLst/>
          </p:spPr>
          <p:txBody>
            <a:bodyPr wrap="none">
              <a:spAutoFit/>
            </a:bodyPr>
            <a:lstStyle/>
            <a:p>
              <a:r>
                <a:rPr kumimoji="1" lang="en-US" altLang="zh-CN" sz="2400" dirty="0">
                  <a:latin typeface="Times New Roman" pitchFamily="18" charset="0"/>
                </a:rPr>
                <a:t>MDC </a:t>
              </a:r>
              <a:r>
                <a:rPr lang="en-US" altLang="zh-CN" dirty="0" smtClean="0"/>
                <a:t>trigger crate</a:t>
              </a:r>
              <a:endParaRPr kumimoji="1" lang="zh-CN" altLang="en-US" sz="2400" dirty="0">
                <a:latin typeface="Times New Roman" pitchFamily="18" charset="0"/>
              </a:endParaRPr>
            </a:p>
          </p:txBody>
        </p:sp>
        <p:sp>
          <p:nvSpPr>
            <p:cNvPr id="28710" name="AutoShape 38"/>
            <p:cNvSpPr>
              <a:spLocks noChangeArrowheads="1"/>
            </p:cNvSpPr>
            <p:nvPr/>
          </p:nvSpPr>
          <p:spPr bwMode="auto">
            <a:xfrm>
              <a:off x="2925" y="3249"/>
              <a:ext cx="2268" cy="273"/>
            </a:xfrm>
            <a:prstGeom prst="leftRightArrow">
              <a:avLst>
                <a:gd name="adj1" fmla="val 43593"/>
                <a:gd name="adj2" fmla="val 86154"/>
              </a:avLst>
            </a:prstGeom>
            <a:solidFill>
              <a:srgbClr val="FF9999"/>
            </a:solidFill>
            <a:ln w="9525">
              <a:solidFill>
                <a:schemeClr val="tx1"/>
              </a:solidFill>
              <a:miter lim="800000"/>
              <a:headEnd/>
              <a:tailEnd/>
            </a:ln>
            <a:effectLst/>
          </p:spPr>
          <p:txBody>
            <a:bodyPr wrap="none" anchor="ctr"/>
            <a:lstStyle/>
            <a:p>
              <a:pPr algn="ctr"/>
              <a:r>
                <a:rPr kumimoji="1" lang="en-US" altLang="zh-CN" sz="2000">
                  <a:latin typeface="Times New Roman" pitchFamily="18" charset="0"/>
                </a:rPr>
                <a:t>VME BUS</a:t>
              </a:r>
            </a:p>
          </p:txBody>
        </p:sp>
        <p:sp>
          <p:nvSpPr>
            <p:cNvPr id="28711" name="Text Box 39"/>
            <p:cNvSpPr txBox="1">
              <a:spLocks noChangeArrowheads="1"/>
            </p:cNvSpPr>
            <p:nvPr/>
          </p:nvSpPr>
          <p:spPr bwMode="auto">
            <a:xfrm>
              <a:off x="4422" y="2931"/>
              <a:ext cx="289" cy="454"/>
            </a:xfrm>
            <a:prstGeom prst="rect">
              <a:avLst/>
            </a:prstGeom>
            <a:noFill/>
            <a:ln w="9525">
              <a:noFill/>
              <a:miter lim="800000"/>
              <a:headEnd/>
              <a:tailEnd/>
            </a:ln>
            <a:effectLst/>
          </p:spPr>
          <p:txBody>
            <a:bodyPr vert="eaVert">
              <a:spAutoFit/>
            </a:bodyPr>
            <a:lstStyle/>
            <a:p>
              <a:r>
                <a:rPr kumimoji="1" lang="en-US" altLang="zh-CN">
                  <a:latin typeface="Times New Roman" pitchFamily="18" charset="0"/>
                </a:rPr>
                <a:t>data</a:t>
              </a:r>
            </a:p>
          </p:txBody>
        </p:sp>
        <p:sp>
          <p:nvSpPr>
            <p:cNvPr id="28712" name="AutoShape 40"/>
            <p:cNvSpPr>
              <a:spLocks noChangeArrowheads="1"/>
            </p:cNvSpPr>
            <p:nvPr/>
          </p:nvSpPr>
          <p:spPr bwMode="auto">
            <a:xfrm>
              <a:off x="3651" y="2523"/>
              <a:ext cx="453" cy="181"/>
            </a:xfrm>
            <a:prstGeom prst="rightArrow">
              <a:avLst>
                <a:gd name="adj1" fmla="val 50000"/>
                <a:gd name="adj2" fmla="val 62569"/>
              </a:avLst>
            </a:prstGeom>
            <a:solidFill>
              <a:srgbClr val="FFCCCC"/>
            </a:solidFill>
            <a:ln w="9525">
              <a:solidFill>
                <a:srgbClr val="FF9999"/>
              </a:solidFill>
              <a:miter lim="800000"/>
              <a:headEnd/>
              <a:tailEnd/>
            </a:ln>
          </p:spPr>
          <p:txBody>
            <a:bodyPr/>
            <a:lstStyle/>
            <a:p>
              <a:endParaRPr lang="zh-CN" altLang="en-US"/>
            </a:p>
          </p:txBody>
        </p:sp>
        <p:sp>
          <p:nvSpPr>
            <p:cNvPr id="28713" name="AutoShape 41"/>
            <p:cNvSpPr>
              <a:spLocks noChangeArrowheads="1"/>
            </p:cNvSpPr>
            <p:nvPr/>
          </p:nvSpPr>
          <p:spPr bwMode="auto">
            <a:xfrm>
              <a:off x="3424" y="2069"/>
              <a:ext cx="227" cy="1225"/>
            </a:xfrm>
            <a:prstGeom prst="downArrow">
              <a:avLst>
                <a:gd name="adj1" fmla="val 50000"/>
                <a:gd name="adj2" fmla="val 134912"/>
              </a:avLst>
            </a:prstGeom>
            <a:solidFill>
              <a:srgbClr val="CCFFCC"/>
            </a:solidFill>
            <a:ln w="9525">
              <a:solidFill>
                <a:srgbClr val="008000"/>
              </a:solidFill>
              <a:miter lim="800000"/>
              <a:headEnd/>
              <a:tailEnd/>
            </a:ln>
            <a:effectLst/>
          </p:spPr>
          <p:txBody>
            <a:bodyPr wrap="none" anchor="ctr"/>
            <a:lstStyle/>
            <a:p>
              <a:pPr algn="ctr"/>
              <a:r>
                <a:rPr kumimoji="1" lang="en-US" altLang="zh-CN" sz="2400">
                  <a:latin typeface="Times New Roman" pitchFamily="18" charset="0"/>
                </a:rPr>
                <a:t> </a:t>
              </a:r>
            </a:p>
          </p:txBody>
        </p:sp>
        <p:sp>
          <p:nvSpPr>
            <p:cNvPr id="28714" name="Text Box 42"/>
            <p:cNvSpPr txBox="1">
              <a:spLocks noChangeArrowheads="1"/>
            </p:cNvSpPr>
            <p:nvPr/>
          </p:nvSpPr>
          <p:spPr bwMode="auto">
            <a:xfrm>
              <a:off x="3424" y="2115"/>
              <a:ext cx="289" cy="301"/>
            </a:xfrm>
            <a:prstGeom prst="rect">
              <a:avLst/>
            </a:prstGeom>
            <a:noFill/>
            <a:ln w="9525">
              <a:noFill/>
              <a:miter lim="800000"/>
              <a:headEnd/>
              <a:tailEnd/>
            </a:ln>
            <a:effectLst/>
          </p:spPr>
          <p:txBody>
            <a:bodyPr vert="eaVert">
              <a:spAutoFit/>
            </a:bodyPr>
            <a:lstStyle/>
            <a:p>
              <a:r>
                <a:rPr kumimoji="1" lang="en-US" altLang="zh-CN">
                  <a:latin typeface="Times New Roman" pitchFamily="18" charset="0"/>
                </a:rPr>
                <a:t>data</a:t>
              </a:r>
            </a:p>
          </p:txBody>
        </p:sp>
        <p:sp>
          <p:nvSpPr>
            <p:cNvPr id="28715" name="Text Box 43"/>
            <p:cNvSpPr txBox="1">
              <a:spLocks noChangeArrowheads="1"/>
            </p:cNvSpPr>
            <p:nvPr/>
          </p:nvSpPr>
          <p:spPr bwMode="auto">
            <a:xfrm>
              <a:off x="3061" y="2296"/>
              <a:ext cx="590" cy="680"/>
            </a:xfrm>
            <a:prstGeom prst="rect">
              <a:avLst/>
            </a:prstGeom>
            <a:solidFill>
              <a:srgbClr val="FFCCCC"/>
            </a:solidFill>
            <a:ln w="9525">
              <a:solidFill>
                <a:srgbClr val="FF9999"/>
              </a:solidFill>
              <a:miter lim="800000"/>
              <a:headEnd/>
              <a:tailEnd/>
            </a:ln>
          </p:spPr>
          <p:txBody>
            <a:bodyPr anchor="ctr"/>
            <a:lstStyle/>
            <a:p>
              <a:pPr algn="ctr"/>
              <a:r>
                <a:rPr kumimoji="1" lang="en-US" altLang="zh-CN" b="1">
                  <a:latin typeface="Times New Roman" pitchFamily="18" charset="0"/>
                </a:rPr>
                <a:t>ITF </a:t>
              </a:r>
            </a:p>
            <a:p>
              <a:pPr algn="ctr"/>
              <a:r>
                <a:rPr kumimoji="1" lang="en-US" altLang="zh-CN" b="1">
                  <a:latin typeface="Times New Roman" pitchFamily="18" charset="0"/>
                </a:rPr>
                <a:t>Board</a:t>
              </a:r>
              <a:endParaRPr kumimoji="1" lang="en-US" altLang="zh-CN" b="1">
                <a:effectLst>
                  <a:outerShdw blurRad="38100" dist="38100" dir="2700000" algn="tl">
                    <a:srgbClr val="000000"/>
                  </a:outerShdw>
                </a:effectLst>
                <a:latin typeface="Times New Roman" pitchFamily="18" charset="0"/>
              </a:endParaRPr>
            </a:p>
          </p:txBody>
        </p:sp>
        <p:sp>
          <p:nvSpPr>
            <p:cNvPr id="28716" name="AutoShape 44"/>
            <p:cNvSpPr>
              <a:spLocks noChangeArrowheads="1"/>
            </p:cNvSpPr>
            <p:nvPr/>
          </p:nvSpPr>
          <p:spPr bwMode="auto">
            <a:xfrm>
              <a:off x="3560" y="2568"/>
              <a:ext cx="453" cy="181"/>
            </a:xfrm>
            <a:prstGeom prst="rightArrow">
              <a:avLst>
                <a:gd name="adj1" fmla="val 50000"/>
                <a:gd name="adj2" fmla="val 62569"/>
              </a:avLst>
            </a:prstGeom>
            <a:solidFill>
              <a:srgbClr val="FFCCCC"/>
            </a:solidFill>
            <a:ln w="9525">
              <a:solidFill>
                <a:srgbClr val="FF9999"/>
              </a:solidFill>
              <a:miter lim="800000"/>
              <a:headEnd/>
              <a:tailEnd/>
            </a:ln>
          </p:spPr>
          <p:txBody>
            <a:bodyPr/>
            <a:lstStyle/>
            <a:p>
              <a:endParaRPr lang="zh-CN" altLang="en-US"/>
            </a:p>
          </p:txBody>
        </p:sp>
        <p:sp>
          <p:nvSpPr>
            <p:cNvPr id="28717" name="AutoShape 45"/>
            <p:cNvSpPr>
              <a:spLocks noChangeArrowheads="1"/>
            </p:cNvSpPr>
            <p:nvPr/>
          </p:nvSpPr>
          <p:spPr bwMode="auto">
            <a:xfrm>
              <a:off x="3243" y="3022"/>
              <a:ext cx="182" cy="363"/>
            </a:xfrm>
            <a:prstGeom prst="downArrow">
              <a:avLst>
                <a:gd name="adj1" fmla="val 50000"/>
                <a:gd name="adj2" fmla="val 49863"/>
              </a:avLst>
            </a:prstGeom>
            <a:solidFill>
              <a:srgbClr val="FFCCCC"/>
            </a:solidFill>
            <a:ln w="9525">
              <a:noFill/>
              <a:miter lim="800000"/>
              <a:headEnd/>
              <a:tailEnd/>
            </a:ln>
            <a:effectLst/>
          </p:spPr>
          <p:txBody>
            <a:bodyPr wrap="none" anchor="ctr"/>
            <a:lstStyle/>
            <a:p>
              <a:endParaRPr lang="zh-CN" altLang="en-US"/>
            </a:p>
          </p:txBody>
        </p:sp>
        <p:sp>
          <p:nvSpPr>
            <p:cNvPr id="28718" name="Text Box 46"/>
            <p:cNvSpPr txBox="1">
              <a:spLocks noChangeArrowheads="1"/>
            </p:cNvSpPr>
            <p:nvPr/>
          </p:nvSpPr>
          <p:spPr bwMode="auto">
            <a:xfrm>
              <a:off x="2971" y="2387"/>
              <a:ext cx="590" cy="680"/>
            </a:xfrm>
            <a:prstGeom prst="rect">
              <a:avLst/>
            </a:prstGeom>
            <a:solidFill>
              <a:srgbClr val="FFCCCC"/>
            </a:solidFill>
            <a:ln w="9525">
              <a:solidFill>
                <a:srgbClr val="FF9999"/>
              </a:solidFill>
              <a:miter lim="800000"/>
              <a:headEnd/>
              <a:tailEnd/>
            </a:ln>
          </p:spPr>
          <p:txBody>
            <a:bodyPr anchor="ctr"/>
            <a:lstStyle/>
            <a:p>
              <a:pPr algn="ctr"/>
              <a:r>
                <a:rPr kumimoji="1" lang="en-US" altLang="zh-CN" b="1">
                  <a:latin typeface="Times New Roman" pitchFamily="18" charset="0"/>
                </a:rPr>
                <a:t>ITKF </a:t>
              </a:r>
            </a:p>
            <a:p>
              <a:pPr algn="ctr"/>
              <a:r>
                <a:rPr kumimoji="1" lang="en-US" altLang="zh-CN" b="1">
                  <a:latin typeface="Times New Roman" pitchFamily="18" charset="0"/>
                </a:rPr>
                <a:t>Board </a:t>
              </a:r>
            </a:p>
            <a:p>
              <a:pPr algn="ctr"/>
              <a:r>
                <a:rPr kumimoji="1" lang="en-US" altLang="zh-CN">
                  <a:latin typeface="Times New Roman" pitchFamily="18" charset="0"/>
                </a:rPr>
                <a:t>(×2)</a:t>
              </a:r>
              <a:endParaRPr kumimoji="1" lang="en-US" altLang="zh-CN">
                <a:effectLst>
                  <a:outerShdw blurRad="38100" dist="38100" dir="2700000" algn="tl">
                    <a:srgbClr val="000000"/>
                  </a:outerShdw>
                </a:effectLst>
                <a:latin typeface="Times New Roman" pitchFamily="18" charset="0"/>
              </a:endParaRPr>
            </a:p>
          </p:txBody>
        </p:sp>
        <p:sp>
          <p:nvSpPr>
            <p:cNvPr id="28719" name="Text Box 47"/>
            <p:cNvSpPr txBox="1">
              <a:spLocks noChangeArrowheads="1"/>
            </p:cNvSpPr>
            <p:nvPr/>
          </p:nvSpPr>
          <p:spPr bwMode="auto">
            <a:xfrm>
              <a:off x="3198" y="3067"/>
              <a:ext cx="289" cy="301"/>
            </a:xfrm>
            <a:prstGeom prst="rect">
              <a:avLst/>
            </a:prstGeom>
            <a:noFill/>
            <a:ln w="9525">
              <a:noFill/>
              <a:miter lim="800000"/>
              <a:headEnd/>
              <a:tailEnd/>
            </a:ln>
            <a:effectLst/>
          </p:spPr>
          <p:txBody>
            <a:bodyPr vert="eaVert">
              <a:spAutoFit/>
            </a:bodyPr>
            <a:lstStyle/>
            <a:p>
              <a:r>
                <a:rPr kumimoji="1" lang="en-US" altLang="zh-CN">
                  <a:latin typeface="Times New Roman" pitchFamily="18" charset="0"/>
                </a:rPr>
                <a:t>data</a:t>
              </a:r>
            </a:p>
          </p:txBody>
        </p:sp>
        <p:sp>
          <p:nvSpPr>
            <p:cNvPr id="28720" name="Rectangle 48"/>
            <p:cNvSpPr>
              <a:spLocks noChangeArrowheads="1"/>
            </p:cNvSpPr>
            <p:nvPr/>
          </p:nvSpPr>
          <p:spPr bwMode="auto">
            <a:xfrm>
              <a:off x="2880" y="1480"/>
              <a:ext cx="46" cy="409"/>
            </a:xfrm>
            <a:prstGeom prst="rect">
              <a:avLst/>
            </a:prstGeom>
            <a:solidFill>
              <a:schemeClr val="bg1"/>
            </a:solidFill>
            <a:ln w="9525" algn="ctr">
              <a:solidFill>
                <a:schemeClr val="tx2"/>
              </a:solidFill>
              <a:miter lim="800000"/>
              <a:headEnd/>
              <a:tailEnd/>
            </a:ln>
            <a:effectLst/>
          </p:spPr>
          <p:txBody>
            <a:bodyPr anchor="ctr">
              <a:spAutoFit/>
            </a:bodyPr>
            <a:lstStyle/>
            <a:p>
              <a:endParaRPr lang="zh-CN" altLang="en-US"/>
            </a:p>
          </p:txBody>
        </p:sp>
        <p:sp>
          <p:nvSpPr>
            <p:cNvPr id="28721" name="Line 49"/>
            <p:cNvSpPr>
              <a:spLocks noChangeShapeType="1"/>
            </p:cNvSpPr>
            <p:nvPr/>
          </p:nvSpPr>
          <p:spPr bwMode="auto">
            <a:xfrm flipV="1">
              <a:off x="2880" y="1026"/>
              <a:ext cx="363" cy="454"/>
            </a:xfrm>
            <a:prstGeom prst="line">
              <a:avLst/>
            </a:prstGeom>
            <a:noFill/>
            <a:ln w="9525">
              <a:solidFill>
                <a:schemeClr val="tx2"/>
              </a:solidFill>
              <a:round/>
              <a:headEnd/>
              <a:tailEnd/>
            </a:ln>
            <a:effectLst/>
          </p:spPr>
          <p:txBody>
            <a:bodyPr>
              <a:spAutoFit/>
            </a:bodyPr>
            <a:lstStyle/>
            <a:p>
              <a:endParaRPr lang="zh-CN" altLang="en-US"/>
            </a:p>
          </p:txBody>
        </p:sp>
        <p:sp>
          <p:nvSpPr>
            <p:cNvPr id="28722" name="Line 50"/>
            <p:cNvSpPr>
              <a:spLocks noChangeShapeType="1"/>
            </p:cNvSpPr>
            <p:nvPr/>
          </p:nvSpPr>
          <p:spPr bwMode="auto">
            <a:xfrm flipV="1">
              <a:off x="2925" y="1026"/>
              <a:ext cx="363" cy="454"/>
            </a:xfrm>
            <a:prstGeom prst="line">
              <a:avLst/>
            </a:prstGeom>
            <a:noFill/>
            <a:ln w="9525">
              <a:solidFill>
                <a:schemeClr val="tx2"/>
              </a:solidFill>
              <a:round/>
              <a:headEnd/>
              <a:tailEnd/>
            </a:ln>
            <a:effectLst/>
          </p:spPr>
          <p:txBody>
            <a:bodyPr>
              <a:spAutoFit/>
            </a:bodyPr>
            <a:lstStyle/>
            <a:p>
              <a:endParaRPr lang="zh-CN" altLang="en-US"/>
            </a:p>
          </p:txBody>
        </p:sp>
        <p:sp>
          <p:nvSpPr>
            <p:cNvPr id="28723" name="Text Box 51"/>
            <p:cNvSpPr txBox="1">
              <a:spLocks noChangeArrowheads="1"/>
            </p:cNvSpPr>
            <p:nvPr/>
          </p:nvSpPr>
          <p:spPr bwMode="auto">
            <a:xfrm rot="-3273670">
              <a:off x="2612" y="1113"/>
              <a:ext cx="638" cy="192"/>
            </a:xfrm>
            <a:prstGeom prst="rect">
              <a:avLst/>
            </a:prstGeom>
            <a:noFill/>
            <a:ln w="9525" algn="ctr">
              <a:noFill/>
              <a:miter lim="800000"/>
              <a:headEnd/>
              <a:tailEnd/>
            </a:ln>
            <a:effectLst/>
          </p:spPr>
          <p:txBody>
            <a:bodyPr wrap="none">
              <a:spAutoFit/>
            </a:bodyPr>
            <a:lstStyle/>
            <a:p>
              <a:pPr algn="ctr"/>
              <a:r>
                <a:rPr lang="en-US" altLang="zh-CN" sz="1400">
                  <a:latin typeface="Arial" pitchFamily="34" charset="0"/>
                </a:rPr>
                <a:t>Backplane</a:t>
              </a:r>
            </a:p>
          </p:txBody>
        </p:sp>
        <p:sp>
          <p:nvSpPr>
            <p:cNvPr id="28724" name="Text Box 52"/>
            <p:cNvSpPr txBox="1">
              <a:spLocks noChangeArrowheads="1"/>
            </p:cNvSpPr>
            <p:nvPr/>
          </p:nvSpPr>
          <p:spPr bwMode="auto">
            <a:xfrm>
              <a:off x="4195" y="1344"/>
              <a:ext cx="681" cy="1542"/>
            </a:xfrm>
            <a:prstGeom prst="rect">
              <a:avLst/>
            </a:prstGeom>
            <a:solidFill>
              <a:schemeClr val="hlink"/>
            </a:solidFill>
            <a:ln w="9525">
              <a:solidFill>
                <a:schemeClr val="bg1"/>
              </a:solidFill>
              <a:miter lim="800000"/>
              <a:headEnd/>
              <a:tailEnd/>
            </a:ln>
            <a:effectLst/>
          </p:spPr>
          <p:txBody>
            <a:bodyPr anchor="ctr"/>
            <a:lstStyle/>
            <a:p>
              <a:pPr algn="ctr"/>
              <a:r>
                <a:rPr kumimoji="1" lang="en-US" altLang="zh-CN">
                  <a:solidFill>
                    <a:schemeClr val="bg1"/>
                  </a:solidFill>
                  <a:latin typeface="Times New Roman" pitchFamily="18" charset="0"/>
                </a:rPr>
                <a:t>TKC</a:t>
              </a:r>
            </a:p>
            <a:p>
              <a:pPr algn="ctr"/>
              <a:r>
                <a:rPr kumimoji="1" lang="en-US" altLang="zh-CN">
                  <a:solidFill>
                    <a:schemeClr val="bg1"/>
                  </a:solidFill>
                  <a:latin typeface="Times New Roman" pitchFamily="18" charset="0"/>
                </a:rPr>
                <a:t>Board</a:t>
              </a:r>
            </a:p>
            <a:p>
              <a:pPr algn="ctr"/>
              <a:r>
                <a:rPr kumimoji="1" lang="zh-CN" altLang="en-US" sz="1400">
                  <a:solidFill>
                    <a:schemeClr val="bg1"/>
                  </a:solidFill>
                  <a:latin typeface="Times New Roman" pitchFamily="18" charset="0"/>
                </a:rPr>
                <a:t>（</a:t>
              </a:r>
              <a:r>
                <a:rPr kumimoji="1" lang="en-US" altLang="zh-CN" sz="1400">
                  <a:solidFill>
                    <a:schemeClr val="bg1"/>
                  </a:solidFill>
                  <a:latin typeface="Times New Roman" pitchFamily="18" charset="0"/>
                </a:rPr>
                <a:t>×2</a:t>
              </a:r>
              <a:r>
                <a:rPr kumimoji="1" lang="zh-CN" altLang="en-US" sz="1400">
                  <a:solidFill>
                    <a:schemeClr val="bg1"/>
                  </a:solidFill>
                  <a:latin typeface="Times New Roman" pitchFamily="18" charset="0"/>
                </a:rPr>
                <a:t>）</a:t>
              </a:r>
            </a:p>
          </p:txBody>
        </p:sp>
        <p:sp>
          <p:nvSpPr>
            <p:cNvPr id="28725" name="Text Box 53"/>
            <p:cNvSpPr txBox="1">
              <a:spLocks noChangeArrowheads="1"/>
            </p:cNvSpPr>
            <p:nvPr/>
          </p:nvSpPr>
          <p:spPr bwMode="auto">
            <a:xfrm>
              <a:off x="3198" y="1253"/>
              <a:ext cx="590" cy="680"/>
            </a:xfrm>
            <a:prstGeom prst="rect">
              <a:avLst/>
            </a:prstGeom>
            <a:solidFill>
              <a:srgbClr val="CCFFCC"/>
            </a:solidFill>
            <a:ln w="9525">
              <a:solidFill>
                <a:srgbClr val="339966"/>
              </a:solidFill>
              <a:miter lim="800000"/>
              <a:headEnd/>
              <a:tailEnd/>
            </a:ln>
          </p:spPr>
          <p:txBody>
            <a:bodyPr anchor="ctr"/>
            <a:lstStyle/>
            <a:p>
              <a:pPr algn="ctr"/>
              <a:r>
                <a:rPr kumimoji="1" lang="en-US" altLang="zh-CN" b="1">
                  <a:latin typeface="Times New Roman" pitchFamily="18" charset="0"/>
                </a:rPr>
                <a:t>TKF </a:t>
              </a:r>
            </a:p>
            <a:p>
              <a:pPr algn="ctr"/>
              <a:r>
                <a:rPr kumimoji="1" lang="en-US" altLang="zh-CN" b="1">
                  <a:latin typeface="Times New Roman" pitchFamily="18" charset="0"/>
                </a:rPr>
                <a:t>Board</a:t>
              </a:r>
              <a:endParaRPr kumimoji="1" lang="en-US" altLang="zh-CN" b="1">
                <a:effectLst>
                  <a:outerShdw blurRad="38100" dist="38100" dir="2700000" algn="tl">
                    <a:srgbClr val="000000"/>
                  </a:outerShdw>
                </a:effectLst>
                <a:latin typeface="Times New Roman" pitchFamily="18" charset="0"/>
              </a:endParaRPr>
            </a:p>
          </p:txBody>
        </p:sp>
        <p:sp>
          <p:nvSpPr>
            <p:cNvPr id="28726" name="Text Box 54"/>
            <p:cNvSpPr txBox="1">
              <a:spLocks noChangeArrowheads="1"/>
            </p:cNvSpPr>
            <p:nvPr/>
          </p:nvSpPr>
          <p:spPr bwMode="auto">
            <a:xfrm>
              <a:off x="3152" y="1298"/>
              <a:ext cx="590" cy="680"/>
            </a:xfrm>
            <a:prstGeom prst="rect">
              <a:avLst/>
            </a:prstGeom>
            <a:solidFill>
              <a:srgbClr val="CCFFCC"/>
            </a:solidFill>
            <a:ln w="9525">
              <a:solidFill>
                <a:srgbClr val="339966"/>
              </a:solidFill>
              <a:miter lim="800000"/>
              <a:headEnd/>
              <a:tailEnd/>
            </a:ln>
          </p:spPr>
          <p:txBody>
            <a:bodyPr anchor="ctr"/>
            <a:lstStyle/>
            <a:p>
              <a:pPr algn="ctr"/>
              <a:r>
                <a:rPr kumimoji="1" lang="en-US" altLang="zh-CN" b="1">
                  <a:latin typeface="Times New Roman" pitchFamily="18" charset="0"/>
                </a:rPr>
                <a:t>TKF </a:t>
              </a:r>
            </a:p>
            <a:p>
              <a:pPr algn="ctr"/>
              <a:r>
                <a:rPr kumimoji="1" lang="en-US" altLang="zh-CN" b="1">
                  <a:latin typeface="Times New Roman" pitchFamily="18" charset="0"/>
                </a:rPr>
                <a:t>Board </a:t>
              </a:r>
            </a:p>
            <a:p>
              <a:pPr algn="ctr"/>
              <a:r>
                <a:rPr kumimoji="1" lang="en-US" altLang="zh-CN" sz="1400">
                  <a:latin typeface="Times New Roman" pitchFamily="18" charset="0"/>
                </a:rPr>
                <a:t>(×8)</a:t>
              </a:r>
              <a:endParaRPr kumimoji="1" lang="en-US" altLang="zh-CN" sz="1400">
                <a:effectLst>
                  <a:outerShdw blurRad="38100" dist="38100" dir="2700000" algn="tl">
                    <a:srgbClr val="000000"/>
                  </a:outerShdw>
                </a:effectLst>
                <a:latin typeface="Times New Roman" pitchFamily="18" charset="0"/>
              </a:endParaRPr>
            </a:p>
          </p:txBody>
        </p:sp>
        <p:sp>
          <p:nvSpPr>
            <p:cNvPr id="28727" name="Text Box 55"/>
            <p:cNvSpPr txBox="1">
              <a:spLocks noChangeArrowheads="1"/>
            </p:cNvSpPr>
            <p:nvPr/>
          </p:nvSpPr>
          <p:spPr bwMode="auto">
            <a:xfrm>
              <a:off x="3107" y="1344"/>
              <a:ext cx="590" cy="680"/>
            </a:xfrm>
            <a:prstGeom prst="rect">
              <a:avLst/>
            </a:prstGeom>
            <a:solidFill>
              <a:srgbClr val="CCFFCC"/>
            </a:solidFill>
            <a:ln w="9525">
              <a:solidFill>
                <a:srgbClr val="339966"/>
              </a:solidFill>
              <a:miter lim="800000"/>
              <a:headEnd/>
              <a:tailEnd/>
            </a:ln>
          </p:spPr>
          <p:txBody>
            <a:bodyPr anchor="ctr"/>
            <a:lstStyle/>
            <a:p>
              <a:pPr algn="ctr"/>
              <a:r>
                <a:rPr kumimoji="1" lang="en-US" altLang="zh-CN" b="1">
                  <a:latin typeface="Times New Roman" pitchFamily="18" charset="0"/>
                </a:rPr>
                <a:t>TKF </a:t>
              </a:r>
            </a:p>
            <a:p>
              <a:pPr algn="ctr"/>
              <a:r>
                <a:rPr kumimoji="1" lang="en-US" altLang="zh-CN" b="1">
                  <a:latin typeface="Times New Roman" pitchFamily="18" charset="0"/>
                </a:rPr>
                <a:t>Board</a:t>
              </a:r>
              <a:endParaRPr kumimoji="1" lang="en-US" altLang="zh-CN" b="1">
                <a:effectLst>
                  <a:outerShdw blurRad="38100" dist="38100" dir="2700000" algn="tl">
                    <a:srgbClr val="000000"/>
                  </a:outerShdw>
                </a:effectLst>
                <a:latin typeface="Times New Roman" pitchFamily="18" charset="0"/>
              </a:endParaRPr>
            </a:p>
          </p:txBody>
        </p:sp>
        <p:sp>
          <p:nvSpPr>
            <p:cNvPr id="28728" name="Text Box 56"/>
            <p:cNvSpPr txBox="1">
              <a:spLocks noChangeArrowheads="1"/>
            </p:cNvSpPr>
            <p:nvPr/>
          </p:nvSpPr>
          <p:spPr bwMode="auto">
            <a:xfrm>
              <a:off x="3061" y="1389"/>
              <a:ext cx="590" cy="680"/>
            </a:xfrm>
            <a:prstGeom prst="rect">
              <a:avLst/>
            </a:prstGeom>
            <a:solidFill>
              <a:srgbClr val="CCFFCC"/>
            </a:solidFill>
            <a:ln w="9525">
              <a:solidFill>
                <a:srgbClr val="339966"/>
              </a:solidFill>
              <a:miter lim="800000"/>
              <a:headEnd/>
              <a:tailEnd/>
            </a:ln>
          </p:spPr>
          <p:txBody>
            <a:bodyPr anchor="ctr"/>
            <a:lstStyle/>
            <a:p>
              <a:pPr algn="ctr"/>
              <a:r>
                <a:rPr kumimoji="1" lang="en-US" altLang="zh-CN" b="1">
                  <a:latin typeface="Times New Roman" pitchFamily="18" charset="0"/>
                </a:rPr>
                <a:t>TKF </a:t>
              </a:r>
            </a:p>
            <a:p>
              <a:pPr algn="ctr"/>
              <a:r>
                <a:rPr kumimoji="1" lang="en-US" altLang="zh-CN" b="1">
                  <a:latin typeface="Times New Roman" pitchFamily="18" charset="0"/>
                </a:rPr>
                <a:t>Board</a:t>
              </a:r>
              <a:endParaRPr kumimoji="1" lang="en-US" altLang="zh-CN" b="1">
                <a:effectLst>
                  <a:outerShdw blurRad="38100" dist="38100" dir="2700000" algn="tl">
                    <a:srgbClr val="000000"/>
                  </a:outerShdw>
                </a:effectLst>
                <a:latin typeface="Times New Roman" pitchFamily="18" charset="0"/>
              </a:endParaRPr>
            </a:p>
          </p:txBody>
        </p:sp>
        <p:sp>
          <p:nvSpPr>
            <p:cNvPr id="28729" name="Text Box 57"/>
            <p:cNvSpPr txBox="1">
              <a:spLocks noChangeArrowheads="1"/>
            </p:cNvSpPr>
            <p:nvPr/>
          </p:nvSpPr>
          <p:spPr bwMode="auto">
            <a:xfrm>
              <a:off x="3016" y="1434"/>
              <a:ext cx="590" cy="680"/>
            </a:xfrm>
            <a:prstGeom prst="rect">
              <a:avLst/>
            </a:prstGeom>
            <a:solidFill>
              <a:srgbClr val="CCFFCC"/>
            </a:solidFill>
            <a:ln w="9525">
              <a:solidFill>
                <a:srgbClr val="339966"/>
              </a:solidFill>
              <a:miter lim="800000"/>
              <a:headEnd/>
              <a:tailEnd/>
            </a:ln>
          </p:spPr>
          <p:txBody>
            <a:bodyPr anchor="ctr"/>
            <a:lstStyle/>
            <a:p>
              <a:pPr algn="ctr"/>
              <a:r>
                <a:rPr kumimoji="1" lang="en-US" altLang="zh-CN" b="1">
                  <a:latin typeface="Times New Roman" pitchFamily="18" charset="0"/>
                </a:rPr>
                <a:t>TKF </a:t>
              </a:r>
            </a:p>
            <a:p>
              <a:pPr algn="ctr"/>
              <a:r>
                <a:rPr kumimoji="1" lang="en-US" altLang="zh-CN" b="1">
                  <a:latin typeface="Times New Roman" pitchFamily="18" charset="0"/>
                </a:rPr>
                <a:t>Board</a:t>
              </a:r>
            </a:p>
            <a:p>
              <a:pPr algn="ctr"/>
              <a:r>
                <a:rPr kumimoji="1" lang="en-US" altLang="zh-CN">
                  <a:latin typeface="Times New Roman" pitchFamily="18" charset="0"/>
                </a:rPr>
                <a:t>(×8)</a:t>
              </a:r>
              <a:endParaRPr kumimoji="1" lang="en-US" altLang="zh-CN">
                <a:effectLst>
                  <a:outerShdw blurRad="38100" dist="38100" dir="2700000" algn="tl">
                    <a:srgbClr val="000000"/>
                  </a:outerShdw>
                </a:effectLst>
                <a:latin typeface="Times New Roman" pitchFamily="18" charset="0"/>
              </a:endParaRPr>
            </a:p>
          </p:txBody>
        </p:sp>
        <p:sp>
          <p:nvSpPr>
            <p:cNvPr id="28730" name="AutoShape 58"/>
            <p:cNvSpPr>
              <a:spLocks noChangeArrowheads="1"/>
            </p:cNvSpPr>
            <p:nvPr/>
          </p:nvSpPr>
          <p:spPr bwMode="auto">
            <a:xfrm>
              <a:off x="3696" y="1572"/>
              <a:ext cx="453" cy="181"/>
            </a:xfrm>
            <a:prstGeom prst="rightArrow">
              <a:avLst>
                <a:gd name="adj1" fmla="val 50000"/>
                <a:gd name="adj2" fmla="val 62569"/>
              </a:avLst>
            </a:prstGeom>
            <a:solidFill>
              <a:srgbClr val="CCFFCC"/>
            </a:solidFill>
            <a:ln w="9525">
              <a:solidFill>
                <a:srgbClr val="008000"/>
              </a:solidFill>
              <a:miter lim="800000"/>
              <a:headEnd/>
              <a:tailEnd/>
            </a:ln>
          </p:spPr>
          <p:txBody>
            <a:bodyPr/>
            <a:lstStyle/>
            <a:p>
              <a:endParaRPr lang="zh-CN" altLang="en-US"/>
            </a:p>
          </p:txBody>
        </p:sp>
        <p:sp>
          <p:nvSpPr>
            <p:cNvPr id="28731" name="AutoShape 59"/>
            <p:cNvSpPr>
              <a:spLocks noChangeArrowheads="1"/>
            </p:cNvSpPr>
            <p:nvPr/>
          </p:nvSpPr>
          <p:spPr bwMode="auto">
            <a:xfrm>
              <a:off x="3651" y="1617"/>
              <a:ext cx="453" cy="181"/>
            </a:xfrm>
            <a:prstGeom prst="rightArrow">
              <a:avLst>
                <a:gd name="adj1" fmla="val 50000"/>
                <a:gd name="adj2" fmla="val 62569"/>
              </a:avLst>
            </a:prstGeom>
            <a:solidFill>
              <a:srgbClr val="CCFFCC"/>
            </a:solidFill>
            <a:ln w="9525">
              <a:solidFill>
                <a:srgbClr val="008000"/>
              </a:solidFill>
              <a:miter lim="800000"/>
              <a:headEnd/>
              <a:tailEnd/>
            </a:ln>
          </p:spPr>
          <p:txBody>
            <a:bodyPr/>
            <a:lstStyle/>
            <a:p>
              <a:endParaRPr lang="zh-CN" altLang="en-US"/>
            </a:p>
          </p:txBody>
        </p:sp>
        <p:sp>
          <p:nvSpPr>
            <p:cNvPr id="28732" name="AutoShape 60"/>
            <p:cNvSpPr>
              <a:spLocks noChangeArrowheads="1"/>
            </p:cNvSpPr>
            <p:nvPr/>
          </p:nvSpPr>
          <p:spPr bwMode="auto">
            <a:xfrm>
              <a:off x="3606" y="1661"/>
              <a:ext cx="453" cy="181"/>
            </a:xfrm>
            <a:prstGeom prst="rightArrow">
              <a:avLst>
                <a:gd name="adj1" fmla="val 50000"/>
                <a:gd name="adj2" fmla="val 62569"/>
              </a:avLst>
            </a:prstGeom>
            <a:solidFill>
              <a:srgbClr val="CCFFCC"/>
            </a:solidFill>
            <a:ln w="9525">
              <a:solidFill>
                <a:srgbClr val="008000"/>
              </a:solidFill>
              <a:miter lim="800000"/>
              <a:headEnd/>
              <a:tailEnd/>
            </a:ln>
          </p:spPr>
          <p:txBody>
            <a:bodyPr/>
            <a:lstStyle/>
            <a:p>
              <a:endParaRPr lang="zh-CN" altLang="en-US"/>
            </a:p>
          </p:txBody>
        </p:sp>
      </p:grpSp>
      <p:sp>
        <p:nvSpPr>
          <p:cNvPr id="28733" name="Text Box 61"/>
          <p:cNvSpPr txBox="1">
            <a:spLocks noChangeArrowheads="1"/>
          </p:cNvSpPr>
          <p:nvPr/>
        </p:nvSpPr>
        <p:spPr bwMode="auto">
          <a:xfrm>
            <a:off x="228600" y="908720"/>
            <a:ext cx="2514600" cy="1036637"/>
          </a:xfrm>
          <a:prstGeom prst="rect">
            <a:avLst/>
          </a:prstGeom>
          <a:noFill/>
          <a:ln w="9525">
            <a:noFill/>
            <a:miter lim="800000"/>
            <a:headEnd/>
            <a:tailEnd/>
          </a:ln>
          <a:effectLst/>
        </p:spPr>
        <p:txBody>
          <a:bodyPr>
            <a:spAutoFit/>
          </a:bodyPr>
          <a:lstStyle/>
          <a:p>
            <a:pPr>
              <a:lnSpc>
                <a:spcPct val="90000"/>
              </a:lnSpc>
              <a:spcBef>
                <a:spcPct val="20000"/>
              </a:spcBef>
              <a:buFontTx/>
              <a:buChar char="•"/>
            </a:pPr>
            <a:r>
              <a:rPr kumimoji="1" lang="en-US" altLang="zh-CN" sz="2000">
                <a:latin typeface="Times New Roman" pitchFamily="18" charset="0"/>
              </a:rPr>
              <a:t>Xilinx VirtexII Pro  </a:t>
            </a:r>
          </a:p>
          <a:p>
            <a:pPr>
              <a:lnSpc>
                <a:spcPct val="90000"/>
              </a:lnSpc>
              <a:spcBef>
                <a:spcPct val="20000"/>
              </a:spcBef>
              <a:buFontTx/>
              <a:buChar char="•"/>
            </a:pPr>
            <a:r>
              <a:rPr kumimoji="1" lang="en-US" altLang="zh-CN" sz="2000">
                <a:latin typeface="Times New Roman" pitchFamily="18" charset="0"/>
              </a:rPr>
              <a:t>RocketIO 1.6Gbps</a:t>
            </a:r>
          </a:p>
          <a:p>
            <a:pPr>
              <a:lnSpc>
                <a:spcPct val="90000"/>
              </a:lnSpc>
              <a:spcBef>
                <a:spcPct val="20000"/>
              </a:spcBef>
              <a:buFontTx/>
              <a:buChar char="•"/>
            </a:pPr>
            <a:r>
              <a:rPr kumimoji="1" lang="en-US" altLang="zh-CN" sz="2000">
                <a:latin typeface="Times New Roman" pitchFamily="18" charset="0"/>
              </a:rPr>
              <a:t>32bits de/serialization</a:t>
            </a:r>
          </a:p>
        </p:txBody>
      </p:sp>
      <p:sp>
        <p:nvSpPr>
          <p:cNvPr id="28734" name="Text Box 62"/>
          <p:cNvSpPr txBox="1">
            <a:spLocks noChangeArrowheads="1"/>
          </p:cNvSpPr>
          <p:nvPr/>
        </p:nvSpPr>
        <p:spPr bwMode="auto">
          <a:xfrm>
            <a:off x="5562600" y="1032594"/>
            <a:ext cx="3429000" cy="854075"/>
          </a:xfrm>
          <a:prstGeom prst="rect">
            <a:avLst/>
          </a:prstGeom>
          <a:noFill/>
          <a:ln w="9525">
            <a:noFill/>
            <a:miter lim="800000"/>
            <a:headEnd/>
            <a:tailEnd/>
          </a:ln>
          <a:effectLst/>
        </p:spPr>
        <p:txBody>
          <a:bodyPr>
            <a:spAutoFit/>
          </a:bodyPr>
          <a:lstStyle/>
          <a:p>
            <a:pPr>
              <a:spcBef>
                <a:spcPct val="50000"/>
              </a:spcBef>
            </a:pPr>
            <a:r>
              <a:rPr kumimoji="1" lang="en-US" altLang="zh-CN" sz="2000">
                <a:latin typeface="Times New Roman" pitchFamily="18" charset="0"/>
              </a:rPr>
              <a:t>TKF: 8 boards   hardware same</a:t>
            </a:r>
          </a:p>
          <a:p>
            <a:pPr>
              <a:spcBef>
                <a:spcPct val="50000"/>
              </a:spcBef>
            </a:pPr>
            <a:r>
              <a:rPr kumimoji="1" lang="en-US" altLang="zh-CN" sz="2000">
                <a:latin typeface="Times New Roman" pitchFamily="18" charset="0"/>
              </a:rPr>
              <a:t>FPGA software similar</a:t>
            </a:r>
          </a:p>
        </p:txBody>
      </p:sp>
      <p:sp>
        <p:nvSpPr>
          <p:cNvPr id="28735" name="Text Box 63"/>
          <p:cNvSpPr txBox="1">
            <a:spLocks noChangeArrowheads="1"/>
          </p:cNvSpPr>
          <p:nvPr/>
        </p:nvSpPr>
        <p:spPr bwMode="auto">
          <a:xfrm>
            <a:off x="2895600" y="970632"/>
            <a:ext cx="2667000" cy="701675"/>
          </a:xfrm>
          <a:prstGeom prst="rect">
            <a:avLst/>
          </a:prstGeom>
          <a:noFill/>
          <a:ln w="9525">
            <a:noFill/>
            <a:miter lim="800000"/>
            <a:headEnd/>
            <a:tailEnd/>
          </a:ln>
          <a:effectLst/>
        </p:spPr>
        <p:txBody>
          <a:bodyPr>
            <a:spAutoFit/>
          </a:bodyPr>
          <a:lstStyle/>
          <a:p>
            <a:pPr>
              <a:spcBef>
                <a:spcPct val="50000"/>
              </a:spcBef>
            </a:pPr>
            <a:r>
              <a:rPr kumimoji="1" lang="en-US" altLang="zh-CN" sz="2000" dirty="0">
                <a:latin typeface="Times New Roman" pitchFamily="18" charset="0"/>
              </a:rPr>
              <a:t>MFT: one fiber per board</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日期占位符 3"/>
          <p:cNvSpPr>
            <a:spLocks noGrp="1"/>
          </p:cNvSpPr>
          <p:nvPr>
            <p:ph type="dt" sz="half" idx="10"/>
          </p:nvPr>
        </p:nvSpPr>
        <p:spPr/>
        <p:txBody>
          <a:bodyPr/>
          <a:lstStyle/>
          <a:p>
            <a:r>
              <a:rPr lang="en-US" altLang="zh-CN" smtClean="0"/>
              <a:t>2014-7-18 IHEP</a:t>
            </a:r>
            <a:endParaRPr lang="en-US" altLang="zh-CN"/>
          </a:p>
        </p:txBody>
      </p:sp>
      <p:sp>
        <p:nvSpPr>
          <p:cNvPr id="8" name="灯片编号占位符 4"/>
          <p:cNvSpPr>
            <a:spLocks noGrp="1"/>
          </p:cNvSpPr>
          <p:nvPr>
            <p:ph type="sldNum" sz="quarter" idx="11"/>
          </p:nvPr>
        </p:nvSpPr>
        <p:spPr/>
        <p:txBody>
          <a:bodyPr/>
          <a:lstStyle/>
          <a:p>
            <a:fld id="{AA4B2E4E-9A7B-40CD-9136-8F6008874E8D}" type="slidenum">
              <a:rPr lang="en-US" altLang="zh-CN"/>
              <a:pPr/>
              <a:t>39</a:t>
            </a:fld>
            <a:endParaRPr lang="en-US" altLang="zh-CN"/>
          </a:p>
        </p:txBody>
      </p:sp>
      <p:sp>
        <p:nvSpPr>
          <p:cNvPr id="9" name="页脚占位符 5"/>
          <p:cNvSpPr>
            <a:spLocks noGrp="1"/>
          </p:cNvSpPr>
          <p:nvPr>
            <p:ph type="ftr" sz="quarter" idx="12"/>
          </p:nvPr>
        </p:nvSpPr>
        <p:spPr/>
        <p:txBody>
          <a:bodyPr/>
          <a:lstStyle/>
          <a:p>
            <a:r>
              <a:rPr lang="pt-BR" altLang="zh-CN" smtClean="0"/>
              <a:t>Z.-A. LIU     EPC Seminar</a:t>
            </a:r>
            <a:endParaRPr lang="en-US" altLang="zh-CN"/>
          </a:p>
        </p:txBody>
      </p:sp>
      <p:sp>
        <p:nvSpPr>
          <p:cNvPr id="70658" name="Rectangle 2"/>
          <p:cNvSpPr>
            <a:spLocks noGrp="1" noRot="1" noChangeArrowheads="1"/>
          </p:cNvSpPr>
          <p:nvPr>
            <p:ph type="title"/>
          </p:nvPr>
        </p:nvSpPr>
        <p:spPr>
          <a:xfrm>
            <a:off x="685800" y="188913"/>
            <a:ext cx="7772400" cy="515937"/>
          </a:xfrm>
          <a:solidFill>
            <a:srgbClr val="0000FF"/>
          </a:solidFill>
        </p:spPr>
        <p:txBody>
          <a:bodyPr/>
          <a:lstStyle/>
          <a:p>
            <a:r>
              <a:rPr lang="en-US" altLang="zh-CN" sz="4000">
                <a:solidFill>
                  <a:srgbClr val="FFFF00"/>
                </a:solidFill>
              </a:rPr>
              <a:t>MFT (MDC Fiber Transmitter)</a:t>
            </a:r>
          </a:p>
        </p:txBody>
      </p:sp>
      <p:sp>
        <p:nvSpPr>
          <p:cNvPr id="70659" name="Rectangle 3"/>
          <p:cNvSpPr>
            <a:spLocks noGrp="1" noChangeArrowheads="1"/>
          </p:cNvSpPr>
          <p:nvPr>
            <p:ph type="body" idx="1"/>
          </p:nvPr>
        </p:nvSpPr>
        <p:spPr>
          <a:xfrm>
            <a:off x="250825" y="1052513"/>
            <a:ext cx="3168650" cy="4537075"/>
          </a:xfrm>
        </p:spPr>
        <p:txBody>
          <a:bodyPr/>
          <a:lstStyle/>
          <a:p>
            <a:pPr>
              <a:lnSpc>
                <a:spcPct val="110000"/>
              </a:lnSpc>
              <a:spcBef>
                <a:spcPct val="10000"/>
              </a:spcBef>
              <a:spcAft>
                <a:spcPct val="10000"/>
              </a:spcAft>
            </a:pPr>
            <a:r>
              <a:rPr lang="en-US" altLang="zh-CN" sz="2000"/>
              <a:t>2796 hits signals from MDC QT boards are collected in MFT, 32 channels per MFT</a:t>
            </a:r>
          </a:p>
          <a:p>
            <a:pPr>
              <a:lnSpc>
                <a:spcPct val="110000"/>
              </a:lnSpc>
              <a:spcBef>
                <a:spcPct val="10000"/>
              </a:spcBef>
              <a:spcAft>
                <a:spcPct val="10000"/>
              </a:spcAft>
            </a:pPr>
            <a:r>
              <a:rPr lang="en-US" altLang="zh-CN" sz="2000"/>
              <a:t>Optical fibers are used between MFT and TKF(ITKF) to eliminate common-ground noises</a:t>
            </a:r>
          </a:p>
          <a:p>
            <a:pPr>
              <a:lnSpc>
                <a:spcPct val="110000"/>
              </a:lnSpc>
              <a:spcBef>
                <a:spcPct val="10000"/>
              </a:spcBef>
              <a:spcAft>
                <a:spcPct val="10000"/>
              </a:spcAft>
            </a:pPr>
            <a:r>
              <a:rPr lang="en-US" altLang="zh-CN" sz="2000"/>
              <a:t>Virtex-II Pro FPGA: XC2VP2</a:t>
            </a:r>
          </a:p>
          <a:p>
            <a:pPr>
              <a:lnSpc>
                <a:spcPct val="110000"/>
              </a:lnSpc>
              <a:spcBef>
                <a:spcPct val="10000"/>
              </a:spcBef>
              <a:spcAft>
                <a:spcPct val="10000"/>
              </a:spcAft>
            </a:pPr>
            <a:r>
              <a:rPr lang="en-US" altLang="zh-CN" sz="2000"/>
              <a:t>8 layers PCB</a:t>
            </a:r>
          </a:p>
        </p:txBody>
      </p:sp>
      <p:pic>
        <p:nvPicPr>
          <p:cNvPr id="70660" name="Picture 4"/>
          <p:cNvPicPr>
            <a:picLocks noChangeAspect="1" noChangeArrowheads="1"/>
          </p:cNvPicPr>
          <p:nvPr/>
        </p:nvPicPr>
        <p:blipFill>
          <a:blip r:embed="rId2"/>
          <a:srcRect/>
          <a:stretch>
            <a:fillRect/>
          </a:stretch>
        </p:blipFill>
        <p:spPr bwMode="auto">
          <a:xfrm>
            <a:off x="4859338" y="941388"/>
            <a:ext cx="3960812" cy="2774950"/>
          </a:xfrm>
          <a:prstGeom prst="rect">
            <a:avLst/>
          </a:prstGeom>
          <a:noFill/>
        </p:spPr>
      </p:pic>
      <p:pic>
        <p:nvPicPr>
          <p:cNvPr id="70661" name="Picture 5" descr="MFT0"/>
          <p:cNvPicPr>
            <a:picLocks noChangeAspect="1" noChangeArrowheads="1"/>
          </p:cNvPicPr>
          <p:nvPr/>
        </p:nvPicPr>
        <p:blipFill>
          <a:blip r:embed="rId3" cstate="print"/>
          <a:srcRect/>
          <a:stretch>
            <a:fillRect/>
          </a:stretch>
        </p:blipFill>
        <p:spPr bwMode="auto">
          <a:xfrm>
            <a:off x="3563938" y="3644900"/>
            <a:ext cx="2320925" cy="3097213"/>
          </a:xfrm>
          <a:prstGeom prst="rect">
            <a:avLst/>
          </a:prstGeom>
          <a:noFill/>
        </p:spPr>
      </p:pic>
      <p:pic>
        <p:nvPicPr>
          <p:cNvPr id="70662" name="Picture 6" descr="tkf_opt_V800_pre2_2"/>
          <p:cNvPicPr>
            <a:picLocks noChangeAspect="1" noChangeArrowheads="1"/>
          </p:cNvPicPr>
          <p:nvPr/>
        </p:nvPicPr>
        <p:blipFill>
          <a:blip r:embed="rId4" cstate="print"/>
          <a:srcRect/>
          <a:stretch>
            <a:fillRect/>
          </a:stretch>
        </p:blipFill>
        <p:spPr bwMode="auto">
          <a:xfrm>
            <a:off x="6227763" y="4437063"/>
            <a:ext cx="2592387" cy="19446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rrowheads="1"/>
          </p:cNvSpPr>
          <p:nvPr>
            <p:ph type="title"/>
          </p:nvPr>
        </p:nvSpPr>
        <p:spPr/>
        <p:txBody>
          <a:bodyPr/>
          <a:lstStyle/>
          <a:p>
            <a:r>
              <a:rPr lang="en-US" altLang="zh-CN"/>
              <a:t>Trigger/</a:t>
            </a:r>
            <a:r>
              <a:rPr lang="zh-CN" altLang="en-US"/>
              <a:t>触</a:t>
            </a:r>
            <a:r>
              <a:rPr lang="zh-CN" altLang="en-US" smtClean="0"/>
              <a:t>发 </a:t>
            </a:r>
            <a:endParaRPr lang="zh-CN" altLang="en-US"/>
          </a:p>
        </p:txBody>
      </p:sp>
      <p:sp>
        <p:nvSpPr>
          <p:cNvPr id="199683" name="Rectangle 3"/>
          <p:cNvSpPr>
            <a:spLocks noGrp="1" noChangeArrowheads="1"/>
          </p:cNvSpPr>
          <p:nvPr>
            <p:ph idx="1"/>
          </p:nvPr>
        </p:nvSpPr>
        <p:spPr>
          <a:xfrm>
            <a:off x="179388" y="1557338"/>
            <a:ext cx="6480175" cy="4114800"/>
          </a:xfrm>
        </p:spPr>
        <p:txBody>
          <a:bodyPr>
            <a:normAutofit fontScale="92500"/>
          </a:bodyPr>
          <a:lstStyle/>
          <a:p>
            <a:pPr>
              <a:lnSpc>
                <a:spcPct val="80000"/>
              </a:lnSpc>
            </a:pPr>
            <a:r>
              <a:rPr lang="en-US" altLang="zh-CN" sz="2800" b="1" dirty="0"/>
              <a:t>WIKI</a:t>
            </a:r>
            <a:r>
              <a:rPr lang="zh-CN" altLang="en-US" sz="2800" b="1" dirty="0"/>
              <a:t>：</a:t>
            </a:r>
          </a:p>
          <a:p>
            <a:pPr lvl="1">
              <a:lnSpc>
                <a:spcPct val="80000"/>
              </a:lnSpc>
            </a:pPr>
            <a:r>
              <a:rPr lang="en-US" altLang="zh-CN" sz="2400" b="1" dirty="0"/>
              <a:t>trigger</a:t>
            </a:r>
            <a:r>
              <a:rPr lang="en-US" altLang="zh-CN" sz="2400" dirty="0"/>
              <a:t> - lever that activates the firing mechanism of a gun</a:t>
            </a:r>
          </a:p>
          <a:p>
            <a:pPr>
              <a:lnSpc>
                <a:spcPct val="80000"/>
              </a:lnSpc>
            </a:pPr>
            <a:r>
              <a:rPr lang="en-US" altLang="zh-CN" sz="2800" dirty="0" smtClean="0"/>
              <a:t>Oscilloscope:</a:t>
            </a:r>
            <a:endParaRPr lang="zh-CN" altLang="en-US" sz="2800" dirty="0"/>
          </a:p>
          <a:p>
            <a:pPr lvl="1">
              <a:lnSpc>
                <a:spcPct val="80000"/>
              </a:lnSpc>
            </a:pPr>
            <a:r>
              <a:rPr lang="en-US" altLang="zh-CN" sz="2400" dirty="0" smtClean="0"/>
              <a:t>Trigger Level: a level over which the input signal will be </a:t>
            </a:r>
            <a:r>
              <a:rPr lang="en-US" altLang="zh-CN" sz="2400" dirty="0" err="1" smtClean="0"/>
              <a:t>captered</a:t>
            </a:r>
            <a:r>
              <a:rPr lang="en-US" altLang="zh-CN" sz="2400" dirty="0" smtClean="0"/>
              <a:t> and shown on the screen.</a:t>
            </a:r>
            <a:endParaRPr lang="zh-CN" altLang="en-US" sz="2400" dirty="0"/>
          </a:p>
          <a:p>
            <a:pPr>
              <a:lnSpc>
                <a:spcPct val="80000"/>
              </a:lnSpc>
            </a:pPr>
            <a:r>
              <a:rPr lang="en-US" altLang="zh-CN" sz="2800" dirty="0" smtClean="0"/>
              <a:t>Digital Signal </a:t>
            </a:r>
            <a:r>
              <a:rPr lang="en-US" altLang="zh-CN" sz="2800" dirty="0" err="1" smtClean="0"/>
              <a:t>Analyser</a:t>
            </a:r>
            <a:endParaRPr lang="zh-CN" altLang="en-US" sz="2800" dirty="0" smtClean="0"/>
          </a:p>
          <a:p>
            <a:pPr lvl="1">
              <a:lnSpc>
                <a:spcPct val="80000"/>
              </a:lnSpc>
            </a:pPr>
            <a:r>
              <a:rPr lang="en-US" altLang="zh-CN" sz="2400" dirty="0" smtClean="0"/>
              <a:t>Trigger mode: signal will be captured and shown on the screen when match the predefined structure.</a:t>
            </a:r>
          </a:p>
          <a:p>
            <a:pPr>
              <a:lnSpc>
                <a:spcPct val="80000"/>
              </a:lnSpc>
            </a:pPr>
            <a:r>
              <a:rPr lang="en-US" altLang="zh-CN" sz="2800" dirty="0" smtClean="0"/>
              <a:t>Accelerator</a:t>
            </a:r>
            <a:endParaRPr lang="en-US" altLang="zh-CN" sz="2800" dirty="0" smtClean="0"/>
          </a:p>
          <a:p>
            <a:pPr lvl="1">
              <a:lnSpc>
                <a:spcPct val="80000"/>
              </a:lnSpc>
            </a:pPr>
            <a:r>
              <a:rPr lang="en-US" altLang="zh-CN" sz="2400" dirty="0" smtClean="0"/>
              <a:t>Event </a:t>
            </a:r>
            <a:r>
              <a:rPr lang="en-US" altLang="zh-CN" sz="2400" dirty="0" err="1" smtClean="0"/>
              <a:t>triven</a:t>
            </a:r>
            <a:endParaRPr lang="zh-CN" altLang="en-US" dirty="0"/>
          </a:p>
        </p:txBody>
      </p:sp>
      <p:sp>
        <p:nvSpPr>
          <p:cNvPr id="7" name="日期占位符 3"/>
          <p:cNvSpPr>
            <a:spLocks noGrp="1"/>
          </p:cNvSpPr>
          <p:nvPr>
            <p:ph type="dt" sz="half" idx="10"/>
          </p:nvPr>
        </p:nvSpPr>
        <p:spPr/>
        <p:txBody>
          <a:bodyPr/>
          <a:lstStyle/>
          <a:p>
            <a:r>
              <a:rPr lang="en-US" altLang="zh-CN" smtClean="0"/>
              <a:t>2014-7-18 IHEP</a:t>
            </a:r>
            <a:endParaRPr lang="en-US" altLang="zh-CN"/>
          </a:p>
        </p:txBody>
      </p:sp>
      <p:sp>
        <p:nvSpPr>
          <p:cNvPr id="9" name="页脚占位符 5"/>
          <p:cNvSpPr>
            <a:spLocks noGrp="1"/>
          </p:cNvSpPr>
          <p:nvPr>
            <p:ph type="ftr" sz="quarter" idx="11"/>
          </p:nvPr>
        </p:nvSpPr>
        <p:spPr/>
        <p:txBody>
          <a:bodyPr/>
          <a:lstStyle/>
          <a:p>
            <a:r>
              <a:rPr lang="pt-BR" altLang="zh-CN" smtClean="0"/>
              <a:t>Z.-A. LIU     EPC Seminar</a:t>
            </a:r>
            <a:endParaRPr lang="en-US" altLang="zh-CN"/>
          </a:p>
        </p:txBody>
      </p:sp>
      <p:sp>
        <p:nvSpPr>
          <p:cNvPr id="8" name="灯片编号占位符 4"/>
          <p:cNvSpPr>
            <a:spLocks noGrp="1"/>
          </p:cNvSpPr>
          <p:nvPr>
            <p:ph type="sldNum" sz="quarter" idx="12"/>
          </p:nvPr>
        </p:nvSpPr>
        <p:spPr/>
        <p:txBody>
          <a:bodyPr/>
          <a:lstStyle/>
          <a:p>
            <a:fld id="{278B79D9-4656-417A-A192-E4E31A5E8C4B}" type="slidenum">
              <a:rPr lang="en-US" altLang="zh-CN"/>
              <a:pPr/>
              <a:t>4</a:t>
            </a:fld>
            <a:endParaRPr lang="en-US" altLang="zh-CN"/>
          </a:p>
        </p:txBody>
      </p:sp>
      <p:pic>
        <p:nvPicPr>
          <p:cNvPr id="199685" name="Picture 5" descr="gun trigger"/>
          <p:cNvPicPr>
            <a:picLocks noChangeAspect="1" noChangeArrowheads="1"/>
          </p:cNvPicPr>
          <p:nvPr/>
        </p:nvPicPr>
        <p:blipFill>
          <a:blip r:embed="rId2"/>
          <a:srcRect/>
          <a:stretch>
            <a:fillRect/>
          </a:stretch>
        </p:blipFill>
        <p:spPr bwMode="auto">
          <a:xfrm>
            <a:off x="5940425" y="1412875"/>
            <a:ext cx="1152525" cy="1285875"/>
          </a:xfrm>
          <a:prstGeom prst="rect">
            <a:avLst/>
          </a:prstGeom>
          <a:noFill/>
        </p:spPr>
      </p:pic>
      <p:pic>
        <p:nvPicPr>
          <p:cNvPr id="199687" name="Picture 7" descr="31755957">
            <a:hlinkClick r:id="rId3"/>
          </p:cNvPr>
          <p:cNvPicPr>
            <a:picLocks noChangeAspect="1" noChangeArrowheads="1"/>
          </p:cNvPicPr>
          <p:nvPr/>
        </p:nvPicPr>
        <p:blipFill>
          <a:blip r:embed="rId4"/>
          <a:srcRect/>
          <a:stretch>
            <a:fillRect/>
          </a:stretch>
        </p:blipFill>
        <p:spPr bwMode="auto">
          <a:xfrm>
            <a:off x="7350125" y="1773238"/>
            <a:ext cx="1685925" cy="1428750"/>
          </a:xfrm>
          <a:prstGeom prst="rect">
            <a:avLst/>
          </a:prstGeom>
          <a:noFill/>
        </p:spPr>
      </p:pic>
      <p:pic>
        <p:nvPicPr>
          <p:cNvPr id="199689" name="Picture 9" descr="AFG3000">
            <a:hlinkClick r:id="rId5"/>
          </p:cNvPr>
          <p:cNvPicPr>
            <a:picLocks noChangeAspect="1" noChangeArrowheads="1"/>
          </p:cNvPicPr>
          <p:nvPr/>
        </p:nvPicPr>
        <p:blipFill>
          <a:blip r:embed="rId6"/>
          <a:srcRect/>
          <a:stretch>
            <a:fillRect/>
          </a:stretch>
        </p:blipFill>
        <p:spPr bwMode="auto">
          <a:xfrm>
            <a:off x="6661150" y="3789363"/>
            <a:ext cx="2303463" cy="2303462"/>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日期占位符 3"/>
          <p:cNvSpPr>
            <a:spLocks noGrp="1"/>
          </p:cNvSpPr>
          <p:nvPr>
            <p:ph type="dt" sz="half" idx="10"/>
          </p:nvPr>
        </p:nvSpPr>
        <p:spPr/>
        <p:txBody>
          <a:bodyPr/>
          <a:lstStyle/>
          <a:p>
            <a:r>
              <a:rPr lang="en-US" altLang="zh-CN" smtClean="0"/>
              <a:t>2014-7-18 IHEP</a:t>
            </a:r>
            <a:endParaRPr lang="en-US" altLang="zh-CN"/>
          </a:p>
        </p:txBody>
      </p:sp>
      <p:sp>
        <p:nvSpPr>
          <p:cNvPr id="15" name="灯片编号占位符 4"/>
          <p:cNvSpPr>
            <a:spLocks noGrp="1"/>
          </p:cNvSpPr>
          <p:nvPr>
            <p:ph type="sldNum" sz="quarter" idx="11"/>
          </p:nvPr>
        </p:nvSpPr>
        <p:spPr/>
        <p:txBody>
          <a:bodyPr/>
          <a:lstStyle/>
          <a:p>
            <a:fld id="{12C95A3A-9DD8-457D-9B79-65D10697A1CA}" type="slidenum">
              <a:rPr lang="en-US" altLang="zh-CN"/>
              <a:pPr/>
              <a:t>40</a:t>
            </a:fld>
            <a:endParaRPr lang="en-US" altLang="zh-CN"/>
          </a:p>
        </p:txBody>
      </p:sp>
      <p:sp>
        <p:nvSpPr>
          <p:cNvPr id="16" name="页脚占位符 5"/>
          <p:cNvSpPr>
            <a:spLocks noGrp="1"/>
          </p:cNvSpPr>
          <p:nvPr>
            <p:ph type="ftr" sz="quarter" idx="12"/>
          </p:nvPr>
        </p:nvSpPr>
        <p:spPr/>
        <p:txBody>
          <a:bodyPr/>
          <a:lstStyle/>
          <a:p>
            <a:r>
              <a:rPr lang="pt-BR" altLang="zh-CN" smtClean="0"/>
              <a:t>Z.-A. LIU     EPC Seminar</a:t>
            </a:r>
            <a:endParaRPr lang="en-US" altLang="zh-CN"/>
          </a:p>
        </p:txBody>
      </p:sp>
      <p:pic>
        <p:nvPicPr>
          <p:cNvPr id="71682" name="Picture 2"/>
          <p:cNvPicPr>
            <a:picLocks noChangeAspect="1" noChangeArrowheads="1"/>
          </p:cNvPicPr>
          <p:nvPr/>
        </p:nvPicPr>
        <p:blipFill>
          <a:blip r:embed="rId2"/>
          <a:srcRect/>
          <a:stretch>
            <a:fillRect/>
          </a:stretch>
        </p:blipFill>
        <p:spPr bwMode="auto">
          <a:xfrm>
            <a:off x="323850" y="3979863"/>
            <a:ext cx="4535488" cy="2716212"/>
          </a:xfrm>
          <a:prstGeom prst="rect">
            <a:avLst/>
          </a:prstGeom>
          <a:noFill/>
        </p:spPr>
      </p:pic>
      <p:sp>
        <p:nvSpPr>
          <p:cNvPr id="71683" name="Rectangle 3"/>
          <p:cNvSpPr>
            <a:spLocks noGrp="1" noRot="1" noChangeArrowheads="1"/>
          </p:cNvSpPr>
          <p:nvPr>
            <p:ph type="title"/>
          </p:nvPr>
        </p:nvSpPr>
        <p:spPr>
          <a:xfrm>
            <a:off x="539750" y="260350"/>
            <a:ext cx="8229600" cy="720725"/>
          </a:xfrm>
          <a:solidFill>
            <a:srgbClr val="0000FF"/>
          </a:solidFill>
        </p:spPr>
        <p:txBody>
          <a:bodyPr/>
          <a:lstStyle/>
          <a:p>
            <a:r>
              <a:rPr lang="en-US" altLang="zh-CN" sz="4000" dirty="0">
                <a:solidFill>
                  <a:srgbClr val="FFFF00"/>
                </a:solidFill>
              </a:rPr>
              <a:t>TKF (</a:t>
            </a:r>
            <a:r>
              <a:rPr lang="en-US" altLang="zh-CN" sz="4000" dirty="0" err="1">
                <a:solidFill>
                  <a:srgbClr val="FFFF00"/>
                </a:solidFill>
              </a:rPr>
              <a:t>TracK</a:t>
            </a:r>
            <a:r>
              <a:rPr lang="en-US" altLang="zh-CN" sz="4000" dirty="0">
                <a:solidFill>
                  <a:srgbClr val="FFFF00"/>
                </a:solidFill>
              </a:rPr>
              <a:t> Finder</a:t>
            </a:r>
            <a:r>
              <a:rPr lang="en-US" altLang="zh-CN" sz="4000" dirty="0" smtClean="0">
                <a:solidFill>
                  <a:srgbClr val="FFFF00"/>
                </a:solidFill>
              </a:rPr>
              <a:t>)</a:t>
            </a:r>
            <a:endParaRPr lang="zh-CN" altLang="en-US" sz="4000" dirty="0">
              <a:solidFill>
                <a:srgbClr val="FFFF00"/>
              </a:solidFill>
            </a:endParaRPr>
          </a:p>
        </p:txBody>
      </p:sp>
      <p:pic>
        <p:nvPicPr>
          <p:cNvPr id="71684" name="Picture 4" descr="TKF0"/>
          <p:cNvPicPr>
            <a:picLocks noChangeAspect="1" noChangeArrowheads="1"/>
          </p:cNvPicPr>
          <p:nvPr/>
        </p:nvPicPr>
        <p:blipFill>
          <a:blip r:embed="rId3" cstate="print"/>
          <a:srcRect t="8858" b="12401"/>
          <a:stretch>
            <a:fillRect/>
          </a:stretch>
        </p:blipFill>
        <p:spPr bwMode="auto">
          <a:xfrm>
            <a:off x="5076825" y="2276475"/>
            <a:ext cx="3902075" cy="4097338"/>
          </a:xfrm>
          <a:prstGeom prst="rect">
            <a:avLst/>
          </a:prstGeom>
          <a:noFill/>
          <a:ln w="9525">
            <a:noFill/>
            <a:miter lim="800000"/>
            <a:headEnd/>
            <a:tailEnd/>
          </a:ln>
        </p:spPr>
      </p:pic>
      <p:sp>
        <p:nvSpPr>
          <p:cNvPr id="71685" name="Text Box 5"/>
          <p:cNvSpPr txBox="1">
            <a:spLocks noChangeArrowheads="1"/>
          </p:cNvSpPr>
          <p:nvPr/>
        </p:nvSpPr>
        <p:spPr bwMode="auto">
          <a:xfrm>
            <a:off x="395288" y="1557338"/>
            <a:ext cx="8424862" cy="701675"/>
          </a:xfrm>
          <a:prstGeom prst="rect">
            <a:avLst/>
          </a:prstGeom>
          <a:noFill/>
          <a:ln w="9525">
            <a:noFill/>
            <a:miter lim="800000"/>
            <a:headEnd/>
            <a:tailEnd/>
          </a:ln>
          <a:effectLst/>
        </p:spPr>
        <p:txBody>
          <a:bodyPr>
            <a:spAutoFit/>
          </a:bodyPr>
          <a:lstStyle/>
          <a:p>
            <a:pPr eaLnBrk="0" hangingPunct="0"/>
            <a:r>
              <a:rPr lang="en-US" altLang="zh-CN" sz="2000">
                <a:latin typeface="Arial" pitchFamily="34" charset="0"/>
              </a:rPr>
              <a:t>XC2VP40 :  FF1152, 804 user IOs, 43,632 logic cells, 3,456Kbit BRAM, </a:t>
            </a:r>
          </a:p>
          <a:p>
            <a:pPr eaLnBrk="0" hangingPunct="0"/>
            <a:r>
              <a:rPr lang="en-US" altLang="zh-CN" sz="2000">
                <a:latin typeface="Arial" pitchFamily="34" charset="0"/>
              </a:rPr>
              <a:t>                   12 RocketIOs, 2 PowerPCs, 192 multiplier blocks</a:t>
            </a:r>
          </a:p>
        </p:txBody>
      </p:sp>
      <p:sp>
        <p:nvSpPr>
          <p:cNvPr id="71686" name="Text Box 6"/>
          <p:cNvSpPr txBox="1">
            <a:spLocks noChangeArrowheads="1"/>
          </p:cNvSpPr>
          <p:nvPr/>
        </p:nvSpPr>
        <p:spPr bwMode="auto">
          <a:xfrm>
            <a:off x="395288" y="2276475"/>
            <a:ext cx="3384550" cy="396875"/>
          </a:xfrm>
          <a:prstGeom prst="rect">
            <a:avLst/>
          </a:prstGeom>
          <a:noFill/>
          <a:ln w="9525">
            <a:noFill/>
            <a:miter lim="800000"/>
            <a:headEnd/>
            <a:tailEnd/>
          </a:ln>
          <a:effectLst/>
        </p:spPr>
        <p:txBody>
          <a:bodyPr>
            <a:spAutoFit/>
          </a:bodyPr>
          <a:lstStyle/>
          <a:p>
            <a:pPr eaLnBrk="0" hangingPunct="0"/>
            <a:r>
              <a:rPr lang="en-US" altLang="zh-CN" sz="2000">
                <a:solidFill>
                  <a:srgbClr val="0000FF"/>
                </a:solidFill>
                <a:latin typeface="Arial" pitchFamily="34" charset="0"/>
              </a:rPr>
              <a:t>10 layers 9UVME PCB</a:t>
            </a:r>
          </a:p>
        </p:txBody>
      </p:sp>
      <p:sp>
        <p:nvSpPr>
          <p:cNvPr id="71687" name="Oval 7"/>
          <p:cNvSpPr>
            <a:spLocks noChangeArrowheads="1"/>
          </p:cNvSpPr>
          <p:nvPr/>
        </p:nvSpPr>
        <p:spPr bwMode="auto">
          <a:xfrm>
            <a:off x="6084888" y="4797425"/>
            <a:ext cx="719137" cy="576263"/>
          </a:xfrm>
          <a:prstGeom prst="ellipse">
            <a:avLst/>
          </a:prstGeom>
          <a:noFill/>
          <a:ln w="9525">
            <a:solidFill>
              <a:srgbClr val="FF0000"/>
            </a:solidFill>
            <a:round/>
            <a:headEnd/>
            <a:tailEnd/>
          </a:ln>
          <a:effectLst/>
        </p:spPr>
        <p:txBody>
          <a:bodyPr wrap="none" anchor="ctr"/>
          <a:lstStyle/>
          <a:p>
            <a:endParaRPr lang="zh-CN" altLang="en-US"/>
          </a:p>
        </p:txBody>
      </p:sp>
      <p:sp>
        <p:nvSpPr>
          <p:cNvPr id="71688" name="Line 8"/>
          <p:cNvSpPr>
            <a:spLocks noChangeShapeType="1"/>
          </p:cNvSpPr>
          <p:nvPr/>
        </p:nvSpPr>
        <p:spPr bwMode="auto">
          <a:xfrm>
            <a:off x="6516688" y="5157788"/>
            <a:ext cx="433387" cy="1152525"/>
          </a:xfrm>
          <a:prstGeom prst="line">
            <a:avLst/>
          </a:prstGeom>
          <a:noFill/>
          <a:ln w="9525">
            <a:solidFill>
              <a:srgbClr val="FF0000"/>
            </a:solidFill>
            <a:round/>
            <a:headEnd/>
            <a:tailEnd type="triangle" w="med" len="med"/>
          </a:ln>
          <a:effectLst/>
        </p:spPr>
        <p:txBody>
          <a:bodyPr/>
          <a:lstStyle/>
          <a:p>
            <a:endParaRPr lang="zh-CN" altLang="en-US"/>
          </a:p>
        </p:txBody>
      </p:sp>
      <p:sp>
        <p:nvSpPr>
          <p:cNvPr id="71689" name="Text Box 9"/>
          <p:cNvSpPr txBox="1">
            <a:spLocks noChangeArrowheads="1"/>
          </p:cNvSpPr>
          <p:nvPr/>
        </p:nvSpPr>
        <p:spPr bwMode="auto">
          <a:xfrm>
            <a:off x="6372225" y="6237288"/>
            <a:ext cx="1187450" cy="366712"/>
          </a:xfrm>
          <a:prstGeom prst="rect">
            <a:avLst/>
          </a:prstGeom>
          <a:noFill/>
          <a:ln w="9525">
            <a:noFill/>
            <a:miter lim="800000"/>
            <a:headEnd/>
            <a:tailEnd/>
          </a:ln>
          <a:effectLst/>
        </p:spPr>
        <p:txBody>
          <a:bodyPr wrap="none">
            <a:spAutoFit/>
          </a:bodyPr>
          <a:lstStyle/>
          <a:p>
            <a:pPr eaLnBrk="0" hangingPunct="0"/>
            <a:r>
              <a:rPr lang="en-US" altLang="zh-CN">
                <a:latin typeface="Arial" pitchFamily="34" charset="0"/>
              </a:rPr>
              <a:t>XC2VP40</a:t>
            </a:r>
          </a:p>
        </p:txBody>
      </p:sp>
      <p:sp>
        <p:nvSpPr>
          <p:cNvPr id="71690" name="Oval 10"/>
          <p:cNvSpPr>
            <a:spLocks noChangeArrowheads="1"/>
          </p:cNvSpPr>
          <p:nvPr/>
        </p:nvSpPr>
        <p:spPr bwMode="auto">
          <a:xfrm>
            <a:off x="5292725" y="3933825"/>
            <a:ext cx="647700" cy="2160588"/>
          </a:xfrm>
          <a:prstGeom prst="ellipse">
            <a:avLst/>
          </a:prstGeom>
          <a:noFill/>
          <a:ln w="9525">
            <a:solidFill>
              <a:srgbClr val="00FF00"/>
            </a:solidFill>
            <a:round/>
            <a:headEnd/>
            <a:tailEnd/>
          </a:ln>
          <a:effectLst/>
        </p:spPr>
        <p:txBody>
          <a:bodyPr wrap="none" anchor="ctr"/>
          <a:lstStyle/>
          <a:p>
            <a:endParaRPr lang="zh-CN" altLang="en-US"/>
          </a:p>
        </p:txBody>
      </p:sp>
      <p:sp>
        <p:nvSpPr>
          <p:cNvPr id="71691" name="Line 11"/>
          <p:cNvSpPr>
            <a:spLocks noChangeShapeType="1"/>
          </p:cNvSpPr>
          <p:nvPr/>
        </p:nvSpPr>
        <p:spPr bwMode="auto">
          <a:xfrm flipH="1">
            <a:off x="4859338" y="5589588"/>
            <a:ext cx="433387" cy="720725"/>
          </a:xfrm>
          <a:prstGeom prst="line">
            <a:avLst/>
          </a:prstGeom>
          <a:noFill/>
          <a:ln w="9525">
            <a:solidFill>
              <a:srgbClr val="00FF00"/>
            </a:solidFill>
            <a:round/>
            <a:headEnd/>
            <a:tailEnd type="triangle" w="med" len="med"/>
          </a:ln>
          <a:effectLst/>
        </p:spPr>
        <p:txBody>
          <a:bodyPr/>
          <a:lstStyle/>
          <a:p>
            <a:endParaRPr lang="zh-CN" altLang="en-US"/>
          </a:p>
        </p:txBody>
      </p:sp>
      <p:sp>
        <p:nvSpPr>
          <p:cNvPr id="71692" name="Text Box 12"/>
          <p:cNvSpPr txBox="1">
            <a:spLocks noChangeArrowheads="1"/>
          </p:cNvSpPr>
          <p:nvPr/>
        </p:nvSpPr>
        <p:spPr bwMode="auto">
          <a:xfrm>
            <a:off x="4427538" y="6237288"/>
            <a:ext cx="1441450" cy="366712"/>
          </a:xfrm>
          <a:prstGeom prst="rect">
            <a:avLst/>
          </a:prstGeom>
          <a:noFill/>
          <a:ln w="9525">
            <a:noFill/>
            <a:miter lim="800000"/>
            <a:headEnd/>
            <a:tailEnd/>
          </a:ln>
          <a:effectLst/>
        </p:spPr>
        <p:txBody>
          <a:bodyPr wrap="none">
            <a:spAutoFit/>
          </a:bodyPr>
          <a:lstStyle/>
          <a:p>
            <a:pPr eaLnBrk="0" hangingPunct="0"/>
            <a:r>
              <a:rPr lang="en-US" altLang="zh-CN">
                <a:latin typeface="Arial" pitchFamily="34" charset="0"/>
              </a:rPr>
              <a:t>HFBR5921L</a:t>
            </a:r>
          </a:p>
        </p:txBody>
      </p:sp>
      <p:sp>
        <p:nvSpPr>
          <p:cNvPr id="71693" name="Rectangle 13"/>
          <p:cNvSpPr>
            <a:spLocks noChangeArrowheads="1"/>
          </p:cNvSpPr>
          <p:nvPr/>
        </p:nvSpPr>
        <p:spPr bwMode="auto">
          <a:xfrm>
            <a:off x="468313" y="2708275"/>
            <a:ext cx="4392612" cy="1311275"/>
          </a:xfrm>
          <a:prstGeom prst="rect">
            <a:avLst/>
          </a:prstGeom>
          <a:noFill/>
          <a:ln w="9525">
            <a:noFill/>
            <a:miter lim="800000"/>
            <a:headEnd/>
            <a:tailEnd/>
          </a:ln>
          <a:effectLst/>
        </p:spPr>
        <p:txBody>
          <a:bodyPr>
            <a:spAutoFit/>
          </a:bodyPr>
          <a:lstStyle/>
          <a:p>
            <a:pPr eaLnBrk="0" hangingPunct="0"/>
            <a:r>
              <a:rPr lang="en-US" altLang="zh-CN" sz="2000">
                <a:latin typeface="Arial" pitchFamily="34" charset="0"/>
              </a:rPr>
              <a:t>Functions:</a:t>
            </a:r>
          </a:p>
          <a:p>
            <a:pPr lvl="1" eaLnBrk="0" hangingPunct="0">
              <a:buFontTx/>
              <a:buChar char="•"/>
            </a:pPr>
            <a:r>
              <a:rPr lang="en-US" altLang="zh-CN" sz="2000">
                <a:solidFill>
                  <a:srgbClr val="0000FF"/>
                </a:solidFill>
                <a:latin typeface="Arial" pitchFamily="34" charset="0"/>
              </a:rPr>
              <a:t>  TSF</a:t>
            </a:r>
          </a:p>
          <a:p>
            <a:pPr lvl="1" eaLnBrk="0" hangingPunct="0">
              <a:buFontTx/>
              <a:buChar char="•"/>
            </a:pPr>
            <a:r>
              <a:rPr lang="en-US" altLang="zh-CN" sz="2000">
                <a:solidFill>
                  <a:srgbClr val="0000FF"/>
                </a:solidFill>
                <a:latin typeface="Arial" pitchFamily="34" charset="0"/>
              </a:rPr>
              <a:t>  TF</a:t>
            </a:r>
          </a:p>
          <a:p>
            <a:pPr lvl="1" eaLnBrk="0" hangingPunct="0">
              <a:buFontTx/>
              <a:buChar char="•"/>
            </a:pPr>
            <a:r>
              <a:rPr lang="en-US" altLang="zh-CN" sz="2000">
                <a:solidFill>
                  <a:srgbClr val="0000FF"/>
                </a:solidFill>
                <a:latin typeface="Arial" pitchFamily="34" charset="0"/>
              </a:rPr>
              <a:t>  Track information</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日期占位符 1"/>
          <p:cNvSpPr>
            <a:spLocks noGrp="1"/>
          </p:cNvSpPr>
          <p:nvPr>
            <p:ph type="dt" sz="half" idx="10"/>
          </p:nvPr>
        </p:nvSpPr>
        <p:spPr/>
        <p:txBody>
          <a:bodyPr/>
          <a:lstStyle/>
          <a:p>
            <a:r>
              <a:rPr lang="en-US" altLang="zh-CN" smtClean="0"/>
              <a:t>2014-7-18 IHEP</a:t>
            </a:r>
            <a:endParaRPr lang="en-US" altLang="zh-CN"/>
          </a:p>
        </p:txBody>
      </p:sp>
      <p:sp>
        <p:nvSpPr>
          <p:cNvPr id="4" name="灯片编号占位符 2"/>
          <p:cNvSpPr>
            <a:spLocks noGrp="1"/>
          </p:cNvSpPr>
          <p:nvPr>
            <p:ph type="sldNum" sz="quarter" idx="11"/>
          </p:nvPr>
        </p:nvSpPr>
        <p:spPr/>
        <p:txBody>
          <a:bodyPr/>
          <a:lstStyle/>
          <a:p>
            <a:fld id="{D7EEE42E-888D-42A2-AB5B-75A7B9B35BBA}" type="slidenum">
              <a:rPr lang="en-US" altLang="zh-CN"/>
              <a:pPr/>
              <a:t>41</a:t>
            </a:fld>
            <a:endParaRPr lang="en-US" altLang="zh-CN"/>
          </a:p>
        </p:txBody>
      </p:sp>
      <p:sp>
        <p:nvSpPr>
          <p:cNvPr id="5" name="页脚占位符 3"/>
          <p:cNvSpPr>
            <a:spLocks noGrp="1"/>
          </p:cNvSpPr>
          <p:nvPr>
            <p:ph type="ftr" sz="quarter" idx="12"/>
          </p:nvPr>
        </p:nvSpPr>
        <p:spPr/>
        <p:txBody>
          <a:bodyPr/>
          <a:lstStyle/>
          <a:p>
            <a:r>
              <a:rPr lang="pt-BR" altLang="zh-CN" smtClean="0"/>
              <a:t>Z.-A. LIU     EPC Seminar</a:t>
            </a:r>
            <a:endParaRPr lang="en-US" altLang="zh-CN"/>
          </a:p>
        </p:txBody>
      </p:sp>
      <p:pic>
        <p:nvPicPr>
          <p:cNvPr id="72706" name="Picture 2"/>
          <p:cNvPicPr>
            <a:picLocks noChangeAspect="1" noChangeArrowheads="1"/>
          </p:cNvPicPr>
          <p:nvPr/>
        </p:nvPicPr>
        <p:blipFill>
          <a:blip r:embed="rId2"/>
          <a:srcRect/>
          <a:stretch>
            <a:fillRect/>
          </a:stretch>
        </p:blipFill>
        <p:spPr bwMode="auto">
          <a:xfrm>
            <a:off x="1763713" y="188913"/>
            <a:ext cx="5699125" cy="6669087"/>
          </a:xfrm>
          <a:prstGeom prst="rect">
            <a:avLst/>
          </a:prstGeom>
          <a:noFill/>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3"/>
          <p:cNvSpPr>
            <a:spLocks noGrp="1"/>
          </p:cNvSpPr>
          <p:nvPr>
            <p:ph type="dt" sz="half" idx="10"/>
          </p:nvPr>
        </p:nvSpPr>
        <p:spPr/>
        <p:txBody>
          <a:bodyPr/>
          <a:lstStyle/>
          <a:p>
            <a:r>
              <a:rPr lang="en-US" altLang="zh-CN" smtClean="0"/>
              <a:t>2014-7-18 IHEP</a:t>
            </a:r>
            <a:endParaRPr lang="en-US" altLang="zh-CN"/>
          </a:p>
        </p:txBody>
      </p:sp>
      <p:sp>
        <p:nvSpPr>
          <p:cNvPr id="7" name="灯片编号占位符 4"/>
          <p:cNvSpPr>
            <a:spLocks noGrp="1"/>
          </p:cNvSpPr>
          <p:nvPr>
            <p:ph type="sldNum" sz="quarter" idx="11"/>
          </p:nvPr>
        </p:nvSpPr>
        <p:spPr/>
        <p:txBody>
          <a:bodyPr/>
          <a:lstStyle/>
          <a:p>
            <a:fld id="{10D8192E-0F2F-43D8-9479-7A01C20C5056}" type="slidenum">
              <a:rPr lang="en-US" altLang="zh-CN"/>
              <a:pPr/>
              <a:t>42</a:t>
            </a:fld>
            <a:endParaRPr lang="en-US" altLang="zh-CN"/>
          </a:p>
        </p:txBody>
      </p:sp>
      <p:sp>
        <p:nvSpPr>
          <p:cNvPr id="8" name="页脚占位符 5"/>
          <p:cNvSpPr>
            <a:spLocks noGrp="1"/>
          </p:cNvSpPr>
          <p:nvPr>
            <p:ph type="ftr" sz="quarter" idx="12"/>
          </p:nvPr>
        </p:nvSpPr>
        <p:spPr/>
        <p:txBody>
          <a:bodyPr/>
          <a:lstStyle/>
          <a:p>
            <a:r>
              <a:rPr lang="pt-BR" altLang="zh-CN" smtClean="0"/>
              <a:t>Z.-A. LIU     EPC Seminar</a:t>
            </a:r>
            <a:endParaRPr lang="en-US" altLang="zh-CN"/>
          </a:p>
        </p:txBody>
      </p:sp>
      <p:sp>
        <p:nvSpPr>
          <p:cNvPr id="73730" name="Rectangle 2"/>
          <p:cNvSpPr>
            <a:spLocks noGrp="1" noRot="1" noChangeArrowheads="1"/>
          </p:cNvSpPr>
          <p:nvPr>
            <p:ph type="title"/>
          </p:nvPr>
        </p:nvSpPr>
        <p:spPr>
          <a:xfrm>
            <a:off x="685800" y="115888"/>
            <a:ext cx="7772400" cy="658812"/>
          </a:xfrm>
          <a:solidFill>
            <a:srgbClr val="0000FF"/>
          </a:solidFill>
        </p:spPr>
        <p:txBody>
          <a:bodyPr/>
          <a:lstStyle/>
          <a:p>
            <a:r>
              <a:rPr lang="en-US" altLang="zh-CN" sz="4000">
                <a:solidFill>
                  <a:srgbClr val="FFFF00"/>
                </a:solidFill>
              </a:rPr>
              <a:t>TKC (TracK Counter)</a:t>
            </a:r>
            <a:r>
              <a:rPr lang="zh-CN" altLang="en-US" sz="4000">
                <a:solidFill>
                  <a:srgbClr val="FFFF00"/>
                </a:solidFill>
              </a:rPr>
              <a:t>径迹计数板</a:t>
            </a:r>
          </a:p>
        </p:txBody>
      </p:sp>
      <p:sp>
        <p:nvSpPr>
          <p:cNvPr id="73731" name="Rectangle 3"/>
          <p:cNvSpPr>
            <a:spLocks noGrp="1" noChangeArrowheads="1"/>
          </p:cNvSpPr>
          <p:nvPr>
            <p:ph type="body" idx="1"/>
          </p:nvPr>
        </p:nvSpPr>
        <p:spPr>
          <a:xfrm>
            <a:off x="395288" y="3500438"/>
            <a:ext cx="4248150" cy="3097212"/>
          </a:xfrm>
        </p:spPr>
        <p:txBody>
          <a:bodyPr/>
          <a:lstStyle/>
          <a:p>
            <a:pPr>
              <a:lnSpc>
                <a:spcPct val="110000"/>
              </a:lnSpc>
              <a:spcBef>
                <a:spcPct val="10000"/>
              </a:spcBef>
              <a:spcAft>
                <a:spcPct val="10000"/>
              </a:spcAft>
            </a:pPr>
            <a:r>
              <a:rPr lang="en-US" altLang="zh-CN" sz="1800" b="1">
                <a:solidFill>
                  <a:srgbClr val="FF0000"/>
                </a:solidFill>
              </a:rPr>
              <a:t>LTKC</a:t>
            </a:r>
            <a:r>
              <a:rPr lang="zh-CN" altLang="en-US" sz="1800"/>
              <a:t>（</a:t>
            </a:r>
            <a:r>
              <a:rPr lang="en-US" altLang="zh-CN" sz="1800">
                <a:solidFill>
                  <a:srgbClr val="FF0000"/>
                </a:solidFill>
              </a:rPr>
              <a:t>L</a:t>
            </a:r>
            <a:r>
              <a:rPr lang="en-US" altLang="zh-CN" sz="1800"/>
              <a:t>ong </a:t>
            </a:r>
            <a:r>
              <a:rPr lang="en-US" altLang="zh-CN" sz="1800">
                <a:solidFill>
                  <a:srgbClr val="FF0000"/>
                </a:solidFill>
              </a:rPr>
              <a:t>T</a:t>
            </a:r>
            <a:r>
              <a:rPr lang="en-US" altLang="zh-CN" sz="1800"/>
              <a:t>rac</a:t>
            </a:r>
            <a:r>
              <a:rPr lang="en-US" altLang="zh-CN" sz="1800">
                <a:solidFill>
                  <a:srgbClr val="FF0000"/>
                </a:solidFill>
              </a:rPr>
              <a:t>K</a:t>
            </a:r>
            <a:r>
              <a:rPr lang="en-US" altLang="zh-CN" sz="1800"/>
              <a:t> </a:t>
            </a:r>
            <a:r>
              <a:rPr lang="en-US" altLang="zh-CN" sz="1800">
                <a:solidFill>
                  <a:srgbClr val="FF0000"/>
                </a:solidFill>
              </a:rPr>
              <a:t>C</a:t>
            </a:r>
            <a:r>
              <a:rPr lang="en-US" altLang="zh-CN" sz="1800"/>
              <a:t>ounter</a:t>
            </a:r>
            <a:r>
              <a:rPr lang="zh-CN" altLang="en-US" sz="1800"/>
              <a:t>）</a:t>
            </a:r>
            <a:r>
              <a:rPr lang="en-US" altLang="zh-CN" sz="1800"/>
              <a:t>receives the number of long tracks from TKF and sends the trigger conditions to global trigger</a:t>
            </a:r>
          </a:p>
          <a:p>
            <a:pPr>
              <a:lnSpc>
                <a:spcPct val="110000"/>
              </a:lnSpc>
              <a:spcBef>
                <a:spcPct val="10000"/>
              </a:spcBef>
              <a:spcAft>
                <a:spcPct val="10000"/>
              </a:spcAft>
            </a:pPr>
            <a:r>
              <a:rPr lang="en-US" altLang="zh-CN" sz="1800" b="1">
                <a:solidFill>
                  <a:srgbClr val="FF3300"/>
                </a:solidFill>
              </a:rPr>
              <a:t>STKC</a:t>
            </a:r>
            <a:r>
              <a:rPr lang="en-US" altLang="zh-CN" sz="1800">
                <a:solidFill>
                  <a:srgbClr val="0000FF"/>
                </a:solidFill>
              </a:rPr>
              <a:t> </a:t>
            </a:r>
            <a:r>
              <a:rPr lang="zh-CN" altLang="en-US" sz="1800">
                <a:solidFill>
                  <a:srgbClr val="0000FF"/>
                </a:solidFill>
              </a:rPr>
              <a:t>（</a:t>
            </a:r>
            <a:r>
              <a:rPr lang="en-US" altLang="zh-CN" sz="1800">
                <a:solidFill>
                  <a:srgbClr val="FF3300"/>
                </a:solidFill>
              </a:rPr>
              <a:t>S</a:t>
            </a:r>
            <a:r>
              <a:rPr lang="en-US" altLang="zh-CN" sz="1800">
                <a:solidFill>
                  <a:srgbClr val="0000FF"/>
                </a:solidFill>
              </a:rPr>
              <a:t>hort </a:t>
            </a:r>
            <a:r>
              <a:rPr lang="en-US" altLang="zh-CN" sz="1800">
                <a:solidFill>
                  <a:srgbClr val="FF3300"/>
                </a:solidFill>
              </a:rPr>
              <a:t>T</a:t>
            </a:r>
            <a:r>
              <a:rPr lang="en-US" altLang="zh-CN" sz="1800">
                <a:solidFill>
                  <a:srgbClr val="0000FF"/>
                </a:solidFill>
              </a:rPr>
              <a:t>racK </a:t>
            </a:r>
            <a:r>
              <a:rPr lang="en-US" altLang="zh-CN" sz="1800">
                <a:solidFill>
                  <a:srgbClr val="FF3300"/>
                </a:solidFill>
              </a:rPr>
              <a:t>C</a:t>
            </a:r>
            <a:r>
              <a:rPr lang="en-US" altLang="zh-CN" sz="1800">
                <a:solidFill>
                  <a:srgbClr val="0000FF"/>
                </a:solidFill>
              </a:rPr>
              <a:t>ounter</a:t>
            </a:r>
            <a:r>
              <a:rPr lang="zh-CN" altLang="en-US" sz="1800">
                <a:solidFill>
                  <a:srgbClr val="0000FF"/>
                </a:solidFill>
              </a:rPr>
              <a:t>） </a:t>
            </a:r>
            <a:r>
              <a:rPr lang="en-US" altLang="zh-CN" sz="1800">
                <a:solidFill>
                  <a:srgbClr val="0000FF"/>
                </a:solidFill>
              </a:rPr>
              <a:t>receives the number of short tracks from </a:t>
            </a:r>
            <a:r>
              <a:rPr lang="en-US" altLang="zh-CN" sz="1800">
                <a:solidFill>
                  <a:srgbClr val="FF3300"/>
                </a:solidFill>
              </a:rPr>
              <a:t>TKF</a:t>
            </a:r>
            <a:r>
              <a:rPr lang="en-US" altLang="zh-CN" sz="1800">
                <a:solidFill>
                  <a:srgbClr val="0000FF"/>
                </a:solidFill>
              </a:rPr>
              <a:t> and sends the trigger conditions to global trigger</a:t>
            </a:r>
          </a:p>
          <a:p>
            <a:pPr>
              <a:lnSpc>
                <a:spcPct val="110000"/>
              </a:lnSpc>
              <a:spcBef>
                <a:spcPct val="10000"/>
              </a:spcBef>
              <a:spcAft>
                <a:spcPct val="10000"/>
              </a:spcAft>
            </a:pPr>
            <a:r>
              <a:rPr lang="en-US" altLang="zh-CN" sz="1800"/>
              <a:t>8 layers PCB</a:t>
            </a:r>
          </a:p>
        </p:txBody>
      </p:sp>
      <p:pic>
        <p:nvPicPr>
          <p:cNvPr id="73733" name="Picture 5"/>
          <p:cNvPicPr>
            <a:picLocks noChangeAspect="1" noChangeArrowheads="1"/>
          </p:cNvPicPr>
          <p:nvPr/>
        </p:nvPicPr>
        <p:blipFill>
          <a:blip r:embed="rId2"/>
          <a:srcRect/>
          <a:stretch>
            <a:fillRect/>
          </a:stretch>
        </p:blipFill>
        <p:spPr bwMode="auto">
          <a:xfrm>
            <a:off x="107950" y="836613"/>
            <a:ext cx="4356100" cy="2686050"/>
          </a:xfrm>
          <a:prstGeom prst="rect">
            <a:avLst/>
          </a:prstGeom>
          <a:noFill/>
          <a:ln w="9525">
            <a:noFill/>
            <a:miter lim="800000"/>
            <a:headEnd/>
            <a:tailEnd/>
          </a:ln>
        </p:spPr>
      </p:pic>
      <p:pic>
        <p:nvPicPr>
          <p:cNvPr id="73734" name="Picture 6" descr="CIMG3485TKC369360"/>
          <p:cNvPicPr>
            <a:picLocks noChangeAspect="1" noChangeArrowheads="1"/>
          </p:cNvPicPr>
          <p:nvPr/>
        </p:nvPicPr>
        <p:blipFill>
          <a:blip r:embed="rId3"/>
          <a:srcRect/>
          <a:stretch>
            <a:fillRect/>
          </a:stretch>
        </p:blipFill>
        <p:spPr bwMode="auto">
          <a:xfrm>
            <a:off x="5003800" y="2012950"/>
            <a:ext cx="3960813" cy="3863975"/>
          </a:xfrm>
          <a:prstGeom prst="rect">
            <a:avLst/>
          </a:prstGeom>
          <a:noFill/>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3"/>
          <p:cNvSpPr>
            <a:spLocks noGrp="1"/>
          </p:cNvSpPr>
          <p:nvPr>
            <p:ph type="dt" sz="half" idx="10"/>
          </p:nvPr>
        </p:nvSpPr>
        <p:spPr/>
        <p:txBody>
          <a:bodyPr/>
          <a:lstStyle/>
          <a:p>
            <a:r>
              <a:rPr lang="en-US" altLang="zh-CN" smtClean="0"/>
              <a:t>2014-7-18 IHEP</a:t>
            </a:r>
            <a:endParaRPr lang="en-US" altLang="zh-CN"/>
          </a:p>
        </p:txBody>
      </p:sp>
      <p:sp>
        <p:nvSpPr>
          <p:cNvPr id="7" name="灯片编号占位符 4"/>
          <p:cNvSpPr>
            <a:spLocks noGrp="1"/>
          </p:cNvSpPr>
          <p:nvPr>
            <p:ph type="sldNum" sz="quarter" idx="11"/>
          </p:nvPr>
        </p:nvSpPr>
        <p:spPr/>
        <p:txBody>
          <a:bodyPr/>
          <a:lstStyle/>
          <a:p>
            <a:fld id="{06429595-ECC9-4A9D-B54C-DF8C6ECEB6DF}" type="slidenum">
              <a:rPr lang="en-US" altLang="zh-CN"/>
              <a:pPr/>
              <a:t>43</a:t>
            </a:fld>
            <a:endParaRPr lang="en-US" altLang="zh-CN"/>
          </a:p>
        </p:txBody>
      </p:sp>
      <p:sp>
        <p:nvSpPr>
          <p:cNvPr id="8" name="页脚占位符 5"/>
          <p:cNvSpPr>
            <a:spLocks noGrp="1"/>
          </p:cNvSpPr>
          <p:nvPr>
            <p:ph type="ftr" sz="quarter" idx="12"/>
          </p:nvPr>
        </p:nvSpPr>
        <p:spPr/>
        <p:txBody>
          <a:bodyPr/>
          <a:lstStyle/>
          <a:p>
            <a:r>
              <a:rPr lang="pt-BR" altLang="zh-CN" smtClean="0"/>
              <a:t>Z.-A. LIU     EPC Seminar</a:t>
            </a:r>
            <a:endParaRPr lang="en-US" altLang="zh-CN"/>
          </a:p>
        </p:txBody>
      </p:sp>
      <p:sp>
        <p:nvSpPr>
          <p:cNvPr id="74754" name="Rectangle 2"/>
          <p:cNvSpPr>
            <a:spLocks noGrp="1" noRot="1" noChangeArrowheads="1"/>
          </p:cNvSpPr>
          <p:nvPr>
            <p:ph type="title"/>
          </p:nvPr>
        </p:nvSpPr>
        <p:spPr>
          <a:solidFill>
            <a:srgbClr val="0000FF"/>
          </a:solidFill>
        </p:spPr>
        <p:txBody>
          <a:bodyPr/>
          <a:lstStyle/>
          <a:p>
            <a:r>
              <a:rPr lang="en-US" altLang="zh-CN">
                <a:solidFill>
                  <a:srgbClr val="FFFF00"/>
                </a:solidFill>
              </a:rPr>
              <a:t>MTB (MDC Trigger Backplane)</a:t>
            </a:r>
          </a:p>
        </p:txBody>
      </p:sp>
      <p:sp>
        <p:nvSpPr>
          <p:cNvPr id="74755" name="Rectangle 3"/>
          <p:cNvSpPr>
            <a:spLocks noGrp="1" noChangeArrowheads="1"/>
          </p:cNvSpPr>
          <p:nvPr>
            <p:ph type="body" idx="1"/>
          </p:nvPr>
        </p:nvSpPr>
        <p:spPr>
          <a:xfrm>
            <a:off x="755650" y="2062163"/>
            <a:ext cx="3384550" cy="2881312"/>
          </a:xfrm>
        </p:spPr>
        <p:txBody>
          <a:bodyPr/>
          <a:lstStyle/>
          <a:p>
            <a:pPr>
              <a:lnSpc>
                <a:spcPct val="110000"/>
              </a:lnSpc>
            </a:pPr>
            <a:r>
              <a:rPr lang="en-US" altLang="zh-CN" sz="2000"/>
              <a:t>Inter-link neighbour boards, to reduce the cables.</a:t>
            </a:r>
          </a:p>
          <a:p>
            <a:pPr>
              <a:lnSpc>
                <a:spcPct val="110000"/>
              </a:lnSpc>
            </a:pPr>
            <a:endParaRPr lang="en-US" altLang="zh-CN" sz="2000"/>
          </a:p>
          <a:p>
            <a:pPr>
              <a:lnSpc>
                <a:spcPct val="110000"/>
              </a:lnSpc>
            </a:pPr>
            <a:r>
              <a:rPr lang="en-US" altLang="zh-CN" sz="2000"/>
              <a:t>12 layers PCB</a:t>
            </a:r>
          </a:p>
          <a:p>
            <a:pPr>
              <a:lnSpc>
                <a:spcPct val="110000"/>
              </a:lnSpc>
            </a:pPr>
            <a:endParaRPr lang="en-US" altLang="zh-CN" sz="2000"/>
          </a:p>
          <a:p>
            <a:pPr>
              <a:lnSpc>
                <a:spcPct val="110000"/>
              </a:lnSpc>
            </a:pPr>
            <a:r>
              <a:rPr lang="en-US" altLang="zh-CN" sz="2000"/>
              <a:t>SI &amp; EMC</a:t>
            </a:r>
          </a:p>
          <a:p>
            <a:pPr>
              <a:lnSpc>
                <a:spcPct val="110000"/>
              </a:lnSpc>
            </a:pPr>
            <a:endParaRPr lang="en-US" altLang="zh-CN" sz="2000"/>
          </a:p>
        </p:txBody>
      </p:sp>
      <p:pic>
        <p:nvPicPr>
          <p:cNvPr id="74756" name="Picture 4" descr="MTB_TKF"/>
          <p:cNvPicPr>
            <a:picLocks noChangeAspect="1" noChangeArrowheads="1"/>
          </p:cNvPicPr>
          <p:nvPr/>
        </p:nvPicPr>
        <p:blipFill>
          <a:blip r:embed="rId2" cstate="print"/>
          <a:srcRect b="36142"/>
          <a:stretch>
            <a:fillRect/>
          </a:stretch>
        </p:blipFill>
        <p:spPr bwMode="auto">
          <a:xfrm>
            <a:off x="5076825" y="1557338"/>
            <a:ext cx="3111500" cy="2651125"/>
          </a:xfrm>
          <a:prstGeom prst="rect">
            <a:avLst/>
          </a:prstGeom>
          <a:noFill/>
          <a:ln w="9525">
            <a:noFill/>
            <a:miter lim="800000"/>
            <a:headEnd/>
            <a:tailEnd/>
          </a:ln>
        </p:spPr>
      </p:pic>
      <p:pic>
        <p:nvPicPr>
          <p:cNvPr id="74757" name="Picture 5"/>
          <p:cNvPicPr>
            <a:picLocks noChangeAspect="1" noChangeArrowheads="1"/>
          </p:cNvPicPr>
          <p:nvPr/>
        </p:nvPicPr>
        <p:blipFill>
          <a:blip r:embed="rId3"/>
          <a:srcRect t="9218" r="22571" b="18434"/>
          <a:stretch>
            <a:fillRect/>
          </a:stretch>
        </p:blipFill>
        <p:spPr bwMode="auto">
          <a:xfrm>
            <a:off x="4572000" y="4313238"/>
            <a:ext cx="3889375" cy="25447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日期占位符 2"/>
          <p:cNvSpPr>
            <a:spLocks noGrp="1"/>
          </p:cNvSpPr>
          <p:nvPr>
            <p:ph type="dt" sz="half" idx="10"/>
          </p:nvPr>
        </p:nvSpPr>
        <p:spPr/>
        <p:txBody>
          <a:bodyPr/>
          <a:lstStyle/>
          <a:p>
            <a:r>
              <a:rPr lang="en-US" altLang="zh-CN" smtClean="0"/>
              <a:t>2014-7-18 IHEP</a:t>
            </a:r>
            <a:endParaRPr lang="en-US" altLang="zh-CN"/>
          </a:p>
        </p:txBody>
      </p:sp>
      <p:sp>
        <p:nvSpPr>
          <p:cNvPr id="36" name="灯片编号占位符 3"/>
          <p:cNvSpPr>
            <a:spLocks noGrp="1"/>
          </p:cNvSpPr>
          <p:nvPr>
            <p:ph type="sldNum" sz="quarter" idx="11"/>
          </p:nvPr>
        </p:nvSpPr>
        <p:spPr/>
        <p:txBody>
          <a:bodyPr/>
          <a:lstStyle/>
          <a:p>
            <a:fld id="{626315DD-C469-42AF-8605-B410F6402591}" type="slidenum">
              <a:rPr lang="en-US" altLang="zh-CN"/>
              <a:pPr/>
              <a:t>44</a:t>
            </a:fld>
            <a:endParaRPr lang="en-US" altLang="zh-CN"/>
          </a:p>
        </p:txBody>
      </p:sp>
      <p:sp>
        <p:nvSpPr>
          <p:cNvPr id="37" name="页脚占位符 4"/>
          <p:cNvSpPr>
            <a:spLocks noGrp="1"/>
          </p:cNvSpPr>
          <p:nvPr>
            <p:ph type="ftr" sz="quarter" idx="12"/>
          </p:nvPr>
        </p:nvSpPr>
        <p:spPr/>
        <p:txBody>
          <a:bodyPr/>
          <a:lstStyle/>
          <a:p>
            <a:r>
              <a:rPr lang="pt-BR" altLang="zh-CN" smtClean="0"/>
              <a:t>Z.-A. LIU     EPC Seminar</a:t>
            </a:r>
            <a:endParaRPr lang="en-US" altLang="zh-CN"/>
          </a:p>
        </p:txBody>
      </p:sp>
      <p:sp>
        <p:nvSpPr>
          <p:cNvPr id="18434" name="Rectangle 2"/>
          <p:cNvSpPr>
            <a:spLocks noGrp="1" noRot="1" noChangeArrowheads="1"/>
          </p:cNvSpPr>
          <p:nvPr>
            <p:ph type="title"/>
          </p:nvPr>
        </p:nvSpPr>
        <p:spPr>
          <a:xfrm>
            <a:off x="228600" y="152400"/>
            <a:ext cx="4343400" cy="533400"/>
          </a:xfrm>
        </p:spPr>
        <p:txBody>
          <a:bodyPr/>
          <a:lstStyle/>
          <a:p>
            <a:r>
              <a:rPr lang="en-US" altLang="zh-CN" sz="4000" dirty="0"/>
              <a:t>TOF </a:t>
            </a:r>
            <a:r>
              <a:rPr lang="en-US" altLang="zh-CN" sz="4000" dirty="0" err="1" smtClean="0"/>
              <a:t>subtrigger</a:t>
            </a:r>
            <a:endParaRPr lang="zh-CN" altLang="en-US" sz="2800" dirty="0"/>
          </a:p>
        </p:txBody>
      </p:sp>
      <p:grpSp>
        <p:nvGrpSpPr>
          <p:cNvPr id="2" name="Group 3"/>
          <p:cNvGrpSpPr>
            <a:grpSpLocks/>
          </p:cNvGrpSpPr>
          <p:nvPr/>
        </p:nvGrpSpPr>
        <p:grpSpPr bwMode="auto">
          <a:xfrm>
            <a:off x="3810000" y="3505200"/>
            <a:ext cx="3124200" cy="3402013"/>
            <a:chOff x="144" y="960"/>
            <a:chExt cx="2937" cy="3548"/>
          </a:xfrm>
        </p:grpSpPr>
        <p:graphicFrame>
          <p:nvGraphicFramePr>
            <p:cNvPr id="18436" name="Object 4"/>
            <p:cNvGraphicFramePr>
              <a:graphicFrameLocks noChangeAspect="1"/>
            </p:cNvGraphicFramePr>
            <p:nvPr/>
          </p:nvGraphicFramePr>
          <p:xfrm>
            <a:off x="144" y="960"/>
            <a:ext cx="2937" cy="2976"/>
          </p:xfrm>
          <a:graphic>
            <a:graphicData uri="http://schemas.openxmlformats.org/presentationml/2006/ole">
              <mc:AlternateContent xmlns:mc="http://schemas.openxmlformats.org/markup-compatibility/2006">
                <mc:Choice xmlns:v="urn:schemas-microsoft-com:vml" Requires="v">
                  <p:oleObj spid="_x0000_s509978" name="BMP 图象" r:id="rId3" imgW="3475021" imgH="3520745" progId="PBrush">
                    <p:embed/>
                  </p:oleObj>
                </mc:Choice>
                <mc:Fallback>
                  <p:oleObj name="BMP 图象" r:id="rId3" imgW="3475021" imgH="3520745"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 y="960"/>
                          <a:ext cx="2937" cy="2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8437" name="Text Box 5"/>
            <p:cNvSpPr txBox="1">
              <a:spLocks noChangeArrowheads="1"/>
            </p:cNvSpPr>
            <p:nvPr/>
          </p:nvSpPr>
          <p:spPr bwMode="auto">
            <a:xfrm>
              <a:off x="144" y="4031"/>
              <a:ext cx="2831" cy="477"/>
            </a:xfrm>
            <a:prstGeom prst="rect">
              <a:avLst/>
            </a:prstGeom>
            <a:noFill/>
            <a:ln w="9525">
              <a:noFill/>
              <a:miter lim="800000"/>
              <a:headEnd/>
              <a:tailEnd/>
            </a:ln>
            <a:effectLst/>
          </p:spPr>
          <p:txBody>
            <a:bodyPr>
              <a:spAutoFit/>
            </a:bodyPr>
            <a:lstStyle/>
            <a:p>
              <a:pPr>
                <a:spcBef>
                  <a:spcPct val="50000"/>
                </a:spcBef>
              </a:pPr>
              <a:r>
                <a:rPr kumimoji="1" lang="en-US" altLang="zh-CN" sz="2400">
                  <a:latin typeface="Times New Roman" pitchFamily="18" charset="0"/>
                </a:rPr>
                <a:t>Barrel:88  Endcap:48</a:t>
              </a:r>
            </a:p>
          </p:txBody>
        </p:sp>
        <p:sp>
          <p:nvSpPr>
            <p:cNvPr id="18438" name="Line 6"/>
            <p:cNvSpPr>
              <a:spLocks noChangeShapeType="1"/>
            </p:cNvSpPr>
            <p:nvPr/>
          </p:nvSpPr>
          <p:spPr bwMode="auto">
            <a:xfrm flipH="1" flipV="1">
              <a:off x="624" y="1440"/>
              <a:ext cx="1920" cy="2016"/>
            </a:xfrm>
            <a:prstGeom prst="line">
              <a:avLst/>
            </a:prstGeom>
            <a:noFill/>
            <a:ln w="28575">
              <a:solidFill>
                <a:srgbClr val="FF3300"/>
              </a:solidFill>
              <a:prstDash val="dash"/>
              <a:round/>
              <a:headEnd/>
              <a:tailEnd/>
            </a:ln>
            <a:effectLst/>
          </p:spPr>
          <p:txBody>
            <a:bodyPr/>
            <a:lstStyle/>
            <a:p>
              <a:endParaRPr lang="zh-CN" altLang="en-US"/>
            </a:p>
          </p:txBody>
        </p:sp>
        <p:sp>
          <p:nvSpPr>
            <p:cNvPr id="18439" name="Line 7"/>
            <p:cNvSpPr>
              <a:spLocks noChangeShapeType="1"/>
            </p:cNvSpPr>
            <p:nvPr/>
          </p:nvSpPr>
          <p:spPr bwMode="auto">
            <a:xfrm flipH="1" flipV="1">
              <a:off x="1152" y="1152"/>
              <a:ext cx="432" cy="1296"/>
            </a:xfrm>
            <a:prstGeom prst="line">
              <a:avLst/>
            </a:prstGeom>
            <a:noFill/>
            <a:ln w="28575">
              <a:solidFill>
                <a:srgbClr val="FF3300"/>
              </a:solidFill>
              <a:round/>
              <a:headEnd/>
              <a:tailEnd type="triangle" w="med" len="med"/>
            </a:ln>
            <a:effectLst/>
          </p:spPr>
          <p:txBody>
            <a:bodyPr/>
            <a:lstStyle/>
            <a:p>
              <a:endParaRPr lang="zh-CN" altLang="en-US"/>
            </a:p>
          </p:txBody>
        </p:sp>
        <p:sp>
          <p:nvSpPr>
            <p:cNvPr id="18440" name="Line 8"/>
            <p:cNvSpPr>
              <a:spLocks noChangeShapeType="1"/>
            </p:cNvSpPr>
            <p:nvPr/>
          </p:nvSpPr>
          <p:spPr bwMode="auto">
            <a:xfrm flipH="1" flipV="1">
              <a:off x="288" y="1920"/>
              <a:ext cx="1296" cy="528"/>
            </a:xfrm>
            <a:prstGeom prst="line">
              <a:avLst/>
            </a:prstGeom>
            <a:noFill/>
            <a:ln w="28575">
              <a:solidFill>
                <a:srgbClr val="FF3300"/>
              </a:solidFill>
              <a:round/>
              <a:headEnd/>
              <a:tailEnd type="triangle" w="med" len="med"/>
            </a:ln>
            <a:effectLst/>
          </p:spPr>
          <p:txBody>
            <a:bodyPr/>
            <a:lstStyle/>
            <a:p>
              <a:endParaRPr lang="zh-CN" altLang="en-US"/>
            </a:p>
          </p:txBody>
        </p:sp>
      </p:grpSp>
      <p:sp>
        <p:nvSpPr>
          <p:cNvPr id="18441" name="Rectangle 9"/>
          <p:cNvSpPr>
            <a:spLocks noChangeArrowheads="1"/>
          </p:cNvSpPr>
          <p:nvPr/>
        </p:nvSpPr>
        <p:spPr bwMode="auto">
          <a:xfrm>
            <a:off x="0" y="692696"/>
            <a:ext cx="3924300" cy="5181600"/>
          </a:xfrm>
          <a:prstGeom prst="rect">
            <a:avLst/>
          </a:prstGeom>
          <a:noFill/>
          <a:ln w="9525">
            <a:noFill/>
            <a:miter lim="800000"/>
            <a:headEnd/>
            <a:tailEnd/>
          </a:ln>
          <a:effectLst/>
        </p:spPr>
        <p:txBody>
          <a:bodyPr/>
          <a:lstStyle/>
          <a:p>
            <a:pPr marL="342900" indent="-342900">
              <a:lnSpc>
                <a:spcPct val="90000"/>
              </a:lnSpc>
              <a:spcBef>
                <a:spcPct val="20000"/>
              </a:spcBef>
              <a:buFontTx/>
              <a:buChar char="•"/>
            </a:pPr>
            <a:r>
              <a:rPr kumimoji="1" lang="en-US" altLang="zh-CN" dirty="0" smtClean="0">
                <a:latin typeface="Times New Roman" pitchFamily="18" charset="0"/>
              </a:rPr>
              <a:t>Hit number/</a:t>
            </a:r>
            <a:r>
              <a:rPr kumimoji="1" lang="zh-CN" altLang="en-US" dirty="0" smtClean="0">
                <a:latin typeface="Times New Roman" pitchFamily="18" charset="0"/>
              </a:rPr>
              <a:t>击中数</a:t>
            </a:r>
            <a:endParaRPr kumimoji="1" lang="zh-CN" altLang="en-US" dirty="0">
              <a:latin typeface="Times New Roman" pitchFamily="18" charset="0"/>
            </a:endParaRPr>
          </a:p>
          <a:p>
            <a:pPr marL="742950" lvl="1" indent="-285750">
              <a:spcBef>
                <a:spcPct val="20000"/>
              </a:spcBef>
              <a:buFontTx/>
              <a:buChar char="–"/>
            </a:pPr>
            <a:r>
              <a:rPr kumimoji="1" lang="en-US" altLang="zh-CN" sz="2000" dirty="0" err="1">
                <a:latin typeface="Times New Roman" pitchFamily="18" charset="0"/>
              </a:rPr>
              <a:t>NBtof</a:t>
            </a:r>
            <a:r>
              <a:rPr kumimoji="1" lang="en-US" altLang="zh-CN" sz="2000" dirty="0">
                <a:latin typeface="Times New Roman" pitchFamily="18" charset="0"/>
              </a:rPr>
              <a:t>&gt;=1, </a:t>
            </a:r>
            <a:r>
              <a:rPr kumimoji="1" lang="en-US" altLang="zh-CN" sz="2000" dirty="0" err="1">
                <a:latin typeface="Times New Roman" pitchFamily="18" charset="0"/>
              </a:rPr>
              <a:t>NBtof</a:t>
            </a:r>
            <a:r>
              <a:rPr kumimoji="1" lang="en-US" altLang="zh-CN" sz="2000" dirty="0">
                <a:latin typeface="Times New Roman" pitchFamily="18" charset="0"/>
              </a:rPr>
              <a:t>&gt;=2</a:t>
            </a:r>
          </a:p>
          <a:p>
            <a:pPr marL="742950" lvl="1" indent="-285750">
              <a:spcBef>
                <a:spcPct val="20000"/>
              </a:spcBef>
              <a:buFontTx/>
              <a:buChar char="–"/>
            </a:pPr>
            <a:r>
              <a:rPr kumimoji="1" lang="en-US" altLang="zh-CN" sz="2000" dirty="0" err="1">
                <a:latin typeface="Times New Roman" pitchFamily="18" charset="0"/>
              </a:rPr>
              <a:t>Netof</a:t>
            </a:r>
            <a:r>
              <a:rPr kumimoji="1" lang="en-US" altLang="zh-CN" sz="2000" dirty="0">
                <a:latin typeface="Times New Roman" pitchFamily="18" charset="0"/>
              </a:rPr>
              <a:t>&gt;=1,Netof&gt;=2  </a:t>
            </a:r>
          </a:p>
          <a:p>
            <a:pPr marL="342900" indent="-342900">
              <a:lnSpc>
                <a:spcPct val="90000"/>
              </a:lnSpc>
              <a:spcBef>
                <a:spcPct val="20000"/>
              </a:spcBef>
              <a:buFontTx/>
              <a:buChar char="•"/>
            </a:pPr>
            <a:r>
              <a:rPr kumimoji="1" lang="en-US" altLang="zh-CN" dirty="0" err="1" smtClean="0">
                <a:latin typeface="Times New Roman" pitchFamily="18" charset="0"/>
              </a:rPr>
              <a:t>Barel</a:t>
            </a:r>
            <a:r>
              <a:rPr kumimoji="1" lang="en-US" altLang="zh-CN" dirty="0" smtClean="0">
                <a:latin typeface="Times New Roman" pitchFamily="18" charset="0"/>
              </a:rPr>
              <a:t> back to back/</a:t>
            </a:r>
            <a:r>
              <a:rPr kumimoji="1" lang="zh-CN" altLang="en-US" dirty="0" smtClean="0">
                <a:latin typeface="Times New Roman" pitchFamily="18" charset="0"/>
              </a:rPr>
              <a:t>桶</a:t>
            </a:r>
            <a:r>
              <a:rPr kumimoji="1" lang="zh-CN" altLang="en-US" dirty="0">
                <a:latin typeface="Times New Roman" pitchFamily="18" charset="0"/>
              </a:rPr>
              <a:t>部背对背 </a:t>
            </a:r>
            <a:r>
              <a:rPr kumimoji="1" lang="en-US" altLang="zh-CN" dirty="0">
                <a:latin typeface="Times New Roman" pitchFamily="18" charset="0"/>
              </a:rPr>
              <a:t>TBB </a:t>
            </a:r>
          </a:p>
          <a:p>
            <a:pPr marL="742950" lvl="1" indent="-285750">
              <a:lnSpc>
                <a:spcPct val="90000"/>
              </a:lnSpc>
              <a:spcBef>
                <a:spcPct val="20000"/>
              </a:spcBef>
              <a:buFontTx/>
              <a:buChar char="–"/>
            </a:pPr>
            <a:r>
              <a:rPr kumimoji="1" lang="en-US" altLang="zh-CN" sz="2000" dirty="0">
                <a:latin typeface="Times New Roman" pitchFamily="18" charset="0"/>
              </a:rPr>
              <a:t>Pt&gt;837MeV</a:t>
            </a:r>
          </a:p>
          <a:p>
            <a:pPr marL="742950" lvl="1" indent="-285750">
              <a:lnSpc>
                <a:spcPct val="90000"/>
              </a:lnSpc>
              <a:spcBef>
                <a:spcPct val="20000"/>
              </a:spcBef>
              <a:buFontTx/>
              <a:buChar char="–"/>
            </a:pPr>
            <a:r>
              <a:rPr kumimoji="1" lang="en-US" altLang="zh-CN" sz="2000" dirty="0">
                <a:latin typeface="Times New Roman" pitchFamily="18" charset="0"/>
              </a:rPr>
              <a:t>12cells(3x2x2+1),53 </a:t>
            </a:r>
            <a:r>
              <a:rPr kumimoji="1" lang="en-US" altLang="zh-CN" sz="2000" dirty="0">
                <a:latin typeface="Times New Roman" pitchFamily="18" charset="0"/>
                <a:cs typeface="Times New Roman" pitchFamily="18" charset="0"/>
              </a:rPr>
              <a:t>°</a:t>
            </a:r>
            <a:endParaRPr kumimoji="1" lang="en-US" altLang="zh-CN" sz="2000" dirty="0">
              <a:latin typeface="Times New Roman" pitchFamily="18" charset="0"/>
            </a:endParaRPr>
          </a:p>
          <a:p>
            <a:pPr marL="342900" indent="-342900">
              <a:lnSpc>
                <a:spcPct val="90000"/>
              </a:lnSpc>
              <a:spcBef>
                <a:spcPct val="20000"/>
              </a:spcBef>
              <a:buFontTx/>
              <a:buChar char="•"/>
            </a:pPr>
            <a:r>
              <a:rPr kumimoji="1" lang="en-US" altLang="zh-CN" dirty="0" err="1" smtClean="0">
                <a:latin typeface="Times New Roman" pitchFamily="18" charset="0"/>
              </a:rPr>
              <a:t>Endcap</a:t>
            </a:r>
            <a:r>
              <a:rPr kumimoji="1" lang="en-US" altLang="zh-CN" dirty="0" smtClean="0">
                <a:latin typeface="Times New Roman" pitchFamily="18" charset="0"/>
              </a:rPr>
              <a:t> back to back/</a:t>
            </a:r>
            <a:r>
              <a:rPr kumimoji="1" lang="zh-CN" altLang="en-US" dirty="0" smtClean="0">
                <a:latin typeface="Times New Roman" pitchFamily="18" charset="0"/>
              </a:rPr>
              <a:t>端盖</a:t>
            </a:r>
            <a:r>
              <a:rPr kumimoji="1" lang="zh-CN" altLang="en-US" dirty="0">
                <a:latin typeface="Times New Roman" pitchFamily="18" charset="0"/>
              </a:rPr>
              <a:t>背对背 </a:t>
            </a:r>
            <a:r>
              <a:rPr kumimoji="1" lang="en-US" altLang="zh-CN" dirty="0">
                <a:latin typeface="Times New Roman" pitchFamily="18" charset="0"/>
              </a:rPr>
              <a:t>ETBB </a:t>
            </a:r>
          </a:p>
          <a:p>
            <a:pPr marL="742950" lvl="1" indent="-285750">
              <a:lnSpc>
                <a:spcPct val="90000"/>
              </a:lnSpc>
              <a:spcBef>
                <a:spcPct val="20000"/>
              </a:spcBef>
              <a:buFontTx/>
              <a:buChar char="–"/>
            </a:pPr>
            <a:r>
              <a:rPr kumimoji="1" lang="en-US" altLang="zh-CN" sz="2000" dirty="0">
                <a:latin typeface="Times New Roman" pitchFamily="18" charset="0"/>
              </a:rPr>
              <a:t>Pt&gt;551MeV</a:t>
            </a:r>
          </a:p>
          <a:p>
            <a:pPr marL="742950" lvl="1" indent="-285750">
              <a:lnSpc>
                <a:spcPct val="90000"/>
              </a:lnSpc>
              <a:spcBef>
                <a:spcPct val="20000"/>
              </a:spcBef>
              <a:buFontTx/>
              <a:buChar char="–"/>
            </a:pPr>
            <a:r>
              <a:rPr kumimoji="1" lang="en-US" altLang="zh-CN" sz="2000" dirty="0">
                <a:latin typeface="Times New Roman" pitchFamily="18" charset="0"/>
              </a:rPr>
              <a:t>8cells(2x2x2+1),67 </a:t>
            </a:r>
            <a:r>
              <a:rPr kumimoji="1" lang="en-US" altLang="zh-CN" sz="2000" dirty="0">
                <a:latin typeface="Times New Roman" pitchFamily="18" charset="0"/>
                <a:cs typeface="Times New Roman" pitchFamily="18" charset="0"/>
              </a:rPr>
              <a:t>°</a:t>
            </a:r>
          </a:p>
          <a:p>
            <a:pPr marL="342900" indent="-342900">
              <a:lnSpc>
                <a:spcPct val="90000"/>
              </a:lnSpc>
              <a:spcBef>
                <a:spcPct val="20000"/>
              </a:spcBef>
              <a:buFontTx/>
              <a:buChar char="•"/>
            </a:pPr>
            <a:r>
              <a:rPr kumimoji="1" lang="en-US" altLang="zh-CN" sz="2400" dirty="0" smtClean="0">
                <a:latin typeface="Times New Roman" pitchFamily="18" charset="0"/>
              </a:rPr>
              <a:t>Track match/</a:t>
            </a:r>
            <a:r>
              <a:rPr kumimoji="1" lang="zh-CN" altLang="en-US" sz="2400" dirty="0" smtClean="0">
                <a:latin typeface="Times New Roman" pitchFamily="18" charset="0"/>
              </a:rPr>
              <a:t>径</a:t>
            </a:r>
            <a:r>
              <a:rPr kumimoji="1" lang="zh-CN" altLang="en-US" sz="2400" dirty="0">
                <a:latin typeface="Times New Roman" pitchFamily="18" charset="0"/>
              </a:rPr>
              <a:t>迹配对信息（</a:t>
            </a:r>
            <a:r>
              <a:rPr kumimoji="1" lang="en-US" altLang="zh-CN" sz="2400" dirty="0">
                <a:latin typeface="Times New Roman" pitchFamily="18" charset="0"/>
              </a:rPr>
              <a:t>TKM</a:t>
            </a:r>
            <a:r>
              <a:rPr kumimoji="1" lang="zh-CN" altLang="en-US" sz="2400" dirty="0">
                <a:latin typeface="Times New Roman" pitchFamily="18" charset="0"/>
              </a:rPr>
              <a:t>）</a:t>
            </a:r>
            <a:r>
              <a:rPr kumimoji="1" lang="en-US" altLang="zh-CN" sz="2400" dirty="0">
                <a:latin typeface="Times New Roman" pitchFamily="18" charset="0"/>
              </a:rPr>
              <a:t>:</a:t>
            </a:r>
            <a:endParaRPr kumimoji="1" lang="en-US" altLang="zh-CN" sz="2800" dirty="0">
              <a:latin typeface="Times New Roman" pitchFamily="18" charset="0"/>
            </a:endParaRPr>
          </a:p>
          <a:p>
            <a:pPr marL="742950" lvl="1" indent="-285750">
              <a:lnSpc>
                <a:spcPct val="90000"/>
              </a:lnSpc>
              <a:spcBef>
                <a:spcPct val="20000"/>
              </a:spcBef>
              <a:buFontTx/>
              <a:buChar char="–"/>
            </a:pPr>
            <a:r>
              <a:rPr kumimoji="1" lang="en-US" altLang="zh-CN" sz="2000" dirty="0" err="1">
                <a:latin typeface="Times New Roman" pitchFamily="18" charset="0"/>
              </a:rPr>
              <a:t>TBhits</a:t>
            </a:r>
            <a:r>
              <a:rPr kumimoji="1" lang="en-US" altLang="zh-CN" sz="2000" dirty="0">
                <a:latin typeface="Times New Roman" pitchFamily="18" charset="0"/>
              </a:rPr>
              <a:t>(88),</a:t>
            </a:r>
            <a:r>
              <a:rPr kumimoji="1" lang="en-US" altLang="zh-CN" sz="2000" dirty="0" err="1">
                <a:latin typeface="Times New Roman" pitchFamily="18" charset="0"/>
              </a:rPr>
              <a:t>Tehits</a:t>
            </a:r>
            <a:r>
              <a:rPr kumimoji="1" lang="en-US" altLang="zh-CN" sz="2000" dirty="0">
                <a:latin typeface="Times New Roman" pitchFamily="18" charset="0"/>
              </a:rPr>
              <a:t>(48)</a:t>
            </a:r>
          </a:p>
        </p:txBody>
      </p:sp>
      <p:grpSp>
        <p:nvGrpSpPr>
          <p:cNvPr id="3" name="Group 10"/>
          <p:cNvGrpSpPr>
            <a:grpSpLocks/>
          </p:cNvGrpSpPr>
          <p:nvPr/>
        </p:nvGrpSpPr>
        <p:grpSpPr bwMode="auto">
          <a:xfrm>
            <a:off x="4800600" y="0"/>
            <a:ext cx="3938588" cy="3841750"/>
            <a:chOff x="0" y="734"/>
            <a:chExt cx="2804" cy="2928"/>
          </a:xfrm>
        </p:grpSpPr>
        <p:sp>
          <p:nvSpPr>
            <p:cNvPr id="18443" name="AutoShape 11"/>
            <p:cNvSpPr>
              <a:spLocks noChangeArrowheads="1"/>
            </p:cNvSpPr>
            <p:nvPr/>
          </p:nvSpPr>
          <p:spPr bwMode="auto">
            <a:xfrm rot="-5400000">
              <a:off x="853" y="2330"/>
              <a:ext cx="832" cy="996"/>
            </a:xfrm>
            <a:prstGeom prst="can">
              <a:avLst>
                <a:gd name="adj" fmla="val 54840"/>
              </a:avLst>
            </a:prstGeom>
            <a:solidFill>
              <a:schemeClr val="accent1"/>
            </a:solidFill>
            <a:ln w="9525">
              <a:solidFill>
                <a:schemeClr val="tx1"/>
              </a:solidFill>
              <a:round/>
              <a:headEnd/>
              <a:tailEnd/>
            </a:ln>
            <a:effectLst/>
          </p:spPr>
          <p:txBody>
            <a:bodyPr wrap="none" anchor="ctr"/>
            <a:lstStyle/>
            <a:p>
              <a:endParaRPr lang="zh-CN" altLang="en-US"/>
            </a:p>
          </p:txBody>
        </p:sp>
        <p:sp>
          <p:nvSpPr>
            <p:cNvPr id="18444" name="Text Box 12"/>
            <p:cNvSpPr txBox="1">
              <a:spLocks noChangeArrowheads="1"/>
            </p:cNvSpPr>
            <p:nvPr/>
          </p:nvSpPr>
          <p:spPr bwMode="auto">
            <a:xfrm>
              <a:off x="0" y="2436"/>
              <a:ext cx="576" cy="637"/>
            </a:xfrm>
            <a:prstGeom prst="rect">
              <a:avLst/>
            </a:prstGeom>
            <a:noFill/>
            <a:ln w="9525">
              <a:solidFill>
                <a:schemeClr val="tx1"/>
              </a:solidFill>
              <a:miter lim="800000"/>
              <a:headEnd/>
              <a:tailEnd/>
            </a:ln>
            <a:effectLst/>
          </p:spPr>
          <p:txBody>
            <a:bodyPr>
              <a:spAutoFit/>
            </a:bodyPr>
            <a:lstStyle/>
            <a:p>
              <a:pPr>
                <a:spcBef>
                  <a:spcPct val="50000"/>
                </a:spcBef>
              </a:pPr>
              <a:r>
                <a:rPr kumimoji="1" lang="en-US" altLang="zh-CN" sz="1600">
                  <a:solidFill>
                    <a:srgbClr val="FF3300"/>
                  </a:solidFill>
                  <a:latin typeface="Times New Roman" pitchFamily="18" charset="0"/>
                </a:rPr>
                <a:t>EndCap TOF FEE</a:t>
              </a:r>
            </a:p>
          </p:txBody>
        </p:sp>
        <p:sp>
          <p:nvSpPr>
            <p:cNvPr id="18445" name="Text Box 13"/>
            <p:cNvSpPr txBox="1">
              <a:spLocks noChangeArrowheads="1"/>
            </p:cNvSpPr>
            <p:nvPr/>
          </p:nvSpPr>
          <p:spPr bwMode="auto">
            <a:xfrm>
              <a:off x="2076" y="2477"/>
              <a:ext cx="537" cy="1010"/>
            </a:xfrm>
            <a:prstGeom prst="rect">
              <a:avLst/>
            </a:prstGeom>
            <a:noFill/>
            <a:ln w="9525">
              <a:solidFill>
                <a:schemeClr val="tx1"/>
              </a:solidFill>
              <a:miter lim="800000"/>
              <a:headEnd/>
              <a:tailEnd/>
            </a:ln>
            <a:effectLst/>
          </p:spPr>
          <p:txBody>
            <a:bodyPr>
              <a:spAutoFit/>
            </a:bodyPr>
            <a:lstStyle/>
            <a:p>
              <a:pPr>
                <a:spcBef>
                  <a:spcPct val="50000"/>
                </a:spcBef>
              </a:pPr>
              <a:r>
                <a:rPr kumimoji="1" lang="en-US" altLang="zh-CN" sz="1600">
                  <a:solidFill>
                    <a:srgbClr val="FF33CC"/>
                  </a:solidFill>
                  <a:latin typeface="Times New Roman" pitchFamily="18" charset="0"/>
                </a:rPr>
                <a:t>Barrel TOF FEE</a:t>
              </a:r>
              <a:r>
                <a:rPr kumimoji="1" lang="zh-CN" altLang="en-US" sz="1600">
                  <a:solidFill>
                    <a:srgbClr val="FF33CC"/>
                  </a:solidFill>
                  <a:latin typeface="Times New Roman" pitchFamily="18" charset="0"/>
                </a:rPr>
                <a:t>，</a:t>
              </a:r>
              <a:r>
                <a:rPr kumimoji="1" lang="en-US" altLang="zh-CN" sz="1600">
                  <a:solidFill>
                    <a:srgbClr val="FF33CC"/>
                  </a:solidFill>
                  <a:latin typeface="Times New Roman" pitchFamily="18" charset="0"/>
                </a:rPr>
                <a:t>Mean Timer</a:t>
              </a:r>
            </a:p>
          </p:txBody>
        </p:sp>
        <p:sp>
          <p:nvSpPr>
            <p:cNvPr id="18446" name="Freeform 14"/>
            <p:cNvSpPr>
              <a:spLocks/>
            </p:cNvSpPr>
            <p:nvPr/>
          </p:nvSpPr>
          <p:spPr bwMode="auto">
            <a:xfrm>
              <a:off x="1145" y="2489"/>
              <a:ext cx="927" cy="439"/>
            </a:xfrm>
            <a:custGeom>
              <a:avLst/>
              <a:gdLst/>
              <a:ahLst/>
              <a:cxnLst>
                <a:cxn ang="0">
                  <a:pos x="0" y="486"/>
                </a:cxn>
                <a:cxn ang="0">
                  <a:pos x="62" y="264"/>
                </a:cxn>
                <a:cxn ang="0">
                  <a:pos x="239" y="78"/>
                </a:cxn>
                <a:cxn ang="0">
                  <a:pos x="620" y="16"/>
                </a:cxn>
                <a:cxn ang="0">
                  <a:pos x="1072" y="176"/>
                </a:cxn>
                <a:cxn ang="0">
                  <a:pos x="1161" y="264"/>
                </a:cxn>
              </a:cxnLst>
              <a:rect l="0" t="0" r="r" b="b"/>
              <a:pathLst>
                <a:path w="1162" h="486">
                  <a:moveTo>
                    <a:pt x="0" y="486"/>
                  </a:moveTo>
                  <a:cubicBezTo>
                    <a:pt x="11" y="409"/>
                    <a:pt x="22" y="332"/>
                    <a:pt x="62" y="264"/>
                  </a:cubicBezTo>
                  <a:cubicBezTo>
                    <a:pt x="102" y="196"/>
                    <a:pt x="146" y="119"/>
                    <a:pt x="239" y="78"/>
                  </a:cubicBezTo>
                  <a:cubicBezTo>
                    <a:pt x="332" y="37"/>
                    <a:pt x="481" y="0"/>
                    <a:pt x="620" y="16"/>
                  </a:cubicBezTo>
                  <a:cubicBezTo>
                    <a:pt x="759" y="32"/>
                    <a:pt x="982" y="135"/>
                    <a:pt x="1072" y="176"/>
                  </a:cubicBezTo>
                  <a:cubicBezTo>
                    <a:pt x="1162" y="217"/>
                    <a:pt x="1161" y="240"/>
                    <a:pt x="1161" y="264"/>
                  </a:cubicBezTo>
                </a:path>
              </a:pathLst>
            </a:custGeom>
            <a:noFill/>
            <a:ln w="38100" cmpd="sng">
              <a:solidFill>
                <a:srgbClr val="990099"/>
              </a:solidFill>
              <a:round/>
              <a:headEnd type="none" w="med" len="med"/>
              <a:tailEnd type="triangle" w="med" len="med"/>
            </a:ln>
            <a:effectLst/>
          </p:spPr>
          <p:txBody>
            <a:bodyPr/>
            <a:lstStyle/>
            <a:p>
              <a:endParaRPr lang="zh-CN" altLang="en-US"/>
            </a:p>
          </p:txBody>
        </p:sp>
        <p:sp>
          <p:nvSpPr>
            <p:cNvPr id="18447" name="Line 15"/>
            <p:cNvSpPr>
              <a:spLocks noChangeShapeType="1"/>
            </p:cNvSpPr>
            <p:nvPr/>
          </p:nvSpPr>
          <p:spPr bwMode="auto">
            <a:xfrm>
              <a:off x="1010" y="2044"/>
              <a:ext cx="0" cy="1360"/>
            </a:xfrm>
            <a:prstGeom prst="line">
              <a:avLst/>
            </a:prstGeom>
            <a:noFill/>
            <a:ln w="9525">
              <a:solidFill>
                <a:schemeClr val="tx1"/>
              </a:solidFill>
              <a:prstDash val="sysDot"/>
              <a:round/>
              <a:headEnd/>
              <a:tailEnd/>
            </a:ln>
            <a:effectLst/>
          </p:spPr>
          <p:txBody>
            <a:bodyPr/>
            <a:lstStyle/>
            <a:p>
              <a:endParaRPr lang="zh-CN" altLang="en-US"/>
            </a:p>
          </p:txBody>
        </p:sp>
        <p:sp>
          <p:nvSpPr>
            <p:cNvPr id="18448" name="Freeform 16"/>
            <p:cNvSpPr>
              <a:spLocks/>
            </p:cNvSpPr>
            <p:nvPr/>
          </p:nvSpPr>
          <p:spPr bwMode="auto">
            <a:xfrm>
              <a:off x="1753" y="2888"/>
              <a:ext cx="332" cy="88"/>
            </a:xfrm>
            <a:custGeom>
              <a:avLst/>
              <a:gdLst/>
              <a:ahLst/>
              <a:cxnLst>
                <a:cxn ang="0">
                  <a:pos x="0" y="53"/>
                </a:cxn>
                <a:cxn ang="0">
                  <a:pos x="221" y="89"/>
                </a:cxn>
                <a:cxn ang="0">
                  <a:pos x="416" y="0"/>
                </a:cxn>
              </a:cxnLst>
              <a:rect l="0" t="0" r="r" b="b"/>
              <a:pathLst>
                <a:path w="416" h="98">
                  <a:moveTo>
                    <a:pt x="0" y="53"/>
                  </a:moveTo>
                  <a:cubicBezTo>
                    <a:pt x="76" y="75"/>
                    <a:pt x="152" y="98"/>
                    <a:pt x="221" y="89"/>
                  </a:cubicBezTo>
                  <a:cubicBezTo>
                    <a:pt x="290" y="80"/>
                    <a:pt x="353" y="40"/>
                    <a:pt x="416" y="0"/>
                  </a:cubicBezTo>
                </a:path>
              </a:pathLst>
            </a:custGeom>
            <a:noFill/>
            <a:ln w="38100" cmpd="sng">
              <a:solidFill>
                <a:srgbClr val="990099"/>
              </a:solidFill>
              <a:round/>
              <a:headEnd type="none" w="med" len="med"/>
              <a:tailEnd type="triangle" w="med" len="med"/>
            </a:ln>
            <a:effectLst/>
          </p:spPr>
          <p:txBody>
            <a:bodyPr/>
            <a:lstStyle/>
            <a:p>
              <a:endParaRPr lang="zh-CN" altLang="en-US"/>
            </a:p>
          </p:txBody>
        </p:sp>
        <p:sp>
          <p:nvSpPr>
            <p:cNvPr id="18449" name="Freeform 17"/>
            <p:cNvSpPr>
              <a:spLocks/>
            </p:cNvSpPr>
            <p:nvPr/>
          </p:nvSpPr>
          <p:spPr bwMode="auto">
            <a:xfrm>
              <a:off x="537" y="2716"/>
              <a:ext cx="339" cy="155"/>
            </a:xfrm>
            <a:custGeom>
              <a:avLst/>
              <a:gdLst/>
              <a:ahLst/>
              <a:cxnLst>
                <a:cxn ang="0">
                  <a:pos x="425" y="62"/>
                </a:cxn>
                <a:cxn ang="0">
                  <a:pos x="336" y="124"/>
                </a:cxn>
                <a:cxn ang="0">
                  <a:pos x="133" y="151"/>
                </a:cxn>
                <a:cxn ang="0">
                  <a:pos x="0" y="0"/>
                </a:cxn>
              </a:cxnLst>
              <a:rect l="0" t="0" r="r" b="b"/>
              <a:pathLst>
                <a:path w="425" h="172">
                  <a:moveTo>
                    <a:pt x="425" y="62"/>
                  </a:moveTo>
                  <a:cubicBezTo>
                    <a:pt x="405" y="85"/>
                    <a:pt x="385" y="109"/>
                    <a:pt x="336" y="124"/>
                  </a:cubicBezTo>
                  <a:cubicBezTo>
                    <a:pt x="287" y="139"/>
                    <a:pt x="189" y="172"/>
                    <a:pt x="133" y="151"/>
                  </a:cubicBezTo>
                  <a:cubicBezTo>
                    <a:pt x="77" y="130"/>
                    <a:pt x="38" y="65"/>
                    <a:pt x="0" y="0"/>
                  </a:cubicBezTo>
                </a:path>
              </a:pathLst>
            </a:custGeom>
            <a:noFill/>
            <a:ln w="38100" cmpd="sng">
              <a:solidFill>
                <a:srgbClr val="FF3300"/>
              </a:solidFill>
              <a:round/>
              <a:headEnd type="none" w="med" len="med"/>
              <a:tailEnd type="triangle" w="med" len="med"/>
            </a:ln>
            <a:effectLst/>
          </p:spPr>
          <p:txBody>
            <a:bodyPr/>
            <a:lstStyle/>
            <a:p>
              <a:endParaRPr lang="zh-CN" altLang="en-US"/>
            </a:p>
          </p:txBody>
        </p:sp>
        <p:sp>
          <p:nvSpPr>
            <p:cNvPr id="18450" name="Freeform 18"/>
            <p:cNvSpPr>
              <a:spLocks/>
            </p:cNvSpPr>
            <p:nvPr/>
          </p:nvSpPr>
          <p:spPr bwMode="auto">
            <a:xfrm>
              <a:off x="537" y="2259"/>
              <a:ext cx="1196" cy="381"/>
            </a:xfrm>
            <a:custGeom>
              <a:avLst/>
              <a:gdLst/>
              <a:ahLst/>
              <a:cxnLst>
                <a:cxn ang="0">
                  <a:pos x="1472" y="288"/>
                </a:cxn>
                <a:cxn ang="0">
                  <a:pos x="1472" y="146"/>
                </a:cxn>
                <a:cxn ang="0">
                  <a:pos x="1303" y="22"/>
                </a:cxn>
                <a:cxn ang="0">
                  <a:pos x="816" y="13"/>
                </a:cxn>
                <a:cxn ang="0">
                  <a:pos x="444" y="66"/>
                </a:cxn>
                <a:cxn ang="0">
                  <a:pos x="72" y="367"/>
                </a:cxn>
                <a:cxn ang="0">
                  <a:pos x="10" y="394"/>
                </a:cxn>
              </a:cxnLst>
              <a:rect l="0" t="0" r="r" b="b"/>
              <a:pathLst>
                <a:path w="1500" h="422">
                  <a:moveTo>
                    <a:pt x="1472" y="288"/>
                  </a:moveTo>
                  <a:cubicBezTo>
                    <a:pt x="1486" y="239"/>
                    <a:pt x="1500" y="190"/>
                    <a:pt x="1472" y="146"/>
                  </a:cubicBezTo>
                  <a:cubicBezTo>
                    <a:pt x="1444" y="102"/>
                    <a:pt x="1412" y="44"/>
                    <a:pt x="1303" y="22"/>
                  </a:cubicBezTo>
                  <a:cubicBezTo>
                    <a:pt x="1194" y="0"/>
                    <a:pt x="959" y="6"/>
                    <a:pt x="816" y="13"/>
                  </a:cubicBezTo>
                  <a:cubicBezTo>
                    <a:pt x="673" y="20"/>
                    <a:pt x="568" y="7"/>
                    <a:pt x="444" y="66"/>
                  </a:cubicBezTo>
                  <a:cubicBezTo>
                    <a:pt x="320" y="125"/>
                    <a:pt x="144" y="312"/>
                    <a:pt x="72" y="367"/>
                  </a:cubicBezTo>
                  <a:cubicBezTo>
                    <a:pt x="0" y="422"/>
                    <a:pt x="5" y="408"/>
                    <a:pt x="10" y="394"/>
                  </a:cubicBezTo>
                </a:path>
              </a:pathLst>
            </a:custGeom>
            <a:noFill/>
            <a:ln w="38100" cmpd="sng">
              <a:solidFill>
                <a:srgbClr val="FF3300"/>
              </a:solidFill>
              <a:round/>
              <a:headEnd type="none" w="med" len="med"/>
              <a:tailEnd type="triangle" w="med" len="med"/>
            </a:ln>
            <a:effectLst/>
          </p:spPr>
          <p:txBody>
            <a:bodyPr/>
            <a:lstStyle/>
            <a:p>
              <a:endParaRPr lang="zh-CN" altLang="en-US"/>
            </a:p>
          </p:txBody>
        </p:sp>
        <p:sp>
          <p:nvSpPr>
            <p:cNvPr id="18451" name="Text Box 19"/>
            <p:cNvSpPr txBox="1">
              <a:spLocks noChangeArrowheads="1"/>
            </p:cNvSpPr>
            <p:nvPr/>
          </p:nvSpPr>
          <p:spPr bwMode="auto">
            <a:xfrm>
              <a:off x="624" y="1283"/>
              <a:ext cx="1439" cy="729"/>
            </a:xfrm>
            <a:prstGeom prst="rect">
              <a:avLst/>
            </a:prstGeom>
            <a:noFill/>
            <a:ln w="9525">
              <a:solidFill>
                <a:schemeClr val="tx1"/>
              </a:solidFill>
              <a:miter lim="800000"/>
              <a:headEnd/>
              <a:tailEnd/>
            </a:ln>
            <a:effectLst/>
          </p:spPr>
          <p:txBody>
            <a:bodyPr>
              <a:spAutoFit/>
            </a:bodyPr>
            <a:lstStyle/>
            <a:p>
              <a:pPr algn="ctr">
                <a:spcBef>
                  <a:spcPct val="50000"/>
                </a:spcBef>
              </a:pPr>
              <a:r>
                <a:rPr kumimoji="1" lang="en-US" altLang="zh-CN" sz="2800">
                  <a:latin typeface="Times New Roman" pitchFamily="18" charset="0"/>
                </a:rPr>
                <a:t>TOF      trigger</a:t>
              </a:r>
            </a:p>
          </p:txBody>
        </p:sp>
        <p:sp>
          <p:nvSpPr>
            <p:cNvPr id="18452" name="Text Box 20"/>
            <p:cNvSpPr txBox="1">
              <a:spLocks noChangeArrowheads="1"/>
            </p:cNvSpPr>
            <p:nvPr/>
          </p:nvSpPr>
          <p:spPr bwMode="auto">
            <a:xfrm>
              <a:off x="2113" y="1545"/>
              <a:ext cx="691" cy="279"/>
            </a:xfrm>
            <a:prstGeom prst="rect">
              <a:avLst/>
            </a:prstGeom>
            <a:noFill/>
            <a:ln w="9525">
              <a:noFill/>
              <a:miter lim="800000"/>
              <a:headEnd/>
              <a:tailEnd/>
            </a:ln>
            <a:effectLst/>
          </p:spPr>
          <p:txBody>
            <a:bodyPr wrap="none">
              <a:spAutoFit/>
            </a:bodyPr>
            <a:lstStyle/>
            <a:p>
              <a:r>
                <a:rPr kumimoji="1" lang="en-US" altLang="zh-CN">
                  <a:latin typeface="Times New Roman" pitchFamily="18" charset="0"/>
                </a:rPr>
                <a:t>9UVME</a:t>
              </a:r>
            </a:p>
          </p:txBody>
        </p:sp>
        <p:sp>
          <p:nvSpPr>
            <p:cNvPr id="18453" name="Freeform 21"/>
            <p:cNvSpPr>
              <a:spLocks/>
            </p:cNvSpPr>
            <p:nvPr/>
          </p:nvSpPr>
          <p:spPr bwMode="auto">
            <a:xfrm>
              <a:off x="247" y="1872"/>
              <a:ext cx="820" cy="564"/>
            </a:xfrm>
            <a:custGeom>
              <a:avLst/>
              <a:gdLst/>
              <a:ahLst/>
              <a:cxnLst>
                <a:cxn ang="0">
                  <a:pos x="9" y="1054"/>
                </a:cxn>
                <a:cxn ang="0">
                  <a:pos x="0" y="416"/>
                </a:cxn>
                <a:cxn ang="0">
                  <a:pos x="1028" y="416"/>
                </a:cxn>
                <a:cxn ang="0">
                  <a:pos x="1028" y="0"/>
                </a:cxn>
              </a:cxnLst>
              <a:rect l="0" t="0" r="r" b="b"/>
              <a:pathLst>
                <a:path w="1028" h="1054">
                  <a:moveTo>
                    <a:pt x="9" y="1054"/>
                  </a:moveTo>
                  <a:lnTo>
                    <a:pt x="0" y="416"/>
                  </a:lnTo>
                  <a:lnTo>
                    <a:pt x="1028" y="416"/>
                  </a:lnTo>
                  <a:lnTo>
                    <a:pt x="1028" y="0"/>
                  </a:lnTo>
                </a:path>
              </a:pathLst>
            </a:custGeom>
            <a:noFill/>
            <a:ln w="38100" cmpd="sng">
              <a:solidFill>
                <a:srgbClr val="FF3300"/>
              </a:solidFill>
              <a:round/>
              <a:headEnd type="none" w="med" len="med"/>
              <a:tailEnd type="triangle" w="med" len="med"/>
            </a:ln>
            <a:effectLst/>
          </p:spPr>
          <p:txBody>
            <a:bodyPr/>
            <a:lstStyle/>
            <a:p>
              <a:endParaRPr lang="zh-CN" altLang="en-US"/>
            </a:p>
          </p:txBody>
        </p:sp>
        <p:sp>
          <p:nvSpPr>
            <p:cNvPr id="18454" name="Freeform 22"/>
            <p:cNvSpPr>
              <a:spLocks/>
            </p:cNvSpPr>
            <p:nvPr/>
          </p:nvSpPr>
          <p:spPr bwMode="auto">
            <a:xfrm>
              <a:off x="1279" y="1901"/>
              <a:ext cx="1060" cy="595"/>
            </a:xfrm>
            <a:custGeom>
              <a:avLst/>
              <a:gdLst/>
              <a:ahLst/>
              <a:cxnLst>
                <a:cxn ang="0">
                  <a:pos x="1329" y="1036"/>
                </a:cxn>
                <a:cxn ang="0">
                  <a:pos x="1329" y="398"/>
                </a:cxn>
                <a:cxn ang="0">
                  <a:pos x="0" y="398"/>
                </a:cxn>
                <a:cxn ang="0">
                  <a:pos x="0" y="0"/>
                </a:cxn>
              </a:cxnLst>
              <a:rect l="0" t="0" r="r" b="b"/>
              <a:pathLst>
                <a:path w="1329" h="1036">
                  <a:moveTo>
                    <a:pt x="1329" y="1036"/>
                  </a:moveTo>
                  <a:lnTo>
                    <a:pt x="1329" y="398"/>
                  </a:lnTo>
                  <a:lnTo>
                    <a:pt x="0" y="398"/>
                  </a:lnTo>
                  <a:lnTo>
                    <a:pt x="0" y="0"/>
                  </a:lnTo>
                </a:path>
              </a:pathLst>
            </a:custGeom>
            <a:noFill/>
            <a:ln w="38100" cmpd="sng">
              <a:solidFill>
                <a:srgbClr val="CC00FF"/>
              </a:solidFill>
              <a:round/>
              <a:headEnd type="none" w="med" len="med"/>
              <a:tailEnd type="triangle" w="med" len="med"/>
            </a:ln>
            <a:effectLst/>
          </p:spPr>
          <p:txBody>
            <a:bodyPr/>
            <a:lstStyle/>
            <a:p>
              <a:endParaRPr lang="zh-CN" altLang="en-US"/>
            </a:p>
          </p:txBody>
        </p:sp>
        <p:sp>
          <p:nvSpPr>
            <p:cNvPr id="18455" name="Line 23"/>
            <p:cNvSpPr>
              <a:spLocks noChangeShapeType="1"/>
            </p:cNvSpPr>
            <p:nvPr/>
          </p:nvSpPr>
          <p:spPr bwMode="auto">
            <a:xfrm flipV="1">
              <a:off x="1033" y="1020"/>
              <a:ext cx="0" cy="264"/>
            </a:xfrm>
            <a:prstGeom prst="line">
              <a:avLst/>
            </a:prstGeom>
            <a:noFill/>
            <a:ln w="38100">
              <a:solidFill>
                <a:srgbClr val="CC9900"/>
              </a:solidFill>
              <a:round/>
              <a:headEnd/>
              <a:tailEnd type="triangle" w="med" len="med"/>
            </a:ln>
            <a:effectLst/>
          </p:spPr>
          <p:txBody>
            <a:bodyPr/>
            <a:lstStyle/>
            <a:p>
              <a:endParaRPr lang="zh-CN" altLang="en-US"/>
            </a:p>
          </p:txBody>
        </p:sp>
        <p:sp>
          <p:nvSpPr>
            <p:cNvPr id="18456" name="Line 24"/>
            <p:cNvSpPr>
              <a:spLocks noChangeShapeType="1"/>
            </p:cNvSpPr>
            <p:nvPr/>
          </p:nvSpPr>
          <p:spPr bwMode="auto">
            <a:xfrm flipV="1">
              <a:off x="1174" y="1000"/>
              <a:ext cx="0" cy="275"/>
            </a:xfrm>
            <a:prstGeom prst="line">
              <a:avLst/>
            </a:prstGeom>
            <a:noFill/>
            <a:ln w="38100">
              <a:solidFill>
                <a:srgbClr val="33CCFF"/>
              </a:solidFill>
              <a:round/>
              <a:headEnd/>
              <a:tailEnd type="triangle" w="med" len="med"/>
            </a:ln>
            <a:effectLst/>
          </p:spPr>
          <p:txBody>
            <a:bodyPr/>
            <a:lstStyle/>
            <a:p>
              <a:endParaRPr lang="zh-CN" altLang="en-US"/>
            </a:p>
          </p:txBody>
        </p:sp>
        <p:sp>
          <p:nvSpPr>
            <p:cNvPr id="18457" name="Line 25"/>
            <p:cNvSpPr>
              <a:spLocks noChangeShapeType="1"/>
            </p:cNvSpPr>
            <p:nvPr/>
          </p:nvSpPr>
          <p:spPr bwMode="auto">
            <a:xfrm flipH="1" flipV="1">
              <a:off x="1316" y="1009"/>
              <a:ext cx="0" cy="275"/>
            </a:xfrm>
            <a:prstGeom prst="line">
              <a:avLst/>
            </a:prstGeom>
            <a:noFill/>
            <a:ln w="28575">
              <a:solidFill>
                <a:srgbClr val="009900"/>
              </a:solidFill>
              <a:round/>
              <a:headEnd type="triangle" w="med" len="med"/>
              <a:tailEnd type="triangle" w="med" len="med"/>
            </a:ln>
            <a:effectLst/>
          </p:spPr>
          <p:txBody>
            <a:bodyPr/>
            <a:lstStyle/>
            <a:p>
              <a:endParaRPr lang="zh-CN" altLang="en-US"/>
            </a:p>
          </p:txBody>
        </p:sp>
        <p:sp>
          <p:nvSpPr>
            <p:cNvPr id="18458" name="Line 26"/>
            <p:cNvSpPr>
              <a:spLocks noChangeShapeType="1"/>
            </p:cNvSpPr>
            <p:nvPr/>
          </p:nvSpPr>
          <p:spPr bwMode="auto">
            <a:xfrm>
              <a:off x="96" y="1632"/>
              <a:ext cx="528" cy="0"/>
            </a:xfrm>
            <a:prstGeom prst="line">
              <a:avLst/>
            </a:prstGeom>
            <a:noFill/>
            <a:ln w="28575">
              <a:solidFill>
                <a:srgbClr val="CC3300"/>
              </a:solidFill>
              <a:round/>
              <a:headEnd/>
              <a:tailEnd type="triangle" w="med" len="med"/>
            </a:ln>
            <a:effectLst/>
          </p:spPr>
          <p:txBody>
            <a:bodyPr/>
            <a:lstStyle/>
            <a:p>
              <a:endParaRPr lang="zh-CN" altLang="en-US"/>
            </a:p>
          </p:txBody>
        </p:sp>
        <p:sp>
          <p:nvSpPr>
            <p:cNvPr id="18459" name="Text Box 27"/>
            <p:cNvSpPr txBox="1">
              <a:spLocks noChangeArrowheads="1"/>
            </p:cNvSpPr>
            <p:nvPr/>
          </p:nvSpPr>
          <p:spPr bwMode="auto">
            <a:xfrm>
              <a:off x="144" y="1234"/>
              <a:ext cx="565" cy="348"/>
            </a:xfrm>
            <a:prstGeom prst="rect">
              <a:avLst/>
            </a:prstGeom>
            <a:noFill/>
            <a:ln w="9525">
              <a:noFill/>
              <a:miter lim="800000"/>
              <a:headEnd/>
              <a:tailEnd/>
            </a:ln>
            <a:effectLst/>
          </p:spPr>
          <p:txBody>
            <a:bodyPr wrap="none">
              <a:spAutoFit/>
            </a:bodyPr>
            <a:lstStyle/>
            <a:p>
              <a:r>
                <a:rPr kumimoji="1" lang="en-US" altLang="zh-CN" sz="2400">
                  <a:latin typeface="Times New Roman" pitchFamily="18" charset="0"/>
                </a:rPr>
                <a:t>CLK</a:t>
              </a:r>
            </a:p>
          </p:txBody>
        </p:sp>
        <p:sp>
          <p:nvSpPr>
            <p:cNvPr id="18460" name="Text Box 28"/>
            <p:cNvSpPr txBox="1">
              <a:spLocks noChangeArrowheads="1"/>
            </p:cNvSpPr>
            <p:nvPr/>
          </p:nvSpPr>
          <p:spPr bwMode="auto">
            <a:xfrm>
              <a:off x="528" y="3360"/>
              <a:ext cx="1446" cy="302"/>
            </a:xfrm>
            <a:prstGeom prst="rect">
              <a:avLst/>
            </a:prstGeom>
            <a:noFill/>
            <a:ln w="9525">
              <a:noFill/>
              <a:miter lim="800000"/>
              <a:headEnd/>
              <a:tailEnd/>
            </a:ln>
            <a:effectLst/>
          </p:spPr>
          <p:txBody>
            <a:bodyPr wrap="none">
              <a:spAutoFit/>
            </a:bodyPr>
            <a:lstStyle/>
            <a:p>
              <a:r>
                <a:rPr kumimoji="1" lang="en-US" altLang="zh-CN" sz="2000">
                  <a:latin typeface="Times New Roman" pitchFamily="18" charset="0"/>
                </a:rPr>
                <a:t>TOF trigger block</a:t>
              </a:r>
            </a:p>
          </p:txBody>
        </p:sp>
        <p:sp>
          <p:nvSpPr>
            <p:cNvPr id="18461" name="Text Box 29"/>
            <p:cNvSpPr txBox="1">
              <a:spLocks noChangeArrowheads="1"/>
            </p:cNvSpPr>
            <p:nvPr/>
          </p:nvSpPr>
          <p:spPr bwMode="auto">
            <a:xfrm>
              <a:off x="192" y="859"/>
              <a:ext cx="974" cy="348"/>
            </a:xfrm>
            <a:prstGeom prst="rect">
              <a:avLst/>
            </a:prstGeom>
            <a:noFill/>
            <a:ln w="9525">
              <a:noFill/>
              <a:miter lim="800000"/>
              <a:headEnd/>
              <a:tailEnd/>
            </a:ln>
            <a:effectLst/>
          </p:spPr>
          <p:txBody>
            <a:bodyPr wrap="none">
              <a:spAutoFit/>
            </a:bodyPr>
            <a:lstStyle/>
            <a:p>
              <a:r>
                <a:rPr kumimoji="1" lang="en-US" altLang="zh-CN" sz="2400">
                  <a:latin typeface="Times New Roman" pitchFamily="18" charset="0"/>
                </a:rPr>
                <a:t>Trg cond.</a:t>
              </a:r>
            </a:p>
          </p:txBody>
        </p:sp>
        <p:sp>
          <p:nvSpPr>
            <p:cNvPr id="18462" name="Text Box 30"/>
            <p:cNvSpPr txBox="1">
              <a:spLocks noChangeArrowheads="1"/>
            </p:cNvSpPr>
            <p:nvPr/>
          </p:nvSpPr>
          <p:spPr bwMode="auto">
            <a:xfrm>
              <a:off x="1022" y="734"/>
              <a:ext cx="685" cy="348"/>
            </a:xfrm>
            <a:prstGeom prst="rect">
              <a:avLst/>
            </a:prstGeom>
            <a:noFill/>
            <a:ln w="9525">
              <a:noFill/>
              <a:miter lim="800000"/>
              <a:headEnd/>
              <a:tailEnd/>
            </a:ln>
            <a:effectLst/>
          </p:spPr>
          <p:txBody>
            <a:bodyPr wrap="none">
              <a:spAutoFit/>
            </a:bodyPr>
            <a:lstStyle/>
            <a:p>
              <a:r>
                <a:rPr kumimoji="1" lang="en-US" altLang="zh-CN" sz="2400">
                  <a:latin typeface="Times New Roman" pitchFamily="18" charset="0"/>
                </a:rPr>
                <a:t>Match</a:t>
              </a:r>
            </a:p>
          </p:txBody>
        </p:sp>
        <p:sp>
          <p:nvSpPr>
            <p:cNvPr id="18463" name="Text Box 31"/>
            <p:cNvSpPr txBox="1">
              <a:spLocks noChangeArrowheads="1"/>
            </p:cNvSpPr>
            <p:nvPr/>
          </p:nvSpPr>
          <p:spPr bwMode="auto">
            <a:xfrm>
              <a:off x="1537" y="955"/>
              <a:ext cx="993" cy="349"/>
            </a:xfrm>
            <a:prstGeom prst="rect">
              <a:avLst/>
            </a:prstGeom>
            <a:noFill/>
            <a:ln w="9525">
              <a:noFill/>
              <a:miter lim="800000"/>
              <a:headEnd/>
              <a:tailEnd/>
            </a:ln>
            <a:effectLst/>
          </p:spPr>
          <p:txBody>
            <a:bodyPr wrap="none">
              <a:spAutoFit/>
            </a:bodyPr>
            <a:lstStyle/>
            <a:p>
              <a:r>
                <a:rPr kumimoji="1" lang="en-US" altLang="zh-CN" sz="2400">
                  <a:latin typeface="Times New Roman" pitchFamily="18" charset="0"/>
                </a:rPr>
                <a:t>Fast contr</a:t>
              </a:r>
            </a:p>
          </p:txBody>
        </p:sp>
        <p:sp>
          <p:nvSpPr>
            <p:cNvPr id="18464" name="Line 32"/>
            <p:cNvSpPr>
              <a:spLocks noChangeShapeType="1"/>
            </p:cNvSpPr>
            <p:nvPr/>
          </p:nvSpPr>
          <p:spPr bwMode="auto">
            <a:xfrm>
              <a:off x="48" y="2112"/>
              <a:ext cx="2400" cy="0"/>
            </a:xfrm>
            <a:prstGeom prst="line">
              <a:avLst/>
            </a:prstGeom>
            <a:noFill/>
            <a:ln w="9525">
              <a:solidFill>
                <a:schemeClr val="tx1"/>
              </a:solidFill>
              <a:prstDash val="lgDashDotDot"/>
              <a:round/>
              <a:headEnd/>
              <a:tailEnd/>
            </a:ln>
            <a:effectLst/>
          </p:spPr>
          <p:txBody>
            <a:bodyPr/>
            <a:lstStyle/>
            <a:p>
              <a:endParaRPr lang="zh-CN" altLang="en-US"/>
            </a:p>
          </p:txBody>
        </p:sp>
        <p:sp>
          <p:nvSpPr>
            <p:cNvPr id="18465" name="Text Box 33"/>
            <p:cNvSpPr txBox="1">
              <a:spLocks noChangeArrowheads="1"/>
            </p:cNvSpPr>
            <p:nvPr/>
          </p:nvSpPr>
          <p:spPr bwMode="auto">
            <a:xfrm>
              <a:off x="0" y="1776"/>
              <a:ext cx="938" cy="348"/>
            </a:xfrm>
            <a:prstGeom prst="rect">
              <a:avLst/>
            </a:prstGeom>
            <a:noFill/>
            <a:ln w="9525">
              <a:noFill/>
              <a:miter lim="800000"/>
              <a:headEnd/>
              <a:tailEnd/>
            </a:ln>
            <a:effectLst/>
          </p:spPr>
          <p:txBody>
            <a:bodyPr wrap="none">
              <a:spAutoFit/>
            </a:bodyPr>
            <a:lstStyle/>
            <a:p>
              <a:r>
                <a:rPr kumimoji="1" lang="en-US" altLang="zh-CN" sz="2400">
                  <a:latin typeface="Times New Roman" pitchFamily="18" charset="0"/>
                </a:rPr>
                <a:t>Opt-fiber</a:t>
              </a:r>
            </a:p>
          </p:txBody>
        </p:sp>
        <p:sp>
          <p:nvSpPr>
            <p:cNvPr id="18466" name="Line 34"/>
            <p:cNvSpPr>
              <a:spLocks noChangeShapeType="1"/>
            </p:cNvSpPr>
            <p:nvPr/>
          </p:nvSpPr>
          <p:spPr bwMode="auto">
            <a:xfrm>
              <a:off x="528" y="2016"/>
              <a:ext cx="480" cy="96"/>
            </a:xfrm>
            <a:prstGeom prst="line">
              <a:avLst/>
            </a:prstGeom>
            <a:noFill/>
            <a:ln w="9525">
              <a:solidFill>
                <a:schemeClr val="tx1"/>
              </a:solidFill>
              <a:round/>
              <a:headEnd/>
              <a:tailEnd type="triangle" w="med" len="med"/>
            </a:ln>
            <a:effectLst/>
          </p:spPr>
          <p:txBody>
            <a:bodyPr/>
            <a:lstStyle/>
            <a:p>
              <a:endParaRPr lang="zh-CN" altLang="en-US"/>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4"/>
          <p:cNvSpPr>
            <a:spLocks noGrp="1"/>
          </p:cNvSpPr>
          <p:nvPr>
            <p:ph type="dt" sz="half" idx="10"/>
          </p:nvPr>
        </p:nvSpPr>
        <p:spPr/>
        <p:txBody>
          <a:bodyPr/>
          <a:lstStyle/>
          <a:p>
            <a:r>
              <a:rPr lang="en-US" altLang="zh-CN" smtClean="0"/>
              <a:t>2014-7-18 IHEP</a:t>
            </a:r>
            <a:endParaRPr lang="en-US" altLang="zh-CN"/>
          </a:p>
        </p:txBody>
      </p:sp>
      <p:sp>
        <p:nvSpPr>
          <p:cNvPr id="7" name="灯片编号占位符 5"/>
          <p:cNvSpPr>
            <a:spLocks noGrp="1"/>
          </p:cNvSpPr>
          <p:nvPr>
            <p:ph type="sldNum" sz="quarter" idx="11"/>
          </p:nvPr>
        </p:nvSpPr>
        <p:spPr/>
        <p:txBody>
          <a:bodyPr/>
          <a:lstStyle/>
          <a:p>
            <a:fld id="{7451A9BE-D909-4BDB-8256-D0C26190C5D5}" type="slidenum">
              <a:rPr lang="en-US" altLang="zh-CN"/>
              <a:pPr/>
              <a:t>45</a:t>
            </a:fld>
            <a:endParaRPr lang="en-US" altLang="zh-CN"/>
          </a:p>
        </p:txBody>
      </p:sp>
      <p:sp>
        <p:nvSpPr>
          <p:cNvPr id="8" name="页脚占位符 6"/>
          <p:cNvSpPr>
            <a:spLocks noGrp="1"/>
          </p:cNvSpPr>
          <p:nvPr>
            <p:ph type="ftr" sz="quarter" idx="12"/>
          </p:nvPr>
        </p:nvSpPr>
        <p:spPr/>
        <p:txBody>
          <a:bodyPr/>
          <a:lstStyle/>
          <a:p>
            <a:r>
              <a:rPr lang="pt-BR" altLang="zh-CN" smtClean="0"/>
              <a:t>Z.-A. LIU     EPC Seminar</a:t>
            </a:r>
            <a:endParaRPr lang="en-US" altLang="zh-CN"/>
          </a:p>
        </p:txBody>
      </p:sp>
      <p:sp>
        <p:nvSpPr>
          <p:cNvPr id="109570" name="Rectangle 2"/>
          <p:cNvSpPr>
            <a:spLocks noGrp="1" noRot="1" noChangeArrowheads="1"/>
          </p:cNvSpPr>
          <p:nvPr>
            <p:ph type="title"/>
          </p:nvPr>
        </p:nvSpPr>
        <p:spPr>
          <a:xfrm>
            <a:off x="684213" y="188913"/>
            <a:ext cx="7772400" cy="647700"/>
          </a:xfrm>
          <a:solidFill>
            <a:srgbClr val="0000FF"/>
          </a:solidFill>
        </p:spPr>
        <p:txBody>
          <a:bodyPr/>
          <a:lstStyle/>
          <a:p>
            <a:r>
              <a:rPr lang="en-US" altLang="zh-CN" sz="4000"/>
              <a:t>TOF trigger modules</a:t>
            </a:r>
          </a:p>
        </p:txBody>
      </p:sp>
      <p:sp>
        <p:nvSpPr>
          <p:cNvPr id="109571" name="Rectangle 3"/>
          <p:cNvSpPr>
            <a:spLocks noGrp="1" noChangeArrowheads="1"/>
          </p:cNvSpPr>
          <p:nvPr>
            <p:ph type="body" sz="half" idx="1"/>
          </p:nvPr>
        </p:nvSpPr>
        <p:spPr>
          <a:xfrm>
            <a:off x="179388" y="1125538"/>
            <a:ext cx="5832475" cy="5183187"/>
          </a:xfrm>
        </p:spPr>
        <p:txBody>
          <a:bodyPr/>
          <a:lstStyle/>
          <a:p>
            <a:r>
              <a:rPr lang="en-US" altLang="zh-CN" sz="2400"/>
              <a:t>14 FEE_Rear modules</a:t>
            </a:r>
          </a:p>
          <a:p>
            <a:pPr lvl="1"/>
            <a:r>
              <a:rPr lang="en-US" altLang="zh-CN" sz="2000"/>
              <a:t>Transmitting mean timer signals to trigger</a:t>
            </a:r>
          </a:p>
          <a:p>
            <a:pPr lvl="1"/>
            <a:r>
              <a:rPr lang="en-US" altLang="zh-CN" sz="2000"/>
              <a:t>The 2nd version has been tested</a:t>
            </a:r>
          </a:p>
          <a:p>
            <a:pPr lvl="1"/>
            <a:r>
              <a:rPr lang="en-US" altLang="zh-CN" sz="2000"/>
              <a:t>Self- Synchronization</a:t>
            </a:r>
            <a:endParaRPr lang="en-US" altLang="zh-CN" sz="2000" baseline="30000"/>
          </a:p>
          <a:p>
            <a:r>
              <a:rPr lang="en-US" altLang="zh-CN" sz="2400"/>
              <a:t>1 TOF sub-trigger module</a:t>
            </a:r>
          </a:p>
          <a:p>
            <a:pPr lvl="1"/>
            <a:r>
              <a:rPr lang="en-US" altLang="zh-CN" sz="2000" b="1"/>
              <a:t>upgradable</a:t>
            </a:r>
          </a:p>
          <a:p>
            <a:pPr lvl="1"/>
            <a:r>
              <a:rPr lang="en-US" altLang="zh-CN" sz="2000" b="1">
                <a:sym typeface="Wingdings 2" pitchFamily="18" charset="2"/>
              </a:rPr>
              <a:t>Firmware online modification/reconfiguration</a:t>
            </a:r>
            <a:endParaRPr lang="zh-CN" altLang="en-NZ" sz="2000" b="1"/>
          </a:p>
          <a:p>
            <a:pPr lvl="1"/>
            <a:r>
              <a:rPr lang="en-NZ" altLang="zh-CN" sz="2000" b="1"/>
              <a:t>Dead time loss</a:t>
            </a:r>
          </a:p>
          <a:p>
            <a:pPr lvl="1"/>
            <a:r>
              <a:rPr lang="en-US" altLang="zh-CN" sz="2000" b="1">
                <a:sym typeface="Wingdings 2" pitchFamily="18" charset="2"/>
              </a:rPr>
              <a:t> optical fiber transmission</a:t>
            </a:r>
          </a:p>
          <a:p>
            <a:pPr lvl="2"/>
            <a:r>
              <a:rPr lang="en-NZ" altLang="zh-CN" sz="1800" b="1"/>
              <a:t>Minimized # of signal channels</a:t>
            </a:r>
          </a:p>
          <a:p>
            <a:pPr lvl="2"/>
            <a:r>
              <a:rPr lang="en-NZ" altLang="zh-CN" sz="1800" b="1"/>
              <a:t>Decreased signal loss</a:t>
            </a:r>
          </a:p>
          <a:p>
            <a:pPr lvl="2"/>
            <a:r>
              <a:rPr lang="en-US" altLang="zh-CN" sz="1800" b="1">
                <a:sym typeface="Wingdings 2" pitchFamily="18" charset="2"/>
              </a:rPr>
              <a:t>Decreased interference</a:t>
            </a:r>
            <a:endParaRPr lang="en-NZ" altLang="zh-CN" sz="1800" b="1"/>
          </a:p>
          <a:p>
            <a:pPr lvl="1"/>
            <a:r>
              <a:rPr lang="en-US" altLang="zh-CN" sz="2000" b="1">
                <a:sym typeface="Wingdings 2" pitchFamily="18" charset="2"/>
              </a:rPr>
              <a:t>FPGA, simple and reliable</a:t>
            </a:r>
            <a:endParaRPr lang="en-NZ" altLang="zh-CN" sz="2000" b="1"/>
          </a:p>
        </p:txBody>
      </p:sp>
      <p:pic>
        <p:nvPicPr>
          <p:cNvPr id="109572" name="Picture 4"/>
          <p:cNvPicPr>
            <a:picLocks noChangeAspect="1" noChangeArrowheads="1"/>
          </p:cNvPicPr>
          <p:nvPr/>
        </p:nvPicPr>
        <p:blipFill>
          <a:blip r:embed="rId2" cstate="print"/>
          <a:srcRect/>
          <a:stretch>
            <a:fillRect/>
          </a:stretch>
        </p:blipFill>
        <p:spPr bwMode="auto">
          <a:xfrm>
            <a:off x="6804025" y="1341438"/>
            <a:ext cx="2270125" cy="1685925"/>
          </a:xfrm>
          <a:prstGeom prst="rect">
            <a:avLst/>
          </a:prstGeom>
          <a:noFill/>
        </p:spPr>
      </p:pic>
      <p:pic>
        <p:nvPicPr>
          <p:cNvPr id="109573" name="Picture 5" descr="PC150281"/>
          <p:cNvPicPr>
            <a:picLocks noGrp="1" noChangeAspect="1" noChangeArrowheads="1"/>
          </p:cNvPicPr>
          <p:nvPr>
            <p:ph sz="half" idx="2"/>
          </p:nvPr>
        </p:nvPicPr>
        <p:blipFill>
          <a:blip r:embed="rId3" cstate="print"/>
          <a:srcRect/>
          <a:stretch>
            <a:fillRect/>
          </a:stretch>
        </p:blipFill>
        <p:spPr>
          <a:xfrm>
            <a:off x="5148263" y="3429000"/>
            <a:ext cx="3810000" cy="2857500"/>
          </a:xfrm>
          <a:no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95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3"/>
          <p:cNvSpPr>
            <a:spLocks noGrp="1"/>
          </p:cNvSpPr>
          <p:nvPr>
            <p:ph type="dt" sz="half" idx="10"/>
          </p:nvPr>
        </p:nvSpPr>
        <p:spPr/>
        <p:txBody>
          <a:bodyPr/>
          <a:lstStyle/>
          <a:p>
            <a:r>
              <a:rPr lang="en-US" altLang="zh-CN" smtClean="0"/>
              <a:t>2014-7-18 IHEP</a:t>
            </a:r>
            <a:endParaRPr lang="en-US" altLang="zh-CN"/>
          </a:p>
        </p:txBody>
      </p:sp>
      <p:sp>
        <p:nvSpPr>
          <p:cNvPr id="6" name="灯片编号占位符 4"/>
          <p:cNvSpPr>
            <a:spLocks noGrp="1"/>
          </p:cNvSpPr>
          <p:nvPr>
            <p:ph type="sldNum" sz="quarter" idx="11"/>
          </p:nvPr>
        </p:nvSpPr>
        <p:spPr/>
        <p:txBody>
          <a:bodyPr/>
          <a:lstStyle/>
          <a:p>
            <a:fld id="{421618D7-BAB6-4117-A822-84851FB53454}" type="slidenum">
              <a:rPr lang="en-US" altLang="zh-CN"/>
              <a:pPr/>
              <a:t>46</a:t>
            </a:fld>
            <a:endParaRPr lang="en-US" altLang="zh-CN"/>
          </a:p>
        </p:txBody>
      </p:sp>
      <p:sp>
        <p:nvSpPr>
          <p:cNvPr id="7" name="页脚占位符 5"/>
          <p:cNvSpPr>
            <a:spLocks noGrp="1"/>
          </p:cNvSpPr>
          <p:nvPr>
            <p:ph type="ftr" sz="quarter" idx="12"/>
          </p:nvPr>
        </p:nvSpPr>
        <p:spPr/>
        <p:txBody>
          <a:bodyPr/>
          <a:lstStyle/>
          <a:p>
            <a:r>
              <a:rPr lang="pt-BR" altLang="zh-CN" smtClean="0"/>
              <a:t>Z.-A. LIU     EPC Seminar</a:t>
            </a:r>
            <a:endParaRPr lang="en-US" altLang="zh-CN"/>
          </a:p>
        </p:txBody>
      </p:sp>
      <p:sp>
        <p:nvSpPr>
          <p:cNvPr id="203778" name="Rectangle 2"/>
          <p:cNvSpPr>
            <a:spLocks noGrp="1" noRot="1" noChangeArrowheads="1"/>
          </p:cNvSpPr>
          <p:nvPr>
            <p:ph type="title"/>
          </p:nvPr>
        </p:nvSpPr>
        <p:spPr>
          <a:xfrm>
            <a:off x="685800" y="307975"/>
            <a:ext cx="7772400" cy="366713"/>
          </a:xfrm>
        </p:spPr>
        <p:txBody>
          <a:bodyPr/>
          <a:lstStyle/>
          <a:p>
            <a:r>
              <a:rPr lang="en-US" altLang="zh-CN" sz="4000" dirty="0"/>
              <a:t>EMC </a:t>
            </a:r>
            <a:r>
              <a:rPr lang="en-US" altLang="zh-CN" sz="4000" dirty="0" err="1" smtClean="0"/>
              <a:t>subtrigger</a:t>
            </a:r>
            <a:endParaRPr lang="en-US" altLang="zh-CN" sz="4000" dirty="0"/>
          </a:p>
        </p:txBody>
      </p:sp>
      <p:pic>
        <p:nvPicPr>
          <p:cNvPr id="203779" name="Picture 3"/>
          <p:cNvPicPr>
            <a:picLocks noGrp="1" noChangeAspect="1" noChangeArrowheads="1"/>
          </p:cNvPicPr>
          <p:nvPr>
            <p:ph type="body" idx="1"/>
          </p:nvPr>
        </p:nvPicPr>
        <p:blipFill>
          <a:blip r:embed="rId2"/>
          <a:srcRect/>
          <a:stretch>
            <a:fillRect/>
          </a:stretch>
        </p:blipFill>
        <p:spPr>
          <a:xfrm>
            <a:off x="0" y="1125538"/>
            <a:ext cx="4356100" cy="5183187"/>
          </a:xfrm>
          <a:noFill/>
          <a:ln/>
        </p:spPr>
      </p:pic>
      <p:pic>
        <p:nvPicPr>
          <p:cNvPr id="203780" name="Picture 4"/>
          <p:cNvPicPr>
            <a:picLocks noChangeAspect="1" noChangeArrowheads="1"/>
          </p:cNvPicPr>
          <p:nvPr/>
        </p:nvPicPr>
        <p:blipFill>
          <a:blip r:embed="rId3"/>
          <a:srcRect/>
          <a:stretch>
            <a:fillRect/>
          </a:stretch>
        </p:blipFill>
        <p:spPr bwMode="auto">
          <a:xfrm>
            <a:off x="3852863" y="2420938"/>
            <a:ext cx="5256212" cy="2620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2"/>
          <p:cNvSpPr>
            <a:spLocks noGrp="1"/>
          </p:cNvSpPr>
          <p:nvPr>
            <p:ph type="dt" sz="half" idx="10"/>
          </p:nvPr>
        </p:nvSpPr>
        <p:spPr/>
        <p:txBody>
          <a:bodyPr/>
          <a:lstStyle/>
          <a:p>
            <a:r>
              <a:rPr lang="en-US" altLang="zh-CN" smtClean="0"/>
              <a:t>2014-7-18 IHEP</a:t>
            </a:r>
            <a:endParaRPr lang="en-US" altLang="zh-CN"/>
          </a:p>
        </p:txBody>
      </p:sp>
      <p:sp>
        <p:nvSpPr>
          <p:cNvPr id="6" name="灯片编号占位符 3"/>
          <p:cNvSpPr>
            <a:spLocks noGrp="1"/>
          </p:cNvSpPr>
          <p:nvPr>
            <p:ph type="sldNum" sz="quarter" idx="11"/>
          </p:nvPr>
        </p:nvSpPr>
        <p:spPr/>
        <p:txBody>
          <a:bodyPr/>
          <a:lstStyle/>
          <a:p>
            <a:fld id="{41730A88-141E-4251-84E9-DFC41D8BE072}" type="slidenum">
              <a:rPr lang="en-US" altLang="zh-CN"/>
              <a:pPr/>
              <a:t>47</a:t>
            </a:fld>
            <a:endParaRPr lang="en-US" altLang="zh-CN"/>
          </a:p>
        </p:txBody>
      </p:sp>
      <p:sp>
        <p:nvSpPr>
          <p:cNvPr id="7" name="页脚占位符 4"/>
          <p:cNvSpPr>
            <a:spLocks noGrp="1"/>
          </p:cNvSpPr>
          <p:nvPr>
            <p:ph type="ftr" sz="quarter" idx="12"/>
          </p:nvPr>
        </p:nvSpPr>
        <p:spPr/>
        <p:txBody>
          <a:bodyPr/>
          <a:lstStyle/>
          <a:p>
            <a:r>
              <a:rPr lang="pt-BR" altLang="zh-CN" smtClean="0"/>
              <a:t>Z.-A. LIU     EPC Seminar</a:t>
            </a:r>
            <a:endParaRPr lang="en-US" altLang="zh-CN"/>
          </a:p>
        </p:txBody>
      </p:sp>
      <p:sp>
        <p:nvSpPr>
          <p:cNvPr id="129026" name="Rectangle 2"/>
          <p:cNvSpPr>
            <a:spLocks noGrp="1" noRot="1" noChangeArrowheads="1"/>
          </p:cNvSpPr>
          <p:nvPr>
            <p:ph type="title"/>
          </p:nvPr>
        </p:nvSpPr>
        <p:spPr>
          <a:xfrm>
            <a:off x="762000" y="0"/>
            <a:ext cx="7772400" cy="533400"/>
          </a:xfrm>
        </p:spPr>
        <p:txBody>
          <a:bodyPr/>
          <a:lstStyle/>
          <a:p>
            <a:r>
              <a:rPr lang="en-US" altLang="zh-CN" sz="3200"/>
              <a:t>EMC Trigger</a:t>
            </a:r>
            <a:endParaRPr lang="en-US" altLang="zh-CN"/>
          </a:p>
        </p:txBody>
      </p:sp>
      <p:sp>
        <p:nvSpPr>
          <p:cNvPr id="129027" name="Text Box 3"/>
          <p:cNvSpPr txBox="1">
            <a:spLocks noChangeArrowheads="1"/>
          </p:cNvSpPr>
          <p:nvPr/>
        </p:nvSpPr>
        <p:spPr bwMode="auto">
          <a:xfrm>
            <a:off x="7224464" y="3276600"/>
            <a:ext cx="1524000" cy="1917700"/>
          </a:xfrm>
          <a:prstGeom prst="rect">
            <a:avLst/>
          </a:prstGeom>
          <a:noFill/>
          <a:ln w="9525">
            <a:noFill/>
            <a:miter lim="800000"/>
            <a:headEnd/>
            <a:tailEnd/>
          </a:ln>
          <a:effectLst/>
        </p:spPr>
        <p:txBody>
          <a:bodyPr>
            <a:spAutoFit/>
          </a:bodyPr>
          <a:lstStyle/>
          <a:p>
            <a:pPr>
              <a:spcBef>
                <a:spcPct val="50000"/>
              </a:spcBef>
            </a:pPr>
            <a:r>
              <a:rPr kumimoji="1" lang="en-US" altLang="zh-CN" sz="2400" dirty="0" err="1">
                <a:latin typeface="Times New Roman" pitchFamily="18" charset="0"/>
              </a:rPr>
              <a:t>Etot</a:t>
            </a:r>
            <a:r>
              <a:rPr kumimoji="1" lang="en-US" altLang="zh-CN" sz="2400" dirty="0">
                <a:latin typeface="Times New Roman" pitchFamily="18" charset="0"/>
              </a:rPr>
              <a:t>, </a:t>
            </a:r>
            <a:r>
              <a:rPr kumimoji="1" lang="en-US" altLang="zh-CN" sz="2400" dirty="0" err="1">
                <a:latin typeface="Times New Roman" pitchFamily="18" charset="0"/>
              </a:rPr>
              <a:t>Ncluster</a:t>
            </a:r>
            <a:r>
              <a:rPr kumimoji="1" lang="en-US" altLang="zh-CN" sz="2400" dirty="0">
                <a:latin typeface="Times New Roman" pitchFamily="18" charset="0"/>
              </a:rPr>
              <a:t>, Balance, Position in phi, theta</a:t>
            </a:r>
          </a:p>
        </p:txBody>
      </p:sp>
      <p:graphicFrame>
        <p:nvGraphicFramePr>
          <p:cNvPr id="129028" name="Object 4"/>
          <p:cNvGraphicFramePr>
            <a:graphicFrameLocks noChangeAspect="1"/>
          </p:cNvGraphicFramePr>
          <p:nvPr>
            <p:extLst>
              <p:ext uri="{D42A27DB-BD31-4B8C-83A1-F6EECF244321}">
                <p14:modId xmlns:p14="http://schemas.microsoft.com/office/powerpoint/2010/main" val="798359030"/>
              </p:ext>
            </p:extLst>
          </p:nvPr>
        </p:nvGraphicFramePr>
        <p:xfrm>
          <a:off x="475456" y="1196752"/>
          <a:ext cx="6553200" cy="3852863"/>
        </p:xfrm>
        <a:graphic>
          <a:graphicData uri="http://schemas.openxmlformats.org/presentationml/2006/ole">
            <mc:AlternateContent xmlns:mc="http://schemas.openxmlformats.org/markup-compatibility/2006">
              <mc:Choice xmlns:v="urn:schemas-microsoft-com:vml" Requires="v">
                <p:oleObj spid="_x0000_s511002" name="BMP 图象" r:id="rId3" imgW="6401355" imgH="4046571" progId="PBrush">
                  <p:embed/>
                </p:oleObj>
              </mc:Choice>
              <mc:Fallback>
                <p:oleObj name="BMP 图象" r:id="rId3" imgW="6401355" imgH="4046571"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56" y="1196752"/>
                        <a:ext cx="6553200" cy="3852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日期占位符 2"/>
          <p:cNvSpPr>
            <a:spLocks noGrp="1"/>
          </p:cNvSpPr>
          <p:nvPr>
            <p:ph type="dt" sz="half" idx="10"/>
          </p:nvPr>
        </p:nvSpPr>
        <p:spPr/>
        <p:txBody>
          <a:bodyPr/>
          <a:lstStyle/>
          <a:p>
            <a:r>
              <a:rPr lang="en-US" altLang="zh-CN" smtClean="0"/>
              <a:t>2014-7-18 IHEP</a:t>
            </a:r>
            <a:endParaRPr lang="en-US" altLang="zh-CN"/>
          </a:p>
        </p:txBody>
      </p:sp>
      <p:sp>
        <p:nvSpPr>
          <p:cNvPr id="16" name="灯片编号占位符 3"/>
          <p:cNvSpPr>
            <a:spLocks noGrp="1"/>
          </p:cNvSpPr>
          <p:nvPr>
            <p:ph type="sldNum" sz="quarter" idx="11"/>
          </p:nvPr>
        </p:nvSpPr>
        <p:spPr/>
        <p:txBody>
          <a:bodyPr/>
          <a:lstStyle/>
          <a:p>
            <a:fld id="{90F6DDF9-0E01-4F71-9CCF-01DB99475354}" type="slidenum">
              <a:rPr lang="en-US" altLang="zh-CN"/>
              <a:pPr/>
              <a:t>48</a:t>
            </a:fld>
            <a:endParaRPr lang="en-US" altLang="zh-CN"/>
          </a:p>
        </p:txBody>
      </p:sp>
      <p:sp>
        <p:nvSpPr>
          <p:cNvPr id="17" name="页脚占位符 4"/>
          <p:cNvSpPr>
            <a:spLocks noGrp="1"/>
          </p:cNvSpPr>
          <p:nvPr>
            <p:ph type="ftr" sz="quarter" idx="12"/>
          </p:nvPr>
        </p:nvSpPr>
        <p:spPr/>
        <p:txBody>
          <a:bodyPr/>
          <a:lstStyle/>
          <a:p>
            <a:r>
              <a:rPr lang="pt-BR" altLang="zh-CN" smtClean="0"/>
              <a:t>Z.-A. LIU     EPC Seminar</a:t>
            </a:r>
            <a:endParaRPr lang="en-US" altLang="zh-CN"/>
          </a:p>
        </p:txBody>
      </p:sp>
      <p:sp>
        <p:nvSpPr>
          <p:cNvPr id="131074" name="Rectangle 2"/>
          <p:cNvSpPr>
            <a:spLocks noGrp="1" noRot="1" noChangeArrowheads="1"/>
          </p:cNvSpPr>
          <p:nvPr>
            <p:ph type="title"/>
          </p:nvPr>
        </p:nvSpPr>
        <p:spPr>
          <a:xfrm>
            <a:off x="685800" y="0"/>
            <a:ext cx="7772400" cy="609600"/>
          </a:xfrm>
        </p:spPr>
        <p:txBody>
          <a:bodyPr/>
          <a:lstStyle/>
          <a:p>
            <a:r>
              <a:rPr lang="en-US" altLang="zh-CN" sz="2800"/>
              <a:t>TC and Isolated Cluster finding</a:t>
            </a:r>
          </a:p>
        </p:txBody>
      </p:sp>
      <p:sp>
        <p:nvSpPr>
          <p:cNvPr id="131075" name="Rectangle 3"/>
          <p:cNvSpPr>
            <a:spLocks noChangeArrowheads="1"/>
          </p:cNvSpPr>
          <p:nvPr/>
        </p:nvSpPr>
        <p:spPr bwMode="auto">
          <a:xfrm>
            <a:off x="3257550" y="2133600"/>
            <a:ext cx="9144000" cy="0"/>
          </a:xfrm>
          <a:prstGeom prst="rect">
            <a:avLst/>
          </a:prstGeom>
          <a:noFill/>
          <a:ln w="9525">
            <a:noFill/>
            <a:miter lim="800000"/>
            <a:headEnd/>
            <a:tailEnd/>
          </a:ln>
          <a:effectLst/>
        </p:spPr>
        <p:txBody>
          <a:bodyPr>
            <a:spAutoFit/>
          </a:bodyPr>
          <a:lstStyle/>
          <a:p>
            <a:endParaRPr lang="zh-CN" altLang="en-US"/>
          </a:p>
        </p:txBody>
      </p:sp>
      <p:sp>
        <p:nvSpPr>
          <p:cNvPr id="131076" name="Rectangle 4"/>
          <p:cNvSpPr>
            <a:spLocks noChangeArrowheads="1"/>
          </p:cNvSpPr>
          <p:nvPr/>
        </p:nvSpPr>
        <p:spPr bwMode="auto">
          <a:xfrm>
            <a:off x="3255963" y="2073275"/>
            <a:ext cx="9144000" cy="0"/>
          </a:xfrm>
          <a:prstGeom prst="rect">
            <a:avLst/>
          </a:prstGeom>
          <a:noFill/>
          <a:ln w="9525">
            <a:noFill/>
            <a:miter lim="800000"/>
            <a:headEnd/>
            <a:tailEnd/>
          </a:ln>
          <a:effectLst/>
        </p:spPr>
        <p:txBody>
          <a:bodyPr>
            <a:spAutoFit/>
          </a:bodyPr>
          <a:lstStyle/>
          <a:p>
            <a:endParaRPr lang="zh-CN" altLang="en-US"/>
          </a:p>
        </p:txBody>
      </p:sp>
      <p:sp>
        <p:nvSpPr>
          <p:cNvPr id="131077" name="Rectangle 5"/>
          <p:cNvSpPr>
            <a:spLocks noChangeArrowheads="1"/>
          </p:cNvSpPr>
          <p:nvPr/>
        </p:nvSpPr>
        <p:spPr bwMode="auto">
          <a:xfrm>
            <a:off x="1935163" y="2114550"/>
            <a:ext cx="9144000" cy="0"/>
          </a:xfrm>
          <a:prstGeom prst="rect">
            <a:avLst/>
          </a:prstGeom>
          <a:noFill/>
          <a:ln w="9525">
            <a:noFill/>
            <a:miter lim="800000"/>
            <a:headEnd/>
            <a:tailEnd/>
          </a:ln>
          <a:effectLst/>
        </p:spPr>
        <p:txBody>
          <a:bodyPr>
            <a:spAutoFit/>
          </a:bodyPr>
          <a:lstStyle/>
          <a:p>
            <a:endParaRPr lang="zh-CN" altLang="en-US"/>
          </a:p>
        </p:txBody>
      </p:sp>
      <p:sp>
        <p:nvSpPr>
          <p:cNvPr id="131078" name="Rectangle 6"/>
          <p:cNvSpPr>
            <a:spLocks noChangeArrowheads="1"/>
          </p:cNvSpPr>
          <p:nvPr/>
        </p:nvSpPr>
        <p:spPr bwMode="auto">
          <a:xfrm>
            <a:off x="3048000" y="1981200"/>
            <a:ext cx="9144000" cy="0"/>
          </a:xfrm>
          <a:prstGeom prst="rect">
            <a:avLst/>
          </a:prstGeom>
          <a:noFill/>
          <a:ln w="9525">
            <a:noFill/>
            <a:miter lim="800000"/>
            <a:headEnd/>
            <a:tailEnd/>
          </a:ln>
          <a:effectLst/>
        </p:spPr>
        <p:txBody>
          <a:bodyPr>
            <a:spAutoFit/>
          </a:bodyPr>
          <a:lstStyle/>
          <a:p>
            <a:endParaRPr lang="zh-CN" altLang="en-US"/>
          </a:p>
        </p:txBody>
      </p:sp>
      <p:graphicFrame>
        <p:nvGraphicFramePr>
          <p:cNvPr id="131079" name="Object 7"/>
          <p:cNvGraphicFramePr>
            <a:graphicFrameLocks noChangeAspect="1"/>
          </p:cNvGraphicFramePr>
          <p:nvPr/>
        </p:nvGraphicFramePr>
        <p:xfrm>
          <a:off x="76200" y="457200"/>
          <a:ext cx="4724400" cy="2738438"/>
        </p:xfrm>
        <a:graphic>
          <a:graphicData uri="http://schemas.openxmlformats.org/presentationml/2006/ole">
            <mc:AlternateContent xmlns:mc="http://schemas.openxmlformats.org/markup-compatibility/2006">
              <mc:Choice xmlns:v="urn:schemas-microsoft-com:vml" Requires="v">
                <p:oleObj spid="_x0000_s512098" name="BMP 图象" r:id="rId3" imgW="5630061" imgH="3648584" progId="PBrush">
                  <p:embed/>
                </p:oleObj>
              </mc:Choice>
              <mc:Fallback>
                <p:oleObj name="BMP 图象" r:id="rId3" imgW="5630061" imgH="3648584"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457200"/>
                        <a:ext cx="4724400" cy="273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1080" name="Object 8"/>
          <p:cNvGraphicFramePr>
            <a:graphicFrameLocks noChangeAspect="1"/>
          </p:cNvGraphicFramePr>
          <p:nvPr/>
        </p:nvGraphicFramePr>
        <p:xfrm>
          <a:off x="0" y="2662238"/>
          <a:ext cx="4876800" cy="2671762"/>
        </p:xfrm>
        <a:graphic>
          <a:graphicData uri="http://schemas.openxmlformats.org/presentationml/2006/ole">
            <mc:AlternateContent xmlns:mc="http://schemas.openxmlformats.org/markup-compatibility/2006">
              <mc:Choice xmlns:v="urn:schemas-microsoft-com:vml" Requires="v">
                <p:oleObj spid="_x0000_s512099" name="BMP 图象" r:id="rId5" imgW="5619048" imgH="3648584" progId="PBrush">
                  <p:embed/>
                </p:oleObj>
              </mc:Choice>
              <mc:Fallback>
                <p:oleObj name="BMP 图象" r:id="rId5" imgW="5619048" imgH="3648584"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662238"/>
                        <a:ext cx="4876800" cy="267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31081" name="Object 9"/>
          <p:cNvGraphicFramePr>
            <a:graphicFrameLocks noChangeAspect="1"/>
          </p:cNvGraphicFramePr>
          <p:nvPr/>
        </p:nvGraphicFramePr>
        <p:xfrm>
          <a:off x="6019800" y="2133600"/>
          <a:ext cx="2971800" cy="1981200"/>
        </p:xfrm>
        <a:graphic>
          <a:graphicData uri="http://schemas.openxmlformats.org/presentationml/2006/ole">
            <mc:AlternateContent xmlns:mc="http://schemas.openxmlformats.org/markup-compatibility/2006">
              <mc:Choice xmlns:v="urn:schemas-microsoft-com:vml" Requires="v">
                <p:oleObj spid="_x0000_s512100" name="位图图像" r:id="rId7" imgW="4742857" imgH="3161905" progId="PBrush">
                  <p:embed/>
                </p:oleObj>
              </mc:Choice>
              <mc:Fallback>
                <p:oleObj name="位图图像" r:id="rId7" imgW="4742857" imgH="3161905" progId="PBrush">
                  <p:embed/>
                  <p:pic>
                    <p:nvPicPr>
                      <p:cNvPr id="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19800" y="2133600"/>
                        <a:ext cx="2971800" cy="1981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1082" name="Rectangle 10"/>
          <p:cNvSpPr>
            <a:spLocks noChangeArrowheads="1"/>
          </p:cNvSpPr>
          <p:nvPr/>
        </p:nvSpPr>
        <p:spPr bwMode="auto">
          <a:xfrm>
            <a:off x="228600" y="5229200"/>
            <a:ext cx="3962400" cy="990600"/>
          </a:xfrm>
          <a:prstGeom prst="rect">
            <a:avLst/>
          </a:prstGeom>
          <a:noFill/>
          <a:ln w="9525">
            <a:noFill/>
            <a:miter lim="800000"/>
            <a:headEnd/>
            <a:tailEnd/>
          </a:ln>
          <a:effectLst/>
        </p:spPr>
        <p:txBody>
          <a:bodyPr/>
          <a:lstStyle/>
          <a:p>
            <a:pPr marL="342900" indent="-342900">
              <a:spcBef>
                <a:spcPct val="20000"/>
              </a:spcBef>
              <a:buFontTx/>
              <a:buChar char="•"/>
            </a:pPr>
            <a:r>
              <a:rPr kumimoji="1" lang="zh-CN" altLang="en-US" dirty="0">
                <a:latin typeface="Times New Roman" pitchFamily="18" charset="0"/>
              </a:rPr>
              <a:t>选取该组最右上角（即</a:t>
            </a:r>
            <a:r>
              <a:rPr kumimoji="1" lang="en-US" altLang="zh-CN" dirty="0">
                <a:latin typeface="Times New Roman" pitchFamily="18" charset="0"/>
              </a:rPr>
              <a:t>θ</a:t>
            </a:r>
            <a:r>
              <a:rPr kumimoji="1" lang="zh-CN" altLang="en-US" dirty="0">
                <a:latin typeface="Times New Roman" pitchFamily="18" charset="0"/>
              </a:rPr>
              <a:t>，</a:t>
            </a:r>
            <a:r>
              <a:rPr kumimoji="1" lang="en-US" altLang="zh-CN" dirty="0">
                <a:latin typeface="Times New Roman" pitchFamily="18" charset="0"/>
              </a:rPr>
              <a:t>φ</a:t>
            </a:r>
            <a:r>
              <a:rPr kumimoji="1" lang="zh-CN" altLang="en-US" dirty="0">
                <a:latin typeface="Times New Roman" pitchFamily="18" charset="0"/>
              </a:rPr>
              <a:t>向编号较大）中的触发单元为簇团位置。</a:t>
            </a:r>
            <a:r>
              <a:rPr kumimoji="1" lang="zh-CN" altLang="en-US" sz="3200" dirty="0">
                <a:latin typeface="Times New Roman" pitchFamily="18" charset="0"/>
              </a:rPr>
              <a:t> </a:t>
            </a:r>
          </a:p>
        </p:txBody>
      </p:sp>
      <p:graphicFrame>
        <p:nvGraphicFramePr>
          <p:cNvPr id="131083" name="Object 11"/>
          <p:cNvGraphicFramePr>
            <a:graphicFrameLocks noChangeAspect="1"/>
          </p:cNvGraphicFramePr>
          <p:nvPr/>
        </p:nvGraphicFramePr>
        <p:xfrm>
          <a:off x="4876800" y="533400"/>
          <a:ext cx="2971800" cy="2266950"/>
        </p:xfrm>
        <a:graphic>
          <a:graphicData uri="http://schemas.openxmlformats.org/presentationml/2006/ole">
            <mc:AlternateContent xmlns:mc="http://schemas.openxmlformats.org/markup-compatibility/2006">
              <mc:Choice xmlns:v="urn:schemas-microsoft-com:vml" Requires="v">
                <p:oleObj spid="_x0000_s512101" name="位图图像" r:id="rId9" imgW="4963218" imgH="3780952" progId="PBrush">
                  <p:embed/>
                </p:oleObj>
              </mc:Choice>
              <mc:Fallback>
                <p:oleObj name="位图图像" r:id="rId9" imgW="4963218" imgH="3780952" progId="PBrush">
                  <p:embed/>
                  <p:pic>
                    <p:nvPicPr>
                      <p:cNvPr id="0"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76800" y="533400"/>
                        <a:ext cx="2971800" cy="226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31084" name="Picture 12"/>
          <p:cNvPicPr>
            <a:picLocks noChangeAspect="1" noChangeArrowheads="1"/>
          </p:cNvPicPr>
          <p:nvPr/>
        </p:nvPicPr>
        <p:blipFill>
          <a:blip r:embed="rId11"/>
          <a:srcRect/>
          <a:stretch>
            <a:fillRect/>
          </a:stretch>
        </p:blipFill>
        <p:spPr bwMode="auto">
          <a:xfrm>
            <a:off x="4800600" y="3886200"/>
            <a:ext cx="2854325" cy="2971800"/>
          </a:xfrm>
          <a:prstGeom prst="rect">
            <a:avLst/>
          </a:prstGeom>
          <a:noFill/>
          <a:ln w="9525">
            <a:noFill/>
            <a:miter lim="800000"/>
            <a:headEnd/>
            <a:tailEnd/>
          </a:ln>
          <a:effectLst/>
        </p:spPr>
      </p:pic>
      <p:sp>
        <p:nvSpPr>
          <p:cNvPr id="131085" name="Text Box 13"/>
          <p:cNvSpPr txBox="1">
            <a:spLocks noChangeArrowheads="1"/>
          </p:cNvSpPr>
          <p:nvPr/>
        </p:nvSpPr>
        <p:spPr bwMode="auto">
          <a:xfrm>
            <a:off x="5943600" y="609600"/>
            <a:ext cx="762000" cy="336550"/>
          </a:xfrm>
          <a:prstGeom prst="rect">
            <a:avLst/>
          </a:prstGeom>
          <a:noFill/>
          <a:ln w="9525">
            <a:noFill/>
            <a:miter lim="800000"/>
            <a:headEnd/>
            <a:tailEnd/>
          </a:ln>
          <a:effectLst/>
        </p:spPr>
        <p:txBody>
          <a:bodyPr>
            <a:spAutoFit/>
          </a:bodyPr>
          <a:lstStyle/>
          <a:p>
            <a:pPr>
              <a:spcBef>
                <a:spcPct val="50000"/>
              </a:spcBef>
            </a:pPr>
            <a:r>
              <a:rPr kumimoji="1" lang="en-US" altLang="zh-CN" sz="1600">
                <a:latin typeface="Times New Roman" pitchFamily="18" charset="0"/>
              </a:rPr>
              <a:t>Barrel</a:t>
            </a:r>
          </a:p>
        </p:txBody>
      </p:sp>
      <p:sp>
        <p:nvSpPr>
          <p:cNvPr id="131086" name="Text Box 14"/>
          <p:cNvSpPr txBox="1">
            <a:spLocks noChangeArrowheads="1"/>
          </p:cNvSpPr>
          <p:nvPr/>
        </p:nvSpPr>
        <p:spPr bwMode="auto">
          <a:xfrm>
            <a:off x="6781800" y="2940050"/>
            <a:ext cx="990600" cy="336550"/>
          </a:xfrm>
          <a:prstGeom prst="rect">
            <a:avLst/>
          </a:prstGeom>
          <a:noFill/>
          <a:ln w="9525">
            <a:noFill/>
            <a:miter lim="800000"/>
            <a:headEnd/>
            <a:tailEnd/>
          </a:ln>
          <a:effectLst/>
        </p:spPr>
        <p:txBody>
          <a:bodyPr>
            <a:spAutoFit/>
          </a:bodyPr>
          <a:lstStyle/>
          <a:p>
            <a:pPr>
              <a:spcBef>
                <a:spcPct val="50000"/>
              </a:spcBef>
            </a:pPr>
            <a:r>
              <a:rPr kumimoji="1" lang="en-US" altLang="zh-CN" sz="1600">
                <a:latin typeface="Times New Roman" pitchFamily="18" charset="0"/>
              </a:rPr>
              <a:t>Endcap</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日期占位符 3"/>
          <p:cNvSpPr>
            <a:spLocks noGrp="1"/>
          </p:cNvSpPr>
          <p:nvPr>
            <p:ph type="dt" sz="half" idx="10"/>
          </p:nvPr>
        </p:nvSpPr>
        <p:spPr/>
        <p:txBody>
          <a:bodyPr/>
          <a:lstStyle/>
          <a:p>
            <a:r>
              <a:rPr lang="en-US" altLang="zh-CN" smtClean="0"/>
              <a:t>2014-7-18 IHEP</a:t>
            </a:r>
            <a:endParaRPr lang="en-US" altLang="zh-CN"/>
          </a:p>
        </p:txBody>
      </p:sp>
      <p:sp>
        <p:nvSpPr>
          <p:cNvPr id="11" name="灯片编号占位符 4"/>
          <p:cNvSpPr>
            <a:spLocks noGrp="1"/>
          </p:cNvSpPr>
          <p:nvPr>
            <p:ph type="sldNum" sz="quarter" idx="11"/>
          </p:nvPr>
        </p:nvSpPr>
        <p:spPr/>
        <p:txBody>
          <a:bodyPr/>
          <a:lstStyle/>
          <a:p>
            <a:fld id="{A4C3E239-2CE1-442E-9FFA-737D81B4457F}" type="slidenum">
              <a:rPr lang="en-US" altLang="zh-CN"/>
              <a:pPr/>
              <a:t>49</a:t>
            </a:fld>
            <a:endParaRPr lang="en-US" altLang="zh-CN"/>
          </a:p>
        </p:txBody>
      </p:sp>
      <p:sp>
        <p:nvSpPr>
          <p:cNvPr id="12" name="页脚占位符 5"/>
          <p:cNvSpPr>
            <a:spLocks noGrp="1"/>
          </p:cNvSpPr>
          <p:nvPr>
            <p:ph type="ftr" sz="quarter" idx="12"/>
          </p:nvPr>
        </p:nvSpPr>
        <p:spPr/>
        <p:txBody>
          <a:bodyPr/>
          <a:lstStyle/>
          <a:p>
            <a:r>
              <a:rPr lang="pt-BR" altLang="zh-CN" smtClean="0"/>
              <a:t>Z.-A. LIU     EPC Seminar</a:t>
            </a:r>
            <a:endParaRPr lang="en-US" altLang="zh-CN"/>
          </a:p>
        </p:txBody>
      </p:sp>
      <p:sp>
        <p:nvSpPr>
          <p:cNvPr id="132098" name="Rectangle 2"/>
          <p:cNvSpPr>
            <a:spLocks noGrp="1" noRot="1" noChangeArrowheads="1"/>
          </p:cNvSpPr>
          <p:nvPr>
            <p:ph type="title"/>
          </p:nvPr>
        </p:nvSpPr>
        <p:spPr>
          <a:xfrm>
            <a:off x="685800" y="0"/>
            <a:ext cx="7772400" cy="457200"/>
          </a:xfrm>
        </p:spPr>
        <p:txBody>
          <a:bodyPr/>
          <a:lstStyle/>
          <a:p>
            <a:r>
              <a:rPr lang="en-US" altLang="zh-CN" sz="2800" dirty="0"/>
              <a:t>TC </a:t>
            </a:r>
            <a:r>
              <a:rPr lang="en-US" altLang="zh-CN" sz="2800" dirty="0" smtClean="0"/>
              <a:t>threshold selection </a:t>
            </a:r>
            <a:r>
              <a:rPr lang="zh-CN" altLang="en-US" sz="2800" dirty="0" smtClean="0"/>
              <a:t>阈值</a:t>
            </a:r>
            <a:r>
              <a:rPr lang="zh-CN" altLang="en-US" sz="2800" dirty="0"/>
              <a:t>的选取</a:t>
            </a:r>
          </a:p>
        </p:txBody>
      </p:sp>
      <p:sp>
        <p:nvSpPr>
          <p:cNvPr id="132099" name="Rectangle 3"/>
          <p:cNvSpPr>
            <a:spLocks noGrp="1" noChangeArrowheads="1"/>
          </p:cNvSpPr>
          <p:nvPr>
            <p:ph type="body" idx="1"/>
          </p:nvPr>
        </p:nvSpPr>
        <p:spPr>
          <a:xfrm>
            <a:off x="228600" y="4725144"/>
            <a:ext cx="8915400" cy="2057400"/>
          </a:xfrm>
        </p:spPr>
        <p:txBody>
          <a:bodyPr/>
          <a:lstStyle/>
          <a:p>
            <a:pPr algn="just"/>
            <a:r>
              <a:rPr lang="zh-CN" altLang="en-US" sz="2400" dirty="0"/>
              <a:t>考虑信号堆积和基线涨落的限制，触发单元能量阈值确定为</a:t>
            </a:r>
            <a:r>
              <a:rPr lang="en-US" altLang="zh-CN" sz="2400" dirty="0"/>
              <a:t>60</a:t>
            </a:r>
            <a:r>
              <a:rPr lang="en-US" altLang="zh-CN" sz="2400" dirty="0">
                <a:latin typeface="Arial"/>
              </a:rPr>
              <a:t>—</a:t>
            </a:r>
            <a:r>
              <a:rPr lang="en-US" altLang="zh-CN" sz="2400" dirty="0"/>
              <a:t>80Mev</a:t>
            </a:r>
            <a:r>
              <a:rPr lang="zh-CN" altLang="en-US" sz="2400" dirty="0"/>
              <a:t>之间。</a:t>
            </a:r>
          </a:p>
          <a:p>
            <a:r>
              <a:rPr lang="zh-CN" altLang="en-US" sz="2400" dirty="0"/>
              <a:t>图中可见，束流</a:t>
            </a:r>
            <a:r>
              <a:rPr lang="en-US" altLang="zh-CN" sz="2400" dirty="0">
                <a:latin typeface="Arial"/>
              </a:rPr>
              <a:t>—</a:t>
            </a:r>
            <a:r>
              <a:rPr lang="zh-CN" altLang="en-US" sz="2400" dirty="0"/>
              <a:t>气体的本底的能谱集中在低能段，</a:t>
            </a:r>
            <a:r>
              <a:rPr lang="en-US" altLang="zh-CN" sz="2400" dirty="0"/>
              <a:t>60</a:t>
            </a:r>
            <a:r>
              <a:rPr lang="en-US" altLang="zh-CN" sz="2400" dirty="0">
                <a:latin typeface="Arial"/>
              </a:rPr>
              <a:t>—</a:t>
            </a:r>
            <a:r>
              <a:rPr lang="en-US" altLang="zh-CN" sz="2400" dirty="0"/>
              <a:t>80Mev</a:t>
            </a:r>
            <a:r>
              <a:rPr lang="zh-CN" altLang="en-US" sz="2400" dirty="0"/>
              <a:t>的触发单元能量阈值有能力排除在触发单元中单独沉积能量的束流本底</a:t>
            </a:r>
            <a:r>
              <a:rPr lang="zh-CN" altLang="en-US" sz="2800" dirty="0"/>
              <a:t> </a:t>
            </a:r>
          </a:p>
        </p:txBody>
      </p:sp>
      <p:graphicFrame>
        <p:nvGraphicFramePr>
          <p:cNvPr id="132100" name="Object 4"/>
          <p:cNvGraphicFramePr>
            <a:graphicFrameLocks noChangeAspect="1"/>
          </p:cNvGraphicFramePr>
          <p:nvPr/>
        </p:nvGraphicFramePr>
        <p:xfrm>
          <a:off x="0" y="609600"/>
          <a:ext cx="4343400" cy="4271963"/>
        </p:xfrm>
        <a:graphic>
          <a:graphicData uri="http://schemas.openxmlformats.org/presentationml/2006/ole">
            <mc:AlternateContent xmlns:mc="http://schemas.openxmlformats.org/markup-compatibility/2006">
              <mc:Choice xmlns:v="urn:schemas-microsoft-com:vml" Requires="v">
                <p:oleObj spid="_x0000_s513074" name="位图图像" r:id="rId3" imgW="6095238" imgH="6001588" progId="PBrush">
                  <p:embed/>
                </p:oleObj>
              </mc:Choice>
              <mc:Fallback>
                <p:oleObj name="位图图像" r:id="rId3" imgW="6095238" imgH="6001588"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9600"/>
                        <a:ext cx="4343400" cy="4271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2101" name="Object 5"/>
          <p:cNvGraphicFramePr>
            <a:graphicFrameLocks noChangeAspect="1"/>
          </p:cNvGraphicFramePr>
          <p:nvPr/>
        </p:nvGraphicFramePr>
        <p:xfrm>
          <a:off x="4906963" y="609600"/>
          <a:ext cx="4237037" cy="4267200"/>
        </p:xfrm>
        <a:graphic>
          <a:graphicData uri="http://schemas.openxmlformats.org/presentationml/2006/ole">
            <mc:AlternateContent xmlns:mc="http://schemas.openxmlformats.org/markup-compatibility/2006">
              <mc:Choice xmlns:v="urn:schemas-microsoft-com:vml" Requires="v">
                <p:oleObj spid="_x0000_s513075" name="位图图像" r:id="rId5" imgW="5915851" imgH="5952381" progId="PBrush">
                  <p:embed/>
                </p:oleObj>
              </mc:Choice>
              <mc:Fallback>
                <p:oleObj name="位图图像" r:id="rId5" imgW="5915851" imgH="5952381" progId="PBrush">
                  <p:embed/>
                  <p:pic>
                    <p:nvPicPr>
                      <p:cNvPr id="0"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06963" y="609600"/>
                        <a:ext cx="4237037" cy="4267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2102" name="Text Box 6"/>
          <p:cNvSpPr txBox="1">
            <a:spLocks noChangeArrowheads="1"/>
          </p:cNvSpPr>
          <p:nvPr/>
        </p:nvSpPr>
        <p:spPr bwMode="auto">
          <a:xfrm>
            <a:off x="2362200" y="914400"/>
            <a:ext cx="1371600" cy="457200"/>
          </a:xfrm>
          <a:prstGeom prst="rect">
            <a:avLst/>
          </a:prstGeom>
          <a:noFill/>
          <a:ln w="9525">
            <a:noFill/>
            <a:miter lim="800000"/>
            <a:headEnd/>
            <a:tailEnd/>
          </a:ln>
          <a:effectLst/>
        </p:spPr>
        <p:txBody>
          <a:bodyPr>
            <a:spAutoFit/>
          </a:bodyPr>
          <a:lstStyle/>
          <a:p>
            <a:pPr>
              <a:spcBef>
                <a:spcPct val="50000"/>
              </a:spcBef>
            </a:pPr>
            <a:r>
              <a:rPr kumimoji="1" lang="en-US" altLang="zh-CN" sz="2400">
                <a:latin typeface="Times New Roman" pitchFamily="18" charset="0"/>
              </a:rPr>
              <a:t>barrel</a:t>
            </a:r>
          </a:p>
        </p:txBody>
      </p:sp>
      <p:sp>
        <p:nvSpPr>
          <p:cNvPr id="132103" name="Text Box 7"/>
          <p:cNvSpPr txBox="1">
            <a:spLocks noChangeArrowheads="1"/>
          </p:cNvSpPr>
          <p:nvPr/>
        </p:nvSpPr>
        <p:spPr bwMode="auto">
          <a:xfrm>
            <a:off x="7543800" y="1143000"/>
            <a:ext cx="1143000" cy="457200"/>
          </a:xfrm>
          <a:prstGeom prst="rect">
            <a:avLst/>
          </a:prstGeom>
          <a:noFill/>
          <a:ln w="9525">
            <a:noFill/>
            <a:miter lim="800000"/>
            <a:headEnd/>
            <a:tailEnd/>
          </a:ln>
          <a:effectLst/>
        </p:spPr>
        <p:txBody>
          <a:bodyPr>
            <a:spAutoFit/>
          </a:bodyPr>
          <a:lstStyle/>
          <a:p>
            <a:pPr>
              <a:spcBef>
                <a:spcPct val="50000"/>
              </a:spcBef>
            </a:pPr>
            <a:r>
              <a:rPr kumimoji="1" lang="en-US" altLang="zh-CN" sz="2400">
                <a:latin typeface="Times New Roman" pitchFamily="18" charset="0"/>
              </a:rPr>
              <a:t>Endcap</a:t>
            </a:r>
          </a:p>
        </p:txBody>
      </p:sp>
      <p:sp>
        <p:nvSpPr>
          <p:cNvPr id="132104" name="Line 8"/>
          <p:cNvSpPr>
            <a:spLocks noChangeShapeType="1"/>
          </p:cNvSpPr>
          <p:nvPr/>
        </p:nvSpPr>
        <p:spPr bwMode="auto">
          <a:xfrm>
            <a:off x="533400" y="1143000"/>
            <a:ext cx="0" cy="914400"/>
          </a:xfrm>
          <a:prstGeom prst="line">
            <a:avLst/>
          </a:prstGeom>
          <a:noFill/>
          <a:ln w="38100">
            <a:solidFill>
              <a:srgbClr val="FF3300"/>
            </a:solidFill>
            <a:round/>
            <a:headEnd/>
            <a:tailEnd type="triangle" w="med" len="med"/>
          </a:ln>
          <a:effectLst/>
        </p:spPr>
        <p:txBody>
          <a:bodyPr/>
          <a:lstStyle/>
          <a:p>
            <a:endParaRPr lang="zh-CN" altLang="en-US"/>
          </a:p>
        </p:txBody>
      </p:sp>
      <p:sp>
        <p:nvSpPr>
          <p:cNvPr id="132105" name="Line 9"/>
          <p:cNvSpPr>
            <a:spLocks noChangeShapeType="1"/>
          </p:cNvSpPr>
          <p:nvPr/>
        </p:nvSpPr>
        <p:spPr bwMode="auto">
          <a:xfrm>
            <a:off x="5334000" y="838200"/>
            <a:ext cx="0" cy="914400"/>
          </a:xfrm>
          <a:prstGeom prst="line">
            <a:avLst/>
          </a:prstGeom>
          <a:noFill/>
          <a:ln w="38100">
            <a:solidFill>
              <a:srgbClr val="FF3300"/>
            </a:solidFill>
            <a:round/>
            <a:headEnd/>
            <a:tailEnd type="triangle" w="med" len="med"/>
          </a:ln>
          <a:effectLst/>
        </p:spPr>
        <p:txBody>
          <a:bodyPr/>
          <a:lstStyle/>
          <a:p>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7" name="Rectangle 3"/>
          <p:cNvSpPr>
            <a:spLocks noGrp="1" noChangeArrowheads="1"/>
          </p:cNvSpPr>
          <p:nvPr>
            <p:ph idx="1"/>
          </p:nvPr>
        </p:nvSpPr>
        <p:spPr>
          <a:xfrm>
            <a:off x="973138" y="836712"/>
            <a:ext cx="3454400" cy="4895850"/>
          </a:xfrm>
        </p:spPr>
        <p:txBody>
          <a:bodyPr>
            <a:normAutofit fontScale="85000" lnSpcReduction="10000"/>
          </a:bodyPr>
          <a:lstStyle/>
          <a:p>
            <a:r>
              <a:rPr lang="en-US" altLang="zh-CN" dirty="0" smtClean="0"/>
              <a:t>Radiation source based</a:t>
            </a:r>
            <a:endParaRPr lang="zh-CN" altLang="en-US" dirty="0"/>
          </a:p>
          <a:p>
            <a:pPr lvl="1"/>
            <a:r>
              <a:rPr lang="en-US" altLang="zh-CN" dirty="0" smtClean="0"/>
              <a:t>Source</a:t>
            </a:r>
          </a:p>
          <a:p>
            <a:pPr lvl="1"/>
            <a:r>
              <a:rPr lang="en-US" altLang="zh-CN" dirty="0" smtClean="0"/>
              <a:t>collimator</a:t>
            </a:r>
            <a:endParaRPr lang="zh-CN" altLang="en-US" dirty="0"/>
          </a:p>
          <a:p>
            <a:pPr lvl="1"/>
            <a:r>
              <a:rPr lang="en-US" altLang="zh-CN" dirty="0" smtClean="0"/>
              <a:t>Signal level/threshold</a:t>
            </a:r>
            <a:endParaRPr lang="zh-CN" altLang="en-US" dirty="0"/>
          </a:p>
          <a:p>
            <a:pPr lvl="1"/>
            <a:r>
              <a:rPr lang="en-US" altLang="zh-CN" dirty="0" smtClean="0"/>
              <a:t>Combinational logic</a:t>
            </a:r>
            <a:endParaRPr lang="zh-CN" altLang="en-US" dirty="0"/>
          </a:p>
          <a:p>
            <a:r>
              <a:rPr lang="en-US" altLang="zh-CN" dirty="0" smtClean="0"/>
              <a:t>Cosmic-ray based</a:t>
            </a:r>
            <a:endParaRPr lang="zh-CN" altLang="en-US" dirty="0"/>
          </a:p>
          <a:p>
            <a:pPr lvl="1"/>
            <a:r>
              <a:rPr lang="en-US" altLang="zh-CN" dirty="0" smtClean="0"/>
              <a:t>Long time</a:t>
            </a:r>
            <a:endParaRPr lang="zh-CN" altLang="en-US" dirty="0"/>
          </a:p>
          <a:p>
            <a:pPr lvl="1"/>
            <a:r>
              <a:rPr lang="en-US" altLang="zh-CN" dirty="0" smtClean="0"/>
              <a:t>Low efficiency</a:t>
            </a:r>
            <a:endParaRPr lang="zh-CN" altLang="en-US" dirty="0"/>
          </a:p>
          <a:p>
            <a:pPr lvl="1"/>
            <a:r>
              <a:rPr lang="en-US" altLang="zh-CN" dirty="0" smtClean="0"/>
              <a:t>As rain-</a:t>
            </a:r>
            <a:r>
              <a:rPr lang="en-US" altLang="zh-CN" dirty="0" err="1" smtClean="0"/>
              <a:t>dependant</a:t>
            </a:r>
            <a:r>
              <a:rPr lang="en-US" altLang="zh-CN" dirty="0" smtClean="0"/>
              <a:t> farmers</a:t>
            </a:r>
            <a:endParaRPr lang="zh-CN" altLang="en-US" dirty="0"/>
          </a:p>
        </p:txBody>
      </p:sp>
      <p:sp>
        <p:nvSpPr>
          <p:cNvPr id="17" name="日期占位符 3"/>
          <p:cNvSpPr>
            <a:spLocks noGrp="1"/>
          </p:cNvSpPr>
          <p:nvPr>
            <p:ph type="dt" sz="half" idx="10"/>
          </p:nvPr>
        </p:nvSpPr>
        <p:spPr/>
        <p:txBody>
          <a:bodyPr/>
          <a:lstStyle/>
          <a:p>
            <a:r>
              <a:rPr lang="en-US" altLang="zh-CN" smtClean="0"/>
              <a:t>2014-7-18 IHEP</a:t>
            </a:r>
            <a:endParaRPr lang="en-US" altLang="zh-CN"/>
          </a:p>
        </p:txBody>
      </p:sp>
      <p:sp>
        <p:nvSpPr>
          <p:cNvPr id="19" name="页脚占位符 5"/>
          <p:cNvSpPr>
            <a:spLocks noGrp="1"/>
          </p:cNvSpPr>
          <p:nvPr>
            <p:ph type="ftr" sz="quarter" idx="11"/>
          </p:nvPr>
        </p:nvSpPr>
        <p:spPr/>
        <p:txBody>
          <a:bodyPr/>
          <a:lstStyle/>
          <a:p>
            <a:r>
              <a:rPr lang="pt-BR" altLang="zh-CN" smtClean="0"/>
              <a:t>Z.-A. LIU     EPC Seminar</a:t>
            </a:r>
            <a:endParaRPr lang="en-US" altLang="zh-CN"/>
          </a:p>
        </p:txBody>
      </p:sp>
      <p:sp>
        <p:nvSpPr>
          <p:cNvPr id="18" name="灯片编号占位符 4"/>
          <p:cNvSpPr>
            <a:spLocks noGrp="1"/>
          </p:cNvSpPr>
          <p:nvPr>
            <p:ph type="sldNum" sz="quarter" idx="12"/>
          </p:nvPr>
        </p:nvSpPr>
        <p:spPr/>
        <p:txBody>
          <a:bodyPr/>
          <a:lstStyle/>
          <a:p>
            <a:fld id="{4209CBD6-4E20-4A4C-990F-EC9764F40ED9}" type="slidenum">
              <a:rPr lang="en-US" altLang="zh-CN"/>
              <a:pPr/>
              <a:t>5</a:t>
            </a:fld>
            <a:endParaRPr lang="en-US" altLang="zh-CN"/>
          </a:p>
        </p:txBody>
      </p:sp>
      <p:pic>
        <p:nvPicPr>
          <p:cNvPr id="200713" name="Picture 9" descr="trig02"/>
          <p:cNvPicPr>
            <a:picLocks noChangeAspect="1" noChangeArrowheads="1"/>
          </p:cNvPicPr>
          <p:nvPr/>
        </p:nvPicPr>
        <p:blipFill>
          <a:blip r:embed="rId2"/>
          <a:srcRect/>
          <a:stretch>
            <a:fillRect/>
          </a:stretch>
        </p:blipFill>
        <p:spPr bwMode="auto">
          <a:xfrm>
            <a:off x="4923606" y="3227734"/>
            <a:ext cx="3752850" cy="2649538"/>
          </a:xfrm>
          <a:prstGeom prst="rect">
            <a:avLst/>
          </a:prstGeom>
          <a:noFill/>
        </p:spPr>
      </p:pic>
      <p:grpSp>
        <p:nvGrpSpPr>
          <p:cNvPr id="2" name="Group 10"/>
          <p:cNvGrpSpPr>
            <a:grpSpLocks/>
          </p:cNvGrpSpPr>
          <p:nvPr/>
        </p:nvGrpSpPr>
        <p:grpSpPr bwMode="auto">
          <a:xfrm>
            <a:off x="4788024" y="582612"/>
            <a:ext cx="4032250" cy="2846388"/>
            <a:chOff x="2834" y="866"/>
            <a:chExt cx="2722" cy="1929"/>
          </a:xfrm>
        </p:grpSpPr>
        <p:grpSp>
          <p:nvGrpSpPr>
            <p:cNvPr id="3" name="Group 11"/>
            <p:cNvGrpSpPr>
              <a:grpSpLocks/>
            </p:cNvGrpSpPr>
            <p:nvPr/>
          </p:nvGrpSpPr>
          <p:grpSpPr bwMode="auto">
            <a:xfrm>
              <a:off x="2834" y="866"/>
              <a:ext cx="2722" cy="1929"/>
              <a:chOff x="2834" y="866"/>
              <a:chExt cx="2722" cy="1929"/>
            </a:xfrm>
          </p:grpSpPr>
          <p:pic>
            <p:nvPicPr>
              <p:cNvPr id="200716" name="Picture 12"/>
              <p:cNvPicPr>
                <a:picLocks noChangeAspect="1" noChangeArrowheads="1"/>
              </p:cNvPicPr>
              <p:nvPr/>
            </p:nvPicPr>
            <p:blipFill>
              <a:blip r:embed="rId3"/>
              <a:srcRect/>
              <a:stretch>
                <a:fillRect/>
              </a:stretch>
            </p:blipFill>
            <p:spPr bwMode="auto">
              <a:xfrm>
                <a:off x="2834" y="866"/>
                <a:ext cx="2722" cy="1929"/>
              </a:xfrm>
              <a:prstGeom prst="rect">
                <a:avLst/>
              </a:prstGeom>
              <a:noFill/>
            </p:spPr>
          </p:pic>
          <p:sp>
            <p:nvSpPr>
              <p:cNvPr id="200717" name="AutoShape 13"/>
              <p:cNvSpPr>
                <a:spLocks noChangeArrowheads="1"/>
              </p:cNvSpPr>
              <p:nvPr/>
            </p:nvSpPr>
            <p:spPr bwMode="auto">
              <a:xfrm>
                <a:off x="2881" y="2354"/>
                <a:ext cx="136" cy="168"/>
              </a:xfrm>
              <a:prstGeom prst="irregularSeal1">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00718" name="AutoShape 14"/>
              <p:cNvSpPr>
                <a:spLocks noChangeArrowheads="1"/>
              </p:cNvSpPr>
              <p:nvPr/>
            </p:nvSpPr>
            <p:spPr bwMode="auto">
              <a:xfrm>
                <a:off x="2881" y="2023"/>
                <a:ext cx="91" cy="312"/>
              </a:xfrm>
              <a:prstGeom prst="can">
                <a:avLst>
                  <a:gd name="adj" fmla="val 85714"/>
                </a:avLst>
              </a:prstGeom>
              <a:solidFill>
                <a:schemeClr val="accent1"/>
              </a:solidFill>
              <a:ln w="9525">
                <a:solidFill>
                  <a:schemeClr val="tx1"/>
                </a:solidFill>
                <a:round/>
                <a:headEnd/>
                <a:tailEnd/>
              </a:ln>
              <a:effectLst/>
            </p:spPr>
            <p:txBody>
              <a:bodyPr wrap="none" anchor="ctr"/>
              <a:lstStyle/>
              <a:p>
                <a:endParaRPr lang="zh-CN" altLang="en-US"/>
              </a:p>
            </p:txBody>
          </p:sp>
          <p:sp>
            <p:nvSpPr>
              <p:cNvPr id="200719" name="Text Box 15"/>
              <p:cNvSpPr txBox="1">
                <a:spLocks noChangeArrowheads="1"/>
              </p:cNvSpPr>
              <p:nvPr/>
            </p:nvSpPr>
            <p:spPr bwMode="auto">
              <a:xfrm>
                <a:off x="2925" y="2078"/>
                <a:ext cx="330" cy="187"/>
              </a:xfrm>
              <a:prstGeom prst="rect">
                <a:avLst/>
              </a:prstGeom>
              <a:noFill/>
              <a:ln w="9525">
                <a:noFill/>
                <a:miter lim="800000"/>
                <a:headEnd/>
                <a:tailEnd/>
              </a:ln>
              <a:effectLst/>
            </p:spPr>
            <p:txBody>
              <a:bodyPr wrap="none">
                <a:spAutoFit/>
              </a:bodyPr>
              <a:lstStyle/>
              <a:p>
                <a:r>
                  <a:rPr lang="zh-CN" altLang="en-US" sz="1200" b="1">
                    <a:solidFill>
                      <a:srgbClr val="FF0000"/>
                    </a:solidFill>
                  </a:rPr>
                  <a:t>准直</a:t>
                </a:r>
              </a:p>
            </p:txBody>
          </p:sp>
          <p:sp>
            <p:nvSpPr>
              <p:cNvPr id="200720" name="Text Box 16"/>
              <p:cNvSpPr txBox="1">
                <a:spLocks noChangeArrowheads="1"/>
              </p:cNvSpPr>
              <p:nvPr/>
            </p:nvSpPr>
            <p:spPr bwMode="auto">
              <a:xfrm>
                <a:off x="2880" y="2577"/>
                <a:ext cx="433" cy="186"/>
              </a:xfrm>
              <a:prstGeom prst="rect">
                <a:avLst/>
              </a:prstGeom>
              <a:noFill/>
              <a:ln w="9525">
                <a:noFill/>
                <a:miter lim="800000"/>
                <a:headEnd/>
                <a:tailEnd/>
              </a:ln>
              <a:effectLst/>
            </p:spPr>
            <p:txBody>
              <a:bodyPr wrap="none">
                <a:spAutoFit/>
              </a:bodyPr>
              <a:lstStyle/>
              <a:p>
                <a:r>
                  <a:rPr lang="zh-CN" altLang="en-US" sz="1200" b="1">
                    <a:solidFill>
                      <a:srgbClr val="FF0000"/>
                    </a:solidFill>
                  </a:rPr>
                  <a:t>放射源</a:t>
                </a:r>
              </a:p>
            </p:txBody>
          </p:sp>
          <p:sp>
            <p:nvSpPr>
              <p:cNvPr id="200721" name="Text Box 17"/>
              <p:cNvSpPr txBox="1">
                <a:spLocks noChangeArrowheads="1"/>
              </p:cNvSpPr>
              <p:nvPr/>
            </p:nvSpPr>
            <p:spPr bwMode="auto">
              <a:xfrm>
                <a:off x="2880" y="981"/>
                <a:ext cx="433" cy="186"/>
              </a:xfrm>
              <a:prstGeom prst="rect">
                <a:avLst/>
              </a:prstGeom>
              <a:noFill/>
              <a:ln w="9525">
                <a:noFill/>
                <a:miter lim="800000"/>
                <a:headEnd/>
                <a:tailEnd/>
              </a:ln>
              <a:effectLst/>
            </p:spPr>
            <p:txBody>
              <a:bodyPr wrap="none">
                <a:spAutoFit/>
              </a:bodyPr>
              <a:lstStyle/>
              <a:p>
                <a:r>
                  <a:rPr lang="zh-CN" altLang="en-US" sz="1200" b="1">
                    <a:solidFill>
                      <a:srgbClr val="FF0000"/>
                    </a:solidFill>
                  </a:rPr>
                  <a:t>探测器</a:t>
                </a:r>
              </a:p>
            </p:txBody>
          </p:sp>
          <p:sp>
            <p:nvSpPr>
              <p:cNvPr id="200722" name="Text Box 18"/>
              <p:cNvSpPr txBox="1">
                <a:spLocks noChangeArrowheads="1"/>
              </p:cNvSpPr>
              <p:nvPr/>
            </p:nvSpPr>
            <p:spPr bwMode="auto">
              <a:xfrm>
                <a:off x="3379" y="981"/>
                <a:ext cx="433" cy="186"/>
              </a:xfrm>
              <a:prstGeom prst="rect">
                <a:avLst/>
              </a:prstGeom>
              <a:noFill/>
              <a:ln w="9525">
                <a:noFill/>
                <a:miter lim="800000"/>
                <a:headEnd/>
                <a:tailEnd/>
              </a:ln>
              <a:effectLst/>
            </p:spPr>
            <p:txBody>
              <a:bodyPr wrap="none">
                <a:spAutoFit/>
              </a:bodyPr>
              <a:lstStyle/>
              <a:p>
                <a:r>
                  <a:rPr lang="zh-CN" altLang="en-US" sz="1200" b="1">
                    <a:solidFill>
                      <a:srgbClr val="FF0000"/>
                    </a:solidFill>
                  </a:rPr>
                  <a:t>电子学</a:t>
                </a:r>
              </a:p>
            </p:txBody>
          </p:sp>
        </p:grpSp>
        <p:sp>
          <p:nvSpPr>
            <p:cNvPr id="200723" name="Text Box 19"/>
            <p:cNvSpPr txBox="1">
              <a:spLocks noChangeArrowheads="1"/>
            </p:cNvSpPr>
            <p:nvPr/>
          </p:nvSpPr>
          <p:spPr bwMode="auto">
            <a:xfrm>
              <a:off x="3379" y="2614"/>
              <a:ext cx="363" cy="166"/>
            </a:xfrm>
            <a:prstGeom prst="rect">
              <a:avLst/>
            </a:prstGeom>
            <a:solidFill>
              <a:srgbClr val="969696"/>
            </a:solidFill>
            <a:ln w="9525">
              <a:noFill/>
              <a:miter lim="800000"/>
              <a:headEnd/>
              <a:tailEnd/>
            </a:ln>
            <a:effectLst/>
          </p:spPr>
          <p:txBody>
            <a:bodyPr>
              <a:spAutoFit/>
            </a:bodyPr>
            <a:lstStyle/>
            <a:p>
              <a:pPr>
                <a:spcBef>
                  <a:spcPct val="50000"/>
                </a:spcBef>
              </a:pPr>
              <a:r>
                <a:rPr lang="en-US" altLang="zh-CN" sz="1000" b="1"/>
                <a:t>DISC</a:t>
              </a:r>
            </a:p>
          </p:txBody>
        </p:sp>
      </p:grpSp>
      <p:sp>
        <p:nvSpPr>
          <p:cNvPr id="200724" name="Line 20"/>
          <p:cNvSpPr>
            <a:spLocks noChangeShapeType="1"/>
          </p:cNvSpPr>
          <p:nvPr/>
        </p:nvSpPr>
        <p:spPr bwMode="auto">
          <a:xfrm flipV="1">
            <a:off x="5148263" y="1412875"/>
            <a:ext cx="0" cy="1728788"/>
          </a:xfrm>
          <a:prstGeom prst="line">
            <a:avLst/>
          </a:prstGeom>
          <a:noFill/>
          <a:ln w="28575">
            <a:solidFill>
              <a:srgbClr val="FF0066"/>
            </a:solidFill>
            <a:round/>
            <a:headEnd/>
            <a:tailEnd type="triangle" w="med" len="med"/>
          </a:ln>
          <a:effectLst/>
        </p:spPr>
        <p:txBody>
          <a:bodyPr/>
          <a:lstStyle/>
          <a:p>
            <a:endParaRPr lang="zh-CN" altLang="en-US"/>
          </a:p>
        </p:txBody>
      </p:sp>
      <p:sp>
        <p:nvSpPr>
          <p:cNvPr id="200725" name="Text Box 21"/>
          <p:cNvSpPr txBox="1">
            <a:spLocks noChangeArrowheads="1"/>
          </p:cNvSpPr>
          <p:nvPr/>
        </p:nvSpPr>
        <p:spPr bwMode="auto">
          <a:xfrm>
            <a:off x="948877" y="5919663"/>
            <a:ext cx="6791475" cy="461665"/>
          </a:xfrm>
          <a:prstGeom prst="rect">
            <a:avLst/>
          </a:prstGeom>
          <a:solidFill>
            <a:srgbClr val="FF6600"/>
          </a:solidFill>
          <a:ln w="9525">
            <a:noFill/>
            <a:miter lim="800000"/>
            <a:headEnd/>
            <a:tailEnd/>
          </a:ln>
          <a:effectLst/>
        </p:spPr>
        <p:txBody>
          <a:bodyPr wrap="none">
            <a:spAutoFit/>
          </a:bodyPr>
          <a:lstStyle/>
          <a:p>
            <a:r>
              <a:rPr lang="en-US" altLang="zh-CN" sz="2400" b="1" dirty="0" smtClean="0">
                <a:solidFill>
                  <a:srgbClr val="FF0000"/>
                </a:solidFill>
              </a:rPr>
              <a:t>So accelerator based experiment is very important</a:t>
            </a:r>
            <a:endParaRPr lang="zh-CN" altLang="en-US" sz="2400" b="1" dirty="0">
              <a:solidFill>
                <a:srgbClr val="FF0000"/>
              </a:solidFill>
            </a:endParaRPr>
          </a:p>
        </p:txBody>
      </p:sp>
      <p:sp>
        <p:nvSpPr>
          <p:cNvPr id="21" name="TextBox 20"/>
          <p:cNvSpPr txBox="1"/>
          <p:nvPr/>
        </p:nvSpPr>
        <p:spPr>
          <a:xfrm>
            <a:off x="7929586" y="1142984"/>
            <a:ext cx="867545" cy="276999"/>
          </a:xfrm>
          <a:prstGeom prst="rect">
            <a:avLst/>
          </a:prstGeom>
          <a:noFill/>
        </p:spPr>
        <p:txBody>
          <a:bodyPr wrap="none" rtlCol="0">
            <a:spAutoFit/>
          </a:bodyPr>
          <a:lstStyle/>
          <a:p>
            <a:r>
              <a:rPr lang="zh-CN" altLang="en-US" sz="1200" smtClean="0">
                <a:solidFill>
                  <a:srgbClr val="FF0000"/>
                </a:solidFill>
              </a:rPr>
              <a:t>读出</a:t>
            </a:r>
            <a:r>
              <a:rPr lang="en-US" altLang="zh-CN" sz="1200" smtClean="0">
                <a:solidFill>
                  <a:srgbClr val="FF0000"/>
                </a:solidFill>
              </a:rPr>
              <a:t>/DAQ</a:t>
            </a:r>
            <a:endParaRPr lang="zh-CN" altLang="en-US" sz="1200">
              <a:solidFill>
                <a:srgbClr val="FF0000"/>
              </a:solidFill>
            </a:endParaRPr>
          </a:p>
        </p:txBody>
      </p:sp>
      <p:sp>
        <p:nvSpPr>
          <p:cNvPr id="200706" name="Rectangle 2"/>
          <p:cNvSpPr>
            <a:spLocks noGrp="1" noRot="1" noChangeArrowheads="1"/>
          </p:cNvSpPr>
          <p:nvPr>
            <p:ph type="title"/>
          </p:nvPr>
        </p:nvSpPr>
        <p:spPr>
          <a:xfrm>
            <a:off x="518864" y="274638"/>
            <a:ext cx="8229600" cy="515937"/>
          </a:xfrm>
        </p:spPr>
        <p:txBody>
          <a:bodyPr>
            <a:normAutofit fontScale="90000"/>
          </a:bodyPr>
          <a:lstStyle/>
          <a:p>
            <a:r>
              <a:rPr lang="en-US" altLang="zh-CN" sz="4000" dirty="0" smtClean="0"/>
              <a:t>Trigger in physics experiment</a:t>
            </a:r>
            <a:endParaRPr lang="zh-CN" altLang="en-US" sz="4000"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3"/>
          <p:cNvSpPr>
            <a:spLocks noGrp="1"/>
          </p:cNvSpPr>
          <p:nvPr>
            <p:ph type="dt" sz="half" idx="10"/>
          </p:nvPr>
        </p:nvSpPr>
        <p:spPr/>
        <p:txBody>
          <a:bodyPr/>
          <a:lstStyle/>
          <a:p>
            <a:r>
              <a:rPr lang="en-US" altLang="zh-CN" smtClean="0"/>
              <a:t>2014-7-18 IHEP</a:t>
            </a:r>
            <a:endParaRPr lang="en-US" altLang="zh-CN"/>
          </a:p>
        </p:txBody>
      </p:sp>
      <p:sp>
        <p:nvSpPr>
          <p:cNvPr id="7" name="灯片编号占位符 4"/>
          <p:cNvSpPr>
            <a:spLocks noGrp="1"/>
          </p:cNvSpPr>
          <p:nvPr>
            <p:ph type="sldNum" sz="quarter" idx="11"/>
          </p:nvPr>
        </p:nvSpPr>
        <p:spPr/>
        <p:txBody>
          <a:bodyPr/>
          <a:lstStyle/>
          <a:p>
            <a:fld id="{BD69DB6F-E51C-44E3-8323-4DC73DD6B435}" type="slidenum">
              <a:rPr lang="en-US" altLang="zh-CN"/>
              <a:pPr/>
              <a:t>50</a:t>
            </a:fld>
            <a:endParaRPr lang="en-US" altLang="zh-CN"/>
          </a:p>
        </p:txBody>
      </p:sp>
      <p:sp>
        <p:nvSpPr>
          <p:cNvPr id="8" name="页脚占位符 5"/>
          <p:cNvSpPr>
            <a:spLocks noGrp="1"/>
          </p:cNvSpPr>
          <p:nvPr>
            <p:ph type="ftr" sz="quarter" idx="12"/>
          </p:nvPr>
        </p:nvSpPr>
        <p:spPr/>
        <p:txBody>
          <a:bodyPr/>
          <a:lstStyle/>
          <a:p>
            <a:r>
              <a:rPr lang="pt-BR" altLang="zh-CN" smtClean="0"/>
              <a:t>Z.-A. LIU     EPC Seminar</a:t>
            </a:r>
            <a:endParaRPr lang="en-US" altLang="zh-CN"/>
          </a:p>
        </p:txBody>
      </p:sp>
      <p:sp>
        <p:nvSpPr>
          <p:cNvPr id="133122" name="Rectangle 2"/>
          <p:cNvSpPr>
            <a:spLocks noGrp="1" noRot="1" noChangeArrowheads="1"/>
          </p:cNvSpPr>
          <p:nvPr>
            <p:ph type="title"/>
          </p:nvPr>
        </p:nvSpPr>
        <p:spPr>
          <a:xfrm>
            <a:off x="685800" y="0"/>
            <a:ext cx="7772400" cy="609600"/>
          </a:xfrm>
        </p:spPr>
        <p:txBody>
          <a:bodyPr/>
          <a:lstStyle/>
          <a:p>
            <a:r>
              <a:rPr lang="en-US" altLang="zh-CN"/>
              <a:t>Total energy</a:t>
            </a:r>
          </a:p>
        </p:txBody>
      </p:sp>
      <p:sp>
        <p:nvSpPr>
          <p:cNvPr id="133123" name="Rectangle 3"/>
          <p:cNvSpPr>
            <a:spLocks noGrp="1" noChangeArrowheads="1"/>
          </p:cNvSpPr>
          <p:nvPr>
            <p:ph type="body" idx="1"/>
          </p:nvPr>
        </p:nvSpPr>
        <p:spPr>
          <a:xfrm>
            <a:off x="5943600" y="1524000"/>
            <a:ext cx="3200400" cy="3886200"/>
          </a:xfrm>
        </p:spPr>
        <p:txBody>
          <a:bodyPr/>
          <a:lstStyle/>
          <a:p>
            <a:pPr>
              <a:lnSpc>
                <a:spcPct val="80000"/>
              </a:lnSpc>
            </a:pPr>
            <a:r>
              <a:rPr lang="en-US" altLang="zh-CN" sz="2800"/>
              <a:t>Etot-L (~200MeV)</a:t>
            </a:r>
          </a:p>
          <a:p>
            <a:pPr>
              <a:lnSpc>
                <a:spcPct val="80000"/>
              </a:lnSpc>
              <a:buFont typeface="Wingdings" pitchFamily="2" charset="2"/>
              <a:buNone/>
            </a:pPr>
            <a:r>
              <a:rPr lang="en-US" altLang="zh-CN" sz="2800"/>
              <a:t>      Threshold for background events </a:t>
            </a:r>
          </a:p>
          <a:p>
            <a:pPr>
              <a:lnSpc>
                <a:spcPct val="80000"/>
              </a:lnSpc>
            </a:pPr>
            <a:r>
              <a:rPr lang="en-US" altLang="zh-CN" sz="2800"/>
              <a:t>Etot-M (~800MeV)</a:t>
            </a:r>
          </a:p>
          <a:p>
            <a:pPr>
              <a:lnSpc>
                <a:spcPct val="80000"/>
              </a:lnSpc>
              <a:buFont typeface="Wingdings" pitchFamily="2" charset="2"/>
              <a:buNone/>
            </a:pPr>
            <a:r>
              <a:rPr lang="en-US" altLang="zh-CN" sz="2800"/>
              <a:t>       Threshold for neutral events</a:t>
            </a:r>
          </a:p>
          <a:p>
            <a:pPr>
              <a:lnSpc>
                <a:spcPct val="80000"/>
              </a:lnSpc>
            </a:pPr>
            <a:r>
              <a:rPr lang="en-US" altLang="zh-CN" sz="2800"/>
              <a:t>Etot-H (~2.5GeV)</a:t>
            </a:r>
          </a:p>
          <a:p>
            <a:pPr>
              <a:lnSpc>
                <a:spcPct val="80000"/>
              </a:lnSpc>
              <a:buFont typeface="Wingdings" pitchFamily="2" charset="2"/>
              <a:buNone/>
            </a:pPr>
            <a:r>
              <a:rPr lang="en-US" altLang="zh-CN" sz="2800"/>
              <a:t>      Threshold for bhabha event</a:t>
            </a:r>
          </a:p>
        </p:txBody>
      </p:sp>
      <p:graphicFrame>
        <p:nvGraphicFramePr>
          <p:cNvPr id="133124" name="Object 4"/>
          <p:cNvGraphicFramePr>
            <a:graphicFrameLocks noChangeAspect="1"/>
          </p:cNvGraphicFramePr>
          <p:nvPr/>
        </p:nvGraphicFramePr>
        <p:xfrm>
          <a:off x="152400" y="914400"/>
          <a:ext cx="5919788" cy="5943600"/>
        </p:xfrm>
        <a:graphic>
          <a:graphicData uri="http://schemas.openxmlformats.org/presentationml/2006/ole">
            <mc:AlternateContent xmlns:mc="http://schemas.openxmlformats.org/markup-compatibility/2006">
              <mc:Choice xmlns:v="urn:schemas-microsoft-com:vml" Requires="v">
                <p:oleObj spid="_x0000_s514073" name="位图图像" r:id="rId3" imgW="5904762" imgH="5934903" progId="PBrush">
                  <p:embed/>
                </p:oleObj>
              </mc:Choice>
              <mc:Fallback>
                <p:oleObj name="位图图像" r:id="rId3" imgW="5904762" imgH="5934903" progId="PBrush">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5919788" cy="594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3125" name="Line 5"/>
          <p:cNvSpPr>
            <a:spLocks noChangeShapeType="1"/>
          </p:cNvSpPr>
          <p:nvPr/>
        </p:nvSpPr>
        <p:spPr bwMode="auto">
          <a:xfrm>
            <a:off x="1219200" y="2133600"/>
            <a:ext cx="0" cy="1524000"/>
          </a:xfrm>
          <a:prstGeom prst="line">
            <a:avLst/>
          </a:prstGeom>
          <a:noFill/>
          <a:ln w="38100">
            <a:solidFill>
              <a:srgbClr val="FF3300"/>
            </a:solidFill>
            <a:round/>
            <a:headEnd/>
            <a:tailEnd type="triangle" w="med" len="med"/>
          </a:ln>
          <a:effectLst/>
        </p:spPr>
        <p:txBody>
          <a:bodyPr/>
          <a:lstStyle/>
          <a:p>
            <a:endParaRPr lang="zh-CN" alt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3"/>
          <p:cNvSpPr>
            <a:spLocks noGrp="1"/>
          </p:cNvSpPr>
          <p:nvPr>
            <p:ph type="dt" sz="half" idx="10"/>
          </p:nvPr>
        </p:nvSpPr>
        <p:spPr/>
        <p:txBody>
          <a:bodyPr/>
          <a:lstStyle/>
          <a:p>
            <a:r>
              <a:rPr lang="en-US" altLang="zh-CN" smtClean="0"/>
              <a:t>2014-7-18 IHEP</a:t>
            </a:r>
            <a:endParaRPr lang="en-US" altLang="zh-CN"/>
          </a:p>
        </p:txBody>
      </p:sp>
      <p:sp>
        <p:nvSpPr>
          <p:cNvPr id="7" name="灯片编号占位符 4"/>
          <p:cNvSpPr>
            <a:spLocks noGrp="1"/>
          </p:cNvSpPr>
          <p:nvPr>
            <p:ph type="sldNum" sz="quarter" idx="11"/>
          </p:nvPr>
        </p:nvSpPr>
        <p:spPr/>
        <p:txBody>
          <a:bodyPr/>
          <a:lstStyle/>
          <a:p>
            <a:fld id="{CA91DCBB-5A06-4176-B276-CF824E9568BB}" type="slidenum">
              <a:rPr lang="en-US" altLang="zh-CN"/>
              <a:pPr/>
              <a:t>51</a:t>
            </a:fld>
            <a:endParaRPr lang="en-US" altLang="zh-CN"/>
          </a:p>
        </p:txBody>
      </p:sp>
      <p:sp>
        <p:nvSpPr>
          <p:cNvPr id="8" name="页脚占位符 5"/>
          <p:cNvSpPr>
            <a:spLocks noGrp="1"/>
          </p:cNvSpPr>
          <p:nvPr>
            <p:ph type="ftr" sz="quarter" idx="12"/>
          </p:nvPr>
        </p:nvSpPr>
        <p:spPr/>
        <p:txBody>
          <a:bodyPr/>
          <a:lstStyle/>
          <a:p>
            <a:r>
              <a:rPr lang="pt-BR" altLang="zh-CN" smtClean="0"/>
              <a:t>Z.-A. LIU     EPC Seminar</a:t>
            </a:r>
            <a:endParaRPr lang="en-US" altLang="zh-CN"/>
          </a:p>
        </p:txBody>
      </p:sp>
      <p:sp>
        <p:nvSpPr>
          <p:cNvPr id="134146" name="Rectangle 2"/>
          <p:cNvSpPr>
            <a:spLocks noGrp="1" noRot="1" noChangeArrowheads="1"/>
          </p:cNvSpPr>
          <p:nvPr>
            <p:ph type="title"/>
          </p:nvPr>
        </p:nvSpPr>
        <p:spPr>
          <a:xfrm>
            <a:off x="179512" y="87288"/>
            <a:ext cx="8784976" cy="533400"/>
          </a:xfrm>
        </p:spPr>
        <p:txBody>
          <a:bodyPr/>
          <a:lstStyle/>
          <a:p>
            <a:r>
              <a:rPr lang="en-US" altLang="zh-CN" dirty="0"/>
              <a:t> EMC</a:t>
            </a:r>
            <a:r>
              <a:rPr lang="zh-CN" altLang="en-US" dirty="0"/>
              <a:t>　</a:t>
            </a:r>
            <a:r>
              <a:rPr lang="en-US" altLang="zh-CN" dirty="0" smtClean="0"/>
              <a:t>trigger conditions </a:t>
            </a:r>
            <a:r>
              <a:rPr lang="zh-CN" altLang="en-US" dirty="0" smtClean="0"/>
              <a:t>触发</a:t>
            </a:r>
            <a:r>
              <a:rPr lang="zh-CN" altLang="en-US" dirty="0"/>
              <a:t>条件</a:t>
            </a:r>
          </a:p>
        </p:txBody>
      </p:sp>
      <p:sp>
        <p:nvSpPr>
          <p:cNvPr id="134147" name="Rectangle 3"/>
          <p:cNvSpPr>
            <a:spLocks noGrp="1" noChangeArrowheads="1"/>
          </p:cNvSpPr>
          <p:nvPr>
            <p:ph type="body" idx="1"/>
          </p:nvPr>
        </p:nvSpPr>
        <p:spPr>
          <a:xfrm>
            <a:off x="1981200" y="685800"/>
            <a:ext cx="6096000" cy="5181600"/>
          </a:xfrm>
        </p:spPr>
        <p:txBody>
          <a:bodyPr/>
          <a:lstStyle/>
          <a:p>
            <a:pPr algn="just">
              <a:lnSpc>
                <a:spcPts val="2000"/>
              </a:lnSpc>
              <a:spcBef>
                <a:spcPct val="50000"/>
              </a:spcBef>
            </a:pPr>
            <a:r>
              <a:rPr lang="en-US" altLang="zh-CN" sz="2000">
                <a:solidFill>
                  <a:srgbClr val="000000"/>
                </a:solidFill>
                <a:effectLst>
                  <a:outerShdw blurRad="38100" dist="38100" dir="2700000" algn="tl">
                    <a:srgbClr val="FFFFFF"/>
                  </a:outerShdw>
                </a:effectLst>
              </a:rPr>
              <a:t>NClus&gt;=1        </a:t>
            </a:r>
            <a:r>
              <a:rPr lang="en-US" altLang="zh-CN" sz="1600"/>
              <a:t>Cluster number (</a:t>
            </a:r>
            <a:r>
              <a:rPr lang="en-US" altLang="zh-CN" sz="2000">
                <a:solidFill>
                  <a:srgbClr val="000000"/>
                </a:solidFill>
                <a:effectLst>
                  <a:outerShdw blurRad="38100" dist="38100" dir="2700000" algn="tl">
                    <a:srgbClr val="FFFFFF"/>
                  </a:outerShdw>
                </a:effectLst>
              </a:rPr>
              <a:t>&gt;=1 for </a:t>
            </a:r>
            <a:r>
              <a:rPr lang="en-US" altLang="zh-CN" sz="1600"/>
              <a:t> EMC timming) </a:t>
            </a:r>
            <a:endParaRPr lang="en-US" altLang="zh-CN" sz="2000"/>
          </a:p>
          <a:p>
            <a:pPr>
              <a:lnSpc>
                <a:spcPts val="2000"/>
              </a:lnSpc>
            </a:pPr>
            <a:r>
              <a:rPr lang="en-US" altLang="zh-CN" sz="2000">
                <a:solidFill>
                  <a:srgbClr val="000000"/>
                </a:solidFill>
                <a:effectLst>
                  <a:outerShdw blurRad="38100" dist="38100" dir="2700000" algn="tl">
                    <a:srgbClr val="FFFFFF"/>
                  </a:outerShdw>
                </a:effectLst>
              </a:rPr>
              <a:t>NClus&gt;=2</a:t>
            </a:r>
            <a:endParaRPr lang="en-US" altLang="zh-CN" sz="2000"/>
          </a:p>
          <a:p>
            <a:pPr>
              <a:lnSpc>
                <a:spcPts val="2000"/>
              </a:lnSpc>
            </a:pPr>
            <a:r>
              <a:rPr lang="en-US" altLang="zh-CN" sz="2000"/>
              <a:t>BclusBB          </a:t>
            </a:r>
            <a:r>
              <a:rPr lang="en-US" altLang="zh-CN" sz="1600"/>
              <a:t>Back to back cluster</a:t>
            </a:r>
            <a:endParaRPr lang="en-US" altLang="zh-CN" sz="2000"/>
          </a:p>
          <a:p>
            <a:pPr>
              <a:lnSpc>
                <a:spcPts val="2000"/>
              </a:lnSpc>
            </a:pPr>
            <a:r>
              <a:rPr lang="en-US" altLang="zh-CN" sz="2000"/>
              <a:t>EclusBB</a:t>
            </a:r>
          </a:p>
          <a:p>
            <a:pPr>
              <a:lnSpc>
                <a:spcPts val="2000"/>
              </a:lnSpc>
            </a:pPr>
            <a:r>
              <a:rPr lang="en-US" altLang="zh-CN" sz="2000"/>
              <a:t>Clus_PHI         </a:t>
            </a:r>
            <a:r>
              <a:rPr lang="en-US" altLang="zh-CN" sz="1600"/>
              <a:t>Cluster balance at </a:t>
            </a:r>
            <a:r>
              <a:rPr lang="en-US" altLang="zh-CN" sz="1600">
                <a:sym typeface="Symbol" pitchFamily="18" charset="2"/>
              </a:rPr>
              <a:t></a:t>
            </a:r>
            <a:endParaRPr lang="en-US" altLang="zh-CN" sz="2000"/>
          </a:p>
          <a:p>
            <a:pPr>
              <a:lnSpc>
                <a:spcPts val="2000"/>
              </a:lnSpc>
            </a:pPr>
            <a:r>
              <a:rPr lang="en-US" altLang="zh-CN" sz="2000"/>
              <a:t>Clus_Z             </a:t>
            </a:r>
            <a:r>
              <a:rPr lang="en-US" altLang="zh-CN" sz="1600"/>
              <a:t>One cluser at each half of EMC </a:t>
            </a:r>
            <a:endParaRPr lang="en-US" altLang="zh-CN" sz="2000"/>
          </a:p>
          <a:p>
            <a:pPr>
              <a:lnSpc>
                <a:spcPts val="2000"/>
              </a:lnSpc>
            </a:pPr>
            <a:r>
              <a:rPr lang="en-US" altLang="zh-CN" sz="2000"/>
              <a:t>Diff_B             </a:t>
            </a:r>
            <a:r>
              <a:rPr lang="en-US" altLang="zh-CN" sz="1600"/>
              <a:t>Energy difference between each B half </a:t>
            </a:r>
            <a:endParaRPr lang="en-US" altLang="zh-CN" sz="2000"/>
          </a:p>
          <a:p>
            <a:pPr>
              <a:lnSpc>
                <a:spcPts val="2000"/>
              </a:lnSpc>
            </a:pPr>
            <a:r>
              <a:rPr lang="en-US" altLang="zh-CN" sz="2000"/>
              <a:t>Diff_E             </a:t>
            </a:r>
            <a:r>
              <a:rPr lang="en-US" altLang="zh-CN" sz="1600"/>
              <a:t>Energy difference between each E half</a:t>
            </a:r>
            <a:endParaRPr lang="en-US" altLang="zh-CN" sz="2000"/>
          </a:p>
          <a:p>
            <a:pPr>
              <a:lnSpc>
                <a:spcPts val="2000"/>
              </a:lnSpc>
            </a:pPr>
            <a:r>
              <a:rPr lang="en-US" altLang="zh-CN" sz="2000"/>
              <a:t>BL_BEMC      </a:t>
            </a:r>
            <a:r>
              <a:rPr lang="en-US" altLang="zh-CN" sz="1600"/>
              <a:t>Energy Balance between half BEMC</a:t>
            </a:r>
            <a:endParaRPr lang="en-US" altLang="zh-CN" sz="2000"/>
          </a:p>
          <a:p>
            <a:pPr>
              <a:lnSpc>
                <a:spcPts val="2000"/>
              </a:lnSpc>
            </a:pPr>
            <a:r>
              <a:rPr lang="en-US" altLang="zh-CN" sz="2000"/>
              <a:t>BL_BLK         </a:t>
            </a:r>
            <a:r>
              <a:rPr lang="en-US" altLang="zh-CN" sz="1600"/>
              <a:t>Energy Balance of barrel blocks </a:t>
            </a:r>
            <a:endParaRPr lang="en-US" altLang="zh-CN" sz="2000"/>
          </a:p>
          <a:p>
            <a:pPr>
              <a:lnSpc>
                <a:spcPts val="2000"/>
              </a:lnSpc>
            </a:pPr>
            <a:r>
              <a:rPr lang="en-US" altLang="zh-CN" sz="2000"/>
              <a:t>BL_EEMC      </a:t>
            </a:r>
            <a:r>
              <a:rPr lang="en-US" altLang="zh-CN" sz="1600"/>
              <a:t>Energy Balance between half EEMC </a:t>
            </a:r>
            <a:endParaRPr lang="en-US" altLang="zh-CN" sz="2000"/>
          </a:p>
          <a:p>
            <a:pPr>
              <a:lnSpc>
                <a:spcPts val="2000"/>
              </a:lnSpc>
            </a:pPr>
            <a:r>
              <a:rPr lang="en-US" altLang="zh-CN" sz="2000"/>
              <a:t>BL_Z               </a:t>
            </a:r>
            <a:r>
              <a:rPr lang="en-US" altLang="zh-CN" sz="1600"/>
              <a:t>Z energy balance (B+E)  </a:t>
            </a:r>
            <a:endParaRPr lang="en-US" altLang="zh-CN" sz="2000"/>
          </a:p>
          <a:p>
            <a:pPr>
              <a:lnSpc>
                <a:spcPts val="2000"/>
              </a:lnSpc>
            </a:pPr>
            <a:r>
              <a:rPr lang="en-US" altLang="zh-CN" sz="2000"/>
              <a:t>Etot_L             </a:t>
            </a:r>
            <a:r>
              <a:rPr lang="en-US" altLang="zh-CN" sz="1600"/>
              <a:t>Total Energy &gt;Thre-l </a:t>
            </a:r>
            <a:endParaRPr lang="en-US" altLang="zh-CN" sz="2000"/>
          </a:p>
          <a:p>
            <a:pPr>
              <a:lnSpc>
                <a:spcPts val="2000"/>
              </a:lnSpc>
            </a:pPr>
            <a:r>
              <a:rPr lang="en-US" altLang="zh-CN" sz="2000"/>
              <a:t>Etot_M            </a:t>
            </a:r>
            <a:r>
              <a:rPr lang="en-US" altLang="zh-CN" sz="1600"/>
              <a:t>Total Energy &gt;Thre-m  </a:t>
            </a:r>
            <a:endParaRPr lang="en-US" altLang="zh-CN" sz="2000"/>
          </a:p>
          <a:p>
            <a:pPr>
              <a:lnSpc>
                <a:spcPts val="2000"/>
              </a:lnSpc>
            </a:pPr>
            <a:r>
              <a:rPr lang="en-US" altLang="zh-CN" sz="2000"/>
              <a:t>BEtot_H          </a:t>
            </a:r>
            <a:r>
              <a:rPr lang="en-US" altLang="zh-CN" sz="1600"/>
              <a:t>Total energy of Barrel EMC</a:t>
            </a:r>
            <a:endParaRPr lang="en-US" altLang="zh-CN" sz="2000"/>
          </a:p>
          <a:p>
            <a:pPr>
              <a:lnSpc>
                <a:spcPts val="2000"/>
              </a:lnSpc>
            </a:pPr>
            <a:r>
              <a:rPr lang="en-US" altLang="zh-CN" sz="2000"/>
              <a:t>EEtot_H          </a:t>
            </a:r>
            <a:r>
              <a:rPr lang="en-US" altLang="zh-CN" sz="1600"/>
              <a:t>Total energy of Endcap EMC </a:t>
            </a:r>
          </a:p>
          <a:p>
            <a:pPr>
              <a:lnSpc>
                <a:spcPts val="1500"/>
              </a:lnSpc>
            </a:pPr>
            <a:endParaRPr lang="en-US" altLang="zh-CN" sz="2000"/>
          </a:p>
        </p:txBody>
      </p:sp>
      <p:sp>
        <p:nvSpPr>
          <p:cNvPr id="134148" name="Text Box 4"/>
          <p:cNvSpPr txBox="1">
            <a:spLocks noChangeArrowheads="1"/>
          </p:cNvSpPr>
          <p:nvPr/>
        </p:nvSpPr>
        <p:spPr bwMode="auto">
          <a:xfrm>
            <a:off x="2209800" y="5661248"/>
            <a:ext cx="6248400" cy="779462"/>
          </a:xfrm>
          <a:prstGeom prst="rect">
            <a:avLst/>
          </a:prstGeom>
          <a:noFill/>
          <a:ln w="9525">
            <a:noFill/>
            <a:miter lim="800000"/>
            <a:headEnd/>
            <a:tailEnd/>
          </a:ln>
          <a:effectLst/>
        </p:spPr>
        <p:txBody>
          <a:bodyPr>
            <a:spAutoFit/>
          </a:bodyPr>
          <a:lstStyle/>
          <a:p>
            <a:pPr marL="457200" indent="-457200">
              <a:spcBef>
                <a:spcPct val="50000"/>
              </a:spcBef>
              <a:buFontTx/>
              <a:buChar char="•"/>
            </a:pPr>
            <a:r>
              <a:rPr kumimoji="1" lang="en-US" altLang="zh-CN" dirty="0">
                <a:latin typeface="Times New Roman" pitchFamily="18" charset="0"/>
              </a:rPr>
              <a:t>To TKM:</a:t>
            </a:r>
          </a:p>
          <a:p>
            <a:pPr marL="914400" lvl="1" indent="-457200">
              <a:spcBef>
                <a:spcPct val="50000"/>
              </a:spcBef>
              <a:buFontTx/>
              <a:buChar char="•"/>
            </a:pPr>
            <a:r>
              <a:rPr kumimoji="1" lang="en-US" altLang="zh-CN" dirty="0" err="1">
                <a:latin typeface="Times New Roman" pitchFamily="18" charset="0"/>
              </a:rPr>
              <a:t>Bemc</a:t>
            </a:r>
            <a:r>
              <a:rPr kumimoji="1" lang="en-US" altLang="zh-CN" dirty="0">
                <a:latin typeface="Times New Roman" pitchFamily="18" charset="0"/>
              </a:rPr>
              <a:t>(40),</a:t>
            </a:r>
            <a:r>
              <a:rPr kumimoji="1" lang="en-US" altLang="zh-CN" dirty="0" err="1">
                <a:latin typeface="Times New Roman" pitchFamily="18" charset="0"/>
              </a:rPr>
              <a:t>Eemc</a:t>
            </a:r>
            <a:r>
              <a:rPr kumimoji="1" lang="en-US" altLang="zh-CN" dirty="0">
                <a:latin typeface="Times New Roman" pitchFamily="18" charset="0"/>
              </a:rPr>
              <a:t>(48)</a:t>
            </a:r>
          </a:p>
        </p:txBody>
      </p:sp>
      <p:sp>
        <p:nvSpPr>
          <p:cNvPr id="134149" name="Text Box 5"/>
          <p:cNvSpPr txBox="1">
            <a:spLocks noChangeArrowheads="1"/>
          </p:cNvSpPr>
          <p:nvPr/>
        </p:nvSpPr>
        <p:spPr bwMode="auto">
          <a:xfrm>
            <a:off x="4724400" y="990600"/>
            <a:ext cx="4419600" cy="3270250"/>
          </a:xfrm>
          <a:prstGeom prst="rect">
            <a:avLst/>
          </a:prstGeom>
          <a:noFill/>
          <a:ln w="9525">
            <a:noFill/>
            <a:miter lim="800000"/>
            <a:headEnd/>
            <a:tailEnd/>
          </a:ln>
          <a:effectLst/>
        </p:spPr>
        <p:txBody>
          <a:bodyPr>
            <a:spAutoFit/>
          </a:bodyPr>
          <a:lstStyle/>
          <a:p>
            <a:pPr algn="just">
              <a:spcBef>
                <a:spcPct val="50000"/>
              </a:spcBef>
            </a:pPr>
            <a:endParaRPr kumimoji="1" lang="en-US" altLang="zh-CN" sz="1600">
              <a:latin typeface="Times New Roman" pitchFamily="18" charset="0"/>
            </a:endParaRPr>
          </a:p>
          <a:p>
            <a:pPr algn="just">
              <a:spcBef>
                <a:spcPct val="50000"/>
              </a:spcBef>
            </a:pPr>
            <a:r>
              <a:rPr kumimoji="1" lang="en-US" altLang="zh-CN" sz="1600">
                <a:latin typeface="Times New Roman" pitchFamily="18" charset="0"/>
              </a:rPr>
              <a:t> </a:t>
            </a:r>
          </a:p>
          <a:p>
            <a:pPr algn="just">
              <a:spcBef>
                <a:spcPct val="50000"/>
              </a:spcBef>
            </a:pPr>
            <a:r>
              <a:rPr kumimoji="1" lang="en-US" altLang="zh-CN" sz="1600">
                <a:latin typeface="Times New Roman" pitchFamily="18" charset="0"/>
              </a:rPr>
              <a:t> </a:t>
            </a:r>
          </a:p>
          <a:p>
            <a:pPr algn="just">
              <a:spcBef>
                <a:spcPct val="50000"/>
              </a:spcBef>
            </a:pPr>
            <a:endParaRPr kumimoji="1" lang="en-US" altLang="zh-CN" sz="1600">
              <a:latin typeface="Times New Roman" pitchFamily="18" charset="0"/>
            </a:endParaRPr>
          </a:p>
          <a:p>
            <a:pPr algn="just">
              <a:spcBef>
                <a:spcPct val="50000"/>
              </a:spcBef>
            </a:pPr>
            <a:endParaRPr kumimoji="1" lang="en-US" altLang="zh-CN" sz="1600">
              <a:latin typeface="Times New Roman" pitchFamily="18" charset="0"/>
            </a:endParaRPr>
          </a:p>
          <a:p>
            <a:pPr algn="just">
              <a:spcBef>
                <a:spcPct val="50000"/>
              </a:spcBef>
            </a:pPr>
            <a:endParaRPr kumimoji="1" lang="en-US" altLang="zh-CN" sz="1600">
              <a:latin typeface="Times New Roman" pitchFamily="18" charset="0"/>
            </a:endParaRPr>
          </a:p>
          <a:p>
            <a:pPr algn="just">
              <a:spcBef>
                <a:spcPct val="50000"/>
              </a:spcBef>
            </a:pPr>
            <a:endParaRPr kumimoji="1" lang="en-US" altLang="zh-CN" sz="1600">
              <a:latin typeface="Times New Roman" pitchFamily="18" charset="0"/>
            </a:endParaRPr>
          </a:p>
          <a:p>
            <a:pPr algn="just">
              <a:spcBef>
                <a:spcPct val="50000"/>
              </a:spcBef>
            </a:pPr>
            <a:endParaRPr kumimoji="1" lang="en-US" altLang="zh-CN" sz="1600">
              <a:latin typeface="Times New Roman" pitchFamily="18" charset="0"/>
            </a:endParaRPr>
          </a:p>
          <a:p>
            <a:pPr algn="just">
              <a:spcBef>
                <a:spcPct val="50000"/>
              </a:spcBef>
            </a:pPr>
            <a:endParaRPr kumimoji="1" lang="en-US" altLang="zh-CN" sz="1600">
              <a:latin typeface="Times New Roman" pitchFamily="18"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日期占位符 3"/>
          <p:cNvSpPr>
            <a:spLocks noGrp="1"/>
          </p:cNvSpPr>
          <p:nvPr>
            <p:ph type="dt" sz="half" idx="10"/>
          </p:nvPr>
        </p:nvSpPr>
        <p:spPr/>
        <p:txBody>
          <a:bodyPr/>
          <a:lstStyle/>
          <a:p>
            <a:r>
              <a:rPr lang="en-US" altLang="zh-CN" smtClean="0"/>
              <a:t>2014-7-18 IHEP</a:t>
            </a:r>
            <a:endParaRPr lang="en-US" altLang="zh-CN"/>
          </a:p>
        </p:txBody>
      </p:sp>
      <p:sp>
        <p:nvSpPr>
          <p:cNvPr id="35" name="灯片编号占位符 4"/>
          <p:cNvSpPr>
            <a:spLocks noGrp="1"/>
          </p:cNvSpPr>
          <p:nvPr>
            <p:ph type="sldNum" sz="quarter" idx="11"/>
          </p:nvPr>
        </p:nvSpPr>
        <p:spPr/>
        <p:txBody>
          <a:bodyPr/>
          <a:lstStyle/>
          <a:p>
            <a:fld id="{10BDB070-A1D7-4387-8859-DC593919F6F3}" type="slidenum">
              <a:rPr lang="en-US" altLang="zh-CN"/>
              <a:pPr/>
              <a:t>52</a:t>
            </a:fld>
            <a:endParaRPr lang="en-US" altLang="zh-CN"/>
          </a:p>
        </p:txBody>
      </p:sp>
      <p:sp>
        <p:nvSpPr>
          <p:cNvPr id="36" name="页脚占位符 5"/>
          <p:cNvSpPr>
            <a:spLocks noGrp="1"/>
          </p:cNvSpPr>
          <p:nvPr>
            <p:ph type="ftr" sz="quarter" idx="12"/>
          </p:nvPr>
        </p:nvSpPr>
        <p:spPr/>
        <p:txBody>
          <a:bodyPr/>
          <a:lstStyle/>
          <a:p>
            <a:r>
              <a:rPr lang="pt-BR" altLang="zh-CN" smtClean="0"/>
              <a:t>Z.-A. LIU     EPC Seminar</a:t>
            </a:r>
            <a:endParaRPr lang="en-US" altLang="zh-CN"/>
          </a:p>
        </p:txBody>
      </p:sp>
      <p:sp>
        <p:nvSpPr>
          <p:cNvPr id="184322" name="Rectangle 2"/>
          <p:cNvSpPr>
            <a:spLocks noChangeArrowheads="1"/>
          </p:cNvSpPr>
          <p:nvPr/>
        </p:nvSpPr>
        <p:spPr bwMode="auto">
          <a:xfrm>
            <a:off x="2987824" y="1196975"/>
            <a:ext cx="1223962" cy="3960813"/>
          </a:xfrm>
          <a:prstGeom prst="rect">
            <a:avLst/>
          </a:prstGeom>
          <a:solidFill>
            <a:srgbClr val="008000"/>
          </a:solidFill>
          <a:ln w="9525">
            <a:solidFill>
              <a:schemeClr val="tx1"/>
            </a:solidFill>
            <a:miter lim="800000"/>
            <a:headEnd/>
            <a:tailEnd/>
          </a:ln>
          <a:effectLst/>
        </p:spPr>
        <p:txBody>
          <a:bodyPr wrap="none" anchor="ctr"/>
          <a:lstStyle/>
          <a:p>
            <a:endParaRPr lang="zh-CN" altLang="en-US"/>
          </a:p>
        </p:txBody>
      </p:sp>
      <p:grpSp>
        <p:nvGrpSpPr>
          <p:cNvPr id="2" name="Group 3"/>
          <p:cNvGrpSpPr>
            <a:grpSpLocks/>
          </p:cNvGrpSpPr>
          <p:nvPr/>
        </p:nvGrpSpPr>
        <p:grpSpPr bwMode="auto">
          <a:xfrm>
            <a:off x="0" y="1557338"/>
            <a:ext cx="5940426" cy="4038600"/>
            <a:chOff x="0" y="672"/>
            <a:chExt cx="3742" cy="2544"/>
          </a:xfrm>
        </p:grpSpPr>
        <p:sp>
          <p:nvSpPr>
            <p:cNvPr id="184328" name="Text Box 8"/>
            <p:cNvSpPr txBox="1">
              <a:spLocks noChangeArrowheads="1"/>
            </p:cNvSpPr>
            <p:nvPr/>
          </p:nvSpPr>
          <p:spPr bwMode="auto">
            <a:xfrm>
              <a:off x="1565" y="2157"/>
              <a:ext cx="316" cy="238"/>
            </a:xfrm>
            <a:prstGeom prst="rect">
              <a:avLst/>
            </a:prstGeom>
            <a:solidFill>
              <a:srgbClr val="FFFFFF"/>
            </a:solidFill>
            <a:ln w="9525">
              <a:noFill/>
              <a:miter lim="800000"/>
              <a:headEnd/>
              <a:tailEnd/>
            </a:ln>
          </p:spPr>
          <p:txBody>
            <a:bodyPr/>
            <a:lstStyle/>
            <a:p>
              <a:pPr algn="just" eaLnBrk="0" hangingPunct="0"/>
              <a:r>
                <a:rPr lang="en-US" altLang="zh-CN" sz="1600" dirty="0">
                  <a:solidFill>
                    <a:srgbClr val="000000"/>
                  </a:solidFill>
                  <a:latin typeface="Times New Roman" pitchFamily="18" charset="0"/>
                </a:rPr>
                <a:t>12</a:t>
              </a:r>
            </a:p>
          </p:txBody>
        </p:sp>
        <p:sp>
          <p:nvSpPr>
            <p:cNvPr id="184324" name="Text Box 4"/>
            <p:cNvSpPr txBox="1">
              <a:spLocks noChangeArrowheads="1"/>
            </p:cNvSpPr>
            <p:nvPr/>
          </p:nvSpPr>
          <p:spPr bwMode="auto">
            <a:xfrm>
              <a:off x="0" y="991"/>
              <a:ext cx="580" cy="450"/>
            </a:xfrm>
            <a:prstGeom prst="rect">
              <a:avLst/>
            </a:prstGeom>
            <a:solidFill>
              <a:srgbClr val="FFFFFF"/>
            </a:solidFill>
            <a:ln w="9525">
              <a:noFill/>
              <a:miter lim="800000"/>
              <a:headEnd/>
              <a:tailEnd/>
            </a:ln>
          </p:spPr>
          <p:txBody>
            <a:bodyPr/>
            <a:lstStyle/>
            <a:p>
              <a:pPr algn="ctr" eaLnBrk="0" hangingPunct="0"/>
              <a:r>
                <a:rPr lang="en-US" altLang="zh-CN" sz="1600">
                  <a:solidFill>
                    <a:srgbClr val="000000"/>
                  </a:solidFill>
                  <a:latin typeface="Times New Roman" pitchFamily="18" charset="0"/>
                </a:rPr>
                <a:t>Barrel</a:t>
              </a:r>
            </a:p>
            <a:p>
              <a:pPr algn="ctr" eaLnBrk="0" hangingPunct="0"/>
              <a:r>
                <a:rPr lang="en-US" altLang="zh-CN" sz="1600">
                  <a:solidFill>
                    <a:srgbClr val="000000"/>
                  </a:solidFill>
                  <a:latin typeface="Times New Roman" pitchFamily="18" charset="0"/>
                </a:rPr>
                <a:t>(5280)</a:t>
              </a:r>
            </a:p>
          </p:txBody>
        </p:sp>
        <p:sp>
          <p:nvSpPr>
            <p:cNvPr id="184325" name="Text Box 5"/>
            <p:cNvSpPr txBox="1">
              <a:spLocks noChangeArrowheads="1"/>
            </p:cNvSpPr>
            <p:nvPr/>
          </p:nvSpPr>
          <p:spPr bwMode="auto">
            <a:xfrm>
              <a:off x="543" y="954"/>
              <a:ext cx="417" cy="298"/>
            </a:xfrm>
            <a:prstGeom prst="rect">
              <a:avLst/>
            </a:prstGeom>
            <a:solidFill>
              <a:srgbClr val="FFFFFF"/>
            </a:solidFill>
            <a:ln w="9525">
              <a:noFill/>
              <a:miter lim="800000"/>
              <a:headEnd/>
              <a:tailEnd/>
            </a:ln>
          </p:spPr>
          <p:txBody>
            <a:bodyPr/>
            <a:lstStyle/>
            <a:p>
              <a:pPr algn="just" eaLnBrk="0" hangingPunct="0"/>
              <a:r>
                <a:rPr lang="en-US" altLang="zh-CN" sz="1400">
                  <a:solidFill>
                    <a:srgbClr val="000000"/>
                  </a:solidFill>
                  <a:latin typeface="Times New Roman" pitchFamily="18" charset="0"/>
                </a:rPr>
                <a:t>12</a:t>
              </a:r>
              <a:r>
                <a:rPr lang="en-US" altLang="zh-CN" sz="1400">
                  <a:solidFill>
                    <a:srgbClr val="000000"/>
                  </a:solidFill>
                  <a:latin typeface="Times New Roman" pitchFamily="18" charset="0"/>
                  <a:sym typeface="Symbol" pitchFamily="18" charset="2"/>
                </a:rPr>
                <a:t></a:t>
              </a:r>
              <a:r>
                <a:rPr lang="en-US" altLang="zh-CN" sz="1400">
                  <a:solidFill>
                    <a:srgbClr val="000000"/>
                  </a:solidFill>
                  <a:latin typeface="Times New Roman" pitchFamily="18" charset="0"/>
                </a:rPr>
                <a:t>30</a:t>
              </a:r>
            </a:p>
          </p:txBody>
        </p:sp>
        <p:sp>
          <p:nvSpPr>
            <p:cNvPr id="184326" name="Text Box 6"/>
            <p:cNvSpPr txBox="1">
              <a:spLocks noChangeArrowheads="1"/>
            </p:cNvSpPr>
            <p:nvPr/>
          </p:nvSpPr>
          <p:spPr bwMode="auto">
            <a:xfrm>
              <a:off x="0" y="1981"/>
              <a:ext cx="612" cy="401"/>
            </a:xfrm>
            <a:prstGeom prst="rect">
              <a:avLst/>
            </a:prstGeom>
            <a:solidFill>
              <a:srgbClr val="FFFFFF"/>
            </a:solidFill>
            <a:ln w="9525">
              <a:noFill/>
              <a:miter lim="800000"/>
              <a:headEnd/>
              <a:tailEnd/>
            </a:ln>
          </p:spPr>
          <p:txBody>
            <a:bodyPr/>
            <a:lstStyle/>
            <a:p>
              <a:pPr algn="ctr" eaLnBrk="0" hangingPunct="0"/>
              <a:r>
                <a:rPr lang="en-US" altLang="zh-CN" sz="1600">
                  <a:solidFill>
                    <a:srgbClr val="000000"/>
                  </a:solidFill>
                  <a:latin typeface="Times New Roman" pitchFamily="18" charset="0"/>
                </a:rPr>
                <a:t>Endcap</a:t>
              </a:r>
            </a:p>
            <a:p>
              <a:pPr algn="ctr" eaLnBrk="0" hangingPunct="0"/>
              <a:r>
                <a:rPr lang="en-US" altLang="zh-CN" sz="1600">
                  <a:solidFill>
                    <a:srgbClr val="000000"/>
                  </a:solidFill>
                  <a:latin typeface="Times New Roman" pitchFamily="18" charset="0"/>
                </a:rPr>
                <a:t>(1024)</a:t>
              </a:r>
            </a:p>
          </p:txBody>
        </p:sp>
        <p:sp>
          <p:nvSpPr>
            <p:cNvPr id="184327" name="Text Box 7"/>
            <p:cNvSpPr txBox="1">
              <a:spLocks noChangeArrowheads="1"/>
            </p:cNvSpPr>
            <p:nvPr/>
          </p:nvSpPr>
          <p:spPr bwMode="auto">
            <a:xfrm>
              <a:off x="570" y="1863"/>
              <a:ext cx="355" cy="290"/>
            </a:xfrm>
            <a:prstGeom prst="rect">
              <a:avLst/>
            </a:prstGeom>
            <a:solidFill>
              <a:srgbClr val="FFFFFF"/>
            </a:solidFill>
            <a:ln w="9525">
              <a:noFill/>
              <a:miter lim="800000"/>
              <a:headEnd/>
              <a:tailEnd/>
            </a:ln>
          </p:spPr>
          <p:txBody>
            <a:bodyPr/>
            <a:lstStyle/>
            <a:p>
              <a:pPr algn="just" eaLnBrk="0" hangingPunct="0"/>
              <a:r>
                <a:rPr lang="en-US" altLang="zh-CN" sz="1400">
                  <a:solidFill>
                    <a:srgbClr val="000000"/>
                  </a:solidFill>
                  <a:latin typeface="Times New Roman" pitchFamily="18" charset="0"/>
                </a:rPr>
                <a:t>2</a:t>
              </a:r>
              <a:r>
                <a:rPr lang="en-US" altLang="zh-CN" sz="1400">
                  <a:solidFill>
                    <a:srgbClr val="000000"/>
                  </a:solidFill>
                  <a:latin typeface="Times New Roman" pitchFamily="18" charset="0"/>
                  <a:sym typeface="Symbol" pitchFamily="18" charset="2"/>
                </a:rPr>
                <a:t></a:t>
              </a:r>
              <a:r>
                <a:rPr lang="en-US" altLang="zh-CN" sz="1400">
                  <a:solidFill>
                    <a:srgbClr val="000000"/>
                  </a:solidFill>
                  <a:latin typeface="Times New Roman" pitchFamily="18" charset="0"/>
                </a:rPr>
                <a:t>32</a:t>
              </a:r>
            </a:p>
          </p:txBody>
        </p:sp>
        <p:sp>
          <p:nvSpPr>
            <p:cNvPr id="184329" name="Text Box 9"/>
            <p:cNvSpPr txBox="1">
              <a:spLocks noChangeArrowheads="1"/>
            </p:cNvSpPr>
            <p:nvPr/>
          </p:nvSpPr>
          <p:spPr bwMode="auto">
            <a:xfrm>
              <a:off x="1556" y="2414"/>
              <a:ext cx="223" cy="278"/>
            </a:xfrm>
            <a:prstGeom prst="rect">
              <a:avLst/>
            </a:prstGeom>
            <a:solidFill>
              <a:srgbClr val="FFFFFF"/>
            </a:solidFill>
            <a:ln w="9525">
              <a:noFill/>
              <a:miter lim="800000"/>
              <a:headEnd/>
              <a:tailEnd/>
            </a:ln>
          </p:spPr>
          <p:txBody>
            <a:bodyPr/>
            <a:lstStyle/>
            <a:p>
              <a:pPr algn="just" eaLnBrk="0" hangingPunct="0"/>
              <a:r>
                <a:rPr lang="en-US" altLang="zh-CN" sz="1600">
                  <a:solidFill>
                    <a:srgbClr val="000000"/>
                  </a:solidFill>
                  <a:latin typeface="Times New Roman" pitchFamily="18" charset="0"/>
                </a:rPr>
                <a:t>2</a:t>
              </a:r>
            </a:p>
          </p:txBody>
        </p:sp>
        <p:sp>
          <p:nvSpPr>
            <p:cNvPr id="184330" name="Text Box 10"/>
            <p:cNvSpPr txBox="1">
              <a:spLocks noChangeArrowheads="1"/>
            </p:cNvSpPr>
            <p:nvPr/>
          </p:nvSpPr>
          <p:spPr bwMode="auto">
            <a:xfrm>
              <a:off x="1519" y="1096"/>
              <a:ext cx="325" cy="194"/>
            </a:xfrm>
            <a:prstGeom prst="rect">
              <a:avLst/>
            </a:prstGeom>
            <a:solidFill>
              <a:srgbClr val="FFFFFF"/>
            </a:solidFill>
            <a:ln w="9525">
              <a:noFill/>
              <a:miter lim="800000"/>
              <a:headEnd/>
              <a:tailEnd/>
            </a:ln>
          </p:spPr>
          <p:txBody>
            <a:bodyPr/>
            <a:lstStyle/>
            <a:p>
              <a:pPr algn="just" eaLnBrk="0" hangingPunct="0"/>
              <a:r>
                <a:rPr lang="en-US" altLang="zh-CN" sz="1600" dirty="0">
                  <a:solidFill>
                    <a:srgbClr val="000000"/>
                  </a:solidFill>
                  <a:latin typeface="Times New Roman" pitchFamily="18" charset="0"/>
                </a:rPr>
                <a:t>2</a:t>
              </a:r>
            </a:p>
          </p:txBody>
        </p:sp>
        <p:sp>
          <p:nvSpPr>
            <p:cNvPr id="184331" name="Text Box 11"/>
            <p:cNvSpPr txBox="1">
              <a:spLocks noChangeArrowheads="1"/>
            </p:cNvSpPr>
            <p:nvPr/>
          </p:nvSpPr>
          <p:spPr bwMode="auto">
            <a:xfrm>
              <a:off x="1556" y="719"/>
              <a:ext cx="258" cy="250"/>
            </a:xfrm>
            <a:prstGeom prst="rect">
              <a:avLst/>
            </a:prstGeom>
            <a:solidFill>
              <a:srgbClr val="FFFFFF"/>
            </a:solidFill>
            <a:ln w="9525">
              <a:noFill/>
              <a:miter lim="800000"/>
              <a:headEnd/>
              <a:tailEnd/>
            </a:ln>
          </p:spPr>
          <p:txBody>
            <a:bodyPr/>
            <a:lstStyle/>
            <a:p>
              <a:pPr algn="just" eaLnBrk="0" hangingPunct="0"/>
              <a:r>
                <a:rPr lang="en-US" altLang="zh-CN" sz="1600">
                  <a:solidFill>
                    <a:srgbClr val="000000"/>
                  </a:solidFill>
                  <a:latin typeface="Times New Roman" pitchFamily="18" charset="0"/>
                </a:rPr>
                <a:t>12</a:t>
              </a:r>
            </a:p>
          </p:txBody>
        </p:sp>
        <p:sp>
          <p:nvSpPr>
            <p:cNvPr id="184332" name="Text Box 12"/>
            <p:cNvSpPr txBox="1">
              <a:spLocks noChangeArrowheads="1"/>
            </p:cNvSpPr>
            <p:nvPr/>
          </p:nvSpPr>
          <p:spPr bwMode="auto">
            <a:xfrm>
              <a:off x="884" y="847"/>
              <a:ext cx="547" cy="885"/>
            </a:xfrm>
            <a:prstGeom prst="rect">
              <a:avLst/>
            </a:prstGeom>
            <a:solidFill>
              <a:schemeClr val="hlink"/>
            </a:solidFill>
            <a:ln w="9525">
              <a:solidFill>
                <a:srgbClr val="000000"/>
              </a:solidFill>
              <a:miter lim="800000"/>
              <a:headEnd/>
              <a:tailEnd/>
            </a:ln>
          </p:spPr>
          <p:txBody>
            <a:bodyPr/>
            <a:lstStyle/>
            <a:p>
              <a:pPr algn="just" eaLnBrk="0" hangingPunct="0">
                <a:spcBef>
                  <a:spcPts val="775"/>
                </a:spcBef>
              </a:pPr>
              <a:endParaRPr lang="en-US" altLang="zh-CN" b="1" dirty="0">
                <a:solidFill>
                  <a:srgbClr val="FFFFFF"/>
                </a:solidFill>
                <a:latin typeface="Times New Roman" pitchFamily="18" charset="0"/>
              </a:endParaRPr>
            </a:p>
            <a:p>
              <a:pPr algn="just" eaLnBrk="0" hangingPunct="0">
                <a:spcBef>
                  <a:spcPts val="775"/>
                </a:spcBef>
              </a:pPr>
              <a:r>
                <a:rPr lang="en-US" altLang="zh-CN" sz="1800" b="1" dirty="0">
                  <a:solidFill>
                    <a:srgbClr val="FFFFFF"/>
                  </a:solidFill>
                  <a:latin typeface="Times New Roman" pitchFamily="18" charset="0"/>
                </a:rPr>
                <a:t>TCBA</a:t>
              </a:r>
            </a:p>
            <a:p>
              <a:pPr algn="ctr" eaLnBrk="0" hangingPunct="0"/>
              <a:r>
                <a:rPr lang="zh-CN" altLang="en-US" sz="1600" b="1" dirty="0">
                  <a:solidFill>
                    <a:srgbClr val="FFFFFF"/>
                  </a:solidFill>
                  <a:latin typeface="Times New Roman" pitchFamily="18" charset="0"/>
                </a:rPr>
                <a:t>（</a:t>
              </a:r>
              <a:r>
                <a:rPr lang="en-US" altLang="zh-CN" sz="1600" b="1" dirty="0">
                  <a:solidFill>
                    <a:srgbClr val="FFFFFF"/>
                  </a:solidFill>
                  <a:latin typeface="Times New Roman" pitchFamily="18" charset="0"/>
                </a:rPr>
                <a:t>12</a:t>
              </a:r>
              <a:r>
                <a:rPr lang="zh-CN" altLang="en-US" sz="1600" b="1" dirty="0">
                  <a:solidFill>
                    <a:srgbClr val="FFFFFF"/>
                  </a:solidFill>
                  <a:latin typeface="Times New Roman" pitchFamily="18" charset="0"/>
                </a:rPr>
                <a:t>）</a:t>
              </a:r>
            </a:p>
          </p:txBody>
        </p:sp>
        <p:sp>
          <p:nvSpPr>
            <p:cNvPr id="184333" name="Text Box 13"/>
            <p:cNvSpPr txBox="1">
              <a:spLocks noChangeArrowheads="1"/>
            </p:cNvSpPr>
            <p:nvPr/>
          </p:nvSpPr>
          <p:spPr bwMode="auto">
            <a:xfrm>
              <a:off x="884" y="1906"/>
              <a:ext cx="547" cy="851"/>
            </a:xfrm>
            <a:prstGeom prst="rect">
              <a:avLst/>
            </a:prstGeom>
            <a:solidFill>
              <a:schemeClr val="hlink"/>
            </a:solidFill>
            <a:ln w="9525">
              <a:solidFill>
                <a:srgbClr val="000000"/>
              </a:solidFill>
              <a:miter lim="800000"/>
              <a:headEnd/>
              <a:tailEnd/>
            </a:ln>
          </p:spPr>
          <p:txBody>
            <a:bodyPr/>
            <a:lstStyle/>
            <a:p>
              <a:pPr algn="just" eaLnBrk="0" hangingPunct="0">
                <a:spcBef>
                  <a:spcPts val="775"/>
                </a:spcBef>
              </a:pPr>
              <a:endParaRPr lang="en-US" altLang="zh-CN" b="1" dirty="0">
                <a:solidFill>
                  <a:srgbClr val="FFFFFF"/>
                </a:solidFill>
                <a:latin typeface="Times New Roman" pitchFamily="18" charset="0"/>
              </a:endParaRPr>
            </a:p>
            <a:p>
              <a:pPr algn="just" eaLnBrk="0" hangingPunct="0">
                <a:spcBef>
                  <a:spcPts val="775"/>
                </a:spcBef>
              </a:pPr>
              <a:r>
                <a:rPr lang="en-US" altLang="zh-CN" sz="1800" b="1" dirty="0">
                  <a:solidFill>
                    <a:srgbClr val="FFFFFF"/>
                  </a:solidFill>
                  <a:latin typeface="Times New Roman" pitchFamily="18" charset="0"/>
                </a:rPr>
                <a:t>TCBA</a:t>
              </a:r>
            </a:p>
            <a:p>
              <a:pPr algn="ctr" eaLnBrk="0" hangingPunct="0"/>
              <a:r>
                <a:rPr lang="en-US" altLang="zh-CN" sz="1800" b="1" dirty="0">
                  <a:solidFill>
                    <a:srgbClr val="FFFFFF"/>
                  </a:solidFill>
                  <a:latin typeface="Times New Roman" pitchFamily="18" charset="0"/>
                </a:rPr>
                <a:t>(</a:t>
              </a:r>
              <a:r>
                <a:rPr lang="en-US" altLang="zh-CN" sz="1800" b="1" dirty="0" smtClean="0">
                  <a:solidFill>
                    <a:srgbClr val="FFFFFF"/>
                  </a:solidFill>
                  <a:latin typeface="Times New Roman" pitchFamily="18" charset="0"/>
                </a:rPr>
                <a:t>2</a:t>
              </a:r>
              <a:r>
                <a:rPr lang="en-US" altLang="zh-CN" sz="1800" b="1" dirty="0">
                  <a:solidFill>
                    <a:srgbClr val="FFFFFF"/>
                  </a:solidFill>
                </a:rPr>
                <a:t>)</a:t>
              </a:r>
              <a:endParaRPr lang="zh-CN" altLang="en-US" sz="1800" dirty="0">
                <a:solidFill>
                  <a:srgbClr val="FFFFFF"/>
                </a:solidFill>
                <a:latin typeface="Times New Roman" pitchFamily="18" charset="0"/>
              </a:endParaRPr>
            </a:p>
          </p:txBody>
        </p:sp>
        <p:sp>
          <p:nvSpPr>
            <p:cNvPr id="184334" name="Line 14"/>
            <p:cNvSpPr>
              <a:spLocks noChangeShapeType="1"/>
            </p:cNvSpPr>
            <p:nvPr/>
          </p:nvSpPr>
          <p:spPr bwMode="auto">
            <a:xfrm>
              <a:off x="1432" y="1017"/>
              <a:ext cx="496" cy="0"/>
            </a:xfrm>
            <a:prstGeom prst="line">
              <a:avLst/>
            </a:prstGeom>
            <a:noFill/>
            <a:ln w="44450">
              <a:solidFill>
                <a:srgbClr val="FF6600"/>
              </a:solidFill>
              <a:round/>
              <a:headEnd/>
              <a:tailEnd type="triangle" w="sm" len="sm"/>
            </a:ln>
          </p:spPr>
          <p:txBody>
            <a:bodyPr/>
            <a:lstStyle/>
            <a:p>
              <a:endParaRPr lang="zh-CN" altLang="en-US"/>
            </a:p>
          </p:txBody>
        </p:sp>
        <p:sp>
          <p:nvSpPr>
            <p:cNvPr id="184335" name="Line 15"/>
            <p:cNvSpPr>
              <a:spLocks noChangeShapeType="1"/>
            </p:cNvSpPr>
            <p:nvPr/>
          </p:nvSpPr>
          <p:spPr bwMode="auto">
            <a:xfrm>
              <a:off x="1432" y="2604"/>
              <a:ext cx="454" cy="0"/>
            </a:xfrm>
            <a:prstGeom prst="line">
              <a:avLst/>
            </a:prstGeom>
            <a:noFill/>
            <a:ln w="44450">
              <a:solidFill>
                <a:srgbClr val="FF6600"/>
              </a:solidFill>
              <a:round/>
              <a:headEnd/>
              <a:tailEnd type="triangle" w="sm" len="sm"/>
            </a:ln>
          </p:spPr>
          <p:txBody>
            <a:bodyPr/>
            <a:lstStyle/>
            <a:p>
              <a:endParaRPr lang="zh-CN" altLang="en-US"/>
            </a:p>
          </p:txBody>
        </p:sp>
        <p:sp>
          <p:nvSpPr>
            <p:cNvPr id="184336" name="Text Box 16"/>
            <p:cNvSpPr txBox="1">
              <a:spLocks noChangeArrowheads="1"/>
            </p:cNvSpPr>
            <p:nvPr/>
          </p:nvSpPr>
          <p:spPr bwMode="auto">
            <a:xfrm>
              <a:off x="1927" y="1865"/>
              <a:ext cx="696" cy="1021"/>
            </a:xfrm>
            <a:prstGeom prst="rect">
              <a:avLst/>
            </a:prstGeom>
            <a:solidFill>
              <a:srgbClr val="CC99FF"/>
            </a:solidFill>
            <a:ln w="9525">
              <a:solidFill>
                <a:srgbClr val="000000"/>
              </a:solidFill>
              <a:miter lim="800000"/>
              <a:headEnd/>
              <a:tailEnd/>
            </a:ln>
          </p:spPr>
          <p:txBody>
            <a:bodyPr/>
            <a:lstStyle/>
            <a:p>
              <a:pPr algn="ctr" eaLnBrk="0" hangingPunct="0">
                <a:spcBef>
                  <a:spcPts val="775"/>
                </a:spcBef>
              </a:pPr>
              <a:endParaRPr lang="en-US" altLang="zh-CN" sz="1200" b="1" dirty="0">
                <a:solidFill>
                  <a:srgbClr val="000000"/>
                </a:solidFill>
                <a:latin typeface="Times New Roman" pitchFamily="18" charset="0"/>
              </a:endParaRPr>
            </a:p>
            <a:p>
              <a:pPr algn="ctr" eaLnBrk="0" hangingPunct="0">
                <a:spcBef>
                  <a:spcPts val="775"/>
                </a:spcBef>
              </a:pPr>
              <a:r>
                <a:rPr lang="en-US" altLang="zh-CN" b="1" dirty="0">
                  <a:solidFill>
                    <a:srgbClr val="FFFFFF"/>
                  </a:solidFill>
                  <a:latin typeface="Times New Roman" pitchFamily="18" charset="0"/>
                </a:rPr>
                <a:t>CSUM</a:t>
              </a:r>
            </a:p>
            <a:p>
              <a:pPr algn="ctr" eaLnBrk="0" hangingPunct="0"/>
              <a:r>
                <a:rPr lang="en-US" altLang="zh-CN" b="1" dirty="0">
                  <a:solidFill>
                    <a:srgbClr val="FFFFFF"/>
                  </a:solidFill>
                  <a:latin typeface="Times New Roman" pitchFamily="18" charset="0"/>
                </a:rPr>
                <a:t>(1)</a:t>
              </a:r>
              <a:endParaRPr lang="en-US" altLang="zh-CN" b="1" dirty="0">
                <a:solidFill>
                  <a:srgbClr val="000000"/>
                </a:solidFill>
                <a:latin typeface="Times New Roman" pitchFamily="18" charset="0"/>
              </a:endParaRPr>
            </a:p>
          </p:txBody>
        </p:sp>
        <p:sp>
          <p:nvSpPr>
            <p:cNvPr id="184337" name="AutoShape 17"/>
            <p:cNvSpPr>
              <a:spLocks noChangeArrowheads="1"/>
            </p:cNvSpPr>
            <p:nvPr/>
          </p:nvSpPr>
          <p:spPr bwMode="auto">
            <a:xfrm>
              <a:off x="561" y="1169"/>
              <a:ext cx="337" cy="89"/>
            </a:xfrm>
            <a:prstGeom prst="rightArrow">
              <a:avLst>
                <a:gd name="adj1" fmla="val 50000"/>
                <a:gd name="adj2" fmla="val 94663"/>
              </a:avLst>
            </a:prstGeom>
            <a:solidFill>
              <a:srgbClr val="800080"/>
            </a:solidFill>
            <a:ln w="9525">
              <a:solidFill>
                <a:srgbClr val="000000"/>
              </a:solidFill>
              <a:miter lim="800000"/>
              <a:headEnd/>
              <a:tailEnd/>
            </a:ln>
          </p:spPr>
          <p:txBody>
            <a:bodyPr/>
            <a:lstStyle/>
            <a:p>
              <a:endParaRPr lang="zh-CN" altLang="en-US"/>
            </a:p>
          </p:txBody>
        </p:sp>
        <p:sp>
          <p:nvSpPr>
            <p:cNvPr id="184338" name="AutoShape 18"/>
            <p:cNvSpPr>
              <a:spLocks noChangeArrowheads="1"/>
            </p:cNvSpPr>
            <p:nvPr/>
          </p:nvSpPr>
          <p:spPr bwMode="auto">
            <a:xfrm>
              <a:off x="561" y="2079"/>
              <a:ext cx="337" cy="89"/>
            </a:xfrm>
            <a:prstGeom prst="rightArrow">
              <a:avLst>
                <a:gd name="adj1" fmla="val 50000"/>
                <a:gd name="adj2" fmla="val 94663"/>
              </a:avLst>
            </a:prstGeom>
            <a:solidFill>
              <a:srgbClr val="993366"/>
            </a:solidFill>
            <a:ln w="9525">
              <a:solidFill>
                <a:srgbClr val="000000"/>
              </a:solidFill>
              <a:miter lim="800000"/>
              <a:headEnd/>
              <a:tailEnd/>
            </a:ln>
          </p:spPr>
          <p:txBody>
            <a:bodyPr/>
            <a:lstStyle/>
            <a:p>
              <a:endParaRPr lang="zh-CN" altLang="en-US"/>
            </a:p>
          </p:txBody>
        </p:sp>
        <p:sp>
          <p:nvSpPr>
            <p:cNvPr id="184339" name="Line 19"/>
            <p:cNvSpPr>
              <a:spLocks noChangeShapeType="1"/>
            </p:cNvSpPr>
            <p:nvPr/>
          </p:nvSpPr>
          <p:spPr bwMode="auto">
            <a:xfrm>
              <a:off x="1248" y="3216"/>
              <a:ext cx="715" cy="0"/>
            </a:xfrm>
            <a:prstGeom prst="line">
              <a:avLst/>
            </a:prstGeom>
            <a:noFill/>
            <a:ln w="44450">
              <a:solidFill>
                <a:srgbClr val="FF6600"/>
              </a:solidFill>
              <a:round/>
              <a:headEnd/>
              <a:tailEnd type="triangle" w="med" len="med"/>
            </a:ln>
          </p:spPr>
          <p:txBody>
            <a:bodyPr/>
            <a:lstStyle/>
            <a:p>
              <a:endParaRPr lang="zh-CN" altLang="en-US"/>
            </a:p>
          </p:txBody>
        </p:sp>
        <p:sp>
          <p:nvSpPr>
            <p:cNvPr id="184340" name="Text Box 20"/>
            <p:cNvSpPr txBox="1">
              <a:spLocks noChangeArrowheads="1"/>
            </p:cNvSpPr>
            <p:nvPr/>
          </p:nvSpPr>
          <p:spPr bwMode="auto">
            <a:xfrm>
              <a:off x="1200" y="2880"/>
              <a:ext cx="816" cy="231"/>
            </a:xfrm>
            <a:prstGeom prst="rect">
              <a:avLst/>
            </a:prstGeom>
            <a:noFill/>
            <a:ln w="9525">
              <a:noFill/>
              <a:miter lim="800000"/>
              <a:headEnd/>
              <a:tailEnd/>
            </a:ln>
          </p:spPr>
          <p:txBody>
            <a:bodyPr wrap="none">
              <a:spAutoFit/>
            </a:bodyPr>
            <a:lstStyle/>
            <a:p>
              <a:pPr algn="just" eaLnBrk="0" hangingPunct="0"/>
              <a:r>
                <a:rPr lang="en-US" altLang="zh-CN">
                  <a:solidFill>
                    <a:srgbClr val="000000"/>
                  </a:solidFill>
                  <a:latin typeface="Times New Roman" pitchFamily="18" charset="0"/>
                </a:rPr>
                <a:t>optical fiber</a:t>
              </a:r>
            </a:p>
          </p:txBody>
        </p:sp>
        <p:sp>
          <p:nvSpPr>
            <p:cNvPr id="184341" name="Line 21"/>
            <p:cNvSpPr>
              <a:spLocks noChangeShapeType="1"/>
            </p:cNvSpPr>
            <p:nvPr/>
          </p:nvSpPr>
          <p:spPr bwMode="auto">
            <a:xfrm>
              <a:off x="1487" y="695"/>
              <a:ext cx="0" cy="2181"/>
            </a:xfrm>
            <a:prstGeom prst="line">
              <a:avLst/>
            </a:prstGeom>
            <a:noFill/>
            <a:ln w="9525">
              <a:solidFill>
                <a:srgbClr val="000000"/>
              </a:solidFill>
              <a:prstDash val="dashDot"/>
              <a:round/>
              <a:headEnd/>
              <a:tailEnd/>
            </a:ln>
          </p:spPr>
          <p:txBody>
            <a:bodyPr/>
            <a:lstStyle/>
            <a:p>
              <a:endParaRPr lang="zh-CN" altLang="en-US"/>
            </a:p>
          </p:txBody>
        </p:sp>
        <p:sp>
          <p:nvSpPr>
            <p:cNvPr id="184342" name="AutoShape 22"/>
            <p:cNvSpPr>
              <a:spLocks noChangeArrowheads="1"/>
            </p:cNvSpPr>
            <p:nvPr/>
          </p:nvSpPr>
          <p:spPr bwMode="auto">
            <a:xfrm>
              <a:off x="2452" y="2574"/>
              <a:ext cx="560" cy="66"/>
            </a:xfrm>
            <a:prstGeom prst="rightArrow">
              <a:avLst>
                <a:gd name="adj1" fmla="val 50000"/>
                <a:gd name="adj2" fmla="val 212121"/>
              </a:avLst>
            </a:prstGeom>
            <a:solidFill>
              <a:srgbClr val="00FF00"/>
            </a:solidFill>
            <a:ln w="9525">
              <a:solidFill>
                <a:srgbClr val="000000"/>
              </a:solidFill>
              <a:miter lim="800000"/>
              <a:headEnd/>
              <a:tailEnd/>
            </a:ln>
          </p:spPr>
          <p:txBody>
            <a:bodyPr/>
            <a:lstStyle/>
            <a:p>
              <a:endParaRPr lang="zh-CN" altLang="en-US"/>
            </a:p>
          </p:txBody>
        </p:sp>
        <p:sp>
          <p:nvSpPr>
            <p:cNvPr id="184343" name="Text Box 23"/>
            <p:cNvSpPr txBox="1">
              <a:spLocks noChangeArrowheads="1"/>
            </p:cNvSpPr>
            <p:nvPr/>
          </p:nvSpPr>
          <p:spPr bwMode="auto">
            <a:xfrm>
              <a:off x="2669" y="2363"/>
              <a:ext cx="1073" cy="239"/>
            </a:xfrm>
            <a:prstGeom prst="rect">
              <a:avLst/>
            </a:prstGeom>
            <a:noFill/>
            <a:ln w="9525">
              <a:noFill/>
              <a:miter lim="800000"/>
              <a:headEnd/>
              <a:tailEnd/>
            </a:ln>
          </p:spPr>
          <p:txBody>
            <a:bodyPr/>
            <a:lstStyle/>
            <a:p>
              <a:pPr algn="just" eaLnBrk="0" hangingPunct="0"/>
              <a:r>
                <a:rPr lang="en-US" altLang="zh-CN" sz="1600" dirty="0">
                  <a:latin typeface="Times New Roman" pitchFamily="18" charset="0"/>
                </a:rPr>
                <a:t>TRK Comb.</a:t>
              </a:r>
            </a:p>
          </p:txBody>
        </p:sp>
        <p:sp>
          <p:nvSpPr>
            <p:cNvPr id="184344" name="Freeform 24"/>
            <p:cNvSpPr>
              <a:spLocks/>
            </p:cNvSpPr>
            <p:nvPr/>
          </p:nvSpPr>
          <p:spPr bwMode="auto">
            <a:xfrm>
              <a:off x="1438" y="1349"/>
              <a:ext cx="485" cy="835"/>
            </a:xfrm>
            <a:custGeom>
              <a:avLst/>
              <a:gdLst/>
              <a:ahLst/>
              <a:cxnLst>
                <a:cxn ang="0">
                  <a:pos x="0" y="1480"/>
                </a:cxn>
                <a:cxn ang="0">
                  <a:pos x="140" y="1480"/>
                </a:cxn>
                <a:cxn ang="0">
                  <a:pos x="140" y="0"/>
                </a:cxn>
                <a:cxn ang="0">
                  <a:pos x="800" y="0"/>
                </a:cxn>
              </a:cxnLst>
              <a:rect l="0" t="0" r="r" b="b"/>
              <a:pathLst>
                <a:path w="800" h="1480">
                  <a:moveTo>
                    <a:pt x="0" y="1480"/>
                  </a:moveTo>
                  <a:lnTo>
                    <a:pt x="140" y="1480"/>
                  </a:lnTo>
                  <a:lnTo>
                    <a:pt x="140" y="0"/>
                  </a:lnTo>
                  <a:lnTo>
                    <a:pt x="800" y="0"/>
                  </a:lnTo>
                </a:path>
              </a:pathLst>
            </a:custGeom>
            <a:noFill/>
            <a:ln w="38100" cmpd="sng">
              <a:solidFill>
                <a:srgbClr val="FF6600"/>
              </a:solidFill>
              <a:round/>
              <a:headEnd type="none" w="med" len="med"/>
              <a:tailEnd type="triangle" w="med" len="med"/>
            </a:ln>
          </p:spPr>
          <p:txBody>
            <a:bodyPr/>
            <a:lstStyle/>
            <a:p>
              <a:endParaRPr lang="zh-CN" altLang="en-US"/>
            </a:p>
          </p:txBody>
        </p:sp>
        <p:sp>
          <p:nvSpPr>
            <p:cNvPr id="184345" name="Text Box 25"/>
            <p:cNvSpPr txBox="1">
              <a:spLocks noChangeArrowheads="1"/>
            </p:cNvSpPr>
            <p:nvPr/>
          </p:nvSpPr>
          <p:spPr bwMode="auto">
            <a:xfrm>
              <a:off x="1921" y="672"/>
              <a:ext cx="612" cy="1025"/>
            </a:xfrm>
            <a:prstGeom prst="rect">
              <a:avLst/>
            </a:prstGeom>
            <a:solidFill>
              <a:srgbClr val="00CCFF"/>
            </a:solidFill>
            <a:ln w="9525">
              <a:solidFill>
                <a:srgbClr val="000000"/>
              </a:solidFill>
              <a:miter lim="800000"/>
              <a:headEnd/>
              <a:tailEnd/>
            </a:ln>
          </p:spPr>
          <p:txBody>
            <a:bodyPr/>
            <a:lstStyle/>
            <a:p>
              <a:pPr algn="just" eaLnBrk="0" hangingPunct="0"/>
              <a:endParaRPr lang="en-US" altLang="zh-CN" sz="1000" dirty="0">
                <a:latin typeface="Times New Roman" pitchFamily="18" charset="0"/>
              </a:endParaRPr>
            </a:p>
            <a:p>
              <a:pPr algn="ctr" eaLnBrk="0" hangingPunct="0"/>
              <a:r>
                <a:rPr lang="en-US" altLang="zh-CN" dirty="0">
                  <a:solidFill>
                    <a:srgbClr val="FFFFFF"/>
                  </a:solidFill>
                  <a:latin typeface="Times New Roman" pitchFamily="18" charset="0"/>
                </a:rPr>
                <a:t>ETOT</a:t>
              </a:r>
            </a:p>
            <a:p>
              <a:pPr algn="ctr" eaLnBrk="0" hangingPunct="0"/>
              <a:r>
                <a:rPr lang="en-US" altLang="zh-CN" dirty="0">
                  <a:solidFill>
                    <a:srgbClr val="FFFFFF"/>
                  </a:solidFill>
                  <a:latin typeface="Times New Roman" pitchFamily="18" charset="0"/>
                </a:rPr>
                <a:t>(1)</a:t>
              </a:r>
            </a:p>
          </p:txBody>
        </p:sp>
        <p:sp>
          <p:nvSpPr>
            <p:cNvPr id="184346" name="AutoShape 26"/>
            <p:cNvSpPr>
              <a:spLocks noChangeArrowheads="1"/>
            </p:cNvSpPr>
            <p:nvPr/>
          </p:nvSpPr>
          <p:spPr bwMode="auto">
            <a:xfrm>
              <a:off x="2474" y="1143"/>
              <a:ext cx="311" cy="133"/>
            </a:xfrm>
            <a:prstGeom prst="rightArrow">
              <a:avLst>
                <a:gd name="adj1" fmla="val 50000"/>
                <a:gd name="adj2" fmla="val 58459"/>
              </a:avLst>
            </a:prstGeom>
            <a:solidFill>
              <a:srgbClr val="FFFFFF"/>
            </a:solidFill>
            <a:ln w="9525">
              <a:solidFill>
                <a:srgbClr val="000000"/>
              </a:solidFill>
              <a:miter lim="800000"/>
              <a:headEnd/>
              <a:tailEnd/>
            </a:ln>
          </p:spPr>
          <p:txBody>
            <a:bodyPr/>
            <a:lstStyle/>
            <a:p>
              <a:endParaRPr lang="zh-CN" altLang="en-US"/>
            </a:p>
          </p:txBody>
        </p:sp>
        <p:sp>
          <p:nvSpPr>
            <p:cNvPr id="184347" name="AutoShape 27"/>
            <p:cNvSpPr>
              <a:spLocks noChangeArrowheads="1"/>
            </p:cNvSpPr>
            <p:nvPr/>
          </p:nvSpPr>
          <p:spPr bwMode="auto">
            <a:xfrm>
              <a:off x="2440" y="2031"/>
              <a:ext cx="310" cy="135"/>
            </a:xfrm>
            <a:prstGeom prst="rightArrow">
              <a:avLst>
                <a:gd name="adj1" fmla="val 50000"/>
                <a:gd name="adj2" fmla="val 57407"/>
              </a:avLst>
            </a:prstGeom>
            <a:solidFill>
              <a:srgbClr val="FFFFFF"/>
            </a:solidFill>
            <a:ln w="9525">
              <a:solidFill>
                <a:srgbClr val="000000"/>
              </a:solidFill>
              <a:miter lim="800000"/>
              <a:headEnd/>
              <a:tailEnd/>
            </a:ln>
          </p:spPr>
          <p:txBody>
            <a:bodyPr/>
            <a:lstStyle/>
            <a:p>
              <a:endParaRPr lang="zh-CN" altLang="en-US"/>
            </a:p>
          </p:txBody>
        </p:sp>
        <p:sp>
          <p:nvSpPr>
            <p:cNvPr id="184348" name="Text Box 28"/>
            <p:cNvSpPr txBox="1">
              <a:spLocks noChangeArrowheads="1"/>
            </p:cNvSpPr>
            <p:nvPr/>
          </p:nvSpPr>
          <p:spPr bwMode="auto">
            <a:xfrm>
              <a:off x="2640" y="1813"/>
              <a:ext cx="1056" cy="290"/>
            </a:xfrm>
            <a:prstGeom prst="rect">
              <a:avLst/>
            </a:prstGeom>
            <a:noFill/>
            <a:ln w="9525">
              <a:noFill/>
              <a:miter lim="800000"/>
              <a:headEnd/>
              <a:tailEnd/>
            </a:ln>
          </p:spPr>
          <p:txBody>
            <a:bodyPr/>
            <a:lstStyle/>
            <a:p>
              <a:pPr algn="just" eaLnBrk="0" hangingPunct="0"/>
              <a:r>
                <a:rPr lang="en-US" altLang="zh-CN" sz="1600" dirty="0">
                  <a:latin typeface="Times New Roman" pitchFamily="18" charset="0"/>
                </a:rPr>
                <a:t>C Condition(6)</a:t>
              </a:r>
            </a:p>
          </p:txBody>
        </p:sp>
        <p:sp>
          <p:nvSpPr>
            <p:cNvPr id="184349" name="Text Box 29"/>
            <p:cNvSpPr txBox="1">
              <a:spLocks noChangeArrowheads="1"/>
            </p:cNvSpPr>
            <p:nvPr/>
          </p:nvSpPr>
          <p:spPr bwMode="auto">
            <a:xfrm>
              <a:off x="2627" y="853"/>
              <a:ext cx="979" cy="267"/>
            </a:xfrm>
            <a:prstGeom prst="rect">
              <a:avLst/>
            </a:prstGeom>
            <a:noFill/>
            <a:ln w="9525">
              <a:noFill/>
              <a:miter lim="800000"/>
              <a:headEnd/>
              <a:tailEnd/>
            </a:ln>
          </p:spPr>
          <p:txBody>
            <a:bodyPr/>
            <a:lstStyle/>
            <a:p>
              <a:pPr algn="just" eaLnBrk="0" hangingPunct="0"/>
              <a:r>
                <a:rPr lang="en-US" altLang="zh-CN" sz="1600" dirty="0">
                  <a:latin typeface="Times New Roman" pitchFamily="18" charset="0"/>
                </a:rPr>
                <a:t>E Condition(10)</a:t>
              </a:r>
            </a:p>
          </p:txBody>
        </p:sp>
        <p:sp>
          <p:nvSpPr>
            <p:cNvPr id="184350" name="Freeform 30"/>
            <p:cNvSpPr>
              <a:spLocks/>
            </p:cNvSpPr>
            <p:nvPr/>
          </p:nvSpPr>
          <p:spPr bwMode="auto">
            <a:xfrm>
              <a:off x="1426" y="1577"/>
              <a:ext cx="469" cy="636"/>
            </a:xfrm>
            <a:custGeom>
              <a:avLst/>
              <a:gdLst/>
              <a:ahLst/>
              <a:cxnLst>
                <a:cxn ang="0">
                  <a:pos x="0" y="0"/>
                </a:cxn>
                <a:cxn ang="0">
                  <a:pos x="680" y="0"/>
                </a:cxn>
                <a:cxn ang="0">
                  <a:pos x="680" y="1140"/>
                </a:cxn>
                <a:cxn ang="0">
                  <a:pos x="1120" y="1140"/>
                </a:cxn>
              </a:cxnLst>
              <a:rect l="0" t="0" r="r" b="b"/>
              <a:pathLst>
                <a:path w="1120" h="1140">
                  <a:moveTo>
                    <a:pt x="0" y="0"/>
                  </a:moveTo>
                  <a:lnTo>
                    <a:pt x="680" y="0"/>
                  </a:lnTo>
                  <a:lnTo>
                    <a:pt x="680" y="1140"/>
                  </a:lnTo>
                  <a:lnTo>
                    <a:pt x="1120" y="1140"/>
                  </a:lnTo>
                </a:path>
              </a:pathLst>
            </a:custGeom>
            <a:noFill/>
            <a:ln w="38100" cmpd="sng">
              <a:solidFill>
                <a:srgbClr val="FF6600"/>
              </a:solidFill>
              <a:round/>
              <a:headEnd type="none" w="med" len="med"/>
              <a:tailEnd type="triangle" w="med" len="med"/>
            </a:ln>
          </p:spPr>
          <p:txBody>
            <a:bodyPr/>
            <a:lstStyle/>
            <a:p>
              <a:endParaRPr lang="zh-CN" altLang="en-US"/>
            </a:p>
          </p:txBody>
        </p:sp>
        <p:sp>
          <p:nvSpPr>
            <p:cNvPr id="184351" name="Text Box 31"/>
            <p:cNvSpPr txBox="1">
              <a:spLocks noChangeArrowheads="1"/>
            </p:cNvSpPr>
            <p:nvPr/>
          </p:nvSpPr>
          <p:spPr bwMode="auto">
            <a:xfrm>
              <a:off x="0" y="988"/>
              <a:ext cx="575" cy="1587"/>
            </a:xfrm>
            <a:prstGeom prst="rect">
              <a:avLst/>
            </a:prstGeom>
            <a:noFill/>
            <a:ln w="9525">
              <a:solidFill>
                <a:srgbClr val="000000"/>
              </a:solidFill>
              <a:miter lim="800000"/>
              <a:headEnd/>
              <a:tailEnd/>
            </a:ln>
          </p:spPr>
          <p:txBody>
            <a:bodyPr/>
            <a:lstStyle/>
            <a:p>
              <a:pPr algn="just" eaLnBrk="0" hangingPunct="0"/>
              <a:endParaRPr lang="en-US" altLang="zh-CN" sz="1000">
                <a:solidFill>
                  <a:srgbClr val="000000"/>
                </a:solidFill>
                <a:latin typeface="Times New Roman" pitchFamily="18" charset="0"/>
              </a:endParaRPr>
            </a:p>
            <a:p>
              <a:pPr algn="just" eaLnBrk="0" hangingPunct="0"/>
              <a:endParaRPr lang="en-US" altLang="zh-CN" sz="1000">
                <a:solidFill>
                  <a:srgbClr val="000000"/>
                </a:solidFill>
                <a:latin typeface="Times New Roman" pitchFamily="18" charset="0"/>
              </a:endParaRPr>
            </a:p>
            <a:p>
              <a:pPr algn="just" eaLnBrk="0" hangingPunct="0">
                <a:spcBef>
                  <a:spcPts val="775"/>
                </a:spcBef>
              </a:pPr>
              <a:endParaRPr lang="en-US" altLang="zh-CN" sz="1400">
                <a:solidFill>
                  <a:srgbClr val="000000"/>
                </a:solidFill>
                <a:latin typeface="Times New Roman" pitchFamily="18" charset="0"/>
              </a:endParaRPr>
            </a:p>
            <a:p>
              <a:pPr algn="just" eaLnBrk="0" hangingPunct="0">
                <a:spcBef>
                  <a:spcPts val="775"/>
                </a:spcBef>
              </a:pPr>
              <a:r>
                <a:rPr lang="en-US" altLang="zh-CN" sz="1400">
                  <a:solidFill>
                    <a:srgbClr val="000000"/>
                  </a:solidFill>
                  <a:latin typeface="Times New Roman" pitchFamily="18" charset="0"/>
                </a:rPr>
                <a:t>MA</a:t>
              </a:r>
            </a:p>
            <a:p>
              <a:pPr algn="just" eaLnBrk="0" hangingPunct="0"/>
              <a:r>
                <a:rPr lang="en-US" altLang="zh-CN" sz="1400">
                  <a:solidFill>
                    <a:srgbClr val="000000"/>
                  </a:solidFill>
                  <a:latin typeface="Times New Roman" pitchFamily="18" charset="0"/>
                </a:rPr>
                <a:t>16ch</a:t>
              </a:r>
            </a:p>
            <a:p>
              <a:pPr algn="just" eaLnBrk="0" hangingPunct="0"/>
              <a:r>
                <a:rPr lang="en-US" altLang="zh-CN" sz="1400">
                  <a:solidFill>
                    <a:srgbClr val="000000"/>
                  </a:solidFill>
                  <a:latin typeface="Times New Roman" pitchFamily="18" charset="0"/>
                </a:rPr>
                <a:t>Adding</a:t>
              </a:r>
            </a:p>
          </p:txBody>
        </p:sp>
      </p:grpSp>
      <p:sp>
        <p:nvSpPr>
          <p:cNvPr id="184352" name="Rectangle 32"/>
          <p:cNvSpPr>
            <a:spLocks noGrp="1" noRot="1" noChangeArrowheads="1"/>
          </p:cNvSpPr>
          <p:nvPr>
            <p:ph type="title"/>
          </p:nvPr>
        </p:nvSpPr>
        <p:spPr>
          <a:xfrm>
            <a:off x="609600" y="79375"/>
            <a:ext cx="7772400" cy="612775"/>
          </a:xfrm>
          <a:solidFill>
            <a:srgbClr val="0000FF"/>
          </a:solidFill>
        </p:spPr>
        <p:txBody>
          <a:bodyPr/>
          <a:lstStyle/>
          <a:p>
            <a:r>
              <a:rPr lang="en-US" altLang="zh-CN"/>
              <a:t>EMC sub-trigger</a:t>
            </a:r>
          </a:p>
        </p:txBody>
      </p:sp>
      <p:sp>
        <p:nvSpPr>
          <p:cNvPr id="184353" name="Rectangle 33"/>
          <p:cNvSpPr>
            <a:spLocks noGrp="1" noChangeArrowheads="1"/>
          </p:cNvSpPr>
          <p:nvPr>
            <p:ph type="body" idx="1"/>
          </p:nvPr>
        </p:nvSpPr>
        <p:spPr>
          <a:xfrm>
            <a:off x="5181600" y="685800"/>
            <a:ext cx="3733800" cy="6096000"/>
          </a:xfrm>
        </p:spPr>
        <p:txBody>
          <a:bodyPr/>
          <a:lstStyle/>
          <a:p>
            <a:pPr>
              <a:lnSpc>
                <a:spcPct val="90000"/>
              </a:lnSpc>
            </a:pPr>
            <a:r>
              <a:rPr lang="en-US" altLang="zh-CN" sz="2800"/>
              <a:t>TCBA:</a:t>
            </a:r>
          </a:p>
          <a:p>
            <a:pPr lvl="1">
              <a:lnSpc>
                <a:spcPct val="90000"/>
              </a:lnSpc>
            </a:pPr>
            <a:r>
              <a:rPr lang="en-US" altLang="zh-CN" sz="2000"/>
              <a:t>CCD base line restoration</a:t>
            </a:r>
          </a:p>
          <a:p>
            <a:pPr lvl="1">
              <a:lnSpc>
                <a:spcPct val="90000"/>
              </a:lnSpc>
            </a:pPr>
            <a:r>
              <a:rPr lang="en-US" altLang="zh-CN" sz="2000">
                <a:sym typeface="Symbol" pitchFamily="18" charset="2"/>
              </a:rPr>
              <a:t>Input:twisted pair</a:t>
            </a:r>
            <a:endParaRPr lang="en-US" altLang="zh-CN" sz="2000"/>
          </a:p>
          <a:p>
            <a:pPr lvl="1">
              <a:lnSpc>
                <a:spcPct val="90000"/>
              </a:lnSpc>
            </a:pPr>
            <a:r>
              <a:rPr lang="en-US" altLang="zh-CN" sz="2000"/>
              <a:t>Time extraction and cluster signal</a:t>
            </a:r>
          </a:p>
          <a:p>
            <a:pPr lvl="1">
              <a:lnSpc>
                <a:spcPct val="90000"/>
              </a:lnSpc>
            </a:pPr>
            <a:r>
              <a:rPr lang="en-US" altLang="zh-CN" sz="2000"/>
              <a:t>Block energy sum and digitization with Flash ADC</a:t>
            </a:r>
          </a:p>
          <a:p>
            <a:pPr lvl="1">
              <a:lnSpc>
                <a:spcPct val="90000"/>
              </a:lnSpc>
            </a:pPr>
            <a:r>
              <a:rPr lang="en-US" altLang="zh-CN" sz="2000"/>
              <a:t>Fiber transmittion</a:t>
            </a:r>
          </a:p>
          <a:p>
            <a:pPr>
              <a:lnSpc>
                <a:spcPct val="90000"/>
              </a:lnSpc>
            </a:pPr>
            <a:r>
              <a:rPr lang="en-US" altLang="zh-CN" sz="2800"/>
              <a:t>CSUM:</a:t>
            </a:r>
          </a:p>
          <a:p>
            <a:pPr lvl="1">
              <a:lnSpc>
                <a:spcPct val="90000"/>
              </a:lnSpc>
            </a:pPr>
            <a:r>
              <a:rPr lang="en-US" altLang="zh-CN" sz="2000"/>
              <a:t>Cluster finding </a:t>
            </a:r>
          </a:p>
          <a:p>
            <a:pPr lvl="1">
              <a:lnSpc>
                <a:spcPct val="90000"/>
              </a:lnSpc>
            </a:pPr>
            <a:r>
              <a:rPr lang="en-US" altLang="zh-CN" sz="2000"/>
              <a:t>Cluster relative condition production</a:t>
            </a:r>
          </a:p>
          <a:p>
            <a:pPr lvl="1">
              <a:lnSpc>
                <a:spcPct val="90000"/>
              </a:lnSpc>
            </a:pPr>
            <a:r>
              <a:rPr lang="en-US" altLang="zh-CN" sz="2000"/>
              <a:t>Condition forming</a:t>
            </a:r>
          </a:p>
          <a:p>
            <a:pPr>
              <a:lnSpc>
                <a:spcPct val="90000"/>
              </a:lnSpc>
            </a:pPr>
            <a:r>
              <a:rPr lang="en-US" altLang="zh-CN" sz="2800"/>
              <a:t>ETOT:</a:t>
            </a:r>
          </a:p>
          <a:p>
            <a:pPr lvl="1">
              <a:lnSpc>
                <a:spcPct val="90000"/>
              </a:lnSpc>
            </a:pPr>
            <a:r>
              <a:rPr lang="en-US" altLang="zh-CN" sz="2000"/>
              <a:t>Total Energy cut conditions production </a:t>
            </a:r>
          </a:p>
          <a:p>
            <a:pPr lvl="1">
              <a:lnSpc>
                <a:spcPct val="90000"/>
              </a:lnSpc>
            </a:pPr>
            <a:r>
              <a:rPr lang="en-US" altLang="zh-CN" sz="2000"/>
              <a:t>Condition forming</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p:cNvPicPr>
            <a:picLocks noChangeAspect="1" noChangeArrowheads="1"/>
          </p:cNvPicPr>
          <p:nvPr/>
        </p:nvPicPr>
        <p:blipFill>
          <a:blip r:embed="rId2"/>
          <a:srcRect/>
          <a:stretch>
            <a:fillRect/>
          </a:stretch>
        </p:blipFill>
        <p:spPr bwMode="auto">
          <a:xfrm>
            <a:off x="0" y="1676400"/>
            <a:ext cx="9144000" cy="5181600"/>
          </a:xfrm>
          <a:prstGeom prst="rect">
            <a:avLst/>
          </a:prstGeom>
          <a:noFill/>
          <a:ln w="9525">
            <a:noFill/>
            <a:miter lim="800000"/>
            <a:headEnd/>
            <a:tailEnd/>
          </a:ln>
        </p:spPr>
      </p:pic>
      <p:sp>
        <p:nvSpPr>
          <p:cNvPr id="149507" name="Rectangle 3"/>
          <p:cNvSpPr>
            <a:spLocks noGrp="1" noChangeArrowheads="1"/>
          </p:cNvSpPr>
          <p:nvPr>
            <p:ph type="ctrTitle"/>
          </p:nvPr>
        </p:nvSpPr>
        <p:spPr>
          <a:xfrm>
            <a:off x="990600" y="152400"/>
            <a:ext cx="7315200" cy="990600"/>
          </a:xfrm>
        </p:spPr>
        <p:txBody>
          <a:bodyPr/>
          <a:lstStyle/>
          <a:p>
            <a:r>
              <a:rPr lang="en-US" altLang="zh-CN" sz="4000" dirty="0" err="1" smtClean="0"/>
              <a:t>Implimentation</a:t>
            </a:r>
            <a:r>
              <a:rPr lang="en-US" altLang="zh-CN" sz="4000" dirty="0" smtClean="0"/>
              <a:t> of EMC</a:t>
            </a:r>
            <a:r>
              <a:rPr lang="zh-CN" altLang="en-US" sz="4000" dirty="0" smtClean="0"/>
              <a:t> </a:t>
            </a:r>
            <a:r>
              <a:rPr lang="en-US" altLang="zh-CN" sz="4000" dirty="0" err="1" smtClean="0"/>
              <a:t>subtrigger</a:t>
            </a:r>
            <a:r>
              <a:rPr lang="zh-CN" altLang="en-US" sz="4000" dirty="0" smtClean="0"/>
              <a:t> </a:t>
            </a:r>
            <a:endParaRPr lang="zh-CN" altLang="en-US" sz="4000"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日期占位符 3"/>
          <p:cNvSpPr>
            <a:spLocks noGrp="1"/>
          </p:cNvSpPr>
          <p:nvPr>
            <p:ph type="dt" sz="half" idx="10"/>
          </p:nvPr>
        </p:nvSpPr>
        <p:spPr/>
        <p:txBody>
          <a:bodyPr/>
          <a:lstStyle/>
          <a:p>
            <a:r>
              <a:rPr lang="en-US" altLang="zh-CN" smtClean="0"/>
              <a:t>2014-7-18 IHEP</a:t>
            </a:r>
            <a:endParaRPr lang="en-US" altLang="zh-CN"/>
          </a:p>
        </p:txBody>
      </p:sp>
      <p:sp>
        <p:nvSpPr>
          <p:cNvPr id="6" name="灯片编号占位符 4"/>
          <p:cNvSpPr>
            <a:spLocks noGrp="1"/>
          </p:cNvSpPr>
          <p:nvPr>
            <p:ph type="sldNum" sz="quarter" idx="11"/>
          </p:nvPr>
        </p:nvSpPr>
        <p:spPr/>
        <p:txBody>
          <a:bodyPr/>
          <a:lstStyle/>
          <a:p>
            <a:fld id="{CB6422D5-205C-4FA3-A68F-EB929D54372C}" type="slidenum">
              <a:rPr lang="en-US" altLang="zh-CN"/>
              <a:pPr/>
              <a:t>54</a:t>
            </a:fld>
            <a:endParaRPr lang="en-US" altLang="zh-CN"/>
          </a:p>
        </p:txBody>
      </p:sp>
      <p:sp>
        <p:nvSpPr>
          <p:cNvPr id="7" name="页脚占位符 5"/>
          <p:cNvSpPr>
            <a:spLocks noGrp="1"/>
          </p:cNvSpPr>
          <p:nvPr>
            <p:ph type="ftr" sz="quarter" idx="12"/>
          </p:nvPr>
        </p:nvSpPr>
        <p:spPr/>
        <p:txBody>
          <a:bodyPr/>
          <a:lstStyle/>
          <a:p>
            <a:r>
              <a:rPr lang="pt-BR" altLang="zh-CN" smtClean="0"/>
              <a:t>Z.-A. LIU     EPC Seminar</a:t>
            </a:r>
            <a:endParaRPr lang="en-US" altLang="zh-CN"/>
          </a:p>
        </p:txBody>
      </p:sp>
      <p:sp>
        <p:nvSpPr>
          <p:cNvPr id="150530" name="Rectangle 2"/>
          <p:cNvSpPr>
            <a:spLocks noGrp="1" noRot="1" noChangeArrowheads="1"/>
          </p:cNvSpPr>
          <p:nvPr>
            <p:ph type="title"/>
          </p:nvPr>
        </p:nvSpPr>
        <p:spPr>
          <a:xfrm>
            <a:off x="1905000" y="152400"/>
            <a:ext cx="5105400" cy="639763"/>
          </a:xfrm>
          <a:noFill/>
        </p:spPr>
        <p:txBody>
          <a:bodyPr tIns="0" bIns="0"/>
          <a:lstStyle/>
          <a:p>
            <a:r>
              <a:rPr lang="en-US" altLang="zh-CN" sz="4000" dirty="0"/>
              <a:t>TCBA</a:t>
            </a:r>
            <a:r>
              <a:rPr lang="zh-CN" altLang="en-US" sz="4000" dirty="0"/>
              <a:t>板原理框图 </a:t>
            </a:r>
          </a:p>
        </p:txBody>
      </p:sp>
      <p:pic>
        <p:nvPicPr>
          <p:cNvPr id="150531" name="Picture 3"/>
          <p:cNvPicPr>
            <a:picLocks noChangeAspect="1" noChangeArrowheads="1"/>
          </p:cNvPicPr>
          <p:nvPr/>
        </p:nvPicPr>
        <p:blipFill>
          <a:blip r:embed="rId2"/>
          <a:srcRect/>
          <a:stretch>
            <a:fillRect/>
          </a:stretch>
        </p:blipFill>
        <p:spPr bwMode="auto">
          <a:xfrm>
            <a:off x="228600" y="855663"/>
            <a:ext cx="8686800" cy="6002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日期占位符 2"/>
          <p:cNvSpPr>
            <a:spLocks noGrp="1"/>
          </p:cNvSpPr>
          <p:nvPr>
            <p:ph type="dt" sz="half" idx="10"/>
          </p:nvPr>
        </p:nvSpPr>
        <p:spPr/>
        <p:txBody>
          <a:bodyPr/>
          <a:lstStyle/>
          <a:p>
            <a:r>
              <a:rPr lang="en-US" altLang="zh-CN" smtClean="0"/>
              <a:t>2014-7-18 IHEP</a:t>
            </a:r>
            <a:endParaRPr lang="en-US" altLang="zh-CN"/>
          </a:p>
        </p:txBody>
      </p:sp>
      <p:sp>
        <p:nvSpPr>
          <p:cNvPr id="126" name="灯片编号占位符 3"/>
          <p:cNvSpPr>
            <a:spLocks noGrp="1"/>
          </p:cNvSpPr>
          <p:nvPr>
            <p:ph type="sldNum" sz="quarter" idx="11"/>
          </p:nvPr>
        </p:nvSpPr>
        <p:spPr/>
        <p:txBody>
          <a:bodyPr/>
          <a:lstStyle/>
          <a:p>
            <a:fld id="{A8776D0E-8DB0-4514-9059-37BF29B3492F}" type="slidenum">
              <a:rPr lang="en-US" altLang="zh-CN"/>
              <a:pPr/>
              <a:t>55</a:t>
            </a:fld>
            <a:endParaRPr lang="en-US" altLang="zh-CN"/>
          </a:p>
        </p:txBody>
      </p:sp>
      <p:sp>
        <p:nvSpPr>
          <p:cNvPr id="127" name="页脚占位符 4"/>
          <p:cNvSpPr>
            <a:spLocks noGrp="1"/>
          </p:cNvSpPr>
          <p:nvPr>
            <p:ph type="ftr" sz="quarter" idx="12"/>
          </p:nvPr>
        </p:nvSpPr>
        <p:spPr/>
        <p:txBody>
          <a:bodyPr/>
          <a:lstStyle/>
          <a:p>
            <a:r>
              <a:rPr lang="pt-BR" altLang="zh-CN" smtClean="0"/>
              <a:t>Z.-A. LIU     EPC Seminar</a:t>
            </a:r>
            <a:endParaRPr lang="en-US" altLang="zh-CN"/>
          </a:p>
        </p:txBody>
      </p:sp>
      <p:sp>
        <p:nvSpPr>
          <p:cNvPr id="20762" name="Rectangle 282"/>
          <p:cNvSpPr>
            <a:spLocks noChangeArrowheads="1"/>
          </p:cNvSpPr>
          <p:nvPr/>
        </p:nvSpPr>
        <p:spPr bwMode="auto">
          <a:xfrm>
            <a:off x="4114800" y="5334000"/>
            <a:ext cx="762000" cy="6858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0485" name="Rectangle 5"/>
          <p:cNvSpPr>
            <a:spLocks noGrp="1" noRot="1" noChangeArrowheads="1"/>
          </p:cNvSpPr>
          <p:nvPr>
            <p:ph type="title"/>
          </p:nvPr>
        </p:nvSpPr>
        <p:spPr>
          <a:xfrm>
            <a:off x="381000" y="142528"/>
            <a:ext cx="8534400" cy="838200"/>
          </a:xfrm>
        </p:spPr>
        <p:txBody>
          <a:bodyPr/>
          <a:lstStyle/>
          <a:p>
            <a:r>
              <a:rPr lang="en-US" altLang="zh-CN" sz="4000" dirty="0" smtClean="0"/>
              <a:t>Global Trigger and </a:t>
            </a:r>
            <a:r>
              <a:rPr lang="en-US" altLang="zh-CN" sz="4000" dirty="0"/>
              <a:t>F</a:t>
            </a:r>
            <a:r>
              <a:rPr lang="en-US" altLang="zh-CN" sz="4000" dirty="0" smtClean="0"/>
              <a:t>ast Control</a:t>
            </a:r>
            <a:br>
              <a:rPr lang="en-US" altLang="zh-CN" sz="4000" dirty="0" smtClean="0"/>
            </a:br>
            <a:r>
              <a:rPr lang="zh-CN" altLang="en-US" sz="4000" dirty="0" smtClean="0"/>
              <a:t>总</a:t>
            </a:r>
            <a:r>
              <a:rPr lang="zh-CN" altLang="en-US" sz="4000" dirty="0"/>
              <a:t>触发</a:t>
            </a:r>
            <a:r>
              <a:rPr lang="en-US" altLang="zh-CN" sz="4000" dirty="0"/>
              <a:t>GLT</a:t>
            </a:r>
            <a:r>
              <a:rPr lang="zh-CN" altLang="en-US" sz="4000" dirty="0"/>
              <a:t>子系统和快控制子系统</a:t>
            </a:r>
          </a:p>
        </p:txBody>
      </p:sp>
      <p:sp>
        <p:nvSpPr>
          <p:cNvPr id="20486" name="Rectangle 6"/>
          <p:cNvSpPr>
            <a:spLocks noChangeArrowheads="1"/>
          </p:cNvSpPr>
          <p:nvPr/>
        </p:nvSpPr>
        <p:spPr bwMode="auto">
          <a:xfrm>
            <a:off x="1219200" y="1219200"/>
            <a:ext cx="723900" cy="396875"/>
          </a:xfrm>
          <a:prstGeom prst="rect">
            <a:avLst/>
          </a:prstGeom>
          <a:noFill/>
          <a:ln w="9525">
            <a:noFill/>
            <a:miter lim="800000"/>
            <a:headEnd/>
            <a:tailEnd/>
          </a:ln>
        </p:spPr>
        <p:txBody>
          <a:bodyPr wrap="none" lIns="0" tIns="0" rIns="0" bIns="0">
            <a:spAutoFit/>
          </a:bodyPr>
          <a:lstStyle/>
          <a:p>
            <a:pPr algn="ctr"/>
            <a:r>
              <a:rPr kumimoji="1" lang="en-US" altLang="zh-CN" sz="1300">
                <a:solidFill>
                  <a:srgbClr val="000000"/>
                </a:solidFill>
                <a:latin typeface="Times New Roman" pitchFamily="18" charset="0"/>
              </a:rPr>
              <a:t>Trigger</a:t>
            </a:r>
          </a:p>
          <a:p>
            <a:pPr algn="ctr"/>
            <a:r>
              <a:rPr kumimoji="1" lang="en-US" altLang="zh-CN" sz="1300">
                <a:solidFill>
                  <a:srgbClr val="000000"/>
                </a:solidFill>
                <a:latin typeface="Times New Roman" pitchFamily="18" charset="0"/>
              </a:rPr>
              <a:t>Conditions</a:t>
            </a:r>
            <a:endParaRPr kumimoji="1" lang="en-US" altLang="zh-CN" sz="2400">
              <a:latin typeface="Times New Roman" pitchFamily="18" charset="0"/>
            </a:endParaRPr>
          </a:p>
        </p:txBody>
      </p:sp>
      <p:sp>
        <p:nvSpPr>
          <p:cNvPr id="20756" name="Rectangle 276"/>
          <p:cNvSpPr>
            <a:spLocks noChangeArrowheads="1"/>
          </p:cNvSpPr>
          <p:nvPr/>
        </p:nvSpPr>
        <p:spPr bwMode="auto">
          <a:xfrm>
            <a:off x="1395413" y="706438"/>
            <a:ext cx="5005387" cy="565150"/>
          </a:xfrm>
          <a:prstGeom prst="rect">
            <a:avLst/>
          </a:prstGeom>
          <a:noFill/>
          <a:ln w="9525">
            <a:noFill/>
            <a:miter lim="800000"/>
            <a:headEnd/>
            <a:tailEnd/>
          </a:ln>
          <a:effectLst/>
        </p:spPr>
        <p:txBody>
          <a:bodyPr anchor="ctr"/>
          <a:lstStyle/>
          <a:p>
            <a:pPr algn="ctr"/>
            <a:endParaRPr kumimoji="1" lang="zh-CN" altLang="zh-CN" sz="3200" b="1">
              <a:solidFill>
                <a:schemeClr val="tx2"/>
              </a:solidFill>
              <a:latin typeface="Times New Roman" pitchFamily="18" charset="0"/>
            </a:endParaRPr>
          </a:p>
        </p:txBody>
      </p:sp>
      <p:sp>
        <p:nvSpPr>
          <p:cNvPr id="20483" name="Rectangle 3"/>
          <p:cNvSpPr>
            <a:spLocks noChangeArrowheads="1"/>
          </p:cNvSpPr>
          <p:nvPr/>
        </p:nvSpPr>
        <p:spPr bwMode="auto">
          <a:xfrm>
            <a:off x="4038600" y="1676400"/>
            <a:ext cx="1219200" cy="2057400"/>
          </a:xfrm>
          <a:prstGeom prst="rect">
            <a:avLst/>
          </a:prstGeom>
          <a:solidFill>
            <a:schemeClr val="bg2"/>
          </a:solidFill>
          <a:ln w="9525">
            <a:solidFill>
              <a:schemeClr val="tx1"/>
            </a:solidFill>
            <a:miter lim="800000"/>
            <a:headEnd/>
            <a:tailEnd/>
          </a:ln>
          <a:effectLst/>
        </p:spPr>
        <p:txBody>
          <a:bodyPr wrap="none" anchor="ctr"/>
          <a:lstStyle/>
          <a:p>
            <a:endParaRPr lang="zh-CN" altLang="en-US"/>
          </a:p>
        </p:txBody>
      </p:sp>
      <p:sp>
        <p:nvSpPr>
          <p:cNvPr id="20484" name="Rectangle 4"/>
          <p:cNvSpPr>
            <a:spLocks noChangeArrowheads="1"/>
          </p:cNvSpPr>
          <p:nvPr/>
        </p:nvSpPr>
        <p:spPr bwMode="auto">
          <a:xfrm>
            <a:off x="990600" y="1905000"/>
            <a:ext cx="2819400" cy="914400"/>
          </a:xfrm>
          <a:prstGeom prst="rect">
            <a:avLst/>
          </a:prstGeom>
          <a:solidFill>
            <a:schemeClr val="bg2"/>
          </a:solidFill>
          <a:ln w="9525">
            <a:solidFill>
              <a:schemeClr val="tx1"/>
            </a:solidFill>
            <a:miter lim="800000"/>
            <a:headEnd/>
            <a:tailEnd/>
          </a:ln>
          <a:effectLst/>
        </p:spPr>
        <p:txBody>
          <a:bodyPr wrap="none" anchor="ctr"/>
          <a:lstStyle/>
          <a:p>
            <a:endParaRPr lang="zh-CN" altLang="en-US"/>
          </a:p>
        </p:txBody>
      </p:sp>
      <p:sp>
        <p:nvSpPr>
          <p:cNvPr id="20488" name="Rectangle 8"/>
          <p:cNvSpPr>
            <a:spLocks noChangeArrowheads="1"/>
          </p:cNvSpPr>
          <p:nvPr/>
        </p:nvSpPr>
        <p:spPr bwMode="auto">
          <a:xfrm>
            <a:off x="3305175" y="3635375"/>
            <a:ext cx="554038" cy="258763"/>
          </a:xfrm>
          <a:prstGeom prst="rect">
            <a:avLst/>
          </a:prstGeom>
          <a:solidFill>
            <a:srgbClr val="FFFFFF"/>
          </a:solidFill>
          <a:ln w="9525">
            <a:noFill/>
            <a:miter lim="800000"/>
            <a:headEnd/>
            <a:tailEnd/>
          </a:ln>
        </p:spPr>
        <p:txBody>
          <a:bodyPr/>
          <a:lstStyle/>
          <a:p>
            <a:endParaRPr lang="zh-CN" altLang="en-US"/>
          </a:p>
        </p:txBody>
      </p:sp>
      <p:sp>
        <p:nvSpPr>
          <p:cNvPr id="20489" name="Rectangle 9"/>
          <p:cNvSpPr>
            <a:spLocks noChangeArrowheads="1"/>
          </p:cNvSpPr>
          <p:nvPr/>
        </p:nvSpPr>
        <p:spPr bwMode="auto">
          <a:xfrm>
            <a:off x="3430588" y="3702050"/>
            <a:ext cx="365125"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Reset</a:t>
            </a:r>
            <a:endParaRPr kumimoji="1" lang="en-US" altLang="zh-CN" sz="2400">
              <a:latin typeface="Times New Roman" pitchFamily="18" charset="0"/>
            </a:endParaRPr>
          </a:p>
        </p:txBody>
      </p:sp>
      <p:sp>
        <p:nvSpPr>
          <p:cNvPr id="20490" name="Rectangle 10"/>
          <p:cNvSpPr>
            <a:spLocks noChangeArrowheads="1"/>
          </p:cNvSpPr>
          <p:nvPr/>
        </p:nvSpPr>
        <p:spPr bwMode="auto">
          <a:xfrm>
            <a:off x="1966913" y="4532313"/>
            <a:ext cx="788987" cy="406400"/>
          </a:xfrm>
          <a:prstGeom prst="rect">
            <a:avLst/>
          </a:prstGeom>
          <a:solidFill>
            <a:srgbClr val="FFFFFF"/>
          </a:solidFill>
          <a:ln w="9525">
            <a:noFill/>
            <a:miter lim="800000"/>
            <a:headEnd/>
            <a:tailEnd/>
          </a:ln>
        </p:spPr>
        <p:txBody>
          <a:bodyPr/>
          <a:lstStyle/>
          <a:p>
            <a:endParaRPr lang="zh-CN" altLang="en-US"/>
          </a:p>
        </p:txBody>
      </p:sp>
      <p:sp>
        <p:nvSpPr>
          <p:cNvPr id="20491" name="Rectangle 11"/>
          <p:cNvSpPr>
            <a:spLocks noChangeArrowheads="1"/>
          </p:cNvSpPr>
          <p:nvPr/>
        </p:nvSpPr>
        <p:spPr bwMode="auto">
          <a:xfrm>
            <a:off x="7315200" y="6659563"/>
            <a:ext cx="1050925" cy="198437"/>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To </a:t>
            </a:r>
            <a:r>
              <a:rPr kumimoji="1" lang="zh-CN" altLang="en-US" sz="1300">
                <a:solidFill>
                  <a:srgbClr val="000000"/>
                </a:solidFill>
                <a:latin typeface="Times New Roman" pitchFamily="18" charset="0"/>
              </a:rPr>
              <a:t>电子学系统</a:t>
            </a:r>
            <a:endParaRPr kumimoji="1" lang="zh-CN" altLang="en-US" sz="2400">
              <a:latin typeface="Times New Roman" pitchFamily="18" charset="0"/>
            </a:endParaRPr>
          </a:p>
        </p:txBody>
      </p:sp>
      <p:sp>
        <p:nvSpPr>
          <p:cNvPr id="20493" name="Rectangle 13"/>
          <p:cNvSpPr>
            <a:spLocks noChangeArrowheads="1"/>
          </p:cNvSpPr>
          <p:nvPr/>
        </p:nvSpPr>
        <p:spPr bwMode="auto">
          <a:xfrm>
            <a:off x="6019800" y="4114800"/>
            <a:ext cx="838200" cy="671513"/>
          </a:xfrm>
          <a:prstGeom prst="rect">
            <a:avLst/>
          </a:prstGeom>
          <a:solidFill>
            <a:srgbClr val="C0C0C0"/>
          </a:solidFill>
          <a:ln w="9525">
            <a:solidFill>
              <a:srgbClr val="000000"/>
            </a:solidFill>
            <a:miter lim="800000"/>
            <a:headEnd/>
            <a:tailEnd/>
          </a:ln>
        </p:spPr>
        <p:txBody>
          <a:bodyPr/>
          <a:lstStyle/>
          <a:p>
            <a:endParaRPr lang="zh-CN" altLang="en-US"/>
          </a:p>
        </p:txBody>
      </p:sp>
      <p:sp>
        <p:nvSpPr>
          <p:cNvPr id="20495" name="Freeform 15"/>
          <p:cNvSpPr>
            <a:spLocks/>
          </p:cNvSpPr>
          <p:nvPr/>
        </p:nvSpPr>
        <p:spPr bwMode="auto">
          <a:xfrm>
            <a:off x="4086225" y="4138613"/>
            <a:ext cx="1039813" cy="682625"/>
          </a:xfrm>
          <a:custGeom>
            <a:avLst/>
            <a:gdLst/>
            <a:ahLst/>
            <a:cxnLst>
              <a:cxn ang="0">
                <a:pos x="69" y="0"/>
              </a:cxn>
              <a:cxn ang="0">
                <a:pos x="55" y="2"/>
              </a:cxn>
              <a:cxn ang="0">
                <a:pos x="43" y="9"/>
              </a:cxn>
              <a:cxn ang="0">
                <a:pos x="31" y="20"/>
              </a:cxn>
              <a:cxn ang="0">
                <a:pos x="20" y="34"/>
              </a:cxn>
              <a:cxn ang="0">
                <a:pos x="12" y="52"/>
              </a:cxn>
              <a:cxn ang="0">
                <a:pos x="5" y="72"/>
              </a:cxn>
              <a:cxn ang="0">
                <a:pos x="1" y="93"/>
              </a:cxn>
              <a:cxn ang="0">
                <a:pos x="0" y="116"/>
              </a:cxn>
              <a:cxn ang="0">
                <a:pos x="0" y="813"/>
              </a:cxn>
              <a:cxn ang="0">
                <a:pos x="1" y="836"/>
              </a:cxn>
              <a:cxn ang="0">
                <a:pos x="5" y="857"/>
              </a:cxn>
              <a:cxn ang="0">
                <a:pos x="12" y="877"/>
              </a:cxn>
              <a:cxn ang="0">
                <a:pos x="20" y="895"/>
              </a:cxn>
              <a:cxn ang="0">
                <a:pos x="31" y="909"/>
              </a:cxn>
              <a:cxn ang="0">
                <a:pos x="43" y="920"/>
              </a:cxn>
              <a:cxn ang="0">
                <a:pos x="55" y="927"/>
              </a:cxn>
              <a:cxn ang="0">
                <a:pos x="69" y="929"/>
              </a:cxn>
              <a:cxn ang="0">
                <a:pos x="840" y="929"/>
              </a:cxn>
              <a:cxn ang="0">
                <a:pos x="854" y="927"/>
              </a:cxn>
              <a:cxn ang="0">
                <a:pos x="867" y="920"/>
              </a:cxn>
              <a:cxn ang="0">
                <a:pos x="879" y="909"/>
              </a:cxn>
              <a:cxn ang="0">
                <a:pos x="889" y="895"/>
              </a:cxn>
              <a:cxn ang="0">
                <a:pos x="898" y="877"/>
              </a:cxn>
              <a:cxn ang="0">
                <a:pos x="904" y="857"/>
              </a:cxn>
              <a:cxn ang="0">
                <a:pos x="908" y="836"/>
              </a:cxn>
              <a:cxn ang="0">
                <a:pos x="909" y="813"/>
              </a:cxn>
              <a:cxn ang="0">
                <a:pos x="909" y="116"/>
              </a:cxn>
              <a:cxn ang="0">
                <a:pos x="908" y="93"/>
              </a:cxn>
              <a:cxn ang="0">
                <a:pos x="904" y="72"/>
              </a:cxn>
              <a:cxn ang="0">
                <a:pos x="898" y="52"/>
              </a:cxn>
              <a:cxn ang="0">
                <a:pos x="889" y="34"/>
              </a:cxn>
              <a:cxn ang="0">
                <a:pos x="879" y="20"/>
              </a:cxn>
              <a:cxn ang="0">
                <a:pos x="867" y="9"/>
              </a:cxn>
              <a:cxn ang="0">
                <a:pos x="854" y="2"/>
              </a:cxn>
              <a:cxn ang="0">
                <a:pos x="840" y="0"/>
              </a:cxn>
              <a:cxn ang="0">
                <a:pos x="69" y="0"/>
              </a:cxn>
            </a:cxnLst>
            <a:rect l="0" t="0" r="r" b="b"/>
            <a:pathLst>
              <a:path w="909" h="929">
                <a:moveTo>
                  <a:pt x="69" y="0"/>
                </a:moveTo>
                <a:lnTo>
                  <a:pt x="55" y="2"/>
                </a:lnTo>
                <a:lnTo>
                  <a:pt x="43" y="9"/>
                </a:lnTo>
                <a:lnTo>
                  <a:pt x="31" y="20"/>
                </a:lnTo>
                <a:lnTo>
                  <a:pt x="20" y="34"/>
                </a:lnTo>
                <a:lnTo>
                  <a:pt x="12" y="52"/>
                </a:lnTo>
                <a:lnTo>
                  <a:pt x="5" y="72"/>
                </a:lnTo>
                <a:lnTo>
                  <a:pt x="1" y="93"/>
                </a:lnTo>
                <a:lnTo>
                  <a:pt x="0" y="116"/>
                </a:lnTo>
                <a:lnTo>
                  <a:pt x="0" y="813"/>
                </a:lnTo>
                <a:lnTo>
                  <a:pt x="1" y="836"/>
                </a:lnTo>
                <a:lnTo>
                  <a:pt x="5" y="857"/>
                </a:lnTo>
                <a:lnTo>
                  <a:pt x="12" y="877"/>
                </a:lnTo>
                <a:lnTo>
                  <a:pt x="20" y="895"/>
                </a:lnTo>
                <a:lnTo>
                  <a:pt x="31" y="909"/>
                </a:lnTo>
                <a:lnTo>
                  <a:pt x="43" y="920"/>
                </a:lnTo>
                <a:lnTo>
                  <a:pt x="55" y="927"/>
                </a:lnTo>
                <a:lnTo>
                  <a:pt x="69" y="929"/>
                </a:lnTo>
                <a:lnTo>
                  <a:pt x="840" y="929"/>
                </a:lnTo>
                <a:lnTo>
                  <a:pt x="854" y="927"/>
                </a:lnTo>
                <a:lnTo>
                  <a:pt x="867" y="920"/>
                </a:lnTo>
                <a:lnTo>
                  <a:pt x="879" y="909"/>
                </a:lnTo>
                <a:lnTo>
                  <a:pt x="889" y="895"/>
                </a:lnTo>
                <a:lnTo>
                  <a:pt x="898" y="877"/>
                </a:lnTo>
                <a:lnTo>
                  <a:pt x="904" y="857"/>
                </a:lnTo>
                <a:lnTo>
                  <a:pt x="908" y="836"/>
                </a:lnTo>
                <a:lnTo>
                  <a:pt x="909" y="813"/>
                </a:lnTo>
                <a:lnTo>
                  <a:pt x="909" y="116"/>
                </a:lnTo>
                <a:lnTo>
                  <a:pt x="908" y="93"/>
                </a:lnTo>
                <a:lnTo>
                  <a:pt x="904" y="72"/>
                </a:lnTo>
                <a:lnTo>
                  <a:pt x="898" y="52"/>
                </a:lnTo>
                <a:lnTo>
                  <a:pt x="889" y="34"/>
                </a:lnTo>
                <a:lnTo>
                  <a:pt x="879" y="20"/>
                </a:lnTo>
                <a:lnTo>
                  <a:pt x="867" y="9"/>
                </a:lnTo>
                <a:lnTo>
                  <a:pt x="854" y="2"/>
                </a:lnTo>
                <a:lnTo>
                  <a:pt x="840" y="0"/>
                </a:lnTo>
                <a:lnTo>
                  <a:pt x="69" y="0"/>
                </a:lnTo>
                <a:close/>
              </a:path>
            </a:pathLst>
          </a:custGeom>
          <a:solidFill>
            <a:srgbClr val="CCFFFF"/>
          </a:solidFill>
          <a:ln w="9525">
            <a:solidFill>
              <a:srgbClr val="000000"/>
            </a:solidFill>
            <a:prstDash val="solid"/>
            <a:round/>
            <a:headEnd/>
            <a:tailEnd/>
          </a:ln>
        </p:spPr>
        <p:txBody>
          <a:bodyPr/>
          <a:lstStyle/>
          <a:p>
            <a:endParaRPr lang="zh-CN" altLang="en-US"/>
          </a:p>
        </p:txBody>
      </p:sp>
      <p:sp>
        <p:nvSpPr>
          <p:cNvPr id="20496" name="Freeform 16"/>
          <p:cNvSpPr>
            <a:spLocks/>
          </p:cNvSpPr>
          <p:nvPr/>
        </p:nvSpPr>
        <p:spPr bwMode="auto">
          <a:xfrm>
            <a:off x="5373688" y="2994025"/>
            <a:ext cx="1041400" cy="684213"/>
          </a:xfrm>
          <a:custGeom>
            <a:avLst/>
            <a:gdLst/>
            <a:ahLst/>
            <a:cxnLst>
              <a:cxn ang="0">
                <a:pos x="69" y="0"/>
              </a:cxn>
              <a:cxn ang="0">
                <a:pos x="55" y="2"/>
              </a:cxn>
              <a:cxn ang="0">
                <a:pos x="42" y="9"/>
              </a:cxn>
              <a:cxn ang="0">
                <a:pos x="30" y="20"/>
              </a:cxn>
              <a:cxn ang="0">
                <a:pos x="20" y="34"/>
              </a:cxn>
              <a:cxn ang="0">
                <a:pos x="11" y="52"/>
              </a:cxn>
              <a:cxn ang="0">
                <a:pos x="5" y="71"/>
              </a:cxn>
              <a:cxn ang="0">
                <a:pos x="1" y="93"/>
              </a:cxn>
              <a:cxn ang="0">
                <a:pos x="0" y="116"/>
              </a:cxn>
              <a:cxn ang="0">
                <a:pos x="0" y="812"/>
              </a:cxn>
              <a:cxn ang="0">
                <a:pos x="1" y="836"/>
              </a:cxn>
              <a:cxn ang="0">
                <a:pos x="5" y="857"/>
              </a:cxn>
              <a:cxn ang="0">
                <a:pos x="11" y="877"/>
              </a:cxn>
              <a:cxn ang="0">
                <a:pos x="20" y="894"/>
              </a:cxn>
              <a:cxn ang="0">
                <a:pos x="30" y="909"/>
              </a:cxn>
              <a:cxn ang="0">
                <a:pos x="42" y="919"/>
              </a:cxn>
              <a:cxn ang="0">
                <a:pos x="55" y="926"/>
              </a:cxn>
              <a:cxn ang="0">
                <a:pos x="69" y="928"/>
              </a:cxn>
              <a:cxn ang="0">
                <a:pos x="841" y="928"/>
              </a:cxn>
              <a:cxn ang="0">
                <a:pos x="855" y="926"/>
              </a:cxn>
              <a:cxn ang="0">
                <a:pos x="868" y="919"/>
              </a:cxn>
              <a:cxn ang="0">
                <a:pos x="879" y="909"/>
              </a:cxn>
              <a:cxn ang="0">
                <a:pos x="890" y="894"/>
              </a:cxn>
              <a:cxn ang="0">
                <a:pos x="898" y="877"/>
              </a:cxn>
              <a:cxn ang="0">
                <a:pos x="905" y="857"/>
              </a:cxn>
              <a:cxn ang="0">
                <a:pos x="909" y="836"/>
              </a:cxn>
              <a:cxn ang="0">
                <a:pos x="910" y="812"/>
              </a:cxn>
              <a:cxn ang="0">
                <a:pos x="910" y="116"/>
              </a:cxn>
              <a:cxn ang="0">
                <a:pos x="909" y="93"/>
              </a:cxn>
              <a:cxn ang="0">
                <a:pos x="905" y="71"/>
              </a:cxn>
              <a:cxn ang="0">
                <a:pos x="898" y="52"/>
              </a:cxn>
              <a:cxn ang="0">
                <a:pos x="890" y="34"/>
              </a:cxn>
              <a:cxn ang="0">
                <a:pos x="879" y="20"/>
              </a:cxn>
              <a:cxn ang="0">
                <a:pos x="868" y="9"/>
              </a:cxn>
              <a:cxn ang="0">
                <a:pos x="855" y="2"/>
              </a:cxn>
              <a:cxn ang="0">
                <a:pos x="841" y="0"/>
              </a:cxn>
              <a:cxn ang="0">
                <a:pos x="69" y="0"/>
              </a:cxn>
            </a:cxnLst>
            <a:rect l="0" t="0" r="r" b="b"/>
            <a:pathLst>
              <a:path w="910" h="928">
                <a:moveTo>
                  <a:pt x="69" y="0"/>
                </a:moveTo>
                <a:lnTo>
                  <a:pt x="55" y="2"/>
                </a:lnTo>
                <a:lnTo>
                  <a:pt x="42" y="9"/>
                </a:lnTo>
                <a:lnTo>
                  <a:pt x="30" y="20"/>
                </a:lnTo>
                <a:lnTo>
                  <a:pt x="20" y="34"/>
                </a:lnTo>
                <a:lnTo>
                  <a:pt x="11" y="52"/>
                </a:lnTo>
                <a:lnTo>
                  <a:pt x="5" y="71"/>
                </a:lnTo>
                <a:lnTo>
                  <a:pt x="1" y="93"/>
                </a:lnTo>
                <a:lnTo>
                  <a:pt x="0" y="116"/>
                </a:lnTo>
                <a:lnTo>
                  <a:pt x="0" y="812"/>
                </a:lnTo>
                <a:lnTo>
                  <a:pt x="1" y="836"/>
                </a:lnTo>
                <a:lnTo>
                  <a:pt x="5" y="857"/>
                </a:lnTo>
                <a:lnTo>
                  <a:pt x="11" y="877"/>
                </a:lnTo>
                <a:lnTo>
                  <a:pt x="20" y="894"/>
                </a:lnTo>
                <a:lnTo>
                  <a:pt x="30" y="909"/>
                </a:lnTo>
                <a:lnTo>
                  <a:pt x="42" y="919"/>
                </a:lnTo>
                <a:lnTo>
                  <a:pt x="55" y="926"/>
                </a:lnTo>
                <a:lnTo>
                  <a:pt x="69" y="928"/>
                </a:lnTo>
                <a:lnTo>
                  <a:pt x="841" y="928"/>
                </a:lnTo>
                <a:lnTo>
                  <a:pt x="855" y="926"/>
                </a:lnTo>
                <a:lnTo>
                  <a:pt x="868" y="919"/>
                </a:lnTo>
                <a:lnTo>
                  <a:pt x="879" y="909"/>
                </a:lnTo>
                <a:lnTo>
                  <a:pt x="890" y="894"/>
                </a:lnTo>
                <a:lnTo>
                  <a:pt x="898" y="877"/>
                </a:lnTo>
                <a:lnTo>
                  <a:pt x="905" y="857"/>
                </a:lnTo>
                <a:lnTo>
                  <a:pt x="909" y="836"/>
                </a:lnTo>
                <a:lnTo>
                  <a:pt x="910" y="812"/>
                </a:lnTo>
                <a:lnTo>
                  <a:pt x="910" y="116"/>
                </a:lnTo>
                <a:lnTo>
                  <a:pt x="909" y="93"/>
                </a:lnTo>
                <a:lnTo>
                  <a:pt x="905" y="71"/>
                </a:lnTo>
                <a:lnTo>
                  <a:pt x="898" y="52"/>
                </a:lnTo>
                <a:lnTo>
                  <a:pt x="890" y="34"/>
                </a:lnTo>
                <a:lnTo>
                  <a:pt x="879" y="20"/>
                </a:lnTo>
                <a:lnTo>
                  <a:pt x="868" y="9"/>
                </a:lnTo>
                <a:lnTo>
                  <a:pt x="855" y="2"/>
                </a:lnTo>
                <a:lnTo>
                  <a:pt x="841" y="0"/>
                </a:lnTo>
                <a:lnTo>
                  <a:pt x="69" y="0"/>
                </a:lnTo>
                <a:close/>
              </a:path>
            </a:pathLst>
          </a:custGeom>
          <a:solidFill>
            <a:srgbClr val="FFCCFF"/>
          </a:solidFill>
          <a:ln w="9525">
            <a:solidFill>
              <a:srgbClr val="000000"/>
            </a:solidFill>
            <a:prstDash val="solid"/>
            <a:round/>
            <a:headEnd/>
            <a:tailEnd/>
          </a:ln>
        </p:spPr>
        <p:txBody>
          <a:bodyPr/>
          <a:lstStyle/>
          <a:p>
            <a:endParaRPr lang="zh-CN" altLang="en-US"/>
          </a:p>
        </p:txBody>
      </p:sp>
      <p:sp>
        <p:nvSpPr>
          <p:cNvPr id="20497" name="Freeform 17"/>
          <p:cNvSpPr>
            <a:spLocks/>
          </p:cNvSpPr>
          <p:nvPr/>
        </p:nvSpPr>
        <p:spPr bwMode="auto">
          <a:xfrm>
            <a:off x="4086225" y="2994025"/>
            <a:ext cx="1039813" cy="684213"/>
          </a:xfrm>
          <a:custGeom>
            <a:avLst/>
            <a:gdLst/>
            <a:ahLst/>
            <a:cxnLst>
              <a:cxn ang="0">
                <a:pos x="69" y="0"/>
              </a:cxn>
              <a:cxn ang="0">
                <a:pos x="55" y="2"/>
              </a:cxn>
              <a:cxn ang="0">
                <a:pos x="43" y="9"/>
              </a:cxn>
              <a:cxn ang="0">
                <a:pos x="31" y="20"/>
              </a:cxn>
              <a:cxn ang="0">
                <a:pos x="20" y="34"/>
              </a:cxn>
              <a:cxn ang="0">
                <a:pos x="12" y="52"/>
              </a:cxn>
              <a:cxn ang="0">
                <a:pos x="5" y="71"/>
              </a:cxn>
              <a:cxn ang="0">
                <a:pos x="1" y="93"/>
              </a:cxn>
              <a:cxn ang="0">
                <a:pos x="0" y="116"/>
              </a:cxn>
              <a:cxn ang="0">
                <a:pos x="0" y="812"/>
              </a:cxn>
              <a:cxn ang="0">
                <a:pos x="1" y="836"/>
              </a:cxn>
              <a:cxn ang="0">
                <a:pos x="5" y="857"/>
              </a:cxn>
              <a:cxn ang="0">
                <a:pos x="12" y="877"/>
              </a:cxn>
              <a:cxn ang="0">
                <a:pos x="20" y="894"/>
              </a:cxn>
              <a:cxn ang="0">
                <a:pos x="31" y="909"/>
              </a:cxn>
              <a:cxn ang="0">
                <a:pos x="43" y="919"/>
              </a:cxn>
              <a:cxn ang="0">
                <a:pos x="55" y="926"/>
              </a:cxn>
              <a:cxn ang="0">
                <a:pos x="69" y="928"/>
              </a:cxn>
              <a:cxn ang="0">
                <a:pos x="840" y="928"/>
              </a:cxn>
              <a:cxn ang="0">
                <a:pos x="854" y="926"/>
              </a:cxn>
              <a:cxn ang="0">
                <a:pos x="867" y="919"/>
              </a:cxn>
              <a:cxn ang="0">
                <a:pos x="879" y="909"/>
              </a:cxn>
              <a:cxn ang="0">
                <a:pos x="889" y="894"/>
              </a:cxn>
              <a:cxn ang="0">
                <a:pos x="898" y="877"/>
              </a:cxn>
              <a:cxn ang="0">
                <a:pos x="904" y="857"/>
              </a:cxn>
              <a:cxn ang="0">
                <a:pos x="908" y="836"/>
              </a:cxn>
              <a:cxn ang="0">
                <a:pos x="909" y="812"/>
              </a:cxn>
              <a:cxn ang="0">
                <a:pos x="909" y="116"/>
              </a:cxn>
              <a:cxn ang="0">
                <a:pos x="908" y="93"/>
              </a:cxn>
              <a:cxn ang="0">
                <a:pos x="904" y="71"/>
              </a:cxn>
              <a:cxn ang="0">
                <a:pos x="898" y="52"/>
              </a:cxn>
              <a:cxn ang="0">
                <a:pos x="889" y="34"/>
              </a:cxn>
              <a:cxn ang="0">
                <a:pos x="879" y="20"/>
              </a:cxn>
              <a:cxn ang="0">
                <a:pos x="867" y="9"/>
              </a:cxn>
              <a:cxn ang="0">
                <a:pos x="854" y="2"/>
              </a:cxn>
              <a:cxn ang="0">
                <a:pos x="840" y="0"/>
              </a:cxn>
              <a:cxn ang="0">
                <a:pos x="69" y="0"/>
              </a:cxn>
            </a:cxnLst>
            <a:rect l="0" t="0" r="r" b="b"/>
            <a:pathLst>
              <a:path w="909" h="928">
                <a:moveTo>
                  <a:pt x="69" y="0"/>
                </a:moveTo>
                <a:lnTo>
                  <a:pt x="55" y="2"/>
                </a:lnTo>
                <a:lnTo>
                  <a:pt x="43" y="9"/>
                </a:lnTo>
                <a:lnTo>
                  <a:pt x="31" y="20"/>
                </a:lnTo>
                <a:lnTo>
                  <a:pt x="20" y="34"/>
                </a:lnTo>
                <a:lnTo>
                  <a:pt x="12" y="52"/>
                </a:lnTo>
                <a:lnTo>
                  <a:pt x="5" y="71"/>
                </a:lnTo>
                <a:lnTo>
                  <a:pt x="1" y="93"/>
                </a:lnTo>
                <a:lnTo>
                  <a:pt x="0" y="116"/>
                </a:lnTo>
                <a:lnTo>
                  <a:pt x="0" y="812"/>
                </a:lnTo>
                <a:lnTo>
                  <a:pt x="1" y="836"/>
                </a:lnTo>
                <a:lnTo>
                  <a:pt x="5" y="857"/>
                </a:lnTo>
                <a:lnTo>
                  <a:pt x="12" y="877"/>
                </a:lnTo>
                <a:lnTo>
                  <a:pt x="20" y="894"/>
                </a:lnTo>
                <a:lnTo>
                  <a:pt x="31" y="909"/>
                </a:lnTo>
                <a:lnTo>
                  <a:pt x="43" y="919"/>
                </a:lnTo>
                <a:lnTo>
                  <a:pt x="55" y="926"/>
                </a:lnTo>
                <a:lnTo>
                  <a:pt x="69" y="928"/>
                </a:lnTo>
                <a:lnTo>
                  <a:pt x="840" y="928"/>
                </a:lnTo>
                <a:lnTo>
                  <a:pt x="854" y="926"/>
                </a:lnTo>
                <a:lnTo>
                  <a:pt x="867" y="919"/>
                </a:lnTo>
                <a:lnTo>
                  <a:pt x="879" y="909"/>
                </a:lnTo>
                <a:lnTo>
                  <a:pt x="889" y="894"/>
                </a:lnTo>
                <a:lnTo>
                  <a:pt x="898" y="877"/>
                </a:lnTo>
                <a:lnTo>
                  <a:pt x="904" y="857"/>
                </a:lnTo>
                <a:lnTo>
                  <a:pt x="908" y="836"/>
                </a:lnTo>
                <a:lnTo>
                  <a:pt x="909" y="812"/>
                </a:lnTo>
                <a:lnTo>
                  <a:pt x="909" y="116"/>
                </a:lnTo>
                <a:lnTo>
                  <a:pt x="908" y="93"/>
                </a:lnTo>
                <a:lnTo>
                  <a:pt x="904" y="71"/>
                </a:lnTo>
                <a:lnTo>
                  <a:pt x="898" y="52"/>
                </a:lnTo>
                <a:lnTo>
                  <a:pt x="889" y="34"/>
                </a:lnTo>
                <a:lnTo>
                  <a:pt x="879" y="20"/>
                </a:lnTo>
                <a:lnTo>
                  <a:pt x="867" y="9"/>
                </a:lnTo>
                <a:lnTo>
                  <a:pt x="854" y="2"/>
                </a:lnTo>
                <a:lnTo>
                  <a:pt x="840" y="0"/>
                </a:lnTo>
                <a:lnTo>
                  <a:pt x="69" y="0"/>
                </a:lnTo>
                <a:close/>
              </a:path>
            </a:pathLst>
          </a:custGeom>
          <a:solidFill>
            <a:srgbClr val="CCECFF"/>
          </a:solidFill>
          <a:ln w="9525">
            <a:solidFill>
              <a:srgbClr val="000000"/>
            </a:solidFill>
            <a:prstDash val="solid"/>
            <a:round/>
            <a:headEnd/>
            <a:tailEnd/>
          </a:ln>
        </p:spPr>
        <p:txBody>
          <a:bodyPr/>
          <a:lstStyle/>
          <a:p>
            <a:endParaRPr lang="zh-CN" altLang="en-US"/>
          </a:p>
        </p:txBody>
      </p:sp>
      <p:sp>
        <p:nvSpPr>
          <p:cNvPr id="20498" name="Freeform 18"/>
          <p:cNvSpPr>
            <a:spLocks/>
          </p:cNvSpPr>
          <p:nvPr/>
        </p:nvSpPr>
        <p:spPr bwMode="auto">
          <a:xfrm>
            <a:off x="4086225" y="1968500"/>
            <a:ext cx="1039813" cy="682625"/>
          </a:xfrm>
          <a:custGeom>
            <a:avLst/>
            <a:gdLst/>
            <a:ahLst/>
            <a:cxnLst>
              <a:cxn ang="0">
                <a:pos x="69" y="0"/>
              </a:cxn>
              <a:cxn ang="0">
                <a:pos x="55" y="2"/>
              </a:cxn>
              <a:cxn ang="0">
                <a:pos x="43" y="9"/>
              </a:cxn>
              <a:cxn ang="0">
                <a:pos x="31" y="20"/>
              </a:cxn>
              <a:cxn ang="0">
                <a:pos x="20" y="34"/>
              </a:cxn>
              <a:cxn ang="0">
                <a:pos x="12" y="52"/>
              </a:cxn>
              <a:cxn ang="0">
                <a:pos x="5" y="71"/>
              </a:cxn>
              <a:cxn ang="0">
                <a:pos x="1" y="93"/>
              </a:cxn>
              <a:cxn ang="0">
                <a:pos x="0" y="116"/>
              </a:cxn>
              <a:cxn ang="0">
                <a:pos x="0" y="812"/>
              </a:cxn>
              <a:cxn ang="0">
                <a:pos x="1" y="836"/>
              </a:cxn>
              <a:cxn ang="0">
                <a:pos x="5" y="857"/>
              </a:cxn>
              <a:cxn ang="0">
                <a:pos x="12" y="877"/>
              </a:cxn>
              <a:cxn ang="0">
                <a:pos x="20" y="894"/>
              </a:cxn>
              <a:cxn ang="0">
                <a:pos x="31" y="909"/>
              </a:cxn>
              <a:cxn ang="0">
                <a:pos x="43" y="919"/>
              </a:cxn>
              <a:cxn ang="0">
                <a:pos x="55" y="926"/>
              </a:cxn>
              <a:cxn ang="0">
                <a:pos x="69" y="928"/>
              </a:cxn>
              <a:cxn ang="0">
                <a:pos x="840" y="928"/>
              </a:cxn>
              <a:cxn ang="0">
                <a:pos x="854" y="926"/>
              </a:cxn>
              <a:cxn ang="0">
                <a:pos x="867" y="919"/>
              </a:cxn>
              <a:cxn ang="0">
                <a:pos x="879" y="909"/>
              </a:cxn>
              <a:cxn ang="0">
                <a:pos x="889" y="894"/>
              </a:cxn>
              <a:cxn ang="0">
                <a:pos x="898" y="877"/>
              </a:cxn>
              <a:cxn ang="0">
                <a:pos x="904" y="857"/>
              </a:cxn>
              <a:cxn ang="0">
                <a:pos x="908" y="836"/>
              </a:cxn>
              <a:cxn ang="0">
                <a:pos x="909" y="812"/>
              </a:cxn>
              <a:cxn ang="0">
                <a:pos x="909" y="116"/>
              </a:cxn>
              <a:cxn ang="0">
                <a:pos x="908" y="93"/>
              </a:cxn>
              <a:cxn ang="0">
                <a:pos x="904" y="71"/>
              </a:cxn>
              <a:cxn ang="0">
                <a:pos x="898" y="52"/>
              </a:cxn>
              <a:cxn ang="0">
                <a:pos x="889" y="34"/>
              </a:cxn>
              <a:cxn ang="0">
                <a:pos x="879" y="20"/>
              </a:cxn>
              <a:cxn ang="0">
                <a:pos x="867" y="9"/>
              </a:cxn>
              <a:cxn ang="0">
                <a:pos x="854" y="2"/>
              </a:cxn>
              <a:cxn ang="0">
                <a:pos x="840" y="0"/>
              </a:cxn>
              <a:cxn ang="0">
                <a:pos x="69" y="0"/>
              </a:cxn>
            </a:cxnLst>
            <a:rect l="0" t="0" r="r" b="b"/>
            <a:pathLst>
              <a:path w="909" h="928">
                <a:moveTo>
                  <a:pt x="69" y="0"/>
                </a:moveTo>
                <a:lnTo>
                  <a:pt x="55" y="2"/>
                </a:lnTo>
                <a:lnTo>
                  <a:pt x="43" y="9"/>
                </a:lnTo>
                <a:lnTo>
                  <a:pt x="31" y="20"/>
                </a:lnTo>
                <a:lnTo>
                  <a:pt x="20" y="34"/>
                </a:lnTo>
                <a:lnTo>
                  <a:pt x="12" y="52"/>
                </a:lnTo>
                <a:lnTo>
                  <a:pt x="5" y="71"/>
                </a:lnTo>
                <a:lnTo>
                  <a:pt x="1" y="93"/>
                </a:lnTo>
                <a:lnTo>
                  <a:pt x="0" y="116"/>
                </a:lnTo>
                <a:lnTo>
                  <a:pt x="0" y="812"/>
                </a:lnTo>
                <a:lnTo>
                  <a:pt x="1" y="836"/>
                </a:lnTo>
                <a:lnTo>
                  <a:pt x="5" y="857"/>
                </a:lnTo>
                <a:lnTo>
                  <a:pt x="12" y="877"/>
                </a:lnTo>
                <a:lnTo>
                  <a:pt x="20" y="894"/>
                </a:lnTo>
                <a:lnTo>
                  <a:pt x="31" y="909"/>
                </a:lnTo>
                <a:lnTo>
                  <a:pt x="43" y="919"/>
                </a:lnTo>
                <a:lnTo>
                  <a:pt x="55" y="926"/>
                </a:lnTo>
                <a:lnTo>
                  <a:pt x="69" y="928"/>
                </a:lnTo>
                <a:lnTo>
                  <a:pt x="840" y="928"/>
                </a:lnTo>
                <a:lnTo>
                  <a:pt x="854" y="926"/>
                </a:lnTo>
                <a:lnTo>
                  <a:pt x="867" y="919"/>
                </a:lnTo>
                <a:lnTo>
                  <a:pt x="879" y="909"/>
                </a:lnTo>
                <a:lnTo>
                  <a:pt x="889" y="894"/>
                </a:lnTo>
                <a:lnTo>
                  <a:pt x="898" y="877"/>
                </a:lnTo>
                <a:lnTo>
                  <a:pt x="904" y="857"/>
                </a:lnTo>
                <a:lnTo>
                  <a:pt x="908" y="836"/>
                </a:lnTo>
                <a:lnTo>
                  <a:pt x="909" y="812"/>
                </a:lnTo>
                <a:lnTo>
                  <a:pt x="909" y="116"/>
                </a:lnTo>
                <a:lnTo>
                  <a:pt x="908" y="93"/>
                </a:lnTo>
                <a:lnTo>
                  <a:pt x="904" y="71"/>
                </a:lnTo>
                <a:lnTo>
                  <a:pt x="898" y="52"/>
                </a:lnTo>
                <a:lnTo>
                  <a:pt x="889" y="34"/>
                </a:lnTo>
                <a:lnTo>
                  <a:pt x="879" y="20"/>
                </a:lnTo>
                <a:lnTo>
                  <a:pt x="867" y="9"/>
                </a:lnTo>
                <a:lnTo>
                  <a:pt x="854" y="2"/>
                </a:lnTo>
                <a:lnTo>
                  <a:pt x="840" y="0"/>
                </a:lnTo>
                <a:lnTo>
                  <a:pt x="69" y="0"/>
                </a:lnTo>
                <a:close/>
              </a:path>
            </a:pathLst>
          </a:custGeom>
          <a:solidFill>
            <a:srgbClr val="CCFFCC"/>
          </a:solidFill>
          <a:ln w="9525">
            <a:solidFill>
              <a:srgbClr val="000000"/>
            </a:solidFill>
            <a:prstDash val="solid"/>
            <a:round/>
            <a:headEnd/>
            <a:tailEnd/>
          </a:ln>
        </p:spPr>
        <p:txBody>
          <a:bodyPr/>
          <a:lstStyle/>
          <a:p>
            <a:endParaRPr lang="zh-CN" altLang="en-US"/>
          </a:p>
        </p:txBody>
      </p:sp>
      <p:sp>
        <p:nvSpPr>
          <p:cNvPr id="20499" name="Freeform 19"/>
          <p:cNvSpPr>
            <a:spLocks/>
          </p:cNvSpPr>
          <p:nvPr/>
        </p:nvSpPr>
        <p:spPr bwMode="auto">
          <a:xfrm>
            <a:off x="2662238" y="1958975"/>
            <a:ext cx="1042987" cy="682625"/>
          </a:xfrm>
          <a:custGeom>
            <a:avLst/>
            <a:gdLst/>
            <a:ahLst/>
            <a:cxnLst>
              <a:cxn ang="0">
                <a:pos x="69" y="0"/>
              </a:cxn>
              <a:cxn ang="0">
                <a:pos x="55" y="2"/>
              </a:cxn>
              <a:cxn ang="0">
                <a:pos x="43" y="9"/>
              </a:cxn>
              <a:cxn ang="0">
                <a:pos x="31" y="20"/>
              </a:cxn>
              <a:cxn ang="0">
                <a:pos x="20" y="34"/>
              </a:cxn>
              <a:cxn ang="0">
                <a:pos x="12" y="52"/>
              </a:cxn>
              <a:cxn ang="0">
                <a:pos x="6" y="71"/>
              </a:cxn>
              <a:cxn ang="0">
                <a:pos x="1" y="93"/>
              </a:cxn>
              <a:cxn ang="0">
                <a:pos x="0" y="116"/>
              </a:cxn>
              <a:cxn ang="0">
                <a:pos x="0" y="812"/>
              </a:cxn>
              <a:cxn ang="0">
                <a:pos x="1" y="836"/>
              </a:cxn>
              <a:cxn ang="0">
                <a:pos x="6" y="857"/>
              </a:cxn>
              <a:cxn ang="0">
                <a:pos x="12" y="877"/>
              </a:cxn>
              <a:cxn ang="0">
                <a:pos x="20" y="894"/>
              </a:cxn>
              <a:cxn ang="0">
                <a:pos x="31" y="909"/>
              </a:cxn>
              <a:cxn ang="0">
                <a:pos x="43" y="919"/>
              </a:cxn>
              <a:cxn ang="0">
                <a:pos x="55" y="926"/>
              </a:cxn>
              <a:cxn ang="0">
                <a:pos x="69" y="928"/>
              </a:cxn>
              <a:cxn ang="0">
                <a:pos x="842" y="928"/>
              </a:cxn>
              <a:cxn ang="0">
                <a:pos x="855" y="926"/>
              </a:cxn>
              <a:cxn ang="0">
                <a:pos x="868" y="919"/>
              </a:cxn>
              <a:cxn ang="0">
                <a:pos x="880" y="909"/>
              </a:cxn>
              <a:cxn ang="0">
                <a:pos x="890" y="894"/>
              </a:cxn>
              <a:cxn ang="0">
                <a:pos x="899" y="877"/>
              </a:cxn>
              <a:cxn ang="0">
                <a:pos x="905" y="857"/>
              </a:cxn>
              <a:cxn ang="0">
                <a:pos x="910" y="836"/>
              </a:cxn>
              <a:cxn ang="0">
                <a:pos x="911" y="812"/>
              </a:cxn>
              <a:cxn ang="0">
                <a:pos x="911" y="116"/>
              </a:cxn>
              <a:cxn ang="0">
                <a:pos x="910" y="93"/>
              </a:cxn>
              <a:cxn ang="0">
                <a:pos x="905" y="71"/>
              </a:cxn>
              <a:cxn ang="0">
                <a:pos x="899" y="52"/>
              </a:cxn>
              <a:cxn ang="0">
                <a:pos x="890" y="34"/>
              </a:cxn>
              <a:cxn ang="0">
                <a:pos x="880" y="20"/>
              </a:cxn>
              <a:cxn ang="0">
                <a:pos x="868" y="9"/>
              </a:cxn>
              <a:cxn ang="0">
                <a:pos x="855" y="2"/>
              </a:cxn>
              <a:cxn ang="0">
                <a:pos x="842" y="0"/>
              </a:cxn>
              <a:cxn ang="0">
                <a:pos x="69" y="0"/>
              </a:cxn>
            </a:cxnLst>
            <a:rect l="0" t="0" r="r" b="b"/>
            <a:pathLst>
              <a:path w="911" h="928">
                <a:moveTo>
                  <a:pt x="69" y="0"/>
                </a:moveTo>
                <a:lnTo>
                  <a:pt x="55" y="2"/>
                </a:lnTo>
                <a:lnTo>
                  <a:pt x="43" y="9"/>
                </a:lnTo>
                <a:lnTo>
                  <a:pt x="31" y="20"/>
                </a:lnTo>
                <a:lnTo>
                  <a:pt x="20" y="34"/>
                </a:lnTo>
                <a:lnTo>
                  <a:pt x="12" y="52"/>
                </a:lnTo>
                <a:lnTo>
                  <a:pt x="6" y="71"/>
                </a:lnTo>
                <a:lnTo>
                  <a:pt x="1" y="93"/>
                </a:lnTo>
                <a:lnTo>
                  <a:pt x="0" y="116"/>
                </a:lnTo>
                <a:lnTo>
                  <a:pt x="0" y="812"/>
                </a:lnTo>
                <a:lnTo>
                  <a:pt x="1" y="836"/>
                </a:lnTo>
                <a:lnTo>
                  <a:pt x="6" y="857"/>
                </a:lnTo>
                <a:lnTo>
                  <a:pt x="12" y="877"/>
                </a:lnTo>
                <a:lnTo>
                  <a:pt x="20" y="894"/>
                </a:lnTo>
                <a:lnTo>
                  <a:pt x="31" y="909"/>
                </a:lnTo>
                <a:lnTo>
                  <a:pt x="43" y="919"/>
                </a:lnTo>
                <a:lnTo>
                  <a:pt x="55" y="926"/>
                </a:lnTo>
                <a:lnTo>
                  <a:pt x="69" y="928"/>
                </a:lnTo>
                <a:lnTo>
                  <a:pt x="842" y="928"/>
                </a:lnTo>
                <a:lnTo>
                  <a:pt x="855" y="926"/>
                </a:lnTo>
                <a:lnTo>
                  <a:pt x="868" y="919"/>
                </a:lnTo>
                <a:lnTo>
                  <a:pt x="880" y="909"/>
                </a:lnTo>
                <a:lnTo>
                  <a:pt x="890" y="894"/>
                </a:lnTo>
                <a:lnTo>
                  <a:pt x="899" y="877"/>
                </a:lnTo>
                <a:lnTo>
                  <a:pt x="905" y="857"/>
                </a:lnTo>
                <a:lnTo>
                  <a:pt x="910" y="836"/>
                </a:lnTo>
                <a:lnTo>
                  <a:pt x="911" y="812"/>
                </a:lnTo>
                <a:lnTo>
                  <a:pt x="911" y="116"/>
                </a:lnTo>
                <a:lnTo>
                  <a:pt x="910" y="93"/>
                </a:lnTo>
                <a:lnTo>
                  <a:pt x="905" y="71"/>
                </a:lnTo>
                <a:lnTo>
                  <a:pt x="899" y="52"/>
                </a:lnTo>
                <a:lnTo>
                  <a:pt x="890" y="34"/>
                </a:lnTo>
                <a:lnTo>
                  <a:pt x="880" y="20"/>
                </a:lnTo>
                <a:lnTo>
                  <a:pt x="868" y="9"/>
                </a:lnTo>
                <a:lnTo>
                  <a:pt x="855" y="2"/>
                </a:lnTo>
                <a:lnTo>
                  <a:pt x="842" y="0"/>
                </a:lnTo>
                <a:lnTo>
                  <a:pt x="69" y="0"/>
                </a:lnTo>
                <a:close/>
              </a:path>
            </a:pathLst>
          </a:custGeom>
          <a:solidFill>
            <a:srgbClr val="FFCC99"/>
          </a:solidFill>
          <a:ln w="9525">
            <a:solidFill>
              <a:srgbClr val="000000"/>
            </a:solidFill>
            <a:prstDash val="solid"/>
            <a:round/>
            <a:headEnd/>
            <a:tailEnd/>
          </a:ln>
        </p:spPr>
        <p:txBody>
          <a:bodyPr/>
          <a:lstStyle/>
          <a:p>
            <a:endParaRPr lang="zh-CN" altLang="en-US"/>
          </a:p>
        </p:txBody>
      </p:sp>
      <p:sp>
        <p:nvSpPr>
          <p:cNvPr id="20502" name="Rectangle 22"/>
          <p:cNvSpPr>
            <a:spLocks noChangeArrowheads="1"/>
          </p:cNvSpPr>
          <p:nvPr/>
        </p:nvSpPr>
        <p:spPr bwMode="auto">
          <a:xfrm>
            <a:off x="2697163" y="1968500"/>
            <a:ext cx="1022350" cy="684213"/>
          </a:xfrm>
          <a:prstGeom prst="rect">
            <a:avLst/>
          </a:prstGeom>
          <a:noFill/>
          <a:ln w="9525">
            <a:noFill/>
            <a:miter lim="800000"/>
            <a:headEnd/>
            <a:tailEnd/>
          </a:ln>
        </p:spPr>
        <p:txBody>
          <a:bodyPr/>
          <a:lstStyle/>
          <a:p>
            <a:endParaRPr lang="zh-CN" altLang="en-US"/>
          </a:p>
        </p:txBody>
      </p:sp>
      <p:sp>
        <p:nvSpPr>
          <p:cNvPr id="20503" name="Rectangle 23"/>
          <p:cNvSpPr>
            <a:spLocks noChangeArrowheads="1"/>
          </p:cNvSpPr>
          <p:nvPr/>
        </p:nvSpPr>
        <p:spPr bwMode="auto">
          <a:xfrm>
            <a:off x="2692400" y="2006600"/>
            <a:ext cx="973138" cy="595313"/>
          </a:xfrm>
          <a:prstGeom prst="rect">
            <a:avLst/>
          </a:prstGeom>
          <a:noFill/>
          <a:ln w="9525">
            <a:noFill/>
            <a:miter lim="800000"/>
            <a:headEnd/>
            <a:tailEnd/>
          </a:ln>
        </p:spPr>
        <p:txBody>
          <a:bodyPr wrap="none" lIns="0" tIns="0" rIns="0" bIns="0">
            <a:spAutoFit/>
          </a:bodyPr>
          <a:lstStyle/>
          <a:p>
            <a:pPr algn="ctr"/>
            <a:r>
              <a:rPr kumimoji="1" lang="en-US" altLang="zh-CN" sz="1300">
                <a:solidFill>
                  <a:srgbClr val="000000"/>
                </a:solidFill>
                <a:latin typeface="Times New Roman" pitchFamily="18" charset="0"/>
              </a:rPr>
              <a:t>Programmable</a:t>
            </a:r>
          </a:p>
          <a:p>
            <a:pPr algn="ctr"/>
            <a:r>
              <a:rPr kumimoji="1" lang="en-US" altLang="zh-CN" sz="1300">
                <a:solidFill>
                  <a:srgbClr val="000000"/>
                </a:solidFill>
                <a:latin typeface="Times New Roman" pitchFamily="18" charset="0"/>
              </a:rPr>
              <a:t>Pipeline delay</a:t>
            </a:r>
          </a:p>
          <a:p>
            <a:pPr algn="ctr"/>
            <a:r>
              <a:rPr kumimoji="1" lang="en-US" altLang="zh-CN" sz="1300">
                <a:solidFill>
                  <a:srgbClr val="000000"/>
                </a:solidFill>
                <a:latin typeface="Times New Roman" pitchFamily="18" charset="0"/>
              </a:rPr>
              <a:t>3</a:t>
            </a:r>
            <a:endParaRPr kumimoji="1" lang="en-US" altLang="zh-CN" sz="2400">
              <a:latin typeface="Times New Roman" pitchFamily="18" charset="0"/>
            </a:endParaRPr>
          </a:p>
        </p:txBody>
      </p:sp>
      <p:sp>
        <p:nvSpPr>
          <p:cNvPr id="20504" name="Rectangle 24"/>
          <p:cNvSpPr>
            <a:spLocks noChangeArrowheads="1"/>
          </p:cNvSpPr>
          <p:nvPr/>
        </p:nvSpPr>
        <p:spPr bwMode="auto">
          <a:xfrm>
            <a:off x="4086225" y="1968500"/>
            <a:ext cx="1041400" cy="684213"/>
          </a:xfrm>
          <a:prstGeom prst="rect">
            <a:avLst/>
          </a:prstGeom>
          <a:noFill/>
          <a:ln w="9525">
            <a:noFill/>
            <a:miter lim="800000"/>
            <a:headEnd/>
            <a:tailEnd/>
          </a:ln>
        </p:spPr>
        <p:txBody>
          <a:bodyPr/>
          <a:lstStyle/>
          <a:p>
            <a:endParaRPr lang="zh-CN" altLang="en-US"/>
          </a:p>
        </p:txBody>
      </p:sp>
      <p:sp>
        <p:nvSpPr>
          <p:cNvPr id="20505" name="Rectangle 25"/>
          <p:cNvSpPr>
            <a:spLocks noChangeArrowheads="1"/>
          </p:cNvSpPr>
          <p:nvPr/>
        </p:nvSpPr>
        <p:spPr bwMode="auto">
          <a:xfrm>
            <a:off x="4205288" y="2016125"/>
            <a:ext cx="973137"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Programmable</a:t>
            </a:r>
            <a:endParaRPr kumimoji="1" lang="en-US" altLang="zh-CN" sz="2400">
              <a:latin typeface="Times New Roman" pitchFamily="18" charset="0"/>
            </a:endParaRPr>
          </a:p>
        </p:txBody>
      </p:sp>
      <p:sp>
        <p:nvSpPr>
          <p:cNvPr id="20506" name="Rectangle 26"/>
          <p:cNvSpPr>
            <a:spLocks noChangeArrowheads="1"/>
          </p:cNvSpPr>
          <p:nvPr/>
        </p:nvSpPr>
        <p:spPr bwMode="auto">
          <a:xfrm>
            <a:off x="4225925" y="2192338"/>
            <a:ext cx="923925" cy="198437"/>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Trigger Event</a:t>
            </a:r>
            <a:endParaRPr kumimoji="1" lang="en-US" altLang="zh-CN" sz="2400">
              <a:latin typeface="Times New Roman" pitchFamily="18" charset="0"/>
            </a:endParaRPr>
          </a:p>
        </p:txBody>
      </p:sp>
      <p:sp>
        <p:nvSpPr>
          <p:cNvPr id="20507" name="Rectangle 27"/>
          <p:cNvSpPr>
            <a:spLocks noChangeArrowheads="1"/>
          </p:cNvSpPr>
          <p:nvPr/>
        </p:nvSpPr>
        <p:spPr bwMode="auto">
          <a:xfrm>
            <a:off x="4364038" y="2368550"/>
            <a:ext cx="585787"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Decision</a:t>
            </a:r>
            <a:endParaRPr kumimoji="1" lang="en-US" altLang="zh-CN" sz="2400">
              <a:latin typeface="Times New Roman" pitchFamily="18" charset="0"/>
            </a:endParaRPr>
          </a:p>
        </p:txBody>
      </p:sp>
      <p:sp>
        <p:nvSpPr>
          <p:cNvPr id="20508" name="Rectangle 28"/>
          <p:cNvSpPr>
            <a:spLocks noChangeArrowheads="1"/>
          </p:cNvSpPr>
          <p:nvPr/>
        </p:nvSpPr>
        <p:spPr bwMode="auto">
          <a:xfrm>
            <a:off x="4075113" y="3106738"/>
            <a:ext cx="1042987" cy="485775"/>
          </a:xfrm>
          <a:prstGeom prst="rect">
            <a:avLst/>
          </a:prstGeom>
          <a:noFill/>
          <a:ln w="9525">
            <a:noFill/>
            <a:miter lim="800000"/>
            <a:headEnd/>
            <a:tailEnd/>
          </a:ln>
        </p:spPr>
        <p:txBody>
          <a:bodyPr/>
          <a:lstStyle/>
          <a:p>
            <a:endParaRPr lang="zh-CN" altLang="en-US"/>
          </a:p>
        </p:txBody>
      </p:sp>
      <p:sp>
        <p:nvSpPr>
          <p:cNvPr id="20509" name="Rectangle 29"/>
          <p:cNvSpPr>
            <a:spLocks noChangeArrowheads="1"/>
          </p:cNvSpPr>
          <p:nvPr/>
        </p:nvSpPr>
        <p:spPr bwMode="auto">
          <a:xfrm>
            <a:off x="4195763" y="3155950"/>
            <a:ext cx="973137"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Programmable</a:t>
            </a:r>
            <a:endParaRPr kumimoji="1" lang="en-US" altLang="zh-CN" sz="2400">
              <a:latin typeface="Times New Roman" pitchFamily="18" charset="0"/>
            </a:endParaRPr>
          </a:p>
        </p:txBody>
      </p:sp>
      <p:sp>
        <p:nvSpPr>
          <p:cNvPr id="20510" name="Rectangle 30"/>
          <p:cNvSpPr>
            <a:spLocks noChangeArrowheads="1"/>
          </p:cNvSpPr>
          <p:nvPr/>
        </p:nvSpPr>
        <p:spPr bwMode="auto">
          <a:xfrm>
            <a:off x="4346575" y="3330575"/>
            <a:ext cx="604838"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Pre-scale</a:t>
            </a:r>
            <a:endParaRPr kumimoji="1" lang="en-US" altLang="zh-CN" sz="2400">
              <a:latin typeface="Times New Roman" pitchFamily="18" charset="0"/>
            </a:endParaRPr>
          </a:p>
        </p:txBody>
      </p:sp>
      <p:sp>
        <p:nvSpPr>
          <p:cNvPr id="20511" name="Rectangle 31"/>
          <p:cNvSpPr>
            <a:spLocks noChangeArrowheads="1"/>
          </p:cNvSpPr>
          <p:nvPr/>
        </p:nvSpPr>
        <p:spPr bwMode="auto">
          <a:xfrm>
            <a:off x="4086225" y="4191000"/>
            <a:ext cx="1041400" cy="684213"/>
          </a:xfrm>
          <a:prstGeom prst="rect">
            <a:avLst/>
          </a:prstGeom>
          <a:noFill/>
          <a:ln w="9525">
            <a:noFill/>
            <a:miter lim="800000"/>
            <a:headEnd/>
            <a:tailEnd/>
          </a:ln>
        </p:spPr>
        <p:txBody>
          <a:bodyPr/>
          <a:lstStyle/>
          <a:p>
            <a:endParaRPr lang="zh-CN" altLang="en-US"/>
          </a:p>
        </p:txBody>
      </p:sp>
      <p:sp>
        <p:nvSpPr>
          <p:cNvPr id="20513" name="Rectangle 33"/>
          <p:cNvSpPr>
            <a:spLocks noChangeArrowheads="1"/>
          </p:cNvSpPr>
          <p:nvPr/>
        </p:nvSpPr>
        <p:spPr bwMode="auto">
          <a:xfrm>
            <a:off x="4325938" y="4414838"/>
            <a:ext cx="404812" cy="198437"/>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FCTL</a:t>
            </a:r>
            <a:endParaRPr kumimoji="1" lang="en-US" altLang="zh-CN" sz="2400">
              <a:latin typeface="Times New Roman" pitchFamily="18" charset="0"/>
            </a:endParaRPr>
          </a:p>
        </p:txBody>
      </p:sp>
      <p:sp>
        <p:nvSpPr>
          <p:cNvPr id="20514" name="Rectangle 34"/>
          <p:cNvSpPr>
            <a:spLocks noChangeArrowheads="1"/>
          </p:cNvSpPr>
          <p:nvPr/>
        </p:nvSpPr>
        <p:spPr bwMode="auto">
          <a:xfrm>
            <a:off x="2700338" y="4740275"/>
            <a:ext cx="1044575" cy="685800"/>
          </a:xfrm>
          <a:prstGeom prst="rect">
            <a:avLst/>
          </a:prstGeom>
          <a:noFill/>
          <a:ln w="9525">
            <a:noFill/>
            <a:miter lim="800000"/>
            <a:headEnd/>
            <a:tailEnd/>
          </a:ln>
        </p:spPr>
        <p:txBody>
          <a:bodyPr/>
          <a:lstStyle/>
          <a:p>
            <a:endParaRPr lang="zh-CN" altLang="en-US"/>
          </a:p>
        </p:txBody>
      </p:sp>
      <p:sp>
        <p:nvSpPr>
          <p:cNvPr id="20515" name="Rectangle 35"/>
          <p:cNvSpPr>
            <a:spLocks noChangeArrowheads="1"/>
          </p:cNvSpPr>
          <p:nvPr/>
        </p:nvSpPr>
        <p:spPr bwMode="auto">
          <a:xfrm>
            <a:off x="4267200" y="5562600"/>
            <a:ext cx="422275"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CLKF</a:t>
            </a:r>
            <a:endParaRPr kumimoji="1" lang="en-US" altLang="zh-CN" sz="2400">
              <a:latin typeface="Times New Roman" pitchFamily="18" charset="0"/>
            </a:endParaRPr>
          </a:p>
        </p:txBody>
      </p:sp>
      <p:sp>
        <p:nvSpPr>
          <p:cNvPr id="20517" name="Freeform 37"/>
          <p:cNvSpPr>
            <a:spLocks/>
          </p:cNvSpPr>
          <p:nvPr/>
        </p:nvSpPr>
        <p:spPr bwMode="auto">
          <a:xfrm>
            <a:off x="2122488" y="2224088"/>
            <a:ext cx="550862" cy="171450"/>
          </a:xfrm>
          <a:custGeom>
            <a:avLst/>
            <a:gdLst/>
            <a:ahLst/>
            <a:cxnLst>
              <a:cxn ang="0">
                <a:pos x="361" y="0"/>
              </a:cxn>
              <a:cxn ang="0">
                <a:pos x="361" y="59"/>
              </a:cxn>
              <a:cxn ang="0">
                <a:pos x="0" y="59"/>
              </a:cxn>
              <a:cxn ang="0">
                <a:pos x="0" y="175"/>
              </a:cxn>
              <a:cxn ang="0">
                <a:pos x="361" y="175"/>
              </a:cxn>
              <a:cxn ang="0">
                <a:pos x="361" y="234"/>
              </a:cxn>
              <a:cxn ang="0">
                <a:pos x="482" y="116"/>
              </a:cxn>
              <a:cxn ang="0">
                <a:pos x="361" y="0"/>
              </a:cxn>
            </a:cxnLst>
            <a:rect l="0" t="0" r="r" b="b"/>
            <a:pathLst>
              <a:path w="482" h="234">
                <a:moveTo>
                  <a:pt x="361" y="0"/>
                </a:moveTo>
                <a:lnTo>
                  <a:pt x="361" y="59"/>
                </a:lnTo>
                <a:lnTo>
                  <a:pt x="0" y="59"/>
                </a:lnTo>
                <a:lnTo>
                  <a:pt x="0" y="175"/>
                </a:lnTo>
                <a:lnTo>
                  <a:pt x="361" y="175"/>
                </a:lnTo>
                <a:lnTo>
                  <a:pt x="361" y="234"/>
                </a:lnTo>
                <a:lnTo>
                  <a:pt x="482" y="116"/>
                </a:lnTo>
                <a:lnTo>
                  <a:pt x="361" y="0"/>
                </a:lnTo>
                <a:close/>
              </a:path>
            </a:pathLst>
          </a:custGeom>
          <a:solidFill>
            <a:srgbClr val="3366FF"/>
          </a:solidFill>
          <a:ln w="9525">
            <a:solidFill>
              <a:srgbClr val="3366FF"/>
            </a:solidFill>
            <a:prstDash val="solid"/>
            <a:round/>
            <a:headEnd/>
            <a:tailEnd/>
          </a:ln>
        </p:spPr>
        <p:txBody>
          <a:bodyPr/>
          <a:lstStyle/>
          <a:p>
            <a:endParaRPr lang="zh-CN" altLang="en-US"/>
          </a:p>
        </p:txBody>
      </p:sp>
      <p:sp>
        <p:nvSpPr>
          <p:cNvPr id="20518" name="Freeform 38"/>
          <p:cNvSpPr>
            <a:spLocks/>
          </p:cNvSpPr>
          <p:nvPr/>
        </p:nvSpPr>
        <p:spPr bwMode="auto">
          <a:xfrm>
            <a:off x="3706813" y="2147888"/>
            <a:ext cx="384175" cy="133350"/>
          </a:xfrm>
          <a:custGeom>
            <a:avLst/>
            <a:gdLst/>
            <a:ahLst/>
            <a:cxnLst>
              <a:cxn ang="0">
                <a:pos x="240" y="0"/>
              </a:cxn>
              <a:cxn ang="0">
                <a:pos x="240" y="59"/>
              </a:cxn>
              <a:cxn ang="0">
                <a:pos x="0" y="59"/>
              </a:cxn>
              <a:cxn ang="0">
                <a:pos x="0" y="175"/>
              </a:cxn>
              <a:cxn ang="0">
                <a:pos x="240" y="175"/>
              </a:cxn>
              <a:cxn ang="0">
                <a:pos x="240" y="234"/>
              </a:cxn>
              <a:cxn ang="0">
                <a:pos x="321" y="116"/>
              </a:cxn>
              <a:cxn ang="0">
                <a:pos x="240" y="0"/>
              </a:cxn>
            </a:cxnLst>
            <a:rect l="0" t="0" r="r" b="b"/>
            <a:pathLst>
              <a:path w="321" h="234">
                <a:moveTo>
                  <a:pt x="240" y="0"/>
                </a:moveTo>
                <a:lnTo>
                  <a:pt x="240" y="59"/>
                </a:lnTo>
                <a:lnTo>
                  <a:pt x="0" y="59"/>
                </a:lnTo>
                <a:lnTo>
                  <a:pt x="0" y="175"/>
                </a:lnTo>
                <a:lnTo>
                  <a:pt x="240" y="175"/>
                </a:lnTo>
                <a:lnTo>
                  <a:pt x="240" y="234"/>
                </a:lnTo>
                <a:lnTo>
                  <a:pt x="321" y="116"/>
                </a:lnTo>
                <a:lnTo>
                  <a:pt x="240" y="0"/>
                </a:lnTo>
                <a:close/>
              </a:path>
            </a:pathLst>
          </a:custGeom>
          <a:solidFill>
            <a:srgbClr val="3366FF"/>
          </a:solidFill>
          <a:ln w="9525">
            <a:solidFill>
              <a:srgbClr val="3366FF"/>
            </a:solidFill>
            <a:prstDash val="solid"/>
            <a:round/>
            <a:headEnd/>
            <a:tailEnd/>
          </a:ln>
        </p:spPr>
        <p:txBody>
          <a:bodyPr/>
          <a:lstStyle/>
          <a:p>
            <a:endParaRPr lang="zh-CN" altLang="en-US"/>
          </a:p>
        </p:txBody>
      </p:sp>
      <p:sp>
        <p:nvSpPr>
          <p:cNvPr id="20519" name="Freeform 39"/>
          <p:cNvSpPr>
            <a:spLocks/>
          </p:cNvSpPr>
          <p:nvPr/>
        </p:nvSpPr>
        <p:spPr bwMode="auto">
          <a:xfrm>
            <a:off x="4514850" y="2651125"/>
            <a:ext cx="122238" cy="342900"/>
          </a:xfrm>
          <a:custGeom>
            <a:avLst/>
            <a:gdLst/>
            <a:ahLst/>
            <a:cxnLst>
              <a:cxn ang="0">
                <a:pos x="0" y="349"/>
              </a:cxn>
              <a:cxn ang="0">
                <a:pos x="26" y="349"/>
              </a:cxn>
              <a:cxn ang="0">
                <a:pos x="26" y="0"/>
              </a:cxn>
              <a:cxn ang="0">
                <a:pos x="80" y="0"/>
              </a:cxn>
              <a:cxn ang="0">
                <a:pos x="80" y="349"/>
              </a:cxn>
              <a:cxn ang="0">
                <a:pos x="107" y="349"/>
              </a:cxn>
              <a:cxn ang="0">
                <a:pos x="53" y="467"/>
              </a:cxn>
              <a:cxn ang="0">
                <a:pos x="0" y="349"/>
              </a:cxn>
            </a:cxnLst>
            <a:rect l="0" t="0" r="r" b="b"/>
            <a:pathLst>
              <a:path w="107" h="467">
                <a:moveTo>
                  <a:pt x="0" y="349"/>
                </a:moveTo>
                <a:lnTo>
                  <a:pt x="26" y="349"/>
                </a:lnTo>
                <a:lnTo>
                  <a:pt x="26" y="0"/>
                </a:lnTo>
                <a:lnTo>
                  <a:pt x="80" y="0"/>
                </a:lnTo>
                <a:lnTo>
                  <a:pt x="80" y="349"/>
                </a:lnTo>
                <a:lnTo>
                  <a:pt x="107" y="349"/>
                </a:lnTo>
                <a:lnTo>
                  <a:pt x="53" y="467"/>
                </a:lnTo>
                <a:lnTo>
                  <a:pt x="0" y="349"/>
                </a:lnTo>
                <a:close/>
              </a:path>
            </a:pathLst>
          </a:custGeom>
          <a:solidFill>
            <a:srgbClr val="FFFFFF"/>
          </a:solidFill>
          <a:ln w="9525">
            <a:solidFill>
              <a:srgbClr val="000000"/>
            </a:solidFill>
            <a:prstDash val="solid"/>
            <a:round/>
            <a:headEnd/>
            <a:tailEnd/>
          </a:ln>
        </p:spPr>
        <p:txBody>
          <a:bodyPr/>
          <a:lstStyle/>
          <a:p>
            <a:endParaRPr lang="zh-CN" altLang="en-US"/>
          </a:p>
        </p:txBody>
      </p:sp>
      <p:grpSp>
        <p:nvGrpSpPr>
          <p:cNvPr id="2" name="Group 40"/>
          <p:cNvGrpSpPr>
            <a:grpSpLocks/>
          </p:cNvGrpSpPr>
          <p:nvPr/>
        </p:nvGrpSpPr>
        <p:grpSpPr bwMode="auto">
          <a:xfrm>
            <a:off x="4538663" y="3678238"/>
            <a:ext cx="76200" cy="460375"/>
            <a:chOff x="3270" y="1952"/>
            <a:chExt cx="67" cy="312"/>
          </a:xfrm>
        </p:grpSpPr>
        <p:sp>
          <p:nvSpPr>
            <p:cNvPr id="20521" name="Line 41"/>
            <p:cNvSpPr>
              <a:spLocks noChangeShapeType="1"/>
            </p:cNvSpPr>
            <p:nvPr/>
          </p:nvSpPr>
          <p:spPr bwMode="auto">
            <a:xfrm>
              <a:off x="3304" y="1952"/>
              <a:ext cx="1" cy="259"/>
            </a:xfrm>
            <a:prstGeom prst="line">
              <a:avLst/>
            </a:prstGeom>
            <a:noFill/>
            <a:ln w="9525">
              <a:solidFill>
                <a:srgbClr val="000000"/>
              </a:solidFill>
              <a:round/>
              <a:headEnd/>
              <a:tailEnd/>
            </a:ln>
          </p:spPr>
          <p:txBody>
            <a:bodyPr/>
            <a:lstStyle/>
            <a:p>
              <a:endParaRPr lang="zh-CN" altLang="en-US"/>
            </a:p>
          </p:txBody>
        </p:sp>
        <p:sp>
          <p:nvSpPr>
            <p:cNvPr id="20522" name="Freeform 42"/>
            <p:cNvSpPr>
              <a:spLocks/>
            </p:cNvSpPr>
            <p:nvPr/>
          </p:nvSpPr>
          <p:spPr bwMode="auto">
            <a:xfrm>
              <a:off x="3270" y="2209"/>
              <a:ext cx="67" cy="55"/>
            </a:xfrm>
            <a:custGeom>
              <a:avLst/>
              <a:gdLst/>
              <a:ahLst/>
              <a:cxnLst>
                <a:cxn ang="0">
                  <a:pos x="0" y="0"/>
                </a:cxn>
                <a:cxn ang="0">
                  <a:pos x="34" y="110"/>
                </a:cxn>
                <a:cxn ang="0">
                  <a:pos x="67" y="0"/>
                </a:cxn>
                <a:cxn ang="0">
                  <a:pos x="0" y="0"/>
                </a:cxn>
              </a:cxnLst>
              <a:rect l="0" t="0" r="r" b="b"/>
              <a:pathLst>
                <a:path w="67" h="110">
                  <a:moveTo>
                    <a:pt x="0" y="0"/>
                  </a:moveTo>
                  <a:lnTo>
                    <a:pt x="34" y="110"/>
                  </a:lnTo>
                  <a:lnTo>
                    <a:pt x="67" y="0"/>
                  </a:lnTo>
                  <a:lnTo>
                    <a:pt x="0" y="0"/>
                  </a:lnTo>
                  <a:close/>
                </a:path>
              </a:pathLst>
            </a:custGeom>
            <a:solidFill>
              <a:srgbClr val="000000"/>
            </a:solidFill>
            <a:ln w="9525">
              <a:noFill/>
              <a:round/>
              <a:headEnd/>
              <a:tailEnd/>
            </a:ln>
          </p:spPr>
          <p:txBody>
            <a:bodyPr/>
            <a:lstStyle/>
            <a:p>
              <a:endParaRPr lang="zh-CN" altLang="en-US"/>
            </a:p>
          </p:txBody>
        </p:sp>
      </p:grpSp>
      <p:sp>
        <p:nvSpPr>
          <p:cNvPr id="20542" name="Rectangle 62"/>
          <p:cNvSpPr>
            <a:spLocks noChangeArrowheads="1"/>
          </p:cNvSpPr>
          <p:nvPr/>
        </p:nvSpPr>
        <p:spPr bwMode="auto">
          <a:xfrm>
            <a:off x="5373688" y="2994025"/>
            <a:ext cx="1042987" cy="684213"/>
          </a:xfrm>
          <a:prstGeom prst="rect">
            <a:avLst/>
          </a:prstGeom>
          <a:noFill/>
          <a:ln w="9525">
            <a:noFill/>
            <a:miter lim="800000"/>
            <a:headEnd/>
            <a:tailEnd/>
          </a:ln>
        </p:spPr>
        <p:txBody>
          <a:bodyPr/>
          <a:lstStyle/>
          <a:p>
            <a:endParaRPr lang="zh-CN" altLang="en-US"/>
          </a:p>
        </p:txBody>
      </p:sp>
      <p:sp>
        <p:nvSpPr>
          <p:cNvPr id="20543" name="Rectangle 63"/>
          <p:cNvSpPr>
            <a:spLocks noChangeArrowheads="1"/>
          </p:cNvSpPr>
          <p:nvPr/>
        </p:nvSpPr>
        <p:spPr bwMode="auto">
          <a:xfrm>
            <a:off x="5575300" y="3278188"/>
            <a:ext cx="835025" cy="198437"/>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Multi-Scaler</a:t>
            </a:r>
            <a:endParaRPr kumimoji="1" lang="en-US" altLang="zh-CN" sz="2400">
              <a:latin typeface="Times New Roman" pitchFamily="18" charset="0"/>
            </a:endParaRPr>
          </a:p>
        </p:txBody>
      </p:sp>
      <p:sp>
        <p:nvSpPr>
          <p:cNvPr id="20544" name="Freeform 64"/>
          <p:cNvSpPr>
            <a:spLocks/>
          </p:cNvSpPr>
          <p:nvPr/>
        </p:nvSpPr>
        <p:spPr bwMode="auto">
          <a:xfrm>
            <a:off x="5126038" y="3249613"/>
            <a:ext cx="247650" cy="85725"/>
          </a:xfrm>
          <a:custGeom>
            <a:avLst/>
            <a:gdLst/>
            <a:ahLst/>
            <a:cxnLst>
              <a:cxn ang="0">
                <a:pos x="161" y="0"/>
              </a:cxn>
              <a:cxn ang="0">
                <a:pos x="161" y="29"/>
              </a:cxn>
              <a:cxn ang="0">
                <a:pos x="0" y="29"/>
              </a:cxn>
              <a:cxn ang="0">
                <a:pos x="0" y="88"/>
              </a:cxn>
              <a:cxn ang="0">
                <a:pos x="161" y="88"/>
              </a:cxn>
              <a:cxn ang="0">
                <a:pos x="161" y="116"/>
              </a:cxn>
              <a:cxn ang="0">
                <a:pos x="215" y="57"/>
              </a:cxn>
              <a:cxn ang="0">
                <a:pos x="161" y="0"/>
              </a:cxn>
            </a:cxnLst>
            <a:rect l="0" t="0" r="r" b="b"/>
            <a:pathLst>
              <a:path w="215" h="116">
                <a:moveTo>
                  <a:pt x="161" y="0"/>
                </a:moveTo>
                <a:lnTo>
                  <a:pt x="161" y="29"/>
                </a:lnTo>
                <a:lnTo>
                  <a:pt x="0" y="29"/>
                </a:lnTo>
                <a:lnTo>
                  <a:pt x="0" y="88"/>
                </a:lnTo>
                <a:lnTo>
                  <a:pt x="161" y="88"/>
                </a:lnTo>
                <a:lnTo>
                  <a:pt x="161" y="116"/>
                </a:lnTo>
                <a:lnTo>
                  <a:pt x="215" y="57"/>
                </a:lnTo>
                <a:lnTo>
                  <a:pt x="161" y="0"/>
                </a:lnTo>
                <a:close/>
              </a:path>
            </a:pathLst>
          </a:custGeom>
          <a:solidFill>
            <a:srgbClr val="33CC33"/>
          </a:solidFill>
          <a:ln w="9525">
            <a:noFill/>
            <a:prstDash val="solid"/>
            <a:round/>
            <a:headEnd/>
            <a:tailEnd/>
          </a:ln>
        </p:spPr>
        <p:txBody>
          <a:bodyPr/>
          <a:lstStyle/>
          <a:p>
            <a:endParaRPr lang="zh-CN" altLang="en-US"/>
          </a:p>
        </p:txBody>
      </p:sp>
      <p:sp>
        <p:nvSpPr>
          <p:cNvPr id="20545" name="Freeform 65"/>
          <p:cNvSpPr>
            <a:spLocks/>
          </p:cNvSpPr>
          <p:nvPr/>
        </p:nvSpPr>
        <p:spPr bwMode="auto">
          <a:xfrm>
            <a:off x="5126038" y="2287588"/>
            <a:ext cx="757237" cy="620712"/>
          </a:xfrm>
          <a:custGeom>
            <a:avLst/>
            <a:gdLst/>
            <a:ahLst/>
            <a:cxnLst>
              <a:cxn ang="0">
                <a:pos x="0" y="0"/>
              </a:cxn>
              <a:cxn ang="0">
                <a:pos x="0" y="57"/>
              </a:cxn>
              <a:cxn ang="0">
                <a:pos x="643" y="57"/>
              </a:cxn>
              <a:cxn ang="0">
                <a:pos x="643" y="28"/>
              </a:cxn>
              <a:cxn ang="0">
                <a:pos x="626" y="28"/>
              </a:cxn>
              <a:cxn ang="0">
                <a:pos x="627" y="39"/>
              </a:cxn>
              <a:cxn ang="0">
                <a:pos x="632" y="48"/>
              </a:cxn>
              <a:cxn ang="0">
                <a:pos x="637" y="55"/>
              </a:cxn>
              <a:cxn ang="0">
                <a:pos x="626" y="28"/>
              </a:cxn>
              <a:cxn ang="0">
                <a:pos x="626" y="842"/>
              </a:cxn>
              <a:cxn ang="0">
                <a:pos x="660" y="842"/>
              </a:cxn>
              <a:cxn ang="0">
                <a:pos x="660" y="28"/>
              </a:cxn>
              <a:cxn ang="0">
                <a:pos x="660" y="28"/>
              </a:cxn>
              <a:cxn ang="0">
                <a:pos x="659" y="18"/>
              </a:cxn>
              <a:cxn ang="0">
                <a:pos x="655" y="9"/>
              </a:cxn>
              <a:cxn ang="0">
                <a:pos x="650" y="2"/>
              </a:cxn>
              <a:cxn ang="0">
                <a:pos x="643" y="0"/>
              </a:cxn>
              <a:cxn ang="0">
                <a:pos x="0" y="0"/>
              </a:cxn>
            </a:cxnLst>
            <a:rect l="0" t="0" r="r" b="b"/>
            <a:pathLst>
              <a:path w="660" h="842">
                <a:moveTo>
                  <a:pt x="0" y="0"/>
                </a:moveTo>
                <a:lnTo>
                  <a:pt x="0" y="57"/>
                </a:lnTo>
                <a:lnTo>
                  <a:pt x="643" y="57"/>
                </a:lnTo>
                <a:lnTo>
                  <a:pt x="643" y="28"/>
                </a:lnTo>
                <a:lnTo>
                  <a:pt x="626" y="28"/>
                </a:lnTo>
                <a:lnTo>
                  <a:pt x="627" y="39"/>
                </a:lnTo>
                <a:lnTo>
                  <a:pt x="632" y="48"/>
                </a:lnTo>
                <a:lnTo>
                  <a:pt x="637" y="55"/>
                </a:lnTo>
                <a:lnTo>
                  <a:pt x="626" y="28"/>
                </a:lnTo>
                <a:lnTo>
                  <a:pt x="626" y="842"/>
                </a:lnTo>
                <a:lnTo>
                  <a:pt x="660" y="842"/>
                </a:lnTo>
                <a:lnTo>
                  <a:pt x="660" y="28"/>
                </a:lnTo>
                <a:lnTo>
                  <a:pt x="660" y="28"/>
                </a:lnTo>
                <a:lnTo>
                  <a:pt x="659" y="18"/>
                </a:lnTo>
                <a:lnTo>
                  <a:pt x="655" y="9"/>
                </a:lnTo>
                <a:lnTo>
                  <a:pt x="650" y="2"/>
                </a:lnTo>
                <a:lnTo>
                  <a:pt x="643" y="0"/>
                </a:lnTo>
                <a:lnTo>
                  <a:pt x="0" y="0"/>
                </a:lnTo>
                <a:close/>
              </a:path>
            </a:pathLst>
          </a:custGeom>
          <a:solidFill>
            <a:srgbClr val="33CC33"/>
          </a:solidFill>
          <a:ln w="9525">
            <a:noFill/>
            <a:round/>
            <a:headEnd/>
            <a:tailEnd/>
          </a:ln>
        </p:spPr>
        <p:txBody>
          <a:bodyPr/>
          <a:lstStyle/>
          <a:p>
            <a:endParaRPr lang="zh-CN" altLang="en-US"/>
          </a:p>
        </p:txBody>
      </p:sp>
      <p:sp>
        <p:nvSpPr>
          <p:cNvPr id="20547" name="Freeform 67"/>
          <p:cNvSpPr>
            <a:spLocks/>
          </p:cNvSpPr>
          <p:nvPr/>
        </p:nvSpPr>
        <p:spPr bwMode="auto">
          <a:xfrm>
            <a:off x="5802313" y="2822575"/>
            <a:ext cx="122237" cy="171450"/>
          </a:xfrm>
          <a:custGeom>
            <a:avLst/>
            <a:gdLst/>
            <a:ahLst/>
            <a:cxnLst>
              <a:cxn ang="0">
                <a:pos x="53" y="233"/>
              </a:cxn>
              <a:cxn ang="0">
                <a:pos x="0" y="0"/>
              </a:cxn>
              <a:cxn ang="0">
                <a:pos x="107" y="0"/>
              </a:cxn>
              <a:cxn ang="0">
                <a:pos x="53" y="233"/>
              </a:cxn>
            </a:cxnLst>
            <a:rect l="0" t="0" r="r" b="b"/>
            <a:pathLst>
              <a:path w="107" h="233">
                <a:moveTo>
                  <a:pt x="53" y="233"/>
                </a:moveTo>
                <a:lnTo>
                  <a:pt x="0" y="0"/>
                </a:lnTo>
                <a:lnTo>
                  <a:pt x="107" y="0"/>
                </a:lnTo>
                <a:lnTo>
                  <a:pt x="53" y="233"/>
                </a:lnTo>
                <a:close/>
              </a:path>
            </a:pathLst>
          </a:custGeom>
          <a:solidFill>
            <a:srgbClr val="33CC33"/>
          </a:solidFill>
          <a:ln w="9525">
            <a:noFill/>
            <a:prstDash val="solid"/>
            <a:round/>
            <a:headEnd/>
            <a:tailEnd/>
          </a:ln>
        </p:spPr>
        <p:txBody>
          <a:bodyPr/>
          <a:lstStyle/>
          <a:p>
            <a:endParaRPr lang="zh-CN" altLang="en-US"/>
          </a:p>
        </p:txBody>
      </p:sp>
      <p:sp>
        <p:nvSpPr>
          <p:cNvPr id="20553" name="Rectangle 73"/>
          <p:cNvSpPr>
            <a:spLocks noChangeArrowheads="1"/>
          </p:cNvSpPr>
          <p:nvPr/>
        </p:nvSpPr>
        <p:spPr bwMode="auto">
          <a:xfrm>
            <a:off x="5232400" y="4521200"/>
            <a:ext cx="615950" cy="258763"/>
          </a:xfrm>
          <a:prstGeom prst="rect">
            <a:avLst/>
          </a:prstGeom>
          <a:noFill/>
          <a:ln w="9525">
            <a:noFill/>
            <a:miter lim="800000"/>
            <a:headEnd/>
            <a:tailEnd/>
          </a:ln>
        </p:spPr>
        <p:txBody>
          <a:bodyPr/>
          <a:lstStyle/>
          <a:p>
            <a:endParaRPr lang="zh-CN" altLang="en-US"/>
          </a:p>
        </p:txBody>
      </p:sp>
      <p:sp>
        <p:nvSpPr>
          <p:cNvPr id="20555" name="Rectangle 75"/>
          <p:cNvSpPr>
            <a:spLocks noChangeArrowheads="1"/>
          </p:cNvSpPr>
          <p:nvPr/>
        </p:nvSpPr>
        <p:spPr bwMode="auto">
          <a:xfrm>
            <a:off x="3824288" y="3678238"/>
            <a:ext cx="898525" cy="260350"/>
          </a:xfrm>
          <a:prstGeom prst="rect">
            <a:avLst/>
          </a:prstGeom>
          <a:noFill/>
          <a:ln w="9525">
            <a:noFill/>
            <a:miter lim="800000"/>
            <a:headEnd/>
            <a:tailEnd/>
          </a:ln>
        </p:spPr>
        <p:txBody>
          <a:bodyPr/>
          <a:lstStyle/>
          <a:p>
            <a:endParaRPr lang="zh-CN" altLang="en-US"/>
          </a:p>
        </p:txBody>
      </p:sp>
      <p:sp>
        <p:nvSpPr>
          <p:cNvPr id="20556" name="Rectangle 76"/>
          <p:cNvSpPr>
            <a:spLocks noChangeArrowheads="1"/>
          </p:cNvSpPr>
          <p:nvPr/>
        </p:nvSpPr>
        <p:spPr bwMode="auto">
          <a:xfrm>
            <a:off x="3925888" y="3702050"/>
            <a:ext cx="860425"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Trigger EVT</a:t>
            </a:r>
            <a:endParaRPr kumimoji="1" lang="en-US" altLang="zh-CN" sz="2400">
              <a:latin typeface="Times New Roman" pitchFamily="18" charset="0"/>
            </a:endParaRPr>
          </a:p>
        </p:txBody>
      </p:sp>
      <p:sp>
        <p:nvSpPr>
          <p:cNvPr id="20557" name="Freeform 77"/>
          <p:cNvSpPr>
            <a:spLocks/>
          </p:cNvSpPr>
          <p:nvPr/>
        </p:nvSpPr>
        <p:spPr bwMode="auto">
          <a:xfrm>
            <a:off x="3711575" y="2844800"/>
            <a:ext cx="363538" cy="1425575"/>
          </a:xfrm>
          <a:custGeom>
            <a:avLst/>
            <a:gdLst/>
            <a:ahLst/>
            <a:cxnLst>
              <a:cxn ang="0">
                <a:pos x="318" y="1936"/>
              </a:cxn>
              <a:cxn ang="0">
                <a:pos x="318" y="1904"/>
              </a:cxn>
              <a:cxn ang="0">
                <a:pos x="10" y="1904"/>
              </a:cxn>
              <a:cxn ang="0">
                <a:pos x="10" y="1920"/>
              </a:cxn>
              <a:cxn ang="0">
                <a:pos x="19" y="1920"/>
              </a:cxn>
              <a:cxn ang="0">
                <a:pos x="18" y="1915"/>
              </a:cxn>
              <a:cxn ang="0">
                <a:pos x="16" y="1910"/>
              </a:cxn>
              <a:cxn ang="0">
                <a:pos x="13" y="1906"/>
              </a:cxn>
              <a:cxn ang="0">
                <a:pos x="19" y="1920"/>
              </a:cxn>
              <a:cxn ang="0">
                <a:pos x="19" y="0"/>
              </a:cxn>
              <a:cxn ang="0">
                <a:pos x="0" y="0"/>
              </a:cxn>
              <a:cxn ang="0">
                <a:pos x="0" y="1920"/>
              </a:cxn>
              <a:cxn ang="0">
                <a:pos x="0" y="1920"/>
              </a:cxn>
              <a:cxn ang="0">
                <a:pos x="1" y="1926"/>
              </a:cxn>
              <a:cxn ang="0">
                <a:pos x="4" y="1931"/>
              </a:cxn>
              <a:cxn ang="0">
                <a:pos x="7" y="1935"/>
              </a:cxn>
              <a:cxn ang="0">
                <a:pos x="10" y="1936"/>
              </a:cxn>
              <a:cxn ang="0">
                <a:pos x="318" y="1936"/>
              </a:cxn>
            </a:cxnLst>
            <a:rect l="0" t="0" r="r" b="b"/>
            <a:pathLst>
              <a:path w="318" h="1936">
                <a:moveTo>
                  <a:pt x="318" y="1936"/>
                </a:moveTo>
                <a:lnTo>
                  <a:pt x="318" y="1904"/>
                </a:lnTo>
                <a:lnTo>
                  <a:pt x="10" y="1904"/>
                </a:lnTo>
                <a:lnTo>
                  <a:pt x="10" y="1920"/>
                </a:lnTo>
                <a:lnTo>
                  <a:pt x="19" y="1920"/>
                </a:lnTo>
                <a:lnTo>
                  <a:pt x="18" y="1915"/>
                </a:lnTo>
                <a:lnTo>
                  <a:pt x="16" y="1910"/>
                </a:lnTo>
                <a:lnTo>
                  <a:pt x="13" y="1906"/>
                </a:lnTo>
                <a:lnTo>
                  <a:pt x="19" y="1920"/>
                </a:lnTo>
                <a:lnTo>
                  <a:pt x="19" y="0"/>
                </a:lnTo>
                <a:lnTo>
                  <a:pt x="0" y="0"/>
                </a:lnTo>
                <a:lnTo>
                  <a:pt x="0" y="1920"/>
                </a:lnTo>
                <a:lnTo>
                  <a:pt x="0" y="1920"/>
                </a:lnTo>
                <a:lnTo>
                  <a:pt x="1" y="1926"/>
                </a:lnTo>
                <a:lnTo>
                  <a:pt x="4" y="1931"/>
                </a:lnTo>
                <a:lnTo>
                  <a:pt x="7" y="1935"/>
                </a:lnTo>
                <a:lnTo>
                  <a:pt x="10" y="1936"/>
                </a:lnTo>
                <a:lnTo>
                  <a:pt x="318" y="1936"/>
                </a:lnTo>
                <a:close/>
              </a:path>
            </a:pathLst>
          </a:custGeom>
          <a:solidFill>
            <a:srgbClr val="339966"/>
          </a:solidFill>
          <a:ln w="9525">
            <a:noFill/>
            <a:round/>
            <a:headEnd/>
            <a:tailEnd/>
          </a:ln>
        </p:spPr>
        <p:txBody>
          <a:bodyPr/>
          <a:lstStyle/>
          <a:p>
            <a:endParaRPr lang="zh-CN" altLang="en-US"/>
          </a:p>
        </p:txBody>
      </p:sp>
      <p:grpSp>
        <p:nvGrpSpPr>
          <p:cNvPr id="3" name="Group 78"/>
          <p:cNvGrpSpPr>
            <a:grpSpLocks/>
          </p:cNvGrpSpPr>
          <p:nvPr/>
        </p:nvGrpSpPr>
        <p:grpSpPr bwMode="auto">
          <a:xfrm>
            <a:off x="3730625" y="3108325"/>
            <a:ext cx="355600" cy="122238"/>
            <a:chOff x="2565" y="1565"/>
            <a:chExt cx="310" cy="83"/>
          </a:xfrm>
        </p:grpSpPr>
        <p:sp>
          <p:nvSpPr>
            <p:cNvPr id="20559" name="Freeform 79"/>
            <p:cNvSpPr>
              <a:spLocks/>
            </p:cNvSpPr>
            <p:nvPr/>
          </p:nvSpPr>
          <p:spPr bwMode="auto">
            <a:xfrm>
              <a:off x="2565" y="1598"/>
              <a:ext cx="216" cy="25"/>
            </a:xfrm>
            <a:custGeom>
              <a:avLst/>
              <a:gdLst/>
              <a:ahLst/>
              <a:cxnLst>
                <a:cxn ang="0">
                  <a:pos x="0" y="18"/>
                </a:cxn>
                <a:cxn ang="0">
                  <a:pos x="1" y="50"/>
                </a:cxn>
                <a:cxn ang="0">
                  <a:pos x="216" y="32"/>
                </a:cxn>
                <a:cxn ang="0">
                  <a:pos x="215" y="0"/>
                </a:cxn>
                <a:cxn ang="0">
                  <a:pos x="0" y="18"/>
                </a:cxn>
              </a:cxnLst>
              <a:rect l="0" t="0" r="r" b="b"/>
              <a:pathLst>
                <a:path w="216" h="50">
                  <a:moveTo>
                    <a:pt x="0" y="18"/>
                  </a:moveTo>
                  <a:lnTo>
                    <a:pt x="1" y="50"/>
                  </a:lnTo>
                  <a:lnTo>
                    <a:pt x="216" y="32"/>
                  </a:lnTo>
                  <a:lnTo>
                    <a:pt x="215" y="0"/>
                  </a:lnTo>
                  <a:lnTo>
                    <a:pt x="0" y="18"/>
                  </a:lnTo>
                  <a:close/>
                </a:path>
              </a:pathLst>
            </a:custGeom>
            <a:solidFill>
              <a:srgbClr val="339966"/>
            </a:solidFill>
            <a:ln w="9525">
              <a:noFill/>
              <a:round/>
              <a:headEnd/>
              <a:tailEnd/>
            </a:ln>
          </p:spPr>
          <p:txBody>
            <a:bodyPr/>
            <a:lstStyle/>
            <a:p>
              <a:endParaRPr lang="zh-CN" altLang="en-US"/>
            </a:p>
          </p:txBody>
        </p:sp>
        <p:sp>
          <p:nvSpPr>
            <p:cNvPr id="20560" name="Freeform 80"/>
            <p:cNvSpPr>
              <a:spLocks/>
            </p:cNvSpPr>
            <p:nvPr/>
          </p:nvSpPr>
          <p:spPr bwMode="auto">
            <a:xfrm>
              <a:off x="2775" y="1565"/>
              <a:ext cx="100" cy="83"/>
            </a:xfrm>
            <a:custGeom>
              <a:avLst/>
              <a:gdLst/>
              <a:ahLst/>
              <a:cxnLst>
                <a:cxn ang="0">
                  <a:pos x="5" y="166"/>
                </a:cxn>
                <a:cxn ang="0">
                  <a:pos x="100" y="75"/>
                </a:cxn>
                <a:cxn ang="0">
                  <a:pos x="0" y="0"/>
                </a:cxn>
                <a:cxn ang="0">
                  <a:pos x="5" y="166"/>
                </a:cxn>
              </a:cxnLst>
              <a:rect l="0" t="0" r="r" b="b"/>
              <a:pathLst>
                <a:path w="100" h="166">
                  <a:moveTo>
                    <a:pt x="5" y="166"/>
                  </a:moveTo>
                  <a:lnTo>
                    <a:pt x="100" y="75"/>
                  </a:lnTo>
                  <a:lnTo>
                    <a:pt x="0" y="0"/>
                  </a:lnTo>
                  <a:lnTo>
                    <a:pt x="5" y="166"/>
                  </a:lnTo>
                  <a:close/>
                </a:path>
              </a:pathLst>
            </a:custGeom>
            <a:solidFill>
              <a:srgbClr val="339966"/>
            </a:solidFill>
            <a:ln w="9525">
              <a:noFill/>
              <a:round/>
              <a:headEnd/>
              <a:tailEnd/>
            </a:ln>
          </p:spPr>
          <p:txBody>
            <a:bodyPr/>
            <a:lstStyle/>
            <a:p>
              <a:endParaRPr lang="zh-CN" altLang="en-US"/>
            </a:p>
          </p:txBody>
        </p:sp>
      </p:grpSp>
      <p:grpSp>
        <p:nvGrpSpPr>
          <p:cNvPr id="4" name="Group 81"/>
          <p:cNvGrpSpPr>
            <a:grpSpLocks/>
          </p:cNvGrpSpPr>
          <p:nvPr/>
        </p:nvGrpSpPr>
        <p:grpSpPr bwMode="auto">
          <a:xfrm>
            <a:off x="3711575" y="2651125"/>
            <a:ext cx="676275" cy="211138"/>
            <a:chOff x="2549" y="1254"/>
            <a:chExt cx="590" cy="143"/>
          </a:xfrm>
        </p:grpSpPr>
        <p:sp>
          <p:nvSpPr>
            <p:cNvPr id="20562" name="Freeform 82"/>
            <p:cNvSpPr>
              <a:spLocks/>
            </p:cNvSpPr>
            <p:nvPr/>
          </p:nvSpPr>
          <p:spPr bwMode="auto">
            <a:xfrm>
              <a:off x="2549" y="1334"/>
              <a:ext cx="550" cy="63"/>
            </a:xfrm>
            <a:custGeom>
              <a:avLst/>
              <a:gdLst/>
              <a:ahLst/>
              <a:cxnLst>
                <a:cxn ang="0">
                  <a:pos x="0" y="92"/>
                </a:cxn>
                <a:cxn ang="0">
                  <a:pos x="0" y="124"/>
                </a:cxn>
                <a:cxn ang="0">
                  <a:pos x="540" y="124"/>
                </a:cxn>
                <a:cxn ang="0">
                  <a:pos x="540" y="124"/>
                </a:cxn>
                <a:cxn ang="0">
                  <a:pos x="544" y="123"/>
                </a:cxn>
                <a:cxn ang="0">
                  <a:pos x="547" y="119"/>
                </a:cxn>
                <a:cxn ang="0">
                  <a:pos x="549" y="114"/>
                </a:cxn>
                <a:cxn ang="0">
                  <a:pos x="550" y="108"/>
                </a:cxn>
                <a:cxn ang="0">
                  <a:pos x="550" y="0"/>
                </a:cxn>
                <a:cxn ang="0">
                  <a:pos x="531" y="0"/>
                </a:cxn>
                <a:cxn ang="0">
                  <a:pos x="531" y="108"/>
                </a:cxn>
                <a:cxn ang="0">
                  <a:pos x="540" y="92"/>
                </a:cxn>
                <a:cxn ang="0">
                  <a:pos x="537" y="94"/>
                </a:cxn>
                <a:cxn ang="0">
                  <a:pos x="534" y="98"/>
                </a:cxn>
                <a:cxn ang="0">
                  <a:pos x="532" y="103"/>
                </a:cxn>
                <a:cxn ang="0">
                  <a:pos x="531" y="108"/>
                </a:cxn>
                <a:cxn ang="0">
                  <a:pos x="540" y="108"/>
                </a:cxn>
                <a:cxn ang="0">
                  <a:pos x="540" y="92"/>
                </a:cxn>
                <a:cxn ang="0">
                  <a:pos x="0" y="92"/>
                </a:cxn>
              </a:cxnLst>
              <a:rect l="0" t="0" r="r" b="b"/>
              <a:pathLst>
                <a:path w="550" h="124">
                  <a:moveTo>
                    <a:pt x="0" y="92"/>
                  </a:moveTo>
                  <a:lnTo>
                    <a:pt x="0" y="124"/>
                  </a:lnTo>
                  <a:lnTo>
                    <a:pt x="540" y="124"/>
                  </a:lnTo>
                  <a:lnTo>
                    <a:pt x="540" y="124"/>
                  </a:lnTo>
                  <a:lnTo>
                    <a:pt x="544" y="123"/>
                  </a:lnTo>
                  <a:lnTo>
                    <a:pt x="547" y="119"/>
                  </a:lnTo>
                  <a:lnTo>
                    <a:pt x="549" y="114"/>
                  </a:lnTo>
                  <a:lnTo>
                    <a:pt x="550" y="108"/>
                  </a:lnTo>
                  <a:lnTo>
                    <a:pt x="550" y="0"/>
                  </a:lnTo>
                  <a:lnTo>
                    <a:pt x="531" y="0"/>
                  </a:lnTo>
                  <a:lnTo>
                    <a:pt x="531" y="108"/>
                  </a:lnTo>
                  <a:lnTo>
                    <a:pt x="540" y="92"/>
                  </a:lnTo>
                  <a:lnTo>
                    <a:pt x="537" y="94"/>
                  </a:lnTo>
                  <a:lnTo>
                    <a:pt x="534" y="98"/>
                  </a:lnTo>
                  <a:lnTo>
                    <a:pt x="532" y="103"/>
                  </a:lnTo>
                  <a:lnTo>
                    <a:pt x="531" y="108"/>
                  </a:lnTo>
                  <a:lnTo>
                    <a:pt x="540" y="108"/>
                  </a:lnTo>
                  <a:lnTo>
                    <a:pt x="540" y="92"/>
                  </a:lnTo>
                  <a:lnTo>
                    <a:pt x="0" y="92"/>
                  </a:lnTo>
                  <a:close/>
                </a:path>
              </a:pathLst>
            </a:custGeom>
            <a:solidFill>
              <a:srgbClr val="339966"/>
            </a:solidFill>
            <a:ln w="9525">
              <a:noFill/>
              <a:round/>
              <a:headEnd/>
              <a:tailEnd/>
            </a:ln>
          </p:spPr>
          <p:txBody>
            <a:bodyPr/>
            <a:lstStyle/>
            <a:p>
              <a:endParaRPr lang="zh-CN" altLang="en-US"/>
            </a:p>
          </p:txBody>
        </p:sp>
        <p:sp>
          <p:nvSpPr>
            <p:cNvPr id="20563" name="Freeform 83"/>
            <p:cNvSpPr>
              <a:spLocks/>
            </p:cNvSpPr>
            <p:nvPr/>
          </p:nvSpPr>
          <p:spPr bwMode="auto">
            <a:xfrm>
              <a:off x="3041" y="1254"/>
              <a:ext cx="98" cy="82"/>
            </a:xfrm>
            <a:custGeom>
              <a:avLst/>
              <a:gdLst/>
              <a:ahLst/>
              <a:cxnLst>
                <a:cxn ang="0">
                  <a:pos x="98" y="164"/>
                </a:cxn>
                <a:cxn ang="0">
                  <a:pos x="48" y="0"/>
                </a:cxn>
                <a:cxn ang="0">
                  <a:pos x="0" y="164"/>
                </a:cxn>
                <a:cxn ang="0">
                  <a:pos x="98" y="164"/>
                </a:cxn>
              </a:cxnLst>
              <a:rect l="0" t="0" r="r" b="b"/>
              <a:pathLst>
                <a:path w="98" h="164">
                  <a:moveTo>
                    <a:pt x="98" y="164"/>
                  </a:moveTo>
                  <a:lnTo>
                    <a:pt x="48" y="0"/>
                  </a:lnTo>
                  <a:lnTo>
                    <a:pt x="0" y="164"/>
                  </a:lnTo>
                  <a:lnTo>
                    <a:pt x="98" y="164"/>
                  </a:lnTo>
                  <a:close/>
                </a:path>
              </a:pathLst>
            </a:custGeom>
            <a:solidFill>
              <a:srgbClr val="339966"/>
            </a:solidFill>
            <a:ln w="9525">
              <a:noFill/>
              <a:round/>
              <a:headEnd/>
              <a:tailEnd/>
            </a:ln>
          </p:spPr>
          <p:txBody>
            <a:bodyPr/>
            <a:lstStyle/>
            <a:p>
              <a:endParaRPr lang="zh-CN" altLang="en-US"/>
            </a:p>
          </p:txBody>
        </p:sp>
      </p:grpSp>
      <p:sp>
        <p:nvSpPr>
          <p:cNvPr id="20564" name="Rectangle 84"/>
          <p:cNvSpPr>
            <a:spLocks noChangeArrowheads="1"/>
          </p:cNvSpPr>
          <p:nvPr/>
        </p:nvSpPr>
        <p:spPr bwMode="auto">
          <a:xfrm>
            <a:off x="4637088" y="2736850"/>
            <a:ext cx="841375" cy="257175"/>
          </a:xfrm>
          <a:prstGeom prst="rect">
            <a:avLst/>
          </a:prstGeom>
          <a:solidFill>
            <a:srgbClr val="FFFFFF"/>
          </a:solidFill>
          <a:ln w="9525">
            <a:noFill/>
            <a:miter lim="800000"/>
            <a:headEnd/>
            <a:tailEnd/>
          </a:ln>
        </p:spPr>
        <p:txBody>
          <a:bodyPr/>
          <a:lstStyle/>
          <a:p>
            <a:endParaRPr lang="zh-CN" altLang="en-US"/>
          </a:p>
        </p:txBody>
      </p:sp>
      <p:sp>
        <p:nvSpPr>
          <p:cNvPr id="20565" name="Rectangle 85"/>
          <p:cNvSpPr>
            <a:spLocks noChangeArrowheads="1"/>
          </p:cNvSpPr>
          <p:nvPr/>
        </p:nvSpPr>
        <p:spPr bwMode="auto">
          <a:xfrm>
            <a:off x="4706938" y="2784475"/>
            <a:ext cx="571500"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E-TYPE</a:t>
            </a:r>
            <a:endParaRPr kumimoji="1" lang="en-US" altLang="zh-CN" sz="2400">
              <a:latin typeface="Times New Roman" pitchFamily="18" charset="0"/>
            </a:endParaRPr>
          </a:p>
        </p:txBody>
      </p:sp>
      <p:grpSp>
        <p:nvGrpSpPr>
          <p:cNvPr id="5" name="Group 99"/>
          <p:cNvGrpSpPr>
            <a:grpSpLocks/>
          </p:cNvGrpSpPr>
          <p:nvPr/>
        </p:nvGrpSpPr>
        <p:grpSpPr bwMode="auto">
          <a:xfrm>
            <a:off x="6534150" y="4219575"/>
            <a:ext cx="173038" cy="161925"/>
            <a:chOff x="5012" y="2319"/>
            <a:chExt cx="151" cy="110"/>
          </a:xfrm>
        </p:grpSpPr>
        <p:sp>
          <p:nvSpPr>
            <p:cNvPr id="20580" name="Freeform 100"/>
            <p:cNvSpPr>
              <a:spLocks/>
            </p:cNvSpPr>
            <p:nvPr/>
          </p:nvSpPr>
          <p:spPr bwMode="auto">
            <a:xfrm>
              <a:off x="5012" y="2319"/>
              <a:ext cx="6" cy="5"/>
            </a:xfrm>
            <a:custGeom>
              <a:avLst/>
              <a:gdLst/>
              <a:ahLst/>
              <a:cxnLst>
                <a:cxn ang="0">
                  <a:pos x="5" y="2"/>
                </a:cxn>
                <a:cxn ang="0">
                  <a:pos x="3" y="0"/>
                </a:cxn>
                <a:cxn ang="0">
                  <a:pos x="3" y="0"/>
                </a:cxn>
                <a:cxn ang="0">
                  <a:pos x="2" y="2"/>
                </a:cxn>
                <a:cxn ang="0">
                  <a:pos x="1" y="4"/>
                </a:cxn>
                <a:cxn ang="0">
                  <a:pos x="0" y="5"/>
                </a:cxn>
                <a:cxn ang="0">
                  <a:pos x="0" y="5"/>
                </a:cxn>
                <a:cxn ang="0">
                  <a:pos x="1" y="7"/>
                </a:cxn>
                <a:cxn ang="0">
                  <a:pos x="2" y="11"/>
                </a:cxn>
                <a:cxn ang="0">
                  <a:pos x="2" y="11"/>
                </a:cxn>
                <a:cxn ang="0">
                  <a:pos x="3" y="11"/>
                </a:cxn>
                <a:cxn ang="0">
                  <a:pos x="3" y="11"/>
                </a:cxn>
                <a:cxn ang="0">
                  <a:pos x="4" y="9"/>
                </a:cxn>
                <a:cxn ang="0">
                  <a:pos x="5" y="7"/>
                </a:cxn>
                <a:cxn ang="0">
                  <a:pos x="6" y="5"/>
                </a:cxn>
                <a:cxn ang="0">
                  <a:pos x="6" y="5"/>
                </a:cxn>
                <a:cxn ang="0">
                  <a:pos x="5" y="4"/>
                </a:cxn>
                <a:cxn ang="0">
                  <a:pos x="5" y="2"/>
                </a:cxn>
              </a:cxnLst>
              <a:rect l="0" t="0" r="r" b="b"/>
              <a:pathLst>
                <a:path w="6" h="11">
                  <a:moveTo>
                    <a:pt x="5" y="2"/>
                  </a:moveTo>
                  <a:lnTo>
                    <a:pt x="3" y="0"/>
                  </a:lnTo>
                  <a:lnTo>
                    <a:pt x="3" y="0"/>
                  </a:lnTo>
                  <a:lnTo>
                    <a:pt x="2" y="2"/>
                  </a:lnTo>
                  <a:lnTo>
                    <a:pt x="1" y="4"/>
                  </a:lnTo>
                  <a:lnTo>
                    <a:pt x="0" y="5"/>
                  </a:lnTo>
                  <a:lnTo>
                    <a:pt x="0" y="5"/>
                  </a:lnTo>
                  <a:lnTo>
                    <a:pt x="1" y="7"/>
                  </a:lnTo>
                  <a:lnTo>
                    <a:pt x="2" y="11"/>
                  </a:lnTo>
                  <a:lnTo>
                    <a:pt x="2" y="11"/>
                  </a:lnTo>
                  <a:lnTo>
                    <a:pt x="3" y="11"/>
                  </a:lnTo>
                  <a:lnTo>
                    <a:pt x="3" y="11"/>
                  </a:lnTo>
                  <a:lnTo>
                    <a:pt x="4" y="9"/>
                  </a:lnTo>
                  <a:lnTo>
                    <a:pt x="5" y="7"/>
                  </a:lnTo>
                  <a:lnTo>
                    <a:pt x="6" y="5"/>
                  </a:lnTo>
                  <a:lnTo>
                    <a:pt x="6" y="5"/>
                  </a:lnTo>
                  <a:lnTo>
                    <a:pt x="5" y="4"/>
                  </a:lnTo>
                  <a:lnTo>
                    <a:pt x="5" y="2"/>
                  </a:lnTo>
                  <a:close/>
                </a:path>
              </a:pathLst>
            </a:custGeom>
            <a:solidFill>
              <a:srgbClr val="000000"/>
            </a:solidFill>
            <a:ln w="9525">
              <a:noFill/>
              <a:round/>
              <a:headEnd/>
              <a:tailEnd/>
            </a:ln>
          </p:spPr>
          <p:txBody>
            <a:bodyPr/>
            <a:lstStyle/>
            <a:p>
              <a:endParaRPr lang="zh-CN" altLang="en-US"/>
            </a:p>
          </p:txBody>
        </p:sp>
        <p:sp>
          <p:nvSpPr>
            <p:cNvPr id="20581" name="Freeform 101"/>
            <p:cNvSpPr>
              <a:spLocks/>
            </p:cNvSpPr>
            <p:nvPr/>
          </p:nvSpPr>
          <p:spPr bwMode="auto">
            <a:xfrm>
              <a:off x="5022" y="2326"/>
              <a:ext cx="6" cy="5"/>
            </a:xfrm>
            <a:custGeom>
              <a:avLst/>
              <a:gdLst/>
              <a:ahLst/>
              <a:cxnLst>
                <a:cxn ang="0">
                  <a:pos x="5" y="0"/>
                </a:cxn>
                <a:cxn ang="0">
                  <a:pos x="4" y="0"/>
                </a:cxn>
                <a:cxn ang="0">
                  <a:pos x="3" y="0"/>
                </a:cxn>
                <a:cxn ang="0">
                  <a:pos x="2" y="0"/>
                </a:cxn>
                <a:cxn ang="0">
                  <a:pos x="1" y="2"/>
                </a:cxn>
                <a:cxn ang="0">
                  <a:pos x="0" y="4"/>
                </a:cxn>
                <a:cxn ang="0">
                  <a:pos x="0" y="6"/>
                </a:cxn>
                <a:cxn ang="0">
                  <a:pos x="1" y="8"/>
                </a:cxn>
                <a:cxn ang="0">
                  <a:pos x="2" y="9"/>
                </a:cxn>
                <a:cxn ang="0">
                  <a:pos x="2" y="9"/>
                </a:cxn>
                <a:cxn ang="0">
                  <a:pos x="3" y="11"/>
                </a:cxn>
                <a:cxn ang="0">
                  <a:pos x="4" y="11"/>
                </a:cxn>
                <a:cxn ang="0">
                  <a:pos x="5" y="9"/>
                </a:cxn>
                <a:cxn ang="0">
                  <a:pos x="6" y="8"/>
                </a:cxn>
                <a:cxn ang="0">
                  <a:pos x="6" y="6"/>
                </a:cxn>
                <a:cxn ang="0">
                  <a:pos x="6" y="4"/>
                </a:cxn>
                <a:cxn ang="0">
                  <a:pos x="6" y="2"/>
                </a:cxn>
                <a:cxn ang="0">
                  <a:pos x="5" y="0"/>
                </a:cxn>
              </a:cxnLst>
              <a:rect l="0" t="0" r="r" b="b"/>
              <a:pathLst>
                <a:path w="6" h="11">
                  <a:moveTo>
                    <a:pt x="5" y="0"/>
                  </a:moveTo>
                  <a:lnTo>
                    <a:pt x="4" y="0"/>
                  </a:lnTo>
                  <a:lnTo>
                    <a:pt x="3" y="0"/>
                  </a:lnTo>
                  <a:lnTo>
                    <a:pt x="2" y="0"/>
                  </a:lnTo>
                  <a:lnTo>
                    <a:pt x="1" y="2"/>
                  </a:lnTo>
                  <a:lnTo>
                    <a:pt x="0" y="4"/>
                  </a:lnTo>
                  <a:lnTo>
                    <a:pt x="0" y="6"/>
                  </a:lnTo>
                  <a:lnTo>
                    <a:pt x="1" y="8"/>
                  </a:lnTo>
                  <a:lnTo>
                    <a:pt x="2" y="9"/>
                  </a:lnTo>
                  <a:lnTo>
                    <a:pt x="2" y="9"/>
                  </a:lnTo>
                  <a:lnTo>
                    <a:pt x="3" y="11"/>
                  </a:lnTo>
                  <a:lnTo>
                    <a:pt x="4" y="11"/>
                  </a:lnTo>
                  <a:lnTo>
                    <a:pt x="5" y="9"/>
                  </a:lnTo>
                  <a:lnTo>
                    <a:pt x="6" y="8"/>
                  </a:lnTo>
                  <a:lnTo>
                    <a:pt x="6" y="6"/>
                  </a:lnTo>
                  <a:lnTo>
                    <a:pt x="6" y="4"/>
                  </a:lnTo>
                  <a:lnTo>
                    <a:pt x="6" y="2"/>
                  </a:lnTo>
                  <a:lnTo>
                    <a:pt x="5" y="0"/>
                  </a:lnTo>
                  <a:close/>
                </a:path>
              </a:pathLst>
            </a:custGeom>
            <a:solidFill>
              <a:srgbClr val="000000"/>
            </a:solidFill>
            <a:ln w="9525">
              <a:noFill/>
              <a:round/>
              <a:headEnd/>
              <a:tailEnd/>
            </a:ln>
          </p:spPr>
          <p:txBody>
            <a:bodyPr/>
            <a:lstStyle/>
            <a:p>
              <a:endParaRPr lang="zh-CN" altLang="en-US"/>
            </a:p>
          </p:txBody>
        </p:sp>
        <p:sp>
          <p:nvSpPr>
            <p:cNvPr id="20582" name="Freeform 102"/>
            <p:cNvSpPr>
              <a:spLocks/>
            </p:cNvSpPr>
            <p:nvPr/>
          </p:nvSpPr>
          <p:spPr bwMode="auto">
            <a:xfrm>
              <a:off x="5031" y="2333"/>
              <a:ext cx="6" cy="5"/>
            </a:xfrm>
            <a:custGeom>
              <a:avLst/>
              <a:gdLst/>
              <a:ahLst/>
              <a:cxnLst>
                <a:cxn ang="0">
                  <a:pos x="5" y="0"/>
                </a:cxn>
                <a:cxn ang="0">
                  <a:pos x="4" y="0"/>
                </a:cxn>
                <a:cxn ang="0">
                  <a:pos x="3" y="0"/>
                </a:cxn>
                <a:cxn ang="0">
                  <a:pos x="2" y="0"/>
                </a:cxn>
                <a:cxn ang="0">
                  <a:pos x="1" y="1"/>
                </a:cxn>
                <a:cxn ang="0">
                  <a:pos x="0" y="3"/>
                </a:cxn>
                <a:cxn ang="0">
                  <a:pos x="0" y="5"/>
                </a:cxn>
                <a:cxn ang="0">
                  <a:pos x="1" y="7"/>
                </a:cxn>
                <a:cxn ang="0">
                  <a:pos x="2" y="9"/>
                </a:cxn>
                <a:cxn ang="0">
                  <a:pos x="2" y="9"/>
                </a:cxn>
                <a:cxn ang="0">
                  <a:pos x="3" y="10"/>
                </a:cxn>
                <a:cxn ang="0">
                  <a:pos x="4" y="10"/>
                </a:cxn>
                <a:cxn ang="0">
                  <a:pos x="5" y="9"/>
                </a:cxn>
                <a:cxn ang="0">
                  <a:pos x="6" y="7"/>
                </a:cxn>
                <a:cxn ang="0">
                  <a:pos x="6" y="5"/>
                </a:cxn>
                <a:cxn ang="0">
                  <a:pos x="6" y="3"/>
                </a:cxn>
                <a:cxn ang="0">
                  <a:pos x="6" y="1"/>
                </a:cxn>
                <a:cxn ang="0">
                  <a:pos x="5" y="0"/>
                </a:cxn>
              </a:cxnLst>
              <a:rect l="0" t="0" r="r" b="b"/>
              <a:pathLst>
                <a:path w="6" h="10">
                  <a:moveTo>
                    <a:pt x="5" y="0"/>
                  </a:moveTo>
                  <a:lnTo>
                    <a:pt x="4" y="0"/>
                  </a:lnTo>
                  <a:lnTo>
                    <a:pt x="3" y="0"/>
                  </a:lnTo>
                  <a:lnTo>
                    <a:pt x="2" y="0"/>
                  </a:lnTo>
                  <a:lnTo>
                    <a:pt x="1" y="1"/>
                  </a:lnTo>
                  <a:lnTo>
                    <a:pt x="0" y="3"/>
                  </a:lnTo>
                  <a:lnTo>
                    <a:pt x="0" y="5"/>
                  </a:lnTo>
                  <a:lnTo>
                    <a:pt x="1" y="7"/>
                  </a:lnTo>
                  <a:lnTo>
                    <a:pt x="2" y="9"/>
                  </a:lnTo>
                  <a:lnTo>
                    <a:pt x="2" y="9"/>
                  </a:lnTo>
                  <a:lnTo>
                    <a:pt x="3" y="10"/>
                  </a:lnTo>
                  <a:lnTo>
                    <a:pt x="4" y="10"/>
                  </a:lnTo>
                  <a:lnTo>
                    <a:pt x="5" y="9"/>
                  </a:lnTo>
                  <a:lnTo>
                    <a:pt x="6" y="7"/>
                  </a:lnTo>
                  <a:lnTo>
                    <a:pt x="6" y="5"/>
                  </a:lnTo>
                  <a:lnTo>
                    <a:pt x="6" y="3"/>
                  </a:lnTo>
                  <a:lnTo>
                    <a:pt x="6" y="1"/>
                  </a:lnTo>
                  <a:lnTo>
                    <a:pt x="5" y="0"/>
                  </a:lnTo>
                  <a:close/>
                </a:path>
              </a:pathLst>
            </a:custGeom>
            <a:solidFill>
              <a:srgbClr val="000000"/>
            </a:solidFill>
            <a:ln w="9525">
              <a:noFill/>
              <a:round/>
              <a:headEnd/>
              <a:tailEnd/>
            </a:ln>
          </p:spPr>
          <p:txBody>
            <a:bodyPr/>
            <a:lstStyle/>
            <a:p>
              <a:endParaRPr lang="zh-CN" altLang="en-US"/>
            </a:p>
          </p:txBody>
        </p:sp>
        <p:sp>
          <p:nvSpPr>
            <p:cNvPr id="20583" name="Freeform 103"/>
            <p:cNvSpPr>
              <a:spLocks/>
            </p:cNvSpPr>
            <p:nvPr/>
          </p:nvSpPr>
          <p:spPr bwMode="auto">
            <a:xfrm>
              <a:off x="5041" y="2340"/>
              <a:ext cx="6" cy="5"/>
            </a:xfrm>
            <a:custGeom>
              <a:avLst/>
              <a:gdLst/>
              <a:ahLst/>
              <a:cxnLst>
                <a:cxn ang="0">
                  <a:pos x="5" y="0"/>
                </a:cxn>
                <a:cxn ang="0">
                  <a:pos x="4" y="0"/>
                </a:cxn>
                <a:cxn ang="0">
                  <a:pos x="3" y="0"/>
                </a:cxn>
                <a:cxn ang="0">
                  <a:pos x="2" y="0"/>
                </a:cxn>
                <a:cxn ang="0">
                  <a:pos x="1" y="2"/>
                </a:cxn>
                <a:cxn ang="0">
                  <a:pos x="0" y="3"/>
                </a:cxn>
                <a:cxn ang="0">
                  <a:pos x="0" y="5"/>
                </a:cxn>
                <a:cxn ang="0">
                  <a:pos x="1" y="7"/>
                </a:cxn>
                <a:cxn ang="0">
                  <a:pos x="2" y="9"/>
                </a:cxn>
                <a:cxn ang="0">
                  <a:pos x="2" y="9"/>
                </a:cxn>
                <a:cxn ang="0">
                  <a:pos x="3" y="11"/>
                </a:cxn>
                <a:cxn ang="0">
                  <a:pos x="4" y="11"/>
                </a:cxn>
                <a:cxn ang="0">
                  <a:pos x="5" y="9"/>
                </a:cxn>
                <a:cxn ang="0">
                  <a:pos x="6" y="7"/>
                </a:cxn>
                <a:cxn ang="0">
                  <a:pos x="6" y="5"/>
                </a:cxn>
                <a:cxn ang="0">
                  <a:pos x="6" y="3"/>
                </a:cxn>
                <a:cxn ang="0">
                  <a:pos x="6" y="2"/>
                </a:cxn>
                <a:cxn ang="0">
                  <a:pos x="5" y="0"/>
                </a:cxn>
              </a:cxnLst>
              <a:rect l="0" t="0" r="r" b="b"/>
              <a:pathLst>
                <a:path w="6" h="11">
                  <a:moveTo>
                    <a:pt x="5" y="0"/>
                  </a:moveTo>
                  <a:lnTo>
                    <a:pt x="4" y="0"/>
                  </a:lnTo>
                  <a:lnTo>
                    <a:pt x="3" y="0"/>
                  </a:lnTo>
                  <a:lnTo>
                    <a:pt x="2" y="0"/>
                  </a:lnTo>
                  <a:lnTo>
                    <a:pt x="1" y="2"/>
                  </a:lnTo>
                  <a:lnTo>
                    <a:pt x="0" y="3"/>
                  </a:lnTo>
                  <a:lnTo>
                    <a:pt x="0" y="5"/>
                  </a:lnTo>
                  <a:lnTo>
                    <a:pt x="1" y="7"/>
                  </a:lnTo>
                  <a:lnTo>
                    <a:pt x="2" y="9"/>
                  </a:lnTo>
                  <a:lnTo>
                    <a:pt x="2" y="9"/>
                  </a:lnTo>
                  <a:lnTo>
                    <a:pt x="3" y="11"/>
                  </a:lnTo>
                  <a:lnTo>
                    <a:pt x="4" y="11"/>
                  </a:lnTo>
                  <a:lnTo>
                    <a:pt x="5" y="9"/>
                  </a:lnTo>
                  <a:lnTo>
                    <a:pt x="6" y="7"/>
                  </a:lnTo>
                  <a:lnTo>
                    <a:pt x="6" y="5"/>
                  </a:lnTo>
                  <a:lnTo>
                    <a:pt x="6" y="3"/>
                  </a:lnTo>
                  <a:lnTo>
                    <a:pt x="6" y="2"/>
                  </a:lnTo>
                  <a:lnTo>
                    <a:pt x="5" y="0"/>
                  </a:lnTo>
                  <a:close/>
                </a:path>
              </a:pathLst>
            </a:custGeom>
            <a:solidFill>
              <a:srgbClr val="000000"/>
            </a:solidFill>
            <a:ln w="9525">
              <a:noFill/>
              <a:round/>
              <a:headEnd/>
              <a:tailEnd/>
            </a:ln>
          </p:spPr>
          <p:txBody>
            <a:bodyPr/>
            <a:lstStyle/>
            <a:p>
              <a:endParaRPr lang="zh-CN" altLang="en-US"/>
            </a:p>
          </p:txBody>
        </p:sp>
        <p:sp>
          <p:nvSpPr>
            <p:cNvPr id="20584" name="Freeform 104"/>
            <p:cNvSpPr>
              <a:spLocks/>
            </p:cNvSpPr>
            <p:nvPr/>
          </p:nvSpPr>
          <p:spPr bwMode="auto">
            <a:xfrm>
              <a:off x="5050" y="2346"/>
              <a:ext cx="7" cy="6"/>
            </a:xfrm>
            <a:custGeom>
              <a:avLst/>
              <a:gdLst/>
              <a:ahLst/>
              <a:cxnLst>
                <a:cxn ang="0">
                  <a:pos x="5" y="2"/>
                </a:cxn>
                <a:cxn ang="0">
                  <a:pos x="4" y="0"/>
                </a:cxn>
                <a:cxn ang="0">
                  <a:pos x="3" y="0"/>
                </a:cxn>
                <a:cxn ang="0">
                  <a:pos x="2" y="2"/>
                </a:cxn>
                <a:cxn ang="0">
                  <a:pos x="1" y="4"/>
                </a:cxn>
                <a:cxn ang="0">
                  <a:pos x="0" y="6"/>
                </a:cxn>
                <a:cxn ang="0">
                  <a:pos x="0" y="8"/>
                </a:cxn>
                <a:cxn ang="0">
                  <a:pos x="1" y="9"/>
                </a:cxn>
                <a:cxn ang="0">
                  <a:pos x="2" y="11"/>
                </a:cxn>
                <a:cxn ang="0">
                  <a:pos x="2" y="11"/>
                </a:cxn>
                <a:cxn ang="0">
                  <a:pos x="3" y="11"/>
                </a:cxn>
                <a:cxn ang="0">
                  <a:pos x="4" y="11"/>
                </a:cxn>
                <a:cxn ang="0">
                  <a:pos x="5" y="11"/>
                </a:cxn>
                <a:cxn ang="0">
                  <a:pos x="7" y="9"/>
                </a:cxn>
                <a:cxn ang="0">
                  <a:pos x="7" y="8"/>
                </a:cxn>
                <a:cxn ang="0">
                  <a:pos x="7" y="6"/>
                </a:cxn>
                <a:cxn ang="0">
                  <a:pos x="7" y="4"/>
                </a:cxn>
                <a:cxn ang="0">
                  <a:pos x="5" y="2"/>
                </a:cxn>
              </a:cxnLst>
              <a:rect l="0" t="0" r="r" b="b"/>
              <a:pathLst>
                <a:path w="7" h="11">
                  <a:moveTo>
                    <a:pt x="5" y="2"/>
                  </a:moveTo>
                  <a:lnTo>
                    <a:pt x="4" y="0"/>
                  </a:lnTo>
                  <a:lnTo>
                    <a:pt x="3" y="0"/>
                  </a:lnTo>
                  <a:lnTo>
                    <a:pt x="2" y="2"/>
                  </a:lnTo>
                  <a:lnTo>
                    <a:pt x="1" y="4"/>
                  </a:lnTo>
                  <a:lnTo>
                    <a:pt x="0" y="6"/>
                  </a:lnTo>
                  <a:lnTo>
                    <a:pt x="0" y="8"/>
                  </a:lnTo>
                  <a:lnTo>
                    <a:pt x="1" y="9"/>
                  </a:lnTo>
                  <a:lnTo>
                    <a:pt x="2" y="11"/>
                  </a:lnTo>
                  <a:lnTo>
                    <a:pt x="2" y="11"/>
                  </a:lnTo>
                  <a:lnTo>
                    <a:pt x="3" y="11"/>
                  </a:lnTo>
                  <a:lnTo>
                    <a:pt x="4" y="11"/>
                  </a:lnTo>
                  <a:lnTo>
                    <a:pt x="5" y="11"/>
                  </a:lnTo>
                  <a:lnTo>
                    <a:pt x="7" y="9"/>
                  </a:lnTo>
                  <a:lnTo>
                    <a:pt x="7" y="8"/>
                  </a:lnTo>
                  <a:lnTo>
                    <a:pt x="7" y="6"/>
                  </a:lnTo>
                  <a:lnTo>
                    <a:pt x="7" y="4"/>
                  </a:lnTo>
                  <a:lnTo>
                    <a:pt x="5" y="2"/>
                  </a:lnTo>
                  <a:close/>
                </a:path>
              </a:pathLst>
            </a:custGeom>
            <a:solidFill>
              <a:srgbClr val="000000"/>
            </a:solidFill>
            <a:ln w="9525">
              <a:noFill/>
              <a:round/>
              <a:headEnd/>
              <a:tailEnd/>
            </a:ln>
          </p:spPr>
          <p:txBody>
            <a:bodyPr/>
            <a:lstStyle/>
            <a:p>
              <a:endParaRPr lang="zh-CN" altLang="en-US"/>
            </a:p>
          </p:txBody>
        </p:sp>
        <p:sp>
          <p:nvSpPr>
            <p:cNvPr id="20585" name="Freeform 105"/>
            <p:cNvSpPr>
              <a:spLocks/>
            </p:cNvSpPr>
            <p:nvPr/>
          </p:nvSpPr>
          <p:spPr bwMode="auto">
            <a:xfrm>
              <a:off x="5060" y="2353"/>
              <a:ext cx="6" cy="6"/>
            </a:xfrm>
            <a:custGeom>
              <a:avLst/>
              <a:gdLst/>
              <a:ahLst/>
              <a:cxnLst>
                <a:cxn ang="0">
                  <a:pos x="5" y="1"/>
                </a:cxn>
                <a:cxn ang="0">
                  <a:pos x="4" y="0"/>
                </a:cxn>
                <a:cxn ang="0">
                  <a:pos x="3" y="0"/>
                </a:cxn>
                <a:cxn ang="0">
                  <a:pos x="2" y="1"/>
                </a:cxn>
                <a:cxn ang="0">
                  <a:pos x="1" y="3"/>
                </a:cxn>
                <a:cxn ang="0">
                  <a:pos x="0" y="5"/>
                </a:cxn>
                <a:cxn ang="0">
                  <a:pos x="0" y="7"/>
                </a:cxn>
                <a:cxn ang="0">
                  <a:pos x="1" y="9"/>
                </a:cxn>
                <a:cxn ang="0">
                  <a:pos x="2" y="10"/>
                </a:cxn>
                <a:cxn ang="0">
                  <a:pos x="2" y="10"/>
                </a:cxn>
                <a:cxn ang="0">
                  <a:pos x="3" y="10"/>
                </a:cxn>
                <a:cxn ang="0">
                  <a:pos x="4" y="10"/>
                </a:cxn>
                <a:cxn ang="0">
                  <a:pos x="5" y="10"/>
                </a:cxn>
                <a:cxn ang="0">
                  <a:pos x="6" y="9"/>
                </a:cxn>
                <a:cxn ang="0">
                  <a:pos x="6" y="7"/>
                </a:cxn>
                <a:cxn ang="0">
                  <a:pos x="6" y="5"/>
                </a:cxn>
                <a:cxn ang="0">
                  <a:pos x="6" y="3"/>
                </a:cxn>
                <a:cxn ang="0">
                  <a:pos x="5" y="1"/>
                </a:cxn>
              </a:cxnLst>
              <a:rect l="0" t="0" r="r" b="b"/>
              <a:pathLst>
                <a:path w="6" h="10">
                  <a:moveTo>
                    <a:pt x="5" y="1"/>
                  </a:moveTo>
                  <a:lnTo>
                    <a:pt x="4" y="0"/>
                  </a:lnTo>
                  <a:lnTo>
                    <a:pt x="3" y="0"/>
                  </a:lnTo>
                  <a:lnTo>
                    <a:pt x="2" y="1"/>
                  </a:lnTo>
                  <a:lnTo>
                    <a:pt x="1" y="3"/>
                  </a:lnTo>
                  <a:lnTo>
                    <a:pt x="0" y="5"/>
                  </a:lnTo>
                  <a:lnTo>
                    <a:pt x="0" y="7"/>
                  </a:lnTo>
                  <a:lnTo>
                    <a:pt x="1" y="9"/>
                  </a:lnTo>
                  <a:lnTo>
                    <a:pt x="2" y="10"/>
                  </a:lnTo>
                  <a:lnTo>
                    <a:pt x="2" y="10"/>
                  </a:lnTo>
                  <a:lnTo>
                    <a:pt x="3" y="10"/>
                  </a:lnTo>
                  <a:lnTo>
                    <a:pt x="4" y="10"/>
                  </a:lnTo>
                  <a:lnTo>
                    <a:pt x="5" y="10"/>
                  </a:lnTo>
                  <a:lnTo>
                    <a:pt x="6" y="9"/>
                  </a:lnTo>
                  <a:lnTo>
                    <a:pt x="6" y="7"/>
                  </a:lnTo>
                  <a:lnTo>
                    <a:pt x="6" y="5"/>
                  </a:lnTo>
                  <a:lnTo>
                    <a:pt x="6" y="3"/>
                  </a:lnTo>
                  <a:lnTo>
                    <a:pt x="5" y="1"/>
                  </a:lnTo>
                  <a:close/>
                </a:path>
              </a:pathLst>
            </a:custGeom>
            <a:solidFill>
              <a:srgbClr val="000000"/>
            </a:solidFill>
            <a:ln w="9525">
              <a:noFill/>
              <a:round/>
              <a:headEnd/>
              <a:tailEnd/>
            </a:ln>
          </p:spPr>
          <p:txBody>
            <a:bodyPr/>
            <a:lstStyle/>
            <a:p>
              <a:endParaRPr lang="zh-CN" altLang="en-US"/>
            </a:p>
          </p:txBody>
        </p:sp>
        <p:sp>
          <p:nvSpPr>
            <p:cNvPr id="20586" name="Freeform 106"/>
            <p:cNvSpPr>
              <a:spLocks/>
            </p:cNvSpPr>
            <p:nvPr/>
          </p:nvSpPr>
          <p:spPr bwMode="auto">
            <a:xfrm>
              <a:off x="5070" y="2360"/>
              <a:ext cx="7" cy="6"/>
            </a:xfrm>
            <a:custGeom>
              <a:avLst/>
              <a:gdLst/>
              <a:ahLst/>
              <a:cxnLst>
                <a:cxn ang="0">
                  <a:pos x="5" y="2"/>
                </a:cxn>
                <a:cxn ang="0">
                  <a:pos x="4" y="0"/>
                </a:cxn>
                <a:cxn ang="0">
                  <a:pos x="2" y="0"/>
                </a:cxn>
                <a:cxn ang="0">
                  <a:pos x="1" y="2"/>
                </a:cxn>
                <a:cxn ang="0">
                  <a:pos x="0" y="3"/>
                </a:cxn>
                <a:cxn ang="0">
                  <a:pos x="0" y="5"/>
                </a:cxn>
                <a:cxn ang="0">
                  <a:pos x="0" y="7"/>
                </a:cxn>
                <a:cxn ang="0">
                  <a:pos x="0" y="9"/>
                </a:cxn>
                <a:cxn ang="0">
                  <a:pos x="1" y="11"/>
                </a:cxn>
                <a:cxn ang="0">
                  <a:pos x="1" y="11"/>
                </a:cxn>
                <a:cxn ang="0">
                  <a:pos x="2" y="11"/>
                </a:cxn>
                <a:cxn ang="0">
                  <a:pos x="4" y="11"/>
                </a:cxn>
                <a:cxn ang="0">
                  <a:pos x="5" y="11"/>
                </a:cxn>
                <a:cxn ang="0">
                  <a:pos x="6" y="9"/>
                </a:cxn>
                <a:cxn ang="0">
                  <a:pos x="7" y="7"/>
                </a:cxn>
                <a:cxn ang="0">
                  <a:pos x="7" y="5"/>
                </a:cxn>
                <a:cxn ang="0">
                  <a:pos x="6" y="3"/>
                </a:cxn>
                <a:cxn ang="0">
                  <a:pos x="5" y="2"/>
                </a:cxn>
              </a:cxnLst>
              <a:rect l="0" t="0" r="r" b="b"/>
              <a:pathLst>
                <a:path w="7" h="11">
                  <a:moveTo>
                    <a:pt x="5" y="2"/>
                  </a:moveTo>
                  <a:lnTo>
                    <a:pt x="4" y="0"/>
                  </a:lnTo>
                  <a:lnTo>
                    <a:pt x="2" y="0"/>
                  </a:lnTo>
                  <a:lnTo>
                    <a:pt x="1" y="2"/>
                  </a:lnTo>
                  <a:lnTo>
                    <a:pt x="0" y="3"/>
                  </a:lnTo>
                  <a:lnTo>
                    <a:pt x="0" y="5"/>
                  </a:lnTo>
                  <a:lnTo>
                    <a:pt x="0" y="7"/>
                  </a:lnTo>
                  <a:lnTo>
                    <a:pt x="0" y="9"/>
                  </a:lnTo>
                  <a:lnTo>
                    <a:pt x="1" y="11"/>
                  </a:lnTo>
                  <a:lnTo>
                    <a:pt x="1" y="11"/>
                  </a:lnTo>
                  <a:lnTo>
                    <a:pt x="2" y="11"/>
                  </a:lnTo>
                  <a:lnTo>
                    <a:pt x="4" y="11"/>
                  </a:lnTo>
                  <a:lnTo>
                    <a:pt x="5" y="11"/>
                  </a:lnTo>
                  <a:lnTo>
                    <a:pt x="6" y="9"/>
                  </a:lnTo>
                  <a:lnTo>
                    <a:pt x="7" y="7"/>
                  </a:lnTo>
                  <a:lnTo>
                    <a:pt x="7" y="5"/>
                  </a:lnTo>
                  <a:lnTo>
                    <a:pt x="6" y="3"/>
                  </a:lnTo>
                  <a:lnTo>
                    <a:pt x="5" y="2"/>
                  </a:lnTo>
                  <a:close/>
                </a:path>
              </a:pathLst>
            </a:custGeom>
            <a:solidFill>
              <a:srgbClr val="000000"/>
            </a:solidFill>
            <a:ln w="9525">
              <a:noFill/>
              <a:round/>
              <a:headEnd/>
              <a:tailEnd/>
            </a:ln>
          </p:spPr>
          <p:txBody>
            <a:bodyPr/>
            <a:lstStyle/>
            <a:p>
              <a:endParaRPr lang="zh-CN" altLang="en-US"/>
            </a:p>
          </p:txBody>
        </p:sp>
        <p:sp>
          <p:nvSpPr>
            <p:cNvPr id="20587" name="Freeform 107"/>
            <p:cNvSpPr>
              <a:spLocks/>
            </p:cNvSpPr>
            <p:nvPr/>
          </p:nvSpPr>
          <p:spPr bwMode="auto">
            <a:xfrm>
              <a:off x="5080" y="2368"/>
              <a:ext cx="6" cy="5"/>
            </a:xfrm>
            <a:custGeom>
              <a:avLst/>
              <a:gdLst/>
              <a:ahLst/>
              <a:cxnLst>
                <a:cxn ang="0">
                  <a:pos x="4" y="0"/>
                </a:cxn>
                <a:cxn ang="0">
                  <a:pos x="3" y="0"/>
                </a:cxn>
                <a:cxn ang="0">
                  <a:pos x="2" y="0"/>
                </a:cxn>
                <a:cxn ang="0">
                  <a:pos x="1" y="0"/>
                </a:cxn>
                <a:cxn ang="0">
                  <a:pos x="0" y="2"/>
                </a:cxn>
                <a:cxn ang="0">
                  <a:pos x="0" y="4"/>
                </a:cxn>
                <a:cxn ang="0">
                  <a:pos x="0" y="5"/>
                </a:cxn>
                <a:cxn ang="0">
                  <a:pos x="0" y="7"/>
                </a:cxn>
                <a:cxn ang="0">
                  <a:pos x="1" y="9"/>
                </a:cxn>
                <a:cxn ang="0">
                  <a:pos x="1" y="9"/>
                </a:cxn>
                <a:cxn ang="0">
                  <a:pos x="2" y="11"/>
                </a:cxn>
                <a:cxn ang="0">
                  <a:pos x="3" y="11"/>
                </a:cxn>
                <a:cxn ang="0">
                  <a:pos x="4" y="9"/>
                </a:cxn>
                <a:cxn ang="0">
                  <a:pos x="5" y="7"/>
                </a:cxn>
                <a:cxn ang="0">
                  <a:pos x="6" y="5"/>
                </a:cxn>
                <a:cxn ang="0">
                  <a:pos x="6" y="4"/>
                </a:cxn>
                <a:cxn ang="0">
                  <a:pos x="5" y="2"/>
                </a:cxn>
                <a:cxn ang="0">
                  <a:pos x="4" y="0"/>
                </a:cxn>
              </a:cxnLst>
              <a:rect l="0" t="0" r="r" b="b"/>
              <a:pathLst>
                <a:path w="6" h="11">
                  <a:moveTo>
                    <a:pt x="4" y="0"/>
                  </a:moveTo>
                  <a:lnTo>
                    <a:pt x="3" y="0"/>
                  </a:lnTo>
                  <a:lnTo>
                    <a:pt x="2" y="0"/>
                  </a:lnTo>
                  <a:lnTo>
                    <a:pt x="1" y="0"/>
                  </a:lnTo>
                  <a:lnTo>
                    <a:pt x="0" y="2"/>
                  </a:lnTo>
                  <a:lnTo>
                    <a:pt x="0" y="4"/>
                  </a:lnTo>
                  <a:lnTo>
                    <a:pt x="0" y="5"/>
                  </a:lnTo>
                  <a:lnTo>
                    <a:pt x="0" y="7"/>
                  </a:lnTo>
                  <a:lnTo>
                    <a:pt x="1" y="9"/>
                  </a:lnTo>
                  <a:lnTo>
                    <a:pt x="1" y="9"/>
                  </a:lnTo>
                  <a:lnTo>
                    <a:pt x="2" y="11"/>
                  </a:lnTo>
                  <a:lnTo>
                    <a:pt x="3" y="11"/>
                  </a:lnTo>
                  <a:lnTo>
                    <a:pt x="4" y="9"/>
                  </a:lnTo>
                  <a:lnTo>
                    <a:pt x="5" y="7"/>
                  </a:lnTo>
                  <a:lnTo>
                    <a:pt x="6" y="5"/>
                  </a:lnTo>
                  <a:lnTo>
                    <a:pt x="6" y="4"/>
                  </a:lnTo>
                  <a:lnTo>
                    <a:pt x="5" y="2"/>
                  </a:lnTo>
                  <a:lnTo>
                    <a:pt x="4" y="0"/>
                  </a:lnTo>
                  <a:close/>
                </a:path>
              </a:pathLst>
            </a:custGeom>
            <a:solidFill>
              <a:srgbClr val="000000"/>
            </a:solidFill>
            <a:ln w="9525">
              <a:noFill/>
              <a:round/>
              <a:headEnd/>
              <a:tailEnd/>
            </a:ln>
          </p:spPr>
          <p:txBody>
            <a:bodyPr/>
            <a:lstStyle/>
            <a:p>
              <a:endParaRPr lang="zh-CN" altLang="en-US"/>
            </a:p>
          </p:txBody>
        </p:sp>
        <p:sp>
          <p:nvSpPr>
            <p:cNvPr id="20588" name="Freeform 108"/>
            <p:cNvSpPr>
              <a:spLocks/>
            </p:cNvSpPr>
            <p:nvPr/>
          </p:nvSpPr>
          <p:spPr bwMode="auto">
            <a:xfrm>
              <a:off x="5089" y="2375"/>
              <a:ext cx="7" cy="5"/>
            </a:xfrm>
            <a:custGeom>
              <a:avLst/>
              <a:gdLst/>
              <a:ahLst/>
              <a:cxnLst>
                <a:cxn ang="0">
                  <a:pos x="5" y="0"/>
                </a:cxn>
                <a:cxn ang="0">
                  <a:pos x="4" y="0"/>
                </a:cxn>
                <a:cxn ang="0">
                  <a:pos x="3" y="0"/>
                </a:cxn>
                <a:cxn ang="0">
                  <a:pos x="2" y="0"/>
                </a:cxn>
                <a:cxn ang="0">
                  <a:pos x="0" y="2"/>
                </a:cxn>
                <a:cxn ang="0">
                  <a:pos x="0" y="4"/>
                </a:cxn>
                <a:cxn ang="0">
                  <a:pos x="0" y="6"/>
                </a:cxn>
                <a:cxn ang="0">
                  <a:pos x="0" y="8"/>
                </a:cxn>
                <a:cxn ang="0">
                  <a:pos x="2" y="9"/>
                </a:cxn>
                <a:cxn ang="0">
                  <a:pos x="2" y="9"/>
                </a:cxn>
                <a:cxn ang="0">
                  <a:pos x="3" y="11"/>
                </a:cxn>
                <a:cxn ang="0">
                  <a:pos x="4" y="11"/>
                </a:cxn>
                <a:cxn ang="0">
                  <a:pos x="5" y="9"/>
                </a:cxn>
                <a:cxn ang="0">
                  <a:pos x="6" y="8"/>
                </a:cxn>
                <a:cxn ang="0">
                  <a:pos x="7" y="6"/>
                </a:cxn>
                <a:cxn ang="0">
                  <a:pos x="7" y="4"/>
                </a:cxn>
                <a:cxn ang="0">
                  <a:pos x="6" y="2"/>
                </a:cxn>
                <a:cxn ang="0">
                  <a:pos x="5" y="0"/>
                </a:cxn>
              </a:cxnLst>
              <a:rect l="0" t="0" r="r" b="b"/>
              <a:pathLst>
                <a:path w="7" h="11">
                  <a:moveTo>
                    <a:pt x="5" y="0"/>
                  </a:moveTo>
                  <a:lnTo>
                    <a:pt x="4" y="0"/>
                  </a:lnTo>
                  <a:lnTo>
                    <a:pt x="3" y="0"/>
                  </a:lnTo>
                  <a:lnTo>
                    <a:pt x="2" y="0"/>
                  </a:lnTo>
                  <a:lnTo>
                    <a:pt x="0" y="2"/>
                  </a:lnTo>
                  <a:lnTo>
                    <a:pt x="0" y="4"/>
                  </a:lnTo>
                  <a:lnTo>
                    <a:pt x="0" y="6"/>
                  </a:lnTo>
                  <a:lnTo>
                    <a:pt x="0" y="8"/>
                  </a:lnTo>
                  <a:lnTo>
                    <a:pt x="2" y="9"/>
                  </a:lnTo>
                  <a:lnTo>
                    <a:pt x="2" y="9"/>
                  </a:lnTo>
                  <a:lnTo>
                    <a:pt x="3" y="11"/>
                  </a:lnTo>
                  <a:lnTo>
                    <a:pt x="4" y="11"/>
                  </a:lnTo>
                  <a:lnTo>
                    <a:pt x="5" y="9"/>
                  </a:lnTo>
                  <a:lnTo>
                    <a:pt x="6" y="8"/>
                  </a:lnTo>
                  <a:lnTo>
                    <a:pt x="7" y="6"/>
                  </a:lnTo>
                  <a:lnTo>
                    <a:pt x="7" y="4"/>
                  </a:lnTo>
                  <a:lnTo>
                    <a:pt x="6" y="2"/>
                  </a:lnTo>
                  <a:lnTo>
                    <a:pt x="5" y="0"/>
                  </a:lnTo>
                  <a:close/>
                </a:path>
              </a:pathLst>
            </a:custGeom>
            <a:solidFill>
              <a:srgbClr val="000000"/>
            </a:solidFill>
            <a:ln w="9525">
              <a:noFill/>
              <a:round/>
              <a:headEnd/>
              <a:tailEnd/>
            </a:ln>
          </p:spPr>
          <p:txBody>
            <a:bodyPr/>
            <a:lstStyle/>
            <a:p>
              <a:endParaRPr lang="zh-CN" altLang="en-US"/>
            </a:p>
          </p:txBody>
        </p:sp>
        <p:sp>
          <p:nvSpPr>
            <p:cNvPr id="20589" name="Freeform 109"/>
            <p:cNvSpPr>
              <a:spLocks/>
            </p:cNvSpPr>
            <p:nvPr/>
          </p:nvSpPr>
          <p:spPr bwMode="auto">
            <a:xfrm>
              <a:off x="5099" y="2382"/>
              <a:ext cx="6" cy="5"/>
            </a:xfrm>
            <a:custGeom>
              <a:avLst/>
              <a:gdLst/>
              <a:ahLst/>
              <a:cxnLst>
                <a:cxn ang="0">
                  <a:pos x="4" y="0"/>
                </a:cxn>
                <a:cxn ang="0">
                  <a:pos x="3" y="0"/>
                </a:cxn>
                <a:cxn ang="0">
                  <a:pos x="2" y="0"/>
                </a:cxn>
                <a:cxn ang="0">
                  <a:pos x="1" y="0"/>
                </a:cxn>
                <a:cxn ang="0">
                  <a:pos x="0" y="1"/>
                </a:cxn>
                <a:cxn ang="0">
                  <a:pos x="0" y="3"/>
                </a:cxn>
                <a:cxn ang="0">
                  <a:pos x="0" y="5"/>
                </a:cxn>
                <a:cxn ang="0">
                  <a:pos x="0" y="7"/>
                </a:cxn>
                <a:cxn ang="0">
                  <a:pos x="1" y="9"/>
                </a:cxn>
                <a:cxn ang="0">
                  <a:pos x="1" y="9"/>
                </a:cxn>
                <a:cxn ang="0">
                  <a:pos x="2" y="10"/>
                </a:cxn>
                <a:cxn ang="0">
                  <a:pos x="3" y="10"/>
                </a:cxn>
                <a:cxn ang="0">
                  <a:pos x="4" y="9"/>
                </a:cxn>
                <a:cxn ang="0">
                  <a:pos x="5" y="7"/>
                </a:cxn>
                <a:cxn ang="0">
                  <a:pos x="6" y="5"/>
                </a:cxn>
                <a:cxn ang="0">
                  <a:pos x="6" y="3"/>
                </a:cxn>
                <a:cxn ang="0">
                  <a:pos x="5" y="1"/>
                </a:cxn>
                <a:cxn ang="0">
                  <a:pos x="4" y="0"/>
                </a:cxn>
              </a:cxnLst>
              <a:rect l="0" t="0" r="r" b="b"/>
              <a:pathLst>
                <a:path w="6" h="10">
                  <a:moveTo>
                    <a:pt x="4" y="0"/>
                  </a:moveTo>
                  <a:lnTo>
                    <a:pt x="3" y="0"/>
                  </a:lnTo>
                  <a:lnTo>
                    <a:pt x="2" y="0"/>
                  </a:lnTo>
                  <a:lnTo>
                    <a:pt x="1" y="0"/>
                  </a:lnTo>
                  <a:lnTo>
                    <a:pt x="0" y="1"/>
                  </a:lnTo>
                  <a:lnTo>
                    <a:pt x="0" y="3"/>
                  </a:lnTo>
                  <a:lnTo>
                    <a:pt x="0" y="5"/>
                  </a:lnTo>
                  <a:lnTo>
                    <a:pt x="0" y="7"/>
                  </a:lnTo>
                  <a:lnTo>
                    <a:pt x="1" y="9"/>
                  </a:lnTo>
                  <a:lnTo>
                    <a:pt x="1" y="9"/>
                  </a:lnTo>
                  <a:lnTo>
                    <a:pt x="2" y="10"/>
                  </a:lnTo>
                  <a:lnTo>
                    <a:pt x="3" y="10"/>
                  </a:lnTo>
                  <a:lnTo>
                    <a:pt x="4" y="9"/>
                  </a:lnTo>
                  <a:lnTo>
                    <a:pt x="5" y="7"/>
                  </a:lnTo>
                  <a:lnTo>
                    <a:pt x="6" y="5"/>
                  </a:lnTo>
                  <a:lnTo>
                    <a:pt x="6" y="3"/>
                  </a:lnTo>
                  <a:lnTo>
                    <a:pt x="5" y="1"/>
                  </a:lnTo>
                  <a:lnTo>
                    <a:pt x="4" y="0"/>
                  </a:lnTo>
                  <a:close/>
                </a:path>
              </a:pathLst>
            </a:custGeom>
            <a:solidFill>
              <a:srgbClr val="000000"/>
            </a:solidFill>
            <a:ln w="9525">
              <a:noFill/>
              <a:round/>
              <a:headEnd/>
              <a:tailEnd/>
            </a:ln>
          </p:spPr>
          <p:txBody>
            <a:bodyPr/>
            <a:lstStyle/>
            <a:p>
              <a:endParaRPr lang="zh-CN" altLang="en-US"/>
            </a:p>
          </p:txBody>
        </p:sp>
        <p:sp>
          <p:nvSpPr>
            <p:cNvPr id="20590" name="Freeform 110"/>
            <p:cNvSpPr>
              <a:spLocks/>
            </p:cNvSpPr>
            <p:nvPr/>
          </p:nvSpPr>
          <p:spPr bwMode="auto">
            <a:xfrm>
              <a:off x="5109" y="2388"/>
              <a:ext cx="6" cy="5"/>
            </a:xfrm>
            <a:custGeom>
              <a:avLst/>
              <a:gdLst/>
              <a:ahLst/>
              <a:cxnLst>
                <a:cxn ang="0">
                  <a:pos x="4" y="2"/>
                </a:cxn>
                <a:cxn ang="0">
                  <a:pos x="3" y="0"/>
                </a:cxn>
                <a:cxn ang="0">
                  <a:pos x="2" y="0"/>
                </a:cxn>
                <a:cxn ang="0">
                  <a:pos x="1" y="2"/>
                </a:cxn>
                <a:cxn ang="0">
                  <a:pos x="0" y="4"/>
                </a:cxn>
                <a:cxn ang="0">
                  <a:pos x="0" y="5"/>
                </a:cxn>
                <a:cxn ang="0">
                  <a:pos x="0" y="7"/>
                </a:cxn>
                <a:cxn ang="0">
                  <a:pos x="0" y="9"/>
                </a:cxn>
                <a:cxn ang="0">
                  <a:pos x="1" y="11"/>
                </a:cxn>
                <a:cxn ang="0">
                  <a:pos x="1" y="11"/>
                </a:cxn>
                <a:cxn ang="0">
                  <a:pos x="2" y="11"/>
                </a:cxn>
                <a:cxn ang="0">
                  <a:pos x="3" y="11"/>
                </a:cxn>
                <a:cxn ang="0">
                  <a:pos x="4" y="11"/>
                </a:cxn>
                <a:cxn ang="0">
                  <a:pos x="5" y="9"/>
                </a:cxn>
                <a:cxn ang="0">
                  <a:pos x="6" y="7"/>
                </a:cxn>
                <a:cxn ang="0">
                  <a:pos x="6" y="5"/>
                </a:cxn>
                <a:cxn ang="0">
                  <a:pos x="5" y="4"/>
                </a:cxn>
                <a:cxn ang="0">
                  <a:pos x="4" y="2"/>
                </a:cxn>
              </a:cxnLst>
              <a:rect l="0" t="0" r="r" b="b"/>
              <a:pathLst>
                <a:path w="6" h="11">
                  <a:moveTo>
                    <a:pt x="4" y="2"/>
                  </a:moveTo>
                  <a:lnTo>
                    <a:pt x="3" y="0"/>
                  </a:lnTo>
                  <a:lnTo>
                    <a:pt x="2" y="0"/>
                  </a:lnTo>
                  <a:lnTo>
                    <a:pt x="1" y="2"/>
                  </a:lnTo>
                  <a:lnTo>
                    <a:pt x="0" y="4"/>
                  </a:lnTo>
                  <a:lnTo>
                    <a:pt x="0" y="5"/>
                  </a:lnTo>
                  <a:lnTo>
                    <a:pt x="0" y="7"/>
                  </a:lnTo>
                  <a:lnTo>
                    <a:pt x="0" y="9"/>
                  </a:lnTo>
                  <a:lnTo>
                    <a:pt x="1" y="11"/>
                  </a:lnTo>
                  <a:lnTo>
                    <a:pt x="1" y="11"/>
                  </a:lnTo>
                  <a:lnTo>
                    <a:pt x="2" y="11"/>
                  </a:lnTo>
                  <a:lnTo>
                    <a:pt x="3" y="11"/>
                  </a:lnTo>
                  <a:lnTo>
                    <a:pt x="4" y="11"/>
                  </a:lnTo>
                  <a:lnTo>
                    <a:pt x="5" y="9"/>
                  </a:lnTo>
                  <a:lnTo>
                    <a:pt x="6" y="7"/>
                  </a:lnTo>
                  <a:lnTo>
                    <a:pt x="6" y="5"/>
                  </a:lnTo>
                  <a:lnTo>
                    <a:pt x="5" y="4"/>
                  </a:lnTo>
                  <a:lnTo>
                    <a:pt x="4" y="2"/>
                  </a:lnTo>
                  <a:close/>
                </a:path>
              </a:pathLst>
            </a:custGeom>
            <a:solidFill>
              <a:srgbClr val="000000"/>
            </a:solidFill>
            <a:ln w="9525">
              <a:noFill/>
              <a:round/>
              <a:headEnd/>
              <a:tailEnd/>
            </a:ln>
          </p:spPr>
          <p:txBody>
            <a:bodyPr/>
            <a:lstStyle/>
            <a:p>
              <a:endParaRPr lang="zh-CN" altLang="en-US"/>
            </a:p>
          </p:txBody>
        </p:sp>
        <p:sp>
          <p:nvSpPr>
            <p:cNvPr id="20591" name="Freeform 111"/>
            <p:cNvSpPr>
              <a:spLocks/>
            </p:cNvSpPr>
            <p:nvPr/>
          </p:nvSpPr>
          <p:spPr bwMode="auto">
            <a:xfrm>
              <a:off x="5118" y="2395"/>
              <a:ext cx="6" cy="6"/>
            </a:xfrm>
            <a:custGeom>
              <a:avLst/>
              <a:gdLst/>
              <a:ahLst/>
              <a:cxnLst>
                <a:cxn ang="0">
                  <a:pos x="4" y="2"/>
                </a:cxn>
                <a:cxn ang="0">
                  <a:pos x="3" y="0"/>
                </a:cxn>
                <a:cxn ang="0">
                  <a:pos x="2" y="0"/>
                </a:cxn>
                <a:cxn ang="0">
                  <a:pos x="1" y="2"/>
                </a:cxn>
                <a:cxn ang="0">
                  <a:pos x="0" y="4"/>
                </a:cxn>
                <a:cxn ang="0">
                  <a:pos x="0" y="6"/>
                </a:cxn>
                <a:cxn ang="0">
                  <a:pos x="0" y="7"/>
                </a:cxn>
                <a:cxn ang="0">
                  <a:pos x="0" y="9"/>
                </a:cxn>
                <a:cxn ang="0">
                  <a:pos x="1" y="11"/>
                </a:cxn>
                <a:cxn ang="0">
                  <a:pos x="1" y="11"/>
                </a:cxn>
                <a:cxn ang="0">
                  <a:pos x="2" y="11"/>
                </a:cxn>
                <a:cxn ang="0">
                  <a:pos x="3" y="11"/>
                </a:cxn>
                <a:cxn ang="0">
                  <a:pos x="4" y="11"/>
                </a:cxn>
                <a:cxn ang="0">
                  <a:pos x="5" y="9"/>
                </a:cxn>
                <a:cxn ang="0">
                  <a:pos x="6" y="7"/>
                </a:cxn>
                <a:cxn ang="0">
                  <a:pos x="6" y="6"/>
                </a:cxn>
                <a:cxn ang="0">
                  <a:pos x="5" y="4"/>
                </a:cxn>
                <a:cxn ang="0">
                  <a:pos x="4" y="2"/>
                </a:cxn>
              </a:cxnLst>
              <a:rect l="0" t="0" r="r" b="b"/>
              <a:pathLst>
                <a:path w="6" h="11">
                  <a:moveTo>
                    <a:pt x="4" y="2"/>
                  </a:moveTo>
                  <a:lnTo>
                    <a:pt x="3" y="0"/>
                  </a:lnTo>
                  <a:lnTo>
                    <a:pt x="2" y="0"/>
                  </a:lnTo>
                  <a:lnTo>
                    <a:pt x="1" y="2"/>
                  </a:lnTo>
                  <a:lnTo>
                    <a:pt x="0" y="4"/>
                  </a:lnTo>
                  <a:lnTo>
                    <a:pt x="0" y="6"/>
                  </a:lnTo>
                  <a:lnTo>
                    <a:pt x="0" y="7"/>
                  </a:lnTo>
                  <a:lnTo>
                    <a:pt x="0" y="9"/>
                  </a:lnTo>
                  <a:lnTo>
                    <a:pt x="1" y="11"/>
                  </a:lnTo>
                  <a:lnTo>
                    <a:pt x="1" y="11"/>
                  </a:lnTo>
                  <a:lnTo>
                    <a:pt x="2" y="11"/>
                  </a:lnTo>
                  <a:lnTo>
                    <a:pt x="3" y="11"/>
                  </a:lnTo>
                  <a:lnTo>
                    <a:pt x="4" y="11"/>
                  </a:lnTo>
                  <a:lnTo>
                    <a:pt x="5" y="9"/>
                  </a:lnTo>
                  <a:lnTo>
                    <a:pt x="6" y="7"/>
                  </a:lnTo>
                  <a:lnTo>
                    <a:pt x="6" y="6"/>
                  </a:lnTo>
                  <a:lnTo>
                    <a:pt x="5" y="4"/>
                  </a:lnTo>
                  <a:lnTo>
                    <a:pt x="4" y="2"/>
                  </a:lnTo>
                  <a:close/>
                </a:path>
              </a:pathLst>
            </a:custGeom>
            <a:solidFill>
              <a:srgbClr val="000000"/>
            </a:solidFill>
            <a:ln w="9525">
              <a:noFill/>
              <a:round/>
              <a:headEnd/>
              <a:tailEnd/>
            </a:ln>
          </p:spPr>
          <p:txBody>
            <a:bodyPr/>
            <a:lstStyle/>
            <a:p>
              <a:endParaRPr lang="zh-CN" altLang="en-US"/>
            </a:p>
          </p:txBody>
        </p:sp>
        <p:sp>
          <p:nvSpPr>
            <p:cNvPr id="20592" name="Freeform 112"/>
            <p:cNvSpPr>
              <a:spLocks/>
            </p:cNvSpPr>
            <p:nvPr/>
          </p:nvSpPr>
          <p:spPr bwMode="auto">
            <a:xfrm>
              <a:off x="5128" y="2402"/>
              <a:ext cx="6" cy="6"/>
            </a:xfrm>
            <a:custGeom>
              <a:avLst/>
              <a:gdLst/>
              <a:ahLst/>
              <a:cxnLst>
                <a:cxn ang="0">
                  <a:pos x="5" y="1"/>
                </a:cxn>
                <a:cxn ang="0">
                  <a:pos x="4" y="0"/>
                </a:cxn>
                <a:cxn ang="0">
                  <a:pos x="3" y="0"/>
                </a:cxn>
                <a:cxn ang="0">
                  <a:pos x="2" y="1"/>
                </a:cxn>
                <a:cxn ang="0">
                  <a:pos x="1" y="3"/>
                </a:cxn>
                <a:cxn ang="0">
                  <a:pos x="0" y="5"/>
                </a:cxn>
                <a:cxn ang="0">
                  <a:pos x="0" y="7"/>
                </a:cxn>
                <a:cxn ang="0">
                  <a:pos x="1" y="9"/>
                </a:cxn>
                <a:cxn ang="0">
                  <a:pos x="2" y="10"/>
                </a:cxn>
                <a:cxn ang="0">
                  <a:pos x="2" y="10"/>
                </a:cxn>
                <a:cxn ang="0">
                  <a:pos x="3" y="10"/>
                </a:cxn>
                <a:cxn ang="0">
                  <a:pos x="4" y="10"/>
                </a:cxn>
                <a:cxn ang="0">
                  <a:pos x="5" y="10"/>
                </a:cxn>
                <a:cxn ang="0">
                  <a:pos x="6" y="9"/>
                </a:cxn>
                <a:cxn ang="0">
                  <a:pos x="6" y="7"/>
                </a:cxn>
                <a:cxn ang="0">
                  <a:pos x="6" y="5"/>
                </a:cxn>
                <a:cxn ang="0">
                  <a:pos x="6" y="3"/>
                </a:cxn>
                <a:cxn ang="0">
                  <a:pos x="5" y="1"/>
                </a:cxn>
              </a:cxnLst>
              <a:rect l="0" t="0" r="r" b="b"/>
              <a:pathLst>
                <a:path w="6" h="10">
                  <a:moveTo>
                    <a:pt x="5" y="1"/>
                  </a:moveTo>
                  <a:lnTo>
                    <a:pt x="4" y="0"/>
                  </a:lnTo>
                  <a:lnTo>
                    <a:pt x="3" y="0"/>
                  </a:lnTo>
                  <a:lnTo>
                    <a:pt x="2" y="1"/>
                  </a:lnTo>
                  <a:lnTo>
                    <a:pt x="1" y="3"/>
                  </a:lnTo>
                  <a:lnTo>
                    <a:pt x="0" y="5"/>
                  </a:lnTo>
                  <a:lnTo>
                    <a:pt x="0" y="7"/>
                  </a:lnTo>
                  <a:lnTo>
                    <a:pt x="1" y="9"/>
                  </a:lnTo>
                  <a:lnTo>
                    <a:pt x="2" y="10"/>
                  </a:lnTo>
                  <a:lnTo>
                    <a:pt x="2" y="10"/>
                  </a:lnTo>
                  <a:lnTo>
                    <a:pt x="3" y="10"/>
                  </a:lnTo>
                  <a:lnTo>
                    <a:pt x="4" y="10"/>
                  </a:lnTo>
                  <a:lnTo>
                    <a:pt x="5" y="10"/>
                  </a:lnTo>
                  <a:lnTo>
                    <a:pt x="6" y="9"/>
                  </a:lnTo>
                  <a:lnTo>
                    <a:pt x="6" y="7"/>
                  </a:lnTo>
                  <a:lnTo>
                    <a:pt x="6" y="5"/>
                  </a:lnTo>
                  <a:lnTo>
                    <a:pt x="6" y="3"/>
                  </a:lnTo>
                  <a:lnTo>
                    <a:pt x="5" y="1"/>
                  </a:lnTo>
                  <a:close/>
                </a:path>
              </a:pathLst>
            </a:custGeom>
            <a:solidFill>
              <a:srgbClr val="000000"/>
            </a:solidFill>
            <a:ln w="9525">
              <a:noFill/>
              <a:round/>
              <a:headEnd/>
              <a:tailEnd/>
            </a:ln>
          </p:spPr>
          <p:txBody>
            <a:bodyPr/>
            <a:lstStyle/>
            <a:p>
              <a:endParaRPr lang="zh-CN" altLang="en-US"/>
            </a:p>
          </p:txBody>
        </p:sp>
        <p:sp>
          <p:nvSpPr>
            <p:cNvPr id="20593" name="Freeform 113"/>
            <p:cNvSpPr>
              <a:spLocks/>
            </p:cNvSpPr>
            <p:nvPr/>
          </p:nvSpPr>
          <p:spPr bwMode="auto">
            <a:xfrm>
              <a:off x="5137" y="2409"/>
              <a:ext cx="7" cy="6"/>
            </a:xfrm>
            <a:custGeom>
              <a:avLst/>
              <a:gdLst/>
              <a:ahLst/>
              <a:cxnLst>
                <a:cxn ang="0">
                  <a:pos x="5" y="0"/>
                </a:cxn>
                <a:cxn ang="0">
                  <a:pos x="4" y="0"/>
                </a:cxn>
                <a:cxn ang="0">
                  <a:pos x="3" y="0"/>
                </a:cxn>
                <a:cxn ang="0">
                  <a:pos x="2" y="0"/>
                </a:cxn>
                <a:cxn ang="0">
                  <a:pos x="1" y="2"/>
                </a:cxn>
                <a:cxn ang="0">
                  <a:pos x="0" y="3"/>
                </a:cxn>
                <a:cxn ang="0">
                  <a:pos x="0" y="5"/>
                </a:cxn>
                <a:cxn ang="0">
                  <a:pos x="1" y="7"/>
                </a:cxn>
                <a:cxn ang="0">
                  <a:pos x="2" y="9"/>
                </a:cxn>
                <a:cxn ang="0">
                  <a:pos x="2" y="9"/>
                </a:cxn>
                <a:cxn ang="0">
                  <a:pos x="3" y="11"/>
                </a:cxn>
                <a:cxn ang="0">
                  <a:pos x="4" y="11"/>
                </a:cxn>
                <a:cxn ang="0">
                  <a:pos x="5" y="9"/>
                </a:cxn>
                <a:cxn ang="0">
                  <a:pos x="7" y="7"/>
                </a:cxn>
                <a:cxn ang="0">
                  <a:pos x="7" y="5"/>
                </a:cxn>
                <a:cxn ang="0">
                  <a:pos x="7" y="3"/>
                </a:cxn>
                <a:cxn ang="0">
                  <a:pos x="7" y="2"/>
                </a:cxn>
                <a:cxn ang="0">
                  <a:pos x="5" y="0"/>
                </a:cxn>
              </a:cxnLst>
              <a:rect l="0" t="0" r="r" b="b"/>
              <a:pathLst>
                <a:path w="7" h="11">
                  <a:moveTo>
                    <a:pt x="5" y="0"/>
                  </a:moveTo>
                  <a:lnTo>
                    <a:pt x="4" y="0"/>
                  </a:lnTo>
                  <a:lnTo>
                    <a:pt x="3" y="0"/>
                  </a:lnTo>
                  <a:lnTo>
                    <a:pt x="2" y="0"/>
                  </a:lnTo>
                  <a:lnTo>
                    <a:pt x="1" y="2"/>
                  </a:lnTo>
                  <a:lnTo>
                    <a:pt x="0" y="3"/>
                  </a:lnTo>
                  <a:lnTo>
                    <a:pt x="0" y="5"/>
                  </a:lnTo>
                  <a:lnTo>
                    <a:pt x="1" y="7"/>
                  </a:lnTo>
                  <a:lnTo>
                    <a:pt x="2" y="9"/>
                  </a:lnTo>
                  <a:lnTo>
                    <a:pt x="2" y="9"/>
                  </a:lnTo>
                  <a:lnTo>
                    <a:pt x="3" y="11"/>
                  </a:lnTo>
                  <a:lnTo>
                    <a:pt x="4" y="11"/>
                  </a:lnTo>
                  <a:lnTo>
                    <a:pt x="5" y="9"/>
                  </a:lnTo>
                  <a:lnTo>
                    <a:pt x="7" y="7"/>
                  </a:lnTo>
                  <a:lnTo>
                    <a:pt x="7" y="5"/>
                  </a:lnTo>
                  <a:lnTo>
                    <a:pt x="7" y="3"/>
                  </a:lnTo>
                  <a:lnTo>
                    <a:pt x="7" y="2"/>
                  </a:lnTo>
                  <a:lnTo>
                    <a:pt x="5" y="0"/>
                  </a:lnTo>
                  <a:close/>
                </a:path>
              </a:pathLst>
            </a:custGeom>
            <a:solidFill>
              <a:srgbClr val="000000"/>
            </a:solidFill>
            <a:ln w="9525">
              <a:noFill/>
              <a:round/>
              <a:headEnd/>
              <a:tailEnd/>
            </a:ln>
          </p:spPr>
          <p:txBody>
            <a:bodyPr/>
            <a:lstStyle/>
            <a:p>
              <a:endParaRPr lang="zh-CN" altLang="en-US"/>
            </a:p>
          </p:txBody>
        </p:sp>
        <p:sp>
          <p:nvSpPr>
            <p:cNvPr id="20594" name="Freeform 114"/>
            <p:cNvSpPr>
              <a:spLocks/>
            </p:cNvSpPr>
            <p:nvPr/>
          </p:nvSpPr>
          <p:spPr bwMode="auto">
            <a:xfrm>
              <a:off x="5147" y="2417"/>
              <a:ext cx="6" cy="5"/>
            </a:xfrm>
            <a:custGeom>
              <a:avLst/>
              <a:gdLst/>
              <a:ahLst/>
              <a:cxnLst>
                <a:cxn ang="0">
                  <a:pos x="5" y="0"/>
                </a:cxn>
                <a:cxn ang="0">
                  <a:pos x="4" y="0"/>
                </a:cxn>
                <a:cxn ang="0">
                  <a:pos x="3" y="0"/>
                </a:cxn>
                <a:cxn ang="0">
                  <a:pos x="2" y="0"/>
                </a:cxn>
                <a:cxn ang="0">
                  <a:pos x="1" y="2"/>
                </a:cxn>
                <a:cxn ang="0">
                  <a:pos x="0" y="4"/>
                </a:cxn>
                <a:cxn ang="0">
                  <a:pos x="0" y="5"/>
                </a:cxn>
                <a:cxn ang="0">
                  <a:pos x="1" y="7"/>
                </a:cxn>
                <a:cxn ang="0">
                  <a:pos x="2" y="9"/>
                </a:cxn>
                <a:cxn ang="0">
                  <a:pos x="2" y="9"/>
                </a:cxn>
                <a:cxn ang="0">
                  <a:pos x="3" y="11"/>
                </a:cxn>
                <a:cxn ang="0">
                  <a:pos x="4" y="11"/>
                </a:cxn>
                <a:cxn ang="0">
                  <a:pos x="5" y="9"/>
                </a:cxn>
                <a:cxn ang="0">
                  <a:pos x="6" y="7"/>
                </a:cxn>
                <a:cxn ang="0">
                  <a:pos x="6" y="5"/>
                </a:cxn>
                <a:cxn ang="0">
                  <a:pos x="6" y="4"/>
                </a:cxn>
                <a:cxn ang="0">
                  <a:pos x="6" y="2"/>
                </a:cxn>
                <a:cxn ang="0">
                  <a:pos x="5" y="0"/>
                </a:cxn>
              </a:cxnLst>
              <a:rect l="0" t="0" r="r" b="b"/>
              <a:pathLst>
                <a:path w="6" h="11">
                  <a:moveTo>
                    <a:pt x="5" y="0"/>
                  </a:moveTo>
                  <a:lnTo>
                    <a:pt x="4" y="0"/>
                  </a:lnTo>
                  <a:lnTo>
                    <a:pt x="3" y="0"/>
                  </a:lnTo>
                  <a:lnTo>
                    <a:pt x="2" y="0"/>
                  </a:lnTo>
                  <a:lnTo>
                    <a:pt x="1" y="2"/>
                  </a:lnTo>
                  <a:lnTo>
                    <a:pt x="0" y="4"/>
                  </a:lnTo>
                  <a:lnTo>
                    <a:pt x="0" y="5"/>
                  </a:lnTo>
                  <a:lnTo>
                    <a:pt x="1" y="7"/>
                  </a:lnTo>
                  <a:lnTo>
                    <a:pt x="2" y="9"/>
                  </a:lnTo>
                  <a:lnTo>
                    <a:pt x="2" y="9"/>
                  </a:lnTo>
                  <a:lnTo>
                    <a:pt x="3" y="11"/>
                  </a:lnTo>
                  <a:lnTo>
                    <a:pt x="4" y="11"/>
                  </a:lnTo>
                  <a:lnTo>
                    <a:pt x="5" y="9"/>
                  </a:lnTo>
                  <a:lnTo>
                    <a:pt x="6" y="7"/>
                  </a:lnTo>
                  <a:lnTo>
                    <a:pt x="6" y="5"/>
                  </a:lnTo>
                  <a:lnTo>
                    <a:pt x="6" y="4"/>
                  </a:lnTo>
                  <a:lnTo>
                    <a:pt x="6" y="2"/>
                  </a:lnTo>
                  <a:lnTo>
                    <a:pt x="5" y="0"/>
                  </a:lnTo>
                  <a:close/>
                </a:path>
              </a:pathLst>
            </a:custGeom>
            <a:solidFill>
              <a:srgbClr val="000000"/>
            </a:solidFill>
            <a:ln w="9525">
              <a:noFill/>
              <a:round/>
              <a:headEnd/>
              <a:tailEnd/>
            </a:ln>
          </p:spPr>
          <p:txBody>
            <a:bodyPr/>
            <a:lstStyle/>
            <a:p>
              <a:endParaRPr lang="zh-CN" altLang="en-US"/>
            </a:p>
          </p:txBody>
        </p:sp>
        <p:sp>
          <p:nvSpPr>
            <p:cNvPr id="20595" name="Freeform 115"/>
            <p:cNvSpPr>
              <a:spLocks/>
            </p:cNvSpPr>
            <p:nvPr/>
          </p:nvSpPr>
          <p:spPr bwMode="auto">
            <a:xfrm>
              <a:off x="5156" y="2424"/>
              <a:ext cx="7" cy="5"/>
            </a:xfrm>
            <a:custGeom>
              <a:avLst/>
              <a:gdLst/>
              <a:ahLst/>
              <a:cxnLst>
                <a:cxn ang="0">
                  <a:pos x="6" y="0"/>
                </a:cxn>
                <a:cxn ang="0">
                  <a:pos x="5" y="0"/>
                </a:cxn>
                <a:cxn ang="0">
                  <a:pos x="3" y="0"/>
                </a:cxn>
                <a:cxn ang="0">
                  <a:pos x="2" y="0"/>
                </a:cxn>
                <a:cxn ang="0">
                  <a:pos x="1" y="2"/>
                </a:cxn>
                <a:cxn ang="0">
                  <a:pos x="0" y="4"/>
                </a:cxn>
                <a:cxn ang="0">
                  <a:pos x="0" y="6"/>
                </a:cxn>
                <a:cxn ang="0">
                  <a:pos x="1" y="7"/>
                </a:cxn>
                <a:cxn ang="0">
                  <a:pos x="2" y="9"/>
                </a:cxn>
                <a:cxn ang="0">
                  <a:pos x="2" y="9"/>
                </a:cxn>
                <a:cxn ang="0">
                  <a:pos x="3" y="11"/>
                </a:cxn>
                <a:cxn ang="0">
                  <a:pos x="5" y="11"/>
                </a:cxn>
                <a:cxn ang="0">
                  <a:pos x="6" y="9"/>
                </a:cxn>
                <a:cxn ang="0">
                  <a:pos x="7" y="7"/>
                </a:cxn>
                <a:cxn ang="0">
                  <a:pos x="7" y="6"/>
                </a:cxn>
                <a:cxn ang="0">
                  <a:pos x="7" y="4"/>
                </a:cxn>
                <a:cxn ang="0">
                  <a:pos x="7" y="2"/>
                </a:cxn>
                <a:cxn ang="0">
                  <a:pos x="6" y="0"/>
                </a:cxn>
              </a:cxnLst>
              <a:rect l="0" t="0" r="r" b="b"/>
              <a:pathLst>
                <a:path w="7" h="11">
                  <a:moveTo>
                    <a:pt x="6" y="0"/>
                  </a:moveTo>
                  <a:lnTo>
                    <a:pt x="5" y="0"/>
                  </a:lnTo>
                  <a:lnTo>
                    <a:pt x="3" y="0"/>
                  </a:lnTo>
                  <a:lnTo>
                    <a:pt x="2" y="0"/>
                  </a:lnTo>
                  <a:lnTo>
                    <a:pt x="1" y="2"/>
                  </a:lnTo>
                  <a:lnTo>
                    <a:pt x="0" y="4"/>
                  </a:lnTo>
                  <a:lnTo>
                    <a:pt x="0" y="6"/>
                  </a:lnTo>
                  <a:lnTo>
                    <a:pt x="1" y="7"/>
                  </a:lnTo>
                  <a:lnTo>
                    <a:pt x="2" y="9"/>
                  </a:lnTo>
                  <a:lnTo>
                    <a:pt x="2" y="9"/>
                  </a:lnTo>
                  <a:lnTo>
                    <a:pt x="3" y="11"/>
                  </a:lnTo>
                  <a:lnTo>
                    <a:pt x="5" y="11"/>
                  </a:lnTo>
                  <a:lnTo>
                    <a:pt x="6" y="9"/>
                  </a:lnTo>
                  <a:lnTo>
                    <a:pt x="7" y="7"/>
                  </a:lnTo>
                  <a:lnTo>
                    <a:pt x="7" y="6"/>
                  </a:lnTo>
                  <a:lnTo>
                    <a:pt x="7" y="4"/>
                  </a:lnTo>
                  <a:lnTo>
                    <a:pt x="7" y="2"/>
                  </a:lnTo>
                  <a:lnTo>
                    <a:pt x="6" y="0"/>
                  </a:lnTo>
                  <a:close/>
                </a:path>
              </a:pathLst>
            </a:custGeom>
            <a:solidFill>
              <a:srgbClr val="000000"/>
            </a:solidFill>
            <a:ln w="9525">
              <a:noFill/>
              <a:round/>
              <a:headEnd/>
              <a:tailEnd/>
            </a:ln>
          </p:spPr>
          <p:txBody>
            <a:bodyPr/>
            <a:lstStyle/>
            <a:p>
              <a:endParaRPr lang="zh-CN" altLang="en-US"/>
            </a:p>
          </p:txBody>
        </p:sp>
      </p:grpSp>
      <p:sp>
        <p:nvSpPr>
          <p:cNvPr id="20597" name="Rectangle 117"/>
          <p:cNvSpPr>
            <a:spLocks noChangeArrowheads="1"/>
          </p:cNvSpPr>
          <p:nvPr/>
        </p:nvSpPr>
        <p:spPr bwMode="auto">
          <a:xfrm>
            <a:off x="6592888" y="4510088"/>
            <a:ext cx="26987" cy="138112"/>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 </a:t>
            </a:r>
            <a:endParaRPr kumimoji="1" lang="en-US" altLang="zh-CN" sz="2400">
              <a:latin typeface="Times New Roman" pitchFamily="18" charset="0"/>
            </a:endParaRPr>
          </a:p>
        </p:txBody>
      </p:sp>
      <p:sp>
        <p:nvSpPr>
          <p:cNvPr id="20598" name="Rectangle 118"/>
          <p:cNvSpPr>
            <a:spLocks noChangeArrowheads="1"/>
          </p:cNvSpPr>
          <p:nvPr/>
        </p:nvSpPr>
        <p:spPr bwMode="auto">
          <a:xfrm>
            <a:off x="6248400" y="4343400"/>
            <a:ext cx="385763" cy="198438"/>
          </a:xfrm>
          <a:prstGeom prst="rect">
            <a:avLst/>
          </a:prstGeom>
          <a:noFill/>
          <a:ln w="9525">
            <a:noFill/>
            <a:miter lim="800000"/>
            <a:headEnd/>
            <a:tailEnd/>
          </a:ln>
        </p:spPr>
        <p:txBody>
          <a:bodyPr wrap="none" lIns="0" tIns="0" rIns="0" bIns="0">
            <a:spAutoFit/>
          </a:bodyPr>
          <a:lstStyle/>
          <a:p>
            <a:pPr algn="ctr"/>
            <a:r>
              <a:rPr kumimoji="1" lang="en-US" altLang="zh-CN" sz="1300">
                <a:solidFill>
                  <a:srgbClr val="000000"/>
                </a:solidFill>
                <a:latin typeface="Times New Roman" pitchFamily="18" charset="0"/>
              </a:rPr>
              <a:t>FCSF</a:t>
            </a:r>
            <a:endParaRPr kumimoji="1" lang="en-US" altLang="zh-CN" sz="2400">
              <a:latin typeface="Times New Roman" pitchFamily="18" charset="0"/>
            </a:endParaRPr>
          </a:p>
        </p:txBody>
      </p:sp>
      <p:sp>
        <p:nvSpPr>
          <p:cNvPr id="20607" name="Rectangle 127"/>
          <p:cNvSpPr>
            <a:spLocks noChangeArrowheads="1"/>
          </p:cNvSpPr>
          <p:nvPr/>
        </p:nvSpPr>
        <p:spPr bwMode="auto">
          <a:xfrm>
            <a:off x="3228975" y="4308475"/>
            <a:ext cx="684213" cy="265113"/>
          </a:xfrm>
          <a:prstGeom prst="rect">
            <a:avLst/>
          </a:prstGeom>
          <a:noFill/>
          <a:ln w="9525">
            <a:noFill/>
            <a:miter lim="800000"/>
            <a:headEnd/>
            <a:tailEnd/>
          </a:ln>
        </p:spPr>
        <p:txBody>
          <a:bodyPr/>
          <a:lstStyle/>
          <a:p>
            <a:endParaRPr lang="zh-CN" altLang="en-US"/>
          </a:p>
        </p:txBody>
      </p:sp>
      <p:grpSp>
        <p:nvGrpSpPr>
          <p:cNvPr id="6" name="Group 128"/>
          <p:cNvGrpSpPr>
            <a:grpSpLocks/>
          </p:cNvGrpSpPr>
          <p:nvPr/>
        </p:nvGrpSpPr>
        <p:grpSpPr bwMode="auto">
          <a:xfrm>
            <a:off x="3448050" y="2651125"/>
            <a:ext cx="274638" cy="206375"/>
            <a:chOff x="2319" y="1254"/>
            <a:chExt cx="240" cy="140"/>
          </a:xfrm>
        </p:grpSpPr>
        <p:sp>
          <p:nvSpPr>
            <p:cNvPr id="20609" name="Freeform 129"/>
            <p:cNvSpPr>
              <a:spLocks/>
            </p:cNvSpPr>
            <p:nvPr/>
          </p:nvSpPr>
          <p:spPr bwMode="auto">
            <a:xfrm>
              <a:off x="2358" y="1334"/>
              <a:ext cx="201" cy="60"/>
            </a:xfrm>
            <a:custGeom>
              <a:avLst/>
              <a:gdLst/>
              <a:ahLst/>
              <a:cxnLst>
                <a:cxn ang="0">
                  <a:pos x="201" y="119"/>
                </a:cxn>
                <a:cxn ang="0">
                  <a:pos x="201" y="87"/>
                </a:cxn>
                <a:cxn ang="0">
                  <a:pos x="13" y="87"/>
                </a:cxn>
                <a:cxn ang="0">
                  <a:pos x="13" y="103"/>
                </a:cxn>
                <a:cxn ang="0">
                  <a:pos x="22" y="98"/>
                </a:cxn>
                <a:cxn ang="0">
                  <a:pos x="20" y="92"/>
                </a:cxn>
                <a:cxn ang="0">
                  <a:pos x="16" y="89"/>
                </a:cxn>
                <a:cxn ang="0">
                  <a:pos x="23" y="103"/>
                </a:cxn>
                <a:cxn ang="0">
                  <a:pos x="20" y="0"/>
                </a:cxn>
                <a:cxn ang="0">
                  <a:pos x="0" y="1"/>
                </a:cxn>
                <a:cxn ang="0">
                  <a:pos x="4" y="105"/>
                </a:cxn>
                <a:cxn ang="0">
                  <a:pos x="5" y="108"/>
                </a:cxn>
                <a:cxn ang="0">
                  <a:pos x="7" y="114"/>
                </a:cxn>
                <a:cxn ang="0">
                  <a:pos x="10" y="117"/>
                </a:cxn>
                <a:cxn ang="0">
                  <a:pos x="13" y="119"/>
                </a:cxn>
                <a:cxn ang="0">
                  <a:pos x="201" y="119"/>
                </a:cxn>
              </a:cxnLst>
              <a:rect l="0" t="0" r="r" b="b"/>
              <a:pathLst>
                <a:path w="201" h="119">
                  <a:moveTo>
                    <a:pt x="201" y="119"/>
                  </a:moveTo>
                  <a:lnTo>
                    <a:pt x="201" y="87"/>
                  </a:lnTo>
                  <a:lnTo>
                    <a:pt x="13" y="87"/>
                  </a:lnTo>
                  <a:lnTo>
                    <a:pt x="13" y="103"/>
                  </a:lnTo>
                  <a:lnTo>
                    <a:pt x="22" y="98"/>
                  </a:lnTo>
                  <a:lnTo>
                    <a:pt x="20" y="92"/>
                  </a:lnTo>
                  <a:lnTo>
                    <a:pt x="16" y="89"/>
                  </a:lnTo>
                  <a:lnTo>
                    <a:pt x="23" y="103"/>
                  </a:lnTo>
                  <a:lnTo>
                    <a:pt x="20" y="0"/>
                  </a:lnTo>
                  <a:lnTo>
                    <a:pt x="0" y="1"/>
                  </a:lnTo>
                  <a:lnTo>
                    <a:pt x="4" y="105"/>
                  </a:lnTo>
                  <a:lnTo>
                    <a:pt x="5" y="108"/>
                  </a:lnTo>
                  <a:lnTo>
                    <a:pt x="7" y="114"/>
                  </a:lnTo>
                  <a:lnTo>
                    <a:pt x="10" y="117"/>
                  </a:lnTo>
                  <a:lnTo>
                    <a:pt x="13" y="119"/>
                  </a:lnTo>
                  <a:lnTo>
                    <a:pt x="201" y="119"/>
                  </a:lnTo>
                  <a:close/>
                </a:path>
              </a:pathLst>
            </a:custGeom>
            <a:solidFill>
              <a:srgbClr val="339966"/>
            </a:solidFill>
            <a:ln w="9525">
              <a:noFill/>
              <a:round/>
              <a:headEnd/>
              <a:tailEnd/>
            </a:ln>
          </p:spPr>
          <p:txBody>
            <a:bodyPr/>
            <a:lstStyle/>
            <a:p>
              <a:endParaRPr lang="zh-CN" altLang="en-US"/>
            </a:p>
          </p:txBody>
        </p:sp>
        <p:sp>
          <p:nvSpPr>
            <p:cNvPr id="20610" name="Freeform 130"/>
            <p:cNvSpPr>
              <a:spLocks/>
            </p:cNvSpPr>
            <p:nvPr/>
          </p:nvSpPr>
          <p:spPr bwMode="auto">
            <a:xfrm>
              <a:off x="2319" y="1254"/>
              <a:ext cx="99" cy="84"/>
            </a:xfrm>
            <a:custGeom>
              <a:avLst/>
              <a:gdLst/>
              <a:ahLst/>
              <a:cxnLst>
                <a:cxn ang="0">
                  <a:pos x="99" y="159"/>
                </a:cxn>
                <a:cxn ang="0">
                  <a:pos x="44" y="0"/>
                </a:cxn>
                <a:cxn ang="0">
                  <a:pos x="0" y="168"/>
                </a:cxn>
                <a:cxn ang="0">
                  <a:pos x="99" y="159"/>
                </a:cxn>
              </a:cxnLst>
              <a:rect l="0" t="0" r="r" b="b"/>
              <a:pathLst>
                <a:path w="99" h="168">
                  <a:moveTo>
                    <a:pt x="99" y="159"/>
                  </a:moveTo>
                  <a:lnTo>
                    <a:pt x="44" y="0"/>
                  </a:lnTo>
                  <a:lnTo>
                    <a:pt x="0" y="168"/>
                  </a:lnTo>
                  <a:lnTo>
                    <a:pt x="99" y="159"/>
                  </a:lnTo>
                  <a:close/>
                </a:path>
              </a:pathLst>
            </a:custGeom>
            <a:solidFill>
              <a:srgbClr val="339966"/>
            </a:solidFill>
            <a:ln w="9525">
              <a:noFill/>
              <a:round/>
              <a:headEnd/>
              <a:tailEnd/>
            </a:ln>
          </p:spPr>
          <p:txBody>
            <a:bodyPr/>
            <a:lstStyle/>
            <a:p>
              <a:endParaRPr lang="zh-CN" altLang="en-US"/>
            </a:p>
          </p:txBody>
        </p:sp>
      </p:grpSp>
      <p:sp>
        <p:nvSpPr>
          <p:cNvPr id="20743" name="Rectangle 263"/>
          <p:cNvSpPr>
            <a:spLocks noChangeArrowheads="1"/>
          </p:cNvSpPr>
          <p:nvPr/>
        </p:nvSpPr>
        <p:spPr bwMode="auto">
          <a:xfrm>
            <a:off x="2132013" y="3932238"/>
            <a:ext cx="582612" cy="377825"/>
          </a:xfrm>
          <a:prstGeom prst="rect">
            <a:avLst/>
          </a:prstGeom>
          <a:noFill/>
          <a:ln w="9525">
            <a:noFill/>
            <a:miter lim="800000"/>
            <a:headEnd/>
            <a:tailEnd/>
          </a:ln>
        </p:spPr>
        <p:txBody>
          <a:bodyPr/>
          <a:lstStyle/>
          <a:p>
            <a:endParaRPr lang="zh-CN" altLang="en-US"/>
          </a:p>
        </p:txBody>
      </p:sp>
      <p:sp>
        <p:nvSpPr>
          <p:cNvPr id="20745" name="Freeform 265"/>
          <p:cNvSpPr>
            <a:spLocks/>
          </p:cNvSpPr>
          <p:nvPr/>
        </p:nvSpPr>
        <p:spPr bwMode="auto">
          <a:xfrm>
            <a:off x="1066800" y="3136900"/>
            <a:ext cx="1042988" cy="682625"/>
          </a:xfrm>
          <a:custGeom>
            <a:avLst/>
            <a:gdLst/>
            <a:ahLst/>
            <a:cxnLst>
              <a:cxn ang="0">
                <a:pos x="69" y="0"/>
              </a:cxn>
              <a:cxn ang="0">
                <a:pos x="55" y="2"/>
              </a:cxn>
              <a:cxn ang="0">
                <a:pos x="43" y="9"/>
              </a:cxn>
              <a:cxn ang="0">
                <a:pos x="31" y="20"/>
              </a:cxn>
              <a:cxn ang="0">
                <a:pos x="20" y="34"/>
              </a:cxn>
              <a:cxn ang="0">
                <a:pos x="12" y="52"/>
              </a:cxn>
              <a:cxn ang="0">
                <a:pos x="6" y="71"/>
              </a:cxn>
              <a:cxn ang="0">
                <a:pos x="1" y="93"/>
              </a:cxn>
              <a:cxn ang="0">
                <a:pos x="0" y="116"/>
              </a:cxn>
              <a:cxn ang="0">
                <a:pos x="0" y="812"/>
              </a:cxn>
              <a:cxn ang="0">
                <a:pos x="1" y="836"/>
              </a:cxn>
              <a:cxn ang="0">
                <a:pos x="6" y="857"/>
              </a:cxn>
              <a:cxn ang="0">
                <a:pos x="12" y="877"/>
              </a:cxn>
              <a:cxn ang="0">
                <a:pos x="20" y="894"/>
              </a:cxn>
              <a:cxn ang="0">
                <a:pos x="31" y="909"/>
              </a:cxn>
              <a:cxn ang="0">
                <a:pos x="43" y="919"/>
              </a:cxn>
              <a:cxn ang="0">
                <a:pos x="55" y="926"/>
              </a:cxn>
              <a:cxn ang="0">
                <a:pos x="69" y="928"/>
              </a:cxn>
              <a:cxn ang="0">
                <a:pos x="842" y="928"/>
              </a:cxn>
              <a:cxn ang="0">
                <a:pos x="855" y="926"/>
              </a:cxn>
              <a:cxn ang="0">
                <a:pos x="868" y="919"/>
              </a:cxn>
              <a:cxn ang="0">
                <a:pos x="880" y="909"/>
              </a:cxn>
              <a:cxn ang="0">
                <a:pos x="890" y="894"/>
              </a:cxn>
              <a:cxn ang="0">
                <a:pos x="899" y="877"/>
              </a:cxn>
              <a:cxn ang="0">
                <a:pos x="905" y="857"/>
              </a:cxn>
              <a:cxn ang="0">
                <a:pos x="910" y="836"/>
              </a:cxn>
              <a:cxn ang="0">
                <a:pos x="911" y="812"/>
              </a:cxn>
              <a:cxn ang="0">
                <a:pos x="911" y="116"/>
              </a:cxn>
              <a:cxn ang="0">
                <a:pos x="910" y="93"/>
              </a:cxn>
              <a:cxn ang="0">
                <a:pos x="905" y="71"/>
              </a:cxn>
              <a:cxn ang="0">
                <a:pos x="899" y="52"/>
              </a:cxn>
              <a:cxn ang="0">
                <a:pos x="890" y="34"/>
              </a:cxn>
              <a:cxn ang="0">
                <a:pos x="880" y="20"/>
              </a:cxn>
              <a:cxn ang="0">
                <a:pos x="868" y="9"/>
              </a:cxn>
              <a:cxn ang="0">
                <a:pos x="855" y="2"/>
              </a:cxn>
              <a:cxn ang="0">
                <a:pos x="842" y="0"/>
              </a:cxn>
              <a:cxn ang="0">
                <a:pos x="69" y="0"/>
              </a:cxn>
            </a:cxnLst>
            <a:rect l="0" t="0" r="r" b="b"/>
            <a:pathLst>
              <a:path w="911" h="928">
                <a:moveTo>
                  <a:pt x="69" y="0"/>
                </a:moveTo>
                <a:lnTo>
                  <a:pt x="55" y="2"/>
                </a:lnTo>
                <a:lnTo>
                  <a:pt x="43" y="9"/>
                </a:lnTo>
                <a:lnTo>
                  <a:pt x="31" y="20"/>
                </a:lnTo>
                <a:lnTo>
                  <a:pt x="20" y="34"/>
                </a:lnTo>
                <a:lnTo>
                  <a:pt x="12" y="52"/>
                </a:lnTo>
                <a:lnTo>
                  <a:pt x="6" y="71"/>
                </a:lnTo>
                <a:lnTo>
                  <a:pt x="1" y="93"/>
                </a:lnTo>
                <a:lnTo>
                  <a:pt x="0" y="116"/>
                </a:lnTo>
                <a:lnTo>
                  <a:pt x="0" y="812"/>
                </a:lnTo>
                <a:lnTo>
                  <a:pt x="1" y="836"/>
                </a:lnTo>
                <a:lnTo>
                  <a:pt x="6" y="857"/>
                </a:lnTo>
                <a:lnTo>
                  <a:pt x="12" y="877"/>
                </a:lnTo>
                <a:lnTo>
                  <a:pt x="20" y="894"/>
                </a:lnTo>
                <a:lnTo>
                  <a:pt x="31" y="909"/>
                </a:lnTo>
                <a:lnTo>
                  <a:pt x="43" y="919"/>
                </a:lnTo>
                <a:lnTo>
                  <a:pt x="55" y="926"/>
                </a:lnTo>
                <a:lnTo>
                  <a:pt x="69" y="928"/>
                </a:lnTo>
                <a:lnTo>
                  <a:pt x="842" y="928"/>
                </a:lnTo>
                <a:lnTo>
                  <a:pt x="855" y="926"/>
                </a:lnTo>
                <a:lnTo>
                  <a:pt x="868" y="919"/>
                </a:lnTo>
                <a:lnTo>
                  <a:pt x="880" y="909"/>
                </a:lnTo>
                <a:lnTo>
                  <a:pt x="890" y="894"/>
                </a:lnTo>
                <a:lnTo>
                  <a:pt x="899" y="877"/>
                </a:lnTo>
                <a:lnTo>
                  <a:pt x="905" y="857"/>
                </a:lnTo>
                <a:lnTo>
                  <a:pt x="910" y="836"/>
                </a:lnTo>
                <a:lnTo>
                  <a:pt x="911" y="812"/>
                </a:lnTo>
                <a:lnTo>
                  <a:pt x="911" y="116"/>
                </a:lnTo>
                <a:lnTo>
                  <a:pt x="910" y="93"/>
                </a:lnTo>
                <a:lnTo>
                  <a:pt x="905" y="71"/>
                </a:lnTo>
                <a:lnTo>
                  <a:pt x="899" y="52"/>
                </a:lnTo>
                <a:lnTo>
                  <a:pt x="890" y="34"/>
                </a:lnTo>
                <a:lnTo>
                  <a:pt x="880" y="20"/>
                </a:lnTo>
                <a:lnTo>
                  <a:pt x="868" y="9"/>
                </a:lnTo>
                <a:lnTo>
                  <a:pt x="855" y="2"/>
                </a:lnTo>
                <a:lnTo>
                  <a:pt x="842" y="0"/>
                </a:lnTo>
                <a:lnTo>
                  <a:pt x="69" y="0"/>
                </a:lnTo>
                <a:close/>
              </a:path>
            </a:pathLst>
          </a:custGeom>
          <a:solidFill>
            <a:srgbClr val="FFFFFF"/>
          </a:solidFill>
          <a:ln w="9525">
            <a:solidFill>
              <a:srgbClr val="000000"/>
            </a:solidFill>
            <a:prstDash val="solid"/>
            <a:round/>
            <a:headEnd/>
            <a:tailEnd/>
          </a:ln>
        </p:spPr>
        <p:txBody>
          <a:bodyPr/>
          <a:lstStyle/>
          <a:p>
            <a:endParaRPr lang="zh-CN" altLang="en-US"/>
          </a:p>
        </p:txBody>
      </p:sp>
      <p:sp>
        <p:nvSpPr>
          <p:cNvPr id="20746" name="Freeform 266"/>
          <p:cNvSpPr>
            <a:spLocks/>
          </p:cNvSpPr>
          <p:nvPr/>
        </p:nvSpPr>
        <p:spPr bwMode="auto">
          <a:xfrm>
            <a:off x="1066800" y="1958975"/>
            <a:ext cx="1042988" cy="682625"/>
          </a:xfrm>
          <a:custGeom>
            <a:avLst/>
            <a:gdLst/>
            <a:ahLst/>
            <a:cxnLst>
              <a:cxn ang="0">
                <a:pos x="69" y="0"/>
              </a:cxn>
              <a:cxn ang="0">
                <a:pos x="55" y="2"/>
              </a:cxn>
              <a:cxn ang="0">
                <a:pos x="43" y="9"/>
              </a:cxn>
              <a:cxn ang="0">
                <a:pos x="31" y="20"/>
              </a:cxn>
              <a:cxn ang="0">
                <a:pos x="20" y="34"/>
              </a:cxn>
              <a:cxn ang="0">
                <a:pos x="12" y="52"/>
              </a:cxn>
              <a:cxn ang="0">
                <a:pos x="6" y="71"/>
              </a:cxn>
              <a:cxn ang="0">
                <a:pos x="1" y="93"/>
              </a:cxn>
              <a:cxn ang="0">
                <a:pos x="0" y="116"/>
              </a:cxn>
              <a:cxn ang="0">
                <a:pos x="0" y="812"/>
              </a:cxn>
              <a:cxn ang="0">
                <a:pos x="1" y="836"/>
              </a:cxn>
              <a:cxn ang="0">
                <a:pos x="6" y="857"/>
              </a:cxn>
              <a:cxn ang="0">
                <a:pos x="12" y="877"/>
              </a:cxn>
              <a:cxn ang="0">
                <a:pos x="20" y="894"/>
              </a:cxn>
              <a:cxn ang="0">
                <a:pos x="31" y="909"/>
              </a:cxn>
              <a:cxn ang="0">
                <a:pos x="43" y="919"/>
              </a:cxn>
              <a:cxn ang="0">
                <a:pos x="55" y="926"/>
              </a:cxn>
              <a:cxn ang="0">
                <a:pos x="69" y="928"/>
              </a:cxn>
              <a:cxn ang="0">
                <a:pos x="842" y="928"/>
              </a:cxn>
              <a:cxn ang="0">
                <a:pos x="855" y="926"/>
              </a:cxn>
              <a:cxn ang="0">
                <a:pos x="868" y="919"/>
              </a:cxn>
              <a:cxn ang="0">
                <a:pos x="880" y="909"/>
              </a:cxn>
              <a:cxn ang="0">
                <a:pos x="890" y="894"/>
              </a:cxn>
              <a:cxn ang="0">
                <a:pos x="899" y="877"/>
              </a:cxn>
              <a:cxn ang="0">
                <a:pos x="905" y="857"/>
              </a:cxn>
              <a:cxn ang="0">
                <a:pos x="910" y="836"/>
              </a:cxn>
              <a:cxn ang="0">
                <a:pos x="911" y="812"/>
              </a:cxn>
              <a:cxn ang="0">
                <a:pos x="911" y="116"/>
              </a:cxn>
              <a:cxn ang="0">
                <a:pos x="910" y="93"/>
              </a:cxn>
              <a:cxn ang="0">
                <a:pos x="905" y="71"/>
              </a:cxn>
              <a:cxn ang="0">
                <a:pos x="899" y="52"/>
              </a:cxn>
              <a:cxn ang="0">
                <a:pos x="890" y="34"/>
              </a:cxn>
              <a:cxn ang="0">
                <a:pos x="880" y="20"/>
              </a:cxn>
              <a:cxn ang="0">
                <a:pos x="868" y="9"/>
              </a:cxn>
              <a:cxn ang="0">
                <a:pos x="855" y="2"/>
              </a:cxn>
              <a:cxn ang="0">
                <a:pos x="842" y="0"/>
              </a:cxn>
              <a:cxn ang="0">
                <a:pos x="69" y="0"/>
              </a:cxn>
            </a:cxnLst>
            <a:rect l="0" t="0" r="r" b="b"/>
            <a:pathLst>
              <a:path w="911" h="928">
                <a:moveTo>
                  <a:pt x="69" y="0"/>
                </a:moveTo>
                <a:lnTo>
                  <a:pt x="55" y="2"/>
                </a:lnTo>
                <a:lnTo>
                  <a:pt x="43" y="9"/>
                </a:lnTo>
                <a:lnTo>
                  <a:pt x="31" y="20"/>
                </a:lnTo>
                <a:lnTo>
                  <a:pt x="20" y="34"/>
                </a:lnTo>
                <a:lnTo>
                  <a:pt x="12" y="52"/>
                </a:lnTo>
                <a:lnTo>
                  <a:pt x="6" y="71"/>
                </a:lnTo>
                <a:lnTo>
                  <a:pt x="1" y="93"/>
                </a:lnTo>
                <a:lnTo>
                  <a:pt x="0" y="116"/>
                </a:lnTo>
                <a:lnTo>
                  <a:pt x="0" y="812"/>
                </a:lnTo>
                <a:lnTo>
                  <a:pt x="1" y="836"/>
                </a:lnTo>
                <a:lnTo>
                  <a:pt x="6" y="857"/>
                </a:lnTo>
                <a:lnTo>
                  <a:pt x="12" y="877"/>
                </a:lnTo>
                <a:lnTo>
                  <a:pt x="20" y="894"/>
                </a:lnTo>
                <a:lnTo>
                  <a:pt x="31" y="909"/>
                </a:lnTo>
                <a:lnTo>
                  <a:pt x="43" y="919"/>
                </a:lnTo>
                <a:lnTo>
                  <a:pt x="55" y="926"/>
                </a:lnTo>
                <a:lnTo>
                  <a:pt x="69" y="928"/>
                </a:lnTo>
                <a:lnTo>
                  <a:pt x="842" y="928"/>
                </a:lnTo>
                <a:lnTo>
                  <a:pt x="855" y="926"/>
                </a:lnTo>
                <a:lnTo>
                  <a:pt x="868" y="919"/>
                </a:lnTo>
                <a:lnTo>
                  <a:pt x="880" y="909"/>
                </a:lnTo>
                <a:lnTo>
                  <a:pt x="890" y="894"/>
                </a:lnTo>
                <a:lnTo>
                  <a:pt x="899" y="877"/>
                </a:lnTo>
                <a:lnTo>
                  <a:pt x="905" y="857"/>
                </a:lnTo>
                <a:lnTo>
                  <a:pt x="910" y="836"/>
                </a:lnTo>
                <a:lnTo>
                  <a:pt x="911" y="812"/>
                </a:lnTo>
                <a:lnTo>
                  <a:pt x="911" y="116"/>
                </a:lnTo>
                <a:lnTo>
                  <a:pt x="910" y="93"/>
                </a:lnTo>
                <a:lnTo>
                  <a:pt x="905" y="71"/>
                </a:lnTo>
                <a:lnTo>
                  <a:pt x="899" y="52"/>
                </a:lnTo>
                <a:lnTo>
                  <a:pt x="890" y="34"/>
                </a:lnTo>
                <a:lnTo>
                  <a:pt x="880" y="20"/>
                </a:lnTo>
                <a:lnTo>
                  <a:pt x="868" y="9"/>
                </a:lnTo>
                <a:lnTo>
                  <a:pt x="855" y="2"/>
                </a:lnTo>
                <a:lnTo>
                  <a:pt x="842" y="0"/>
                </a:lnTo>
                <a:lnTo>
                  <a:pt x="69" y="0"/>
                </a:lnTo>
                <a:close/>
              </a:path>
            </a:pathLst>
          </a:custGeom>
          <a:solidFill>
            <a:srgbClr val="CC99FF"/>
          </a:solidFill>
          <a:ln w="9525">
            <a:solidFill>
              <a:srgbClr val="000000"/>
            </a:solidFill>
            <a:prstDash val="solid"/>
            <a:round/>
            <a:headEnd/>
            <a:tailEnd/>
          </a:ln>
        </p:spPr>
        <p:txBody>
          <a:bodyPr/>
          <a:lstStyle/>
          <a:p>
            <a:endParaRPr lang="zh-CN" altLang="en-US"/>
          </a:p>
        </p:txBody>
      </p:sp>
      <p:sp>
        <p:nvSpPr>
          <p:cNvPr id="20747" name="Text Box 267"/>
          <p:cNvSpPr txBox="1">
            <a:spLocks noChangeArrowheads="1"/>
          </p:cNvSpPr>
          <p:nvPr/>
        </p:nvSpPr>
        <p:spPr bwMode="auto">
          <a:xfrm>
            <a:off x="2220913" y="2076450"/>
            <a:ext cx="336550" cy="274638"/>
          </a:xfrm>
          <a:prstGeom prst="rect">
            <a:avLst/>
          </a:prstGeom>
          <a:noFill/>
          <a:ln w="9525">
            <a:noFill/>
            <a:miter lim="800000"/>
            <a:headEnd/>
            <a:tailEnd/>
          </a:ln>
          <a:effectLst/>
        </p:spPr>
        <p:txBody>
          <a:bodyPr wrap="none">
            <a:spAutoFit/>
          </a:bodyPr>
          <a:lstStyle/>
          <a:p>
            <a:r>
              <a:rPr kumimoji="1" lang="en-US" altLang="zh-CN" sz="1200">
                <a:latin typeface="Times New Roman" pitchFamily="18" charset="0"/>
              </a:rPr>
              <a:t>40</a:t>
            </a:r>
          </a:p>
        </p:txBody>
      </p:sp>
      <p:sp>
        <p:nvSpPr>
          <p:cNvPr id="20748" name="Text Box 268"/>
          <p:cNvSpPr txBox="1">
            <a:spLocks noChangeArrowheads="1"/>
          </p:cNvSpPr>
          <p:nvPr/>
        </p:nvSpPr>
        <p:spPr bwMode="auto">
          <a:xfrm>
            <a:off x="1084263" y="2076450"/>
            <a:ext cx="1062037" cy="581025"/>
          </a:xfrm>
          <a:prstGeom prst="rect">
            <a:avLst/>
          </a:prstGeom>
          <a:noFill/>
          <a:ln w="9525">
            <a:noFill/>
            <a:miter lim="800000"/>
            <a:headEnd/>
            <a:tailEnd/>
          </a:ln>
          <a:effectLst/>
        </p:spPr>
        <p:txBody>
          <a:bodyPr wrap="none">
            <a:spAutoFit/>
          </a:bodyPr>
          <a:lstStyle/>
          <a:p>
            <a:pPr algn="ctr"/>
            <a:r>
              <a:rPr kumimoji="1" lang="en-US" altLang="zh-CN" sz="1600">
                <a:latin typeface="Times New Roman" pitchFamily="18" charset="0"/>
              </a:rPr>
              <a:t>Level shift</a:t>
            </a:r>
          </a:p>
          <a:p>
            <a:pPr algn="ctr"/>
            <a:r>
              <a:rPr kumimoji="1" lang="en-US" altLang="zh-CN" sz="1600">
                <a:latin typeface="Times New Roman" pitchFamily="18" charset="0"/>
              </a:rPr>
              <a:t>3</a:t>
            </a:r>
          </a:p>
        </p:txBody>
      </p:sp>
      <p:sp>
        <p:nvSpPr>
          <p:cNvPr id="20749" name="Line 269"/>
          <p:cNvSpPr>
            <a:spLocks noChangeShapeType="1"/>
          </p:cNvSpPr>
          <p:nvPr/>
        </p:nvSpPr>
        <p:spPr bwMode="auto">
          <a:xfrm>
            <a:off x="1231900" y="1652588"/>
            <a:ext cx="0" cy="282575"/>
          </a:xfrm>
          <a:prstGeom prst="line">
            <a:avLst/>
          </a:prstGeom>
          <a:noFill/>
          <a:ln w="9525">
            <a:solidFill>
              <a:srgbClr val="0066FF"/>
            </a:solidFill>
            <a:round/>
            <a:headEnd/>
            <a:tailEnd type="triangle" w="med" len="med"/>
          </a:ln>
          <a:effectLst/>
        </p:spPr>
        <p:txBody>
          <a:bodyPr/>
          <a:lstStyle/>
          <a:p>
            <a:endParaRPr lang="zh-CN" altLang="en-US"/>
          </a:p>
        </p:txBody>
      </p:sp>
      <p:sp>
        <p:nvSpPr>
          <p:cNvPr id="20750" name="Line 270"/>
          <p:cNvSpPr>
            <a:spLocks noChangeShapeType="1"/>
          </p:cNvSpPr>
          <p:nvPr/>
        </p:nvSpPr>
        <p:spPr bwMode="auto">
          <a:xfrm>
            <a:off x="1341438" y="1652588"/>
            <a:ext cx="0" cy="282575"/>
          </a:xfrm>
          <a:prstGeom prst="line">
            <a:avLst/>
          </a:prstGeom>
          <a:noFill/>
          <a:ln w="9525">
            <a:solidFill>
              <a:srgbClr val="0066FF"/>
            </a:solidFill>
            <a:round/>
            <a:headEnd/>
            <a:tailEnd type="triangle" w="med" len="med"/>
          </a:ln>
          <a:effectLst/>
        </p:spPr>
        <p:txBody>
          <a:bodyPr/>
          <a:lstStyle/>
          <a:p>
            <a:endParaRPr lang="zh-CN" altLang="en-US"/>
          </a:p>
        </p:txBody>
      </p:sp>
      <p:sp>
        <p:nvSpPr>
          <p:cNvPr id="20751" name="Line 271"/>
          <p:cNvSpPr>
            <a:spLocks noChangeShapeType="1"/>
          </p:cNvSpPr>
          <p:nvPr/>
        </p:nvSpPr>
        <p:spPr bwMode="auto">
          <a:xfrm>
            <a:off x="1450975" y="1652588"/>
            <a:ext cx="0" cy="282575"/>
          </a:xfrm>
          <a:prstGeom prst="line">
            <a:avLst/>
          </a:prstGeom>
          <a:noFill/>
          <a:ln w="9525">
            <a:solidFill>
              <a:srgbClr val="0066FF"/>
            </a:solidFill>
            <a:round/>
            <a:headEnd/>
            <a:tailEnd type="triangle" w="med" len="med"/>
          </a:ln>
          <a:effectLst/>
        </p:spPr>
        <p:txBody>
          <a:bodyPr/>
          <a:lstStyle/>
          <a:p>
            <a:endParaRPr lang="zh-CN" altLang="en-US"/>
          </a:p>
        </p:txBody>
      </p:sp>
      <p:sp>
        <p:nvSpPr>
          <p:cNvPr id="20752" name="Line 272"/>
          <p:cNvSpPr>
            <a:spLocks noChangeShapeType="1"/>
          </p:cNvSpPr>
          <p:nvPr/>
        </p:nvSpPr>
        <p:spPr bwMode="auto">
          <a:xfrm>
            <a:off x="1892300" y="1652588"/>
            <a:ext cx="0" cy="282575"/>
          </a:xfrm>
          <a:prstGeom prst="line">
            <a:avLst/>
          </a:prstGeom>
          <a:noFill/>
          <a:ln w="9525">
            <a:solidFill>
              <a:srgbClr val="0066FF"/>
            </a:solidFill>
            <a:round/>
            <a:headEnd/>
            <a:tailEnd type="triangle" w="med" len="med"/>
          </a:ln>
          <a:effectLst/>
        </p:spPr>
        <p:txBody>
          <a:bodyPr/>
          <a:lstStyle/>
          <a:p>
            <a:endParaRPr lang="zh-CN" altLang="en-US"/>
          </a:p>
        </p:txBody>
      </p:sp>
      <p:sp>
        <p:nvSpPr>
          <p:cNvPr id="20753" name="Line 273"/>
          <p:cNvSpPr>
            <a:spLocks noChangeShapeType="1"/>
          </p:cNvSpPr>
          <p:nvPr/>
        </p:nvSpPr>
        <p:spPr bwMode="auto">
          <a:xfrm>
            <a:off x="2001838" y="1652588"/>
            <a:ext cx="0" cy="282575"/>
          </a:xfrm>
          <a:prstGeom prst="line">
            <a:avLst/>
          </a:prstGeom>
          <a:noFill/>
          <a:ln w="9525">
            <a:solidFill>
              <a:srgbClr val="0066FF"/>
            </a:solidFill>
            <a:round/>
            <a:headEnd/>
            <a:tailEnd type="triangle" w="med" len="med"/>
          </a:ln>
          <a:effectLst/>
        </p:spPr>
        <p:txBody>
          <a:bodyPr/>
          <a:lstStyle/>
          <a:p>
            <a:endParaRPr lang="zh-CN" altLang="en-US"/>
          </a:p>
        </p:txBody>
      </p:sp>
      <p:sp>
        <p:nvSpPr>
          <p:cNvPr id="20754" name="Text Box 274"/>
          <p:cNvSpPr txBox="1">
            <a:spLocks noChangeArrowheads="1"/>
          </p:cNvSpPr>
          <p:nvPr/>
        </p:nvSpPr>
        <p:spPr bwMode="auto">
          <a:xfrm>
            <a:off x="1397000" y="3348038"/>
            <a:ext cx="488950" cy="274637"/>
          </a:xfrm>
          <a:prstGeom prst="rect">
            <a:avLst/>
          </a:prstGeom>
          <a:noFill/>
          <a:ln w="9525">
            <a:noFill/>
            <a:miter lim="800000"/>
            <a:headEnd/>
            <a:tailEnd/>
          </a:ln>
          <a:effectLst/>
        </p:spPr>
        <p:txBody>
          <a:bodyPr wrap="none">
            <a:spAutoFit/>
          </a:bodyPr>
          <a:lstStyle/>
          <a:p>
            <a:r>
              <a:rPr kumimoji="1" lang="en-US" altLang="zh-CN" sz="1200">
                <a:latin typeface="Times New Roman" pitchFamily="18" charset="0"/>
              </a:rPr>
              <a:t>TDC</a:t>
            </a:r>
          </a:p>
        </p:txBody>
      </p:sp>
      <p:sp>
        <p:nvSpPr>
          <p:cNvPr id="20755" name="Line 275"/>
          <p:cNvSpPr>
            <a:spLocks noChangeShapeType="1"/>
          </p:cNvSpPr>
          <p:nvPr/>
        </p:nvSpPr>
        <p:spPr bwMode="auto">
          <a:xfrm>
            <a:off x="1562100" y="2641600"/>
            <a:ext cx="0" cy="495300"/>
          </a:xfrm>
          <a:prstGeom prst="line">
            <a:avLst/>
          </a:prstGeom>
          <a:noFill/>
          <a:ln w="38100">
            <a:solidFill>
              <a:srgbClr val="339966"/>
            </a:solidFill>
            <a:round/>
            <a:headEnd/>
            <a:tailEnd type="triangle" w="med" len="med"/>
          </a:ln>
          <a:effectLst/>
        </p:spPr>
        <p:txBody>
          <a:bodyPr/>
          <a:lstStyle/>
          <a:p>
            <a:endParaRPr lang="zh-CN" altLang="en-US"/>
          </a:p>
        </p:txBody>
      </p:sp>
      <p:sp>
        <p:nvSpPr>
          <p:cNvPr id="20758" name="Text Box 278"/>
          <p:cNvSpPr txBox="1">
            <a:spLocks noChangeArrowheads="1"/>
          </p:cNvSpPr>
          <p:nvPr/>
        </p:nvSpPr>
        <p:spPr bwMode="auto">
          <a:xfrm>
            <a:off x="2057400" y="2438400"/>
            <a:ext cx="838200" cy="457200"/>
          </a:xfrm>
          <a:prstGeom prst="rect">
            <a:avLst/>
          </a:prstGeom>
          <a:noFill/>
          <a:ln w="9525">
            <a:noFill/>
            <a:miter lim="800000"/>
            <a:headEnd/>
            <a:tailEnd/>
          </a:ln>
          <a:effectLst/>
        </p:spPr>
        <p:txBody>
          <a:bodyPr>
            <a:spAutoFit/>
          </a:bodyPr>
          <a:lstStyle/>
          <a:p>
            <a:pPr>
              <a:spcBef>
                <a:spcPct val="50000"/>
              </a:spcBef>
            </a:pPr>
            <a:r>
              <a:rPr kumimoji="1" lang="en-US" altLang="zh-CN" sz="2400">
                <a:latin typeface="Times New Roman" pitchFamily="18" charset="0"/>
              </a:rPr>
              <a:t>SAF</a:t>
            </a:r>
          </a:p>
        </p:txBody>
      </p:sp>
      <p:sp>
        <p:nvSpPr>
          <p:cNvPr id="20759" name="Text Box 279"/>
          <p:cNvSpPr txBox="1">
            <a:spLocks noChangeArrowheads="1"/>
          </p:cNvSpPr>
          <p:nvPr/>
        </p:nvSpPr>
        <p:spPr bwMode="auto">
          <a:xfrm>
            <a:off x="4114800" y="1600200"/>
            <a:ext cx="914400" cy="457200"/>
          </a:xfrm>
          <a:prstGeom prst="rect">
            <a:avLst/>
          </a:prstGeom>
          <a:noFill/>
          <a:ln w="9525">
            <a:noFill/>
            <a:miter lim="800000"/>
            <a:headEnd/>
            <a:tailEnd/>
          </a:ln>
          <a:effectLst/>
        </p:spPr>
        <p:txBody>
          <a:bodyPr>
            <a:spAutoFit/>
          </a:bodyPr>
          <a:lstStyle/>
          <a:p>
            <a:pPr>
              <a:spcBef>
                <a:spcPct val="50000"/>
              </a:spcBef>
            </a:pPr>
            <a:r>
              <a:rPr kumimoji="1" lang="en-US" altLang="zh-CN" sz="2400">
                <a:latin typeface="Times New Roman" pitchFamily="18" charset="0"/>
              </a:rPr>
              <a:t>GTL</a:t>
            </a:r>
          </a:p>
        </p:txBody>
      </p:sp>
      <p:sp>
        <p:nvSpPr>
          <p:cNvPr id="20774" name="Rectangle 294"/>
          <p:cNvSpPr>
            <a:spLocks noChangeArrowheads="1"/>
          </p:cNvSpPr>
          <p:nvPr/>
        </p:nvSpPr>
        <p:spPr bwMode="auto">
          <a:xfrm>
            <a:off x="7162800" y="54102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0775" name="Rectangle 295"/>
          <p:cNvSpPr>
            <a:spLocks noChangeArrowheads="1"/>
          </p:cNvSpPr>
          <p:nvPr/>
        </p:nvSpPr>
        <p:spPr bwMode="auto">
          <a:xfrm>
            <a:off x="7315200" y="55626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0776" name="Rectangle 296"/>
          <p:cNvSpPr>
            <a:spLocks noChangeArrowheads="1"/>
          </p:cNvSpPr>
          <p:nvPr/>
        </p:nvSpPr>
        <p:spPr bwMode="auto">
          <a:xfrm>
            <a:off x="7467600" y="57150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0777" name="Rectangle 297"/>
          <p:cNvSpPr>
            <a:spLocks noChangeArrowheads="1"/>
          </p:cNvSpPr>
          <p:nvPr/>
        </p:nvSpPr>
        <p:spPr bwMode="auto">
          <a:xfrm>
            <a:off x="7620000" y="58674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0778" name="Rectangle 298"/>
          <p:cNvSpPr>
            <a:spLocks noChangeArrowheads="1"/>
          </p:cNvSpPr>
          <p:nvPr/>
        </p:nvSpPr>
        <p:spPr bwMode="auto">
          <a:xfrm>
            <a:off x="8001000" y="6096000"/>
            <a:ext cx="430213"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FCDB</a:t>
            </a:r>
            <a:endParaRPr kumimoji="1" lang="en-US" altLang="zh-CN" sz="2400">
              <a:latin typeface="Times New Roman" pitchFamily="18" charset="0"/>
            </a:endParaRPr>
          </a:p>
        </p:txBody>
      </p:sp>
      <p:sp>
        <p:nvSpPr>
          <p:cNvPr id="20779" name="Freeform 299"/>
          <p:cNvSpPr>
            <a:spLocks/>
          </p:cNvSpPr>
          <p:nvPr/>
        </p:nvSpPr>
        <p:spPr bwMode="auto">
          <a:xfrm>
            <a:off x="1219200" y="5334000"/>
            <a:ext cx="1042988" cy="684213"/>
          </a:xfrm>
          <a:custGeom>
            <a:avLst/>
            <a:gdLst/>
            <a:ahLst/>
            <a:cxnLst>
              <a:cxn ang="0">
                <a:pos x="69" y="0"/>
              </a:cxn>
              <a:cxn ang="0">
                <a:pos x="55" y="2"/>
              </a:cxn>
              <a:cxn ang="0">
                <a:pos x="42" y="9"/>
              </a:cxn>
              <a:cxn ang="0">
                <a:pos x="30" y="20"/>
              </a:cxn>
              <a:cxn ang="0">
                <a:pos x="20" y="34"/>
              </a:cxn>
              <a:cxn ang="0">
                <a:pos x="11" y="52"/>
              </a:cxn>
              <a:cxn ang="0">
                <a:pos x="5" y="72"/>
              </a:cxn>
              <a:cxn ang="0">
                <a:pos x="1" y="93"/>
              </a:cxn>
              <a:cxn ang="0">
                <a:pos x="0" y="116"/>
              </a:cxn>
              <a:cxn ang="0">
                <a:pos x="0" y="813"/>
              </a:cxn>
              <a:cxn ang="0">
                <a:pos x="1" y="836"/>
              </a:cxn>
              <a:cxn ang="0">
                <a:pos x="5" y="857"/>
              </a:cxn>
              <a:cxn ang="0">
                <a:pos x="11" y="877"/>
              </a:cxn>
              <a:cxn ang="0">
                <a:pos x="20" y="895"/>
              </a:cxn>
              <a:cxn ang="0">
                <a:pos x="30" y="909"/>
              </a:cxn>
              <a:cxn ang="0">
                <a:pos x="42" y="920"/>
              </a:cxn>
              <a:cxn ang="0">
                <a:pos x="55" y="927"/>
              </a:cxn>
              <a:cxn ang="0">
                <a:pos x="69" y="929"/>
              </a:cxn>
              <a:cxn ang="0">
                <a:pos x="842" y="929"/>
              </a:cxn>
              <a:cxn ang="0">
                <a:pos x="856" y="927"/>
              </a:cxn>
              <a:cxn ang="0">
                <a:pos x="869" y="920"/>
              </a:cxn>
              <a:cxn ang="0">
                <a:pos x="880" y="909"/>
              </a:cxn>
              <a:cxn ang="0">
                <a:pos x="891" y="895"/>
              </a:cxn>
              <a:cxn ang="0">
                <a:pos x="899" y="877"/>
              </a:cxn>
              <a:cxn ang="0">
                <a:pos x="906" y="857"/>
              </a:cxn>
              <a:cxn ang="0">
                <a:pos x="910" y="836"/>
              </a:cxn>
              <a:cxn ang="0">
                <a:pos x="911" y="813"/>
              </a:cxn>
              <a:cxn ang="0">
                <a:pos x="911" y="116"/>
              </a:cxn>
              <a:cxn ang="0">
                <a:pos x="910" y="93"/>
              </a:cxn>
              <a:cxn ang="0">
                <a:pos x="906" y="72"/>
              </a:cxn>
              <a:cxn ang="0">
                <a:pos x="899" y="52"/>
              </a:cxn>
              <a:cxn ang="0">
                <a:pos x="891" y="34"/>
              </a:cxn>
              <a:cxn ang="0">
                <a:pos x="880" y="20"/>
              </a:cxn>
              <a:cxn ang="0">
                <a:pos x="869" y="9"/>
              </a:cxn>
              <a:cxn ang="0">
                <a:pos x="856" y="2"/>
              </a:cxn>
              <a:cxn ang="0">
                <a:pos x="842" y="0"/>
              </a:cxn>
              <a:cxn ang="0">
                <a:pos x="69" y="0"/>
              </a:cxn>
            </a:cxnLst>
            <a:rect l="0" t="0" r="r" b="b"/>
            <a:pathLst>
              <a:path w="911" h="929">
                <a:moveTo>
                  <a:pt x="69" y="0"/>
                </a:moveTo>
                <a:lnTo>
                  <a:pt x="55" y="2"/>
                </a:lnTo>
                <a:lnTo>
                  <a:pt x="42" y="9"/>
                </a:lnTo>
                <a:lnTo>
                  <a:pt x="30" y="20"/>
                </a:lnTo>
                <a:lnTo>
                  <a:pt x="20" y="34"/>
                </a:lnTo>
                <a:lnTo>
                  <a:pt x="11" y="52"/>
                </a:lnTo>
                <a:lnTo>
                  <a:pt x="5" y="72"/>
                </a:lnTo>
                <a:lnTo>
                  <a:pt x="1" y="93"/>
                </a:lnTo>
                <a:lnTo>
                  <a:pt x="0" y="116"/>
                </a:lnTo>
                <a:lnTo>
                  <a:pt x="0" y="813"/>
                </a:lnTo>
                <a:lnTo>
                  <a:pt x="1" y="836"/>
                </a:lnTo>
                <a:lnTo>
                  <a:pt x="5" y="857"/>
                </a:lnTo>
                <a:lnTo>
                  <a:pt x="11" y="877"/>
                </a:lnTo>
                <a:lnTo>
                  <a:pt x="20" y="895"/>
                </a:lnTo>
                <a:lnTo>
                  <a:pt x="30" y="909"/>
                </a:lnTo>
                <a:lnTo>
                  <a:pt x="42" y="920"/>
                </a:lnTo>
                <a:lnTo>
                  <a:pt x="55" y="927"/>
                </a:lnTo>
                <a:lnTo>
                  <a:pt x="69" y="929"/>
                </a:lnTo>
                <a:lnTo>
                  <a:pt x="842" y="929"/>
                </a:lnTo>
                <a:lnTo>
                  <a:pt x="856" y="927"/>
                </a:lnTo>
                <a:lnTo>
                  <a:pt x="869" y="920"/>
                </a:lnTo>
                <a:lnTo>
                  <a:pt x="880" y="909"/>
                </a:lnTo>
                <a:lnTo>
                  <a:pt x="891" y="895"/>
                </a:lnTo>
                <a:lnTo>
                  <a:pt x="899" y="877"/>
                </a:lnTo>
                <a:lnTo>
                  <a:pt x="906" y="857"/>
                </a:lnTo>
                <a:lnTo>
                  <a:pt x="910" y="836"/>
                </a:lnTo>
                <a:lnTo>
                  <a:pt x="911" y="813"/>
                </a:lnTo>
                <a:lnTo>
                  <a:pt x="911" y="116"/>
                </a:lnTo>
                <a:lnTo>
                  <a:pt x="910" y="93"/>
                </a:lnTo>
                <a:lnTo>
                  <a:pt x="906" y="72"/>
                </a:lnTo>
                <a:lnTo>
                  <a:pt x="899" y="52"/>
                </a:lnTo>
                <a:lnTo>
                  <a:pt x="891" y="34"/>
                </a:lnTo>
                <a:lnTo>
                  <a:pt x="880" y="20"/>
                </a:lnTo>
                <a:lnTo>
                  <a:pt x="869" y="9"/>
                </a:lnTo>
                <a:lnTo>
                  <a:pt x="856" y="2"/>
                </a:lnTo>
                <a:lnTo>
                  <a:pt x="842" y="0"/>
                </a:lnTo>
                <a:lnTo>
                  <a:pt x="69" y="0"/>
                </a:lnTo>
                <a:close/>
              </a:path>
            </a:pathLst>
          </a:custGeom>
          <a:solidFill>
            <a:srgbClr val="FFFFCC"/>
          </a:solidFill>
          <a:ln w="9525">
            <a:solidFill>
              <a:srgbClr val="000000"/>
            </a:solidFill>
            <a:prstDash val="solid"/>
            <a:round/>
            <a:headEnd/>
            <a:tailEnd/>
          </a:ln>
        </p:spPr>
        <p:txBody>
          <a:bodyPr/>
          <a:lstStyle/>
          <a:p>
            <a:endParaRPr lang="zh-CN" altLang="en-US"/>
          </a:p>
        </p:txBody>
      </p:sp>
      <p:sp>
        <p:nvSpPr>
          <p:cNvPr id="20780" name="Rectangle 300"/>
          <p:cNvSpPr>
            <a:spLocks noChangeArrowheads="1"/>
          </p:cNvSpPr>
          <p:nvPr/>
        </p:nvSpPr>
        <p:spPr bwMode="auto">
          <a:xfrm>
            <a:off x="1371600" y="5562600"/>
            <a:ext cx="825500" cy="198438"/>
          </a:xfrm>
          <a:prstGeom prst="rect">
            <a:avLst/>
          </a:prstGeom>
          <a:noFill/>
          <a:ln w="9525">
            <a:noFill/>
            <a:miter lim="800000"/>
            <a:headEnd/>
            <a:tailEnd/>
          </a:ln>
        </p:spPr>
        <p:txBody>
          <a:bodyPr wrap="none" lIns="0" tIns="0" rIns="0" bIns="0">
            <a:spAutoFit/>
          </a:bodyPr>
          <a:lstStyle/>
          <a:p>
            <a:r>
              <a:rPr kumimoji="1" lang="zh-CN" altLang="en-US" sz="1300">
                <a:solidFill>
                  <a:srgbClr val="000000"/>
                </a:solidFill>
                <a:latin typeface="Times New Roman" pitchFamily="18" charset="0"/>
              </a:rPr>
              <a:t>时钟处理板</a:t>
            </a:r>
            <a:endParaRPr kumimoji="1" lang="zh-CN" altLang="en-US" sz="2400">
              <a:latin typeface="Times New Roman" pitchFamily="18" charset="0"/>
            </a:endParaRPr>
          </a:p>
        </p:txBody>
      </p:sp>
      <p:grpSp>
        <p:nvGrpSpPr>
          <p:cNvPr id="7" name="Group 301"/>
          <p:cNvGrpSpPr>
            <a:grpSpLocks/>
          </p:cNvGrpSpPr>
          <p:nvPr/>
        </p:nvGrpSpPr>
        <p:grpSpPr bwMode="auto">
          <a:xfrm flipH="1">
            <a:off x="533400" y="5562600"/>
            <a:ext cx="685800" cy="152400"/>
            <a:chOff x="2593" y="2913"/>
            <a:chExt cx="383" cy="56"/>
          </a:xfrm>
        </p:grpSpPr>
        <p:sp>
          <p:nvSpPr>
            <p:cNvPr id="20782" name="Line 302"/>
            <p:cNvSpPr>
              <a:spLocks noChangeShapeType="1"/>
            </p:cNvSpPr>
            <p:nvPr/>
          </p:nvSpPr>
          <p:spPr bwMode="auto">
            <a:xfrm>
              <a:off x="2657" y="2941"/>
              <a:ext cx="319" cy="1"/>
            </a:xfrm>
            <a:prstGeom prst="line">
              <a:avLst/>
            </a:prstGeom>
            <a:noFill/>
            <a:ln w="9525">
              <a:solidFill>
                <a:srgbClr val="993366"/>
              </a:solidFill>
              <a:round/>
              <a:headEnd/>
              <a:tailEnd/>
            </a:ln>
          </p:spPr>
          <p:txBody>
            <a:bodyPr/>
            <a:lstStyle/>
            <a:p>
              <a:endParaRPr lang="zh-CN" altLang="en-US"/>
            </a:p>
          </p:txBody>
        </p:sp>
        <p:sp>
          <p:nvSpPr>
            <p:cNvPr id="20783" name="Freeform 303"/>
            <p:cNvSpPr>
              <a:spLocks/>
            </p:cNvSpPr>
            <p:nvPr/>
          </p:nvSpPr>
          <p:spPr bwMode="auto">
            <a:xfrm>
              <a:off x="2593" y="2913"/>
              <a:ext cx="66" cy="56"/>
            </a:xfrm>
            <a:custGeom>
              <a:avLst/>
              <a:gdLst/>
              <a:ahLst/>
              <a:cxnLst>
                <a:cxn ang="0">
                  <a:pos x="66" y="0"/>
                </a:cxn>
                <a:cxn ang="0">
                  <a:pos x="0" y="57"/>
                </a:cxn>
                <a:cxn ang="0">
                  <a:pos x="66" y="113"/>
                </a:cxn>
                <a:cxn ang="0">
                  <a:pos x="66" y="0"/>
                </a:cxn>
              </a:cxnLst>
              <a:rect l="0" t="0" r="r" b="b"/>
              <a:pathLst>
                <a:path w="66" h="113">
                  <a:moveTo>
                    <a:pt x="66" y="0"/>
                  </a:moveTo>
                  <a:lnTo>
                    <a:pt x="0" y="57"/>
                  </a:lnTo>
                  <a:lnTo>
                    <a:pt x="66" y="113"/>
                  </a:lnTo>
                  <a:lnTo>
                    <a:pt x="66" y="0"/>
                  </a:lnTo>
                  <a:close/>
                </a:path>
              </a:pathLst>
            </a:custGeom>
            <a:solidFill>
              <a:srgbClr val="993366"/>
            </a:solidFill>
            <a:ln w="9525">
              <a:noFill/>
              <a:round/>
              <a:headEnd/>
              <a:tailEnd/>
            </a:ln>
          </p:spPr>
          <p:txBody>
            <a:bodyPr/>
            <a:lstStyle/>
            <a:p>
              <a:endParaRPr lang="zh-CN" altLang="en-US"/>
            </a:p>
          </p:txBody>
        </p:sp>
      </p:grpSp>
      <p:sp>
        <p:nvSpPr>
          <p:cNvPr id="20784" name="Rectangle 304"/>
          <p:cNvSpPr>
            <a:spLocks noChangeArrowheads="1"/>
          </p:cNvSpPr>
          <p:nvPr/>
        </p:nvSpPr>
        <p:spPr bwMode="auto">
          <a:xfrm>
            <a:off x="457200" y="5334000"/>
            <a:ext cx="696913" cy="198438"/>
          </a:xfrm>
          <a:prstGeom prst="rect">
            <a:avLst/>
          </a:prstGeom>
          <a:noFill/>
          <a:ln w="9525">
            <a:noFill/>
            <a:miter lim="800000"/>
            <a:headEnd/>
            <a:tailEnd/>
          </a:ln>
        </p:spPr>
        <p:txBody>
          <a:bodyPr wrap="none" lIns="0" tIns="0" rIns="0" bIns="0">
            <a:spAutoFit/>
          </a:bodyPr>
          <a:lstStyle/>
          <a:p>
            <a:r>
              <a:rPr kumimoji="1" lang="zh-CN" altLang="en-US" sz="1300">
                <a:solidFill>
                  <a:srgbClr val="000000"/>
                </a:solidFill>
                <a:latin typeface="Times New Roman" pitchFamily="18" charset="0"/>
              </a:rPr>
              <a:t>加速器</a:t>
            </a:r>
            <a:r>
              <a:rPr kumimoji="1" lang="en-US" altLang="zh-CN" sz="1300">
                <a:solidFill>
                  <a:srgbClr val="000000"/>
                </a:solidFill>
                <a:latin typeface="Times New Roman" pitchFamily="18" charset="0"/>
              </a:rPr>
              <a:t>RF</a:t>
            </a:r>
            <a:endParaRPr kumimoji="1" lang="en-US" altLang="zh-CN" sz="2400">
              <a:latin typeface="Times New Roman" pitchFamily="18" charset="0"/>
            </a:endParaRPr>
          </a:p>
        </p:txBody>
      </p:sp>
      <p:sp>
        <p:nvSpPr>
          <p:cNvPr id="20785" name="Line 305"/>
          <p:cNvSpPr>
            <a:spLocks noChangeShapeType="1"/>
          </p:cNvSpPr>
          <p:nvPr/>
        </p:nvSpPr>
        <p:spPr bwMode="auto">
          <a:xfrm>
            <a:off x="2286000" y="5715000"/>
            <a:ext cx="1752600" cy="0"/>
          </a:xfrm>
          <a:prstGeom prst="line">
            <a:avLst/>
          </a:prstGeom>
          <a:noFill/>
          <a:ln w="9525">
            <a:solidFill>
              <a:srgbClr val="FF0000"/>
            </a:solidFill>
            <a:round/>
            <a:headEnd/>
            <a:tailEnd type="triangle" w="med" len="med"/>
          </a:ln>
          <a:effectLst/>
        </p:spPr>
        <p:txBody>
          <a:bodyPr/>
          <a:lstStyle/>
          <a:p>
            <a:endParaRPr lang="zh-CN" altLang="en-US"/>
          </a:p>
        </p:txBody>
      </p:sp>
      <p:sp>
        <p:nvSpPr>
          <p:cNvPr id="20786" name="Text Box 306"/>
          <p:cNvSpPr txBox="1">
            <a:spLocks noChangeArrowheads="1"/>
          </p:cNvSpPr>
          <p:nvPr/>
        </p:nvSpPr>
        <p:spPr bwMode="auto">
          <a:xfrm>
            <a:off x="2667000" y="5410200"/>
            <a:ext cx="990600" cy="396875"/>
          </a:xfrm>
          <a:prstGeom prst="rect">
            <a:avLst/>
          </a:prstGeom>
          <a:noFill/>
          <a:ln w="9525">
            <a:noFill/>
            <a:miter lim="800000"/>
            <a:headEnd/>
            <a:tailEnd/>
          </a:ln>
          <a:effectLst/>
        </p:spPr>
        <p:txBody>
          <a:bodyPr>
            <a:spAutoFit/>
          </a:bodyPr>
          <a:lstStyle/>
          <a:p>
            <a:pPr>
              <a:spcBef>
                <a:spcPct val="50000"/>
              </a:spcBef>
            </a:pPr>
            <a:r>
              <a:rPr kumimoji="1" lang="zh-CN" altLang="en-US" sz="2000">
                <a:solidFill>
                  <a:srgbClr val="FF0000"/>
                </a:solidFill>
                <a:latin typeface="Times New Roman" pitchFamily="18" charset="0"/>
              </a:rPr>
              <a:t>光纤</a:t>
            </a:r>
          </a:p>
        </p:txBody>
      </p:sp>
      <p:sp>
        <p:nvSpPr>
          <p:cNvPr id="20787" name="AutoShape 307"/>
          <p:cNvSpPr>
            <a:spLocks noChangeArrowheads="1"/>
          </p:cNvSpPr>
          <p:nvPr/>
        </p:nvSpPr>
        <p:spPr bwMode="auto">
          <a:xfrm>
            <a:off x="4953000" y="5715000"/>
            <a:ext cx="2209800" cy="76200"/>
          </a:xfrm>
          <a:prstGeom prst="rightArrow">
            <a:avLst>
              <a:gd name="adj1" fmla="val 50000"/>
              <a:gd name="adj2" fmla="val 725000"/>
            </a:avLst>
          </a:prstGeom>
          <a:solidFill>
            <a:srgbClr val="FF0000"/>
          </a:solidFill>
          <a:ln w="9525">
            <a:solidFill>
              <a:srgbClr val="FF0000"/>
            </a:solidFill>
            <a:miter lim="800000"/>
            <a:headEnd/>
            <a:tailEnd/>
          </a:ln>
          <a:effectLst/>
        </p:spPr>
        <p:txBody>
          <a:bodyPr wrap="none" anchor="ctr"/>
          <a:lstStyle/>
          <a:p>
            <a:endParaRPr lang="zh-CN" altLang="en-US"/>
          </a:p>
        </p:txBody>
      </p:sp>
      <p:sp>
        <p:nvSpPr>
          <p:cNvPr id="20788" name="Line 308"/>
          <p:cNvSpPr>
            <a:spLocks noChangeShapeType="1"/>
          </p:cNvSpPr>
          <p:nvPr/>
        </p:nvSpPr>
        <p:spPr bwMode="auto">
          <a:xfrm>
            <a:off x="4876800" y="5562600"/>
            <a:ext cx="1752600" cy="0"/>
          </a:xfrm>
          <a:prstGeom prst="line">
            <a:avLst/>
          </a:prstGeom>
          <a:noFill/>
          <a:ln w="9525">
            <a:solidFill>
              <a:schemeClr val="tx1"/>
            </a:solidFill>
            <a:round/>
            <a:headEnd/>
            <a:tailEnd/>
          </a:ln>
          <a:effectLst/>
        </p:spPr>
        <p:txBody>
          <a:bodyPr/>
          <a:lstStyle/>
          <a:p>
            <a:endParaRPr lang="zh-CN" altLang="en-US"/>
          </a:p>
        </p:txBody>
      </p:sp>
      <p:sp>
        <p:nvSpPr>
          <p:cNvPr id="20789" name="Line 309"/>
          <p:cNvSpPr>
            <a:spLocks noChangeShapeType="1"/>
          </p:cNvSpPr>
          <p:nvPr/>
        </p:nvSpPr>
        <p:spPr bwMode="auto">
          <a:xfrm flipV="1">
            <a:off x="6629400" y="4876800"/>
            <a:ext cx="0" cy="685800"/>
          </a:xfrm>
          <a:prstGeom prst="line">
            <a:avLst/>
          </a:prstGeom>
          <a:noFill/>
          <a:ln w="9525">
            <a:solidFill>
              <a:schemeClr val="tx1"/>
            </a:solidFill>
            <a:round/>
            <a:headEnd/>
            <a:tailEnd type="triangle" w="med" len="med"/>
          </a:ln>
          <a:effectLst/>
        </p:spPr>
        <p:txBody>
          <a:bodyPr/>
          <a:lstStyle/>
          <a:p>
            <a:endParaRPr lang="zh-CN" altLang="en-US"/>
          </a:p>
        </p:txBody>
      </p:sp>
      <p:sp>
        <p:nvSpPr>
          <p:cNvPr id="20791" name="Line 311"/>
          <p:cNvSpPr>
            <a:spLocks noChangeShapeType="1"/>
          </p:cNvSpPr>
          <p:nvPr/>
        </p:nvSpPr>
        <p:spPr bwMode="auto">
          <a:xfrm>
            <a:off x="5715000" y="4648200"/>
            <a:ext cx="0" cy="1371600"/>
          </a:xfrm>
          <a:prstGeom prst="line">
            <a:avLst/>
          </a:prstGeom>
          <a:noFill/>
          <a:ln w="57150">
            <a:solidFill>
              <a:srgbClr val="FF0000"/>
            </a:solidFill>
            <a:round/>
            <a:headEnd/>
            <a:tailEnd/>
          </a:ln>
          <a:effectLst/>
        </p:spPr>
        <p:txBody>
          <a:bodyPr/>
          <a:lstStyle/>
          <a:p>
            <a:endParaRPr lang="zh-CN" altLang="en-US"/>
          </a:p>
        </p:txBody>
      </p:sp>
      <p:sp>
        <p:nvSpPr>
          <p:cNvPr id="20792" name="Line 312"/>
          <p:cNvSpPr>
            <a:spLocks noChangeShapeType="1"/>
          </p:cNvSpPr>
          <p:nvPr/>
        </p:nvSpPr>
        <p:spPr bwMode="auto">
          <a:xfrm>
            <a:off x="5715000" y="6019800"/>
            <a:ext cx="1295400" cy="0"/>
          </a:xfrm>
          <a:prstGeom prst="line">
            <a:avLst/>
          </a:prstGeom>
          <a:noFill/>
          <a:ln w="57150">
            <a:solidFill>
              <a:srgbClr val="FF0000"/>
            </a:solidFill>
            <a:round/>
            <a:headEnd/>
            <a:tailEnd type="triangle" w="med" len="med"/>
          </a:ln>
          <a:effectLst/>
        </p:spPr>
        <p:txBody>
          <a:bodyPr/>
          <a:lstStyle/>
          <a:p>
            <a:endParaRPr lang="zh-CN" altLang="en-US"/>
          </a:p>
        </p:txBody>
      </p:sp>
      <p:sp>
        <p:nvSpPr>
          <p:cNvPr id="20793" name="Rectangle 313"/>
          <p:cNvSpPr>
            <a:spLocks noChangeArrowheads="1"/>
          </p:cNvSpPr>
          <p:nvPr/>
        </p:nvSpPr>
        <p:spPr bwMode="auto">
          <a:xfrm>
            <a:off x="7391400" y="41148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0794" name="Rectangle 314"/>
          <p:cNvSpPr>
            <a:spLocks noChangeArrowheads="1"/>
          </p:cNvSpPr>
          <p:nvPr/>
        </p:nvSpPr>
        <p:spPr bwMode="auto">
          <a:xfrm>
            <a:off x="7543800" y="42672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0795" name="Rectangle 315"/>
          <p:cNvSpPr>
            <a:spLocks noChangeArrowheads="1"/>
          </p:cNvSpPr>
          <p:nvPr/>
        </p:nvSpPr>
        <p:spPr bwMode="auto">
          <a:xfrm>
            <a:off x="7696200" y="44196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0796" name="Rectangle 316"/>
          <p:cNvSpPr>
            <a:spLocks noChangeArrowheads="1"/>
          </p:cNvSpPr>
          <p:nvPr/>
        </p:nvSpPr>
        <p:spPr bwMode="auto">
          <a:xfrm>
            <a:off x="7848600" y="45720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20797" name="Text Box 317"/>
          <p:cNvSpPr txBox="1">
            <a:spLocks noChangeArrowheads="1"/>
          </p:cNvSpPr>
          <p:nvPr/>
        </p:nvSpPr>
        <p:spPr bwMode="auto">
          <a:xfrm>
            <a:off x="8001000" y="4648200"/>
            <a:ext cx="1143000" cy="396875"/>
          </a:xfrm>
          <a:prstGeom prst="rect">
            <a:avLst/>
          </a:prstGeom>
          <a:noFill/>
          <a:ln w="9525">
            <a:noFill/>
            <a:miter lim="800000"/>
            <a:headEnd/>
            <a:tailEnd/>
          </a:ln>
          <a:effectLst/>
        </p:spPr>
        <p:txBody>
          <a:bodyPr>
            <a:spAutoFit/>
          </a:bodyPr>
          <a:lstStyle/>
          <a:p>
            <a:pPr>
              <a:spcBef>
                <a:spcPct val="50000"/>
              </a:spcBef>
            </a:pPr>
            <a:r>
              <a:rPr kumimoji="1" lang="en-US" altLang="zh-CN" sz="2000">
                <a:latin typeface="Times New Roman" pitchFamily="18" charset="0"/>
              </a:rPr>
              <a:t>TROC</a:t>
            </a:r>
          </a:p>
        </p:txBody>
      </p:sp>
      <p:sp>
        <p:nvSpPr>
          <p:cNvPr id="20798" name="Rectangle 318"/>
          <p:cNvSpPr>
            <a:spLocks noChangeArrowheads="1"/>
          </p:cNvSpPr>
          <p:nvPr/>
        </p:nvSpPr>
        <p:spPr bwMode="auto">
          <a:xfrm>
            <a:off x="7772400" y="3810000"/>
            <a:ext cx="885825"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To </a:t>
            </a:r>
            <a:r>
              <a:rPr kumimoji="1" lang="zh-CN" altLang="en-US" sz="1300">
                <a:solidFill>
                  <a:srgbClr val="000000"/>
                </a:solidFill>
                <a:latin typeface="Times New Roman" pitchFamily="18" charset="0"/>
              </a:rPr>
              <a:t>触发系统</a:t>
            </a:r>
            <a:endParaRPr kumimoji="1" lang="zh-CN" altLang="en-US" sz="2400">
              <a:latin typeface="Times New Roman" pitchFamily="18" charset="0"/>
            </a:endParaRPr>
          </a:p>
        </p:txBody>
      </p:sp>
      <p:sp>
        <p:nvSpPr>
          <p:cNvPr id="20799" name="Line 319"/>
          <p:cNvSpPr>
            <a:spLocks noChangeShapeType="1"/>
          </p:cNvSpPr>
          <p:nvPr/>
        </p:nvSpPr>
        <p:spPr bwMode="auto">
          <a:xfrm>
            <a:off x="6858000" y="4343400"/>
            <a:ext cx="457200" cy="0"/>
          </a:xfrm>
          <a:prstGeom prst="line">
            <a:avLst/>
          </a:prstGeom>
          <a:noFill/>
          <a:ln w="57150">
            <a:solidFill>
              <a:schemeClr val="tx1"/>
            </a:solidFill>
            <a:round/>
            <a:headEnd/>
            <a:tailEnd type="triangle" w="med" len="med"/>
          </a:ln>
          <a:effectLst/>
        </p:spPr>
        <p:txBody>
          <a:bodyPr/>
          <a:lstStyle/>
          <a:p>
            <a:endParaRPr lang="zh-CN" altLang="en-US"/>
          </a:p>
        </p:txBody>
      </p:sp>
      <p:sp>
        <p:nvSpPr>
          <p:cNvPr id="20800" name="Line 320"/>
          <p:cNvSpPr>
            <a:spLocks noChangeShapeType="1"/>
          </p:cNvSpPr>
          <p:nvPr/>
        </p:nvSpPr>
        <p:spPr bwMode="auto">
          <a:xfrm flipH="1">
            <a:off x="5105400" y="4648200"/>
            <a:ext cx="609600" cy="0"/>
          </a:xfrm>
          <a:prstGeom prst="line">
            <a:avLst/>
          </a:prstGeom>
          <a:noFill/>
          <a:ln w="57150">
            <a:solidFill>
              <a:srgbClr val="FF0000"/>
            </a:solidFill>
            <a:round/>
            <a:headEnd/>
            <a:tailEnd type="triangle" w="med" len="med"/>
          </a:ln>
          <a:effectLst/>
        </p:spPr>
        <p:txBody>
          <a:bodyPr/>
          <a:lstStyle/>
          <a:p>
            <a:endParaRPr lang="zh-CN" altLang="en-US"/>
          </a:p>
        </p:txBody>
      </p:sp>
      <p:sp>
        <p:nvSpPr>
          <p:cNvPr id="20801" name="Line 321"/>
          <p:cNvSpPr>
            <a:spLocks noChangeShapeType="1"/>
          </p:cNvSpPr>
          <p:nvPr/>
        </p:nvSpPr>
        <p:spPr bwMode="auto">
          <a:xfrm>
            <a:off x="1828800" y="6019800"/>
            <a:ext cx="0" cy="304800"/>
          </a:xfrm>
          <a:prstGeom prst="line">
            <a:avLst/>
          </a:prstGeom>
          <a:noFill/>
          <a:ln w="9525">
            <a:solidFill>
              <a:schemeClr val="tx1"/>
            </a:solidFill>
            <a:round/>
            <a:headEnd/>
            <a:tailEnd type="triangle" w="med" len="med"/>
          </a:ln>
          <a:effectLst/>
        </p:spPr>
        <p:txBody>
          <a:bodyPr/>
          <a:lstStyle/>
          <a:p>
            <a:endParaRPr lang="zh-CN" altLang="en-US"/>
          </a:p>
        </p:txBody>
      </p:sp>
      <p:sp>
        <p:nvSpPr>
          <p:cNvPr id="20802" name="Text Box 322"/>
          <p:cNvSpPr txBox="1">
            <a:spLocks noChangeArrowheads="1"/>
          </p:cNvSpPr>
          <p:nvPr/>
        </p:nvSpPr>
        <p:spPr bwMode="auto">
          <a:xfrm>
            <a:off x="1524000" y="6324600"/>
            <a:ext cx="1447800" cy="396875"/>
          </a:xfrm>
          <a:prstGeom prst="rect">
            <a:avLst/>
          </a:prstGeom>
          <a:noFill/>
          <a:ln w="9525">
            <a:noFill/>
            <a:miter lim="800000"/>
            <a:headEnd/>
            <a:tailEnd/>
          </a:ln>
          <a:effectLst/>
        </p:spPr>
        <p:txBody>
          <a:bodyPr>
            <a:spAutoFit/>
          </a:bodyPr>
          <a:lstStyle/>
          <a:p>
            <a:pPr>
              <a:spcBef>
                <a:spcPct val="50000"/>
              </a:spcBef>
            </a:pPr>
            <a:r>
              <a:rPr kumimoji="1" lang="en-US" altLang="zh-CN" sz="2000">
                <a:latin typeface="Times New Roman" pitchFamily="18" charset="0"/>
              </a:rPr>
              <a:t>TOF</a:t>
            </a:r>
            <a:r>
              <a:rPr kumimoji="1" lang="zh-CN" altLang="en-US" sz="2000">
                <a:latin typeface="Times New Roman" pitchFamily="18" charset="0"/>
              </a:rPr>
              <a:t>电子学</a:t>
            </a:r>
          </a:p>
        </p:txBody>
      </p:sp>
      <p:sp>
        <p:nvSpPr>
          <p:cNvPr id="20803" name="Text Box 323"/>
          <p:cNvSpPr txBox="1">
            <a:spLocks noChangeArrowheads="1"/>
          </p:cNvSpPr>
          <p:nvPr/>
        </p:nvSpPr>
        <p:spPr bwMode="auto">
          <a:xfrm>
            <a:off x="5410200" y="6096000"/>
            <a:ext cx="1371600" cy="336550"/>
          </a:xfrm>
          <a:prstGeom prst="rect">
            <a:avLst/>
          </a:prstGeom>
          <a:noFill/>
          <a:ln w="9525">
            <a:noFill/>
            <a:miter lim="800000"/>
            <a:headEnd/>
            <a:tailEnd/>
          </a:ln>
          <a:effectLst/>
        </p:spPr>
        <p:txBody>
          <a:bodyPr>
            <a:spAutoFit/>
          </a:bodyPr>
          <a:lstStyle/>
          <a:p>
            <a:pPr>
              <a:spcBef>
                <a:spcPct val="50000"/>
              </a:spcBef>
            </a:pPr>
            <a:r>
              <a:rPr kumimoji="1" lang="zh-CN" altLang="en-US" sz="1600">
                <a:latin typeface="Times New Roman" pitchFamily="18" charset="0"/>
              </a:rPr>
              <a:t>快控制信号</a:t>
            </a:r>
          </a:p>
        </p:txBody>
      </p:sp>
      <p:sp>
        <p:nvSpPr>
          <p:cNvPr id="20804" name="AutoShape 324"/>
          <p:cNvSpPr>
            <a:spLocks noChangeArrowheads="1"/>
          </p:cNvSpPr>
          <p:nvPr/>
        </p:nvSpPr>
        <p:spPr bwMode="auto">
          <a:xfrm>
            <a:off x="5181600" y="4191000"/>
            <a:ext cx="762000" cy="152400"/>
          </a:xfrm>
          <a:prstGeom prst="leftRightArrow">
            <a:avLst>
              <a:gd name="adj1" fmla="val 50000"/>
              <a:gd name="adj2" fmla="val 100000"/>
            </a:avLst>
          </a:prstGeom>
          <a:solidFill>
            <a:schemeClr val="tx1"/>
          </a:solidFill>
          <a:ln w="9525">
            <a:solidFill>
              <a:schemeClr val="tx1"/>
            </a:solidFill>
            <a:miter lim="800000"/>
            <a:headEnd/>
            <a:tailEnd/>
          </a:ln>
          <a:effectLst/>
        </p:spPr>
        <p:txBody>
          <a:bodyPr wrap="none" anchor="ctr"/>
          <a:lstStyle/>
          <a:p>
            <a:endParaRPr lang="zh-CN" altLang="en-US"/>
          </a:p>
        </p:txBody>
      </p:sp>
      <p:sp>
        <p:nvSpPr>
          <p:cNvPr id="20805" name="Line 325"/>
          <p:cNvSpPr>
            <a:spLocks noChangeShapeType="1"/>
          </p:cNvSpPr>
          <p:nvPr/>
        </p:nvSpPr>
        <p:spPr bwMode="auto">
          <a:xfrm flipH="1">
            <a:off x="2209800" y="3505200"/>
            <a:ext cx="1752600" cy="0"/>
          </a:xfrm>
          <a:prstGeom prst="line">
            <a:avLst/>
          </a:prstGeom>
          <a:noFill/>
          <a:ln w="9525">
            <a:solidFill>
              <a:srgbClr val="33CC33"/>
            </a:solidFill>
            <a:round/>
            <a:headEnd/>
            <a:tailEnd type="triangle" w="med" len="med"/>
          </a:ln>
          <a:effectLst/>
        </p:spPr>
        <p:txBody>
          <a:bodyPr/>
          <a:lstStyle/>
          <a:p>
            <a:endParaRPr lang="zh-CN" altLang="en-US"/>
          </a:p>
        </p:txBody>
      </p:sp>
      <p:sp>
        <p:nvSpPr>
          <p:cNvPr id="20806" name="Line 326"/>
          <p:cNvSpPr>
            <a:spLocks noChangeShapeType="1"/>
          </p:cNvSpPr>
          <p:nvPr/>
        </p:nvSpPr>
        <p:spPr bwMode="auto">
          <a:xfrm>
            <a:off x="304800" y="3962400"/>
            <a:ext cx="8686800" cy="0"/>
          </a:xfrm>
          <a:prstGeom prst="line">
            <a:avLst/>
          </a:prstGeom>
          <a:noFill/>
          <a:ln w="9525">
            <a:solidFill>
              <a:schemeClr val="tx1"/>
            </a:solidFill>
            <a:prstDash val="lgDashDotDot"/>
            <a:round/>
            <a:headEnd/>
            <a:tailEnd/>
          </a:ln>
          <a:effectLst/>
        </p:spPr>
        <p:txBody>
          <a:bodyPr/>
          <a:lstStyle/>
          <a:p>
            <a:endParaRPr lang="zh-CN" altLang="en-US"/>
          </a:p>
        </p:txBody>
      </p:sp>
      <p:sp>
        <p:nvSpPr>
          <p:cNvPr id="20807" name="Rectangle 327"/>
          <p:cNvSpPr>
            <a:spLocks noChangeArrowheads="1"/>
          </p:cNvSpPr>
          <p:nvPr/>
        </p:nvSpPr>
        <p:spPr bwMode="auto">
          <a:xfrm>
            <a:off x="442913" y="4200525"/>
            <a:ext cx="657225" cy="412750"/>
          </a:xfrm>
          <a:prstGeom prst="rect">
            <a:avLst/>
          </a:prstGeom>
          <a:noFill/>
          <a:ln w="9525">
            <a:noFill/>
            <a:miter lim="800000"/>
            <a:headEnd/>
            <a:tailEnd/>
          </a:ln>
          <a:effectLst/>
        </p:spPr>
        <p:txBody>
          <a:bodyPr wrap="none">
            <a:spAutoFit/>
          </a:bodyPr>
          <a:lstStyle/>
          <a:p>
            <a:r>
              <a:rPr kumimoji="1" lang="en-US" altLang="zh-CN" sz="2100">
                <a:solidFill>
                  <a:srgbClr val="000000"/>
                </a:solidFill>
                <a:latin typeface="Times New Roman" pitchFamily="18" charset="0"/>
              </a:rPr>
              <a:t>FCS</a:t>
            </a:r>
          </a:p>
        </p:txBody>
      </p:sp>
      <p:sp>
        <p:nvSpPr>
          <p:cNvPr id="20808" name="Rectangle 328"/>
          <p:cNvSpPr>
            <a:spLocks noChangeArrowheads="1"/>
          </p:cNvSpPr>
          <p:nvPr/>
        </p:nvSpPr>
        <p:spPr bwMode="auto">
          <a:xfrm>
            <a:off x="304800" y="3505200"/>
            <a:ext cx="703263" cy="412750"/>
          </a:xfrm>
          <a:prstGeom prst="rect">
            <a:avLst/>
          </a:prstGeom>
          <a:noFill/>
          <a:ln w="9525">
            <a:noFill/>
            <a:miter lim="800000"/>
            <a:headEnd/>
            <a:tailEnd/>
          </a:ln>
          <a:effectLst/>
        </p:spPr>
        <p:txBody>
          <a:bodyPr wrap="none">
            <a:spAutoFit/>
          </a:bodyPr>
          <a:lstStyle/>
          <a:p>
            <a:r>
              <a:rPr kumimoji="1" lang="en-US" altLang="zh-CN" sz="2100">
                <a:solidFill>
                  <a:srgbClr val="000000"/>
                </a:solidFill>
                <a:latin typeface="Times New Roman" pitchFamily="18" charset="0"/>
              </a:rPr>
              <a:t>GLT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日期占位符 3"/>
          <p:cNvSpPr>
            <a:spLocks noGrp="1"/>
          </p:cNvSpPr>
          <p:nvPr>
            <p:ph type="dt" sz="half" idx="10"/>
          </p:nvPr>
        </p:nvSpPr>
        <p:spPr/>
        <p:txBody>
          <a:bodyPr/>
          <a:lstStyle/>
          <a:p>
            <a:r>
              <a:rPr lang="en-US" altLang="zh-CN" smtClean="0"/>
              <a:t>2014-7-18 IHEP</a:t>
            </a:r>
            <a:endParaRPr lang="en-US" altLang="zh-CN"/>
          </a:p>
        </p:txBody>
      </p:sp>
      <p:sp>
        <p:nvSpPr>
          <p:cNvPr id="7" name="灯片编号占位符 4"/>
          <p:cNvSpPr>
            <a:spLocks noGrp="1"/>
          </p:cNvSpPr>
          <p:nvPr>
            <p:ph type="sldNum" sz="quarter" idx="11"/>
          </p:nvPr>
        </p:nvSpPr>
        <p:spPr/>
        <p:txBody>
          <a:bodyPr/>
          <a:lstStyle/>
          <a:p>
            <a:fld id="{D7EEBE9E-FE9C-4D0A-9407-9098755079A7}" type="slidenum">
              <a:rPr lang="en-US" altLang="zh-CN"/>
              <a:pPr/>
              <a:t>56</a:t>
            </a:fld>
            <a:endParaRPr lang="en-US" altLang="zh-CN"/>
          </a:p>
        </p:txBody>
      </p:sp>
      <p:sp>
        <p:nvSpPr>
          <p:cNvPr id="8" name="页脚占位符 5"/>
          <p:cNvSpPr>
            <a:spLocks noGrp="1"/>
          </p:cNvSpPr>
          <p:nvPr>
            <p:ph type="ftr" sz="quarter" idx="12"/>
          </p:nvPr>
        </p:nvSpPr>
        <p:spPr/>
        <p:txBody>
          <a:bodyPr/>
          <a:lstStyle/>
          <a:p>
            <a:r>
              <a:rPr lang="pt-BR" altLang="zh-CN" smtClean="0"/>
              <a:t>Z.-A. LIU     EPC Seminar</a:t>
            </a:r>
            <a:endParaRPr lang="en-US" altLang="zh-CN"/>
          </a:p>
        </p:txBody>
      </p:sp>
      <p:sp>
        <p:nvSpPr>
          <p:cNvPr id="186370" name="Rectangle 2"/>
          <p:cNvSpPr>
            <a:spLocks noGrp="1" noRot="1" noChangeArrowheads="1"/>
          </p:cNvSpPr>
          <p:nvPr>
            <p:ph type="title"/>
          </p:nvPr>
        </p:nvSpPr>
        <p:spPr>
          <a:xfrm>
            <a:off x="179388" y="71438"/>
            <a:ext cx="8134350" cy="549275"/>
          </a:xfrm>
          <a:solidFill>
            <a:srgbClr val="0000FF"/>
          </a:solidFill>
        </p:spPr>
        <p:txBody>
          <a:bodyPr/>
          <a:lstStyle/>
          <a:p>
            <a:r>
              <a:rPr lang="en-US" altLang="zh-CN" sz="4000"/>
              <a:t>Global trigger</a:t>
            </a:r>
            <a:r>
              <a:rPr lang="en-US" altLang="zh-CN" sz="3200"/>
              <a:t> </a:t>
            </a:r>
          </a:p>
        </p:txBody>
      </p:sp>
      <p:sp>
        <p:nvSpPr>
          <p:cNvPr id="186371" name="Rectangle 3"/>
          <p:cNvSpPr>
            <a:spLocks noGrp="1" noChangeArrowheads="1"/>
          </p:cNvSpPr>
          <p:nvPr>
            <p:ph type="body" idx="1"/>
          </p:nvPr>
        </p:nvSpPr>
        <p:spPr>
          <a:xfrm>
            <a:off x="107950" y="908050"/>
            <a:ext cx="4535488" cy="5764213"/>
          </a:xfrm>
        </p:spPr>
        <p:txBody>
          <a:bodyPr/>
          <a:lstStyle/>
          <a:p>
            <a:pPr>
              <a:buClr>
                <a:schemeClr val="tx1"/>
              </a:buClr>
            </a:pPr>
            <a:r>
              <a:rPr lang="zh-CN" altLang="en-US"/>
              <a:t>定标器</a:t>
            </a:r>
          </a:p>
          <a:p>
            <a:pPr>
              <a:buClr>
                <a:schemeClr val="tx1"/>
              </a:buClr>
            </a:pPr>
            <a:r>
              <a:rPr lang="en-US" altLang="zh-CN"/>
              <a:t>SAF </a:t>
            </a:r>
            <a:r>
              <a:rPr lang="zh-CN" altLang="en-US"/>
              <a:t>与</a:t>
            </a:r>
            <a:r>
              <a:rPr lang="en-US" altLang="zh-CN"/>
              <a:t>GTL </a:t>
            </a:r>
            <a:r>
              <a:rPr lang="zh-CN" altLang="en-US"/>
              <a:t>插件</a:t>
            </a:r>
          </a:p>
        </p:txBody>
      </p:sp>
      <p:pic>
        <p:nvPicPr>
          <p:cNvPr id="186372" name="Picture 4" descr="CIMG2775a"/>
          <p:cNvPicPr>
            <a:picLocks noChangeAspect="1" noChangeArrowheads="1"/>
          </p:cNvPicPr>
          <p:nvPr/>
        </p:nvPicPr>
        <p:blipFill>
          <a:blip r:embed="rId2"/>
          <a:srcRect/>
          <a:stretch>
            <a:fillRect/>
          </a:stretch>
        </p:blipFill>
        <p:spPr bwMode="auto">
          <a:xfrm>
            <a:off x="250825" y="3500438"/>
            <a:ext cx="4105275" cy="3079750"/>
          </a:xfrm>
          <a:prstGeom prst="rect">
            <a:avLst/>
          </a:prstGeom>
          <a:noFill/>
        </p:spPr>
      </p:pic>
      <p:pic>
        <p:nvPicPr>
          <p:cNvPr id="186373" name="Picture 5"/>
          <p:cNvPicPr>
            <a:picLocks noChangeAspect="1" noChangeArrowheads="1"/>
          </p:cNvPicPr>
          <p:nvPr/>
        </p:nvPicPr>
        <p:blipFill>
          <a:blip r:embed="rId3" cstate="print"/>
          <a:srcRect/>
          <a:stretch>
            <a:fillRect/>
          </a:stretch>
        </p:blipFill>
        <p:spPr bwMode="auto">
          <a:xfrm>
            <a:off x="4500563" y="3159125"/>
            <a:ext cx="4679950" cy="350996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日期占位符 2"/>
          <p:cNvSpPr>
            <a:spLocks noGrp="1"/>
          </p:cNvSpPr>
          <p:nvPr>
            <p:ph type="dt" sz="half" idx="10"/>
          </p:nvPr>
        </p:nvSpPr>
        <p:spPr/>
        <p:txBody>
          <a:bodyPr/>
          <a:lstStyle/>
          <a:p>
            <a:r>
              <a:rPr lang="en-US" altLang="zh-CN" smtClean="0"/>
              <a:t>2014-7-18 IHEP</a:t>
            </a:r>
            <a:endParaRPr lang="en-US" altLang="zh-CN"/>
          </a:p>
        </p:txBody>
      </p:sp>
      <p:sp>
        <p:nvSpPr>
          <p:cNvPr id="406" name="灯片编号占位符 3"/>
          <p:cNvSpPr>
            <a:spLocks noGrp="1"/>
          </p:cNvSpPr>
          <p:nvPr>
            <p:ph type="sldNum" sz="quarter" idx="11"/>
          </p:nvPr>
        </p:nvSpPr>
        <p:spPr/>
        <p:txBody>
          <a:bodyPr/>
          <a:lstStyle/>
          <a:p>
            <a:fld id="{37F1EA50-B9E1-4157-B838-6D1BC9F49412}" type="slidenum">
              <a:rPr lang="en-US" altLang="zh-CN"/>
              <a:pPr/>
              <a:t>57</a:t>
            </a:fld>
            <a:endParaRPr lang="en-US" altLang="zh-CN"/>
          </a:p>
        </p:txBody>
      </p:sp>
      <p:sp>
        <p:nvSpPr>
          <p:cNvPr id="407" name="页脚占位符 4"/>
          <p:cNvSpPr>
            <a:spLocks noGrp="1"/>
          </p:cNvSpPr>
          <p:nvPr>
            <p:ph type="ftr" sz="quarter" idx="12"/>
          </p:nvPr>
        </p:nvSpPr>
        <p:spPr/>
        <p:txBody>
          <a:bodyPr/>
          <a:lstStyle/>
          <a:p>
            <a:r>
              <a:rPr lang="pt-BR" altLang="zh-CN" smtClean="0"/>
              <a:t>Z.-A. LIU     EPC Seminar</a:t>
            </a:r>
            <a:endParaRPr lang="en-US" altLang="zh-CN"/>
          </a:p>
        </p:txBody>
      </p:sp>
      <p:sp>
        <p:nvSpPr>
          <p:cNvPr id="187394" name="Rectangle 2"/>
          <p:cNvSpPr>
            <a:spLocks noChangeArrowheads="1"/>
          </p:cNvSpPr>
          <p:nvPr/>
        </p:nvSpPr>
        <p:spPr bwMode="auto">
          <a:xfrm>
            <a:off x="4114800" y="5334000"/>
            <a:ext cx="762000" cy="6858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7395" name="Rectangle 3"/>
          <p:cNvSpPr>
            <a:spLocks noGrp="1" noRot="1" noChangeArrowheads="1"/>
          </p:cNvSpPr>
          <p:nvPr>
            <p:ph type="title"/>
          </p:nvPr>
        </p:nvSpPr>
        <p:spPr>
          <a:xfrm>
            <a:off x="381000" y="144463"/>
            <a:ext cx="8534400" cy="620712"/>
          </a:xfrm>
          <a:solidFill>
            <a:srgbClr val="0000FF"/>
          </a:solidFill>
        </p:spPr>
        <p:txBody>
          <a:bodyPr/>
          <a:lstStyle/>
          <a:p>
            <a:r>
              <a:rPr lang="en-US" altLang="zh-CN" sz="4000"/>
              <a:t>System Clock and Fast Control </a:t>
            </a:r>
          </a:p>
        </p:txBody>
      </p:sp>
      <p:sp>
        <p:nvSpPr>
          <p:cNvPr id="187396" name="Rectangle 4"/>
          <p:cNvSpPr>
            <a:spLocks noChangeArrowheads="1"/>
          </p:cNvSpPr>
          <p:nvPr/>
        </p:nvSpPr>
        <p:spPr bwMode="auto">
          <a:xfrm>
            <a:off x="827088" y="981075"/>
            <a:ext cx="5005387" cy="565150"/>
          </a:xfrm>
          <a:prstGeom prst="rect">
            <a:avLst/>
          </a:prstGeom>
          <a:noFill/>
          <a:ln w="9525">
            <a:noFill/>
            <a:miter lim="800000"/>
            <a:headEnd/>
            <a:tailEnd/>
          </a:ln>
          <a:effectLst/>
        </p:spPr>
        <p:txBody>
          <a:bodyPr anchor="ctr"/>
          <a:lstStyle/>
          <a:p>
            <a:pPr algn="ctr"/>
            <a:endParaRPr kumimoji="1" lang="zh-CN" altLang="zh-CN" sz="3200" b="1">
              <a:solidFill>
                <a:schemeClr val="tx2"/>
              </a:solidFill>
              <a:latin typeface="Times New Roman" pitchFamily="18" charset="0"/>
            </a:endParaRPr>
          </a:p>
        </p:txBody>
      </p:sp>
      <p:sp>
        <p:nvSpPr>
          <p:cNvPr id="187398" name="Rectangle 6"/>
          <p:cNvSpPr>
            <a:spLocks noChangeArrowheads="1"/>
          </p:cNvSpPr>
          <p:nvPr/>
        </p:nvSpPr>
        <p:spPr bwMode="auto">
          <a:xfrm>
            <a:off x="1331913" y="4751388"/>
            <a:ext cx="788987" cy="406400"/>
          </a:xfrm>
          <a:prstGeom prst="rect">
            <a:avLst/>
          </a:prstGeom>
          <a:solidFill>
            <a:srgbClr val="993366"/>
          </a:solidFill>
          <a:ln w="9525">
            <a:solidFill>
              <a:schemeClr val="tx1"/>
            </a:solidFill>
            <a:miter lim="800000"/>
            <a:headEnd/>
            <a:tailEnd/>
          </a:ln>
        </p:spPr>
        <p:txBody>
          <a:bodyPr/>
          <a:lstStyle/>
          <a:p>
            <a:r>
              <a:rPr lang="en-US" altLang="zh-CN">
                <a:latin typeface="Arial" pitchFamily="34" charset="0"/>
              </a:rPr>
              <a:t>Sync</a:t>
            </a:r>
          </a:p>
        </p:txBody>
      </p:sp>
      <p:sp>
        <p:nvSpPr>
          <p:cNvPr id="187399" name="Rectangle 7"/>
          <p:cNvSpPr>
            <a:spLocks noChangeArrowheads="1"/>
          </p:cNvSpPr>
          <p:nvPr/>
        </p:nvSpPr>
        <p:spPr bwMode="auto">
          <a:xfrm>
            <a:off x="7315200" y="6659563"/>
            <a:ext cx="939800" cy="198437"/>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To electronics</a:t>
            </a:r>
            <a:endParaRPr kumimoji="1" lang="en-US" altLang="zh-CN" sz="2400">
              <a:latin typeface="Times New Roman" pitchFamily="18" charset="0"/>
            </a:endParaRPr>
          </a:p>
        </p:txBody>
      </p:sp>
      <p:sp>
        <p:nvSpPr>
          <p:cNvPr id="187400" name="Rectangle 8"/>
          <p:cNvSpPr>
            <a:spLocks noChangeArrowheads="1"/>
          </p:cNvSpPr>
          <p:nvPr/>
        </p:nvSpPr>
        <p:spPr bwMode="auto">
          <a:xfrm>
            <a:off x="6019800" y="4114800"/>
            <a:ext cx="838200" cy="671513"/>
          </a:xfrm>
          <a:prstGeom prst="rect">
            <a:avLst/>
          </a:prstGeom>
          <a:solidFill>
            <a:srgbClr val="C0C0C0"/>
          </a:solidFill>
          <a:ln w="9525">
            <a:solidFill>
              <a:srgbClr val="000000"/>
            </a:solidFill>
            <a:miter lim="800000"/>
            <a:headEnd/>
            <a:tailEnd/>
          </a:ln>
        </p:spPr>
        <p:txBody>
          <a:bodyPr/>
          <a:lstStyle/>
          <a:p>
            <a:endParaRPr lang="zh-CN" altLang="en-US"/>
          </a:p>
        </p:txBody>
      </p:sp>
      <p:sp>
        <p:nvSpPr>
          <p:cNvPr id="187401" name="Freeform 9"/>
          <p:cNvSpPr>
            <a:spLocks/>
          </p:cNvSpPr>
          <p:nvPr/>
        </p:nvSpPr>
        <p:spPr bwMode="auto">
          <a:xfrm>
            <a:off x="4086225" y="4138613"/>
            <a:ext cx="1039813" cy="682625"/>
          </a:xfrm>
          <a:custGeom>
            <a:avLst/>
            <a:gdLst/>
            <a:ahLst/>
            <a:cxnLst>
              <a:cxn ang="0">
                <a:pos x="69" y="0"/>
              </a:cxn>
              <a:cxn ang="0">
                <a:pos x="55" y="2"/>
              </a:cxn>
              <a:cxn ang="0">
                <a:pos x="43" y="9"/>
              </a:cxn>
              <a:cxn ang="0">
                <a:pos x="31" y="20"/>
              </a:cxn>
              <a:cxn ang="0">
                <a:pos x="20" y="34"/>
              </a:cxn>
              <a:cxn ang="0">
                <a:pos x="12" y="52"/>
              </a:cxn>
              <a:cxn ang="0">
                <a:pos x="5" y="72"/>
              </a:cxn>
              <a:cxn ang="0">
                <a:pos x="1" y="93"/>
              </a:cxn>
              <a:cxn ang="0">
                <a:pos x="0" y="116"/>
              </a:cxn>
              <a:cxn ang="0">
                <a:pos x="0" y="813"/>
              </a:cxn>
              <a:cxn ang="0">
                <a:pos x="1" y="836"/>
              </a:cxn>
              <a:cxn ang="0">
                <a:pos x="5" y="857"/>
              </a:cxn>
              <a:cxn ang="0">
                <a:pos x="12" y="877"/>
              </a:cxn>
              <a:cxn ang="0">
                <a:pos x="20" y="895"/>
              </a:cxn>
              <a:cxn ang="0">
                <a:pos x="31" y="909"/>
              </a:cxn>
              <a:cxn ang="0">
                <a:pos x="43" y="920"/>
              </a:cxn>
              <a:cxn ang="0">
                <a:pos x="55" y="927"/>
              </a:cxn>
              <a:cxn ang="0">
                <a:pos x="69" y="929"/>
              </a:cxn>
              <a:cxn ang="0">
                <a:pos x="840" y="929"/>
              </a:cxn>
              <a:cxn ang="0">
                <a:pos x="854" y="927"/>
              </a:cxn>
              <a:cxn ang="0">
                <a:pos x="867" y="920"/>
              </a:cxn>
              <a:cxn ang="0">
                <a:pos x="879" y="909"/>
              </a:cxn>
              <a:cxn ang="0">
                <a:pos x="889" y="895"/>
              </a:cxn>
              <a:cxn ang="0">
                <a:pos x="898" y="877"/>
              </a:cxn>
              <a:cxn ang="0">
                <a:pos x="904" y="857"/>
              </a:cxn>
              <a:cxn ang="0">
                <a:pos x="908" y="836"/>
              </a:cxn>
              <a:cxn ang="0">
                <a:pos x="909" y="813"/>
              </a:cxn>
              <a:cxn ang="0">
                <a:pos x="909" y="116"/>
              </a:cxn>
              <a:cxn ang="0">
                <a:pos x="908" y="93"/>
              </a:cxn>
              <a:cxn ang="0">
                <a:pos x="904" y="72"/>
              </a:cxn>
              <a:cxn ang="0">
                <a:pos x="898" y="52"/>
              </a:cxn>
              <a:cxn ang="0">
                <a:pos x="889" y="34"/>
              </a:cxn>
              <a:cxn ang="0">
                <a:pos x="879" y="20"/>
              </a:cxn>
              <a:cxn ang="0">
                <a:pos x="867" y="9"/>
              </a:cxn>
              <a:cxn ang="0">
                <a:pos x="854" y="2"/>
              </a:cxn>
              <a:cxn ang="0">
                <a:pos x="840" y="0"/>
              </a:cxn>
              <a:cxn ang="0">
                <a:pos x="69" y="0"/>
              </a:cxn>
            </a:cxnLst>
            <a:rect l="0" t="0" r="r" b="b"/>
            <a:pathLst>
              <a:path w="909" h="929">
                <a:moveTo>
                  <a:pt x="69" y="0"/>
                </a:moveTo>
                <a:lnTo>
                  <a:pt x="55" y="2"/>
                </a:lnTo>
                <a:lnTo>
                  <a:pt x="43" y="9"/>
                </a:lnTo>
                <a:lnTo>
                  <a:pt x="31" y="20"/>
                </a:lnTo>
                <a:lnTo>
                  <a:pt x="20" y="34"/>
                </a:lnTo>
                <a:lnTo>
                  <a:pt x="12" y="52"/>
                </a:lnTo>
                <a:lnTo>
                  <a:pt x="5" y="72"/>
                </a:lnTo>
                <a:lnTo>
                  <a:pt x="1" y="93"/>
                </a:lnTo>
                <a:lnTo>
                  <a:pt x="0" y="116"/>
                </a:lnTo>
                <a:lnTo>
                  <a:pt x="0" y="813"/>
                </a:lnTo>
                <a:lnTo>
                  <a:pt x="1" y="836"/>
                </a:lnTo>
                <a:lnTo>
                  <a:pt x="5" y="857"/>
                </a:lnTo>
                <a:lnTo>
                  <a:pt x="12" y="877"/>
                </a:lnTo>
                <a:lnTo>
                  <a:pt x="20" y="895"/>
                </a:lnTo>
                <a:lnTo>
                  <a:pt x="31" y="909"/>
                </a:lnTo>
                <a:lnTo>
                  <a:pt x="43" y="920"/>
                </a:lnTo>
                <a:lnTo>
                  <a:pt x="55" y="927"/>
                </a:lnTo>
                <a:lnTo>
                  <a:pt x="69" y="929"/>
                </a:lnTo>
                <a:lnTo>
                  <a:pt x="840" y="929"/>
                </a:lnTo>
                <a:lnTo>
                  <a:pt x="854" y="927"/>
                </a:lnTo>
                <a:lnTo>
                  <a:pt x="867" y="920"/>
                </a:lnTo>
                <a:lnTo>
                  <a:pt x="879" y="909"/>
                </a:lnTo>
                <a:lnTo>
                  <a:pt x="889" y="895"/>
                </a:lnTo>
                <a:lnTo>
                  <a:pt x="898" y="877"/>
                </a:lnTo>
                <a:lnTo>
                  <a:pt x="904" y="857"/>
                </a:lnTo>
                <a:lnTo>
                  <a:pt x="908" y="836"/>
                </a:lnTo>
                <a:lnTo>
                  <a:pt x="909" y="813"/>
                </a:lnTo>
                <a:lnTo>
                  <a:pt x="909" y="116"/>
                </a:lnTo>
                <a:lnTo>
                  <a:pt x="908" y="93"/>
                </a:lnTo>
                <a:lnTo>
                  <a:pt x="904" y="72"/>
                </a:lnTo>
                <a:lnTo>
                  <a:pt x="898" y="52"/>
                </a:lnTo>
                <a:lnTo>
                  <a:pt x="889" y="34"/>
                </a:lnTo>
                <a:lnTo>
                  <a:pt x="879" y="20"/>
                </a:lnTo>
                <a:lnTo>
                  <a:pt x="867" y="9"/>
                </a:lnTo>
                <a:lnTo>
                  <a:pt x="854" y="2"/>
                </a:lnTo>
                <a:lnTo>
                  <a:pt x="840" y="0"/>
                </a:lnTo>
                <a:lnTo>
                  <a:pt x="69" y="0"/>
                </a:lnTo>
                <a:close/>
              </a:path>
            </a:pathLst>
          </a:custGeom>
          <a:solidFill>
            <a:srgbClr val="CCFFFF"/>
          </a:solidFill>
          <a:ln w="9525">
            <a:solidFill>
              <a:srgbClr val="000000"/>
            </a:solidFill>
            <a:prstDash val="solid"/>
            <a:round/>
            <a:headEnd/>
            <a:tailEnd/>
          </a:ln>
        </p:spPr>
        <p:txBody>
          <a:bodyPr/>
          <a:lstStyle/>
          <a:p>
            <a:endParaRPr lang="zh-CN" altLang="en-US"/>
          </a:p>
        </p:txBody>
      </p:sp>
      <p:sp>
        <p:nvSpPr>
          <p:cNvPr id="187402" name="Rectangle 10"/>
          <p:cNvSpPr>
            <a:spLocks noChangeArrowheads="1"/>
          </p:cNvSpPr>
          <p:nvPr/>
        </p:nvSpPr>
        <p:spPr bwMode="auto">
          <a:xfrm>
            <a:off x="4086225" y="4191000"/>
            <a:ext cx="1041400" cy="684213"/>
          </a:xfrm>
          <a:prstGeom prst="rect">
            <a:avLst/>
          </a:prstGeom>
          <a:noFill/>
          <a:ln w="9525">
            <a:noFill/>
            <a:miter lim="800000"/>
            <a:headEnd/>
            <a:tailEnd/>
          </a:ln>
        </p:spPr>
        <p:txBody>
          <a:bodyPr/>
          <a:lstStyle/>
          <a:p>
            <a:endParaRPr lang="zh-CN" altLang="en-US"/>
          </a:p>
        </p:txBody>
      </p:sp>
      <p:sp>
        <p:nvSpPr>
          <p:cNvPr id="187403" name="Rectangle 11"/>
          <p:cNvSpPr>
            <a:spLocks noChangeArrowheads="1"/>
          </p:cNvSpPr>
          <p:nvPr/>
        </p:nvSpPr>
        <p:spPr bwMode="auto">
          <a:xfrm>
            <a:off x="4325938" y="4414838"/>
            <a:ext cx="404812" cy="198437"/>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FCTL</a:t>
            </a:r>
            <a:endParaRPr kumimoji="1" lang="en-US" altLang="zh-CN" sz="2400">
              <a:latin typeface="Times New Roman" pitchFamily="18" charset="0"/>
            </a:endParaRPr>
          </a:p>
        </p:txBody>
      </p:sp>
      <p:sp>
        <p:nvSpPr>
          <p:cNvPr id="187404" name="Rectangle 12"/>
          <p:cNvSpPr>
            <a:spLocks noChangeArrowheads="1"/>
          </p:cNvSpPr>
          <p:nvPr/>
        </p:nvSpPr>
        <p:spPr bwMode="auto">
          <a:xfrm>
            <a:off x="2700338" y="4508500"/>
            <a:ext cx="1044575" cy="685800"/>
          </a:xfrm>
          <a:prstGeom prst="rect">
            <a:avLst/>
          </a:prstGeom>
          <a:noFill/>
          <a:ln w="9525">
            <a:noFill/>
            <a:miter lim="800000"/>
            <a:headEnd/>
            <a:tailEnd/>
          </a:ln>
        </p:spPr>
        <p:txBody>
          <a:bodyPr/>
          <a:lstStyle/>
          <a:p>
            <a:endParaRPr lang="zh-CN" altLang="en-US"/>
          </a:p>
        </p:txBody>
      </p:sp>
      <p:sp>
        <p:nvSpPr>
          <p:cNvPr id="187405" name="Rectangle 13"/>
          <p:cNvSpPr>
            <a:spLocks noChangeArrowheads="1"/>
          </p:cNvSpPr>
          <p:nvPr/>
        </p:nvSpPr>
        <p:spPr bwMode="auto">
          <a:xfrm>
            <a:off x="4267200" y="5562600"/>
            <a:ext cx="422275"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CLKF</a:t>
            </a:r>
            <a:endParaRPr kumimoji="1" lang="en-US" altLang="zh-CN" sz="2400">
              <a:latin typeface="Times New Roman" pitchFamily="18" charset="0"/>
            </a:endParaRPr>
          </a:p>
        </p:txBody>
      </p:sp>
      <p:grpSp>
        <p:nvGrpSpPr>
          <p:cNvPr id="2" name="Group 14"/>
          <p:cNvGrpSpPr>
            <a:grpSpLocks/>
          </p:cNvGrpSpPr>
          <p:nvPr/>
        </p:nvGrpSpPr>
        <p:grpSpPr bwMode="auto">
          <a:xfrm>
            <a:off x="4538663" y="3678238"/>
            <a:ext cx="76200" cy="460375"/>
            <a:chOff x="3270" y="1952"/>
            <a:chExt cx="67" cy="312"/>
          </a:xfrm>
        </p:grpSpPr>
        <p:sp>
          <p:nvSpPr>
            <p:cNvPr id="187407" name="Line 15"/>
            <p:cNvSpPr>
              <a:spLocks noChangeShapeType="1"/>
            </p:cNvSpPr>
            <p:nvPr/>
          </p:nvSpPr>
          <p:spPr bwMode="auto">
            <a:xfrm>
              <a:off x="3304" y="1952"/>
              <a:ext cx="1" cy="259"/>
            </a:xfrm>
            <a:prstGeom prst="line">
              <a:avLst/>
            </a:prstGeom>
            <a:noFill/>
            <a:ln w="9525">
              <a:solidFill>
                <a:srgbClr val="000000"/>
              </a:solidFill>
              <a:round/>
              <a:headEnd/>
              <a:tailEnd/>
            </a:ln>
          </p:spPr>
          <p:txBody>
            <a:bodyPr/>
            <a:lstStyle/>
            <a:p>
              <a:endParaRPr lang="zh-CN" altLang="en-US"/>
            </a:p>
          </p:txBody>
        </p:sp>
        <p:sp>
          <p:nvSpPr>
            <p:cNvPr id="187408" name="Freeform 16"/>
            <p:cNvSpPr>
              <a:spLocks/>
            </p:cNvSpPr>
            <p:nvPr/>
          </p:nvSpPr>
          <p:spPr bwMode="auto">
            <a:xfrm>
              <a:off x="3270" y="2209"/>
              <a:ext cx="67" cy="55"/>
            </a:xfrm>
            <a:custGeom>
              <a:avLst/>
              <a:gdLst/>
              <a:ahLst/>
              <a:cxnLst>
                <a:cxn ang="0">
                  <a:pos x="0" y="0"/>
                </a:cxn>
                <a:cxn ang="0">
                  <a:pos x="34" y="110"/>
                </a:cxn>
                <a:cxn ang="0">
                  <a:pos x="67" y="0"/>
                </a:cxn>
                <a:cxn ang="0">
                  <a:pos x="0" y="0"/>
                </a:cxn>
              </a:cxnLst>
              <a:rect l="0" t="0" r="r" b="b"/>
              <a:pathLst>
                <a:path w="67" h="110">
                  <a:moveTo>
                    <a:pt x="0" y="0"/>
                  </a:moveTo>
                  <a:lnTo>
                    <a:pt x="34" y="110"/>
                  </a:lnTo>
                  <a:lnTo>
                    <a:pt x="67" y="0"/>
                  </a:lnTo>
                  <a:lnTo>
                    <a:pt x="0" y="0"/>
                  </a:lnTo>
                  <a:close/>
                </a:path>
              </a:pathLst>
            </a:custGeom>
            <a:solidFill>
              <a:srgbClr val="000000"/>
            </a:solidFill>
            <a:ln w="9525">
              <a:noFill/>
              <a:round/>
              <a:headEnd/>
              <a:tailEnd/>
            </a:ln>
          </p:spPr>
          <p:txBody>
            <a:bodyPr/>
            <a:lstStyle/>
            <a:p>
              <a:endParaRPr lang="zh-CN" altLang="en-US"/>
            </a:p>
          </p:txBody>
        </p:sp>
      </p:grpSp>
      <p:sp>
        <p:nvSpPr>
          <p:cNvPr id="187409" name="Rectangle 17"/>
          <p:cNvSpPr>
            <a:spLocks noChangeArrowheads="1"/>
          </p:cNvSpPr>
          <p:nvPr/>
        </p:nvSpPr>
        <p:spPr bwMode="auto">
          <a:xfrm>
            <a:off x="5232400" y="4521200"/>
            <a:ext cx="615950" cy="258763"/>
          </a:xfrm>
          <a:prstGeom prst="rect">
            <a:avLst/>
          </a:prstGeom>
          <a:noFill/>
          <a:ln w="9525">
            <a:noFill/>
            <a:miter lim="800000"/>
            <a:headEnd/>
            <a:tailEnd/>
          </a:ln>
        </p:spPr>
        <p:txBody>
          <a:bodyPr/>
          <a:lstStyle/>
          <a:p>
            <a:endParaRPr lang="zh-CN" altLang="en-US"/>
          </a:p>
        </p:txBody>
      </p:sp>
      <p:sp>
        <p:nvSpPr>
          <p:cNvPr id="187410" name="Rectangle 18"/>
          <p:cNvSpPr>
            <a:spLocks noChangeArrowheads="1"/>
          </p:cNvSpPr>
          <p:nvPr/>
        </p:nvSpPr>
        <p:spPr bwMode="auto">
          <a:xfrm>
            <a:off x="3824288" y="3678238"/>
            <a:ext cx="898525" cy="260350"/>
          </a:xfrm>
          <a:prstGeom prst="rect">
            <a:avLst/>
          </a:prstGeom>
          <a:noFill/>
          <a:ln w="9525">
            <a:noFill/>
            <a:miter lim="800000"/>
            <a:headEnd/>
            <a:tailEnd/>
          </a:ln>
        </p:spPr>
        <p:txBody>
          <a:bodyPr/>
          <a:lstStyle/>
          <a:p>
            <a:endParaRPr lang="zh-CN" altLang="en-US"/>
          </a:p>
        </p:txBody>
      </p:sp>
      <p:sp>
        <p:nvSpPr>
          <p:cNvPr id="187411" name="Rectangle 19"/>
          <p:cNvSpPr>
            <a:spLocks noChangeArrowheads="1"/>
          </p:cNvSpPr>
          <p:nvPr/>
        </p:nvSpPr>
        <p:spPr bwMode="auto">
          <a:xfrm>
            <a:off x="3925888" y="3702050"/>
            <a:ext cx="1385887"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L1, Typ0,Typ1,Busy</a:t>
            </a:r>
            <a:endParaRPr kumimoji="1" lang="en-US" altLang="zh-CN" sz="2400">
              <a:latin typeface="Times New Roman" pitchFamily="18" charset="0"/>
            </a:endParaRPr>
          </a:p>
        </p:txBody>
      </p:sp>
      <p:sp>
        <p:nvSpPr>
          <p:cNvPr id="187412" name="Freeform 20"/>
          <p:cNvSpPr>
            <a:spLocks/>
          </p:cNvSpPr>
          <p:nvPr/>
        </p:nvSpPr>
        <p:spPr bwMode="auto">
          <a:xfrm>
            <a:off x="3711575" y="2844800"/>
            <a:ext cx="363538" cy="1425575"/>
          </a:xfrm>
          <a:custGeom>
            <a:avLst/>
            <a:gdLst/>
            <a:ahLst/>
            <a:cxnLst>
              <a:cxn ang="0">
                <a:pos x="318" y="1936"/>
              </a:cxn>
              <a:cxn ang="0">
                <a:pos x="318" y="1904"/>
              </a:cxn>
              <a:cxn ang="0">
                <a:pos x="10" y="1904"/>
              </a:cxn>
              <a:cxn ang="0">
                <a:pos x="10" y="1920"/>
              </a:cxn>
              <a:cxn ang="0">
                <a:pos x="19" y="1920"/>
              </a:cxn>
              <a:cxn ang="0">
                <a:pos x="18" y="1915"/>
              </a:cxn>
              <a:cxn ang="0">
                <a:pos x="16" y="1910"/>
              </a:cxn>
              <a:cxn ang="0">
                <a:pos x="13" y="1906"/>
              </a:cxn>
              <a:cxn ang="0">
                <a:pos x="19" y="1920"/>
              </a:cxn>
              <a:cxn ang="0">
                <a:pos x="19" y="0"/>
              </a:cxn>
              <a:cxn ang="0">
                <a:pos x="0" y="0"/>
              </a:cxn>
              <a:cxn ang="0">
                <a:pos x="0" y="1920"/>
              </a:cxn>
              <a:cxn ang="0">
                <a:pos x="0" y="1920"/>
              </a:cxn>
              <a:cxn ang="0">
                <a:pos x="1" y="1926"/>
              </a:cxn>
              <a:cxn ang="0">
                <a:pos x="4" y="1931"/>
              </a:cxn>
              <a:cxn ang="0">
                <a:pos x="7" y="1935"/>
              </a:cxn>
              <a:cxn ang="0">
                <a:pos x="10" y="1936"/>
              </a:cxn>
              <a:cxn ang="0">
                <a:pos x="318" y="1936"/>
              </a:cxn>
            </a:cxnLst>
            <a:rect l="0" t="0" r="r" b="b"/>
            <a:pathLst>
              <a:path w="318" h="1936">
                <a:moveTo>
                  <a:pt x="318" y="1936"/>
                </a:moveTo>
                <a:lnTo>
                  <a:pt x="318" y="1904"/>
                </a:lnTo>
                <a:lnTo>
                  <a:pt x="10" y="1904"/>
                </a:lnTo>
                <a:lnTo>
                  <a:pt x="10" y="1920"/>
                </a:lnTo>
                <a:lnTo>
                  <a:pt x="19" y="1920"/>
                </a:lnTo>
                <a:lnTo>
                  <a:pt x="18" y="1915"/>
                </a:lnTo>
                <a:lnTo>
                  <a:pt x="16" y="1910"/>
                </a:lnTo>
                <a:lnTo>
                  <a:pt x="13" y="1906"/>
                </a:lnTo>
                <a:lnTo>
                  <a:pt x="19" y="1920"/>
                </a:lnTo>
                <a:lnTo>
                  <a:pt x="19" y="0"/>
                </a:lnTo>
                <a:lnTo>
                  <a:pt x="0" y="0"/>
                </a:lnTo>
                <a:lnTo>
                  <a:pt x="0" y="1920"/>
                </a:lnTo>
                <a:lnTo>
                  <a:pt x="0" y="1920"/>
                </a:lnTo>
                <a:lnTo>
                  <a:pt x="1" y="1926"/>
                </a:lnTo>
                <a:lnTo>
                  <a:pt x="4" y="1931"/>
                </a:lnTo>
                <a:lnTo>
                  <a:pt x="7" y="1935"/>
                </a:lnTo>
                <a:lnTo>
                  <a:pt x="10" y="1936"/>
                </a:lnTo>
                <a:lnTo>
                  <a:pt x="318" y="1936"/>
                </a:lnTo>
                <a:close/>
              </a:path>
            </a:pathLst>
          </a:custGeom>
          <a:solidFill>
            <a:srgbClr val="339966"/>
          </a:solidFill>
          <a:ln w="9525">
            <a:noFill/>
            <a:round/>
            <a:headEnd/>
            <a:tailEnd/>
          </a:ln>
        </p:spPr>
        <p:txBody>
          <a:bodyPr/>
          <a:lstStyle/>
          <a:p>
            <a:endParaRPr lang="zh-CN" altLang="en-US"/>
          </a:p>
        </p:txBody>
      </p:sp>
      <p:grpSp>
        <p:nvGrpSpPr>
          <p:cNvPr id="3" name="Group 21"/>
          <p:cNvGrpSpPr>
            <a:grpSpLocks/>
          </p:cNvGrpSpPr>
          <p:nvPr/>
        </p:nvGrpSpPr>
        <p:grpSpPr bwMode="auto">
          <a:xfrm>
            <a:off x="6534150" y="4219575"/>
            <a:ext cx="173038" cy="161925"/>
            <a:chOff x="5012" y="2319"/>
            <a:chExt cx="151" cy="110"/>
          </a:xfrm>
        </p:grpSpPr>
        <p:sp>
          <p:nvSpPr>
            <p:cNvPr id="187414" name="Freeform 22"/>
            <p:cNvSpPr>
              <a:spLocks/>
            </p:cNvSpPr>
            <p:nvPr/>
          </p:nvSpPr>
          <p:spPr bwMode="auto">
            <a:xfrm>
              <a:off x="5012" y="2319"/>
              <a:ext cx="6" cy="5"/>
            </a:xfrm>
            <a:custGeom>
              <a:avLst/>
              <a:gdLst/>
              <a:ahLst/>
              <a:cxnLst>
                <a:cxn ang="0">
                  <a:pos x="5" y="2"/>
                </a:cxn>
                <a:cxn ang="0">
                  <a:pos x="3" y="0"/>
                </a:cxn>
                <a:cxn ang="0">
                  <a:pos x="3" y="0"/>
                </a:cxn>
                <a:cxn ang="0">
                  <a:pos x="2" y="2"/>
                </a:cxn>
                <a:cxn ang="0">
                  <a:pos x="1" y="4"/>
                </a:cxn>
                <a:cxn ang="0">
                  <a:pos x="0" y="5"/>
                </a:cxn>
                <a:cxn ang="0">
                  <a:pos x="0" y="5"/>
                </a:cxn>
                <a:cxn ang="0">
                  <a:pos x="1" y="7"/>
                </a:cxn>
                <a:cxn ang="0">
                  <a:pos x="2" y="11"/>
                </a:cxn>
                <a:cxn ang="0">
                  <a:pos x="2" y="11"/>
                </a:cxn>
                <a:cxn ang="0">
                  <a:pos x="3" y="11"/>
                </a:cxn>
                <a:cxn ang="0">
                  <a:pos x="3" y="11"/>
                </a:cxn>
                <a:cxn ang="0">
                  <a:pos x="4" y="9"/>
                </a:cxn>
                <a:cxn ang="0">
                  <a:pos x="5" y="7"/>
                </a:cxn>
                <a:cxn ang="0">
                  <a:pos x="6" y="5"/>
                </a:cxn>
                <a:cxn ang="0">
                  <a:pos x="6" y="5"/>
                </a:cxn>
                <a:cxn ang="0">
                  <a:pos x="5" y="4"/>
                </a:cxn>
                <a:cxn ang="0">
                  <a:pos x="5" y="2"/>
                </a:cxn>
              </a:cxnLst>
              <a:rect l="0" t="0" r="r" b="b"/>
              <a:pathLst>
                <a:path w="6" h="11">
                  <a:moveTo>
                    <a:pt x="5" y="2"/>
                  </a:moveTo>
                  <a:lnTo>
                    <a:pt x="3" y="0"/>
                  </a:lnTo>
                  <a:lnTo>
                    <a:pt x="3" y="0"/>
                  </a:lnTo>
                  <a:lnTo>
                    <a:pt x="2" y="2"/>
                  </a:lnTo>
                  <a:lnTo>
                    <a:pt x="1" y="4"/>
                  </a:lnTo>
                  <a:lnTo>
                    <a:pt x="0" y="5"/>
                  </a:lnTo>
                  <a:lnTo>
                    <a:pt x="0" y="5"/>
                  </a:lnTo>
                  <a:lnTo>
                    <a:pt x="1" y="7"/>
                  </a:lnTo>
                  <a:lnTo>
                    <a:pt x="2" y="11"/>
                  </a:lnTo>
                  <a:lnTo>
                    <a:pt x="2" y="11"/>
                  </a:lnTo>
                  <a:lnTo>
                    <a:pt x="3" y="11"/>
                  </a:lnTo>
                  <a:lnTo>
                    <a:pt x="3" y="11"/>
                  </a:lnTo>
                  <a:lnTo>
                    <a:pt x="4" y="9"/>
                  </a:lnTo>
                  <a:lnTo>
                    <a:pt x="5" y="7"/>
                  </a:lnTo>
                  <a:lnTo>
                    <a:pt x="6" y="5"/>
                  </a:lnTo>
                  <a:lnTo>
                    <a:pt x="6" y="5"/>
                  </a:lnTo>
                  <a:lnTo>
                    <a:pt x="5" y="4"/>
                  </a:lnTo>
                  <a:lnTo>
                    <a:pt x="5" y="2"/>
                  </a:lnTo>
                  <a:close/>
                </a:path>
              </a:pathLst>
            </a:custGeom>
            <a:solidFill>
              <a:srgbClr val="000000"/>
            </a:solidFill>
            <a:ln w="9525">
              <a:noFill/>
              <a:round/>
              <a:headEnd/>
              <a:tailEnd/>
            </a:ln>
          </p:spPr>
          <p:txBody>
            <a:bodyPr/>
            <a:lstStyle/>
            <a:p>
              <a:endParaRPr lang="zh-CN" altLang="en-US"/>
            </a:p>
          </p:txBody>
        </p:sp>
        <p:sp>
          <p:nvSpPr>
            <p:cNvPr id="187415" name="Freeform 23"/>
            <p:cNvSpPr>
              <a:spLocks/>
            </p:cNvSpPr>
            <p:nvPr/>
          </p:nvSpPr>
          <p:spPr bwMode="auto">
            <a:xfrm>
              <a:off x="5022" y="2326"/>
              <a:ext cx="6" cy="5"/>
            </a:xfrm>
            <a:custGeom>
              <a:avLst/>
              <a:gdLst/>
              <a:ahLst/>
              <a:cxnLst>
                <a:cxn ang="0">
                  <a:pos x="5" y="0"/>
                </a:cxn>
                <a:cxn ang="0">
                  <a:pos x="4" y="0"/>
                </a:cxn>
                <a:cxn ang="0">
                  <a:pos x="3" y="0"/>
                </a:cxn>
                <a:cxn ang="0">
                  <a:pos x="2" y="0"/>
                </a:cxn>
                <a:cxn ang="0">
                  <a:pos x="1" y="2"/>
                </a:cxn>
                <a:cxn ang="0">
                  <a:pos x="0" y="4"/>
                </a:cxn>
                <a:cxn ang="0">
                  <a:pos x="0" y="6"/>
                </a:cxn>
                <a:cxn ang="0">
                  <a:pos x="1" y="8"/>
                </a:cxn>
                <a:cxn ang="0">
                  <a:pos x="2" y="9"/>
                </a:cxn>
                <a:cxn ang="0">
                  <a:pos x="2" y="9"/>
                </a:cxn>
                <a:cxn ang="0">
                  <a:pos x="3" y="11"/>
                </a:cxn>
                <a:cxn ang="0">
                  <a:pos x="4" y="11"/>
                </a:cxn>
                <a:cxn ang="0">
                  <a:pos x="5" y="9"/>
                </a:cxn>
                <a:cxn ang="0">
                  <a:pos x="6" y="8"/>
                </a:cxn>
                <a:cxn ang="0">
                  <a:pos x="6" y="6"/>
                </a:cxn>
                <a:cxn ang="0">
                  <a:pos x="6" y="4"/>
                </a:cxn>
                <a:cxn ang="0">
                  <a:pos x="6" y="2"/>
                </a:cxn>
                <a:cxn ang="0">
                  <a:pos x="5" y="0"/>
                </a:cxn>
              </a:cxnLst>
              <a:rect l="0" t="0" r="r" b="b"/>
              <a:pathLst>
                <a:path w="6" h="11">
                  <a:moveTo>
                    <a:pt x="5" y="0"/>
                  </a:moveTo>
                  <a:lnTo>
                    <a:pt x="4" y="0"/>
                  </a:lnTo>
                  <a:lnTo>
                    <a:pt x="3" y="0"/>
                  </a:lnTo>
                  <a:lnTo>
                    <a:pt x="2" y="0"/>
                  </a:lnTo>
                  <a:lnTo>
                    <a:pt x="1" y="2"/>
                  </a:lnTo>
                  <a:lnTo>
                    <a:pt x="0" y="4"/>
                  </a:lnTo>
                  <a:lnTo>
                    <a:pt x="0" y="6"/>
                  </a:lnTo>
                  <a:lnTo>
                    <a:pt x="1" y="8"/>
                  </a:lnTo>
                  <a:lnTo>
                    <a:pt x="2" y="9"/>
                  </a:lnTo>
                  <a:lnTo>
                    <a:pt x="2" y="9"/>
                  </a:lnTo>
                  <a:lnTo>
                    <a:pt x="3" y="11"/>
                  </a:lnTo>
                  <a:lnTo>
                    <a:pt x="4" y="11"/>
                  </a:lnTo>
                  <a:lnTo>
                    <a:pt x="5" y="9"/>
                  </a:lnTo>
                  <a:lnTo>
                    <a:pt x="6" y="8"/>
                  </a:lnTo>
                  <a:lnTo>
                    <a:pt x="6" y="6"/>
                  </a:lnTo>
                  <a:lnTo>
                    <a:pt x="6" y="4"/>
                  </a:lnTo>
                  <a:lnTo>
                    <a:pt x="6" y="2"/>
                  </a:lnTo>
                  <a:lnTo>
                    <a:pt x="5" y="0"/>
                  </a:lnTo>
                  <a:close/>
                </a:path>
              </a:pathLst>
            </a:custGeom>
            <a:solidFill>
              <a:srgbClr val="000000"/>
            </a:solidFill>
            <a:ln w="9525">
              <a:noFill/>
              <a:round/>
              <a:headEnd/>
              <a:tailEnd/>
            </a:ln>
          </p:spPr>
          <p:txBody>
            <a:bodyPr/>
            <a:lstStyle/>
            <a:p>
              <a:endParaRPr lang="zh-CN" altLang="en-US"/>
            </a:p>
          </p:txBody>
        </p:sp>
        <p:sp>
          <p:nvSpPr>
            <p:cNvPr id="187416" name="Freeform 24"/>
            <p:cNvSpPr>
              <a:spLocks/>
            </p:cNvSpPr>
            <p:nvPr/>
          </p:nvSpPr>
          <p:spPr bwMode="auto">
            <a:xfrm>
              <a:off x="5031" y="2333"/>
              <a:ext cx="6" cy="5"/>
            </a:xfrm>
            <a:custGeom>
              <a:avLst/>
              <a:gdLst/>
              <a:ahLst/>
              <a:cxnLst>
                <a:cxn ang="0">
                  <a:pos x="5" y="0"/>
                </a:cxn>
                <a:cxn ang="0">
                  <a:pos x="4" y="0"/>
                </a:cxn>
                <a:cxn ang="0">
                  <a:pos x="3" y="0"/>
                </a:cxn>
                <a:cxn ang="0">
                  <a:pos x="2" y="0"/>
                </a:cxn>
                <a:cxn ang="0">
                  <a:pos x="1" y="1"/>
                </a:cxn>
                <a:cxn ang="0">
                  <a:pos x="0" y="3"/>
                </a:cxn>
                <a:cxn ang="0">
                  <a:pos x="0" y="5"/>
                </a:cxn>
                <a:cxn ang="0">
                  <a:pos x="1" y="7"/>
                </a:cxn>
                <a:cxn ang="0">
                  <a:pos x="2" y="9"/>
                </a:cxn>
                <a:cxn ang="0">
                  <a:pos x="2" y="9"/>
                </a:cxn>
                <a:cxn ang="0">
                  <a:pos x="3" y="10"/>
                </a:cxn>
                <a:cxn ang="0">
                  <a:pos x="4" y="10"/>
                </a:cxn>
                <a:cxn ang="0">
                  <a:pos x="5" y="9"/>
                </a:cxn>
                <a:cxn ang="0">
                  <a:pos x="6" y="7"/>
                </a:cxn>
                <a:cxn ang="0">
                  <a:pos x="6" y="5"/>
                </a:cxn>
                <a:cxn ang="0">
                  <a:pos x="6" y="3"/>
                </a:cxn>
                <a:cxn ang="0">
                  <a:pos x="6" y="1"/>
                </a:cxn>
                <a:cxn ang="0">
                  <a:pos x="5" y="0"/>
                </a:cxn>
              </a:cxnLst>
              <a:rect l="0" t="0" r="r" b="b"/>
              <a:pathLst>
                <a:path w="6" h="10">
                  <a:moveTo>
                    <a:pt x="5" y="0"/>
                  </a:moveTo>
                  <a:lnTo>
                    <a:pt x="4" y="0"/>
                  </a:lnTo>
                  <a:lnTo>
                    <a:pt x="3" y="0"/>
                  </a:lnTo>
                  <a:lnTo>
                    <a:pt x="2" y="0"/>
                  </a:lnTo>
                  <a:lnTo>
                    <a:pt x="1" y="1"/>
                  </a:lnTo>
                  <a:lnTo>
                    <a:pt x="0" y="3"/>
                  </a:lnTo>
                  <a:lnTo>
                    <a:pt x="0" y="5"/>
                  </a:lnTo>
                  <a:lnTo>
                    <a:pt x="1" y="7"/>
                  </a:lnTo>
                  <a:lnTo>
                    <a:pt x="2" y="9"/>
                  </a:lnTo>
                  <a:lnTo>
                    <a:pt x="2" y="9"/>
                  </a:lnTo>
                  <a:lnTo>
                    <a:pt x="3" y="10"/>
                  </a:lnTo>
                  <a:lnTo>
                    <a:pt x="4" y="10"/>
                  </a:lnTo>
                  <a:lnTo>
                    <a:pt x="5" y="9"/>
                  </a:lnTo>
                  <a:lnTo>
                    <a:pt x="6" y="7"/>
                  </a:lnTo>
                  <a:lnTo>
                    <a:pt x="6" y="5"/>
                  </a:lnTo>
                  <a:lnTo>
                    <a:pt x="6" y="3"/>
                  </a:lnTo>
                  <a:lnTo>
                    <a:pt x="6" y="1"/>
                  </a:lnTo>
                  <a:lnTo>
                    <a:pt x="5" y="0"/>
                  </a:lnTo>
                  <a:close/>
                </a:path>
              </a:pathLst>
            </a:custGeom>
            <a:solidFill>
              <a:srgbClr val="000000"/>
            </a:solidFill>
            <a:ln w="9525">
              <a:noFill/>
              <a:round/>
              <a:headEnd/>
              <a:tailEnd/>
            </a:ln>
          </p:spPr>
          <p:txBody>
            <a:bodyPr/>
            <a:lstStyle/>
            <a:p>
              <a:endParaRPr lang="zh-CN" altLang="en-US"/>
            </a:p>
          </p:txBody>
        </p:sp>
        <p:sp>
          <p:nvSpPr>
            <p:cNvPr id="187417" name="Freeform 25"/>
            <p:cNvSpPr>
              <a:spLocks/>
            </p:cNvSpPr>
            <p:nvPr/>
          </p:nvSpPr>
          <p:spPr bwMode="auto">
            <a:xfrm>
              <a:off x="5041" y="2340"/>
              <a:ext cx="6" cy="5"/>
            </a:xfrm>
            <a:custGeom>
              <a:avLst/>
              <a:gdLst/>
              <a:ahLst/>
              <a:cxnLst>
                <a:cxn ang="0">
                  <a:pos x="5" y="0"/>
                </a:cxn>
                <a:cxn ang="0">
                  <a:pos x="4" y="0"/>
                </a:cxn>
                <a:cxn ang="0">
                  <a:pos x="3" y="0"/>
                </a:cxn>
                <a:cxn ang="0">
                  <a:pos x="2" y="0"/>
                </a:cxn>
                <a:cxn ang="0">
                  <a:pos x="1" y="2"/>
                </a:cxn>
                <a:cxn ang="0">
                  <a:pos x="0" y="3"/>
                </a:cxn>
                <a:cxn ang="0">
                  <a:pos x="0" y="5"/>
                </a:cxn>
                <a:cxn ang="0">
                  <a:pos x="1" y="7"/>
                </a:cxn>
                <a:cxn ang="0">
                  <a:pos x="2" y="9"/>
                </a:cxn>
                <a:cxn ang="0">
                  <a:pos x="2" y="9"/>
                </a:cxn>
                <a:cxn ang="0">
                  <a:pos x="3" y="11"/>
                </a:cxn>
                <a:cxn ang="0">
                  <a:pos x="4" y="11"/>
                </a:cxn>
                <a:cxn ang="0">
                  <a:pos x="5" y="9"/>
                </a:cxn>
                <a:cxn ang="0">
                  <a:pos x="6" y="7"/>
                </a:cxn>
                <a:cxn ang="0">
                  <a:pos x="6" y="5"/>
                </a:cxn>
                <a:cxn ang="0">
                  <a:pos x="6" y="3"/>
                </a:cxn>
                <a:cxn ang="0">
                  <a:pos x="6" y="2"/>
                </a:cxn>
                <a:cxn ang="0">
                  <a:pos x="5" y="0"/>
                </a:cxn>
              </a:cxnLst>
              <a:rect l="0" t="0" r="r" b="b"/>
              <a:pathLst>
                <a:path w="6" h="11">
                  <a:moveTo>
                    <a:pt x="5" y="0"/>
                  </a:moveTo>
                  <a:lnTo>
                    <a:pt x="4" y="0"/>
                  </a:lnTo>
                  <a:lnTo>
                    <a:pt x="3" y="0"/>
                  </a:lnTo>
                  <a:lnTo>
                    <a:pt x="2" y="0"/>
                  </a:lnTo>
                  <a:lnTo>
                    <a:pt x="1" y="2"/>
                  </a:lnTo>
                  <a:lnTo>
                    <a:pt x="0" y="3"/>
                  </a:lnTo>
                  <a:lnTo>
                    <a:pt x="0" y="5"/>
                  </a:lnTo>
                  <a:lnTo>
                    <a:pt x="1" y="7"/>
                  </a:lnTo>
                  <a:lnTo>
                    <a:pt x="2" y="9"/>
                  </a:lnTo>
                  <a:lnTo>
                    <a:pt x="2" y="9"/>
                  </a:lnTo>
                  <a:lnTo>
                    <a:pt x="3" y="11"/>
                  </a:lnTo>
                  <a:lnTo>
                    <a:pt x="4" y="11"/>
                  </a:lnTo>
                  <a:lnTo>
                    <a:pt x="5" y="9"/>
                  </a:lnTo>
                  <a:lnTo>
                    <a:pt x="6" y="7"/>
                  </a:lnTo>
                  <a:lnTo>
                    <a:pt x="6" y="5"/>
                  </a:lnTo>
                  <a:lnTo>
                    <a:pt x="6" y="3"/>
                  </a:lnTo>
                  <a:lnTo>
                    <a:pt x="6" y="2"/>
                  </a:lnTo>
                  <a:lnTo>
                    <a:pt x="5" y="0"/>
                  </a:lnTo>
                  <a:close/>
                </a:path>
              </a:pathLst>
            </a:custGeom>
            <a:solidFill>
              <a:srgbClr val="000000"/>
            </a:solidFill>
            <a:ln w="9525">
              <a:noFill/>
              <a:round/>
              <a:headEnd/>
              <a:tailEnd/>
            </a:ln>
          </p:spPr>
          <p:txBody>
            <a:bodyPr/>
            <a:lstStyle/>
            <a:p>
              <a:endParaRPr lang="zh-CN" altLang="en-US"/>
            </a:p>
          </p:txBody>
        </p:sp>
        <p:sp>
          <p:nvSpPr>
            <p:cNvPr id="187418" name="Freeform 26"/>
            <p:cNvSpPr>
              <a:spLocks/>
            </p:cNvSpPr>
            <p:nvPr/>
          </p:nvSpPr>
          <p:spPr bwMode="auto">
            <a:xfrm>
              <a:off x="5050" y="2346"/>
              <a:ext cx="7" cy="6"/>
            </a:xfrm>
            <a:custGeom>
              <a:avLst/>
              <a:gdLst/>
              <a:ahLst/>
              <a:cxnLst>
                <a:cxn ang="0">
                  <a:pos x="5" y="2"/>
                </a:cxn>
                <a:cxn ang="0">
                  <a:pos x="4" y="0"/>
                </a:cxn>
                <a:cxn ang="0">
                  <a:pos x="3" y="0"/>
                </a:cxn>
                <a:cxn ang="0">
                  <a:pos x="2" y="2"/>
                </a:cxn>
                <a:cxn ang="0">
                  <a:pos x="1" y="4"/>
                </a:cxn>
                <a:cxn ang="0">
                  <a:pos x="0" y="6"/>
                </a:cxn>
                <a:cxn ang="0">
                  <a:pos x="0" y="8"/>
                </a:cxn>
                <a:cxn ang="0">
                  <a:pos x="1" y="9"/>
                </a:cxn>
                <a:cxn ang="0">
                  <a:pos x="2" y="11"/>
                </a:cxn>
                <a:cxn ang="0">
                  <a:pos x="2" y="11"/>
                </a:cxn>
                <a:cxn ang="0">
                  <a:pos x="3" y="11"/>
                </a:cxn>
                <a:cxn ang="0">
                  <a:pos x="4" y="11"/>
                </a:cxn>
                <a:cxn ang="0">
                  <a:pos x="5" y="11"/>
                </a:cxn>
                <a:cxn ang="0">
                  <a:pos x="7" y="9"/>
                </a:cxn>
                <a:cxn ang="0">
                  <a:pos x="7" y="8"/>
                </a:cxn>
                <a:cxn ang="0">
                  <a:pos x="7" y="6"/>
                </a:cxn>
                <a:cxn ang="0">
                  <a:pos x="7" y="4"/>
                </a:cxn>
                <a:cxn ang="0">
                  <a:pos x="5" y="2"/>
                </a:cxn>
              </a:cxnLst>
              <a:rect l="0" t="0" r="r" b="b"/>
              <a:pathLst>
                <a:path w="7" h="11">
                  <a:moveTo>
                    <a:pt x="5" y="2"/>
                  </a:moveTo>
                  <a:lnTo>
                    <a:pt x="4" y="0"/>
                  </a:lnTo>
                  <a:lnTo>
                    <a:pt x="3" y="0"/>
                  </a:lnTo>
                  <a:lnTo>
                    <a:pt x="2" y="2"/>
                  </a:lnTo>
                  <a:lnTo>
                    <a:pt x="1" y="4"/>
                  </a:lnTo>
                  <a:lnTo>
                    <a:pt x="0" y="6"/>
                  </a:lnTo>
                  <a:lnTo>
                    <a:pt x="0" y="8"/>
                  </a:lnTo>
                  <a:lnTo>
                    <a:pt x="1" y="9"/>
                  </a:lnTo>
                  <a:lnTo>
                    <a:pt x="2" y="11"/>
                  </a:lnTo>
                  <a:lnTo>
                    <a:pt x="2" y="11"/>
                  </a:lnTo>
                  <a:lnTo>
                    <a:pt x="3" y="11"/>
                  </a:lnTo>
                  <a:lnTo>
                    <a:pt x="4" y="11"/>
                  </a:lnTo>
                  <a:lnTo>
                    <a:pt x="5" y="11"/>
                  </a:lnTo>
                  <a:lnTo>
                    <a:pt x="7" y="9"/>
                  </a:lnTo>
                  <a:lnTo>
                    <a:pt x="7" y="8"/>
                  </a:lnTo>
                  <a:lnTo>
                    <a:pt x="7" y="6"/>
                  </a:lnTo>
                  <a:lnTo>
                    <a:pt x="7" y="4"/>
                  </a:lnTo>
                  <a:lnTo>
                    <a:pt x="5" y="2"/>
                  </a:lnTo>
                  <a:close/>
                </a:path>
              </a:pathLst>
            </a:custGeom>
            <a:solidFill>
              <a:srgbClr val="000000"/>
            </a:solidFill>
            <a:ln w="9525">
              <a:noFill/>
              <a:round/>
              <a:headEnd/>
              <a:tailEnd/>
            </a:ln>
          </p:spPr>
          <p:txBody>
            <a:bodyPr/>
            <a:lstStyle/>
            <a:p>
              <a:endParaRPr lang="zh-CN" altLang="en-US"/>
            </a:p>
          </p:txBody>
        </p:sp>
        <p:sp>
          <p:nvSpPr>
            <p:cNvPr id="187419" name="Freeform 27"/>
            <p:cNvSpPr>
              <a:spLocks/>
            </p:cNvSpPr>
            <p:nvPr/>
          </p:nvSpPr>
          <p:spPr bwMode="auto">
            <a:xfrm>
              <a:off x="5060" y="2353"/>
              <a:ext cx="6" cy="6"/>
            </a:xfrm>
            <a:custGeom>
              <a:avLst/>
              <a:gdLst/>
              <a:ahLst/>
              <a:cxnLst>
                <a:cxn ang="0">
                  <a:pos x="5" y="1"/>
                </a:cxn>
                <a:cxn ang="0">
                  <a:pos x="4" y="0"/>
                </a:cxn>
                <a:cxn ang="0">
                  <a:pos x="3" y="0"/>
                </a:cxn>
                <a:cxn ang="0">
                  <a:pos x="2" y="1"/>
                </a:cxn>
                <a:cxn ang="0">
                  <a:pos x="1" y="3"/>
                </a:cxn>
                <a:cxn ang="0">
                  <a:pos x="0" y="5"/>
                </a:cxn>
                <a:cxn ang="0">
                  <a:pos x="0" y="7"/>
                </a:cxn>
                <a:cxn ang="0">
                  <a:pos x="1" y="9"/>
                </a:cxn>
                <a:cxn ang="0">
                  <a:pos x="2" y="10"/>
                </a:cxn>
                <a:cxn ang="0">
                  <a:pos x="2" y="10"/>
                </a:cxn>
                <a:cxn ang="0">
                  <a:pos x="3" y="10"/>
                </a:cxn>
                <a:cxn ang="0">
                  <a:pos x="4" y="10"/>
                </a:cxn>
                <a:cxn ang="0">
                  <a:pos x="5" y="10"/>
                </a:cxn>
                <a:cxn ang="0">
                  <a:pos x="6" y="9"/>
                </a:cxn>
                <a:cxn ang="0">
                  <a:pos x="6" y="7"/>
                </a:cxn>
                <a:cxn ang="0">
                  <a:pos x="6" y="5"/>
                </a:cxn>
                <a:cxn ang="0">
                  <a:pos x="6" y="3"/>
                </a:cxn>
                <a:cxn ang="0">
                  <a:pos x="5" y="1"/>
                </a:cxn>
              </a:cxnLst>
              <a:rect l="0" t="0" r="r" b="b"/>
              <a:pathLst>
                <a:path w="6" h="10">
                  <a:moveTo>
                    <a:pt x="5" y="1"/>
                  </a:moveTo>
                  <a:lnTo>
                    <a:pt x="4" y="0"/>
                  </a:lnTo>
                  <a:lnTo>
                    <a:pt x="3" y="0"/>
                  </a:lnTo>
                  <a:lnTo>
                    <a:pt x="2" y="1"/>
                  </a:lnTo>
                  <a:lnTo>
                    <a:pt x="1" y="3"/>
                  </a:lnTo>
                  <a:lnTo>
                    <a:pt x="0" y="5"/>
                  </a:lnTo>
                  <a:lnTo>
                    <a:pt x="0" y="7"/>
                  </a:lnTo>
                  <a:lnTo>
                    <a:pt x="1" y="9"/>
                  </a:lnTo>
                  <a:lnTo>
                    <a:pt x="2" y="10"/>
                  </a:lnTo>
                  <a:lnTo>
                    <a:pt x="2" y="10"/>
                  </a:lnTo>
                  <a:lnTo>
                    <a:pt x="3" y="10"/>
                  </a:lnTo>
                  <a:lnTo>
                    <a:pt x="4" y="10"/>
                  </a:lnTo>
                  <a:lnTo>
                    <a:pt x="5" y="10"/>
                  </a:lnTo>
                  <a:lnTo>
                    <a:pt x="6" y="9"/>
                  </a:lnTo>
                  <a:lnTo>
                    <a:pt x="6" y="7"/>
                  </a:lnTo>
                  <a:lnTo>
                    <a:pt x="6" y="5"/>
                  </a:lnTo>
                  <a:lnTo>
                    <a:pt x="6" y="3"/>
                  </a:lnTo>
                  <a:lnTo>
                    <a:pt x="5" y="1"/>
                  </a:lnTo>
                  <a:close/>
                </a:path>
              </a:pathLst>
            </a:custGeom>
            <a:solidFill>
              <a:srgbClr val="000000"/>
            </a:solidFill>
            <a:ln w="9525">
              <a:noFill/>
              <a:round/>
              <a:headEnd/>
              <a:tailEnd/>
            </a:ln>
          </p:spPr>
          <p:txBody>
            <a:bodyPr/>
            <a:lstStyle/>
            <a:p>
              <a:endParaRPr lang="zh-CN" altLang="en-US"/>
            </a:p>
          </p:txBody>
        </p:sp>
        <p:sp>
          <p:nvSpPr>
            <p:cNvPr id="187420" name="Freeform 28"/>
            <p:cNvSpPr>
              <a:spLocks/>
            </p:cNvSpPr>
            <p:nvPr/>
          </p:nvSpPr>
          <p:spPr bwMode="auto">
            <a:xfrm>
              <a:off x="5070" y="2360"/>
              <a:ext cx="7" cy="6"/>
            </a:xfrm>
            <a:custGeom>
              <a:avLst/>
              <a:gdLst/>
              <a:ahLst/>
              <a:cxnLst>
                <a:cxn ang="0">
                  <a:pos x="5" y="2"/>
                </a:cxn>
                <a:cxn ang="0">
                  <a:pos x="4" y="0"/>
                </a:cxn>
                <a:cxn ang="0">
                  <a:pos x="2" y="0"/>
                </a:cxn>
                <a:cxn ang="0">
                  <a:pos x="1" y="2"/>
                </a:cxn>
                <a:cxn ang="0">
                  <a:pos x="0" y="3"/>
                </a:cxn>
                <a:cxn ang="0">
                  <a:pos x="0" y="5"/>
                </a:cxn>
                <a:cxn ang="0">
                  <a:pos x="0" y="7"/>
                </a:cxn>
                <a:cxn ang="0">
                  <a:pos x="0" y="9"/>
                </a:cxn>
                <a:cxn ang="0">
                  <a:pos x="1" y="11"/>
                </a:cxn>
                <a:cxn ang="0">
                  <a:pos x="1" y="11"/>
                </a:cxn>
                <a:cxn ang="0">
                  <a:pos x="2" y="11"/>
                </a:cxn>
                <a:cxn ang="0">
                  <a:pos x="4" y="11"/>
                </a:cxn>
                <a:cxn ang="0">
                  <a:pos x="5" y="11"/>
                </a:cxn>
                <a:cxn ang="0">
                  <a:pos x="6" y="9"/>
                </a:cxn>
                <a:cxn ang="0">
                  <a:pos x="7" y="7"/>
                </a:cxn>
                <a:cxn ang="0">
                  <a:pos x="7" y="5"/>
                </a:cxn>
                <a:cxn ang="0">
                  <a:pos x="6" y="3"/>
                </a:cxn>
                <a:cxn ang="0">
                  <a:pos x="5" y="2"/>
                </a:cxn>
              </a:cxnLst>
              <a:rect l="0" t="0" r="r" b="b"/>
              <a:pathLst>
                <a:path w="7" h="11">
                  <a:moveTo>
                    <a:pt x="5" y="2"/>
                  </a:moveTo>
                  <a:lnTo>
                    <a:pt x="4" y="0"/>
                  </a:lnTo>
                  <a:lnTo>
                    <a:pt x="2" y="0"/>
                  </a:lnTo>
                  <a:lnTo>
                    <a:pt x="1" y="2"/>
                  </a:lnTo>
                  <a:lnTo>
                    <a:pt x="0" y="3"/>
                  </a:lnTo>
                  <a:lnTo>
                    <a:pt x="0" y="5"/>
                  </a:lnTo>
                  <a:lnTo>
                    <a:pt x="0" y="7"/>
                  </a:lnTo>
                  <a:lnTo>
                    <a:pt x="0" y="9"/>
                  </a:lnTo>
                  <a:lnTo>
                    <a:pt x="1" y="11"/>
                  </a:lnTo>
                  <a:lnTo>
                    <a:pt x="1" y="11"/>
                  </a:lnTo>
                  <a:lnTo>
                    <a:pt x="2" y="11"/>
                  </a:lnTo>
                  <a:lnTo>
                    <a:pt x="4" y="11"/>
                  </a:lnTo>
                  <a:lnTo>
                    <a:pt x="5" y="11"/>
                  </a:lnTo>
                  <a:lnTo>
                    <a:pt x="6" y="9"/>
                  </a:lnTo>
                  <a:lnTo>
                    <a:pt x="7" y="7"/>
                  </a:lnTo>
                  <a:lnTo>
                    <a:pt x="7" y="5"/>
                  </a:lnTo>
                  <a:lnTo>
                    <a:pt x="6" y="3"/>
                  </a:lnTo>
                  <a:lnTo>
                    <a:pt x="5" y="2"/>
                  </a:lnTo>
                  <a:close/>
                </a:path>
              </a:pathLst>
            </a:custGeom>
            <a:solidFill>
              <a:srgbClr val="000000"/>
            </a:solidFill>
            <a:ln w="9525">
              <a:noFill/>
              <a:round/>
              <a:headEnd/>
              <a:tailEnd/>
            </a:ln>
          </p:spPr>
          <p:txBody>
            <a:bodyPr/>
            <a:lstStyle/>
            <a:p>
              <a:endParaRPr lang="zh-CN" altLang="en-US"/>
            </a:p>
          </p:txBody>
        </p:sp>
        <p:sp>
          <p:nvSpPr>
            <p:cNvPr id="187421" name="Freeform 29"/>
            <p:cNvSpPr>
              <a:spLocks/>
            </p:cNvSpPr>
            <p:nvPr/>
          </p:nvSpPr>
          <p:spPr bwMode="auto">
            <a:xfrm>
              <a:off x="5080" y="2368"/>
              <a:ext cx="6" cy="5"/>
            </a:xfrm>
            <a:custGeom>
              <a:avLst/>
              <a:gdLst/>
              <a:ahLst/>
              <a:cxnLst>
                <a:cxn ang="0">
                  <a:pos x="4" y="0"/>
                </a:cxn>
                <a:cxn ang="0">
                  <a:pos x="3" y="0"/>
                </a:cxn>
                <a:cxn ang="0">
                  <a:pos x="2" y="0"/>
                </a:cxn>
                <a:cxn ang="0">
                  <a:pos x="1" y="0"/>
                </a:cxn>
                <a:cxn ang="0">
                  <a:pos x="0" y="2"/>
                </a:cxn>
                <a:cxn ang="0">
                  <a:pos x="0" y="4"/>
                </a:cxn>
                <a:cxn ang="0">
                  <a:pos x="0" y="5"/>
                </a:cxn>
                <a:cxn ang="0">
                  <a:pos x="0" y="7"/>
                </a:cxn>
                <a:cxn ang="0">
                  <a:pos x="1" y="9"/>
                </a:cxn>
                <a:cxn ang="0">
                  <a:pos x="1" y="9"/>
                </a:cxn>
                <a:cxn ang="0">
                  <a:pos x="2" y="11"/>
                </a:cxn>
                <a:cxn ang="0">
                  <a:pos x="3" y="11"/>
                </a:cxn>
                <a:cxn ang="0">
                  <a:pos x="4" y="9"/>
                </a:cxn>
                <a:cxn ang="0">
                  <a:pos x="5" y="7"/>
                </a:cxn>
                <a:cxn ang="0">
                  <a:pos x="6" y="5"/>
                </a:cxn>
                <a:cxn ang="0">
                  <a:pos x="6" y="4"/>
                </a:cxn>
                <a:cxn ang="0">
                  <a:pos x="5" y="2"/>
                </a:cxn>
                <a:cxn ang="0">
                  <a:pos x="4" y="0"/>
                </a:cxn>
              </a:cxnLst>
              <a:rect l="0" t="0" r="r" b="b"/>
              <a:pathLst>
                <a:path w="6" h="11">
                  <a:moveTo>
                    <a:pt x="4" y="0"/>
                  </a:moveTo>
                  <a:lnTo>
                    <a:pt x="3" y="0"/>
                  </a:lnTo>
                  <a:lnTo>
                    <a:pt x="2" y="0"/>
                  </a:lnTo>
                  <a:lnTo>
                    <a:pt x="1" y="0"/>
                  </a:lnTo>
                  <a:lnTo>
                    <a:pt x="0" y="2"/>
                  </a:lnTo>
                  <a:lnTo>
                    <a:pt x="0" y="4"/>
                  </a:lnTo>
                  <a:lnTo>
                    <a:pt x="0" y="5"/>
                  </a:lnTo>
                  <a:lnTo>
                    <a:pt x="0" y="7"/>
                  </a:lnTo>
                  <a:lnTo>
                    <a:pt x="1" y="9"/>
                  </a:lnTo>
                  <a:lnTo>
                    <a:pt x="1" y="9"/>
                  </a:lnTo>
                  <a:lnTo>
                    <a:pt x="2" y="11"/>
                  </a:lnTo>
                  <a:lnTo>
                    <a:pt x="3" y="11"/>
                  </a:lnTo>
                  <a:lnTo>
                    <a:pt x="4" y="9"/>
                  </a:lnTo>
                  <a:lnTo>
                    <a:pt x="5" y="7"/>
                  </a:lnTo>
                  <a:lnTo>
                    <a:pt x="6" y="5"/>
                  </a:lnTo>
                  <a:lnTo>
                    <a:pt x="6" y="4"/>
                  </a:lnTo>
                  <a:lnTo>
                    <a:pt x="5" y="2"/>
                  </a:lnTo>
                  <a:lnTo>
                    <a:pt x="4" y="0"/>
                  </a:lnTo>
                  <a:close/>
                </a:path>
              </a:pathLst>
            </a:custGeom>
            <a:solidFill>
              <a:srgbClr val="000000"/>
            </a:solidFill>
            <a:ln w="9525">
              <a:noFill/>
              <a:round/>
              <a:headEnd/>
              <a:tailEnd/>
            </a:ln>
          </p:spPr>
          <p:txBody>
            <a:bodyPr/>
            <a:lstStyle/>
            <a:p>
              <a:endParaRPr lang="zh-CN" altLang="en-US"/>
            </a:p>
          </p:txBody>
        </p:sp>
        <p:sp>
          <p:nvSpPr>
            <p:cNvPr id="187422" name="Freeform 30"/>
            <p:cNvSpPr>
              <a:spLocks/>
            </p:cNvSpPr>
            <p:nvPr/>
          </p:nvSpPr>
          <p:spPr bwMode="auto">
            <a:xfrm>
              <a:off x="5089" y="2375"/>
              <a:ext cx="7" cy="5"/>
            </a:xfrm>
            <a:custGeom>
              <a:avLst/>
              <a:gdLst/>
              <a:ahLst/>
              <a:cxnLst>
                <a:cxn ang="0">
                  <a:pos x="5" y="0"/>
                </a:cxn>
                <a:cxn ang="0">
                  <a:pos x="4" y="0"/>
                </a:cxn>
                <a:cxn ang="0">
                  <a:pos x="3" y="0"/>
                </a:cxn>
                <a:cxn ang="0">
                  <a:pos x="2" y="0"/>
                </a:cxn>
                <a:cxn ang="0">
                  <a:pos x="0" y="2"/>
                </a:cxn>
                <a:cxn ang="0">
                  <a:pos x="0" y="4"/>
                </a:cxn>
                <a:cxn ang="0">
                  <a:pos x="0" y="6"/>
                </a:cxn>
                <a:cxn ang="0">
                  <a:pos x="0" y="8"/>
                </a:cxn>
                <a:cxn ang="0">
                  <a:pos x="2" y="9"/>
                </a:cxn>
                <a:cxn ang="0">
                  <a:pos x="2" y="9"/>
                </a:cxn>
                <a:cxn ang="0">
                  <a:pos x="3" y="11"/>
                </a:cxn>
                <a:cxn ang="0">
                  <a:pos x="4" y="11"/>
                </a:cxn>
                <a:cxn ang="0">
                  <a:pos x="5" y="9"/>
                </a:cxn>
                <a:cxn ang="0">
                  <a:pos x="6" y="8"/>
                </a:cxn>
                <a:cxn ang="0">
                  <a:pos x="7" y="6"/>
                </a:cxn>
                <a:cxn ang="0">
                  <a:pos x="7" y="4"/>
                </a:cxn>
                <a:cxn ang="0">
                  <a:pos x="6" y="2"/>
                </a:cxn>
                <a:cxn ang="0">
                  <a:pos x="5" y="0"/>
                </a:cxn>
              </a:cxnLst>
              <a:rect l="0" t="0" r="r" b="b"/>
              <a:pathLst>
                <a:path w="7" h="11">
                  <a:moveTo>
                    <a:pt x="5" y="0"/>
                  </a:moveTo>
                  <a:lnTo>
                    <a:pt x="4" y="0"/>
                  </a:lnTo>
                  <a:lnTo>
                    <a:pt x="3" y="0"/>
                  </a:lnTo>
                  <a:lnTo>
                    <a:pt x="2" y="0"/>
                  </a:lnTo>
                  <a:lnTo>
                    <a:pt x="0" y="2"/>
                  </a:lnTo>
                  <a:lnTo>
                    <a:pt x="0" y="4"/>
                  </a:lnTo>
                  <a:lnTo>
                    <a:pt x="0" y="6"/>
                  </a:lnTo>
                  <a:lnTo>
                    <a:pt x="0" y="8"/>
                  </a:lnTo>
                  <a:lnTo>
                    <a:pt x="2" y="9"/>
                  </a:lnTo>
                  <a:lnTo>
                    <a:pt x="2" y="9"/>
                  </a:lnTo>
                  <a:lnTo>
                    <a:pt x="3" y="11"/>
                  </a:lnTo>
                  <a:lnTo>
                    <a:pt x="4" y="11"/>
                  </a:lnTo>
                  <a:lnTo>
                    <a:pt x="5" y="9"/>
                  </a:lnTo>
                  <a:lnTo>
                    <a:pt x="6" y="8"/>
                  </a:lnTo>
                  <a:lnTo>
                    <a:pt x="7" y="6"/>
                  </a:lnTo>
                  <a:lnTo>
                    <a:pt x="7" y="4"/>
                  </a:lnTo>
                  <a:lnTo>
                    <a:pt x="6" y="2"/>
                  </a:lnTo>
                  <a:lnTo>
                    <a:pt x="5" y="0"/>
                  </a:lnTo>
                  <a:close/>
                </a:path>
              </a:pathLst>
            </a:custGeom>
            <a:solidFill>
              <a:srgbClr val="000000"/>
            </a:solidFill>
            <a:ln w="9525">
              <a:noFill/>
              <a:round/>
              <a:headEnd/>
              <a:tailEnd/>
            </a:ln>
          </p:spPr>
          <p:txBody>
            <a:bodyPr/>
            <a:lstStyle/>
            <a:p>
              <a:endParaRPr lang="zh-CN" altLang="en-US"/>
            </a:p>
          </p:txBody>
        </p:sp>
        <p:sp>
          <p:nvSpPr>
            <p:cNvPr id="187423" name="Freeform 31"/>
            <p:cNvSpPr>
              <a:spLocks/>
            </p:cNvSpPr>
            <p:nvPr/>
          </p:nvSpPr>
          <p:spPr bwMode="auto">
            <a:xfrm>
              <a:off x="5099" y="2382"/>
              <a:ext cx="6" cy="5"/>
            </a:xfrm>
            <a:custGeom>
              <a:avLst/>
              <a:gdLst/>
              <a:ahLst/>
              <a:cxnLst>
                <a:cxn ang="0">
                  <a:pos x="4" y="0"/>
                </a:cxn>
                <a:cxn ang="0">
                  <a:pos x="3" y="0"/>
                </a:cxn>
                <a:cxn ang="0">
                  <a:pos x="2" y="0"/>
                </a:cxn>
                <a:cxn ang="0">
                  <a:pos x="1" y="0"/>
                </a:cxn>
                <a:cxn ang="0">
                  <a:pos x="0" y="1"/>
                </a:cxn>
                <a:cxn ang="0">
                  <a:pos x="0" y="3"/>
                </a:cxn>
                <a:cxn ang="0">
                  <a:pos x="0" y="5"/>
                </a:cxn>
                <a:cxn ang="0">
                  <a:pos x="0" y="7"/>
                </a:cxn>
                <a:cxn ang="0">
                  <a:pos x="1" y="9"/>
                </a:cxn>
                <a:cxn ang="0">
                  <a:pos x="1" y="9"/>
                </a:cxn>
                <a:cxn ang="0">
                  <a:pos x="2" y="10"/>
                </a:cxn>
                <a:cxn ang="0">
                  <a:pos x="3" y="10"/>
                </a:cxn>
                <a:cxn ang="0">
                  <a:pos x="4" y="9"/>
                </a:cxn>
                <a:cxn ang="0">
                  <a:pos x="5" y="7"/>
                </a:cxn>
                <a:cxn ang="0">
                  <a:pos x="6" y="5"/>
                </a:cxn>
                <a:cxn ang="0">
                  <a:pos x="6" y="3"/>
                </a:cxn>
                <a:cxn ang="0">
                  <a:pos x="5" y="1"/>
                </a:cxn>
                <a:cxn ang="0">
                  <a:pos x="4" y="0"/>
                </a:cxn>
              </a:cxnLst>
              <a:rect l="0" t="0" r="r" b="b"/>
              <a:pathLst>
                <a:path w="6" h="10">
                  <a:moveTo>
                    <a:pt x="4" y="0"/>
                  </a:moveTo>
                  <a:lnTo>
                    <a:pt x="3" y="0"/>
                  </a:lnTo>
                  <a:lnTo>
                    <a:pt x="2" y="0"/>
                  </a:lnTo>
                  <a:lnTo>
                    <a:pt x="1" y="0"/>
                  </a:lnTo>
                  <a:lnTo>
                    <a:pt x="0" y="1"/>
                  </a:lnTo>
                  <a:lnTo>
                    <a:pt x="0" y="3"/>
                  </a:lnTo>
                  <a:lnTo>
                    <a:pt x="0" y="5"/>
                  </a:lnTo>
                  <a:lnTo>
                    <a:pt x="0" y="7"/>
                  </a:lnTo>
                  <a:lnTo>
                    <a:pt x="1" y="9"/>
                  </a:lnTo>
                  <a:lnTo>
                    <a:pt x="1" y="9"/>
                  </a:lnTo>
                  <a:lnTo>
                    <a:pt x="2" y="10"/>
                  </a:lnTo>
                  <a:lnTo>
                    <a:pt x="3" y="10"/>
                  </a:lnTo>
                  <a:lnTo>
                    <a:pt x="4" y="9"/>
                  </a:lnTo>
                  <a:lnTo>
                    <a:pt x="5" y="7"/>
                  </a:lnTo>
                  <a:lnTo>
                    <a:pt x="6" y="5"/>
                  </a:lnTo>
                  <a:lnTo>
                    <a:pt x="6" y="3"/>
                  </a:lnTo>
                  <a:lnTo>
                    <a:pt x="5" y="1"/>
                  </a:lnTo>
                  <a:lnTo>
                    <a:pt x="4" y="0"/>
                  </a:lnTo>
                  <a:close/>
                </a:path>
              </a:pathLst>
            </a:custGeom>
            <a:solidFill>
              <a:srgbClr val="000000"/>
            </a:solidFill>
            <a:ln w="9525">
              <a:noFill/>
              <a:round/>
              <a:headEnd/>
              <a:tailEnd/>
            </a:ln>
          </p:spPr>
          <p:txBody>
            <a:bodyPr/>
            <a:lstStyle/>
            <a:p>
              <a:endParaRPr lang="zh-CN" altLang="en-US"/>
            </a:p>
          </p:txBody>
        </p:sp>
        <p:sp>
          <p:nvSpPr>
            <p:cNvPr id="187424" name="Freeform 32"/>
            <p:cNvSpPr>
              <a:spLocks/>
            </p:cNvSpPr>
            <p:nvPr/>
          </p:nvSpPr>
          <p:spPr bwMode="auto">
            <a:xfrm>
              <a:off x="5109" y="2388"/>
              <a:ext cx="6" cy="5"/>
            </a:xfrm>
            <a:custGeom>
              <a:avLst/>
              <a:gdLst/>
              <a:ahLst/>
              <a:cxnLst>
                <a:cxn ang="0">
                  <a:pos x="4" y="2"/>
                </a:cxn>
                <a:cxn ang="0">
                  <a:pos x="3" y="0"/>
                </a:cxn>
                <a:cxn ang="0">
                  <a:pos x="2" y="0"/>
                </a:cxn>
                <a:cxn ang="0">
                  <a:pos x="1" y="2"/>
                </a:cxn>
                <a:cxn ang="0">
                  <a:pos x="0" y="4"/>
                </a:cxn>
                <a:cxn ang="0">
                  <a:pos x="0" y="5"/>
                </a:cxn>
                <a:cxn ang="0">
                  <a:pos x="0" y="7"/>
                </a:cxn>
                <a:cxn ang="0">
                  <a:pos x="0" y="9"/>
                </a:cxn>
                <a:cxn ang="0">
                  <a:pos x="1" y="11"/>
                </a:cxn>
                <a:cxn ang="0">
                  <a:pos x="1" y="11"/>
                </a:cxn>
                <a:cxn ang="0">
                  <a:pos x="2" y="11"/>
                </a:cxn>
                <a:cxn ang="0">
                  <a:pos x="3" y="11"/>
                </a:cxn>
                <a:cxn ang="0">
                  <a:pos x="4" y="11"/>
                </a:cxn>
                <a:cxn ang="0">
                  <a:pos x="5" y="9"/>
                </a:cxn>
                <a:cxn ang="0">
                  <a:pos x="6" y="7"/>
                </a:cxn>
                <a:cxn ang="0">
                  <a:pos x="6" y="5"/>
                </a:cxn>
                <a:cxn ang="0">
                  <a:pos x="5" y="4"/>
                </a:cxn>
                <a:cxn ang="0">
                  <a:pos x="4" y="2"/>
                </a:cxn>
              </a:cxnLst>
              <a:rect l="0" t="0" r="r" b="b"/>
              <a:pathLst>
                <a:path w="6" h="11">
                  <a:moveTo>
                    <a:pt x="4" y="2"/>
                  </a:moveTo>
                  <a:lnTo>
                    <a:pt x="3" y="0"/>
                  </a:lnTo>
                  <a:lnTo>
                    <a:pt x="2" y="0"/>
                  </a:lnTo>
                  <a:lnTo>
                    <a:pt x="1" y="2"/>
                  </a:lnTo>
                  <a:lnTo>
                    <a:pt x="0" y="4"/>
                  </a:lnTo>
                  <a:lnTo>
                    <a:pt x="0" y="5"/>
                  </a:lnTo>
                  <a:lnTo>
                    <a:pt x="0" y="7"/>
                  </a:lnTo>
                  <a:lnTo>
                    <a:pt x="0" y="9"/>
                  </a:lnTo>
                  <a:lnTo>
                    <a:pt x="1" y="11"/>
                  </a:lnTo>
                  <a:lnTo>
                    <a:pt x="1" y="11"/>
                  </a:lnTo>
                  <a:lnTo>
                    <a:pt x="2" y="11"/>
                  </a:lnTo>
                  <a:lnTo>
                    <a:pt x="3" y="11"/>
                  </a:lnTo>
                  <a:lnTo>
                    <a:pt x="4" y="11"/>
                  </a:lnTo>
                  <a:lnTo>
                    <a:pt x="5" y="9"/>
                  </a:lnTo>
                  <a:lnTo>
                    <a:pt x="6" y="7"/>
                  </a:lnTo>
                  <a:lnTo>
                    <a:pt x="6" y="5"/>
                  </a:lnTo>
                  <a:lnTo>
                    <a:pt x="5" y="4"/>
                  </a:lnTo>
                  <a:lnTo>
                    <a:pt x="4" y="2"/>
                  </a:lnTo>
                  <a:close/>
                </a:path>
              </a:pathLst>
            </a:custGeom>
            <a:solidFill>
              <a:srgbClr val="000000"/>
            </a:solidFill>
            <a:ln w="9525">
              <a:noFill/>
              <a:round/>
              <a:headEnd/>
              <a:tailEnd/>
            </a:ln>
          </p:spPr>
          <p:txBody>
            <a:bodyPr/>
            <a:lstStyle/>
            <a:p>
              <a:endParaRPr lang="zh-CN" altLang="en-US"/>
            </a:p>
          </p:txBody>
        </p:sp>
        <p:sp>
          <p:nvSpPr>
            <p:cNvPr id="187425" name="Freeform 33"/>
            <p:cNvSpPr>
              <a:spLocks/>
            </p:cNvSpPr>
            <p:nvPr/>
          </p:nvSpPr>
          <p:spPr bwMode="auto">
            <a:xfrm>
              <a:off x="5118" y="2395"/>
              <a:ext cx="6" cy="6"/>
            </a:xfrm>
            <a:custGeom>
              <a:avLst/>
              <a:gdLst/>
              <a:ahLst/>
              <a:cxnLst>
                <a:cxn ang="0">
                  <a:pos x="4" y="2"/>
                </a:cxn>
                <a:cxn ang="0">
                  <a:pos x="3" y="0"/>
                </a:cxn>
                <a:cxn ang="0">
                  <a:pos x="2" y="0"/>
                </a:cxn>
                <a:cxn ang="0">
                  <a:pos x="1" y="2"/>
                </a:cxn>
                <a:cxn ang="0">
                  <a:pos x="0" y="4"/>
                </a:cxn>
                <a:cxn ang="0">
                  <a:pos x="0" y="6"/>
                </a:cxn>
                <a:cxn ang="0">
                  <a:pos x="0" y="7"/>
                </a:cxn>
                <a:cxn ang="0">
                  <a:pos x="0" y="9"/>
                </a:cxn>
                <a:cxn ang="0">
                  <a:pos x="1" y="11"/>
                </a:cxn>
                <a:cxn ang="0">
                  <a:pos x="1" y="11"/>
                </a:cxn>
                <a:cxn ang="0">
                  <a:pos x="2" y="11"/>
                </a:cxn>
                <a:cxn ang="0">
                  <a:pos x="3" y="11"/>
                </a:cxn>
                <a:cxn ang="0">
                  <a:pos x="4" y="11"/>
                </a:cxn>
                <a:cxn ang="0">
                  <a:pos x="5" y="9"/>
                </a:cxn>
                <a:cxn ang="0">
                  <a:pos x="6" y="7"/>
                </a:cxn>
                <a:cxn ang="0">
                  <a:pos x="6" y="6"/>
                </a:cxn>
                <a:cxn ang="0">
                  <a:pos x="5" y="4"/>
                </a:cxn>
                <a:cxn ang="0">
                  <a:pos x="4" y="2"/>
                </a:cxn>
              </a:cxnLst>
              <a:rect l="0" t="0" r="r" b="b"/>
              <a:pathLst>
                <a:path w="6" h="11">
                  <a:moveTo>
                    <a:pt x="4" y="2"/>
                  </a:moveTo>
                  <a:lnTo>
                    <a:pt x="3" y="0"/>
                  </a:lnTo>
                  <a:lnTo>
                    <a:pt x="2" y="0"/>
                  </a:lnTo>
                  <a:lnTo>
                    <a:pt x="1" y="2"/>
                  </a:lnTo>
                  <a:lnTo>
                    <a:pt x="0" y="4"/>
                  </a:lnTo>
                  <a:lnTo>
                    <a:pt x="0" y="6"/>
                  </a:lnTo>
                  <a:lnTo>
                    <a:pt x="0" y="7"/>
                  </a:lnTo>
                  <a:lnTo>
                    <a:pt x="0" y="9"/>
                  </a:lnTo>
                  <a:lnTo>
                    <a:pt x="1" y="11"/>
                  </a:lnTo>
                  <a:lnTo>
                    <a:pt x="1" y="11"/>
                  </a:lnTo>
                  <a:lnTo>
                    <a:pt x="2" y="11"/>
                  </a:lnTo>
                  <a:lnTo>
                    <a:pt x="3" y="11"/>
                  </a:lnTo>
                  <a:lnTo>
                    <a:pt x="4" y="11"/>
                  </a:lnTo>
                  <a:lnTo>
                    <a:pt x="5" y="9"/>
                  </a:lnTo>
                  <a:lnTo>
                    <a:pt x="6" y="7"/>
                  </a:lnTo>
                  <a:lnTo>
                    <a:pt x="6" y="6"/>
                  </a:lnTo>
                  <a:lnTo>
                    <a:pt x="5" y="4"/>
                  </a:lnTo>
                  <a:lnTo>
                    <a:pt x="4" y="2"/>
                  </a:lnTo>
                  <a:close/>
                </a:path>
              </a:pathLst>
            </a:custGeom>
            <a:solidFill>
              <a:srgbClr val="000000"/>
            </a:solidFill>
            <a:ln w="9525">
              <a:noFill/>
              <a:round/>
              <a:headEnd/>
              <a:tailEnd/>
            </a:ln>
          </p:spPr>
          <p:txBody>
            <a:bodyPr/>
            <a:lstStyle/>
            <a:p>
              <a:endParaRPr lang="zh-CN" altLang="en-US"/>
            </a:p>
          </p:txBody>
        </p:sp>
        <p:sp>
          <p:nvSpPr>
            <p:cNvPr id="187426" name="Freeform 34"/>
            <p:cNvSpPr>
              <a:spLocks/>
            </p:cNvSpPr>
            <p:nvPr/>
          </p:nvSpPr>
          <p:spPr bwMode="auto">
            <a:xfrm>
              <a:off x="5128" y="2402"/>
              <a:ext cx="6" cy="6"/>
            </a:xfrm>
            <a:custGeom>
              <a:avLst/>
              <a:gdLst/>
              <a:ahLst/>
              <a:cxnLst>
                <a:cxn ang="0">
                  <a:pos x="5" y="1"/>
                </a:cxn>
                <a:cxn ang="0">
                  <a:pos x="4" y="0"/>
                </a:cxn>
                <a:cxn ang="0">
                  <a:pos x="3" y="0"/>
                </a:cxn>
                <a:cxn ang="0">
                  <a:pos x="2" y="1"/>
                </a:cxn>
                <a:cxn ang="0">
                  <a:pos x="1" y="3"/>
                </a:cxn>
                <a:cxn ang="0">
                  <a:pos x="0" y="5"/>
                </a:cxn>
                <a:cxn ang="0">
                  <a:pos x="0" y="7"/>
                </a:cxn>
                <a:cxn ang="0">
                  <a:pos x="1" y="9"/>
                </a:cxn>
                <a:cxn ang="0">
                  <a:pos x="2" y="10"/>
                </a:cxn>
                <a:cxn ang="0">
                  <a:pos x="2" y="10"/>
                </a:cxn>
                <a:cxn ang="0">
                  <a:pos x="3" y="10"/>
                </a:cxn>
                <a:cxn ang="0">
                  <a:pos x="4" y="10"/>
                </a:cxn>
                <a:cxn ang="0">
                  <a:pos x="5" y="10"/>
                </a:cxn>
                <a:cxn ang="0">
                  <a:pos x="6" y="9"/>
                </a:cxn>
                <a:cxn ang="0">
                  <a:pos x="6" y="7"/>
                </a:cxn>
                <a:cxn ang="0">
                  <a:pos x="6" y="5"/>
                </a:cxn>
                <a:cxn ang="0">
                  <a:pos x="6" y="3"/>
                </a:cxn>
                <a:cxn ang="0">
                  <a:pos x="5" y="1"/>
                </a:cxn>
              </a:cxnLst>
              <a:rect l="0" t="0" r="r" b="b"/>
              <a:pathLst>
                <a:path w="6" h="10">
                  <a:moveTo>
                    <a:pt x="5" y="1"/>
                  </a:moveTo>
                  <a:lnTo>
                    <a:pt x="4" y="0"/>
                  </a:lnTo>
                  <a:lnTo>
                    <a:pt x="3" y="0"/>
                  </a:lnTo>
                  <a:lnTo>
                    <a:pt x="2" y="1"/>
                  </a:lnTo>
                  <a:lnTo>
                    <a:pt x="1" y="3"/>
                  </a:lnTo>
                  <a:lnTo>
                    <a:pt x="0" y="5"/>
                  </a:lnTo>
                  <a:lnTo>
                    <a:pt x="0" y="7"/>
                  </a:lnTo>
                  <a:lnTo>
                    <a:pt x="1" y="9"/>
                  </a:lnTo>
                  <a:lnTo>
                    <a:pt x="2" y="10"/>
                  </a:lnTo>
                  <a:lnTo>
                    <a:pt x="2" y="10"/>
                  </a:lnTo>
                  <a:lnTo>
                    <a:pt x="3" y="10"/>
                  </a:lnTo>
                  <a:lnTo>
                    <a:pt x="4" y="10"/>
                  </a:lnTo>
                  <a:lnTo>
                    <a:pt x="5" y="10"/>
                  </a:lnTo>
                  <a:lnTo>
                    <a:pt x="6" y="9"/>
                  </a:lnTo>
                  <a:lnTo>
                    <a:pt x="6" y="7"/>
                  </a:lnTo>
                  <a:lnTo>
                    <a:pt x="6" y="5"/>
                  </a:lnTo>
                  <a:lnTo>
                    <a:pt x="6" y="3"/>
                  </a:lnTo>
                  <a:lnTo>
                    <a:pt x="5" y="1"/>
                  </a:lnTo>
                  <a:close/>
                </a:path>
              </a:pathLst>
            </a:custGeom>
            <a:solidFill>
              <a:srgbClr val="000000"/>
            </a:solidFill>
            <a:ln w="9525">
              <a:noFill/>
              <a:round/>
              <a:headEnd/>
              <a:tailEnd/>
            </a:ln>
          </p:spPr>
          <p:txBody>
            <a:bodyPr/>
            <a:lstStyle/>
            <a:p>
              <a:endParaRPr lang="zh-CN" altLang="en-US"/>
            </a:p>
          </p:txBody>
        </p:sp>
        <p:sp>
          <p:nvSpPr>
            <p:cNvPr id="187427" name="Freeform 35"/>
            <p:cNvSpPr>
              <a:spLocks/>
            </p:cNvSpPr>
            <p:nvPr/>
          </p:nvSpPr>
          <p:spPr bwMode="auto">
            <a:xfrm>
              <a:off x="5137" y="2409"/>
              <a:ext cx="7" cy="6"/>
            </a:xfrm>
            <a:custGeom>
              <a:avLst/>
              <a:gdLst/>
              <a:ahLst/>
              <a:cxnLst>
                <a:cxn ang="0">
                  <a:pos x="5" y="0"/>
                </a:cxn>
                <a:cxn ang="0">
                  <a:pos x="4" y="0"/>
                </a:cxn>
                <a:cxn ang="0">
                  <a:pos x="3" y="0"/>
                </a:cxn>
                <a:cxn ang="0">
                  <a:pos x="2" y="0"/>
                </a:cxn>
                <a:cxn ang="0">
                  <a:pos x="1" y="2"/>
                </a:cxn>
                <a:cxn ang="0">
                  <a:pos x="0" y="3"/>
                </a:cxn>
                <a:cxn ang="0">
                  <a:pos x="0" y="5"/>
                </a:cxn>
                <a:cxn ang="0">
                  <a:pos x="1" y="7"/>
                </a:cxn>
                <a:cxn ang="0">
                  <a:pos x="2" y="9"/>
                </a:cxn>
                <a:cxn ang="0">
                  <a:pos x="2" y="9"/>
                </a:cxn>
                <a:cxn ang="0">
                  <a:pos x="3" y="11"/>
                </a:cxn>
                <a:cxn ang="0">
                  <a:pos x="4" y="11"/>
                </a:cxn>
                <a:cxn ang="0">
                  <a:pos x="5" y="9"/>
                </a:cxn>
                <a:cxn ang="0">
                  <a:pos x="7" y="7"/>
                </a:cxn>
                <a:cxn ang="0">
                  <a:pos x="7" y="5"/>
                </a:cxn>
                <a:cxn ang="0">
                  <a:pos x="7" y="3"/>
                </a:cxn>
                <a:cxn ang="0">
                  <a:pos x="7" y="2"/>
                </a:cxn>
                <a:cxn ang="0">
                  <a:pos x="5" y="0"/>
                </a:cxn>
              </a:cxnLst>
              <a:rect l="0" t="0" r="r" b="b"/>
              <a:pathLst>
                <a:path w="7" h="11">
                  <a:moveTo>
                    <a:pt x="5" y="0"/>
                  </a:moveTo>
                  <a:lnTo>
                    <a:pt x="4" y="0"/>
                  </a:lnTo>
                  <a:lnTo>
                    <a:pt x="3" y="0"/>
                  </a:lnTo>
                  <a:lnTo>
                    <a:pt x="2" y="0"/>
                  </a:lnTo>
                  <a:lnTo>
                    <a:pt x="1" y="2"/>
                  </a:lnTo>
                  <a:lnTo>
                    <a:pt x="0" y="3"/>
                  </a:lnTo>
                  <a:lnTo>
                    <a:pt x="0" y="5"/>
                  </a:lnTo>
                  <a:lnTo>
                    <a:pt x="1" y="7"/>
                  </a:lnTo>
                  <a:lnTo>
                    <a:pt x="2" y="9"/>
                  </a:lnTo>
                  <a:lnTo>
                    <a:pt x="2" y="9"/>
                  </a:lnTo>
                  <a:lnTo>
                    <a:pt x="3" y="11"/>
                  </a:lnTo>
                  <a:lnTo>
                    <a:pt x="4" y="11"/>
                  </a:lnTo>
                  <a:lnTo>
                    <a:pt x="5" y="9"/>
                  </a:lnTo>
                  <a:lnTo>
                    <a:pt x="7" y="7"/>
                  </a:lnTo>
                  <a:lnTo>
                    <a:pt x="7" y="5"/>
                  </a:lnTo>
                  <a:lnTo>
                    <a:pt x="7" y="3"/>
                  </a:lnTo>
                  <a:lnTo>
                    <a:pt x="7" y="2"/>
                  </a:lnTo>
                  <a:lnTo>
                    <a:pt x="5" y="0"/>
                  </a:lnTo>
                  <a:close/>
                </a:path>
              </a:pathLst>
            </a:custGeom>
            <a:solidFill>
              <a:srgbClr val="000000"/>
            </a:solidFill>
            <a:ln w="9525">
              <a:noFill/>
              <a:round/>
              <a:headEnd/>
              <a:tailEnd/>
            </a:ln>
          </p:spPr>
          <p:txBody>
            <a:bodyPr/>
            <a:lstStyle/>
            <a:p>
              <a:endParaRPr lang="zh-CN" altLang="en-US"/>
            </a:p>
          </p:txBody>
        </p:sp>
        <p:sp>
          <p:nvSpPr>
            <p:cNvPr id="187428" name="Freeform 36"/>
            <p:cNvSpPr>
              <a:spLocks/>
            </p:cNvSpPr>
            <p:nvPr/>
          </p:nvSpPr>
          <p:spPr bwMode="auto">
            <a:xfrm>
              <a:off x="5147" y="2417"/>
              <a:ext cx="6" cy="5"/>
            </a:xfrm>
            <a:custGeom>
              <a:avLst/>
              <a:gdLst/>
              <a:ahLst/>
              <a:cxnLst>
                <a:cxn ang="0">
                  <a:pos x="5" y="0"/>
                </a:cxn>
                <a:cxn ang="0">
                  <a:pos x="4" y="0"/>
                </a:cxn>
                <a:cxn ang="0">
                  <a:pos x="3" y="0"/>
                </a:cxn>
                <a:cxn ang="0">
                  <a:pos x="2" y="0"/>
                </a:cxn>
                <a:cxn ang="0">
                  <a:pos x="1" y="2"/>
                </a:cxn>
                <a:cxn ang="0">
                  <a:pos x="0" y="4"/>
                </a:cxn>
                <a:cxn ang="0">
                  <a:pos x="0" y="5"/>
                </a:cxn>
                <a:cxn ang="0">
                  <a:pos x="1" y="7"/>
                </a:cxn>
                <a:cxn ang="0">
                  <a:pos x="2" y="9"/>
                </a:cxn>
                <a:cxn ang="0">
                  <a:pos x="2" y="9"/>
                </a:cxn>
                <a:cxn ang="0">
                  <a:pos x="3" y="11"/>
                </a:cxn>
                <a:cxn ang="0">
                  <a:pos x="4" y="11"/>
                </a:cxn>
                <a:cxn ang="0">
                  <a:pos x="5" y="9"/>
                </a:cxn>
                <a:cxn ang="0">
                  <a:pos x="6" y="7"/>
                </a:cxn>
                <a:cxn ang="0">
                  <a:pos x="6" y="5"/>
                </a:cxn>
                <a:cxn ang="0">
                  <a:pos x="6" y="4"/>
                </a:cxn>
                <a:cxn ang="0">
                  <a:pos x="6" y="2"/>
                </a:cxn>
                <a:cxn ang="0">
                  <a:pos x="5" y="0"/>
                </a:cxn>
              </a:cxnLst>
              <a:rect l="0" t="0" r="r" b="b"/>
              <a:pathLst>
                <a:path w="6" h="11">
                  <a:moveTo>
                    <a:pt x="5" y="0"/>
                  </a:moveTo>
                  <a:lnTo>
                    <a:pt x="4" y="0"/>
                  </a:lnTo>
                  <a:lnTo>
                    <a:pt x="3" y="0"/>
                  </a:lnTo>
                  <a:lnTo>
                    <a:pt x="2" y="0"/>
                  </a:lnTo>
                  <a:lnTo>
                    <a:pt x="1" y="2"/>
                  </a:lnTo>
                  <a:lnTo>
                    <a:pt x="0" y="4"/>
                  </a:lnTo>
                  <a:lnTo>
                    <a:pt x="0" y="5"/>
                  </a:lnTo>
                  <a:lnTo>
                    <a:pt x="1" y="7"/>
                  </a:lnTo>
                  <a:lnTo>
                    <a:pt x="2" y="9"/>
                  </a:lnTo>
                  <a:lnTo>
                    <a:pt x="2" y="9"/>
                  </a:lnTo>
                  <a:lnTo>
                    <a:pt x="3" y="11"/>
                  </a:lnTo>
                  <a:lnTo>
                    <a:pt x="4" y="11"/>
                  </a:lnTo>
                  <a:lnTo>
                    <a:pt x="5" y="9"/>
                  </a:lnTo>
                  <a:lnTo>
                    <a:pt x="6" y="7"/>
                  </a:lnTo>
                  <a:lnTo>
                    <a:pt x="6" y="5"/>
                  </a:lnTo>
                  <a:lnTo>
                    <a:pt x="6" y="4"/>
                  </a:lnTo>
                  <a:lnTo>
                    <a:pt x="6" y="2"/>
                  </a:lnTo>
                  <a:lnTo>
                    <a:pt x="5" y="0"/>
                  </a:lnTo>
                  <a:close/>
                </a:path>
              </a:pathLst>
            </a:custGeom>
            <a:solidFill>
              <a:srgbClr val="000000"/>
            </a:solidFill>
            <a:ln w="9525">
              <a:noFill/>
              <a:round/>
              <a:headEnd/>
              <a:tailEnd/>
            </a:ln>
          </p:spPr>
          <p:txBody>
            <a:bodyPr/>
            <a:lstStyle/>
            <a:p>
              <a:endParaRPr lang="zh-CN" altLang="en-US"/>
            </a:p>
          </p:txBody>
        </p:sp>
        <p:sp>
          <p:nvSpPr>
            <p:cNvPr id="187429" name="Freeform 37"/>
            <p:cNvSpPr>
              <a:spLocks/>
            </p:cNvSpPr>
            <p:nvPr/>
          </p:nvSpPr>
          <p:spPr bwMode="auto">
            <a:xfrm>
              <a:off x="5156" y="2424"/>
              <a:ext cx="7" cy="5"/>
            </a:xfrm>
            <a:custGeom>
              <a:avLst/>
              <a:gdLst/>
              <a:ahLst/>
              <a:cxnLst>
                <a:cxn ang="0">
                  <a:pos x="6" y="0"/>
                </a:cxn>
                <a:cxn ang="0">
                  <a:pos x="5" y="0"/>
                </a:cxn>
                <a:cxn ang="0">
                  <a:pos x="3" y="0"/>
                </a:cxn>
                <a:cxn ang="0">
                  <a:pos x="2" y="0"/>
                </a:cxn>
                <a:cxn ang="0">
                  <a:pos x="1" y="2"/>
                </a:cxn>
                <a:cxn ang="0">
                  <a:pos x="0" y="4"/>
                </a:cxn>
                <a:cxn ang="0">
                  <a:pos x="0" y="6"/>
                </a:cxn>
                <a:cxn ang="0">
                  <a:pos x="1" y="7"/>
                </a:cxn>
                <a:cxn ang="0">
                  <a:pos x="2" y="9"/>
                </a:cxn>
                <a:cxn ang="0">
                  <a:pos x="2" y="9"/>
                </a:cxn>
                <a:cxn ang="0">
                  <a:pos x="3" y="11"/>
                </a:cxn>
                <a:cxn ang="0">
                  <a:pos x="5" y="11"/>
                </a:cxn>
                <a:cxn ang="0">
                  <a:pos x="6" y="9"/>
                </a:cxn>
                <a:cxn ang="0">
                  <a:pos x="7" y="7"/>
                </a:cxn>
                <a:cxn ang="0">
                  <a:pos x="7" y="6"/>
                </a:cxn>
                <a:cxn ang="0">
                  <a:pos x="7" y="4"/>
                </a:cxn>
                <a:cxn ang="0">
                  <a:pos x="7" y="2"/>
                </a:cxn>
                <a:cxn ang="0">
                  <a:pos x="6" y="0"/>
                </a:cxn>
              </a:cxnLst>
              <a:rect l="0" t="0" r="r" b="b"/>
              <a:pathLst>
                <a:path w="7" h="11">
                  <a:moveTo>
                    <a:pt x="6" y="0"/>
                  </a:moveTo>
                  <a:lnTo>
                    <a:pt x="5" y="0"/>
                  </a:lnTo>
                  <a:lnTo>
                    <a:pt x="3" y="0"/>
                  </a:lnTo>
                  <a:lnTo>
                    <a:pt x="2" y="0"/>
                  </a:lnTo>
                  <a:lnTo>
                    <a:pt x="1" y="2"/>
                  </a:lnTo>
                  <a:lnTo>
                    <a:pt x="0" y="4"/>
                  </a:lnTo>
                  <a:lnTo>
                    <a:pt x="0" y="6"/>
                  </a:lnTo>
                  <a:lnTo>
                    <a:pt x="1" y="7"/>
                  </a:lnTo>
                  <a:lnTo>
                    <a:pt x="2" y="9"/>
                  </a:lnTo>
                  <a:lnTo>
                    <a:pt x="2" y="9"/>
                  </a:lnTo>
                  <a:lnTo>
                    <a:pt x="3" y="11"/>
                  </a:lnTo>
                  <a:lnTo>
                    <a:pt x="5" y="11"/>
                  </a:lnTo>
                  <a:lnTo>
                    <a:pt x="6" y="9"/>
                  </a:lnTo>
                  <a:lnTo>
                    <a:pt x="7" y="7"/>
                  </a:lnTo>
                  <a:lnTo>
                    <a:pt x="7" y="6"/>
                  </a:lnTo>
                  <a:lnTo>
                    <a:pt x="7" y="4"/>
                  </a:lnTo>
                  <a:lnTo>
                    <a:pt x="7" y="2"/>
                  </a:lnTo>
                  <a:lnTo>
                    <a:pt x="6" y="0"/>
                  </a:lnTo>
                  <a:close/>
                </a:path>
              </a:pathLst>
            </a:custGeom>
            <a:solidFill>
              <a:srgbClr val="000000"/>
            </a:solidFill>
            <a:ln w="9525">
              <a:noFill/>
              <a:round/>
              <a:headEnd/>
              <a:tailEnd/>
            </a:ln>
          </p:spPr>
          <p:txBody>
            <a:bodyPr/>
            <a:lstStyle/>
            <a:p>
              <a:endParaRPr lang="zh-CN" altLang="en-US"/>
            </a:p>
          </p:txBody>
        </p:sp>
      </p:grpSp>
      <p:sp>
        <p:nvSpPr>
          <p:cNvPr id="187430" name="Rectangle 38"/>
          <p:cNvSpPr>
            <a:spLocks noChangeArrowheads="1"/>
          </p:cNvSpPr>
          <p:nvPr/>
        </p:nvSpPr>
        <p:spPr bwMode="auto">
          <a:xfrm>
            <a:off x="6592888" y="4510088"/>
            <a:ext cx="26987" cy="138112"/>
          </a:xfrm>
          <a:prstGeom prst="rect">
            <a:avLst/>
          </a:prstGeom>
          <a:noFill/>
          <a:ln w="9525">
            <a:noFill/>
            <a:miter lim="800000"/>
            <a:headEnd/>
            <a:tailEnd/>
          </a:ln>
        </p:spPr>
        <p:txBody>
          <a:bodyPr wrap="none" lIns="0" tIns="0" rIns="0" bIns="0">
            <a:spAutoFit/>
          </a:bodyPr>
          <a:lstStyle/>
          <a:p>
            <a:r>
              <a:rPr kumimoji="1" lang="en-US" altLang="zh-CN" sz="900">
                <a:solidFill>
                  <a:srgbClr val="000000"/>
                </a:solidFill>
                <a:latin typeface="Times New Roman" pitchFamily="18" charset="0"/>
              </a:rPr>
              <a:t> </a:t>
            </a:r>
            <a:endParaRPr kumimoji="1" lang="en-US" altLang="zh-CN" sz="2400">
              <a:latin typeface="Times New Roman" pitchFamily="18" charset="0"/>
            </a:endParaRPr>
          </a:p>
        </p:txBody>
      </p:sp>
      <p:sp>
        <p:nvSpPr>
          <p:cNvPr id="187431" name="Rectangle 39"/>
          <p:cNvSpPr>
            <a:spLocks noChangeArrowheads="1"/>
          </p:cNvSpPr>
          <p:nvPr/>
        </p:nvSpPr>
        <p:spPr bwMode="auto">
          <a:xfrm>
            <a:off x="6248400" y="4343400"/>
            <a:ext cx="385763" cy="198438"/>
          </a:xfrm>
          <a:prstGeom prst="rect">
            <a:avLst/>
          </a:prstGeom>
          <a:noFill/>
          <a:ln w="9525">
            <a:noFill/>
            <a:miter lim="800000"/>
            <a:headEnd/>
            <a:tailEnd/>
          </a:ln>
        </p:spPr>
        <p:txBody>
          <a:bodyPr wrap="none" lIns="0" tIns="0" rIns="0" bIns="0">
            <a:spAutoFit/>
          </a:bodyPr>
          <a:lstStyle/>
          <a:p>
            <a:pPr algn="ctr"/>
            <a:r>
              <a:rPr kumimoji="1" lang="en-US" altLang="zh-CN" sz="1300">
                <a:solidFill>
                  <a:srgbClr val="000000"/>
                </a:solidFill>
                <a:latin typeface="Times New Roman" pitchFamily="18" charset="0"/>
              </a:rPr>
              <a:t>FCSF</a:t>
            </a:r>
            <a:endParaRPr kumimoji="1" lang="en-US" altLang="zh-CN" sz="2400">
              <a:latin typeface="Times New Roman" pitchFamily="18" charset="0"/>
            </a:endParaRPr>
          </a:p>
        </p:txBody>
      </p:sp>
      <p:sp>
        <p:nvSpPr>
          <p:cNvPr id="187432" name="Rectangle 40"/>
          <p:cNvSpPr>
            <a:spLocks noChangeArrowheads="1"/>
          </p:cNvSpPr>
          <p:nvPr/>
        </p:nvSpPr>
        <p:spPr bwMode="auto">
          <a:xfrm>
            <a:off x="3228975" y="4308475"/>
            <a:ext cx="684213" cy="265113"/>
          </a:xfrm>
          <a:prstGeom prst="rect">
            <a:avLst/>
          </a:prstGeom>
          <a:noFill/>
          <a:ln w="9525">
            <a:noFill/>
            <a:miter lim="800000"/>
            <a:headEnd/>
            <a:tailEnd/>
          </a:ln>
        </p:spPr>
        <p:txBody>
          <a:bodyPr/>
          <a:lstStyle/>
          <a:p>
            <a:endParaRPr lang="zh-CN" altLang="en-US"/>
          </a:p>
        </p:txBody>
      </p:sp>
      <p:sp>
        <p:nvSpPr>
          <p:cNvPr id="187433" name="Rectangle 41"/>
          <p:cNvSpPr>
            <a:spLocks noChangeArrowheads="1"/>
          </p:cNvSpPr>
          <p:nvPr/>
        </p:nvSpPr>
        <p:spPr bwMode="auto">
          <a:xfrm>
            <a:off x="2132013" y="3932238"/>
            <a:ext cx="582612" cy="377825"/>
          </a:xfrm>
          <a:prstGeom prst="rect">
            <a:avLst/>
          </a:prstGeom>
          <a:noFill/>
          <a:ln w="9525">
            <a:noFill/>
            <a:miter lim="800000"/>
            <a:headEnd/>
            <a:tailEnd/>
          </a:ln>
        </p:spPr>
        <p:txBody>
          <a:bodyPr/>
          <a:lstStyle/>
          <a:p>
            <a:endParaRPr lang="zh-CN" altLang="en-US"/>
          </a:p>
        </p:txBody>
      </p:sp>
      <p:sp>
        <p:nvSpPr>
          <p:cNvPr id="187434" name="Rectangle 42"/>
          <p:cNvSpPr>
            <a:spLocks noChangeArrowheads="1"/>
          </p:cNvSpPr>
          <p:nvPr/>
        </p:nvSpPr>
        <p:spPr bwMode="auto">
          <a:xfrm>
            <a:off x="7162800" y="54102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7435" name="Rectangle 43"/>
          <p:cNvSpPr>
            <a:spLocks noChangeArrowheads="1"/>
          </p:cNvSpPr>
          <p:nvPr/>
        </p:nvSpPr>
        <p:spPr bwMode="auto">
          <a:xfrm>
            <a:off x="7315200" y="55626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7436" name="Rectangle 44"/>
          <p:cNvSpPr>
            <a:spLocks noChangeArrowheads="1"/>
          </p:cNvSpPr>
          <p:nvPr/>
        </p:nvSpPr>
        <p:spPr bwMode="auto">
          <a:xfrm>
            <a:off x="7467600" y="57150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7437" name="Rectangle 45"/>
          <p:cNvSpPr>
            <a:spLocks noChangeArrowheads="1"/>
          </p:cNvSpPr>
          <p:nvPr/>
        </p:nvSpPr>
        <p:spPr bwMode="auto">
          <a:xfrm>
            <a:off x="7620000" y="58674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7438" name="Rectangle 46"/>
          <p:cNvSpPr>
            <a:spLocks noChangeArrowheads="1"/>
          </p:cNvSpPr>
          <p:nvPr/>
        </p:nvSpPr>
        <p:spPr bwMode="auto">
          <a:xfrm>
            <a:off x="8001000" y="6096000"/>
            <a:ext cx="430213"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FCDB</a:t>
            </a:r>
            <a:endParaRPr kumimoji="1" lang="en-US" altLang="zh-CN" sz="2400">
              <a:latin typeface="Times New Roman" pitchFamily="18" charset="0"/>
            </a:endParaRPr>
          </a:p>
        </p:txBody>
      </p:sp>
      <p:sp>
        <p:nvSpPr>
          <p:cNvPr id="187439" name="Freeform 47"/>
          <p:cNvSpPr>
            <a:spLocks/>
          </p:cNvSpPr>
          <p:nvPr/>
        </p:nvSpPr>
        <p:spPr bwMode="auto">
          <a:xfrm>
            <a:off x="1219200" y="5334000"/>
            <a:ext cx="1042988" cy="684213"/>
          </a:xfrm>
          <a:custGeom>
            <a:avLst/>
            <a:gdLst/>
            <a:ahLst/>
            <a:cxnLst>
              <a:cxn ang="0">
                <a:pos x="69" y="0"/>
              </a:cxn>
              <a:cxn ang="0">
                <a:pos x="55" y="2"/>
              </a:cxn>
              <a:cxn ang="0">
                <a:pos x="42" y="9"/>
              </a:cxn>
              <a:cxn ang="0">
                <a:pos x="30" y="20"/>
              </a:cxn>
              <a:cxn ang="0">
                <a:pos x="20" y="34"/>
              </a:cxn>
              <a:cxn ang="0">
                <a:pos x="11" y="52"/>
              </a:cxn>
              <a:cxn ang="0">
                <a:pos x="5" y="72"/>
              </a:cxn>
              <a:cxn ang="0">
                <a:pos x="1" y="93"/>
              </a:cxn>
              <a:cxn ang="0">
                <a:pos x="0" y="116"/>
              </a:cxn>
              <a:cxn ang="0">
                <a:pos x="0" y="813"/>
              </a:cxn>
              <a:cxn ang="0">
                <a:pos x="1" y="836"/>
              </a:cxn>
              <a:cxn ang="0">
                <a:pos x="5" y="857"/>
              </a:cxn>
              <a:cxn ang="0">
                <a:pos x="11" y="877"/>
              </a:cxn>
              <a:cxn ang="0">
                <a:pos x="20" y="895"/>
              </a:cxn>
              <a:cxn ang="0">
                <a:pos x="30" y="909"/>
              </a:cxn>
              <a:cxn ang="0">
                <a:pos x="42" y="920"/>
              </a:cxn>
              <a:cxn ang="0">
                <a:pos x="55" y="927"/>
              </a:cxn>
              <a:cxn ang="0">
                <a:pos x="69" y="929"/>
              </a:cxn>
              <a:cxn ang="0">
                <a:pos x="842" y="929"/>
              </a:cxn>
              <a:cxn ang="0">
                <a:pos x="856" y="927"/>
              </a:cxn>
              <a:cxn ang="0">
                <a:pos x="869" y="920"/>
              </a:cxn>
              <a:cxn ang="0">
                <a:pos x="880" y="909"/>
              </a:cxn>
              <a:cxn ang="0">
                <a:pos x="891" y="895"/>
              </a:cxn>
              <a:cxn ang="0">
                <a:pos x="899" y="877"/>
              </a:cxn>
              <a:cxn ang="0">
                <a:pos x="906" y="857"/>
              </a:cxn>
              <a:cxn ang="0">
                <a:pos x="910" y="836"/>
              </a:cxn>
              <a:cxn ang="0">
                <a:pos x="911" y="813"/>
              </a:cxn>
              <a:cxn ang="0">
                <a:pos x="911" y="116"/>
              </a:cxn>
              <a:cxn ang="0">
                <a:pos x="910" y="93"/>
              </a:cxn>
              <a:cxn ang="0">
                <a:pos x="906" y="72"/>
              </a:cxn>
              <a:cxn ang="0">
                <a:pos x="899" y="52"/>
              </a:cxn>
              <a:cxn ang="0">
                <a:pos x="891" y="34"/>
              </a:cxn>
              <a:cxn ang="0">
                <a:pos x="880" y="20"/>
              </a:cxn>
              <a:cxn ang="0">
                <a:pos x="869" y="9"/>
              </a:cxn>
              <a:cxn ang="0">
                <a:pos x="856" y="2"/>
              </a:cxn>
              <a:cxn ang="0">
                <a:pos x="842" y="0"/>
              </a:cxn>
              <a:cxn ang="0">
                <a:pos x="69" y="0"/>
              </a:cxn>
            </a:cxnLst>
            <a:rect l="0" t="0" r="r" b="b"/>
            <a:pathLst>
              <a:path w="911" h="929">
                <a:moveTo>
                  <a:pt x="69" y="0"/>
                </a:moveTo>
                <a:lnTo>
                  <a:pt x="55" y="2"/>
                </a:lnTo>
                <a:lnTo>
                  <a:pt x="42" y="9"/>
                </a:lnTo>
                <a:lnTo>
                  <a:pt x="30" y="20"/>
                </a:lnTo>
                <a:lnTo>
                  <a:pt x="20" y="34"/>
                </a:lnTo>
                <a:lnTo>
                  <a:pt x="11" y="52"/>
                </a:lnTo>
                <a:lnTo>
                  <a:pt x="5" y="72"/>
                </a:lnTo>
                <a:lnTo>
                  <a:pt x="1" y="93"/>
                </a:lnTo>
                <a:lnTo>
                  <a:pt x="0" y="116"/>
                </a:lnTo>
                <a:lnTo>
                  <a:pt x="0" y="813"/>
                </a:lnTo>
                <a:lnTo>
                  <a:pt x="1" y="836"/>
                </a:lnTo>
                <a:lnTo>
                  <a:pt x="5" y="857"/>
                </a:lnTo>
                <a:lnTo>
                  <a:pt x="11" y="877"/>
                </a:lnTo>
                <a:lnTo>
                  <a:pt x="20" y="895"/>
                </a:lnTo>
                <a:lnTo>
                  <a:pt x="30" y="909"/>
                </a:lnTo>
                <a:lnTo>
                  <a:pt x="42" y="920"/>
                </a:lnTo>
                <a:lnTo>
                  <a:pt x="55" y="927"/>
                </a:lnTo>
                <a:lnTo>
                  <a:pt x="69" y="929"/>
                </a:lnTo>
                <a:lnTo>
                  <a:pt x="842" y="929"/>
                </a:lnTo>
                <a:lnTo>
                  <a:pt x="856" y="927"/>
                </a:lnTo>
                <a:lnTo>
                  <a:pt x="869" y="920"/>
                </a:lnTo>
                <a:lnTo>
                  <a:pt x="880" y="909"/>
                </a:lnTo>
                <a:lnTo>
                  <a:pt x="891" y="895"/>
                </a:lnTo>
                <a:lnTo>
                  <a:pt x="899" y="877"/>
                </a:lnTo>
                <a:lnTo>
                  <a:pt x="906" y="857"/>
                </a:lnTo>
                <a:lnTo>
                  <a:pt x="910" y="836"/>
                </a:lnTo>
                <a:lnTo>
                  <a:pt x="911" y="813"/>
                </a:lnTo>
                <a:lnTo>
                  <a:pt x="911" y="116"/>
                </a:lnTo>
                <a:lnTo>
                  <a:pt x="910" y="93"/>
                </a:lnTo>
                <a:lnTo>
                  <a:pt x="906" y="72"/>
                </a:lnTo>
                <a:lnTo>
                  <a:pt x="899" y="52"/>
                </a:lnTo>
                <a:lnTo>
                  <a:pt x="891" y="34"/>
                </a:lnTo>
                <a:lnTo>
                  <a:pt x="880" y="20"/>
                </a:lnTo>
                <a:lnTo>
                  <a:pt x="869" y="9"/>
                </a:lnTo>
                <a:lnTo>
                  <a:pt x="856" y="2"/>
                </a:lnTo>
                <a:lnTo>
                  <a:pt x="842" y="0"/>
                </a:lnTo>
                <a:lnTo>
                  <a:pt x="69" y="0"/>
                </a:lnTo>
                <a:close/>
              </a:path>
            </a:pathLst>
          </a:custGeom>
          <a:solidFill>
            <a:srgbClr val="FFFFCC"/>
          </a:solidFill>
          <a:ln w="9525">
            <a:solidFill>
              <a:srgbClr val="000000"/>
            </a:solidFill>
            <a:prstDash val="solid"/>
            <a:round/>
            <a:headEnd/>
            <a:tailEnd/>
          </a:ln>
        </p:spPr>
        <p:txBody>
          <a:bodyPr/>
          <a:lstStyle/>
          <a:p>
            <a:endParaRPr lang="zh-CN" altLang="en-US"/>
          </a:p>
        </p:txBody>
      </p:sp>
      <p:sp>
        <p:nvSpPr>
          <p:cNvPr id="187440" name="Rectangle 48"/>
          <p:cNvSpPr>
            <a:spLocks noChangeArrowheads="1"/>
          </p:cNvSpPr>
          <p:nvPr/>
        </p:nvSpPr>
        <p:spPr bwMode="auto">
          <a:xfrm>
            <a:off x="1482725" y="5445125"/>
            <a:ext cx="660400" cy="396875"/>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Clock </a:t>
            </a:r>
          </a:p>
          <a:p>
            <a:r>
              <a:rPr kumimoji="1" lang="en-US" altLang="zh-CN" sz="1300">
                <a:solidFill>
                  <a:srgbClr val="000000"/>
                </a:solidFill>
                <a:latin typeface="Times New Roman" pitchFamily="18" charset="0"/>
              </a:rPr>
              <a:t>Generator</a:t>
            </a:r>
            <a:endParaRPr kumimoji="1" lang="en-US" altLang="zh-CN" sz="2400">
              <a:latin typeface="Times New Roman" pitchFamily="18" charset="0"/>
            </a:endParaRPr>
          </a:p>
        </p:txBody>
      </p:sp>
      <p:grpSp>
        <p:nvGrpSpPr>
          <p:cNvPr id="4" name="Group 49"/>
          <p:cNvGrpSpPr>
            <a:grpSpLocks/>
          </p:cNvGrpSpPr>
          <p:nvPr/>
        </p:nvGrpSpPr>
        <p:grpSpPr bwMode="auto">
          <a:xfrm flipH="1">
            <a:off x="533400" y="5562600"/>
            <a:ext cx="685800" cy="152400"/>
            <a:chOff x="2593" y="2913"/>
            <a:chExt cx="383" cy="56"/>
          </a:xfrm>
        </p:grpSpPr>
        <p:sp>
          <p:nvSpPr>
            <p:cNvPr id="187442" name="Line 50"/>
            <p:cNvSpPr>
              <a:spLocks noChangeShapeType="1"/>
            </p:cNvSpPr>
            <p:nvPr/>
          </p:nvSpPr>
          <p:spPr bwMode="auto">
            <a:xfrm>
              <a:off x="2657" y="2941"/>
              <a:ext cx="319" cy="1"/>
            </a:xfrm>
            <a:prstGeom prst="line">
              <a:avLst/>
            </a:prstGeom>
            <a:noFill/>
            <a:ln w="9525">
              <a:solidFill>
                <a:srgbClr val="993366"/>
              </a:solidFill>
              <a:round/>
              <a:headEnd/>
              <a:tailEnd/>
            </a:ln>
          </p:spPr>
          <p:txBody>
            <a:bodyPr/>
            <a:lstStyle/>
            <a:p>
              <a:endParaRPr lang="zh-CN" altLang="en-US"/>
            </a:p>
          </p:txBody>
        </p:sp>
        <p:sp>
          <p:nvSpPr>
            <p:cNvPr id="187443" name="Freeform 51"/>
            <p:cNvSpPr>
              <a:spLocks/>
            </p:cNvSpPr>
            <p:nvPr/>
          </p:nvSpPr>
          <p:spPr bwMode="auto">
            <a:xfrm>
              <a:off x="2593" y="2913"/>
              <a:ext cx="66" cy="56"/>
            </a:xfrm>
            <a:custGeom>
              <a:avLst/>
              <a:gdLst/>
              <a:ahLst/>
              <a:cxnLst>
                <a:cxn ang="0">
                  <a:pos x="66" y="0"/>
                </a:cxn>
                <a:cxn ang="0">
                  <a:pos x="0" y="57"/>
                </a:cxn>
                <a:cxn ang="0">
                  <a:pos x="66" y="113"/>
                </a:cxn>
                <a:cxn ang="0">
                  <a:pos x="66" y="0"/>
                </a:cxn>
              </a:cxnLst>
              <a:rect l="0" t="0" r="r" b="b"/>
              <a:pathLst>
                <a:path w="66" h="113">
                  <a:moveTo>
                    <a:pt x="66" y="0"/>
                  </a:moveTo>
                  <a:lnTo>
                    <a:pt x="0" y="57"/>
                  </a:lnTo>
                  <a:lnTo>
                    <a:pt x="66" y="113"/>
                  </a:lnTo>
                  <a:lnTo>
                    <a:pt x="66" y="0"/>
                  </a:lnTo>
                  <a:close/>
                </a:path>
              </a:pathLst>
            </a:custGeom>
            <a:solidFill>
              <a:srgbClr val="993366"/>
            </a:solidFill>
            <a:ln w="9525">
              <a:noFill/>
              <a:round/>
              <a:headEnd/>
              <a:tailEnd/>
            </a:ln>
          </p:spPr>
          <p:txBody>
            <a:bodyPr/>
            <a:lstStyle/>
            <a:p>
              <a:endParaRPr lang="zh-CN" altLang="en-US"/>
            </a:p>
          </p:txBody>
        </p:sp>
      </p:grpSp>
      <p:sp>
        <p:nvSpPr>
          <p:cNvPr id="187444" name="Rectangle 52"/>
          <p:cNvSpPr>
            <a:spLocks noChangeArrowheads="1"/>
          </p:cNvSpPr>
          <p:nvPr/>
        </p:nvSpPr>
        <p:spPr bwMode="auto">
          <a:xfrm>
            <a:off x="457200" y="5480050"/>
            <a:ext cx="357188" cy="396875"/>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RF</a:t>
            </a:r>
          </a:p>
          <a:p>
            <a:r>
              <a:rPr kumimoji="1" lang="en-US" altLang="zh-CN" sz="1300">
                <a:solidFill>
                  <a:srgbClr val="000000"/>
                </a:solidFill>
                <a:latin typeface="Times New Roman" pitchFamily="18" charset="0"/>
              </a:rPr>
              <a:t>clock</a:t>
            </a:r>
            <a:endParaRPr kumimoji="1" lang="en-US" altLang="zh-CN" sz="2400">
              <a:latin typeface="Times New Roman" pitchFamily="18" charset="0"/>
            </a:endParaRPr>
          </a:p>
        </p:txBody>
      </p:sp>
      <p:sp>
        <p:nvSpPr>
          <p:cNvPr id="187445" name="Line 53"/>
          <p:cNvSpPr>
            <a:spLocks noChangeShapeType="1"/>
          </p:cNvSpPr>
          <p:nvPr/>
        </p:nvSpPr>
        <p:spPr bwMode="auto">
          <a:xfrm>
            <a:off x="2286000" y="5715000"/>
            <a:ext cx="1752600" cy="0"/>
          </a:xfrm>
          <a:prstGeom prst="line">
            <a:avLst/>
          </a:prstGeom>
          <a:noFill/>
          <a:ln w="9525">
            <a:solidFill>
              <a:srgbClr val="FF0000"/>
            </a:solidFill>
            <a:round/>
            <a:headEnd/>
            <a:tailEnd type="triangle" w="med" len="med"/>
          </a:ln>
          <a:effectLst/>
        </p:spPr>
        <p:txBody>
          <a:bodyPr/>
          <a:lstStyle/>
          <a:p>
            <a:endParaRPr lang="zh-CN" altLang="en-US"/>
          </a:p>
        </p:txBody>
      </p:sp>
      <p:sp>
        <p:nvSpPr>
          <p:cNvPr id="187446" name="Text Box 54"/>
          <p:cNvSpPr txBox="1">
            <a:spLocks noChangeArrowheads="1"/>
          </p:cNvSpPr>
          <p:nvPr/>
        </p:nvSpPr>
        <p:spPr bwMode="auto">
          <a:xfrm>
            <a:off x="2667000" y="5410200"/>
            <a:ext cx="990600" cy="396875"/>
          </a:xfrm>
          <a:prstGeom prst="rect">
            <a:avLst/>
          </a:prstGeom>
          <a:noFill/>
          <a:ln w="9525">
            <a:noFill/>
            <a:miter lim="800000"/>
            <a:headEnd/>
            <a:tailEnd/>
          </a:ln>
          <a:effectLst/>
        </p:spPr>
        <p:txBody>
          <a:bodyPr>
            <a:spAutoFit/>
          </a:bodyPr>
          <a:lstStyle/>
          <a:p>
            <a:pPr>
              <a:spcBef>
                <a:spcPct val="50000"/>
              </a:spcBef>
            </a:pPr>
            <a:r>
              <a:rPr kumimoji="1" lang="en-US" altLang="zh-CN" sz="2000">
                <a:solidFill>
                  <a:srgbClr val="FF0000"/>
                </a:solidFill>
                <a:latin typeface="Times New Roman" pitchFamily="18" charset="0"/>
              </a:rPr>
              <a:t>optical</a:t>
            </a:r>
          </a:p>
        </p:txBody>
      </p:sp>
      <p:sp>
        <p:nvSpPr>
          <p:cNvPr id="187447" name="AutoShape 55"/>
          <p:cNvSpPr>
            <a:spLocks noChangeArrowheads="1"/>
          </p:cNvSpPr>
          <p:nvPr/>
        </p:nvSpPr>
        <p:spPr bwMode="auto">
          <a:xfrm>
            <a:off x="4932363" y="5661025"/>
            <a:ext cx="2209800" cy="76200"/>
          </a:xfrm>
          <a:prstGeom prst="rightArrow">
            <a:avLst>
              <a:gd name="adj1" fmla="val 50000"/>
              <a:gd name="adj2" fmla="val 725000"/>
            </a:avLst>
          </a:prstGeom>
          <a:solidFill>
            <a:srgbClr val="FF0000"/>
          </a:solidFill>
          <a:ln w="9525">
            <a:solidFill>
              <a:srgbClr val="FF0000"/>
            </a:solidFill>
            <a:miter lim="800000"/>
            <a:headEnd/>
            <a:tailEnd/>
          </a:ln>
          <a:effectLst/>
        </p:spPr>
        <p:txBody>
          <a:bodyPr wrap="none" anchor="ctr"/>
          <a:lstStyle/>
          <a:p>
            <a:endParaRPr lang="zh-CN" altLang="en-US"/>
          </a:p>
        </p:txBody>
      </p:sp>
      <p:sp>
        <p:nvSpPr>
          <p:cNvPr id="187448" name="Line 56"/>
          <p:cNvSpPr>
            <a:spLocks noChangeShapeType="1"/>
          </p:cNvSpPr>
          <p:nvPr/>
        </p:nvSpPr>
        <p:spPr bwMode="auto">
          <a:xfrm>
            <a:off x="4859338" y="5589588"/>
            <a:ext cx="1800225" cy="0"/>
          </a:xfrm>
          <a:prstGeom prst="line">
            <a:avLst/>
          </a:prstGeom>
          <a:noFill/>
          <a:ln w="28575">
            <a:solidFill>
              <a:schemeClr val="tx1"/>
            </a:solidFill>
            <a:round/>
            <a:headEnd/>
            <a:tailEnd/>
          </a:ln>
          <a:effectLst/>
        </p:spPr>
        <p:txBody>
          <a:bodyPr/>
          <a:lstStyle/>
          <a:p>
            <a:endParaRPr lang="zh-CN" altLang="en-US"/>
          </a:p>
        </p:txBody>
      </p:sp>
      <p:sp>
        <p:nvSpPr>
          <p:cNvPr id="187449" name="Line 57"/>
          <p:cNvSpPr>
            <a:spLocks noChangeShapeType="1"/>
          </p:cNvSpPr>
          <p:nvPr/>
        </p:nvSpPr>
        <p:spPr bwMode="auto">
          <a:xfrm flipV="1">
            <a:off x="6659563" y="4941888"/>
            <a:ext cx="865187" cy="0"/>
          </a:xfrm>
          <a:prstGeom prst="line">
            <a:avLst/>
          </a:prstGeom>
          <a:noFill/>
          <a:ln w="28575">
            <a:solidFill>
              <a:schemeClr val="tx1"/>
            </a:solidFill>
            <a:round/>
            <a:headEnd/>
            <a:tailEnd type="triangle" w="med" len="med"/>
          </a:ln>
          <a:effectLst/>
        </p:spPr>
        <p:txBody>
          <a:bodyPr/>
          <a:lstStyle/>
          <a:p>
            <a:endParaRPr lang="zh-CN" altLang="en-US"/>
          </a:p>
        </p:txBody>
      </p:sp>
      <p:sp>
        <p:nvSpPr>
          <p:cNvPr id="187450" name="Line 58"/>
          <p:cNvSpPr>
            <a:spLocks noChangeShapeType="1"/>
          </p:cNvSpPr>
          <p:nvPr/>
        </p:nvSpPr>
        <p:spPr bwMode="auto">
          <a:xfrm>
            <a:off x="5715000" y="4648200"/>
            <a:ext cx="0" cy="1371600"/>
          </a:xfrm>
          <a:prstGeom prst="line">
            <a:avLst/>
          </a:prstGeom>
          <a:noFill/>
          <a:ln w="57150">
            <a:solidFill>
              <a:srgbClr val="FF0000"/>
            </a:solidFill>
            <a:round/>
            <a:headEnd/>
            <a:tailEnd/>
          </a:ln>
          <a:effectLst/>
        </p:spPr>
        <p:txBody>
          <a:bodyPr/>
          <a:lstStyle/>
          <a:p>
            <a:endParaRPr lang="zh-CN" altLang="en-US"/>
          </a:p>
        </p:txBody>
      </p:sp>
      <p:sp>
        <p:nvSpPr>
          <p:cNvPr id="187451" name="Line 59"/>
          <p:cNvSpPr>
            <a:spLocks noChangeShapeType="1"/>
          </p:cNvSpPr>
          <p:nvPr/>
        </p:nvSpPr>
        <p:spPr bwMode="auto">
          <a:xfrm>
            <a:off x="5715000" y="6019800"/>
            <a:ext cx="1295400" cy="0"/>
          </a:xfrm>
          <a:prstGeom prst="line">
            <a:avLst/>
          </a:prstGeom>
          <a:noFill/>
          <a:ln w="57150">
            <a:solidFill>
              <a:srgbClr val="FF0000"/>
            </a:solidFill>
            <a:round/>
            <a:headEnd/>
            <a:tailEnd type="triangle" w="med" len="med"/>
          </a:ln>
          <a:effectLst/>
        </p:spPr>
        <p:txBody>
          <a:bodyPr/>
          <a:lstStyle/>
          <a:p>
            <a:endParaRPr lang="zh-CN" altLang="en-US"/>
          </a:p>
        </p:txBody>
      </p:sp>
      <p:sp>
        <p:nvSpPr>
          <p:cNvPr id="187452" name="Rectangle 60"/>
          <p:cNvSpPr>
            <a:spLocks noChangeArrowheads="1"/>
          </p:cNvSpPr>
          <p:nvPr/>
        </p:nvSpPr>
        <p:spPr bwMode="auto">
          <a:xfrm>
            <a:off x="7391400" y="41148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7453" name="Rectangle 61"/>
          <p:cNvSpPr>
            <a:spLocks noChangeArrowheads="1"/>
          </p:cNvSpPr>
          <p:nvPr/>
        </p:nvSpPr>
        <p:spPr bwMode="auto">
          <a:xfrm>
            <a:off x="7543800" y="42672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7454" name="Rectangle 62"/>
          <p:cNvSpPr>
            <a:spLocks noChangeArrowheads="1"/>
          </p:cNvSpPr>
          <p:nvPr/>
        </p:nvSpPr>
        <p:spPr bwMode="auto">
          <a:xfrm>
            <a:off x="7696200" y="44196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7455" name="Rectangle 63"/>
          <p:cNvSpPr>
            <a:spLocks noChangeArrowheads="1"/>
          </p:cNvSpPr>
          <p:nvPr/>
        </p:nvSpPr>
        <p:spPr bwMode="auto">
          <a:xfrm>
            <a:off x="7848600" y="4572000"/>
            <a:ext cx="1143000" cy="609600"/>
          </a:xfrm>
          <a:prstGeom prst="rect">
            <a:avLst/>
          </a:prstGeom>
          <a:solidFill>
            <a:schemeClr val="accent1"/>
          </a:solidFill>
          <a:ln w="9525">
            <a:solidFill>
              <a:schemeClr val="tx1"/>
            </a:solidFill>
            <a:miter lim="800000"/>
            <a:headEnd/>
            <a:tailEnd/>
          </a:ln>
          <a:effectLst/>
        </p:spPr>
        <p:txBody>
          <a:bodyPr wrap="none" anchor="ctr"/>
          <a:lstStyle/>
          <a:p>
            <a:endParaRPr lang="zh-CN" altLang="en-US"/>
          </a:p>
        </p:txBody>
      </p:sp>
      <p:sp>
        <p:nvSpPr>
          <p:cNvPr id="187456" name="Text Box 64"/>
          <p:cNvSpPr txBox="1">
            <a:spLocks noChangeArrowheads="1"/>
          </p:cNvSpPr>
          <p:nvPr/>
        </p:nvSpPr>
        <p:spPr bwMode="auto">
          <a:xfrm>
            <a:off x="8001000" y="4648200"/>
            <a:ext cx="1143000" cy="396875"/>
          </a:xfrm>
          <a:prstGeom prst="rect">
            <a:avLst/>
          </a:prstGeom>
          <a:noFill/>
          <a:ln w="9525">
            <a:noFill/>
            <a:miter lim="800000"/>
            <a:headEnd/>
            <a:tailEnd/>
          </a:ln>
          <a:effectLst/>
        </p:spPr>
        <p:txBody>
          <a:bodyPr>
            <a:spAutoFit/>
          </a:bodyPr>
          <a:lstStyle/>
          <a:p>
            <a:pPr>
              <a:spcBef>
                <a:spcPct val="50000"/>
              </a:spcBef>
            </a:pPr>
            <a:r>
              <a:rPr kumimoji="1" lang="en-US" altLang="zh-CN" sz="2000">
                <a:latin typeface="Times New Roman" pitchFamily="18" charset="0"/>
              </a:rPr>
              <a:t>TROC</a:t>
            </a:r>
          </a:p>
        </p:txBody>
      </p:sp>
      <p:sp>
        <p:nvSpPr>
          <p:cNvPr id="187457" name="Rectangle 65"/>
          <p:cNvSpPr>
            <a:spLocks noChangeArrowheads="1"/>
          </p:cNvSpPr>
          <p:nvPr/>
        </p:nvSpPr>
        <p:spPr bwMode="auto">
          <a:xfrm>
            <a:off x="7772400" y="3810000"/>
            <a:ext cx="666750" cy="198438"/>
          </a:xfrm>
          <a:prstGeom prst="rect">
            <a:avLst/>
          </a:prstGeom>
          <a:noFill/>
          <a:ln w="9525">
            <a:noFill/>
            <a:miter lim="800000"/>
            <a:headEnd/>
            <a:tailEnd/>
          </a:ln>
        </p:spPr>
        <p:txBody>
          <a:bodyPr wrap="none" lIns="0" tIns="0" rIns="0" bIns="0">
            <a:spAutoFit/>
          </a:bodyPr>
          <a:lstStyle/>
          <a:p>
            <a:r>
              <a:rPr kumimoji="1" lang="en-US" altLang="zh-CN" sz="1300">
                <a:solidFill>
                  <a:srgbClr val="000000"/>
                </a:solidFill>
                <a:latin typeface="Times New Roman" pitchFamily="18" charset="0"/>
              </a:rPr>
              <a:t>To trigger</a:t>
            </a:r>
            <a:endParaRPr kumimoji="1" lang="en-US" altLang="zh-CN" sz="2400">
              <a:latin typeface="Times New Roman" pitchFamily="18" charset="0"/>
            </a:endParaRPr>
          </a:p>
        </p:txBody>
      </p:sp>
      <p:sp>
        <p:nvSpPr>
          <p:cNvPr id="187458" name="Line 66"/>
          <p:cNvSpPr>
            <a:spLocks noChangeShapeType="1"/>
          </p:cNvSpPr>
          <p:nvPr/>
        </p:nvSpPr>
        <p:spPr bwMode="auto">
          <a:xfrm>
            <a:off x="6858000" y="4343400"/>
            <a:ext cx="457200" cy="0"/>
          </a:xfrm>
          <a:prstGeom prst="line">
            <a:avLst/>
          </a:prstGeom>
          <a:noFill/>
          <a:ln w="57150">
            <a:solidFill>
              <a:schemeClr val="tx1"/>
            </a:solidFill>
            <a:round/>
            <a:headEnd/>
            <a:tailEnd type="triangle" w="med" len="med"/>
          </a:ln>
          <a:effectLst/>
        </p:spPr>
        <p:txBody>
          <a:bodyPr/>
          <a:lstStyle/>
          <a:p>
            <a:endParaRPr lang="zh-CN" altLang="en-US"/>
          </a:p>
        </p:txBody>
      </p:sp>
      <p:sp>
        <p:nvSpPr>
          <p:cNvPr id="187459" name="Line 67"/>
          <p:cNvSpPr>
            <a:spLocks noChangeShapeType="1"/>
          </p:cNvSpPr>
          <p:nvPr/>
        </p:nvSpPr>
        <p:spPr bwMode="auto">
          <a:xfrm flipH="1">
            <a:off x="5105400" y="4648200"/>
            <a:ext cx="609600" cy="0"/>
          </a:xfrm>
          <a:prstGeom prst="line">
            <a:avLst/>
          </a:prstGeom>
          <a:noFill/>
          <a:ln w="57150">
            <a:solidFill>
              <a:srgbClr val="FF0000"/>
            </a:solidFill>
            <a:round/>
            <a:headEnd/>
            <a:tailEnd type="triangle" w="med" len="med"/>
          </a:ln>
          <a:effectLst/>
        </p:spPr>
        <p:txBody>
          <a:bodyPr/>
          <a:lstStyle/>
          <a:p>
            <a:endParaRPr lang="zh-CN" altLang="en-US"/>
          </a:p>
        </p:txBody>
      </p:sp>
      <p:sp>
        <p:nvSpPr>
          <p:cNvPr id="187460" name="Line 68"/>
          <p:cNvSpPr>
            <a:spLocks noChangeShapeType="1"/>
          </p:cNvSpPr>
          <p:nvPr/>
        </p:nvSpPr>
        <p:spPr bwMode="auto">
          <a:xfrm>
            <a:off x="1828800" y="6019800"/>
            <a:ext cx="0" cy="304800"/>
          </a:xfrm>
          <a:prstGeom prst="line">
            <a:avLst/>
          </a:prstGeom>
          <a:noFill/>
          <a:ln w="9525">
            <a:solidFill>
              <a:schemeClr val="tx1"/>
            </a:solidFill>
            <a:round/>
            <a:headEnd/>
            <a:tailEnd type="triangle" w="med" len="med"/>
          </a:ln>
          <a:effectLst/>
        </p:spPr>
        <p:txBody>
          <a:bodyPr/>
          <a:lstStyle/>
          <a:p>
            <a:endParaRPr lang="zh-CN" altLang="en-US"/>
          </a:p>
        </p:txBody>
      </p:sp>
      <p:sp>
        <p:nvSpPr>
          <p:cNvPr id="187461" name="Text Box 69"/>
          <p:cNvSpPr txBox="1">
            <a:spLocks noChangeArrowheads="1"/>
          </p:cNvSpPr>
          <p:nvPr/>
        </p:nvSpPr>
        <p:spPr bwMode="auto">
          <a:xfrm>
            <a:off x="1524000" y="6324600"/>
            <a:ext cx="1824038" cy="396875"/>
          </a:xfrm>
          <a:prstGeom prst="rect">
            <a:avLst/>
          </a:prstGeom>
          <a:noFill/>
          <a:ln w="9525">
            <a:noFill/>
            <a:miter lim="800000"/>
            <a:headEnd/>
            <a:tailEnd/>
          </a:ln>
          <a:effectLst/>
        </p:spPr>
        <p:txBody>
          <a:bodyPr>
            <a:spAutoFit/>
          </a:bodyPr>
          <a:lstStyle/>
          <a:p>
            <a:pPr>
              <a:spcBef>
                <a:spcPct val="50000"/>
              </a:spcBef>
            </a:pPr>
            <a:r>
              <a:rPr kumimoji="1" lang="en-US" altLang="zh-CN" sz="2000">
                <a:latin typeface="Times New Roman" pitchFamily="18" charset="0"/>
              </a:rPr>
              <a:t>TOFElectronics</a:t>
            </a:r>
          </a:p>
        </p:txBody>
      </p:sp>
      <p:sp>
        <p:nvSpPr>
          <p:cNvPr id="187462" name="Text Box 70"/>
          <p:cNvSpPr txBox="1">
            <a:spLocks noChangeArrowheads="1"/>
          </p:cNvSpPr>
          <p:nvPr/>
        </p:nvSpPr>
        <p:spPr bwMode="auto">
          <a:xfrm>
            <a:off x="5410200" y="6096000"/>
            <a:ext cx="1371600" cy="336550"/>
          </a:xfrm>
          <a:prstGeom prst="rect">
            <a:avLst/>
          </a:prstGeom>
          <a:noFill/>
          <a:ln w="9525">
            <a:noFill/>
            <a:miter lim="800000"/>
            <a:headEnd/>
            <a:tailEnd/>
          </a:ln>
          <a:effectLst/>
        </p:spPr>
        <p:txBody>
          <a:bodyPr>
            <a:spAutoFit/>
          </a:bodyPr>
          <a:lstStyle/>
          <a:p>
            <a:pPr>
              <a:spcBef>
                <a:spcPct val="50000"/>
              </a:spcBef>
            </a:pPr>
            <a:r>
              <a:rPr kumimoji="1" lang="en-US" altLang="zh-CN" sz="1600">
                <a:latin typeface="Times New Roman" pitchFamily="18" charset="0"/>
              </a:rPr>
              <a:t>Fast control</a:t>
            </a:r>
          </a:p>
        </p:txBody>
      </p:sp>
      <p:sp>
        <p:nvSpPr>
          <p:cNvPr id="187463" name="AutoShape 71"/>
          <p:cNvSpPr>
            <a:spLocks noChangeArrowheads="1"/>
          </p:cNvSpPr>
          <p:nvPr/>
        </p:nvSpPr>
        <p:spPr bwMode="auto">
          <a:xfrm>
            <a:off x="5181600" y="4191000"/>
            <a:ext cx="762000" cy="152400"/>
          </a:xfrm>
          <a:prstGeom prst="leftRightArrow">
            <a:avLst>
              <a:gd name="adj1" fmla="val 50000"/>
              <a:gd name="adj2" fmla="val 100000"/>
            </a:avLst>
          </a:prstGeom>
          <a:solidFill>
            <a:schemeClr val="tx1"/>
          </a:solidFill>
          <a:ln w="9525">
            <a:solidFill>
              <a:schemeClr val="tx1"/>
            </a:solidFill>
            <a:miter lim="800000"/>
            <a:headEnd/>
            <a:tailEnd/>
          </a:ln>
          <a:effectLst/>
        </p:spPr>
        <p:txBody>
          <a:bodyPr wrap="none" anchor="ctr"/>
          <a:lstStyle/>
          <a:p>
            <a:endParaRPr lang="zh-CN" altLang="en-US"/>
          </a:p>
        </p:txBody>
      </p:sp>
      <p:sp>
        <p:nvSpPr>
          <p:cNvPr id="187464" name="Line 72"/>
          <p:cNvSpPr>
            <a:spLocks noChangeShapeType="1"/>
          </p:cNvSpPr>
          <p:nvPr/>
        </p:nvSpPr>
        <p:spPr bwMode="auto">
          <a:xfrm>
            <a:off x="304800" y="3962400"/>
            <a:ext cx="8686800" cy="0"/>
          </a:xfrm>
          <a:prstGeom prst="line">
            <a:avLst/>
          </a:prstGeom>
          <a:noFill/>
          <a:ln w="9525">
            <a:solidFill>
              <a:schemeClr val="tx1"/>
            </a:solidFill>
            <a:prstDash val="lgDashDotDot"/>
            <a:round/>
            <a:headEnd/>
            <a:tailEnd/>
          </a:ln>
          <a:effectLst/>
        </p:spPr>
        <p:txBody>
          <a:bodyPr/>
          <a:lstStyle/>
          <a:p>
            <a:endParaRPr lang="zh-CN" altLang="en-US"/>
          </a:p>
        </p:txBody>
      </p:sp>
      <p:sp>
        <p:nvSpPr>
          <p:cNvPr id="187465" name="Rectangle 73"/>
          <p:cNvSpPr>
            <a:spLocks noChangeArrowheads="1"/>
          </p:cNvSpPr>
          <p:nvPr/>
        </p:nvSpPr>
        <p:spPr bwMode="auto">
          <a:xfrm>
            <a:off x="323850" y="3879850"/>
            <a:ext cx="657225" cy="412750"/>
          </a:xfrm>
          <a:prstGeom prst="rect">
            <a:avLst/>
          </a:prstGeom>
          <a:noFill/>
          <a:ln w="9525">
            <a:noFill/>
            <a:miter lim="800000"/>
            <a:headEnd/>
            <a:tailEnd/>
          </a:ln>
          <a:effectLst/>
        </p:spPr>
        <p:txBody>
          <a:bodyPr wrap="none">
            <a:spAutoFit/>
          </a:bodyPr>
          <a:lstStyle/>
          <a:p>
            <a:r>
              <a:rPr kumimoji="1" lang="en-US" altLang="zh-CN" sz="2100">
                <a:solidFill>
                  <a:srgbClr val="000000"/>
                </a:solidFill>
                <a:latin typeface="Times New Roman" pitchFamily="18" charset="0"/>
              </a:rPr>
              <a:t>FCS</a:t>
            </a:r>
          </a:p>
        </p:txBody>
      </p:sp>
      <p:sp>
        <p:nvSpPr>
          <p:cNvPr id="187466" name="Rectangle 74"/>
          <p:cNvSpPr>
            <a:spLocks noChangeArrowheads="1"/>
          </p:cNvSpPr>
          <p:nvPr/>
        </p:nvSpPr>
        <p:spPr bwMode="auto">
          <a:xfrm>
            <a:off x="304800" y="3505200"/>
            <a:ext cx="703263" cy="412750"/>
          </a:xfrm>
          <a:prstGeom prst="rect">
            <a:avLst/>
          </a:prstGeom>
          <a:noFill/>
          <a:ln w="9525">
            <a:noFill/>
            <a:miter lim="800000"/>
            <a:headEnd/>
            <a:tailEnd/>
          </a:ln>
          <a:effectLst/>
        </p:spPr>
        <p:txBody>
          <a:bodyPr wrap="none">
            <a:spAutoFit/>
          </a:bodyPr>
          <a:lstStyle/>
          <a:p>
            <a:r>
              <a:rPr kumimoji="1" lang="en-US" altLang="zh-CN" sz="2100">
                <a:solidFill>
                  <a:srgbClr val="000000"/>
                </a:solidFill>
                <a:latin typeface="Times New Roman" pitchFamily="18" charset="0"/>
              </a:rPr>
              <a:t>GLT</a:t>
            </a:r>
          </a:p>
        </p:txBody>
      </p:sp>
      <p:sp>
        <p:nvSpPr>
          <p:cNvPr id="187467" name="Line 75"/>
          <p:cNvSpPr>
            <a:spLocks noChangeShapeType="1"/>
          </p:cNvSpPr>
          <p:nvPr/>
        </p:nvSpPr>
        <p:spPr bwMode="auto">
          <a:xfrm>
            <a:off x="6659563" y="4941888"/>
            <a:ext cx="0" cy="647700"/>
          </a:xfrm>
          <a:prstGeom prst="line">
            <a:avLst/>
          </a:prstGeom>
          <a:noFill/>
          <a:ln w="28575">
            <a:solidFill>
              <a:schemeClr val="tx1"/>
            </a:solidFill>
            <a:round/>
            <a:headEnd/>
            <a:tailEnd/>
          </a:ln>
          <a:effectLst/>
        </p:spPr>
        <p:txBody>
          <a:bodyPr/>
          <a:lstStyle/>
          <a:p>
            <a:endParaRPr lang="zh-CN" altLang="en-US"/>
          </a:p>
        </p:txBody>
      </p:sp>
      <p:sp>
        <p:nvSpPr>
          <p:cNvPr id="187468" name="Text Box 76"/>
          <p:cNvSpPr txBox="1">
            <a:spLocks noChangeArrowheads="1"/>
          </p:cNvSpPr>
          <p:nvPr/>
        </p:nvSpPr>
        <p:spPr bwMode="auto">
          <a:xfrm>
            <a:off x="250825" y="4575175"/>
            <a:ext cx="869950" cy="366713"/>
          </a:xfrm>
          <a:prstGeom prst="rect">
            <a:avLst/>
          </a:prstGeom>
          <a:noFill/>
          <a:ln w="9525">
            <a:noFill/>
            <a:miter lim="800000"/>
            <a:headEnd/>
            <a:tailEnd/>
          </a:ln>
          <a:effectLst/>
        </p:spPr>
        <p:txBody>
          <a:bodyPr wrap="none">
            <a:spAutoFit/>
          </a:bodyPr>
          <a:lstStyle/>
          <a:p>
            <a:r>
              <a:rPr lang="en-US" altLang="zh-CN">
                <a:latin typeface="Arial" pitchFamily="34" charset="0"/>
              </a:rPr>
              <a:t>Pickup</a:t>
            </a:r>
          </a:p>
        </p:txBody>
      </p:sp>
      <p:sp>
        <p:nvSpPr>
          <p:cNvPr id="187469" name="Line 77"/>
          <p:cNvSpPr>
            <a:spLocks noChangeShapeType="1"/>
          </p:cNvSpPr>
          <p:nvPr/>
        </p:nvSpPr>
        <p:spPr bwMode="auto">
          <a:xfrm>
            <a:off x="684213" y="4941888"/>
            <a:ext cx="647700" cy="0"/>
          </a:xfrm>
          <a:prstGeom prst="line">
            <a:avLst/>
          </a:prstGeom>
          <a:noFill/>
          <a:ln w="9525">
            <a:solidFill>
              <a:schemeClr val="tx1"/>
            </a:solidFill>
            <a:round/>
            <a:headEnd/>
            <a:tailEnd type="triangle" w="med" len="med"/>
          </a:ln>
          <a:effectLst/>
        </p:spPr>
        <p:txBody>
          <a:bodyPr/>
          <a:lstStyle/>
          <a:p>
            <a:endParaRPr lang="zh-CN" altLang="en-US"/>
          </a:p>
        </p:txBody>
      </p:sp>
      <p:grpSp>
        <p:nvGrpSpPr>
          <p:cNvPr id="5" name="Group 80"/>
          <p:cNvGrpSpPr>
            <a:grpSpLocks/>
          </p:cNvGrpSpPr>
          <p:nvPr/>
        </p:nvGrpSpPr>
        <p:grpSpPr bwMode="auto">
          <a:xfrm>
            <a:off x="1635125" y="820738"/>
            <a:ext cx="5580063" cy="239712"/>
            <a:chOff x="1463" y="2444"/>
            <a:chExt cx="2830" cy="121"/>
          </a:xfrm>
        </p:grpSpPr>
        <p:sp>
          <p:nvSpPr>
            <p:cNvPr id="187473" name="Line 81"/>
            <p:cNvSpPr>
              <a:spLocks noChangeShapeType="1"/>
            </p:cNvSpPr>
            <p:nvPr/>
          </p:nvSpPr>
          <p:spPr bwMode="auto">
            <a:xfrm flipV="1">
              <a:off x="1463" y="2444"/>
              <a:ext cx="1" cy="120"/>
            </a:xfrm>
            <a:prstGeom prst="line">
              <a:avLst/>
            </a:prstGeom>
            <a:noFill/>
            <a:ln w="9525" cap="rnd">
              <a:solidFill>
                <a:srgbClr val="000000"/>
              </a:solidFill>
              <a:round/>
              <a:headEnd/>
              <a:tailEnd/>
            </a:ln>
          </p:spPr>
          <p:txBody>
            <a:bodyPr/>
            <a:lstStyle/>
            <a:p>
              <a:endParaRPr lang="zh-CN" altLang="en-US"/>
            </a:p>
          </p:txBody>
        </p:sp>
        <p:sp>
          <p:nvSpPr>
            <p:cNvPr id="187474" name="Line 82"/>
            <p:cNvSpPr>
              <a:spLocks noChangeShapeType="1"/>
            </p:cNvSpPr>
            <p:nvPr/>
          </p:nvSpPr>
          <p:spPr bwMode="auto">
            <a:xfrm>
              <a:off x="1463" y="2444"/>
              <a:ext cx="28" cy="1"/>
            </a:xfrm>
            <a:prstGeom prst="line">
              <a:avLst/>
            </a:prstGeom>
            <a:noFill/>
            <a:ln w="9525" cap="rnd">
              <a:solidFill>
                <a:srgbClr val="000000"/>
              </a:solidFill>
              <a:round/>
              <a:headEnd/>
              <a:tailEnd/>
            </a:ln>
          </p:spPr>
          <p:txBody>
            <a:bodyPr/>
            <a:lstStyle/>
            <a:p>
              <a:endParaRPr lang="zh-CN" altLang="en-US"/>
            </a:p>
          </p:txBody>
        </p:sp>
        <p:sp>
          <p:nvSpPr>
            <p:cNvPr id="187475" name="Line 83"/>
            <p:cNvSpPr>
              <a:spLocks noChangeShapeType="1"/>
            </p:cNvSpPr>
            <p:nvPr/>
          </p:nvSpPr>
          <p:spPr bwMode="auto">
            <a:xfrm>
              <a:off x="1491" y="2444"/>
              <a:ext cx="1" cy="120"/>
            </a:xfrm>
            <a:prstGeom prst="line">
              <a:avLst/>
            </a:prstGeom>
            <a:noFill/>
            <a:ln w="9525" cap="rnd">
              <a:solidFill>
                <a:srgbClr val="FF0066"/>
              </a:solidFill>
              <a:round/>
              <a:headEnd/>
              <a:tailEnd/>
            </a:ln>
          </p:spPr>
          <p:txBody>
            <a:bodyPr/>
            <a:lstStyle/>
            <a:p>
              <a:endParaRPr lang="zh-CN" altLang="en-US"/>
            </a:p>
          </p:txBody>
        </p:sp>
        <p:sp>
          <p:nvSpPr>
            <p:cNvPr id="187476" name="Line 84"/>
            <p:cNvSpPr>
              <a:spLocks noChangeShapeType="1"/>
            </p:cNvSpPr>
            <p:nvPr/>
          </p:nvSpPr>
          <p:spPr bwMode="auto">
            <a:xfrm>
              <a:off x="1491" y="2564"/>
              <a:ext cx="28" cy="1"/>
            </a:xfrm>
            <a:prstGeom prst="line">
              <a:avLst/>
            </a:prstGeom>
            <a:noFill/>
            <a:ln w="9525" cap="rnd">
              <a:solidFill>
                <a:srgbClr val="000000"/>
              </a:solidFill>
              <a:round/>
              <a:headEnd/>
              <a:tailEnd/>
            </a:ln>
          </p:spPr>
          <p:txBody>
            <a:bodyPr/>
            <a:lstStyle/>
            <a:p>
              <a:endParaRPr lang="zh-CN" altLang="en-US"/>
            </a:p>
          </p:txBody>
        </p:sp>
        <p:sp>
          <p:nvSpPr>
            <p:cNvPr id="187477" name="Line 85"/>
            <p:cNvSpPr>
              <a:spLocks noChangeShapeType="1"/>
            </p:cNvSpPr>
            <p:nvPr/>
          </p:nvSpPr>
          <p:spPr bwMode="auto">
            <a:xfrm flipV="1">
              <a:off x="1576" y="2444"/>
              <a:ext cx="1" cy="120"/>
            </a:xfrm>
            <a:prstGeom prst="line">
              <a:avLst/>
            </a:prstGeom>
            <a:noFill/>
            <a:ln w="9525" cap="rnd">
              <a:solidFill>
                <a:srgbClr val="000000"/>
              </a:solidFill>
              <a:round/>
              <a:headEnd/>
              <a:tailEnd/>
            </a:ln>
          </p:spPr>
          <p:txBody>
            <a:bodyPr/>
            <a:lstStyle/>
            <a:p>
              <a:endParaRPr lang="zh-CN" altLang="en-US"/>
            </a:p>
          </p:txBody>
        </p:sp>
        <p:sp>
          <p:nvSpPr>
            <p:cNvPr id="187478" name="Line 86"/>
            <p:cNvSpPr>
              <a:spLocks noChangeShapeType="1"/>
            </p:cNvSpPr>
            <p:nvPr/>
          </p:nvSpPr>
          <p:spPr bwMode="auto">
            <a:xfrm>
              <a:off x="1576" y="2444"/>
              <a:ext cx="28" cy="1"/>
            </a:xfrm>
            <a:prstGeom prst="line">
              <a:avLst/>
            </a:prstGeom>
            <a:noFill/>
            <a:ln w="9525" cap="rnd">
              <a:solidFill>
                <a:srgbClr val="000000"/>
              </a:solidFill>
              <a:round/>
              <a:headEnd/>
              <a:tailEnd/>
            </a:ln>
          </p:spPr>
          <p:txBody>
            <a:bodyPr/>
            <a:lstStyle/>
            <a:p>
              <a:endParaRPr lang="zh-CN" altLang="en-US"/>
            </a:p>
          </p:txBody>
        </p:sp>
        <p:sp>
          <p:nvSpPr>
            <p:cNvPr id="187479" name="Line 87"/>
            <p:cNvSpPr>
              <a:spLocks noChangeShapeType="1"/>
            </p:cNvSpPr>
            <p:nvPr/>
          </p:nvSpPr>
          <p:spPr bwMode="auto">
            <a:xfrm>
              <a:off x="1604" y="2444"/>
              <a:ext cx="1" cy="120"/>
            </a:xfrm>
            <a:prstGeom prst="line">
              <a:avLst/>
            </a:prstGeom>
            <a:noFill/>
            <a:ln w="9525" cap="rnd">
              <a:solidFill>
                <a:srgbClr val="FF0066"/>
              </a:solidFill>
              <a:round/>
              <a:headEnd/>
              <a:tailEnd/>
            </a:ln>
          </p:spPr>
          <p:txBody>
            <a:bodyPr/>
            <a:lstStyle/>
            <a:p>
              <a:endParaRPr lang="zh-CN" altLang="en-US"/>
            </a:p>
          </p:txBody>
        </p:sp>
        <p:sp>
          <p:nvSpPr>
            <p:cNvPr id="187480" name="Line 88"/>
            <p:cNvSpPr>
              <a:spLocks noChangeShapeType="1"/>
            </p:cNvSpPr>
            <p:nvPr/>
          </p:nvSpPr>
          <p:spPr bwMode="auto">
            <a:xfrm>
              <a:off x="1604" y="2564"/>
              <a:ext cx="29" cy="1"/>
            </a:xfrm>
            <a:prstGeom prst="line">
              <a:avLst/>
            </a:prstGeom>
            <a:noFill/>
            <a:ln w="9525" cap="rnd">
              <a:solidFill>
                <a:srgbClr val="000000"/>
              </a:solidFill>
              <a:round/>
              <a:headEnd/>
              <a:tailEnd/>
            </a:ln>
          </p:spPr>
          <p:txBody>
            <a:bodyPr/>
            <a:lstStyle/>
            <a:p>
              <a:endParaRPr lang="zh-CN" altLang="en-US"/>
            </a:p>
          </p:txBody>
        </p:sp>
        <p:sp>
          <p:nvSpPr>
            <p:cNvPr id="187481" name="Line 89"/>
            <p:cNvSpPr>
              <a:spLocks noChangeShapeType="1"/>
            </p:cNvSpPr>
            <p:nvPr/>
          </p:nvSpPr>
          <p:spPr bwMode="auto">
            <a:xfrm flipV="1">
              <a:off x="1519" y="2444"/>
              <a:ext cx="1" cy="120"/>
            </a:xfrm>
            <a:prstGeom prst="line">
              <a:avLst/>
            </a:prstGeom>
            <a:noFill/>
            <a:ln w="9525" cap="rnd">
              <a:solidFill>
                <a:srgbClr val="000000"/>
              </a:solidFill>
              <a:round/>
              <a:headEnd/>
              <a:tailEnd/>
            </a:ln>
          </p:spPr>
          <p:txBody>
            <a:bodyPr/>
            <a:lstStyle/>
            <a:p>
              <a:endParaRPr lang="zh-CN" altLang="en-US"/>
            </a:p>
          </p:txBody>
        </p:sp>
        <p:sp>
          <p:nvSpPr>
            <p:cNvPr id="187482" name="Line 90"/>
            <p:cNvSpPr>
              <a:spLocks noChangeShapeType="1"/>
            </p:cNvSpPr>
            <p:nvPr/>
          </p:nvSpPr>
          <p:spPr bwMode="auto">
            <a:xfrm>
              <a:off x="1519" y="2444"/>
              <a:ext cx="29" cy="1"/>
            </a:xfrm>
            <a:prstGeom prst="line">
              <a:avLst/>
            </a:prstGeom>
            <a:noFill/>
            <a:ln w="9525" cap="rnd">
              <a:solidFill>
                <a:srgbClr val="000000"/>
              </a:solidFill>
              <a:round/>
              <a:headEnd/>
              <a:tailEnd/>
            </a:ln>
          </p:spPr>
          <p:txBody>
            <a:bodyPr/>
            <a:lstStyle/>
            <a:p>
              <a:endParaRPr lang="zh-CN" altLang="en-US"/>
            </a:p>
          </p:txBody>
        </p:sp>
        <p:sp>
          <p:nvSpPr>
            <p:cNvPr id="187483" name="Line 91"/>
            <p:cNvSpPr>
              <a:spLocks noChangeShapeType="1"/>
            </p:cNvSpPr>
            <p:nvPr/>
          </p:nvSpPr>
          <p:spPr bwMode="auto">
            <a:xfrm>
              <a:off x="1548" y="2444"/>
              <a:ext cx="1" cy="120"/>
            </a:xfrm>
            <a:prstGeom prst="line">
              <a:avLst/>
            </a:prstGeom>
            <a:noFill/>
            <a:ln w="9525" cap="rnd">
              <a:solidFill>
                <a:srgbClr val="FF0066"/>
              </a:solidFill>
              <a:round/>
              <a:headEnd/>
              <a:tailEnd/>
            </a:ln>
          </p:spPr>
          <p:txBody>
            <a:bodyPr/>
            <a:lstStyle/>
            <a:p>
              <a:endParaRPr lang="zh-CN" altLang="en-US"/>
            </a:p>
          </p:txBody>
        </p:sp>
        <p:sp>
          <p:nvSpPr>
            <p:cNvPr id="187484" name="Line 92"/>
            <p:cNvSpPr>
              <a:spLocks noChangeShapeType="1"/>
            </p:cNvSpPr>
            <p:nvPr/>
          </p:nvSpPr>
          <p:spPr bwMode="auto">
            <a:xfrm>
              <a:off x="1548" y="2564"/>
              <a:ext cx="28" cy="1"/>
            </a:xfrm>
            <a:prstGeom prst="line">
              <a:avLst/>
            </a:prstGeom>
            <a:noFill/>
            <a:ln w="9525" cap="rnd">
              <a:solidFill>
                <a:srgbClr val="000000"/>
              </a:solidFill>
              <a:round/>
              <a:headEnd/>
              <a:tailEnd/>
            </a:ln>
          </p:spPr>
          <p:txBody>
            <a:bodyPr/>
            <a:lstStyle/>
            <a:p>
              <a:endParaRPr lang="zh-CN" altLang="en-US"/>
            </a:p>
          </p:txBody>
        </p:sp>
        <p:sp>
          <p:nvSpPr>
            <p:cNvPr id="187485" name="Line 93"/>
            <p:cNvSpPr>
              <a:spLocks noChangeShapeType="1"/>
            </p:cNvSpPr>
            <p:nvPr/>
          </p:nvSpPr>
          <p:spPr bwMode="auto">
            <a:xfrm flipV="1">
              <a:off x="1633" y="2444"/>
              <a:ext cx="1" cy="120"/>
            </a:xfrm>
            <a:prstGeom prst="line">
              <a:avLst/>
            </a:prstGeom>
            <a:noFill/>
            <a:ln w="9525" cap="rnd">
              <a:solidFill>
                <a:srgbClr val="000000"/>
              </a:solidFill>
              <a:round/>
              <a:headEnd/>
              <a:tailEnd/>
            </a:ln>
          </p:spPr>
          <p:txBody>
            <a:bodyPr/>
            <a:lstStyle/>
            <a:p>
              <a:endParaRPr lang="zh-CN" altLang="en-US"/>
            </a:p>
          </p:txBody>
        </p:sp>
        <p:sp>
          <p:nvSpPr>
            <p:cNvPr id="187486" name="Line 94"/>
            <p:cNvSpPr>
              <a:spLocks noChangeShapeType="1"/>
            </p:cNvSpPr>
            <p:nvPr/>
          </p:nvSpPr>
          <p:spPr bwMode="auto">
            <a:xfrm>
              <a:off x="1633" y="2444"/>
              <a:ext cx="28" cy="1"/>
            </a:xfrm>
            <a:prstGeom prst="line">
              <a:avLst/>
            </a:prstGeom>
            <a:noFill/>
            <a:ln w="9525" cap="rnd">
              <a:solidFill>
                <a:srgbClr val="000000"/>
              </a:solidFill>
              <a:round/>
              <a:headEnd/>
              <a:tailEnd/>
            </a:ln>
          </p:spPr>
          <p:txBody>
            <a:bodyPr/>
            <a:lstStyle/>
            <a:p>
              <a:endParaRPr lang="zh-CN" altLang="en-US"/>
            </a:p>
          </p:txBody>
        </p:sp>
        <p:sp>
          <p:nvSpPr>
            <p:cNvPr id="187487" name="Line 95"/>
            <p:cNvSpPr>
              <a:spLocks noChangeShapeType="1"/>
            </p:cNvSpPr>
            <p:nvPr/>
          </p:nvSpPr>
          <p:spPr bwMode="auto">
            <a:xfrm>
              <a:off x="1661" y="2444"/>
              <a:ext cx="1" cy="120"/>
            </a:xfrm>
            <a:prstGeom prst="line">
              <a:avLst/>
            </a:prstGeom>
            <a:noFill/>
            <a:ln w="9525" cap="rnd">
              <a:solidFill>
                <a:srgbClr val="FF0066"/>
              </a:solidFill>
              <a:round/>
              <a:headEnd/>
              <a:tailEnd/>
            </a:ln>
          </p:spPr>
          <p:txBody>
            <a:bodyPr/>
            <a:lstStyle/>
            <a:p>
              <a:endParaRPr lang="zh-CN" altLang="en-US"/>
            </a:p>
          </p:txBody>
        </p:sp>
        <p:sp>
          <p:nvSpPr>
            <p:cNvPr id="187488" name="Line 96"/>
            <p:cNvSpPr>
              <a:spLocks noChangeShapeType="1"/>
            </p:cNvSpPr>
            <p:nvPr/>
          </p:nvSpPr>
          <p:spPr bwMode="auto">
            <a:xfrm>
              <a:off x="1661" y="2564"/>
              <a:ext cx="28" cy="1"/>
            </a:xfrm>
            <a:prstGeom prst="line">
              <a:avLst/>
            </a:prstGeom>
            <a:noFill/>
            <a:ln w="9525" cap="rnd">
              <a:solidFill>
                <a:srgbClr val="000000"/>
              </a:solidFill>
              <a:round/>
              <a:headEnd/>
              <a:tailEnd/>
            </a:ln>
          </p:spPr>
          <p:txBody>
            <a:bodyPr/>
            <a:lstStyle/>
            <a:p>
              <a:endParaRPr lang="zh-CN" altLang="en-US"/>
            </a:p>
          </p:txBody>
        </p:sp>
        <p:sp>
          <p:nvSpPr>
            <p:cNvPr id="187489" name="Line 97"/>
            <p:cNvSpPr>
              <a:spLocks noChangeShapeType="1"/>
            </p:cNvSpPr>
            <p:nvPr/>
          </p:nvSpPr>
          <p:spPr bwMode="auto">
            <a:xfrm flipV="1">
              <a:off x="1689" y="2444"/>
              <a:ext cx="1" cy="120"/>
            </a:xfrm>
            <a:prstGeom prst="line">
              <a:avLst/>
            </a:prstGeom>
            <a:noFill/>
            <a:ln w="9525" cap="rnd">
              <a:solidFill>
                <a:srgbClr val="000000"/>
              </a:solidFill>
              <a:round/>
              <a:headEnd/>
              <a:tailEnd/>
            </a:ln>
          </p:spPr>
          <p:txBody>
            <a:bodyPr/>
            <a:lstStyle/>
            <a:p>
              <a:endParaRPr lang="zh-CN" altLang="en-US"/>
            </a:p>
          </p:txBody>
        </p:sp>
        <p:sp>
          <p:nvSpPr>
            <p:cNvPr id="187490" name="Line 98"/>
            <p:cNvSpPr>
              <a:spLocks noChangeShapeType="1"/>
            </p:cNvSpPr>
            <p:nvPr/>
          </p:nvSpPr>
          <p:spPr bwMode="auto">
            <a:xfrm>
              <a:off x="1689" y="2444"/>
              <a:ext cx="29" cy="1"/>
            </a:xfrm>
            <a:prstGeom prst="line">
              <a:avLst/>
            </a:prstGeom>
            <a:noFill/>
            <a:ln w="9525" cap="rnd">
              <a:solidFill>
                <a:srgbClr val="000000"/>
              </a:solidFill>
              <a:round/>
              <a:headEnd/>
              <a:tailEnd/>
            </a:ln>
          </p:spPr>
          <p:txBody>
            <a:bodyPr/>
            <a:lstStyle/>
            <a:p>
              <a:endParaRPr lang="zh-CN" altLang="en-US"/>
            </a:p>
          </p:txBody>
        </p:sp>
        <p:sp>
          <p:nvSpPr>
            <p:cNvPr id="187491" name="Line 99"/>
            <p:cNvSpPr>
              <a:spLocks noChangeShapeType="1"/>
            </p:cNvSpPr>
            <p:nvPr/>
          </p:nvSpPr>
          <p:spPr bwMode="auto">
            <a:xfrm>
              <a:off x="1718" y="2444"/>
              <a:ext cx="1" cy="120"/>
            </a:xfrm>
            <a:prstGeom prst="line">
              <a:avLst/>
            </a:prstGeom>
            <a:noFill/>
            <a:ln w="9525" cap="rnd">
              <a:solidFill>
                <a:srgbClr val="FF0066"/>
              </a:solidFill>
              <a:round/>
              <a:headEnd/>
              <a:tailEnd/>
            </a:ln>
          </p:spPr>
          <p:txBody>
            <a:bodyPr/>
            <a:lstStyle/>
            <a:p>
              <a:endParaRPr lang="zh-CN" altLang="en-US"/>
            </a:p>
          </p:txBody>
        </p:sp>
        <p:sp>
          <p:nvSpPr>
            <p:cNvPr id="187492" name="Line 100"/>
            <p:cNvSpPr>
              <a:spLocks noChangeShapeType="1"/>
            </p:cNvSpPr>
            <p:nvPr/>
          </p:nvSpPr>
          <p:spPr bwMode="auto">
            <a:xfrm>
              <a:off x="1718" y="2564"/>
              <a:ext cx="28" cy="1"/>
            </a:xfrm>
            <a:prstGeom prst="line">
              <a:avLst/>
            </a:prstGeom>
            <a:noFill/>
            <a:ln w="9525" cap="rnd">
              <a:solidFill>
                <a:srgbClr val="000000"/>
              </a:solidFill>
              <a:round/>
              <a:headEnd/>
              <a:tailEnd/>
            </a:ln>
          </p:spPr>
          <p:txBody>
            <a:bodyPr/>
            <a:lstStyle/>
            <a:p>
              <a:endParaRPr lang="zh-CN" altLang="en-US"/>
            </a:p>
          </p:txBody>
        </p:sp>
        <p:sp>
          <p:nvSpPr>
            <p:cNvPr id="187493" name="Line 101"/>
            <p:cNvSpPr>
              <a:spLocks noChangeShapeType="1"/>
            </p:cNvSpPr>
            <p:nvPr/>
          </p:nvSpPr>
          <p:spPr bwMode="auto">
            <a:xfrm flipV="1">
              <a:off x="1746" y="2444"/>
              <a:ext cx="1" cy="120"/>
            </a:xfrm>
            <a:prstGeom prst="line">
              <a:avLst/>
            </a:prstGeom>
            <a:noFill/>
            <a:ln w="9525" cap="rnd">
              <a:solidFill>
                <a:srgbClr val="000000"/>
              </a:solidFill>
              <a:round/>
              <a:headEnd/>
              <a:tailEnd/>
            </a:ln>
          </p:spPr>
          <p:txBody>
            <a:bodyPr/>
            <a:lstStyle/>
            <a:p>
              <a:endParaRPr lang="zh-CN" altLang="en-US"/>
            </a:p>
          </p:txBody>
        </p:sp>
        <p:sp>
          <p:nvSpPr>
            <p:cNvPr id="187494" name="Line 102"/>
            <p:cNvSpPr>
              <a:spLocks noChangeShapeType="1"/>
            </p:cNvSpPr>
            <p:nvPr/>
          </p:nvSpPr>
          <p:spPr bwMode="auto">
            <a:xfrm>
              <a:off x="1746" y="2444"/>
              <a:ext cx="28" cy="1"/>
            </a:xfrm>
            <a:prstGeom prst="line">
              <a:avLst/>
            </a:prstGeom>
            <a:noFill/>
            <a:ln w="9525" cap="rnd">
              <a:solidFill>
                <a:srgbClr val="000000"/>
              </a:solidFill>
              <a:round/>
              <a:headEnd/>
              <a:tailEnd/>
            </a:ln>
          </p:spPr>
          <p:txBody>
            <a:bodyPr/>
            <a:lstStyle/>
            <a:p>
              <a:endParaRPr lang="zh-CN" altLang="en-US"/>
            </a:p>
          </p:txBody>
        </p:sp>
        <p:sp>
          <p:nvSpPr>
            <p:cNvPr id="187495" name="Line 103"/>
            <p:cNvSpPr>
              <a:spLocks noChangeShapeType="1"/>
            </p:cNvSpPr>
            <p:nvPr/>
          </p:nvSpPr>
          <p:spPr bwMode="auto">
            <a:xfrm>
              <a:off x="1774" y="2444"/>
              <a:ext cx="1" cy="120"/>
            </a:xfrm>
            <a:prstGeom prst="line">
              <a:avLst/>
            </a:prstGeom>
            <a:noFill/>
            <a:ln w="9525" cap="rnd">
              <a:solidFill>
                <a:srgbClr val="FF0066"/>
              </a:solidFill>
              <a:round/>
              <a:headEnd/>
              <a:tailEnd/>
            </a:ln>
          </p:spPr>
          <p:txBody>
            <a:bodyPr/>
            <a:lstStyle/>
            <a:p>
              <a:endParaRPr lang="zh-CN" altLang="en-US"/>
            </a:p>
          </p:txBody>
        </p:sp>
        <p:sp>
          <p:nvSpPr>
            <p:cNvPr id="187496" name="Line 104"/>
            <p:cNvSpPr>
              <a:spLocks noChangeShapeType="1"/>
            </p:cNvSpPr>
            <p:nvPr/>
          </p:nvSpPr>
          <p:spPr bwMode="auto">
            <a:xfrm>
              <a:off x="1774" y="2564"/>
              <a:ext cx="28" cy="1"/>
            </a:xfrm>
            <a:prstGeom prst="line">
              <a:avLst/>
            </a:prstGeom>
            <a:noFill/>
            <a:ln w="9525" cap="rnd">
              <a:solidFill>
                <a:srgbClr val="000000"/>
              </a:solidFill>
              <a:round/>
              <a:headEnd/>
              <a:tailEnd/>
            </a:ln>
          </p:spPr>
          <p:txBody>
            <a:bodyPr/>
            <a:lstStyle/>
            <a:p>
              <a:endParaRPr lang="zh-CN" altLang="en-US"/>
            </a:p>
          </p:txBody>
        </p:sp>
        <p:sp>
          <p:nvSpPr>
            <p:cNvPr id="187497" name="Line 105"/>
            <p:cNvSpPr>
              <a:spLocks noChangeShapeType="1"/>
            </p:cNvSpPr>
            <p:nvPr/>
          </p:nvSpPr>
          <p:spPr bwMode="auto">
            <a:xfrm flipV="1">
              <a:off x="1802" y="2444"/>
              <a:ext cx="1" cy="120"/>
            </a:xfrm>
            <a:prstGeom prst="line">
              <a:avLst/>
            </a:prstGeom>
            <a:noFill/>
            <a:ln w="9525" cap="rnd">
              <a:solidFill>
                <a:srgbClr val="000000"/>
              </a:solidFill>
              <a:round/>
              <a:headEnd/>
              <a:tailEnd/>
            </a:ln>
          </p:spPr>
          <p:txBody>
            <a:bodyPr/>
            <a:lstStyle/>
            <a:p>
              <a:endParaRPr lang="zh-CN" altLang="en-US"/>
            </a:p>
          </p:txBody>
        </p:sp>
        <p:sp>
          <p:nvSpPr>
            <p:cNvPr id="187498" name="Line 106"/>
            <p:cNvSpPr>
              <a:spLocks noChangeShapeType="1"/>
            </p:cNvSpPr>
            <p:nvPr/>
          </p:nvSpPr>
          <p:spPr bwMode="auto">
            <a:xfrm>
              <a:off x="1802" y="2444"/>
              <a:ext cx="29" cy="1"/>
            </a:xfrm>
            <a:prstGeom prst="line">
              <a:avLst/>
            </a:prstGeom>
            <a:noFill/>
            <a:ln w="9525" cap="rnd">
              <a:solidFill>
                <a:srgbClr val="000000"/>
              </a:solidFill>
              <a:round/>
              <a:headEnd/>
              <a:tailEnd/>
            </a:ln>
          </p:spPr>
          <p:txBody>
            <a:bodyPr/>
            <a:lstStyle/>
            <a:p>
              <a:endParaRPr lang="zh-CN" altLang="en-US"/>
            </a:p>
          </p:txBody>
        </p:sp>
        <p:sp>
          <p:nvSpPr>
            <p:cNvPr id="187499" name="Line 107"/>
            <p:cNvSpPr>
              <a:spLocks noChangeShapeType="1"/>
            </p:cNvSpPr>
            <p:nvPr/>
          </p:nvSpPr>
          <p:spPr bwMode="auto">
            <a:xfrm>
              <a:off x="1831" y="2444"/>
              <a:ext cx="1" cy="120"/>
            </a:xfrm>
            <a:prstGeom prst="line">
              <a:avLst/>
            </a:prstGeom>
            <a:noFill/>
            <a:ln w="9525" cap="rnd">
              <a:solidFill>
                <a:srgbClr val="FF0066"/>
              </a:solidFill>
              <a:round/>
              <a:headEnd/>
              <a:tailEnd/>
            </a:ln>
          </p:spPr>
          <p:txBody>
            <a:bodyPr/>
            <a:lstStyle/>
            <a:p>
              <a:endParaRPr lang="zh-CN" altLang="en-US"/>
            </a:p>
          </p:txBody>
        </p:sp>
        <p:sp>
          <p:nvSpPr>
            <p:cNvPr id="187500" name="Line 108"/>
            <p:cNvSpPr>
              <a:spLocks noChangeShapeType="1"/>
            </p:cNvSpPr>
            <p:nvPr/>
          </p:nvSpPr>
          <p:spPr bwMode="auto">
            <a:xfrm>
              <a:off x="1831" y="2564"/>
              <a:ext cx="28" cy="1"/>
            </a:xfrm>
            <a:prstGeom prst="line">
              <a:avLst/>
            </a:prstGeom>
            <a:noFill/>
            <a:ln w="9525" cap="rnd">
              <a:solidFill>
                <a:srgbClr val="000000"/>
              </a:solidFill>
              <a:round/>
              <a:headEnd/>
              <a:tailEnd/>
            </a:ln>
          </p:spPr>
          <p:txBody>
            <a:bodyPr/>
            <a:lstStyle/>
            <a:p>
              <a:endParaRPr lang="zh-CN" altLang="en-US"/>
            </a:p>
          </p:txBody>
        </p:sp>
        <p:sp>
          <p:nvSpPr>
            <p:cNvPr id="187501" name="Line 109"/>
            <p:cNvSpPr>
              <a:spLocks noChangeShapeType="1"/>
            </p:cNvSpPr>
            <p:nvPr/>
          </p:nvSpPr>
          <p:spPr bwMode="auto">
            <a:xfrm flipV="1">
              <a:off x="1859" y="2444"/>
              <a:ext cx="1" cy="120"/>
            </a:xfrm>
            <a:prstGeom prst="line">
              <a:avLst/>
            </a:prstGeom>
            <a:noFill/>
            <a:ln w="9525" cap="rnd">
              <a:solidFill>
                <a:srgbClr val="000000"/>
              </a:solidFill>
              <a:round/>
              <a:headEnd/>
              <a:tailEnd/>
            </a:ln>
          </p:spPr>
          <p:txBody>
            <a:bodyPr/>
            <a:lstStyle/>
            <a:p>
              <a:endParaRPr lang="zh-CN" altLang="en-US"/>
            </a:p>
          </p:txBody>
        </p:sp>
        <p:sp>
          <p:nvSpPr>
            <p:cNvPr id="187502" name="Line 110"/>
            <p:cNvSpPr>
              <a:spLocks noChangeShapeType="1"/>
            </p:cNvSpPr>
            <p:nvPr/>
          </p:nvSpPr>
          <p:spPr bwMode="auto">
            <a:xfrm>
              <a:off x="1859" y="2444"/>
              <a:ext cx="28" cy="1"/>
            </a:xfrm>
            <a:prstGeom prst="line">
              <a:avLst/>
            </a:prstGeom>
            <a:noFill/>
            <a:ln w="9525" cap="rnd">
              <a:solidFill>
                <a:srgbClr val="000000"/>
              </a:solidFill>
              <a:round/>
              <a:headEnd/>
              <a:tailEnd/>
            </a:ln>
          </p:spPr>
          <p:txBody>
            <a:bodyPr/>
            <a:lstStyle/>
            <a:p>
              <a:endParaRPr lang="zh-CN" altLang="en-US"/>
            </a:p>
          </p:txBody>
        </p:sp>
        <p:sp>
          <p:nvSpPr>
            <p:cNvPr id="187503" name="Line 111"/>
            <p:cNvSpPr>
              <a:spLocks noChangeShapeType="1"/>
            </p:cNvSpPr>
            <p:nvPr/>
          </p:nvSpPr>
          <p:spPr bwMode="auto">
            <a:xfrm>
              <a:off x="1887" y="2444"/>
              <a:ext cx="1" cy="120"/>
            </a:xfrm>
            <a:prstGeom prst="line">
              <a:avLst/>
            </a:prstGeom>
            <a:noFill/>
            <a:ln w="9525" cap="rnd">
              <a:solidFill>
                <a:srgbClr val="FF0066"/>
              </a:solidFill>
              <a:round/>
              <a:headEnd/>
              <a:tailEnd/>
            </a:ln>
          </p:spPr>
          <p:txBody>
            <a:bodyPr/>
            <a:lstStyle/>
            <a:p>
              <a:endParaRPr lang="zh-CN" altLang="en-US"/>
            </a:p>
          </p:txBody>
        </p:sp>
        <p:sp>
          <p:nvSpPr>
            <p:cNvPr id="187504" name="Line 112"/>
            <p:cNvSpPr>
              <a:spLocks noChangeShapeType="1"/>
            </p:cNvSpPr>
            <p:nvPr/>
          </p:nvSpPr>
          <p:spPr bwMode="auto">
            <a:xfrm>
              <a:off x="1887" y="2564"/>
              <a:ext cx="28" cy="1"/>
            </a:xfrm>
            <a:prstGeom prst="line">
              <a:avLst/>
            </a:prstGeom>
            <a:noFill/>
            <a:ln w="9525" cap="rnd">
              <a:solidFill>
                <a:srgbClr val="000000"/>
              </a:solidFill>
              <a:round/>
              <a:headEnd/>
              <a:tailEnd/>
            </a:ln>
          </p:spPr>
          <p:txBody>
            <a:bodyPr/>
            <a:lstStyle/>
            <a:p>
              <a:endParaRPr lang="zh-CN" altLang="en-US"/>
            </a:p>
          </p:txBody>
        </p:sp>
        <p:sp>
          <p:nvSpPr>
            <p:cNvPr id="187505" name="Line 113"/>
            <p:cNvSpPr>
              <a:spLocks noChangeShapeType="1"/>
            </p:cNvSpPr>
            <p:nvPr/>
          </p:nvSpPr>
          <p:spPr bwMode="auto">
            <a:xfrm flipV="1">
              <a:off x="1915" y="2444"/>
              <a:ext cx="1" cy="120"/>
            </a:xfrm>
            <a:prstGeom prst="line">
              <a:avLst/>
            </a:prstGeom>
            <a:noFill/>
            <a:ln w="9525" cap="rnd">
              <a:solidFill>
                <a:srgbClr val="000000"/>
              </a:solidFill>
              <a:round/>
              <a:headEnd/>
              <a:tailEnd/>
            </a:ln>
          </p:spPr>
          <p:txBody>
            <a:bodyPr/>
            <a:lstStyle/>
            <a:p>
              <a:endParaRPr lang="zh-CN" altLang="en-US"/>
            </a:p>
          </p:txBody>
        </p:sp>
        <p:sp>
          <p:nvSpPr>
            <p:cNvPr id="187506" name="Line 114"/>
            <p:cNvSpPr>
              <a:spLocks noChangeShapeType="1"/>
            </p:cNvSpPr>
            <p:nvPr/>
          </p:nvSpPr>
          <p:spPr bwMode="auto">
            <a:xfrm>
              <a:off x="1915" y="2444"/>
              <a:ext cx="29" cy="1"/>
            </a:xfrm>
            <a:prstGeom prst="line">
              <a:avLst/>
            </a:prstGeom>
            <a:noFill/>
            <a:ln w="9525" cap="rnd">
              <a:solidFill>
                <a:srgbClr val="000000"/>
              </a:solidFill>
              <a:round/>
              <a:headEnd/>
              <a:tailEnd/>
            </a:ln>
          </p:spPr>
          <p:txBody>
            <a:bodyPr/>
            <a:lstStyle/>
            <a:p>
              <a:endParaRPr lang="zh-CN" altLang="en-US"/>
            </a:p>
          </p:txBody>
        </p:sp>
        <p:sp>
          <p:nvSpPr>
            <p:cNvPr id="187507" name="Line 115"/>
            <p:cNvSpPr>
              <a:spLocks noChangeShapeType="1"/>
            </p:cNvSpPr>
            <p:nvPr/>
          </p:nvSpPr>
          <p:spPr bwMode="auto">
            <a:xfrm>
              <a:off x="1944" y="2444"/>
              <a:ext cx="1" cy="120"/>
            </a:xfrm>
            <a:prstGeom prst="line">
              <a:avLst/>
            </a:prstGeom>
            <a:noFill/>
            <a:ln w="9525" cap="rnd">
              <a:solidFill>
                <a:srgbClr val="FF0066"/>
              </a:solidFill>
              <a:round/>
              <a:headEnd/>
              <a:tailEnd/>
            </a:ln>
          </p:spPr>
          <p:txBody>
            <a:bodyPr/>
            <a:lstStyle/>
            <a:p>
              <a:endParaRPr lang="zh-CN" altLang="en-US"/>
            </a:p>
          </p:txBody>
        </p:sp>
        <p:sp>
          <p:nvSpPr>
            <p:cNvPr id="187508" name="Line 116"/>
            <p:cNvSpPr>
              <a:spLocks noChangeShapeType="1"/>
            </p:cNvSpPr>
            <p:nvPr/>
          </p:nvSpPr>
          <p:spPr bwMode="auto">
            <a:xfrm>
              <a:off x="1944" y="2564"/>
              <a:ext cx="28" cy="1"/>
            </a:xfrm>
            <a:prstGeom prst="line">
              <a:avLst/>
            </a:prstGeom>
            <a:noFill/>
            <a:ln w="9525" cap="rnd">
              <a:solidFill>
                <a:srgbClr val="000000"/>
              </a:solidFill>
              <a:round/>
              <a:headEnd/>
              <a:tailEnd/>
            </a:ln>
          </p:spPr>
          <p:txBody>
            <a:bodyPr/>
            <a:lstStyle/>
            <a:p>
              <a:endParaRPr lang="zh-CN" altLang="en-US"/>
            </a:p>
          </p:txBody>
        </p:sp>
        <p:sp>
          <p:nvSpPr>
            <p:cNvPr id="187509" name="Line 117"/>
            <p:cNvSpPr>
              <a:spLocks noChangeShapeType="1"/>
            </p:cNvSpPr>
            <p:nvPr/>
          </p:nvSpPr>
          <p:spPr bwMode="auto">
            <a:xfrm flipV="1">
              <a:off x="1972" y="2444"/>
              <a:ext cx="1" cy="120"/>
            </a:xfrm>
            <a:prstGeom prst="line">
              <a:avLst/>
            </a:prstGeom>
            <a:noFill/>
            <a:ln w="9525" cap="rnd">
              <a:solidFill>
                <a:srgbClr val="000000"/>
              </a:solidFill>
              <a:round/>
              <a:headEnd/>
              <a:tailEnd/>
            </a:ln>
          </p:spPr>
          <p:txBody>
            <a:bodyPr/>
            <a:lstStyle/>
            <a:p>
              <a:endParaRPr lang="zh-CN" altLang="en-US"/>
            </a:p>
          </p:txBody>
        </p:sp>
        <p:sp>
          <p:nvSpPr>
            <p:cNvPr id="187510" name="Line 118"/>
            <p:cNvSpPr>
              <a:spLocks noChangeShapeType="1"/>
            </p:cNvSpPr>
            <p:nvPr/>
          </p:nvSpPr>
          <p:spPr bwMode="auto">
            <a:xfrm>
              <a:off x="1972" y="2444"/>
              <a:ext cx="28" cy="1"/>
            </a:xfrm>
            <a:prstGeom prst="line">
              <a:avLst/>
            </a:prstGeom>
            <a:noFill/>
            <a:ln w="9525" cap="rnd">
              <a:solidFill>
                <a:srgbClr val="000000"/>
              </a:solidFill>
              <a:round/>
              <a:headEnd/>
              <a:tailEnd/>
            </a:ln>
          </p:spPr>
          <p:txBody>
            <a:bodyPr/>
            <a:lstStyle/>
            <a:p>
              <a:endParaRPr lang="zh-CN" altLang="en-US"/>
            </a:p>
          </p:txBody>
        </p:sp>
        <p:sp>
          <p:nvSpPr>
            <p:cNvPr id="187511" name="Line 119"/>
            <p:cNvSpPr>
              <a:spLocks noChangeShapeType="1"/>
            </p:cNvSpPr>
            <p:nvPr/>
          </p:nvSpPr>
          <p:spPr bwMode="auto">
            <a:xfrm>
              <a:off x="2000" y="2444"/>
              <a:ext cx="1" cy="120"/>
            </a:xfrm>
            <a:prstGeom prst="line">
              <a:avLst/>
            </a:prstGeom>
            <a:noFill/>
            <a:ln w="9525" cap="rnd">
              <a:solidFill>
                <a:srgbClr val="FF0066"/>
              </a:solidFill>
              <a:round/>
              <a:headEnd/>
              <a:tailEnd/>
            </a:ln>
          </p:spPr>
          <p:txBody>
            <a:bodyPr/>
            <a:lstStyle/>
            <a:p>
              <a:endParaRPr lang="zh-CN" altLang="en-US"/>
            </a:p>
          </p:txBody>
        </p:sp>
        <p:sp>
          <p:nvSpPr>
            <p:cNvPr id="187512" name="Line 120"/>
            <p:cNvSpPr>
              <a:spLocks noChangeShapeType="1"/>
            </p:cNvSpPr>
            <p:nvPr/>
          </p:nvSpPr>
          <p:spPr bwMode="auto">
            <a:xfrm>
              <a:off x="2000" y="2564"/>
              <a:ext cx="29" cy="1"/>
            </a:xfrm>
            <a:prstGeom prst="line">
              <a:avLst/>
            </a:prstGeom>
            <a:noFill/>
            <a:ln w="9525" cap="rnd">
              <a:solidFill>
                <a:srgbClr val="000000"/>
              </a:solidFill>
              <a:round/>
              <a:headEnd/>
              <a:tailEnd/>
            </a:ln>
          </p:spPr>
          <p:txBody>
            <a:bodyPr/>
            <a:lstStyle/>
            <a:p>
              <a:endParaRPr lang="zh-CN" altLang="en-US"/>
            </a:p>
          </p:txBody>
        </p:sp>
        <p:sp>
          <p:nvSpPr>
            <p:cNvPr id="187513" name="Line 121"/>
            <p:cNvSpPr>
              <a:spLocks noChangeShapeType="1"/>
            </p:cNvSpPr>
            <p:nvPr/>
          </p:nvSpPr>
          <p:spPr bwMode="auto">
            <a:xfrm flipV="1">
              <a:off x="2029" y="2444"/>
              <a:ext cx="1" cy="120"/>
            </a:xfrm>
            <a:prstGeom prst="line">
              <a:avLst/>
            </a:prstGeom>
            <a:noFill/>
            <a:ln w="9525" cap="rnd">
              <a:solidFill>
                <a:srgbClr val="000000"/>
              </a:solidFill>
              <a:round/>
              <a:headEnd/>
              <a:tailEnd/>
            </a:ln>
          </p:spPr>
          <p:txBody>
            <a:bodyPr/>
            <a:lstStyle/>
            <a:p>
              <a:endParaRPr lang="zh-CN" altLang="en-US"/>
            </a:p>
          </p:txBody>
        </p:sp>
        <p:sp>
          <p:nvSpPr>
            <p:cNvPr id="187514" name="Line 122"/>
            <p:cNvSpPr>
              <a:spLocks noChangeShapeType="1"/>
            </p:cNvSpPr>
            <p:nvPr/>
          </p:nvSpPr>
          <p:spPr bwMode="auto">
            <a:xfrm>
              <a:off x="2029" y="2444"/>
              <a:ext cx="28" cy="1"/>
            </a:xfrm>
            <a:prstGeom prst="line">
              <a:avLst/>
            </a:prstGeom>
            <a:noFill/>
            <a:ln w="9525" cap="rnd">
              <a:solidFill>
                <a:srgbClr val="000000"/>
              </a:solidFill>
              <a:round/>
              <a:headEnd/>
              <a:tailEnd/>
            </a:ln>
          </p:spPr>
          <p:txBody>
            <a:bodyPr/>
            <a:lstStyle/>
            <a:p>
              <a:endParaRPr lang="zh-CN" altLang="en-US"/>
            </a:p>
          </p:txBody>
        </p:sp>
        <p:sp>
          <p:nvSpPr>
            <p:cNvPr id="187515" name="Line 123"/>
            <p:cNvSpPr>
              <a:spLocks noChangeShapeType="1"/>
            </p:cNvSpPr>
            <p:nvPr/>
          </p:nvSpPr>
          <p:spPr bwMode="auto">
            <a:xfrm>
              <a:off x="2057" y="2444"/>
              <a:ext cx="1" cy="120"/>
            </a:xfrm>
            <a:prstGeom prst="line">
              <a:avLst/>
            </a:prstGeom>
            <a:noFill/>
            <a:ln w="9525" cap="rnd">
              <a:solidFill>
                <a:srgbClr val="FF0066"/>
              </a:solidFill>
              <a:round/>
              <a:headEnd/>
              <a:tailEnd/>
            </a:ln>
          </p:spPr>
          <p:txBody>
            <a:bodyPr/>
            <a:lstStyle/>
            <a:p>
              <a:endParaRPr lang="zh-CN" altLang="en-US"/>
            </a:p>
          </p:txBody>
        </p:sp>
        <p:sp>
          <p:nvSpPr>
            <p:cNvPr id="187516" name="Line 124"/>
            <p:cNvSpPr>
              <a:spLocks noChangeShapeType="1"/>
            </p:cNvSpPr>
            <p:nvPr/>
          </p:nvSpPr>
          <p:spPr bwMode="auto">
            <a:xfrm>
              <a:off x="2057" y="2564"/>
              <a:ext cx="28" cy="1"/>
            </a:xfrm>
            <a:prstGeom prst="line">
              <a:avLst/>
            </a:prstGeom>
            <a:noFill/>
            <a:ln w="9525" cap="rnd">
              <a:solidFill>
                <a:srgbClr val="000000"/>
              </a:solidFill>
              <a:round/>
              <a:headEnd/>
              <a:tailEnd/>
            </a:ln>
          </p:spPr>
          <p:txBody>
            <a:bodyPr/>
            <a:lstStyle/>
            <a:p>
              <a:endParaRPr lang="zh-CN" altLang="en-US"/>
            </a:p>
          </p:txBody>
        </p:sp>
        <p:sp>
          <p:nvSpPr>
            <p:cNvPr id="187517" name="Line 125"/>
            <p:cNvSpPr>
              <a:spLocks noChangeShapeType="1"/>
            </p:cNvSpPr>
            <p:nvPr/>
          </p:nvSpPr>
          <p:spPr bwMode="auto">
            <a:xfrm flipV="1">
              <a:off x="2085" y="2444"/>
              <a:ext cx="1" cy="120"/>
            </a:xfrm>
            <a:prstGeom prst="line">
              <a:avLst/>
            </a:prstGeom>
            <a:noFill/>
            <a:ln w="9525" cap="rnd">
              <a:solidFill>
                <a:srgbClr val="000000"/>
              </a:solidFill>
              <a:round/>
              <a:headEnd/>
              <a:tailEnd/>
            </a:ln>
          </p:spPr>
          <p:txBody>
            <a:bodyPr/>
            <a:lstStyle/>
            <a:p>
              <a:endParaRPr lang="zh-CN" altLang="en-US"/>
            </a:p>
          </p:txBody>
        </p:sp>
        <p:sp>
          <p:nvSpPr>
            <p:cNvPr id="187518" name="Line 126"/>
            <p:cNvSpPr>
              <a:spLocks noChangeShapeType="1"/>
            </p:cNvSpPr>
            <p:nvPr/>
          </p:nvSpPr>
          <p:spPr bwMode="auto">
            <a:xfrm>
              <a:off x="2085" y="2444"/>
              <a:ext cx="29" cy="1"/>
            </a:xfrm>
            <a:prstGeom prst="line">
              <a:avLst/>
            </a:prstGeom>
            <a:noFill/>
            <a:ln w="9525" cap="rnd">
              <a:solidFill>
                <a:srgbClr val="000000"/>
              </a:solidFill>
              <a:round/>
              <a:headEnd/>
              <a:tailEnd/>
            </a:ln>
          </p:spPr>
          <p:txBody>
            <a:bodyPr/>
            <a:lstStyle/>
            <a:p>
              <a:endParaRPr lang="zh-CN" altLang="en-US"/>
            </a:p>
          </p:txBody>
        </p:sp>
        <p:sp>
          <p:nvSpPr>
            <p:cNvPr id="187519" name="Line 127"/>
            <p:cNvSpPr>
              <a:spLocks noChangeShapeType="1"/>
            </p:cNvSpPr>
            <p:nvPr/>
          </p:nvSpPr>
          <p:spPr bwMode="auto">
            <a:xfrm>
              <a:off x="2114" y="2444"/>
              <a:ext cx="1" cy="120"/>
            </a:xfrm>
            <a:prstGeom prst="line">
              <a:avLst/>
            </a:prstGeom>
            <a:noFill/>
            <a:ln w="9525" cap="rnd">
              <a:solidFill>
                <a:srgbClr val="FF0066"/>
              </a:solidFill>
              <a:round/>
              <a:headEnd/>
              <a:tailEnd/>
            </a:ln>
          </p:spPr>
          <p:txBody>
            <a:bodyPr/>
            <a:lstStyle/>
            <a:p>
              <a:endParaRPr lang="zh-CN" altLang="en-US"/>
            </a:p>
          </p:txBody>
        </p:sp>
        <p:sp>
          <p:nvSpPr>
            <p:cNvPr id="187520" name="Line 128"/>
            <p:cNvSpPr>
              <a:spLocks noChangeShapeType="1"/>
            </p:cNvSpPr>
            <p:nvPr/>
          </p:nvSpPr>
          <p:spPr bwMode="auto">
            <a:xfrm>
              <a:off x="2114" y="2564"/>
              <a:ext cx="28" cy="1"/>
            </a:xfrm>
            <a:prstGeom prst="line">
              <a:avLst/>
            </a:prstGeom>
            <a:noFill/>
            <a:ln w="9525" cap="rnd">
              <a:solidFill>
                <a:srgbClr val="000000"/>
              </a:solidFill>
              <a:round/>
              <a:headEnd/>
              <a:tailEnd/>
            </a:ln>
          </p:spPr>
          <p:txBody>
            <a:bodyPr/>
            <a:lstStyle/>
            <a:p>
              <a:endParaRPr lang="zh-CN" altLang="en-US"/>
            </a:p>
          </p:txBody>
        </p:sp>
        <p:sp>
          <p:nvSpPr>
            <p:cNvPr id="187521" name="Line 129"/>
            <p:cNvSpPr>
              <a:spLocks noChangeShapeType="1"/>
            </p:cNvSpPr>
            <p:nvPr/>
          </p:nvSpPr>
          <p:spPr bwMode="auto">
            <a:xfrm flipV="1">
              <a:off x="2142" y="2444"/>
              <a:ext cx="1" cy="120"/>
            </a:xfrm>
            <a:prstGeom prst="line">
              <a:avLst/>
            </a:prstGeom>
            <a:noFill/>
            <a:ln w="9525" cap="rnd">
              <a:solidFill>
                <a:srgbClr val="000000"/>
              </a:solidFill>
              <a:round/>
              <a:headEnd/>
              <a:tailEnd/>
            </a:ln>
          </p:spPr>
          <p:txBody>
            <a:bodyPr/>
            <a:lstStyle/>
            <a:p>
              <a:endParaRPr lang="zh-CN" altLang="en-US"/>
            </a:p>
          </p:txBody>
        </p:sp>
        <p:sp>
          <p:nvSpPr>
            <p:cNvPr id="187522" name="Line 130"/>
            <p:cNvSpPr>
              <a:spLocks noChangeShapeType="1"/>
            </p:cNvSpPr>
            <p:nvPr/>
          </p:nvSpPr>
          <p:spPr bwMode="auto">
            <a:xfrm>
              <a:off x="2142" y="2444"/>
              <a:ext cx="28" cy="1"/>
            </a:xfrm>
            <a:prstGeom prst="line">
              <a:avLst/>
            </a:prstGeom>
            <a:noFill/>
            <a:ln w="9525" cap="rnd">
              <a:solidFill>
                <a:srgbClr val="000000"/>
              </a:solidFill>
              <a:round/>
              <a:headEnd/>
              <a:tailEnd/>
            </a:ln>
          </p:spPr>
          <p:txBody>
            <a:bodyPr/>
            <a:lstStyle/>
            <a:p>
              <a:endParaRPr lang="zh-CN" altLang="en-US"/>
            </a:p>
          </p:txBody>
        </p:sp>
        <p:sp>
          <p:nvSpPr>
            <p:cNvPr id="187523" name="Line 131"/>
            <p:cNvSpPr>
              <a:spLocks noChangeShapeType="1"/>
            </p:cNvSpPr>
            <p:nvPr/>
          </p:nvSpPr>
          <p:spPr bwMode="auto">
            <a:xfrm>
              <a:off x="2170" y="2444"/>
              <a:ext cx="1" cy="120"/>
            </a:xfrm>
            <a:prstGeom prst="line">
              <a:avLst/>
            </a:prstGeom>
            <a:noFill/>
            <a:ln w="9525" cap="rnd">
              <a:solidFill>
                <a:srgbClr val="FF0066"/>
              </a:solidFill>
              <a:round/>
              <a:headEnd/>
              <a:tailEnd/>
            </a:ln>
          </p:spPr>
          <p:txBody>
            <a:bodyPr/>
            <a:lstStyle/>
            <a:p>
              <a:endParaRPr lang="zh-CN" altLang="en-US"/>
            </a:p>
          </p:txBody>
        </p:sp>
        <p:sp>
          <p:nvSpPr>
            <p:cNvPr id="187524" name="Line 132"/>
            <p:cNvSpPr>
              <a:spLocks noChangeShapeType="1"/>
            </p:cNvSpPr>
            <p:nvPr/>
          </p:nvSpPr>
          <p:spPr bwMode="auto">
            <a:xfrm>
              <a:off x="2170" y="2564"/>
              <a:ext cx="29" cy="1"/>
            </a:xfrm>
            <a:prstGeom prst="line">
              <a:avLst/>
            </a:prstGeom>
            <a:noFill/>
            <a:ln w="9525" cap="rnd">
              <a:solidFill>
                <a:srgbClr val="000000"/>
              </a:solidFill>
              <a:round/>
              <a:headEnd/>
              <a:tailEnd/>
            </a:ln>
          </p:spPr>
          <p:txBody>
            <a:bodyPr/>
            <a:lstStyle/>
            <a:p>
              <a:endParaRPr lang="zh-CN" altLang="en-US"/>
            </a:p>
          </p:txBody>
        </p:sp>
        <p:sp>
          <p:nvSpPr>
            <p:cNvPr id="187525" name="Line 133"/>
            <p:cNvSpPr>
              <a:spLocks noChangeShapeType="1"/>
            </p:cNvSpPr>
            <p:nvPr/>
          </p:nvSpPr>
          <p:spPr bwMode="auto">
            <a:xfrm flipV="1">
              <a:off x="2199" y="2444"/>
              <a:ext cx="1" cy="120"/>
            </a:xfrm>
            <a:prstGeom prst="line">
              <a:avLst/>
            </a:prstGeom>
            <a:noFill/>
            <a:ln w="9525" cap="rnd">
              <a:solidFill>
                <a:srgbClr val="000000"/>
              </a:solidFill>
              <a:round/>
              <a:headEnd/>
              <a:tailEnd/>
            </a:ln>
          </p:spPr>
          <p:txBody>
            <a:bodyPr/>
            <a:lstStyle/>
            <a:p>
              <a:endParaRPr lang="zh-CN" altLang="en-US"/>
            </a:p>
          </p:txBody>
        </p:sp>
        <p:sp>
          <p:nvSpPr>
            <p:cNvPr id="187526" name="Line 134"/>
            <p:cNvSpPr>
              <a:spLocks noChangeShapeType="1"/>
            </p:cNvSpPr>
            <p:nvPr/>
          </p:nvSpPr>
          <p:spPr bwMode="auto">
            <a:xfrm>
              <a:off x="2199" y="2444"/>
              <a:ext cx="28" cy="1"/>
            </a:xfrm>
            <a:prstGeom prst="line">
              <a:avLst/>
            </a:prstGeom>
            <a:noFill/>
            <a:ln w="9525" cap="rnd">
              <a:solidFill>
                <a:srgbClr val="000000"/>
              </a:solidFill>
              <a:round/>
              <a:headEnd/>
              <a:tailEnd/>
            </a:ln>
          </p:spPr>
          <p:txBody>
            <a:bodyPr/>
            <a:lstStyle/>
            <a:p>
              <a:endParaRPr lang="zh-CN" altLang="en-US"/>
            </a:p>
          </p:txBody>
        </p:sp>
        <p:sp>
          <p:nvSpPr>
            <p:cNvPr id="187527" name="Line 135"/>
            <p:cNvSpPr>
              <a:spLocks noChangeShapeType="1"/>
            </p:cNvSpPr>
            <p:nvPr/>
          </p:nvSpPr>
          <p:spPr bwMode="auto">
            <a:xfrm>
              <a:off x="2227" y="2444"/>
              <a:ext cx="1" cy="120"/>
            </a:xfrm>
            <a:prstGeom prst="line">
              <a:avLst/>
            </a:prstGeom>
            <a:noFill/>
            <a:ln w="9525" cap="rnd">
              <a:solidFill>
                <a:srgbClr val="FF0066"/>
              </a:solidFill>
              <a:round/>
              <a:headEnd/>
              <a:tailEnd/>
            </a:ln>
          </p:spPr>
          <p:txBody>
            <a:bodyPr/>
            <a:lstStyle/>
            <a:p>
              <a:endParaRPr lang="zh-CN" altLang="en-US"/>
            </a:p>
          </p:txBody>
        </p:sp>
        <p:sp>
          <p:nvSpPr>
            <p:cNvPr id="187528" name="Line 136"/>
            <p:cNvSpPr>
              <a:spLocks noChangeShapeType="1"/>
            </p:cNvSpPr>
            <p:nvPr/>
          </p:nvSpPr>
          <p:spPr bwMode="auto">
            <a:xfrm>
              <a:off x="2227" y="2564"/>
              <a:ext cx="28" cy="1"/>
            </a:xfrm>
            <a:prstGeom prst="line">
              <a:avLst/>
            </a:prstGeom>
            <a:noFill/>
            <a:ln w="9525" cap="rnd">
              <a:solidFill>
                <a:srgbClr val="000000"/>
              </a:solidFill>
              <a:round/>
              <a:headEnd/>
              <a:tailEnd/>
            </a:ln>
          </p:spPr>
          <p:txBody>
            <a:bodyPr/>
            <a:lstStyle/>
            <a:p>
              <a:endParaRPr lang="zh-CN" altLang="en-US"/>
            </a:p>
          </p:txBody>
        </p:sp>
        <p:sp>
          <p:nvSpPr>
            <p:cNvPr id="187529" name="Line 137"/>
            <p:cNvSpPr>
              <a:spLocks noChangeShapeType="1"/>
            </p:cNvSpPr>
            <p:nvPr/>
          </p:nvSpPr>
          <p:spPr bwMode="auto">
            <a:xfrm flipV="1">
              <a:off x="2312" y="2444"/>
              <a:ext cx="1" cy="120"/>
            </a:xfrm>
            <a:prstGeom prst="line">
              <a:avLst/>
            </a:prstGeom>
            <a:noFill/>
            <a:ln w="9525" cap="rnd">
              <a:solidFill>
                <a:srgbClr val="000000"/>
              </a:solidFill>
              <a:round/>
              <a:headEnd/>
              <a:tailEnd/>
            </a:ln>
          </p:spPr>
          <p:txBody>
            <a:bodyPr/>
            <a:lstStyle/>
            <a:p>
              <a:endParaRPr lang="zh-CN" altLang="en-US"/>
            </a:p>
          </p:txBody>
        </p:sp>
        <p:sp>
          <p:nvSpPr>
            <p:cNvPr id="187530" name="Line 138"/>
            <p:cNvSpPr>
              <a:spLocks noChangeShapeType="1"/>
            </p:cNvSpPr>
            <p:nvPr/>
          </p:nvSpPr>
          <p:spPr bwMode="auto">
            <a:xfrm>
              <a:off x="2312" y="2444"/>
              <a:ext cx="28" cy="1"/>
            </a:xfrm>
            <a:prstGeom prst="line">
              <a:avLst/>
            </a:prstGeom>
            <a:noFill/>
            <a:ln w="9525" cap="rnd">
              <a:solidFill>
                <a:srgbClr val="000000"/>
              </a:solidFill>
              <a:round/>
              <a:headEnd/>
              <a:tailEnd/>
            </a:ln>
          </p:spPr>
          <p:txBody>
            <a:bodyPr/>
            <a:lstStyle/>
            <a:p>
              <a:endParaRPr lang="zh-CN" altLang="en-US"/>
            </a:p>
          </p:txBody>
        </p:sp>
        <p:sp>
          <p:nvSpPr>
            <p:cNvPr id="187531" name="Line 139"/>
            <p:cNvSpPr>
              <a:spLocks noChangeShapeType="1"/>
            </p:cNvSpPr>
            <p:nvPr/>
          </p:nvSpPr>
          <p:spPr bwMode="auto">
            <a:xfrm>
              <a:off x="2340" y="2444"/>
              <a:ext cx="1" cy="120"/>
            </a:xfrm>
            <a:prstGeom prst="line">
              <a:avLst/>
            </a:prstGeom>
            <a:noFill/>
            <a:ln w="9525" cap="rnd">
              <a:solidFill>
                <a:srgbClr val="FF0066"/>
              </a:solidFill>
              <a:round/>
              <a:headEnd/>
              <a:tailEnd/>
            </a:ln>
          </p:spPr>
          <p:txBody>
            <a:bodyPr/>
            <a:lstStyle/>
            <a:p>
              <a:endParaRPr lang="zh-CN" altLang="en-US"/>
            </a:p>
          </p:txBody>
        </p:sp>
        <p:sp>
          <p:nvSpPr>
            <p:cNvPr id="187532" name="Line 140"/>
            <p:cNvSpPr>
              <a:spLocks noChangeShapeType="1"/>
            </p:cNvSpPr>
            <p:nvPr/>
          </p:nvSpPr>
          <p:spPr bwMode="auto">
            <a:xfrm>
              <a:off x="2340" y="2564"/>
              <a:ext cx="28" cy="1"/>
            </a:xfrm>
            <a:prstGeom prst="line">
              <a:avLst/>
            </a:prstGeom>
            <a:noFill/>
            <a:ln w="9525" cap="rnd">
              <a:solidFill>
                <a:srgbClr val="000000"/>
              </a:solidFill>
              <a:round/>
              <a:headEnd/>
              <a:tailEnd/>
            </a:ln>
          </p:spPr>
          <p:txBody>
            <a:bodyPr/>
            <a:lstStyle/>
            <a:p>
              <a:endParaRPr lang="zh-CN" altLang="en-US"/>
            </a:p>
          </p:txBody>
        </p:sp>
        <p:sp>
          <p:nvSpPr>
            <p:cNvPr id="187533" name="Line 141"/>
            <p:cNvSpPr>
              <a:spLocks noChangeShapeType="1"/>
            </p:cNvSpPr>
            <p:nvPr/>
          </p:nvSpPr>
          <p:spPr bwMode="auto">
            <a:xfrm flipV="1">
              <a:off x="2255" y="2444"/>
              <a:ext cx="1" cy="120"/>
            </a:xfrm>
            <a:prstGeom prst="line">
              <a:avLst/>
            </a:prstGeom>
            <a:noFill/>
            <a:ln w="9525" cap="rnd">
              <a:solidFill>
                <a:srgbClr val="000000"/>
              </a:solidFill>
              <a:round/>
              <a:headEnd/>
              <a:tailEnd/>
            </a:ln>
          </p:spPr>
          <p:txBody>
            <a:bodyPr/>
            <a:lstStyle/>
            <a:p>
              <a:endParaRPr lang="zh-CN" altLang="en-US"/>
            </a:p>
          </p:txBody>
        </p:sp>
        <p:sp>
          <p:nvSpPr>
            <p:cNvPr id="187534" name="Line 142"/>
            <p:cNvSpPr>
              <a:spLocks noChangeShapeType="1"/>
            </p:cNvSpPr>
            <p:nvPr/>
          </p:nvSpPr>
          <p:spPr bwMode="auto">
            <a:xfrm>
              <a:off x="2255" y="2444"/>
              <a:ext cx="28" cy="1"/>
            </a:xfrm>
            <a:prstGeom prst="line">
              <a:avLst/>
            </a:prstGeom>
            <a:noFill/>
            <a:ln w="9525" cap="rnd">
              <a:solidFill>
                <a:srgbClr val="000000"/>
              </a:solidFill>
              <a:round/>
              <a:headEnd/>
              <a:tailEnd/>
            </a:ln>
          </p:spPr>
          <p:txBody>
            <a:bodyPr/>
            <a:lstStyle/>
            <a:p>
              <a:endParaRPr lang="zh-CN" altLang="en-US"/>
            </a:p>
          </p:txBody>
        </p:sp>
        <p:sp>
          <p:nvSpPr>
            <p:cNvPr id="187535" name="Line 143"/>
            <p:cNvSpPr>
              <a:spLocks noChangeShapeType="1"/>
            </p:cNvSpPr>
            <p:nvPr/>
          </p:nvSpPr>
          <p:spPr bwMode="auto">
            <a:xfrm>
              <a:off x="2283" y="2444"/>
              <a:ext cx="1" cy="120"/>
            </a:xfrm>
            <a:prstGeom prst="line">
              <a:avLst/>
            </a:prstGeom>
            <a:noFill/>
            <a:ln w="9525" cap="rnd">
              <a:solidFill>
                <a:srgbClr val="FF0066"/>
              </a:solidFill>
              <a:round/>
              <a:headEnd/>
              <a:tailEnd/>
            </a:ln>
          </p:spPr>
          <p:txBody>
            <a:bodyPr/>
            <a:lstStyle/>
            <a:p>
              <a:endParaRPr lang="zh-CN" altLang="en-US"/>
            </a:p>
          </p:txBody>
        </p:sp>
        <p:sp>
          <p:nvSpPr>
            <p:cNvPr id="187536" name="Line 144"/>
            <p:cNvSpPr>
              <a:spLocks noChangeShapeType="1"/>
            </p:cNvSpPr>
            <p:nvPr/>
          </p:nvSpPr>
          <p:spPr bwMode="auto">
            <a:xfrm>
              <a:off x="2283" y="2564"/>
              <a:ext cx="29" cy="1"/>
            </a:xfrm>
            <a:prstGeom prst="line">
              <a:avLst/>
            </a:prstGeom>
            <a:noFill/>
            <a:ln w="9525" cap="rnd">
              <a:solidFill>
                <a:srgbClr val="000000"/>
              </a:solidFill>
              <a:round/>
              <a:headEnd/>
              <a:tailEnd/>
            </a:ln>
          </p:spPr>
          <p:txBody>
            <a:bodyPr/>
            <a:lstStyle/>
            <a:p>
              <a:endParaRPr lang="zh-CN" altLang="en-US"/>
            </a:p>
          </p:txBody>
        </p:sp>
        <p:sp>
          <p:nvSpPr>
            <p:cNvPr id="187537" name="Line 145"/>
            <p:cNvSpPr>
              <a:spLocks noChangeShapeType="1"/>
            </p:cNvSpPr>
            <p:nvPr/>
          </p:nvSpPr>
          <p:spPr bwMode="auto">
            <a:xfrm flipV="1">
              <a:off x="2368" y="2444"/>
              <a:ext cx="1" cy="120"/>
            </a:xfrm>
            <a:prstGeom prst="line">
              <a:avLst/>
            </a:prstGeom>
            <a:noFill/>
            <a:ln w="9525" cap="rnd">
              <a:solidFill>
                <a:srgbClr val="000000"/>
              </a:solidFill>
              <a:round/>
              <a:headEnd/>
              <a:tailEnd/>
            </a:ln>
          </p:spPr>
          <p:txBody>
            <a:bodyPr/>
            <a:lstStyle/>
            <a:p>
              <a:endParaRPr lang="zh-CN" altLang="en-US"/>
            </a:p>
          </p:txBody>
        </p:sp>
        <p:sp>
          <p:nvSpPr>
            <p:cNvPr id="187538" name="Line 146"/>
            <p:cNvSpPr>
              <a:spLocks noChangeShapeType="1"/>
            </p:cNvSpPr>
            <p:nvPr/>
          </p:nvSpPr>
          <p:spPr bwMode="auto">
            <a:xfrm>
              <a:off x="2368" y="2444"/>
              <a:ext cx="29" cy="1"/>
            </a:xfrm>
            <a:prstGeom prst="line">
              <a:avLst/>
            </a:prstGeom>
            <a:noFill/>
            <a:ln w="9525" cap="rnd">
              <a:solidFill>
                <a:srgbClr val="000000"/>
              </a:solidFill>
              <a:round/>
              <a:headEnd/>
              <a:tailEnd/>
            </a:ln>
          </p:spPr>
          <p:txBody>
            <a:bodyPr/>
            <a:lstStyle/>
            <a:p>
              <a:endParaRPr lang="zh-CN" altLang="en-US"/>
            </a:p>
          </p:txBody>
        </p:sp>
        <p:sp>
          <p:nvSpPr>
            <p:cNvPr id="187539" name="Line 147"/>
            <p:cNvSpPr>
              <a:spLocks noChangeShapeType="1"/>
            </p:cNvSpPr>
            <p:nvPr/>
          </p:nvSpPr>
          <p:spPr bwMode="auto">
            <a:xfrm>
              <a:off x="2397" y="2444"/>
              <a:ext cx="1" cy="120"/>
            </a:xfrm>
            <a:prstGeom prst="line">
              <a:avLst/>
            </a:prstGeom>
            <a:noFill/>
            <a:ln w="9525" cap="rnd">
              <a:solidFill>
                <a:srgbClr val="FF0066"/>
              </a:solidFill>
              <a:round/>
              <a:headEnd/>
              <a:tailEnd/>
            </a:ln>
          </p:spPr>
          <p:txBody>
            <a:bodyPr/>
            <a:lstStyle/>
            <a:p>
              <a:endParaRPr lang="zh-CN" altLang="en-US"/>
            </a:p>
          </p:txBody>
        </p:sp>
        <p:sp>
          <p:nvSpPr>
            <p:cNvPr id="187540" name="Line 148"/>
            <p:cNvSpPr>
              <a:spLocks noChangeShapeType="1"/>
            </p:cNvSpPr>
            <p:nvPr/>
          </p:nvSpPr>
          <p:spPr bwMode="auto">
            <a:xfrm>
              <a:off x="2397" y="2564"/>
              <a:ext cx="28" cy="1"/>
            </a:xfrm>
            <a:prstGeom prst="line">
              <a:avLst/>
            </a:prstGeom>
            <a:noFill/>
            <a:ln w="9525" cap="rnd">
              <a:solidFill>
                <a:srgbClr val="000000"/>
              </a:solidFill>
              <a:round/>
              <a:headEnd/>
              <a:tailEnd/>
            </a:ln>
          </p:spPr>
          <p:txBody>
            <a:bodyPr/>
            <a:lstStyle/>
            <a:p>
              <a:endParaRPr lang="zh-CN" altLang="en-US"/>
            </a:p>
          </p:txBody>
        </p:sp>
        <p:sp>
          <p:nvSpPr>
            <p:cNvPr id="187541" name="Line 149"/>
            <p:cNvSpPr>
              <a:spLocks noChangeShapeType="1"/>
            </p:cNvSpPr>
            <p:nvPr/>
          </p:nvSpPr>
          <p:spPr bwMode="auto">
            <a:xfrm flipV="1">
              <a:off x="2425" y="2444"/>
              <a:ext cx="1" cy="120"/>
            </a:xfrm>
            <a:prstGeom prst="line">
              <a:avLst/>
            </a:prstGeom>
            <a:noFill/>
            <a:ln w="9525" cap="rnd">
              <a:solidFill>
                <a:srgbClr val="000000"/>
              </a:solidFill>
              <a:round/>
              <a:headEnd/>
              <a:tailEnd/>
            </a:ln>
          </p:spPr>
          <p:txBody>
            <a:bodyPr/>
            <a:lstStyle/>
            <a:p>
              <a:endParaRPr lang="zh-CN" altLang="en-US"/>
            </a:p>
          </p:txBody>
        </p:sp>
        <p:sp>
          <p:nvSpPr>
            <p:cNvPr id="187542" name="Line 150"/>
            <p:cNvSpPr>
              <a:spLocks noChangeShapeType="1"/>
            </p:cNvSpPr>
            <p:nvPr/>
          </p:nvSpPr>
          <p:spPr bwMode="auto">
            <a:xfrm>
              <a:off x="2425" y="2444"/>
              <a:ext cx="28" cy="1"/>
            </a:xfrm>
            <a:prstGeom prst="line">
              <a:avLst/>
            </a:prstGeom>
            <a:noFill/>
            <a:ln w="9525" cap="rnd">
              <a:solidFill>
                <a:srgbClr val="000000"/>
              </a:solidFill>
              <a:round/>
              <a:headEnd/>
              <a:tailEnd/>
            </a:ln>
          </p:spPr>
          <p:txBody>
            <a:bodyPr/>
            <a:lstStyle/>
            <a:p>
              <a:endParaRPr lang="zh-CN" altLang="en-US"/>
            </a:p>
          </p:txBody>
        </p:sp>
        <p:sp>
          <p:nvSpPr>
            <p:cNvPr id="187543" name="Line 151"/>
            <p:cNvSpPr>
              <a:spLocks noChangeShapeType="1"/>
            </p:cNvSpPr>
            <p:nvPr/>
          </p:nvSpPr>
          <p:spPr bwMode="auto">
            <a:xfrm>
              <a:off x="2453" y="2444"/>
              <a:ext cx="1" cy="120"/>
            </a:xfrm>
            <a:prstGeom prst="line">
              <a:avLst/>
            </a:prstGeom>
            <a:noFill/>
            <a:ln w="9525" cap="rnd">
              <a:solidFill>
                <a:srgbClr val="FF0066"/>
              </a:solidFill>
              <a:round/>
              <a:headEnd/>
              <a:tailEnd/>
            </a:ln>
          </p:spPr>
          <p:txBody>
            <a:bodyPr/>
            <a:lstStyle/>
            <a:p>
              <a:endParaRPr lang="zh-CN" altLang="en-US"/>
            </a:p>
          </p:txBody>
        </p:sp>
        <p:sp>
          <p:nvSpPr>
            <p:cNvPr id="187544" name="Line 152"/>
            <p:cNvSpPr>
              <a:spLocks noChangeShapeType="1"/>
            </p:cNvSpPr>
            <p:nvPr/>
          </p:nvSpPr>
          <p:spPr bwMode="auto">
            <a:xfrm>
              <a:off x="2453" y="2564"/>
              <a:ext cx="29" cy="1"/>
            </a:xfrm>
            <a:prstGeom prst="line">
              <a:avLst/>
            </a:prstGeom>
            <a:noFill/>
            <a:ln w="9525" cap="rnd">
              <a:solidFill>
                <a:srgbClr val="000000"/>
              </a:solidFill>
              <a:round/>
              <a:headEnd/>
              <a:tailEnd/>
            </a:ln>
          </p:spPr>
          <p:txBody>
            <a:bodyPr/>
            <a:lstStyle/>
            <a:p>
              <a:endParaRPr lang="zh-CN" altLang="en-US"/>
            </a:p>
          </p:txBody>
        </p:sp>
        <p:sp>
          <p:nvSpPr>
            <p:cNvPr id="187545" name="Line 153"/>
            <p:cNvSpPr>
              <a:spLocks noChangeShapeType="1"/>
            </p:cNvSpPr>
            <p:nvPr/>
          </p:nvSpPr>
          <p:spPr bwMode="auto">
            <a:xfrm flipV="1">
              <a:off x="2482" y="2444"/>
              <a:ext cx="1" cy="120"/>
            </a:xfrm>
            <a:prstGeom prst="line">
              <a:avLst/>
            </a:prstGeom>
            <a:noFill/>
            <a:ln w="9525" cap="rnd">
              <a:solidFill>
                <a:srgbClr val="000000"/>
              </a:solidFill>
              <a:round/>
              <a:headEnd/>
              <a:tailEnd/>
            </a:ln>
          </p:spPr>
          <p:txBody>
            <a:bodyPr/>
            <a:lstStyle/>
            <a:p>
              <a:endParaRPr lang="zh-CN" altLang="en-US"/>
            </a:p>
          </p:txBody>
        </p:sp>
        <p:sp>
          <p:nvSpPr>
            <p:cNvPr id="187546" name="Line 154"/>
            <p:cNvSpPr>
              <a:spLocks noChangeShapeType="1"/>
            </p:cNvSpPr>
            <p:nvPr/>
          </p:nvSpPr>
          <p:spPr bwMode="auto">
            <a:xfrm>
              <a:off x="2482" y="2444"/>
              <a:ext cx="28" cy="1"/>
            </a:xfrm>
            <a:prstGeom prst="line">
              <a:avLst/>
            </a:prstGeom>
            <a:noFill/>
            <a:ln w="9525" cap="rnd">
              <a:solidFill>
                <a:srgbClr val="000000"/>
              </a:solidFill>
              <a:round/>
              <a:headEnd/>
              <a:tailEnd/>
            </a:ln>
          </p:spPr>
          <p:txBody>
            <a:bodyPr/>
            <a:lstStyle/>
            <a:p>
              <a:endParaRPr lang="zh-CN" altLang="en-US"/>
            </a:p>
          </p:txBody>
        </p:sp>
        <p:sp>
          <p:nvSpPr>
            <p:cNvPr id="187547" name="Line 155"/>
            <p:cNvSpPr>
              <a:spLocks noChangeShapeType="1"/>
            </p:cNvSpPr>
            <p:nvPr/>
          </p:nvSpPr>
          <p:spPr bwMode="auto">
            <a:xfrm>
              <a:off x="2510" y="2444"/>
              <a:ext cx="1" cy="120"/>
            </a:xfrm>
            <a:prstGeom prst="line">
              <a:avLst/>
            </a:prstGeom>
            <a:noFill/>
            <a:ln w="9525" cap="rnd">
              <a:solidFill>
                <a:srgbClr val="FF0066"/>
              </a:solidFill>
              <a:round/>
              <a:headEnd/>
              <a:tailEnd/>
            </a:ln>
          </p:spPr>
          <p:txBody>
            <a:bodyPr/>
            <a:lstStyle/>
            <a:p>
              <a:endParaRPr lang="zh-CN" altLang="en-US"/>
            </a:p>
          </p:txBody>
        </p:sp>
        <p:sp>
          <p:nvSpPr>
            <p:cNvPr id="187548" name="Line 156"/>
            <p:cNvSpPr>
              <a:spLocks noChangeShapeType="1"/>
            </p:cNvSpPr>
            <p:nvPr/>
          </p:nvSpPr>
          <p:spPr bwMode="auto">
            <a:xfrm>
              <a:off x="2510" y="2564"/>
              <a:ext cx="28" cy="1"/>
            </a:xfrm>
            <a:prstGeom prst="line">
              <a:avLst/>
            </a:prstGeom>
            <a:noFill/>
            <a:ln w="9525" cap="rnd">
              <a:solidFill>
                <a:srgbClr val="000000"/>
              </a:solidFill>
              <a:round/>
              <a:headEnd/>
              <a:tailEnd/>
            </a:ln>
          </p:spPr>
          <p:txBody>
            <a:bodyPr/>
            <a:lstStyle/>
            <a:p>
              <a:endParaRPr lang="zh-CN" altLang="en-US"/>
            </a:p>
          </p:txBody>
        </p:sp>
        <p:sp>
          <p:nvSpPr>
            <p:cNvPr id="187549" name="Line 157"/>
            <p:cNvSpPr>
              <a:spLocks noChangeShapeType="1"/>
            </p:cNvSpPr>
            <p:nvPr/>
          </p:nvSpPr>
          <p:spPr bwMode="auto">
            <a:xfrm flipV="1">
              <a:off x="2538" y="2444"/>
              <a:ext cx="1" cy="120"/>
            </a:xfrm>
            <a:prstGeom prst="line">
              <a:avLst/>
            </a:prstGeom>
            <a:noFill/>
            <a:ln w="9525" cap="rnd">
              <a:solidFill>
                <a:srgbClr val="000000"/>
              </a:solidFill>
              <a:round/>
              <a:headEnd/>
              <a:tailEnd/>
            </a:ln>
          </p:spPr>
          <p:txBody>
            <a:bodyPr/>
            <a:lstStyle/>
            <a:p>
              <a:endParaRPr lang="zh-CN" altLang="en-US"/>
            </a:p>
          </p:txBody>
        </p:sp>
        <p:sp>
          <p:nvSpPr>
            <p:cNvPr id="187550" name="Line 158"/>
            <p:cNvSpPr>
              <a:spLocks noChangeShapeType="1"/>
            </p:cNvSpPr>
            <p:nvPr/>
          </p:nvSpPr>
          <p:spPr bwMode="auto">
            <a:xfrm>
              <a:off x="2538" y="2444"/>
              <a:ext cx="28" cy="1"/>
            </a:xfrm>
            <a:prstGeom prst="line">
              <a:avLst/>
            </a:prstGeom>
            <a:noFill/>
            <a:ln w="9525" cap="rnd">
              <a:solidFill>
                <a:srgbClr val="000000"/>
              </a:solidFill>
              <a:round/>
              <a:headEnd/>
              <a:tailEnd/>
            </a:ln>
          </p:spPr>
          <p:txBody>
            <a:bodyPr/>
            <a:lstStyle/>
            <a:p>
              <a:endParaRPr lang="zh-CN" altLang="en-US"/>
            </a:p>
          </p:txBody>
        </p:sp>
        <p:sp>
          <p:nvSpPr>
            <p:cNvPr id="187551" name="Line 159"/>
            <p:cNvSpPr>
              <a:spLocks noChangeShapeType="1"/>
            </p:cNvSpPr>
            <p:nvPr/>
          </p:nvSpPr>
          <p:spPr bwMode="auto">
            <a:xfrm>
              <a:off x="2566" y="2444"/>
              <a:ext cx="1" cy="120"/>
            </a:xfrm>
            <a:prstGeom prst="line">
              <a:avLst/>
            </a:prstGeom>
            <a:noFill/>
            <a:ln w="9525" cap="rnd">
              <a:solidFill>
                <a:srgbClr val="FF0066"/>
              </a:solidFill>
              <a:round/>
              <a:headEnd/>
              <a:tailEnd/>
            </a:ln>
          </p:spPr>
          <p:txBody>
            <a:bodyPr/>
            <a:lstStyle/>
            <a:p>
              <a:endParaRPr lang="zh-CN" altLang="en-US"/>
            </a:p>
          </p:txBody>
        </p:sp>
        <p:sp>
          <p:nvSpPr>
            <p:cNvPr id="187552" name="Line 160"/>
            <p:cNvSpPr>
              <a:spLocks noChangeShapeType="1"/>
            </p:cNvSpPr>
            <p:nvPr/>
          </p:nvSpPr>
          <p:spPr bwMode="auto">
            <a:xfrm>
              <a:off x="2566" y="2564"/>
              <a:ext cx="29" cy="1"/>
            </a:xfrm>
            <a:prstGeom prst="line">
              <a:avLst/>
            </a:prstGeom>
            <a:noFill/>
            <a:ln w="9525" cap="rnd">
              <a:solidFill>
                <a:srgbClr val="000000"/>
              </a:solidFill>
              <a:round/>
              <a:headEnd/>
              <a:tailEnd/>
            </a:ln>
          </p:spPr>
          <p:txBody>
            <a:bodyPr/>
            <a:lstStyle/>
            <a:p>
              <a:endParaRPr lang="zh-CN" altLang="en-US"/>
            </a:p>
          </p:txBody>
        </p:sp>
        <p:sp>
          <p:nvSpPr>
            <p:cNvPr id="187553" name="Line 161"/>
            <p:cNvSpPr>
              <a:spLocks noChangeShapeType="1"/>
            </p:cNvSpPr>
            <p:nvPr/>
          </p:nvSpPr>
          <p:spPr bwMode="auto">
            <a:xfrm flipV="1">
              <a:off x="2595" y="2444"/>
              <a:ext cx="1" cy="120"/>
            </a:xfrm>
            <a:prstGeom prst="line">
              <a:avLst/>
            </a:prstGeom>
            <a:noFill/>
            <a:ln w="9525" cap="rnd">
              <a:solidFill>
                <a:srgbClr val="000000"/>
              </a:solidFill>
              <a:round/>
              <a:headEnd/>
              <a:tailEnd/>
            </a:ln>
          </p:spPr>
          <p:txBody>
            <a:bodyPr/>
            <a:lstStyle/>
            <a:p>
              <a:endParaRPr lang="zh-CN" altLang="en-US"/>
            </a:p>
          </p:txBody>
        </p:sp>
        <p:sp>
          <p:nvSpPr>
            <p:cNvPr id="187554" name="Line 162"/>
            <p:cNvSpPr>
              <a:spLocks noChangeShapeType="1"/>
            </p:cNvSpPr>
            <p:nvPr/>
          </p:nvSpPr>
          <p:spPr bwMode="auto">
            <a:xfrm>
              <a:off x="2595" y="2444"/>
              <a:ext cx="28" cy="1"/>
            </a:xfrm>
            <a:prstGeom prst="line">
              <a:avLst/>
            </a:prstGeom>
            <a:noFill/>
            <a:ln w="9525" cap="rnd">
              <a:solidFill>
                <a:srgbClr val="000000"/>
              </a:solidFill>
              <a:round/>
              <a:headEnd/>
              <a:tailEnd/>
            </a:ln>
          </p:spPr>
          <p:txBody>
            <a:bodyPr/>
            <a:lstStyle/>
            <a:p>
              <a:endParaRPr lang="zh-CN" altLang="en-US"/>
            </a:p>
          </p:txBody>
        </p:sp>
        <p:sp>
          <p:nvSpPr>
            <p:cNvPr id="187555" name="Line 163"/>
            <p:cNvSpPr>
              <a:spLocks noChangeShapeType="1"/>
            </p:cNvSpPr>
            <p:nvPr/>
          </p:nvSpPr>
          <p:spPr bwMode="auto">
            <a:xfrm>
              <a:off x="2623" y="2444"/>
              <a:ext cx="1" cy="120"/>
            </a:xfrm>
            <a:prstGeom prst="line">
              <a:avLst/>
            </a:prstGeom>
            <a:noFill/>
            <a:ln w="9525" cap="rnd">
              <a:solidFill>
                <a:srgbClr val="FF0066"/>
              </a:solidFill>
              <a:round/>
              <a:headEnd/>
              <a:tailEnd/>
            </a:ln>
          </p:spPr>
          <p:txBody>
            <a:bodyPr/>
            <a:lstStyle/>
            <a:p>
              <a:endParaRPr lang="zh-CN" altLang="en-US"/>
            </a:p>
          </p:txBody>
        </p:sp>
        <p:sp>
          <p:nvSpPr>
            <p:cNvPr id="187556" name="Line 164"/>
            <p:cNvSpPr>
              <a:spLocks noChangeShapeType="1"/>
            </p:cNvSpPr>
            <p:nvPr/>
          </p:nvSpPr>
          <p:spPr bwMode="auto">
            <a:xfrm>
              <a:off x="2623" y="2564"/>
              <a:ext cx="28" cy="1"/>
            </a:xfrm>
            <a:prstGeom prst="line">
              <a:avLst/>
            </a:prstGeom>
            <a:noFill/>
            <a:ln w="9525" cap="rnd">
              <a:solidFill>
                <a:srgbClr val="000000"/>
              </a:solidFill>
              <a:round/>
              <a:headEnd/>
              <a:tailEnd/>
            </a:ln>
          </p:spPr>
          <p:txBody>
            <a:bodyPr/>
            <a:lstStyle/>
            <a:p>
              <a:endParaRPr lang="zh-CN" altLang="en-US"/>
            </a:p>
          </p:txBody>
        </p:sp>
        <p:sp>
          <p:nvSpPr>
            <p:cNvPr id="187557" name="Line 165"/>
            <p:cNvSpPr>
              <a:spLocks noChangeShapeType="1"/>
            </p:cNvSpPr>
            <p:nvPr/>
          </p:nvSpPr>
          <p:spPr bwMode="auto">
            <a:xfrm flipV="1">
              <a:off x="2651" y="2444"/>
              <a:ext cx="1" cy="120"/>
            </a:xfrm>
            <a:prstGeom prst="line">
              <a:avLst/>
            </a:prstGeom>
            <a:noFill/>
            <a:ln w="9525" cap="rnd">
              <a:solidFill>
                <a:srgbClr val="000000"/>
              </a:solidFill>
              <a:round/>
              <a:headEnd/>
              <a:tailEnd/>
            </a:ln>
          </p:spPr>
          <p:txBody>
            <a:bodyPr/>
            <a:lstStyle/>
            <a:p>
              <a:endParaRPr lang="zh-CN" altLang="en-US"/>
            </a:p>
          </p:txBody>
        </p:sp>
        <p:sp>
          <p:nvSpPr>
            <p:cNvPr id="187558" name="Line 166"/>
            <p:cNvSpPr>
              <a:spLocks noChangeShapeType="1"/>
            </p:cNvSpPr>
            <p:nvPr/>
          </p:nvSpPr>
          <p:spPr bwMode="auto">
            <a:xfrm>
              <a:off x="2651" y="2444"/>
              <a:ext cx="29" cy="1"/>
            </a:xfrm>
            <a:prstGeom prst="line">
              <a:avLst/>
            </a:prstGeom>
            <a:noFill/>
            <a:ln w="9525" cap="rnd">
              <a:solidFill>
                <a:srgbClr val="000000"/>
              </a:solidFill>
              <a:round/>
              <a:headEnd/>
              <a:tailEnd/>
            </a:ln>
          </p:spPr>
          <p:txBody>
            <a:bodyPr/>
            <a:lstStyle/>
            <a:p>
              <a:endParaRPr lang="zh-CN" altLang="en-US"/>
            </a:p>
          </p:txBody>
        </p:sp>
        <p:sp>
          <p:nvSpPr>
            <p:cNvPr id="187559" name="Line 167"/>
            <p:cNvSpPr>
              <a:spLocks noChangeShapeType="1"/>
            </p:cNvSpPr>
            <p:nvPr/>
          </p:nvSpPr>
          <p:spPr bwMode="auto">
            <a:xfrm>
              <a:off x="2680" y="2444"/>
              <a:ext cx="1" cy="120"/>
            </a:xfrm>
            <a:prstGeom prst="line">
              <a:avLst/>
            </a:prstGeom>
            <a:noFill/>
            <a:ln w="9525" cap="rnd">
              <a:solidFill>
                <a:srgbClr val="FF0066"/>
              </a:solidFill>
              <a:round/>
              <a:headEnd/>
              <a:tailEnd/>
            </a:ln>
          </p:spPr>
          <p:txBody>
            <a:bodyPr/>
            <a:lstStyle/>
            <a:p>
              <a:endParaRPr lang="zh-CN" altLang="en-US"/>
            </a:p>
          </p:txBody>
        </p:sp>
        <p:sp>
          <p:nvSpPr>
            <p:cNvPr id="187560" name="Line 168"/>
            <p:cNvSpPr>
              <a:spLocks noChangeShapeType="1"/>
            </p:cNvSpPr>
            <p:nvPr/>
          </p:nvSpPr>
          <p:spPr bwMode="auto">
            <a:xfrm>
              <a:off x="2680" y="2564"/>
              <a:ext cx="28" cy="1"/>
            </a:xfrm>
            <a:prstGeom prst="line">
              <a:avLst/>
            </a:prstGeom>
            <a:noFill/>
            <a:ln w="9525" cap="rnd">
              <a:solidFill>
                <a:srgbClr val="000000"/>
              </a:solidFill>
              <a:round/>
              <a:headEnd/>
              <a:tailEnd/>
            </a:ln>
          </p:spPr>
          <p:txBody>
            <a:bodyPr/>
            <a:lstStyle/>
            <a:p>
              <a:endParaRPr lang="zh-CN" altLang="en-US"/>
            </a:p>
          </p:txBody>
        </p:sp>
        <p:sp>
          <p:nvSpPr>
            <p:cNvPr id="187561" name="Line 169"/>
            <p:cNvSpPr>
              <a:spLocks noChangeShapeType="1"/>
            </p:cNvSpPr>
            <p:nvPr/>
          </p:nvSpPr>
          <p:spPr bwMode="auto">
            <a:xfrm flipV="1">
              <a:off x="2708" y="2444"/>
              <a:ext cx="1" cy="120"/>
            </a:xfrm>
            <a:prstGeom prst="line">
              <a:avLst/>
            </a:prstGeom>
            <a:noFill/>
            <a:ln w="9525" cap="rnd">
              <a:solidFill>
                <a:srgbClr val="000000"/>
              </a:solidFill>
              <a:round/>
              <a:headEnd/>
              <a:tailEnd/>
            </a:ln>
          </p:spPr>
          <p:txBody>
            <a:bodyPr/>
            <a:lstStyle/>
            <a:p>
              <a:endParaRPr lang="zh-CN" altLang="en-US"/>
            </a:p>
          </p:txBody>
        </p:sp>
        <p:sp>
          <p:nvSpPr>
            <p:cNvPr id="187562" name="Line 170"/>
            <p:cNvSpPr>
              <a:spLocks noChangeShapeType="1"/>
            </p:cNvSpPr>
            <p:nvPr/>
          </p:nvSpPr>
          <p:spPr bwMode="auto">
            <a:xfrm>
              <a:off x="2708" y="2444"/>
              <a:ext cx="28" cy="1"/>
            </a:xfrm>
            <a:prstGeom prst="line">
              <a:avLst/>
            </a:prstGeom>
            <a:noFill/>
            <a:ln w="9525" cap="rnd">
              <a:solidFill>
                <a:srgbClr val="000000"/>
              </a:solidFill>
              <a:round/>
              <a:headEnd/>
              <a:tailEnd/>
            </a:ln>
          </p:spPr>
          <p:txBody>
            <a:bodyPr/>
            <a:lstStyle/>
            <a:p>
              <a:endParaRPr lang="zh-CN" altLang="en-US"/>
            </a:p>
          </p:txBody>
        </p:sp>
        <p:sp>
          <p:nvSpPr>
            <p:cNvPr id="187563" name="Line 171"/>
            <p:cNvSpPr>
              <a:spLocks noChangeShapeType="1"/>
            </p:cNvSpPr>
            <p:nvPr/>
          </p:nvSpPr>
          <p:spPr bwMode="auto">
            <a:xfrm>
              <a:off x="2736" y="2444"/>
              <a:ext cx="1" cy="120"/>
            </a:xfrm>
            <a:prstGeom prst="line">
              <a:avLst/>
            </a:prstGeom>
            <a:noFill/>
            <a:ln w="9525" cap="rnd">
              <a:solidFill>
                <a:srgbClr val="FF0066"/>
              </a:solidFill>
              <a:round/>
              <a:headEnd/>
              <a:tailEnd/>
            </a:ln>
          </p:spPr>
          <p:txBody>
            <a:bodyPr/>
            <a:lstStyle/>
            <a:p>
              <a:endParaRPr lang="zh-CN" altLang="en-US"/>
            </a:p>
          </p:txBody>
        </p:sp>
        <p:sp>
          <p:nvSpPr>
            <p:cNvPr id="187564" name="Line 172"/>
            <p:cNvSpPr>
              <a:spLocks noChangeShapeType="1"/>
            </p:cNvSpPr>
            <p:nvPr/>
          </p:nvSpPr>
          <p:spPr bwMode="auto">
            <a:xfrm>
              <a:off x="2736" y="2564"/>
              <a:ext cx="29" cy="1"/>
            </a:xfrm>
            <a:prstGeom prst="line">
              <a:avLst/>
            </a:prstGeom>
            <a:noFill/>
            <a:ln w="9525" cap="rnd">
              <a:solidFill>
                <a:srgbClr val="000000"/>
              </a:solidFill>
              <a:round/>
              <a:headEnd/>
              <a:tailEnd/>
            </a:ln>
          </p:spPr>
          <p:txBody>
            <a:bodyPr/>
            <a:lstStyle/>
            <a:p>
              <a:endParaRPr lang="zh-CN" altLang="en-US"/>
            </a:p>
          </p:txBody>
        </p:sp>
        <p:sp>
          <p:nvSpPr>
            <p:cNvPr id="187565" name="Line 173"/>
            <p:cNvSpPr>
              <a:spLocks noChangeShapeType="1"/>
            </p:cNvSpPr>
            <p:nvPr/>
          </p:nvSpPr>
          <p:spPr bwMode="auto">
            <a:xfrm flipV="1">
              <a:off x="2765" y="2444"/>
              <a:ext cx="1" cy="120"/>
            </a:xfrm>
            <a:prstGeom prst="line">
              <a:avLst/>
            </a:prstGeom>
            <a:noFill/>
            <a:ln w="9525" cap="rnd">
              <a:solidFill>
                <a:srgbClr val="000000"/>
              </a:solidFill>
              <a:round/>
              <a:headEnd/>
              <a:tailEnd/>
            </a:ln>
          </p:spPr>
          <p:txBody>
            <a:bodyPr/>
            <a:lstStyle/>
            <a:p>
              <a:endParaRPr lang="zh-CN" altLang="en-US"/>
            </a:p>
          </p:txBody>
        </p:sp>
        <p:sp>
          <p:nvSpPr>
            <p:cNvPr id="187566" name="Line 174"/>
            <p:cNvSpPr>
              <a:spLocks noChangeShapeType="1"/>
            </p:cNvSpPr>
            <p:nvPr/>
          </p:nvSpPr>
          <p:spPr bwMode="auto">
            <a:xfrm>
              <a:off x="2765" y="2444"/>
              <a:ext cx="28" cy="1"/>
            </a:xfrm>
            <a:prstGeom prst="line">
              <a:avLst/>
            </a:prstGeom>
            <a:noFill/>
            <a:ln w="9525" cap="rnd">
              <a:solidFill>
                <a:srgbClr val="000000"/>
              </a:solidFill>
              <a:round/>
              <a:headEnd/>
              <a:tailEnd/>
            </a:ln>
          </p:spPr>
          <p:txBody>
            <a:bodyPr/>
            <a:lstStyle/>
            <a:p>
              <a:endParaRPr lang="zh-CN" altLang="en-US"/>
            </a:p>
          </p:txBody>
        </p:sp>
        <p:sp>
          <p:nvSpPr>
            <p:cNvPr id="187567" name="Line 175"/>
            <p:cNvSpPr>
              <a:spLocks noChangeShapeType="1"/>
            </p:cNvSpPr>
            <p:nvPr/>
          </p:nvSpPr>
          <p:spPr bwMode="auto">
            <a:xfrm>
              <a:off x="2793" y="2444"/>
              <a:ext cx="1" cy="120"/>
            </a:xfrm>
            <a:prstGeom prst="line">
              <a:avLst/>
            </a:prstGeom>
            <a:noFill/>
            <a:ln w="9525" cap="rnd">
              <a:solidFill>
                <a:srgbClr val="FF0066"/>
              </a:solidFill>
              <a:round/>
              <a:headEnd/>
              <a:tailEnd/>
            </a:ln>
          </p:spPr>
          <p:txBody>
            <a:bodyPr/>
            <a:lstStyle/>
            <a:p>
              <a:endParaRPr lang="zh-CN" altLang="en-US"/>
            </a:p>
          </p:txBody>
        </p:sp>
        <p:sp>
          <p:nvSpPr>
            <p:cNvPr id="187568" name="Line 176"/>
            <p:cNvSpPr>
              <a:spLocks noChangeShapeType="1"/>
            </p:cNvSpPr>
            <p:nvPr/>
          </p:nvSpPr>
          <p:spPr bwMode="auto">
            <a:xfrm>
              <a:off x="2793" y="2564"/>
              <a:ext cx="28" cy="1"/>
            </a:xfrm>
            <a:prstGeom prst="line">
              <a:avLst/>
            </a:prstGeom>
            <a:noFill/>
            <a:ln w="9525" cap="rnd">
              <a:solidFill>
                <a:srgbClr val="000000"/>
              </a:solidFill>
              <a:round/>
              <a:headEnd/>
              <a:tailEnd/>
            </a:ln>
          </p:spPr>
          <p:txBody>
            <a:bodyPr/>
            <a:lstStyle/>
            <a:p>
              <a:endParaRPr lang="zh-CN" altLang="en-US"/>
            </a:p>
          </p:txBody>
        </p:sp>
        <p:sp>
          <p:nvSpPr>
            <p:cNvPr id="187569" name="Line 177"/>
            <p:cNvSpPr>
              <a:spLocks noChangeShapeType="1"/>
            </p:cNvSpPr>
            <p:nvPr/>
          </p:nvSpPr>
          <p:spPr bwMode="auto">
            <a:xfrm flipV="1">
              <a:off x="2821" y="2444"/>
              <a:ext cx="1" cy="120"/>
            </a:xfrm>
            <a:prstGeom prst="line">
              <a:avLst/>
            </a:prstGeom>
            <a:noFill/>
            <a:ln w="9525" cap="rnd">
              <a:solidFill>
                <a:srgbClr val="000000"/>
              </a:solidFill>
              <a:round/>
              <a:headEnd/>
              <a:tailEnd/>
            </a:ln>
          </p:spPr>
          <p:txBody>
            <a:bodyPr/>
            <a:lstStyle/>
            <a:p>
              <a:endParaRPr lang="zh-CN" altLang="en-US"/>
            </a:p>
          </p:txBody>
        </p:sp>
        <p:sp>
          <p:nvSpPr>
            <p:cNvPr id="187570" name="Line 178"/>
            <p:cNvSpPr>
              <a:spLocks noChangeShapeType="1"/>
            </p:cNvSpPr>
            <p:nvPr/>
          </p:nvSpPr>
          <p:spPr bwMode="auto">
            <a:xfrm>
              <a:off x="2821" y="2444"/>
              <a:ext cx="29" cy="1"/>
            </a:xfrm>
            <a:prstGeom prst="line">
              <a:avLst/>
            </a:prstGeom>
            <a:noFill/>
            <a:ln w="9525" cap="rnd">
              <a:solidFill>
                <a:srgbClr val="000000"/>
              </a:solidFill>
              <a:round/>
              <a:headEnd/>
              <a:tailEnd/>
            </a:ln>
          </p:spPr>
          <p:txBody>
            <a:bodyPr/>
            <a:lstStyle/>
            <a:p>
              <a:endParaRPr lang="zh-CN" altLang="en-US"/>
            </a:p>
          </p:txBody>
        </p:sp>
        <p:sp>
          <p:nvSpPr>
            <p:cNvPr id="187571" name="Line 179"/>
            <p:cNvSpPr>
              <a:spLocks noChangeShapeType="1"/>
            </p:cNvSpPr>
            <p:nvPr/>
          </p:nvSpPr>
          <p:spPr bwMode="auto">
            <a:xfrm>
              <a:off x="2850" y="2444"/>
              <a:ext cx="1" cy="120"/>
            </a:xfrm>
            <a:prstGeom prst="line">
              <a:avLst/>
            </a:prstGeom>
            <a:noFill/>
            <a:ln w="9525" cap="rnd">
              <a:solidFill>
                <a:srgbClr val="FF0066"/>
              </a:solidFill>
              <a:round/>
              <a:headEnd/>
              <a:tailEnd/>
            </a:ln>
          </p:spPr>
          <p:txBody>
            <a:bodyPr/>
            <a:lstStyle/>
            <a:p>
              <a:endParaRPr lang="zh-CN" altLang="en-US"/>
            </a:p>
          </p:txBody>
        </p:sp>
        <p:sp>
          <p:nvSpPr>
            <p:cNvPr id="187572" name="Line 180"/>
            <p:cNvSpPr>
              <a:spLocks noChangeShapeType="1"/>
            </p:cNvSpPr>
            <p:nvPr/>
          </p:nvSpPr>
          <p:spPr bwMode="auto">
            <a:xfrm>
              <a:off x="2850" y="2564"/>
              <a:ext cx="28" cy="1"/>
            </a:xfrm>
            <a:prstGeom prst="line">
              <a:avLst/>
            </a:prstGeom>
            <a:noFill/>
            <a:ln w="9525" cap="rnd">
              <a:solidFill>
                <a:srgbClr val="000000"/>
              </a:solidFill>
              <a:round/>
              <a:headEnd/>
              <a:tailEnd/>
            </a:ln>
          </p:spPr>
          <p:txBody>
            <a:bodyPr/>
            <a:lstStyle/>
            <a:p>
              <a:endParaRPr lang="zh-CN" altLang="en-US"/>
            </a:p>
          </p:txBody>
        </p:sp>
        <p:sp>
          <p:nvSpPr>
            <p:cNvPr id="187573" name="Line 181"/>
            <p:cNvSpPr>
              <a:spLocks noChangeShapeType="1"/>
            </p:cNvSpPr>
            <p:nvPr/>
          </p:nvSpPr>
          <p:spPr bwMode="auto">
            <a:xfrm flipV="1">
              <a:off x="2878" y="2444"/>
              <a:ext cx="1" cy="120"/>
            </a:xfrm>
            <a:prstGeom prst="line">
              <a:avLst/>
            </a:prstGeom>
            <a:noFill/>
            <a:ln w="9525" cap="rnd">
              <a:solidFill>
                <a:srgbClr val="000000"/>
              </a:solidFill>
              <a:round/>
              <a:headEnd/>
              <a:tailEnd/>
            </a:ln>
          </p:spPr>
          <p:txBody>
            <a:bodyPr/>
            <a:lstStyle/>
            <a:p>
              <a:endParaRPr lang="zh-CN" altLang="en-US"/>
            </a:p>
          </p:txBody>
        </p:sp>
        <p:sp>
          <p:nvSpPr>
            <p:cNvPr id="187574" name="Line 182"/>
            <p:cNvSpPr>
              <a:spLocks noChangeShapeType="1"/>
            </p:cNvSpPr>
            <p:nvPr/>
          </p:nvSpPr>
          <p:spPr bwMode="auto">
            <a:xfrm>
              <a:off x="2878" y="2444"/>
              <a:ext cx="28" cy="1"/>
            </a:xfrm>
            <a:prstGeom prst="line">
              <a:avLst/>
            </a:prstGeom>
            <a:noFill/>
            <a:ln w="9525" cap="rnd">
              <a:solidFill>
                <a:srgbClr val="000000"/>
              </a:solidFill>
              <a:round/>
              <a:headEnd/>
              <a:tailEnd/>
            </a:ln>
          </p:spPr>
          <p:txBody>
            <a:bodyPr/>
            <a:lstStyle/>
            <a:p>
              <a:endParaRPr lang="zh-CN" altLang="en-US"/>
            </a:p>
          </p:txBody>
        </p:sp>
        <p:sp>
          <p:nvSpPr>
            <p:cNvPr id="187575" name="Line 183"/>
            <p:cNvSpPr>
              <a:spLocks noChangeShapeType="1"/>
            </p:cNvSpPr>
            <p:nvPr/>
          </p:nvSpPr>
          <p:spPr bwMode="auto">
            <a:xfrm>
              <a:off x="2906" y="2444"/>
              <a:ext cx="1" cy="120"/>
            </a:xfrm>
            <a:prstGeom prst="line">
              <a:avLst/>
            </a:prstGeom>
            <a:noFill/>
            <a:ln w="9525" cap="rnd">
              <a:solidFill>
                <a:srgbClr val="FF0066"/>
              </a:solidFill>
              <a:round/>
              <a:headEnd/>
              <a:tailEnd/>
            </a:ln>
          </p:spPr>
          <p:txBody>
            <a:bodyPr/>
            <a:lstStyle/>
            <a:p>
              <a:endParaRPr lang="zh-CN" altLang="en-US"/>
            </a:p>
          </p:txBody>
        </p:sp>
        <p:sp>
          <p:nvSpPr>
            <p:cNvPr id="187576" name="Line 184"/>
            <p:cNvSpPr>
              <a:spLocks noChangeShapeType="1"/>
            </p:cNvSpPr>
            <p:nvPr/>
          </p:nvSpPr>
          <p:spPr bwMode="auto">
            <a:xfrm>
              <a:off x="2906" y="2564"/>
              <a:ext cx="28" cy="1"/>
            </a:xfrm>
            <a:prstGeom prst="line">
              <a:avLst/>
            </a:prstGeom>
            <a:noFill/>
            <a:ln w="9525" cap="rnd">
              <a:solidFill>
                <a:srgbClr val="000000"/>
              </a:solidFill>
              <a:round/>
              <a:headEnd/>
              <a:tailEnd/>
            </a:ln>
          </p:spPr>
          <p:txBody>
            <a:bodyPr/>
            <a:lstStyle/>
            <a:p>
              <a:endParaRPr lang="zh-CN" altLang="en-US"/>
            </a:p>
          </p:txBody>
        </p:sp>
        <p:sp>
          <p:nvSpPr>
            <p:cNvPr id="187577" name="Line 185"/>
            <p:cNvSpPr>
              <a:spLocks noChangeShapeType="1"/>
            </p:cNvSpPr>
            <p:nvPr/>
          </p:nvSpPr>
          <p:spPr bwMode="auto">
            <a:xfrm flipV="1">
              <a:off x="2934" y="2444"/>
              <a:ext cx="1" cy="120"/>
            </a:xfrm>
            <a:prstGeom prst="line">
              <a:avLst/>
            </a:prstGeom>
            <a:noFill/>
            <a:ln w="9525" cap="rnd">
              <a:solidFill>
                <a:srgbClr val="000000"/>
              </a:solidFill>
              <a:round/>
              <a:headEnd/>
              <a:tailEnd/>
            </a:ln>
          </p:spPr>
          <p:txBody>
            <a:bodyPr/>
            <a:lstStyle/>
            <a:p>
              <a:endParaRPr lang="zh-CN" altLang="en-US"/>
            </a:p>
          </p:txBody>
        </p:sp>
        <p:sp>
          <p:nvSpPr>
            <p:cNvPr id="187578" name="Line 186"/>
            <p:cNvSpPr>
              <a:spLocks noChangeShapeType="1"/>
            </p:cNvSpPr>
            <p:nvPr/>
          </p:nvSpPr>
          <p:spPr bwMode="auto">
            <a:xfrm>
              <a:off x="2934" y="2444"/>
              <a:ext cx="29" cy="1"/>
            </a:xfrm>
            <a:prstGeom prst="line">
              <a:avLst/>
            </a:prstGeom>
            <a:noFill/>
            <a:ln w="9525" cap="rnd">
              <a:solidFill>
                <a:srgbClr val="000000"/>
              </a:solidFill>
              <a:round/>
              <a:headEnd/>
              <a:tailEnd/>
            </a:ln>
          </p:spPr>
          <p:txBody>
            <a:bodyPr/>
            <a:lstStyle/>
            <a:p>
              <a:endParaRPr lang="zh-CN" altLang="en-US"/>
            </a:p>
          </p:txBody>
        </p:sp>
        <p:sp>
          <p:nvSpPr>
            <p:cNvPr id="187579" name="Line 187"/>
            <p:cNvSpPr>
              <a:spLocks noChangeShapeType="1"/>
            </p:cNvSpPr>
            <p:nvPr/>
          </p:nvSpPr>
          <p:spPr bwMode="auto">
            <a:xfrm>
              <a:off x="2963" y="2444"/>
              <a:ext cx="1" cy="120"/>
            </a:xfrm>
            <a:prstGeom prst="line">
              <a:avLst/>
            </a:prstGeom>
            <a:noFill/>
            <a:ln w="9525" cap="rnd">
              <a:solidFill>
                <a:srgbClr val="FF0066"/>
              </a:solidFill>
              <a:round/>
              <a:headEnd/>
              <a:tailEnd/>
            </a:ln>
          </p:spPr>
          <p:txBody>
            <a:bodyPr/>
            <a:lstStyle/>
            <a:p>
              <a:endParaRPr lang="zh-CN" altLang="en-US"/>
            </a:p>
          </p:txBody>
        </p:sp>
        <p:sp>
          <p:nvSpPr>
            <p:cNvPr id="187580" name="Line 188"/>
            <p:cNvSpPr>
              <a:spLocks noChangeShapeType="1"/>
            </p:cNvSpPr>
            <p:nvPr/>
          </p:nvSpPr>
          <p:spPr bwMode="auto">
            <a:xfrm>
              <a:off x="2963" y="2564"/>
              <a:ext cx="28" cy="1"/>
            </a:xfrm>
            <a:prstGeom prst="line">
              <a:avLst/>
            </a:prstGeom>
            <a:noFill/>
            <a:ln w="9525" cap="rnd">
              <a:solidFill>
                <a:srgbClr val="000000"/>
              </a:solidFill>
              <a:round/>
              <a:headEnd/>
              <a:tailEnd/>
            </a:ln>
          </p:spPr>
          <p:txBody>
            <a:bodyPr/>
            <a:lstStyle/>
            <a:p>
              <a:endParaRPr lang="zh-CN" altLang="en-US"/>
            </a:p>
          </p:txBody>
        </p:sp>
        <p:sp>
          <p:nvSpPr>
            <p:cNvPr id="187581" name="Line 189"/>
            <p:cNvSpPr>
              <a:spLocks noChangeShapeType="1"/>
            </p:cNvSpPr>
            <p:nvPr/>
          </p:nvSpPr>
          <p:spPr bwMode="auto">
            <a:xfrm flipV="1">
              <a:off x="3048" y="2444"/>
              <a:ext cx="1" cy="120"/>
            </a:xfrm>
            <a:prstGeom prst="line">
              <a:avLst/>
            </a:prstGeom>
            <a:noFill/>
            <a:ln w="9525" cap="rnd">
              <a:solidFill>
                <a:srgbClr val="000000"/>
              </a:solidFill>
              <a:round/>
              <a:headEnd/>
              <a:tailEnd/>
            </a:ln>
          </p:spPr>
          <p:txBody>
            <a:bodyPr/>
            <a:lstStyle/>
            <a:p>
              <a:endParaRPr lang="zh-CN" altLang="en-US"/>
            </a:p>
          </p:txBody>
        </p:sp>
        <p:sp>
          <p:nvSpPr>
            <p:cNvPr id="187582" name="Line 190"/>
            <p:cNvSpPr>
              <a:spLocks noChangeShapeType="1"/>
            </p:cNvSpPr>
            <p:nvPr/>
          </p:nvSpPr>
          <p:spPr bwMode="auto">
            <a:xfrm>
              <a:off x="3048" y="2444"/>
              <a:ext cx="28" cy="1"/>
            </a:xfrm>
            <a:prstGeom prst="line">
              <a:avLst/>
            </a:prstGeom>
            <a:noFill/>
            <a:ln w="9525" cap="rnd">
              <a:solidFill>
                <a:srgbClr val="000000"/>
              </a:solidFill>
              <a:round/>
              <a:headEnd/>
              <a:tailEnd/>
            </a:ln>
          </p:spPr>
          <p:txBody>
            <a:bodyPr/>
            <a:lstStyle/>
            <a:p>
              <a:endParaRPr lang="zh-CN" altLang="en-US"/>
            </a:p>
          </p:txBody>
        </p:sp>
        <p:sp>
          <p:nvSpPr>
            <p:cNvPr id="187583" name="Line 191"/>
            <p:cNvSpPr>
              <a:spLocks noChangeShapeType="1"/>
            </p:cNvSpPr>
            <p:nvPr/>
          </p:nvSpPr>
          <p:spPr bwMode="auto">
            <a:xfrm>
              <a:off x="3076" y="2444"/>
              <a:ext cx="1" cy="120"/>
            </a:xfrm>
            <a:prstGeom prst="line">
              <a:avLst/>
            </a:prstGeom>
            <a:noFill/>
            <a:ln w="9525" cap="rnd">
              <a:solidFill>
                <a:srgbClr val="FF0066"/>
              </a:solidFill>
              <a:round/>
              <a:headEnd/>
              <a:tailEnd/>
            </a:ln>
          </p:spPr>
          <p:txBody>
            <a:bodyPr/>
            <a:lstStyle/>
            <a:p>
              <a:endParaRPr lang="zh-CN" altLang="en-US"/>
            </a:p>
          </p:txBody>
        </p:sp>
        <p:sp>
          <p:nvSpPr>
            <p:cNvPr id="187584" name="Line 192"/>
            <p:cNvSpPr>
              <a:spLocks noChangeShapeType="1"/>
            </p:cNvSpPr>
            <p:nvPr/>
          </p:nvSpPr>
          <p:spPr bwMode="auto">
            <a:xfrm>
              <a:off x="3076" y="2564"/>
              <a:ext cx="28" cy="1"/>
            </a:xfrm>
            <a:prstGeom prst="line">
              <a:avLst/>
            </a:prstGeom>
            <a:noFill/>
            <a:ln w="9525" cap="rnd">
              <a:solidFill>
                <a:srgbClr val="000000"/>
              </a:solidFill>
              <a:round/>
              <a:headEnd/>
              <a:tailEnd/>
            </a:ln>
          </p:spPr>
          <p:txBody>
            <a:bodyPr/>
            <a:lstStyle/>
            <a:p>
              <a:endParaRPr lang="zh-CN" altLang="en-US"/>
            </a:p>
          </p:txBody>
        </p:sp>
        <p:sp>
          <p:nvSpPr>
            <p:cNvPr id="187585" name="Line 193"/>
            <p:cNvSpPr>
              <a:spLocks noChangeShapeType="1"/>
            </p:cNvSpPr>
            <p:nvPr/>
          </p:nvSpPr>
          <p:spPr bwMode="auto">
            <a:xfrm flipV="1">
              <a:off x="2991" y="2444"/>
              <a:ext cx="1" cy="120"/>
            </a:xfrm>
            <a:prstGeom prst="line">
              <a:avLst/>
            </a:prstGeom>
            <a:noFill/>
            <a:ln w="9525" cap="rnd">
              <a:solidFill>
                <a:srgbClr val="000000"/>
              </a:solidFill>
              <a:round/>
              <a:headEnd/>
              <a:tailEnd/>
            </a:ln>
          </p:spPr>
          <p:txBody>
            <a:bodyPr/>
            <a:lstStyle/>
            <a:p>
              <a:endParaRPr lang="zh-CN" altLang="en-US"/>
            </a:p>
          </p:txBody>
        </p:sp>
        <p:sp>
          <p:nvSpPr>
            <p:cNvPr id="187586" name="Line 194"/>
            <p:cNvSpPr>
              <a:spLocks noChangeShapeType="1"/>
            </p:cNvSpPr>
            <p:nvPr/>
          </p:nvSpPr>
          <p:spPr bwMode="auto">
            <a:xfrm>
              <a:off x="2991" y="2444"/>
              <a:ext cx="28" cy="1"/>
            </a:xfrm>
            <a:prstGeom prst="line">
              <a:avLst/>
            </a:prstGeom>
            <a:noFill/>
            <a:ln w="9525" cap="rnd">
              <a:solidFill>
                <a:srgbClr val="000000"/>
              </a:solidFill>
              <a:round/>
              <a:headEnd/>
              <a:tailEnd/>
            </a:ln>
          </p:spPr>
          <p:txBody>
            <a:bodyPr/>
            <a:lstStyle/>
            <a:p>
              <a:endParaRPr lang="zh-CN" altLang="en-US"/>
            </a:p>
          </p:txBody>
        </p:sp>
        <p:sp>
          <p:nvSpPr>
            <p:cNvPr id="187587" name="Line 195"/>
            <p:cNvSpPr>
              <a:spLocks noChangeShapeType="1"/>
            </p:cNvSpPr>
            <p:nvPr/>
          </p:nvSpPr>
          <p:spPr bwMode="auto">
            <a:xfrm>
              <a:off x="3019" y="2444"/>
              <a:ext cx="1" cy="120"/>
            </a:xfrm>
            <a:prstGeom prst="line">
              <a:avLst/>
            </a:prstGeom>
            <a:noFill/>
            <a:ln w="9525" cap="rnd">
              <a:solidFill>
                <a:srgbClr val="FF0066"/>
              </a:solidFill>
              <a:round/>
              <a:headEnd/>
              <a:tailEnd/>
            </a:ln>
          </p:spPr>
          <p:txBody>
            <a:bodyPr/>
            <a:lstStyle/>
            <a:p>
              <a:endParaRPr lang="zh-CN" altLang="en-US"/>
            </a:p>
          </p:txBody>
        </p:sp>
        <p:sp>
          <p:nvSpPr>
            <p:cNvPr id="187588" name="Line 196"/>
            <p:cNvSpPr>
              <a:spLocks noChangeShapeType="1"/>
            </p:cNvSpPr>
            <p:nvPr/>
          </p:nvSpPr>
          <p:spPr bwMode="auto">
            <a:xfrm>
              <a:off x="3019" y="2564"/>
              <a:ext cx="29" cy="1"/>
            </a:xfrm>
            <a:prstGeom prst="line">
              <a:avLst/>
            </a:prstGeom>
            <a:noFill/>
            <a:ln w="9525" cap="rnd">
              <a:solidFill>
                <a:srgbClr val="000000"/>
              </a:solidFill>
              <a:round/>
              <a:headEnd/>
              <a:tailEnd/>
            </a:ln>
          </p:spPr>
          <p:txBody>
            <a:bodyPr/>
            <a:lstStyle/>
            <a:p>
              <a:endParaRPr lang="zh-CN" altLang="en-US"/>
            </a:p>
          </p:txBody>
        </p:sp>
        <p:sp>
          <p:nvSpPr>
            <p:cNvPr id="187589" name="Line 197"/>
            <p:cNvSpPr>
              <a:spLocks noChangeShapeType="1"/>
            </p:cNvSpPr>
            <p:nvPr/>
          </p:nvSpPr>
          <p:spPr bwMode="auto">
            <a:xfrm flipV="1">
              <a:off x="3104" y="2444"/>
              <a:ext cx="1" cy="120"/>
            </a:xfrm>
            <a:prstGeom prst="line">
              <a:avLst/>
            </a:prstGeom>
            <a:noFill/>
            <a:ln w="9525" cap="rnd">
              <a:solidFill>
                <a:srgbClr val="000000"/>
              </a:solidFill>
              <a:round/>
              <a:headEnd/>
              <a:tailEnd/>
            </a:ln>
          </p:spPr>
          <p:txBody>
            <a:bodyPr/>
            <a:lstStyle/>
            <a:p>
              <a:endParaRPr lang="zh-CN" altLang="en-US"/>
            </a:p>
          </p:txBody>
        </p:sp>
        <p:sp>
          <p:nvSpPr>
            <p:cNvPr id="187590" name="Line 198"/>
            <p:cNvSpPr>
              <a:spLocks noChangeShapeType="1"/>
            </p:cNvSpPr>
            <p:nvPr/>
          </p:nvSpPr>
          <p:spPr bwMode="auto">
            <a:xfrm>
              <a:off x="3104" y="2444"/>
              <a:ext cx="29" cy="1"/>
            </a:xfrm>
            <a:prstGeom prst="line">
              <a:avLst/>
            </a:prstGeom>
            <a:noFill/>
            <a:ln w="9525" cap="rnd">
              <a:solidFill>
                <a:srgbClr val="000000"/>
              </a:solidFill>
              <a:round/>
              <a:headEnd/>
              <a:tailEnd/>
            </a:ln>
          </p:spPr>
          <p:txBody>
            <a:bodyPr/>
            <a:lstStyle/>
            <a:p>
              <a:endParaRPr lang="zh-CN" altLang="en-US"/>
            </a:p>
          </p:txBody>
        </p:sp>
        <p:sp>
          <p:nvSpPr>
            <p:cNvPr id="187591" name="Line 199"/>
            <p:cNvSpPr>
              <a:spLocks noChangeShapeType="1"/>
            </p:cNvSpPr>
            <p:nvPr/>
          </p:nvSpPr>
          <p:spPr bwMode="auto">
            <a:xfrm>
              <a:off x="3133" y="2444"/>
              <a:ext cx="1" cy="120"/>
            </a:xfrm>
            <a:prstGeom prst="line">
              <a:avLst/>
            </a:prstGeom>
            <a:noFill/>
            <a:ln w="9525" cap="rnd">
              <a:solidFill>
                <a:srgbClr val="FF0066"/>
              </a:solidFill>
              <a:round/>
              <a:headEnd/>
              <a:tailEnd/>
            </a:ln>
          </p:spPr>
          <p:txBody>
            <a:bodyPr/>
            <a:lstStyle/>
            <a:p>
              <a:endParaRPr lang="zh-CN" altLang="en-US"/>
            </a:p>
          </p:txBody>
        </p:sp>
        <p:sp>
          <p:nvSpPr>
            <p:cNvPr id="187592" name="Line 200"/>
            <p:cNvSpPr>
              <a:spLocks noChangeShapeType="1"/>
            </p:cNvSpPr>
            <p:nvPr/>
          </p:nvSpPr>
          <p:spPr bwMode="auto">
            <a:xfrm>
              <a:off x="3133" y="2564"/>
              <a:ext cx="28" cy="1"/>
            </a:xfrm>
            <a:prstGeom prst="line">
              <a:avLst/>
            </a:prstGeom>
            <a:noFill/>
            <a:ln w="9525" cap="rnd">
              <a:solidFill>
                <a:srgbClr val="000000"/>
              </a:solidFill>
              <a:round/>
              <a:headEnd/>
              <a:tailEnd/>
            </a:ln>
          </p:spPr>
          <p:txBody>
            <a:bodyPr/>
            <a:lstStyle/>
            <a:p>
              <a:endParaRPr lang="zh-CN" altLang="en-US"/>
            </a:p>
          </p:txBody>
        </p:sp>
        <p:sp>
          <p:nvSpPr>
            <p:cNvPr id="187593" name="Line 201"/>
            <p:cNvSpPr>
              <a:spLocks noChangeShapeType="1"/>
            </p:cNvSpPr>
            <p:nvPr/>
          </p:nvSpPr>
          <p:spPr bwMode="auto">
            <a:xfrm flipV="1">
              <a:off x="3161" y="2444"/>
              <a:ext cx="1" cy="120"/>
            </a:xfrm>
            <a:prstGeom prst="line">
              <a:avLst/>
            </a:prstGeom>
            <a:noFill/>
            <a:ln w="9525" cap="rnd">
              <a:solidFill>
                <a:srgbClr val="000000"/>
              </a:solidFill>
              <a:round/>
              <a:headEnd/>
              <a:tailEnd/>
            </a:ln>
          </p:spPr>
          <p:txBody>
            <a:bodyPr/>
            <a:lstStyle/>
            <a:p>
              <a:endParaRPr lang="zh-CN" altLang="en-US"/>
            </a:p>
          </p:txBody>
        </p:sp>
        <p:sp>
          <p:nvSpPr>
            <p:cNvPr id="187594" name="Line 202"/>
            <p:cNvSpPr>
              <a:spLocks noChangeShapeType="1"/>
            </p:cNvSpPr>
            <p:nvPr/>
          </p:nvSpPr>
          <p:spPr bwMode="auto">
            <a:xfrm>
              <a:off x="3161" y="2444"/>
              <a:ext cx="28" cy="1"/>
            </a:xfrm>
            <a:prstGeom prst="line">
              <a:avLst/>
            </a:prstGeom>
            <a:noFill/>
            <a:ln w="9525" cap="rnd">
              <a:solidFill>
                <a:srgbClr val="000000"/>
              </a:solidFill>
              <a:round/>
              <a:headEnd/>
              <a:tailEnd/>
            </a:ln>
          </p:spPr>
          <p:txBody>
            <a:bodyPr/>
            <a:lstStyle/>
            <a:p>
              <a:endParaRPr lang="zh-CN" altLang="en-US"/>
            </a:p>
          </p:txBody>
        </p:sp>
        <p:sp>
          <p:nvSpPr>
            <p:cNvPr id="187595" name="Line 203"/>
            <p:cNvSpPr>
              <a:spLocks noChangeShapeType="1"/>
            </p:cNvSpPr>
            <p:nvPr/>
          </p:nvSpPr>
          <p:spPr bwMode="auto">
            <a:xfrm>
              <a:off x="3189" y="2444"/>
              <a:ext cx="1" cy="120"/>
            </a:xfrm>
            <a:prstGeom prst="line">
              <a:avLst/>
            </a:prstGeom>
            <a:noFill/>
            <a:ln w="9525" cap="rnd">
              <a:solidFill>
                <a:srgbClr val="FF0066"/>
              </a:solidFill>
              <a:round/>
              <a:headEnd/>
              <a:tailEnd/>
            </a:ln>
          </p:spPr>
          <p:txBody>
            <a:bodyPr/>
            <a:lstStyle/>
            <a:p>
              <a:endParaRPr lang="zh-CN" altLang="en-US"/>
            </a:p>
          </p:txBody>
        </p:sp>
        <p:sp>
          <p:nvSpPr>
            <p:cNvPr id="187596" name="Line 204"/>
            <p:cNvSpPr>
              <a:spLocks noChangeShapeType="1"/>
            </p:cNvSpPr>
            <p:nvPr/>
          </p:nvSpPr>
          <p:spPr bwMode="auto">
            <a:xfrm>
              <a:off x="3189" y="2564"/>
              <a:ext cx="29" cy="1"/>
            </a:xfrm>
            <a:prstGeom prst="line">
              <a:avLst/>
            </a:prstGeom>
            <a:noFill/>
            <a:ln w="9525" cap="rnd">
              <a:solidFill>
                <a:srgbClr val="000000"/>
              </a:solidFill>
              <a:round/>
              <a:headEnd/>
              <a:tailEnd/>
            </a:ln>
          </p:spPr>
          <p:txBody>
            <a:bodyPr/>
            <a:lstStyle/>
            <a:p>
              <a:endParaRPr lang="zh-CN" altLang="en-US"/>
            </a:p>
          </p:txBody>
        </p:sp>
        <p:sp>
          <p:nvSpPr>
            <p:cNvPr id="187597" name="Line 205"/>
            <p:cNvSpPr>
              <a:spLocks noChangeShapeType="1"/>
            </p:cNvSpPr>
            <p:nvPr/>
          </p:nvSpPr>
          <p:spPr bwMode="auto">
            <a:xfrm flipV="1">
              <a:off x="3218" y="2444"/>
              <a:ext cx="1" cy="120"/>
            </a:xfrm>
            <a:prstGeom prst="line">
              <a:avLst/>
            </a:prstGeom>
            <a:noFill/>
            <a:ln w="9525" cap="rnd">
              <a:solidFill>
                <a:srgbClr val="000000"/>
              </a:solidFill>
              <a:round/>
              <a:headEnd/>
              <a:tailEnd/>
            </a:ln>
          </p:spPr>
          <p:txBody>
            <a:bodyPr/>
            <a:lstStyle/>
            <a:p>
              <a:endParaRPr lang="zh-CN" altLang="en-US"/>
            </a:p>
          </p:txBody>
        </p:sp>
        <p:sp>
          <p:nvSpPr>
            <p:cNvPr id="187598" name="Line 206"/>
            <p:cNvSpPr>
              <a:spLocks noChangeShapeType="1"/>
            </p:cNvSpPr>
            <p:nvPr/>
          </p:nvSpPr>
          <p:spPr bwMode="auto">
            <a:xfrm>
              <a:off x="3218" y="2444"/>
              <a:ext cx="28" cy="1"/>
            </a:xfrm>
            <a:prstGeom prst="line">
              <a:avLst/>
            </a:prstGeom>
            <a:noFill/>
            <a:ln w="9525" cap="rnd">
              <a:solidFill>
                <a:srgbClr val="000000"/>
              </a:solidFill>
              <a:round/>
              <a:headEnd/>
              <a:tailEnd/>
            </a:ln>
          </p:spPr>
          <p:txBody>
            <a:bodyPr/>
            <a:lstStyle/>
            <a:p>
              <a:endParaRPr lang="zh-CN" altLang="en-US"/>
            </a:p>
          </p:txBody>
        </p:sp>
        <p:sp>
          <p:nvSpPr>
            <p:cNvPr id="187599" name="Line 207"/>
            <p:cNvSpPr>
              <a:spLocks noChangeShapeType="1"/>
            </p:cNvSpPr>
            <p:nvPr/>
          </p:nvSpPr>
          <p:spPr bwMode="auto">
            <a:xfrm>
              <a:off x="3246" y="2444"/>
              <a:ext cx="1" cy="120"/>
            </a:xfrm>
            <a:prstGeom prst="line">
              <a:avLst/>
            </a:prstGeom>
            <a:noFill/>
            <a:ln w="9525" cap="rnd">
              <a:solidFill>
                <a:srgbClr val="FF0066"/>
              </a:solidFill>
              <a:round/>
              <a:headEnd/>
              <a:tailEnd/>
            </a:ln>
          </p:spPr>
          <p:txBody>
            <a:bodyPr/>
            <a:lstStyle/>
            <a:p>
              <a:endParaRPr lang="zh-CN" altLang="en-US"/>
            </a:p>
          </p:txBody>
        </p:sp>
        <p:sp>
          <p:nvSpPr>
            <p:cNvPr id="187600" name="Line 208"/>
            <p:cNvSpPr>
              <a:spLocks noChangeShapeType="1"/>
            </p:cNvSpPr>
            <p:nvPr/>
          </p:nvSpPr>
          <p:spPr bwMode="auto">
            <a:xfrm>
              <a:off x="3246" y="2564"/>
              <a:ext cx="28" cy="1"/>
            </a:xfrm>
            <a:prstGeom prst="line">
              <a:avLst/>
            </a:prstGeom>
            <a:noFill/>
            <a:ln w="9525" cap="rnd">
              <a:solidFill>
                <a:srgbClr val="000000"/>
              </a:solidFill>
              <a:round/>
              <a:headEnd/>
              <a:tailEnd/>
            </a:ln>
          </p:spPr>
          <p:txBody>
            <a:bodyPr/>
            <a:lstStyle/>
            <a:p>
              <a:endParaRPr lang="zh-CN" altLang="en-US"/>
            </a:p>
          </p:txBody>
        </p:sp>
        <p:sp>
          <p:nvSpPr>
            <p:cNvPr id="187601" name="Line 209"/>
            <p:cNvSpPr>
              <a:spLocks noChangeShapeType="1"/>
            </p:cNvSpPr>
            <p:nvPr/>
          </p:nvSpPr>
          <p:spPr bwMode="auto">
            <a:xfrm flipV="1">
              <a:off x="3274" y="2444"/>
              <a:ext cx="1" cy="120"/>
            </a:xfrm>
            <a:prstGeom prst="line">
              <a:avLst/>
            </a:prstGeom>
            <a:noFill/>
            <a:ln w="9525" cap="rnd">
              <a:solidFill>
                <a:srgbClr val="000000"/>
              </a:solidFill>
              <a:round/>
              <a:headEnd/>
              <a:tailEnd/>
            </a:ln>
          </p:spPr>
          <p:txBody>
            <a:bodyPr/>
            <a:lstStyle/>
            <a:p>
              <a:endParaRPr lang="zh-CN" altLang="en-US"/>
            </a:p>
          </p:txBody>
        </p:sp>
        <p:sp>
          <p:nvSpPr>
            <p:cNvPr id="187602" name="Line 210"/>
            <p:cNvSpPr>
              <a:spLocks noChangeShapeType="1"/>
            </p:cNvSpPr>
            <p:nvPr/>
          </p:nvSpPr>
          <p:spPr bwMode="auto">
            <a:xfrm>
              <a:off x="3274" y="2444"/>
              <a:ext cx="28" cy="1"/>
            </a:xfrm>
            <a:prstGeom prst="line">
              <a:avLst/>
            </a:prstGeom>
            <a:noFill/>
            <a:ln w="9525" cap="rnd">
              <a:solidFill>
                <a:srgbClr val="000000"/>
              </a:solidFill>
              <a:round/>
              <a:headEnd/>
              <a:tailEnd/>
            </a:ln>
          </p:spPr>
          <p:txBody>
            <a:bodyPr/>
            <a:lstStyle/>
            <a:p>
              <a:endParaRPr lang="zh-CN" altLang="en-US"/>
            </a:p>
          </p:txBody>
        </p:sp>
        <p:sp>
          <p:nvSpPr>
            <p:cNvPr id="187603" name="Line 211"/>
            <p:cNvSpPr>
              <a:spLocks noChangeShapeType="1"/>
            </p:cNvSpPr>
            <p:nvPr/>
          </p:nvSpPr>
          <p:spPr bwMode="auto">
            <a:xfrm>
              <a:off x="3302" y="2444"/>
              <a:ext cx="1" cy="120"/>
            </a:xfrm>
            <a:prstGeom prst="line">
              <a:avLst/>
            </a:prstGeom>
            <a:noFill/>
            <a:ln w="9525" cap="rnd">
              <a:solidFill>
                <a:srgbClr val="FF0066"/>
              </a:solidFill>
              <a:round/>
              <a:headEnd/>
              <a:tailEnd/>
            </a:ln>
          </p:spPr>
          <p:txBody>
            <a:bodyPr/>
            <a:lstStyle/>
            <a:p>
              <a:endParaRPr lang="zh-CN" altLang="en-US"/>
            </a:p>
          </p:txBody>
        </p:sp>
        <p:sp>
          <p:nvSpPr>
            <p:cNvPr id="187604" name="Line 212"/>
            <p:cNvSpPr>
              <a:spLocks noChangeShapeType="1"/>
            </p:cNvSpPr>
            <p:nvPr/>
          </p:nvSpPr>
          <p:spPr bwMode="auto">
            <a:xfrm>
              <a:off x="3302" y="2564"/>
              <a:ext cx="29" cy="1"/>
            </a:xfrm>
            <a:prstGeom prst="line">
              <a:avLst/>
            </a:prstGeom>
            <a:noFill/>
            <a:ln w="9525" cap="rnd">
              <a:solidFill>
                <a:srgbClr val="000000"/>
              </a:solidFill>
              <a:round/>
              <a:headEnd/>
              <a:tailEnd/>
            </a:ln>
          </p:spPr>
          <p:txBody>
            <a:bodyPr/>
            <a:lstStyle/>
            <a:p>
              <a:endParaRPr lang="zh-CN" altLang="en-US"/>
            </a:p>
          </p:txBody>
        </p:sp>
        <p:sp>
          <p:nvSpPr>
            <p:cNvPr id="187605" name="Line 213"/>
            <p:cNvSpPr>
              <a:spLocks noChangeShapeType="1"/>
            </p:cNvSpPr>
            <p:nvPr/>
          </p:nvSpPr>
          <p:spPr bwMode="auto">
            <a:xfrm flipV="1">
              <a:off x="3331" y="2444"/>
              <a:ext cx="1" cy="120"/>
            </a:xfrm>
            <a:prstGeom prst="line">
              <a:avLst/>
            </a:prstGeom>
            <a:noFill/>
            <a:ln w="9525" cap="rnd">
              <a:solidFill>
                <a:srgbClr val="000000"/>
              </a:solidFill>
              <a:round/>
              <a:headEnd/>
              <a:tailEnd/>
            </a:ln>
          </p:spPr>
          <p:txBody>
            <a:bodyPr/>
            <a:lstStyle/>
            <a:p>
              <a:endParaRPr lang="zh-CN" altLang="en-US"/>
            </a:p>
          </p:txBody>
        </p:sp>
        <p:sp>
          <p:nvSpPr>
            <p:cNvPr id="187606" name="Line 214"/>
            <p:cNvSpPr>
              <a:spLocks noChangeShapeType="1"/>
            </p:cNvSpPr>
            <p:nvPr/>
          </p:nvSpPr>
          <p:spPr bwMode="auto">
            <a:xfrm>
              <a:off x="3331" y="2444"/>
              <a:ext cx="28" cy="1"/>
            </a:xfrm>
            <a:prstGeom prst="line">
              <a:avLst/>
            </a:prstGeom>
            <a:noFill/>
            <a:ln w="9525" cap="rnd">
              <a:solidFill>
                <a:srgbClr val="000000"/>
              </a:solidFill>
              <a:round/>
              <a:headEnd/>
              <a:tailEnd/>
            </a:ln>
          </p:spPr>
          <p:txBody>
            <a:bodyPr/>
            <a:lstStyle/>
            <a:p>
              <a:endParaRPr lang="zh-CN" altLang="en-US"/>
            </a:p>
          </p:txBody>
        </p:sp>
        <p:sp>
          <p:nvSpPr>
            <p:cNvPr id="187607" name="Line 215"/>
            <p:cNvSpPr>
              <a:spLocks noChangeShapeType="1"/>
            </p:cNvSpPr>
            <p:nvPr/>
          </p:nvSpPr>
          <p:spPr bwMode="auto">
            <a:xfrm>
              <a:off x="3359" y="2444"/>
              <a:ext cx="1" cy="120"/>
            </a:xfrm>
            <a:prstGeom prst="line">
              <a:avLst/>
            </a:prstGeom>
            <a:noFill/>
            <a:ln w="9525" cap="rnd">
              <a:solidFill>
                <a:srgbClr val="FF0066"/>
              </a:solidFill>
              <a:round/>
              <a:headEnd/>
              <a:tailEnd/>
            </a:ln>
          </p:spPr>
          <p:txBody>
            <a:bodyPr/>
            <a:lstStyle/>
            <a:p>
              <a:endParaRPr lang="zh-CN" altLang="en-US"/>
            </a:p>
          </p:txBody>
        </p:sp>
        <p:sp>
          <p:nvSpPr>
            <p:cNvPr id="187608" name="Line 216"/>
            <p:cNvSpPr>
              <a:spLocks noChangeShapeType="1"/>
            </p:cNvSpPr>
            <p:nvPr/>
          </p:nvSpPr>
          <p:spPr bwMode="auto">
            <a:xfrm>
              <a:off x="3359" y="2564"/>
              <a:ext cx="28" cy="1"/>
            </a:xfrm>
            <a:prstGeom prst="line">
              <a:avLst/>
            </a:prstGeom>
            <a:noFill/>
            <a:ln w="9525" cap="rnd">
              <a:solidFill>
                <a:srgbClr val="000000"/>
              </a:solidFill>
              <a:round/>
              <a:headEnd/>
              <a:tailEnd/>
            </a:ln>
          </p:spPr>
          <p:txBody>
            <a:bodyPr/>
            <a:lstStyle/>
            <a:p>
              <a:endParaRPr lang="zh-CN" altLang="en-US"/>
            </a:p>
          </p:txBody>
        </p:sp>
        <p:sp>
          <p:nvSpPr>
            <p:cNvPr id="187609" name="Line 217"/>
            <p:cNvSpPr>
              <a:spLocks noChangeShapeType="1"/>
            </p:cNvSpPr>
            <p:nvPr/>
          </p:nvSpPr>
          <p:spPr bwMode="auto">
            <a:xfrm flipV="1">
              <a:off x="3387" y="2444"/>
              <a:ext cx="1" cy="120"/>
            </a:xfrm>
            <a:prstGeom prst="line">
              <a:avLst/>
            </a:prstGeom>
            <a:noFill/>
            <a:ln w="9525" cap="rnd">
              <a:solidFill>
                <a:srgbClr val="000000"/>
              </a:solidFill>
              <a:round/>
              <a:headEnd/>
              <a:tailEnd/>
            </a:ln>
          </p:spPr>
          <p:txBody>
            <a:bodyPr/>
            <a:lstStyle/>
            <a:p>
              <a:endParaRPr lang="zh-CN" altLang="en-US"/>
            </a:p>
          </p:txBody>
        </p:sp>
        <p:sp>
          <p:nvSpPr>
            <p:cNvPr id="187610" name="Line 218"/>
            <p:cNvSpPr>
              <a:spLocks noChangeShapeType="1"/>
            </p:cNvSpPr>
            <p:nvPr/>
          </p:nvSpPr>
          <p:spPr bwMode="auto">
            <a:xfrm>
              <a:off x="3387" y="2444"/>
              <a:ext cx="29" cy="1"/>
            </a:xfrm>
            <a:prstGeom prst="line">
              <a:avLst/>
            </a:prstGeom>
            <a:noFill/>
            <a:ln w="9525" cap="rnd">
              <a:solidFill>
                <a:srgbClr val="000000"/>
              </a:solidFill>
              <a:round/>
              <a:headEnd/>
              <a:tailEnd/>
            </a:ln>
          </p:spPr>
          <p:txBody>
            <a:bodyPr/>
            <a:lstStyle/>
            <a:p>
              <a:endParaRPr lang="zh-CN" altLang="en-US"/>
            </a:p>
          </p:txBody>
        </p:sp>
        <p:sp>
          <p:nvSpPr>
            <p:cNvPr id="187611" name="Line 219"/>
            <p:cNvSpPr>
              <a:spLocks noChangeShapeType="1"/>
            </p:cNvSpPr>
            <p:nvPr/>
          </p:nvSpPr>
          <p:spPr bwMode="auto">
            <a:xfrm>
              <a:off x="3416" y="2444"/>
              <a:ext cx="1" cy="120"/>
            </a:xfrm>
            <a:prstGeom prst="line">
              <a:avLst/>
            </a:prstGeom>
            <a:noFill/>
            <a:ln w="9525" cap="rnd">
              <a:solidFill>
                <a:srgbClr val="FF0066"/>
              </a:solidFill>
              <a:round/>
              <a:headEnd/>
              <a:tailEnd/>
            </a:ln>
          </p:spPr>
          <p:txBody>
            <a:bodyPr/>
            <a:lstStyle/>
            <a:p>
              <a:endParaRPr lang="zh-CN" altLang="en-US"/>
            </a:p>
          </p:txBody>
        </p:sp>
        <p:sp>
          <p:nvSpPr>
            <p:cNvPr id="187612" name="Line 220"/>
            <p:cNvSpPr>
              <a:spLocks noChangeShapeType="1"/>
            </p:cNvSpPr>
            <p:nvPr/>
          </p:nvSpPr>
          <p:spPr bwMode="auto">
            <a:xfrm>
              <a:off x="3416" y="2564"/>
              <a:ext cx="28" cy="1"/>
            </a:xfrm>
            <a:prstGeom prst="line">
              <a:avLst/>
            </a:prstGeom>
            <a:noFill/>
            <a:ln w="9525" cap="rnd">
              <a:solidFill>
                <a:srgbClr val="000000"/>
              </a:solidFill>
              <a:round/>
              <a:headEnd/>
              <a:tailEnd/>
            </a:ln>
          </p:spPr>
          <p:txBody>
            <a:bodyPr/>
            <a:lstStyle/>
            <a:p>
              <a:endParaRPr lang="zh-CN" altLang="en-US"/>
            </a:p>
          </p:txBody>
        </p:sp>
        <p:sp>
          <p:nvSpPr>
            <p:cNvPr id="187613" name="Line 221"/>
            <p:cNvSpPr>
              <a:spLocks noChangeShapeType="1"/>
            </p:cNvSpPr>
            <p:nvPr/>
          </p:nvSpPr>
          <p:spPr bwMode="auto">
            <a:xfrm flipV="1">
              <a:off x="3444" y="2444"/>
              <a:ext cx="1" cy="120"/>
            </a:xfrm>
            <a:prstGeom prst="line">
              <a:avLst/>
            </a:prstGeom>
            <a:noFill/>
            <a:ln w="9525" cap="rnd">
              <a:solidFill>
                <a:srgbClr val="000000"/>
              </a:solidFill>
              <a:round/>
              <a:headEnd/>
              <a:tailEnd/>
            </a:ln>
          </p:spPr>
          <p:txBody>
            <a:bodyPr/>
            <a:lstStyle/>
            <a:p>
              <a:endParaRPr lang="zh-CN" altLang="en-US"/>
            </a:p>
          </p:txBody>
        </p:sp>
        <p:sp>
          <p:nvSpPr>
            <p:cNvPr id="187614" name="Line 222"/>
            <p:cNvSpPr>
              <a:spLocks noChangeShapeType="1"/>
            </p:cNvSpPr>
            <p:nvPr/>
          </p:nvSpPr>
          <p:spPr bwMode="auto">
            <a:xfrm>
              <a:off x="3444" y="2444"/>
              <a:ext cx="28" cy="1"/>
            </a:xfrm>
            <a:prstGeom prst="line">
              <a:avLst/>
            </a:prstGeom>
            <a:noFill/>
            <a:ln w="9525" cap="rnd">
              <a:solidFill>
                <a:srgbClr val="000000"/>
              </a:solidFill>
              <a:round/>
              <a:headEnd/>
              <a:tailEnd/>
            </a:ln>
          </p:spPr>
          <p:txBody>
            <a:bodyPr/>
            <a:lstStyle/>
            <a:p>
              <a:endParaRPr lang="zh-CN" altLang="en-US"/>
            </a:p>
          </p:txBody>
        </p:sp>
        <p:sp>
          <p:nvSpPr>
            <p:cNvPr id="187615" name="Line 223"/>
            <p:cNvSpPr>
              <a:spLocks noChangeShapeType="1"/>
            </p:cNvSpPr>
            <p:nvPr/>
          </p:nvSpPr>
          <p:spPr bwMode="auto">
            <a:xfrm>
              <a:off x="3472" y="2444"/>
              <a:ext cx="1" cy="120"/>
            </a:xfrm>
            <a:prstGeom prst="line">
              <a:avLst/>
            </a:prstGeom>
            <a:noFill/>
            <a:ln w="9525" cap="rnd">
              <a:solidFill>
                <a:srgbClr val="FF0066"/>
              </a:solidFill>
              <a:round/>
              <a:headEnd/>
              <a:tailEnd/>
            </a:ln>
          </p:spPr>
          <p:txBody>
            <a:bodyPr/>
            <a:lstStyle/>
            <a:p>
              <a:endParaRPr lang="zh-CN" altLang="en-US"/>
            </a:p>
          </p:txBody>
        </p:sp>
        <p:sp>
          <p:nvSpPr>
            <p:cNvPr id="187616" name="Line 224"/>
            <p:cNvSpPr>
              <a:spLocks noChangeShapeType="1"/>
            </p:cNvSpPr>
            <p:nvPr/>
          </p:nvSpPr>
          <p:spPr bwMode="auto">
            <a:xfrm>
              <a:off x="3472" y="2564"/>
              <a:ext cx="29" cy="1"/>
            </a:xfrm>
            <a:prstGeom prst="line">
              <a:avLst/>
            </a:prstGeom>
            <a:noFill/>
            <a:ln w="9525" cap="rnd">
              <a:solidFill>
                <a:srgbClr val="000000"/>
              </a:solidFill>
              <a:round/>
              <a:headEnd/>
              <a:tailEnd/>
            </a:ln>
          </p:spPr>
          <p:txBody>
            <a:bodyPr/>
            <a:lstStyle/>
            <a:p>
              <a:endParaRPr lang="zh-CN" altLang="en-US"/>
            </a:p>
          </p:txBody>
        </p:sp>
        <p:sp>
          <p:nvSpPr>
            <p:cNvPr id="187617" name="Line 225"/>
            <p:cNvSpPr>
              <a:spLocks noChangeShapeType="1"/>
            </p:cNvSpPr>
            <p:nvPr/>
          </p:nvSpPr>
          <p:spPr bwMode="auto">
            <a:xfrm flipV="1">
              <a:off x="3501" y="2444"/>
              <a:ext cx="1" cy="120"/>
            </a:xfrm>
            <a:prstGeom prst="line">
              <a:avLst/>
            </a:prstGeom>
            <a:noFill/>
            <a:ln w="9525" cap="rnd">
              <a:solidFill>
                <a:srgbClr val="000000"/>
              </a:solidFill>
              <a:round/>
              <a:headEnd/>
              <a:tailEnd/>
            </a:ln>
          </p:spPr>
          <p:txBody>
            <a:bodyPr/>
            <a:lstStyle/>
            <a:p>
              <a:endParaRPr lang="zh-CN" altLang="en-US"/>
            </a:p>
          </p:txBody>
        </p:sp>
        <p:sp>
          <p:nvSpPr>
            <p:cNvPr id="187618" name="Line 226"/>
            <p:cNvSpPr>
              <a:spLocks noChangeShapeType="1"/>
            </p:cNvSpPr>
            <p:nvPr/>
          </p:nvSpPr>
          <p:spPr bwMode="auto">
            <a:xfrm>
              <a:off x="3501" y="2444"/>
              <a:ext cx="28" cy="1"/>
            </a:xfrm>
            <a:prstGeom prst="line">
              <a:avLst/>
            </a:prstGeom>
            <a:noFill/>
            <a:ln w="9525" cap="rnd">
              <a:solidFill>
                <a:srgbClr val="000000"/>
              </a:solidFill>
              <a:round/>
              <a:headEnd/>
              <a:tailEnd/>
            </a:ln>
          </p:spPr>
          <p:txBody>
            <a:bodyPr/>
            <a:lstStyle/>
            <a:p>
              <a:endParaRPr lang="zh-CN" altLang="en-US"/>
            </a:p>
          </p:txBody>
        </p:sp>
        <p:sp>
          <p:nvSpPr>
            <p:cNvPr id="187619" name="Line 227"/>
            <p:cNvSpPr>
              <a:spLocks noChangeShapeType="1"/>
            </p:cNvSpPr>
            <p:nvPr/>
          </p:nvSpPr>
          <p:spPr bwMode="auto">
            <a:xfrm>
              <a:off x="3529" y="2444"/>
              <a:ext cx="1" cy="120"/>
            </a:xfrm>
            <a:prstGeom prst="line">
              <a:avLst/>
            </a:prstGeom>
            <a:noFill/>
            <a:ln w="9525" cap="rnd">
              <a:solidFill>
                <a:srgbClr val="FF0066"/>
              </a:solidFill>
              <a:round/>
              <a:headEnd/>
              <a:tailEnd/>
            </a:ln>
          </p:spPr>
          <p:txBody>
            <a:bodyPr/>
            <a:lstStyle/>
            <a:p>
              <a:endParaRPr lang="zh-CN" altLang="en-US"/>
            </a:p>
          </p:txBody>
        </p:sp>
        <p:sp>
          <p:nvSpPr>
            <p:cNvPr id="187620" name="Line 228"/>
            <p:cNvSpPr>
              <a:spLocks noChangeShapeType="1"/>
            </p:cNvSpPr>
            <p:nvPr/>
          </p:nvSpPr>
          <p:spPr bwMode="auto">
            <a:xfrm>
              <a:off x="3529" y="2564"/>
              <a:ext cx="28" cy="1"/>
            </a:xfrm>
            <a:prstGeom prst="line">
              <a:avLst/>
            </a:prstGeom>
            <a:noFill/>
            <a:ln w="9525" cap="rnd">
              <a:solidFill>
                <a:srgbClr val="000000"/>
              </a:solidFill>
              <a:round/>
              <a:headEnd/>
              <a:tailEnd/>
            </a:ln>
          </p:spPr>
          <p:txBody>
            <a:bodyPr/>
            <a:lstStyle/>
            <a:p>
              <a:endParaRPr lang="zh-CN" altLang="en-US"/>
            </a:p>
          </p:txBody>
        </p:sp>
        <p:sp>
          <p:nvSpPr>
            <p:cNvPr id="187621" name="Line 229"/>
            <p:cNvSpPr>
              <a:spLocks noChangeShapeType="1"/>
            </p:cNvSpPr>
            <p:nvPr/>
          </p:nvSpPr>
          <p:spPr bwMode="auto">
            <a:xfrm flipV="1">
              <a:off x="3557" y="2444"/>
              <a:ext cx="1" cy="120"/>
            </a:xfrm>
            <a:prstGeom prst="line">
              <a:avLst/>
            </a:prstGeom>
            <a:noFill/>
            <a:ln w="9525" cap="rnd">
              <a:solidFill>
                <a:srgbClr val="000000"/>
              </a:solidFill>
              <a:round/>
              <a:headEnd/>
              <a:tailEnd/>
            </a:ln>
          </p:spPr>
          <p:txBody>
            <a:bodyPr/>
            <a:lstStyle/>
            <a:p>
              <a:endParaRPr lang="zh-CN" altLang="en-US"/>
            </a:p>
          </p:txBody>
        </p:sp>
        <p:sp>
          <p:nvSpPr>
            <p:cNvPr id="187622" name="Line 230"/>
            <p:cNvSpPr>
              <a:spLocks noChangeShapeType="1"/>
            </p:cNvSpPr>
            <p:nvPr/>
          </p:nvSpPr>
          <p:spPr bwMode="auto">
            <a:xfrm>
              <a:off x="3557" y="2444"/>
              <a:ext cx="28" cy="1"/>
            </a:xfrm>
            <a:prstGeom prst="line">
              <a:avLst/>
            </a:prstGeom>
            <a:noFill/>
            <a:ln w="9525" cap="rnd">
              <a:solidFill>
                <a:srgbClr val="000000"/>
              </a:solidFill>
              <a:round/>
              <a:headEnd/>
              <a:tailEnd/>
            </a:ln>
          </p:spPr>
          <p:txBody>
            <a:bodyPr/>
            <a:lstStyle/>
            <a:p>
              <a:endParaRPr lang="zh-CN" altLang="en-US"/>
            </a:p>
          </p:txBody>
        </p:sp>
        <p:sp>
          <p:nvSpPr>
            <p:cNvPr id="187623" name="Line 231"/>
            <p:cNvSpPr>
              <a:spLocks noChangeShapeType="1"/>
            </p:cNvSpPr>
            <p:nvPr/>
          </p:nvSpPr>
          <p:spPr bwMode="auto">
            <a:xfrm>
              <a:off x="3585" y="2444"/>
              <a:ext cx="1" cy="120"/>
            </a:xfrm>
            <a:prstGeom prst="line">
              <a:avLst/>
            </a:prstGeom>
            <a:noFill/>
            <a:ln w="9525" cap="rnd">
              <a:solidFill>
                <a:srgbClr val="FF0066"/>
              </a:solidFill>
              <a:round/>
              <a:headEnd/>
              <a:tailEnd/>
            </a:ln>
          </p:spPr>
          <p:txBody>
            <a:bodyPr/>
            <a:lstStyle/>
            <a:p>
              <a:endParaRPr lang="zh-CN" altLang="en-US"/>
            </a:p>
          </p:txBody>
        </p:sp>
        <p:sp>
          <p:nvSpPr>
            <p:cNvPr id="187624" name="Line 232"/>
            <p:cNvSpPr>
              <a:spLocks noChangeShapeType="1"/>
            </p:cNvSpPr>
            <p:nvPr/>
          </p:nvSpPr>
          <p:spPr bwMode="auto">
            <a:xfrm>
              <a:off x="3585" y="2564"/>
              <a:ext cx="29" cy="1"/>
            </a:xfrm>
            <a:prstGeom prst="line">
              <a:avLst/>
            </a:prstGeom>
            <a:noFill/>
            <a:ln w="9525" cap="rnd">
              <a:solidFill>
                <a:srgbClr val="000000"/>
              </a:solidFill>
              <a:round/>
              <a:headEnd/>
              <a:tailEnd/>
            </a:ln>
          </p:spPr>
          <p:txBody>
            <a:bodyPr/>
            <a:lstStyle/>
            <a:p>
              <a:endParaRPr lang="zh-CN" altLang="en-US"/>
            </a:p>
          </p:txBody>
        </p:sp>
        <p:sp>
          <p:nvSpPr>
            <p:cNvPr id="187625" name="Line 233"/>
            <p:cNvSpPr>
              <a:spLocks noChangeShapeType="1"/>
            </p:cNvSpPr>
            <p:nvPr/>
          </p:nvSpPr>
          <p:spPr bwMode="auto">
            <a:xfrm flipV="1">
              <a:off x="3614" y="2444"/>
              <a:ext cx="1" cy="120"/>
            </a:xfrm>
            <a:prstGeom prst="line">
              <a:avLst/>
            </a:prstGeom>
            <a:noFill/>
            <a:ln w="9525" cap="rnd">
              <a:solidFill>
                <a:srgbClr val="000000"/>
              </a:solidFill>
              <a:round/>
              <a:headEnd/>
              <a:tailEnd/>
            </a:ln>
          </p:spPr>
          <p:txBody>
            <a:bodyPr/>
            <a:lstStyle/>
            <a:p>
              <a:endParaRPr lang="zh-CN" altLang="en-US"/>
            </a:p>
          </p:txBody>
        </p:sp>
        <p:sp>
          <p:nvSpPr>
            <p:cNvPr id="187626" name="Line 234"/>
            <p:cNvSpPr>
              <a:spLocks noChangeShapeType="1"/>
            </p:cNvSpPr>
            <p:nvPr/>
          </p:nvSpPr>
          <p:spPr bwMode="auto">
            <a:xfrm>
              <a:off x="3614" y="2444"/>
              <a:ext cx="28" cy="1"/>
            </a:xfrm>
            <a:prstGeom prst="line">
              <a:avLst/>
            </a:prstGeom>
            <a:noFill/>
            <a:ln w="9525" cap="rnd">
              <a:solidFill>
                <a:srgbClr val="000000"/>
              </a:solidFill>
              <a:round/>
              <a:headEnd/>
              <a:tailEnd/>
            </a:ln>
          </p:spPr>
          <p:txBody>
            <a:bodyPr/>
            <a:lstStyle/>
            <a:p>
              <a:endParaRPr lang="zh-CN" altLang="en-US"/>
            </a:p>
          </p:txBody>
        </p:sp>
        <p:sp>
          <p:nvSpPr>
            <p:cNvPr id="187627" name="Line 235"/>
            <p:cNvSpPr>
              <a:spLocks noChangeShapeType="1"/>
            </p:cNvSpPr>
            <p:nvPr/>
          </p:nvSpPr>
          <p:spPr bwMode="auto">
            <a:xfrm>
              <a:off x="3642" y="2444"/>
              <a:ext cx="1" cy="120"/>
            </a:xfrm>
            <a:prstGeom prst="line">
              <a:avLst/>
            </a:prstGeom>
            <a:noFill/>
            <a:ln w="9525" cap="rnd">
              <a:solidFill>
                <a:srgbClr val="FF0066"/>
              </a:solidFill>
              <a:round/>
              <a:headEnd/>
              <a:tailEnd/>
            </a:ln>
          </p:spPr>
          <p:txBody>
            <a:bodyPr/>
            <a:lstStyle/>
            <a:p>
              <a:endParaRPr lang="zh-CN" altLang="en-US"/>
            </a:p>
          </p:txBody>
        </p:sp>
        <p:sp>
          <p:nvSpPr>
            <p:cNvPr id="187628" name="Line 236"/>
            <p:cNvSpPr>
              <a:spLocks noChangeShapeType="1"/>
            </p:cNvSpPr>
            <p:nvPr/>
          </p:nvSpPr>
          <p:spPr bwMode="auto">
            <a:xfrm>
              <a:off x="3642" y="2564"/>
              <a:ext cx="28" cy="1"/>
            </a:xfrm>
            <a:prstGeom prst="line">
              <a:avLst/>
            </a:prstGeom>
            <a:noFill/>
            <a:ln w="9525" cap="rnd">
              <a:solidFill>
                <a:srgbClr val="000000"/>
              </a:solidFill>
              <a:round/>
              <a:headEnd/>
              <a:tailEnd/>
            </a:ln>
          </p:spPr>
          <p:txBody>
            <a:bodyPr/>
            <a:lstStyle/>
            <a:p>
              <a:endParaRPr lang="zh-CN" altLang="en-US"/>
            </a:p>
          </p:txBody>
        </p:sp>
        <p:sp>
          <p:nvSpPr>
            <p:cNvPr id="187629" name="Line 237"/>
            <p:cNvSpPr>
              <a:spLocks noChangeShapeType="1"/>
            </p:cNvSpPr>
            <p:nvPr/>
          </p:nvSpPr>
          <p:spPr bwMode="auto">
            <a:xfrm flipV="1">
              <a:off x="3670" y="2444"/>
              <a:ext cx="1" cy="120"/>
            </a:xfrm>
            <a:prstGeom prst="line">
              <a:avLst/>
            </a:prstGeom>
            <a:noFill/>
            <a:ln w="9525" cap="rnd">
              <a:solidFill>
                <a:srgbClr val="000000"/>
              </a:solidFill>
              <a:round/>
              <a:headEnd/>
              <a:tailEnd/>
            </a:ln>
          </p:spPr>
          <p:txBody>
            <a:bodyPr/>
            <a:lstStyle/>
            <a:p>
              <a:endParaRPr lang="zh-CN" altLang="en-US"/>
            </a:p>
          </p:txBody>
        </p:sp>
        <p:sp>
          <p:nvSpPr>
            <p:cNvPr id="187630" name="Line 238"/>
            <p:cNvSpPr>
              <a:spLocks noChangeShapeType="1"/>
            </p:cNvSpPr>
            <p:nvPr/>
          </p:nvSpPr>
          <p:spPr bwMode="auto">
            <a:xfrm>
              <a:off x="3670" y="2444"/>
              <a:ext cx="29" cy="1"/>
            </a:xfrm>
            <a:prstGeom prst="line">
              <a:avLst/>
            </a:prstGeom>
            <a:noFill/>
            <a:ln w="9525" cap="rnd">
              <a:solidFill>
                <a:srgbClr val="000000"/>
              </a:solidFill>
              <a:round/>
              <a:headEnd/>
              <a:tailEnd/>
            </a:ln>
          </p:spPr>
          <p:txBody>
            <a:bodyPr/>
            <a:lstStyle/>
            <a:p>
              <a:endParaRPr lang="zh-CN" altLang="en-US"/>
            </a:p>
          </p:txBody>
        </p:sp>
        <p:sp>
          <p:nvSpPr>
            <p:cNvPr id="187631" name="Line 239"/>
            <p:cNvSpPr>
              <a:spLocks noChangeShapeType="1"/>
            </p:cNvSpPr>
            <p:nvPr/>
          </p:nvSpPr>
          <p:spPr bwMode="auto">
            <a:xfrm>
              <a:off x="3699" y="2444"/>
              <a:ext cx="1" cy="120"/>
            </a:xfrm>
            <a:prstGeom prst="line">
              <a:avLst/>
            </a:prstGeom>
            <a:noFill/>
            <a:ln w="9525" cap="rnd">
              <a:solidFill>
                <a:srgbClr val="FF0066"/>
              </a:solidFill>
              <a:round/>
              <a:headEnd/>
              <a:tailEnd/>
            </a:ln>
          </p:spPr>
          <p:txBody>
            <a:bodyPr/>
            <a:lstStyle/>
            <a:p>
              <a:endParaRPr lang="zh-CN" altLang="en-US"/>
            </a:p>
          </p:txBody>
        </p:sp>
        <p:sp>
          <p:nvSpPr>
            <p:cNvPr id="187632" name="Line 240"/>
            <p:cNvSpPr>
              <a:spLocks noChangeShapeType="1"/>
            </p:cNvSpPr>
            <p:nvPr/>
          </p:nvSpPr>
          <p:spPr bwMode="auto">
            <a:xfrm>
              <a:off x="3699" y="2564"/>
              <a:ext cx="28" cy="1"/>
            </a:xfrm>
            <a:prstGeom prst="line">
              <a:avLst/>
            </a:prstGeom>
            <a:noFill/>
            <a:ln w="9525" cap="rnd">
              <a:solidFill>
                <a:srgbClr val="000000"/>
              </a:solidFill>
              <a:round/>
              <a:headEnd/>
              <a:tailEnd/>
            </a:ln>
          </p:spPr>
          <p:txBody>
            <a:bodyPr/>
            <a:lstStyle/>
            <a:p>
              <a:endParaRPr lang="zh-CN" altLang="en-US"/>
            </a:p>
          </p:txBody>
        </p:sp>
        <p:sp>
          <p:nvSpPr>
            <p:cNvPr id="187633" name="Line 241"/>
            <p:cNvSpPr>
              <a:spLocks noChangeShapeType="1"/>
            </p:cNvSpPr>
            <p:nvPr/>
          </p:nvSpPr>
          <p:spPr bwMode="auto">
            <a:xfrm flipV="1">
              <a:off x="3784" y="2444"/>
              <a:ext cx="1" cy="120"/>
            </a:xfrm>
            <a:prstGeom prst="line">
              <a:avLst/>
            </a:prstGeom>
            <a:noFill/>
            <a:ln w="9525" cap="rnd">
              <a:solidFill>
                <a:srgbClr val="000000"/>
              </a:solidFill>
              <a:round/>
              <a:headEnd/>
              <a:tailEnd/>
            </a:ln>
          </p:spPr>
          <p:txBody>
            <a:bodyPr/>
            <a:lstStyle/>
            <a:p>
              <a:endParaRPr lang="zh-CN" altLang="en-US"/>
            </a:p>
          </p:txBody>
        </p:sp>
        <p:sp>
          <p:nvSpPr>
            <p:cNvPr id="187634" name="Line 242"/>
            <p:cNvSpPr>
              <a:spLocks noChangeShapeType="1"/>
            </p:cNvSpPr>
            <p:nvPr/>
          </p:nvSpPr>
          <p:spPr bwMode="auto">
            <a:xfrm>
              <a:off x="3784" y="2444"/>
              <a:ext cx="28" cy="1"/>
            </a:xfrm>
            <a:prstGeom prst="line">
              <a:avLst/>
            </a:prstGeom>
            <a:noFill/>
            <a:ln w="9525" cap="rnd">
              <a:solidFill>
                <a:srgbClr val="000000"/>
              </a:solidFill>
              <a:round/>
              <a:headEnd/>
              <a:tailEnd/>
            </a:ln>
          </p:spPr>
          <p:txBody>
            <a:bodyPr/>
            <a:lstStyle/>
            <a:p>
              <a:endParaRPr lang="zh-CN" altLang="en-US"/>
            </a:p>
          </p:txBody>
        </p:sp>
        <p:sp>
          <p:nvSpPr>
            <p:cNvPr id="187635" name="Line 243"/>
            <p:cNvSpPr>
              <a:spLocks noChangeShapeType="1"/>
            </p:cNvSpPr>
            <p:nvPr/>
          </p:nvSpPr>
          <p:spPr bwMode="auto">
            <a:xfrm>
              <a:off x="3812" y="2444"/>
              <a:ext cx="1" cy="120"/>
            </a:xfrm>
            <a:prstGeom prst="line">
              <a:avLst/>
            </a:prstGeom>
            <a:noFill/>
            <a:ln w="9525" cap="rnd">
              <a:solidFill>
                <a:srgbClr val="FF0066"/>
              </a:solidFill>
              <a:round/>
              <a:headEnd/>
              <a:tailEnd/>
            </a:ln>
          </p:spPr>
          <p:txBody>
            <a:bodyPr/>
            <a:lstStyle/>
            <a:p>
              <a:endParaRPr lang="zh-CN" altLang="en-US"/>
            </a:p>
          </p:txBody>
        </p:sp>
        <p:sp>
          <p:nvSpPr>
            <p:cNvPr id="187636" name="Line 244"/>
            <p:cNvSpPr>
              <a:spLocks noChangeShapeType="1"/>
            </p:cNvSpPr>
            <p:nvPr/>
          </p:nvSpPr>
          <p:spPr bwMode="auto">
            <a:xfrm>
              <a:off x="3812" y="2564"/>
              <a:ext cx="28" cy="1"/>
            </a:xfrm>
            <a:prstGeom prst="line">
              <a:avLst/>
            </a:prstGeom>
            <a:noFill/>
            <a:ln w="9525" cap="rnd">
              <a:solidFill>
                <a:srgbClr val="000000"/>
              </a:solidFill>
              <a:round/>
              <a:headEnd/>
              <a:tailEnd/>
            </a:ln>
          </p:spPr>
          <p:txBody>
            <a:bodyPr/>
            <a:lstStyle/>
            <a:p>
              <a:endParaRPr lang="zh-CN" altLang="en-US"/>
            </a:p>
          </p:txBody>
        </p:sp>
        <p:sp>
          <p:nvSpPr>
            <p:cNvPr id="187637" name="Line 245"/>
            <p:cNvSpPr>
              <a:spLocks noChangeShapeType="1"/>
            </p:cNvSpPr>
            <p:nvPr/>
          </p:nvSpPr>
          <p:spPr bwMode="auto">
            <a:xfrm flipV="1">
              <a:off x="3727" y="2444"/>
              <a:ext cx="1" cy="120"/>
            </a:xfrm>
            <a:prstGeom prst="line">
              <a:avLst/>
            </a:prstGeom>
            <a:noFill/>
            <a:ln w="9525" cap="rnd">
              <a:solidFill>
                <a:srgbClr val="000000"/>
              </a:solidFill>
              <a:round/>
              <a:headEnd/>
              <a:tailEnd/>
            </a:ln>
          </p:spPr>
          <p:txBody>
            <a:bodyPr/>
            <a:lstStyle/>
            <a:p>
              <a:endParaRPr lang="zh-CN" altLang="en-US"/>
            </a:p>
          </p:txBody>
        </p:sp>
        <p:sp>
          <p:nvSpPr>
            <p:cNvPr id="187638" name="Line 246"/>
            <p:cNvSpPr>
              <a:spLocks noChangeShapeType="1"/>
            </p:cNvSpPr>
            <p:nvPr/>
          </p:nvSpPr>
          <p:spPr bwMode="auto">
            <a:xfrm>
              <a:off x="3727" y="2444"/>
              <a:ext cx="28" cy="1"/>
            </a:xfrm>
            <a:prstGeom prst="line">
              <a:avLst/>
            </a:prstGeom>
            <a:noFill/>
            <a:ln w="9525" cap="rnd">
              <a:solidFill>
                <a:srgbClr val="000000"/>
              </a:solidFill>
              <a:round/>
              <a:headEnd/>
              <a:tailEnd/>
            </a:ln>
          </p:spPr>
          <p:txBody>
            <a:bodyPr/>
            <a:lstStyle/>
            <a:p>
              <a:endParaRPr lang="zh-CN" altLang="en-US"/>
            </a:p>
          </p:txBody>
        </p:sp>
        <p:sp>
          <p:nvSpPr>
            <p:cNvPr id="187639" name="Line 247"/>
            <p:cNvSpPr>
              <a:spLocks noChangeShapeType="1"/>
            </p:cNvSpPr>
            <p:nvPr/>
          </p:nvSpPr>
          <p:spPr bwMode="auto">
            <a:xfrm>
              <a:off x="3755" y="2444"/>
              <a:ext cx="1" cy="120"/>
            </a:xfrm>
            <a:prstGeom prst="line">
              <a:avLst/>
            </a:prstGeom>
            <a:noFill/>
            <a:ln w="9525" cap="rnd">
              <a:solidFill>
                <a:srgbClr val="FF0066"/>
              </a:solidFill>
              <a:round/>
              <a:headEnd/>
              <a:tailEnd/>
            </a:ln>
          </p:spPr>
          <p:txBody>
            <a:bodyPr/>
            <a:lstStyle/>
            <a:p>
              <a:endParaRPr lang="zh-CN" altLang="en-US"/>
            </a:p>
          </p:txBody>
        </p:sp>
        <p:sp>
          <p:nvSpPr>
            <p:cNvPr id="187640" name="Line 248"/>
            <p:cNvSpPr>
              <a:spLocks noChangeShapeType="1"/>
            </p:cNvSpPr>
            <p:nvPr/>
          </p:nvSpPr>
          <p:spPr bwMode="auto">
            <a:xfrm>
              <a:off x="3755" y="2564"/>
              <a:ext cx="29" cy="1"/>
            </a:xfrm>
            <a:prstGeom prst="line">
              <a:avLst/>
            </a:prstGeom>
            <a:noFill/>
            <a:ln w="9525" cap="rnd">
              <a:solidFill>
                <a:srgbClr val="000000"/>
              </a:solidFill>
              <a:round/>
              <a:headEnd/>
              <a:tailEnd/>
            </a:ln>
          </p:spPr>
          <p:txBody>
            <a:bodyPr/>
            <a:lstStyle/>
            <a:p>
              <a:endParaRPr lang="zh-CN" altLang="en-US"/>
            </a:p>
          </p:txBody>
        </p:sp>
        <p:sp>
          <p:nvSpPr>
            <p:cNvPr id="187641" name="Line 249"/>
            <p:cNvSpPr>
              <a:spLocks noChangeShapeType="1"/>
            </p:cNvSpPr>
            <p:nvPr/>
          </p:nvSpPr>
          <p:spPr bwMode="auto">
            <a:xfrm flipV="1">
              <a:off x="3840" y="2444"/>
              <a:ext cx="1" cy="120"/>
            </a:xfrm>
            <a:prstGeom prst="line">
              <a:avLst/>
            </a:prstGeom>
            <a:noFill/>
            <a:ln w="9525" cap="rnd">
              <a:solidFill>
                <a:srgbClr val="000000"/>
              </a:solidFill>
              <a:round/>
              <a:headEnd/>
              <a:tailEnd/>
            </a:ln>
          </p:spPr>
          <p:txBody>
            <a:bodyPr/>
            <a:lstStyle/>
            <a:p>
              <a:endParaRPr lang="zh-CN" altLang="en-US"/>
            </a:p>
          </p:txBody>
        </p:sp>
        <p:sp>
          <p:nvSpPr>
            <p:cNvPr id="187642" name="Line 250"/>
            <p:cNvSpPr>
              <a:spLocks noChangeShapeType="1"/>
            </p:cNvSpPr>
            <p:nvPr/>
          </p:nvSpPr>
          <p:spPr bwMode="auto">
            <a:xfrm>
              <a:off x="3840" y="2444"/>
              <a:ext cx="29" cy="1"/>
            </a:xfrm>
            <a:prstGeom prst="line">
              <a:avLst/>
            </a:prstGeom>
            <a:noFill/>
            <a:ln w="9525" cap="rnd">
              <a:solidFill>
                <a:srgbClr val="000000"/>
              </a:solidFill>
              <a:round/>
              <a:headEnd/>
              <a:tailEnd/>
            </a:ln>
          </p:spPr>
          <p:txBody>
            <a:bodyPr/>
            <a:lstStyle/>
            <a:p>
              <a:endParaRPr lang="zh-CN" altLang="en-US"/>
            </a:p>
          </p:txBody>
        </p:sp>
        <p:sp>
          <p:nvSpPr>
            <p:cNvPr id="187643" name="Line 251"/>
            <p:cNvSpPr>
              <a:spLocks noChangeShapeType="1"/>
            </p:cNvSpPr>
            <p:nvPr/>
          </p:nvSpPr>
          <p:spPr bwMode="auto">
            <a:xfrm>
              <a:off x="3869" y="2444"/>
              <a:ext cx="1" cy="120"/>
            </a:xfrm>
            <a:prstGeom prst="line">
              <a:avLst/>
            </a:prstGeom>
            <a:noFill/>
            <a:ln w="9525" cap="rnd">
              <a:solidFill>
                <a:srgbClr val="FF0066"/>
              </a:solidFill>
              <a:round/>
              <a:headEnd/>
              <a:tailEnd/>
            </a:ln>
          </p:spPr>
          <p:txBody>
            <a:bodyPr/>
            <a:lstStyle/>
            <a:p>
              <a:endParaRPr lang="zh-CN" altLang="en-US"/>
            </a:p>
          </p:txBody>
        </p:sp>
        <p:sp>
          <p:nvSpPr>
            <p:cNvPr id="187644" name="Line 252"/>
            <p:cNvSpPr>
              <a:spLocks noChangeShapeType="1"/>
            </p:cNvSpPr>
            <p:nvPr/>
          </p:nvSpPr>
          <p:spPr bwMode="auto">
            <a:xfrm>
              <a:off x="3869" y="2564"/>
              <a:ext cx="28" cy="1"/>
            </a:xfrm>
            <a:prstGeom prst="line">
              <a:avLst/>
            </a:prstGeom>
            <a:noFill/>
            <a:ln w="9525" cap="rnd">
              <a:solidFill>
                <a:srgbClr val="000000"/>
              </a:solidFill>
              <a:round/>
              <a:headEnd/>
              <a:tailEnd/>
            </a:ln>
          </p:spPr>
          <p:txBody>
            <a:bodyPr/>
            <a:lstStyle/>
            <a:p>
              <a:endParaRPr lang="zh-CN" altLang="en-US"/>
            </a:p>
          </p:txBody>
        </p:sp>
        <p:sp>
          <p:nvSpPr>
            <p:cNvPr id="187645" name="Line 253"/>
            <p:cNvSpPr>
              <a:spLocks noChangeShapeType="1"/>
            </p:cNvSpPr>
            <p:nvPr/>
          </p:nvSpPr>
          <p:spPr bwMode="auto">
            <a:xfrm flipV="1">
              <a:off x="3897" y="2444"/>
              <a:ext cx="1" cy="120"/>
            </a:xfrm>
            <a:prstGeom prst="line">
              <a:avLst/>
            </a:prstGeom>
            <a:noFill/>
            <a:ln w="9525" cap="rnd">
              <a:solidFill>
                <a:srgbClr val="000000"/>
              </a:solidFill>
              <a:round/>
              <a:headEnd/>
              <a:tailEnd/>
            </a:ln>
          </p:spPr>
          <p:txBody>
            <a:bodyPr/>
            <a:lstStyle/>
            <a:p>
              <a:endParaRPr lang="zh-CN" altLang="en-US"/>
            </a:p>
          </p:txBody>
        </p:sp>
        <p:sp>
          <p:nvSpPr>
            <p:cNvPr id="187646" name="Line 254"/>
            <p:cNvSpPr>
              <a:spLocks noChangeShapeType="1"/>
            </p:cNvSpPr>
            <p:nvPr/>
          </p:nvSpPr>
          <p:spPr bwMode="auto">
            <a:xfrm>
              <a:off x="3897" y="2444"/>
              <a:ext cx="28" cy="1"/>
            </a:xfrm>
            <a:prstGeom prst="line">
              <a:avLst/>
            </a:prstGeom>
            <a:noFill/>
            <a:ln w="9525" cap="rnd">
              <a:solidFill>
                <a:srgbClr val="000000"/>
              </a:solidFill>
              <a:round/>
              <a:headEnd/>
              <a:tailEnd/>
            </a:ln>
          </p:spPr>
          <p:txBody>
            <a:bodyPr/>
            <a:lstStyle/>
            <a:p>
              <a:endParaRPr lang="zh-CN" altLang="en-US"/>
            </a:p>
          </p:txBody>
        </p:sp>
        <p:sp>
          <p:nvSpPr>
            <p:cNvPr id="187647" name="Line 255"/>
            <p:cNvSpPr>
              <a:spLocks noChangeShapeType="1"/>
            </p:cNvSpPr>
            <p:nvPr/>
          </p:nvSpPr>
          <p:spPr bwMode="auto">
            <a:xfrm>
              <a:off x="3925" y="2444"/>
              <a:ext cx="1" cy="120"/>
            </a:xfrm>
            <a:prstGeom prst="line">
              <a:avLst/>
            </a:prstGeom>
            <a:noFill/>
            <a:ln w="9525" cap="rnd">
              <a:solidFill>
                <a:srgbClr val="FF0066"/>
              </a:solidFill>
              <a:round/>
              <a:headEnd/>
              <a:tailEnd/>
            </a:ln>
          </p:spPr>
          <p:txBody>
            <a:bodyPr/>
            <a:lstStyle/>
            <a:p>
              <a:endParaRPr lang="zh-CN" altLang="en-US"/>
            </a:p>
          </p:txBody>
        </p:sp>
        <p:sp>
          <p:nvSpPr>
            <p:cNvPr id="187648" name="Line 256"/>
            <p:cNvSpPr>
              <a:spLocks noChangeShapeType="1"/>
            </p:cNvSpPr>
            <p:nvPr/>
          </p:nvSpPr>
          <p:spPr bwMode="auto">
            <a:xfrm>
              <a:off x="3925" y="2564"/>
              <a:ext cx="28" cy="1"/>
            </a:xfrm>
            <a:prstGeom prst="line">
              <a:avLst/>
            </a:prstGeom>
            <a:noFill/>
            <a:ln w="9525" cap="rnd">
              <a:solidFill>
                <a:srgbClr val="000000"/>
              </a:solidFill>
              <a:round/>
              <a:headEnd/>
              <a:tailEnd/>
            </a:ln>
          </p:spPr>
          <p:txBody>
            <a:bodyPr/>
            <a:lstStyle/>
            <a:p>
              <a:endParaRPr lang="zh-CN" altLang="en-US"/>
            </a:p>
          </p:txBody>
        </p:sp>
        <p:sp>
          <p:nvSpPr>
            <p:cNvPr id="187649" name="Line 257"/>
            <p:cNvSpPr>
              <a:spLocks noChangeShapeType="1"/>
            </p:cNvSpPr>
            <p:nvPr/>
          </p:nvSpPr>
          <p:spPr bwMode="auto">
            <a:xfrm flipV="1">
              <a:off x="3953" y="2444"/>
              <a:ext cx="1" cy="120"/>
            </a:xfrm>
            <a:prstGeom prst="line">
              <a:avLst/>
            </a:prstGeom>
            <a:noFill/>
            <a:ln w="9525" cap="rnd">
              <a:solidFill>
                <a:srgbClr val="000000"/>
              </a:solidFill>
              <a:round/>
              <a:headEnd/>
              <a:tailEnd/>
            </a:ln>
          </p:spPr>
          <p:txBody>
            <a:bodyPr/>
            <a:lstStyle/>
            <a:p>
              <a:endParaRPr lang="zh-CN" altLang="en-US"/>
            </a:p>
          </p:txBody>
        </p:sp>
        <p:sp>
          <p:nvSpPr>
            <p:cNvPr id="187650" name="Line 258"/>
            <p:cNvSpPr>
              <a:spLocks noChangeShapeType="1"/>
            </p:cNvSpPr>
            <p:nvPr/>
          </p:nvSpPr>
          <p:spPr bwMode="auto">
            <a:xfrm>
              <a:off x="3953" y="2444"/>
              <a:ext cx="29" cy="1"/>
            </a:xfrm>
            <a:prstGeom prst="line">
              <a:avLst/>
            </a:prstGeom>
            <a:noFill/>
            <a:ln w="9525" cap="rnd">
              <a:solidFill>
                <a:srgbClr val="000000"/>
              </a:solidFill>
              <a:round/>
              <a:headEnd/>
              <a:tailEnd/>
            </a:ln>
          </p:spPr>
          <p:txBody>
            <a:bodyPr/>
            <a:lstStyle/>
            <a:p>
              <a:endParaRPr lang="zh-CN" altLang="en-US"/>
            </a:p>
          </p:txBody>
        </p:sp>
        <p:sp>
          <p:nvSpPr>
            <p:cNvPr id="187651" name="Line 259"/>
            <p:cNvSpPr>
              <a:spLocks noChangeShapeType="1"/>
            </p:cNvSpPr>
            <p:nvPr/>
          </p:nvSpPr>
          <p:spPr bwMode="auto">
            <a:xfrm>
              <a:off x="3982" y="2444"/>
              <a:ext cx="1" cy="120"/>
            </a:xfrm>
            <a:prstGeom prst="line">
              <a:avLst/>
            </a:prstGeom>
            <a:noFill/>
            <a:ln w="9525" cap="rnd">
              <a:solidFill>
                <a:srgbClr val="FF0066"/>
              </a:solidFill>
              <a:round/>
              <a:headEnd/>
              <a:tailEnd/>
            </a:ln>
          </p:spPr>
          <p:txBody>
            <a:bodyPr/>
            <a:lstStyle/>
            <a:p>
              <a:endParaRPr lang="zh-CN" altLang="en-US"/>
            </a:p>
          </p:txBody>
        </p:sp>
        <p:sp>
          <p:nvSpPr>
            <p:cNvPr id="187652" name="Line 260"/>
            <p:cNvSpPr>
              <a:spLocks noChangeShapeType="1"/>
            </p:cNvSpPr>
            <p:nvPr/>
          </p:nvSpPr>
          <p:spPr bwMode="auto">
            <a:xfrm>
              <a:off x="3982" y="2564"/>
              <a:ext cx="28" cy="1"/>
            </a:xfrm>
            <a:prstGeom prst="line">
              <a:avLst/>
            </a:prstGeom>
            <a:noFill/>
            <a:ln w="9525" cap="rnd">
              <a:solidFill>
                <a:srgbClr val="000000"/>
              </a:solidFill>
              <a:round/>
              <a:headEnd/>
              <a:tailEnd/>
            </a:ln>
          </p:spPr>
          <p:txBody>
            <a:bodyPr/>
            <a:lstStyle/>
            <a:p>
              <a:endParaRPr lang="zh-CN" altLang="en-US"/>
            </a:p>
          </p:txBody>
        </p:sp>
        <p:sp>
          <p:nvSpPr>
            <p:cNvPr id="187653" name="Line 261"/>
            <p:cNvSpPr>
              <a:spLocks noChangeShapeType="1"/>
            </p:cNvSpPr>
            <p:nvPr/>
          </p:nvSpPr>
          <p:spPr bwMode="auto">
            <a:xfrm flipV="1">
              <a:off x="4010" y="2444"/>
              <a:ext cx="1" cy="120"/>
            </a:xfrm>
            <a:prstGeom prst="line">
              <a:avLst/>
            </a:prstGeom>
            <a:noFill/>
            <a:ln w="9525" cap="rnd">
              <a:solidFill>
                <a:srgbClr val="000000"/>
              </a:solidFill>
              <a:round/>
              <a:headEnd/>
              <a:tailEnd/>
            </a:ln>
          </p:spPr>
          <p:txBody>
            <a:bodyPr/>
            <a:lstStyle/>
            <a:p>
              <a:endParaRPr lang="zh-CN" altLang="en-US"/>
            </a:p>
          </p:txBody>
        </p:sp>
        <p:sp>
          <p:nvSpPr>
            <p:cNvPr id="187654" name="Line 262"/>
            <p:cNvSpPr>
              <a:spLocks noChangeShapeType="1"/>
            </p:cNvSpPr>
            <p:nvPr/>
          </p:nvSpPr>
          <p:spPr bwMode="auto">
            <a:xfrm>
              <a:off x="4010" y="2444"/>
              <a:ext cx="28" cy="1"/>
            </a:xfrm>
            <a:prstGeom prst="line">
              <a:avLst/>
            </a:prstGeom>
            <a:noFill/>
            <a:ln w="9525" cap="rnd">
              <a:solidFill>
                <a:srgbClr val="000000"/>
              </a:solidFill>
              <a:round/>
              <a:headEnd/>
              <a:tailEnd/>
            </a:ln>
          </p:spPr>
          <p:txBody>
            <a:bodyPr/>
            <a:lstStyle/>
            <a:p>
              <a:endParaRPr lang="zh-CN" altLang="en-US"/>
            </a:p>
          </p:txBody>
        </p:sp>
        <p:sp>
          <p:nvSpPr>
            <p:cNvPr id="187655" name="Line 263"/>
            <p:cNvSpPr>
              <a:spLocks noChangeShapeType="1"/>
            </p:cNvSpPr>
            <p:nvPr/>
          </p:nvSpPr>
          <p:spPr bwMode="auto">
            <a:xfrm>
              <a:off x="4038" y="2444"/>
              <a:ext cx="1" cy="120"/>
            </a:xfrm>
            <a:prstGeom prst="line">
              <a:avLst/>
            </a:prstGeom>
            <a:noFill/>
            <a:ln w="9525" cap="rnd">
              <a:solidFill>
                <a:srgbClr val="FF0066"/>
              </a:solidFill>
              <a:round/>
              <a:headEnd/>
              <a:tailEnd/>
            </a:ln>
          </p:spPr>
          <p:txBody>
            <a:bodyPr/>
            <a:lstStyle/>
            <a:p>
              <a:endParaRPr lang="zh-CN" altLang="en-US"/>
            </a:p>
          </p:txBody>
        </p:sp>
        <p:sp>
          <p:nvSpPr>
            <p:cNvPr id="187656" name="Line 264"/>
            <p:cNvSpPr>
              <a:spLocks noChangeShapeType="1"/>
            </p:cNvSpPr>
            <p:nvPr/>
          </p:nvSpPr>
          <p:spPr bwMode="auto">
            <a:xfrm>
              <a:off x="4038" y="2564"/>
              <a:ext cx="29" cy="1"/>
            </a:xfrm>
            <a:prstGeom prst="line">
              <a:avLst/>
            </a:prstGeom>
            <a:noFill/>
            <a:ln w="9525" cap="rnd">
              <a:solidFill>
                <a:srgbClr val="000000"/>
              </a:solidFill>
              <a:round/>
              <a:headEnd/>
              <a:tailEnd/>
            </a:ln>
          </p:spPr>
          <p:txBody>
            <a:bodyPr/>
            <a:lstStyle/>
            <a:p>
              <a:endParaRPr lang="zh-CN" altLang="en-US"/>
            </a:p>
          </p:txBody>
        </p:sp>
        <p:sp>
          <p:nvSpPr>
            <p:cNvPr id="187657" name="Line 265"/>
            <p:cNvSpPr>
              <a:spLocks noChangeShapeType="1"/>
            </p:cNvSpPr>
            <p:nvPr/>
          </p:nvSpPr>
          <p:spPr bwMode="auto">
            <a:xfrm flipV="1">
              <a:off x="4067" y="2444"/>
              <a:ext cx="1" cy="120"/>
            </a:xfrm>
            <a:prstGeom prst="line">
              <a:avLst/>
            </a:prstGeom>
            <a:noFill/>
            <a:ln w="9525" cap="rnd">
              <a:solidFill>
                <a:srgbClr val="000000"/>
              </a:solidFill>
              <a:round/>
              <a:headEnd/>
              <a:tailEnd/>
            </a:ln>
          </p:spPr>
          <p:txBody>
            <a:bodyPr/>
            <a:lstStyle/>
            <a:p>
              <a:endParaRPr lang="zh-CN" altLang="en-US"/>
            </a:p>
          </p:txBody>
        </p:sp>
        <p:sp>
          <p:nvSpPr>
            <p:cNvPr id="187658" name="Line 266"/>
            <p:cNvSpPr>
              <a:spLocks noChangeShapeType="1"/>
            </p:cNvSpPr>
            <p:nvPr/>
          </p:nvSpPr>
          <p:spPr bwMode="auto">
            <a:xfrm>
              <a:off x="4067" y="2444"/>
              <a:ext cx="28" cy="1"/>
            </a:xfrm>
            <a:prstGeom prst="line">
              <a:avLst/>
            </a:prstGeom>
            <a:noFill/>
            <a:ln w="9525" cap="rnd">
              <a:solidFill>
                <a:srgbClr val="000000"/>
              </a:solidFill>
              <a:round/>
              <a:headEnd/>
              <a:tailEnd/>
            </a:ln>
          </p:spPr>
          <p:txBody>
            <a:bodyPr/>
            <a:lstStyle/>
            <a:p>
              <a:endParaRPr lang="zh-CN" altLang="en-US"/>
            </a:p>
          </p:txBody>
        </p:sp>
        <p:sp>
          <p:nvSpPr>
            <p:cNvPr id="187659" name="Line 267"/>
            <p:cNvSpPr>
              <a:spLocks noChangeShapeType="1"/>
            </p:cNvSpPr>
            <p:nvPr/>
          </p:nvSpPr>
          <p:spPr bwMode="auto">
            <a:xfrm>
              <a:off x="4095" y="2444"/>
              <a:ext cx="1" cy="120"/>
            </a:xfrm>
            <a:prstGeom prst="line">
              <a:avLst/>
            </a:prstGeom>
            <a:noFill/>
            <a:ln w="9525" cap="rnd">
              <a:solidFill>
                <a:srgbClr val="FF0066"/>
              </a:solidFill>
              <a:round/>
              <a:headEnd/>
              <a:tailEnd/>
            </a:ln>
          </p:spPr>
          <p:txBody>
            <a:bodyPr/>
            <a:lstStyle/>
            <a:p>
              <a:endParaRPr lang="zh-CN" altLang="en-US"/>
            </a:p>
          </p:txBody>
        </p:sp>
        <p:sp>
          <p:nvSpPr>
            <p:cNvPr id="187660" name="Line 268"/>
            <p:cNvSpPr>
              <a:spLocks noChangeShapeType="1"/>
            </p:cNvSpPr>
            <p:nvPr/>
          </p:nvSpPr>
          <p:spPr bwMode="auto">
            <a:xfrm>
              <a:off x="4095" y="2564"/>
              <a:ext cx="28" cy="1"/>
            </a:xfrm>
            <a:prstGeom prst="line">
              <a:avLst/>
            </a:prstGeom>
            <a:noFill/>
            <a:ln w="9525" cap="rnd">
              <a:solidFill>
                <a:srgbClr val="000000"/>
              </a:solidFill>
              <a:round/>
              <a:headEnd/>
              <a:tailEnd/>
            </a:ln>
          </p:spPr>
          <p:txBody>
            <a:bodyPr/>
            <a:lstStyle/>
            <a:p>
              <a:endParaRPr lang="zh-CN" altLang="en-US"/>
            </a:p>
          </p:txBody>
        </p:sp>
        <p:sp>
          <p:nvSpPr>
            <p:cNvPr id="187661" name="Line 269"/>
            <p:cNvSpPr>
              <a:spLocks noChangeShapeType="1"/>
            </p:cNvSpPr>
            <p:nvPr/>
          </p:nvSpPr>
          <p:spPr bwMode="auto">
            <a:xfrm flipV="1">
              <a:off x="4123" y="2444"/>
              <a:ext cx="1" cy="120"/>
            </a:xfrm>
            <a:prstGeom prst="line">
              <a:avLst/>
            </a:prstGeom>
            <a:noFill/>
            <a:ln w="9525" cap="rnd">
              <a:solidFill>
                <a:srgbClr val="000000"/>
              </a:solidFill>
              <a:round/>
              <a:headEnd/>
              <a:tailEnd/>
            </a:ln>
          </p:spPr>
          <p:txBody>
            <a:bodyPr/>
            <a:lstStyle/>
            <a:p>
              <a:endParaRPr lang="zh-CN" altLang="en-US"/>
            </a:p>
          </p:txBody>
        </p:sp>
        <p:sp>
          <p:nvSpPr>
            <p:cNvPr id="187662" name="Line 270"/>
            <p:cNvSpPr>
              <a:spLocks noChangeShapeType="1"/>
            </p:cNvSpPr>
            <p:nvPr/>
          </p:nvSpPr>
          <p:spPr bwMode="auto">
            <a:xfrm>
              <a:off x="4123" y="2444"/>
              <a:ext cx="29" cy="1"/>
            </a:xfrm>
            <a:prstGeom prst="line">
              <a:avLst/>
            </a:prstGeom>
            <a:noFill/>
            <a:ln w="9525" cap="rnd">
              <a:solidFill>
                <a:srgbClr val="000000"/>
              </a:solidFill>
              <a:round/>
              <a:headEnd/>
              <a:tailEnd/>
            </a:ln>
          </p:spPr>
          <p:txBody>
            <a:bodyPr/>
            <a:lstStyle/>
            <a:p>
              <a:endParaRPr lang="zh-CN" altLang="en-US"/>
            </a:p>
          </p:txBody>
        </p:sp>
        <p:sp>
          <p:nvSpPr>
            <p:cNvPr id="187663" name="Line 271"/>
            <p:cNvSpPr>
              <a:spLocks noChangeShapeType="1"/>
            </p:cNvSpPr>
            <p:nvPr/>
          </p:nvSpPr>
          <p:spPr bwMode="auto">
            <a:xfrm>
              <a:off x="4152" y="2444"/>
              <a:ext cx="1" cy="120"/>
            </a:xfrm>
            <a:prstGeom prst="line">
              <a:avLst/>
            </a:prstGeom>
            <a:noFill/>
            <a:ln w="9525" cap="rnd">
              <a:solidFill>
                <a:srgbClr val="FF0066"/>
              </a:solidFill>
              <a:round/>
              <a:headEnd/>
              <a:tailEnd/>
            </a:ln>
          </p:spPr>
          <p:txBody>
            <a:bodyPr/>
            <a:lstStyle/>
            <a:p>
              <a:endParaRPr lang="zh-CN" altLang="en-US"/>
            </a:p>
          </p:txBody>
        </p:sp>
        <p:sp>
          <p:nvSpPr>
            <p:cNvPr id="187664" name="Line 272"/>
            <p:cNvSpPr>
              <a:spLocks noChangeShapeType="1"/>
            </p:cNvSpPr>
            <p:nvPr/>
          </p:nvSpPr>
          <p:spPr bwMode="auto">
            <a:xfrm>
              <a:off x="4152" y="2564"/>
              <a:ext cx="28" cy="1"/>
            </a:xfrm>
            <a:prstGeom prst="line">
              <a:avLst/>
            </a:prstGeom>
            <a:noFill/>
            <a:ln w="9525" cap="rnd">
              <a:solidFill>
                <a:srgbClr val="000000"/>
              </a:solidFill>
              <a:round/>
              <a:headEnd/>
              <a:tailEnd/>
            </a:ln>
          </p:spPr>
          <p:txBody>
            <a:bodyPr/>
            <a:lstStyle/>
            <a:p>
              <a:endParaRPr lang="zh-CN" altLang="en-US"/>
            </a:p>
          </p:txBody>
        </p:sp>
        <p:sp>
          <p:nvSpPr>
            <p:cNvPr id="187665" name="Line 273"/>
            <p:cNvSpPr>
              <a:spLocks noChangeShapeType="1"/>
            </p:cNvSpPr>
            <p:nvPr/>
          </p:nvSpPr>
          <p:spPr bwMode="auto">
            <a:xfrm flipV="1">
              <a:off x="4180" y="2444"/>
              <a:ext cx="1" cy="120"/>
            </a:xfrm>
            <a:prstGeom prst="line">
              <a:avLst/>
            </a:prstGeom>
            <a:noFill/>
            <a:ln w="9525" cap="rnd">
              <a:solidFill>
                <a:srgbClr val="000000"/>
              </a:solidFill>
              <a:round/>
              <a:headEnd/>
              <a:tailEnd/>
            </a:ln>
          </p:spPr>
          <p:txBody>
            <a:bodyPr/>
            <a:lstStyle/>
            <a:p>
              <a:endParaRPr lang="zh-CN" altLang="en-US"/>
            </a:p>
          </p:txBody>
        </p:sp>
        <p:sp>
          <p:nvSpPr>
            <p:cNvPr id="187666" name="Line 274"/>
            <p:cNvSpPr>
              <a:spLocks noChangeShapeType="1"/>
            </p:cNvSpPr>
            <p:nvPr/>
          </p:nvSpPr>
          <p:spPr bwMode="auto">
            <a:xfrm>
              <a:off x="4180" y="2444"/>
              <a:ext cx="28" cy="1"/>
            </a:xfrm>
            <a:prstGeom prst="line">
              <a:avLst/>
            </a:prstGeom>
            <a:noFill/>
            <a:ln w="9525" cap="rnd">
              <a:solidFill>
                <a:srgbClr val="000000"/>
              </a:solidFill>
              <a:round/>
              <a:headEnd/>
              <a:tailEnd/>
            </a:ln>
          </p:spPr>
          <p:txBody>
            <a:bodyPr/>
            <a:lstStyle/>
            <a:p>
              <a:endParaRPr lang="zh-CN" altLang="en-US"/>
            </a:p>
          </p:txBody>
        </p:sp>
        <p:sp>
          <p:nvSpPr>
            <p:cNvPr id="187667" name="Line 275"/>
            <p:cNvSpPr>
              <a:spLocks noChangeShapeType="1"/>
            </p:cNvSpPr>
            <p:nvPr/>
          </p:nvSpPr>
          <p:spPr bwMode="auto">
            <a:xfrm>
              <a:off x="4208" y="2444"/>
              <a:ext cx="1" cy="120"/>
            </a:xfrm>
            <a:prstGeom prst="line">
              <a:avLst/>
            </a:prstGeom>
            <a:noFill/>
            <a:ln w="9525" cap="rnd">
              <a:solidFill>
                <a:srgbClr val="FF0066"/>
              </a:solidFill>
              <a:round/>
              <a:headEnd/>
              <a:tailEnd/>
            </a:ln>
          </p:spPr>
          <p:txBody>
            <a:bodyPr/>
            <a:lstStyle/>
            <a:p>
              <a:endParaRPr lang="zh-CN" altLang="en-US"/>
            </a:p>
          </p:txBody>
        </p:sp>
        <p:sp>
          <p:nvSpPr>
            <p:cNvPr id="187668" name="Line 276"/>
            <p:cNvSpPr>
              <a:spLocks noChangeShapeType="1"/>
            </p:cNvSpPr>
            <p:nvPr/>
          </p:nvSpPr>
          <p:spPr bwMode="auto">
            <a:xfrm>
              <a:off x="4208" y="2564"/>
              <a:ext cx="28" cy="1"/>
            </a:xfrm>
            <a:prstGeom prst="line">
              <a:avLst/>
            </a:prstGeom>
            <a:noFill/>
            <a:ln w="9525" cap="rnd">
              <a:solidFill>
                <a:srgbClr val="000000"/>
              </a:solidFill>
              <a:round/>
              <a:headEnd/>
              <a:tailEnd/>
            </a:ln>
          </p:spPr>
          <p:txBody>
            <a:bodyPr/>
            <a:lstStyle/>
            <a:p>
              <a:endParaRPr lang="zh-CN" altLang="en-US"/>
            </a:p>
          </p:txBody>
        </p:sp>
        <p:sp>
          <p:nvSpPr>
            <p:cNvPr id="187669" name="Line 277"/>
            <p:cNvSpPr>
              <a:spLocks noChangeShapeType="1"/>
            </p:cNvSpPr>
            <p:nvPr/>
          </p:nvSpPr>
          <p:spPr bwMode="auto">
            <a:xfrm flipV="1">
              <a:off x="4236" y="2444"/>
              <a:ext cx="1" cy="120"/>
            </a:xfrm>
            <a:prstGeom prst="line">
              <a:avLst/>
            </a:prstGeom>
            <a:noFill/>
            <a:ln w="9525" cap="rnd">
              <a:solidFill>
                <a:srgbClr val="000000"/>
              </a:solidFill>
              <a:round/>
              <a:headEnd/>
              <a:tailEnd/>
            </a:ln>
          </p:spPr>
          <p:txBody>
            <a:bodyPr/>
            <a:lstStyle/>
            <a:p>
              <a:endParaRPr lang="zh-CN" altLang="en-US"/>
            </a:p>
          </p:txBody>
        </p:sp>
        <p:sp>
          <p:nvSpPr>
            <p:cNvPr id="187670" name="Line 278"/>
            <p:cNvSpPr>
              <a:spLocks noChangeShapeType="1"/>
            </p:cNvSpPr>
            <p:nvPr/>
          </p:nvSpPr>
          <p:spPr bwMode="auto">
            <a:xfrm>
              <a:off x="4236" y="2444"/>
              <a:ext cx="29" cy="1"/>
            </a:xfrm>
            <a:prstGeom prst="line">
              <a:avLst/>
            </a:prstGeom>
            <a:noFill/>
            <a:ln w="9525" cap="rnd">
              <a:solidFill>
                <a:srgbClr val="000000"/>
              </a:solidFill>
              <a:round/>
              <a:headEnd/>
              <a:tailEnd/>
            </a:ln>
          </p:spPr>
          <p:txBody>
            <a:bodyPr/>
            <a:lstStyle/>
            <a:p>
              <a:endParaRPr lang="zh-CN" altLang="en-US"/>
            </a:p>
          </p:txBody>
        </p:sp>
        <p:sp>
          <p:nvSpPr>
            <p:cNvPr id="187671" name="Line 279"/>
            <p:cNvSpPr>
              <a:spLocks noChangeShapeType="1"/>
            </p:cNvSpPr>
            <p:nvPr/>
          </p:nvSpPr>
          <p:spPr bwMode="auto">
            <a:xfrm>
              <a:off x="4265" y="2444"/>
              <a:ext cx="1" cy="120"/>
            </a:xfrm>
            <a:prstGeom prst="line">
              <a:avLst/>
            </a:prstGeom>
            <a:noFill/>
            <a:ln w="9525" cap="rnd">
              <a:solidFill>
                <a:srgbClr val="FF0066"/>
              </a:solidFill>
              <a:round/>
              <a:headEnd/>
              <a:tailEnd/>
            </a:ln>
          </p:spPr>
          <p:txBody>
            <a:bodyPr/>
            <a:lstStyle/>
            <a:p>
              <a:endParaRPr lang="zh-CN" altLang="en-US"/>
            </a:p>
          </p:txBody>
        </p:sp>
        <p:sp>
          <p:nvSpPr>
            <p:cNvPr id="187672" name="Line 280"/>
            <p:cNvSpPr>
              <a:spLocks noChangeShapeType="1"/>
            </p:cNvSpPr>
            <p:nvPr/>
          </p:nvSpPr>
          <p:spPr bwMode="auto">
            <a:xfrm>
              <a:off x="4265" y="2564"/>
              <a:ext cx="28" cy="1"/>
            </a:xfrm>
            <a:prstGeom prst="line">
              <a:avLst/>
            </a:prstGeom>
            <a:noFill/>
            <a:ln w="9525" cap="rnd">
              <a:solidFill>
                <a:srgbClr val="000000"/>
              </a:solidFill>
              <a:round/>
              <a:headEnd/>
              <a:tailEnd/>
            </a:ln>
          </p:spPr>
          <p:txBody>
            <a:bodyPr/>
            <a:lstStyle/>
            <a:p>
              <a:endParaRPr lang="zh-CN" altLang="en-US"/>
            </a:p>
          </p:txBody>
        </p:sp>
      </p:grpSp>
      <p:sp>
        <p:nvSpPr>
          <p:cNvPr id="187673" name="Line 281"/>
          <p:cNvSpPr>
            <a:spLocks noChangeShapeType="1"/>
          </p:cNvSpPr>
          <p:nvPr/>
        </p:nvSpPr>
        <p:spPr bwMode="auto">
          <a:xfrm flipV="1">
            <a:off x="7215188" y="820738"/>
            <a:ext cx="1587" cy="236537"/>
          </a:xfrm>
          <a:prstGeom prst="line">
            <a:avLst/>
          </a:prstGeom>
          <a:noFill/>
          <a:ln w="9525" cap="rnd">
            <a:solidFill>
              <a:srgbClr val="000000"/>
            </a:solidFill>
            <a:round/>
            <a:headEnd/>
            <a:tailEnd/>
          </a:ln>
        </p:spPr>
        <p:txBody>
          <a:bodyPr/>
          <a:lstStyle/>
          <a:p>
            <a:endParaRPr lang="zh-CN" altLang="en-US"/>
          </a:p>
        </p:txBody>
      </p:sp>
      <p:sp>
        <p:nvSpPr>
          <p:cNvPr id="187674" name="Line 282"/>
          <p:cNvSpPr>
            <a:spLocks noChangeShapeType="1"/>
          </p:cNvSpPr>
          <p:nvPr/>
        </p:nvSpPr>
        <p:spPr bwMode="auto">
          <a:xfrm>
            <a:off x="7215188" y="820738"/>
            <a:ext cx="55562" cy="3175"/>
          </a:xfrm>
          <a:prstGeom prst="line">
            <a:avLst/>
          </a:prstGeom>
          <a:noFill/>
          <a:ln w="9525" cap="rnd">
            <a:solidFill>
              <a:srgbClr val="000000"/>
            </a:solidFill>
            <a:round/>
            <a:headEnd/>
            <a:tailEnd/>
          </a:ln>
        </p:spPr>
        <p:txBody>
          <a:bodyPr/>
          <a:lstStyle/>
          <a:p>
            <a:endParaRPr lang="zh-CN" altLang="en-US"/>
          </a:p>
        </p:txBody>
      </p:sp>
      <p:sp>
        <p:nvSpPr>
          <p:cNvPr id="187675" name="Line 283"/>
          <p:cNvSpPr>
            <a:spLocks noChangeShapeType="1"/>
          </p:cNvSpPr>
          <p:nvPr/>
        </p:nvSpPr>
        <p:spPr bwMode="auto">
          <a:xfrm>
            <a:off x="7270750" y="820738"/>
            <a:ext cx="1588" cy="236537"/>
          </a:xfrm>
          <a:prstGeom prst="line">
            <a:avLst/>
          </a:prstGeom>
          <a:noFill/>
          <a:ln w="9525" cap="rnd">
            <a:solidFill>
              <a:srgbClr val="FF0066"/>
            </a:solidFill>
            <a:round/>
            <a:headEnd/>
            <a:tailEnd/>
          </a:ln>
        </p:spPr>
        <p:txBody>
          <a:bodyPr/>
          <a:lstStyle/>
          <a:p>
            <a:endParaRPr lang="zh-CN" altLang="en-US"/>
          </a:p>
        </p:txBody>
      </p:sp>
      <p:sp>
        <p:nvSpPr>
          <p:cNvPr id="187676" name="Line 284"/>
          <p:cNvSpPr>
            <a:spLocks noChangeShapeType="1"/>
          </p:cNvSpPr>
          <p:nvPr/>
        </p:nvSpPr>
        <p:spPr bwMode="auto">
          <a:xfrm>
            <a:off x="7270750" y="1057275"/>
            <a:ext cx="57150" cy="3175"/>
          </a:xfrm>
          <a:prstGeom prst="line">
            <a:avLst/>
          </a:prstGeom>
          <a:noFill/>
          <a:ln w="9525" cap="rnd">
            <a:solidFill>
              <a:srgbClr val="000000"/>
            </a:solidFill>
            <a:round/>
            <a:headEnd/>
            <a:tailEnd/>
          </a:ln>
        </p:spPr>
        <p:txBody>
          <a:bodyPr/>
          <a:lstStyle/>
          <a:p>
            <a:endParaRPr lang="zh-CN" altLang="en-US"/>
          </a:p>
        </p:txBody>
      </p:sp>
      <p:sp>
        <p:nvSpPr>
          <p:cNvPr id="187677" name="Line 285"/>
          <p:cNvSpPr>
            <a:spLocks noChangeShapeType="1"/>
          </p:cNvSpPr>
          <p:nvPr/>
        </p:nvSpPr>
        <p:spPr bwMode="auto">
          <a:xfrm flipV="1">
            <a:off x="7327900" y="820738"/>
            <a:ext cx="1588" cy="236537"/>
          </a:xfrm>
          <a:prstGeom prst="line">
            <a:avLst/>
          </a:prstGeom>
          <a:noFill/>
          <a:ln w="9525" cap="rnd">
            <a:solidFill>
              <a:srgbClr val="000000"/>
            </a:solidFill>
            <a:round/>
            <a:headEnd/>
            <a:tailEnd/>
          </a:ln>
        </p:spPr>
        <p:txBody>
          <a:bodyPr/>
          <a:lstStyle/>
          <a:p>
            <a:endParaRPr lang="zh-CN" altLang="en-US"/>
          </a:p>
        </p:txBody>
      </p:sp>
      <p:sp>
        <p:nvSpPr>
          <p:cNvPr id="187678" name="Line 286"/>
          <p:cNvSpPr>
            <a:spLocks noChangeShapeType="1"/>
          </p:cNvSpPr>
          <p:nvPr/>
        </p:nvSpPr>
        <p:spPr bwMode="auto">
          <a:xfrm>
            <a:off x="7327900" y="820738"/>
            <a:ext cx="55563" cy="3175"/>
          </a:xfrm>
          <a:prstGeom prst="line">
            <a:avLst/>
          </a:prstGeom>
          <a:noFill/>
          <a:ln w="9525" cap="rnd">
            <a:solidFill>
              <a:srgbClr val="000000"/>
            </a:solidFill>
            <a:round/>
            <a:headEnd/>
            <a:tailEnd/>
          </a:ln>
        </p:spPr>
        <p:txBody>
          <a:bodyPr/>
          <a:lstStyle/>
          <a:p>
            <a:endParaRPr lang="zh-CN" altLang="en-US"/>
          </a:p>
        </p:txBody>
      </p:sp>
      <p:sp>
        <p:nvSpPr>
          <p:cNvPr id="187679" name="Line 287"/>
          <p:cNvSpPr>
            <a:spLocks noChangeShapeType="1"/>
          </p:cNvSpPr>
          <p:nvPr/>
        </p:nvSpPr>
        <p:spPr bwMode="auto">
          <a:xfrm>
            <a:off x="7383463" y="820738"/>
            <a:ext cx="1587" cy="236537"/>
          </a:xfrm>
          <a:prstGeom prst="line">
            <a:avLst/>
          </a:prstGeom>
          <a:noFill/>
          <a:ln w="9525" cap="rnd">
            <a:solidFill>
              <a:srgbClr val="FF0066"/>
            </a:solidFill>
            <a:round/>
            <a:headEnd/>
            <a:tailEnd/>
          </a:ln>
        </p:spPr>
        <p:txBody>
          <a:bodyPr/>
          <a:lstStyle/>
          <a:p>
            <a:endParaRPr lang="zh-CN" altLang="en-US"/>
          </a:p>
        </p:txBody>
      </p:sp>
      <p:sp>
        <p:nvSpPr>
          <p:cNvPr id="187680" name="Line 288"/>
          <p:cNvSpPr>
            <a:spLocks noChangeShapeType="1"/>
          </p:cNvSpPr>
          <p:nvPr/>
        </p:nvSpPr>
        <p:spPr bwMode="auto">
          <a:xfrm>
            <a:off x="7383463" y="1057275"/>
            <a:ext cx="53975" cy="3175"/>
          </a:xfrm>
          <a:prstGeom prst="line">
            <a:avLst/>
          </a:prstGeom>
          <a:noFill/>
          <a:ln w="9525" cap="rnd">
            <a:solidFill>
              <a:srgbClr val="000000"/>
            </a:solidFill>
            <a:round/>
            <a:headEnd/>
            <a:tailEnd/>
          </a:ln>
        </p:spPr>
        <p:txBody>
          <a:bodyPr/>
          <a:lstStyle/>
          <a:p>
            <a:endParaRPr lang="zh-CN" altLang="en-US"/>
          </a:p>
        </p:txBody>
      </p:sp>
      <p:sp>
        <p:nvSpPr>
          <p:cNvPr id="187681" name="Rectangle 289"/>
          <p:cNvSpPr>
            <a:spLocks noChangeArrowheads="1"/>
          </p:cNvSpPr>
          <p:nvPr/>
        </p:nvSpPr>
        <p:spPr bwMode="auto">
          <a:xfrm>
            <a:off x="1185863" y="766763"/>
            <a:ext cx="153987" cy="152400"/>
          </a:xfrm>
          <a:prstGeom prst="rect">
            <a:avLst/>
          </a:prstGeom>
          <a:noFill/>
          <a:ln w="9525">
            <a:noFill/>
            <a:miter lim="800000"/>
            <a:headEnd/>
            <a:tailEnd/>
          </a:ln>
        </p:spPr>
        <p:txBody>
          <a:bodyPr wrap="none" lIns="0" tIns="0" rIns="0" bIns="0">
            <a:spAutoFit/>
          </a:bodyPr>
          <a:lstStyle/>
          <a:p>
            <a:r>
              <a:rPr kumimoji="1" lang="en-US" altLang="zh-CN" sz="1000">
                <a:solidFill>
                  <a:srgbClr val="000000"/>
                </a:solidFill>
                <a:latin typeface="Times New Roman" pitchFamily="18" charset="0"/>
              </a:rPr>
              <a:t>RF</a:t>
            </a:r>
            <a:endParaRPr kumimoji="1" lang="en-US" altLang="zh-CN" sz="2400">
              <a:latin typeface="Times New Roman" pitchFamily="18" charset="0"/>
            </a:endParaRPr>
          </a:p>
        </p:txBody>
      </p:sp>
      <p:sp>
        <p:nvSpPr>
          <p:cNvPr id="187682" name="Rectangle 290"/>
          <p:cNvSpPr>
            <a:spLocks noChangeArrowheads="1"/>
          </p:cNvSpPr>
          <p:nvPr/>
        </p:nvSpPr>
        <p:spPr bwMode="auto">
          <a:xfrm>
            <a:off x="1039813" y="958850"/>
            <a:ext cx="188912" cy="152400"/>
          </a:xfrm>
          <a:prstGeom prst="rect">
            <a:avLst/>
          </a:prstGeom>
          <a:noFill/>
          <a:ln w="9525">
            <a:noFill/>
            <a:miter lim="800000"/>
            <a:headEnd/>
            <a:tailEnd/>
          </a:ln>
        </p:spPr>
        <p:txBody>
          <a:bodyPr wrap="none" lIns="0" tIns="0" rIns="0" bIns="0">
            <a:spAutoFit/>
          </a:bodyPr>
          <a:lstStyle/>
          <a:p>
            <a:r>
              <a:rPr kumimoji="1" lang="en-US" altLang="zh-CN" sz="1000">
                <a:solidFill>
                  <a:srgbClr val="000000"/>
                </a:solidFill>
                <a:latin typeface="Times New Roman" pitchFamily="18" charset="0"/>
              </a:rPr>
              <a:t>499</a:t>
            </a:r>
            <a:endParaRPr kumimoji="1" lang="en-US" altLang="zh-CN" sz="2400">
              <a:latin typeface="Times New Roman" pitchFamily="18" charset="0"/>
            </a:endParaRPr>
          </a:p>
        </p:txBody>
      </p:sp>
      <p:sp>
        <p:nvSpPr>
          <p:cNvPr id="187683" name="Rectangle 291"/>
          <p:cNvSpPr>
            <a:spLocks noChangeArrowheads="1"/>
          </p:cNvSpPr>
          <p:nvPr/>
        </p:nvSpPr>
        <p:spPr bwMode="auto">
          <a:xfrm>
            <a:off x="1263650" y="958850"/>
            <a:ext cx="261938" cy="152400"/>
          </a:xfrm>
          <a:prstGeom prst="rect">
            <a:avLst/>
          </a:prstGeom>
          <a:noFill/>
          <a:ln w="9525">
            <a:noFill/>
            <a:miter lim="800000"/>
            <a:headEnd/>
            <a:tailEnd/>
          </a:ln>
        </p:spPr>
        <p:txBody>
          <a:bodyPr wrap="none" lIns="0" tIns="0" rIns="0" bIns="0">
            <a:spAutoFit/>
          </a:bodyPr>
          <a:lstStyle/>
          <a:p>
            <a:r>
              <a:rPr kumimoji="1" lang="en-US" altLang="zh-CN" sz="1000">
                <a:solidFill>
                  <a:srgbClr val="000000"/>
                </a:solidFill>
                <a:latin typeface="Times New Roman" pitchFamily="18" charset="0"/>
              </a:rPr>
              <a:t>MHz</a:t>
            </a:r>
            <a:endParaRPr kumimoji="1" lang="en-US" altLang="zh-CN" sz="2400">
              <a:latin typeface="Times New Roman" pitchFamily="18" charset="0"/>
            </a:endParaRPr>
          </a:p>
        </p:txBody>
      </p:sp>
      <p:sp>
        <p:nvSpPr>
          <p:cNvPr id="187684" name="Oval 292"/>
          <p:cNvSpPr>
            <a:spLocks noChangeArrowheads="1"/>
          </p:cNvSpPr>
          <p:nvPr/>
        </p:nvSpPr>
        <p:spPr bwMode="auto">
          <a:xfrm>
            <a:off x="1663700" y="1235075"/>
            <a:ext cx="53975" cy="179388"/>
          </a:xfrm>
          <a:prstGeom prst="ellipse">
            <a:avLst/>
          </a:prstGeom>
          <a:solidFill>
            <a:srgbClr val="00CC99"/>
          </a:solidFill>
          <a:ln w="0">
            <a:solidFill>
              <a:srgbClr val="000000"/>
            </a:solidFill>
            <a:round/>
            <a:headEnd/>
            <a:tailEnd/>
          </a:ln>
        </p:spPr>
        <p:txBody>
          <a:bodyPr/>
          <a:lstStyle/>
          <a:p>
            <a:endParaRPr lang="zh-CN" altLang="en-US"/>
          </a:p>
        </p:txBody>
      </p:sp>
      <p:sp>
        <p:nvSpPr>
          <p:cNvPr id="187685" name="Oval 293"/>
          <p:cNvSpPr>
            <a:spLocks noChangeArrowheads="1"/>
          </p:cNvSpPr>
          <p:nvPr/>
        </p:nvSpPr>
        <p:spPr bwMode="auto">
          <a:xfrm>
            <a:off x="1663700" y="1235075"/>
            <a:ext cx="53975" cy="179388"/>
          </a:xfrm>
          <a:prstGeom prst="ellipse">
            <a:avLst/>
          </a:prstGeom>
          <a:noFill/>
          <a:ln w="9525" cap="rnd">
            <a:solidFill>
              <a:srgbClr val="000000"/>
            </a:solidFill>
            <a:round/>
            <a:headEnd/>
            <a:tailEnd/>
          </a:ln>
        </p:spPr>
        <p:txBody>
          <a:bodyPr/>
          <a:lstStyle/>
          <a:p>
            <a:endParaRPr lang="zh-CN" altLang="en-US"/>
          </a:p>
        </p:txBody>
      </p:sp>
      <p:sp>
        <p:nvSpPr>
          <p:cNvPr id="187686" name="Oval 294"/>
          <p:cNvSpPr>
            <a:spLocks noChangeArrowheads="1"/>
          </p:cNvSpPr>
          <p:nvPr/>
        </p:nvSpPr>
        <p:spPr bwMode="auto">
          <a:xfrm>
            <a:off x="2108200" y="1235075"/>
            <a:ext cx="55563" cy="179388"/>
          </a:xfrm>
          <a:prstGeom prst="ellipse">
            <a:avLst/>
          </a:prstGeom>
          <a:solidFill>
            <a:srgbClr val="00CC99"/>
          </a:solidFill>
          <a:ln w="0">
            <a:solidFill>
              <a:srgbClr val="000000"/>
            </a:solidFill>
            <a:round/>
            <a:headEnd/>
            <a:tailEnd/>
          </a:ln>
        </p:spPr>
        <p:txBody>
          <a:bodyPr/>
          <a:lstStyle/>
          <a:p>
            <a:endParaRPr lang="zh-CN" altLang="en-US"/>
          </a:p>
        </p:txBody>
      </p:sp>
      <p:sp>
        <p:nvSpPr>
          <p:cNvPr id="187687" name="Oval 295"/>
          <p:cNvSpPr>
            <a:spLocks noChangeArrowheads="1"/>
          </p:cNvSpPr>
          <p:nvPr/>
        </p:nvSpPr>
        <p:spPr bwMode="auto">
          <a:xfrm>
            <a:off x="2108200" y="1235075"/>
            <a:ext cx="55563" cy="179388"/>
          </a:xfrm>
          <a:prstGeom prst="ellipse">
            <a:avLst/>
          </a:prstGeom>
          <a:noFill/>
          <a:ln w="9525" cap="rnd">
            <a:solidFill>
              <a:srgbClr val="000000"/>
            </a:solidFill>
            <a:round/>
            <a:headEnd/>
            <a:tailEnd/>
          </a:ln>
        </p:spPr>
        <p:txBody>
          <a:bodyPr/>
          <a:lstStyle/>
          <a:p>
            <a:endParaRPr lang="zh-CN" altLang="en-US"/>
          </a:p>
        </p:txBody>
      </p:sp>
      <p:sp>
        <p:nvSpPr>
          <p:cNvPr id="187688" name="Oval 296"/>
          <p:cNvSpPr>
            <a:spLocks noChangeArrowheads="1"/>
          </p:cNvSpPr>
          <p:nvPr/>
        </p:nvSpPr>
        <p:spPr bwMode="auto">
          <a:xfrm>
            <a:off x="2555875" y="1235075"/>
            <a:ext cx="55563" cy="179388"/>
          </a:xfrm>
          <a:prstGeom prst="ellipse">
            <a:avLst/>
          </a:prstGeom>
          <a:solidFill>
            <a:srgbClr val="00CC99"/>
          </a:solidFill>
          <a:ln w="0">
            <a:solidFill>
              <a:srgbClr val="000000"/>
            </a:solidFill>
            <a:round/>
            <a:headEnd/>
            <a:tailEnd/>
          </a:ln>
        </p:spPr>
        <p:txBody>
          <a:bodyPr/>
          <a:lstStyle/>
          <a:p>
            <a:endParaRPr lang="zh-CN" altLang="en-US"/>
          </a:p>
        </p:txBody>
      </p:sp>
      <p:sp>
        <p:nvSpPr>
          <p:cNvPr id="187689" name="Oval 297"/>
          <p:cNvSpPr>
            <a:spLocks noChangeArrowheads="1"/>
          </p:cNvSpPr>
          <p:nvPr/>
        </p:nvSpPr>
        <p:spPr bwMode="auto">
          <a:xfrm>
            <a:off x="2555875" y="1235075"/>
            <a:ext cx="55563" cy="179388"/>
          </a:xfrm>
          <a:prstGeom prst="ellipse">
            <a:avLst/>
          </a:prstGeom>
          <a:noFill/>
          <a:ln w="9525" cap="rnd">
            <a:solidFill>
              <a:srgbClr val="000000"/>
            </a:solidFill>
            <a:round/>
            <a:headEnd/>
            <a:tailEnd/>
          </a:ln>
        </p:spPr>
        <p:txBody>
          <a:bodyPr/>
          <a:lstStyle/>
          <a:p>
            <a:endParaRPr lang="zh-CN" altLang="en-US"/>
          </a:p>
        </p:txBody>
      </p:sp>
      <p:sp>
        <p:nvSpPr>
          <p:cNvPr id="187690" name="Oval 298"/>
          <p:cNvSpPr>
            <a:spLocks noChangeArrowheads="1"/>
          </p:cNvSpPr>
          <p:nvPr/>
        </p:nvSpPr>
        <p:spPr bwMode="auto">
          <a:xfrm>
            <a:off x="3001963" y="1235075"/>
            <a:ext cx="55562" cy="179388"/>
          </a:xfrm>
          <a:prstGeom prst="ellipse">
            <a:avLst/>
          </a:prstGeom>
          <a:solidFill>
            <a:srgbClr val="00CC99"/>
          </a:solidFill>
          <a:ln w="0">
            <a:solidFill>
              <a:srgbClr val="000000"/>
            </a:solidFill>
            <a:round/>
            <a:headEnd/>
            <a:tailEnd/>
          </a:ln>
        </p:spPr>
        <p:txBody>
          <a:bodyPr/>
          <a:lstStyle/>
          <a:p>
            <a:endParaRPr lang="zh-CN" altLang="en-US"/>
          </a:p>
        </p:txBody>
      </p:sp>
      <p:sp>
        <p:nvSpPr>
          <p:cNvPr id="187691" name="Oval 299"/>
          <p:cNvSpPr>
            <a:spLocks noChangeArrowheads="1"/>
          </p:cNvSpPr>
          <p:nvPr/>
        </p:nvSpPr>
        <p:spPr bwMode="auto">
          <a:xfrm>
            <a:off x="3001963" y="1235075"/>
            <a:ext cx="55562" cy="179388"/>
          </a:xfrm>
          <a:prstGeom prst="ellipse">
            <a:avLst/>
          </a:prstGeom>
          <a:noFill/>
          <a:ln w="9525" cap="rnd">
            <a:solidFill>
              <a:srgbClr val="000000"/>
            </a:solidFill>
            <a:round/>
            <a:headEnd/>
            <a:tailEnd/>
          </a:ln>
        </p:spPr>
        <p:txBody>
          <a:bodyPr/>
          <a:lstStyle/>
          <a:p>
            <a:endParaRPr lang="zh-CN" altLang="en-US"/>
          </a:p>
        </p:txBody>
      </p:sp>
      <p:sp>
        <p:nvSpPr>
          <p:cNvPr id="187692" name="Oval 300"/>
          <p:cNvSpPr>
            <a:spLocks noChangeArrowheads="1"/>
          </p:cNvSpPr>
          <p:nvPr/>
        </p:nvSpPr>
        <p:spPr bwMode="auto">
          <a:xfrm>
            <a:off x="3449638" y="1235075"/>
            <a:ext cx="55562" cy="179388"/>
          </a:xfrm>
          <a:prstGeom prst="ellipse">
            <a:avLst/>
          </a:prstGeom>
          <a:solidFill>
            <a:srgbClr val="00CC99"/>
          </a:solidFill>
          <a:ln w="0">
            <a:solidFill>
              <a:srgbClr val="000000"/>
            </a:solidFill>
            <a:round/>
            <a:headEnd/>
            <a:tailEnd/>
          </a:ln>
        </p:spPr>
        <p:txBody>
          <a:bodyPr/>
          <a:lstStyle/>
          <a:p>
            <a:endParaRPr lang="zh-CN" altLang="en-US"/>
          </a:p>
        </p:txBody>
      </p:sp>
      <p:sp>
        <p:nvSpPr>
          <p:cNvPr id="187693" name="Oval 301"/>
          <p:cNvSpPr>
            <a:spLocks noChangeArrowheads="1"/>
          </p:cNvSpPr>
          <p:nvPr/>
        </p:nvSpPr>
        <p:spPr bwMode="auto">
          <a:xfrm>
            <a:off x="3449638" y="1235075"/>
            <a:ext cx="55562" cy="179388"/>
          </a:xfrm>
          <a:prstGeom prst="ellipse">
            <a:avLst/>
          </a:prstGeom>
          <a:noFill/>
          <a:ln w="9525" cap="rnd">
            <a:solidFill>
              <a:srgbClr val="000000"/>
            </a:solidFill>
            <a:round/>
            <a:headEnd/>
            <a:tailEnd/>
          </a:ln>
        </p:spPr>
        <p:txBody>
          <a:bodyPr/>
          <a:lstStyle/>
          <a:p>
            <a:endParaRPr lang="zh-CN" altLang="en-US"/>
          </a:p>
        </p:txBody>
      </p:sp>
      <p:sp>
        <p:nvSpPr>
          <p:cNvPr id="187694" name="Oval 302"/>
          <p:cNvSpPr>
            <a:spLocks noChangeArrowheads="1"/>
          </p:cNvSpPr>
          <p:nvPr/>
        </p:nvSpPr>
        <p:spPr bwMode="auto">
          <a:xfrm>
            <a:off x="3895725" y="1235075"/>
            <a:ext cx="53975" cy="179388"/>
          </a:xfrm>
          <a:prstGeom prst="ellipse">
            <a:avLst/>
          </a:prstGeom>
          <a:solidFill>
            <a:srgbClr val="00CC99"/>
          </a:solidFill>
          <a:ln w="0">
            <a:solidFill>
              <a:srgbClr val="000000"/>
            </a:solidFill>
            <a:round/>
            <a:headEnd/>
            <a:tailEnd/>
          </a:ln>
        </p:spPr>
        <p:txBody>
          <a:bodyPr/>
          <a:lstStyle/>
          <a:p>
            <a:endParaRPr lang="zh-CN" altLang="en-US"/>
          </a:p>
        </p:txBody>
      </p:sp>
      <p:sp>
        <p:nvSpPr>
          <p:cNvPr id="187695" name="Oval 303"/>
          <p:cNvSpPr>
            <a:spLocks noChangeArrowheads="1"/>
          </p:cNvSpPr>
          <p:nvPr/>
        </p:nvSpPr>
        <p:spPr bwMode="auto">
          <a:xfrm>
            <a:off x="3895725" y="1235075"/>
            <a:ext cx="53975" cy="179388"/>
          </a:xfrm>
          <a:prstGeom prst="ellipse">
            <a:avLst/>
          </a:prstGeom>
          <a:noFill/>
          <a:ln w="9525" cap="rnd">
            <a:solidFill>
              <a:srgbClr val="000000"/>
            </a:solidFill>
            <a:round/>
            <a:headEnd/>
            <a:tailEnd/>
          </a:ln>
        </p:spPr>
        <p:txBody>
          <a:bodyPr/>
          <a:lstStyle/>
          <a:p>
            <a:endParaRPr lang="zh-CN" altLang="en-US"/>
          </a:p>
        </p:txBody>
      </p:sp>
      <p:sp>
        <p:nvSpPr>
          <p:cNvPr id="187696" name="Oval 304"/>
          <p:cNvSpPr>
            <a:spLocks noChangeArrowheads="1"/>
          </p:cNvSpPr>
          <p:nvPr/>
        </p:nvSpPr>
        <p:spPr bwMode="auto">
          <a:xfrm>
            <a:off x="4340225" y="1235075"/>
            <a:ext cx="57150" cy="179388"/>
          </a:xfrm>
          <a:prstGeom prst="ellipse">
            <a:avLst/>
          </a:prstGeom>
          <a:solidFill>
            <a:srgbClr val="00CC99"/>
          </a:solidFill>
          <a:ln w="0">
            <a:solidFill>
              <a:srgbClr val="000000"/>
            </a:solidFill>
            <a:round/>
            <a:headEnd/>
            <a:tailEnd/>
          </a:ln>
        </p:spPr>
        <p:txBody>
          <a:bodyPr/>
          <a:lstStyle/>
          <a:p>
            <a:endParaRPr lang="zh-CN" altLang="en-US"/>
          </a:p>
        </p:txBody>
      </p:sp>
      <p:sp>
        <p:nvSpPr>
          <p:cNvPr id="187697" name="Oval 305"/>
          <p:cNvSpPr>
            <a:spLocks noChangeArrowheads="1"/>
          </p:cNvSpPr>
          <p:nvPr/>
        </p:nvSpPr>
        <p:spPr bwMode="auto">
          <a:xfrm>
            <a:off x="4340225" y="1235075"/>
            <a:ext cx="57150" cy="179388"/>
          </a:xfrm>
          <a:prstGeom prst="ellipse">
            <a:avLst/>
          </a:prstGeom>
          <a:noFill/>
          <a:ln w="9525" cap="rnd">
            <a:solidFill>
              <a:srgbClr val="000000"/>
            </a:solidFill>
            <a:round/>
            <a:headEnd/>
            <a:tailEnd/>
          </a:ln>
        </p:spPr>
        <p:txBody>
          <a:bodyPr/>
          <a:lstStyle/>
          <a:p>
            <a:endParaRPr lang="zh-CN" altLang="en-US"/>
          </a:p>
        </p:txBody>
      </p:sp>
      <p:sp>
        <p:nvSpPr>
          <p:cNvPr id="187698" name="Oval 306"/>
          <p:cNvSpPr>
            <a:spLocks noChangeArrowheads="1"/>
          </p:cNvSpPr>
          <p:nvPr/>
        </p:nvSpPr>
        <p:spPr bwMode="auto">
          <a:xfrm>
            <a:off x="4787900" y="1235075"/>
            <a:ext cx="55563" cy="179388"/>
          </a:xfrm>
          <a:prstGeom prst="ellipse">
            <a:avLst/>
          </a:prstGeom>
          <a:solidFill>
            <a:srgbClr val="00CC99"/>
          </a:solidFill>
          <a:ln w="0">
            <a:solidFill>
              <a:srgbClr val="000000"/>
            </a:solidFill>
            <a:round/>
            <a:headEnd/>
            <a:tailEnd/>
          </a:ln>
        </p:spPr>
        <p:txBody>
          <a:bodyPr/>
          <a:lstStyle/>
          <a:p>
            <a:endParaRPr lang="zh-CN" altLang="en-US"/>
          </a:p>
        </p:txBody>
      </p:sp>
      <p:sp>
        <p:nvSpPr>
          <p:cNvPr id="187699" name="Oval 307"/>
          <p:cNvSpPr>
            <a:spLocks noChangeArrowheads="1"/>
          </p:cNvSpPr>
          <p:nvPr/>
        </p:nvSpPr>
        <p:spPr bwMode="auto">
          <a:xfrm>
            <a:off x="4787900" y="1235075"/>
            <a:ext cx="55563" cy="179388"/>
          </a:xfrm>
          <a:prstGeom prst="ellipse">
            <a:avLst/>
          </a:prstGeom>
          <a:noFill/>
          <a:ln w="9525" cap="rnd">
            <a:solidFill>
              <a:srgbClr val="000000"/>
            </a:solidFill>
            <a:round/>
            <a:headEnd/>
            <a:tailEnd/>
          </a:ln>
        </p:spPr>
        <p:txBody>
          <a:bodyPr/>
          <a:lstStyle/>
          <a:p>
            <a:endParaRPr lang="zh-CN" altLang="en-US"/>
          </a:p>
        </p:txBody>
      </p:sp>
      <p:sp>
        <p:nvSpPr>
          <p:cNvPr id="187700" name="Oval 308"/>
          <p:cNvSpPr>
            <a:spLocks noChangeArrowheads="1"/>
          </p:cNvSpPr>
          <p:nvPr/>
        </p:nvSpPr>
        <p:spPr bwMode="auto">
          <a:xfrm>
            <a:off x="7019925" y="1235075"/>
            <a:ext cx="55563" cy="179388"/>
          </a:xfrm>
          <a:prstGeom prst="ellipse">
            <a:avLst/>
          </a:prstGeom>
          <a:solidFill>
            <a:srgbClr val="00CC99"/>
          </a:solidFill>
          <a:ln w="0">
            <a:solidFill>
              <a:srgbClr val="000000"/>
            </a:solidFill>
            <a:round/>
            <a:headEnd/>
            <a:tailEnd/>
          </a:ln>
        </p:spPr>
        <p:txBody>
          <a:bodyPr/>
          <a:lstStyle/>
          <a:p>
            <a:endParaRPr lang="zh-CN" altLang="en-US"/>
          </a:p>
        </p:txBody>
      </p:sp>
      <p:sp>
        <p:nvSpPr>
          <p:cNvPr id="187701" name="Oval 309"/>
          <p:cNvSpPr>
            <a:spLocks noChangeArrowheads="1"/>
          </p:cNvSpPr>
          <p:nvPr/>
        </p:nvSpPr>
        <p:spPr bwMode="auto">
          <a:xfrm>
            <a:off x="7019925" y="1235075"/>
            <a:ext cx="55563" cy="179388"/>
          </a:xfrm>
          <a:prstGeom prst="ellipse">
            <a:avLst/>
          </a:prstGeom>
          <a:noFill/>
          <a:ln w="9525" cap="rnd">
            <a:solidFill>
              <a:srgbClr val="000000"/>
            </a:solidFill>
            <a:round/>
            <a:headEnd/>
            <a:tailEnd/>
          </a:ln>
        </p:spPr>
        <p:txBody>
          <a:bodyPr/>
          <a:lstStyle/>
          <a:p>
            <a:endParaRPr lang="zh-CN" altLang="en-US"/>
          </a:p>
        </p:txBody>
      </p:sp>
      <p:sp>
        <p:nvSpPr>
          <p:cNvPr id="187702" name="Oval 310"/>
          <p:cNvSpPr>
            <a:spLocks noChangeArrowheads="1"/>
          </p:cNvSpPr>
          <p:nvPr/>
        </p:nvSpPr>
        <p:spPr bwMode="auto">
          <a:xfrm>
            <a:off x="6573838" y="1235075"/>
            <a:ext cx="55562" cy="179388"/>
          </a:xfrm>
          <a:prstGeom prst="ellipse">
            <a:avLst/>
          </a:prstGeom>
          <a:solidFill>
            <a:srgbClr val="00CC99"/>
          </a:solidFill>
          <a:ln w="0">
            <a:solidFill>
              <a:srgbClr val="000000"/>
            </a:solidFill>
            <a:round/>
            <a:headEnd/>
            <a:tailEnd/>
          </a:ln>
        </p:spPr>
        <p:txBody>
          <a:bodyPr/>
          <a:lstStyle/>
          <a:p>
            <a:endParaRPr lang="zh-CN" altLang="en-US"/>
          </a:p>
        </p:txBody>
      </p:sp>
      <p:sp>
        <p:nvSpPr>
          <p:cNvPr id="187703" name="Oval 311"/>
          <p:cNvSpPr>
            <a:spLocks noChangeArrowheads="1"/>
          </p:cNvSpPr>
          <p:nvPr/>
        </p:nvSpPr>
        <p:spPr bwMode="auto">
          <a:xfrm>
            <a:off x="6573838" y="1235075"/>
            <a:ext cx="55562" cy="179388"/>
          </a:xfrm>
          <a:prstGeom prst="ellipse">
            <a:avLst/>
          </a:prstGeom>
          <a:noFill/>
          <a:ln w="9525" cap="rnd">
            <a:solidFill>
              <a:srgbClr val="000000"/>
            </a:solidFill>
            <a:round/>
            <a:headEnd/>
            <a:tailEnd/>
          </a:ln>
        </p:spPr>
        <p:txBody>
          <a:bodyPr/>
          <a:lstStyle/>
          <a:p>
            <a:endParaRPr lang="zh-CN" altLang="en-US"/>
          </a:p>
        </p:txBody>
      </p:sp>
      <p:sp>
        <p:nvSpPr>
          <p:cNvPr id="187704" name="Oval 312"/>
          <p:cNvSpPr>
            <a:spLocks noChangeArrowheads="1"/>
          </p:cNvSpPr>
          <p:nvPr/>
        </p:nvSpPr>
        <p:spPr bwMode="auto">
          <a:xfrm>
            <a:off x="6126163" y="1235075"/>
            <a:ext cx="55562" cy="179388"/>
          </a:xfrm>
          <a:prstGeom prst="ellipse">
            <a:avLst/>
          </a:prstGeom>
          <a:solidFill>
            <a:srgbClr val="00CC99"/>
          </a:solidFill>
          <a:ln w="0">
            <a:solidFill>
              <a:srgbClr val="000000"/>
            </a:solidFill>
            <a:round/>
            <a:headEnd/>
            <a:tailEnd/>
          </a:ln>
        </p:spPr>
        <p:txBody>
          <a:bodyPr/>
          <a:lstStyle/>
          <a:p>
            <a:endParaRPr lang="zh-CN" altLang="en-US"/>
          </a:p>
        </p:txBody>
      </p:sp>
      <p:sp>
        <p:nvSpPr>
          <p:cNvPr id="187705" name="Oval 313"/>
          <p:cNvSpPr>
            <a:spLocks noChangeArrowheads="1"/>
          </p:cNvSpPr>
          <p:nvPr/>
        </p:nvSpPr>
        <p:spPr bwMode="auto">
          <a:xfrm>
            <a:off x="6126163" y="1235075"/>
            <a:ext cx="55562" cy="179388"/>
          </a:xfrm>
          <a:prstGeom prst="ellipse">
            <a:avLst/>
          </a:prstGeom>
          <a:noFill/>
          <a:ln w="9525" cap="rnd">
            <a:solidFill>
              <a:srgbClr val="000000"/>
            </a:solidFill>
            <a:round/>
            <a:headEnd/>
            <a:tailEnd/>
          </a:ln>
        </p:spPr>
        <p:txBody>
          <a:bodyPr/>
          <a:lstStyle/>
          <a:p>
            <a:endParaRPr lang="zh-CN" altLang="en-US"/>
          </a:p>
        </p:txBody>
      </p:sp>
      <p:sp>
        <p:nvSpPr>
          <p:cNvPr id="187706" name="Rectangle 314"/>
          <p:cNvSpPr>
            <a:spLocks noChangeArrowheads="1"/>
          </p:cNvSpPr>
          <p:nvPr/>
        </p:nvSpPr>
        <p:spPr bwMode="auto">
          <a:xfrm>
            <a:off x="1089025" y="1239838"/>
            <a:ext cx="311150" cy="153987"/>
          </a:xfrm>
          <a:prstGeom prst="rect">
            <a:avLst/>
          </a:prstGeom>
          <a:noFill/>
          <a:ln w="9525">
            <a:noFill/>
            <a:miter lim="800000"/>
            <a:headEnd/>
            <a:tailEnd/>
          </a:ln>
        </p:spPr>
        <p:txBody>
          <a:bodyPr wrap="none" lIns="0" tIns="0" rIns="0" bIns="0">
            <a:spAutoFit/>
          </a:bodyPr>
          <a:lstStyle/>
          <a:p>
            <a:r>
              <a:rPr kumimoji="1" lang="en-US" altLang="zh-CN" sz="1000">
                <a:solidFill>
                  <a:srgbClr val="000000"/>
                </a:solidFill>
                <a:latin typeface="Times New Roman" pitchFamily="18" charset="0"/>
              </a:rPr>
              <a:t>bunch</a:t>
            </a:r>
            <a:endParaRPr kumimoji="1" lang="en-US" altLang="zh-CN" sz="2400">
              <a:latin typeface="Times New Roman" pitchFamily="18" charset="0"/>
            </a:endParaRPr>
          </a:p>
        </p:txBody>
      </p:sp>
      <p:sp>
        <p:nvSpPr>
          <p:cNvPr id="187724" name="Line 332"/>
          <p:cNvSpPr>
            <a:spLocks noChangeShapeType="1"/>
          </p:cNvSpPr>
          <p:nvPr/>
        </p:nvSpPr>
        <p:spPr bwMode="auto">
          <a:xfrm>
            <a:off x="1577975" y="1057275"/>
            <a:ext cx="57150" cy="3175"/>
          </a:xfrm>
          <a:prstGeom prst="line">
            <a:avLst/>
          </a:prstGeom>
          <a:noFill/>
          <a:ln w="9525" cap="rnd">
            <a:solidFill>
              <a:srgbClr val="000000"/>
            </a:solidFill>
            <a:round/>
            <a:headEnd/>
            <a:tailEnd/>
          </a:ln>
        </p:spPr>
        <p:txBody>
          <a:bodyPr/>
          <a:lstStyle/>
          <a:p>
            <a:endParaRPr lang="zh-CN" altLang="en-US"/>
          </a:p>
        </p:txBody>
      </p:sp>
      <p:sp>
        <p:nvSpPr>
          <p:cNvPr id="187725" name="Rectangle 333"/>
          <p:cNvSpPr>
            <a:spLocks noChangeArrowheads="1"/>
          </p:cNvSpPr>
          <p:nvPr/>
        </p:nvSpPr>
        <p:spPr bwMode="auto">
          <a:xfrm>
            <a:off x="1039813" y="1595438"/>
            <a:ext cx="460375" cy="152400"/>
          </a:xfrm>
          <a:prstGeom prst="rect">
            <a:avLst/>
          </a:prstGeom>
          <a:noFill/>
          <a:ln w="9525">
            <a:noFill/>
            <a:miter lim="800000"/>
            <a:headEnd/>
            <a:tailEnd/>
          </a:ln>
        </p:spPr>
        <p:txBody>
          <a:bodyPr wrap="none" lIns="0" tIns="0" rIns="0" bIns="0">
            <a:spAutoFit/>
          </a:bodyPr>
          <a:lstStyle/>
          <a:p>
            <a:r>
              <a:rPr kumimoji="1" lang="en-US" altLang="zh-CN" sz="1000">
                <a:solidFill>
                  <a:srgbClr val="000000"/>
                </a:solidFill>
                <a:latin typeface="Times New Roman" pitchFamily="18" charset="0"/>
              </a:rPr>
              <a:t>Sysclock</a:t>
            </a:r>
            <a:endParaRPr kumimoji="1" lang="en-US" altLang="zh-CN" sz="2400">
              <a:latin typeface="Times New Roman" pitchFamily="18" charset="0"/>
            </a:endParaRPr>
          </a:p>
        </p:txBody>
      </p:sp>
      <p:sp>
        <p:nvSpPr>
          <p:cNvPr id="187726" name="Rectangle 334"/>
          <p:cNvSpPr>
            <a:spLocks noChangeArrowheads="1"/>
          </p:cNvSpPr>
          <p:nvPr/>
        </p:nvSpPr>
        <p:spPr bwMode="auto">
          <a:xfrm>
            <a:off x="1046163" y="1787525"/>
            <a:ext cx="125412" cy="152400"/>
          </a:xfrm>
          <a:prstGeom prst="rect">
            <a:avLst/>
          </a:prstGeom>
          <a:noFill/>
          <a:ln w="9525">
            <a:noFill/>
            <a:miter lim="800000"/>
            <a:headEnd/>
            <a:tailEnd/>
          </a:ln>
        </p:spPr>
        <p:txBody>
          <a:bodyPr wrap="none" lIns="0" tIns="0" rIns="0" bIns="0">
            <a:spAutoFit/>
          </a:bodyPr>
          <a:lstStyle/>
          <a:p>
            <a:r>
              <a:rPr kumimoji="1" lang="en-US" altLang="zh-CN" sz="1000">
                <a:solidFill>
                  <a:srgbClr val="000000"/>
                </a:solidFill>
                <a:latin typeface="Times New Roman" pitchFamily="18" charset="0"/>
              </a:rPr>
              <a:t>41</a:t>
            </a:r>
            <a:endParaRPr kumimoji="1" lang="en-US" altLang="zh-CN" sz="2400">
              <a:latin typeface="Times New Roman" pitchFamily="18" charset="0"/>
            </a:endParaRPr>
          </a:p>
        </p:txBody>
      </p:sp>
      <p:sp>
        <p:nvSpPr>
          <p:cNvPr id="187727" name="Rectangle 335"/>
          <p:cNvSpPr>
            <a:spLocks noChangeArrowheads="1"/>
          </p:cNvSpPr>
          <p:nvPr/>
        </p:nvSpPr>
        <p:spPr bwMode="auto">
          <a:xfrm>
            <a:off x="1193800" y="1787525"/>
            <a:ext cx="31750" cy="152400"/>
          </a:xfrm>
          <a:prstGeom prst="rect">
            <a:avLst/>
          </a:prstGeom>
          <a:noFill/>
          <a:ln w="9525">
            <a:noFill/>
            <a:miter lim="800000"/>
            <a:headEnd/>
            <a:tailEnd/>
          </a:ln>
        </p:spPr>
        <p:txBody>
          <a:bodyPr wrap="none" lIns="0" tIns="0" rIns="0" bIns="0">
            <a:spAutoFit/>
          </a:bodyPr>
          <a:lstStyle/>
          <a:p>
            <a:r>
              <a:rPr kumimoji="1" lang="en-US" altLang="zh-CN" sz="1000">
                <a:solidFill>
                  <a:srgbClr val="000000"/>
                </a:solidFill>
                <a:latin typeface="Times New Roman" pitchFamily="18" charset="0"/>
              </a:rPr>
              <a:t>.</a:t>
            </a:r>
            <a:endParaRPr kumimoji="1" lang="en-US" altLang="zh-CN" sz="2400">
              <a:latin typeface="Times New Roman" pitchFamily="18" charset="0"/>
            </a:endParaRPr>
          </a:p>
        </p:txBody>
      </p:sp>
      <p:sp>
        <p:nvSpPr>
          <p:cNvPr id="187728" name="Rectangle 336"/>
          <p:cNvSpPr>
            <a:spLocks noChangeArrowheads="1"/>
          </p:cNvSpPr>
          <p:nvPr/>
        </p:nvSpPr>
        <p:spPr bwMode="auto">
          <a:xfrm>
            <a:off x="1228725" y="1787525"/>
            <a:ext cx="63500" cy="152400"/>
          </a:xfrm>
          <a:prstGeom prst="rect">
            <a:avLst/>
          </a:prstGeom>
          <a:noFill/>
          <a:ln w="9525">
            <a:noFill/>
            <a:miter lim="800000"/>
            <a:headEnd/>
            <a:tailEnd/>
          </a:ln>
        </p:spPr>
        <p:txBody>
          <a:bodyPr wrap="none" lIns="0" tIns="0" rIns="0" bIns="0">
            <a:spAutoFit/>
          </a:bodyPr>
          <a:lstStyle/>
          <a:p>
            <a:r>
              <a:rPr kumimoji="1" lang="en-US" altLang="zh-CN" sz="1000">
                <a:solidFill>
                  <a:srgbClr val="000000"/>
                </a:solidFill>
                <a:latin typeface="Times New Roman" pitchFamily="18" charset="0"/>
              </a:rPr>
              <a:t>6</a:t>
            </a:r>
            <a:endParaRPr kumimoji="1" lang="en-US" altLang="zh-CN" sz="2400">
              <a:latin typeface="Times New Roman" pitchFamily="18" charset="0"/>
            </a:endParaRPr>
          </a:p>
        </p:txBody>
      </p:sp>
      <p:sp>
        <p:nvSpPr>
          <p:cNvPr id="187729" name="Rectangle 337"/>
          <p:cNvSpPr>
            <a:spLocks noChangeArrowheads="1"/>
          </p:cNvSpPr>
          <p:nvPr/>
        </p:nvSpPr>
        <p:spPr bwMode="auto">
          <a:xfrm>
            <a:off x="1306513" y="1787525"/>
            <a:ext cx="261937" cy="152400"/>
          </a:xfrm>
          <a:prstGeom prst="rect">
            <a:avLst/>
          </a:prstGeom>
          <a:noFill/>
          <a:ln w="9525">
            <a:noFill/>
            <a:miter lim="800000"/>
            <a:headEnd/>
            <a:tailEnd/>
          </a:ln>
        </p:spPr>
        <p:txBody>
          <a:bodyPr wrap="none" lIns="0" tIns="0" rIns="0" bIns="0">
            <a:spAutoFit/>
          </a:bodyPr>
          <a:lstStyle/>
          <a:p>
            <a:r>
              <a:rPr kumimoji="1" lang="en-US" altLang="zh-CN" sz="1000">
                <a:solidFill>
                  <a:srgbClr val="000000"/>
                </a:solidFill>
                <a:latin typeface="Times New Roman" pitchFamily="18" charset="0"/>
              </a:rPr>
              <a:t>MHz</a:t>
            </a:r>
            <a:endParaRPr kumimoji="1" lang="en-US" altLang="zh-CN" sz="2400">
              <a:latin typeface="Times New Roman" pitchFamily="18" charset="0"/>
            </a:endParaRPr>
          </a:p>
        </p:txBody>
      </p:sp>
      <p:grpSp>
        <p:nvGrpSpPr>
          <p:cNvPr id="6" name="Group 404"/>
          <p:cNvGrpSpPr>
            <a:grpSpLocks/>
          </p:cNvGrpSpPr>
          <p:nvPr/>
        </p:nvGrpSpPr>
        <p:grpSpPr bwMode="auto">
          <a:xfrm>
            <a:off x="1871663" y="2924175"/>
            <a:ext cx="5580062" cy="249238"/>
            <a:chOff x="1241" y="1638"/>
            <a:chExt cx="3515" cy="157"/>
          </a:xfrm>
        </p:grpSpPr>
        <p:sp>
          <p:nvSpPr>
            <p:cNvPr id="187747" name="Line 355"/>
            <p:cNvSpPr>
              <a:spLocks noChangeShapeType="1"/>
            </p:cNvSpPr>
            <p:nvPr/>
          </p:nvSpPr>
          <p:spPr bwMode="auto">
            <a:xfrm flipV="1">
              <a:off x="1382" y="1638"/>
              <a:ext cx="1" cy="150"/>
            </a:xfrm>
            <a:prstGeom prst="line">
              <a:avLst/>
            </a:prstGeom>
            <a:noFill/>
            <a:ln w="9525" cap="rnd">
              <a:solidFill>
                <a:srgbClr val="000000"/>
              </a:solidFill>
              <a:round/>
              <a:headEnd/>
              <a:tailEnd/>
            </a:ln>
          </p:spPr>
          <p:txBody>
            <a:bodyPr/>
            <a:lstStyle/>
            <a:p>
              <a:endParaRPr lang="zh-CN" altLang="en-US"/>
            </a:p>
          </p:txBody>
        </p:sp>
        <p:sp>
          <p:nvSpPr>
            <p:cNvPr id="187748" name="Line 356"/>
            <p:cNvSpPr>
              <a:spLocks noChangeShapeType="1"/>
            </p:cNvSpPr>
            <p:nvPr/>
          </p:nvSpPr>
          <p:spPr bwMode="auto">
            <a:xfrm>
              <a:off x="1383" y="1638"/>
              <a:ext cx="421" cy="1"/>
            </a:xfrm>
            <a:prstGeom prst="line">
              <a:avLst/>
            </a:prstGeom>
            <a:noFill/>
            <a:ln w="9525" cap="rnd">
              <a:solidFill>
                <a:srgbClr val="000000"/>
              </a:solidFill>
              <a:round/>
              <a:headEnd/>
              <a:tailEnd/>
            </a:ln>
          </p:spPr>
          <p:txBody>
            <a:bodyPr/>
            <a:lstStyle/>
            <a:p>
              <a:endParaRPr lang="zh-CN" altLang="en-US"/>
            </a:p>
          </p:txBody>
        </p:sp>
        <p:sp>
          <p:nvSpPr>
            <p:cNvPr id="187749" name="Line 357"/>
            <p:cNvSpPr>
              <a:spLocks noChangeShapeType="1"/>
            </p:cNvSpPr>
            <p:nvPr/>
          </p:nvSpPr>
          <p:spPr bwMode="auto">
            <a:xfrm>
              <a:off x="1803" y="1638"/>
              <a:ext cx="1" cy="150"/>
            </a:xfrm>
            <a:prstGeom prst="line">
              <a:avLst/>
            </a:prstGeom>
            <a:noFill/>
            <a:ln w="9525" cap="rnd">
              <a:solidFill>
                <a:srgbClr val="000000"/>
              </a:solidFill>
              <a:round/>
              <a:headEnd/>
              <a:tailEnd/>
            </a:ln>
          </p:spPr>
          <p:txBody>
            <a:bodyPr/>
            <a:lstStyle/>
            <a:p>
              <a:endParaRPr lang="zh-CN" altLang="en-US"/>
            </a:p>
          </p:txBody>
        </p:sp>
        <p:sp>
          <p:nvSpPr>
            <p:cNvPr id="187750" name="Line 358"/>
            <p:cNvSpPr>
              <a:spLocks noChangeShapeType="1"/>
            </p:cNvSpPr>
            <p:nvPr/>
          </p:nvSpPr>
          <p:spPr bwMode="auto">
            <a:xfrm>
              <a:off x="1803" y="1788"/>
              <a:ext cx="422" cy="1"/>
            </a:xfrm>
            <a:prstGeom prst="line">
              <a:avLst/>
            </a:prstGeom>
            <a:noFill/>
            <a:ln w="9525" cap="rnd">
              <a:solidFill>
                <a:srgbClr val="000000"/>
              </a:solidFill>
              <a:round/>
              <a:headEnd/>
              <a:tailEnd/>
            </a:ln>
          </p:spPr>
          <p:txBody>
            <a:bodyPr/>
            <a:lstStyle/>
            <a:p>
              <a:endParaRPr lang="zh-CN" altLang="en-US"/>
            </a:p>
          </p:txBody>
        </p:sp>
        <p:sp>
          <p:nvSpPr>
            <p:cNvPr id="187751" name="Line 359"/>
            <p:cNvSpPr>
              <a:spLocks noChangeShapeType="1"/>
            </p:cNvSpPr>
            <p:nvPr/>
          </p:nvSpPr>
          <p:spPr bwMode="auto">
            <a:xfrm flipV="1">
              <a:off x="2225" y="1638"/>
              <a:ext cx="1" cy="150"/>
            </a:xfrm>
            <a:prstGeom prst="line">
              <a:avLst/>
            </a:prstGeom>
            <a:noFill/>
            <a:ln w="9525" cap="rnd">
              <a:solidFill>
                <a:srgbClr val="000000"/>
              </a:solidFill>
              <a:round/>
              <a:headEnd/>
              <a:tailEnd/>
            </a:ln>
          </p:spPr>
          <p:txBody>
            <a:bodyPr/>
            <a:lstStyle/>
            <a:p>
              <a:endParaRPr lang="zh-CN" altLang="en-US"/>
            </a:p>
          </p:txBody>
        </p:sp>
        <p:sp>
          <p:nvSpPr>
            <p:cNvPr id="187752" name="Line 360"/>
            <p:cNvSpPr>
              <a:spLocks noChangeShapeType="1"/>
            </p:cNvSpPr>
            <p:nvPr/>
          </p:nvSpPr>
          <p:spPr bwMode="auto">
            <a:xfrm>
              <a:off x="2225" y="1638"/>
              <a:ext cx="422" cy="1"/>
            </a:xfrm>
            <a:prstGeom prst="line">
              <a:avLst/>
            </a:prstGeom>
            <a:noFill/>
            <a:ln w="9525" cap="rnd">
              <a:solidFill>
                <a:srgbClr val="000000"/>
              </a:solidFill>
              <a:round/>
              <a:headEnd/>
              <a:tailEnd/>
            </a:ln>
          </p:spPr>
          <p:txBody>
            <a:bodyPr/>
            <a:lstStyle/>
            <a:p>
              <a:endParaRPr lang="zh-CN" altLang="en-US"/>
            </a:p>
          </p:txBody>
        </p:sp>
        <p:sp>
          <p:nvSpPr>
            <p:cNvPr id="187753" name="Line 361"/>
            <p:cNvSpPr>
              <a:spLocks noChangeShapeType="1"/>
            </p:cNvSpPr>
            <p:nvPr/>
          </p:nvSpPr>
          <p:spPr bwMode="auto">
            <a:xfrm>
              <a:off x="2647" y="1638"/>
              <a:ext cx="2" cy="150"/>
            </a:xfrm>
            <a:prstGeom prst="line">
              <a:avLst/>
            </a:prstGeom>
            <a:noFill/>
            <a:ln w="9525" cap="rnd">
              <a:solidFill>
                <a:srgbClr val="000000"/>
              </a:solidFill>
              <a:round/>
              <a:headEnd/>
              <a:tailEnd/>
            </a:ln>
          </p:spPr>
          <p:txBody>
            <a:bodyPr/>
            <a:lstStyle/>
            <a:p>
              <a:endParaRPr lang="zh-CN" altLang="en-US"/>
            </a:p>
          </p:txBody>
        </p:sp>
        <p:sp>
          <p:nvSpPr>
            <p:cNvPr id="187754" name="Line 362"/>
            <p:cNvSpPr>
              <a:spLocks noChangeShapeType="1"/>
            </p:cNvSpPr>
            <p:nvPr/>
          </p:nvSpPr>
          <p:spPr bwMode="auto">
            <a:xfrm>
              <a:off x="2647" y="1788"/>
              <a:ext cx="421" cy="1"/>
            </a:xfrm>
            <a:prstGeom prst="line">
              <a:avLst/>
            </a:prstGeom>
            <a:noFill/>
            <a:ln w="9525" cap="rnd">
              <a:solidFill>
                <a:srgbClr val="000000"/>
              </a:solidFill>
              <a:round/>
              <a:headEnd/>
              <a:tailEnd/>
            </a:ln>
          </p:spPr>
          <p:txBody>
            <a:bodyPr/>
            <a:lstStyle/>
            <a:p>
              <a:endParaRPr lang="zh-CN" altLang="en-US"/>
            </a:p>
          </p:txBody>
        </p:sp>
        <p:sp>
          <p:nvSpPr>
            <p:cNvPr id="187755" name="Line 363"/>
            <p:cNvSpPr>
              <a:spLocks noChangeShapeType="1"/>
            </p:cNvSpPr>
            <p:nvPr/>
          </p:nvSpPr>
          <p:spPr bwMode="auto">
            <a:xfrm flipV="1">
              <a:off x="3068" y="1644"/>
              <a:ext cx="2" cy="150"/>
            </a:xfrm>
            <a:prstGeom prst="line">
              <a:avLst/>
            </a:prstGeom>
            <a:noFill/>
            <a:ln w="9525" cap="rnd">
              <a:solidFill>
                <a:srgbClr val="000000"/>
              </a:solidFill>
              <a:round/>
              <a:headEnd/>
              <a:tailEnd/>
            </a:ln>
          </p:spPr>
          <p:txBody>
            <a:bodyPr/>
            <a:lstStyle/>
            <a:p>
              <a:endParaRPr lang="zh-CN" altLang="en-US"/>
            </a:p>
          </p:txBody>
        </p:sp>
        <p:sp>
          <p:nvSpPr>
            <p:cNvPr id="187756" name="Line 364"/>
            <p:cNvSpPr>
              <a:spLocks noChangeShapeType="1"/>
            </p:cNvSpPr>
            <p:nvPr/>
          </p:nvSpPr>
          <p:spPr bwMode="auto">
            <a:xfrm>
              <a:off x="3068" y="1644"/>
              <a:ext cx="423" cy="1"/>
            </a:xfrm>
            <a:prstGeom prst="line">
              <a:avLst/>
            </a:prstGeom>
            <a:noFill/>
            <a:ln w="9525" cap="rnd">
              <a:solidFill>
                <a:srgbClr val="000000"/>
              </a:solidFill>
              <a:round/>
              <a:headEnd/>
              <a:tailEnd/>
            </a:ln>
          </p:spPr>
          <p:txBody>
            <a:bodyPr/>
            <a:lstStyle/>
            <a:p>
              <a:endParaRPr lang="zh-CN" altLang="en-US"/>
            </a:p>
          </p:txBody>
        </p:sp>
        <p:sp>
          <p:nvSpPr>
            <p:cNvPr id="187757" name="Line 365"/>
            <p:cNvSpPr>
              <a:spLocks noChangeShapeType="1"/>
            </p:cNvSpPr>
            <p:nvPr/>
          </p:nvSpPr>
          <p:spPr bwMode="auto">
            <a:xfrm>
              <a:off x="3491" y="1644"/>
              <a:ext cx="1" cy="150"/>
            </a:xfrm>
            <a:prstGeom prst="line">
              <a:avLst/>
            </a:prstGeom>
            <a:noFill/>
            <a:ln w="9525" cap="rnd">
              <a:solidFill>
                <a:srgbClr val="000000"/>
              </a:solidFill>
              <a:round/>
              <a:headEnd/>
              <a:tailEnd/>
            </a:ln>
          </p:spPr>
          <p:txBody>
            <a:bodyPr/>
            <a:lstStyle/>
            <a:p>
              <a:endParaRPr lang="zh-CN" altLang="en-US"/>
            </a:p>
          </p:txBody>
        </p:sp>
        <p:sp>
          <p:nvSpPr>
            <p:cNvPr id="187758" name="Line 366"/>
            <p:cNvSpPr>
              <a:spLocks noChangeShapeType="1"/>
            </p:cNvSpPr>
            <p:nvPr/>
          </p:nvSpPr>
          <p:spPr bwMode="auto">
            <a:xfrm>
              <a:off x="3491" y="1794"/>
              <a:ext cx="422" cy="1"/>
            </a:xfrm>
            <a:prstGeom prst="line">
              <a:avLst/>
            </a:prstGeom>
            <a:noFill/>
            <a:ln w="9525" cap="rnd">
              <a:solidFill>
                <a:srgbClr val="000000"/>
              </a:solidFill>
              <a:round/>
              <a:headEnd/>
              <a:tailEnd/>
            </a:ln>
          </p:spPr>
          <p:txBody>
            <a:bodyPr/>
            <a:lstStyle/>
            <a:p>
              <a:endParaRPr lang="zh-CN" altLang="en-US"/>
            </a:p>
          </p:txBody>
        </p:sp>
        <p:sp>
          <p:nvSpPr>
            <p:cNvPr id="187759" name="Line 367"/>
            <p:cNvSpPr>
              <a:spLocks noChangeShapeType="1"/>
            </p:cNvSpPr>
            <p:nvPr/>
          </p:nvSpPr>
          <p:spPr bwMode="auto">
            <a:xfrm flipV="1">
              <a:off x="3913" y="1644"/>
              <a:ext cx="1" cy="150"/>
            </a:xfrm>
            <a:prstGeom prst="line">
              <a:avLst/>
            </a:prstGeom>
            <a:noFill/>
            <a:ln w="9525" cap="rnd">
              <a:solidFill>
                <a:srgbClr val="000000"/>
              </a:solidFill>
              <a:round/>
              <a:headEnd/>
              <a:tailEnd/>
            </a:ln>
          </p:spPr>
          <p:txBody>
            <a:bodyPr/>
            <a:lstStyle/>
            <a:p>
              <a:endParaRPr lang="zh-CN" altLang="en-US"/>
            </a:p>
          </p:txBody>
        </p:sp>
        <p:sp>
          <p:nvSpPr>
            <p:cNvPr id="187760" name="Line 368"/>
            <p:cNvSpPr>
              <a:spLocks noChangeShapeType="1"/>
            </p:cNvSpPr>
            <p:nvPr/>
          </p:nvSpPr>
          <p:spPr bwMode="auto">
            <a:xfrm>
              <a:off x="3913" y="1644"/>
              <a:ext cx="421" cy="1"/>
            </a:xfrm>
            <a:prstGeom prst="line">
              <a:avLst/>
            </a:prstGeom>
            <a:noFill/>
            <a:ln w="9525" cap="rnd">
              <a:solidFill>
                <a:srgbClr val="000000"/>
              </a:solidFill>
              <a:round/>
              <a:headEnd/>
              <a:tailEnd/>
            </a:ln>
          </p:spPr>
          <p:txBody>
            <a:bodyPr/>
            <a:lstStyle/>
            <a:p>
              <a:endParaRPr lang="zh-CN" altLang="en-US"/>
            </a:p>
          </p:txBody>
        </p:sp>
        <p:sp>
          <p:nvSpPr>
            <p:cNvPr id="187761" name="Line 369"/>
            <p:cNvSpPr>
              <a:spLocks noChangeShapeType="1"/>
            </p:cNvSpPr>
            <p:nvPr/>
          </p:nvSpPr>
          <p:spPr bwMode="auto">
            <a:xfrm>
              <a:off x="4334" y="1644"/>
              <a:ext cx="1" cy="150"/>
            </a:xfrm>
            <a:prstGeom prst="line">
              <a:avLst/>
            </a:prstGeom>
            <a:noFill/>
            <a:ln w="9525" cap="rnd">
              <a:solidFill>
                <a:srgbClr val="000000"/>
              </a:solidFill>
              <a:round/>
              <a:headEnd/>
              <a:tailEnd/>
            </a:ln>
          </p:spPr>
          <p:txBody>
            <a:bodyPr/>
            <a:lstStyle/>
            <a:p>
              <a:endParaRPr lang="zh-CN" altLang="en-US"/>
            </a:p>
          </p:txBody>
        </p:sp>
        <p:sp>
          <p:nvSpPr>
            <p:cNvPr id="187762" name="Line 370"/>
            <p:cNvSpPr>
              <a:spLocks noChangeShapeType="1"/>
            </p:cNvSpPr>
            <p:nvPr/>
          </p:nvSpPr>
          <p:spPr bwMode="auto">
            <a:xfrm>
              <a:off x="4334" y="1794"/>
              <a:ext cx="422" cy="1"/>
            </a:xfrm>
            <a:prstGeom prst="line">
              <a:avLst/>
            </a:prstGeom>
            <a:noFill/>
            <a:ln w="9525" cap="rnd">
              <a:solidFill>
                <a:srgbClr val="000000"/>
              </a:solidFill>
              <a:round/>
              <a:headEnd/>
              <a:tailEnd/>
            </a:ln>
          </p:spPr>
          <p:txBody>
            <a:bodyPr/>
            <a:lstStyle/>
            <a:p>
              <a:endParaRPr lang="zh-CN" altLang="en-US"/>
            </a:p>
          </p:txBody>
        </p:sp>
        <p:sp>
          <p:nvSpPr>
            <p:cNvPr id="187763" name="Line 371"/>
            <p:cNvSpPr>
              <a:spLocks noChangeShapeType="1"/>
            </p:cNvSpPr>
            <p:nvPr/>
          </p:nvSpPr>
          <p:spPr bwMode="auto">
            <a:xfrm>
              <a:off x="1241" y="1788"/>
              <a:ext cx="141" cy="1"/>
            </a:xfrm>
            <a:prstGeom prst="line">
              <a:avLst/>
            </a:prstGeom>
            <a:noFill/>
            <a:ln w="9525" cap="rnd">
              <a:solidFill>
                <a:srgbClr val="000000"/>
              </a:solidFill>
              <a:round/>
              <a:headEnd/>
              <a:tailEnd/>
            </a:ln>
          </p:spPr>
          <p:txBody>
            <a:bodyPr/>
            <a:lstStyle/>
            <a:p>
              <a:endParaRPr lang="zh-CN" altLang="en-US"/>
            </a:p>
          </p:txBody>
        </p:sp>
      </p:grpSp>
      <p:sp>
        <p:nvSpPr>
          <p:cNvPr id="187781" name="Rectangle 389"/>
          <p:cNvSpPr>
            <a:spLocks noChangeArrowheads="1"/>
          </p:cNvSpPr>
          <p:nvPr/>
        </p:nvSpPr>
        <p:spPr bwMode="auto">
          <a:xfrm>
            <a:off x="1103313" y="2201863"/>
            <a:ext cx="254000" cy="153987"/>
          </a:xfrm>
          <a:prstGeom prst="rect">
            <a:avLst/>
          </a:prstGeom>
          <a:noFill/>
          <a:ln w="9525">
            <a:noFill/>
            <a:miter lim="800000"/>
            <a:headEnd/>
            <a:tailEnd/>
          </a:ln>
        </p:spPr>
        <p:txBody>
          <a:bodyPr wrap="none" lIns="0" tIns="0" rIns="0" bIns="0">
            <a:spAutoFit/>
          </a:bodyPr>
          <a:lstStyle/>
          <a:p>
            <a:r>
              <a:rPr kumimoji="1" lang="zh-CN" altLang="en-US" sz="1000">
                <a:solidFill>
                  <a:srgbClr val="000000"/>
                </a:solidFill>
                <a:latin typeface="宋体" pitchFamily="2" charset="-122"/>
              </a:rPr>
              <a:t>其他</a:t>
            </a:r>
            <a:endParaRPr kumimoji="1" lang="zh-CN" altLang="en-US" sz="2400">
              <a:latin typeface="Times New Roman" pitchFamily="18" charset="0"/>
            </a:endParaRPr>
          </a:p>
        </p:txBody>
      </p:sp>
      <p:sp>
        <p:nvSpPr>
          <p:cNvPr id="187782" name="Rectangle 390"/>
          <p:cNvSpPr>
            <a:spLocks noChangeArrowheads="1"/>
          </p:cNvSpPr>
          <p:nvPr/>
        </p:nvSpPr>
        <p:spPr bwMode="auto">
          <a:xfrm>
            <a:off x="1103313" y="2393950"/>
            <a:ext cx="254000" cy="152400"/>
          </a:xfrm>
          <a:prstGeom prst="rect">
            <a:avLst/>
          </a:prstGeom>
          <a:noFill/>
          <a:ln w="9525">
            <a:noFill/>
            <a:miter lim="800000"/>
            <a:headEnd/>
            <a:tailEnd/>
          </a:ln>
        </p:spPr>
        <p:txBody>
          <a:bodyPr wrap="none" lIns="0" tIns="0" rIns="0" bIns="0">
            <a:spAutoFit/>
          </a:bodyPr>
          <a:lstStyle/>
          <a:p>
            <a:r>
              <a:rPr kumimoji="1" lang="zh-CN" altLang="en-US" sz="1000">
                <a:solidFill>
                  <a:srgbClr val="000000"/>
                </a:solidFill>
                <a:latin typeface="宋体" pitchFamily="2" charset="-122"/>
              </a:rPr>
              <a:t>可能</a:t>
            </a:r>
            <a:endParaRPr kumimoji="1" lang="zh-CN" altLang="en-US" sz="2400">
              <a:latin typeface="Times New Roman" pitchFamily="18" charset="0"/>
            </a:endParaRPr>
          </a:p>
        </p:txBody>
      </p:sp>
      <p:sp>
        <p:nvSpPr>
          <p:cNvPr id="187783" name="Rectangle 391"/>
          <p:cNvSpPr>
            <a:spLocks noChangeArrowheads="1"/>
          </p:cNvSpPr>
          <p:nvPr/>
        </p:nvSpPr>
        <p:spPr bwMode="auto">
          <a:xfrm>
            <a:off x="1089025" y="2578100"/>
            <a:ext cx="127000" cy="150813"/>
          </a:xfrm>
          <a:prstGeom prst="rect">
            <a:avLst/>
          </a:prstGeom>
          <a:noFill/>
          <a:ln w="9525">
            <a:noFill/>
            <a:miter lim="800000"/>
            <a:headEnd/>
            <a:tailEnd/>
          </a:ln>
        </p:spPr>
        <p:txBody>
          <a:bodyPr wrap="none" lIns="0" tIns="0" rIns="0" bIns="0">
            <a:spAutoFit/>
          </a:bodyPr>
          <a:lstStyle/>
          <a:p>
            <a:r>
              <a:rPr kumimoji="1" lang="zh-CN" altLang="en-US" sz="1000">
                <a:solidFill>
                  <a:srgbClr val="000000"/>
                </a:solidFill>
                <a:latin typeface="宋体" pitchFamily="2" charset="-122"/>
              </a:rPr>
              <a:t>的</a:t>
            </a:r>
            <a:endParaRPr kumimoji="1" lang="zh-CN" altLang="en-US" sz="2400">
              <a:latin typeface="Times New Roman" pitchFamily="18" charset="0"/>
            </a:endParaRPr>
          </a:p>
        </p:txBody>
      </p:sp>
      <p:sp>
        <p:nvSpPr>
          <p:cNvPr id="187784" name="Rectangle 392"/>
          <p:cNvSpPr>
            <a:spLocks noChangeArrowheads="1"/>
          </p:cNvSpPr>
          <p:nvPr/>
        </p:nvSpPr>
        <p:spPr bwMode="auto">
          <a:xfrm>
            <a:off x="1103313" y="2771775"/>
            <a:ext cx="254000" cy="152400"/>
          </a:xfrm>
          <a:prstGeom prst="rect">
            <a:avLst/>
          </a:prstGeom>
          <a:noFill/>
          <a:ln w="9525">
            <a:noFill/>
            <a:miter lim="800000"/>
            <a:headEnd/>
            <a:tailEnd/>
          </a:ln>
        </p:spPr>
        <p:txBody>
          <a:bodyPr wrap="none" lIns="0" tIns="0" rIns="0" bIns="0">
            <a:spAutoFit/>
          </a:bodyPr>
          <a:lstStyle/>
          <a:p>
            <a:r>
              <a:rPr kumimoji="1" lang="zh-CN" altLang="en-US" sz="1000">
                <a:solidFill>
                  <a:srgbClr val="000000"/>
                </a:solidFill>
                <a:latin typeface="宋体" pitchFamily="2" charset="-122"/>
              </a:rPr>
              <a:t>分频</a:t>
            </a:r>
            <a:endParaRPr kumimoji="1" lang="zh-CN" altLang="en-US" sz="2400">
              <a:latin typeface="Times New Roman" pitchFamily="18" charset="0"/>
            </a:endParaRPr>
          </a:p>
        </p:txBody>
      </p:sp>
      <p:sp>
        <p:nvSpPr>
          <p:cNvPr id="187785" name="Rectangle 393"/>
          <p:cNvSpPr>
            <a:spLocks noChangeArrowheads="1"/>
          </p:cNvSpPr>
          <p:nvPr/>
        </p:nvSpPr>
        <p:spPr bwMode="auto">
          <a:xfrm>
            <a:off x="1103313" y="2963863"/>
            <a:ext cx="254000" cy="152400"/>
          </a:xfrm>
          <a:prstGeom prst="rect">
            <a:avLst/>
          </a:prstGeom>
          <a:noFill/>
          <a:ln w="9525">
            <a:noFill/>
            <a:miter lim="800000"/>
            <a:headEnd/>
            <a:tailEnd/>
          </a:ln>
        </p:spPr>
        <p:txBody>
          <a:bodyPr wrap="none" lIns="0" tIns="0" rIns="0" bIns="0">
            <a:spAutoFit/>
          </a:bodyPr>
          <a:lstStyle/>
          <a:p>
            <a:r>
              <a:rPr kumimoji="1" lang="zh-CN" altLang="en-US" sz="1000">
                <a:solidFill>
                  <a:srgbClr val="000000"/>
                </a:solidFill>
                <a:latin typeface="宋体" pitchFamily="2" charset="-122"/>
              </a:rPr>
              <a:t>结果</a:t>
            </a:r>
            <a:endParaRPr kumimoji="1" lang="zh-CN" altLang="en-US" sz="2400">
              <a:latin typeface="Times New Roman" pitchFamily="18" charset="0"/>
            </a:endParaRPr>
          </a:p>
        </p:txBody>
      </p:sp>
      <p:sp>
        <p:nvSpPr>
          <p:cNvPr id="187786" name="Line 394"/>
          <p:cNvSpPr>
            <a:spLocks noChangeShapeType="1"/>
          </p:cNvSpPr>
          <p:nvPr/>
        </p:nvSpPr>
        <p:spPr bwMode="auto">
          <a:xfrm>
            <a:off x="1577975" y="3370263"/>
            <a:ext cx="3908425" cy="1587"/>
          </a:xfrm>
          <a:prstGeom prst="line">
            <a:avLst/>
          </a:prstGeom>
          <a:noFill/>
          <a:ln w="9525" cap="rnd">
            <a:solidFill>
              <a:srgbClr val="000000"/>
            </a:solidFill>
            <a:round/>
            <a:headEnd/>
            <a:tailEnd/>
          </a:ln>
        </p:spPr>
        <p:txBody>
          <a:bodyPr/>
          <a:lstStyle/>
          <a:p>
            <a:endParaRPr lang="zh-CN" altLang="en-US"/>
          </a:p>
        </p:txBody>
      </p:sp>
      <p:sp>
        <p:nvSpPr>
          <p:cNvPr id="187787" name="Line 395"/>
          <p:cNvSpPr>
            <a:spLocks noChangeShapeType="1"/>
          </p:cNvSpPr>
          <p:nvPr/>
        </p:nvSpPr>
        <p:spPr bwMode="auto">
          <a:xfrm>
            <a:off x="5486400" y="3370263"/>
            <a:ext cx="1588" cy="179387"/>
          </a:xfrm>
          <a:prstGeom prst="line">
            <a:avLst/>
          </a:prstGeom>
          <a:noFill/>
          <a:ln w="9525" cap="rnd">
            <a:solidFill>
              <a:srgbClr val="000000"/>
            </a:solidFill>
            <a:round/>
            <a:headEnd/>
            <a:tailEnd/>
          </a:ln>
        </p:spPr>
        <p:txBody>
          <a:bodyPr/>
          <a:lstStyle/>
          <a:p>
            <a:endParaRPr lang="zh-CN" altLang="en-US"/>
          </a:p>
        </p:txBody>
      </p:sp>
      <p:sp>
        <p:nvSpPr>
          <p:cNvPr id="187788" name="Line 396"/>
          <p:cNvSpPr>
            <a:spLocks noChangeShapeType="1"/>
          </p:cNvSpPr>
          <p:nvPr/>
        </p:nvSpPr>
        <p:spPr bwMode="auto">
          <a:xfrm>
            <a:off x="5486400" y="3549650"/>
            <a:ext cx="668338" cy="1588"/>
          </a:xfrm>
          <a:prstGeom prst="line">
            <a:avLst/>
          </a:prstGeom>
          <a:noFill/>
          <a:ln w="9525" cap="rnd">
            <a:solidFill>
              <a:srgbClr val="000000"/>
            </a:solidFill>
            <a:round/>
            <a:headEnd/>
            <a:tailEnd/>
          </a:ln>
        </p:spPr>
        <p:txBody>
          <a:bodyPr/>
          <a:lstStyle/>
          <a:p>
            <a:endParaRPr lang="zh-CN" altLang="en-US"/>
          </a:p>
        </p:txBody>
      </p:sp>
      <p:sp>
        <p:nvSpPr>
          <p:cNvPr id="187789" name="Freeform 397"/>
          <p:cNvSpPr>
            <a:spLocks noEditPoints="1"/>
          </p:cNvSpPr>
          <p:nvPr/>
        </p:nvSpPr>
        <p:spPr bwMode="auto">
          <a:xfrm>
            <a:off x="6126163" y="3370263"/>
            <a:ext cx="55562" cy="184150"/>
          </a:xfrm>
          <a:custGeom>
            <a:avLst/>
            <a:gdLst/>
            <a:ahLst/>
            <a:cxnLst>
              <a:cxn ang="0">
                <a:pos x="54" y="385"/>
              </a:cxn>
              <a:cxn ang="0">
                <a:pos x="54" y="107"/>
              </a:cxn>
              <a:cxn ang="0">
                <a:pos x="64" y="96"/>
              </a:cxn>
              <a:cxn ang="0">
                <a:pos x="75" y="107"/>
              </a:cxn>
              <a:cxn ang="0">
                <a:pos x="75" y="385"/>
              </a:cxn>
              <a:cxn ang="0">
                <a:pos x="64" y="396"/>
              </a:cxn>
              <a:cxn ang="0">
                <a:pos x="54" y="385"/>
              </a:cxn>
              <a:cxn ang="0">
                <a:pos x="0" y="128"/>
              </a:cxn>
              <a:cxn ang="0">
                <a:pos x="64" y="0"/>
              </a:cxn>
              <a:cxn ang="0">
                <a:pos x="128" y="128"/>
              </a:cxn>
              <a:cxn ang="0">
                <a:pos x="0" y="128"/>
              </a:cxn>
            </a:cxnLst>
            <a:rect l="0" t="0" r="r" b="b"/>
            <a:pathLst>
              <a:path w="128" h="396">
                <a:moveTo>
                  <a:pt x="54" y="385"/>
                </a:moveTo>
                <a:lnTo>
                  <a:pt x="54" y="107"/>
                </a:lnTo>
                <a:cubicBezTo>
                  <a:pt x="54" y="101"/>
                  <a:pt x="58" y="96"/>
                  <a:pt x="64" y="96"/>
                </a:cubicBezTo>
                <a:cubicBezTo>
                  <a:pt x="70" y="96"/>
                  <a:pt x="75" y="101"/>
                  <a:pt x="75" y="107"/>
                </a:cubicBezTo>
                <a:lnTo>
                  <a:pt x="75" y="385"/>
                </a:lnTo>
                <a:cubicBezTo>
                  <a:pt x="75" y="391"/>
                  <a:pt x="70" y="396"/>
                  <a:pt x="64" y="396"/>
                </a:cubicBezTo>
                <a:cubicBezTo>
                  <a:pt x="58" y="396"/>
                  <a:pt x="54" y="391"/>
                  <a:pt x="54" y="385"/>
                </a:cubicBezTo>
                <a:close/>
                <a:moveTo>
                  <a:pt x="0" y="128"/>
                </a:moveTo>
                <a:lnTo>
                  <a:pt x="64" y="0"/>
                </a:lnTo>
                <a:lnTo>
                  <a:pt x="128" y="128"/>
                </a:lnTo>
                <a:lnTo>
                  <a:pt x="0" y="128"/>
                </a:lnTo>
                <a:close/>
              </a:path>
            </a:pathLst>
          </a:custGeom>
          <a:solidFill>
            <a:srgbClr val="000000"/>
          </a:solidFill>
          <a:ln w="0">
            <a:solidFill>
              <a:srgbClr val="000000"/>
            </a:solidFill>
            <a:prstDash val="solid"/>
            <a:round/>
            <a:headEnd/>
            <a:tailEnd/>
          </a:ln>
        </p:spPr>
        <p:txBody>
          <a:bodyPr/>
          <a:lstStyle/>
          <a:p>
            <a:endParaRPr lang="zh-CN" altLang="en-US"/>
          </a:p>
        </p:txBody>
      </p:sp>
      <p:sp>
        <p:nvSpPr>
          <p:cNvPr id="187790" name="Freeform 398"/>
          <p:cNvSpPr>
            <a:spLocks noEditPoints="1"/>
          </p:cNvSpPr>
          <p:nvPr/>
        </p:nvSpPr>
        <p:spPr bwMode="auto">
          <a:xfrm>
            <a:off x="6126163" y="3370263"/>
            <a:ext cx="55562" cy="184150"/>
          </a:xfrm>
          <a:custGeom>
            <a:avLst/>
            <a:gdLst/>
            <a:ahLst/>
            <a:cxnLst>
              <a:cxn ang="0">
                <a:pos x="54" y="385"/>
              </a:cxn>
              <a:cxn ang="0">
                <a:pos x="54" y="107"/>
              </a:cxn>
              <a:cxn ang="0">
                <a:pos x="64" y="96"/>
              </a:cxn>
              <a:cxn ang="0">
                <a:pos x="75" y="107"/>
              </a:cxn>
              <a:cxn ang="0">
                <a:pos x="75" y="385"/>
              </a:cxn>
              <a:cxn ang="0">
                <a:pos x="64" y="396"/>
              </a:cxn>
              <a:cxn ang="0">
                <a:pos x="54" y="385"/>
              </a:cxn>
              <a:cxn ang="0">
                <a:pos x="0" y="128"/>
              </a:cxn>
              <a:cxn ang="0">
                <a:pos x="64" y="0"/>
              </a:cxn>
              <a:cxn ang="0">
                <a:pos x="128" y="128"/>
              </a:cxn>
              <a:cxn ang="0">
                <a:pos x="0" y="128"/>
              </a:cxn>
            </a:cxnLst>
            <a:rect l="0" t="0" r="r" b="b"/>
            <a:pathLst>
              <a:path w="128" h="396">
                <a:moveTo>
                  <a:pt x="54" y="385"/>
                </a:moveTo>
                <a:lnTo>
                  <a:pt x="54" y="107"/>
                </a:lnTo>
                <a:cubicBezTo>
                  <a:pt x="54" y="101"/>
                  <a:pt x="58" y="96"/>
                  <a:pt x="64" y="96"/>
                </a:cubicBezTo>
                <a:cubicBezTo>
                  <a:pt x="70" y="96"/>
                  <a:pt x="75" y="101"/>
                  <a:pt x="75" y="107"/>
                </a:cubicBezTo>
                <a:lnTo>
                  <a:pt x="75" y="385"/>
                </a:lnTo>
                <a:cubicBezTo>
                  <a:pt x="75" y="391"/>
                  <a:pt x="70" y="396"/>
                  <a:pt x="64" y="396"/>
                </a:cubicBezTo>
                <a:cubicBezTo>
                  <a:pt x="58" y="396"/>
                  <a:pt x="54" y="391"/>
                  <a:pt x="54" y="385"/>
                </a:cubicBezTo>
                <a:close/>
                <a:moveTo>
                  <a:pt x="0" y="128"/>
                </a:moveTo>
                <a:lnTo>
                  <a:pt x="64" y="0"/>
                </a:lnTo>
                <a:lnTo>
                  <a:pt x="128" y="128"/>
                </a:lnTo>
                <a:lnTo>
                  <a:pt x="0" y="128"/>
                </a:lnTo>
                <a:close/>
              </a:path>
            </a:pathLst>
          </a:custGeom>
          <a:noFill/>
          <a:ln w="9525" cap="rnd">
            <a:solidFill>
              <a:srgbClr val="000000"/>
            </a:solidFill>
            <a:prstDash val="solid"/>
            <a:round/>
            <a:headEnd/>
            <a:tailEnd/>
          </a:ln>
        </p:spPr>
        <p:txBody>
          <a:bodyPr/>
          <a:lstStyle/>
          <a:p>
            <a:endParaRPr lang="zh-CN" altLang="en-US"/>
          </a:p>
        </p:txBody>
      </p:sp>
      <p:sp>
        <p:nvSpPr>
          <p:cNvPr id="187791" name="Line 399"/>
          <p:cNvSpPr>
            <a:spLocks noChangeShapeType="1"/>
          </p:cNvSpPr>
          <p:nvPr/>
        </p:nvSpPr>
        <p:spPr bwMode="auto">
          <a:xfrm>
            <a:off x="6154738" y="3370263"/>
            <a:ext cx="1004887" cy="1587"/>
          </a:xfrm>
          <a:prstGeom prst="line">
            <a:avLst/>
          </a:prstGeom>
          <a:noFill/>
          <a:ln w="9525" cap="rnd">
            <a:solidFill>
              <a:srgbClr val="000000"/>
            </a:solidFill>
            <a:round/>
            <a:headEnd/>
            <a:tailEnd/>
          </a:ln>
        </p:spPr>
        <p:txBody>
          <a:bodyPr/>
          <a:lstStyle/>
          <a:p>
            <a:endParaRPr lang="zh-CN" altLang="en-US"/>
          </a:p>
        </p:txBody>
      </p:sp>
      <p:sp>
        <p:nvSpPr>
          <p:cNvPr id="187792" name="Rectangle 400"/>
          <p:cNvSpPr>
            <a:spLocks noChangeArrowheads="1"/>
          </p:cNvSpPr>
          <p:nvPr/>
        </p:nvSpPr>
        <p:spPr bwMode="auto">
          <a:xfrm>
            <a:off x="914400" y="3371850"/>
            <a:ext cx="227013" cy="152400"/>
          </a:xfrm>
          <a:prstGeom prst="rect">
            <a:avLst/>
          </a:prstGeom>
          <a:noFill/>
          <a:ln w="9525">
            <a:noFill/>
            <a:miter lim="800000"/>
            <a:headEnd/>
            <a:tailEnd/>
          </a:ln>
        </p:spPr>
        <p:txBody>
          <a:bodyPr wrap="none" lIns="0" tIns="0" rIns="0" bIns="0">
            <a:spAutoFit/>
          </a:bodyPr>
          <a:lstStyle/>
          <a:p>
            <a:r>
              <a:rPr kumimoji="1" lang="en-US" altLang="zh-CN" sz="1000">
                <a:solidFill>
                  <a:srgbClr val="000000"/>
                </a:solidFill>
                <a:latin typeface="Times New Roman" pitchFamily="18" charset="0"/>
              </a:rPr>
              <a:t>Pick</a:t>
            </a:r>
            <a:endParaRPr kumimoji="1" lang="en-US" altLang="zh-CN" sz="2400">
              <a:latin typeface="Times New Roman" pitchFamily="18" charset="0"/>
            </a:endParaRPr>
          </a:p>
        </p:txBody>
      </p:sp>
      <p:sp>
        <p:nvSpPr>
          <p:cNvPr id="187793" name="Rectangle 401"/>
          <p:cNvSpPr>
            <a:spLocks noChangeArrowheads="1"/>
          </p:cNvSpPr>
          <p:nvPr/>
        </p:nvSpPr>
        <p:spPr bwMode="auto">
          <a:xfrm>
            <a:off x="1158875" y="3371850"/>
            <a:ext cx="42863" cy="152400"/>
          </a:xfrm>
          <a:prstGeom prst="rect">
            <a:avLst/>
          </a:prstGeom>
          <a:noFill/>
          <a:ln w="9525">
            <a:noFill/>
            <a:miter lim="800000"/>
            <a:headEnd/>
            <a:tailEnd/>
          </a:ln>
        </p:spPr>
        <p:txBody>
          <a:bodyPr wrap="none" lIns="0" tIns="0" rIns="0" bIns="0">
            <a:spAutoFit/>
          </a:bodyPr>
          <a:lstStyle/>
          <a:p>
            <a:r>
              <a:rPr kumimoji="1" lang="en-US" altLang="zh-CN" sz="1000">
                <a:solidFill>
                  <a:srgbClr val="000000"/>
                </a:solidFill>
                <a:latin typeface="Times New Roman" pitchFamily="18" charset="0"/>
              </a:rPr>
              <a:t>-</a:t>
            </a:r>
            <a:endParaRPr kumimoji="1" lang="en-US" altLang="zh-CN" sz="2400">
              <a:latin typeface="Times New Roman" pitchFamily="18" charset="0"/>
            </a:endParaRPr>
          </a:p>
        </p:txBody>
      </p:sp>
      <p:sp>
        <p:nvSpPr>
          <p:cNvPr id="187794" name="Rectangle 402"/>
          <p:cNvSpPr>
            <a:spLocks noChangeArrowheads="1"/>
          </p:cNvSpPr>
          <p:nvPr/>
        </p:nvSpPr>
        <p:spPr bwMode="auto">
          <a:xfrm>
            <a:off x="1216025" y="3371850"/>
            <a:ext cx="127000" cy="152400"/>
          </a:xfrm>
          <a:prstGeom prst="rect">
            <a:avLst/>
          </a:prstGeom>
          <a:noFill/>
          <a:ln w="9525">
            <a:noFill/>
            <a:miter lim="800000"/>
            <a:headEnd/>
            <a:tailEnd/>
          </a:ln>
        </p:spPr>
        <p:txBody>
          <a:bodyPr wrap="none" lIns="0" tIns="0" rIns="0" bIns="0">
            <a:spAutoFit/>
          </a:bodyPr>
          <a:lstStyle/>
          <a:p>
            <a:r>
              <a:rPr kumimoji="1" lang="en-US" altLang="zh-CN" sz="1000">
                <a:solidFill>
                  <a:srgbClr val="000000"/>
                </a:solidFill>
                <a:latin typeface="Times New Roman" pitchFamily="18" charset="0"/>
              </a:rPr>
              <a:t>up</a:t>
            </a:r>
            <a:endParaRPr kumimoji="1" lang="en-US" altLang="zh-CN" sz="2400">
              <a:latin typeface="Times New Roman" pitchFamily="18" charset="0"/>
            </a:endParaRPr>
          </a:p>
        </p:txBody>
      </p:sp>
      <p:sp>
        <p:nvSpPr>
          <p:cNvPr id="187795" name="Line 403"/>
          <p:cNvSpPr>
            <a:spLocks noChangeShapeType="1"/>
          </p:cNvSpPr>
          <p:nvPr/>
        </p:nvSpPr>
        <p:spPr bwMode="auto">
          <a:xfrm>
            <a:off x="1763713" y="5157788"/>
            <a:ext cx="0" cy="215900"/>
          </a:xfrm>
          <a:prstGeom prst="line">
            <a:avLst/>
          </a:prstGeom>
          <a:noFill/>
          <a:ln w="9525">
            <a:solidFill>
              <a:schemeClr val="tx1"/>
            </a:solidFill>
            <a:round/>
            <a:headEnd/>
            <a:tailEnd type="triangle" w="med" len="med"/>
          </a:ln>
          <a:effectLst/>
        </p:spPr>
        <p:txBody>
          <a:bodyPr/>
          <a:lstStyle/>
          <a:p>
            <a:endParaRPr lang="zh-CN" altLang="en-US"/>
          </a:p>
        </p:txBody>
      </p:sp>
      <p:grpSp>
        <p:nvGrpSpPr>
          <p:cNvPr id="7" name="Group 423"/>
          <p:cNvGrpSpPr>
            <a:grpSpLocks/>
          </p:cNvGrpSpPr>
          <p:nvPr/>
        </p:nvGrpSpPr>
        <p:grpSpPr bwMode="auto">
          <a:xfrm>
            <a:off x="1655763" y="2100263"/>
            <a:ext cx="5580062" cy="249237"/>
            <a:chOff x="1241" y="1638"/>
            <a:chExt cx="3515" cy="157"/>
          </a:xfrm>
        </p:grpSpPr>
        <p:sp>
          <p:nvSpPr>
            <p:cNvPr id="187816" name="Line 424"/>
            <p:cNvSpPr>
              <a:spLocks noChangeShapeType="1"/>
            </p:cNvSpPr>
            <p:nvPr/>
          </p:nvSpPr>
          <p:spPr bwMode="auto">
            <a:xfrm flipV="1">
              <a:off x="1382" y="1638"/>
              <a:ext cx="1" cy="150"/>
            </a:xfrm>
            <a:prstGeom prst="line">
              <a:avLst/>
            </a:prstGeom>
            <a:noFill/>
            <a:ln w="9525" cap="rnd">
              <a:solidFill>
                <a:srgbClr val="000000"/>
              </a:solidFill>
              <a:round/>
              <a:headEnd/>
              <a:tailEnd/>
            </a:ln>
          </p:spPr>
          <p:txBody>
            <a:bodyPr/>
            <a:lstStyle/>
            <a:p>
              <a:endParaRPr lang="zh-CN" altLang="en-US"/>
            </a:p>
          </p:txBody>
        </p:sp>
        <p:sp>
          <p:nvSpPr>
            <p:cNvPr id="187817" name="Line 425"/>
            <p:cNvSpPr>
              <a:spLocks noChangeShapeType="1"/>
            </p:cNvSpPr>
            <p:nvPr/>
          </p:nvSpPr>
          <p:spPr bwMode="auto">
            <a:xfrm>
              <a:off x="1383" y="1638"/>
              <a:ext cx="421" cy="1"/>
            </a:xfrm>
            <a:prstGeom prst="line">
              <a:avLst/>
            </a:prstGeom>
            <a:noFill/>
            <a:ln w="9525" cap="rnd">
              <a:solidFill>
                <a:srgbClr val="000000"/>
              </a:solidFill>
              <a:round/>
              <a:headEnd/>
              <a:tailEnd/>
            </a:ln>
          </p:spPr>
          <p:txBody>
            <a:bodyPr/>
            <a:lstStyle/>
            <a:p>
              <a:endParaRPr lang="zh-CN" altLang="en-US"/>
            </a:p>
          </p:txBody>
        </p:sp>
        <p:sp>
          <p:nvSpPr>
            <p:cNvPr id="187818" name="Line 426"/>
            <p:cNvSpPr>
              <a:spLocks noChangeShapeType="1"/>
            </p:cNvSpPr>
            <p:nvPr/>
          </p:nvSpPr>
          <p:spPr bwMode="auto">
            <a:xfrm>
              <a:off x="1803" y="1638"/>
              <a:ext cx="1" cy="150"/>
            </a:xfrm>
            <a:prstGeom prst="line">
              <a:avLst/>
            </a:prstGeom>
            <a:noFill/>
            <a:ln w="9525" cap="rnd">
              <a:solidFill>
                <a:srgbClr val="000000"/>
              </a:solidFill>
              <a:round/>
              <a:headEnd/>
              <a:tailEnd/>
            </a:ln>
          </p:spPr>
          <p:txBody>
            <a:bodyPr/>
            <a:lstStyle/>
            <a:p>
              <a:endParaRPr lang="zh-CN" altLang="en-US"/>
            </a:p>
          </p:txBody>
        </p:sp>
        <p:sp>
          <p:nvSpPr>
            <p:cNvPr id="187819" name="Line 427"/>
            <p:cNvSpPr>
              <a:spLocks noChangeShapeType="1"/>
            </p:cNvSpPr>
            <p:nvPr/>
          </p:nvSpPr>
          <p:spPr bwMode="auto">
            <a:xfrm>
              <a:off x="1803" y="1788"/>
              <a:ext cx="422" cy="1"/>
            </a:xfrm>
            <a:prstGeom prst="line">
              <a:avLst/>
            </a:prstGeom>
            <a:noFill/>
            <a:ln w="9525" cap="rnd">
              <a:solidFill>
                <a:srgbClr val="000000"/>
              </a:solidFill>
              <a:round/>
              <a:headEnd/>
              <a:tailEnd/>
            </a:ln>
          </p:spPr>
          <p:txBody>
            <a:bodyPr/>
            <a:lstStyle/>
            <a:p>
              <a:endParaRPr lang="zh-CN" altLang="en-US"/>
            </a:p>
          </p:txBody>
        </p:sp>
        <p:sp>
          <p:nvSpPr>
            <p:cNvPr id="187820" name="Line 428"/>
            <p:cNvSpPr>
              <a:spLocks noChangeShapeType="1"/>
            </p:cNvSpPr>
            <p:nvPr/>
          </p:nvSpPr>
          <p:spPr bwMode="auto">
            <a:xfrm flipV="1">
              <a:off x="2225" y="1638"/>
              <a:ext cx="1" cy="150"/>
            </a:xfrm>
            <a:prstGeom prst="line">
              <a:avLst/>
            </a:prstGeom>
            <a:noFill/>
            <a:ln w="9525" cap="rnd">
              <a:solidFill>
                <a:srgbClr val="000000"/>
              </a:solidFill>
              <a:round/>
              <a:headEnd/>
              <a:tailEnd/>
            </a:ln>
          </p:spPr>
          <p:txBody>
            <a:bodyPr/>
            <a:lstStyle/>
            <a:p>
              <a:endParaRPr lang="zh-CN" altLang="en-US"/>
            </a:p>
          </p:txBody>
        </p:sp>
        <p:sp>
          <p:nvSpPr>
            <p:cNvPr id="187821" name="Line 429"/>
            <p:cNvSpPr>
              <a:spLocks noChangeShapeType="1"/>
            </p:cNvSpPr>
            <p:nvPr/>
          </p:nvSpPr>
          <p:spPr bwMode="auto">
            <a:xfrm>
              <a:off x="2225" y="1638"/>
              <a:ext cx="422" cy="1"/>
            </a:xfrm>
            <a:prstGeom prst="line">
              <a:avLst/>
            </a:prstGeom>
            <a:noFill/>
            <a:ln w="9525" cap="rnd">
              <a:solidFill>
                <a:srgbClr val="000000"/>
              </a:solidFill>
              <a:round/>
              <a:headEnd/>
              <a:tailEnd/>
            </a:ln>
          </p:spPr>
          <p:txBody>
            <a:bodyPr/>
            <a:lstStyle/>
            <a:p>
              <a:endParaRPr lang="zh-CN" altLang="en-US"/>
            </a:p>
          </p:txBody>
        </p:sp>
        <p:sp>
          <p:nvSpPr>
            <p:cNvPr id="187822" name="Line 430"/>
            <p:cNvSpPr>
              <a:spLocks noChangeShapeType="1"/>
            </p:cNvSpPr>
            <p:nvPr/>
          </p:nvSpPr>
          <p:spPr bwMode="auto">
            <a:xfrm>
              <a:off x="2647" y="1638"/>
              <a:ext cx="2" cy="150"/>
            </a:xfrm>
            <a:prstGeom prst="line">
              <a:avLst/>
            </a:prstGeom>
            <a:noFill/>
            <a:ln w="9525" cap="rnd">
              <a:solidFill>
                <a:srgbClr val="000000"/>
              </a:solidFill>
              <a:round/>
              <a:headEnd/>
              <a:tailEnd/>
            </a:ln>
          </p:spPr>
          <p:txBody>
            <a:bodyPr/>
            <a:lstStyle/>
            <a:p>
              <a:endParaRPr lang="zh-CN" altLang="en-US"/>
            </a:p>
          </p:txBody>
        </p:sp>
        <p:sp>
          <p:nvSpPr>
            <p:cNvPr id="187823" name="Line 431"/>
            <p:cNvSpPr>
              <a:spLocks noChangeShapeType="1"/>
            </p:cNvSpPr>
            <p:nvPr/>
          </p:nvSpPr>
          <p:spPr bwMode="auto">
            <a:xfrm>
              <a:off x="2647" y="1788"/>
              <a:ext cx="421" cy="1"/>
            </a:xfrm>
            <a:prstGeom prst="line">
              <a:avLst/>
            </a:prstGeom>
            <a:noFill/>
            <a:ln w="9525" cap="rnd">
              <a:solidFill>
                <a:srgbClr val="000000"/>
              </a:solidFill>
              <a:round/>
              <a:headEnd/>
              <a:tailEnd/>
            </a:ln>
          </p:spPr>
          <p:txBody>
            <a:bodyPr/>
            <a:lstStyle/>
            <a:p>
              <a:endParaRPr lang="zh-CN" altLang="en-US"/>
            </a:p>
          </p:txBody>
        </p:sp>
        <p:sp>
          <p:nvSpPr>
            <p:cNvPr id="187824" name="Line 432"/>
            <p:cNvSpPr>
              <a:spLocks noChangeShapeType="1"/>
            </p:cNvSpPr>
            <p:nvPr/>
          </p:nvSpPr>
          <p:spPr bwMode="auto">
            <a:xfrm flipV="1">
              <a:off x="3068" y="1644"/>
              <a:ext cx="2" cy="150"/>
            </a:xfrm>
            <a:prstGeom prst="line">
              <a:avLst/>
            </a:prstGeom>
            <a:noFill/>
            <a:ln w="9525" cap="rnd">
              <a:solidFill>
                <a:srgbClr val="000000"/>
              </a:solidFill>
              <a:round/>
              <a:headEnd/>
              <a:tailEnd/>
            </a:ln>
          </p:spPr>
          <p:txBody>
            <a:bodyPr/>
            <a:lstStyle/>
            <a:p>
              <a:endParaRPr lang="zh-CN" altLang="en-US"/>
            </a:p>
          </p:txBody>
        </p:sp>
        <p:sp>
          <p:nvSpPr>
            <p:cNvPr id="187825" name="Line 433"/>
            <p:cNvSpPr>
              <a:spLocks noChangeShapeType="1"/>
            </p:cNvSpPr>
            <p:nvPr/>
          </p:nvSpPr>
          <p:spPr bwMode="auto">
            <a:xfrm>
              <a:off x="3068" y="1644"/>
              <a:ext cx="423" cy="1"/>
            </a:xfrm>
            <a:prstGeom prst="line">
              <a:avLst/>
            </a:prstGeom>
            <a:noFill/>
            <a:ln w="9525" cap="rnd">
              <a:solidFill>
                <a:srgbClr val="000000"/>
              </a:solidFill>
              <a:round/>
              <a:headEnd/>
              <a:tailEnd/>
            </a:ln>
          </p:spPr>
          <p:txBody>
            <a:bodyPr/>
            <a:lstStyle/>
            <a:p>
              <a:endParaRPr lang="zh-CN" altLang="en-US"/>
            </a:p>
          </p:txBody>
        </p:sp>
        <p:sp>
          <p:nvSpPr>
            <p:cNvPr id="187826" name="Line 434"/>
            <p:cNvSpPr>
              <a:spLocks noChangeShapeType="1"/>
            </p:cNvSpPr>
            <p:nvPr/>
          </p:nvSpPr>
          <p:spPr bwMode="auto">
            <a:xfrm>
              <a:off x="3491" y="1644"/>
              <a:ext cx="1" cy="150"/>
            </a:xfrm>
            <a:prstGeom prst="line">
              <a:avLst/>
            </a:prstGeom>
            <a:noFill/>
            <a:ln w="9525" cap="rnd">
              <a:solidFill>
                <a:srgbClr val="000000"/>
              </a:solidFill>
              <a:round/>
              <a:headEnd/>
              <a:tailEnd/>
            </a:ln>
          </p:spPr>
          <p:txBody>
            <a:bodyPr/>
            <a:lstStyle/>
            <a:p>
              <a:endParaRPr lang="zh-CN" altLang="en-US"/>
            </a:p>
          </p:txBody>
        </p:sp>
        <p:sp>
          <p:nvSpPr>
            <p:cNvPr id="187827" name="Line 435"/>
            <p:cNvSpPr>
              <a:spLocks noChangeShapeType="1"/>
            </p:cNvSpPr>
            <p:nvPr/>
          </p:nvSpPr>
          <p:spPr bwMode="auto">
            <a:xfrm>
              <a:off x="3491" y="1794"/>
              <a:ext cx="422" cy="1"/>
            </a:xfrm>
            <a:prstGeom prst="line">
              <a:avLst/>
            </a:prstGeom>
            <a:noFill/>
            <a:ln w="9525" cap="rnd">
              <a:solidFill>
                <a:srgbClr val="000000"/>
              </a:solidFill>
              <a:round/>
              <a:headEnd/>
              <a:tailEnd/>
            </a:ln>
          </p:spPr>
          <p:txBody>
            <a:bodyPr/>
            <a:lstStyle/>
            <a:p>
              <a:endParaRPr lang="zh-CN" altLang="en-US"/>
            </a:p>
          </p:txBody>
        </p:sp>
        <p:sp>
          <p:nvSpPr>
            <p:cNvPr id="187828" name="Line 436"/>
            <p:cNvSpPr>
              <a:spLocks noChangeShapeType="1"/>
            </p:cNvSpPr>
            <p:nvPr/>
          </p:nvSpPr>
          <p:spPr bwMode="auto">
            <a:xfrm flipV="1">
              <a:off x="3913" y="1644"/>
              <a:ext cx="1" cy="150"/>
            </a:xfrm>
            <a:prstGeom prst="line">
              <a:avLst/>
            </a:prstGeom>
            <a:noFill/>
            <a:ln w="9525" cap="rnd">
              <a:solidFill>
                <a:srgbClr val="000000"/>
              </a:solidFill>
              <a:round/>
              <a:headEnd/>
              <a:tailEnd/>
            </a:ln>
          </p:spPr>
          <p:txBody>
            <a:bodyPr/>
            <a:lstStyle/>
            <a:p>
              <a:endParaRPr lang="zh-CN" altLang="en-US"/>
            </a:p>
          </p:txBody>
        </p:sp>
        <p:sp>
          <p:nvSpPr>
            <p:cNvPr id="187829" name="Line 437"/>
            <p:cNvSpPr>
              <a:spLocks noChangeShapeType="1"/>
            </p:cNvSpPr>
            <p:nvPr/>
          </p:nvSpPr>
          <p:spPr bwMode="auto">
            <a:xfrm>
              <a:off x="3913" y="1644"/>
              <a:ext cx="421" cy="1"/>
            </a:xfrm>
            <a:prstGeom prst="line">
              <a:avLst/>
            </a:prstGeom>
            <a:noFill/>
            <a:ln w="9525" cap="rnd">
              <a:solidFill>
                <a:srgbClr val="000000"/>
              </a:solidFill>
              <a:round/>
              <a:headEnd/>
              <a:tailEnd/>
            </a:ln>
          </p:spPr>
          <p:txBody>
            <a:bodyPr/>
            <a:lstStyle/>
            <a:p>
              <a:endParaRPr lang="zh-CN" altLang="en-US"/>
            </a:p>
          </p:txBody>
        </p:sp>
        <p:sp>
          <p:nvSpPr>
            <p:cNvPr id="187830" name="Line 438"/>
            <p:cNvSpPr>
              <a:spLocks noChangeShapeType="1"/>
            </p:cNvSpPr>
            <p:nvPr/>
          </p:nvSpPr>
          <p:spPr bwMode="auto">
            <a:xfrm>
              <a:off x="4334" y="1644"/>
              <a:ext cx="1" cy="150"/>
            </a:xfrm>
            <a:prstGeom prst="line">
              <a:avLst/>
            </a:prstGeom>
            <a:noFill/>
            <a:ln w="9525" cap="rnd">
              <a:solidFill>
                <a:srgbClr val="000000"/>
              </a:solidFill>
              <a:round/>
              <a:headEnd/>
              <a:tailEnd/>
            </a:ln>
          </p:spPr>
          <p:txBody>
            <a:bodyPr/>
            <a:lstStyle/>
            <a:p>
              <a:endParaRPr lang="zh-CN" altLang="en-US"/>
            </a:p>
          </p:txBody>
        </p:sp>
        <p:sp>
          <p:nvSpPr>
            <p:cNvPr id="187831" name="Line 439"/>
            <p:cNvSpPr>
              <a:spLocks noChangeShapeType="1"/>
            </p:cNvSpPr>
            <p:nvPr/>
          </p:nvSpPr>
          <p:spPr bwMode="auto">
            <a:xfrm>
              <a:off x="4334" y="1794"/>
              <a:ext cx="422" cy="1"/>
            </a:xfrm>
            <a:prstGeom prst="line">
              <a:avLst/>
            </a:prstGeom>
            <a:noFill/>
            <a:ln w="9525" cap="rnd">
              <a:solidFill>
                <a:srgbClr val="000000"/>
              </a:solidFill>
              <a:round/>
              <a:headEnd/>
              <a:tailEnd/>
            </a:ln>
          </p:spPr>
          <p:txBody>
            <a:bodyPr/>
            <a:lstStyle/>
            <a:p>
              <a:endParaRPr lang="zh-CN" altLang="en-US"/>
            </a:p>
          </p:txBody>
        </p:sp>
        <p:sp>
          <p:nvSpPr>
            <p:cNvPr id="187832" name="Line 440"/>
            <p:cNvSpPr>
              <a:spLocks noChangeShapeType="1"/>
            </p:cNvSpPr>
            <p:nvPr/>
          </p:nvSpPr>
          <p:spPr bwMode="auto">
            <a:xfrm>
              <a:off x="1241" y="1788"/>
              <a:ext cx="141" cy="1"/>
            </a:xfrm>
            <a:prstGeom prst="line">
              <a:avLst/>
            </a:prstGeom>
            <a:noFill/>
            <a:ln w="9525" cap="rnd">
              <a:solidFill>
                <a:srgbClr val="000000"/>
              </a:solidFill>
              <a:round/>
              <a:headEnd/>
              <a:tailEnd/>
            </a:ln>
          </p:spPr>
          <p:txBody>
            <a:bodyPr/>
            <a:lstStyle/>
            <a:p>
              <a:endParaRPr lang="zh-CN" altLang="en-US"/>
            </a:p>
          </p:txBody>
        </p:sp>
      </p:grpSp>
      <p:grpSp>
        <p:nvGrpSpPr>
          <p:cNvPr id="8" name="Group 441"/>
          <p:cNvGrpSpPr>
            <a:grpSpLocks/>
          </p:cNvGrpSpPr>
          <p:nvPr/>
        </p:nvGrpSpPr>
        <p:grpSpPr bwMode="auto">
          <a:xfrm>
            <a:off x="1512888" y="1666875"/>
            <a:ext cx="5580062" cy="249238"/>
            <a:chOff x="1241" y="1638"/>
            <a:chExt cx="3515" cy="157"/>
          </a:xfrm>
        </p:grpSpPr>
        <p:sp>
          <p:nvSpPr>
            <p:cNvPr id="187834" name="Line 442"/>
            <p:cNvSpPr>
              <a:spLocks noChangeShapeType="1"/>
            </p:cNvSpPr>
            <p:nvPr/>
          </p:nvSpPr>
          <p:spPr bwMode="auto">
            <a:xfrm flipV="1">
              <a:off x="1382" y="1638"/>
              <a:ext cx="1" cy="150"/>
            </a:xfrm>
            <a:prstGeom prst="line">
              <a:avLst/>
            </a:prstGeom>
            <a:noFill/>
            <a:ln w="9525" cap="rnd">
              <a:solidFill>
                <a:srgbClr val="000000"/>
              </a:solidFill>
              <a:round/>
              <a:headEnd/>
              <a:tailEnd/>
            </a:ln>
          </p:spPr>
          <p:txBody>
            <a:bodyPr/>
            <a:lstStyle/>
            <a:p>
              <a:endParaRPr lang="zh-CN" altLang="en-US"/>
            </a:p>
          </p:txBody>
        </p:sp>
        <p:sp>
          <p:nvSpPr>
            <p:cNvPr id="187835" name="Line 443"/>
            <p:cNvSpPr>
              <a:spLocks noChangeShapeType="1"/>
            </p:cNvSpPr>
            <p:nvPr/>
          </p:nvSpPr>
          <p:spPr bwMode="auto">
            <a:xfrm>
              <a:off x="1383" y="1638"/>
              <a:ext cx="421" cy="1"/>
            </a:xfrm>
            <a:prstGeom prst="line">
              <a:avLst/>
            </a:prstGeom>
            <a:noFill/>
            <a:ln w="9525" cap="rnd">
              <a:solidFill>
                <a:srgbClr val="000000"/>
              </a:solidFill>
              <a:round/>
              <a:headEnd/>
              <a:tailEnd/>
            </a:ln>
          </p:spPr>
          <p:txBody>
            <a:bodyPr/>
            <a:lstStyle/>
            <a:p>
              <a:endParaRPr lang="zh-CN" altLang="en-US"/>
            </a:p>
          </p:txBody>
        </p:sp>
        <p:sp>
          <p:nvSpPr>
            <p:cNvPr id="187836" name="Line 444"/>
            <p:cNvSpPr>
              <a:spLocks noChangeShapeType="1"/>
            </p:cNvSpPr>
            <p:nvPr/>
          </p:nvSpPr>
          <p:spPr bwMode="auto">
            <a:xfrm>
              <a:off x="1803" y="1638"/>
              <a:ext cx="1" cy="150"/>
            </a:xfrm>
            <a:prstGeom prst="line">
              <a:avLst/>
            </a:prstGeom>
            <a:noFill/>
            <a:ln w="9525" cap="rnd">
              <a:solidFill>
                <a:srgbClr val="000000"/>
              </a:solidFill>
              <a:round/>
              <a:headEnd/>
              <a:tailEnd/>
            </a:ln>
          </p:spPr>
          <p:txBody>
            <a:bodyPr/>
            <a:lstStyle/>
            <a:p>
              <a:endParaRPr lang="zh-CN" altLang="en-US"/>
            </a:p>
          </p:txBody>
        </p:sp>
        <p:sp>
          <p:nvSpPr>
            <p:cNvPr id="187837" name="Line 445"/>
            <p:cNvSpPr>
              <a:spLocks noChangeShapeType="1"/>
            </p:cNvSpPr>
            <p:nvPr/>
          </p:nvSpPr>
          <p:spPr bwMode="auto">
            <a:xfrm>
              <a:off x="1803" y="1788"/>
              <a:ext cx="422" cy="1"/>
            </a:xfrm>
            <a:prstGeom prst="line">
              <a:avLst/>
            </a:prstGeom>
            <a:noFill/>
            <a:ln w="9525" cap="rnd">
              <a:solidFill>
                <a:srgbClr val="000000"/>
              </a:solidFill>
              <a:round/>
              <a:headEnd/>
              <a:tailEnd/>
            </a:ln>
          </p:spPr>
          <p:txBody>
            <a:bodyPr/>
            <a:lstStyle/>
            <a:p>
              <a:endParaRPr lang="zh-CN" altLang="en-US"/>
            </a:p>
          </p:txBody>
        </p:sp>
        <p:sp>
          <p:nvSpPr>
            <p:cNvPr id="187838" name="Line 446"/>
            <p:cNvSpPr>
              <a:spLocks noChangeShapeType="1"/>
            </p:cNvSpPr>
            <p:nvPr/>
          </p:nvSpPr>
          <p:spPr bwMode="auto">
            <a:xfrm flipV="1">
              <a:off x="2225" y="1638"/>
              <a:ext cx="1" cy="150"/>
            </a:xfrm>
            <a:prstGeom prst="line">
              <a:avLst/>
            </a:prstGeom>
            <a:noFill/>
            <a:ln w="9525" cap="rnd">
              <a:solidFill>
                <a:srgbClr val="000000"/>
              </a:solidFill>
              <a:round/>
              <a:headEnd/>
              <a:tailEnd/>
            </a:ln>
          </p:spPr>
          <p:txBody>
            <a:bodyPr/>
            <a:lstStyle/>
            <a:p>
              <a:endParaRPr lang="zh-CN" altLang="en-US"/>
            </a:p>
          </p:txBody>
        </p:sp>
        <p:sp>
          <p:nvSpPr>
            <p:cNvPr id="187839" name="Line 447"/>
            <p:cNvSpPr>
              <a:spLocks noChangeShapeType="1"/>
            </p:cNvSpPr>
            <p:nvPr/>
          </p:nvSpPr>
          <p:spPr bwMode="auto">
            <a:xfrm>
              <a:off x="2225" y="1638"/>
              <a:ext cx="422" cy="1"/>
            </a:xfrm>
            <a:prstGeom prst="line">
              <a:avLst/>
            </a:prstGeom>
            <a:noFill/>
            <a:ln w="9525" cap="rnd">
              <a:solidFill>
                <a:srgbClr val="000000"/>
              </a:solidFill>
              <a:round/>
              <a:headEnd/>
              <a:tailEnd/>
            </a:ln>
          </p:spPr>
          <p:txBody>
            <a:bodyPr/>
            <a:lstStyle/>
            <a:p>
              <a:endParaRPr lang="zh-CN" altLang="en-US"/>
            </a:p>
          </p:txBody>
        </p:sp>
        <p:sp>
          <p:nvSpPr>
            <p:cNvPr id="187840" name="Line 448"/>
            <p:cNvSpPr>
              <a:spLocks noChangeShapeType="1"/>
            </p:cNvSpPr>
            <p:nvPr/>
          </p:nvSpPr>
          <p:spPr bwMode="auto">
            <a:xfrm>
              <a:off x="2647" y="1638"/>
              <a:ext cx="2" cy="150"/>
            </a:xfrm>
            <a:prstGeom prst="line">
              <a:avLst/>
            </a:prstGeom>
            <a:noFill/>
            <a:ln w="9525" cap="rnd">
              <a:solidFill>
                <a:srgbClr val="000000"/>
              </a:solidFill>
              <a:round/>
              <a:headEnd/>
              <a:tailEnd/>
            </a:ln>
          </p:spPr>
          <p:txBody>
            <a:bodyPr/>
            <a:lstStyle/>
            <a:p>
              <a:endParaRPr lang="zh-CN" altLang="en-US"/>
            </a:p>
          </p:txBody>
        </p:sp>
        <p:sp>
          <p:nvSpPr>
            <p:cNvPr id="187841" name="Line 449"/>
            <p:cNvSpPr>
              <a:spLocks noChangeShapeType="1"/>
            </p:cNvSpPr>
            <p:nvPr/>
          </p:nvSpPr>
          <p:spPr bwMode="auto">
            <a:xfrm>
              <a:off x="2647" y="1788"/>
              <a:ext cx="421" cy="1"/>
            </a:xfrm>
            <a:prstGeom prst="line">
              <a:avLst/>
            </a:prstGeom>
            <a:noFill/>
            <a:ln w="9525" cap="rnd">
              <a:solidFill>
                <a:srgbClr val="000000"/>
              </a:solidFill>
              <a:round/>
              <a:headEnd/>
              <a:tailEnd/>
            </a:ln>
          </p:spPr>
          <p:txBody>
            <a:bodyPr/>
            <a:lstStyle/>
            <a:p>
              <a:endParaRPr lang="zh-CN" altLang="en-US"/>
            </a:p>
          </p:txBody>
        </p:sp>
        <p:sp>
          <p:nvSpPr>
            <p:cNvPr id="187842" name="Line 450"/>
            <p:cNvSpPr>
              <a:spLocks noChangeShapeType="1"/>
            </p:cNvSpPr>
            <p:nvPr/>
          </p:nvSpPr>
          <p:spPr bwMode="auto">
            <a:xfrm flipV="1">
              <a:off x="3068" y="1644"/>
              <a:ext cx="2" cy="150"/>
            </a:xfrm>
            <a:prstGeom prst="line">
              <a:avLst/>
            </a:prstGeom>
            <a:noFill/>
            <a:ln w="9525" cap="rnd">
              <a:solidFill>
                <a:srgbClr val="000000"/>
              </a:solidFill>
              <a:round/>
              <a:headEnd/>
              <a:tailEnd/>
            </a:ln>
          </p:spPr>
          <p:txBody>
            <a:bodyPr/>
            <a:lstStyle/>
            <a:p>
              <a:endParaRPr lang="zh-CN" altLang="en-US"/>
            </a:p>
          </p:txBody>
        </p:sp>
        <p:sp>
          <p:nvSpPr>
            <p:cNvPr id="187843" name="Line 451"/>
            <p:cNvSpPr>
              <a:spLocks noChangeShapeType="1"/>
            </p:cNvSpPr>
            <p:nvPr/>
          </p:nvSpPr>
          <p:spPr bwMode="auto">
            <a:xfrm>
              <a:off x="3068" y="1644"/>
              <a:ext cx="423" cy="1"/>
            </a:xfrm>
            <a:prstGeom prst="line">
              <a:avLst/>
            </a:prstGeom>
            <a:noFill/>
            <a:ln w="9525" cap="rnd">
              <a:solidFill>
                <a:srgbClr val="000000"/>
              </a:solidFill>
              <a:round/>
              <a:headEnd/>
              <a:tailEnd/>
            </a:ln>
          </p:spPr>
          <p:txBody>
            <a:bodyPr/>
            <a:lstStyle/>
            <a:p>
              <a:endParaRPr lang="zh-CN" altLang="en-US"/>
            </a:p>
          </p:txBody>
        </p:sp>
        <p:sp>
          <p:nvSpPr>
            <p:cNvPr id="187844" name="Line 452"/>
            <p:cNvSpPr>
              <a:spLocks noChangeShapeType="1"/>
            </p:cNvSpPr>
            <p:nvPr/>
          </p:nvSpPr>
          <p:spPr bwMode="auto">
            <a:xfrm>
              <a:off x="3491" y="1644"/>
              <a:ext cx="1" cy="150"/>
            </a:xfrm>
            <a:prstGeom prst="line">
              <a:avLst/>
            </a:prstGeom>
            <a:noFill/>
            <a:ln w="9525" cap="rnd">
              <a:solidFill>
                <a:srgbClr val="000000"/>
              </a:solidFill>
              <a:round/>
              <a:headEnd/>
              <a:tailEnd/>
            </a:ln>
          </p:spPr>
          <p:txBody>
            <a:bodyPr/>
            <a:lstStyle/>
            <a:p>
              <a:endParaRPr lang="zh-CN" altLang="en-US"/>
            </a:p>
          </p:txBody>
        </p:sp>
        <p:sp>
          <p:nvSpPr>
            <p:cNvPr id="187845" name="Line 453"/>
            <p:cNvSpPr>
              <a:spLocks noChangeShapeType="1"/>
            </p:cNvSpPr>
            <p:nvPr/>
          </p:nvSpPr>
          <p:spPr bwMode="auto">
            <a:xfrm>
              <a:off x="3491" y="1794"/>
              <a:ext cx="422" cy="1"/>
            </a:xfrm>
            <a:prstGeom prst="line">
              <a:avLst/>
            </a:prstGeom>
            <a:noFill/>
            <a:ln w="9525" cap="rnd">
              <a:solidFill>
                <a:srgbClr val="000000"/>
              </a:solidFill>
              <a:round/>
              <a:headEnd/>
              <a:tailEnd/>
            </a:ln>
          </p:spPr>
          <p:txBody>
            <a:bodyPr/>
            <a:lstStyle/>
            <a:p>
              <a:endParaRPr lang="zh-CN" altLang="en-US"/>
            </a:p>
          </p:txBody>
        </p:sp>
        <p:sp>
          <p:nvSpPr>
            <p:cNvPr id="187846" name="Line 454"/>
            <p:cNvSpPr>
              <a:spLocks noChangeShapeType="1"/>
            </p:cNvSpPr>
            <p:nvPr/>
          </p:nvSpPr>
          <p:spPr bwMode="auto">
            <a:xfrm flipV="1">
              <a:off x="3913" y="1644"/>
              <a:ext cx="1" cy="150"/>
            </a:xfrm>
            <a:prstGeom prst="line">
              <a:avLst/>
            </a:prstGeom>
            <a:noFill/>
            <a:ln w="9525" cap="rnd">
              <a:solidFill>
                <a:srgbClr val="000000"/>
              </a:solidFill>
              <a:round/>
              <a:headEnd/>
              <a:tailEnd/>
            </a:ln>
          </p:spPr>
          <p:txBody>
            <a:bodyPr/>
            <a:lstStyle/>
            <a:p>
              <a:endParaRPr lang="zh-CN" altLang="en-US"/>
            </a:p>
          </p:txBody>
        </p:sp>
        <p:sp>
          <p:nvSpPr>
            <p:cNvPr id="187847" name="Line 455"/>
            <p:cNvSpPr>
              <a:spLocks noChangeShapeType="1"/>
            </p:cNvSpPr>
            <p:nvPr/>
          </p:nvSpPr>
          <p:spPr bwMode="auto">
            <a:xfrm>
              <a:off x="3913" y="1644"/>
              <a:ext cx="421" cy="1"/>
            </a:xfrm>
            <a:prstGeom prst="line">
              <a:avLst/>
            </a:prstGeom>
            <a:noFill/>
            <a:ln w="9525" cap="rnd">
              <a:solidFill>
                <a:srgbClr val="000000"/>
              </a:solidFill>
              <a:round/>
              <a:headEnd/>
              <a:tailEnd/>
            </a:ln>
          </p:spPr>
          <p:txBody>
            <a:bodyPr/>
            <a:lstStyle/>
            <a:p>
              <a:endParaRPr lang="zh-CN" altLang="en-US"/>
            </a:p>
          </p:txBody>
        </p:sp>
        <p:sp>
          <p:nvSpPr>
            <p:cNvPr id="187848" name="Line 456"/>
            <p:cNvSpPr>
              <a:spLocks noChangeShapeType="1"/>
            </p:cNvSpPr>
            <p:nvPr/>
          </p:nvSpPr>
          <p:spPr bwMode="auto">
            <a:xfrm>
              <a:off x="4334" y="1644"/>
              <a:ext cx="1" cy="150"/>
            </a:xfrm>
            <a:prstGeom prst="line">
              <a:avLst/>
            </a:prstGeom>
            <a:noFill/>
            <a:ln w="9525" cap="rnd">
              <a:solidFill>
                <a:srgbClr val="000000"/>
              </a:solidFill>
              <a:round/>
              <a:headEnd/>
              <a:tailEnd/>
            </a:ln>
          </p:spPr>
          <p:txBody>
            <a:bodyPr/>
            <a:lstStyle/>
            <a:p>
              <a:endParaRPr lang="zh-CN" altLang="en-US"/>
            </a:p>
          </p:txBody>
        </p:sp>
        <p:sp>
          <p:nvSpPr>
            <p:cNvPr id="187849" name="Line 457"/>
            <p:cNvSpPr>
              <a:spLocks noChangeShapeType="1"/>
            </p:cNvSpPr>
            <p:nvPr/>
          </p:nvSpPr>
          <p:spPr bwMode="auto">
            <a:xfrm>
              <a:off x="4334" y="1794"/>
              <a:ext cx="422" cy="1"/>
            </a:xfrm>
            <a:prstGeom prst="line">
              <a:avLst/>
            </a:prstGeom>
            <a:noFill/>
            <a:ln w="9525" cap="rnd">
              <a:solidFill>
                <a:srgbClr val="000000"/>
              </a:solidFill>
              <a:round/>
              <a:headEnd/>
              <a:tailEnd/>
            </a:ln>
          </p:spPr>
          <p:txBody>
            <a:bodyPr/>
            <a:lstStyle/>
            <a:p>
              <a:endParaRPr lang="zh-CN" altLang="en-US"/>
            </a:p>
          </p:txBody>
        </p:sp>
        <p:sp>
          <p:nvSpPr>
            <p:cNvPr id="187850" name="Line 458"/>
            <p:cNvSpPr>
              <a:spLocks noChangeShapeType="1"/>
            </p:cNvSpPr>
            <p:nvPr/>
          </p:nvSpPr>
          <p:spPr bwMode="auto">
            <a:xfrm>
              <a:off x="1241" y="1788"/>
              <a:ext cx="141" cy="1"/>
            </a:xfrm>
            <a:prstGeom prst="line">
              <a:avLst/>
            </a:prstGeom>
            <a:noFill/>
            <a:ln w="9525" cap="rnd">
              <a:solidFill>
                <a:srgbClr val="000000"/>
              </a:solidFill>
              <a:round/>
              <a:headEnd/>
              <a:tailEnd/>
            </a:ln>
          </p:spPr>
          <p:txBody>
            <a:bodyPr/>
            <a:lstStyle/>
            <a:p>
              <a:endParaRPr lang="zh-CN" altLang="en-US"/>
            </a:p>
          </p:txBody>
        </p:sp>
      </p:grpSp>
      <p:grpSp>
        <p:nvGrpSpPr>
          <p:cNvPr id="9" name="Group 459"/>
          <p:cNvGrpSpPr>
            <a:grpSpLocks/>
          </p:cNvGrpSpPr>
          <p:nvPr/>
        </p:nvGrpSpPr>
        <p:grpSpPr bwMode="auto">
          <a:xfrm>
            <a:off x="1763713" y="2532063"/>
            <a:ext cx="5580062" cy="249237"/>
            <a:chOff x="1241" y="1638"/>
            <a:chExt cx="3515" cy="157"/>
          </a:xfrm>
        </p:grpSpPr>
        <p:sp>
          <p:nvSpPr>
            <p:cNvPr id="187852" name="Line 460"/>
            <p:cNvSpPr>
              <a:spLocks noChangeShapeType="1"/>
            </p:cNvSpPr>
            <p:nvPr/>
          </p:nvSpPr>
          <p:spPr bwMode="auto">
            <a:xfrm flipV="1">
              <a:off x="1382" y="1638"/>
              <a:ext cx="1" cy="150"/>
            </a:xfrm>
            <a:prstGeom prst="line">
              <a:avLst/>
            </a:prstGeom>
            <a:noFill/>
            <a:ln w="9525" cap="rnd">
              <a:solidFill>
                <a:srgbClr val="000000"/>
              </a:solidFill>
              <a:round/>
              <a:headEnd/>
              <a:tailEnd/>
            </a:ln>
          </p:spPr>
          <p:txBody>
            <a:bodyPr/>
            <a:lstStyle/>
            <a:p>
              <a:endParaRPr lang="zh-CN" altLang="en-US"/>
            </a:p>
          </p:txBody>
        </p:sp>
        <p:sp>
          <p:nvSpPr>
            <p:cNvPr id="187853" name="Line 461"/>
            <p:cNvSpPr>
              <a:spLocks noChangeShapeType="1"/>
            </p:cNvSpPr>
            <p:nvPr/>
          </p:nvSpPr>
          <p:spPr bwMode="auto">
            <a:xfrm>
              <a:off x="1383" y="1638"/>
              <a:ext cx="421" cy="1"/>
            </a:xfrm>
            <a:prstGeom prst="line">
              <a:avLst/>
            </a:prstGeom>
            <a:noFill/>
            <a:ln w="9525" cap="rnd">
              <a:solidFill>
                <a:srgbClr val="000000"/>
              </a:solidFill>
              <a:round/>
              <a:headEnd/>
              <a:tailEnd/>
            </a:ln>
          </p:spPr>
          <p:txBody>
            <a:bodyPr/>
            <a:lstStyle/>
            <a:p>
              <a:endParaRPr lang="zh-CN" altLang="en-US"/>
            </a:p>
          </p:txBody>
        </p:sp>
        <p:sp>
          <p:nvSpPr>
            <p:cNvPr id="187854" name="Line 462"/>
            <p:cNvSpPr>
              <a:spLocks noChangeShapeType="1"/>
            </p:cNvSpPr>
            <p:nvPr/>
          </p:nvSpPr>
          <p:spPr bwMode="auto">
            <a:xfrm>
              <a:off x="1803" y="1638"/>
              <a:ext cx="1" cy="150"/>
            </a:xfrm>
            <a:prstGeom prst="line">
              <a:avLst/>
            </a:prstGeom>
            <a:noFill/>
            <a:ln w="9525" cap="rnd">
              <a:solidFill>
                <a:srgbClr val="000000"/>
              </a:solidFill>
              <a:round/>
              <a:headEnd/>
              <a:tailEnd/>
            </a:ln>
          </p:spPr>
          <p:txBody>
            <a:bodyPr/>
            <a:lstStyle/>
            <a:p>
              <a:endParaRPr lang="zh-CN" altLang="en-US"/>
            </a:p>
          </p:txBody>
        </p:sp>
        <p:sp>
          <p:nvSpPr>
            <p:cNvPr id="187855" name="Line 463"/>
            <p:cNvSpPr>
              <a:spLocks noChangeShapeType="1"/>
            </p:cNvSpPr>
            <p:nvPr/>
          </p:nvSpPr>
          <p:spPr bwMode="auto">
            <a:xfrm>
              <a:off x="1803" y="1788"/>
              <a:ext cx="422" cy="1"/>
            </a:xfrm>
            <a:prstGeom prst="line">
              <a:avLst/>
            </a:prstGeom>
            <a:noFill/>
            <a:ln w="9525" cap="rnd">
              <a:solidFill>
                <a:srgbClr val="000000"/>
              </a:solidFill>
              <a:round/>
              <a:headEnd/>
              <a:tailEnd/>
            </a:ln>
          </p:spPr>
          <p:txBody>
            <a:bodyPr/>
            <a:lstStyle/>
            <a:p>
              <a:endParaRPr lang="zh-CN" altLang="en-US"/>
            </a:p>
          </p:txBody>
        </p:sp>
        <p:sp>
          <p:nvSpPr>
            <p:cNvPr id="187856" name="Line 464"/>
            <p:cNvSpPr>
              <a:spLocks noChangeShapeType="1"/>
            </p:cNvSpPr>
            <p:nvPr/>
          </p:nvSpPr>
          <p:spPr bwMode="auto">
            <a:xfrm flipV="1">
              <a:off x="2225" y="1638"/>
              <a:ext cx="1" cy="150"/>
            </a:xfrm>
            <a:prstGeom prst="line">
              <a:avLst/>
            </a:prstGeom>
            <a:noFill/>
            <a:ln w="9525" cap="rnd">
              <a:solidFill>
                <a:srgbClr val="000000"/>
              </a:solidFill>
              <a:round/>
              <a:headEnd/>
              <a:tailEnd/>
            </a:ln>
          </p:spPr>
          <p:txBody>
            <a:bodyPr/>
            <a:lstStyle/>
            <a:p>
              <a:endParaRPr lang="zh-CN" altLang="en-US"/>
            </a:p>
          </p:txBody>
        </p:sp>
        <p:sp>
          <p:nvSpPr>
            <p:cNvPr id="187857" name="Line 465"/>
            <p:cNvSpPr>
              <a:spLocks noChangeShapeType="1"/>
            </p:cNvSpPr>
            <p:nvPr/>
          </p:nvSpPr>
          <p:spPr bwMode="auto">
            <a:xfrm>
              <a:off x="2225" y="1638"/>
              <a:ext cx="422" cy="1"/>
            </a:xfrm>
            <a:prstGeom prst="line">
              <a:avLst/>
            </a:prstGeom>
            <a:noFill/>
            <a:ln w="9525" cap="rnd">
              <a:solidFill>
                <a:srgbClr val="000000"/>
              </a:solidFill>
              <a:round/>
              <a:headEnd/>
              <a:tailEnd/>
            </a:ln>
          </p:spPr>
          <p:txBody>
            <a:bodyPr/>
            <a:lstStyle/>
            <a:p>
              <a:endParaRPr lang="zh-CN" altLang="en-US"/>
            </a:p>
          </p:txBody>
        </p:sp>
        <p:sp>
          <p:nvSpPr>
            <p:cNvPr id="187858" name="Line 466"/>
            <p:cNvSpPr>
              <a:spLocks noChangeShapeType="1"/>
            </p:cNvSpPr>
            <p:nvPr/>
          </p:nvSpPr>
          <p:spPr bwMode="auto">
            <a:xfrm>
              <a:off x="2647" y="1638"/>
              <a:ext cx="2" cy="150"/>
            </a:xfrm>
            <a:prstGeom prst="line">
              <a:avLst/>
            </a:prstGeom>
            <a:noFill/>
            <a:ln w="9525" cap="rnd">
              <a:solidFill>
                <a:srgbClr val="000000"/>
              </a:solidFill>
              <a:round/>
              <a:headEnd/>
              <a:tailEnd/>
            </a:ln>
          </p:spPr>
          <p:txBody>
            <a:bodyPr/>
            <a:lstStyle/>
            <a:p>
              <a:endParaRPr lang="zh-CN" altLang="en-US"/>
            </a:p>
          </p:txBody>
        </p:sp>
        <p:sp>
          <p:nvSpPr>
            <p:cNvPr id="187859" name="Line 467"/>
            <p:cNvSpPr>
              <a:spLocks noChangeShapeType="1"/>
            </p:cNvSpPr>
            <p:nvPr/>
          </p:nvSpPr>
          <p:spPr bwMode="auto">
            <a:xfrm>
              <a:off x="2647" y="1788"/>
              <a:ext cx="421" cy="1"/>
            </a:xfrm>
            <a:prstGeom prst="line">
              <a:avLst/>
            </a:prstGeom>
            <a:noFill/>
            <a:ln w="9525" cap="rnd">
              <a:solidFill>
                <a:srgbClr val="000000"/>
              </a:solidFill>
              <a:round/>
              <a:headEnd/>
              <a:tailEnd/>
            </a:ln>
          </p:spPr>
          <p:txBody>
            <a:bodyPr/>
            <a:lstStyle/>
            <a:p>
              <a:endParaRPr lang="zh-CN" altLang="en-US"/>
            </a:p>
          </p:txBody>
        </p:sp>
        <p:sp>
          <p:nvSpPr>
            <p:cNvPr id="187860" name="Line 468"/>
            <p:cNvSpPr>
              <a:spLocks noChangeShapeType="1"/>
            </p:cNvSpPr>
            <p:nvPr/>
          </p:nvSpPr>
          <p:spPr bwMode="auto">
            <a:xfrm flipV="1">
              <a:off x="3068" y="1644"/>
              <a:ext cx="2" cy="150"/>
            </a:xfrm>
            <a:prstGeom prst="line">
              <a:avLst/>
            </a:prstGeom>
            <a:noFill/>
            <a:ln w="9525" cap="rnd">
              <a:solidFill>
                <a:srgbClr val="000000"/>
              </a:solidFill>
              <a:round/>
              <a:headEnd/>
              <a:tailEnd/>
            </a:ln>
          </p:spPr>
          <p:txBody>
            <a:bodyPr/>
            <a:lstStyle/>
            <a:p>
              <a:endParaRPr lang="zh-CN" altLang="en-US"/>
            </a:p>
          </p:txBody>
        </p:sp>
        <p:sp>
          <p:nvSpPr>
            <p:cNvPr id="187861" name="Line 469"/>
            <p:cNvSpPr>
              <a:spLocks noChangeShapeType="1"/>
            </p:cNvSpPr>
            <p:nvPr/>
          </p:nvSpPr>
          <p:spPr bwMode="auto">
            <a:xfrm>
              <a:off x="3068" y="1644"/>
              <a:ext cx="423" cy="1"/>
            </a:xfrm>
            <a:prstGeom prst="line">
              <a:avLst/>
            </a:prstGeom>
            <a:noFill/>
            <a:ln w="9525" cap="rnd">
              <a:solidFill>
                <a:srgbClr val="000000"/>
              </a:solidFill>
              <a:round/>
              <a:headEnd/>
              <a:tailEnd/>
            </a:ln>
          </p:spPr>
          <p:txBody>
            <a:bodyPr/>
            <a:lstStyle/>
            <a:p>
              <a:endParaRPr lang="zh-CN" altLang="en-US"/>
            </a:p>
          </p:txBody>
        </p:sp>
        <p:sp>
          <p:nvSpPr>
            <p:cNvPr id="187862" name="Line 470"/>
            <p:cNvSpPr>
              <a:spLocks noChangeShapeType="1"/>
            </p:cNvSpPr>
            <p:nvPr/>
          </p:nvSpPr>
          <p:spPr bwMode="auto">
            <a:xfrm>
              <a:off x="3491" y="1644"/>
              <a:ext cx="1" cy="150"/>
            </a:xfrm>
            <a:prstGeom prst="line">
              <a:avLst/>
            </a:prstGeom>
            <a:noFill/>
            <a:ln w="9525" cap="rnd">
              <a:solidFill>
                <a:srgbClr val="000000"/>
              </a:solidFill>
              <a:round/>
              <a:headEnd/>
              <a:tailEnd/>
            </a:ln>
          </p:spPr>
          <p:txBody>
            <a:bodyPr/>
            <a:lstStyle/>
            <a:p>
              <a:endParaRPr lang="zh-CN" altLang="en-US"/>
            </a:p>
          </p:txBody>
        </p:sp>
        <p:sp>
          <p:nvSpPr>
            <p:cNvPr id="187863" name="Line 471"/>
            <p:cNvSpPr>
              <a:spLocks noChangeShapeType="1"/>
            </p:cNvSpPr>
            <p:nvPr/>
          </p:nvSpPr>
          <p:spPr bwMode="auto">
            <a:xfrm>
              <a:off x="3491" y="1794"/>
              <a:ext cx="422" cy="1"/>
            </a:xfrm>
            <a:prstGeom prst="line">
              <a:avLst/>
            </a:prstGeom>
            <a:noFill/>
            <a:ln w="9525" cap="rnd">
              <a:solidFill>
                <a:srgbClr val="000000"/>
              </a:solidFill>
              <a:round/>
              <a:headEnd/>
              <a:tailEnd/>
            </a:ln>
          </p:spPr>
          <p:txBody>
            <a:bodyPr/>
            <a:lstStyle/>
            <a:p>
              <a:endParaRPr lang="zh-CN" altLang="en-US"/>
            </a:p>
          </p:txBody>
        </p:sp>
        <p:sp>
          <p:nvSpPr>
            <p:cNvPr id="187864" name="Line 472"/>
            <p:cNvSpPr>
              <a:spLocks noChangeShapeType="1"/>
            </p:cNvSpPr>
            <p:nvPr/>
          </p:nvSpPr>
          <p:spPr bwMode="auto">
            <a:xfrm flipV="1">
              <a:off x="3913" y="1644"/>
              <a:ext cx="1" cy="150"/>
            </a:xfrm>
            <a:prstGeom prst="line">
              <a:avLst/>
            </a:prstGeom>
            <a:noFill/>
            <a:ln w="9525" cap="rnd">
              <a:solidFill>
                <a:srgbClr val="000000"/>
              </a:solidFill>
              <a:round/>
              <a:headEnd/>
              <a:tailEnd/>
            </a:ln>
          </p:spPr>
          <p:txBody>
            <a:bodyPr/>
            <a:lstStyle/>
            <a:p>
              <a:endParaRPr lang="zh-CN" altLang="en-US"/>
            </a:p>
          </p:txBody>
        </p:sp>
        <p:sp>
          <p:nvSpPr>
            <p:cNvPr id="187865" name="Line 473"/>
            <p:cNvSpPr>
              <a:spLocks noChangeShapeType="1"/>
            </p:cNvSpPr>
            <p:nvPr/>
          </p:nvSpPr>
          <p:spPr bwMode="auto">
            <a:xfrm>
              <a:off x="3913" y="1644"/>
              <a:ext cx="421" cy="1"/>
            </a:xfrm>
            <a:prstGeom prst="line">
              <a:avLst/>
            </a:prstGeom>
            <a:noFill/>
            <a:ln w="9525" cap="rnd">
              <a:solidFill>
                <a:srgbClr val="000000"/>
              </a:solidFill>
              <a:round/>
              <a:headEnd/>
              <a:tailEnd/>
            </a:ln>
          </p:spPr>
          <p:txBody>
            <a:bodyPr/>
            <a:lstStyle/>
            <a:p>
              <a:endParaRPr lang="zh-CN" altLang="en-US"/>
            </a:p>
          </p:txBody>
        </p:sp>
        <p:sp>
          <p:nvSpPr>
            <p:cNvPr id="187866" name="Line 474"/>
            <p:cNvSpPr>
              <a:spLocks noChangeShapeType="1"/>
            </p:cNvSpPr>
            <p:nvPr/>
          </p:nvSpPr>
          <p:spPr bwMode="auto">
            <a:xfrm>
              <a:off x="4334" y="1644"/>
              <a:ext cx="1" cy="150"/>
            </a:xfrm>
            <a:prstGeom prst="line">
              <a:avLst/>
            </a:prstGeom>
            <a:noFill/>
            <a:ln w="9525" cap="rnd">
              <a:solidFill>
                <a:srgbClr val="000000"/>
              </a:solidFill>
              <a:round/>
              <a:headEnd/>
              <a:tailEnd/>
            </a:ln>
          </p:spPr>
          <p:txBody>
            <a:bodyPr/>
            <a:lstStyle/>
            <a:p>
              <a:endParaRPr lang="zh-CN" altLang="en-US"/>
            </a:p>
          </p:txBody>
        </p:sp>
        <p:sp>
          <p:nvSpPr>
            <p:cNvPr id="187867" name="Line 475"/>
            <p:cNvSpPr>
              <a:spLocks noChangeShapeType="1"/>
            </p:cNvSpPr>
            <p:nvPr/>
          </p:nvSpPr>
          <p:spPr bwMode="auto">
            <a:xfrm>
              <a:off x="4334" y="1794"/>
              <a:ext cx="422" cy="1"/>
            </a:xfrm>
            <a:prstGeom prst="line">
              <a:avLst/>
            </a:prstGeom>
            <a:noFill/>
            <a:ln w="9525" cap="rnd">
              <a:solidFill>
                <a:srgbClr val="000000"/>
              </a:solidFill>
              <a:round/>
              <a:headEnd/>
              <a:tailEnd/>
            </a:ln>
          </p:spPr>
          <p:txBody>
            <a:bodyPr/>
            <a:lstStyle/>
            <a:p>
              <a:endParaRPr lang="zh-CN" altLang="en-US"/>
            </a:p>
          </p:txBody>
        </p:sp>
        <p:sp>
          <p:nvSpPr>
            <p:cNvPr id="187868" name="Line 476"/>
            <p:cNvSpPr>
              <a:spLocks noChangeShapeType="1"/>
            </p:cNvSpPr>
            <p:nvPr/>
          </p:nvSpPr>
          <p:spPr bwMode="auto">
            <a:xfrm>
              <a:off x="1241" y="1788"/>
              <a:ext cx="141" cy="1"/>
            </a:xfrm>
            <a:prstGeom prst="line">
              <a:avLst/>
            </a:prstGeom>
            <a:noFill/>
            <a:ln w="9525" cap="rnd">
              <a:solidFill>
                <a:srgbClr val="000000"/>
              </a:solidFill>
              <a:round/>
              <a:headEnd/>
              <a:tailEnd/>
            </a:ln>
          </p:spPr>
          <p:txBody>
            <a:bodyPr/>
            <a:lstStyle/>
            <a:p>
              <a:endParaRPr lang="zh-CN" altLang="en-US"/>
            </a:p>
          </p:txBody>
        </p:sp>
      </p:gr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日期占位符 3"/>
          <p:cNvSpPr>
            <a:spLocks noGrp="1"/>
          </p:cNvSpPr>
          <p:nvPr>
            <p:ph type="dt" sz="half" idx="10"/>
          </p:nvPr>
        </p:nvSpPr>
        <p:spPr/>
        <p:txBody>
          <a:bodyPr/>
          <a:lstStyle/>
          <a:p>
            <a:r>
              <a:rPr lang="en-US" altLang="zh-CN" smtClean="0"/>
              <a:t>2014-7-18 IHEP</a:t>
            </a:r>
            <a:endParaRPr lang="en-US" altLang="zh-CN"/>
          </a:p>
        </p:txBody>
      </p:sp>
      <p:sp>
        <p:nvSpPr>
          <p:cNvPr id="15" name="灯片编号占位符 4"/>
          <p:cNvSpPr>
            <a:spLocks noGrp="1"/>
          </p:cNvSpPr>
          <p:nvPr>
            <p:ph type="sldNum" sz="quarter" idx="11"/>
          </p:nvPr>
        </p:nvSpPr>
        <p:spPr/>
        <p:txBody>
          <a:bodyPr/>
          <a:lstStyle/>
          <a:p>
            <a:fld id="{BDC07010-C356-43C5-B1CE-D3A0DE0186B1}" type="slidenum">
              <a:rPr lang="en-US" altLang="zh-CN"/>
              <a:pPr/>
              <a:t>58</a:t>
            </a:fld>
            <a:endParaRPr lang="en-US" altLang="zh-CN"/>
          </a:p>
        </p:txBody>
      </p:sp>
      <p:sp>
        <p:nvSpPr>
          <p:cNvPr id="16" name="页脚占位符 5"/>
          <p:cNvSpPr>
            <a:spLocks noGrp="1"/>
          </p:cNvSpPr>
          <p:nvPr>
            <p:ph type="ftr" sz="quarter" idx="12"/>
          </p:nvPr>
        </p:nvSpPr>
        <p:spPr/>
        <p:txBody>
          <a:bodyPr/>
          <a:lstStyle/>
          <a:p>
            <a:r>
              <a:rPr lang="pt-BR" altLang="zh-CN" smtClean="0"/>
              <a:t>Z.-A. LIU     EPC Seminar</a:t>
            </a:r>
            <a:endParaRPr lang="en-US" altLang="zh-CN"/>
          </a:p>
        </p:txBody>
      </p:sp>
      <p:sp>
        <p:nvSpPr>
          <p:cNvPr id="282626" name="Rectangle 2"/>
          <p:cNvSpPr>
            <a:spLocks noGrp="1" noRot="1" noChangeArrowheads="1"/>
          </p:cNvSpPr>
          <p:nvPr>
            <p:ph type="title"/>
          </p:nvPr>
        </p:nvSpPr>
        <p:spPr>
          <a:xfrm>
            <a:off x="323850" y="274638"/>
            <a:ext cx="8569325" cy="777875"/>
          </a:xfrm>
        </p:spPr>
        <p:txBody>
          <a:bodyPr/>
          <a:lstStyle/>
          <a:p>
            <a:r>
              <a:rPr lang="en-US" altLang="zh-CN"/>
              <a:t>Installation cont</a:t>
            </a:r>
            <a:r>
              <a:rPr lang="en-US" altLang="zh-CN">
                <a:latin typeface="Arial"/>
              </a:rPr>
              <a:t>’</a:t>
            </a:r>
            <a:r>
              <a:rPr lang="en-US" altLang="zh-CN"/>
              <a:t>d</a:t>
            </a:r>
          </a:p>
        </p:txBody>
      </p:sp>
      <p:sp>
        <p:nvSpPr>
          <p:cNvPr id="282627" name="Rectangle 3"/>
          <p:cNvSpPr>
            <a:spLocks noGrp="1" noChangeArrowheads="1"/>
          </p:cNvSpPr>
          <p:nvPr>
            <p:ph type="body" idx="1"/>
          </p:nvPr>
        </p:nvSpPr>
        <p:spPr>
          <a:xfrm>
            <a:off x="457200" y="1196975"/>
            <a:ext cx="8229600" cy="5256213"/>
          </a:xfrm>
        </p:spPr>
        <p:txBody>
          <a:bodyPr/>
          <a:lstStyle/>
          <a:p>
            <a:pPr>
              <a:buClr>
                <a:schemeClr val="tx1"/>
              </a:buClr>
              <a:buFont typeface="Wingdings" pitchFamily="2" charset="2"/>
              <a:buNone/>
            </a:pPr>
            <a:endParaRPr lang="zh-CN" altLang="zh-CN" sz="2800"/>
          </a:p>
        </p:txBody>
      </p:sp>
      <p:pic>
        <p:nvPicPr>
          <p:cNvPr id="282628" name="Picture 4" descr="DSCF3482"/>
          <p:cNvPicPr>
            <a:picLocks noChangeAspect="1" noChangeArrowheads="1"/>
          </p:cNvPicPr>
          <p:nvPr/>
        </p:nvPicPr>
        <p:blipFill>
          <a:blip r:embed="rId2" cstate="print"/>
          <a:srcRect/>
          <a:stretch>
            <a:fillRect/>
          </a:stretch>
        </p:blipFill>
        <p:spPr bwMode="auto">
          <a:xfrm>
            <a:off x="179388" y="333375"/>
            <a:ext cx="6221412" cy="4665663"/>
          </a:xfrm>
          <a:prstGeom prst="rect">
            <a:avLst/>
          </a:prstGeom>
          <a:noFill/>
        </p:spPr>
      </p:pic>
      <p:pic>
        <p:nvPicPr>
          <p:cNvPr id="282629" name="Picture 5" descr="DSCF3490aa"/>
          <p:cNvPicPr>
            <a:picLocks noChangeAspect="1" noChangeArrowheads="1"/>
          </p:cNvPicPr>
          <p:nvPr/>
        </p:nvPicPr>
        <p:blipFill>
          <a:blip r:embed="rId3" cstate="print"/>
          <a:srcRect/>
          <a:stretch>
            <a:fillRect/>
          </a:stretch>
        </p:blipFill>
        <p:spPr bwMode="auto">
          <a:xfrm>
            <a:off x="2987675" y="188913"/>
            <a:ext cx="4806950" cy="6408737"/>
          </a:xfrm>
          <a:prstGeom prst="rect">
            <a:avLst/>
          </a:prstGeom>
          <a:noFill/>
        </p:spPr>
      </p:pic>
      <p:sp>
        <p:nvSpPr>
          <p:cNvPr id="282630" name="AutoShape 6"/>
          <p:cNvSpPr>
            <a:spLocks noChangeArrowheads="1"/>
          </p:cNvSpPr>
          <p:nvPr/>
        </p:nvSpPr>
        <p:spPr bwMode="auto">
          <a:xfrm>
            <a:off x="7308850" y="476250"/>
            <a:ext cx="1296988" cy="504825"/>
          </a:xfrm>
          <a:prstGeom prst="wedgeRoundRectCallout">
            <a:avLst>
              <a:gd name="adj1" fmla="val -136046"/>
              <a:gd name="adj2" fmla="val -10065"/>
              <a:gd name="adj3" fmla="val 16667"/>
            </a:avLst>
          </a:prstGeom>
          <a:solidFill>
            <a:schemeClr val="bg1"/>
          </a:solidFill>
          <a:ln w="28575">
            <a:solidFill>
              <a:schemeClr val="tx1"/>
            </a:solidFill>
            <a:miter lim="800000"/>
            <a:headEnd/>
            <a:tailEnd/>
          </a:ln>
          <a:effectLst/>
        </p:spPr>
        <p:txBody>
          <a:bodyPr/>
          <a:lstStyle/>
          <a:p>
            <a:pPr algn="ctr"/>
            <a:r>
              <a:rPr lang="en-US" altLang="zh-CN" sz="2000" b="1">
                <a:latin typeface="Arial" pitchFamily="34" charset="0"/>
              </a:rPr>
              <a:t>TDC</a:t>
            </a:r>
          </a:p>
        </p:txBody>
      </p:sp>
      <p:sp>
        <p:nvSpPr>
          <p:cNvPr id="282631" name="AutoShape 7"/>
          <p:cNvSpPr>
            <a:spLocks noChangeArrowheads="1"/>
          </p:cNvSpPr>
          <p:nvPr/>
        </p:nvSpPr>
        <p:spPr bwMode="auto">
          <a:xfrm>
            <a:off x="6877050" y="1341438"/>
            <a:ext cx="2087563" cy="863600"/>
          </a:xfrm>
          <a:prstGeom prst="wedgeRoundRectCallout">
            <a:avLst>
              <a:gd name="adj1" fmla="val -81713"/>
              <a:gd name="adj2" fmla="val 18565"/>
              <a:gd name="adj3" fmla="val 16667"/>
            </a:avLst>
          </a:prstGeom>
          <a:solidFill>
            <a:schemeClr val="bg1"/>
          </a:solidFill>
          <a:ln w="28575">
            <a:solidFill>
              <a:schemeClr val="tx1"/>
            </a:solidFill>
            <a:miter lim="800000"/>
            <a:headEnd/>
            <a:tailEnd/>
          </a:ln>
          <a:effectLst/>
        </p:spPr>
        <p:txBody>
          <a:bodyPr/>
          <a:lstStyle/>
          <a:p>
            <a:pPr algn="ctr"/>
            <a:r>
              <a:rPr lang="en-US" altLang="zh-CN" sz="2000" b="1">
                <a:latin typeface="Arial" pitchFamily="34" charset="0"/>
              </a:rPr>
              <a:t>EMC/TOF/GTL</a:t>
            </a:r>
          </a:p>
          <a:p>
            <a:pPr algn="ctr"/>
            <a:r>
              <a:rPr lang="en-US" altLang="zh-CN" sz="2000" b="1">
                <a:latin typeface="Arial" pitchFamily="34" charset="0"/>
              </a:rPr>
              <a:t>Trigger</a:t>
            </a:r>
          </a:p>
        </p:txBody>
      </p:sp>
      <p:sp>
        <p:nvSpPr>
          <p:cNvPr id="282632" name="AutoShape 8"/>
          <p:cNvSpPr>
            <a:spLocks noChangeArrowheads="1"/>
          </p:cNvSpPr>
          <p:nvPr/>
        </p:nvSpPr>
        <p:spPr bwMode="auto">
          <a:xfrm>
            <a:off x="2339975" y="1052513"/>
            <a:ext cx="1296988" cy="863600"/>
          </a:xfrm>
          <a:prstGeom prst="wedgeRoundRectCallout">
            <a:avLst>
              <a:gd name="adj1" fmla="val 86106"/>
              <a:gd name="adj2" fmla="val 60662"/>
              <a:gd name="adj3" fmla="val 16667"/>
            </a:avLst>
          </a:prstGeom>
          <a:solidFill>
            <a:schemeClr val="bg1"/>
          </a:solidFill>
          <a:ln w="28575">
            <a:solidFill>
              <a:schemeClr val="tx1"/>
            </a:solidFill>
            <a:miter lim="800000"/>
            <a:headEnd/>
            <a:tailEnd/>
          </a:ln>
          <a:effectLst/>
        </p:spPr>
        <p:txBody>
          <a:bodyPr/>
          <a:lstStyle/>
          <a:p>
            <a:pPr algn="ctr"/>
            <a:r>
              <a:rPr lang="en-US" altLang="zh-CN" sz="2000" b="1">
                <a:latin typeface="Arial" pitchFamily="34" charset="0"/>
              </a:rPr>
              <a:t>MDC</a:t>
            </a:r>
          </a:p>
          <a:p>
            <a:pPr algn="ctr"/>
            <a:r>
              <a:rPr lang="en-US" altLang="zh-CN" sz="2000" b="1">
                <a:latin typeface="Arial" pitchFamily="34" charset="0"/>
              </a:rPr>
              <a:t>Trigger</a:t>
            </a:r>
          </a:p>
        </p:txBody>
      </p:sp>
      <p:sp>
        <p:nvSpPr>
          <p:cNvPr id="282633" name="AutoShape 9"/>
          <p:cNvSpPr>
            <a:spLocks noChangeArrowheads="1"/>
          </p:cNvSpPr>
          <p:nvPr/>
        </p:nvSpPr>
        <p:spPr bwMode="auto">
          <a:xfrm>
            <a:off x="2484438" y="2708275"/>
            <a:ext cx="1296987" cy="863600"/>
          </a:xfrm>
          <a:prstGeom prst="wedgeRoundRectCallout">
            <a:avLst>
              <a:gd name="adj1" fmla="val 78398"/>
              <a:gd name="adj2" fmla="val 21139"/>
              <a:gd name="adj3" fmla="val 16667"/>
            </a:avLst>
          </a:prstGeom>
          <a:solidFill>
            <a:schemeClr val="bg1"/>
          </a:solidFill>
          <a:ln w="28575">
            <a:solidFill>
              <a:schemeClr val="tx1"/>
            </a:solidFill>
            <a:miter lim="800000"/>
            <a:headEnd/>
            <a:tailEnd/>
          </a:ln>
          <a:effectLst/>
        </p:spPr>
        <p:txBody>
          <a:bodyPr/>
          <a:lstStyle/>
          <a:p>
            <a:pPr algn="ctr"/>
            <a:r>
              <a:rPr lang="en-US" altLang="zh-CN" sz="2000" b="1">
                <a:latin typeface="Arial" pitchFamily="34" charset="0"/>
              </a:rPr>
              <a:t>Optical Fibers</a:t>
            </a:r>
          </a:p>
        </p:txBody>
      </p:sp>
      <p:sp>
        <p:nvSpPr>
          <p:cNvPr id="282634" name="AutoShape 10"/>
          <p:cNvSpPr>
            <a:spLocks noChangeArrowheads="1"/>
          </p:cNvSpPr>
          <p:nvPr/>
        </p:nvSpPr>
        <p:spPr bwMode="auto">
          <a:xfrm>
            <a:off x="7308850" y="4437063"/>
            <a:ext cx="1296988" cy="863600"/>
          </a:xfrm>
          <a:prstGeom prst="wedgeRoundRectCallout">
            <a:avLst>
              <a:gd name="adj1" fmla="val -113403"/>
              <a:gd name="adj2" fmla="val 58088"/>
              <a:gd name="adj3" fmla="val 16667"/>
            </a:avLst>
          </a:prstGeom>
          <a:solidFill>
            <a:schemeClr val="bg1"/>
          </a:solidFill>
          <a:ln w="28575">
            <a:solidFill>
              <a:schemeClr val="tx1"/>
            </a:solidFill>
            <a:miter lim="800000"/>
            <a:headEnd/>
            <a:tailEnd/>
          </a:ln>
          <a:effectLst/>
        </p:spPr>
        <p:txBody>
          <a:bodyPr/>
          <a:lstStyle/>
          <a:p>
            <a:pPr algn="ctr"/>
            <a:r>
              <a:rPr lang="en-US" altLang="zh-CN" sz="2000" b="1">
                <a:latin typeface="Arial" pitchFamily="34" charset="0"/>
              </a:rPr>
              <a:t>Optical</a:t>
            </a:r>
          </a:p>
          <a:p>
            <a:pPr algn="ctr"/>
            <a:r>
              <a:rPr lang="en-US" altLang="zh-CN" sz="2000" b="1">
                <a:latin typeface="Arial" pitchFamily="34" charset="0"/>
              </a:rPr>
              <a:t>Cables</a:t>
            </a:r>
          </a:p>
        </p:txBody>
      </p:sp>
      <p:sp>
        <p:nvSpPr>
          <p:cNvPr id="282635" name="AutoShape 11"/>
          <p:cNvSpPr>
            <a:spLocks noChangeArrowheads="1"/>
          </p:cNvSpPr>
          <p:nvPr/>
        </p:nvSpPr>
        <p:spPr bwMode="auto">
          <a:xfrm>
            <a:off x="3492500" y="0"/>
            <a:ext cx="1296988" cy="863600"/>
          </a:xfrm>
          <a:prstGeom prst="wedgeRoundRectCallout">
            <a:avLst>
              <a:gd name="adj1" fmla="val 116583"/>
              <a:gd name="adj2" fmla="val 28491"/>
              <a:gd name="adj3" fmla="val 16667"/>
            </a:avLst>
          </a:prstGeom>
          <a:solidFill>
            <a:schemeClr val="bg1"/>
          </a:solidFill>
          <a:ln w="28575">
            <a:solidFill>
              <a:schemeClr val="tx1"/>
            </a:solidFill>
            <a:miter lim="800000"/>
            <a:headEnd/>
            <a:tailEnd/>
          </a:ln>
          <a:effectLst/>
        </p:spPr>
        <p:txBody>
          <a:bodyPr/>
          <a:lstStyle/>
          <a:p>
            <a:pPr algn="ctr"/>
            <a:r>
              <a:rPr lang="en-US" altLang="zh-CN" sz="2000" b="1">
                <a:latin typeface="Arial" pitchFamily="34" charset="0"/>
              </a:rPr>
              <a:t>Fast Control</a:t>
            </a:r>
          </a:p>
        </p:txBody>
      </p:sp>
      <p:pic>
        <p:nvPicPr>
          <p:cNvPr id="282636" name="Picture 12" descr="EMC_MUON"/>
          <p:cNvPicPr>
            <a:picLocks noChangeAspect="1" noChangeArrowheads="1"/>
          </p:cNvPicPr>
          <p:nvPr/>
        </p:nvPicPr>
        <p:blipFill>
          <a:blip r:embed="rId4"/>
          <a:srcRect/>
          <a:stretch>
            <a:fillRect/>
          </a:stretch>
        </p:blipFill>
        <p:spPr bwMode="auto">
          <a:xfrm>
            <a:off x="179388" y="2060575"/>
            <a:ext cx="5688012" cy="4468813"/>
          </a:xfrm>
          <a:prstGeom prst="rect">
            <a:avLst/>
          </a:prstGeom>
          <a:noFill/>
        </p:spPr>
      </p:pic>
      <p:sp>
        <p:nvSpPr>
          <p:cNvPr id="282637" name="AutoShape 13"/>
          <p:cNvSpPr>
            <a:spLocks noChangeArrowheads="1"/>
          </p:cNvSpPr>
          <p:nvPr/>
        </p:nvSpPr>
        <p:spPr bwMode="auto">
          <a:xfrm>
            <a:off x="684213" y="5589588"/>
            <a:ext cx="3025775" cy="865187"/>
          </a:xfrm>
          <a:prstGeom prst="wedgeRoundRectCallout">
            <a:avLst>
              <a:gd name="adj1" fmla="val -26602"/>
              <a:gd name="adj2" fmla="val -22111"/>
              <a:gd name="adj3" fmla="val 16667"/>
            </a:avLst>
          </a:prstGeom>
          <a:solidFill>
            <a:schemeClr val="bg1"/>
          </a:solidFill>
          <a:ln w="28575">
            <a:solidFill>
              <a:schemeClr val="tx1"/>
            </a:solidFill>
            <a:miter lim="800000"/>
            <a:headEnd/>
            <a:tailEnd/>
          </a:ln>
          <a:effectLst/>
        </p:spPr>
        <p:txBody>
          <a:bodyPr/>
          <a:lstStyle/>
          <a:p>
            <a:pPr algn="ctr"/>
            <a:r>
              <a:rPr lang="en-US" altLang="zh-CN" sz="2000" b="1">
                <a:latin typeface="Arial" pitchFamily="34" charset="0"/>
              </a:rPr>
              <a:t>PCI based Multi-Channel Scaler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2628"/>
                                        </p:tgtEl>
                                        <p:attrNameLst>
                                          <p:attrName>style.visibility</p:attrName>
                                        </p:attrNameLst>
                                      </p:cBhvr>
                                      <p:to>
                                        <p:strVal val="visible"/>
                                      </p:to>
                                    </p:set>
                                    <p:animEffect transition="in" filter="blinds(horizontal)">
                                      <p:cBhvr>
                                        <p:cTn id="7" dur="500"/>
                                        <p:tgtEl>
                                          <p:spTgt spid="2826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82629"/>
                                        </p:tgtEl>
                                        <p:attrNameLst>
                                          <p:attrName>style.visibility</p:attrName>
                                        </p:attrNameLst>
                                      </p:cBhvr>
                                      <p:to>
                                        <p:strVal val="visible"/>
                                      </p:to>
                                    </p:set>
                                    <p:animEffect transition="in" filter="blinds(horizontal)">
                                      <p:cBhvr>
                                        <p:cTn id="12" dur="500"/>
                                        <p:tgtEl>
                                          <p:spTgt spid="28262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82634"/>
                                        </p:tgtEl>
                                        <p:attrNameLst>
                                          <p:attrName>style.visibility</p:attrName>
                                        </p:attrNameLst>
                                      </p:cBhvr>
                                      <p:to>
                                        <p:strVal val="visible"/>
                                      </p:to>
                                    </p:set>
                                    <p:animEffect transition="in" filter="blinds(horizontal)">
                                      <p:cBhvr>
                                        <p:cTn id="17" dur="500"/>
                                        <p:tgtEl>
                                          <p:spTgt spid="28263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82633"/>
                                        </p:tgtEl>
                                        <p:attrNameLst>
                                          <p:attrName>style.visibility</p:attrName>
                                        </p:attrNameLst>
                                      </p:cBhvr>
                                      <p:to>
                                        <p:strVal val="visible"/>
                                      </p:to>
                                    </p:set>
                                    <p:animEffect transition="in" filter="blinds(horizontal)">
                                      <p:cBhvr>
                                        <p:cTn id="22" dur="500"/>
                                        <p:tgtEl>
                                          <p:spTgt spid="28263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2632"/>
                                        </p:tgtEl>
                                        <p:attrNameLst>
                                          <p:attrName>style.visibility</p:attrName>
                                        </p:attrNameLst>
                                      </p:cBhvr>
                                      <p:to>
                                        <p:strVal val="visible"/>
                                      </p:to>
                                    </p:set>
                                    <p:animEffect transition="in" filter="blinds(horizontal)">
                                      <p:cBhvr>
                                        <p:cTn id="27" dur="500"/>
                                        <p:tgtEl>
                                          <p:spTgt spid="28263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82631"/>
                                        </p:tgtEl>
                                        <p:attrNameLst>
                                          <p:attrName>style.visibility</p:attrName>
                                        </p:attrNameLst>
                                      </p:cBhvr>
                                      <p:to>
                                        <p:strVal val="visible"/>
                                      </p:to>
                                    </p:set>
                                    <p:animEffect transition="in" filter="blinds(horizontal)">
                                      <p:cBhvr>
                                        <p:cTn id="32" dur="500"/>
                                        <p:tgtEl>
                                          <p:spTgt spid="28263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82635"/>
                                        </p:tgtEl>
                                        <p:attrNameLst>
                                          <p:attrName>style.visibility</p:attrName>
                                        </p:attrNameLst>
                                      </p:cBhvr>
                                      <p:to>
                                        <p:strVal val="visible"/>
                                      </p:to>
                                    </p:set>
                                    <p:animEffect transition="in" filter="blinds(horizontal)">
                                      <p:cBhvr>
                                        <p:cTn id="37" dur="500"/>
                                        <p:tgtEl>
                                          <p:spTgt spid="28263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82630"/>
                                        </p:tgtEl>
                                        <p:attrNameLst>
                                          <p:attrName>style.visibility</p:attrName>
                                        </p:attrNameLst>
                                      </p:cBhvr>
                                      <p:to>
                                        <p:strVal val="visible"/>
                                      </p:to>
                                    </p:set>
                                    <p:animEffect transition="in" filter="blinds(horizontal)">
                                      <p:cBhvr>
                                        <p:cTn id="42" dur="500"/>
                                        <p:tgtEl>
                                          <p:spTgt spid="282630"/>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282636"/>
                                        </p:tgtEl>
                                        <p:attrNameLst>
                                          <p:attrName>style.visibility</p:attrName>
                                        </p:attrNameLst>
                                      </p:cBhvr>
                                      <p:to>
                                        <p:strVal val="visible"/>
                                      </p:to>
                                    </p:set>
                                    <p:animEffect transition="in" filter="blinds(horizontal)">
                                      <p:cBhvr>
                                        <p:cTn id="47" dur="500"/>
                                        <p:tgtEl>
                                          <p:spTgt spid="282636"/>
                                        </p:tgtEl>
                                      </p:cBhvr>
                                    </p:animEffect>
                                  </p:childTnLst>
                                </p:cTn>
                              </p:par>
                              <p:par>
                                <p:cTn id="48" presetID="3" presetClass="entr" presetSubtype="10" fill="hold" grpId="0" nodeType="withEffect">
                                  <p:stCondLst>
                                    <p:cond delay="0"/>
                                  </p:stCondLst>
                                  <p:childTnLst>
                                    <p:set>
                                      <p:cBhvr>
                                        <p:cTn id="49" dur="1" fill="hold">
                                          <p:stCondLst>
                                            <p:cond delay="0"/>
                                          </p:stCondLst>
                                        </p:cTn>
                                        <p:tgtEl>
                                          <p:spTgt spid="282637"/>
                                        </p:tgtEl>
                                        <p:attrNameLst>
                                          <p:attrName>style.visibility</p:attrName>
                                        </p:attrNameLst>
                                      </p:cBhvr>
                                      <p:to>
                                        <p:strVal val="visible"/>
                                      </p:to>
                                    </p:set>
                                    <p:animEffect transition="in" filter="blinds(horizontal)">
                                      <p:cBhvr>
                                        <p:cTn id="50" dur="500"/>
                                        <p:tgtEl>
                                          <p:spTgt spid="2826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2630" grpId="0" animBg="1"/>
      <p:bldP spid="282631" grpId="0" animBg="1"/>
      <p:bldP spid="282632" grpId="0" animBg="1"/>
      <p:bldP spid="282633" grpId="0" animBg="1"/>
      <p:bldP spid="282634" grpId="0" animBg="1"/>
      <p:bldP spid="282635" grpId="0" animBg="1"/>
      <p:bldP spid="28263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ctrTitle"/>
          </p:nvPr>
        </p:nvSpPr>
        <p:spPr>
          <a:xfrm>
            <a:off x="323850" y="836613"/>
            <a:ext cx="8496300" cy="2303462"/>
          </a:xfrm>
        </p:spPr>
        <p:txBody>
          <a:bodyPr/>
          <a:lstStyle/>
          <a:p>
            <a:r>
              <a:rPr lang="en-US" altLang="zh-CN" sz="4800" dirty="0" smtClean="0">
                <a:ea typeface="楷体_GB2312" pitchFamily="49" charset="-122"/>
              </a:rPr>
              <a:t>BESIII DAQ System/</a:t>
            </a:r>
            <a:br>
              <a:rPr lang="en-US" altLang="zh-CN" sz="4800" dirty="0" smtClean="0">
                <a:ea typeface="楷体_GB2312" pitchFamily="49" charset="-122"/>
              </a:rPr>
            </a:br>
            <a:r>
              <a:rPr lang="en-US" altLang="zh-CN" sz="4800" dirty="0" smtClean="0">
                <a:ea typeface="楷体_GB2312" pitchFamily="49" charset="-122"/>
              </a:rPr>
              <a:t>BESIII</a:t>
            </a:r>
            <a:r>
              <a:rPr lang="zh-CN" altLang="en-US" sz="4800" dirty="0">
                <a:ea typeface="楷体_GB2312" pitchFamily="49" charset="-122"/>
              </a:rPr>
              <a:t>数据获取系统</a:t>
            </a:r>
          </a:p>
        </p:txBody>
      </p:sp>
      <p:sp>
        <p:nvSpPr>
          <p:cNvPr id="290819" name="Rectangle 3"/>
          <p:cNvSpPr>
            <a:spLocks noGrp="1" noChangeArrowheads="1"/>
          </p:cNvSpPr>
          <p:nvPr>
            <p:ph type="subTitle" idx="1"/>
          </p:nvPr>
        </p:nvSpPr>
        <p:spPr>
          <a:xfrm>
            <a:off x="1000100" y="3286125"/>
            <a:ext cx="7272366" cy="2735264"/>
          </a:xfrm>
        </p:spPr>
        <p:txBody>
          <a:bodyPr>
            <a:normAutofit fontScale="92500" lnSpcReduction="20000"/>
          </a:bodyPr>
          <a:lstStyle/>
          <a:p>
            <a:pPr>
              <a:spcBef>
                <a:spcPct val="50000"/>
              </a:spcBef>
            </a:pPr>
            <a:r>
              <a:rPr lang="en-US" altLang="zh-CN" sz="3600" dirty="0" smtClean="0">
                <a:ea typeface="楷体_GB2312" pitchFamily="49" charset="-122"/>
              </a:rPr>
              <a:t>From </a:t>
            </a:r>
            <a:r>
              <a:rPr lang="en-US" altLang="zh-CN" sz="3600" dirty="0" err="1" smtClean="0">
                <a:ea typeface="楷体_GB2312" pitchFamily="49" charset="-122"/>
              </a:rPr>
              <a:t>KejunZhu</a:t>
            </a:r>
            <a:r>
              <a:rPr lang="en-US" altLang="zh-CN" sz="3600" dirty="0" smtClean="0">
                <a:ea typeface="楷体_GB2312" pitchFamily="49" charset="-122"/>
              </a:rPr>
              <a:t> </a:t>
            </a:r>
          </a:p>
          <a:p>
            <a:pPr>
              <a:spcBef>
                <a:spcPct val="50000"/>
              </a:spcBef>
            </a:pPr>
            <a:r>
              <a:rPr lang="zh-CN" altLang="en-US" sz="3600" dirty="0" smtClean="0">
                <a:ea typeface="楷体_GB2312" pitchFamily="49" charset="-122"/>
              </a:rPr>
              <a:t>系统</a:t>
            </a:r>
            <a:r>
              <a:rPr lang="zh-CN" altLang="en-US" sz="3600" dirty="0" smtClean="0">
                <a:ea typeface="楷体_GB2312" pitchFamily="49" charset="-122"/>
              </a:rPr>
              <a:t>负责人  朱科军</a:t>
            </a:r>
            <a:endParaRPr lang="en-US" altLang="zh-CN" sz="3600" dirty="0" smtClean="0">
              <a:ea typeface="楷体_GB2312" pitchFamily="49" charset="-122"/>
            </a:endParaRPr>
          </a:p>
          <a:p>
            <a:pPr algn="just">
              <a:spcBef>
                <a:spcPct val="50000"/>
              </a:spcBef>
            </a:pPr>
            <a:r>
              <a:rPr lang="zh-CN" altLang="en-US" sz="3600" dirty="0" smtClean="0">
                <a:ea typeface="楷体_GB2312" pitchFamily="49" charset="-122"/>
              </a:rPr>
              <a:t>首</a:t>
            </a:r>
            <a:r>
              <a:rPr lang="zh-CN" altLang="en-US" sz="3600" dirty="0">
                <a:ea typeface="楷体_GB2312" pitchFamily="49" charset="-122"/>
              </a:rPr>
              <a:t>先要对数据获取系统单位时间内需要处理的数据量（</a:t>
            </a:r>
            <a:r>
              <a:rPr lang="zh-CN" altLang="en-US" sz="3600" dirty="0">
                <a:solidFill>
                  <a:srgbClr val="FF0000"/>
                </a:solidFill>
                <a:ea typeface="楷体_GB2312" pitchFamily="49" charset="-122"/>
              </a:rPr>
              <a:t>事例率</a:t>
            </a:r>
            <a:r>
              <a:rPr lang="zh-CN" altLang="en-US" sz="3600" dirty="0">
                <a:ea typeface="楷体_GB2312" pitchFamily="49" charset="-122"/>
              </a:rPr>
              <a:t>*</a:t>
            </a:r>
            <a:r>
              <a:rPr lang="zh-CN" altLang="en-US" sz="3600" dirty="0">
                <a:solidFill>
                  <a:srgbClr val="FF0000"/>
                </a:solidFill>
                <a:ea typeface="楷体_GB2312" pitchFamily="49" charset="-122"/>
              </a:rPr>
              <a:t>平均事例大小</a:t>
            </a:r>
            <a:r>
              <a:rPr lang="zh-CN" altLang="en-US" sz="3600" dirty="0">
                <a:ea typeface="楷体_GB2312" pitchFamily="49" charset="-122"/>
              </a:rPr>
              <a:t>）作出正确地估算</a:t>
            </a:r>
          </a:p>
        </p:txBody>
      </p:sp>
    </p:spTree>
    <p:extLst>
      <p:ext uri="{BB962C8B-B14F-4D97-AF65-F5344CB8AC3E}">
        <p14:creationId xmlns:p14="http://schemas.microsoft.com/office/powerpoint/2010/main" val="355498237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Rot="1" noChangeArrowheads="1"/>
          </p:cNvSpPr>
          <p:nvPr>
            <p:ph type="title"/>
          </p:nvPr>
        </p:nvSpPr>
        <p:spPr>
          <a:xfrm>
            <a:off x="457200" y="274638"/>
            <a:ext cx="8229600" cy="515937"/>
          </a:xfrm>
        </p:spPr>
        <p:txBody>
          <a:bodyPr>
            <a:normAutofit fontScale="90000"/>
          </a:bodyPr>
          <a:lstStyle/>
          <a:p>
            <a:r>
              <a:rPr lang="en-US" altLang="zh-CN" dirty="0"/>
              <a:t>Trigger in physics experiment</a:t>
            </a:r>
            <a:endParaRPr lang="zh-CN" altLang="en-US" dirty="0"/>
          </a:p>
        </p:txBody>
      </p:sp>
      <p:sp>
        <p:nvSpPr>
          <p:cNvPr id="257027" name="Rectangle 3"/>
          <p:cNvSpPr>
            <a:spLocks noGrp="1" noChangeArrowheads="1"/>
          </p:cNvSpPr>
          <p:nvPr>
            <p:ph idx="1"/>
          </p:nvPr>
        </p:nvSpPr>
        <p:spPr>
          <a:xfrm>
            <a:off x="107950" y="1196975"/>
            <a:ext cx="3454400" cy="4824413"/>
          </a:xfrm>
        </p:spPr>
        <p:txBody>
          <a:bodyPr>
            <a:normAutofit fontScale="92500"/>
          </a:bodyPr>
          <a:lstStyle/>
          <a:p>
            <a:pPr>
              <a:lnSpc>
                <a:spcPct val="90000"/>
              </a:lnSpc>
            </a:pPr>
            <a:r>
              <a:rPr lang="en-US" altLang="zh-CN" dirty="0" smtClean="0"/>
              <a:t>Accelerator based</a:t>
            </a:r>
            <a:endParaRPr lang="zh-CN" altLang="en-US" dirty="0"/>
          </a:p>
          <a:p>
            <a:pPr lvl="1">
              <a:lnSpc>
                <a:spcPct val="90000"/>
              </a:lnSpc>
            </a:pPr>
            <a:r>
              <a:rPr lang="en-US" altLang="zh-CN" dirty="0" smtClean="0"/>
              <a:t>advantages</a:t>
            </a:r>
            <a:endParaRPr lang="zh-CN" altLang="en-US" dirty="0"/>
          </a:p>
          <a:p>
            <a:pPr lvl="2">
              <a:lnSpc>
                <a:spcPct val="90000"/>
              </a:lnSpc>
            </a:pPr>
            <a:r>
              <a:rPr lang="en-US" altLang="zh-CN" dirty="0" err="1" smtClean="0"/>
              <a:t>repeatertive</a:t>
            </a:r>
            <a:endParaRPr lang="zh-CN" altLang="en-US" dirty="0"/>
          </a:p>
          <a:p>
            <a:pPr lvl="2">
              <a:lnSpc>
                <a:spcPct val="90000"/>
              </a:lnSpc>
            </a:pPr>
            <a:r>
              <a:rPr lang="en-US" altLang="zh-CN" dirty="0" smtClean="0"/>
              <a:t>High efficiency</a:t>
            </a:r>
            <a:endParaRPr lang="zh-CN" altLang="en-US" dirty="0"/>
          </a:p>
          <a:p>
            <a:pPr lvl="2">
              <a:lnSpc>
                <a:spcPct val="90000"/>
              </a:lnSpc>
            </a:pPr>
            <a:r>
              <a:rPr lang="en-US" altLang="zh-CN" dirty="0" smtClean="0"/>
              <a:t>Short time </a:t>
            </a:r>
            <a:endParaRPr lang="zh-CN" altLang="en-US" dirty="0"/>
          </a:p>
          <a:p>
            <a:pPr lvl="2">
              <a:lnSpc>
                <a:spcPct val="90000"/>
              </a:lnSpc>
            </a:pPr>
            <a:r>
              <a:rPr lang="en-US" altLang="zh-CN" dirty="0" smtClean="0"/>
              <a:t>Controllable physics aim </a:t>
            </a:r>
            <a:endParaRPr lang="zh-CN" altLang="en-US" dirty="0"/>
          </a:p>
          <a:p>
            <a:pPr lvl="1">
              <a:lnSpc>
                <a:spcPct val="90000"/>
              </a:lnSpc>
            </a:pPr>
            <a:r>
              <a:rPr lang="en-US" altLang="zh-CN" dirty="0" smtClean="0"/>
              <a:t>disadvantages</a:t>
            </a:r>
            <a:endParaRPr lang="zh-CN" altLang="en-US" dirty="0"/>
          </a:p>
          <a:p>
            <a:pPr lvl="2">
              <a:lnSpc>
                <a:spcPct val="90000"/>
              </a:lnSpc>
            </a:pPr>
            <a:r>
              <a:rPr lang="en-US" altLang="zh-CN" dirty="0" smtClean="0"/>
              <a:t>High backgrounds</a:t>
            </a:r>
            <a:endParaRPr lang="zh-CN" altLang="en-US" dirty="0"/>
          </a:p>
          <a:p>
            <a:pPr lvl="2">
              <a:lnSpc>
                <a:spcPct val="90000"/>
              </a:lnSpc>
            </a:pPr>
            <a:r>
              <a:rPr lang="en-US" altLang="zh-CN" dirty="0" smtClean="0"/>
              <a:t>Mass data storage</a:t>
            </a:r>
            <a:endParaRPr lang="zh-CN" altLang="en-US" dirty="0"/>
          </a:p>
          <a:p>
            <a:pPr lvl="2">
              <a:lnSpc>
                <a:spcPct val="90000"/>
              </a:lnSpc>
            </a:pPr>
            <a:r>
              <a:rPr lang="en-US" altLang="zh-CN" dirty="0" smtClean="0"/>
              <a:t>Offline analysis</a:t>
            </a:r>
            <a:endParaRPr lang="zh-CN" altLang="en-US" dirty="0"/>
          </a:p>
        </p:txBody>
      </p:sp>
      <p:sp>
        <p:nvSpPr>
          <p:cNvPr id="6" name="日期占位符 3"/>
          <p:cNvSpPr>
            <a:spLocks noGrp="1"/>
          </p:cNvSpPr>
          <p:nvPr>
            <p:ph type="dt" sz="half" idx="10"/>
          </p:nvPr>
        </p:nvSpPr>
        <p:spPr/>
        <p:txBody>
          <a:bodyPr/>
          <a:lstStyle/>
          <a:p>
            <a:r>
              <a:rPr lang="en-US" altLang="zh-CN" smtClean="0"/>
              <a:t>2014-7-18 IHEP</a:t>
            </a:r>
            <a:endParaRPr lang="en-US" altLang="zh-CN"/>
          </a:p>
        </p:txBody>
      </p:sp>
      <p:sp>
        <p:nvSpPr>
          <p:cNvPr id="8" name="页脚占位符 5"/>
          <p:cNvSpPr>
            <a:spLocks noGrp="1"/>
          </p:cNvSpPr>
          <p:nvPr>
            <p:ph type="ftr" sz="quarter" idx="11"/>
          </p:nvPr>
        </p:nvSpPr>
        <p:spPr/>
        <p:txBody>
          <a:bodyPr/>
          <a:lstStyle/>
          <a:p>
            <a:r>
              <a:rPr lang="pt-BR" altLang="zh-CN" smtClean="0"/>
              <a:t>Z.-A. LIU     EPC Seminar</a:t>
            </a:r>
            <a:endParaRPr lang="en-US" altLang="zh-CN"/>
          </a:p>
        </p:txBody>
      </p:sp>
      <p:sp>
        <p:nvSpPr>
          <p:cNvPr id="7" name="灯片编号占位符 4"/>
          <p:cNvSpPr>
            <a:spLocks noGrp="1"/>
          </p:cNvSpPr>
          <p:nvPr>
            <p:ph type="sldNum" sz="quarter" idx="12"/>
          </p:nvPr>
        </p:nvSpPr>
        <p:spPr/>
        <p:txBody>
          <a:bodyPr/>
          <a:lstStyle/>
          <a:p>
            <a:fld id="{41E24E3F-E603-4CE5-9150-04C496ECA13E}" type="slidenum">
              <a:rPr lang="en-US" altLang="zh-CN"/>
              <a:pPr/>
              <a:t>6</a:t>
            </a:fld>
            <a:endParaRPr lang="en-US" altLang="zh-CN"/>
          </a:p>
        </p:txBody>
      </p:sp>
      <p:pic>
        <p:nvPicPr>
          <p:cNvPr id="257041" name="Picture 17" descr="bepc-buzhi-01"/>
          <p:cNvPicPr>
            <a:picLocks noChangeAspect="1" noChangeArrowheads="1"/>
          </p:cNvPicPr>
          <p:nvPr/>
        </p:nvPicPr>
        <p:blipFill>
          <a:blip r:embed="rId2"/>
          <a:srcRect/>
          <a:stretch>
            <a:fillRect/>
          </a:stretch>
        </p:blipFill>
        <p:spPr bwMode="auto">
          <a:xfrm>
            <a:off x="3203575" y="1731963"/>
            <a:ext cx="5905500" cy="3897312"/>
          </a:xfrm>
          <a:prstGeom prst="rect">
            <a:avLst/>
          </a:prstGeom>
          <a:noFill/>
        </p:spPr>
      </p:pic>
      <p:sp>
        <p:nvSpPr>
          <p:cNvPr id="257042" name="Text Box 18"/>
          <p:cNvSpPr txBox="1">
            <a:spLocks noChangeArrowheads="1"/>
          </p:cNvSpPr>
          <p:nvPr/>
        </p:nvSpPr>
        <p:spPr bwMode="auto">
          <a:xfrm>
            <a:off x="250825" y="5949950"/>
            <a:ext cx="8893175" cy="641350"/>
          </a:xfrm>
          <a:prstGeom prst="rect">
            <a:avLst/>
          </a:prstGeom>
          <a:solidFill>
            <a:srgbClr val="808000"/>
          </a:solidFill>
          <a:ln w="9525">
            <a:noFill/>
            <a:miter lim="800000"/>
            <a:headEnd/>
            <a:tailEnd/>
          </a:ln>
          <a:effectLst/>
        </p:spPr>
        <p:txBody>
          <a:bodyPr>
            <a:spAutoFit/>
          </a:bodyPr>
          <a:lstStyle/>
          <a:p>
            <a:pPr>
              <a:spcBef>
                <a:spcPct val="50000"/>
              </a:spcBef>
            </a:pPr>
            <a:r>
              <a:rPr lang="en-US" altLang="zh-CN" sz="3600" b="1" dirty="0" smtClean="0">
                <a:solidFill>
                  <a:srgbClr val="FF0000"/>
                </a:solidFill>
              </a:rPr>
              <a:t>Good event: </a:t>
            </a:r>
            <a:r>
              <a:rPr lang="en-US" altLang="zh-CN" sz="3600" b="1" dirty="0" smtClean="0">
                <a:solidFill>
                  <a:srgbClr val="FF0000"/>
                </a:solidFill>
              </a:rPr>
              <a:t>find </a:t>
            </a:r>
            <a:r>
              <a:rPr lang="en-US" altLang="zh-CN" sz="3600" b="1" dirty="0">
                <a:solidFill>
                  <a:srgbClr val="FF0000"/>
                </a:solidFill>
              </a:rPr>
              <a:t>a needle in a Haystack</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2"/>
          <p:cNvSpPr>
            <a:spLocks noGrp="1" noRot="1" noChangeArrowheads="1"/>
          </p:cNvSpPr>
          <p:nvPr>
            <p:ph type="title"/>
          </p:nvPr>
        </p:nvSpPr>
        <p:spPr>
          <a:xfrm>
            <a:off x="107504" y="116632"/>
            <a:ext cx="8964488" cy="1120775"/>
          </a:xfrm>
        </p:spPr>
        <p:txBody>
          <a:bodyPr>
            <a:noAutofit/>
          </a:bodyPr>
          <a:lstStyle/>
          <a:p>
            <a:r>
              <a:rPr lang="en-US" altLang="zh-CN" sz="4000" b="0" dirty="0">
                <a:ea typeface="楷体_GB2312" pitchFamily="49" charset="-122"/>
              </a:rPr>
              <a:t>BESIII </a:t>
            </a:r>
            <a:r>
              <a:rPr lang="en-US" altLang="zh-CN" sz="4000" b="0" dirty="0" smtClean="0">
                <a:ea typeface="楷体_GB2312" pitchFamily="49" charset="-122"/>
              </a:rPr>
              <a:t>DAQ design parameters</a:t>
            </a:r>
            <a:r>
              <a:rPr lang="zh-CN" altLang="en-US" sz="4000" dirty="0" smtClean="0">
                <a:ea typeface="楷体_GB2312" pitchFamily="49" charset="-122"/>
              </a:rPr>
              <a:t>设计</a:t>
            </a:r>
            <a:r>
              <a:rPr lang="zh-CN" altLang="en-US" sz="4000" dirty="0">
                <a:ea typeface="楷体_GB2312" pitchFamily="49" charset="-122"/>
              </a:rPr>
              <a:t>指标</a:t>
            </a:r>
          </a:p>
        </p:txBody>
      </p:sp>
      <p:sp>
        <p:nvSpPr>
          <p:cNvPr id="226307" name="Rectangle 3"/>
          <p:cNvSpPr>
            <a:spLocks noGrp="1" noChangeArrowheads="1"/>
          </p:cNvSpPr>
          <p:nvPr>
            <p:ph type="body" sz="half" idx="1"/>
          </p:nvPr>
        </p:nvSpPr>
        <p:spPr>
          <a:xfrm>
            <a:off x="407988" y="1762125"/>
            <a:ext cx="4595812" cy="3754438"/>
          </a:xfrm>
        </p:spPr>
        <p:txBody>
          <a:bodyPr>
            <a:normAutofit fontScale="77500" lnSpcReduction="20000"/>
          </a:bodyPr>
          <a:lstStyle/>
          <a:p>
            <a:pPr>
              <a:spcBef>
                <a:spcPct val="35000"/>
              </a:spcBef>
              <a:spcAft>
                <a:spcPct val="50000"/>
              </a:spcAft>
              <a:buSzPct val="80000"/>
              <a:buFont typeface="Wingdings" pitchFamily="2" charset="2"/>
              <a:buChar char="Ø"/>
            </a:pPr>
            <a:r>
              <a:rPr lang="en-US" altLang="zh-CN" sz="3600" dirty="0" smtClean="0">
                <a:ea typeface="楷体_GB2312" pitchFamily="49" charset="-122"/>
              </a:rPr>
              <a:t>Trigger rate/</a:t>
            </a:r>
            <a:r>
              <a:rPr lang="zh-CN" altLang="en-US" sz="3000" dirty="0" smtClean="0">
                <a:ea typeface="楷体_GB2312" pitchFamily="49" charset="-122"/>
              </a:rPr>
              <a:t>触发</a:t>
            </a:r>
            <a:r>
              <a:rPr lang="zh-CN" altLang="en-US" sz="3000" dirty="0">
                <a:ea typeface="楷体_GB2312" pitchFamily="49" charset="-122"/>
              </a:rPr>
              <a:t>率：    </a:t>
            </a:r>
            <a:r>
              <a:rPr lang="en-US" altLang="zh-CN" sz="3000" dirty="0">
                <a:ea typeface="楷体_GB2312" pitchFamily="49" charset="-122"/>
              </a:rPr>
              <a:t>4KHz  </a:t>
            </a:r>
          </a:p>
          <a:p>
            <a:pPr>
              <a:spcBef>
                <a:spcPct val="35000"/>
              </a:spcBef>
              <a:spcAft>
                <a:spcPct val="50000"/>
              </a:spcAft>
              <a:buSzPct val="80000"/>
              <a:buFont typeface="Wingdings" pitchFamily="2" charset="2"/>
              <a:buChar char="Ø"/>
            </a:pPr>
            <a:r>
              <a:rPr lang="en-US" altLang="zh-CN" sz="3600" dirty="0" smtClean="0">
                <a:ea typeface="楷体_GB2312" pitchFamily="49" charset="-122"/>
              </a:rPr>
              <a:t>Event size/</a:t>
            </a:r>
            <a:r>
              <a:rPr lang="zh-CN" altLang="en-US" sz="3600" dirty="0" smtClean="0">
                <a:ea typeface="楷体_GB2312" pitchFamily="49" charset="-122"/>
              </a:rPr>
              <a:t>事例</a:t>
            </a:r>
            <a:r>
              <a:rPr lang="zh-CN" altLang="en-US" sz="3600" dirty="0">
                <a:ea typeface="楷体_GB2312" pitchFamily="49" charset="-122"/>
              </a:rPr>
              <a:t>长度：</a:t>
            </a:r>
            <a:r>
              <a:rPr lang="en-US" altLang="zh-CN" sz="3600" dirty="0">
                <a:ea typeface="楷体_GB2312" pitchFamily="49" charset="-122"/>
              </a:rPr>
              <a:t>12KB</a:t>
            </a:r>
          </a:p>
          <a:p>
            <a:pPr>
              <a:spcBef>
                <a:spcPct val="35000"/>
              </a:spcBef>
              <a:spcAft>
                <a:spcPct val="50000"/>
              </a:spcAft>
              <a:buSzPct val="80000"/>
              <a:buFont typeface="Wingdings" pitchFamily="2" charset="2"/>
              <a:buChar char="Ø"/>
            </a:pPr>
            <a:r>
              <a:rPr lang="en-US" altLang="zh-CN" sz="3600" dirty="0" smtClean="0">
                <a:ea typeface="楷体_GB2312" pitchFamily="49" charset="-122"/>
              </a:rPr>
              <a:t>Data bandwidth/</a:t>
            </a:r>
            <a:r>
              <a:rPr lang="zh-CN" altLang="en-US" sz="3600" dirty="0" smtClean="0">
                <a:ea typeface="楷体_GB2312" pitchFamily="49" charset="-122"/>
              </a:rPr>
              <a:t>数据</a:t>
            </a:r>
            <a:r>
              <a:rPr lang="zh-CN" altLang="en-US" sz="3600" dirty="0">
                <a:ea typeface="楷体_GB2312" pitchFamily="49" charset="-122"/>
              </a:rPr>
              <a:t>带宽：</a:t>
            </a:r>
            <a:r>
              <a:rPr lang="en-US" altLang="zh-CN" sz="3600" dirty="0">
                <a:ea typeface="楷体_GB2312" pitchFamily="49" charset="-122"/>
              </a:rPr>
              <a:t>48MB/s</a:t>
            </a:r>
          </a:p>
          <a:p>
            <a:pPr>
              <a:spcBef>
                <a:spcPct val="35000"/>
              </a:spcBef>
              <a:spcAft>
                <a:spcPct val="50000"/>
              </a:spcAft>
              <a:buSzPct val="80000"/>
              <a:buFont typeface="Wingdings" pitchFamily="2" charset="2"/>
              <a:buChar char="Ø"/>
            </a:pPr>
            <a:r>
              <a:rPr lang="en-US" altLang="zh-CN" sz="3600" dirty="0" err="1" smtClean="0">
                <a:ea typeface="楷体_GB2312" pitchFamily="49" charset="-122"/>
              </a:rPr>
              <a:t>Deardtime</a:t>
            </a:r>
            <a:r>
              <a:rPr lang="en-US" altLang="zh-CN" sz="3600" dirty="0" smtClean="0">
                <a:ea typeface="楷体_GB2312" pitchFamily="49" charset="-122"/>
              </a:rPr>
              <a:t>/</a:t>
            </a:r>
            <a:r>
              <a:rPr lang="zh-CN" altLang="en-US" sz="3600" dirty="0" smtClean="0">
                <a:ea typeface="楷体_GB2312" pitchFamily="49" charset="-122"/>
              </a:rPr>
              <a:t>死时间</a:t>
            </a:r>
            <a:r>
              <a:rPr lang="zh-CN" altLang="en-US" sz="3600" dirty="0">
                <a:ea typeface="楷体_GB2312" pitchFamily="49" charset="-122"/>
              </a:rPr>
              <a:t>：    </a:t>
            </a:r>
            <a:r>
              <a:rPr lang="en-US" altLang="zh-CN" sz="3600" dirty="0">
                <a:ea typeface="楷体_GB2312" pitchFamily="49" charset="-122"/>
              </a:rPr>
              <a:t>&lt; 5%</a:t>
            </a:r>
          </a:p>
        </p:txBody>
      </p:sp>
      <p:graphicFrame>
        <p:nvGraphicFramePr>
          <p:cNvPr id="226308" name="Group 4"/>
          <p:cNvGraphicFramePr>
            <a:graphicFrameLocks noGrp="1"/>
          </p:cNvGraphicFramePr>
          <p:nvPr>
            <p:ph sz="half" idx="2"/>
          </p:nvPr>
        </p:nvGraphicFramePr>
        <p:xfrm>
          <a:off x="5003800" y="1628775"/>
          <a:ext cx="3597275" cy="3965577"/>
        </p:xfrm>
        <a:graphic>
          <a:graphicData uri="http://schemas.openxmlformats.org/drawingml/2006/table">
            <a:tbl>
              <a:tblPr/>
              <a:tblGrid>
                <a:gridCol w="1944688"/>
                <a:gridCol w="1652587"/>
              </a:tblGrid>
              <a:tr h="6492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latin typeface="Times New Roman" pitchFamily="18" charset="0"/>
                          <a:ea typeface="楷体_GB2312" pitchFamily="49" charset="-122"/>
                        </a:rPr>
                        <a:t>Sub-Detector</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latin typeface="Times New Roman" pitchFamily="18" charset="0"/>
                          <a:ea typeface="楷体_GB2312" pitchFamily="49" charset="-122"/>
                        </a:rPr>
                        <a:t>Channels</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643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latin typeface="Times New Roman" pitchFamily="18" charset="0"/>
                          <a:ea typeface="楷体_GB2312" pitchFamily="49" charset="-122"/>
                        </a:rPr>
                        <a:t>MDC (T+Q)</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latin typeface="Times New Roman" pitchFamily="18" charset="0"/>
                          <a:ea typeface="楷体_GB2312" pitchFamily="49" charset="-122"/>
                        </a:rPr>
                        <a:t>6796+6796</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48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latin typeface="Times New Roman" pitchFamily="18" charset="0"/>
                          <a:ea typeface="楷体_GB2312" pitchFamily="49" charset="-122"/>
                        </a:rPr>
                        <a:t>EMC</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latin typeface="Times New Roman" pitchFamily="18" charset="0"/>
                          <a:ea typeface="楷体_GB2312" pitchFamily="49" charset="-122"/>
                        </a:rPr>
                        <a:t>6240</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4850">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latin typeface="Times New Roman" pitchFamily="18" charset="0"/>
                          <a:ea typeface="楷体_GB2312" pitchFamily="49" charset="-122"/>
                        </a:rPr>
                        <a:t>TOF (T+Q)</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latin typeface="Times New Roman" pitchFamily="18" charset="0"/>
                          <a:ea typeface="楷体_GB2312" pitchFamily="49" charset="-122"/>
                        </a:rPr>
                        <a:t>448+448</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016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MUC</a:t>
                      </a:r>
                      <a:endParaRPr kumimoji="0" lang="el-GR" altLang="zh-CN" sz="24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endParaRP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latin typeface="Times New Roman" pitchFamily="18" charset="0"/>
                          <a:ea typeface="楷体_GB2312" pitchFamily="49" charset="-122"/>
                        </a:rPr>
                        <a:t>9088</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984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latin typeface="Times New Roman" pitchFamily="18" charset="0"/>
                          <a:ea typeface="楷体_GB2312" pitchFamily="49" charset="-122"/>
                        </a:rPr>
                        <a:t>Total</a:t>
                      </a:r>
                    </a:p>
                  </a:txBody>
                  <a:tcPr marL="90000" marR="90000" marT="46800" marB="46800"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0" lang="en-US" altLang="zh-CN" sz="2400" b="0" i="0" u="none" strike="noStrike" cap="none" normalizeH="0" baseline="0" smtClean="0">
                          <a:ln>
                            <a:noFill/>
                          </a:ln>
                          <a:solidFill>
                            <a:schemeClr val="tx1"/>
                          </a:solidFill>
                          <a:effectLst/>
                          <a:latin typeface="Times New Roman" pitchFamily="18" charset="0"/>
                          <a:ea typeface="楷体_GB2312" pitchFamily="49" charset="-122"/>
                        </a:rPr>
                        <a:t>~ 30K</a:t>
                      </a:r>
                    </a:p>
                  </a:txBody>
                  <a:tcPr marL="90000" marR="90000" marT="46800" marB="46800"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0" name="日期占位符 29"/>
          <p:cNvSpPr>
            <a:spLocks noGrp="1"/>
          </p:cNvSpPr>
          <p:nvPr>
            <p:ph type="dt" sz="half" idx="10"/>
          </p:nvPr>
        </p:nvSpPr>
        <p:spPr/>
        <p:txBody>
          <a:bodyPr/>
          <a:lstStyle/>
          <a:p>
            <a:r>
              <a:rPr lang="en-US" altLang="zh-CN" smtClean="0"/>
              <a:t>2014-7-18 IHEP</a:t>
            </a:r>
            <a:endParaRPr lang="en-US"/>
          </a:p>
        </p:txBody>
      </p:sp>
      <p:sp>
        <p:nvSpPr>
          <p:cNvPr id="31" name="灯片编号占位符 30"/>
          <p:cNvSpPr>
            <a:spLocks noGrp="1"/>
          </p:cNvSpPr>
          <p:nvPr>
            <p:ph type="sldNum" sz="quarter" idx="11"/>
          </p:nvPr>
        </p:nvSpPr>
        <p:spPr/>
        <p:txBody>
          <a:bodyPr/>
          <a:lstStyle/>
          <a:p>
            <a:fld id="{2320DCF4-FB4A-4E4C-B62A-0F3E8E910F2F}" type="slidenum">
              <a:rPr lang="en-US" smtClean="0"/>
              <a:pPr/>
              <a:t>60</a:t>
            </a:fld>
            <a:endParaRPr lang="en-US"/>
          </a:p>
        </p:txBody>
      </p:sp>
      <p:sp>
        <p:nvSpPr>
          <p:cNvPr id="32" name="页脚占位符 31"/>
          <p:cNvSpPr>
            <a:spLocks noGrp="1"/>
          </p:cNvSpPr>
          <p:nvPr>
            <p:ph type="ftr" sz="quarter" idx="12"/>
          </p:nvPr>
        </p:nvSpPr>
        <p:spPr/>
        <p:txBody>
          <a:bodyPr/>
          <a:lstStyle/>
          <a:p>
            <a:r>
              <a:rPr lang="pt-BR" altLang="zh-CN" smtClean="0"/>
              <a:t>Z.-A. LIU     EPC Seminar</a:t>
            </a:r>
            <a:endParaRPr lang="en-US"/>
          </a:p>
        </p:txBody>
      </p:sp>
      <p:sp>
        <p:nvSpPr>
          <p:cNvPr id="226331" name="Rectangle 27"/>
          <p:cNvSpPr>
            <a:spLocks noRot="1" noChangeArrowheads="1"/>
          </p:cNvSpPr>
          <p:nvPr/>
        </p:nvSpPr>
        <p:spPr bwMode="auto">
          <a:xfrm>
            <a:off x="395288" y="5733256"/>
            <a:ext cx="8280400" cy="574675"/>
          </a:xfrm>
          <a:prstGeom prst="rect">
            <a:avLst/>
          </a:prstGeom>
          <a:noFill/>
          <a:ln w="9525">
            <a:noFill/>
            <a:miter lim="800000"/>
            <a:headEnd/>
            <a:tailEnd/>
          </a:ln>
          <a:effectLst/>
        </p:spPr>
        <p:txBody>
          <a:bodyPr/>
          <a:lstStyle/>
          <a:p>
            <a:pPr marL="342900" indent="-342900" algn="ctr">
              <a:lnSpc>
                <a:spcPct val="90000"/>
              </a:lnSpc>
              <a:spcBef>
                <a:spcPct val="20000"/>
              </a:spcBef>
              <a:buClr>
                <a:schemeClr val="hlink"/>
              </a:buClr>
              <a:buSzPct val="70000"/>
              <a:buFont typeface="Wingdings" pitchFamily="2" charset="2"/>
              <a:buNone/>
            </a:pPr>
            <a:r>
              <a:rPr kumimoji="0" lang="en-US" altLang="zh-CN" sz="4000">
                <a:ea typeface="楷体_GB2312" pitchFamily="49" charset="-122"/>
              </a:rPr>
              <a:t>1000 * BESII DAQ</a:t>
            </a:r>
          </a:p>
        </p:txBody>
      </p:sp>
    </p:spTree>
    <p:extLst>
      <p:ext uri="{BB962C8B-B14F-4D97-AF65-F5344CB8AC3E}">
        <p14:creationId xmlns:p14="http://schemas.microsoft.com/office/powerpoint/2010/main" val="39158206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28354" name="Rectangle 2"/>
          <p:cNvSpPr>
            <a:spLocks noGrp="1" noRot="1" noChangeArrowheads="1"/>
          </p:cNvSpPr>
          <p:nvPr>
            <p:ph type="title"/>
          </p:nvPr>
        </p:nvSpPr>
        <p:spPr>
          <a:xfrm>
            <a:off x="457200" y="301625"/>
            <a:ext cx="8229600" cy="993775"/>
          </a:xfrm>
        </p:spPr>
        <p:txBody>
          <a:bodyPr>
            <a:normAutofit/>
          </a:bodyPr>
          <a:lstStyle/>
          <a:p>
            <a:r>
              <a:rPr lang="en-US" altLang="zh-CN" sz="4800" dirty="0" smtClean="0"/>
              <a:t>Function requirement</a:t>
            </a:r>
            <a:r>
              <a:rPr lang="zh-CN" altLang="en-US" sz="4800" dirty="0" smtClean="0"/>
              <a:t>功能需求</a:t>
            </a:r>
            <a:endParaRPr lang="zh-CN" altLang="en-US" sz="4800" dirty="0"/>
          </a:p>
        </p:txBody>
      </p:sp>
      <p:sp>
        <p:nvSpPr>
          <p:cNvPr id="228355" name="Rectangle 3"/>
          <p:cNvSpPr>
            <a:spLocks noGrp="1" noChangeArrowheads="1"/>
          </p:cNvSpPr>
          <p:nvPr>
            <p:ph type="body" sz="half" idx="1"/>
          </p:nvPr>
        </p:nvSpPr>
        <p:spPr>
          <a:xfrm>
            <a:off x="684213" y="1628775"/>
            <a:ext cx="7772400" cy="4824413"/>
          </a:xfrm>
        </p:spPr>
        <p:txBody>
          <a:bodyPr>
            <a:normAutofit fontScale="92500" lnSpcReduction="20000"/>
          </a:bodyPr>
          <a:lstStyle/>
          <a:p>
            <a:pPr algn="just"/>
            <a:r>
              <a:rPr lang="en-US" altLang="zh-CN" sz="3600" dirty="0" smtClean="0"/>
              <a:t>Data acquisition, including data readout, packing and online filtering</a:t>
            </a:r>
            <a:r>
              <a:rPr lang="en-US" altLang="zh-CN" sz="2600" dirty="0" smtClean="0"/>
              <a:t>/</a:t>
            </a:r>
            <a:r>
              <a:rPr lang="zh-CN" altLang="en-US" sz="2600" dirty="0" smtClean="0"/>
              <a:t>数据获取</a:t>
            </a:r>
            <a:r>
              <a:rPr lang="zh-CN" altLang="en-US" sz="2600" dirty="0"/>
              <a:t>，包括数据读出、组装和在线过滤等</a:t>
            </a:r>
          </a:p>
          <a:p>
            <a:pPr algn="just"/>
            <a:r>
              <a:rPr lang="en-US" altLang="zh-CN" sz="3600" dirty="0" smtClean="0"/>
              <a:t>Data storage</a:t>
            </a:r>
            <a:r>
              <a:rPr lang="en-US" altLang="zh-CN" sz="2600" dirty="0" smtClean="0"/>
              <a:t>/</a:t>
            </a:r>
            <a:r>
              <a:rPr lang="zh-CN" altLang="en-US" sz="2600" dirty="0" smtClean="0"/>
              <a:t>数据</a:t>
            </a:r>
            <a:r>
              <a:rPr lang="zh-CN" altLang="en-US" sz="2600" dirty="0"/>
              <a:t>存储</a:t>
            </a:r>
          </a:p>
          <a:p>
            <a:pPr algn="just"/>
            <a:r>
              <a:rPr lang="en-US" altLang="zh-CN" sz="3600" dirty="0" smtClean="0"/>
              <a:t>Run control/</a:t>
            </a:r>
            <a:r>
              <a:rPr lang="zh-CN" altLang="en-US" sz="2600" dirty="0" smtClean="0"/>
              <a:t>运行</a:t>
            </a:r>
            <a:r>
              <a:rPr lang="zh-CN" altLang="en-US" sz="2600" dirty="0"/>
              <a:t>控制</a:t>
            </a:r>
          </a:p>
          <a:p>
            <a:pPr algn="just"/>
            <a:r>
              <a:rPr lang="en-US" altLang="zh-CN" sz="3600" dirty="0" smtClean="0"/>
              <a:t>Data monitoring, like event display, Histogram plots</a:t>
            </a:r>
            <a:r>
              <a:rPr lang="en-US" altLang="zh-CN" sz="2600" dirty="0" smtClean="0"/>
              <a:t>/</a:t>
            </a:r>
            <a:r>
              <a:rPr lang="zh-CN" altLang="en-US" sz="2600" dirty="0" smtClean="0"/>
              <a:t>数据</a:t>
            </a:r>
            <a:r>
              <a:rPr lang="zh-CN" altLang="en-US" sz="2600" dirty="0"/>
              <a:t>监测，如单事例、直方图显示</a:t>
            </a:r>
          </a:p>
          <a:p>
            <a:pPr algn="just"/>
            <a:r>
              <a:rPr lang="en-US" altLang="zh-CN" sz="3600" dirty="0" smtClean="0"/>
              <a:t>Configuration data base</a:t>
            </a:r>
            <a:r>
              <a:rPr lang="en-US" altLang="zh-CN" sz="2600" dirty="0" smtClean="0"/>
              <a:t>/</a:t>
            </a:r>
            <a:r>
              <a:rPr lang="zh-CN" altLang="en-US" sz="2600" dirty="0" smtClean="0"/>
              <a:t>配置</a:t>
            </a:r>
            <a:r>
              <a:rPr lang="zh-CN" altLang="en-US" sz="2600" dirty="0"/>
              <a:t>数据库</a:t>
            </a:r>
          </a:p>
          <a:p>
            <a:pPr algn="just"/>
            <a:r>
              <a:rPr lang="en-US" altLang="zh-CN" sz="3600" dirty="0" smtClean="0"/>
              <a:t>Error reporting</a:t>
            </a:r>
            <a:r>
              <a:rPr lang="en-US" altLang="zh-CN" sz="2600" dirty="0" smtClean="0"/>
              <a:t>/</a:t>
            </a:r>
            <a:r>
              <a:rPr lang="zh-CN" altLang="en-US" sz="2600" dirty="0" smtClean="0"/>
              <a:t>报</a:t>
            </a:r>
            <a:r>
              <a:rPr lang="zh-CN" altLang="en-US" sz="2600" dirty="0"/>
              <a:t>错和容错</a:t>
            </a:r>
          </a:p>
        </p:txBody>
      </p:sp>
      <p:sp>
        <p:nvSpPr>
          <p:cNvPr id="6" name="日期占位符 5"/>
          <p:cNvSpPr>
            <a:spLocks noGrp="1"/>
          </p:cNvSpPr>
          <p:nvPr>
            <p:ph type="dt" sz="half" idx="10"/>
          </p:nvPr>
        </p:nvSpPr>
        <p:spPr/>
        <p:txBody>
          <a:bodyPr/>
          <a:lstStyle/>
          <a:p>
            <a:r>
              <a:rPr lang="en-US" altLang="zh-CN" smtClean="0"/>
              <a:t>2014-7-18 IHEP</a:t>
            </a:r>
            <a:endParaRPr lang="en-US"/>
          </a:p>
        </p:txBody>
      </p:sp>
      <p:sp>
        <p:nvSpPr>
          <p:cNvPr id="7" name="灯片编号占位符 6"/>
          <p:cNvSpPr>
            <a:spLocks noGrp="1"/>
          </p:cNvSpPr>
          <p:nvPr>
            <p:ph type="sldNum" sz="quarter" idx="11"/>
          </p:nvPr>
        </p:nvSpPr>
        <p:spPr/>
        <p:txBody>
          <a:bodyPr/>
          <a:lstStyle/>
          <a:p>
            <a:fld id="{829B7EC4-69F7-441E-87B7-6F84BE51F110}" type="slidenum">
              <a:rPr lang="en-US" smtClean="0"/>
              <a:pPr/>
              <a:t>61</a:t>
            </a:fld>
            <a:endParaRPr lang="en-US"/>
          </a:p>
        </p:txBody>
      </p:sp>
      <p:sp>
        <p:nvSpPr>
          <p:cNvPr id="8" name="页脚占位符 7"/>
          <p:cNvSpPr>
            <a:spLocks noGrp="1"/>
          </p:cNvSpPr>
          <p:nvPr>
            <p:ph type="ftr" sz="quarter" idx="12"/>
          </p:nvPr>
        </p:nvSpPr>
        <p:spPr/>
        <p:txBody>
          <a:bodyPr/>
          <a:lstStyle/>
          <a:p>
            <a:r>
              <a:rPr lang="pt-BR" altLang="zh-CN" smtClean="0"/>
              <a:t>Z.-A. LIU     EPC Seminar</a:t>
            </a:r>
            <a:endParaRPr lang="en-US"/>
          </a:p>
        </p:txBody>
      </p:sp>
    </p:spTree>
    <p:extLst>
      <p:ext uri="{BB962C8B-B14F-4D97-AF65-F5344CB8AC3E}">
        <p14:creationId xmlns:p14="http://schemas.microsoft.com/office/powerpoint/2010/main" val="3829300019"/>
      </p:ext>
    </p:extLst>
  </p:cSld>
  <p:clrMapOvr>
    <a:masterClrMapping/>
  </p:clrMapOvr>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ChangeArrowheads="1"/>
          </p:cNvSpPr>
          <p:nvPr/>
        </p:nvSpPr>
        <p:spPr bwMode="auto">
          <a:xfrm>
            <a:off x="457200" y="44624"/>
            <a:ext cx="8229600" cy="990600"/>
          </a:xfrm>
          <a:prstGeom prst="rect">
            <a:avLst/>
          </a:prstGeom>
          <a:noFill/>
          <a:ln w="9525">
            <a:noFill/>
            <a:miter lim="800000"/>
            <a:headEnd/>
            <a:tailEnd/>
          </a:ln>
          <a:effectLst/>
        </p:spPr>
        <p:txBody>
          <a:bodyPr anchor="ctr" anchorCtr="1"/>
          <a:lstStyle/>
          <a:p>
            <a:pPr algn="ctr"/>
            <a:r>
              <a:rPr kumimoji="0" lang="en-US" altLang="zh-CN" sz="4400" b="1" dirty="0" smtClean="0">
                <a:solidFill>
                  <a:schemeClr val="tx2"/>
                </a:solidFill>
                <a:effectLst>
                  <a:outerShdw blurRad="38100" dist="38100" dir="2700000" algn="tl">
                    <a:srgbClr val="000000"/>
                  </a:outerShdw>
                </a:effectLst>
                <a:ea typeface="楷体_GB2312" pitchFamily="49" charset="-122"/>
              </a:rPr>
              <a:t>Techniques/</a:t>
            </a:r>
            <a:r>
              <a:rPr kumimoji="0" lang="zh-CN" altLang="en-US" sz="4400" b="1" dirty="0" smtClean="0">
                <a:solidFill>
                  <a:schemeClr val="tx2"/>
                </a:solidFill>
                <a:effectLst>
                  <a:outerShdw blurRad="38100" dist="38100" dir="2700000" algn="tl">
                    <a:srgbClr val="000000"/>
                  </a:outerShdw>
                </a:effectLst>
                <a:ea typeface="楷体_GB2312" pitchFamily="49" charset="-122"/>
              </a:rPr>
              <a:t>技术</a:t>
            </a:r>
            <a:r>
              <a:rPr kumimoji="0" lang="zh-CN" altLang="en-US" sz="4400" b="1" dirty="0">
                <a:solidFill>
                  <a:schemeClr val="tx2"/>
                </a:solidFill>
                <a:effectLst>
                  <a:outerShdw blurRad="38100" dist="38100" dir="2700000" algn="tl">
                    <a:srgbClr val="000000"/>
                  </a:outerShdw>
                </a:effectLst>
                <a:ea typeface="楷体_GB2312" pitchFamily="49" charset="-122"/>
              </a:rPr>
              <a:t>措施</a:t>
            </a:r>
          </a:p>
        </p:txBody>
      </p:sp>
      <p:sp>
        <p:nvSpPr>
          <p:cNvPr id="230403" name="Rectangle 3"/>
          <p:cNvSpPr>
            <a:spLocks noChangeArrowheads="1"/>
          </p:cNvSpPr>
          <p:nvPr/>
        </p:nvSpPr>
        <p:spPr bwMode="auto">
          <a:xfrm>
            <a:off x="395288" y="836712"/>
            <a:ext cx="8497887" cy="5472608"/>
          </a:xfrm>
          <a:prstGeom prst="rect">
            <a:avLst/>
          </a:prstGeom>
          <a:noFill/>
          <a:ln w="9525">
            <a:noFill/>
            <a:miter lim="800000"/>
            <a:headEnd/>
            <a:tailEnd/>
          </a:ln>
          <a:effectLst/>
        </p:spPr>
        <p:txBody>
          <a:bodyPr/>
          <a:lstStyle/>
          <a:p>
            <a:pPr marL="342900" indent="-342900">
              <a:spcBef>
                <a:spcPct val="20000"/>
              </a:spcBef>
              <a:buClr>
                <a:schemeClr val="hlink"/>
              </a:buClr>
              <a:buSzPct val="80000"/>
              <a:buFont typeface="Wingdings" pitchFamily="2" charset="2"/>
              <a:buChar char="Ø"/>
            </a:pPr>
            <a:r>
              <a:rPr kumimoji="0" lang="en-US" altLang="zh-CN" dirty="0">
                <a:effectLst>
                  <a:outerShdw blurRad="38100" dist="38100" dir="2700000" algn="tl">
                    <a:srgbClr val="000000"/>
                  </a:outerShdw>
                </a:effectLst>
                <a:ea typeface="楷体_GB2312" pitchFamily="49" charset="-122"/>
              </a:rPr>
              <a:t> </a:t>
            </a:r>
            <a:r>
              <a:rPr kumimoji="0" lang="en-US" altLang="zh-CN" sz="2800" dirty="0" smtClean="0">
                <a:effectLst>
                  <a:outerShdw blurRad="38100" dist="38100" dir="2700000" algn="tl">
                    <a:srgbClr val="000000"/>
                  </a:outerShdw>
                </a:effectLst>
                <a:ea typeface="楷体_GB2312" pitchFamily="49" charset="-122"/>
              </a:rPr>
              <a:t>distributed </a:t>
            </a:r>
            <a:r>
              <a:rPr kumimoji="0" lang="en-US" altLang="zh-CN" sz="2800" dirty="0" err="1" smtClean="0">
                <a:effectLst>
                  <a:outerShdw blurRad="38100" dist="38100" dir="2700000" algn="tl">
                    <a:srgbClr val="000000"/>
                  </a:outerShdw>
                </a:effectLst>
                <a:ea typeface="楷体_GB2312" pitchFamily="49" charset="-122"/>
              </a:rPr>
              <a:t>paralell</a:t>
            </a:r>
            <a:r>
              <a:rPr kumimoji="0" lang="en-US" altLang="zh-CN" sz="2800" dirty="0" smtClean="0">
                <a:effectLst>
                  <a:outerShdw blurRad="38100" dist="38100" dir="2700000" algn="tl">
                    <a:srgbClr val="000000"/>
                  </a:outerShdw>
                </a:effectLst>
                <a:ea typeface="楷体_GB2312" pitchFamily="49" charset="-122"/>
              </a:rPr>
              <a:t> computing, layered structure/</a:t>
            </a:r>
            <a:r>
              <a:rPr kumimoji="0" lang="zh-CN" altLang="en-US" dirty="0" smtClean="0">
                <a:latin typeface="+mn-ea"/>
                <a:ea typeface="+mn-ea"/>
              </a:rPr>
              <a:t>分布式</a:t>
            </a:r>
            <a:r>
              <a:rPr kumimoji="0" lang="zh-CN" altLang="en-US" dirty="0">
                <a:latin typeface="+mn-ea"/>
                <a:ea typeface="+mn-ea"/>
              </a:rPr>
              <a:t>并行计算、层次结构</a:t>
            </a:r>
          </a:p>
          <a:p>
            <a:pPr marL="342900" indent="-342900">
              <a:spcBef>
                <a:spcPct val="20000"/>
              </a:spcBef>
              <a:buClr>
                <a:schemeClr val="hlink"/>
              </a:buClr>
              <a:buSzPct val="80000"/>
              <a:buFont typeface="Wingdings" pitchFamily="2" charset="2"/>
              <a:buChar char="Ø"/>
            </a:pPr>
            <a:r>
              <a:rPr kumimoji="0" lang="zh-CN" altLang="en-US" sz="2800" dirty="0">
                <a:latin typeface="+mn-ea"/>
                <a:ea typeface="+mn-ea"/>
              </a:rPr>
              <a:t> </a:t>
            </a:r>
            <a:r>
              <a:rPr lang="en-US" altLang="zh-CN" sz="2800" dirty="0"/>
              <a:t>Multithreading </a:t>
            </a:r>
            <a:r>
              <a:rPr lang="en-US" altLang="zh-CN" sz="2800" dirty="0" smtClean="0"/>
              <a:t>technology, OO/</a:t>
            </a:r>
            <a:r>
              <a:rPr kumimoji="0" lang="zh-CN" altLang="en-US" dirty="0" smtClean="0">
                <a:latin typeface="+mn-ea"/>
                <a:ea typeface="+mn-ea"/>
              </a:rPr>
              <a:t>多</a:t>
            </a:r>
            <a:r>
              <a:rPr kumimoji="0" lang="zh-CN" altLang="en-US" dirty="0">
                <a:latin typeface="+mn-ea"/>
                <a:ea typeface="+mn-ea"/>
              </a:rPr>
              <a:t>线程技术、面向对象</a:t>
            </a:r>
          </a:p>
          <a:p>
            <a:pPr marL="342900" indent="-342900">
              <a:spcBef>
                <a:spcPct val="20000"/>
              </a:spcBef>
              <a:buClr>
                <a:schemeClr val="hlink"/>
              </a:buClr>
              <a:buSzPct val="80000"/>
              <a:buFont typeface="Wingdings" pitchFamily="2" charset="2"/>
              <a:buChar char="Ø"/>
            </a:pPr>
            <a:r>
              <a:rPr kumimoji="0" lang="zh-CN" altLang="en-US" sz="2800" dirty="0">
                <a:latin typeface="+mn-ea"/>
                <a:ea typeface="+mn-ea"/>
              </a:rPr>
              <a:t> </a:t>
            </a:r>
            <a:r>
              <a:rPr kumimoji="0" lang="en-US" altLang="zh-CN" sz="2800" dirty="0" smtClean="0">
                <a:latin typeface="+mn-ea"/>
                <a:ea typeface="+mn-ea"/>
              </a:rPr>
              <a:t>network exchange based/</a:t>
            </a:r>
            <a:r>
              <a:rPr kumimoji="0" lang="zh-CN" altLang="en-US" dirty="0" smtClean="0">
                <a:latin typeface="+mn-ea"/>
                <a:ea typeface="+mn-ea"/>
              </a:rPr>
              <a:t>基于</a:t>
            </a:r>
            <a:r>
              <a:rPr kumimoji="0" lang="zh-CN" altLang="en-US" dirty="0">
                <a:latin typeface="+mn-ea"/>
                <a:ea typeface="+mn-ea"/>
              </a:rPr>
              <a:t>网络交换技术</a:t>
            </a:r>
          </a:p>
          <a:p>
            <a:pPr marL="742950" lvl="1" indent="-285750">
              <a:spcBef>
                <a:spcPct val="20000"/>
              </a:spcBef>
              <a:buClr>
                <a:schemeClr val="accent2"/>
              </a:buClr>
              <a:buSzPct val="80000"/>
              <a:buFont typeface="Wingdings" pitchFamily="2" charset="2"/>
              <a:buChar char="Ø"/>
            </a:pPr>
            <a:r>
              <a:rPr kumimoji="0" lang="en-US" altLang="zh-CN" dirty="0">
                <a:latin typeface="+mn-ea"/>
                <a:ea typeface="+mn-ea"/>
              </a:rPr>
              <a:t>A multi-processor distributed environment</a:t>
            </a:r>
          </a:p>
          <a:p>
            <a:pPr marL="742950" lvl="1" indent="-285750">
              <a:spcBef>
                <a:spcPct val="20000"/>
              </a:spcBef>
              <a:buClr>
                <a:schemeClr val="accent2"/>
              </a:buClr>
              <a:buSzPct val="80000"/>
              <a:buFont typeface="Wingdings" pitchFamily="2" charset="2"/>
              <a:buChar char="Ø"/>
            </a:pPr>
            <a:r>
              <a:rPr kumimoji="0" lang="en-US" altLang="zh-CN" dirty="0">
                <a:latin typeface="+mn-ea"/>
                <a:ea typeface="+mn-ea"/>
              </a:rPr>
              <a:t>Parallel data streams working independently and concurrently</a:t>
            </a:r>
          </a:p>
          <a:p>
            <a:pPr marL="342900" indent="-342900">
              <a:spcBef>
                <a:spcPct val="20000"/>
              </a:spcBef>
              <a:buClr>
                <a:schemeClr val="hlink"/>
              </a:buClr>
              <a:buSzPct val="80000"/>
              <a:buFont typeface="Wingdings" pitchFamily="2" charset="2"/>
              <a:buChar char="Ø"/>
            </a:pPr>
            <a:r>
              <a:rPr kumimoji="0" lang="en-US" altLang="zh-CN" sz="2800" dirty="0">
                <a:latin typeface="+mn-ea"/>
                <a:ea typeface="+mn-ea"/>
              </a:rPr>
              <a:t> </a:t>
            </a:r>
            <a:r>
              <a:rPr kumimoji="0" lang="en-US" altLang="zh-CN" sz="2800" dirty="0" smtClean="0">
                <a:latin typeface="+mn-ea"/>
                <a:ea typeface="+mn-ea"/>
              </a:rPr>
              <a:t>multilayer data buffering</a:t>
            </a:r>
            <a:r>
              <a:rPr kumimoji="0" lang="en-US" altLang="zh-CN" dirty="0" smtClean="0">
                <a:latin typeface="+mn-ea"/>
                <a:ea typeface="+mn-ea"/>
              </a:rPr>
              <a:t>/</a:t>
            </a:r>
            <a:r>
              <a:rPr kumimoji="0" lang="zh-CN" altLang="en-US" dirty="0" smtClean="0">
                <a:latin typeface="+mn-ea"/>
                <a:ea typeface="+mn-ea"/>
              </a:rPr>
              <a:t>多级</a:t>
            </a:r>
            <a:r>
              <a:rPr kumimoji="0" lang="zh-CN" altLang="en-US" dirty="0">
                <a:latin typeface="+mn-ea"/>
                <a:ea typeface="+mn-ea"/>
              </a:rPr>
              <a:t>数据缓存</a:t>
            </a:r>
          </a:p>
          <a:p>
            <a:pPr marL="342900" indent="-342900">
              <a:spcBef>
                <a:spcPct val="20000"/>
              </a:spcBef>
              <a:buClr>
                <a:schemeClr val="hlink"/>
              </a:buClr>
              <a:buSzPct val="80000"/>
              <a:buFont typeface="Wingdings" pitchFamily="2" charset="2"/>
              <a:buChar char="Ø"/>
            </a:pPr>
            <a:r>
              <a:rPr kumimoji="0" lang="zh-CN" altLang="en-US" sz="2800" dirty="0">
                <a:latin typeface="+mn-ea"/>
                <a:ea typeface="+mn-ea"/>
              </a:rPr>
              <a:t> </a:t>
            </a:r>
            <a:r>
              <a:rPr kumimoji="0" lang="en-US" altLang="zh-CN" sz="2800" dirty="0" smtClean="0">
                <a:latin typeface="+mn-ea"/>
                <a:ea typeface="+mn-ea"/>
              </a:rPr>
              <a:t>upgradable and scalable</a:t>
            </a:r>
            <a:r>
              <a:rPr kumimoji="0" lang="en-US" altLang="zh-CN" dirty="0" smtClean="0">
                <a:latin typeface="+mn-ea"/>
                <a:ea typeface="+mn-ea"/>
              </a:rPr>
              <a:t>/</a:t>
            </a:r>
            <a:r>
              <a:rPr kumimoji="0" lang="zh-CN" altLang="en-US" dirty="0" smtClean="0">
                <a:latin typeface="+mn-ea"/>
                <a:ea typeface="+mn-ea"/>
              </a:rPr>
              <a:t>易</a:t>
            </a:r>
            <a:r>
              <a:rPr kumimoji="0" lang="zh-CN" altLang="en-US" dirty="0">
                <a:latin typeface="+mn-ea"/>
                <a:ea typeface="+mn-ea"/>
              </a:rPr>
              <a:t>升级和扩展</a:t>
            </a:r>
          </a:p>
          <a:p>
            <a:pPr marL="342900" indent="-342900">
              <a:spcBef>
                <a:spcPct val="20000"/>
              </a:spcBef>
              <a:buClr>
                <a:schemeClr val="hlink"/>
              </a:buClr>
              <a:buSzPct val="80000"/>
              <a:buFont typeface="Wingdings" pitchFamily="2" charset="2"/>
              <a:buChar char="Ø"/>
            </a:pPr>
            <a:r>
              <a:rPr kumimoji="0" lang="zh-CN" altLang="en-US" sz="2800" dirty="0">
                <a:latin typeface="+mn-ea"/>
                <a:ea typeface="+mn-ea"/>
              </a:rPr>
              <a:t> </a:t>
            </a:r>
            <a:r>
              <a:rPr kumimoji="0" lang="en-US" altLang="zh-CN" sz="2800" dirty="0" smtClean="0">
                <a:latin typeface="+mn-ea"/>
                <a:ea typeface="+mn-ea"/>
              </a:rPr>
              <a:t>reliable and stable</a:t>
            </a:r>
            <a:r>
              <a:rPr kumimoji="0" lang="en-US" altLang="zh-CN" dirty="0" smtClean="0">
                <a:latin typeface="+mn-ea"/>
                <a:ea typeface="+mn-ea"/>
              </a:rPr>
              <a:t>/</a:t>
            </a:r>
            <a:r>
              <a:rPr kumimoji="0" lang="zh-CN" altLang="en-US" dirty="0" smtClean="0">
                <a:latin typeface="+mn-ea"/>
                <a:ea typeface="+mn-ea"/>
              </a:rPr>
              <a:t>系统</a:t>
            </a:r>
            <a:r>
              <a:rPr kumimoji="0" lang="zh-CN" altLang="en-US" dirty="0">
                <a:latin typeface="+mn-ea"/>
                <a:ea typeface="+mn-ea"/>
              </a:rPr>
              <a:t>可靠、稳定</a:t>
            </a:r>
          </a:p>
        </p:txBody>
      </p:sp>
      <p:sp>
        <p:nvSpPr>
          <p:cNvPr id="6" name="日期占位符 5"/>
          <p:cNvSpPr>
            <a:spLocks noGrp="1"/>
          </p:cNvSpPr>
          <p:nvPr>
            <p:ph type="dt" sz="half" idx="10"/>
          </p:nvPr>
        </p:nvSpPr>
        <p:spPr/>
        <p:txBody>
          <a:bodyPr/>
          <a:lstStyle/>
          <a:p>
            <a:r>
              <a:rPr lang="en-US" altLang="zh-CN" smtClean="0"/>
              <a:t>2014-7-18 IHEP</a:t>
            </a:r>
            <a:endParaRPr lang="en-US"/>
          </a:p>
        </p:txBody>
      </p:sp>
      <p:sp>
        <p:nvSpPr>
          <p:cNvPr id="8" name="页脚占位符 7"/>
          <p:cNvSpPr>
            <a:spLocks noGrp="1"/>
          </p:cNvSpPr>
          <p:nvPr>
            <p:ph type="ftr" sz="quarter" idx="11"/>
          </p:nvPr>
        </p:nvSpPr>
        <p:spPr/>
        <p:txBody>
          <a:bodyPr/>
          <a:lstStyle/>
          <a:p>
            <a:r>
              <a:rPr lang="pt-BR" altLang="zh-CN" smtClean="0"/>
              <a:t>Z.-A. LIU     EPC Seminar</a:t>
            </a:r>
            <a:endParaRPr lang="en-US"/>
          </a:p>
        </p:txBody>
      </p:sp>
      <p:sp>
        <p:nvSpPr>
          <p:cNvPr id="7" name="灯片编号占位符 6"/>
          <p:cNvSpPr>
            <a:spLocks noGrp="1"/>
          </p:cNvSpPr>
          <p:nvPr>
            <p:ph type="sldNum" sz="quarter" idx="12"/>
          </p:nvPr>
        </p:nvSpPr>
        <p:spPr/>
        <p:txBody>
          <a:bodyPr/>
          <a:lstStyle/>
          <a:p>
            <a:fld id="{68D554C2-59CF-461A-BA5D-40E7D2146B5B}" type="slidenum">
              <a:rPr lang="en-US" smtClean="0"/>
              <a:pPr/>
              <a:t>62</a:t>
            </a:fld>
            <a:endParaRPr lang="en-US"/>
          </a:p>
        </p:txBody>
      </p:sp>
    </p:spTree>
    <p:extLst>
      <p:ext uri="{BB962C8B-B14F-4D97-AF65-F5344CB8AC3E}">
        <p14:creationId xmlns:p14="http://schemas.microsoft.com/office/powerpoint/2010/main" val="3181221374"/>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Rot="1" noChangeArrowheads="1"/>
          </p:cNvSpPr>
          <p:nvPr>
            <p:ph type="title"/>
          </p:nvPr>
        </p:nvSpPr>
        <p:spPr>
          <a:xfrm>
            <a:off x="457200" y="414338"/>
            <a:ext cx="8229600" cy="1143000"/>
          </a:xfrm>
        </p:spPr>
        <p:txBody>
          <a:bodyPr/>
          <a:lstStyle/>
          <a:p>
            <a:r>
              <a:rPr lang="en-US" altLang="zh-CN" sz="5400" dirty="0" smtClean="0">
                <a:ea typeface="楷体_GB2312" pitchFamily="49" charset="-122"/>
              </a:rPr>
              <a:t>Data size </a:t>
            </a:r>
            <a:endParaRPr lang="zh-CN" altLang="en-US" sz="5400" dirty="0">
              <a:ea typeface="楷体_GB2312" pitchFamily="49" charset="-122"/>
            </a:endParaRPr>
          </a:p>
        </p:txBody>
      </p:sp>
      <p:graphicFrame>
        <p:nvGraphicFramePr>
          <p:cNvPr id="235523" name="Group 3"/>
          <p:cNvGraphicFramePr>
            <a:graphicFrameLocks noGrp="1"/>
          </p:cNvGraphicFramePr>
          <p:nvPr>
            <p:ph sz="half" idx="1"/>
            <p:extLst>
              <p:ext uri="{D42A27DB-BD31-4B8C-83A1-F6EECF244321}">
                <p14:modId xmlns:p14="http://schemas.microsoft.com/office/powerpoint/2010/main" val="3572061753"/>
              </p:ext>
            </p:extLst>
          </p:nvPr>
        </p:nvGraphicFramePr>
        <p:xfrm>
          <a:off x="396875" y="1556792"/>
          <a:ext cx="8351841" cy="4393566"/>
        </p:xfrm>
        <a:graphic>
          <a:graphicData uri="http://schemas.openxmlformats.org/drawingml/2006/table">
            <a:tbl>
              <a:tblPr/>
              <a:tblGrid>
                <a:gridCol w="1366813"/>
                <a:gridCol w="1224136"/>
                <a:gridCol w="1080120"/>
                <a:gridCol w="1512168"/>
                <a:gridCol w="1800201"/>
                <a:gridCol w="1368403"/>
              </a:tblGrid>
              <a:tr h="762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dirty="0" err="1" smtClean="0">
                          <a:ln>
                            <a:noFill/>
                          </a:ln>
                          <a:solidFill>
                            <a:schemeClr val="tx1"/>
                          </a:solidFill>
                          <a:effectLst/>
                          <a:latin typeface="Times New Roman" pitchFamily="18" charset="0"/>
                          <a:ea typeface="楷体_GB2312" pitchFamily="49" charset="-122"/>
                          <a:cs typeface="Times New Roman" pitchFamily="18" charset="0"/>
                        </a:rPr>
                        <a:t>Sudetector</a:t>
                      </a:r>
                      <a:r>
                        <a:rPr kumimoji="1" lang="en-US" altLang="zh-CN"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子</a:t>
                      </a: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探测器</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dirty="0" smtClean="0">
                          <a:ln>
                            <a:noFill/>
                          </a:ln>
                          <a:solidFill>
                            <a:schemeClr val="tx1"/>
                          </a:solidFill>
                          <a:effectLst/>
                          <a:latin typeface="Times New Roman" pitchFamily="18" charset="0"/>
                          <a:ea typeface="楷体_GB2312" pitchFamily="49" charset="-122"/>
                        </a:rPr>
                        <a:t># of </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dirty="0" smtClean="0">
                          <a:ln>
                            <a:noFill/>
                          </a:ln>
                          <a:solidFill>
                            <a:schemeClr val="tx1"/>
                          </a:solidFill>
                          <a:effectLst/>
                          <a:latin typeface="Times New Roman" pitchFamily="18" charset="0"/>
                          <a:ea typeface="楷体_GB2312" pitchFamily="49" charset="-122"/>
                        </a:rPr>
                        <a:t>Channels/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rPr>
                        <a:t>通道</a:t>
                      </a: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rPr>
                        <a:t>数</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 of</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 Crates/</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机</a:t>
                      </a: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箱数</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dirty="0" smtClean="0">
                          <a:ln>
                            <a:noFill/>
                          </a:ln>
                          <a:solidFill>
                            <a:schemeClr val="tx1"/>
                          </a:solidFill>
                          <a:effectLst/>
                          <a:latin typeface="Times New Roman" pitchFamily="18" charset="0"/>
                          <a:ea typeface="楷体_GB2312" pitchFamily="49" charset="-122"/>
                        </a:rPr>
                        <a:t>Average hit rate/</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rPr>
                        <a:t>平均</a:t>
                      </a: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rPr>
                        <a:t>击中率</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Single crate data/</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单机</a:t>
                      </a: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箱数据量</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a:t>
                      </a:r>
                      <a:r>
                        <a:rPr kumimoji="1" lang="en-US" altLang="zh-CN"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B</a:t>
                      </a: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Total data/</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总</a:t>
                      </a: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数据量</a:t>
                      </a:r>
                    </a:p>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a:t>
                      </a:r>
                      <a:r>
                        <a:rPr kumimoji="1" lang="en-US" altLang="zh-CN"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KB</a:t>
                      </a: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r>
              <a:tr h="46196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MDC</a:t>
                      </a:r>
                    </a:p>
                  </a:txBody>
                  <a:tcPr anchor="ctr" anchorCtr="1"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rPr>
                        <a:t>~ 7000</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16</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rPr>
                        <a:t>10%</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400</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6.4</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r>
              <a:tr h="506413">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TOF</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rPr>
                        <a:t>448</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2</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rPr>
                        <a:t>10%</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200</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0.4</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r>
              <a:tr h="5048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EMC</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rPr>
                        <a:t>~ 6200</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16</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rPr>
                        <a:t>17%</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350</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5.6</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r>
              <a:tr h="50482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MUC</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rPr>
                        <a:t>~ 9000</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1</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rPr>
                        <a:t>1%</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200</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0.2</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r>
              <a:tr h="5080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TRG</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rPr>
                        <a:t>~ 400</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4</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rPr>
                        <a:t>100%</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400</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smtClean="0">
                          <a:ln>
                            <a:noFill/>
                          </a:ln>
                          <a:solidFill>
                            <a:schemeClr val="tx1"/>
                          </a:solidFill>
                          <a:effectLst/>
                          <a:latin typeface="Times New Roman" pitchFamily="18" charset="0"/>
                          <a:ea typeface="楷体_GB2312" pitchFamily="49" charset="-122"/>
                          <a:cs typeface="Times New Roman" pitchFamily="18" charset="0"/>
                        </a:rPr>
                        <a:t>1.6</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r>
              <a:tr h="5969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Total/</a:t>
                      </a:r>
                      <a:r>
                        <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合计</a:t>
                      </a:r>
                      <a:endParaRPr kumimoji="1" lang="zh-CN" altLang="en-US"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endParaRP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楷体_GB2312" pitchFamily="49" charset="-122"/>
                      </a:endParaRP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楷体_GB2312" pitchFamily="49" charset="-122"/>
                      </a:endParaRP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楷体_GB2312" pitchFamily="49" charset="-122"/>
                      </a:endParaRP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endParaRPr kumimoji="0" lang="en-US" sz="2000" b="0" i="0" u="none" strike="noStrike" cap="none" normalizeH="0" baseline="0" smtClean="0">
                        <a:ln>
                          <a:noFill/>
                        </a:ln>
                        <a:solidFill>
                          <a:schemeClr val="tx1"/>
                        </a:solidFill>
                        <a:effectLst>
                          <a:outerShdw blurRad="38100" dist="38100" dir="2700000" algn="tl">
                            <a:srgbClr val="000000"/>
                          </a:outerShdw>
                        </a:effectLst>
                        <a:latin typeface="Times New Roman" pitchFamily="18" charset="0"/>
                        <a:ea typeface="楷体_GB2312" pitchFamily="49" charset="-122"/>
                      </a:endParaRP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zh-CN" sz="2000" b="0" i="0" u="none" strike="noStrike" cap="none" normalizeH="0" baseline="0" dirty="0" smtClean="0">
                          <a:ln>
                            <a:noFill/>
                          </a:ln>
                          <a:solidFill>
                            <a:schemeClr val="tx1"/>
                          </a:solidFill>
                          <a:effectLst/>
                          <a:latin typeface="Times New Roman" pitchFamily="18" charset="0"/>
                          <a:ea typeface="楷体_GB2312" pitchFamily="49" charset="-122"/>
                          <a:cs typeface="Times New Roman" pitchFamily="18" charset="0"/>
                        </a:rPr>
                        <a:t>12.6 + 1.6</a:t>
                      </a:r>
                    </a:p>
                  </a:txBody>
                  <a:tcPr anchor="ctr" horzOverflow="overflow">
                    <a:lnL w="19050" cap="flat" cmpd="sng" algn="ctr">
                      <a:solidFill>
                        <a:srgbClr val="848484"/>
                      </a:solidFill>
                      <a:prstDash val="solid"/>
                      <a:round/>
                      <a:headEnd type="none" w="med" len="med"/>
                      <a:tailEnd type="none" w="med" len="med"/>
                    </a:lnL>
                    <a:lnR w="19050" cap="flat" cmpd="sng" algn="ctr">
                      <a:solidFill>
                        <a:srgbClr val="848484"/>
                      </a:solidFill>
                      <a:prstDash val="solid"/>
                      <a:round/>
                      <a:headEnd type="none" w="med" len="med"/>
                      <a:tailEnd type="none" w="med" len="med"/>
                    </a:lnR>
                    <a:lnT w="19050" cap="flat" cmpd="sng" algn="ctr">
                      <a:solidFill>
                        <a:srgbClr val="848484"/>
                      </a:solidFill>
                      <a:prstDash val="solid"/>
                      <a:round/>
                      <a:headEnd type="none" w="med" len="med"/>
                      <a:tailEnd type="none" w="med" len="med"/>
                    </a:lnT>
                    <a:lnB w="19050" cap="flat" cmpd="sng" algn="ctr">
                      <a:solidFill>
                        <a:srgbClr val="848484"/>
                      </a:solidFill>
                      <a:prstDash val="solid"/>
                      <a:round/>
                      <a:headEnd type="none" w="med" len="med"/>
                      <a:tailEnd type="none" w="med" len="med"/>
                    </a:lnB>
                    <a:lnTlToBr>
                      <a:noFill/>
                    </a:lnTlToBr>
                    <a:lnBlToTr>
                      <a:noFill/>
                    </a:lnBlToTr>
                    <a:noFill/>
                  </a:tcPr>
                </a:tc>
              </a:tr>
            </a:tbl>
          </a:graphicData>
        </a:graphic>
      </p:graphicFrame>
      <p:sp>
        <p:nvSpPr>
          <p:cNvPr id="63" name="日期占位符 62"/>
          <p:cNvSpPr>
            <a:spLocks noGrp="1"/>
          </p:cNvSpPr>
          <p:nvPr>
            <p:ph type="dt" sz="half" idx="10"/>
          </p:nvPr>
        </p:nvSpPr>
        <p:spPr/>
        <p:txBody>
          <a:bodyPr/>
          <a:lstStyle/>
          <a:p>
            <a:r>
              <a:rPr lang="en-US" altLang="zh-CN" smtClean="0"/>
              <a:t>2014-7-18 IHEP</a:t>
            </a:r>
            <a:endParaRPr lang="en-US"/>
          </a:p>
        </p:txBody>
      </p:sp>
      <p:sp>
        <p:nvSpPr>
          <p:cNvPr id="65" name="页脚占位符 64"/>
          <p:cNvSpPr>
            <a:spLocks noGrp="1"/>
          </p:cNvSpPr>
          <p:nvPr>
            <p:ph type="ftr" sz="quarter" idx="11"/>
          </p:nvPr>
        </p:nvSpPr>
        <p:spPr/>
        <p:txBody>
          <a:bodyPr/>
          <a:lstStyle/>
          <a:p>
            <a:r>
              <a:rPr lang="pt-BR" altLang="zh-CN" smtClean="0"/>
              <a:t>Z.-A. LIU     EPC Seminar</a:t>
            </a:r>
            <a:endParaRPr lang="en-US"/>
          </a:p>
        </p:txBody>
      </p:sp>
      <p:sp>
        <p:nvSpPr>
          <p:cNvPr id="64" name="灯片编号占位符 63"/>
          <p:cNvSpPr>
            <a:spLocks noGrp="1"/>
          </p:cNvSpPr>
          <p:nvPr>
            <p:ph type="sldNum" sz="quarter" idx="12"/>
          </p:nvPr>
        </p:nvSpPr>
        <p:spPr/>
        <p:txBody>
          <a:bodyPr/>
          <a:lstStyle/>
          <a:p>
            <a:fld id="{12CE790F-4020-4F20-9CD1-A680515F2856}" type="slidenum">
              <a:rPr lang="en-US" smtClean="0"/>
              <a:pPr/>
              <a:t>63</a:t>
            </a:fld>
            <a:endParaRPr lang="en-US"/>
          </a:p>
        </p:txBody>
      </p:sp>
    </p:spTree>
    <p:extLst>
      <p:ext uri="{BB962C8B-B14F-4D97-AF65-F5344CB8AC3E}">
        <p14:creationId xmlns:p14="http://schemas.microsoft.com/office/powerpoint/2010/main" val="178925429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Rot="1" noChangeArrowheads="1"/>
          </p:cNvSpPr>
          <p:nvPr>
            <p:ph type="title"/>
          </p:nvPr>
        </p:nvSpPr>
        <p:spPr>
          <a:xfrm>
            <a:off x="469776" y="44624"/>
            <a:ext cx="8350696" cy="960438"/>
          </a:xfrm>
        </p:spPr>
        <p:txBody>
          <a:bodyPr>
            <a:noAutofit/>
          </a:bodyPr>
          <a:lstStyle/>
          <a:p>
            <a:r>
              <a:rPr lang="en-US" altLang="zh-CN" b="0" dirty="0" smtClean="0">
                <a:ea typeface="楷体_GB2312" pitchFamily="49" charset="-122"/>
              </a:rPr>
              <a:t>DAQ system components </a:t>
            </a:r>
            <a:endParaRPr lang="zh-CN" altLang="en-US" dirty="0">
              <a:ea typeface="楷体_GB2312" pitchFamily="49" charset="-122"/>
            </a:endParaRPr>
          </a:p>
        </p:txBody>
      </p:sp>
      <p:sp>
        <p:nvSpPr>
          <p:cNvPr id="234499" name="Rectangle 3"/>
          <p:cNvSpPr>
            <a:spLocks noGrp="1" noChangeArrowheads="1"/>
          </p:cNvSpPr>
          <p:nvPr>
            <p:ph idx="1"/>
          </p:nvPr>
        </p:nvSpPr>
        <p:spPr>
          <a:xfrm>
            <a:off x="685800" y="908720"/>
            <a:ext cx="7772400" cy="5329237"/>
          </a:xfrm>
        </p:spPr>
        <p:txBody>
          <a:bodyPr>
            <a:normAutofit/>
          </a:bodyPr>
          <a:lstStyle/>
          <a:p>
            <a:pPr algn="just">
              <a:buSzPct val="80000"/>
              <a:buFont typeface="Wingdings" pitchFamily="2" charset="2"/>
              <a:buChar char="Ø"/>
            </a:pPr>
            <a:r>
              <a:rPr lang="en-US" altLang="zh-CN" sz="2800" dirty="0" smtClean="0">
                <a:ea typeface="楷体_GB2312" pitchFamily="49" charset="-122"/>
              </a:rPr>
              <a:t>FEE readout: Data </a:t>
            </a:r>
            <a:r>
              <a:rPr lang="en-US" altLang="zh-CN" sz="2800" dirty="0" err="1" smtClean="0">
                <a:ea typeface="楷体_GB2312" pitchFamily="49" charset="-122"/>
              </a:rPr>
              <a:t>reaout</a:t>
            </a:r>
            <a:r>
              <a:rPr lang="en-US" altLang="zh-CN" sz="2800" dirty="0" smtClean="0">
                <a:ea typeface="楷体_GB2312" pitchFamily="49" charset="-122"/>
              </a:rPr>
              <a:t> from Module by PowerPC via VME BUS</a:t>
            </a:r>
            <a:endParaRPr lang="zh-CN" altLang="en-US" sz="2800" dirty="0">
              <a:solidFill>
                <a:srgbClr val="FF0000"/>
              </a:solidFill>
              <a:ea typeface="楷体_GB2312" pitchFamily="49" charset="-122"/>
            </a:endParaRPr>
          </a:p>
          <a:p>
            <a:pPr lvl="1" algn="just">
              <a:buFont typeface="Wingdings" pitchFamily="2" charset="2"/>
              <a:buChar char="Ø"/>
            </a:pPr>
            <a:r>
              <a:rPr lang="en-US" altLang="zh-CN" sz="2000" dirty="0" smtClean="0">
                <a:ea typeface="楷体_GB2312" pitchFamily="49" charset="-122"/>
              </a:rPr>
              <a:t>CBLT </a:t>
            </a:r>
            <a:r>
              <a:rPr lang="en-US" altLang="zh-CN" sz="2000" dirty="0">
                <a:ea typeface="楷体_GB2312" pitchFamily="49" charset="-122"/>
              </a:rPr>
              <a:t>(Chained Block Transfer) </a:t>
            </a:r>
            <a:r>
              <a:rPr lang="en-US" altLang="zh-CN" sz="2000" dirty="0" smtClean="0">
                <a:ea typeface="楷体_GB2312" pitchFamily="49" charset="-122"/>
              </a:rPr>
              <a:t>DMA readout mode</a:t>
            </a:r>
            <a:endParaRPr lang="zh-CN" altLang="en-US" sz="2000" dirty="0">
              <a:ea typeface="楷体_GB2312" pitchFamily="49" charset="-122"/>
            </a:endParaRPr>
          </a:p>
          <a:p>
            <a:pPr lvl="1" algn="just">
              <a:buFont typeface="Wingdings" pitchFamily="2" charset="2"/>
              <a:buChar char="Ø"/>
            </a:pPr>
            <a:r>
              <a:rPr lang="en-US" altLang="zh-CN" sz="2000" dirty="0" smtClean="0">
                <a:ea typeface="楷体_GB2312" pitchFamily="49" charset="-122"/>
              </a:rPr>
              <a:t>Multi-events reading</a:t>
            </a:r>
            <a:endParaRPr lang="zh-CN" altLang="en-US" sz="2000" dirty="0">
              <a:ea typeface="楷体_GB2312" pitchFamily="49" charset="-122"/>
            </a:endParaRPr>
          </a:p>
          <a:p>
            <a:pPr algn="just">
              <a:spcBef>
                <a:spcPct val="50000"/>
              </a:spcBef>
              <a:buSzPct val="80000"/>
              <a:buFont typeface="Wingdings" pitchFamily="2" charset="2"/>
              <a:buChar char="Ø"/>
            </a:pPr>
            <a:r>
              <a:rPr lang="en-US" altLang="zh-CN" sz="2800" dirty="0" smtClean="0">
                <a:ea typeface="楷体_GB2312" pitchFamily="49" charset="-122"/>
              </a:rPr>
              <a:t>Data stream: by network</a:t>
            </a:r>
            <a:endParaRPr lang="zh-CN" altLang="en-US" sz="2800" dirty="0">
              <a:ea typeface="楷体_GB2312" pitchFamily="49" charset="-122"/>
            </a:endParaRPr>
          </a:p>
          <a:p>
            <a:pPr lvl="1" algn="just">
              <a:buFont typeface="Wingdings" pitchFamily="2" charset="2"/>
              <a:buChar char="Ø"/>
            </a:pPr>
            <a:r>
              <a:rPr lang="en-US" altLang="zh-CN" sz="2000" dirty="0" smtClean="0">
                <a:ea typeface="楷体_GB2312" pitchFamily="49" charset="-122"/>
              </a:rPr>
              <a:t>Module</a:t>
            </a:r>
            <a:r>
              <a:rPr lang="zh-CN" altLang="en-US" sz="2000" dirty="0" smtClean="0">
                <a:ea typeface="楷体_GB2312" pitchFamily="49" charset="-122"/>
              </a:rPr>
              <a:t>→ </a:t>
            </a:r>
            <a:r>
              <a:rPr lang="en-US" altLang="zh-CN" sz="2000" dirty="0" smtClean="0">
                <a:ea typeface="楷体_GB2312" pitchFamily="49" charset="-122"/>
              </a:rPr>
              <a:t>PowerPC→ Readout PC→ online farm</a:t>
            </a:r>
            <a:r>
              <a:rPr lang="zh-CN" altLang="en-US" sz="2000" dirty="0" smtClean="0">
                <a:ea typeface="楷体_GB2312" pitchFamily="49" charset="-122"/>
              </a:rPr>
              <a:t>→ </a:t>
            </a:r>
            <a:r>
              <a:rPr lang="en-US" altLang="zh-CN" sz="2000" dirty="0" smtClean="0">
                <a:ea typeface="楷体_GB2312" pitchFamily="49" charset="-122"/>
              </a:rPr>
              <a:t>server </a:t>
            </a:r>
            <a:r>
              <a:rPr lang="zh-CN" altLang="en-US" sz="2000" dirty="0" smtClean="0">
                <a:ea typeface="楷体_GB2312" pitchFamily="49" charset="-122"/>
              </a:rPr>
              <a:t>→</a:t>
            </a:r>
            <a:r>
              <a:rPr lang="en-US" altLang="zh-CN" sz="2000" dirty="0" smtClean="0">
                <a:ea typeface="楷体_GB2312" pitchFamily="49" charset="-122"/>
              </a:rPr>
              <a:t>CC</a:t>
            </a:r>
            <a:endParaRPr lang="zh-CN" altLang="en-US" sz="2000" dirty="0">
              <a:ea typeface="楷体_GB2312" pitchFamily="49" charset="-122"/>
            </a:endParaRPr>
          </a:p>
          <a:p>
            <a:pPr algn="just">
              <a:spcBef>
                <a:spcPct val="50000"/>
              </a:spcBef>
              <a:buSzPct val="80000"/>
              <a:buFont typeface="Wingdings" pitchFamily="2" charset="2"/>
              <a:buChar char="Ø"/>
            </a:pPr>
            <a:r>
              <a:rPr lang="en-US" altLang="zh-CN" sz="2800" dirty="0" smtClean="0">
                <a:ea typeface="楷体_GB2312" pitchFamily="49" charset="-122"/>
              </a:rPr>
              <a:t>Online software: control and management in data taking, test and calibration, in addition to error reporting, run parameter management and </a:t>
            </a:r>
            <a:r>
              <a:rPr lang="en-US" altLang="zh-CN" sz="2800" dirty="0" err="1" smtClean="0">
                <a:ea typeface="楷体_GB2312" pitchFamily="49" charset="-122"/>
              </a:rPr>
              <a:t>realtime</a:t>
            </a:r>
            <a:r>
              <a:rPr lang="en-US" altLang="zh-CN" sz="2800" dirty="0" smtClean="0">
                <a:ea typeface="楷体_GB2312" pitchFamily="49" charset="-122"/>
              </a:rPr>
              <a:t> monitoring</a:t>
            </a:r>
            <a:endParaRPr lang="zh-CN" altLang="en-US" sz="2800" dirty="0">
              <a:ea typeface="楷体_GB2312" pitchFamily="49" charset="-122"/>
            </a:endParaRPr>
          </a:p>
          <a:p>
            <a:pPr algn="just">
              <a:spcBef>
                <a:spcPct val="50000"/>
              </a:spcBef>
              <a:buSzPct val="80000"/>
              <a:buFont typeface="Wingdings" pitchFamily="2" charset="2"/>
              <a:buChar char="Ø"/>
            </a:pPr>
            <a:r>
              <a:rPr lang="en-US" altLang="zh-CN" sz="2800" dirty="0" smtClean="0">
                <a:ea typeface="楷体_GB2312" pitchFamily="49" charset="-122"/>
              </a:rPr>
              <a:t>Frame work similar to </a:t>
            </a:r>
            <a:r>
              <a:rPr lang="en-US" altLang="zh-CN" sz="2800" dirty="0" smtClean="0">
                <a:ea typeface="楷体_GB2312" pitchFamily="49" charset="-122"/>
              </a:rPr>
              <a:t>ATLAS TDAQ software</a:t>
            </a:r>
            <a:endParaRPr lang="zh-CN" altLang="en-US" sz="2800" dirty="0">
              <a:ea typeface="楷体_GB2312" pitchFamily="49" charset="-122"/>
            </a:endParaRPr>
          </a:p>
        </p:txBody>
      </p:sp>
      <p:sp>
        <p:nvSpPr>
          <p:cNvPr id="6" name="日期占位符 5"/>
          <p:cNvSpPr>
            <a:spLocks noGrp="1"/>
          </p:cNvSpPr>
          <p:nvPr>
            <p:ph type="dt" sz="half" idx="10"/>
          </p:nvPr>
        </p:nvSpPr>
        <p:spPr/>
        <p:txBody>
          <a:bodyPr/>
          <a:lstStyle/>
          <a:p>
            <a:r>
              <a:rPr lang="en-US" altLang="zh-CN" smtClean="0"/>
              <a:t>2014-7-18 IHEP</a:t>
            </a:r>
            <a:endParaRPr lang="en-US"/>
          </a:p>
        </p:txBody>
      </p:sp>
      <p:sp>
        <p:nvSpPr>
          <p:cNvPr id="8" name="页脚占位符 7"/>
          <p:cNvSpPr>
            <a:spLocks noGrp="1"/>
          </p:cNvSpPr>
          <p:nvPr>
            <p:ph type="ftr" sz="quarter" idx="11"/>
          </p:nvPr>
        </p:nvSpPr>
        <p:spPr/>
        <p:txBody>
          <a:bodyPr/>
          <a:lstStyle/>
          <a:p>
            <a:r>
              <a:rPr lang="pt-BR" altLang="zh-CN" smtClean="0"/>
              <a:t>Z.-A. LIU     EPC Seminar</a:t>
            </a:r>
            <a:endParaRPr lang="en-US"/>
          </a:p>
        </p:txBody>
      </p:sp>
      <p:sp>
        <p:nvSpPr>
          <p:cNvPr id="7" name="灯片编号占位符 6"/>
          <p:cNvSpPr>
            <a:spLocks noGrp="1"/>
          </p:cNvSpPr>
          <p:nvPr>
            <p:ph type="sldNum" sz="quarter" idx="12"/>
          </p:nvPr>
        </p:nvSpPr>
        <p:spPr/>
        <p:txBody>
          <a:bodyPr/>
          <a:lstStyle/>
          <a:p>
            <a:fld id="{33772212-DED1-49FE-8254-31B85DA0413F}" type="slidenum">
              <a:rPr lang="en-US" smtClean="0"/>
              <a:pPr/>
              <a:t>64</a:t>
            </a:fld>
            <a:endParaRPr lang="en-US"/>
          </a:p>
        </p:txBody>
      </p:sp>
    </p:spTree>
    <p:extLst>
      <p:ext uri="{BB962C8B-B14F-4D97-AF65-F5344CB8AC3E}">
        <p14:creationId xmlns:p14="http://schemas.microsoft.com/office/powerpoint/2010/main" val="417605611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1426" name="Object 2"/>
          <p:cNvGraphicFramePr>
            <a:graphicFrameLocks noGrp="1" noChangeAspect="1"/>
          </p:cNvGraphicFramePr>
          <p:nvPr>
            <p:ph/>
          </p:nvPr>
        </p:nvGraphicFramePr>
        <p:xfrm>
          <a:off x="179388" y="1295400"/>
          <a:ext cx="8747125" cy="5175250"/>
        </p:xfrm>
        <a:graphic>
          <a:graphicData uri="http://schemas.openxmlformats.org/presentationml/2006/ole">
            <mc:AlternateContent xmlns:mc="http://schemas.openxmlformats.org/markup-compatibility/2006">
              <mc:Choice xmlns:v="urn:schemas-microsoft-com:vml" Requires="v">
                <p:oleObj spid="_x0000_s537606" name="Visio" r:id="rId3" imgW="8964473" imgH="5303215" progId="Visio.Drawing.11">
                  <p:embed/>
                </p:oleObj>
              </mc:Choice>
              <mc:Fallback>
                <p:oleObj name="Visio" r:id="rId3" imgW="8964473" imgH="5303215"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295400"/>
                        <a:ext cx="8747125" cy="5175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日期占位符 5"/>
          <p:cNvSpPr>
            <a:spLocks noGrp="1"/>
          </p:cNvSpPr>
          <p:nvPr>
            <p:ph type="dt" sz="half" idx="10"/>
          </p:nvPr>
        </p:nvSpPr>
        <p:spPr/>
        <p:txBody>
          <a:bodyPr/>
          <a:lstStyle/>
          <a:p>
            <a:r>
              <a:rPr lang="en-US" altLang="zh-CN" smtClean="0"/>
              <a:t>2014-7-18 IHEP</a:t>
            </a:r>
            <a:endParaRPr lang="en-US"/>
          </a:p>
        </p:txBody>
      </p:sp>
      <p:sp>
        <p:nvSpPr>
          <p:cNvPr id="7" name="灯片编号占位符 6"/>
          <p:cNvSpPr>
            <a:spLocks noGrp="1"/>
          </p:cNvSpPr>
          <p:nvPr>
            <p:ph type="sldNum" sz="quarter" idx="11"/>
          </p:nvPr>
        </p:nvSpPr>
        <p:spPr/>
        <p:txBody>
          <a:bodyPr/>
          <a:lstStyle/>
          <a:p>
            <a:fld id="{56CCA1DB-ADC8-4D73-AE74-952BB24142CF}" type="slidenum">
              <a:rPr lang="en-US" smtClean="0"/>
              <a:pPr/>
              <a:t>65</a:t>
            </a:fld>
            <a:endParaRPr lang="en-US"/>
          </a:p>
        </p:txBody>
      </p:sp>
      <p:sp>
        <p:nvSpPr>
          <p:cNvPr id="8" name="页脚占位符 7"/>
          <p:cNvSpPr>
            <a:spLocks noGrp="1"/>
          </p:cNvSpPr>
          <p:nvPr>
            <p:ph type="ftr" sz="quarter" idx="12"/>
          </p:nvPr>
        </p:nvSpPr>
        <p:spPr/>
        <p:txBody>
          <a:bodyPr/>
          <a:lstStyle/>
          <a:p>
            <a:r>
              <a:rPr lang="pt-BR" altLang="zh-CN" smtClean="0"/>
              <a:t>Z.-A. LIU     EPC Seminar</a:t>
            </a:r>
            <a:endParaRPr lang="en-US"/>
          </a:p>
        </p:txBody>
      </p:sp>
      <p:sp>
        <p:nvSpPr>
          <p:cNvPr id="231427" name="Text Box 3"/>
          <p:cNvSpPr txBox="1">
            <a:spLocks noChangeArrowheads="1"/>
          </p:cNvSpPr>
          <p:nvPr/>
        </p:nvSpPr>
        <p:spPr bwMode="auto">
          <a:xfrm>
            <a:off x="323850" y="242888"/>
            <a:ext cx="8458200" cy="1006475"/>
          </a:xfrm>
          <a:prstGeom prst="rect">
            <a:avLst/>
          </a:prstGeom>
          <a:noFill/>
          <a:ln w="9525">
            <a:noFill/>
            <a:miter lim="800000"/>
            <a:headEnd/>
            <a:tailEnd/>
          </a:ln>
          <a:effectLst/>
        </p:spPr>
        <p:txBody>
          <a:bodyPr>
            <a:spAutoFit/>
          </a:bodyPr>
          <a:lstStyle/>
          <a:p>
            <a:pPr algn="ctr"/>
            <a:r>
              <a:rPr kumimoji="0" lang="en-US" altLang="zh-CN" sz="6000" b="1">
                <a:ea typeface="楷体_GB2312" pitchFamily="49" charset="-122"/>
              </a:rPr>
              <a:t>DAQ</a:t>
            </a:r>
            <a:r>
              <a:rPr kumimoji="0" lang="zh-CN" altLang="en-US" sz="6000" b="1">
                <a:ea typeface="楷体_GB2312" pitchFamily="49" charset="-122"/>
              </a:rPr>
              <a:t>基本框架</a:t>
            </a:r>
          </a:p>
        </p:txBody>
      </p:sp>
      <p:pic>
        <p:nvPicPr>
          <p:cNvPr id="231428" name="Picture 4"/>
          <p:cNvPicPr>
            <a:picLocks noChangeAspect="1" noChangeArrowheads="1"/>
          </p:cNvPicPr>
          <p:nvPr/>
        </p:nvPicPr>
        <p:blipFill>
          <a:blip r:embed="rId5"/>
          <a:srcRect/>
          <a:stretch>
            <a:fillRect/>
          </a:stretch>
        </p:blipFill>
        <p:spPr bwMode="auto">
          <a:xfrm>
            <a:off x="4752975" y="1187450"/>
            <a:ext cx="3811588" cy="4572000"/>
          </a:xfrm>
          <a:prstGeom prst="rect">
            <a:avLst/>
          </a:prstGeom>
          <a:noFill/>
          <a:ln w="9525">
            <a:noFill/>
            <a:miter lim="800000"/>
            <a:headEnd/>
            <a:tailEnd/>
          </a:ln>
          <a:effectLst/>
        </p:spPr>
      </p:pic>
      <p:pic>
        <p:nvPicPr>
          <p:cNvPr id="231429" name="Picture 5"/>
          <p:cNvPicPr>
            <a:picLocks noChangeAspect="1" noChangeArrowheads="1"/>
          </p:cNvPicPr>
          <p:nvPr/>
        </p:nvPicPr>
        <p:blipFill>
          <a:blip r:embed="rId6"/>
          <a:srcRect/>
          <a:stretch>
            <a:fillRect/>
          </a:stretch>
        </p:blipFill>
        <p:spPr bwMode="auto">
          <a:xfrm>
            <a:off x="547688" y="1187450"/>
            <a:ext cx="3656012" cy="4570413"/>
          </a:xfrm>
          <a:prstGeom prst="rect">
            <a:avLst/>
          </a:prstGeom>
          <a:noFill/>
          <a:ln w="9525">
            <a:noFill/>
            <a:miter lim="800000"/>
            <a:headEnd/>
            <a:tailEnd/>
          </a:ln>
          <a:effectLst/>
        </p:spPr>
      </p:pic>
      <p:sp>
        <p:nvSpPr>
          <p:cNvPr id="2" name="TextBox 1"/>
          <p:cNvSpPr txBox="1"/>
          <p:nvPr/>
        </p:nvSpPr>
        <p:spPr>
          <a:xfrm>
            <a:off x="7419061" y="725784"/>
            <a:ext cx="1646605" cy="461665"/>
          </a:xfrm>
          <a:prstGeom prst="rect">
            <a:avLst/>
          </a:prstGeom>
          <a:noFill/>
        </p:spPr>
        <p:txBody>
          <a:bodyPr wrap="none" rtlCol="0">
            <a:spAutoFit/>
          </a:bodyPr>
          <a:lstStyle/>
          <a:p>
            <a:r>
              <a:rPr lang="en-US" altLang="zh-CN" dirty="0" smtClean="0">
                <a:solidFill>
                  <a:srgbClr val="FF0000"/>
                </a:solidFill>
              </a:rPr>
              <a:t>VME based</a:t>
            </a:r>
            <a:endParaRPr lang="zh-CN" altLang="en-US" dirty="0">
              <a:solidFill>
                <a:srgbClr val="FF0000"/>
              </a:solidFill>
            </a:endParaRPr>
          </a:p>
        </p:txBody>
      </p:sp>
    </p:spTree>
    <p:extLst>
      <p:ext uri="{BB962C8B-B14F-4D97-AF65-F5344CB8AC3E}">
        <p14:creationId xmlns:p14="http://schemas.microsoft.com/office/powerpoint/2010/main" val="222757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31429"/>
                                        </p:tgtEl>
                                        <p:attrNameLst>
                                          <p:attrName>style.visibility</p:attrName>
                                        </p:attrNameLst>
                                      </p:cBhvr>
                                      <p:to>
                                        <p:strVal val="visible"/>
                                      </p:to>
                                    </p:set>
                                    <p:anim calcmode="lin" valueType="num">
                                      <p:cBhvr additive="base">
                                        <p:cTn id="7" dur="500" fill="hold"/>
                                        <p:tgtEl>
                                          <p:spTgt spid="231429"/>
                                        </p:tgtEl>
                                        <p:attrNameLst>
                                          <p:attrName>ppt_x</p:attrName>
                                        </p:attrNameLst>
                                      </p:cBhvr>
                                      <p:tavLst>
                                        <p:tav tm="0">
                                          <p:val>
                                            <p:strVal val="0-#ppt_w/2"/>
                                          </p:val>
                                        </p:tav>
                                        <p:tav tm="100000">
                                          <p:val>
                                            <p:strVal val="#ppt_x"/>
                                          </p:val>
                                        </p:tav>
                                      </p:tavLst>
                                    </p:anim>
                                    <p:anim calcmode="lin" valueType="num">
                                      <p:cBhvr additive="base">
                                        <p:cTn id="8" dur="500" fill="hold"/>
                                        <p:tgtEl>
                                          <p:spTgt spid="231429"/>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1428"/>
                                        </p:tgtEl>
                                        <p:attrNameLst>
                                          <p:attrName>style.visibility</p:attrName>
                                        </p:attrNameLst>
                                      </p:cBhvr>
                                      <p:to>
                                        <p:strVal val="visible"/>
                                      </p:to>
                                    </p:set>
                                    <p:anim calcmode="lin" valueType="num">
                                      <p:cBhvr additive="base">
                                        <p:cTn id="11" dur="500" fill="hold"/>
                                        <p:tgtEl>
                                          <p:spTgt spid="231428"/>
                                        </p:tgtEl>
                                        <p:attrNameLst>
                                          <p:attrName>ppt_x</p:attrName>
                                        </p:attrNameLst>
                                      </p:cBhvr>
                                      <p:tavLst>
                                        <p:tav tm="0">
                                          <p:val>
                                            <p:strVal val="1+#ppt_w/2"/>
                                          </p:val>
                                        </p:tav>
                                        <p:tav tm="100000">
                                          <p:val>
                                            <p:strVal val="#ppt_x"/>
                                          </p:val>
                                        </p:tav>
                                      </p:tavLst>
                                    </p:anim>
                                    <p:anim calcmode="lin" valueType="num">
                                      <p:cBhvr additive="base">
                                        <p:cTn id="12" dur="500" fill="hold"/>
                                        <p:tgtEl>
                                          <p:spTgt spid="2314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Rot="1" noChangeArrowheads="1"/>
          </p:cNvSpPr>
          <p:nvPr>
            <p:ph type="title"/>
          </p:nvPr>
        </p:nvSpPr>
        <p:spPr>
          <a:xfrm>
            <a:off x="250825" y="274638"/>
            <a:ext cx="8569325" cy="1143000"/>
          </a:xfrm>
        </p:spPr>
        <p:txBody>
          <a:bodyPr>
            <a:normAutofit fontScale="90000"/>
          </a:bodyPr>
          <a:lstStyle/>
          <a:p>
            <a:r>
              <a:rPr lang="en-US" altLang="zh-CN" sz="4900" dirty="0" smtClean="0">
                <a:ea typeface="楷体_GB2312" pitchFamily="49" charset="-122"/>
              </a:rPr>
              <a:t>FEE/VME readout and processing</a:t>
            </a:r>
            <a:r>
              <a:rPr lang="zh-CN" altLang="en-US" sz="3200" dirty="0" smtClean="0">
                <a:ea typeface="楷体_GB2312" pitchFamily="49" charset="-122"/>
              </a:rPr>
              <a:t>（</a:t>
            </a:r>
            <a:r>
              <a:rPr lang="en-US" altLang="zh-CN" sz="3200" dirty="0" smtClean="0">
                <a:ea typeface="楷体_GB2312" pitchFamily="49" charset="-122"/>
              </a:rPr>
              <a:t>1</a:t>
            </a:r>
            <a:r>
              <a:rPr lang="zh-CN" altLang="en-US" sz="3200" dirty="0">
                <a:ea typeface="楷体_GB2312" pitchFamily="49" charset="-122"/>
              </a:rPr>
              <a:t>）</a:t>
            </a:r>
          </a:p>
        </p:txBody>
      </p:sp>
      <p:sp>
        <p:nvSpPr>
          <p:cNvPr id="238595" name="Rectangle 3"/>
          <p:cNvSpPr>
            <a:spLocks noGrp="1" noChangeArrowheads="1"/>
          </p:cNvSpPr>
          <p:nvPr>
            <p:ph idx="1"/>
          </p:nvPr>
        </p:nvSpPr>
        <p:spPr>
          <a:xfrm>
            <a:off x="457200" y="1600200"/>
            <a:ext cx="8229600" cy="4924425"/>
          </a:xfrm>
        </p:spPr>
        <p:txBody>
          <a:bodyPr>
            <a:normAutofit lnSpcReduction="10000"/>
          </a:bodyPr>
          <a:lstStyle/>
          <a:p>
            <a:pPr>
              <a:buSzPct val="80000"/>
              <a:buFont typeface="Wingdings" pitchFamily="2" charset="2"/>
              <a:buChar char="Ø"/>
            </a:pPr>
            <a:r>
              <a:rPr lang="en-US" altLang="zh-CN" dirty="0" smtClean="0">
                <a:ea typeface="楷体_GB2312" pitchFamily="49" charset="-122"/>
              </a:rPr>
              <a:t>Single </a:t>
            </a:r>
            <a:r>
              <a:rPr lang="en-US" altLang="zh-CN" dirty="0" err="1" smtClean="0">
                <a:ea typeface="楷体_GB2312" pitchFamily="49" charset="-122"/>
              </a:rPr>
              <a:t>VMEbus</a:t>
            </a:r>
            <a:r>
              <a:rPr lang="en-US" altLang="zh-CN" dirty="0" smtClean="0">
                <a:ea typeface="楷体_GB2312" pitchFamily="49" charset="-122"/>
              </a:rPr>
              <a:t> read/write</a:t>
            </a:r>
            <a:endParaRPr lang="zh-CN" altLang="en-US" dirty="0">
              <a:ea typeface="楷体_GB2312" pitchFamily="49" charset="-122"/>
            </a:endParaRPr>
          </a:p>
          <a:p>
            <a:pPr lvl="1">
              <a:buFont typeface="Times New Roman" pitchFamily="18" charset="0"/>
              <a:buChar char="−"/>
            </a:pPr>
            <a:r>
              <a:rPr lang="en-US" altLang="zh-CN" sz="2400" dirty="0" smtClean="0">
                <a:ea typeface="楷体_GB2312" pitchFamily="49" charset="-122"/>
              </a:rPr>
              <a:t>Average R/W operation: 1.7 </a:t>
            </a:r>
            <a:r>
              <a:rPr lang="en-US" altLang="zh-CN" sz="2400" dirty="0">
                <a:ea typeface="楷体_GB2312" pitchFamily="49" charset="-122"/>
              </a:rPr>
              <a:t>/ 1.1</a:t>
            </a:r>
            <a:r>
              <a:rPr lang="el-GR" altLang="zh-CN" sz="2400" dirty="0">
                <a:ea typeface="楷体_GB2312" pitchFamily="49" charset="-122"/>
                <a:cs typeface="Times New Roman" pitchFamily="18" charset="0"/>
              </a:rPr>
              <a:t>μs</a:t>
            </a:r>
            <a:endParaRPr lang="en-US" altLang="zh-CN" sz="2400" dirty="0">
              <a:ea typeface="楷体_GB2312" pitchFamily="49" charset="-122"/>
              <a:cs typeface="Times New Roman" pitchFamily="18" charset="0"/>
            </a:endParaRPr>
          </a:p>
          <a:p>
            <a:pPr lvl="1">
              <a:buFont typeface="Times New Roman" pitchFamily="18" charset="0"/>
              <a:buChar char="−"/>
            </a:pPr>
            <a:r>
              <a:rPr lang="en-US" altLang="zh-CN" sz="2400" dirty="0" smtClean="0">
                <a:ea typeface="楷体_GB2312" pitchFamily="49" charset="-122"/>
                <a:cs typeface="Times New Roman" pitchFamily="18" charset="0"/>
              </a:rPr>
              <a:t>At </a:t>
            </a:r>
            <a:r>
              <a:rPr lang="el-GR" altLang="zh-CN" sz="2400" dirty="0" smtClean="0">
                <a:ea typeface="楷体_GB2312" pitchFamily="49" charset="-122"/>
                <a:cs typeface="Times New Roman" pitchFamily="18" charset="0"/>
              </a:rPr>
              <a:t>4KHz</a:t>
            </a:r>
            <a:r>
              <a:rPr lang="en-US" altLang="zh-CN" sz="2400" dirty="0" smtClean="0">
                <a:ea typeface="楷体_GB2312" pitchFamily="49" charset="-122"/>
                <a:cs typeface="Times New Roman" pitchFamily="18" charset="0"/>
              </a:rPr>
              <a:t> rate, single crate readout time: </a:t>
            </a:r>
            <a:r>
              <a:rPr lang="el-GR" altLang="zh-CN" sz="2400" dirty="0" smtClean="0">
                <a:ea typeface="楷体_GB2312" pitchFamily="49" charset="-122"/>
                <a:cs typeface="Times New Roman" pitchFamily="18" charset="0"/>
              </a:rPr>
              <a:t>1.7μs</a:t>
            </a:r>
            <a:r>
              <a:rPr lang="en-US" altLang="zh-CN" sz="2400" dirty="0">
                <a:ea typeface="楷体_GB2312" pitchFamily="49" charset="-122"/>
                <a:cs typeface="Times New Roman" pitchFamily="18" charset="0"/>
              </a:rPr>
              <a:t>×100×4000=0.68s</a:t>
            </a:r>
          </a:p>
          <a:p>
            <a:pPr>
              <a:spcBef>
                <a:spcPct val="30000"/>
              </a:spcBef>
              <a:buSzPct val="80000"/>
              <a:buFont typeface="Wingdings" pitchFamily="2" charset="2"/>
              <a:buChar char="Ø"/>
            </a:pPr>
            <a:r>
              <a:rPr lang="en-US" altLang="zh-CN" dirty="0" smtClean="0">
                <a:ea typeface="楷体_GB2312" pitchFamily="49" charset="-122"/>
              </a:rPr>
              <a:t>DMA mode for big data transmission(</a:t>
            </a:r>
            <a:r>
              <a:rPr lang="en-US" altLang="zh-CN" dirty="0" err="1" smtClean="0">
                <a:ea typeface="楷体_GB2312" pitchFamily="49" charset="-122"/>
              </a:rPr>
              <a:t>reliase</a:t>
            </a:r>
            <a:r>
              <a:rPr lang="en-US" altLang="zh-CN" dirty="0" smtClean="0">
                <a:ea typeface="楷体_GB2312" pitchFamily="49" charset="-122"/>
              </a:rPr>
              <a:t> CPU)</a:t>
            </a:r>
            <a:endParaRPr lang="en-US" altLang="zh-CN" dirty="0">
              <a:solidFill>
                <a:srgbClr val="FF0000"/>
              </a:solidFill>
              <a:ea typeface="楷体_GB2312" pitchFamily="49" charset="-122"/>
            </a:endParaRPr>
          </a:p>
          <a:p>
            <a:pPr lvl="1">
              <a:buFont typeface="Times New Roman" pitchFamily="18" charset="0"/>
              <a:buChar char="−"/>
            </a:pPr>
            <a:r>
              <a:rPr lang="en-US" altLang="zh-CN" sz="2400" dirty="0" smtClean="0">
                <a:ea typeface="楷体_GB2312" pitchFamily="49" charset="-122"/>
              </a:rPr>
              <a:t>Average time for 4 bytes: 0.3</a:t>
            </a:r>
            <a:r>
              <a:rPr lang="el-GR" altLang="zh-CN" sz="2400" dirty="0">
                <a:ea typeface="楷体_GB2312" pitchFamily="49" charset="-122"/>
              </a:rPr>
              <a:t>μs</a:t>
            </a:r>
            <a:endParaRPr lang="en-US" altLang="zh-CN" sz="2400" dirty="0">
              <a:ea typeface="楷体_GB2312" pitchFamily="49" charset="-122"/>
            </a:endParaRPr>
          </a:p>
          <a:p>
            <a:pPr lvl="1">
              <a:buFont typeface="Times New Roman" pitchFamily="18" charset="0"/>
              <a:buChar char="−"/>
            </a:pPr>
            <a:r>
              <a:rPr lang="en-US" altLang="zh-CN" sz="2400" dirty="0" smtClean="0">
                <a:ea typeface="楷体_GB2312" pitchFamily="49" charset="-122"/>
              </a:rPr>
              <a:t>At </a:t>
            </a:r>
            <a:r>
              <a:rPr lang="el-GR" altLang="zh-CN" sz="2400" dirty="0" smtClean="0">
                <a:ea typeface="楷体_GB2312" pitchFamily="49" charset="-122"/>
              </a:rPr>
              <a:t>4KHz</a:t>
            </a:r>
            <a:r>
              <a:rPr lang="en-US" altLang="zh-CN" sz="2400" dirty="0" smtClean="0">
                <a:ea typeface="楷体_GB2312" pitchFamily="49" charset="-122"/>
              </a:rPr>
              <a:t> rate, </a:t>
            </a:r>
            <a:r>
              <a:rPr lang="en-US" altLang="zh-CN" sz="2400" dirty="0">
                <a:ea typeface="楷体_GB2312" pitchFamily="49" charset="-122"/>
                <a:cs typeface="Times New Roman" pitchFamily="18" charset="0"/>
              </a:rPr>
              <a:t>single crate readout time: </a:t>
            </a:r>
            <a:r>
              <a:rPr lang="el-GR" altLang="zh-CN" sz="2400" dirty="0" smtClean="0">
                <a:ea typeface="楷体_GB2312" pitchFamily="49" charset="-122"/>
              </a:rPr>
              <a:t>0.3μs</a:t>
            </a:r>
            <a:r>
              <a:rPr lang="en-US" altLang="zh-CN" sz="2400" dirty="0">
                <a:ea typeface="楷体_GB2312" pitchFamily="49" charset="-122"/>
              </a:rPr>
              <a:t>×100×4000=0.12s</a:t>
            </a:r>
          </a:p>
          <a:p>
            <a:pPr>
              <a:spcBef>
                <a:spcPct val="30000"/>
              </a:spcBef>
              <a:buSzPct val="80000"/>
              <a:buFont typeface="Wingdings" pitchFamily="2" charset="2"/>
              <a:buChar char="Ø"/>
            </a:pPr>
            <a:r>
              <a:rPr lang="en-US" altLang="zh-CN" dirty="0" smtClean="0">
                <a:ea typeface="楷体_GB2312" pitchFamily="49" charset="-122"/>
              </a:rPr>
              <a:t>Network transmission</a:t>
            </a:r>
            <a:endParaRPr lang="zh-CN" altLang="en-US" dirty="0">
              <a:ea typeface="楷体_GB2312" pitchFamily="49" charset="-122"/>
            </a:endParaRPr>
          </a:p>
          <a:p>
            <a:pPr lvl="1">
              <a:buFont typeface="Times New Roman" pitchFamily="18" charset="0"/>
              <a:buChar char="−"/>
            </a:pPr>
            <a:r>
              <a:rPr lang="en-US" altLang="zh-CN" sz="2400" dirty="0" smtClean="0">
                <a:ea typeface="楷体_GB2312" pitchFamily="49" charset="-122"/>
              </a:rPr>
              <a:t>50% CPU for 100Mbps speed</a:t>
            </a:r>
            <a:endParaRPr lang="en-US" altLang="zh-CN" dirty="0">
              <a:ea typeface="楷体_GB2312" pitchFamily="49" charset="-122"/>
            </a:endParaRPr>
          </a:p>
        </p:txBody>
      </p:sp>
      <p:sp>
        <p:nvSpPr>
          <p:cNvPr id="6" name="日期占位符 5"/>
          <p:cNvSpPr>
            <a:spLocks noGrp="1"/>
          </p:cNvSpPr>
          <p:nvPr>
            <p:ph type="dt" sz="half" idx="10"/>
          </p:nvPr>
        </p:nvSpPr>
        <p:spPr/>
        <p:txBody>
          <a:bodyPr/>
          <a:lstStyle/>
          <a:p>
            <a:r>
              <a:rPr lang="en-US" altLang="zh-CN" smtClean="0"/>
              <a:t>2014-7-18 IHEP</a:t>
            </a:r>
            <a:endParaRPr lang="en-US"/>
          </a:p>
        </p:txBody>
      </p:sp>
      <p:sp>
        <p:nvSpPr>
          <p:cNvPr id="8" name="页脚占位符 7"/>
          <p:cNvSpPr>
            <a:spLocks noGrp="1"/>
          </p:cNvSpPr>
          <p:nvPr>
            <p:ph type="ftr" sz="quarter" idx="11"/>
          </p:nvPr>
        </p:nvSpPr>
        <p:spPr/>
        <p:txBody>
          <a:bodyPr/>
          <a:lstStyle/>
          <a:p>
            <a:r>
              <a:rPr lang="pt-BR" altLang="zh-CN" smtClean="0"/>
              <a:t>Z.-A. LIU     EPC Seminar</a:t>
            </a:r>
            <a:endParaRPr lang="en-US"/>
          </a:p>
        </p:txBody>
      </p:sp>
      <p:sp>
        <p:nvSpPr>
          <p:cNvPr id="7" name="灯片编号占位符 6"/>
          <p:cNvSpPr>
            <a:spLocks noGrp="1"/>
          </p:cNvSpPr>
          <p:nvPr>
            <p:ph type="sldNum" sz="quarter" idx="12"/>
          </p:nvPr>
        </p:nvSpPr>
        <p:spPr/>
        <p:txBody>
          <a:bodyPr/>
          <a:lstStyle/>
          <a:p>
            <a:fld id="{33772212-DED1-49FE-8254-31B85DA0413F}" type="slidenum">
              <a:rPr lang="en-US" smtClean="0"/>
              <a:pPr/>
              <a:t>66</a:t>
            </a:fld>
            <a:endParaRPr lang="en-US"/>
          </a:p>
        </p:txBody>
      </p:sp>
    </p:spTree>
    <p:extLst>
      <p:ext uri="{BB962C8B-B14F-4D97-AF65-F5344CB8AC3E}">
        <p14:creationId xmlns:p14="http://schemas.microsoft.com/office/powerpoint/2010/main" val="124171321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5618" name="Object 2"/>
          <p:cNvGraphicFramePr>
            <a:graphicFrameLocks noGrp="1" noChangeAspect="1"/>
          </p:cNvGraphicFramePr>
          <p:nvPr>
            <p:ph/>
          </p:nvPr>
        </p:nvGraphicFramePr>
        <p:xfrm>
          <a:off x="179388" y="1295400"/>
          <a:ext cx="8747125" cy="5175250"/>
        </p:xfrm>
        <a:graphic>
          <a:graphicData uri="http://schemas.openxmlformats.org/presentationml/2006/ole">
            <mc:AlternateContent xmlns:mc="http://schemas.openxmlformats.org/markup-compatibility/2006">
              <mc:Choice xmlns:v="urn:schemas-microsoft-com:vml" Requires="v">
                <p:oleObj spid="_x0000_s538630" name="Visio" r:id="rId3" imgW="8964473" imgH="5303215" progId="Visio.Drawing.11">
                  <p:embed/>
                </p:oleObj>
              </mc:Choice>
              <mc:Fallback>
                <p:oleObj name="Visio" r:id="rId3" imgW="8964473" imgH="5303215"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1295400"/>
                        <a:ext cx="8747125" cy="5175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日期占位符 3"/>
          <p:cNvSpPr>
            <a:spLocks noGrp="1"/>
          </p:cNvSpPr>
          <p:nvPr>
            <p:ph type="dt" sz="half" idx="10"/>
          </p:nvPr>
        </p:nvSpPr>
        <p:spPr/>
        <p:txBody>
          <a:bodyPr/>
          <a:lstStyle/>
          <a:p>
            <a:r>
              <a:rPr lang="en-US" altLang="zh-CN" smtClean="0"/>
              <a:t>2014-7-18 IHEP</a:t>
            </a:r>
            <a:endParaRPr lang="en-US"/>
          </a:p>
        </p:txBody>
      </p:sp>
      <p:sp>
        <p:nvSpPr>
          <p:cNvPr id="5" name="灯片编号占位符 4"/>
          <p:cNvSpPr>
            <a:spLocks noGrp="1"/>
          </p:cNvSpPr>
          <p:nvPr>
            <p:ph type="sldNum" sz="quarter" idx="11"/>
          </p:nvPr>
        </p:nvSpPr>
        <p:spPr/>
        <p:txBody>
          <a:bodyPr/>
          <a:lstStyle/>
          <a:p>
            <a:fld id="{56CCA1DB-ADC8-4D73-AE74-952BB24142CF}" type="slidenum">
              <a:rPr lang="en-US" smtClean="0"/>
              <a:pPr/>
              <a:t>67</a:t>
            </a:fld>
            <a:endParaRPr lang="en-US"/>
          </a:p>
        </p:txBody>
      </p:sp>
      <p:sp>
        <p:nvSpPr>
          <p:cNvPr id="6" name="页脚占位符 5"/>
          <p:cNvSpPr>
            <a:spLocks noGrp="1"/>
          </p:cNvSpPr>
          <p:nvPr>
            <p:ph type="ftr" sz="quarter" idx="12"/>
          </p:nvPr>
        </p:nvSpPr>
        <p:spPr/>
        <p:txBody>
          <a:bodyPr/>
          <a:lstStyle/>
          <a:p>
            <a:r>
              <a:rPr lang="pt-BR" altLang="zh-CN" smtClean="0"/>
              <a:t>Z.-A. LIU     EPC Seminar</a:t>
            </a:r>
            <a:endParaRPr lang="en-US"/>
          </a:p>
        </p:txBody>
      </p:sp>
      <p:sp>
        <p:nvSpPr>
          <p:cNvPr id="495619" name="Text Box 3"/>
          <p:cNvSpPr txBox="1">
            <a:spLocks noChangeArrowheads="1"/>
          </p:cNvSpPr>
          <p:nvPr/>
        </p:nvSpPr>
        <p:spPr bwMode="auto">
          <a:xfrm>
            <a:off x="323850" y="242888"/>
            <a:ext cx="8458200" cy="1015663"/>
          </a:xfrm>
          <a:prstGeom prst="rect">
            <a:avLst/>
          </a:prstGeom>
          <a:noFill/>
          <a:ln w="9525">
            <a:noFill/>
            <a:miter lim="800000"/>
            <a:headEnd/>
            <a:tailEnd/>
          </a:ln>
          <a:effectLst/>
        </p:spPr>
        <p:txBody>
          <a:bodyPr>
            <a:spAutoFit/>
          </a:bodyPr>
          <a:lstStyle/>
          <a:p>
            <a:pPr algn="ctr"/>
            <a:r>
              <a:rPr kumimoji="0" lang="en-US" altLang="zh-CN" sz="6000" b="1" dirty="0" smtClean="0">
                <a:ea typeface="楷体_GB2312" pitchFamily="49" charset="-122"/>
              </a:rPr>
              <a:t>BESIII DAQ framework</a:t>
            </a:r>
            <a:endParaRPr kumimoji="0" lang="zh-CN" altLang="en-US" sz="6000" b="1" dirty="0">
              <a:ea typeface="楷体_GB2312" pitchFamily="49" charset="-122"/>
            </a:endParaRPr>
          </a:p>
        </p:txBody>
      </p:sp>
    </p:spTree>
    <p:extLst>
      <p:ext uri="{BB962C8B-B14F-4D97-AF65-F5344CB8AC3E}">
        <p14:creationId xmlns:p14="http://schemas.microsoft.com/office/powerpoint/2010/main" val="322027638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2"/>
          <p:cNvSpPr>
            <a:spLocks noGrp="1" noRot="1" noChangeArrowheads="1"/>
          </p:cNvSpPr>
          <p:nvPr>
            <p:ph type="title"/>
          </p:nvPr>
        </p:nvSpPr>
        <p:spPr>
          <a:xfrm>
            <a:off x="457200" y="188913"/>
            <a:ext cx="8229600" cy="935037"/>
          </a:xfrm>
        </p:spPr>
        <p:txBody>
          <a:bodyPr>
            <a:normAutofit/>
          </a:bodyPr>
          <a:lstStyle/>
          <a:p>
            <a:r>
              <a:rPr lang="en-US" altLang="zh-CN" sz="5400" dirty="0" smtClean="0">
                <a:solidFill>
                  <a:schemeClr val="tx1"/>
                </a:solidFill>
                <a:ea typeface="楷体_GB2312" pitchFamily="49" charset="-122"/>
              </a:rPr>
              <a:t>Control and data flowchart</a:t>
            </a:r>
            <a:endParaRPr lang="zh-CN" altLang="en-US" sz="5400" dirty="0">
              <a:solidFill>
                <a:schemeClr val="tx1"/>
              </a:solidFill>
              <a:ea typeface="楷体_GB2312" pitchFamily="49" charset="-122"/>
            </a:endParaRPr>
          </a:p>
        </p:txBody>
      </p:sp>
      <p:sp>
        <p:nvSpPr>
          <p:cNvPr id="5" name="日期占位符 4"/>
          <p:cNvSpPr>
            <a:spLocks noGrp="1"/>
          </p:cNvSpPr>
          <p:nvPr>
            <p:ph type="dt" sz="half" idx="10"/>
          </p:nvPr>
        </p:nvSpPr>
        <p:spPr/>
        <p:txBody>
          <a:bodyPr/>
          <a:lstStyle/>
          <a:p>
            <a:r>
              <a:rPr lang="en-US" altLang="zh-CN" smtClean="0"/>
              <a:t>2014-7-18 IHEP</a:t>
            </a:r>
            <a:endParaRPr lang="en-US"/>
          </a:p>
        </p:txBody>
      </p:sp>
      <p:sp>
        <p:nvSpPr>
          <p:cNvPr id="7" name="页脚占位符 6"/>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33772212-DED1-49FE-8254-31B85DA0413F}" type="slidenum">
              <a:rPr lang="en-US" smtClean="0"/>
              <a:pPr/>
              <a:t>68</a:t>
            </a:fld>
            <a:endParaRPr lang="en-US"/>
          </a:p>
        </p:txBody>
      </p:sp>
      <p:sp>
        <p:nvSpPr>
          <p:cNvPr id="250883" name="Rectangle 3"/>
          <p:cNvSpPr>
            <a:spLocks noChangeArrowheads="1"/>
          </p:cNvSpPr>
          <p:nvPr/>
        </p:nvSpPr>
        <p:spPr bwMode="auto">
          <a:xfrm>
            <a:off x="0" y="1863725"/>
            <a:ext cx="9144000" cy="0"/>
          </a:xfrm>
          <a:prstGeom prst="rect">
            <a:avLst/>
          </a:prstGeom>
          <a:noFill/>
          <a:ln w="12700" algn="ctr">
            <a:noFill/>
            <a:miter lim="800000"/>
            <a:headEnd/>
            <a:tailEnd/>
          </a:ln>
          <a:effectLst/>
        </p:spPr>
        <p:txBody>
          <a:bodyPr wrap="none" anchor="ctr">
            <a:spAutoFit/>
          </a:bodyPr>
          <a:lstStyle/>
          <a:p>
            <a:endParaRPr lang="zh-CN" altLang="en-US"/>
          </a:p>
        </p:txBody>
      </p:sp>
      <p:graphicFrame>
        <p:nvGraphicFramePr>
          <p:cNvPr id="250884" name="Object 4"/>
          <p:cNvGraphicFramePr>
            <a:graphicFrameLocks noChangeAspect="1"/>
          </p:cNvGraphicFramePr>
          <p:nvPr/>
        </p:nvGraphicFramePr>
        <p:xfrm>
          <a:off x="323850" y="1600200"/>
          <a:ext cx="8750300" cy="5213350"/>
        </p:xfrm>
        <a:graphic>
          <a:graphicData uri="http://schemas.openxmlformats.org/presentationml/2006/ole">
            <mc:AlternateContent xmlns:mc="http://schemas.openxmlformats.org/markup-compatibility/2006">
              <mc:Choice xmlns:v="urn:schemas-microsoft-com:vml" Requires="v">
                <p:oleObj spid="_x0000_s539654" name="Visio" r:id="rId4" imgW="4139184" imgH="2477414" progId="Visio.Drawing.11">
                  <p:embed/>
                </p:oleObj>
              </mc:Choice>
              <mc:Fallback>
                <p:oleObj name="Visio" r:id="rId4" imgW="4139184" imgH="2477414"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50" y="1600200"/>
                        <a:ext cx="8750300" cy="52133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6457652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79512" y="609600"/>
            <a:ext cx="8784976" cy="1955304"/>
          </a:xfrm>
        </p:spPr>
        <p:txBody>
          <a:bodyPr/>
          <a:lstStyle/>
          <a:p>
            <a:r>
              <a:rPr lang="en-US" altLang="zh-CN" dirty="0" smtClean="0"/>
              <a:t>Future trend in Trigger and DAQ (TDAQ/TDAS)</a:t>
            </a:r>
            <a:br>
              <a:rPr lang="en-US" altLang="zh-CN" dirty="0" smtClean="0"/>
            </a:br>
            <a:r>
              <a:rPr lang="zh-CN" altLang="en-US" sz="3200" dirty="0" smtClean="0"/>
              <a:t>未来</a:t>
            </a:r>
            <a:r>
              <a:rPr lang="zh-CN" altLang="en-US" sz="3200" dirty="0" smtClean="0"/>
              <a:t>触发与数据获取的发展</a:t>
            </a:r>
            <a:endParaRPr lang="zh-CN" altLang="en-US" sz="3200" dirty="0"/>
          </a:p>
        </p:txBody>
      </p:sp>
      <p:sp>
        <p:nvSpPr>
          <p:cNvPr id="3" name="内容占位符 2"/>
          <p:cNvSpPr>
            <a:spLocks noGrp="1"/>
          </p:cNvSpPr>
          <p:nvPr>
            <p:ph idx="1"/>
          </p:nvPr>
        </p:nvSpPr>
        <p:spPr>
          <a:xfrm>
            <a:off x="323528" y="2708920"/>
            <a:ext cx="8820472" cy="3387080"/>
          </a:xfrm>
        </p:spPr>
        <p:txBody>
          <a:bodyPr/>
          <a:lstStyle/>
          <a:p>
            <a:r>
              <a:rPr lang="en-US" altLang="zh-CN" dirty="0" smtClean="0"/>
              <a:t>Brief introduction to other TDAQ/</a:t>
            </a:r>
            <a:r>
              <a:rPr lang="zh-CN" altLang="en-US" dirty="0" smtClean="0"/>
              <a:t>其他</a:t>
            </a:r>
            <a:r>
              <a:rPr lang="zh-CN" altLang="en-US" dirty="0" smtClean="0"/>
              <a:t>实验的</a:t>
            </a:r>
            <a:r>
              <a:rPr lang="en-US" altLang="zh-CN" dirty="0" smtClean="0"/>
              <a:t>TDAQ</a:t>
            </a:r>
            <a:r>
              <a:rPr lang="zh-CN" altLang="en-US" dirty="0" smtClean="0"/>
              <a:t>简介</a:t>
            </a:r>
            <a:endParaRPr lang="en-US" altLang="zh-CN" dirty="0" smtClean="0"/>
          </a:p>
          <a:p>
            <a:r>
              <a:rPr lang="en-US" altLang="zh-CN" dirty="0" smtClean="0"/>
              <a:t>Future trend in TDAQ/</a:t>
            </a:r>
            <a:r>
              <a:rPr lang="zh-CN" altLang="en-US" dirty="0" smtClean="0"/>
              <a:t>未来</a:t>
            </a:r>
            <a:r>
              <a:rPr lang="en-US" altLang="zh-CN" dirty="0" smtClean="0"/>
              <a:t>TDAQ</a:t>
            </a:r>
            <a:r>
              <a:rPr lang="zh-CN" altLang="en-US" dirty="0" smtClean="0"/>
              <a:t>的发展趋势</a:t>
            </a:r>
            <a:endParaRPr lang="en-US" altLang="zh-CN" dirty="0" smtClean="0"/>
          </a:p>
          <a:p>
            <a:pPr lvl="1"/>
            <a:r>
              <a:rPr lang="en-US" altLang="zh-CN" dirty="0" smtClean="0"/>
              <a:t>Hardware trigger-less(data driven trigger)</a:t>
            </a:r>
          </a:p>
          <a:p>
            <a:pPr lvl="1"/>
            <a:r>
              <a:rPr lang="en-US" altLang="zh-CN" dirty="0" smtClean="0"/>
              <a:t>Moving from VME to </a:t>
            </a:r>
            <a:r>
              <a:rPr lang="en-US" altLang="zh-CN" dirty="0" err="1" smtClean="0"/>
              <a:t>xTCA</a:t>
            </a:r>
            <a:endParaRPr lang="en-US" altLang="zh-CN" dirty="0" smtClean="0"/>
          </a:p>
          <a:p>
            <a:pPr lvl="1"/>
            <a:r>
              <a:rPr lang="en-US" altLang="zh-CN" dirty="0" smtClean="0"/>
              <a:t>Example: PANDA</a:t>
            </a:r>
            <a:r>
              <a:rPr lang="zh-CN" altLang="en-US" dirty="0" smtClean="0"/>
              <a:t> </a:t>
            </a:r>
            <a:r>
              <a:rPr lang="en-US" altLang="zh-CN" dirty="0" smtClean="0"/>
              <a:t>Experiment</a:t>
            </a:r>
            <a:endParaRPr lang="zh-CN" altLang="en-US" dirty="0"/>
          </a:p>
        </p:txBody>
      </p:sp>
      <p:sp>
        <p:nvSpPr>
          <p:cNvPr id="4" name="日期占位符 3"/>
          <p:cNvSpPr>
            <a:spLocks noGrp="1"/>
          </p:cNvSpPr>
          <p:nvPr>
            <p:ph type="dt" sz="half" idx="10"/>
          </p:nvPr>
        </p:nvSpPr>
        <p:spPr/>
        <p:txBody>
          <a:bodyPr/>
          <a:lstStyle/>
          <a:p>
            <a:r>
              <a:rPr lang="en-US" altLang="zh-CN" smtClean="0"/>
              <a:t>2014-7-18 IHEP</a:t>
            </a:r>
            <a:endParaRPr lang="en-US"/>
          </a:p>
        </p:txBody>
      </p:sp>
      <p:sp>
        <p:nvSpPr>
          <p:cNvPr id="6" name="页脚占位符 5"/>
          <p:cNvSpPr>
            <a:spLocks noGrp="1"/>
          </p:cNvSpPr>
          <p:nvPr>
            <p:ph type="ftr" sz="quarter" idx="11"/>
          </p:nvPr>
        </p:nvSpPr>
        <p:spPr/>
        <p:txBody>
          <a:bodyPr/>
          <a:lstStyle/>
          <a:p>
            <a:r>
              <a:rPr lang="pt-BR" altLang="zh-CN" smtClean="0"/>
              <a:t>Z.-A. LIU     EPC Seminar</a:t>
            </a:r>
            <a:endParaRPr lang="en-US"/>
          </a:p>
        </p:txBody>
      </p:sp>
      <p:sp>
        <p:nvSpPr>
          <p:cNvPr id="5" name="灯片编号占位符 4"/>
          <p:cNvSpPr>
            <a:spLocks noGrp="1"/>
          </p:cNvSpPr>
          <p:nvPr>
            <p:ph type="sldNum" sz="quarter" idx="12"/>
          </p:nvPr>
        </p:nvSpPr>
        <p:spPr/>
        <p:txBody>
          <a:bodyPr/>
          <a:lstStyle/>
          <a:p>
            <a:fld id="{33772212-DED1-49FE-8254-31B85DA0413F}" type="slidenum">
              <a:rPr lang="en-US" smtClean="0"/>
              <a:pPr/>
              <a:t>69</a:t>
            </a:fld>
            <a:endParaRPr lang="en-US"/>
          </a:p>
        </p:txBody>
      </p:sp>
    </p:spTree>
    <p:extLst>
      <p:ext uri="{BB962C8B-B14F-4D97-AF65-F5344CB8AC3E}">
        <p14:creationId xmlns:p14="http://schemas.microsoft.com/office/powerpoint/2010/main" val="8826808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Rot="1" noChangeArrowheads="1"/>
          </p:cNvSpPr>
          <p:nvPr>
            <p:ph type="title"/>
          </p:nvPr>
        </p:nvSpPr>
        <p:spPr>
          <a:xfrm>
            <a:off x="39688" y="260350"/>
            <a:ext cx="8853487" cy="1008063"/>
          </a:xfrm>
        </p:spPr>
        <p:txBody>
          <a:bodyPr>
            <a:normAutofit/>
          </a:bodyPr>
          <a:lstStyle/>
          <a:p>
            <a:r>
              <a:rPr lang="en-US" altLang="zh-CN" sz="4800" dirty="0"/>
              <a:t>Trigger in physics experiment</a:t>
            </a:r>
            <a:endParaRPr lang="zh-CN" altLang="en-US" sz="3600" dirty="0"/>
          </a:p>
        </p:txBody>
      </p:sp>
      <p:sp>
        <p:nvSpPr>
          <p:cNvPr id="258063" name="Rectangle 15"/>
          <p:cNvSpPr>
            <a:spLocks noGrp="1" noChangeArrowheads="1"/>
          </p:cNvSpPr>
          <p:nvPr>
            <p:ph idx="1"/>
          </p:nvPr>
        </p:nvSpPr>
        <p:spPr>
          <a:xfrm>
            <a:off x="1785918" y="1600201"/>
            <a:ext cx="5072098" cy="4492624"/>
          </a:xfrm>
        </p:spPr>
        <p:txBody>
          <a:bodyPr>
            <a:normAutofit fontScale="70000" lnSpcReduction="20000"/>
          </a:bodyPr>
          <a:lstStyle/>
          <a:p>
            <a:r>
              <a:rPr kumimoji="1" lang="en-US" altLang="zh-CN" dirty="0" smtClean="0">
                <a:latin typeface="Times New Roman" pitchFamily="18" charset="0"/>
              </a:rPr>
              <a:t>How we define/design a trigger in an experiment</a:t>
            </a:r>
            <a:endParaRPr kumimoji="1" lang="zh-CN" altLang="en-US" dirty="0" smtClean="0">
              <a:latin typeface="Times New Roman" pitchFamily="18" charset="0"/>
            </a:endParaRPr>
          </a:p>
          <a:p>
            <a:pPr lvl="1">
              <a:buFontTx/>
              <a:buChar char="•"/>
            </a:pPr>
            <a:r>
              <a:rPr kumimoji="1" lang="en-US" altLang="zh-CN" dirty="0" smtClean="0">
                <a:latin typeface="Times New Roman" pitchFamily="18" charset="0"/>
              </a:rPr>
              <a:t>Define good event(GE as needle) and background(BG as Haystack)</a:t>
            </a:r>
            <a:endParaRPr kumimoji="1" lang="zh-CN" altLang="en-US" dirty="0" smtClean="0">
              <a:latin typeface="Times New Roman" pitchFamily="18" charset="0"/>
            </a:endParaRPr>
          </a:p>
          <a:p>
            <a:pPr lvl="1">
              <a:buFontTx/>
              <a:buChar char="•"/>
            </a:pPr>
            <a:r>
              <a:rPr kumimoji="1" lang="en-US" altLang="zh-CN" dirty="0" smtClean="0">
                <a:latin typeface="Times New Roman" pitchFamily="18" charset="0"/>
              </a:rPr>
              <a:t>Find their differences(simulation)</a:t>
            </a:r>
          </a:p>
          <a:p>
            <a:pPr lvl="2">
              <a:buFontTx/>
              <a:buChar char="•"/>
            </a:pPr>
            <a:r>
              <a:rPr kumimoji="1" lang="en-US" altLang="zh-CN" dirty="0" smtClean="0">
                <a:latin typeface="Times New Roman" pitchFamily="18" charset="0"/>
              </a:rPr>
              <a:t>Timing</a:t>
            </a:r>
          </a:p>
          <a:p>
            <a:pPr lvl="2">
              <a:buFontTx/>
              <a:buChar char="•"/>
            </a:pPr>
            <a:r>
              <a:rPr kumimoji="1" lang="en-US" altLang="zh-CN" dirty="0" smtClean="0">
                <a:latin typeface="Times New Roman" pitchFamily="18" charset="0"/>
              </a:rPr>
              <a:t>Hits</a:t>
            </a:r>
          </a:p>
          <a:p>
            <a:pPr lvl="2">
              <a:buFontTx/>
              <a:buChar char="•"/>
            </a:pPr>
            <a:r>
              <a:rPr kumimoji="1" lang="en-US" altLang="zh-CN" dirty="0" smtClean="0">
                <a:latin typeface="Times New Roman" pitchFamily="18" charset="0"/>
              </a:rPr>
              <a:t>Trajectory </a:t>
            </a:r>
          </a:p>
          <a:p>
            <a:pPr lvl="2">
              <a:buFontTx/>
              <a:buChar char="•"/>
            </a:pPr>
            <a:r>
              <a:rPr kumimoji="1" lang="en-US" altLang="zh-CN" dirty="0" smtClean="0">
                <a:latin typeface="Times New Roman" pitchFamily="18" charset="0"/>
              </a:rPr>
              <a:t>Energy loss</a:t>
            </a:r>
          </a:p>
          <a:p>
            <a:pPr lvl="2">
              <a:buFontTx/>
              <a:buChar char="•"/>
            </a:pPr>
            <a:r>
              <a:rPr kumimoji="1" lang="en-US" altLang="zh-CN" dirty="0" smtClean="0">
                <a:latin typeface="Times New Roman" pitchFamily="18" charset="0"/>
              </a:rPr>
              <a:t>Tracking multiplicity</a:t>
            </a:r>
          </a:p>
          <a:p>
            <a:pPr lvl="2">
              <a:buFontTx/>
              <a:buChar char="•"/>
            </a:pPr>
            <a:r>
              <a:rPr kumimoji="1" lang="en-US" altLang="zh-CN" dirty="0" smtClean="0">
                <a:latin typeface="Times New Roman" pitchFamily="18" charset="0"/>
              </a:rPr>
              <a:t>…….</a:t>
            </a:r>
            <a:endParaRPr kumimoji="1" lang="zh-CN" altLang="en-US" dirty="0" smtClean="0">
              <a:latin typeface="Times New Roman" pitchFamily="18" charset="0"/>
            </a:endParaRPr>
          </a:p>
          <a:p>
            <a:pPr lvl="1">
              <a:buFontTx/>
              <a:buChar char="•"/>
            </a:pPr>
            <a:r>
              <a:rPr kumimoji="1" lang="en-US" altLang="zh-CN" dirty="0" smtClean="0">
                <a:latin typeface="Times New Roman" pitchFamily="18" charset="0"/>
              </a:rPr>
              <a:t>Conception design</a:t>
            </a:r>
            <a:endParaRPr kumimoji="1" lang="zh-CN" altLang="en-US" dirty="0" smtClean="0">
              <a:latin typeface="Times New Roman" pitchFamily="18" charset="0"/>
            </a:endParaRPr>
          </a:p>
          <a:p>
            <a:pPr lvl="1">
              <a:buFontTx/>
              <a:buChar char="•"/>
            </a:pPr>
            <a:r>
              <a:rPr kumimoji="1" lang="en-US" altLang="zh-CN" dirty="0" smtClean="0">
                <a:latin typeface="Times New Roman" pitchFamily="18" charset="0"/>
              </a:rPr>
              <a:t>Electronic Implementation </a:t>
            </a:r>
            <a:endParaRPr kumimoji="1" lang="zh-CN" altLang="en-US" dirty="0" smtClean="0">
              <a:latin typeface="Times New Roman" pitchFamily="18" charset="0"/>
            </a:endParaRPr>
          </a:p>
          <a:p>
            <a:pPr lvl="1">
              <a:buFontTx/>
              <a:buChar char="•"/>
            </a:pPr>
            <a:r>
              <a:rPr kumimoji="1" lang="en-US" altLang="zh-CN" dirty="0" smtClean="0">
                <a:latin typeface="Times New Roman" pitchFamily="18" charset="0"/>
              </a:rPr>
              <a:t>Tests and joint tests</a:t>
            </a:r>
          </a:p>
          <a:p>
            <a:pPr lvl="1">
              <a:buFontTx/>
              <a:buChar char="•"/>
            </a:pPr>
            <a:r>
              <a:rPr kumimoji="1" lang="en-US" altLang="zh-CN" dirty="0" smtClean="0">
                <a:latin typeface="Times New Roman" pitchFamily="18" charset="0"/>
              </a:rPr>
              <a:t>commissioning</a:t>
            </a:r>
            <a:endParaRPr kumimoji="1" lang="zh-CN" altLang="en-US" dirty="0">
              <a:latin typeface="Times New Roman" pitchFamily="18" charset="0"/>
            </a:endParaRPr>
          </a:p>
        </p:txBody>
      </p:sp>
      <p:sp>
        <p:nvSpPr>
          <p:cNvPr id="14" name="日期占位符 3"/>
          <p:cNvSpPr>
            <a:spLocks noGrp="1"/>
          </p:cNvSpPr>
          <p:nvPr>
            <p:ph type="dt" sz="half" idx="10"/>
          </p:nvPr>
        </p:nvSpPr>
        <p:spPr/>
        <p:txBody>
          <a:bodyPr/>
          <a:lstStyle/>
          <a:p>
            <a:r>
              <a:rPr lang="en-US" altLang="zh-CN" smtClean="0"/>
              <a:t>2014-7-18 IHEP</a:t>
            </a:r>
            <a:endParaRPr lang="en-US" altLang="zh-CN"/>
          </a:p>
        </p:txBody>
      </p:sp>
      <p:sp>
        <p:nvSpPr>
          <p:cNvPr id="16" name="页脚占位符 5"/>
          <p:cNvSpPr>
            <a:spLocks noGrp="1"/>
          </p:cNvSpPr>
          <p:nvPr>
            <p:ph type="ftr" sz="quarter" idx="11"/>
          </p:nvPr>
        </p:nvSpPr>
        <p:spPr/>
        <p:txBody>
          <a:bodyPr/>
          <a:lstStyle/>
          <a:p>
            <a:r>
              <a:rPr lang="pt-BR" altLang="zh-CN" smtClean="0"/>
              <a:t>Z.-A. LIU     EPC Seminar</a:t>
            </a:r>
            <a:endParaRPr lang="en-US" altLang="zh-CN"/>
          </a:p>
        </p:txBody>
      </p:sp>
      <p:sp>
        <p:nvSpPr>
          <p:cNvPr id="15" name="灯片编号占位符 4"/>
          <p:cNvSpPr>
            <a:spLocks noGrp="1"/>
          </p:cNvSpPr>
          <p:nvPr>
            <p:ph type="sldNum" sz="quarter" idx="12"/>
          </p:nvPr>
        </p:nvSpPr>
        <p:spPr/>
        <p:txBody>
          <a:bodyPr/>
          <a:lstStyle/>
          <a:p>
            <a:fld id="{11136515-595D-438D-9FBC-C6C1542CB743}" type="slidenum">
              <a:rPr lang="en-US" altLang="zh-CN"/>
              <a:pPr/>
              <a:t>7</a:t>
            </a:fld>
            <a:endParaRPr lang="en-US" altLang="zh-CN"/>
          </a:p>
        </p:txBody>
      </p:sp>
      <p:pic>
        <p:nvPicPr>
          <p:cNvPr id="258053" name="Picture 5" descr="NeedleInStraw13"/>
          <p:cNvPicPr>
            <a:picLocks noChangeAspect="1" noChangeArrowheads="1"/>
          </p:cNvPicPr>
          <p:nvPr/>
        </p:nvPicPr>
        <p:blipFill>
          <a:blip r:embed="rId2"/>
          <a:srcRect/>
          <a:stretch>
            <a:fillRect/>
          </a:stretch>
        </p:blipFill>
        <p:spPr bwMode="auto">
          <a:xfrm>
            <a:off x="34925" y="1196752"/>
            <a:ext cx="1616075" cy="2447925"/>
          </a:xfrm>
          <a:prstGeom prst="rect">
            <a:avLst/>
          </a:prstGeom>
          <a:noFill/>
        </p:spPr>
      </p:pic>
      <p:pic>
        <p:nvPicPr>
          <p:cNvPr id="258054" name="Picture 6" descr="NeedleInStraw18"/>
          <p:cNvPicPr>
            <a:picLocks noChangeAspect="1" noChangeArrowheads="1"/>
          </p:cNvPicPr>
          <p:nvPr/>
        </p:nvPicPr>
        <p:blipFill>
          <a:blip r:embed="rId3"/>
          <a:srcRect/>
          <a:stretch>
            <a:fillRect/>
          </a:stretch>
        </p:blipFill>
        <p:spPr bwMode="auto">
          <a:xfrm>
            <a:off x="7072330" y="1484313"/>
            <a:ext cx="1614488" cy="2447925"/>
          </a:xfrm>
          <a:prstGeom prst="rect">
            <a:avLst/>
          </a:prstGeom>
          <a:noFill/>
        </p:spPr>
      </p:pic>
      <p:pic>
        <p:nvPicPr>
          <p:cNvPr id="258055" name="Picture 7" descr="NeedleInStraw14"/>
          <p:cNvPicPr>
            <a:picLocks noChangeAspect="1" noChangeArrowheads="1"/>
          </p:cNvPicPr>
          <p:nvPr/>
        </p:nvPicPr>
        <p:blipFill>
          <a:blip r:embed="rId4"/>
          <a:srcRect/>
          <a:stretch>
            <a:fillRect/>
          </a:stretch>
        </p:blipFill>
        <p:spPr bwMode="auto">
          <a:xfrm>
            <a:off x="107950" y="4003675"/>
            <a:ext cx="1633538" cy="2089150"/>
          </a:xfrm>
          <a:prstGeom prst="rect">
            <a:avLst/>
          </a:prstGeom>
          <a:noFill/>
        </p:spPr>
      </p:pic>
      <p:sp>
        <p:nvSpPr>
          <p:cNvPr id="258057" name="Text Box 9"/>
          <p:cNvSpPr txBox="1">
            <a:spLocks noChangeArrowheads="1"/>
          </p:cNvSpPr>
          <p:nvPr/>
        </p:nvSpPr>
        <p:spPr bwMode="auto">
          <a:xfrm>
            <a:off x="107504" y="3573016"/>
            <a:ext cx="1757212" cy="461665"/>
          </a:xfrm>
          <a:prstGeom prst="rect">
            <a:avLst/>
          </a:prstGeom>
          <a:noFill/>
          <a:ln w="9525">
            <a:noFill/>
            <a:miter lim="800000"/>
            <a:headEnd/>
            <a:tailEnd/>
          </a:ln>
          <a:effectLst/>
        </p:spPr>
        <p:txBody>
          <a:bodyPr wrap="none">
            <a:spAutoFit/>
          </a:bodyPr>
          <a:lstStyle/>
          <a:p>
            <a:r>
              <a:rPr lang="en-US" altLang="zh-CN" dirty="0" smtClean="0"/>
              <a:t>backgrounds</a:t>
            </a:r>
            <a:endParaRPr kumimoji="1" lang="zh-CN" altLang="en-US" dirty="0">
              <a:latin typeface="Times New Roman" pitchFamily="18" charset="0"/>
            </a:endParaRPr>
          </a:p>
        </p:txBody>
      </p:sp>
      <p:sp>
        <p:nvSpPr>
          <p:cNvPr id="258058" name="Text Box 10"/>
          <p:cNvSpPr txBox="1">
            <a:spLocks noChangeArrowheads="1"/>
          </p:cNvSpPr>
          <p:nvPr/>
        </p:nvSpPr>
        <p:spPr bwMode="auto">
          <a:xfrm>
            <a:off x="107504" y="6072206"/>
            <a:ext cx="2432076" cy="461665"/>
          </a:xfrm>
          <a:prstGeom prst="rect">
            <a:avLst/>
          </a:prstGeom>
          <a:noFill/>
          <a:ln w="9525">
            <a:noFill/>
            <a:miter lim="800000"/>
            <a:headEnd/>
            <a:tailEnd/>
          </a:ln>
          <a:effectLst/>
        </p:spPr>
        <p:txBody>
          <a:bodyPr wrap="none">
            <a:spAutoFit/>
          </a:bodyPr>
          <a:lstStyle/>
          <a:p>
            <a:r>
              <a:rPr lang="en-US" altLang="zh-CN" dirty="0" smtClean="0"/>
              <a:t>Good event in BG</a:t>
            </a:r>
            <a:endParaRPr kumimoji="1" lang="zh-CN" altLang="en-US" dirty="0">
              <a:latin typeface="Times New Roman" pitchFamily="18" charset="0"/>
            </a:endParaRPr>
          </a:p>
        </p:txBody>
      </p:sp>
      <p:sp>
        <p:nvSpPr>
          <p:cNvPr id="258059" name="Text Box 11"/>
          <p:cNvSpPr txBox="1">
            <a:spLocks noChangeArrowheads="1"/>
          </p:cNvSpPr>
          <p:nvPr/>
        </p:nvSpPr>
        <p:spPr bwMode="auto">
          <a:xfrm>
            <a:off x="6929454" y="6000768"/>
            <a:ext cx="1390124" cy="461665"/>
          </a:xfrm>
          <a:prstGeom prst="rect">
            <a:avLst/>
          </a:prstGeom>
          <a:noFill/>
          <a:ln w="9525">
            <a:noFill/>
            <a:miter lim="800000"/>
            <a:headEnd/>
            <a:tailEnd/>
          </a:ln>
          <a:effectLst/>
        </p:spPr>
        <p:txBody>
          <a:bodyPr wrap="none">
            <a:spAutoFit/>
          </a:bodyPr>
          <a:lstStyle/>
          <a:p>
            <a:r>
              <a:rPr lang="en-US" altLang="zh-CN" dirty="0" smtClean="0"/>
              <a:t>GE found</a:t>
            </a:r>
            <a:endParaRPr kumimoji="1" lang="zh-CN" altLang="en-US" dirty="0">
              <a:latin typeface="Times New Roman" pitchFamily="18" charset="0"/>
            </a:endParaRPr>
          </a:p>
        </p:txBody>
      </p:sp>
      <p:sp>
        <p:nvSpPr>
          <p:cNvPr id="258060" name="Text Box 12"/>
          <p:cNvSpPr txBox="1">
            <a:spLocks noChangeArrowheads="1"/>
          </p:cNvSpPr>
          <p:nvPr/>
        </p:nvSpPr>
        <p:spPr bwMode="auto">
          <a:xfrm>
            <a:off x="6597372" y="3848106"/>
            <a:ext cx="2799164" cy="461665"/>
          </a:xfrm>
          <a:prstGeom prst="rect">
            <a:avLst/>
          </a:prstGeom>
          <a:noFill/>
          <a:ln w="9525">
            <a:noFill/>
            <a:miter lim="800000"/>
            <a:headEnd/>
            <a:tailEnd/>
          </a:ln>
          <a:effectLst/>
        </p:spPr>
        <p:txBody>
          <a:bodyPr wrap="none">
            <a:spAutoFit/>
          </a:bodyPr>
          <a:lstStyle/>
          <a:p>
            <a:r>
              <a:rPr lang="en-US" altLang="zh-CN" dirty="0" smtClean="0"/>
              <a:t>Searching GE in BG </a:t>
            </a:r>
            <a:endParaRPr kumimoji="1" lang="zh-CN" altLang="en-US" dirty="0">
              <a:latin typeface="Times New Roman" pitchFamily="18" charset="0"/>
            </a:endParaRPr>
          </a:p>
        </p:txBody>
      </p:sp>
      <p:pic>
        <p:nvPicPr>
          <p:cNvPr id="258062" name="Picture 14" descr="u20382502"/>
          <p:cNvPicPr>
            <a:picLocks noChangeAspect="1" noChangeArrowheads="1"/>
          </p:cNvPicPr>
          <p:nvPr/>
        </p:nvPicPr>
        <p:blipFill>
          <a:blip r:embed="rId5"/>
          <a:srcRect/>
          <a:stretch>
            <a:fillRect/>
          </a:stretch>
        </p:blipFill>
        <p:spPr bwMode="auto">
          <a:xfrm>
            <a:off x="7286644" y="4330700"/>
            <a:ext cx="1076325" cy="1619250"/>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Rot="1" noChangeArrowheads="1"/>
          </p:cNvSpPr>
          <p:nvPr>
            <p:ph type="title"/>
          </p:nvPr>
        </p:nvSpPr>
        <p:spPr>
          <a:xfrm>
            <a:off x="0" y="0"/>
            <a:ext cx="8863013" cy="838200"/>
          </a:xfrm>
        </p:spPr>
        <p:txBody>
          <a:bodyPr>
            <a:normAutofit/>
          </a:bodyPr>
          <a:lstStyle/>
          <a:p>
            <a:r>
              <a:rPr lang="en-US" altLang="zh-CN" sz="4000" dirty="0"/>
              <a:t>C</a:t>
            </a:r>
            <a:r>
              <a:rPr lang="en-US" altLang="zh-CN" sz="4000" dirty="0" smtClean="0"/>
              <a:t>onstrains</a:t>
            </a:r>
            <a:r>
              <a:rPr lang="zh-CN" altLang="en-US" sz="4000" dirty="0" smtClean="0"/>
              <a:t> </a:t>
            </a:r>
            <a:r>
              <a:rPr lang="zh-CN" altLang="en-US" sz="4000" dirty="0">
                <a:sym typeface="Wingdings" pitchFamily="2" charset="2"/>
              </a:rPr>
              <a:t> </a:t>
            </a:r>
            <a:r>
              <a:rPr lang="en-US" sz="4000" dirty="0">
                <a:sym typeface="Wingdings" pitchFamily="2" charset="2"/>
              </a:rPr>
              <a:t>a </a:t>
            </a:r>
            <a:r>
              <a:rPr lang="en-US" sz="4000" dirty="0" smtClean="0">
                <a:sym typeface="Wingdings" pitchFamily="2" charset="2"/>
              </a:rPr>
              <a:t>multi-parameters </a:t>
            </a:r>
            <a:r>
              <a:rPr lang="en-US" sz="4000" dirty="0">
                <a:sym typeface="Wingdings" pitchFamily="2" charset="2"/>
              </a:rPr>
              <a:t>problem</a:t>
            </a:r>
            <a:endParaRPr lang="fr-CA" sz="4000" dirty="0">
              <a:sym typeface="Wingdings" pitchFamily="2" charset="2"/>
            </a:endParaRPr>
          </a:p>
        </p:txBody>
      </p:sp>
      <p:sp>
        <p:nvSpPr>
          <p:cNvPr id="34" name="日期占位符 3"/>
          <p:cNvSpPr>
            <a:spLocks noGrp="1"/>
          </p:cNvSpPr>
          <p:nvPr>
            <p:ph type="dt" sz="half" idx="10"/>
          </p:nvPr>
        </p:nvSpPr>
        <p:spPr/>
        <p:txBody>
          <a:bodyPr/>
          <a:lstStyle/>
          <a:p>
            <a:r>
              <a:rPr lang="en-US" altLang="zh-CN" smtClean="0"/>
              <a:t>2014-7-18 IHEP</a:t>
            </a:r>
            <a:endParaRPr lang="en-US" altLang="zh-CN"/>
          </a:p>
        </p:txBody>
      </p:sp>
      <p:sp>
        <p:nvSpPr>
          <p:cNvPr id="36" name="页脚占位符 5"/>
          <p:cNvSpPr>
            <a:spLocks noGrp="1"/>
          </p:cNvSpPr>
          <p:nvPr>
            <p:ph type="ftr" sz="quarter" idx="11"/>
          </p:nvPr>
        </p:nvSpPr>
        <p:spPr/>
        <p:txBody>
          <a:bodyPr/>
          <a:lstStyle/>
          <a:p>
            <a:r>
              <a:rPr lang="pt-BR" altLang="zh-CN" smtClean="0"/>
              <a:t>Z.-A. LIU     EPC Seminar</a:t>
            </a:r>
            <a:endParaRPr lang="en-US" altLang="zh-CN"/>
          </a:p>
        </p:txBody>
      </p:sp>
      <p:sp>
        <p:nvSpPr>
          <p:cNvPr id="35" name="灯片编号占位符 4"/>
          <p:cNvSpPr>
            <a:spLocks noGrp="1"/>
          </p:cNvSpPr>
          <p:nvPr>
            <p:ph type="sldNum" sz="quarter" idx="12"/>
          </p:nvPr>
        </p:nvSpPr>
        <p:spPr/>
        <p:txBody>
          <a:bodyPr/>
          <a:lstStyle/>
          <a:p>
            <a:fld id="{5499DEDB-5A6A-4AF9-A2D5-91F498BE5DDC}" type="slidenum">
              <a:rPr lang="en-US" altLang="zh-CN"/>
              <a:pPr/>
              <a:t>70</a:t>
            </a:fld>
            <a:endParaRPr lang="en-US" altLang="zh-CN"/>
          </a:p>
        </p:txBody>
      </p:sp>
      <p:sp>
        <p:nvSpPr>
          <p:cNvPr id="231427" name="Rectangle 3"/>
          <p:cNvSpPr>
            <a:spLocks noChangeArrowheads="1"/>
          </p:cNvSpPr>
          <p:nvPr/>
        </p:nvSpPr>
        <p:spPr bwMode="auto">
          <a:xfrm>
            <a:off x="882650" y="4984750"/>
            <a:ext cx="2633663" cy="1371600"/>
          </a:xfrm>
          <a:prstGeom prst="rect">
            <a:avLst/>
          </a:prstGeom>
          <a:solidFill>
            <a:srgbClr val="FF0066"/>
          </a:solidFill>
          <a:ln w="19050">
            <a:solidFill>
              <a:schemeClr val="tx1"/>
            </a:solidFill>
            <a:prstDash val="lgDash"/>
            <a:miter lim="800000"/>
            <a:headEnd/>
            <a:tailEnd/>
          </a:ln>
          <a:effectLst/>
        </p:spPr>
        <p:txBody>
          <a:bodyPr wrap="none" anchor="ctr"/>
          <a:lstStyle/>
          <a:p>
            <a:endParaRPr lang="zh-CN" altLang="en-US"/>
          </a:p>
        </p:txBody>
      </p:sp>
      <p:sp>
        <p:nvSpPr>
          <p:cNvPr id="231428" name="Rectangle 4"/>
          <p:cNvSpPr>
            <a:spLocks noChangeArrowheads="1"/>
          </p:cNvSpPr>
          <p:nvPr/>
        </p:nvSpPr>
        <p:spPr bwMode="auto">
          <a:xfrm>
            <a:off x="882650" y="2927350"/>
            <a:ext cx="2633663" cy="1828800"/>
          </a:xfrm>
          <a:prstGeom prst="rect">
            <a:avLst/>
          </a:prstGeom>
          <a:solidFill>
            <a:srgbClr val="13B42A"/>
          </a:solidFill>
          <a:ln w="19050">
            <a:solidFill>
              <a:srgbClr val="FF00FF"/>
            </a:solidFill>
            <a:prstDash val="lgDash"/>
            <a:miter lim="800000"/>
            <a:headEnd/>
            <a:tailEnd/>
          </a:ln>
          <a:effectLst/>
        </p:spPr>
        <p:txBody>
          <a:bodyPr wrap="none" anchor="ctr"/>
          <a:lstStyle/>
          <a:p>
            <a:endParaRPr lang="zh-CN" altLang="en-US"/>
          </a:p>
        </p:txBody>
      </p:sp>
      <p:sp>
        <p:nvSpPr>
          <p:cNvPr id="231429" name="Rectangle 5"/>
          <p:cNvSpPr>
            <a:spLocks noChangeArrowheads="1"/>
          </p:cNvSpPr>
          <p:nvPr/>
        </p:nvSpPr>
        <p:spPr bwMode="auto">
          <a:xfrm>
            <a:off x="877888" y="1022350"/>
            <a:ext cx="4479930" cy="1408113"/>
          </a:xfrm>
          <a:prstGeom prst="rect">
            <a:avLst/>
          </a:prstGeom>
          <a:solidFill>
            <a:srgbClr val="FF0066"/>
          </a:solidFill>
          <a:ln w="19050">
            <a:solidFill>
              <a:schemeClr val="tx1"/>
            </a:solidFill>
            <a:prstDash val="lgDash"/>
            <a:miter lim="800000"/>
            <a:headEnd/>
            <a:tailEnd/>
          </a:ln>
          <a:effectLst/>
        </p:spPr>
        <p:txBody>
          <a:bodyPr wrap="none" anchor="ctr"/>
          <a:lstStyle/>
          <a:p>
            <a:pPr algn="ctr"/>
            <a:endParaRPr lang="fr-CA">
              <a:latin typeface="Arial" pitchFamily="34" charset="0"/>
            </a:endParaRPr>
          </a:p>
        </p:txBody>
      </p:sp>
      <p:sp>
        <p:nvSpPr>
          <p:cNvPr id="231430" name="AutoShape 6"/>
          <p:cNvSpPr>
            <a:spLocks noChangeArrowheads="1"/>
          </p:cNvSpPr>
          <p:nvPr/>
        </p:nvSpPr>
        <p:spPr bwMode="auto">
          <a:xfrm>
            <a:off x="3479800" y="1143000"/>
            <a:ext cx="1547813" cy="381000"/>
          </a:xfrm>
          <a:prstGeom prst="flowChartAlternateProcess">
            <a:avLst/>
          </a:prstGeom>
          <a:noFill/>
          <a:ln w="9525">
            <a:solidFill>
              <a:schemeClr val="tx1"/>
            </a:solidFill>
            <a:miter lim="800000"/>
            <a:headEnd/>
            <a:tailEnd/>
          </a:ln>
          <a:effectLst/>
        </p:spPr>
        <p:txBody>
          <a:bodyPr wrap="none" anchor="ctr"/>
          <a:lstStyle/>
          <a:p>
            <a:pPr algn="ctr"/>
            <a:r>
              <a:rPr lang="en-US" sz="1800">
                <a:solidFill>
                  <a:srgbClr val="FFFF00"/>
                </a:solidFill>
                <a:latin typeface="Comic Sans MS" pitchFamily="66" charset="0"/>
              </a:rPr>
              <a:t>Bunch Spacing</a:t>
            </a:r>
          </a:p>
        </p:txBody>
      </p:sp>
      <p:sp>
        <p:nvSpPr>
          <p:cNvPr id="231431" name="AutoShape 7"/>
          <p:cNvSpPr>
            <a:spLocks noChangeArrowheads="1"/>
          </p:cNvSpPr>
          <p:nvPr/>
        </p:nvSpPr>
        <p:spPr bwMode="auto">
          <a:xfrm>
            <a:off x="3516313" y="1600200"/>
            <a:ext cx="1547812" cy="609600"/>
          </a:xfrm>
          <a:prstGeom prst="flowChartAlternateProcess">
            <a:avLst/>
          </a:prstGeom>
          <a:noFill/>
          <a:ln w="9525">
            <a:solidFill>
              <a:schemeClr val="tx1"/>
            </a:solidFill>
            <a:miter lim="800000"/>
            <a:headEnd/>
            <a:tailEnd/>
          </a:ln>
          <a:effectLst/>
        </p:spPr>
        <p:txBody>
          <a:bodyPr wrap="none" anchor="ctr"/>
          <a:lstStyle/>
          <a:p>
            <a:pPr algn="ctr"/>
            <a:r>
              <a:rPr lang="en-US" sz="2000">
                <a:solidFill>
                  <a:srgbClr val="FFFF00"/>
                </a:solidFill>
                <a:latin typeface="Comic Sans MS" pitchFamily="66" charset="0"/>
              </a:rPr>
              <a:t>Bunch Train</a:t>
            </a:r>
          </a:p>
          <a:p>
            <a:pPr algn="ctr"/>
            <a:r>
              <a:rPr lang="en-US" sz="2000">
                <a:solidFill>
                  <a:srgbClr val="FFFF00"/>
                </a:solidFill>
                <a:latin typeface="Comic Sans MS" pitchFamily="66" charset="0"/>
              </a:rPr>
              <a:t>Length</a:t>
            </a:r>
            <a:endParaRPr lang="en-US" sz="2000">
              <a:solidFill>
                <a:srgbClr val="FF0000"/>
              </a:solidFill>
              <a:latin typeface="Comic Sans MS" pitchFamily="66" charset="0"/>
            </a:endParaRPr>
          </a:p>
        </p:txBody>
      </p:sp>
      <p:sp>
        <p:nvSpPr>
          <p:cNvPr id="231432" name="AutoShape 8"/>
          <p:cNvSpPr>
            <a:spLocks noChangeArrowheads="1"/>
          </p:cNvSpPr>
          <p:nvPr/>
        </p:nvSpPr>
        <p:spPr bwMode="auto">
          <a:xfrm>
            <a:off x="5832475" y="1214422"/>
            <a:ext cx="1668483" cy="690578"/>
          </a:xfrm>
          <a:prstGeom prst="flowChartAlternateProcess">
            <a:avLst/>
          </a:prstGeom>
          <a:noFill/>
          <a:ln w="9525">
            <a:solidFill>
              <a:schemeClr val="tx1"/>
            </a:solidFill>
            <a:miter lim="800000"/>
            <a:headEnd/>
            <a:tailEnd/>
          </a:ln>
          <a:effectLst/>
        </p:spPr>
        <p:txBody>
          <a:bodyPr wrap="none" anchor="ctr"/>
          <a:lstStyle/>
          <a:p>
            <a:pPr algn="ctr"/>
            <a:r>
              <a:rPr lang="en-US" sz="1800">
                <a:latin typeface="Comic Sans MS" pitchFamily="66" charset="0"/>
              </a:rPr>
              <a:t>Sustained Duty</a:t>
            </a:r>
          </a:p>
          <a:p>
            <a:pPr algn="ctr"/>
            <a:r>
              <a:rPr lang="en-US" sz="1800">
                <a:latin typeface="Comic Sans MS" pitchFamily="66" charset="0"/>
              </a:rPr>
              <a:t>Cycle</a:t>
            </a:r>
          </a:p>
        </p:txBody>
      </p:sp>
      <p:cxnSp>
        <p:nvCxnSpPr>
          <p:cNvPr id="231433" name="AutoShape 9"/>
          <p:cNvCxnSpPr>
            <a:cxnSpLocks noChangeShapeType="1"/>
            <a:stCxn id="231430" idx="3"/>
            <a:endCxn id="231432" idx="1"/>
          </p:cNvCxnSpPr>
          <p:nvPr/>
        </p:nvCxnSpPr>
        <p:spPr bwMode="auto">
          <a:xfrm>
            <a:off x="5027613" y="1333500"/>
            <a:ext cx="804862" cy="226211"/>
          </a:xfrm>
          <a:prstGeom prst="bentConnector3">
            <a:avLst>
              <a:gd name="adj1" fmla="val 50000"/>
            </a:avLst>
          </a:prstGeom>
          <a:noFill/>
          <a:ln w="9525">
            <a:solidFill>
              <a:schemeClr val="tx1"/>
            </a:solidFill>
            <a:miter lim="800000"/>
            <a:headEnd/>
            <a:tailEnd type="triangle" w="med" len="med"/>
          </a:ln>
          <a:effectLst/>
        </p:spPr>
      </p:cxnSp>
      <p:cxnSp>
        <p:nvCxnSpPr>
          <p:cNvPr id="231434" name="AutoShape 10"/>
          <p:cNvCxnSpPr>
            <a:cxnSpLocks noChangeShapeType="1"/>
            <a:stCxn id="231431" idx="3"/>
            <a:endCxn id="231432" idx="1"/>
          </p:cNvCxnSpPr>
          <p:nvPr/>
        </p:nvCxnSpPr>
        <p:spPr bwMode="auto">
          <a:xfrm flipV="1">
            <a:off x="5064125" y="1559711"/>
            <a:ext cx="768350" cy="345289"/>
          </a:xfrm>
          <a:prstGeom prst="bentConnector3">
            <a:avLst>
              <a:gd name="adj1" fmla="val 50000"/>
            </a:avLst>
          </a:prstGeom>
          <a:noFill/>
          <a:ln w="9525">
            <a:solidFill>
              <a:schemeClr val="tx1"/>
            </a:solidFill>
            <a:miter lim="800000"/>
            <a:headEnd/>
            <a:tailEnd type="triangle" w="med" len="med"/>
          </a:ln>
          <a:effectLst/>
        </p:spPr>
      </p:cxnSp>
      <p:sp>
        <p:nvSpPr>
          <p:cNvPr id="231435" name="AutoShape 11"/>
          <p:cNvSpPr>
            <a:spLocks noChangeArrowheads="1"/>
          </p:cNvSpPr>
          <p:nvPr/>
        </p:nvSpPr>
        <p:spPr bwMode="auto">
          <a:xfrm>
            <a:off x="7385050" y="3429000"/>
            <a:ext cx="633413" cy="381000"/>
          </a:xfrm>
          <a:prstGeom prst="flowChartAlternateProcess">
            <a:avLst/>
          </a:prstGeom>
          <a:solidFill>
            <a:schemeClr val="hlink"/>
          </a:solidFill>
          <a:ln w="38100">
            <a:solidFill>
              <a:schemeClr val="accent2"/>
            </a:solidFill>
            <a:miter lim="800000"/>
            <a:headEnd/>
            <a:tailEnd/>
          </a:ln>
          <a:effectLst/>
        </p:spPr>
        <p:txBody>
          <a:bodyPr wrap="none" anchor="ctr"/>
          <a:lstStyle/>
          <a:p>
            <a:pPr algn="ctr"/>
            <a:r>
              <a:rPr lang="en-US">
                <a:solidFill>
                  <a:schemeClr val="accent2"/>
                </a:solidFill>
                <a:latin typeface="Comic Sans MS" pitchFamily="66" charset="0"/>
              </a:rPr>
              <a:t>Cost</a:t>
            </a:r>
            <a:endParaRPr lang="en-US">
              <a:solidFill>
                <a:schemeClr val="tx2"/>
              </a:solidFill>
              <a:latin typeface="Comic Sans MS" pitchFamily="66" charset="0"/>
            </a:endParaRPr>
          </a:p>
        </p:txBody>
      </p:sp>
      <p:sp>
        <p:nvSpPr>
          <p:cNvPr id="231436" name="AutoShape 12"/>
          <p:cNvSpPr>
            <a:spLocks noChangeArrowheads="1"/>
          </p:cNvSpPr>
          <p:nvPr/>
        </p:nvSpPr>
        <p:spPr bwMode="auto">
          <a:xfrm>
            <a:off x="952500" y="3079750"/>
            <a:ext cx="2462213" cy="1371600"/>
          </a:xfrm>
          <a:prstGeom prst="flowChartAlternateProcess">
            <a:avLst/>
          </a:prstGeom>
          <a:noFill/>
          <a:ln w="9525">
            <a:solidFill>
              <a:schemeClr val="tx1"/>
            </a:solidFill>
            <a:miter lim="800000"/>
            <a:headEnd/>
            <a:tailEnd/>
          </a:ln>
          <a:effectLst/>
        </p:spPr>
        <p:txBody>
          <a:bodyPr wrap="none" anchor="ctr"/>
          <a:lstStyle/>
          <a:p>
            <a:pPr marL="111125" indent="-111125"/>
            <a:r>
              <a:rPr lang="en-US" sz="2000">
                <a:solidFill>
                  <a:srgbClr val="66FFFF"/>
                </a:solidFill>
                <a:latin typeface="Comic Sans MS" pitchFamily="66" charset="0"/>
              </a:rPr>
              <a:t>Trigger Complexity</a:t>
            </a:r>
          </a:p>
          <a:p>
            <a:pPr marL="111125" indent="-111125">
              <a:buFontTx/>
              <a:buChar char="•"/>
            </a:pPr>
            <a:r>
              <a:rPr lang="en-US" sz="1400">
                <a:solidFill>
                  <a:srgbClr val="66FFFF"/>
                </a:solidFill>
                <a:latin typeface="Comic Sans MS" pitchFamily="66" charset="0"/>
              </a:rPr>
              <a:t>What is required to make</a:t>
            </a:r>
            <a:br>
              <a:rPr lang="en-US" sz="1400">
                <a:solidFill>
                  <a:srgbClr val="66FFFF"/>
                </a:solidFill>
                <a:latin typeface="Comic Sans MS" pitchFamily="66" charset="0"/>
              </a:rPr>
            </a:br>
            <a:r>
              <a:rPr lang="en-US" sz="1400">
                <a:solidFill>
                  <a:srgbClr val="66FFFF"/>
                </a:solidFill>
                <a:latin typeface="Comic Sans MS" pitchFamily="66" charset="0"/>
              </a:rPr>
              <a:t>the decision?</a:t>
            </a:r>
          </a:p>
          <a:p>
            <a:pPr marL="111125" indent="-111125">
              <a:buFontTx/>
              <a:buChar char="•"/>
            </a:pPr>
            <a:r>
              <a:rPr lang="en-US" sz="1400">
                <a:solidFill>
                  <a:srgbClr val="66FFFF"/>
                </a:solidFill>
                <a:latin typeface="Comic Sans MS" pitchFamily="66" charset="0"/>
              </a:rPr>
              <a:t>Simple Jet Finding</a:t>
            </a:r>
          </a:p>
          <a:p>
            <a:pPr marL="111125" indent="-111125">
              <a:buFontTx/>
              <a:buChar char="•"/>
            </a:pPr>
            <a:r>
              <a:rPr lang="en-US" sz="1400">
                <a:solidFill>
                  <a:srgbClr val="66FFFF"/>
                </a:solidFill>
                <a:latin typeface="Comic Sans MS" pitchFamily="66" charset="0"/>
              </a:rPr>
              <a:t>Complex Track Finding</a:t>
            </a:r>
          </a:p>
          <a:p>
            <a:pPr marL="111125" indent="-111125">
              <a:buFontTx/>
              <a:buChar char="•"/>
            </a:pPr>
            <a:r>
              <a:rPr lang="en-US" sz="1400">
                <a:solidFill>
                  <a:srgbClr val="66FFFF"/>
                </a:solidFill>
                <a:latin typeface="Comic Sans MS" pitchFamily="66" charset="0"/>
              </a:rPr>
              <a:t>Inter-detector Correlations</a:t>
            </a:r>
            <a:endParaRPr lang="en-US" sz="1400">
              <a:solidFill>
                <a:srgbClr val="FF33CC"/>
              </a:solidFill>
              <a:latin typeface="Comic Sans MS" pitchFamily="66" charset="0"/>
            </a:endParaRPr>
          </a:p>
        </p:txBody>
      </p:sp>
      <p:cxnSp>
        <p:nvCxnSpPr>
          <p:cNvPr id="231437" name="AutoShape 13"/>
          <p:cNvCxnSpPr>
            <a:cxnSpLocks noChangeShapeType="1"/>
            <a:stCxn id="231432" idx="2"/>
            <a:endCxn id="231448" idx="0"/>
          </p:cNvCxnSpPr>
          <p:nvPr/>
        </p:nvCxnSpPr>
        <p:spPr bwMode="auto">
          <a:xfrm rot="5400000">
            <a:off x="5390113" y="2331784"/>
            <a:ext cx="1703388" cy="849820"/>
          </a:xfrm>
          <a:prstGeom prst="bentConnector3">
            <a:avLst>
              <a:gd name="adj1" fmla="val 50000"/>
            </a:avLst>
          </a:prstGeom>
          <a:noFill/>
          <a:ln w="9525">
            <a:solidFill>
              <a:schemeClr val="tx1"/>
            </a:solidFill>
            <a:miter lim="800000"/>
            <a:headEnd/>
            <a:tailEnd type="triangle" w="med" len="med"/>
          </a:ln>
          <a:effectLst/>
        </p:spPr>
      </p:cxnSp>
      <p:sp>
        <p:nvSpPr>
          <p:cNvPr id="231438" name="AutoShape 14"/>
          <p:cNvSpPr>
            <a:spLocks noChangeArrowheads="1"/>
          </p:cNvSpPr>
          <p:nvPr/>
        </p:nvSpPr>
        <p:spPr bwMode="auto">
          <a:xfrm>
            <a:off x="6715571" y="4335164"/>
            <a:ext cx="2320925" cy="2262188"/>
          </a:xfrm>
          <a:prstGeom prst="flowChartAlternateProcess">
            <a:avLst/>
          </a:prstGeom>
          <a:solidFill>
            <a:srgbClr val="FFFFCC"/>
          </a:solidFill>
          <a:ln w="38100">
            <a:solidFill>
              <a:srgbClr val="FE6700"/>
            </a:solidFill>
            <a:miter lim="800000"/>
            <a:headEnd/>
            <a:tailEnd/>
          </a:ln>
          <a:effectLst/>
        </p:spPr>
        <p:txBody>
          <a:bodyPr wrap="none" anchor="ctr"/>
          <a:lstStyle/>
          <a:p>
            <a:pPr marL="111125" indent="-111125"/>
            <a:r>
              <a:rPr lang="en-US" b="1">
                <a:solidFill>
                  <a:srgbClr val="13B42A"/>
                </a:solidFill>
                <a:latin typeface="Comic Sans MS" pitchFamily="66" charset="0"/>
              </a:rPr>
              <a:t>Implementation</a:t>
            </a:r>
          </a:p>
          <a:p>
            <a:pPr marL="111125" indent="-111125">
              <a:buFontTx/>
              <a:buChar char="•"/>
            </a:pPr>
            <a:r>
              <a:rPr lang="en-US" sz="1400" b="1">
                <a:solidFill>
                  <a:srgbClr val="13B42A"/>
                </a:solidFill>
                <a:latin typeface="Comic Sans MS" pitchFamily="66" charset="0"/>
              </a:rPr>
              <a:t>Multi Level</a:t>
            </a:r>
          </a:p>
          <a:p>
            <a:pPr marL="111125" indent="-111125">
              <a:buFontTx/>
              <a:buChar char="•"/>
            </a:pPr>
            <a:r>
              <a:rPr lang="en-US" sz="1200" b="1">
                <a:solidFill>
                  <a:srgbClr val="13B42A"/>
                </a:solidFill>
                <a:latin typeface="Comic Sans MS" pitchFamily="66" charset="0"/>
              </a:rPr>
              <a:t>Low level feature extraction</a:t>
            </a:r>
          </a:p>
          <a:p>
            <a:pPr marL="339725" lvl="1" indent="-109538">
              <a:buFontTx/>
              <a:buChar char="•"/>
            </a:pPr>
            <a:r>
              <a:rPr lang="en-US" sz="1200" b="1">
                <a:solidFill>
                  <a:srgbClr val="13B42A"/>
                </a:solidFill>
                <a:latin typeface="Comic Sans MS" pitchFamily="66" charset="0"/>
              </a:rPr>
              <a:t>ASIC, PLA, etc.</a:t>
            </a:r>
          </a:p>
          <a:p>
            <a:pPr marL="111125" indent="-111125">
              <a:buFontTx/>
              <a:buChar char="•"/>
            </a:pPr>
            <a:r>
              <a:rPr lang="en-US" sz="1200" b="1">
                <a:solidFill>
                  <a:srgbClr val="13B42A"/>
                </a:solidFill>
                <a:latin typeface="Comic Sans MS" pitchFamily="66" charset="0"/>
              </a:rPr>
              <a:t>Farms</a:t>
            </a:r>
          </a:p>
          <a:p>
            <a:pPr marL="339725" lvl="1" indent="-109538">
              <a:buFontTx/>
              <a:buChar char="•"/>
            </a:pPr>
            <a:r>
              <a:rPr lang="en-US" sz="1200" b="1">
                <a:solidFill>
                  <a:srgbClr val="13B42A"/>
                </a:solidFill>
                <a:latin typeface="Comic Sans MS" pitchFamily="66" charset="0"/>
              </a:rPr>
              <a:t>PC Platforms</a:t>
            </a:r>
          </a:p>
          <a:p>
            <a:pPr marL="339725" lvl="1" indent="-109538">
              <a:buFontTx/>
              <a:buChar char="•"/>
            </a:pPr>
            <a:r>
              <a:rPr lang="en-US" sz="1200" b="1">
                <a:solidFill>
                  <a:srgbClr val="13B42A"/>
                </a:solidFill>
                <a:latin typeface="Comic Sans MS" pitchFamily="66" charset="0"/>
              </a:rPr>
              <a:t>Transfer Technology</a:t>
            </a:r>
          </a:p>
          <a:p>
            <a:pPr marL="339725" lvl="1" indent="-109538">
              <a:buFontTx/>
              <a:buChar char="•"/>
            </a:pPr>
            <a:r>
              <a:rPr lang="en-US" sz="1200" b="1">
                <a:solidFill>
                  <a:srgbClr val="13B42A"/>
                </a:solidFill>
                <a:latin typeface="Comic Sans MS" pitchFamily="66" charset="0"/>
              </a:rPr>
              <a:t>ATM, Gigabit, etc.</a:t>
            </a:r>
          </a:p>
          <a:p>
            <a:pPr marL="111125" indent="-111125">
              <a:buFontTx/>
              <a:buChar char="•"/>
            </a:pPr>
            <a:r>
              <a:rPr lang="en-US" sz="1200" b="1">
                <a:solidFill>
                  <a:srgbClr val="13B42A"/>
                </a:solidFill>
                <a:latin typeface="Comic Sans MS" pitchFamily="66" charset="0"/>
              </a:rPr>
              <a:t>Technology/Capability Trade</a:t>
            </a:r>
            <a:br>
              <a:rPr lang="en-US" sz="1200" b="1">
                <a:solidFill>
                  <a:srgbClr val="13B42A"/>
                </a:solidFill>
                <a:latin typeface="Comic Sans MS" pitchFamily="66" charset="0"/>
              </a:rPr>
            </a:br>
            <a:r>
              <a:rPr lang="en-US" sz="1200" b="1">
                <a:solidFill>
                  <a:srgbClr val="13B42A"/>
                </a:solidFill>
                <a:latin typeface="Comic Sans MS" pitchFamily="66" charset="0"/>
              </a:rPr>
              <a:t>off.</a:t>
            </a:r>
            <a:endParaRPr lang="en-US" sz="1200">
              <a:solidFill>
                <a:srgbClr val="33CC33"/>
              </a:solidFill>
              <a:latin typeface="Comic Sans MS" pitchFamily="66" charset="0"/>
            </a:endParaRPr>
          </a:p>
        </p:txBody>
      </p:sp>
      <p:cxnSp>
        <p:nvCxnSpPr>
          <p:cNvPr id="231439" name="AutoShape 15"/>
          <p:cNvCxnSpPr>
            <a:cxnSpLocks noChangeShapeType="1"/>
            <a:endCxn id="231448" idx="1"/>
          </p:cNvCxnSpPr>
          <p:nvPr/>
        </p:nvCxnSpPr>
        <p:spPr bwMode="auto">
          <a:xfrm>
            <a:off x="3722985" y="3684588"/>
            <a:ext cx="500062" cy="381000"/>
          </a:xfrm>
          <a:prstGeom prst="bentConnector3">
            <a:avLst>
              <a:gd name="adj1" fmla="val 50000"/>
            </a:avLst>
          </a:prstGeom>
          <a:noFill/>
          <a:ln w="9525">
            <a:solidFill>
              <a:schemeClr val="tx1"/>
            </a:solidFill>
            <a:miter lim="800000"/>
            <a:headEnd/>
            <a:tailEnd type="triangle" w="med" len="med"/>
          </a:ln>
          <a:effectLst/>
        </p:spPr>
      </p:cxnSp>
      <p:sp>
        <p:nvSpPr>
          <p:cNvPr id="231440" name="AutoShape 16"/>
          <p:cNvSpPr>
            <a:spLocks noChangeArrowheads="1"/>
          </p:cNvSpPr>
          <p:nvPr/>
        </p:nvSpPr>
        <p:spPr bwMode="auto">
          <a:xfrm>
            <a:off x="3587750" y="2643182"/>
            <a:ext cx="1555754" cy="436568"/>
          </a:xfrm>
          <a:prstGeom prst="flowChartAlternateProcess">
            <a:avLst/>
          </a:prstGeom>
          <a:noFill/>
          <a:ln w="9525">
            <a:solidFill>
              <a:schemeClr val="tx1"/>
            </a:solidFill>
            <a:miter lim="800000"/>
            <a:headEnd/>
            <a:tailEnd/>
          </a:ln>
          <a:effectLst/>
        </p:spPr>
        <p:txBody>
          <a:bodyPr wrap="none" anchor="ctr"/>
          <a:lstStyle/>
          <a:p>
            <a:pPr algn="ctr"/>
            <a:r>
              <a:rPr lang="en-US" sz="1800">
                <a:latin typeface="Comic Sans MS" pitchFamily="66" charset="0"/>
              </a:rPr>
              <a:t>Upgradability</a:t>
            </a:r>
          </a:p>
        </p:txBody>
      </p:sp>
      <p:cxnSp>
        <p:nvCxnSpPr>
          <p:cNvPr id="231441" name="AutoShape 17"/>
          <p:cNvCxnSpPr>
            <a:cxnSpLocks noChangeShapeType="1"/>
            <a:stCxn id="231440" idx="2"/>
            <a:endCxn id="231448" idx="0"/>
          </p:cNvCxnSpPr>
          <p:nvPr/>
        </p:nvCxnSpPr>
        <p:spPr bwMode="auto">
          <a:xfrm rot="16200000" flipH="1">
            <a:off x="4826943" y="2618434"/>
            <a:ext cx="528638" cy="1451270"/>
          </a:xfrm>
          <a:prstGeom prst="bentConnector3">
            <a:avLst>
              <a:gd name="adj1" fmla="val 50000"/>
            </a:avLst>
          </a:prstGeom>
          <a:noFill/>
          <a:ln w="9525">
            <a:solidFill>
              <a:schemeClr val="tx1"/>
            </a:solidFill>
            <a:miter lim="800000"/>
            <a:headEnd/>
            <a:tailEnd type="triangle" w="med" len="med"/>
          </a:ln>
          <a:effectLst/>
        </p:spPr>
      </p:cxnSp>
      <p:sp>
        <p:nvSpPr>
          <p:cNvPr id="231442" name="AutoShape 18"/>
          <p:cNvSpPr>
            <a:spLocks noChangeArrowheads="1"/>
          </p:cNvSpPr>
          <p:nvPr/>
        </p:nvSpPr>
        <p:spPr bwMode="auto">
          <a:xfrm>
            <a:off x="928662" y="1066800"/>
            <a:ext cx="2357437" cy="990600"/>
          </a:xfrm>
          <a:prstGeom prst="flowChartAlternateProcess">
            <a:avLst/>
          </a:prstGeom>
          <a:noFill/>
          <a:ln w="9525">
            <a:solidFill>
              <a:schemeClr val="tx1"/>
            </a:solidFill>
            <a:miter lim="800000"/>
            <a:headEnd/>
            <a:tailEnd/>
          </a:ln>
          <a:effectLst/>
        </p:spPr>
        <p:txBody>
          <a:bodyPr wrap="none" anchor="ctr"/>
          <a:lstStyle/>
          <a:p>
            <a:pPr marL="111125" indent="-111125"/>
            <a:r>
              <a:rPr lang="en-US" sz="1800">
                <a:solidFill>
                  <a:srgbClr val="FFFF00"/>
                </a:solidFill>
                <a:latin typeface="Comic Sans MS" pitchFamily="66" charset="0"/>
              </a:rPr>
              <a:t>Detector Environment</a:t>
            </a:r>
          </a:p>
          <a:p>
            <a:pPr marL="111125" indent="-111125">
              <a:buFontTx/>
              <a:buChar char="•"/>
            </a:pPr>
            <a:r>
              <a:rPr lang="en-US" sz="1400">
                <a:solidFill>
                  <a:srgbClr val="FFFF00"/>
                </a:solidFill>
                <a:latin typeface="Comic Sans MS" pitchFamily="66" charset="0"/>
              </a:rPr>
              <a:t>Pileup</a:t>
            </a:r>
          </a:p>
          <a:p>
            <a:pPr marL="111125" indent="-111125">
              <a:buFontTx/>
              <a:buChar char="•"/>
            </a:pPr>
            <a:r>
              <a:rPr lang="en-US" sz="1400">
                <a:solidFill>
                  <a:srgbClr val="FFFF00"/>
                </a:solidFill>
                <a:latin typeface="Comic Sans MS" pitchFamily="66" charset="0"/>
              </a:rPr>
              <a:t>Multiple Interactions</a:t>
            </a:r>
          </a:p>
          <a:p>
            <a:pPr marL="111125" indent="-111125">
              <a:buFontTx/>
              <a:buChar char="•"/>
            </a:pPr>
            <a:r>
              <a:rPr lang="en-US" sz="1400">
                <a:solidFill>
                  <a:srgbClr val="FFFF00"/>
                </a:solidFill>
                <a:latin typeface="Comic Sans MS" pitchFamily="66" charset="0"/>
              </a:rPr>
              <a:t>Beam-gas Interactions</a:t>
            </a:r>
          </a:p>
        </p:txBody>
      </p:sp>
      <p:cxnSp>
        <p:nvCxnSpPr>
          <p:cNvPr id="231443" name="AutoShape 19"/>
          <p:cNvCxnSpPr>
            <a:cxnSpLocks noChangeShapeType="1"/>
            <a:stCxn id="231442" idx="2"/>
            <a:endCxn id="231436" idx="0"/>
          </p:cNvCxnSpPr>
          <p:nvPr/>
        </p:nvCxnSpPr>
        <p:spPr bwMode="auto">
          <a:xfrm rot="16200000" flipH="1">
            <a:off x="1634319" y="2530462"/>
            <a:ext cx="1022350" cy="76226"/>
          </a:xfrm>
          <a:prstGeom prst="bentConnector3">
            <a:avLst>
              <a:gd name="adj1" fmla="val 50000"/>
            </a:avLst>
          </a:prstGeom>
          <a:noFill/>
          <a:ln w="9525">
            <a:solidFill>
              <a:schemeClr val="tx1"/>
            </a:solidFill>
            <a:miter lim="800000"/>
            <a:headEnd/>
            <a:tailEnd type="triangle" w="med" len="med"/>
          </a:ln>
          <a:effectLst/>
        </p:spPr>
      </p:cxnSp>
      <p:sp>
        <p:nvSpPr>
          <p:cNvPr id="231444" name="Text Box 20"/>
          <p:cNvSpPr txBox="1">
            <a:spLocks noChangeArrowheads="1"/>
          </p:cNvSpPr>
          <p:nvPr/>
        </p:nvSpPr>
        <p:spPr bwMode="auto">
          <a:xfrm>
            <a:off x="855663" y="2133600"/>
            <a:ext cx="1244600" cy="336550"/>
          </a:xfrm>
          <a:prstGeom prst="rect">
            <a:avLst/>
          </a:prstGeom>
          <a:noFill/>
          <a:ln w="9525">
            <a:noFill/>
            <a:miter lim="800000"/>
            <a:headEnd/>
            <a:tailEnd/>
          </a:ln>
          <a:effectLst/>
        </p:spPr>
        <p:txBody>
          <a:bodyPr wrap="none">
            <a:spAutoFit/>
          </a:bodyPr>
          <a:lstStyle/>
          <a:p>
            <a:r>
              <a:rPr lang="en-US" sz="1600" b="1">
                <a:solidFill>
                  <a:srgbClr val="FFFF00"/>
                </a:solidFill>
                <a:latin typeface="Tahoma" pitchFamily="34" charset="0"/>
              </a:rPr>
              <a:t>Accelerator</a:t>
            </a:r>
            <a:endParaRPr lang="en-US" sz="1600" b="1">
              <a:solidFill>
                <a:srgbClr val="FF0000"/>
              </a:solidFill>
              <a:latin typeface="Tahoma" pitchFamily="34" charset="0"/>
            </a:endParaRPr>
          </a:p>
        </p:txBody>
      </p:sp>
      <p:sp>
        <p:nvSpPr>
          <p:cNvPr id="231445" name="Text Box 21"/>
          <p:cNvSpPr txBox="1">
            <a:spLocks noChangeArrowheads="1"/>
          </p:cNvSpPr>
          <p:nvPr/>
        </p:nvSpPr>
        <p:spPr bwMode="auto">
          <a:xfrm>
            <a:off x="844550" y="4451350"/>
            <a:ext cx="869950" cy="336550"/>
          </a:xfrm>
          <a:prstGeom prst="rect">
            <a:avLst/>
          </a:prstGeom>
          <a:noFill/>
          <a:ln w="9525">
            <a:noFill/>
            <a:miter lim="800000"/>
            <a:headEnd/>
            <a:tailEnd/>
          </a:ln>
          <a:effectLst/>
        </p:spPr>
        <p:txBody>
          <a:bodyPr wrap="none">
            <a:spAutoFit/>
          </a:bodyPr>
          <a:lstStyle/>
          <a:p>
            <a:r>
              <a:rPr lang="en-US" sz="1600" b="1">
                <a:solidFill>
                  <a:srgbClr val="66FFFF"/>
                </a:solidFill>
                <a:latin typeface="Tahoma" pitchFamily="34" charset="0"/>
              </a:rPr>
              <a:t>Physics</a:t>
            </a:r>
            <a:endParaRPr lang="en-US" sz="1600" b="1">
              <a:solidFill>
                <a:schemeClr val="accent2"/>
              </a:solidFill>
              <a:latin typeface="Tahoma" pitchFamily="34" charset="0"/>
            </a:endParaRPr>
          </a:p>
        </p:txBody>
      </p:sp>
      <p:cxnSp>
        <p:nvCxnSpPr>
          <p:cNvPr id="231446" name="AutoShape 22"/>
          <p:cNvCxnSpPr>
            <a:cxnSpLocks noChangeShapeType="1"/>
          </p:cNvCxnSpPr>
          <p:nvPr/>
        </p:nvCxnSpPr>
        <p:spPr bwMode="auto">
          <a:xfrm rot="16200000" flipH="1">
            <a:off x="7607300" y="3962400"/>
            <a:ext cx="342900" cy="76200"/>
          </a:xfrm>
          <a:prstGeom prst="bentConnector3">
            <a:avLst>
              <a:gd name="adj1" fmla="val 50000"/>
            </a:avLst>
          </a:prstGeom>
          <a:noFill/>
          <a:ln w="9525">
            <a:solidFill>
              <a:schemeClr val="tx1"/>
            </a:solidFill>
            <a:miter lim="800000"/>
            <a:headEnd/>
            <a:tailEnd type="triangle" w="med" len="med"/>
          </a:ln>
          <a:effectLst/>
        </p:spPr>
      </p:cxnSp>
      <p:sp>
        <p:nvSpPr>
          <p:cNvPr id="231447" name="AutoShape 23"/>
          <p:cNvSpPr>
            <a:spLocks noChangeArrowheads="1"/>
          </p:cNvSpPr>
          <p:nvPr/>
        </p:nvSpPr>
        <p:spPr bwMode="auto">
          <a:xfrm>
            <a:off x="984250" y="5060950"/>
            <a:ext cx="2462213" cy="990600"/>
          </a:xfrm>
          <a:prstGeom prst="flowChartAlternateProcess">
            <a:avLst/>
          </a:prstGeom>
          <a:noFill/>
          <a:ln w="9525">
            <a:solidFill>
              <a:schemeClr val="tx1"/>
            </a:solidFill>
            <a:miter lim="800000"/>
            <a:headEnd/>
            <a:tailEnd/>
          </a:ln>
          <a:effectLst/>
        </p:spPr>
        <p:txBody>
          <a:bodyPr wrap="none" anchor="ctr"/>
          <a:lstStyle/>
          <a:p>
            <a:pPr marL="111125" indent="-111125"/>
            <a:r>
              <a:rPr lang="en-US">
                <a:latin typeface="Comic Sans MS" pitchFamily="66" charset="0"/>
              </a:rPr>
              <a:t>Output</a:t>
            </a:r>
          </a:p>
          <a:p>
            <a:pPr marL="111125" indent="-111125">
              <a:buFontTx/>
              <a:buChar char="•"/>
            </a:pPr>
            <a:r>
              <a:rPr lang="en-US" sz="1400">
                <a:latin typeface="Comic Sans MS" pitchFamily="66" charset="0"/>
              </a:rPr>
              <a:t>Accept Rate</a:t>
            </a:r>
          </a:p>
          <a:p>
            <a:pPr marL="111125" indent="-111125">
              <a:buFontTx/>
              <a:buChar char="•"/>
            </a:pPr>
            <a:r>
              <a:rPr lang="en-US" sz="1400">
                <a:latin typeface="Comic Sans MS" pitchFamily="66" charset="0"/>
              </a:rPr>
              <a:t>Archive Ability</a:t>
            </a:r>
          </a:p>
          <a:p>
            <a:pPr marL="111125" indent="-111125">
              <a:buFontTx/>
              <a:buChar char="•"/>
            </a:pPr>
            <a:r>
              <a:rPr lang="en-US" sz="1400">
                <a:latin typeface="Comic Sans MS" pitchFamily="66" charset="0"/>
              </a:rPr>
              <a:t>Reconstruction Capability</a:t>
            </a:r>
          </a:p>
        </p:txBody>
      </p:sp>
      <p:sp>
        <p:nvSpPr>
          <p:cNvPr id="231448" name="AutoShape 24"/>
          <p:cNvSpPr>
            <a:spLocks noChangeArrowheads="1"/>
          </p:cNvSpPr>
          <p:nvPr/>
        </p:nvSpPr>
        <p:spPr bwMode="auto">
          <a:xfrm>
            <a:off x="4223047" y="3608388"/>
            <a:ext cx="3187700" cy="914400"/>
          </a:xfrm>
          <a:prstGeom prst="flowChartAlternateProcess">
            <a:avLst/>
          </a:prstGeom>
          <a:solidFill>
            <a:schemeClr val="accent2"/>
          </a:solidFill>
          <a:ln w="9525">
            <a:solidFill>
              <a:schemeClr val="tx1"/>
            </a:solidFill>
            <a:miter lim="800000"/>
            <a:headEnd/>
            <a:tailEnd/>
          </a:ln>
          <a:effectLst/>
        </p:spPr>
        <p:txBody>
          <a:bodyPr wrap="none" anchor="ctr"/>
          <a:lstStyle/>
          <a:p>
            <a:pPr marL="111125" indent="-111125"/>
            <a:r>
              <a:rPr lang="en-US" dirty="0">
                <a:latin typeface="Comic Sans MS" pitchFamily="66" charset="0"/>
              </a:rPr>
              <a:t>Trigger Requirements</a:t>
            </a:r>
          </a:p>
          <a:p>
            <a:pPr marL="111125" indent="-111125">
              <a:buFontTx/>
              <a:buChar char="•"/>
            </a:pPr>
            <a:r>
              <a:rPr lang="en-US" sz="1400" dirty="0">
                <a:latin typeface="Comic Sans MS" pitchFamily="66" charset="0"/>
              </a:rPr>
              <a:t>Rejection</a:t>
            </a:r>
          </a:p>
          <a:p>
            <a:pPr marL="111125" indent="-111125">
              <a:buFontTx/>
              <a:buChar char="•"/>
            </a:pPr>
            <a:r>
              <a:rPr lang="en-US" sz="1400" dirty="0">
                <a:latin typeface="Comic Sans MS" pitchFamily="66" charset="0"/>
              </a:rPr>
              <a:t>% </a:t>
            </a:r>
            <a:r>
              <a:rPr lang="en-US" sz="1400" dirty="0" err="1">
                <a:latin typeface="Comic Sans MS" pitchFamily="66" charset="0"/>
              </a:rPr>
              <a:t>Deadtime</a:t>
            </a:r>
            <a:endParaRPr lang="en-US" sz="1400" dirty="0">
              <a:latin typeface="Comic Sans MS" pitchFamily="66" charset="0"/>
            </a:endParaRPr>
          </a:p>
          <a:p>
            <a:pPr marL="111125" indent="-111125">
              <a:buFontTx/>
              <a:buChar char="•"/>
            </a:pPr>
            <a:r>
              <a:rPr lang="en-US" sz="1400" dirty="0" err="1">
                <a:latin typeface="Comic Sans MS" pitchFamily="66" charset="0"/>
              </a:rPr>
              <a:t>Input/Output</a:t>
            </a:r>
            <a:r>
              <a:rPr lang="en-US" sz="1400" dirty="0">
                <a:latin typeface="Comic Sans MS" pitchFamily="66" charset="0"/>
              </a:rPr>
              <a:t> Rate</a:t>
            </a:r>
          </a:p>
        </p:txBody>
      </p:sp>
      <p:cxnSp>
        <p:nvCxnSpPr>
          <p:cNvPr id="231449" name="AutoShape 25"/>
          <p:cNvCxnSpPr>
            <a:cxnSpLocks noChangeShapeType="1"/>
            <a:stCxn id="231448" idx="2"/>
            <a:endCxn id="231438" idx="1"/>
          </p:cNvCxnSpPr>
          <p:nvPr/>
        </p:nvCxnSpPr>
        <p:spPr bwMode="auto">
          <a:xfrm rot="16200000" flipH="1">
            <a:off x="5794499" y="4545186"/>
            <a:ext cx="943470" cy="898674"/>
          </a:xfrm>
          <a:prstGeom prst="bentConnector2">
            <a:avLst/>
          </a:prstGeom>
          <a:noFill/>
          <a:ln w="9525">
            <a:solidFill>
              <a:schemeClr val="tx1"/>
            </a:solidFill>
            <a:miter lim="800000"/>
            <a:headEnd/>
            <a:tailEnd type="triangle" w="med" len="med"/>
          </a:ln>
          <a:effectLst/>
        </p:spPr>
      </p:cxnSp>
      <p:cxnSp>
        <p:nvCxnSpPr>
          <p:cNvPr id="231450" name="AutoShape 26"/>
          <p:cNvCxnSpPr>
            <a:cxnSpLocks noChangeShapeType="1"/>
            <a:stCxn id="231447" idx="3"/>
            <a:endCxn id="231448" idx="1"/>
          </p:cNvCxnSpPr>
          <p:nvPr/>
        </p:nvCxnSpPr>
        <p:spPr bwMode="auto">
          <a:xfrm flipV="1">
            <a:off x="3446463" y="4065588"/>
            <a:ext cx="776584" cy="1490662"/>
          </a:xfrm>
          <a:prstGeom prst="bentConnector3">
            <a:avLst>
              <a:gd name="adj1" fmla="val 50000"/>
            </a:avLst>
          </a:prstGeom>
          <a:noFill/>
          <a:ln w="9525">
            <a:solidFill>
              <a:schemeClr val="tx1"/>
            </a:solidFill>
            <a:miter lim="800000"/>
            <a:headEnd/>
            <a:tailEnd type="triangle" w="med" len="med"/>
          </a:ln>
          <a:effectLst/>
        </p:spPr>
      </p:cxnSp>
      <p:sp>
        <p:nvSpPr>
          <p:cNvPr id="231451" name="Text Box 27"/>
          <p:cNvSpPr txBox="1">
            <a:spLocks noChangeArrowheads="1"/>
          </p:cNvSpPr>
          <p:nvPr/>
        </p:nvSpPr>
        <p:spPr bwMode="auto">
          <a:xfrm>
            <a:off x="844550" y="6019800"/>
            <a:ext cx="803275" cy="336550"/>
          </a:xfrm>
          <a:prstGeom prst="rect">
            <a:avLst/>
          </a:prstGeom>
          <a:noFill/>
          <a:ln w="9525">
            <a:noFill/>
            <a:miter lim="800000"/>
            <a:headEnd/>
            <a:tailEnd/>
          </a:ln>
          <a:effectLst/>
        </p:spPr>
        <p:txBody>
          <a:bodyPr wrap="none">
            <a:spAutoFit/>
          </a:bodyPr>
          <a:lstStyle/>
          <a:p>
            <a:r>
              <a:rPr lang="en-US" sz="1600" b="1">
                <a:solidFill>
                  <a:schemeClr val="tx2"/>
                </a:solidFill>
                <a:latin typeface="Tahoma" pitchFamily="34" charset="0"/>
              </a:rPr>
              <a:t>Offline</a:t>
            </a:r>
            <a:endParaRPr lang="en-US" sz="1600" b="1">
              <a:solidFill>
                <a:srgbClr val="009900"/>
              </a:solidFill>
              <a:latin typeface="Tahoma" pitchFamily="34" charset="0"/>
            </a:endParaRPr>
          </a:p>
        </p:txBody>
      </p:sp>
      <p:sp>
        <p:nvSpPr>
          <p:cNvPr id="231452" name="AutoShape 28"/>
          <p:cNvSpPr>
            <a:spLocks noChangeArrowheads="1"/>
          </p:cNvSpPr>
          <p:nvPr/>
        </p:nvSpPr>
        <p:spPr bwMode="auto">
          <a:xfrm>
            <a:off x="4010025" y="5899150"/>
            <a:ext cx="633413" cy="381000"/>
          </a:xfrm>
          <a:prstGeom prst="flowChartAlternateProcess">
            <a:avLst/>
          </a:prstGeom>
          <a:solidFill>
            <a:schemeClr val="hlink"/>
          </a:solidFill>
          <a:ln w="38100">
            <a:solidFill>
              <a:schemeClr val="accent2"/>
            </a:solidFill>
            <a:miter lim="800000"/>
            <a:headEnd/>
            <a:tailEnd/>
          </a:ln>
          <a:effectLst/>
        </p:spPr>
        <p:txBody>
          <a:bodyPr wrap="none" anchor="ctr"/>
          <a:lstStyle/>
          <a:p>
            <a:pPr algn="ctr"/>
            <a:r>
              <a:rPr lang="en-US">
                <a:solidFill>
                  <a:schemeClr val="accent1"/>
                </a:solidFill>
                <a:latin typeface="Comic Sans MS" pitchFamily="66" charset="0"/>
              </a:rPr>
              <a:t>Cost</a:t>
            </a:r>
          </a:p>
        </p:txBody>
      </p:sp>
      <p:cxnSp>
        <p:nvCxnSpPr>
          <p:cNvPr id="231453" name="AutoShape 29"/>
          <p:cNvCxnSpPr>
            <a:cxnSpLocks noChangeShapeType="1"/>
            <a:stCxn id="231452" idx="2"/>
            <a:endCxn id="231447" idx="2"/>
          </p:cNvCxnSpPr>
          <p:nvPr/>
        </p:nvCxnSpPr>
        <p:spPr bwMode="auto">
          <a:xfrm rot="16200000" flipV="1">
            <a:off x="3148013" y="5119687"/>
            <a:ext cx="247650" cy="2111375"/>
          </a:xfrm>
          <a:prstGeom prst="bentConnector3">
            <a:avLst>
              <a:gd name="adj1" fmla="val -84616"/>
            </a:avLst>
          </a:prstGeom>
          <a:noFill/>
          <a:ln w="9525">
            <a:solidFill>
              <a:schemeClr val="tx1"/>
            </a:solidFill>
            <a:miter lim="800000"/>
            <a:headEnd/>
            <a:tailEnd type="triangle" w="med" len="med"/>
          </a:ln>
          <a:effectLst/>
        </p:spPr>
      </p:cxnSp>
      <p:sp>
        <p:nvSpPr>
          <p:cNvPr id="231454" name="Text Box 30"/>
          <p:cNvSpPr txBox="1">
            <a:spLocks noChangeArrowheads="1"/>
          </p:cNvSpPr>
          <p:nvPr/>
        </p:nvSpPr>
        <p:spPr bwMode="auto">
          <a:xfrm>
            <a:off x="7500958" y="1857364"/>
            <a:ext cx="1406525" cy="1569660"/>
          </a:xfrm>
          <a:prstGeom prst="rect">
            <a:avLst/>
          </a:prstGeom>
          <a:solidFill>
            <a:srgbClr val="FFFF00"/>
          </a:solidFill>
          <a:ln w="9525">
            <a:noFill/>
            <a:miter lim="800000"/>
            <a:headEnd/>
            <a:tailEnd/>
          </a:ln>
          <a:effectLst>
            <a:outerShdw dist="107763" dir="2700000" algn="ctr" rotWithShape="0">
              <a:schemeClr val="bg2"/>
            </a:outerShdw>
          </a:effectLst>
        </p:spPr>
        <p:txBody>
          <a:bodyPr wrap="square">
            <a:spAutoFit/>
          </a:bodyPr>
          <a:lstStyle/>
          <a:p>
            <a:pPr algn="ctr"/>
            <a:r>
              <a:rPr lang="en-US">
                <a:solidFill>
                  <a:srgbClr val="FF0000"/>
                </a:solidFill>
                <a:latin typeface="Times New Roman" pitchFamily="18" charset="0"/>
              </a:rPr>
              <a:t>Trigger and DAQ go hand in hand</a:t>
            </a:r>
            <a:endParaRPr lang="en-US">
              <a:latin typeface="Times New Roman" pitchFamily="18" charset="0"/>
            </a:endParaRPr>
          </a:p>
        </p:txBody>
      </p:sp>
      <p:sp>
        <p:nvSpPr>
          <p:cNvPr id="231455" name="AutoShape 31"/>
          <p:cNvSpPr>
            <a:spLocks noChangeArrowheads="1"/>
          </p:cNvSpPr>
          <p:nvPr/>
        </p:nvSpPr>
        <p:spPr bwMode="auto">
          <a:xfrm>
            <a:off x="4010025" y="4908550"/>
            <a:ext cx="631825" cy="381000"/>
          </a:xfrm>
          <a:prstGeom prst="flowChartAlternateProcess">
            <a:avLst/>
          </a:prstGeom>
          <a:noFill/>
          <a:ln w="38100">
            <a:solidFill>
              <a:srgbClr val="FF3300"/>
            </a:solidFill>
            <a:miter lim="800000"/>
            <a:headEnd/>
            <a:tailEnd/>
          </a:ln>
          <a:effectLst/>
        </p:spPr>
        <p:txBody>
          <a:bodyPr wrap="none" anchor="ctr"/>
          <a:lstStyle/>
          <a:p>
            <a:pPr algn="ctr"/>
            <a:r>
              <a:rPr lang="en-US">
                <a:latin typeface="Comic Sans MS" pitchFamily="66" charset="0"/>
              </a:rPr>
              <a:t>DAQ</a:t>
            </a:r>
          </a:p>
        </p:txBody>
      </p:sp>
      <p:sp>
        <p:nvSpPr>
          <p:cNvPr id="231456" name="Line 32"/>
          <p:cNvSpPr>
            <a:spLocks noChangeShapeType="1"/>
          </p:cNvSpPr>
          <p:nvPr/>
        </p:nvSpPr>
        <p:spPr bwMode="auto">
          <a:xfrm>
            <a:off x="4360863" y="4603750"/>
            <a:ext cx="0" cy="304800"/>
          </a:xfrm>
          <a:prstGeom prst="line">
            <a:avLst/>
          </a:prstGeom>
          <a:noFill/>
          <a:ln w="9525">
            <a:solidFill>
              <a:schemeClr val="tx1"/>
            </a:solidFill>
            <a:round/>
            <a:headEnd/>
            <a:tailEnd type="triangle" w="med" len="med"/>
          </a:ln>
          <a:effectLst/>
        </p:spPr>
        <p:txBody>
          <a:bodyPr/>
          <a:lstStyle/>
          <a:p>
            <a:endParaRPr lang="zh-CN" altLang="en-US"/>
          </a:p>
        </p:txBody>
      </p:sp>
      <p:sp>
        <p:nvSpPr>
          <p:cNvPr id="231457" name="Text Box 33"/>
          <p:cNvSpPr txBox="1">
            <a:spLocks noChangeArrowheads="1"/>
          </p:cNvSpPr>
          <p:nvPr/>
        </p:nvSpPr>
        <p:spPr bwMode="auto">
          <a:xfrm>
            <a:off x="4783138" y="5670550"/>
            <a:ext cx="1733550" cy="707886"/>
          </a:xfrm>
          <a:prstGeom prst="rect">
            <a:avLst/>
          </a:prstGeom>
          <a:solidFill>
            <a:srgbClr val="FFFF00"/>
          </a:solidFill>
          <a:ln w="9525">
            <a:noFill/>
            <a:miter lim="800000"/>
            <a:headEnd/>
            <a:tailEnd/>
          </a:ln>
          <a:effectLst>
            <a:outerShdw dist="107763" dir="2700000" algn="ctr" rotWithShape="0">
              <a:schemeClr val="bg2"/>
            </a:outerShdw>
          </a:effectLst>
        </p:spPr>
        <p:txBody>
          <a:bodyPr>
            <a:spAutoFit/>
          </a:bodyPr>
          <a:lstStyle/>
          <a:p>
            <a:pPr algn="ctr"/>
            <a:r>
              <a:rPr lang="en-US" sz="2000">
                <a:solidFill>
                  <a:srgbClr val="FF0000"/>
                </a:solidFill>
                <a:latin typeface="Times New Roman" pitchFamily="18" charset="0"/>
              </a:rPr>
              <a:t>Moore’s Law for Triggers</a:t>
            </a:r>
          </a:p>
        </p:txBody>
      </p:sp>
    </p:spTree>
    <p:extLst>
      <p:ext uri="{BB962C8B-B14F-4D97-AF65-F5344CB8AC3E}">
        <p14:creationId xmlns:p14="http://schemas.microsoft.com/office/powerpoint/2010/main" val="297896674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Rot="1" noChangeArrowheads="1"/>
          </p:cNvSpPr>
          <p:nvPr>
            <p:ph type="title"/>
          </p:nvPr>
        </p:nvSpPr>
        <p:spPr>
          <a:xfrm>
            <a:off x="457200" y="274638"/>
            <a:ext cx="8229600" cy="706437"/>
          </a:xfrm>
        </p:spPr>
        <p:txBody>
          <a:bodyPr>
            <a:normAutofit/>
          </a:bodyPr>
          <a:lstStyle/>
          <a:p>
            <a:r>
              <a:rPr lang="en-US" altLang="zh-CN" sz="4000" dirty="0" smtClean="0"/>
              <a:t>World leading experiments</a:t>
            </a:r>
            <a:endParaRPr lang="zh-CN" altLang="en-US" sz="4000" dirty="0"/>
          </a:p>
        </p:txBody>
      </p:sp>
      <p:sp>
        <p:nvSpPr>
          <p:cNvPr id="280579" name="Rectangle 3"/>
          <p:cNvSpPr>
            <a:spLocks noGrp="1" noChangeArrowheads="1"/>
          </p:cNvSpPr>
          <p:nvPr>
            <p:ph idx="1"/>
          </p:nvPr>
        </p:nvSpPr>
        <p:spPr/>
        <p:txBody>
          <a:bodyPr/>
          <a:lstStyle/>
          <a:p>
            <a:endParaRPr lang="zh-CN" altLang="zh-CN"/>
          </a:p>
        </p:txBody>
      </p:sp>
      <p:sp>
        <p:nvSpPr>
          <p:cNvPr id="79" name="日期占位符 3"/>
          <p:cNvSpPr>
            <a:spLocks noGrp="1"/>
          </p:cNvSpPr>
          <p:nvPr>
            <p:ph type="dt" sz="half" idx="10"/>
          </p:nvPr>
        </p:nvSpPr>
        <p:spPr/>
        <p:txBody>
          <a:bodyPr/>
          <a:lstStyle/>
          <a:p>
            <a:r>
              <a:rPr lang="en-US" altLang="zh-CN" smtClean="0"/>
              <a:t>2014-7-18 IHEP</a:t>
            </a:r>
            <a:endParaRPr lang="en-US" altLang="zh-CN"/>
          </a:p>
        </p:txBody>
      </p:sp>
      <p:sp>
        <p:nvSpPr>
          <p:cNvPr id="81" name="页脚占位符 5"/>
          <p:cNvSpPr>
            <a:spLocks noGrp="1"/>
          </p:cNvSpPr>
          <p:nvPr>
            <p:ph type="ftr" sz="quarter" idx="11"/>
          </p:nvPr>
        </p:nvSpPr>
        <p:spPr/>
        <p:txBody>
          <a:bodyPr/>
          <a:lstStyle/>
          <a:p>
            <a:r>
              <a:rPr lang="pt-BR" altLang="zh-CN" smtClean="0"/>
              <a:t>Z.-A. LIU     EPC Seminar</a:t>
            </a:r>
            <a:endParaRPr lang="en-US" altLang="zh-CN"/>
          </a:p>
        </p:txBody>
      </p:sp>
      <p:sp>
        <p:nvSpPr>
          <p:cNvPr id="80" name="灯片编号占位符 4"/>
          <p:cNvSpPr>
            <a:spLocks noGrp="1"/>
          </p:cNvSpPr>
          <p:nvPr>
            <p:ph type="sldNum" sz="quarter" idx="12"/>
          </p:nvPr>
        </p:nvSpPr>
        <p:spPr/>
        <p:txBody>
          <a:bodyPr/>
          <a:lstStyle/>
          <a:p>
            <a:fld id="{AC62AB7D-DA8C-41FF-89E4-2C6CE9AEB3B2}" type="slidenum">
              <a:rPr lang="en-US" altLang="zh-CN"/>
              <a:pPr/>
              <a:t>71</a:t>
            </a:fld>
            <a:endParaRPr lang="en-US" altLang="zh-CN"/>
          </a:p>
        </p:txBody>
      </p:sp>
      <p:sp>
        <p:nvSpPr>
          <p:cNvPr id="280580" name="Rectangle 4"/>
          <p:cNvSpPr>
            <a:spLocks noChangeArrowheads="1"/>
          </p:cNvSpPr>
          <p:nvPr/>
        </p:nvSpPr>
        <p:spPr bwMode="auto">
          <a:xfrm>
            <a:off x="7599363" y="1125538"/>
            <a:ext cx="1293812" cy="749300"/>
          </a:xfrm>
          <a:prstGeom prst="rect">
            <a:avLst/>
          </a:prstGeom>
          <a:solidFill>
            <a:srgbClr val="EAEAEA"/>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00000"/>
                </a:solidFill>
                <a:latin typeface="Arial" pitchFamily="34" charset="0"/>
              </a:rPr>
              <a:t>Sociology</a:t>
            </a:r>
          </a:p>
        </p:txBody>
      </p:sp>
      <p:sp>
        <p:nvSpPr>
          <p:cNvPr id="280581" name="Rectangle 5"/>
          <p:cNvSpPr>
            <a:spLocks noChangeArrowheads="1"/>
          </p:cNvSpPr>
          <p:nvPr/>
        </p:nvSpPr>
        <p:spPr bwMode="auto">
          <a:xfrm>
            <a:off x="455613" y="1138238"/>
            <a:ext cx="1323975" cy="749300"/>
          </a:xfrm>
          <a:prstGeom prst="rect">
            <a:avLst/>
          </a:prstGeom>
          <a:solidFill>
            <a:srgbClr val="EAEAEA"/>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b="1">
                <a:solidFill>
                  <a:srgbClr val="000000"/>
                </a:solidFill>
                <a:latin typeface="Arial" pitchFamily="34" charset="0"/>
              </a:rPr>
              <a:t>Exp.</a:t>
            </a:r>
          </a:p>
        </p:txBody>
      </p:sp>
      <p:sp>
        <p:nvSpPr>
          <p:cNvPr id="280582" name="Rectangle 6"/>
          <p:cNvSpPr>
            <a:spLocks noChangeArrowheads="1"/>
          </p:cNvSpPr>
          <p:nvPr/>
        </p:nvSpPr>
        <p:spPr bwMode="auto">
          <a:xfrm>
            <a:off x="455613" y="1900238"/>
            <a:ext cx="1323975" cy="520700"/>
          </a:xfrm>
          <a:prstGeom prst="rect">
            <a:avLst/>
          </a:prstGeom>
          <a:solidFill>
            <a:srgbClr val="CC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b="1">
                <a:solidFill>
                  <a:srgbClr val="000000"/>
                </a:solidFill>
                <a:latin typeface="Arial" pitchFamily="34" charset="0"/>
              </a:rPr>
              <a:t>UA’s</a:t>
            </a:r>
          </a:p>
        </p:txBody>
      </p:sp>
      <p:sp>
        <p:nvSpPr>
          <p:cNvPr id="280583" name="Rectangle 7"/>
          <p:cNvSpPr>
            <a:spLocks noChangeArrowheads="1"/>
          </p:cNvSpPr>
          <p:nvPr/>
        </p:nvSpPr>
        <p:spPr bwMode="auto">
          <a:xfrm>
            <a:off x="455613" y="2433638"/>
            <a:ext cx="1323975" cy="520700"/>
          </a:xfrm>
          <a:prstGeom prst="rect">
            <a:avLst/>
          </a:prstGeom>
          <a:solidFill>
            <a:srgbClr val="CC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b="1">
                <a:solidFill>
                  <a:srgbClr val="000000"/>
                </a:solidFill>
                <a:latin typeface="Arial" pitchFamily="34" charset="0"/>
              </a:rPr>
              <a:t>LEP</a:t>
            </a:r>
          </a:p>
        </p:txBody>
      </p:sp>
      <p:sp>
        <p:nvSpPr>
          <p:cNvPr id="280584" name="Rectangle 8"/>
          <p:cNvSpPr>
            <a:spLocks noChangeArrowheads="1"/>
          </p:cNvSpPr>
          <p:nvPr/>
        </p:nvSpPr>
        <p:spPr bwMode="auto">
          <a:xfrm>
            <a:off x="1792288" y="1900238"/>
            <a:ext cx="1112837"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3 µsec</a:t>
            </a:r>
          </a:p>
        </p:txBody>
      </p:sp>
      <p:sp>
        <p:nvSpPr>
          <p:cNvPr id="280585" name="Rectangle 9"/>
          <p:cNvSpPr>
            <a:spLocks noChangeArrowheads="1"/>
          </p:cNvSpPr>
          <p:nvPr/>
        </p:nvSpPr>
        <p:spPr bwMode="auto">
          <a:xfrm>
            <a:off x="1792288" y="2433638"/>
            <a:ext cx="1112837"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10-20 µsec</a:t>
            </a:r>
          </a:p>
        </p:txBody>
      </p:sp>
      <p:sp>
        <p:nvSpPr>
          <p:cNvPr id="280586" name="Rectangle 10"/>
          <p:cNvSpPr>
            <a:spLocks noChangeArrowheads="1"/>
          </p:cNvSpPr>
          <p:nvPr/>
        </p:nvSpPr>
        <p:spPr bwMode="auto">
          <a:xfrm>
            <a:off x="2917825" y="1900238"/>
            <a:ext cx="11128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a:t>
            </a:r>
          </a:p>
        </p:txBody>
      </p:sp>
      <p:sp>
        <p:nvSpPr>
          <p:cNvPr id="280587" name="Rectangle 11"/>
          <p:cNvSpPr>
            <a:spLocks noChangeArrowheads="1"/>
          </p:cNvSpPr>
          <p:nvPr/>
        </p:nvSpPr>
        <p:spPr bwMode="auto">
          <a:xfrm>
            <a:off x="2917825" y="2433638"/>
            <a:ext cx="11128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250 - 500K</a:t>
            </a:r>
          </a:p>
        </p:txBody>
      </p:sp>
      <p:sp>
        <p:nvSpPr>
          <p:cNvPr id="280588" name="Rectangle 12"/>
          <p:cNvSpPr>
            <a:spLocks noChangeArrowheads="1"/>
          </p:cNvSpPr>
          <p:nvPr/>
        </p:nvSpPr>
        <p:spPr bwMode="auto">
          <a:xfrm>
            <a:off x="4043363" y="1900238"/>
            <a:ext cx="1112837"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a:t>
            </a:r>
          </a:p>
        </p:txBody>
      </p:sp>
      <p:sp>
        <p:nvSpPr>
          <p:cNvPr id="280589" name="Rectangle 13"/>
          <p:cNvSpPr>
            <a:spLocks noChangeArrowheads="1"/>
          </p:cNvSpPr>
          <p:nvPr/>
        </p:nvSpPr>
        <p:spPr bwMode="auto">
          <a:xfrm>
            <a:off x="4043363" y="2433638"/>
            <a:ext cx="1112837"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a:t>
            </a:r>
          </a:p>
        </p:txBody>
      </p:sp>
      <p:sp>
        <p:nvSpPr>
          <p:cNvPr id="280590" name="Rectangle 14"/>
          <p:cNvSpPr>
            <a:spLocks noChangeArrowheads="1"/>
          </p:cNvSpPr>
          <p:nvPr/>
        </p:nvSpPr>
        <p:spPr bwMode="auto">
          <a:xfrm>
            <a:off x="5168900" y="1900238"/>
            <a:ext cx="11128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a:t>
            </a:r>
          </a:p>
        </p:txBody>
      </p:sp>
      <p:sp>
        <p:nvSpPr>
          <p:cNvPr id="280591" name="Rectangle 15"/>
          <p:cNvSpPr>
            <a:spLocks noChangeArrowheads="1"/>
          </p:cNvSpPr>
          <p:nvPr/>
        </p:nvSpPr>
        <p:spPr bwMode="auto">
          <a:xfrm>
            <a:off x="5168900" y="2433638"/>
            <a:ext cx="11128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10 Mbit/sec</a:t>
            </a:r>
          </a:p>
        </p:txBody>
      </p:sp>
      <p:sp>
        <p:nvSpPr>
          <p:cNvPr id="280592" name="Rectangle 16"/>
          <p:cNvSpPr>
            <a:spLocks noChangeArrowheads="1"/>
          </p:cNvSpPr>
          <p:nvPr/>
        </p:nvSpPr>
        <p:spPr bwMode="auto">
          <a:xfrm>
            <a:off x="6292850" y="1900238"/>
            <a:ext cx="13033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5-10 MIPS</a:t>
            </a:r>
          </a:p>
        </p:txBody>
      </p:sp>
      <p:sp>
        <p:nvSpPr>
          <p:cNvPr id="280593" name="Rectangle 17"/>
          <p:cNvSpPr>
            <a:spLocks noChangeArrowheads="1"/>
          </p:cNvSpPr>
          <p:nvPr/>
        </p:nvSpPr>
        <p:spPr bwMode="auto">
          <a:xfrm>
            <a:off x="6292850" y="2433638"/>
            <a:ext cx="13033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100 MIPS</a:t>
            </a:r>
          </a:p>
        </p:txBody>
      </p:sp>
      <p:sp>
        <p:nvSpPr>
          <p:cNvPr id="280594" name="Rectangle 18"/>
          <p:cNvSpPr>
            <a:spLocks noChangeArrowheads="1"/>
          </p:cNvSpPr>
          <p:nvPr/>
        </p:nvSpPr>
        <p:spPr bwMode="auto">
          <a:xfrm>
            <a:off x="7604125" y="1900238"/>
            <a:ext cx="1289050"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150-200</a:t>
            </a:r>
          </a:p>
        </p:txBody>
      </p:sp>
      <p:sp>
        <p:nvSpPr>
          <p:cNvPr id="280595" name="Rectangle 19"/>
          <p:cNvSpPr>
            <a:spLocks noChangeArrowheads="1"/>
          </p:cNvSpPr>
          <p:nvPr/>
        </p:nvSpPr>
        <p:spPr bwMode="auto">
          <a:xfrm>
            <a:off x="7604125" y="2433638"/>
            <a:ext cx="1289050"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300-500</a:t>
            </a:r>
          </a:p>
        </p:txBody>
      </p:sp>
      <p:sp>
        <p:nvSpPr>
          <p:cNvPr id="280596" name="Rectangle 20"/>
          <p:cNvSpPr>
            <a:spLocks noChangeArrowheads="1"/>
          </p:cNvSpPr>
          <p:nvPr/>
        </p:nvSpPr>
        <p:spPr bwMode="auto">
          <a:xfrm>
            <a:off x="1792288" y="1138238"/>
            <a:ext cx="1112837" cy="749300"/>
          </a:xfrm>
          <a:prstGeom prst="rect">
            <a:avLst/>
          </a:prstGeom>
          <a:solidFill>
            <a:srgbClr val="EAEAEA"/>
          </a:solidFill>
          <a:ln w="12700">
            <a:solidFill>
              <a:srgbClr val="000000"/>
            </a:solidFill>
            <a:miter lim="800000"/>
            <a:headEnd/>
            <a:tailEnd/>
          </a:ln>
          <a:effectLst/>
        </p:spPr>
        <p:txBody>
          <a:bodyPr lIns="90488" tIns="44450" rIns="90488" bIns="44450" anchor="ctr"/>
          <a:lstStyle/>
          <a:p>
            <a:pPr algn="ctr" eaLnBrk="0" hangingPunct="0">
              <a:lnSpc>
                <a:spcPct val="90000"/>
              </a:lnSpc>
            </a:pPr>
            <a:r>
              <a:rPr lang="fr-FR" sz="1600" b="1">
                <a:solidFill>
                  <a:srgbClr val="000000"/>
                </a:solidFill>
                <a:latin typeface="Arial" pitchFamily="34" charset="0"/>
              </a:rPr>
              <a:t>Collision rate</a:t>
            </a:r>
          </a:p>
        </p:txBody>
      </p:sp>
      <p:sp>
        <p:nvSpPr>
          <p:cNvPr id="280597" name="Rectangle 21"/>
          <p:cNvSpPr>
            <a:spLocks noChangeArrowheads="1"/>
          </p:cNvSpPr>
          <p:nvPr/>
        </p:nvSpPr>
        <p:spPr bwMode="auto">
          <a:xfrm>
            <a:off x="2917825" y="1125538"/>
            <a:ext cx="1112838" cy="749300"/>
          </a:xfrm>
          <a:prstGeom prst="rect">
            <a:avLst/>
          </a:prstGeom>
          <a:solidFill>
            <a:srgbClr val="EAEAEA"/>
          </a:solidFill>
          <a:ln w="12700">
            <a:solidFill>
              <a:srgbClr val="000000"/>
            </a:solidFill>
            <a:miter lim="800000"/>
            <a:headEnd/>
            <a:tailEnd/>
          </a:ln>
          <a:effectLst/>
        </p:spPr>
        <p:txBody>
          <a:bodyPr lIns="90488" tIns="44450" rIns="90488" bIns="44450" anchor="ctr"/>
          <a:lstStyle/>
          <a:p>
            <a:pPr algn="ctr" eaLnBrk="0" hangingPunct="0">
              <a:lnSpc>
                <a:spcPct val="90000"/>
              </a:lnSpc>
            </a:pPr>
            <a:r>
              <a:rPr lang="fr-FR" sz="1600" b="1">
                <a:solidFill>
                  <a:srgbClr val="000000"/>
                </a:solidFill>
                <a:latin typeface="Arial" pitchFamily="34" charset="0"/>
              </a:rPr>
              <a:t>Channel </a:t>
            </a:r>
          </a:p>
          <a:p>
            <a:pPr algn="ctr" eaLnBrk="0" hangingPunct="0">
              <a:lnSpc>
                <a:spcPct val="90000"/>
              </a:lnSpc>
            </a:pPr>
            <a:r>
              <a:rPr lang="fr-FR" sz="1600" b="1">
                <a:solidFill>
                  <a:srgbClr val="000000"/>
                </a:solidFill>
                <a:latin typeface="Arial" pitchFamily="34" charset="0"/>
              </a:rPr>
              <a:t>count</a:t>
            </a:r>
          </a:p>
        </p:txBody>
      </p:sp>
      <p:sp>
        <p:nvSpPr>
          <p:cNvPr id="280598" name="Rectangle 22"/>
          <p:cNvSpPr>
            <a:spLocks noChangeArrowheads="1"/>
          </p:cNvSpPr>
          <p:nvPr/>
        </p:nvSpPr>
        <p:spPr bwMode="auto">
          <a:xfrm>
            <a:off x="4044950" y="1125538"/>
            <a:ext cx="1131888" cy="749300"/>
          </a:xfrm>
          <a:prstGeom prst="rect">
            <a:avLst/>
          </a:prstGeom>
          <a:solidFill>
            <a:srgbClr val="EAEAEA"/>
          </a:solidFill>
          <a:ln w="12700">
            <a:solidFill>
              <a:srgbClr val="000000"/>
            </a:solidFill>
            <a:miter lim="800000"/>
            <a:headEnd/>
            <a:tailEnd/>
          </a:ln>
          <a:effectLst/>
        </p:spPr>
        <p:txBody>
          <a:bodyPr lIns="90488" tIns="44450" rIns="90488" bIns="44450" anchor="ctr"/>
          <a:lstStyle/>
          <a:p>
            <a:pPr algn="ctr" eaLnBrk="0" hangingPunct="0">
              <a:lnSpc>
                <a:spcPct val="90000"/>
              </a:lnSpc>
            </a:pPr>
            <a:r>
              <a:rPr lang="fr-FR" sz="1600" b="1">
                <a:solidFill>
                  <a:srgbClr val="000000"/>
                </a:solidFill>
                <a:latin typeface="Arial" pitchFamily="34" charset="0"/>
              </a:rPr>
              <a:t>L1A</a:t>
            </a:r>
          </a:p>
          <a:p>
            <a:pPr algn="ctr" eaLnBrk="0" hangingPunct="0">
              <a:lnSpc>
                <a:spcPct val="90000"/>
              </a:lnSpc>
            </a:pPr>
            <a:r>
              <a:rPr lang="fr-FR" sz="1600" b="1">
                <a:solidFill>
                  <a:srgbClr val="000000"/>
                </a:solidFill>
                <a:latin typeface="Arial" pitchFamily="34" charset="0"/>
              </a:rPr>
              <a:t>rate</a:t>
            </a:r>
          </a:p>
        </p:txBody>
      </p:sp>
      <p:sp>
        <p:nvSpPr>
          <p:cNvPr id="280599" name="Rectangle 23"/>
          <p:cNvSpPr>
            <a:spLocks noChangeArrowheads="1"/>
          </p:cNvSpPr>
          <p:nvPr/>
        </p:nvSpPr>
        <p:spPr bwMode="auto">
          <a:xfrm>
            <a:off x="5168900" y="1125538"/>
            <a:ext cx="1112838" cy="749300"/>
          </a:xfrm>
          <a:prstGeom prst="rect">
            <a:avLst/>
          </a:prstGeom>
          <a:solidFill>
            <a:srgbClr val="EAEAEA"/>
          </a:solidFill>
          <a:ln w="12700">
            <a:solidFill>
              <a:srgbClr val="000000"/>
            </a:solidFill>
            <a:miter lim="800000"/>
            <a:headEnd/>
            <a:tailEnd/>
          </a:ln>
          <a:effectLst/>
        </p:spPr>
        <p:txBody>
          <a:bodyPr lIns="90488" tIns="44450" rIns="90488" bIns="44450" anchor="ctr"/>
          <a:lstStyle/>
          <a:p>
            <a:pPr algn="ctr" eaLnBrk="0" hangingPunct="0">
              <a:lnSpc>
                <a:spcPct val="90000"/>
              </a:lnSpc>
            </a:pPr>
            <a:r>
              <a:rPr lang="fr-FR" sz="1600" b="1">
                <a:solidFill>
                  <a:srgbClr val="000000"/>
                </a:solidFill>
                <a:latin typeface="Arial" pitchFamily="34" charset="0"/>
              </a:rPr>
              <a:t>Event building</a:t>
            </a:r>
          </a:p>
        </p:txBody>
      </p:sp>
      <p:sp>
        <p:nvSpPr>
          <p:cNvPr id="280600" name="Rectangle 24"/>
          <p:cNvSpPr>
            <a:spLocks noChangeArrowheads="1"/>
          </p:cNvSpPr>
          <p:nvPr/>
        </p:nvSpPr>
        <p:spPr bwMode="auto">
          <a:xfrm>
            <a:off x="6292850" y="1125538"/>
            <a:ext cx="1303338" cy="749300"/>
          </a:xfrm>
          <a:prstGeom prst="rect">
            <a:avLst/>
          </a:prstGeom>
          <a:solidFill>
            <a:srgbClr val="EAEAEA"/>
          </a:solidFill>
          <a:ln w="12700">
            <a:solidFill>
              <a:srgbClr val="000000"/>
            </a:solidFill>
            <a:miter lim="800000"/>
            <a:headEnd/>
            <a:tailEnd/>
          </a:ln>
          <a:effectLst/>
        </p:spPr>
        <p:txBody>
          <a:bodyPr lIns="90488" tIns="44450" rIns="90488" bIns="44450" anchor="ctr"/>
          <a:lstStyle/>
          <a:p>
            <a:pPr algn="ctr" eaLnBrk="0" hangingPunct="0">
              <a:lnSpc>
                <a:spcPct val="90000"/>
              </a:lnSpc>
            </a:pPr>
            <a:r>
              <a:rPr lang="fr-FR" sz="1400" b="1">
                <a:solidFill>
                  <a:srgbClr val="000000"/>
                </a:solidFill>
                <a:latin typeface="Arial" pitchFamily="34" charset="0"/>
              </a:rPr>
              <a:t>Processing.</a:t>
            </a:r>
          </a:p>
          <a:p>
            <a:pPr algn="ctr" eaLnBrk="0" hangingPunct="0">
              <a:lnSpc>
                <a:spcPct val="90000"/>
              </a:lnSpc>
            </a:pPr>
            <a:r>
              <a:rPr lang="fr-FR" sz="1400" b="1">
                <a:solidFill>
                  <a:srgbClr val="000000"/>
                </a:solidFill>
                <a:latin typeface="Arial" pitchFamily="34" charset="0"/>
              </a:rPr>
              <a:t>Power</a:t>
            </a:r>
          </a:p>
        </p:txBody>
      </p:sp>
      <p:sp>
        <p:nvSpPr>
          <p:cNvPr id="280601" name="Rectangle 25"/>
          <p:cNvSpPr>
            <a:spLocks noChangeArrowheads="1"/>
          </p:cNvSpPr>
          <p:nvPr/>
        </p:nvSpPr>
        <p:spPr bwMode="auto">
          <a:xfrm>
            <a:off x="1200150" y="2173288"/>
            <a:ext cx="631825" cy="309562"/>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i="1">
                <a:solidFill>
                  <a:srgbClr val="FF0000"/>
                </a:solidFill>
                <a:latin typeface="Arial" pitchFamily="34" charset="0"/>
              </a:rPr>
              <a:t>1980</a:t>
            </a:r>
          </a:p>
        </p:txBody>
      </p:sp>
      <p:sp>
        <p:nvSpPr>
          <p:cNvPr id="280602" name="Rectangle 26"/>
          <p:cNvSpPr>
            <a:spLocks noChangeArrowheads="1"/>
          </p:cNvSpPr>
          <p:nvPr/>
        </p:nvSpPr>
        <p:spPr bwMode="auto">
          <a:xfrm>
            <a:off x="1200150" y="2570163"/>
            <a:ext cx="631825" cy="309562"/>
          </a:xfrm>
          <a:prstGeom prst="rect">
            <a:avLst/>
          </a:prstGeom>
          <a:solidFill>
            <a:srgbClr val="CCFFFF"/>
          </a:solidFill>
          <a:ln w="9525">
            <a:noFill/>
            <a:miter lim="800000"/>
            <a:headEnd/>
            <a:tailEnd/>
          </a:ln>
          <a:effectLst/>
        </p:spPr>
        <p:txBody>
          <a:bodyPr wrap="none" lIns="90488" tIns="44450" rIns="90488" bIns="44450">
            <a:spAutoFit/>
          </a:bodyPr>
          <a:lstStyle/>
          <a:p>
            <a:pPr eaLnBrk="0" hangingPunct="0">
              <a:lnSpc>
                <a:spcPct val="90000"/>
              </a:lnSpc>
            </a:pPr>
            <a:r>
              <a:rPr lang="fr-FR" sz="1600" b="1" i="1">
                <a:solidFill>
                  <a:srgbClr val="FF0000"/>
                </a:solidFill>
                <a:latin typeface="Arial" pitchFamily="34" charset="0"/>
              </a:rPr>
              <a:t>1989</a:t>
            </a:r>
          </a:p>
        </p:txBody>
      </p:sp>
      <p:sp>
        <p:nvSpPr>
          <p:cNvPr id="280603" name="Rectangle 27"/>
          <p:cNvSpPr>
            <a:spLocks noChangeArrowheads="1"/>
          </p:cNvSpPr>
          <p:nvPr/>
        </p:nvSpPr>
        <p:spPr bwMode="auto">
          <a:xfrm>
            <a:off x="1209675" y="1639888"/>
            <a:ext cx="620713" cy="309562"/>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i="1">
                <a:latin typeface="Arial" pitchFamily="34" charset="0"/>
              </a:rPr>
              <a:t>Year</a:t>
            </a:r>
          </a:p>
        </p:txBody>
      </p:sp>
      <p:sp>
        <p:nvSpPr>
          <p:cNvPr id="280604" name="Rectangle 28"/>
          <p:cNvSpPr>
            <a:spLocks noChangeArrowheads="1"/>
          </p:cNvSpPr>
          <p:nvPr/>
        </p:nvSpPr>
        <p:spPr bwMode="auto">
          <a:xfrm>
            <a:off x="449263" y="4735513"/>
            <a:ext cx="1325562" cy="520700"/>
          </a:xfrm>
          <a:prstGeom prst="rect">
            <a:avLst/>
          </a:prstGeom>
          <a:solidFill>
            <a:srgbClr val="FFFFCC"/>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b="1" dirty="0">
                <a:latin typeface="Arial" pitchFamily="34" charset="0"/>
              </a:rPr>
              <a:t>LHC</a:t>
            </a:r>
          </a:p>
        </p:txBody>
      </p:sp>
      <p:sp>
        <p:nvSpPr>
          <p:cNvPr id="280605" name="Rectangle 29"/>
          <p:cNvSpPr>
            <a:spLocks noChangeArrowheads="1"/>
          </p:cNvSpPr>
          <p:nvPr/>
        </p:nvSpPr>
        <p:spPr bwMode="auto">
          <a:xfrm>
            <a:off x="449263" y="6002338"/>
            <a:ext cx="1325562" cy="520700"/>
          </a:xfrm>
          <a:prstGeom prst="rect">
            <a:avLst/>
          </a:prstGeom>
          <a:solidFill>
            <a:srgbClr val="CCFF99"/>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b="1">
                <a:solidFill>
                  <a:srgbClr val="009900"/>
                </a:solidFill>
                <a:latin typeface="Arial" pitchFamily="34" charset="0"/>
              </a:rPr>
              <a:t>ILC</a:t>
            </a:r>
          </a:p>
        </p:txBody>
      </p:sp>
      <p:sp>
        <p:nvSpPr>
          <p:cNvPr id="280606" name="Rectangle 30"/>
          <p:cNvSpPr>
            <a:spLocks noChangeArrowheads="1"/>
          </p:cNvSpPr>
          <p:nvPr/>
        </p:nvSpPr>
        <p:spPr bwMode="auto">
          <a:xfrm>
            <a:off x="1785938" y="4735513"/>
            <a:ext cx="1114425" cy="520700"/>
          </a:xfrm>
          <a:prstGeom prst="rect">
            <a:avLst/>
          </a:prstGeom>
          <a:solidFill>
            <a:srgbClr val="FFFFCC"/>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dirty="0">
                <a:latin typeface="Arial" pitchFamily="34" charset="0"/>
              </a:rPr>
              <a:t>25 ns</a:t>
            </a:r>
          </a:p>
        </p:txBody>
      </p:sp>
      <p:sp>
        <p:nvSpPr>
          <p:cNvPr id="280607" name="Rectangle 31"/>
          <p:cNvSpPr>
            <a:spLocks noChangeArrowheads="1"/>
          </p:cNvSpPr>
          <p:nvPr/>
        </p:nvSpPr>
        <p:spPr bwMode="auto">
          <a:xfrm>
            <a:off x="1785938" y="6002338"/>
            <a:ext cx="1114425" cy="520700"/>
          </a:xfrm>
          <a:prstGeom prst="rect">
            <a:avLst/>
          </a:prstGeom>
          <a:solidFill>
            <a:srgbClr val="CCFF99"/>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CC0099"/>
                </a:solidFill>
                <a:latin typeface="Arial" pitchFamily="34" charset="0"/>
              </a:rPr>
              <a:t>330 ns</a:t>
            </a:r>
          </a:p>
        </p:txBody>
      </p:sp>
      <p:sp>
        <p:nvSpPr>
          <p:cNvPr id="280608" name="Rectangle 32"/>
          <p:cNvSpPr>
            <a:spLocks noChangeArrowheads="1"/>
          </p:cNvSpPr>
          <p:nvPr/>
        </p:nvSpPr>
        <p:spPr bwMode="auto">
          <a:xfrm>
            <a:off x="2911475" y="4735513"/>
            <a:ext cx="1114425" cy="520700"/>
          </a:xfrm>
          <a:prstGeom prst="rect">
            <a:avLst/>
          </a:prstGeom>
          <a:solidFill>
            <a:srgbClr val="FFFFCC"/>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dirty="0">
                <a:latin typeface="Arial" pitchFamily="34" charset="0"/>
              </a:rPr>
              <a:t>200 M*</a:t>
            </a:r>
          </a:p>
        </p:txBody>
      </p:sp>
      <p:sp>
        <p:nvSpPr>
          <p:cNvPr id="280609" name="Rectangle 33"/>
          <p:cNvSpPr>
            <a:spLocks noChangeArrowheads="1"/>
          </p:cNvSpPr>
          <p:nvPr/>
        </p:nvSpPr>
        <p:spPr bwMode="auto">
          <a:xfrm>
            <a:off x="2911475" y="6002338"/>
            <a:ext cx="1114425" cy="520700"/>
          </a:xfrm>
          <a:prstGeom prst="rect">
            <a:avLst/>
          </a:prstGeom>
          <a:solidFill>
            <a:srgbClr val="CCFF99"/>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CC0099"/>
                </a:solidFill>
                <a:latin typeface="Arial" pitchFamily="34" charset="0"/>
              </a:rPr>
              <a:t>900 M*</a:t>
            </a:r>
            <a:endParaRPr lang="fr-FR" sz="1600" b="1" baseline="30000">
              <a:solidFill>
                <a:srgbClr val="CC0099"/>
              </a:solidFill>
              <a:latin typeface="Arial" pitchFamily="34" charset="0"/>
            </a:endParaRPr>
          </a:p>
        </p:txBody>
      </p:sp>
      <p:sp>
        <p:nvSpPr>
          <p:cNvPr id="280610" name="Rectangle 34"/>
          <p:cNvSpPr>
            <a:spLocks noChangeArrowheads="1"/>
          </p:cNvSpPr>
          <p:nvPr/>
        </p:nvSpPr>
        <p:spPr bwMode="auto">
          <a:xfrm>
            <a:off x="4037013" y="4735513"/>
            <a:ext cx="1131887" cy="520700"/>
          </a:xfrm>
          <a:prstGeom prst="rect">
            <a:avLst/>
          </a:prstGeom>
          <a:solidFill>
            <a:srgbClr val="FFFFCC"/>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dirty="0">
                <a:latin typeface="Arial" pitchFamily="34" charset="0"/>
              </a:rPr>
              <a:t>100 KHz</a:t>
            </a:r>
          </a:p>
        </p:txBody>
      </p:sp>
      <p:sp>
        <p:nvSpPr>
          <p:cNvPr id="280611" name="Rectangle 35"/>
          <p:cNvSpPr>
            <a:spLocks noChangeArrowheads="1"/>
          </p:cNvSpPr>
          <p:nvPr/>
        </p:nvSpPr>
        <p:spPr bwMode="auto">
          <a:xfrm>
            <a:off x="4037013" y="6002338"/>
            <a:ext cx="1131887" cy="520700"/>
          </a:xfrm>
          <a:prstGeom prst="rect">
            <a:avLst/>
          </a:prstGeom>
          <a:solidFill>
            <a:srgbClr val="CCFF99"/>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CC0099"/>
                </a:solidFill>
                <a:latin typeface="Arial" pitchFamily="34" charset="0"/>
              </a:rPr>
              <a:t>3 KHz</a:t>
            </a:r>
          </a:p>
        </p:txBody>
      </p:sp>
      <p:sp>
        <p:nvSpPr>
          <p:cNvPr id="280612" name="Rectangle 36"/>
          <p:cNvSpPr>
            <a:spLocks noChangeArrowheads="1"/>
          </p:cNvSpPr>
          <p:nvPr/>
        </p:nvSpPr>
        <p:spPr bwMode="auto">
          <a:xfrm>
            <a:off x="5162550" y="4735513"/>
            <a:ext cx="1112838" cy="520700"/>
          </a:xfrm>
          <a:prstGeom prst="rect">
            <a:avLst/>
          </a:prstGeom>
          <a:solidFill>
            <a:srgbClr val="FFFFCC"/>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dirty="0">
                <a:latin typeface="Arial" pitchFamily="34" charset="0"/>
              </a:rPr>
              <a:t>20-500 Gbit/s</a:t>
            </a:r>
          </a:p>
        </p:txBody>
      </p:sp>
      <p:sp>
        <p:nvSpPr>
          <p:cNvPr id="280613" name="Rectangle 37"/>
          <p:cNvSpPr>
            <a:spLocks noChangeArrowheads="1"/>
          </p:cNvSpPr>
          <p:nvPr/>
        </p:nvSpPr>
        <p:spPr bwMode="auto">
          <a:xfrm>
            <a:off x="5162550" y="6002338"/>
            <a:ext cx="1112838" cy="520700"/>
          </a:xfrm>
          <a:prstGeom prst="rect">
            <a:avLst/>
          </a:prstGeom>
          <a:solidFill>
            <a:srgbClr val="CCFF99"/>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CC0099"/>
                </a:solidFill>
                <a:latin typeface="Arial" pitchFamily="34" charset="0"/>
              </a:rPr>
              <a:t>10 Gbit/s</a:t>
            </a:r>
          </a:p>
        </p:txBody>
      </p:sp>
      <p:sp>
        <p:nvSpPr>
          <p:cNvPr id="280614" name="Rectangle 38"/>
          <p:cNvSpPr>
            <a:spLocks noChangeArrowheads="1"/>
          </p:cNvSpPr>
          <p:nvPr/>
        </p:nvSpPr>
        <p:spPr bwMode="auto">
          <a:xfrm>
            <a:off x="6288088" y="4741863"/>
            <a:ext cx="1308100" cy="520700"/>
          </a:xfrm>
          <a:prstGeom prst="rect">
            <a:avLst/>
          </a:prstGeom>
          <a:solidFill>
            <a:srgbClr val="FFFFCC"/>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dirty="0">
                <a:latin typeface="Arial" pitchFamily="34" charset="0"/>
              </a:rPr>
              <a:t>&gt;10</a:t>
            </a:r>
            <a:r>
              <a:rPr lang="fr-FR" sz="1600" b="1" baseline="30000" dirty="0">
                <a:latin typeface="Arial" pitchFamily="34" charset="0"/>
              </a:rPr>
              <a:t>6</a:t>
            </a:r>
            <a:r>
              <a:rPr lang="fr-FR" sz="1600" b="1" dirty="0">
                <a:latin typeface="Arial" pitchFamily="34" charset="0"/>
              </a:rPr>
              <a:t> MIPS</a:t>
            </a:r>
          </a:p>
        </p:txBody>
      </p:sp>
      <p:sp>
        <p:nvSpPr>
          <p:cNvPr id="280615" name="Rectangle 39"/>
          <p:cNvSpPr>
            <a:spLocks noChangeArrowheads="1"/>
          </p:cNvSpPr>
          <p:nvPr/>
        </p:nvSpPr>
        <p:spPr bwMode="auto">
          <a:xfrm>
            <a:off x="6288088" y="6002338"/>
            <a:ext cx="1308100" cy="520700"/>
          </a:xfrm>
          <a:prstGeom prst="rect">
            <a:avLst/>
          </a:prstGeom>
          <a:solidFill>
            <a:srgbClr val="CCFF99"/>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CC0099"/>
                </a:solidFill>
                <a:latin typeface="Arial" pitchFamily="34" charset="0"/>
              </a:rPr>
              <a:t>~10</a:t>
            </a:r>
            <a:r>
              <a:rPr lang="fr-FR" sz="1600" b="1" baseline="30000">
                <a:solidFill>
                  <a:srgbClr val="CC0099"/>
                </a:solidFill>
                <a:latin typeface="Arial" pitchFamily="34" charset="0"/>
              </a:rPr>
              <a:t>6 </a:t>
            </a:r>
            <a:r>
              <a:rPr lang="fr-FR" sz="1600" b="1">
                <a:solidFill>
                  <a:srgbClr val="CC0099"/>
                </a:solidFill>
                <a:latin typeface="Arial" pitchFamily="34" charset="0"/>
              </a:rPr>
              <a:t>MIPS ?</a:t>
            </a:r>
          </a:p>
        </p:txBody>
      </p:sp>
      <p:sp>
        <p:nvSpPr>
          <p:cNvPr id="280616" name="Rectangle 40"/>
          <p:cNvSpPr>
            <a:spLocks noChangeArrowheads="1"/>
          </p:cNvSpPr>
          <p:nvPr/>
        </p:nvSpPr>
        <p:spPr bwMode="auto">
          <a:xfrm>
            <a:off x="1193800" y="5021263"/>
            <a:ext cx="631825" cy="309562"/>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i="1">
                <a:solidFill>
                  <a:srgbClr val="FF0000"/>
                </a:solidFill>
                <a:latin typeface="Arial" pitchFamily="34" charset="0"/>
              </a:rPr>
              <a:t>2007</a:t>
            </a:r>
          </a:p>
        </p:txBody>
      </p:sp>
      <p:sp>
        <p:nvSpPr>
          <p:cNvPr id="280617" name="Rectangle 41"/>
          <p:cNvSpPr>
            <a:spLocks noChangeArrowheads="1"/>
          </p:cNvSpPr>
          <p:nvPr/>
        </p:nvSpPr>
        <p:spPr bwMode="auto">
          <a:xfrm>
            <a:off x="1122363" y="6288088"/>
            <a:ext cx="812800" cy="309562"/>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i="1">
                <a:solidFill>
                  <a:srgbClr val="FF0000"/>
                </a:solidFill>
                <a:latin typeface="Arial" pitchFamily="34" charset="0"/>
              </a:rPr>
              <a:t>2020 ?</a:t>
            </a:r>
          </a:p>
        </p:txBody>
      </p:sp>
      <p:sp>
        <p:nvSpPr>
          <p:cNvPr id="280618" name="Rectangle 42"/>
          <p:cNvSpPr>
            <a:spLocks noChangeArrowheads="1"/>
          </p:cNvSpPr>
          <p:nvPr/>
        </p:nvSpPr>
        <p:spPr bwMode="auto">
          <a:xfrm>
            <a:off x="455613" y="3716338"/>
            <a:ext cx="1323975" cy="520700"/>
          </a:xfrm>
          <a:prstGeom prst="rect">
            <a:avLst/>
          </a:prstGeom>
          <a:solidFill>
            <a:srgbClr val="CC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b="1">
                <a:solidFill>
                  <a:srgbClr val="000000"/>
                </a:solidFill>
                <a:latin typeface="Arial" pitchFamily="34" charset="0"/>
              </a:rPr>
              <a:t>BaBar</a:t>
            </a:r>
          </a:p>
        </p:txBody>
      </p:sp>
      <p:sp>
        <p:nvSpPr>
          <p:cNvPr id="280619" name="Rectangle 43"/>
          <p:cNvSpPr>
            <a:spLocks noChangeArrowheads="1"/>
          </p:cNvSpPr>
          <p:nvPr/>
        </p:nvSpPr>
        <p:spPr bwMode="auto">
          <a:xfrm>
            <a:off x="449263" y="4221163"/>
            <a:ext cx="1325562" cy="520700"/>
          </a:xfrm>
          <a:prstGeom prst="rect">
            <a:avLst/>
          </a:prstGeom>
          <a:solidFill>
            <a:srgbClr val="FDE3BA"/>
          </a:solidFill>
          <a:ln w="12700">
            <a:solidFill>
              <a:srgbClr val="000000"/>
            </a:solidFill>
            <a:miter lim="800000"/>
            <a:headEnd/>
            <a:tailEnd/>
          </a:ln>
          <a:effectLst/>
        </p:spPr>
        <p:txBody>
          <a:bodyPr lIns="90488" tIns="44450" rIns="90488" bIns="44450" anchor="ctr"/>
          <a:lstStyle/>
          <a:p>
            <a:pPr algn="ctr" eaLnBrk="0" hangingPunct="0">
              <a:lnSpc>
                <a:spcPct val="90000"/>
              </a:lnSpc>
            </a:pPr>
            <a:r>
              <a:rPr lang="fr-FR" sz="2000" b="1" dirty="0">
                <a:solidFill>
                  <a:srgbClr val="000000"/>
                </a:solidFill>
                <a:latin typeface="Arial" pitchFamily="34" charset="0"/>
              </a:rPr>
              <a:t>Tevatron</a:t>
            </a:r>
          </a:p>
        </p:txBody>
      </p:sp>
      <p:sp>
        <p:nvSpPr>
          <p:cNvPr id="280620" name="Rectangle 44"/>
          <p:cNvSpPr>
            <a:spLocks noChangeArrowheads="1"/>
          </p:cNvSpPr>
          <p:nvPr/>
        </p:nvSpPr>
        <p:spPr bwMode="auto">
          <a:xfrm>
            <a:off x="1792288" y="3716338"/>
            <a:ext cx="1112837"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4 ns</a:t>
            </a:r>
          </a:p>
        </p:txBody>
      </p:sp>
      <p:sp>
        <p:nvSpPr>
          <p:cNvPr id="280621" name="Rectangle 45"/>
          <p:cNvSpPr>
            <a:spLocks noChangeArrowheads="1"/>
          </p:cNvSpPr>
          <p:nvPr/>
        </p:nvSpPr>
        <p:spPr bwMode="auto">
          <a:xfrm>
            <a:off x="1785938" y="4221163"/>
            <a:ext cx="1114425" cy="520700"/>
          </a:xfrm>
          <a:prstGeom prst="rect">
            <a:avLst/>
          </a:prstGeom>
          <a:solidFill>
            <a:srgbClr val="FDE3BA"/>
          </a:solidFill>
          <a:ln w="12700">
            <a:solidFill>
              <a:srgbClr val="000000"/>
            </a:solidFill>
            <a:miter lim="800000"/>
            <a:headEnd/>
            <a:tailEnd/>
          </a:ln>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396 ns</a:t>
            </a:r>
          </a:p>
        </p:txBody>
      </p:sp>
      <p:sp>
        <p:nvSpPr>
          <p:cNvPr id="280622" name="Rectangle 46"/>
          <p:cNvSpPr>
            <a:spLocks noChangeArrowheads="1"/>
          </p:cNvSpPr>
          <p:nvPr/>
        </p:nvSpPr>
        <p:spPr bwMode="auto">
          <a:xfrm>
            <a:off x="2917825" y="3716338"/>
            <a:ext cx="11128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150K</a:t>
            </a:r>
          </a:p>
        </p:txBody>
      </p:sp>
      <p:sp>
        <p:nvSpPr>
          <p:cNvPr id="280623" name="Rectangle 47"/>
          <p:cNvSpPr>
            <a:spLocks noChangeArrowheads="1"/>
          </p:cNvSpPr>
          <p:nvPr/>
        </p:nvSpPr>
        <p:spPr bwMode="auto">
          <a:xfrm>
            <a:off x="2911475" y="4221163"/>
            <a:ext cx="1114425" cy="520700"/>
          </a:xfrm>
          <a:prstGeom prst="rect">
            <a:avLst/>
          </a:prstGeom>
          <a:solidFill>
            <a:srgbClr val="FDE3BA"/>
          </a:solidFill>
          <a:ln w="12700">
            <a:solidFill>
              <a:srgbClr val="000000"/>
            </a:solidFill>
            <a:miter lim="800000"/>
            <a:headEnd/>
            <a:tailEnd/>
          </a:ln>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 800 K</a:t>
            </a:r>
          </a:p>
        </p:txBody>
      </p:sp>
      <p:sp>
        <p:nvSpPr>
          <p:cNvPr id="280624" name="Rectangle 48"/>
          <p:cNvSpPr>
            <a:spLocks noChangeArrowheads="1"/>
          </p:cNvSpPr>
          <p:nvPr/>
        </p:nvSpPr>
        <p:spPr bwMode="auto">
          <a:xfrm>
            <a:off x="4043363" y="3716338"/>
            <a:ext cx="1112837"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2 KHz</a:t>
            </a:r>
          </a:p>
        </p:txBody>
      </p:sp>
      <p:sp>
        <p:nvSpPr>
          <p:cNvPr id="280625" name="Rectangle 49"/>
          <p:cNvSpPr>
            <a:spLocks noChangeArrowheads="1"/>
          </p:cNvSpPr>
          <p:nvPr/>
        </p:nvSpPr>
        <p:spPr bwMode="auto">
          <a:xfrm>
            <a:off x="4037013" y="4221163"/>
            <a:ext cx="1112837" cy="520700"/>
          </a:xfrm>
          <a:prstGeom prst="rect">
            <a:avLst/>
          </a:prstGeom>
          <a:solidFill>
            <a:srgbClr val="FDE3BA"/>
          </a:solidFill>
          <a:ln w="12700">
            <a:solidFill>
              <a:srgbClr val="000000"/>
            </a:solidFill>
            <a:miter lim="800000"/>
            <a:headEnd/>
            <a:tailEnd/>
          </a:ln>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10 - 50 KHz</a:t>
            </a:r>
          </a:p>
        </p:txBody>
      </p:sp>
      <p:sp>
        <p:nvSpPr>
          <p:cNvPr id="280626" name="Rectangle 50"/>
          <p:cNvSpPr>
            <a:spLocks noChangeArrowheads="1"/>
          </p:cNvSpPr>
          <p:nvPr/>
        </p:nvSpPr>
        <p:spPr bwMode="auto">
          <a:xfrm>
            <a:off x="5168900" y="3716338"/>
            <a:ext cx="11128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400 Mbit/s</a:t>
            </a:r>
          </a:p>
        </p:txBody>
      </p:sp>
      <p:sp>
        <p:nvSpPr>
          <p:cNvPr id="280627" name="Rectangle 51"/>
          <p:cNvSpPr>
            <a:spLocks noChangeArrowheads="1"/>
          </p:cNvSpPr>
          <p:nvPr/>
        </p:nvSpPr>
        <p:spPr bwMode="auto">
          <a:xfrm>
            <a:off x="5162550" y="4221163"/>
            <a:ext cx="1112838" cy="520700"/>
          </a:xfrm>
          <a:prstGeom prst="rect">
            <a:avLst/>
          </a:prstGeom>
          <a:solidFill>
            <a:srgbClr val="FDE3BA"/>
          </a:solidFill>
          <a:ln w="12700">
            <a:solidFill>
              <a:srgbClr val="000000"/>
            </a:solidFill>
            <a:miter lim="800000"/>
            <a:headEnd/>
            <a:tailEnd/>
          </a:ln>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4-10 Gbit/sec</a:t>
            </a:r>
          </a:p>
        </p:txBody>
      </p:sp>
      <p:sp>
        <p:nvSpPr>
          <p:cNvPr id="280628" name="Rectangle 52"/>
          <p:cNvSpPr>
            <a:spLocks noChangeArrowheads="1"/>
          </p:cNvSpPr>
          <p:nvPr/>
        </p:nvSpPr>
        <p:spPr bwMode="auto">
          <a:xfrm>
            <a:off x="6292850" y="3716338"/>
            <a:ext cx="13033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1000 MIPS</a:t>
            </a:r>
          </a:p>
        </p:txBody>
      </p:sp>
      <p:sp>
        <p:nvSpPr>
          <p:cNvPr id="280629" name="Rectangle 53"/>
          <p:cNvSpPr>
            <a:spLocks noChangeArrowheads="1"/>
          </p:cNvSpPr>
          <p:nvPr/>
        </p:nvSpPr>
        <p:spPr bwMode="auto">
          <a:xfrm>
            <a:off x="6288088" y="4221163"/>
            <a:ext cx="1308100" cy="520700"/>
          </a:xfrm>
          <a:prstGeom prst="rect">
            <a:avLst/>
          </a:prstGeom>
          <a:solidFill>
            <a:srgbClr val="FDE3BA"/>
          </a:solidFill>
          <a:ln w="12700">
            <a:solidFill>
              <a:srgbClr val="000000"/>
            </a:solidFill>
            <a:miter lim="800000"/>
            <a:headEnd/>
            <a:tailEnd/>
          </a:ln>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5.10</a:t>
            </a:r>
            <a:r>
              <a:rPr lang="fr-FR" sz="1600" b="1" baseline="30000">
                <a:solidFill>
                  <a:srgbClr val="080808"/>
                </a:solidFill>
                <a:latin typeface="Arial" pitchFamily="34" charset="0"/>
              </a:rPr>
              <a:t>4 </a:t>
            </a:r>
            <a:r>
              <a:rPr lang="fr-FR" sz="1600" b="1">
                <a:solidFill>
                  <a:srgbClr val="080808"/>
                </a:solidFill>
                <a:latin typeface="Arial" pitchFamily="34" charset="0"/>
              </a:rPr>
              <a:t>MIPS</a:t>
            </a:r>
          </a:p>
        </p:txBody>
      </p:sp>
      <p:sp>
        <p:nvSpPr>
          <p:cNvPr id="280630" name="Rectangle 54"/>
          <p:cNvSpPr>
            <a:spLocks noChangeArrowheads="1"/>
          </p:cNvSpPr>
          <p:nvPr/>
        </p:nvSpPr>
        <p:spPr bwMode="auto">
          <a:xfrm>
            <a:off x="7604125" y="3716338"/>
            <a:ext cx="1289050"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400</a:t>
            </a:r>
          </a:p>
        </p:txBody>
      </p:sp>
      <p:sp>
        <p:nvSpPr>
          <p:cNvPr id="280631" name="Rectangle 55"/>
          <p:cNvSpPr>
            <a:spLocks noChangeArrowheads="1"/>
          </p:cNvSpPr>
          <p:nvPr/>
        </p:nvSpPr>
        <p:spPr bwMode="auto">
          <a:xfrm>
            <a:off x="7599363" y="4221163"/>
            <a:ext cx="1293812" cy="520700"/>
          </a:xfrm>
          <a:prstGeom prst="rect">
            <a:avLst/>
          </a:prstGeom>
          <a:solidFill>
            <a:srgbClr val="FDE3BA"/>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500</a:t>
            </a:r>
          </a:p>
        </p:txBody>
      </p:sp>
      <p:sp>
        <p:nvSpPr>
          <p:cNvPr id="280632" name="Rectangle 56"/>
          <p:cNvSpPr>
            <a:spLocks noChangeArrowheads="1"/>
          </p:cNvSpPr>
          <p:nvPr/>
        </p:nvSpPr>
        <p:spPr bwMode="auto">
          <a:xfrm>
            <a:off x="1200150" y="3989388"/>
            <a:ext cx="631825" cy="309562"/>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i="1">
                <a:solidFill>
                  <a:srgbClr val="FF0000"/>
                </a:solidFill>
                <a:latin typeface="Arial" pitchFamily="34" charset="0"/>
              </a:rPr>
              <a:t>1999</a:t>
            </a:r>
          </a:p>
        </p:txBody>
      </p:sp>
      <p:sp>
        <p:nvSpPr>
          <p:cNvPr id="280633" name="Rectangle 57"/>
          <p:cNvSpPr>
            <a:spLocks noChangeArrowheads="1"/>
          </p:cNvSpPr>
          <p:nvPr/>
        </p:nvSpPr>
        <p:spPr bwMode="auto">
          <a:xfrm>
            <a:off x="1193800" y="4513263"/>
            <a:ext cx="631825" cy="309562"/>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i="1">
                <a:solidFill>
                  <a:srgbClr val="FF0000"/>
                </a:solidFill>
                <a:latin typeface="Arial" pitchFamily="34" charset="0"/>
              </a:rPr>
              <a:t>2002</a:t>
            </a:r>
          </a:p>
        </p:txBody>
      </p:sp>
      <p:sp>
        <p:nvSpPr>
          <p:cNvPr id="280634" name="Rectangle 58"/>
          <p:cNvSpPr>
            <a:spLocks noChangeArrowheads="1"/>
          </p:cNvSpPr>
          <p:nvPr/>
        </p:nvSpPr>
        <p:spPr bwMode="auto">
          <a:xfrm>
            <a:off x="7599363" y="4741863"/>
            <a:ext cx="1293812" cy="520700"/>
          </a:xfrm>
          <a:prstGeom prst="rect">
            <a:avLst/>
          </a:prstGeom>
          <a:solidFill>
            <a:srgbClr val="FFFFCC"/>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dirty="0">
                <a:latin typeface="Arial" pitchFamily="34" charset="0"/>
              </a:rPr>
              <a:t>2500</a:t>
            </a:r>
          </a:p>
        </p:txBody>
      </p:sp>
      <p:sp>
        <p:nvSpPr>
          <p:cNvPr id="280635" name="Rectangle 59"/>
          <p:cNvSpPr>
            <a:spLocks noChangeArrowheads="1"/>
          </p:cNvSpPr>
          <p:nvPr/>
        </p:nvSpPr>
        <p:spPr bwMode="auto">
          <a:xfrm>
            <a:off x="7599363" y="6002338"/>
            <a:ext cx="1293812" cy="520700"/>
          </a:xfrm>
          <a:prstGeom prst="rect">
            <a:avLst/>
          </a:prstGeom>
          <a:solidFill>
            <a:srgbClr val="CCFF99"/>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CC0099"/>
                </a:solidFill>
                <a:latin typeface="Arial" pitchFamily="34" charset="0"/>
              </a:rPr>
              <a:t>&gt; 3000 ?</a:t>
            </a:r>
          </a:p>
        </p:txBody>
      </p:sp>
      <p:sp>
        <p:nvSpPr>
          <p:cNvPr id="280636" name="Line 60"/>
          <p:cNvSpPr>
            <a:spLocks noChangeShapeType="1"/>
          </p:cNvSpPr>
          <p:nvPr/>
        </p:nvSpPr>
        <p:spPr bwMode="auto">
          <a:xfrm flipH="1">
            <a:off x="8675688" y="4994275"/>
            <a:ext cx="492125" cy="0"/>
          </a:xfrm>
          <a:prstGeom prst="line">
            <a:avLst/>
          </a:prstGeom>
          <a:noFill/>
          <a:ln w="57150">
            <a:solidFill>
              <a:srgbClr val="CCFFCC"/>
            </a:solidFill>
            <a:round/>
            <a:headEnd/>
            <a:tailEnd type="triangle" w="med" len="med"/>
          </a:ln>
          <a:effectLst/>
        </p:spPr>
        <p:txBody>
          <a:bodyPr/>
          <a:lstStyle/>
          <a:p>
            <a:endParaRPr lang="zh-CN" altLang="en-US"/>
          </a:p>
        </p:txBody>
      </p:sp>
      <p:sp>
        <p:nvSpPr>
          <p:cNvPr id="280637" name="Line 61"/>
          <p:cNvSpPr>
            <a:spLocks noChangeShapeType="1"/>
          </p:cNvSpPr>
          <p:nvPr/>
        </p:nvSpPr>
        <p:spPr bwMode="auto">
          <a:xfrm flipH="1">
            <a:off x="8688388" y="6269038"/>
            <a:ext cx="492125" cy="0"/>
          </a:xfrm>
          <a:prstGeom prst="line">
            <a:avLst/>
          </a:prstGeom>
          <a:noFill/>
          <a:ln w="57150">
            <a:solidFill>
              <a:srgbClr val="FFFF00"/>
            </a:solidFill>
            <a:round/>
            <a:headEnd/>
            <a:tailEnd type="triangle" w="med" len="med"/>
          </a:ln>
          <a:effectLst/>
        </p:spPr>
        <p:txBody>
          <a:bodyPr/>
          <a:lstStyle/>
          <a:p>
            <a:endParaRPr lang="zh-CN" altLang="en-US"/>
          </a:p>
        </p:txBody>
      </p:sp>
      <p:sp>
        <p:nvSpPr>
          <p:cNvPr id="280638" name="Rectangle 62"/>
          <p:cNvSpPr>
            <a:spLocks noChangeArrowheads="1"/>
          </p:cNvSpPr>
          <p:nvPr/>
        </p:nvSpPr>
        <p:spPr bwMode="auto">
          <a:xfrm>
            <a:off x="468313" y="3006725"/>
            <a:ext cx="1323975" cy="520700"/>
          </a:xfrm>
          <a:prstGeom prst="rect">
            <a:avLst/>
          </a:prstGeom>
          <a:solidFill>
            <a:srgbClr val="CC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altLang="zh-CN" b="1">
                <a:solidFill>
                  <a:srgbClr val="000000"/>
                </a:solidFill>
                <a:latin typeface="Arial" pitchFamily="34" charset="0"/>
              </a:rPr>
              <a:t>BESI/II</a:t>
            </a:r>
          </a:p>
        </p:txBody>
      </p:sp>
      <p:sp>
        <p:nvSpPr>
          <p:cNvPr id="280639" name="Rectangle 63"/>
          <p:cNvSpPr>
            <a:spLocks noChangeArrowheads="1"/>
          </p:cNvSpPr>
          <p:nvPr/>
        </p:nvSpPr>
        <p:spPr bwMode="auto">
          <a:xfrm>
            <a:off x="1804988" y="3006725"/>
            <a:ext cx="1112837"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altLang="zh-CN" sz="1600" b="1">
                <a:solidFill>
                  <a:srgbClr val="080808"/>
                </a:solidFill>
                <a:latin typeface="Arial" pitchFamily="34" charset="0"/>
              </a:rPr>
              <a:t>800n</a:t>
            </a:r>
            <a:r>
              <a:rPr lang="fr-FR" sz="1600" b="1">
                <a:solidFill>
                  <a:srgbClr val="080808"/>
                </a:solidFill>
                <a:latin typeface="Arial" pitchFamily="34" charset="0"/>
              </a:rPr>
              <a:t>sec</a:t>
            </a:r>
          </a:p>
        </p:txBody>
      </p:sp>
      <p:sp>
        <p:nvSpPr>
          <p:cNvPr id="280640" name="Rectangle 64"/>
          <p:cNvSpPr>
            <a:spLocks noChangeArrowheads="1"/>
          </p:cNvSpPr>
          <p:nvPr/>
        </p:nvSpPr>
        <p:spPr bwMode="auto">
          <a:xfrm>
            <a:off x="2930525" y="3006725"/>
            <a:ext cx="11128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 - </a:t>
            </a:r>
          </a:p>
        </p:txBody>
      </p:sp>
      <p:sp>
        <p:nvSpPr>
          <p:cNvPr id="280641" name="Rectangle 65"/>
          <p:cNvSpPr>
            <a:spLocks noChangeArrowheads="1"/>
          </p:cNvSpPr>
          <p:nvPr/>
        </p:nvSpPr>
        <p:spPr bwMode="auto">
          <a:xfrm>
            <a:off x="4056063" y="3006725"/>
            <a:ext cx="1112837"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altLang="zh-CN" sz="1600" b="1">
                <a:solidFill>
                  <a:srgbClr val="080808"/>
                </a:solidFill>
                <a:latin typeface="Arial" pitchFamily="34" charset="0"/>
              </a:rPr>
              <a:t>15</a:t>
            </a:r>
            <a:endParaRPr lang="fr-FR" sz="1600" b="1">
              <a:solidFill>
                <a:srgbClr val="080808"/>
              </a:solidFill>
              <a:latin typeface="Arial" pitchFamily="34" charset="0"/>
            </a:endParaRPr>
          </a:p>
        </p:txBody>
      </p:sp>
      <p:sp>
        <p:nvSpPr>
          <p:cNvPr id="280642" name="Rectangle 66"/>
          <p:cNvSpPr>
            <a:spLocks noChangeArrowheads="1"/>
          </p:cNvSpPr>
          <p:nvPr/>
        </p:nvSpPr>
        <p:spPr bwMode="auto">
          <a:xfrm>
            <a:off x="5181600" y="3006725"/>
            <a:ext cx="11128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endParaRPr lang="fr-FR" sz="1600" b="1">
              <a:solidFill>
                <a:srgbClr val="080808"/>
              </a:solidFill>
              <a:latin typeface="Arial" pitchFamily="34" charset="0"/>
            </a:endParaRPr>
          </a:p>
        </p:txBody>
      </p:sp>
      <p:sp>
        <p:nvSpPr>
          <p:cNvPr id="280643" name="Rectangle 67"/>
          <p:cNvSpPr>
            <a:spLocks noChangeArrowheads="1"/>
          </p:cNvSpPr>
          <p:nvPr/>
        </p:nvSpPr>
        <p:spPr bwMode="auto">
          <a:xfrm>
            <a:off x="6305550" y="3006725"/>
            <a:ext cx="12906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endParaRPr lang="fr-FR" altLang="zh-CN" sz="1600" b="1">
              <a:solidFill>
                <a:srgbClr val="080808"/>
              </a:solidFill>
              <a:latin typeface="Arial" pitchFamily="34" charset="0"/>
            </a:endParaRPr>
          </a:p>
        </p:txBody>
      </p:sp>
      <p:sp>
        <p:nvSpPr>
          <p:cNvPr id="280644" name="Rectangle 68"/>
          <p:cNvSpPr>
            <a:spLocks noChangeArrowheads="1"/>
          </p:cNvSpPr>
          <p:nvPr/>
        </p:nvSpPr>
        <p:spPr bwMode="auto">
          <a:xfrm>
            <a:off x="7616825" y="3006725"/>
            <a:ext cx="1276350"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endParaRPr lang="fr-FR" sz="1600" b="1">
              <a:solidFill>
                <a:srgbClr val="080808"/>
              </a:solidFill>
              <a:latin typeface="Arial" pitchFamily="34" charset="0"/>
            </a:endParaRPr>
          </a:p>
        </p:txBody>
      </p:sp>
      <p:sp>
        <p:nvSpPr>
          <p:cNvPr id="280645" name="Rectangle 69"/>
          <p:cNvSpPr>
            <a:spLocks noChangeArrowheads="1"/>
          </p:cNvSpPr>
          <p:nvPr/>
        </p:nvSpPr>
        <p:spPr bwMode="auto">
          <a:xfrm>
            <a:off x="1212850" y="3290888"/>
            <a:ext cx="631825" cy="309562"/>
          </a:xfrm>
          <a:prstGeom prst="rect">
            <a:avLst/>
          </a:prstGeom>
          <a:solidFill>
            <a:srgbClr val="CCFFFF"/>
          </a:solidFill>
          <a:ln w="9525">
            <a:noFill/>
            <a:miter lim="800000"/>
            <a:headEnd/>
            <a:tailEnd/>
          </a:ln>
          <a:effectLst/>
        </p:spPr>
        <p:txBody>
          <a:bodyPr wrap="none" lIns="90488" tIns="44450" rIns="90488" bIns="44450">
            <a:spAutoFit/>
          </a:bodyPr>
          <a:lstStyle/>
          <a:p>
            <a:pPr eaLnBrk="0" hangingPunct="0">
              <a:lnSpc>
                <a:spcPct val="90000"/>
              </a:lnSpc>
            </a:pPr>
            <a:r>
              <a:rPr lang="fr-FR" sz="1600" b="1" i="1">
                <a:solidFill>
                  <a:srgbClr val="FF0000"/>
                </a:solidFill>
                <a:latin typeface="Arial" pitchFamily="34" charset="0"/>
              </a:rPr>
              <a:t>1989</a:t>
            </a:r>
          </a:p>
        </p:txBody>
      </p:sp>
      <p:sp>
        <p:nvSpPr>
          <p:cNvPr id="280646" name="Rectangle 70"/>
          <p:cNvSpPr>
            <a:spLocks noChangeArrowheads="1"/>
          </p:cNvSpPr>
          <p:nvPr/>
        </p:nvSpPr>
        <p:spPr bwMode="auto">
          <a:xfrm>
            <a:off x="455613" y="5438775"/>
            <a:ext cx="1323975" cy="520700"/>
          </a:xfrm>
          <a:prstGeom prst="rect">
            <a:avLst/>
          </a:prstGeom>
          <a:solidFill>
            <a:srgbClr val="CC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b="1">
                <a:solidFill>
                  <a:srgbClr val="000000"/>
                </a:solidFill>
                <a:latin typeface="Arial" pitchFamily="34" charset="0"/>
              </a:rPr>
              <a:t>B</a:t>
            </a:r>
            <a:r>
              <a:rPr lang="fr-FR" altLang="zh-CN" b="1">
                <a:solidFill>
                  <a:srgbClr val="000000"/>
                </a:solidFill>
                <a:latin typeface="Arial" pitchFamily="34" charset="0"/>
              </a:rPr>
              <a:t>ESIII</a:t>
            </a:r>
            <a:endParaRPr lang="fr-FR" b="1">
              <a:solidFill>
                <a:srgbClr val="000000"/>
              </a:solidFill>
              <a:latin typeface="Arial" pitchFamily="34" charset="0"/>
            </a:endParaRPr>
          </a:p>
        </p:txBody>
      </p:sp>
      <p:sp>
        <p:nvSpPr>
          <p:cNvPr id="280647" name="Rectangle 71"/>
          <p:cNvSpPr>
            <a:spLocks noChangeArrowheads="1"/>
          </p:cNvSpPr>
          <p:nvPr/>
        </p:nvSpPr>
        <p:spPr bwMode="auto">
          <a:xfrm>
            <a:off x="1792288" y="5438775"/>
            <a:ext cx="1112837"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altLang="zh-CN" sz="1600" b="1">
                <a:solidFill>
                  <a:srgbClr val="080808"/>
                </a:solidFill>
                <a:latin typeface="Arial" pitchFamily="34" charset="0"/>
              </a:rPr>
              <a:t>8</a:t>
            </a:r>
            <a:r>
              <a:rPr lang="fr-FR" sz="1600" b="1">
                <a:solidFill>
                  <a:srgbClr val="080808"/>
                </a:solidFill>
                <a:latin typeface="Arial" pitchFamily="34" charset="0"/>
              </a:rPr>
              <a:t> ns</a:t>
            </a:r>
          </a:p>
        </p:txBody>
      </p:sp>
      <p:sp>
        <p:nvSpPr>
          <p:cNvPr id="280648" name="Rectangle 72"/>
          <p:cNvSpPr>
            <a:spLocks noChangeArrowheads="1"/>
          </p:cNvSpPr>
          <p:nvPr/>
        </p:nvSpPr>
        <p:spPr bwMode="auto">
          <a:xfrm>
            <a:off x="2917825" y="5438775"/>
            <a:ext cx="11128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1</a:t>
            </a:r>
            <a:r>
              <a:rPr lang="fr-FR" altLang="zh-CN" sz="1600" b="1">
                <a:solidFill>
                  <a:srgbClr val="080808"/>
                </a:solidFill>
                <a:latin typeface="Arial" pitchFamily="34" charset="0"/>
              </a:rPr>
              <a:t>0</a:t>
            </a:r>
            <a:r>
              <a:rPr lang="fr-FR" sz="1600" b="1">
                <a:solidFill>
                  <a:srgbClr val="080808"/>
                </a:solidFill>
                <a:latin typeface="Arial" pitchFamily="34" charset="0"/>
              </a:rPr>
              <a:t>0K</a:t>
            </a:r>
          </a:p>
        </p:txBody>
      </p:sp>
      <p:sp>
        <p:nvSpPr>
          <p:cNvPr id="280649" name="Rectangle 73"/>
          <p:cNvSpPr>
            <a:spLocks noChangeArrowheads="1"/>
          </p:cNvSpPr>
          <p:nvPr/>
        </p:nvSpPr>
        <p:spPr bwMode="auto">
          <a:xfrm>
            <a:off x="4043363" y="5438775"/>
            <a:ext cx="1112837"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altLang="zh-CN" sz="1600" b="1">
                <a:solidFill>
                  <a:srgbClr val="080808"/>
                </a:solidFill>
                <a:latin typeface="Arial" pitchFamily="34" charset="0"/>
              </a:rPr>
              <a:t>4</a:t>
            </a:r>
            <a:r>
              <a:rPr lang="fr-FR" sz="1600" b="1">
                <a:solidFill>
                  <a:srgbClr val="080808"/>
                </a:solidFill>
                <a:latin typeface="Arial" pitchFamily="34" charset="0"/>
              </a:rPr>
              <a:t> KHz</a:t>
            </a:r>
          </a:p>
        </p:txBody>
      </p:sp>
      <p:sp>
        <p:nvSpPr>
          <p:cNvPr id="280650" name="Rectangle 74"/>
          <p:cNvSpPr>
            <a:spLocks noChangeArrowheads="1"/>
          </p:cNvSpPr>
          <p:nvPr/>
        </p:nvSpPr>
        <p:spPr bwMode="auto">
          <a:xfrm>
            <a:off x="5168900" y="5438775"/>
            <a:ext cx="11128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r>
              <a:rPr lang="fr-FR" sz="1600" b="1">
                <a:solidFill>
                  <a:srgbClr val="080808"/>
                </a:solidFill>
                <a:latin typeface="Arial" pitchFamily="34" charset="0"/>
              </a:rPr>
              <a:t>400 Mbit/s</a:t>
            </a:r>
          </a:p>
        </p:txBody>
      </p:sp>
      <p:sp>
        <p:nvSpPr>
          <p:cNvPr id="280651" name="Rectangle 75"/>
          <p:cNvSpPr>
            <a:spLocks noChangeArrowheads="1"/>
          </p:cNvSpPr>
          <p:nvPr/>
        </p:nvSpPr>
        <p:spPr bwMode="auto">
          <a:xfrm>
            <a:off x="6292850" y="5438775"/>
            <a:ext cx="1303338"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endParaRPr lang="fr-FR" sz="1600" b="1">
              <a:solidFill>
                <a:srgbClr val="080808"/>
              </a:solidFill>
              <a:latin typeface="Arial" pitchFamily="34" charset="0"/>
            </a:endParaRPr>
          </a:p>
        </p:txBody>
      </p:sp>
      <p:sp>
        <p:nvSpPr>
          <p:cNvPr id="280652" name="Rectangle 76"/>
          <p:cNvSpPr>
            <a:spLocks noChangeArrowheads="1"/>
          </p:cNvSpPr>
          <p:nvPr/>
        </p:nvSpPr>
        <p:spPr bwMode="auto">
          <a:xfrm>
            <a:off x="7604125" y="5438775"/>
            <a:ext cx="1289050" cy="520700"/>
          </a:xfrm>
          <a:prstGeom prst="rect">
            <a:avLst/>
          </a:prstGeom>
          <a:solidFill>
            <a:srgbClr val="FFFFFF"/>
          </a:solidFill>
          <a:ln w="12700">
            <a:solidFill>
              <a:srgbClr val="000000"/>
            </a:solidFill>
            <a:miter lim="800000"/>
            <a:headEnd/>
            <a:tailEnd/>
          </a:ln>
          <a:effectLst>
            <a:outerShdw dist="107763" dir="2700000" algn="ctr" rotWithShape="0">
              <a:schemeClr val="accent1"/>
            </a:outerShdw>
          </a:effectLst>
        </p:spPr>
        <p:txBody>
          <a:bodyPr lIns="90488" tIns="44450" rIns="90488" bIns="44450" anchor="ctr"/>
          <a:lstStyle/>
          <a:p>
            <a:pPr algn="ctr" eaLnBrk="0" hangingPunct="0">
              <a:lnSpc>
                <a:spcPct val="90000"/>
              </a:lnSpc>
            </a:pPr>
            <a:endParaRPr lang="fr-FR" sz="1600" b="1">
              <a:solidFill>
                <a:srgbClr val="080808"/>
              </a:solidFill>
              <a:latin typeface="Arial" pitchFamily="34" charset="0"/>
            </a:endParaRPr>
          </a:p>
        </p:txBody>
      </p:sp>
      <p:sp>
        <p:nvSpPr>
          <p:cNvPr id="280653" name="Rectangle 77"/>
          <p:cNvSpPr>
            <a:spLocks noChangeArrowheads="1"/>
          </p:cNvSpPr>
          <p:nvPr/>
        </p:nvSpPr>
        <p:spPr bwMode="auto">
          <a:xfrm>
            <a:off x="1200150" y="5711825"/>
            <a:ext cx="631825" cy="309563"/>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altLang="zh-CN" sz="1600" b="1" i="1">
                <a:solidFill>
                  <a:srgbClr val="FF0000"/>
                </a:solidFill>
                <a:latin typeface="Arial" pitchFamily="34" charset="0"/>
              </a:rPr>
              <a:t>2008</a:t>
            </a:r>
          </a:p>
        </p:txBody>
      </p:sp>
      <p:sp>
        <p:nvSpPr>
          <p:cNvPr id="280654" name="Line 78"/>
          <p:cNvSpPr>
            <a:spLocks noChangeShapeType="1"/>
          </p:cNvSpPr>
          <p:nvPr/>
        </p:nvSpPr>
        <p:spPr bwMode="auto">
          <a:xfrm>
            <a:off x="34925" y="5734050"/>
            <a:ext cx="479425" cy="0"/>
          </a:xfrm>
          <a:prstGeom prst="line">
            <a:avLst/>
          </a:prstGeom>
          <a:noFill/>
          <a:ln w="57150">
            <a:solidFill>
              <a:srgbClr val="FF0000"/>
            </a:solidFill>
            <a:round/>
            <a:headEnd/>
            <a:tailEnd type="triangle" w="med" len="med"/>
          </a:ln>
          <a:effectLst/>
        </p:spPr>
        <p:txBody>
          <a:bodyPr/>
          <a:lstStyle/>
          <a:p>
            <a:endParaRPr lang="zh-CN" altLang="en-US"/>
          </a:p>
        </p:txBody>
      </p:sp>
    </p:spTree>
    <p:extLst>
      <p:ext uri="{BB962C8B-B14F-4D97-AF65-F5344CB8AC3E}">
        <p14:creationId xmlns:p14="http://schemas.microsoft.com/office/powerpoint/2010/main" val="28930070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3" name="Rectangle 5"/>
          <p:cNvSpPr>
            <a:spLocks noChangeArrowheads="1"/>
          </p:cNvSpPr>
          <p:nvPr/>
        </p:nvSpPr>
        <p:spPr bwMode="auto">
          <a:xfrm>
            <a:off x="897186" y="764704"/>
            <a:ext cx="7956550" cy="5549211"/>
          </a:xfrm>
          <a:prstGeom prst="rect">
            <a:avLst/>
          </a:prstGeom>
          <a:noFill/>
          <a:ln w="9525">
            <a:noFill/>
            <a:miter lim="800000"/>
            <a:headEnd/>
            <a:tailEnd/>
          </a:ln>
          <a:effectLst/>
        </p:spPr>
        <p:txBody>
          <a:bodyPr>
            <a:spAutoFit/>
          </a:bodyPr>
          <a:lstStyle/>
          <a:p>
            <a:pPr eaLnBrk="0" hangingPunct="0">
              <a:lnSpc>
                <a:spcPct val="90000"/>
              </a:lnSpc>
              <a:spcBef>
                <a:spcPct val="20000"/>
              </a:spcBef>
            </a:pPr>
            <a:r>
              <a:rPr lang="en-US" sz="2400" b="1" dirty="0">
                <a:solidFill>
                  <a:srgbClr val="66FFFF"/>
                </a:solidFill>
                <a:latin typeface="Comic Sans MS" pitchFamily="66" charset="0"/>
              </a:rPr>
              <a:t>Required rejection is orders of magnitude</a:t>
            </a:r>
            <a:endParaRPr lang="en-US" sz="2400" b="1" dirty="0">
              <a:solidFill>
                <a:srgbClr val="FF0000"/>
              </a:solidFill>
              <a:latin typeface="Comic Sans MS" pitchFamily="66" charset="0"/>
            </a:endParaRPr>
          </a:p>
          <a:p>
            <a:pPr lvl="1" eaLnBrk="0" hangingPunct="0">
              <a:lnSpc>
                <a:spcPct val="90000"/>
              </a:lnSpc>
              <a:spcBef>
                <a:spcPct val="20000"/>
              </a:spcBef>
              <a:buFontTx/>
              <a:buChar char="–"/>
            </a:pPr>
            <a:r>
              <a:rPr lang="en-US" sz="2000" dirty="0">
                <a:latin typeface="Comic Sans MS" pitchFamily="66" charset="0"/>
              </a:rPr>
              <a:t>Algorithms to attain required rejection are too sophisticated.</a:t>
            </a:r>
          </a:p>
          <a:p>
            <a:pPr lvl="1" eaLnBrk="0" hangingPunct="0">
              <a:lnSpc>
                <a:spcPct val="90000"/>
              </a:lnSpc>
              <a:spcBef>
                <a:spcPct val="20000"/>
              </a:spcBef>
              <a:buFontTx/>
              <a:buChar char="–"/>
            </a:pPr>
            <a:r>
              <a:rPr lang="en-US" sz="2000" dirty="0">
                <a:latin typeface="Comic Sans MS" pitchFamily="66" charset="0"/>
              </a:rPr>
              <a:t>Accelerator backgrounds can also contribute to the problem</a:t>
            </a:r>
          </a:p>
          <a:p>
            <a:pPr lvl="2" eaLnBrk="0" hangingPunct="0">
              <a:lnSpc>
                <a:spcPct val="90000"/>
              </a:lnSpc>
              <a:spcBef>
                <a:spcPct val="20000"/>
              </a:spcBef>
            </a:pPr>
            <a:r>
              <a:rPr lang="en-US" sz="1800" dirty="0">
                <a:latin typeface="Comic Sans MS" pitchFamily="66" charset="0"/>
              </a:rPr>
              <a:t> </a:t>
            </a:r>
            <a:r>
              <a:rPr lang="en-US" sz="1800" dirty="0">
                <a:latin typeface="Comic Sans MS" pitchFamily="66" charset="0"/>
                <a:sym typeface="Wingdings" pitchFamily="2" charset="2"/>
              </a:rPr>
              <a:t> </a:t>
            </a:r>
            <a:r>
              <a:rPr lang="en-US" sz="1800" dirty="0" err="1">
                <a:latin typeface="Comic Sans MS" pitchFamily="66" charset="0"/>
              </a:rPr>
              <a:t>e</a:t>
            </a:r>
            <a:r>
              <a:rPr lang="en-US" sz="1800" baseline="30000" dirty="0" err="1">
                <a:latin typeface="Comic Sans MS" pitchFamily="66" charset="0"/>
              </a:rPr>
              <a:t>+</a:t>
            </a:r>
            <a:r>
              <a:rPr lang="en-US" sz="1800" dirty="0" err="1">
                <a:latin typeface="Comic Sans MS" pitchFamily="66" charset="0"/>
              </a:rPr>
              <a:t>e</a:t>
            </a:r>
            <a:r>
              <a:rPr lang="en-US" sz="1800" baseline="30000" dirty="0">
                <a:latin typeface="Comic Sans MS" pitchFamily="66" charset="0"/>
              </a:rPr>
              <a:t>-</a:t>
            </a:r>
            <a:r>
              <a:rPr lang="en-US" sz="1800" dirty="0">
                <a:latin typeface="Comic Sans MS" pitchFamily="66" charset="0"/>
              </a:rPr>
              <a:t> vs pp</a:t>
            </a:r>
            <a:endParaRPr lang="fr-FR" sz="1800" b="1" dirty="0">
              <a:latin typeface="Arial" pitchFamily="34" charset="0"/>
            </a:endParaRPr>
          </a:p>
          <a:p>
            <a:pPr eaLnBrk="0" hangingPunct="0">
              <a:lnSpc>
                <a:spcPct val="90000"/>
              </a:lnSpc>
              <a:spcBef>
                <a:spcPct val="20000"/>
              </a:spcBef>
            </a:pPr>
            <a:r>
              <a:rPr lang="en-US" sz="2400" b="1" dirty="0">
                <a:solidFill>
                  <a:srgbClr val="FFFF00"/>
                </a:solidFill>
                <a:latin typeface="Comic Sans MS" pitchFamily="66" charset="0"/>
              </a:rPr>
              <a:t>Level 1 is hardware based</a:t>
            </a:r>
            <a:endParaRPr lang="en-US" sz="2400" b="1" dirty="0">
              <a:solidFill>
                <a:srgbClr val="669900"/>
              </a:solidFill>
              <a:latin typeface="Comic Sans MS" pitchFamily="66" charset="0"/>
            </a:endParaRPr>
          </a:p>
          <a:p>
            <a:pPr lvl="1" eaLnBrk="0" hangingPunct="0">
              <a:lnSpc>
                <a:spcPct val="90000"/>
              </a:lnSpc>
              <a:spcBef>
                <a:spcPct val="20000"/>
              </a:spcBef>
              <a:buFontTx/>
              <a:buChar char="–"/>
            </a:pPr>
            <a:r>
              <a:rPr lang="en-US" sz="2000" dirty="0">
                <a:latin typeface="Comic Sans MS" pitchFamily="66" charset="0"/>
              </a:rPr>
              <a:t>Crude signatures (hits, local energy deposit over threshold…)</a:t>
            </a:r>
          </a:p>
          <a:p>
            <a:pPr lvl="1" eaLnBrk="0" hangingPunct="0">
              <a:lnSpc>
                <a:spcPct val="90000"/>
              </a:lnSpc>
              <a:spcBef>
                <a:spcPct val="20000"/>
              </a:spcBef>
              <a:buFontTx/>
              <a:buChar char="–"/>
            </a:pPr>
            <a:r>
              <a:rPr lang="en-US" sz="2000" dirty="0">
                <a:latin typeface="Comic Sans MS" pitchFamily="66" charset="0"/>
              </a:rPr>
              <a:t>Operates on reduced or coarse detector data</a:t>
            </a:r>
          </a:p>
          <a:p>
            <a:pPr eaLnBrk="0" hangingPunct="0">
              <a:lnSpc>
                <a:spcPct val="90000"/>
              </a:lnSpc>
              <a:spcBef>
                <a:spcPct val="20000"/>
              </a:spcBef>
            </a:pPr>
            <a:r>
              <a:rPr lang="en-US" sz="2400" b="1" dirty="0">
                <a:solidFill>
                  <a:srgbClr val="FFFF00"/>
                </a:solidFill>
                <a:latin typeface="Comic Sans MS" pitchFamily="66" charset="0"/>
              </a:rPr>
              <a:t>Level 2 is often a composite</a:t>
            </a:r>
            <a:endParaRPr lang="en-US" sz="2400" b="1" dirty="0">
              <a:solidFill>
                <a:schemeClr val="accent2"/>
              </a:solidFill>
              <a:latin typeface="Comic Sans MS" pitchFamily="66" charset="0"/>
            </a:endParaRPr>
          </a:p>
          <a:p>
            <a:pPr lvl="1" eaLnBrk="0" hangingPunct="0">
              <a:lnSpc>
                <a:spcPct val="90000"/>
              </a:lnSpc>
              <a:spcBef>
                <a:spcPct val="20000"/>
              </a:spcBef>
              <a:buFontTx/>
              <a:buChar char="–"/>
            </a:pPr>
            <a:r>
              <a:rPr lang="en-US" sz="2000" dirty="0">
                <a:solidFill>
                  <a:schemeClr val="accent2"/>
                </a:solidFill>
                <a:latin typeface="Comic Sans MS" pitchFamily="66" charset="0"/>
              </a:rPr>
              <a:t>Hardware</a:t>
            </a:r>
            <a:r>
              <a:rPr lang="en-US" sz="2000" dirty="0">
                <a:latin typeface="Comic Sans MS" pitchFamily="66" charset="0"/>
              </a:rPr>
              <a:t> to preprocess data</a:t>
            </a:r>
          </a:p>
          <a:p>
            <a:pPr lvl="2" eaLnBrk="0" hangingPunct="0">
              <a:lnSpc>
                <a:spcPct val="90000"/>
              </a:lnSpc>
              <a:spcBef>
                <a:spcPct val="20000"/>
              </a:spcBef>
              <a:buFontTx/>
              <a:buChar char="•"/>
            </a:pPr>
            <a:r>
              <a:rPr lang="en-US" sz="1600" dirty="0">
                <a:latin typeface="Comic Sans MS" pitchFamily="66" charset="0"/>
              </a:rPr>
              <a:t>Some </a:t>
            </a:r>
            <a:r>
              <a:rPr lang="en-US" sz="1600" dirty="0" err="1">
                <a:latin typeface="Comic Sans MS" pitchFamily="66" charset="0"/>
              </a:rPr>
              <a:t>Muon</a:t>
            </a:r>
            <a:r>
              <a:rPr lang="en-US" sz="1600" dirty="0">
                <a:latin typeface="Comic Sans MS" pitchFamily="66" charset="0"/>
              </a:rPr>
              <a:t> processors, </a:t>
            </a:r>
            <a:r>
              <a:rPr lang="en-US" sz="1600" dirty="0">
                <a:solidFill>
                  <a:srgbClr val="FFFF00"/>
                </a:solidFill>
                <a:latin typeface="Comic Sans MS" pitchFamily="66" charset="0"/>
              </a:rPr>
              <a:t>Silicon Triggers</a:t>
            </a:r>
            <a:endParaRPr lang="en-US" sz="1600" dirty="0">
              <a:solidFill>
                <a:srgbClr val="FF0000"/>
              </a:solidFill>
              <a:latin typeface="Comic Sans MS" pitchFamily="66" charset="0"/>
            </a:endParaRPr>
          </a:p>
          <a:p>
            <a:pPr lvl="1" eaLnBrk="0" hangingPunct="0">
              <a:lnSpc>
                <a:spcPct val="90000"/>
              </a:lnSpc>
              <a:spcBef>
                <a:spcPct val="20000"/>
              </a:spcBef>
              <a:buFontTx/>
              <a:buChar char="–"/>
            </a:pPr>
            <a:r>
              <a:rPr lang="en-US" sz="2000" dirty="0">
                <a:solidFill>
                  <a:schemeClr val="accent2"/>
                </a:solidFill>
                <a:latin typeface="Comic Sans MS" pitchFamily="66" charset="0"/>
              </a:rPr>
              <a:t>Software</a:t>
            </a:r>
            <a:r>
              <a:rPr lang="en-US" sz="2000" dirty="0">
                <a:latin typeface="Comic Sans MS" pitchFamily="66" charset="0"/>
              </a:rPr>
              <a:t> to combine</a:t>
            </a:r>
          </a:p>
          <a:p>
            <a:pPr lvl="2" eaLnBrk="0" hangingPunct="0">
              <a:lnSpc>
                <a:spcPct val="90000"/>
              </a:lnSpc>
              <a:spcBef>
                <a:spcPct val="20000"/>
              </a:spcBef>
              <a:buFontTx/>
              <a:buChar char="•"/>
            </a:pPr>
            <a:r>
              <a:rPr lang="en-US" sz="1600" dirty="0">
                <a:latin typeface="Comic Sans MS" pitchFamily="66" charset="0"/>
              </a:rPr>
              <a:t>Matches, Jet finders, etc.</a:t>
            </a:r>
          </a:p>
          <a:p>
            <a:pPr eaLnBrk="0" hangingPunct="0">
              <a:lnSpc>
                <a:spcPct val="90000"/>
              </a:lnSpc>
              <a:spcBef>
                <a:spcPct val="20000"/>
              </a:spcBef>
            </a:pPr>
            <a:r>
              <a:rPr lang="en-US" sz="2400" b="1" dirty="0">
                <a:solidFill>
                  <a:srgbClr val="FFFF00"/>
                </a:solidFill>
                <a:latin typeface="Comic Sans MS" pitchFamily="66" charset="0"/>
              </a:rPr>
              <a:t>Level 3 is a farm </a:t>
            </a:r>
            <a:r>
              <a:rPr lang="en-US" sz="2400" b="1" dirty="0">
                <a:solidFill>
                  <a:srgbClr val="FFFF00"/>
                </a:solidFill>
                <a:latin typeface="Comic Sans MS" pitchFamily="66" charset="0"/>
                <a:sym typeface="Wingdings" pitchFamily="2" charset="2"/>
              </a:rPr>
              <a:t></a:t>
            </a:r>
            <a:r>
              <a:rPr lang="en-US" sz="2400" b="1" dirty="0">
                <a:solidFill>
                  <a:srgbClr val="D60093"/>
                </a:solidFill>
                <a:latin typeface="Comic Sans MS" pitchFamily="66" charset="0"/>
                <a:sym typeface="Wingdings" pitchFamily="2" charset="2"/>
              </a:rPr>
              <a:t> </a:t>
            </a:r>
            <a:r>
              <a:rPr lang="en-US" dirty="0">
                <a:latin typeface="Comic Sans MS" pitchFamily="66" charset="0"/>
              </a:rPr>
              <a:t>General Purpose CPUs</a:t>
            </a:r>
          </a:p>
          <a:p>
            <a:pPr eaLnBrk="0" hangingPunct="0">
              <a:lnSpc>
                <a:spcPct val="90000"/>
              </a:lnSpc>
              <a:spcBef>
                <a:spcPct val="20000"/>
              </a:spcBef>
            </a:pPr>
            <a:endParaRPr lang="en-US" sz="2400" b="1" dirty="0">
              <a:solidFill>
                <a:srgbClr val="D60093"/>
              </a:solidFill>
              <a:latin typeface="Comic Sans MS" pitchFamily="66" charset="0"/>
            </a:endParaRPr>
          </a:p>
        </p:txBody>
      </p:sp>
      <p:sp>
        <p:nvSpPr>
          <p:cNvPr id="237572" name="Rectangle 4"/>
          <p:cNvSpPr>
            <a:spLocks noGrp="1" noChangeArrowheads="1"/>
          </p:cNvSpPr>
          <p:nvPr>
            <p:ph type="title"/>
          </p:nvPr>
        </p:nvSpPr>
        <p:spPr>
          <a:xfrm>
            <a:off x="1266825" y="70520"/>
            <a:ext cx="7454900" cy="838200"/>
          </a:xfrm>
          <a:noFill/>
          <a:ln/>
        </p:spPr>
        <p:txBody>
          <a:bodyPr/>
          <a:lstStyle/>
          <a:p>
            <a:pPr algn="l"/>
            <a:r>
              <a:rPr lang="en-US" altLang="zh-CN" sz="4000" dirty="0" smtClean="0"/>
              <a:t>Multilevel trigger widely used</a:t>
            </a:r>
            <a:endParaRPr lang="en-GB" altLang="zh-CN" sz="4000" dirty="0">
              <a:solidFill>
                <a:srgbClr val="669900"/>
              </a:solidFill>
            </a:endParaRPr>
          </a:p>
        </p:txBody>
      </p:sp>
      <p:sp>
        <p:nvSpPr>
          <p:cNvPr id="12" name="日期占位符 2"/>
          <p:cNvSpPr>
            <a:spLocks noGrp="1"/>
          </p:cNvSpPr>
          <p:nvPr>
            <p:ph type="dt" sz="half" idx="10"/>
          </p:nvPr>
        </p:nvSpPr>
        <p:spPr>
          <a:xfrm>
            <a:off x="395536" y="6212160"/>
            <a:ext cx="1905000" cy="457200"/>
          </a:xfrm>
        </p:spPr>
        <p:txBody>
          <a:bodyPr/>
          <a:lstStyle/>
          <a:p>
            <a:r>
              <a:rPr lang="en-US" altLang="zh-CN" dirty="0" smtClean="0"/>
              <a:t>2014-7-18 IHEP</a:t>
            </a:r>
            <a:endParaRPr lang="en-US" altLang="zh-CN" dirty="0"/>
          </a:p>
        </p:txBody>
      </p:sp>
      <p:sp>
        <p:nvSpPr>
          <p:cNvPr id="14" name="页脚占位符 4"/>
          <p:cNvSpPr>
            <a:spLocks noGrp="1"/>
          </p:cNvSpPr>
          <p:nvPr>
            <p:ph type="ftr" sz="quarter" idx="11"/>
          </p:nvPr>
        </p:nvSpPr>
        <p:spPr>
          <a:xfrm>
            <a:off x="2627784" y="6284168"/>
            <a:ext cx="2895600" cy="457200"/>
          </a:xfrm>
        </p:spPr>
        <p:txBody>
          <a:bodyPr/>
          <a:lstStyle/>
          <a:p>
            <a:r>
              <a:rPr lang="pt-BR" altLang="zh-CN" dirty="0" smtClean="0"/>
              <a:t>Z.-A. LIU     EPC Seminar</a:t>
            </a:r>
            <a:endParaRPr lang="en-US" altLang="zh-CN" dirty="0"/>
          </a:p>
        </p:txBody>
      </p:sp>
      <p:sp>
        <p:nvSpPr>
          <p:cNvPr id="13" name="灯片编号占位符 3"/>
          <p:cNvSpPr>
            <a:spLocks noGrp="1"/>
          </p:cNvSpPr>
          <p:nvPr>
            <p:ph type="sldNum" sz="quarter" idx="12"/>
          </p:nvPr>
        </p:nvSpPr>
        <p:spPr>
          <a:xfrm>
            <a:off x="6699448" y="6237312"/>
            <a:ext cx="1905000" cy="457200"/>
          </a:xfrm>
        </p:spPr>
        <p:txBody>
          <a:bodyPr/>
          <a:lstStyle/>
          <a:p>
            <a:fld id="{660ED812-B9C8-46F1-B99F-466CAF84BA80}" type="slidenum">
              <a:rPr lang="en-US" altLang="zh-CN"/>
              <a:pPr/>
              <a:t>72</a:t>
            </a:fld>
            <a:endParaRPr lang="en-US" altLang="zh-CN" dirty="0"/>
          </a:p>
        </p:txBody>
      </p:sp>
      <p:pic>
        <p:nvPicPr>
          <p:cNvPr id="237570" name="Picture 2"/>
          <p:cNvPicPr>
            <a:picLocks noChangeArrowheads="1"/>
          </p:cNvPicPr>
          <p:nvPr/>
        </p:nvPicPr>
        <p:blipFill>
          <a:blip r:embed="rId3"/>
          <a:srcRect/>
          <a:stretch>
            <a:fillRect/>
          </a:stretch>
        </p:blipFill>
        <p:spPr bwMode="auto">
          <a:xfrm>
            <a:off x="7869486" y="3936900"/>
            <a:ext cx="673100" cy="2084388"/>
          </a:xfrm>
          <a:prstGeom prst="rect">
            <a:avLst/>
          </a:prstGeom>
          <a:noFill/>
          <a:ln w="9525">
            <a:noFill/>
            <a:miter lim="800000"/>
            <a:headEnd/>
            <a:tailEnd/>
          </a:ln>
          <a:effectLst/>
        </p:spPr>
      </p:pic>
      <p:sp>
        <p:nvSpPr>
          <p:cNvPr id="237574" name="AutoShape 6"/>
          <p:cNvSpPr>
            <a:spLocks noChangeArrowheads="1"/>
          </p:cNvSpPr>
          <p:nvPr/>
        </p:nvSpPr>
        <p:spPr bwMode="auto">
          <a:xfrm>
            <a:off x="536824" y="986439"/>
            <a:ext cx="350837" cy="228600"/>
          </a:xfrm>
          <a:prstGeom prst="chevron">
            <a:avLst>
              <a:gd name="adj" fmla="val 38368"/>
            </a:avLst>
          </a:prstGeom>
          <a:solidFill>
            <a:srgbClr val="FF9933"/>
          </a:solidFill>
          <a:ln w="9525">
            <a:noFill/>
            <a:miter lim="800000"/>
            <a:headEnd/>
            <a:tailEnd/>
          </a:ln>
          <a:effectLst/>
        </p:spPr>
        <p:txBody>
          <a:bodyPr wrap="none" anchor="ctr"/>
          <a:lstStyle/>
          <a:p>
            <a:endParaRPr lang="zh-CN" altLang="en-US"/>
          </a:p>
        </p:txBody>
      </p:sp>
      <p:sp>
        <p:nvSpPr>
          <p:cNvPr id="237575" name="AutoShape 7"/>
          <p:cNvSpPr>
            <a:spLocks noChangeArrowheads="1"/>
          </p:cNvSpPr>
          <p:nvPr/>
        </p:nvSpPr>
        <p:spPr bwMode="auto">
          <a:xfrm>
            <a:off x="546349" y="5148864"/>
            <a:ext cx="350837" cy="228600"/>
          </a:xfrm>
          <a:prstGeom prst="chevron">
            <a:avLst>
              <a:gd name="adj" fmla="val 38368"/>
            </a:avLst>
          </a:prstGeom>
          <a:solidFill>
            <a:srgbClr val="FF9933"/>
          </a:solidFill>
          <a:ln w="9525">
            <a:noFill/>
            <a:miter lim="800000"/>
            <a:headEnd/>
            <a:tailEnd/>
          </a:ln>
          <a:effectLst/>
        </p:spPr>
        <p:txBody>
          <a:bodyPr wrap="none" anchor="ctr"/>
          <a:lstStyle/>
          <a:p>
            <a:endParaRPr lang="zh-CN" altLang="en-US"/>
          </a:p>
        </p:txBody>
      </p:sp>
      <p:sp>
        <p:nvSpPr>
          <p:cNvPr id="237576" name="AutoShape 8"/>
          <p:cNvSpPr>
            <a:spLocks noChangeArrowheads="1"/>
          </p:cNvSpPr>
          <p:nvPr/>
        </p:nvSpPr>
        <p:spPr bwMode="auto">
          <a:xfrm>
            <a:off x="536824" y="3637564"/>
            <a:ext cx="350837" cy="228600"/>
          </a:xfrm>
          <a:prstGeom prst="chevron">
            <a:avLst>
              <a:gd name="adj" fmla="val 38368"/>
            </a:avLst>
          </a:prstGeom>
          <a:solidFill>
            <a:srgbClr val="FF9933"/>
          </a:solidFill>
          <a:ln w="9525">
            <a:noFill/>
            <a:miter lim="800000"/>
            <a:headEnd/>
            <a:tailEnd/>
          </a:ln>
          <a:effectLst/>
        </p:spPr>
        <p:txBody>
          <a:bodyPr wrap="none" anchor="ctr"/>
          <a:lstStyle/>
          <a:p>
            <a:endParaRPr lang="zh-CN" altLang="en-US"/>
          </a:p>
        </p:txBody>
      </p:sp>
      <p:sp>
        <p:nvSpPr>
          <p:cNvPr id="237577" name="AutoShape 9"/>
          <p:cNvSpPr>
            <a:spLocks noChangeArrowheads="1"/>
          </p:cNvSpPr>
          <p:nvPr/>
        </p:nvSpPr>
        <p:spPr bwMode="auto">
          <a:xfrm>
            <a:off x="536824" y="2629502"/>
            <a:ext cx="350837" cy="228600"/>
          </a:xfrm>
          <a:prstGeom prst="chevron">
            <a:avLst>
              <a:gd name="adj" fmla="val 38368"/>
            </a:avLst>
          </a:prstGeom>
          <a:solidFill>
            <a:srgbClr val="FF9933"/>
          </a:solidFill>
          <a:ln w="9525">
            <a:noFill/>
            <a:miter lim="800000"/>
            <a:headEnd/>
            <a:tailEnd/>
          </a:ln>
          <a:effectLst/>
        </p:spPr>
        <p:txBody>
          <a:bodyPr wrap="none" anchor="ctr"/>
          <a:lstStyle/>
          <a:p>
            <a:endParaRPr lang="zh-CN" altLang="en-US"/>
          </a:p>
        </p:txBody>
      </p:sp>
      <p:pic>
        <p:nvPicPr>
          <p:cNvPr id="237578" name="Picture 10"/>
          <p:cNvPicPr>
            <a:picLocks noChangeArrowheads="1"/>
          </p:cNvPicPr>
          <p:nvPr/>
        </p:nvPicPr>
        <p:blipFill>
          <a:blip r:embed="rId4"/>
          <a:srcRect/>
          <a:stretch>
            <a:fillRect/>
          </a:stretch>
        </p:blipFill>
        <p:spPr bwMode="auto">
          <a:xfrm>
            <a:off x="1819524" y="5877644"/>
            <a:ext cx="890587" cy="647700"/>
          </a:xfrm>
          <a:prstGeom prst="rect">
            <a:avLst/>
          </a:prstGeom>
          <a:noFill/>
          <a:ln w="9525">
            <a:noFill/>
            <a:miter lim="800000"/>
            <a:headEnd/>
            <a:tailEnd/>
          </a:ln>
          <a:effectLst/>
        </p:spPr>
      </p:pic>
      <p:sp>
        <p:nvSpPr>
          <p:cNvPr id="237579" name="Rectangle 11"/>
          <p:cNvSpPr>
            <a:spLocks noChangeArrowheads="1"/>
          </p:cNvSpPr>
          <p:nvPr/>
        </p:nvSpPr>
        <p:spPr bwMode="auto">
          <a:xfrm>
            <a:off x="2699792" y="5805264"/>
            <a:ext cx="4572000" cy="757130"/>
          </a:xfrm>
          <a:prstGeom prst="rect">
            <a:avLst/>
          </a:prstGeom>
          <a:solidFill>
            <a:srgbClr val="FF0066"/>
          </a:solidFill>
          <a:ln w="9525">
            <a:noFill/>
            <a:miter lim="800000"/>
            <a:headEnd/>
            <a:tailEnd/>
          </a:ln>
          <a:effectLst/>
        </p:spPr>
        <p:txBody>
          <a:bodyPr>
            <a:spAutoFit/>
          </a:bodyPr>
          <a:lstStyle/>
          <a:p>
            <a:pPr eaLnBrk="0" hangingPunct="0">
              <a:lnSpc>
                <a:spcPct val="90000"/>
              </a:lnSpc>
              <a:spcBef>
                <a:spcPct val="50000"/>
              </a:spcBef>
            </a:pPr>
            <a:r>
              <a:rPr lang="en-US" sz="2000" dirty="0">
                <a:solidFill>
                  <a:srgbClr val="FFFF00"/>
                </a:solidFill>
                <a:latin typeface="Comic Sans MS" pitchFamily="66" charset="0"/>
              </a:rPr>
              <a:t>Almost every one uses this scheme</a:t>
            </a:r>
          </a:p>
          <a:p>
            <a:pPr lvl="1" eaLnBrk="0" hangingPunct="0">
              <a:lnSpc>
                <a:spcPct val="90000"/>
              </a:lnSpc>
              <a:spcBef>
                <a:spcPct val="50000"/>
              </a:spcBef>
              <a:buFontTx/>
              <a:buChar char="–"/>
            </a:pPr>
            <a:r>
              <a:rPr lang="en-US" sz="1800" dirty="0">
                <a:solidFill>
                  <a:srgbClr val="FFFF00"/>
                </a:solidFill>
                <a:latin typeface="Comic Sans MS" pitchFamily="66" charset="0"/>
              </a:rPr>
              <a:t>Vary number and function of levels.</a:t>
            </a:r>
            <a:endParaRPr lang="en-GB" altLang="zh-CN" sz="1800" dirty="0">
              <a:solidFill>
                <a:srgbClr val="FF9900"/>
              </a:solidFill>
              <a:latin typeface="Comic Sans MS" pitchFamily="66" charset="0"/>
            </a:endParaRPr>
          </a:p>
        </p:txBody>
      </p:sp>
    </p:spTree>
    <p:extLst>
      <p:ext uri="{BB962C8B-B14F-4D97-AF65-F5344CB8AC3E}">
        <p14:creationId xmlns:p14="http://schemas.microsoft.com/office/powerpoint/2010/main" val="41226769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Rot="1" noChangeArrowheads="1"/>
          </p:cNvSpPr>
          <p:nvPr>
            <p:ph type="title" sz="quarter"/>
          </p:nvPr>
        </p:nvSpPr>
        <p:spPr>
          <a:xfrm>
            <a:off x="323850" y="115888"/>
            <a:ext cx="8759825" cy="576262"/>
          </a:xfrm>
        </p:spPr>
        <p:txBody>
          <a:bodyPr>
            <a:normAutofit fontScale="90000"/>
          </a:bodyPr>
          <a:lstStyle/>
          <a:p>
            <a:r>
              <a:rPr lang="en-US" altLang="zh-CN" sz="3200" dirty="0" smtClean="0">
                <a:solidFill>
                  <a:schemeClr val="hlink"/>
                </a:solidFill>
              </a:rPr>
              <a:t>Trigger structure for </a:t>
            </a:r>
            <a:r>
              <a:rPr lang="fr-FR" sz="3200" dirty="0" smtClean="0">
                <a:solidFill>
                  <a:schemeClr val="hlink"/>
                </a:solidFill>
              </a:rPr>
              <a:t>Tevatron at FNAL (RUN </a:t>
            </a:r>
            <a:r>
              <a:rPr lang="fr-FR" sz="3200" dirty="0">
                <a:solidFill>
                  <a:schemeClr val="hlink"/>
                </a:solidFill>
              </a:rPr>
              <a:t>2)</a:t>
            </a:r>
            <a:endParaRPr lang="fr-FR" sz="3200" dirty="0">
              <a:solidFill>
                <a:srgbClr val="669900"/>
              </a:solidFill>
            </a:endParaRPr>
          </a:p>
        </p:txBody>
      </p:sp>
      <p:sp>
        <p:nvSpPr>
          <p:cNvPr id="95" name="日期占位符 6"/>
          <p:cNvSpPr>
            <a:spLocks noGrp="1"/>
          </p:cNvSpPr>
          <p:nvPr>
            <p:ph type="dt" sz="half" idx="10"/>
          </p:nvPr>
        </p:nvSpPr>
        <p:spPr/>
        <p:txBody>
          <a:bodyPr/>
          <a:lstStyle/>
          <a:p>
            <a:r>
              <a:rPr lang="en-US" altLang="zh-CN" smtClean="0"/>
              <a:t>2014-7-18 IHEP</a:t>
            </a:r>
            <a:endParaRPr lang="en-US" altLang="zh-CN"/>
          </a:p>
        </p:txBody>
      </p:sp>
      <p:sp>
        <p:nvSpPr>
          <p:cNvPr id="96" name="灯片编号占位符 7"/>
          <p:cNvSpPr>
            <a:spLocks noGrp="1"/>
          </p:cNvSpPr>
          <p:nvPr>
            <p:ph type="sldNum" sz="quarter" idx="11"/>
          </p:nvPr>
        </p:nvSpPr>
        <p:spPr/>
        <p:txBody>
          <a:bodyPr/>
          <a:lstStyle/>
          <a:p>
            <a:fld id="{7C6095C8-45E3-4369-9FBE-ABCFAAB8C6EF}" type="slidenum">
              <a:rPr lang="en-US" altLang="zh-CN"/>
              <a:pPr/>
              <a:t>73</a:t>
            </a:fld>
            <a:endParaRPr lang="en-US" altLang="zh-CN"/>
          </a:p>
        </p:txBody>
      </p:sp>
      <p:sp>
        <p:nvSpPr>
          <p:cNvPr id="97" name="页脚占位符 8"/>
          <p:cNvSpPr>
            <a:spLocks noGrp="1"/>
          </p:cNvSpPr>
          <p:nvPr>
            <p:ph type="ftr" sz="quarter" idx="12"/>
          </p:nvPr>
        </p:nvSpPr>
        <p:spPr/>
        <p:txBody>
          <a:bodyPr/>
          <a:lstStyle/>
          <a:p>
            <a:r>
              <a:rPr lang="pt-BR" altLang="zh-CN" smtClean="0"/>
              <a:t>Z.-A. LIU     EPC Seminar</a:t>
            </a:r>
            <a:endParaRPr lang="en-US" altLang="zh-CN"/>
          </a:p>
        </p:txBody>
      </p:sp>
      <p:grpSp>
        <p:nvGrpSpPr>
          <p:cNvPr id="2" name="Group 3"/>
          <p:cNvGrpSpPr>
            <a:grpSpLocks/>
          </p:cNvGrpSpPr>
          <p:nvPr/>
        </p:nvGrpSpPr>
        <p:grpSpPr bwMode="auto">
          <a:xfrm>
            <a:off x="333375" y="695325"/>
            <a:ext cx="8599488" cy="5754688"/>
            <a:chOff x="228" y="438"/>
            <a:chExt cx="5868" cy="3625"/>
          </a:xfrm>
        </p:grpSpPr>
        <p:sp>
          <p:nvSpPr>
            <p:cNvPr id="239620" name="AutoShape 4"/>
            <p:cNvSpPr>
              <a:spLocks noChangeArrowheads="1"/>
            </p:cNvSpPr>
            <p:nvPr/>
          </p:nvSpPr>
          <p:spPr bwMode="auto">
            <a:xfrm>
              <a:off x="240" y="3024"/>
              <a:ext cx="5856" cy="480"/>
            </a:xfrm>
            <a:prstGeom prst="roundRect">
              <a:avLst>
                <a:gd name="adj" fmla="val 12486"/>
              </a:avLst>
            </a:prstGeom>
            <a:solidFill>
              <a:srgbClr val="FFCCCC"/>
            </a:solidFill>
            <a:ln w="9525">
              <a:noFill/>
              <a:round/>
              <a:headEnd/>
              <a:tailEnd/>
            </a:ln>
            <a:effectLst/>
          </p:spPr>
          <p:txBody>
            <a:bodyPr wrap="none" anchor="ctr"/>
            <a:lstStyle/>
            <a:p>
              <a:pPr algn="ctr" eaLnBrk="0" hangingPunct="0"/>
              <a:endParaRPr lang="fr-FR" sz="2400">
                <a:solidFill>
                  <a:srgbClr val="FFCCCC"/>
                </a:solidFill>
                <a:latin typeface="Arial" pitchFamily="34" charset="0"/>
              </a:endParaRPr>
            </a:p>
          </p:txBody>
        </p:sp>
        <p:sp>
          <p:nvSpPr>
            <p:cNvPr id="239621" name="AutoShape 5"/>
            <p:cNvSpPr>
              <a:spLocks noChangeArrowheads="1"/>
            </p:cNvSpPr>
            <p:nvPr/>
          </p:nvSpPr>
          <p:spPr bwMode="auto">
            <a:xfrm>
              <a:off x="240" y="2016"/>
              <a:ext cx="5856" cy="912"/>
            </a:xfrm>
            <a:prstGeom prst="roundRect">
              <a:avLst>
                <a:gd name="adj" fmla="val 12486"/>
              </a:avLst>
            </a:prstGeom>
            <a:solidFill>
              <a:srgbClr val="99CCFF"/>
            </a:solidFill>
            <a:ln w="9525">
              <a:noFill/>
              <a:round/>
              <a:headEnd/>
              <a:tailEnd/>
            </a:ln>
            <a:effectLst/>
          </p:spPr>
          <p:txBody>
            <a:bodyPr wrap="none" anchor="ctr"/>
            <a:lstStyle/>
            <a:p>
              <a:endParaRPr lang="zh-CN" altLang="en-US"/>
            </a:p>
          </p:txBody>
        </p:sp>
        <p:sp>
          <p:nvSpPr>
            <p:cNvPr id="239622" name="AutoShape 6"/>
            <p:cNvSpPr>
              <a:spLocks noChangeArrowheads="1"/>
            </p:cNvSpPr>
            <p:nvPr/>
          </p:nvSpPr>
          <p:spPr bwMode="auto">
            <a:xfrm>
              <a:off x="228" y="1056"/>
              <a:ext cx="5868" cy="912"/>
            </a:xfrm>
            <a:prstGeom prst="roundRect">
              <a:avLst>
                <a:gd name="adj" fmla="val 12486"/>
              </a:avLst>
            </a:prstGeom>
            <a:solidFill>
              <a:srgbClr val="FFCC99"/>
            </a:solidFill>
            <a:ln w="9525">
              <a:noFill/>
              <a:round/>
              <a:headEnd/>
              <a:tailEnd/>
            </a:ln>
            <a:effectLst/>
          </p:spPr>
          <p:txBody>
            <a:bodyPr wrap="none" anchor="ctr"/>
            <a:lstStyle/>
            <a:p>
              <a:endParaRPr lang="zh-CN" altLang="en-US"/>
            </a:p>
          </p:txBody>
        </p:sp>
        <p:sp useBgFill="1">
          <p:nvSpPr>
            <p:cNvPr id="239623" name="AutoShape 7"/>
            <p:cNvSpPr>
              <a:spLocks noChangeArrowheads="1"/>
            </p:cNvSpPr>
            <p:nvPr/>
          </p:nvSpPr>
          <p:spPr bwMode="auto">
            <a:xfrm>
              <a:off x="610" y="757"/>
              <a:ext cx="692" cy="260"/>
            </a:xfrm>
            <a:prstGeom prst="roundRect">
              <a:avLst>
                <a:gd name="adj" fmla="val 12486"/>
              </a:avLst>
            </a:prstGeom>
            <a:ln w="25400">
              <a:solidFill>
                <a:schemeClr val="tx1"/>
              </a:solidFill>
              <a:round/>
              <a:headEnd/>
              <a:tailEnd/>
            </a:ln>
            <a:effectLst/>
          </p:spPr>
          <p:txBody>
            <a:bodyPr wrap="none" anchor="ctr"/>
            <a:lstStyle/>
            <a:p>
              <a:endParaRPr lang="zh-CN" altLang="en-US"/>
            </a:p>
          </p:txBody>
        </p:sp>
        <p:sp useBgFill="1">
          <p:nvSpPr>
            <p:cNvPr id="239624" name="AutoShape 8"/>
            <p:cNvSpPr>
              <a:spLocks noChangeArrowheads="1"/>
            </p:cNvSpPr>
            <p:nvPr/>
          </p:nvSpPr>
          <p:spPr bwMode="auto">
            <a:xfrm>
              <a:off x="634" y="1297"/>
              <a:ext cx="692" cy="356"/>
            </a:xfrm>
            <a:prstGeom prst="roundRect">
              <a:avLst>
                <a:gd name="adj" fmla="val 12486"/>
              </a:avLst>
            </a:prstGeom>
            <a:ln w="25400">
              <a:solidFill>
                <a:schemeClr val="tx1"/>
              </a:solidFill>
              <a:round/>
              <a:headEnd/>
              <a:tailEnd/>
            </a:ln>
            <a:effectLst/>
          </p:spPr>
          <p:txBody>
            <a:bodyPr wrap="none" anchor="ctr"/>
            <a:lstStyle/>
            <a:p>
              <a:endParaRPr lang="zh-CN" altLang="en-US"/>
            </a:p>
          </p:txBody>
        </p:sp>
        <p:sp useBgFill="1">
          <p:nvSpPr>
            <p:cNvPr id="239625" name="AutoShape 9"/>
            <p:cNvSpPr>
              <a:spLocks noChangeArrowheads="1"/>
            </p:cNvSpPr>
            <p:nvPr/>
          </p:nvSpPr>
          <p:spPr bwMode="auto">
            <a:xfrm>
              <a:off x="634" y="2161"/>
              <a:ext cx="692" cy="356"/>
            </a:xfrm>
            <a:prstGeom prst="roundRect">
              <a:avLst>
                <a:gd name="adj" fmla="val 12486"/>
              </a:avLst>
            </a:prstGeom>
            <a:ln w="25400">
              <a:solidFill>
                <a:schemeClr val="tx1"/>
              </a:solidFill>
              <a:round/>
              <a:headEnd/>
              <a:tailEnd/>
            </a:ln>
            <a:effectLst/>
          </p:spPr>
          <p:txBody>
            <a:bodyPr wrap="none" anchor="ctr"/>
            <a:lstStyle/>
            <a:p>
              <a:endParaRPr lang="zh-CN" altLang="en-US"/>
            </a:p>
          </p:txBody>
        </p:sp>
        <p:sp useBgFill="1">
          <p:nvSpPr>
            <p:cNvPr id="239626" name="AutoShape 10"/>
            <p:cNvSpPr>
              <a:spLocks noChangeArrowheads="1"/>
            </p:cNvSpPr>
            <p:nvPr/>
          </p:nvSpPr>
          <p:spPr bwMode="auto">
            <a:xfrm>
              <a:off x="634" y="3707"/>
              <a:ext cx="692" cy="356"/>
            </a:xfrm>
            <a:prstGeom prst="roundRect">
              <a:avLst>
                <a:gd name="adj" fmla="val 12486"/>
              </a:avLst>
            </a:prstGeom>
            <a:ln w="25400">
              <a:solidFill>
                <a:schemeClr val="tx1"/>
              </a:solidFill>
              <a:round/>
              <a:headEnd/>
              <a:tailEnd/>
            </a:ln>
            <a:effectLst/>
          </p:spPr>
          <p:txBody>
            <a:bodyPr wrap="none" anchor="ctr"/>
            <a:lstStyle/>
            <a:p>
              <a:endParaRPr lang="zh-CN" altLang="en-US"/>
            </a:p>
          </p:txBody>
        </p:sp>
        <p:sp>
          <p:nvSpPr>
            <p:cNvPr id="239627" name="AutoShape 11"/>
            <p:cNvSpPr>
              <a:spLocks noChangeArrowheads="1"/>
            </p:cNvSpPr>
            <p:nvPr/>
          </p:nvSpPr>
          <p:spPr bwMode="auto">
            <a:xfrm>
              <a:off x="1810" y="2171"/>
              <a:ext cx="692" cy="356"/>
            </a:xfrm>
            <a:prstGeom prst="roundRect">
              <a:avLst>
                <a:gd name="adj" fmla="val 12486"/>
              </a:avLst>
            </a:prstGeom>
            <a:solidFill>
              <a:srgbClr val="CCFF99"/>
            </a:solidFill>
            <a:ln w="25400">
              <a:solidFill>
                <a:schemeClr val="tx1"/>
              </a:solidFill>
              <a:round/>
              <a:headEnd/>
              <a:tailEnd/>
            </a:ln>
            <a:effectLst/>
          </p:spPr>
          <p:txBody>
            <a:bodyPr wrap="none" anchor="ctr"/>
            <a:lstStyle/>
            <a:p>
              <a:pPr algn="ctr" eaLnBrk="0" hangingPunct="0"/>
              <a:endParaRPr lang="fr-FR" sz="2400">
                <a:solidFill>
                  <a:srgbClr val="CCFF99"/>
                </a:solidFill>
                <a:latin typeface="Arial" pitchFamily="34" charset="0"/>
              </a:endParaRPr>
            </a:p>
          </p:txBody>
        </p:sp>
        <p:sp>
          <p:nvSpPr>
            <p:cNvPr id="239628" name="Line 12"/>
            <p:cNvSpPr>
              <a:spLocks noChangeShapeType="1"/>
            </p:cNvSpPr>
            <p:nvPr/>
          </p:nvSpPr>
          <p:spPr bwMode="auto">
            <a:xfrm>
              <a:off x="957" y="1035"/>
              <a:ext cx="3" cy="235"/>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29" name="Line 13"/>
            <p:cNvSpPr>
              <a:spLocks noChangeShapeType="1"/>
            </p:cNvSpPr>
            <p:nvPr/>
          </p:nvSpPr>
          <p:spPr bwMode="auto">
            <a:xfrm>
              <a:off x="953" y="1659"/>
              <a:ext cx="3" cy="511"/>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30" name="Line 14"/>
            <p:cNvSpPr>
              <a:spLocks noChangeShapeType="1"/>
            </p:cNvSpPr>
            <p:nvPr/>
          </p:nvSpPr>
          <p:spPr bwMode="auto">
            <a:xfrm flipH="1">
              <a:off x="961" y="2531"/>
              <a:ext cx="35" cy="571"/>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useBgFill="1">
          <p:nvSpPr>
            <p:cNvPr id="239631" name="AutoShape 15"/>
            <p:cNvSpPr>
              <a:spLocks noChangeArrowheads="1"/>
            </p:cNvSpPr>
            <p:nvPr/>
          </p:nvSpPr>
          <p:spPr bwMode="auto">
            <a:xfrm rot="10800000" flipH="1">
              <a:off x="852" y="2662"/>
              <a:ext cx="224" cy="164"/>
            </a:xfrm>
            <a:prstGeom prst="triangle">
              <a:avLst>
                <a:gd name="adj" fmla="val 49986"/>
              </a:avLst>
            </a:prstGeom>
            <a:ln w="25400">
              <a:solidFill>
                <a:schemeClr val="tx1"/>
              </a:solidFill>
              <a:miter lim="800000"/>
              <a:headEnd/>
              <a:tailEnd/>
            </a:ln>
            <a:effectLst/>
          </p:spPr>
          <p:txBody>
            <a:bodyPr wrap="none" anchor="ctr"/>
            <a:lstStyle/>
            <a:p>
              <a:endParaRPr lang="zh-CN" altLang="en-US"/>
            </a:p>
          </p:txBody>
        </p:sp>
        <p:sp useBgFill="1">
          <p:nvSpPr>
            <p:cNvPr id="239632" name="AutoShape 16"/>
            <p:cNvSpPr>
              <a:spLocks noChangeArrowheads="1"/>
            </p:cNvSpPr>
            <p:nvPr/>
          </p:nvSpPr>
          <p:spPr bwMode="auto">
            <a:xfrm rot="10800000" flipH="1">
              <a:off x="836" y="1766"/>
              <a:ext cx="224" cy="164"/>
            </a:xfrm>
            <a:prstGeom prst="triangle">
              <a:avLst>
                <a:gd name="adj" fmla="val 49986"/>
              </a:avLst>
            </a:prstGeom>
            <a:ln w="25400">
              <a:solidFill>
                <a:schemeClr val="tx1"/>
              </a:solidFill>
              <a:miter lim="800000"/>
              <a:headEnd/>
              <a:tailEnd/>
            </a:ln>
            <a:effectLst/>
          </p:spPr>
          <p:txBody>
            <a:bodyPr wrap="none" anchor="ctr"/>
            <a:lstStyle/>
            <a:p>
              <a:endParaRPr lang="zh-CN" altLang="en-US"/>
            </a:p>
          </p:txBody>
        </p:sp>
        <p:sp>
          <p:nvSpPr>
            <p:cNvPr id="239633" name="Line 17"/>
            <p:cNvSpPr>
              <a:spLocks noChangeShapeType="1"/>
            </p:cNvSpPr>
            <p:nvPr/>
          </p:nvSpPr>
          <p:spPr bwMode="auto">
            <a:xfrm>
              <a:off x="989" y="3447"/>
              <a:ext cx="3" cy="235"/>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34" name="Line 18"/>
            <p:cNvSpPr>
              <a:spLocks noChangeShapeType="1"/>
            </p:cNvSpPr>
            <p:nvPr/>
          </p:nvSpPr>
          <p:spPr bwMode="auto">
            <a:xfrm>
              <a:off x="2112" y="1095"/>
              <a:ext cx="0" cy="211"/>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useBgFill="1">
          <p:nvSpPr>
            <p:cNvPr id="239635" name="AutoShape 19"/>
            <p:cNvSpPr>
              <a:spLocks noChangeArrowheads="1"/>
            </p:cNvSpPr>
            <p:nvPr/>
          </p:nvSpPr>
          <p:spPr bwMode="auto">
            <a:xfrm>
              <a:off x="634" y="3107"/>
              <a:ext cx="692" cy="356"/>
            </a:xfrm>
            <a:prstGeom prst="roundRect">
              <a:avLst>
                <a:gd name="adj" fmla="val 12486"/>
              </a:avLst>
            </a:prstGeom>
            <a:ln w="25400">
              <a:solidFill>
                <a:schemeClr val="tx1"/>
              </a:solidFill>
              <a:round/>
              <a:headEnd/>
              <a:tailEnd/>
            </a:ln>
            <a:effectLst/>
          </p:spPr>
          <p:txBody>
            <a:bodyPr wrap="none" anchor="ctr"/>
            <a:lstStyle/>
            <a:p>
              <a:endParaRPr lang="zh-CN" altLang="en-US"/>
            </a:p>
          </p:txBody>
        </p:sp>
        <p:sp>
          <p:nvSpPr>
            <p:cNvPr id="239636" name="Line 20"/>
            <p:cNvSpPr>
              <a:spLocks noChangeShapeType="1"/>
            </p:cNvSpPr>
            <p:nvPr/>
          </p:nvSpPr>
          <p:spPr bwMode="auto">
            <a:xfrm>
              <a:off x="965" y="1086"/>
              <a:ext cx="1139" cy="0"/>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637" name="Line 21"/>
            <p:cNvSpPr>
              <a:spLocks noChangeShapeType="1"/>
            </p:cNvSpPr>
            <p:nvPr/>
          </p:nvSpPr>
          <p:spPr bwMode="auto">
            <a:xfrm>
              <a:off x="2124" y="1707"/>
              <a:ext cx="0" cy="439"/>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38" name="Line 22"/>
            <p:cNvSpPr>
              <a:spLocks noChangeShapeType="1"/>
            </p:cNvSpPr>
            <p:nvPr/>
          </p:nvSpPr>
          <p:spPr bwMode="auto">
            <a:xfrm>
              <a:off x="965" y="1974"/>
              <a:ext cx="959" cy="0"/>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639" name="Line 23"/>
            <p:cNvSpPr>
              <a:spLocks noChangeShapeType="1"/>
            </p:cNvSpPr>
            <p:nvPr/>
          </p:nvSpPr>
          <p:spPr bwMode="auto">
            <a:xfrm>
              <a:off x="1936" y="1983"/>
              <a:ext cx="0" cy="175"/>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40" name="Line 24"/>
            <p:cNvSpPr>
              <a:spLocks noChangeShapeType="1"/>
            </p:cNvSpPr>
            <p:nvPr/>
          </p:nvSpPr>
          <p:spPr bwMode="auto">
            <a:xfrm flipH="1">
              <a:off x="1021" y="1842"/>
              <a:ext cx="895" cy="0"/>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41" name="Line 25"/>
            <p:cNvSpPr>
              <a:spLocks noChangeShapeType="1"/>
            </p:cNvSpPr>
            <p:nvPr/>
          </p:nvSpPr>
          <p:spPr bwMode="auto">
            <a:xfrm flipH="1">
              <a:off x="1045" y="2742"/>
              <a:ext cx="943" cy="0"/>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42" name="Line 26"/>
            <p:cNvSpPr>
              <a:spLocks noChangeShapeType="1"/>
            </p:cNvSpPr>
            <p:nvPr/>
          </p:nvSpPr>
          <p:spPr bwMode="auto">
            <a:xfrm>
              <a:off x="2184" y="2559"/>
              <a:ext cx="0" cy="343"/>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643" name="Line 27"/>
            <p:cNvSpPr>
              <a:spLocks noChangeShapeType="1"/>
            </p:cNvSpPr>
            <p:nvPr/>
          </p:nvSpPr>
          <p:spPr bwMode="auto">
            <a:xfrm>
              <a:off x="1992" y="2571"/>
              <a:ext cx="0" cy="163"/>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644" name="Line 28"/>
            <p:cNvSpPr>
              <a:spLocks noChangeShapeType="1"/>
            </p:cNvSpPr>
            <p:nvPr/>
          </p:nvSpPr>
          <p:spPr bwMode="auto">
            <a:xfrm>
              <a:off x="1908" y="1671"/>
              <a:ext cx="0" cy="163"/>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useBgFill="1">
          <p:nvSpPr>
            <p:cNvPr id="239645" name="AutoShape 29"/>
            <p:cNvSpPr>
              <a:spLocks noChangeArrowheads="1"/>
            </p:cNvSpPr>
            <p:nvPr/>
          </p:nvSpPr>
          <p:spPr bwMode="auto">
            <a:xfrm>
              <a:off x="1786" y="1331"/>
              <a:ext cx="692" cy="356"/>
            </a:xfrm>
            <a:prstGeom prst="roundRect">
              <a:avLst>
                <a:gd name="adj" fmla="val 12486"/>
              </a:avLst>
            </a:prstGeom>
            <a:ln w="25400">
              <a:solidFill>
                <a:schemeClr val="tx1"/>
              </a:solidFill>
              <a:round/>
              <a:headEnd/>
              <a:tailEnd/>
            </a:ln>
            <a:effectLst/>
          </p:spPr>
          <p:txBody>
            <a:bodyPr wrap="none" anchor="ctr"/>
            <a:lstStyle/>
            <a:p>
              <a:endParaRPr lang="zh-CN" altLang="en-US"/>
            </a:p>
          </p:txBody>
        </p:sp>
        <p:sp>
          <p:nvSpPr>
            <p:cNvPr id="239646" name="Line 30"/>
            <p:cNvSpPr>
              <a:spLocks noChangeShapeType="1"/>
            </p:cNvSpPr>
            <p:nvPr/>
          </p:nvSpPr>
          <p:spPr bwMode="auto">
            <a:xfrm>
              <a:off x="1237" y="2914"/>
              <a:ext cx="935" cy="0"/>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647" name="Line 31"/>
            <p:cNvSpPr>
              <a:spLocks noChangeShapeType="1"/>
            </p:cNvSpPr>
            <p:nvPr/>
          </p:nvSpPr>
          <p:spPr bwMode="auto">
            <a:xfrm>
              <a:off x="1236" y="2931"/>
              <a:ext cx="0" cy="175"/>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48" name="Rectangle 32"/>
            <p:cNvSpPr>
              <a:spLocks noChangeArrowheads="1"/>
            </p:cNvSpPr>
            <p:nvPr/>
          </p:nvSpPr>
          <p:spPr bwMode="auto">
            <a:xfrm>
              <a:off x="664" y="786"/>
              <a:ext cx="633" cy="19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Detector</a:t>
              </a:r>
            </a:p>
          </p:txBody>
        </p:sp>
        <p:sp>
          <p:nvSpPr>
            <p:cNvPr id="239649" name="Rectangle 33"/>
            <p:cNvSpPr>
              <a:spLocks noChangeArrowheads="1"/>
            </p:cNvSpPr>
            <p:nvPr/>
          </p:nvSpPr>
          <p:spPr bwMode="auto">
            <a:xfrm>
              <a:off x="642" y="1314"/>
              <a:ext cx="676" cy="334"/>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L1 Buffer</a:t>
              </a:r>
            </a:p>
            <a:p>
              <a:pPr eaLnBrk="0" hangingPunct="0">
                <a:lnSpc>
                  <a:spcPct val="90000"/>
                </a:lnSpc>
              </a:pPr>
              <a:r>
                <a:rPr lang="fr-FR" sz="1600" b="1">
                  <a:latin typeface="Arial" pitchFamily="34" charset="0"/>
                </a:rPr>
                <a:t>Pipeline)</a:t>
              </a:r>
            </a:p>
          </p:txBody>
        </p:sp>
        <p:sp>
          <p:nvSpPr>
            <p:cNvPr id="239650" name="Rectangle 34"/>
            <p:cNvSpPr>
              <a:spLocks noChangeArrowheads="1"/>
            </p:cNvSpPr>
            <p:nvPr/>
          </p:nvSpPr>
          <p:spPr bwMode="auto">
            <a:xfrm>
              <a:off x="642" y="2253"/>
              <a:ext cx="676" cy="19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L2 Buffer</a:t>
              </a:r>
            </a:p>
          </p:txBody>
        </p:sp>
        <p:sp>
          <p:nvSpPr>
            <p:cNvPr id="239651" name="Rectangle 35"/>
            <p:cNvSpPr>
              <a:spLocks noChangeArrowheads="1"/>
            </p:cNvSpPr>
            <p:nvPr/>
          </p:nvSpPr>
          <p:spPr bwMode="auto">
            <a:xfrm>
              <a:off x="1794" y="1422"/>
              <a:ext cx="740" cy="19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L1 Trigger</a:t>
              </a:r>
            </a:p>
          </p:txBody>
        </p:sp>
        <p:sp>
          <p:nvSpPr>
            <p:cNvPr id="239652" name="Rectangle 36"/>
            <p:cNvSpPr>
              <a:spLocks noChangeArrowheads="1"/>
            </p:cNvSpPr>
            <p:nvPr/>
          </p:nvSpPr>
          <p:spPr bwMode="auto">
            <a:xfrm>
              <a:off x="1818" y="2253"/>
              <a:ext cx="740" cy="19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L2 Trigger</a:t>
              </a:r>
            </a:p>
          </p:txBody>
        </p:sp>
        <p:sp>
          <p:nvSpPr>
            <p:cNvPr id="239653" name="Rectangle 37"/>
            <p:cNvSpPr>
              <a:spLocks noChangeArrowheads="1"/>
            </p:cNvSpPr>
            <p:nvPr/>
          </p:nvSpPr>
          <p:spPr bwMode="auto">
            <a:xfrm>
              <a:off x="674" y="3198"/>
              <a:ext cx="612" cy="19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L3 Farm</a:t>
              </a:r>
            </a:p>
          </p:txBody>
        </p:sp>
        <p:sp>
          <p:nvSpPr>
            <p:cNvPr id="239654" name="Rectangle 38"/>
            <p:cNvSpPr>
              <a:spLocks noChangeArrowheads="1"/>
            </p:cNvSpPr>
            <p:nvPr/>
          </p:nvSpPr>
          <p:spPr bwMode="auto">
            <a:xfrm>
              <a:off x="685" y="3726"/>
              <a:ext cx="591" cy="334"/>
            </a:xfrm>
            <a:prstGeom prst="rect">
              <a:avLst/>
            </a:prstGeom>
            <a:noFill/>
            <a:ln w="9525">
              <a:noFill/>
              <a:miter lim="800000"/>
              <a:headEnd/>
              <a:tailEnd/>
            </a:ln>
            <a:effectLst/>
          </p:spPr>
          <p:txBody>
            <a:bodyPr wrap="none" lIns="90488" tIns="44450" rIns="90488" bIns="44450">
              <a:spAutoFit/>
            </a:bodyPr>
            <a:lstStyle/>
            <a:p>
              <a:pPr algn="ctr" eaLnBrk="0" hangingPunct="0">
                <a:lnSpc>
                  <a:spcPct val="90000"/>
                </a:lnSpc>
              </a:pPr>
              <a:r>
                <a:rPr lang="fr-FR" sz="1600" b="1">
                  <a:latin typeface="Arial" pitchFamily="34" charset="0"/>
                </a:rPr>
                <a:t>Mass</a:t>
              </a:r>
            </a:p>
            <a:p>
              <a:pPr algn="ctr" eaLnBrk="0" hangingPunct="0">
                <a:lnSpc>
                  <a:spcPct val="90000"/>
                </a:lnSpc>
              </a:pPr>
              <a:r>
                <a:rPr lang="fr-FR" sz="1600" b="1">
                  <a:latin typeface="Arial" pitchFamily="34" charset="0"/>
                </a:rPr>
                <a:t>Storage</a:t>
              </a:r>
            </a:p>
          </p:txBody>
        </p:sp>
        <p:sp>
          <p:nvSpPr>
            <p:cNvPr id="239655" name="Rectangle 39"/>
            <p:cNvSpPr>
              <a:spLocks noChangeArrowheads="1"/>
            </p:cNvSpPr>
            <p:nvPr/>
          </p:nvSpPr>
          <p:spPr bwMode="auto">
            <a:xfrm>
              <a:off x="417" y="438"/>
              <a:ext cx="1174" cy="19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7.6 MHz Xing rate</a:t>
              </a:r>
            </a:p>
          </p:txBody>
        </p:sp>
        <p:sp>
          <p:nvSpPr>
            <p:cNvPr id="239656" name="Rectangle 40"/>
            <p:cNvSpPr>
              <a:spLocks noChangeArrowheads="1"/>
            </p:cNvSpPr>
            <p:nvPr/>
          </p:nvSpPr>
          <p:spPr bwMode="auto">
            <a:xfrm>
              <a:off x="2175" y="1735"/>
              <a:ext cx="714" cy="177"/>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400">
                  <a:latin typeface="Arial" pitchFamily="34" charset="0"/>
                </a:rPr>
                <a:t>4 µs latency</a:t>
              </a:r>
            </a:p>
          </p:txBody>
        </p:sp>
        <p:sp useBgFill="1">
          <p:nvSpPr>
            <p:cNvPr id="239657" name="Rectangle 41"/>
            <p:cNvSpPr>
              <a:spLocks noChangeArrowheads="1"/>
            </p:cNvSpPr>
            <p:nvPr/>
          </p:nvSpPr>
          <p:spPr bwMode="auto">
            <a:xfrm>
              <a:off x="303" y="1783"/>
              <a:ext cx="487" cy="177"/>
            </a:xfrm>
            <a:prstGeom prst="rect">
              <a:avLst/>
            </a:prstGeom>
            <a:ln w="9525">
              <a:noFill/>
              <a:miter lim="800000"/>
              <a:headEnd/>
              <a:tailEnd/>
            </a:ln>
            <a:effectLst/>
          </p:spPr>
          <p:txBody>
            <a:bodyPr wrap="none" lIns="90488" tIns="44450" rIns="90488" bIns="44450">
              <a:spAutoFit/>
            </a:bodyPr>
            <a:lstStyle/>
            <a:p>
              <a:pPr eaLnBrk="0" hangingPunct="0">
                <a:lnSpc>
                  <a:spcPct val="90000"/>
                </a:lnSpc>
              </a:pPr>
              <a:r>
                <a:rPr lang="fr-FR" sz="1400" b="1">
                  <a:solidFill>
                    <a:srgbClr val="FF0000"/>
                  </a:solidFill>
                  <a:latin typeface="Arial" pitchFamily="34" charset="0"/>
                </a:rPr>
                <a:t>50 KHz</a:t>
              </a:r>
            </a:p>
          </p:txBody>
        </p:sp>
        <p:sp useBgFill="1">
          <p:nvSpPr>
            <p:cNvPr id="239658" name="Rectangle 42"/>
            <p:cNvSpPr>
              <a:spLocks noChangeArrowheads="1"/>
            </p:cNvSpPr>
            <p:nvPr/>
          </p:nvSpPr>
          <p:spPr bwMode="auto">
            <a:xfrm>
              <a:off x="1251" y="1756"/>
              <a:ext cx="407" cy="160"/>
            </a:xfrm>
            <a:prstGeom prst="rect">
              <a:avLst/>
            </a:prstGeom>
            <a:ln w="9525">
              <a:noFill/>
              <a:miter lim="800000"/>
              <a:headEnd/>
              <a:tailEnd/>
            </a:ln>
            <a:effectLst/>
          </p:spPr>
          <p:txBody>
            <a:bodyPr wrap="none" lIns="90488" tIns="44450" rIns="90488" bIns="44450">
              <a:spAutoFit/>
            </a:bodyPr>
            <a:lstStyle/>
            <a:p>
              <a:pPr eaLnBrk="0" hangingPunct="0">
                <a:lnSpc>
                  <a:spcPct val="90000"/>
                </a:lnSpc>
              </a:pPr>
              <a:r>
                <a:rPr lang="fr-FR" sz="1200">
                  <a:latin typeface="Arial" pitchFamily="34" charset="0"/>
                </a:rPr>
                <a:t>Accept</a:t>
              </a:r>
            </a:p>
          </p:txBody>
        </p:sp>
        <p:sp useBgFill="1">
          <p:nvSpPr>
            <p:cNvPr id="239659" name="Rectangle 43"/>
            <p:cNvSpPr>
              <a:spLocks noChangeArrowheads="1"/>
            </p:cNvSpPr>
            <p:nvPr/>
          </p:nvSpPr>
          <p:spPr bwMode="auto">
            <a:xfrm>
              <a:off x="1263" y="2660"/>
              <a:ext cx="407" cy="160"/>
            </a:xfrm>
            <a:prstGeom prst="rect">
              <a:avLst/>
            </a:prstGeom>
            <a:ln w="9525">
              <a:noFill/>
              <a:miter lim="800000"/>
              <a:headEnd/>
              <a:tailEnd/>
            </a:ln>
            <a:effectLst/>
          </p:spPr>
          <p:txBody>
            <a:bodyPr wrap="none" lIns="90488" tIns="44450" rIns="90488" bIns="44450">
              <a:spAutoFit/>
            </a:bodyPr>
            <a:lstStyle/>
            <a:p>
              <a:pPr eaLnBrk="0" hangingPunct="0">
                <a:lnSpc>
                  <a:spcPct val="90000"/>
                </a:lnSpc>
              </a:pPr>
              <a:r>
                <a:rPr lang="fr-FR" sz="1200">
                  <a:latin typeface="Arial" pitchFamily="34" charset="0"/>
                </a:rPr>
                <a:t>Acc/rej</a:t>
              </a:r>
            </a:p>
          </p:txBody>
        </p:sp>
        <p:sp useBgFill="1">
          <p:nvSpPr>
            <p:cNvPr id="239660" name="Rectangle 44"/>
            <p:cNvSpPr>
              <a:spLocks noChangeArrowheads="1"/>
            </p:cNvSpPr>
            <p:nvPr/>
          </p:nvSpPr>
          <p:spPr bwMode="auto">
            <a:xfrm>
              <a:off x="327" y="2743"/>
              <a:ext cx="491" cy="177"/>
            </a:xfrm>
            <a:prstGeom prst="rect">
              <a:avLst/>
            </a:prstGeom>
            <a:ln w="9525">
              <a:noFill/>
              <a:miter lim="800000"/>
              <a:headEnd/>
              <a:tailEnd/>
            </a:ln>
            <a:effectLst/>
          </p:spPr>
          <p:txBody>
            <a:bodyPr wrap="none" lIns="90488" tIns="44450" rIns="90488" bIns="44450">
              <a:spAutoFit/>
            </a:bodyPr>
            <a:lstStyle/>
            <a:p>
              <a:pPr eaLnBrk="0" hangingPunct="0">
                <a:lnSpc>
                  <a:spcPct val="90000"/>
                </a:lnSpc>
              </a:pPr>
              <a:r>
                <a:rPr lang="fr-FR" sz="1400" b="1">
                  <a:latin typeface="Arial" pitchFamily="34" charset="0"/>
                </a:rPr>
                <a:t>&lt; 1KHz</a:t>
              </a:r>
            </a:p>
          </p:txBody>
        </p:sp>
        <p:sp>
          <p:nvSpPr>
            <p:cNvPr id="239661" name="Rectangle 45"/>
            <p:cNvSpPr>
              <a:spLocks noChangeArrowheads="1"/>
            </p:cNvSpPr>
            <p:nvPr/>
          </p:nvSpPr>
          <p:spPr bwMode="auto">
            <a:xfrm>
              <a:off x="2199" y="2552"/>
              <a:ext cx="740" cy="264"/>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200">
                  <a:latin typeface="Arial" pitchFamily="34" charset="0"/>
                </a:rPr>
                <a:t>Asynchronous</a:t>
              </a:r>
            </a:p>
            <a:p>
              <a:pPr eaLnBrk="0" hangingPunct="0">
                <a:lnSpc>
                  <a:spcPct val="90000"/>
                </a:lnSpc>
              </a:pPr>
              <a:r>
                <a:rPr lang="fr-FR" sz="1200" b="1">
                  <a:solidFill>
                    <a:srgbClr val="FF0000"/>
                  </a:solidFill>
                  <a:latin typeface="Arial" pitchFamily="34" charset="0"/>
                </a:rPr>
                <a:t>20  µs latency</a:t>
              </a:r>
            </a:p>
          </p:txBody>
        </p:sp>
        <p:sp>
          <p:nvSpPr>
            <p:cNvPr id="239662" name="Rectangle 46"/>
            <p:cNvSpPr>
              <a:spLocks noChangeArrowheads="1"/>
            </p:cNvSpPr>
            <p:nvPr/>
          </p:nvSpPr>
          <p:spPr bwMode="auto">
            <a:xfrm>
              <a:off x="2067" y="498"/>
              <a:ext cx="574" cy="298"/>
            </a:xfrm>
            <a:prstGeom prst="rect">
              <a:avLst/>
            </a:prstGeom>
            <a:solidFill>
              <a:schemeClr val="hlink"/>
            </a:solidFill>
            <a:ln w="9525">
              <a:noFill/>
              <a:miter lim="800000"/>
              <a:headEnd/>
              <a:tailEnd/>
            </a:ln>
            <a:effectLst/>
          </p:spPr>
          <p:txBody>
            <a:bodyPr wrap="none" lIns="90488" tIns="44450" rIns="90488" bIns="44450">
              <a:spAutoFit/>
            </a:bodyPr>
            <a:lstStyle/>
            <a:p>
              <a:pPr eaLnBrk="0" hangingPunct="0">
                <a:lnSpc>
                  <a:spcPct val="90000"/>
                </a:lnSpc>
              </a:pPr>
              <a:r>
                <a:rPr lang="fr-FR" sz="2800" b="1">
                  <a:solidFill>
                    <a:srgbClr val="FFFF00"/>
                  </a:solidFill>
                  <a:latin typeface="Arial" pitchFamily="34" charset="0"/>
                </a:rPr>
                <a:t>CDF</a:t>
              </a:r>
            </a:p>
          </p:txBody>
        </p:sp>
        <p:sp>
          <p:nvSpPr>
            <p:cNvPr id="239663" name="Rectangle 47"/>
            <p:cNvSpPr>
              <a:spLocks noChangeArrowheads="1"/>
            </p:cNvSpPr>
            <p:nvPr/>
          </p:nvSpPr>
          <p:spPr bwMode="auto">
            <a:xfrm>
              <a:off x="5631" y="2278"/>
              <a:ext cx="301" cy="229"/>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2000" b="1">
                  <a:latin typeface="Arial" pitchFamily="34" charset="0"/>
                </a:rPr>
                <a:t>L2</a:t>
              </a:r>
            </a:p>
          </p:txBody>
        </p:sp>
        <p:sp>
          <p:nvSpPr>
            <p:cNvPr id="239664" name="Rectangle 48"/>
            <p:cNvSpPr>
              <a:spLocks noChangeArrowheads="1"/>
            </p:cNvSpPr>
            <p:nvPr/>
          </p:nvSpPr>
          <p:spPr bwMode="auto">
            <a:xfrm>
              <a:off x="5249" y="1693"/>
              <a:ext cx="421" cy="177"/>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400">
                  <a:latin typeface="Arial" pitchFamily="34" charset="0"/>
                </a:rPr>
                <a:t>4.2 µs</a:t>
              </a:r>
            </a:p>
          </p:txBody>
        </p:sp>
        <p:sp useBgFill="1">
          <p:nvSpPr>
            <p:cNvPr id="239665" name="Rectangle 49"/>
            <p:cNvSpPr>
              <a:spLocks noChangeArrowheads="1"/>
            </p:cNvSpPr>
            <p:nvPr/>
          </p:nvSpPr>
          <p:spPr bwMode="auto">
            <a:xfrm>
              <a:off x="2160" y="3456"/>
              <a:ext cx="568" cy="177"/>
            </a:xfrm>
            <a:prstGeom prst="rect">
              <a:avLst/>
            </a:prstGeom>
            <a:ln w="9525">
              <a:noFill/>
              <a:miter lim="800000"/>
              <a:headEnd/>
              <a:tailEnd/>
            </a:ln>
            <a:effectLst/>
          </p:spPr>
          <p:txBody>
            <a:bodyPr wrap="none" lIns="90488" tIns="44450" rIns="90488" bIns="44450">
              <a:spAutoFit/>
            </a:bodyPr>
            <a:lstStyle/>
            <a:p>
              <a:pPr eaLnBrk="0" hangingPunct="0">
                <a:lnSpc>
                  <a:spcPct val="90000"/>
                </a:lnSpc>
              </a:pPr>
              <a:r>
                <a:rPr lang="fr-FR" sz="1400" b="1">
                  <a:latin typeface="Arial" pitchFamily="34" charset="0"/>
                </a:rPr>
                <a:t>20-50 Hz</a:t>
              </a:r>
            </a:p>
          </p:txBody>
        </p:sp>
        <p:sp>
          <p:nvSpPr>
            <p:cNvPr id="239666" name="Rectangle 50"/>
            <p:cNvSpPr>
              <a:spLocks noChangeArrowheads="1"/>
            </p:cNvSpPr>
            <p:nvPr/>
          </p:nvSpPr>
          <p:spPr bwMode="auto">
            <a:xfrm>
              <a:off x="5259" y="498"/>
              <a:ext cx="400" cy="298"/>
            </a:xfrm>
            <a:prstGeom prst="rect">
              <a:avLst/>
            </a:prstGeom>
            <a:solidFill>
              <a:schemeClr val="hlink"/>
            </a:solidFill>
            <a:ln w="9525">
              <a:noFill/>
              <a:miter lim="800000"/>
              <a:headEnd/>
              <a:tailEnd/>
            </a:ln>
            <a:effectLst/>
          </p:spPr>
          <p:txBody>
            <a:bodyPr wrap="none" lIns="90488" tIns="44450" rIns="90488" bIns="44450">
              <a:spAutoFit/>
            </a:bodyPr>
            <a:lstStyle/>
            <a:p>
              <a:pPr eaLnBrk="0" hangingPunct="0">
                <a:lnSpc>
                  <a:spcPct val="90000"/>
                </a:lnSpc>
              </a:pPr>
              <a:r>
                <a:rPr lang="fr-FR" sz="2800" b="1">
                  <a:solidFill>
                    <a:srgbClr val="66FFFF"/>
                  </a:solidFill>
                  <a:latin typeface="Arial" pitchFamily="34" charset="0"/>
                </a:rPr>
                <a:t>D0</a:t>
              </a:r>
              <a:endParaRPr lang="fr-FR" sz="2800" b="1">
                <a:latin typeface="Arial" pitchFamily="34" charset="0"/>
              </a:endParaRPr>
            </a:p>
          </p:txBody>
        </p:sp>
        <p:sp useBgFill="1">
          <p:nvSpPr>
            <p:cNvPr id="239667" name="AutoShape 51"/>
            <p:cNvSpPr>
              <a:spLocks noChangeArrowheads="1"/>
            </p:cNvSpPr>
            <p:nvPr/>
          </p:nvSpPr>
          <p:spPr bwMode="auto">
            <a:xfrm>
              <a:off x="3684" y="721"/>
              <a:ext cx="692" cy="260"/>
            </a:xfrm>
            <a:prstGeom prst="roundRect">
              <a:avLst>
                <a:gd name="adj" fmla="val 12486"/>
              </a:avLst>
            </a:prstGeom>
            <a:ln w="25400">
              <a:solidFill>
                <a:schemeClr val="tx1"/>
              </a:solidFill>
              <a:round/>
              <a:headEnd/>
              <a:tailEnd/>
            </a:ln>
            <a:effectLst/>
          </p:spPr>
          <p:txBody>
            <a:bodyPr wrap="none" anchor="ctr"/>
            <a:lstStyle/>
            <a:p>
              <a:endParaRPr lang="zh-CN" altLang="en-US"/>
            </a:p>
          </p:txBody>
        </p:sp>
        <p:sp useBgFill="1">
          <p:nvSpPr>
            <p:cNvPr id="239668" name="AutoShape 52"/>
            <p:cNvSpPr>
              <a:spLocks noChangeArrowheads="1"/>
            </p:cNvSpPr>
            <p:nvPr/>
          </p:nvSpPr>
          <p:spPr bwMode="auto">
            <a:xfrm>
              <a:off x="3708" y="1261"/>
              <a:ext cx="692" cy="356"/>
            </a:xfrm>
            <a:prstGeom prst="roundRect">
              <a:avLst>
                <a:gd name="adj" fmla="val 12486"/>
              </a:avLst>
            </a:prstGeom>
            <a:ln w="25400">
              <a:solidFill>
                <a:schemeClr val="tx1"/>
              </a:solidFill>
              <a:round/>
              <a:headEnd/>
              <a:tailEnd/>
            </a:ln>
            <a:effectLst/>
          </p:spPr>
          <p:txBody>
            <a:bodyPr wrap="none" anchor="ctr"/>
            <a:lstStyle/>
            <a:p>
              <a:endParaRPr lang="zh-CN" altLang="en-US"/>
            </a:p>
          </p:txBody>
        </p:sp>
        <p:sp useBgFill="1">
          <p:nvSpPr>
            <p:cNvPr id="239669" name="AutoShape 53"/>
            <p:cNvSpPr>
              <a:spLocks noChangeArrowheads="1"/>
            </p:cNvSpPr>
            <p:nvPr/>
          </p:nvSpPr>
          <p:spPr bwMode="auto">
            <a:xfrm>
              <a:off x="3708" y="3671"/>
              <a:ext cx="692" cy="356"/>
            </a:xfrm>
            <a:prstGeom prst="roundRect">
              <a:avLst>
                <a:gd name="adj" fmla="val 12486"/>
              </a:avLst>
            </a:prstGeom>
            <a:ln w="25400">
              <a:solidFill>
                <a:schemeClr val="tx1"/>
              </a:solidFill>
              <a:round/>
              <a:headEnd/>
              <a:tailEnd/>
            </a:ln>
            <a:effectLst/>
          </p:spPr>
          <p:txBody>
            <a:bodyPr wrap="none" anchor="ctr"/>
            <a:lstStyle/>
            <a:p>
              <a:endParaRPr lang="zh-CN" altLang="en-US"/>
            </a:p>
          </p:txBody>
        </p:sp>
        <p:sp>
          <p:nvSpPr>
            <p:cNvPr id="239670" name="Line 54"/>
            <p:cNvSpPr>
              <a:spLocks noChangeShapeType="1"/>
            </p:cNvSpPr>
            <p:nvPr/>
          </p:nvSpPr>
          <p:spPr bwMode="auto">
            <a:xfrm>
              <a:off x="4031" y="999"/>
              <a:ext cx="3" cy="235"/>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71" name="Line 55"/>
            <p:cNvSpPr>
              <a:spLocks noChangeShapeType="1"/>
            </p:cNvSpPr>
            <p:nvPr/>
          </p:nvSpPr>
          <p:spPr bwMode="auto">
            <a:xfrm>
              <a:off x="4027" y="1623"/>
              <a:ext cx="3" cy="511"/>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72" name="Line 56"/>
            <p:cNvSpPr>
              <a:spLocks noChangeShapeType="1"/>
            </p:cNvSpPr>
            <p:nvPr/>
          </p:nvSpPr>
          <p:spPr bwMode="auto">
            <a:xfrm flipH="1">
              <a:off x="4043" y="2487"/>
              <a:ext cx="27" cy="571"/>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useBgFill="1">
          <p:nvSpPr>
            <p:cNvPr id="239673" name="AutoShape 57"/>
            <p:cNvSpPr>
              <a:spLocks noChangeArrowheads="1"/>
            </p:cNvSpPr>
            <p:nvPr/>
          </p:nvSpPr>
          <p:spPr bwMode="auto">
            <a:xfrm rot="10800000" flipH="1">
              <a:off x="3934" y="2618"/>
              <a:ext cx="224" cy="164"/>
            </a:xfrm>
            <a:prstGeom prst="triangle">
              <a:avLst>
                <a:gd name="adj" fmla="val 49986"/>
              </a:avLst>
            </a:prstGeom>
            <a:ln w="25400">
              <a:solidFill>
                <a:schemeClr val="tx1"/>
              </a:solidFill>
              <a:miter lim="800000"/>
              <a:headEnd/>
              <a:tailEnd/>
            </a:ln>
            <a:effectLst/>
          </p:spPr>
          <p:txBody>
            <a:bodyPr wrap="none" anchor="ctr"/>
            <a:lstStyle/>
            <a:p>
              <a:endParaRPr lang="zh-CN" altLang="en-US"/>
            </a:p>
          </p:txBody>
        </p:sp>
        <p:sp useBgFill="1">
          <p:nvSpPr>
            <p:cNvPr id="239674" name="AutoShape 58"/>
            <p:cNvSpPr>
              <a:spLocks noChangeArrowheads="1"/>
            </p:cNvSpPr>
            <p:nvPr/>
          </p:nvSpPr>
          <p:spPr bwMode="auto">
            <a:xfrm rot="10800000" flipH="1">
              <a:off x="3910" y="1722"/>
              <a:ext cx="224" cy="164"/>
            </a:xfrm>
            <a:prstGeom prst="triangle">
              <a:avLst>
                <a:gd name="adj" fmla="val 49986"/>
              </a:avLst>
            </a:prstGeom>
            <a:ln w="25400">
              <a:solidFill>
                <a:schemeClr val="tx1"/>
              </a:solidFill>
              <a:miter lim="800000"/>
              <a:headEnd/>
              <a:tailEnd/>
            </a:ln>
            <a:effectLst/>
          </p:spPr>
          <p:txBody>
            <a:bodyPr wrap="none" anchor="ctr"/>
            <a:lstStyle/>
            <a:p>
              <a:endParaRPr lang="zh-CN" altLang="en-US"/>
            </a:p>
          </p:txBody>
        </p:sp>
        <p:sp>
          <p:nvSpPr>
            <p:cNvPr id="239675" name="Line 59"/>
            <p:cNvSpPr>
              <a:spLocks noChangeShapeType="1"/>
            </p:cNvSpPr>
            <p:nvPr/>
          </p:nvSpPr>
          <p:spPr bwMode="auto">
            <a:xfrm>
              <a:off x="4063" y="3411"/>
              <a:ext cx="3" cy="235"/>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76" name="Line 60"/>
            <p:cNvSpPr>
              <a:spLocks noChangeShapeType="1"/>
            </p:cNvSpPr>
            <p:nvPr/>
          </p:nvSpPr>
          <p:spPr bwMode="auto">
            <a:xfrm>
              <a:off x="5186" y="1059"/>
              <a:ext cx="0" cy="211"/>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useBgFill="1">
          <p:nvSpPr>
            <p:cNvPr id="239677" name="AutoShape 61"/>
            <p:cNvSpPr>
              <a:spLocks noChangeArrowheads="1"/>
            </p:cNvSpPr>
            <p:nvPr/>
          </p:nvSpPr>
          <p:spPr bwMode="auto">
            <a:xfrm>
              <a:off x="3708" y="3071"/>
              <a:ext cx="692" cy="356"/>
            </a:xfrm>
            <a:prstGeom prst="roundRect">
              <a:avLst>
                <a:gd name="adj" fmla="val 12486"/>
              </a:avLst>
            </a:prstGeom>
            <a:ln w="25400">
              <a:solidFill>
                <a:schemeClr val="tx1"/>
              </a:solidFill>
              <a:round/>
              <a:headEnd/>
              <a:tailEnd/>
            </a:ln>
            <a:effectLst/>
          </p:spPr>
          <p:txBody>
            <a:bodyPr wrap="none" anchor="ctr"/>
            <a:lstStyle/>
            <a:p>
              <a:endParaRPr lang="zh-CN" altLang="en-US"/>
            </a:p>
          </p:txBody>
        </p:sp>
        <p:sp>
          <p:nvSpPr>
            <p:cNvPr id="239678" name="Line 62"/>
            <p:cNvSpPr>
              <a:spLocks noChangeShapeType="1"/>
            </p:cNvSpPr>
            <p:nvPr/>
          </p:nvSpPr>
          <p:spPr bwMode="auto">
            <a:xfrm>
              <a:off x="4039" y="1050"/>
              <a:ext cx="1139" cy="0"/>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679" name="Line 63"/>
            <p:cNvSpPr>
              <a:spLocks noChangeShapeType="1"/>
            </p:cNvSpPr>
            <p:nvPr/>
          </p:nvSpPr>
          <p:spPr bwMode="auto">
            <a:xfrm>
              <a:off x="5198" y="1671"/>
              <a:ext cx="0" cy="439"/>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80" name="Line 64"/>
            <p:cNvSpPr>
              <a:spLocks noChangeShapeType="1"/>
            </p:cNvSpPr>
            <p:nvPr/>
          </p:nvSpPr>
          <p:spPr bwMode="auto">
            <a:xfrm>
              <a:off x="5018" y="1947"/>
              <a:ext cx="0" cy="175"/>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81" name="Line 65"/>
            <p:cNvSpPr>
              <a:spLocks noChangeShapeType="1"/>
            </p:cNvSpPr>
            <p:nvPr/>
          </p:nvSpPr>
          <p:spPr bwMode="auto">
            <a:xfrm flipH="1">
              <a:off x="4095" y="1806"/>
              <a:ext cx="895" cy="0"/>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82" name="Line 66"/>
            <p:cNvSpPr>
              <a:spLocks noChangeShapeType="1"/>
            </p:cNvSpPr>
            <p:nvPr/>
          </p:nvSpPr>
          <p:spPr bwMode="auto">
            <a:xfrm flipH="1">
              <a:off x="4081" y="2726"/>
              <a:ext cx="943" cy="0"/>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83" name="Line 67"/>
            <p:cNvSpPr>
              <a:spLocks noChangeShapeType="1"/>
            </p:cNvSpPr>
            <p:nvPr/>
          </p:nvSpPr>
          <p:spPr bwMode="auto">
            <a:xfrm>
              <a:off x="5258" y="2523"/>
              <a:ext cx="0" cy="331"/>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684" name="Line 68"/>
            <p:cNvSpPr>
              <a:spLocks noChangeShapeType="1"/>
            </p:cNvSpPr>
            <p:nvPr/>
          </p:nvSpPr>
          <p:spPr bwMode="auto">
            <a:xfrm>
              <a:off x="5030" y="2547"/>
              <a:ext cx="0" cy="163"/>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685" name="Line 69"/>
            <p:cNvSpPr>
              <a:spLocks noChangeShapeType="1"/>
            </p:cNvSpPr>
            <p:nvPr/>
          </p:nvSpPr>
          <p:spPr bwMode="auto">
            <a:xfrm>
              <a:off x="4982" y="1635"/>
              <a:ext cx="0" cy="163"/>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useBgFill="1">
          <p:nvSpPr>
            <p:cNvPr id="239686" name="AutoShape 70"/>
            <p:cNvSpPr>
              <a:spLocks noChangeArrowheads="1"/>
            </p:cNvSpPr>
            <p:nvPr/>
          </p:nvSpPr>
          <p:spPr bwMode="auto">
            <a:xfrm>
              <a:off x="4860" y="1295"/>
              <a:ext cx="692" cy="356"/>
            </a:xfrm>
            <a:prstGeom prst="roundRect">
              <a:avLst>
                <a:gd name="adj" fmla="val 12486"/>
              </a:avLst>
            </a:prstGeom>
            <a:ln w="25400">
              <a:solidFill>
                <a:schemeClr val="tx1"/>
              </a:solidFill>
              <a:round/>
              <a:headEnd/>
              <a:tailEnd/>
            </a:ln>
            <a:effectLst/>
          </p:spPr>
          <p:txBody>
            <a:bodyPr wrap="none" anchor="ctr"/>
            <a:lstStyle/>
            <a:p>
              <a:endParaRPr lang="zh-CN" altLang="en-US"/>
            </a:p>
          </p:txBody>
        </p:sp>
        <p:sp>
          <p:nvSpPr>
            <p:cNvPr id="239687" name="Line 71"/>
            <p:cNvSpPr>
              <a:spLocks noChangeShapeType="1"/>
            </p:cNvSpPr>
            <p:nvPr/>
          </p:nvSpPr>
          <p:spPr bwMode="auto">
            <a:xfrm>
              <a:off x="4317" y="2866"/>
              <a:ext cx="935" cy="0"/>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688" name="Line 72"/>
            <p:cNvSpPr>
              <a:spLocks noChangeShapeType="1"/>
            </p:cNvSpPr>
            <p:nvPr/>
          </p:nvSpPr>
          <p:spPr bwMode="auto">
            <a:xfrm>
              <a:off x="4318" y="2883"/>
              <a:ext cx="0" cy="175"/>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39689" name="Rectangle 73"/>
            <p:cNvSpPr>
              <a:spLocks noChangeArrowheads="1"/>
            </p:cNvSpPr>
            <p:nvPr/>
          </p:nvSpPr>
          <p:spPr bwMode="auto">
            <a:xfrm>
              <a:off x="3738" y="750"/>
              <a:ext cx="633" cy="19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Detector</a:t>
              </a:r>
            </a:p>
          </p:txBody>
        </p:sp>
        <p:sp>
          <p:nvSpPr>
            <p:cNvPr id="239690" name="Rectangle 74"/>
            <p:cNvSpPr>
              <a:spLocks noChangeArrowheads="1"/>
            </p:cNvSpPr>
            <p:nvPr/>
          </p:nvSpPr>
          <p:spPr bwMode="auto">
            <a:xfrm>
              <a:off x="3716" y="1278"/>
              <a:ext cx="676" cy="334"/>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L1 Buffer</a:t>
              </a:r>
            </a:p>
            <a:p>
              <a:pPr eaLnBrk="0" hangingPunct="0">
                <a:lnSpc>
                  <a:spcPct val="90000"/>
                </a:lnSpc>
              </a:pPr>
              <a:r>
                <a:rPr lang="fr-FR" sz="1600" b="1">
                  <a:latin typeface="Arial" pitchFamily="34" charset="0"/>
                </a:rPr>
                <a:t>Pipeline)</a:t>
              </a:r>
            </a:p>
          </p:txBody>
        </p:sp>
        <p:sp>
          <p:nvSpPr>
            <p:cNvPr id="239691" name="Rectangle 75"/>
            <p:cNvSpPr>
              <a:spLocks noChangeArrowheads="1"/>
            </p:cNvSpPr>
            <p:nvPr/>
          </p:nvSpPr>
          <p:spPr bwMode="auto">
            <a:xfrm>
              <a:off x="4828" y="1386"/>
              <a:ext cx="740" cy="19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L1 Trigger</a:t>
              </a:r>
            </a:p>
          </p:txBody>
        </p:sp>
        <p:sp>
          <p:nvSpPr>
            <p:cNvPr id="239692" name="Rectangle 76"/>
            <p:cNvSpPr>
              <a:spLocks noChangeArrowheads="1"/>
            </p:cNvSpPr>
            <p:nvPr/>
          </p:nvSpPr>
          <p:spPr bwMode="auto">
            <a:xfrm>
              <a:off x="3748" y="3162"/>
              <a:ext cx="612" cy="19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L3 Farm</a:t>
              </a:r>
            </a:p>
          </p:txBody>
        </p:sp>
        <p:sp>
          <p:nvSpPr>
            <p:cNvPr id="239693" name="Rectangle 77"/>
            <p:cNvSpPr>
              <a:spLocks noChangeArrowheads="1"/>
            </p:cNvSpPr>
            <p:nvPr/>
          </p:nvSpPr>
          <p:spPr bwMode="auto">
            <a:xfrm>
              <a:off x="3759" y="3690"/>
              <a:ext cx="591" cy="334"/>
            </a:xfrm>
            <a:prstGeom prst="rect">
              <a:avLst/>
            </a:prstGeom>
            <a:noFill/>
            <a:ln w="9525">
              <a:noFill/>
              <a:miter lim="800000"/>
              <a:headEnd/>
              <a:tailEnd/>
            </a:ln>
            <a:effectLst/>
          </p:spPr>
          <p:txBody>
            <a:bodyPr wrap="none" lIns="90488" tIns="44450" rIns="90488" bIns="44450">
              <a:spAutoFit/>
            </a:bodyPr>
            <a:lstStyle/>
            <a:p>
              <a:pPr algn="ctr" eaLnBrk="0" hangingPunct="0">
                <a:lnSpc>
                  <a:spcPct val="90000"/>
                </a:lnSpc>
              </a:pPr>
              <a:r>
                <a:rPr lang="fr-FR" sz="1600" b="1">
                  <a:latin typeface="Arial" pitchFamily="34" charset="0"/>
                </a:rPr>
                <a:t>Mass</a:t>
              </a:r>
            </a:p>
            <a:p>
              <a:pPr algn="ctr" eaLnBrk="0" hangingPunct="0">
                <a:lnSpc>
                  <a:spcPct val="90000"/>
                </a:lnSpc>
              </a:pPr>
              <a:r>
                <a:rPr lang="fr-FR" sz="1600" b="1">
                  <a:latin typeface="Arial" pitchFamily="34" charset="0"/>
                </a:rPr>
                <a:t>Storage</a:t>
              </a:r>
            </a:p>
          </p:txBody>
        </p:sp>
        <p:sp useBgFill="1">
          <p:nvSpPr>
            <p:cNvPr id="239694" name="Rectangle 78"/>
            <p:cNvSpPr>
              <a:spLocks noChangeArrowheads="1"/>
            </p:cNvSpPr>
            <p:nvPr/>
          </p:nvSpPr>
          <p:spPr bwMode="auto">
            <a:xfrm>
              <a:off x="3377" y="1747"/>
              <a:ext cx="487" cy="177"/>
            </a:xfrm>
            <a:prstGeom prst="rect">
              <a:avLst/>
            </a:prstGeom>
            <a:ln w="9525">
              <a:noFill/>
              <a:miter lim="800000"/>
              <a:headEnd/>
              <a:tailEnd/>
            </a:ln>
            <a:effectLst/>
          </p:spPr>
          <p:txBody>
            <a:bodyPr wrap="none" lIns="90488" tIns="44450" rIns="90488" bIns="44450">
              <a:spAutoFit/>
            </a:bodyPr>
            <a:lstStyle/>
            <a:p>
              <a:pPr eaLnBrk="0" hangingPunct="0">
                <a:lnSpc>
                  <a:spcPct val="90000"/>
                </a:lnSpc>
              </a:pPr>
              <a:r>
                <a:rPr lang="fr-FR" sz="1400" b="1">
                  <a:solidFill>
                    <a:srgbClr val="FF0000"/>
                  </a:solidFill>
                  <a:latin typeface="Arial" pitchFamily="34" charset="0"/>
                </a:rPr>
                <a:t>10 KHz</a:t>
              </a:r>
            </a:p>
          </p:txBody>
        </p:sp>
        <p:sp useBgFill="1">
          <p:nvSpPr>
            <p:cNvPr id="239695" name="Rectangle 79"/>
            <p:cNvSpPr>
              <a:spLocks noChangeArrowheads="1"/>
            </p:cNvSpPr>
            <p:nvPr/>
          </p:nvSpPr>
          <p:spPr bwMode="auto">
            <a:xfrm>
              <a:off x="4373" y="1696"/>
              <a:ext cx="407" cy="160"/>
            </a:xfrm>
            <a:prstGeom prst="rect">
              <a:avLst/>
            </a:prstGeom>
            <a:ln w="9525">
              <a:noFill/>
              <a:miter lim="800000"/>
              <a:headEnd/>
              <a:tailEnd/>
            </a:ln>
            <a:effectLst/>
          </p:spPr>
          <p:txBody>
            <a:bodyPr wrap="none" lIns="90488" tIns="44450" rIns="90488" bIns="44450">
              <a:spAutoFit/>
            </a:bodyPr>
            <a:lstStyle/>
            <a:p>
              <a:pPr eaLnBrk="0" hangingPunct="0">
                <a:lnSpc>
                  <a:spcPct val="90000"/>
                </a:lnSpc>
              </a:pPr>
              <a:r>
                <a:rPr lang="fr-FR" sz="1200">
                  <a:latin typeface="Arial" pitchFamily="34" charset="0"/>
                </a:rPr>
                <a:t>Accept</a:t>
              </a:r>
            </a:p>
          </p:txBody>
        </p:sp>
        <p:sp useBgFill="1">
          <p:nvSpPr>
            <p:cNvPr id="239696" name="Rectangle 80"/>
            <p:cNvSpPr>
              <a:spLocks noChangeArrowheads="1"/>
            </p:cNvSpPr>
            <p:nvPr/>
          </p:nvSpPr>
          <p:spPr bwMode="auto">
            <a:xfrm>
              <a:off x="4345" y="2640"/>
              <a:ext cx="461" cy="160"/>
            </a:xfrm>
            <a:prstGeom prst="rect">
              <a:avLst/>
            </a:prstGeom>
            <a:ln w="9525">
              <a:noFill/>
              <a:miter lim="800000"/>
              <a:headEnd/>
              <a:tailEnd/>
            </a:ln>
            <a:effectLst/>
          </p:spPr>
          <p:txBody>
            <a:bodyPr wrap="none" lIns="90488" tIns="44450" rIns="90488" bIns="44450">
              <a:spAutoFit/>
            </a:bodyPr>
            <a:lstStyle/>
            <a:p>
              <a:pPr eaLnBrk="0" hangingPunct="0">
                <a:lnSpc>
                  <a:spcPct val="90000"/>
                </a:lnSpc>
              </a:pPr>
              <a:r>
                <a:rPr lang="fr-FR" sz="1200">
                  <a:latin typeface="Arial" pitchFamily="34" charset="0"/>
                </a:rPr>
                <a:t>Acce/rej</a:t>
              </a:r>
            </a:p>
          </p:txBody>
        </p:sp>
        <p:sp useBgFill="1">
          <p:nvSpPr>
            <p:cNvPr id="239697" name="Rectangle 81"/>
            <p:cNvSpPr>
              <a:spLocks noChangeArrowheads="1"/>
            </p:cNvSpPr>
            <p:nvPr/>
          </p:nvSpPr>
          <p:spPr bwMode="auto">
            <a:xfrm>
              <a:off x="3401" y="2707"/>
              <a:ext cx="491" cy="177"/>
            </a:xfrm>
            <a:prstGeom prst="rect">
              <a:avLst/>
            </a:prstGeom>
            <a:ln w="9525">
              <a:noFill/>
              <a:miter lim="800000"/>
              <a:headEnd/>
              <a:tailEnd/>
            </a:ln>
            <a:effectLst/>
          </p:spPr>
          <p:txBody>
            <a:bodyPr wrap="none" lIns="90488" tIns="44450" rIns="90488" bIns="44450">
              <a:spAutoFit/>
            </a:bodyPr>
            <a:lstStyle/>
            <a:p>
              <a:pPr eaLnBrk="0" hangingPunct="0">
                <a:lnSpc>
                  <a:spcPct val="90000"/>
                </a:lnSpc>
              </a:pPr>
              <a:r>
                <a:rPr lang="fr-FR" sz="1400" b="1">
                  <a:latin typeface="Arial" pitchFamily="34" charset="0"/>
                </a:rPr>
                <a:t>&lt; 1KHz</a:t>
              </a:r>
            </a:p>
          </p:txBody>
        </p:sp>
        <p:sp>
          <p:nvSpPr>
            <p:cNvPr id="239698" name="Rectangle 82"/>
            <p:cNvSpPr>
              <a:spLocks noChangeArrowheads="1"/>
            </p:cNvSpPr>
            <p:nvPr/>
          </p:nvSpPr>
          <p:spPr bwMode="auto">
            <a:xfrm>
              <a:off x="5249" y="2588"/>
              <a:ext cx="794" cy="264"/>
            </a:xfrm>
            <a:prstGeom prst="rect">
              <a:avLst/>
            </a:prstGeom>
            <a:noFill/>
            <a:ln w="9525">
              <a:noFill/>
              <a:miter lim="800000"/>
              <a:headEnd/>
              <a:tailEnd/>
            </a:ln>
            <a:effectLst/>
          </p:spPr>
          <p:txBody>
            <a:bodyPr wrap="none" lIns="90488" tIns="44450" rIns="90488" bIns="44450">
              <a:spAutoFit/>
            </a:bodyPr>
            <a:lstStyle/>
            <a:p>
              <a:pPr algn="ctr" eaLnBrk="0" hangingPunct="0">
                <a:lnSpc>
                  <a:spcPct val="90000"/>
                </a:lnSpc>
              </a:pPr>
              <a:endParaRPr lang="fr-FR" sz="1200">
                <a:latin typeface="Arial" pitchFamily="34" charset="0"/>
              </a:endParaRPr>
            </a:p>
            <a:p>
              <a:pPr algn="ctr" eaLnBrk="0" hangingPunct="0">
                <a:lnSpc>
                  <a:spcPct val="90000"/>
                </a:lnSpc>
              </a:pPr>
              <a:r>
                <a:rPr lang="fr-FR" sz="1200" b="1">
                  <a:solidFill>
                    <a:srgbClr val="FF0000"/>
                  </a:solidFill>
                  <a:latin typeface="Arial" pitchFamily="34" charset="0"/>
                </a:rPr>
                <a:t>100  µs latency</a:t>
              </a:r>
            </a:p>
          </p:txBody>
        </p:sp>
        <p:sp>
          <p:nvSpPr>
            <p:cNvPr id="239699" name="Line 83"/>
            <p:cNvSpPr>
              <a:spLocks noChangeShapeType="1"/>
            </p:cNvSpPr>
            <p:nvPr/>
          </p:nvSpPr>
          <p:spPr bwMode="auto">
            <a:xfrm>
              <a:off x="4039" y="1938"/>
              <a:ext cx="959" cy="0"/>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700" name="Rectangle 84"/>
            <p:cNvSpPr>
              <a:spLocks noChangeArrowheads="1"/>
            </p:cNvSpPr>
            <p:nvPr/>
          </p:nvSpPr>
          <p:spPr bwMode="auto">
            <a:xfrm>
              <a:off x="3441" y="462"/>
              <a:ext cx="1174" cy="19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7.6 MHz Xing rate</a:t>
              </a:r>
            </a:p>
          </p:txBody>
        </p:sp>
        <p:sp>
          <p:nvSpPr>
            <p:cNvPr id="239701" name="Rectangle 85"/>
            <p:cNvSpPr>
              <a:spLocks noChangeArrowheads="1"/>
            </p:cNvSpPr>
            <p:nvPr/>
          </p:nvSpPr>
          <p:spPr bwMode="auto">
            <a:xfrm>
              <a:off x="4482" y="3056"/>
              <a:ext cx="749" cy="264"/>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200">
                  <a:latin typeface="Arial" pitchFamily="34" charset="0"/>
                </a:rPr>
                <a:t>48 Input nodes</a:t>
              </a:r>
            </a:p>
            <a:p>
              <a:pPr eaLnBrk="0" hangingPunct="0">
                <a:lnSpc>
                  <a:spcPct val="90000"/>
                </a:lnSpc>
              </a:pPr>
              <a:r>
                <a:rPr lang="fr-FR" sz="1200">
                  <a:latin typeface="Arial" pitchFamily="34" charset="0"/>
                </a:rPr>
                <a:t>1 s latency</a:t>
              </a:r>
            </a:p>
          </p:txBody>
        </p:sp>
        <p:sp>
          <p:nvSpPr>
            <p:cNvPr id="239702" name="AutoShape 86"/>
            <p:cNvSpPr>
              <a:spLocks noChangeArrowheads="1"/>
            </p:cNvSpPr>
            <p:nvPr/>
          </p:nvSpPr>
          <p:spPr bwMode="auto">
            <a:xfrm>
              <a:off x="4896" y="2435"/>
              <a:ext cx="704" cy="236"/>
            </a:xfrm>
            <a:prstGeom prst="roundRect">
              <a:avLst>
                <a:gd name="adj" fmla="val 12486"/>
              </a:avLst>
            </a:prstGeom>
            <a:solidFill>
              <a:srgbClr val="CCFF99"/>
            </a:solidFill>
            <a:ln w="25400">
              <a:solidFill>
                <a:schemeClr val="tx1"/>
              </a:solidFill>
              <a:round/>
              <a:headEnd/>
              <a:tailEnd/>
            </a:ln>
            <a:effectLst/>
          </p:spPr>
          <p:txBody>
            <a:bodyPr wrap="none" lIns="90488" tIns="44450" rIns="90488" bIns="44450" anchor="ctr"/>
            <a:lstStyle/>
            <a:p>
              <a:pPr algn="ctr" eaLnBrk="0" hangingPunct="0">
                <a:lnSpc>
                  <a:spcPct val="90000"/>
                </a:lnSpc>
              </a:pPr>
              <a:r>
                <a:rPr lang="fr-FR" sz="1200">
                  <a:latin typeface="Arial" pitchFamily="34" charset="0"/>
                </a:rPr>
                <a:t>L2 Global</a:t>
              </a:r>
            </a:p>
          </p:txBody>
        </p:sp>
        <p:sp>
          <p:nvSpPr>
            <p:cNvPr id="239703" name="Line 87"/>
            <p:cNvSpPr>
              <a:spLocks noChangeShapeType="1"/>
            </p:cNvSpPr>
            <p:nvPr/>
          </p:nvSpPr>
          <p:spPr bwMode="auto">
            <a:xfrm>
              <a:off x="5120" y="2385"/>
              <a:ext cx="0" cy="39"/>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704" name="Line 88"/>
            <p:cNvSpPr>
              <a:spLocks noChangeShapeType="1"/>
            </p:cNvSpPr>
            <p:nvPr/>
          </p:nvSpPr>
          <p:spPr bwMode="auto">
            <a:xfrm>
              <a:off x="5208" y="2385"/>
              <a:ext cx="0" cy="39"/>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705" name="Line 89"/>
            <p:cNvSpPr>
              <a:spLocks noChangeShapeType="1"/>
            </p:cNvSpPr>
            <p:nvPr/>
          </p:nvSpPr>
          <p:spPr bwMode="auto">
            <a:xfrm>
              <a:off x="5296" y="2385"/>
              <a:ext cx="0" cy="39"/>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706" name="Line 90"/>
            <p:cNvSpPr>
              <a:spLocks noChangeShapeType="1"/>
            </p:cNvSpPr>
            <p:nvPr/>
          </p:nvSpPr>
          <p:spPr bwMode="auto">
            <a:xfrm>
              <a:off x="5376" y="2377"/>
              <a:ext cx="0" cy="39"/>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39707" name="AutoShape 91"/>
            <p:cNvSpPr>
              <a:spLocks noChangeArrowheads="1"/>
            </p:cNvSpPr>
            <p:nvPr/>
          </p:nvSpPr>
          <p:spPr bwMode="auto">
            <a:xfrm>
              <a:off x="4884" y="2135"/>
              <a:ext cx="704" cy="236"/>
            </a:xfrm>
            <a:prstGeom prst="roundRect">
              <a:avLst>
                <a:gd name="adj" fmla="val 12486"/>
              </a:avLst>
            </a:prstGeom>
            <a:solidFill>
              <a:srgbClr val="CCFF99"/>
            </a:solidFill>
            <a:ln w="25400">
              <a:solidFill>
                <a:schemeClr val="tx1"/>
              </a:solidFill>
              <a:round/>
              <a:headEnd/>
              <a:tailEnd/>
            </a:ln>
            <a:effectLst/>
          </p:spPr>
          <p:txBody>
            <a:bodyPr wrap="none" lIns="90488" tIns="44450" rIns="90488" bIns="44450" anchor="ctr"/>
            <a:lstStyle/>
            <a:p>
              <a:pPr algn="ctr" eaLnBrk="0" hangingPunct="0">
                <a:lnSpc>
                  <a:spcPct val="90000"/>
                </a:lnSpc>
              </a:pPr>
              <a:r>
                <a:rPr lang="fr-FR" sz="1200">
                  <a:latin typeface="Arial" pitchFamily="34" charset="0"/>
                </a:rPr>
                <a:t>Preprocessing</a:t>
              </a:r>
            </a:p>
            <a:p>
              <a:pPr algn="ctr" eaLnBrk="0" hangingPunct="0">
                <a:lnSpc>
                  <a:spcPct val="90000"/>
                </a:lnSpc>
              </a:pPr>
              <a:r>
                <a:rPr lang="fr-FR" sz="1200">
                  <a:latin typeface="Arial" pitchFamily="34" charset="0"/>
                </a:rPr>
                <a:t>Farm</a:t>
              </a:r>
            </a:p>
          </p:txBody>
        </p:sp>
        <p:sp useBgFill="1">
          <p:nvSpPr>
            <p:cNvPr id="239708" name="AutoShape 92"/>
            <p:cNvSpPr>
              <a:spLocks noChangeArrowheads="1"/>
            </p:cNvSpPr>
            <p:nvPr/>
          </p:nvSpPr>
          <p:spPr bwMode="auto">
            <a:xfrm>
              <a:off x="3696" y="2125"/>
              <a:ext cx="704" cy="404"/>
            </a:xfrm>
            <a:prstGeom prst="roundRect">
              <a:avLst>
                <a:gd name="adj" fmla="val 12486"/>
              </a:avLst>
            </a:prstGeom>
            <a:ln w="25400">
              <a:solidFill>
                <a:schemeClr val="tx1"/>
              </a:solidFill>
              <a:round/>
              <a:headEnd/>
              <a:tailEnd/>
            </a:ln>
            <a:effectLst/>
          </p:spPr>
          <p:txBody>
            <a:bodyPr wrap="none" anchor="ctr"/>
            <a:lstStyle/>
            <a:p>
              <a:endParaRPr lang="zh-CN" altLang="en-US"/>
            </a:p>
          </p:txBody>
        </p:sp>
        <p:sp>
          <p:nvSpPr>
            <p:cNvPr id="239709" name="Rectangle 93"/>
            <p:cNvSpPr>
              <a:spLocks noChangeArrowheads="1"/>
            </p:cNvSpPr>
            <p:nvPr/>
          </p:nvSpPr>
          <p:spPr bwMode="auto">
            <a:xfrm>
              <a:off x="3660" y="2134"/>
              <a:ext cx="736" cy="419"/>
            </a:xfrm>
            <a:prstGeom prst="rect">
              <a:avLst/>
            </a:prstGeom>
            <a:noFill/>
            <a:ln w="9525">
              <a:noFill/>
              <a:miter lim="800000"/>
              <a:headEnd/>
              <a:tailEnd/>
            </a:ln>
            <a:effectLst/>
          </p:spPr>
          <p:txBody>
            <a:bodyPr lIns="90488" tIns="44450" rIns="90488" bIns="44450">
              <a:spAutoFit/>
            </a:bodyPr>
            <a:lstStyle/>
            <a:p>
              <a:pPr algn="ctr" eaLnBrk="0" hangingPunct="0">
                <a:lnSpc>
                  <a:spcPct val="90000"/>
                </a:lnSpc>
              </a:pPr>
              <a:r>
                <a:rPr lang="fr-FR" sz="1400" b="1">
                  <a:latin typeface="Arial" pitchFamily="34" charset="0"/>
                </a:rPr>
                <a:t>L2 Buffer</a:t>
              </a:r>
            </a:p>
            <a:p>
              <a:pPr algn="ctr" eaLnBrk="0" hangingPunct="0">
                <a:lnSpc>
                  <a:spcPct val="90000"/>
                </a:lnSpc>
              </a:pPr>
              <a:r>
                <a:rPr lang="fr-FR" sz="1400" b="1">
                  <a:latin typeface="Arial" pitchFamily="34" charset="0"/>
                </a:rPr>
                <a:t>&amp;</a:t>
              </a:r>
            </a:p>
            <a:p>
              <a:pPr algn="ctr" eaLnBrk="0" hangingPunct="0">
                <a:lnSpc>
                  <a:spcPct val="90000"/>
                </a:lnSpc>
              </a:pPr>
              <a:r>
                <a:rPr lang="fr-FR" sz="1400" b="1">
                  <a:latin typeface="Arial" pitchFamily="34" charset="0"/>
                </a:rPr>
                <a:t> digitization</a:t>
              </a:r>
            </a:p>
          </p:txBody>
        </p:sp>
        <p:sp>
          <p:nvSpPr>
            <p:cNvPr id="239710" name="Text Box 94"/>
            <p:cNvSpPr txBox="1">
              <a:spLocks noChangeArrowheads="1"/>
            </p:cNvSpPr>
            <p:nvPr/>
          </p:nvSpPr>
          <p:spPr bwMode="auto">
            <a:xfrm>
              <a:off x="1440" y="3150"/>
              <a:ext cx="483" cy="192"/>
            </a:xfrm>
            <a:prstGeom prst="rect">
              <a:avLst/>
            </a:prstGeom>
            <a:noFill/>
            <a:ln w="9525">
              <a:noFill/>
              <a:miter lim="800000"/>
              <a:headEnd/>
              <a:tailEnd/>
            </a:ln>
            <a:effectLst/>
          </p:spPr>
          <p:txBody>
            <a:bodyPr wrap="none">
              <a:spAutoFit/>
            </a:bodyPr>
            <a:lstStyle/>
            <a:p>
              <a:pPr eaLnBrk="0" hangingPunct="0"/>
              <a:r>
                <a:rPr lang="fr-FR" sz="1400">
                  <a:latin typeface="Arial" pitchFamily="34" charset="0"/>
                </a:rPr>
                <a:t>64 PCs</a:t>
              </a:r>
              <a:endParaRPr lang="en-GB" altLang="zh-CN" sz="1400">
                <a:latin typeface="Arial" pitchFamily="34" charset="0"/>
              </a:endParaRPr>
            </a:p>
          </p:txBody>
        </p:sp>
      </p:grpSp>
    </p:spTree>
    <p:extLst>
      <p:ext uri="{BB962C8B-B14F-4D97-AF65-F5344CB8AC3E}">
        <p14:creationId xmlns:p14="http://schemas.microsoft.com/office/powerpoint/2010/main" val="133624467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Rot="1" noChangeArrowheads="1"/>
          </p:cNvSpPr>
          <p:nvPr>
            <p:ph type="title"/>
          </p:nvPr>
        </p:nvSpPr>
        <p:spPr>
          <a:xfrm>
            <a:off x="773113" y="0"/>
            <a:ext cx="8370887" cy="762000"/>
          </a:xfrm>
        </p:spPr>
        <p:txBody>
          <a:bodyPr/>
          <a:lstStyle/>
          <a:p>
            <a:r>
              <a:rPr lang="fr-FR" altLang="zh-CN" sz="3600" dirty="0" smtClean="0"/>
              <a:t>Trigger for Experiments at LHC</a:t>
            </a:r>
            <a:endParaRPr lang="fr-CA" altLang="zh-CN" sz="3600" dirty="0">
              <a:solidFill>
                <a:srgbClr val="669900"/>
              </a:solidFill>
            </a:endParaRPr>
          </a:p>
        </p:txBody>
      </p:sp>
      <p:sp>
        <p:nvSpPr>
          <p:cNvPr id="26" name="日期占位符 2"/>
          <p:cNvSpPr>
            <a:spLocks noGrp="1"/>
          </p:cNvSpPr>
          <p:nvPr>
            <p:ph type="dt" sz="half" idx="10"/>
          </p:nvPr>
        </p:nvSpPr>
        <p:spPr/>
        <p:txBody>
          <a:bodyPr/>
          <a:lstStyle/>
          <a:p>
            <a:r>
              <a:rPr lang="en-US" altLang="zh-CN" smtClean="0"/>
              <a:t>2014-7-18 IHEP</a:t>
            </a:r>
            <a:endParaRPr lang="en-US" altLang="zh-CN"/>
          </a:p>
        </p:txBody>
      </p:sp>
      <p:sp>
        <p:nvSpPr>
          <p:cNvPr id="28" name="页脚占位符 4"/>
          <p:cNvSpPr>
            <a:spLocks noGrp="1"/>
          </p:cNvSpPr>
          <p:nvPr>
            <p:ph type="ftr" sz="quarter" idx="11"/>
          </p:nvPr>
        </p:nvSpPr>
        <p:spPr/>
        <p:txBody>
          <a:bodyPr/>
          <a:lstStyle/>
          <a:p>
            <a:r>
              <a:rPr lang="pt-BR" altLang="zh-CN" smtClean="0"/>
              <a:t>Z.-A. LIU     EPC Seminar</a:t>
            </a:r>
            <a:endParaRPr lang="en-US" altLang="zh-CN"/>
          </a:p>
        </p:txBody>
      </p:sp>
      <p:sp>
        <p:nvSpPr>
          <p:cNvPr id="27" name="灯片编号占位符 3"/>
          <p:cNvSpPr>
            <a:spLocks noGrp="1"/>
          </p:cNvSpPr>
          <p:nvPr>
            <p:ph type="sldNum" sz="quarter" idx="12"/>
          </p:nvPr>
        </p:nvSpPr>
        <p:spPr/>
        <p:txBody>
          <a:bodyPr/>
          <a:lstStyle/>
          <a:p>
            <a:fld id="{FA1D0179-0AFC-4CA7-A47E-5A4479E9E3E8}" type="slidenum">
              <a:rPr lang="en-US" altLang="zh-CN"/>
              <a:pPr/>
              <a:t>74</a:t>
            </a:fld>
            <a:endParaRPr lang="en-US" altLang="zh-CN"/>
          </a:p>
        </p:txBody>
      </p:sp>
      <p:sp>
        <p:nvSpPr>
          <p:cNvPr id="241666" name="Rectangle 2"/>
          <p:cNvSpPr>
            <a:spLocks noChangeArrowheads="1"/>
          </p:cNvSpPr>
          <p:nvPr/>
        </p:nvSpPr>
        <p:spPr bwMode="auto">
          <a:xfrm>
            <a:off x="1055688" y="838200"/>
            <a:ext cx="7947025" cy="1581150"/>
          </a:xfrm>
          <a:prstGeom prst="rect">
            <a:avLst/>
          </a:prstGeom>
          <a:noFill/>
          <a:ln w="9525">
            <a:noFill/>
            <a:miter lim="800000"/>
            <a:headEnd/>
            <a:tailEnd/>
          </a:ln>
          <a:effectLst/>
        </p:spPr>
        <p:txBody>
          <a:bodyPr wrap="none" anchor="ctr"/>
          <a:lstStyle/>
          <a:p>
            <a:endParaRPr lang="zh-CN" altLang="en-US"/>
          </a:p>
        </p:txBody>
      </p:sp>
      <p:sp>
        <p:nvSpPr>
          <p:cNvPr id="241667" name="Rectangle 3"/>
          <p:cNvSpPr>
            <a:spLocks noChangeArrowheads="1"/>
          </p:cNvSpPr>
          <p:nvPr/>
        </p:nvSpPr>
        <p:spPr bwMode="auto">
          <a:xfrm>
            <a:off x="952500" y="914400"/>
            <a:ext cx="8191500" cy="5470525"/>
          </a:xfrm>
          <a:prstGeom prst="rect">
            <a:avLst/>
          </a:prstGeom>
          <a:noFill/>
          <a:ln w="9525">
            <a:noFill/>
            <a:miter lim="800000"/>
            <a:headEnd/>
            <a:tailEnd/>
          </a:ln>
          <a:effectLst/>
        </p:spPr>
        <p:txBody>
          <a:bodyPr lIns="63500" tIns="25400" rIns="63500" bIns="25400">
            <a:spAutoFit/>
          </a:bodyPr>
          <a:lstStyle/>
          <a:p>
            <a:pPr marL="457200" indent="-457200" eaLnBrk="0" hangingPunct="0">
              <a:lnSpc>
                <a:spcPct val="73000"/>
              </a:lnSpc>
              <a:spcBef>
                <a:spcPct val="69000"/>
              </a:spcBef>
              <a:buClr>
                <a:schemeClr val="accent2"/>
              </a:buClr>
              <a:buFont typeface="Monotype Sorts" pitchFamily="16" charset="2"/>
              <a:buChar char="n"/>
            </a:pPr>
            <a:r>
              <a:rPr lang="fr-FR" sz="2000" b="1" dirty="0">
                <a:solidFill>
                  <a:srgbClr val="FFFF00"/>
                </a:solidFill>
                <a:latin typeface="Comic Sans MS" pitchFamily="66" charset="0"/>
              </a:rPr>
              <a:t>“Local” identification of high Pt objects</a:t>
            </a:r>
            <a:r>
              <a:rPr lang="fr-FR" sz="2000" dirty="0">
                <a:latin typeface="Comic Sans MS" pitchFamily="66" charset="0"/>
              </a:rPr>
              <a:t> </a:t>
            </a:r>
            <a:r>
              <a:rPr lang="fr-FR" b="1" i="1" dirty="0">
                <a:solidFill>
                  <a:srgbClr val="FF33CC"/>
                </a:solidFill>
                <a:latin typeface="Comic Sans MS" pitchFamily="66" charset="0"/>
                <a:sym typeface="Wingdings" pitchFamily="2" charset="2"/>
              </a:rPr>
              <a:t></a:t>
            </a:r>
            <a:r>
              <a:rPr lang="fr-FR" b="1" i="1" dirty="0">
                <a:solidFill>
                  <a:srgbClr val="FF33CC"/>
                </a:solidFill>
                <a:latin typeface="Comic Sans MS" pitchFamily="66" charset="0"/>
              </a:rPr>
              <a:t> use coarse dedicated data</a:t>
            </a:r>
          </a:p>
          <a:p>
            <a:pPr marL="901700" lvl="1" indent="-330200" eaLnBrk="0" hangingPunct="0">
              <a:lnSpc>
                <a:spcPct val="50000"/>
              </a:lnSpc>
              <a:spcBef>
                <a:spcPct val="69000"/>
              </a:spcBef>
              <a:buFontTx/>
              <a:buChar char="-"/>
            </a:pPr>
            <a:r>
              <a:rPr lang="fr-FR" dirty="0">
                <a:latin typeface="Comic Sans MS" pitchFamily="66" charset="0"/>
              </a:rPr>
              <a:t>Electrons /Photons , Hadrons &amp; Jets 	</a:t>
            </a:r>
            <a:r>
              <a:rPr lang="fr-FR" dirty="0">
                <a:latin typeface="Comic Sans MS" pitchFamily="66" charset="0"/>
                <a:sym typeface="Wingdings" pitchFamily="2" charset="2"/>
              </a:rPr>
              <a:t></a:t>
            </a:r>
            <a:r>
              <a:rPr lang="fr-FR" dirty="0">
                <a:latin typeface="Comic Sans MS" pitchFamily="66" charset="0"/>
              </a:rPr>
              <a:t> Energy clusters</a:t>
            </a:r>
            <a:r>
              <a:rPr lang="fr-FR" b="1" dirty="0">
                <a:latin typeface="Comic Sans MS" pitchFamily="66" charset="0"/>
              </a:rPr>
              <a:t> </a:t>
            </a:r>
            <a:endParaRPr lang="fr-FR" dirty="0">
              <a:latin typeface="Comic Sans MS" pitchFamily="66" charset="0"/>
            </a:endParaRPr>
          </a:p>
          <a:p>
            <a:pPr marL="901700" lvl="1" indent="-330200" eaLnBrk="0" hangingPunct="0">
              <a:lnSpc>
                <a:spcPct val="50000"/>
              </a:lnSpc>
              <a:spcBef>
                <a:spcPct val="69000"/>
              </a:spcBef>
              <a:buFontTx/>
              <a:buChar char="-"/>
            </a:pPr>
            <a:r>
              <a:rPr lang="fr-FR" dirty="0">
                <a:latin typeface="Comic Sans MS" pitchFamily="66" charset="0"/>
              </a:rPr>
              <a:t>Muons					</a:t>
            </a:r>
            <a:r>
              <a:rPr lang="fr-FR" dirty="0">
                <a:latin typeface="Comic Sans MS" pitchFamily="66" charset="0"/>
                <a:sym typeface="Wingdings" pitchFamily="2" charset="2"/>
              </a:rPr>
              <a:t></a:t>
            </a:r>
            <a:r>
              <a:rPr lang="fr-FR" dirty="0">
                <a:latin typeface="Comic Sans MS" pitchFamily="66" charset="0"/>
              </a:rPr>
              <a:t>Track segments</a:t>
            </a:r>
          </a:p>
          <a:p>
            <a:pPr marL="901700" lvl="1" indent="-330200" eaLnBrk="0" hangingPunct="0">
              <a:lnSpc>
                <a:spcPct val="50000"/>
              </a:lnSpc>
              <a:spcBef>
                <a:spcPct val="69000"/>
              </a:spcBef>
              <a:buFontTx/>
              <a:buChar char="-"/>
            </a:pPr>
            <a:r>
              <a:rPr lang="fr-FR" dirty="0">
                <a:latin typeface="Comic Sans MS" pitchFamily="66" charset="0"/>
              </a:rPr>
              <a:t>Neutrinos				</a:t>
            </a:r>
            <a:r>
              <a:rPr lang="fr-FR" dirty="0">
                <a:latin typeface="Comic Sans MS" pitchFamily="66" charset="0"/>
                <a:sym typeface="Wingdings" pitchFamily="2" charset="2"/>
              </a:rPr>
              <a:t></a:t>
            </a:r>
            <a:r>
              <a:rPr lang="fr-FR" dirty="0">
                <a:latin typeface="Comic Sans MS" pitchFamily="66" charset="0"/>
              </a:rPr>
              <a:t> Missing Et </a:t>
            </a:r>
          </a:p>
          <a:p>
            <a:pPr marL="901700" lvl="1" indent="-330200" eaLnBrk="0" hangingPunct="0">
              <a:lnSpc>
                <a:spcPct val="50000"/>
              </a:lnSpc>
              <a:spcBef>
                <a:spcPct val="69000"/>
              </a:spcBef>
            </a:pPr>
            <a:endParaRPr lang="fr-FR" dirty="0">
              <a:latin typeface="Comic Sans MS" pitchFamily="66" charset="0"/>
            </a:endParaRPr>
          </a:p>
          <a:p>
            <a:pPr marL="457200" indent="-457200" eaLnBrk="0" hangingPunct="0">
              <a:lnSpc>
                <a:spcPct val="73000"/>
              </a:lnSpc>
              <a:spcBef>
                <a:spcPct val="69000"/>
              </a:spcBef>
              <a:buClr>
                <a:schemeClr val="accent2"/>
              </a:buClr>
              <a:buFont typeface="Monotype Sorts" pitchFamily="16" charset="2"/>
              <a:buChar char="n"/>
            </a:pPr>
            <a:r>
              <a:rPr lang="fr-FR" b="1" dirty="0">
                <a:solidFill>
                  <a:srgbClr val="66FFFF"/>
                </a:solidFill>
                <a:latin typeface="Comic Sans MS" pitchFamily="66" charset="0"/>
              </a:rPr>
              <a:t>Particle signature  (e/g,h,Jet, µ ...)</a:t>
            </a:r>
            <a:r>
              <a:rPr lang="fr-FR" b="1" dirty="0">
                <a:latin typeface="Comic Sans MS" pitchFamily="66" charset="0"/>
              </a:rPr>
              <a:t>  </a:t>
            </a:r>
            <a:r>
              <a:rPr lang="fr-FR" b="1" dirty="0">
                <a:solidFill>
                  <a:srgbClr val="FF33CC"/>
                </a:solidFill>
                <a:latin typeface="Comic Sans MS" pitchFamily="66" charset="0"/>
                <a:sym typeface="Wingdings" pitchFamily="2" charset="2"/>
              </a:rPr>
              <a:t></a:t>
            </a:r>
            <a:r>
              <a:rPr lang="fr-FR" b="1" i="1" dirty="0">
                <a:solidFill>
                  <a:srgbClr val="FF33CC"/>
                </a:solidFill>
                <a:latin typeface="Comic Sans MS" pitchFamily="66" charset="0"/>
              </a:rPr>
              <a:t> use final digitized data</a:t>
            </a:r>
            <a:endParaRPr lang="fr-FR" dirty="0">
              <a:solidFill>
                <a:srgbClr val="FF33CC"/>
              </a:solidFill>
              <a:latin typeface="Comic Sans MS" pitchFamily="66" charset="0"/>
            </a:endParaRPr>
          </a:p>
          <a:p>
            <a:pPr marL="901700" lvl="1" indent="-330200" eaLnBrk="0" hangingPunct="0">
              <a:lnSpc>
                <a:spcPct val="73000"/>
              </a:lnSpc>
              <a:spcBef>
                <a:spcPct val="69000"/>
              </a:spcBef>
              <a:buFontTx/>
              <a:buChar char="-"/>
            </a:pPr>
            <a:r>
              <a:rPr lang="fr-FR" dirty="0">
                <a:latin typeface="Comic Sans MS" pitchFamily="66" charset="0"/>
              </a:rPr>
              <a:t>Refine Pt cuts    	        </a:t>
            </a:r>
            <a:r>
              <a:rPr lang="fr-FR" dirty="0">
                <a:latin typeface="Comic Sans MS" pitchFamily="66" charset="0"/>
                <a:sym typeface="Wingdings" pitchFamily="2" charset="2"/>
              </a:rPr>
              <a:t></a:t>
            </a:r>
            <a:r>
              <a:rPr lang="fr-FR" dirty="0">
                <a:latin typeface="Comic Sans MS" pitchFamily="66" charset="0"/>
              </a:rPr>
              <a:t> fine granularity  &amp; track reconstruction</a:t>
            </a:r>
          </a:p>
          <a:p>
            <a:pPr marL="901700" lvl="1" indent="-330200" eaLnBrk="0" hangingPunct="0">
              <a:lnSpc>
                <a:spcPct val="73000"/>
              </a:lnSpc>
              <a:spcBef>
                <a:spcPct val="69000"/>
              </a:spcBef>
              <a:buFontTx/>
              <a:buChar char="-"/>
            </a:pPr>
            <a:r>
              <a:rPr lang="fr-FR" dirty="0">
                <a:latin typeface="Comic Sans MS" pitchFamily="66" charset="0"/>
              </a:rPr>
              <a:t>Combine detectors     </a:t>
            </a:r>
            <a:r>
              <a:rPr lang="fr-FR" b="1" dirty="0">
                <a:latin typeface="Comic Sans MS" pitchFamily="66" charset="0"/>
                <a:sym typeface="Wingdings" pitchFamily="2" charset="2"/>
              </a:rPr>
              <a:t></a:t>
            </a:r>
            <a:r>
              <a:rPr lang="fr-FR" b="1" dirty="0">
                <a:latin typeface="Comic Sans MS" pitchFamily="66" charset="0"/>
              </a:rPr>
              <a:t> </a:t>
            </a:r>
            <a:r>
              <a:rPr lang="fr-FR" dirty="0">
                <a:latin typeface="Comic Sans MS" pitchFamily="66" charset="0"/>
              </a:rPr>
              <a:t>Converted electron ,“Punchthrough”,</a:t>
            </a:r>
            <a:r>
              <a:rPr lang="fr-FR" b="1" dirty="0">
                <a:latin typeface="Comic Sans MS" pitchFamily="66" charset="0"/>
              </a:rPr>
              <a:t> </a:t>
            </a:r>
            <a:r>
              <a:rPr lang="fr-FR" dirty="0">
                <a:latin typeface="Comic Sans MS" pitchFamily="66" charset="0"/>
              </a:rPr>
              <a:t>decays</a:t>
            </a:r>
            <a:r>
              <a:rPr lang="fr-FR" b="1" dirty="0">
                <a:latin typeface="Comic Sans MS" pitchFamily="66" charset="0"/>
              </a:rPr>
              <a:t> </a:t>
            </a:r>
          </a:p>
          <a:p>
            <a:pPr marL="457200" indent="-457200" eaLnBrk="0" hangingPunct="0">
              <a:lnSpc>
                <a:spcPct val="73000"/>
              </a:lnSpc>
              <a:spcBef>
                <a:spcPct val="69000"/>
              </a:spcBef>
              <a:buClr>
                <a:schemeClr val="accent2"/>
              </a:buClr>
              <a:buFont typeface="Monotype Sorts" pitchFamily="16" charset="2"/>
              <a:buChar char="n"/>
            </a:pPr>
            <a:r>
              <a:rPr lang="fr-FR" b="1" dirty="0">
                <a:solidFill>
                  <a:schemeClr val="hlink"/>
                </a:solidFill>
                <a:latin typeface="Comic Sans MS" pitchFamily="66" charset="0"/>
              </a:rPr>
              <a:t>Global topology</a:t>
            </a:r>
            <a:r>
              <a:rPr lang="fr-FR" dirty="0">
                <a:latin typeface="Comic Sans MS" pitchFamily="66" charset="0"/>
              </a:rPr>
              <a:t>	        </a:t>
            </a:r>
            <a:r>
              <a:rPr lang="fr-FR" dirty="0">
                <a:latin typeface="Comic Sans MS" pitchFamily="66" charset="0"/>
                <a:sym typeface="Wingdings" pitchFamily="2" charset="2"/>
              </a:rPr>
              <a:t></a:t>
            </a:r>
            <a:r>
              <a:rPr lang="fr-FR" dirty="0">
                <a:latin typeface="Comic Sans MS" pitchFamily="66" charset="0"/>
              </a:rPr>
              <a:t> multiplicity &amp; thresholds</a:t>
            </a:r>
            <a:r>
              <a:rPr lang="fr-FR" b="1" dirty="0">
                <a:latin typeface="Comic Sans MS" pitchFamily="66" charset="0"/>
              </a:rPr>
              <a:t> </a:t>
            </a:r>
          </a:p>
          <a:p>
            <a:pPr marL="457200" indent="-457200" eaLnBrk="0" hangingPunct="0">
              <a:lnSpc>
                <a:spcPct val="73000"/>
              </a:lnSpc>
              <a:spcBef>
                <a:spcPct val="69000"/>
              </a:spcBef>
              <a:buClr>
                <a:schemeClr val="accent2"/>
              </a:buClr>
              <a:buFont typeface="Monotype Sorts" pitchFamily="16" charset="2"/>
              <a:buNone/>
            </a:pPr>
            <a:r>
              <a:rPr lang="fr-FR" dirty="0">
                <a:latin typeface="Comic Sans MS" pitchFamily="66" charset="0"/>
              </a:rPr>
              <a:t>			</a:t>
            </a:r>
          </a:p>
          <a:p>
            <a:pPr marL="457200" indent="-457200" eaLnBrk="0" hangingPunct="0">
              <a:lnSpc>
                <a:spcPct val="73000"/>
              </a:lnSpc>
              <a:spcBef>
                <a:spcPct val="69000"/>
              </a:spcBef>
              <a:buClr>
                <a:schemeClr val="accent2"/>
              </a:buClr>
              <a:buFont typeface="Monotype Sorts" pitchFamily="16" charset="2"/>
              <a:buChar char="n"/>
            </a:pPr>
            <a:r>
              <a:rPr lang="fr-FR" b="1" dirty="0">
                <a:solidFill>
                  <a:srgbClr val="FFFF00"/>
                </a:solidFill>
                <a:latin typeface="Comic Sans MS" pitchFamily="66" charset="0"/>
              </a:rPr>
              <a:t>Identification &amp; classification of physics process</a:t>
            </a:r>
            <a:r>
              <a:rPr lang="fr-FR" dirty="0">
                <a:latin typeface="Comic Sans MS" pitchFamily="66" charset="0"/>
              </a:rPr>
              <a:t> </a:t>
            </a:r>
            <a:r>
              <a:rPr lang="fr-FR" b="1" dirty="0">
                <a:solidFill>
                  <a:srgbClr val="FF33CC"/>
                </a:solidFill>
                <a:latin typeface="Comic Sans MS" pitchFamily="66" charset="0"/>
                <a:sym typeface="Wingdings" pitchFamily="2" charset="2"/>
              </a:rPr>
              <a:t> </a:t>
            </a:r>
            <a:r>
              <a:rPr lang="fr-FR" b="1" dirty="0">
                <a:solidFill>
                  <a:srgbClr val="FF33CC"/>
                </a:solidFill>
                <a:latin typeface="Comic Sans MS" pitchFamily="66" charset="0"/>
              </a:rPr>
              <a:t>trigger menu</a:t>
            </a:r>
            <a:endParaRPr lang="fr-FR" b="1" dirty="0">
              <a:solidFill>
                <a:srgbClr val="FF0000"/>
              </a:solidFill>
              <a:latin typeface="Comic Sans MS" pitchFamily="66" charset="0"/>
            </a:endParaRPr>
          </a:p>
          <a:p>
            <a:pPr marL="901700" lvl="1" indent="-330200" eaLnBrk="0" hangingPunct="0">
              <a:lnSpc>
                <a:spcPct val="73000"/>
              </a:lnSpc>
              <a:spcBef>
                <a:spcPct val="69000"/>
              </a:spcBef>
              <a:buFontTx/>
              <a:buChar char="-"/>
            </a:pPr>
            <a:r>
              <a:rPr lang="fr-FR" dirty="0">
                <a:latin typeface="Comic Sans MS" pitchFamily="66" charset="0"/>
              </a:rPr>
              <a:t>Partial  event reconstruction  </a:t>
            </a:r>
            <a:r>
              <a:rPr lang="fr-FR" dirty="0">
                <a:latin typeface="Comic Sans MS" pitchFamily="66" charset="0"/>
                <a:sym typeface="Wingdings" pitchFamily="2" charset="2"/>
              </a:rPr>
              <a:t></a:t>
            </a:r>
            <a:r>
              <a:rPr lang="fr-FR" dirty="0">
                <a:latin typeface="Comic Sans MS" pitchFamily="66" charset="0"/>
              </a:rPr>
              <a:t> Vertices  , Masses ,Missing Et....</a:t>
            </a:r>
          </a:p>
          <a:p>
            <a:pPr marL="901700" lvl="1" indent="-330200" eaLnBrk="0" hangingPunct="0">
              <a:lnSpc>
                <a:spcPct val="73000"/>
              </a:lnSpc>
              <a:spcBef>
                <a:spcPct val="69000"/>
              </a:spcBef>
            </a:pPr>
            <a:endParaRPr lang="fr-FR" dirty="0">
              <a:latin typeface="Comic Sans MS" pitchFamily="66" charset="0"/>
            </a:endParaRPr>
          </a:p>
          <a:p>
            <a:pPr marL="457200" indent="-457200" eaLnBrk="0" hangingPunct="0">
              <a:lnSpc>
                <a:spcPct val="73000"/>
              </a:lnSpc>
              <a:spcBef>
                <a:spcPct val="69000"/>
              </a:spcBef>
              <a:buClr>
                <a:schemeClr val="accent2"/>
              </a:buClr>
              <a:buFont typeface="Monotype Sorts" pitchFamily="16" charset="2"/>
              <a:buChar char="n"/>
            </a:pPr>
            <a:r>
              <a:rPr lang="fr-FR" b="1" dirty="0">
                <a:solidFill>
                  <a:schemeClr val="folHlink"/>
                </a:solidFill>
                <a:latin typeface="Comic Sans MS" pitchFamily="66" charset="0"/>
              </a:rPr>
              <a:t>Physics analysis</a:t>
            </a:r>
            <a:endParaRPr lang="fr-FR" b="1" dirty="0">
              <a:solidFill>
                <a:schemeClr val="accent2"/>
              </a:solidFill>
              <a:latin typeface="Comic Sans MS" pitchFamily="66" charset="0"/>
            </a:endParaRPr>
          </a:p>
          <a:p>
            <a:pPr marL="901700" lvl="1" indent="-330200" eaLnBrk="0" hangingPunct="0">
              <a:lnSpc>
                <a:spcPct val="73000"/>
              </a:lnSpc>
              <a:spcBef>
                <a:spcPct val="69000"/>
              </a:spcBef>
              <a:buFontTx/>
              <a:buChar char="-"/>
            </a:pPr>
            <a:r>
              <a:rPr lang="fr-FR" dirty="0">
                <a:latin typeface="Comic Sans MS" pitchFamily="66" charset="0"/>
              </a:rPr>
              <a:t> “Off-line” type analysis of classified events</a:t>
            </a:r>
          </a:p>
        </p:txBody>
      </p:sp>
      <p:sp>
        <p:nvSpPr>
          <p:cNvPr id="241669" name="Rectangle 5"/>
          <p:cNvSpPr>
            <a:spLocks noChangeArrowheads="1"/>
          </p:cNvSpPr>
          <p:nvPr/>
        </p:nvSpPr>
        <p:spPr bwMode="auto">
          <a:xfrm>
            <a:off x="4041775" y="1414463"/>
            <a:ext cx="169863" cy="366712"/>
          </a:xfrm>
          <a:prstGeom prst="rect">
            <a:avLst/>
          </a:prstGeom>
          <a:noFill/>
          <a:ln w="9525">
            <a:noFill/>
            <a:miter lim="800000"/>
            <a:headEnd/>
            <a:tailEnd/>
          </a:ln>
          <a:effectLst/>
        </p:spPr>
        <p:txBody>
          <a:bodyPr wrap="none">
            <a:spAutoFit/>
          </a:bodyPr>
          <a:lstStyle/>
          <a:p>
            <a:endParaRPr lang="fr-CA">
              <a:latin typeface="Arial" pitchFamily="34" charset="0"/>
            </a:endParaRPr>
          </a:p>
        </p:txBody>
      </p:sp>
      <p:sp>
        <p:nvSpPr>
          <p:cNvPr id="241670" name="Rectangle 6"/>
          <p:cNvSpPr>
            <a:spLocks noChangeArrowheads="1"/>
          </p:cNvSpPr>
          <p:nvPr/>
        </p:nvSpPr>
        <p:spPr bwMode="auto">
          <a:xfrm>
            <a:off x="1073150" y="2641600"/>
            <a:ext cx="7929563" cy="1504950"/>
          </a:xfrm>
          <a:prstGeom prst="rect">
            <a:avLst/>
          </a:prstGeom>
          <a:noFill/>
          <a:ln w="9525">
            <a:noFill/>
            <a:miter lim="800000"/>
            <a:headEnd/>
            <a:tailEnd/>
          </a:ln>
          <a:effectLst/>
        </p:spPr>
        <p:txBody>
          <a:bodyPr wrap="none" anchor="ctr"/>
          <a:lstStyle/>
          <a:p>
            <a:endParaRPr lang="zh-CN" altLang="en-US"/>
          </a:p>
        </p:txBody>
      </p:sp>
      <p:sp>
        <p:nvSpPr>
          <p:cNvPr id="241671" name="Rectangle 7"/>
          <p:cNvSpPr>
            <a:spLocks noChangeArrowheads="1"/>
          </p:cNvSpPr>
          <p:nvPr/>
        </p:nvSpPr>
        <p:spPr bwMode="auto">
          <a:xfrm>
            <a:off x="242888" y="5511800"/>
            <a:ext cx="412750" cy="336550"/>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b="1">
                <a:solidFill>
                  <a:schemeClr val="bg1"/>
                </a:solidFill>
                <a:latin typeface="Comic Sans MS" pitchFamily="66" charset="0"/>
              </a:rPr>
              <a:t>L3</a:t>
            </a:r>
          </a:p>
        </p:txBody>
      </p:sp>
      <p:sp>
        <p:nvSpPr>
          <p:cNvPr id="241672" name="Rectangle 8"/>
          <p:cNvSpPr>
            <a:spLocks noChangeArrowheads="1"/>
          </p:cNvSpPr>
          <p:nvPr/>
        </p:nvSpPr>
        <p:spPr bwMode="auto">
          <a:xfrm>
            <a:off x="1055688" y="5607050"/>
            <a:ext cx="7947025" cy="819150"/>
          </a:xfrm>
          <a:prstGeom prst="rect">
            <a:avLst/>
          </a:prstGeom>
          <a:noFill/>
          <a:ln w="9525">
            <a:noFill/>
            <a:miter lim="800000"/>
            <a:headEnd/>
            <a:tailEnd/>
          </a:ln>
          <a:effectLst/>
        </p:spPr>
        <p:txBody>
          <a:bodyPr wrap="none" anchor="ctr"/>
          <a:lstStyle/>
          <a:p>
            <a:endParaRPr lang="zh-CN" altLang="en-US"/>
          </a:p>
        </p:txBody>
      </p:sp>
      <p:sp>
        <p:nvSpPr>
          <p:cNvPr id="241673" name="Rectangle 9"/>
          <p:cNvSpPr>
            <a:spLocks noChangeArrowheads="1"/>
          </p:cNvSpPr>
          <p:nvPr/>
        </p:nvSpPr>
        <p:spPr bwMode="auto">
          <a:xfrm>
            <a:off x="53975" y="784225"/>
            <a:ext cx="977900" cy="336550"/>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b="1">
                <a:latin typeface="Comic Sans MS" pitchFamily="66" charset="0"/>
              </a:rPr>
              <a:t>40 MHz</a:t>
            </a:r>
          </a:p>
        </p:txBody>
      </p:sp>
      <p:sp>
        <p:nvSpPr>
          <p:cNvPr id="241674" name="Rectangle 10"/>
          <p:cNvSpPr>
            <a:spLocks noChangeArrowheads="1"/>
          </p:cNvSpPr>
          <p:nvPr/>
        </p:nvSpPr>
        <p:spPr bwMode="auto">
          <a:xfrm>
            <a:off x="0" y="2460625"/>
            <a:ext cx="1049338" cy="336550"/>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b="1">
                <a:latin typeface="Comic Sans MS" pitchFamily="66" charset="0"/>
              </a:rPr>
              <a:t>100 KHz</a:t>
            </a:r>
          </a:p>
        </p:txBody>
      </p:sp>
      <p:sp>
        <p:nvSpPr>
          <p:cNvPr id="241675" name="Rectangle 11"/>
          <p:cNvSpPr>
            <a:spLocks noChangeArrowheads="1"/>
          </p:cNvSpPr>
          <p:nvPr/>
        </p:nvSpPr>
        <p:spPr bwMode="auto">
          <a:xfrm>
            <a:off x="0" y="6172200"/>
            <a:ext cx="920750" cy="336550"/>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b="1">
                <a:latin typeface="Comic Sans MS" pitchFamily="66" charset="0"/>
              </a:rPr>
              <a:t>100 Hz</a:t>
            </a:r>
          </a:p>
        </p:txBody>
      </p:sp>
      <p:sp>
        <p:nvSpPr>
          <p:cNvPr id="241676" name="Rectangle 12"/>
          <p:cNvSpPr>
            <a:spLocks noChangeArrowheads="1"/>
          </p:cNvSpPr>
          <p:nvPr/>
        </p:nvSpPr>
        <p:spPr bwMode="auto">
          <a:xfrm>
            <a:off x="1073150" y="4502150"/>
            <a:ext cx="7929563" cy="800100"/>
          </a:xfrm>
          <a:prstGeom prst="rect">
            <a:avLst/>
          </a:prstGeom>
          <a:noFill/>
          <a:ln w="9525">
            <a:noFill/>
            <a:miter lim="800000"/>
            <a:headEnd/>
            <a:tailEnd/>
          </a:ln>
          <a:effectLst/>
        </p:spPr>
        <p:txBody>
          <a:bodyPr wrap="none" anchor="ctr"/>
          <a:lstStyle/>
          <a:p>
            <a:endParaRPr lang="zh-CN" altLang="en-US"/>
          </a:p>
        </p:txBody>
      </p:sp>
      <p:sp>
        <p:nvSpPr>
          <p:cNvPr id="241677" name="Rectangle 13"/>
          <p:cNvSpPr>
            <a:spLocks noChangeArrowheads="1"/>
          </p:cNvSpPr>
          <p:nvPr/>
        </p:nvSpPr>
        <p:spPr bwMode="auto">
          <a:xfrm>
            <a:off x="0" y="4343400"/>
            <a:ext cx="790575" cy="336550"/>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b="1">
                <a:latin typeface="Comic Sans MS" pitchFamily="66" charset="0"/>
              </a:rPr>
              <a:t>1 KHz</a:t>
            </a:r>
          </a:p>
        </p:txBody>
      </p:sp>
      <p:sp>
        <p:nvSpPr>
          <p:cNvPr id="241678" name="Line 14"/>
          <p:cNvSpPr>
            <a:spLocks noChangeShapeType="1"/>
          </p:cNvSpPr>
          <p:nvPr/>
        </p:nvSpPr>
        <p:spPr bwMode="auto">
          <a:xfrm>
            <a:off x="542925" y="1976438"/>
            <a:ext cx="0" cy="423862"/>
          </a:xfrm>
          <a:prstGeom prst="line">
            <a:avLst/>
          </a:prstGeom>
          <a:noFill/>
          <a:ln w="50800">
            <a:solidFill>
              <a:schemeClr val="tx1"/>
            </a:solidFill>
            <a:round/>
            <a:headEnd type="none" w="sm" len="sm"/>
            <a:tailEnd type="stealth" w="med" len="med"/>
          </a:ln>
          <a:effectLst/>
        </p:spPr>
        <p:txBody>
          <a:bodyPr wrap="none" anchor="ctr"/>
          <a:lstStyle/>
          <a:p>
            <a:endParaRPr lang="zh-CN" altLang="en-US"/>
          </a:p>
        </p:txBody>
      </p:sp>
      <p:sp>
        <p:nvSpPr>
          <p:cNvPr id="241679" name="Line 15"/>
          <p:cNvSpPr>
            <a:spLocks noChangeShapeType="1"/>
          </p:cNvSpPr>
          <p:nvPr/>
        </p:nvSpPr>
        <p:spPr bwMode="auto">
          <a:xfrm>
            <a:off x="560388" y="3805238"/>
            <a:ext cx="0" cy="423862"/>
          </a:xfrm>
          <a:prstGeom prst="line">
            <a:avLst/>
          </a:prstGeom>
          <a:noFill/>
          <a:ln w="50800">
            <a:solidFill>
              <a:schemeClr val="tx1"/>
            </a:solidFill>
            <a:round/>
            <a:headEnd type="none" w="sm" len="sm"/>
            <a:tailEnd type="stealth" w="med" len="med"/>
          </a:ln>
          <a:effectLst/>
        </p:spPr>
        <p:txBody>
          <a:bodyPr wrap="none" anchor="ctr"/>
          <a:lstStyle/>
          <a:p>
            <a:endParaRPr lang="zh-CN" altLang="en-US"/>
          </a:p>
        </p:txBody>
      </p:sp>
      <p:sp>
        <p:nvSpPr>
          <p:cNvPr id="241680" name="Line 16"/>
          <p:cNvSpPr>
            <a:spLocks noChangeShapeType="1"/>
          </p:cNvSpPr>
          <p:nvPr/>
        </p:nvSpPr>
        <p:spPr bwMode="auto">
          <a:xfrm>
            <a:off x="561975" y="4800600"/>
            <a:ext cx="0" cy="423863"/>
          </a:xfrm>
          <a:prstGeom prst="line">
            <a:avLst/>
          </a:prstGeom>
          <a:noFill/>
          <a:ln w="50800">
            <a:solidFill>
              <a:schemeClr val="tx1"/>
            </a:solidFill>
            <a:round/>
            <a:headEnd type="none" w="sm" len="sm"/>
            <a:tailEnd type="stealth" w="med" len="med"/>
          </a:ln>
          <a:effectLst/>
        </p:spPr>
        <p:txBody>
          <a:bodyPr wrap="none" anchor="ctr"/>
          <a:lstStyle/>
          <a:p>
            <a:endParaRPr lang="zh-CN" altLang="en-US"/>
          </a:p>
        </p:txBody>
      </p:sp>
      <p:grpSp>
        <p:nvGrpSpPr>
          <p:cNvPr id="2" name="Group 17"/>
          <p:cNvGrpSpPr>
            <a:grpSpLocks/>
          </p:cNvGrpSpPr>
          <p:nvPr/>
        </p:nvGrpSpPr>
        <p:grpSpPr bwMode="auto">
          <a:xfrm>
            <a:off x="280988" y="1231900"/>
            <a:ext cx="560387" cy="584200"/>
            <a:chOff x="185" y="776"/>
            <a:chExt cx="382" cy="368"/>
          </a:xfrm>
        </p:grpSpPr>
        <p:sp>
          <p:nvSpPr>
            <p:cNvPr id="241682" name="Oval 18"/>
            <p:cNvSpPr>
              <a:spLocks noChangeArrowheads="1"/>
            </p:cNvSpPr>
            <p:nvPr/>
          </p:nvSpPr>
          <p:spPr bwMode="auto">
            <a:xfrm>
              <a:off x="185" y="776"/>
              <a:ext cx="368" cy="368"/>
            </a:xfrm>
            <a:prstGeom prst="ellipse">
              <a:avLst/>
            </a:prstGeom>
            <a:solidFill>
              <a:schemeClr val="tx1"/>
            </a:solidFill>
            <a:ln w="25400">
              <a:solidFill>
                <a:schemeClr val="tx1"/>
              </a:solidFill>
              <a:round/>
              <a:headEnd/>
              <a:tailEnd/>
            </a:ln>
            <a:effectLst/>
          </p:spPr>
          <p:txBody>
            <a:bodyPr wrap="none" anchor="ctr"/>
            <a:lstStyle/>
            <a:p>
              <a:endParaRPr lang="zh-CN" altLang="en-US"/>
            </a:p>
          </p:txBody>
        </p:sp>
        <p:sp>
          <p:nvSpPr>
            <p:cNvPr id="241683" name="Rectangle 19"/>
            <p:cNvSpPr>
              <a:spLocks noChangeArrowheads="1"/>
            </p:cNvSpPr>
            <p:nvPr/>
          </p:nvSpPr>
          <p:spPr bwMode="auto">
            <a:xfrm>
              <a:off x="192" y="822"/>
              <a:ext cx="375" cy="298"/>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2800" b="1">
                  <a:solidFill>
                    <a:schemeClr val="bg1"/>
                  </a:solidFill>
                  <a:latin typeface="Arial" pitchFamily="34" charset="0"/>
                </a:rPr>
                <a:t>L1</a:t>
              </a:r>
            </a:p>
          </p:txBody>
        </p:sp>
      </p:grpSp>
      <p:sp>
        <p:nvSpPr>
          <p:cNvPr id="241684" name="Rectangle 20"/>
          <p:cNvSpPr>
            <a:spLocks noChangeArrowheads="1"/>
          </p:cNvSpPr>
          <p:nvPr/>
        </p:nvSpPr>
        <p:spPr bwMode="auto">
          <a:xfrm>
            <a:off x="211138" y="5486400"/>
            <a:ext cx="350837" cy="47307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2800" b="1">
                <a:solidFill>
                  <a:schemeClr val="bg1"/>
                </a:solidFill>
                <a:latin typeface="Arial" pitchFamily="34" charset="0"/>
              </a:rPr>
              <a:t>3</a:t>
            </a:r>
          </a:p>
        </p:txBody>
      </p:sp>
      <p:sp>
        <p:nvSpPr>
          <p:cNvPr id="241685" name="Oval 21"/>
          <p:cNvSpPr>
            <a:spLocks noChangeArrowheads="1"/>
          </p:cNvSpPr>
          <p:nvPr/>
        </p:nvSpPr>
        <p:spPr bwMode="auto">
          <a:xfrm>
            <a:off x="200025" y="5413375"/>
            <a:ext cx="539750" cy="584200"/>
          </a:xfrm>
          <a:prstGeom prst="ellipse">
            <a:avLst/>
          </a:prstGeom>
          <a:solidFill>
            <a:srgbClr val="FFFF00"/>
          </a:solidFill>
          <a:ln w="25400">
            <a:noFill/>
            <a:round/>
            <a:headEnd/>
            <a:tailEnd/>
          </a:ln>
          <a:effectLst/>
        </p:spPr>
        <p:txBody>
          <a:bodyPr wrap="none" anchor="ctr"/>
          <a:lstStyle/>
          <a:p>
            <a:endParaRPr lang="zh-CN" altLang="en-US"/>
          </a:p>
        </p:txBody>
      </p:sp>
      <p:sp>
        <p:nvSpPr>
          <p:cNvPr id="241686" name="Rectangle 22"/>
          <p:cNvSpPr>
            <a:spLocks noChangeArrowheads="1"/>
          </p:cNvSpPr>
          <p:nvPr/>
        </p:nvSpPr>
        <p:spPr bwMode="auto">
          <a:xfrm>
            <a:off x="211138" y="5486400"/>
            <a:ext cx="549275" cy="47307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2800" b="1">
                <a:solidFill>
                  <a:schemeClr val="bg1"/>
                </a:solidFill>
                <a:latin typeface="Arial" pitchFamily="34" charset="0"/>
              </a:rPr>
              <a:t>L3</a:t>
            </a:r>
          </a:p>
        </p:txBody>
      </p:sp>
      <p:pic>
        <p:nvPicPr>
          <p:cNvPr id="241687" name="Picture 23"/>
          <p:cNvPicPr>
            <a:picLocks noChangeArrowheads="1"/>
          </p:cNvPicPr>
          <p:nvPr/>
        </p:nvPicPr>
        <p:blipFill>
          <a:blip r:embed="rId3"/>
          <a:srcRect/>
          <a:stretch>
            <a:fillRect/>
          </a:stretch>
        </p:blipFill>
        <p:spPr bwMode="auto">
          <a:xfrm>
            <a:off x="211138" y="152400"/>
            <a:ext cx="890587" cy="647700"/>
          </a:xfrm>
          <a:prstGeom prst="rect">
            <a:avLst/>
          </a:prstGeom>
          <a:solidFill>
            <a:srgbClr val="DDDDDD"/>
          </a:solidFill>
          <a:ln w="9525">
            <a:noFill/>
            <a:miter lim="800000"/>
            <a:headEnd/>
            <a:tailEnd/>
          </a:ln>
          <a:effectLst/>
        </p:spPr>
      </p:pic>
      <p:sp>
        <p:nvSpPr>
          <p:cNvPr id="241688" name="Oval 24"/>
          <p:cNvSpPr>
            <a:spLocks noChangeArrowheads="1"/>
          </p:cNvSpPr>
          <p:nvPr/>
        </p:nvSpPr>
        <p:spPr bwMode="auto">
          <a:xfrm>
            <a:off x="280988" y="3124200"/>
            <a:ext cx="539750" cy="584200"/>
          </a:xfrm>
          <a:prstGeom prst="ellipse">
            <a:avLst/>
          </a:prstGeom>
          <a:solidFill>
            <a:srgbClr val="FF3300"/>
          </a:solidFill>
          <a:ln w="25400">
            <a:noFill/>
            <a:round/>
            <a:headEnd/>
            <a:tailEnd/>
          </a:ln>
          <a:effectLst/>
        </p:spPr>
        <p:txBody>
          <a:bodyPr wrap="none" anchor="ctr"/>
          <a:lstStyle/>
          <a:p>
            <a:endParaRPr lang="zh-CN" altLang="en-US"/>
          </a:p>
        </p:txBody>
      </p:sp>
      <p:sp>
        <p:nvSpPr>
          <p:cNvPr id="241689" name="Rectangle 25"/>
          <p:cNvSpPr>
            <a:spLocks noChangeArrowheads="1"/>
          </p:cNvSpPr>
          <p:nvPr/>
        </p:nvSpPr>
        <p:spPr bwMode="auto">
          <a:xfrm>
            <a:off x="263525" y="3190875"/>
            <a:ext cx="549275" cy="47307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2800" b="1">
                <a:solidFill>
                  <a:schemeClr val="bg1"/>
                </a:solidFill>
                <a:latin typeface="Arial" pitchFamily="34" charset="0"/>
              </a:rPr>
              <a:t>L2</a:t>
            </a:r>
          </a:p>
        </p:txBody>
      </p:sp>
    </p:spTree>
    <p:extLst>
      <p:ext uri="{BB962C8B-B14F-4D97-AF65-F5344CB8AC3E}">
        <p14:creationId xmlns:p14="http://schemas.microsoft.com/office/powerpoint/2010/main" val="21876333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Rot="1" noChangeArrowheads="1"/>
          </p:cNvSpPr>
          <p:nvPr>
            <p:ph type="title" sz="quarter"/>
          </p:nvPr>
        </p:nvSpPr>
        <p:spPr>
          <a:xfrm>
            <a:off x="825500" y="0"/>
            <a:ext cx="7634288" cy="609600"/>
          </a:xfrm>
        </p:spPr>
        <p:txBody>
          <a:bodyPr>
            <a:normAutofit fontScale="90000"/>
          </a:bodyPr>
          <a:lstStyle/>
          <a:p>
            <a:r>
              <a:rPr lang="fr-FR" sz="4000" dirty="0" smtClean="0">
                <a:solidFill>
                  <a:schemeClr val="hlink"/>
                </a:solidFill>
                <a:effectLst/>
              </a:rPr>
              <a:t>Logical structure at LHC </a:t>
            </a:r>
            <a:endParaRPr lang="fr-FR" altLang="zh-CN" sz="4000" dirty="0">
              <a:effectLst/>
            </a:endParaRPr>
          </a:p>
        </p:txBody>
      </p:sp>
      <p:sp>
        <p:nvSpPr>
          <p:cNvPr id="93" name="日期占位符 6"/>
          <p:cNvSpPr>
            <a:spLocks noGrp="1"/>
          </p:cNvSpPr>
          <p:nvPr>
            <p:ph type="dt" sz="half" idx="10"/>
          </p:nvPr>
        </p:nvSpPr>
        <p:spPr/>
        <p:txBody>
          <a:bodyPr/>
          <a:lstStyle/>
          <a:p>
            <a:r>
              <a:rPr lang="en-US" altLang="zh-CN" smtClean="0"/>
              <a:t>2014-7-18 IHEP</a:t>
            </a:r>
            <a:endParaRPr lang="en-US" altLang="zh-CN"/>
          </a:p>
        </p:txBody>
      </p:sp>
      <p:sp>
        <p:nvSpPr>
          <p:cNvPr id="94" name="灯片编号占位符 7"/>
          <p:cNvSpPr>
            <a:spLocks noGrp="1"/>
          </p:cNvSpPr>
          <p:nvPr>
            <p:ph type="sldNum" sz="quarter" idx="11"/>
          </p:nvPr>
        </p:nvSpPr>
        <p:spPr/>
        <p:txBody>
          <a:bodyPr/>
          <a:lstStyle/>
          <a:p>
            <a:fld id="{C429890C-5AFF-4125-ABD0-21CEF778D1C4}" type="slidenum">
              <a:rPr lang="en-US" altLang="zh-CN"/>
              <a:pPr/>
              <a:t>75</a:t>
            </a:fld>
            <a:endParaRPr lang="en-US" altLang="zh-CN"/>
          </a:p>
        </p:txBody>
      </p:sp>
      <p:sp>
        <p:nvSpPr>
          <p:cNvPr id="95" name="页脚占位符 8"/>
          <p:cNvSpPr>
            <a:spLocks noGrp="1"/>
          </p:cNvSpPr>
          <p:nvPr>
            <p:ph type="ftr" sz="quarter" idx="12"/>
          </p:nvPr>
        </p:nvSpPr>
        <p:spPr/>
        <p:txBody>
          <a:bodyPr/>
          <a:lstStyle/>
          <a:p>
            <a:r>
              <a:rPr lang="pt-BR" altLang="zh-CN" smtClean="0"/>
              <a:t>Z.-A. LIU     EPC Seminar</a:t>
            </a:r>
            <a:endParaRPr lang="en-US" altLang="zh-CN"/>
          </a:p>
        </p:txBody>
      </p:sp>
      <p:sp>
        <p:nvSpPr>
          <p:cNvPr id="243715" name="Rectangle 3"/>
          <p:cNvSpPr>
            <a:spLocks noChangeArrowheads="1"/>
          </p:cNvSpPr>
          <p:nvPr/>
        </p:nvSpPr>
        <p:spPr bwMode="auto">
          <a:xfrm>
            <a:off x="169863" y="2857500"/>
            <a:ext cx="8793162" cy="1295400"/>
          </a:xfrm>
          <a:prstGeom prst="rect">
            <a:avLst/>
          </a:prstGeom>
          <a:solidFill>
            <a:srgbClr val="FFCC00"/>
          </a:solidFill>
          <a:ln w="9525">
            <a:noFill/>
            <a:miter lim="800000"/>
            <a:headEnd/>
            <a:tailEnd/>
          </a:ln>
          <a:effectLst/>
        </p:spPr>
        <p:txBody>
          <a:bodyPr wrap="none" anchor="ctr"/>
          <a:lstStyle/>
          <a:p>
            <a:endParaRPr lang="zh-CN" altLang="en-US"/>
          </a:p>
        </p:txBody>
      </p:sp>
      <p:sp>
        <p:nvSpPr>
          <p:cNvPr id="243716" name="Rectangle 4"/>
          <p:cNvSpPr>
            <a:spLocks noChangeArrowheads="1"/>
          </p:cNvSpPr>
          <p:nvPr/>
        </p:nvSpPr>
        <p:spPr bwMode="auto">
          <a:xfrm>
            <a:off x="134938" y="4667250"/>
            <a:ext cx="8791575" cy="1257300"/>
          </a:xfrm>
          <a:prstGeom prst="rect">
            <a:avLst/>
          </a:prstGeom>
          <a:solidFill>
            <a:srgbClr val="99CCFF"/>
          </a:solidFill>
          <a:ln w="9525">
            <a:noFill/>
            <a:miter lim="800000"/>
            <a:headEnd/>
            <a:tailEnd/>
          </a:ln>
          <a:effectLst/>
        </p:spPr>
        <p:txBody>
          <a:bodyPr wrap="none" anchor="ctr"/>
          <a:lstStyle/>
          <a:p>
            <a:endParaRPr lang="zh-CN" altLang="en-US"/>
          </a:p>
        </p:txBody>
      </p:sp>
      <p:sp>
        <p:nvSpPr>
          <p:cNvPr id="243717" name="Rectangle 5"/>
          <p:cNvSpPr>
            <a:spLocks noChangeArrowheads="1"/>
          </p:cNvSpPr>
          <p:nvPr/>
        </p:nvSpPr>
        <p:spPr bwMode="auto">
          <a:xfrm>
            <a:off x="123825" y="1270000"/>
            <a:ext cx="8802688" cy="1193800"/>
          </a:xfrm>
          <a:prstGeom prst="rect">
            <a:avLst/>
          </a:prstGeom>
          <a:solidFill>
            <a:srgbClr val="FF9900"/>
          </a:solidFill>
          <a:ln w="25400">
            <a:solidFill>
              <a:srgbClr val="FDE3BA"/>
            </a:solidFill>
            <a:miter lim="800000"/>
            <a:headEnd/>
            <a:tailEnd/>
          </a:ln>
          <a:effectLst/>
        </p:spPr>
        <p:txBody>
          <a:bodyPr wrap="none" anchor="ctr"/>
          <a:lstStyle/>
          <a:p>
            <a:endParaRPr lang="zh-CN" altLang="en-US"/>
          </a:p>
        </p:txBody>
      </p:sp>
      <p:sp>
        <p:nvSpPr>
          <p:cNvPr id="243718" name="Line 6"/>
          <p:cNvSpPr>
            <a:spLocks noChangeShapeType="1"/>
          </p:cNvSpPr>
          <p:nvPr/>
        </p:nvSpPr>
        <p:spPr bwMode="auto">
          <a:xfrm>
            <a:off x="7994650" y="4783138"/>
            <a:ext cx="0" cy="862012"/>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43719" name="Oval 7"/>
          <p:cNvSpPr>
            <a:spLocks noChangeArrowheads="1"/>
          </p:cNvSpPr>
          <p:nvPr/>
        </p:nvSpPr>
        <p:spPr bwMode="auto">
          <a:xfrm>
            <a:off x="7456488" y="4870450"/>
            <a:ext cx="1066800" cy="654050"/>
          </a:xfrm>
          <a:prstGeom prst="ellipse">
            <a:avLst/>
          </a:prstGeom>
          <a:solidFill>
            <a:srgbClr val="8CF4EA"/>
          </a:solidFill>
          <a:ln w="25400">
            <a:solidFill>
              <a:schemeClr val="tx1"/>
            </a:solidFill>
            <a:round/>
            <a:headEnd/>
            <a:tailEnd/>
          </a:ln>
          <a:effectLst/>
        </p:spPr>
        <p:txBody>
          <a:bodyPr wrap="none" anchor="ctr"/>
          <a:lstStyle/>
          <a:p>
            <a:endParaRPr lang="zh-CN" altLang="en-US"/>
          </a:p>
        </p:txBody>
      </p:sp>
      <p:sp>
        <p:nvSpPr>
          <p:cNvPr id="243720" name="Line 8"/>
          <p:cNvSpPr>
            <a:spLocks noChangeShapeType="1"/>
          </p:cNvSpPr>
          <p:nvPr/>
        </p:nvSpPr>
        <p:spPr bwMode="auto">
          <a:xfrm flipH="1">
            <a:off x="3306763" y="4795838"/>
            <a:ext cx="34925" cy="823912"/>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43721" name="Line 9"/>
          <p:cNvSpPr>
            <a:spLocks noChangeShapeType="1"/>
          </p:cNvSpPr>
          <p:nvPr/>
        </p:nvSpPr>
        <p:spPr bwMode="auto">
          <a:xfrm>
            <a:off x="3341688" y="1252538"/>
            <a:ext cx="0" cy="2620962"/>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43722" name="Line 10"/>
          <p:cNvSpPr>
            <a:spLocks noChangeShapeType="1"/>
          </p:cNvSpPr>
          <p:nvPr/>
        </p:nvSpPr>
        <p:spPr bwMode="auto">
          <a:xfrm>
            <a:off x="2057400" y="1157288"/>
            <a:ext cx="0" cy="4868862"/>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43723" name="Rectangle 11"/>
          <p:cNvSpPr>
            <a:spLocks noChangeArrowheads="1"/>
          </p:cNvSpPr>
          <p:nvPr/>
        </p:nvSpPr>
        <p:spPr bwMode="auto">
          <a:xfrm>
            <a:off x="1898650" y="806450"/>
            <a:ext cx="304800" cy="330200"/>
          </a:xfrm>
          <a:prstGeom prst="rect">
            <a:avLst/>
          </a:prstGeom>
          <a:noFill/>
          <a:ln w="50800">
            <a:solidFill>
              <a:schemeClr val="tx1"/>
            </a:solidFill>
            <a:miter lim="800000"/>
            <a:headEnd/>
            <a:tailEnd/>
          </a:ln>
          <a:effectLst/>
        </p:spPr>
        <p:txBody>
          <a:bodyPr wrap="none" anchor="ctr"/>
          <a:lstStyle/>
          <a:p>
            <a:endParaRPr lang="zh-CN" altLang="en-US"/>
          </a:p>
        </p:txBody>
      </p:sp>
      <p:sp>
        <p:nvSpPr>
          <p:cNvPr id="243724" name="Rectangle 12" descr="noir)"/>
          <p:cNvSpPr>
            <a:spLocks noChangeArrowheads="1"/>
          </p:cNvSpPr>
          <p:nvPr/>
        </p:nvSpPr>
        <p:spPr bwMode="auto">
          <a:xfrm>
            <a:off x="1887538" y="1403350"/>
            <a:ext cx="328612" cy="889000"/>
          </a:xfrm>
          <a:prstGeom prst="rect">
            <a:avLst/>
          </a:prstGeom>
          <a:pattFill prst="ltHorz">
            <a:fgClr>
              <a:srgbClr val="FF0066"/>
            </a:fgClr>
            <a:bgClr>
              <a:srgbClr val="FFFFFF"/>
            </a:bgClr>
          </a:pattFill>
          <a:ln w="25400">
            <a:solidFill>
              <a:srgbClr val="FF0066"/>
            </a:solidFill>
            <a:miter lim="800000"/>
            <a:headEnd/>
            <a:tailEnd/>
          </a:ln>
          <a:effectLst/>
        </p:spPr>
        <p:txBody>
          <a:bodyPr wrap="none" anchor="ctr"/>
          <a:lstStyle/>
          <a:p>
            <a:endParaRPr lang="zh-CN" altLang="en-US"/>
          </a:p>
        </p:txBody>
      </p:sp>
      <p:sp>
        <p:nvSpPr>
          <p:cNvPr id="243725" name="Rectangle 13" descr="Rayures étroites horizontales"/>
          <p:cNvSpPr>
            <a:spLocks noChangeArrowheads="1"/>
          </p:cNvSpPr>
          <p:nvPr/>
        </p:nvSpPr>
        <p:spPr bwMode="auto">
          <a:xfrm>
            <a:off x="1887538" y="3003550"/>
            <a:ext cx="328612" cy="889000"/>
          </a:xfrm>
          <a:prstGeom prst="rect">
            <a:avLst/>
          </a:prstGeom>
          <a:pattFill prst="narHorz">
            <a:fgClr>
              <a:schemeClr val="tx2"/>
            </a:fgClr>
            <a:bgClr>
              <a:schemeClr val="bg1"/>
            </a:bgClr>
          </a:pattFill>
          <a:ln w="25400">
            <a:solidFill>
              <a:schemeClr val="tx1"/>
            </a:solidFill>
            <a:miter lim="800000"/>
            <a:headEnd/>
            <a:tailEnd/>
          </a:ln>
          <a:effectLst/>
        </p:spPr>
        <p:txBody>
          <a:bodyPr wrap="none" anchor="ctr"/>
          <a:lstStyle/>
          <a:p>
            <a:endParaRPr lang="zh-CN" altLang="en-US"/>
          </a:p>
        </p:txBody>
      </p:sp>
      <p:sp>
        <p:nvSpPr>
          <p:cNvPr id="243726" name="Rectangle 14" descr="blanc)"/>
          <p:cNvSpPr>
            <a:spLocks noChangeArrowheads="1"/>
          </p:cNvSpPr>
          <p:nvPr/>
        </p:nvSpPr>
        <p:spPr bwMode="auto">
          <a:xfrm>
            <a:off x="1887538" y="4756150"/>
            <a:ext cx="328612" cy="889000"/>
          </a:xfrm>
          <a:prstGeom prst="rect">
            <a:avLst/>
          </a:prstGeom>
          <a:pattFill prst="dkVert">
            <a:fgClr>
              <a:srgbClr val="13B42A"/>
            </a:fgClr>
            <a:bgClr>
              <a:srgbClr val="FFFFFF"/>
            </a:bgClr>
          </a:pattFill>
          <a:ln w="25400">
            <a:solidFill>
              <a:schemeClr val="accent1"/>
            </a:solidFill>
            <a:miter lim="800000"/>
            <a:headEnd/>
            <a:tailEnd/>
          </a:ln>
          <a:effectLst/>
        </p:spPr>
        <p:txBody>
          <a:bodyPr wrap="none" anchor="ctr"/>
          <a:lstStyle/>
          <a:p>
            <a:endParaRPr lang="zh-CN" altLang="en-US"/>
          </a:p>
        </p:txBody>
      </p:sp>
      <p:sp>
        <p:nvSpPr>
          <p:cNvPr id="243727" name="Rectangle 15"/>
          <p:cNvSpPr>
            <a:spLocks noChangeArrowheads="1"/>
          </p:cNvSpPr>
          <p:nvPr/>
        </p:nvSpPr>
        <p:spPr bwMode="auto">
          <a:xfrm>
            <a:off x="1876425" y="4133850"/>
            <a:ext cx="350838" cy="381000"/>
          </a:xfrm>
          <a:prstGeom prst="rect">
            <a:avLst/>
          </a:prstGeom>
          <a:solidFill>
            <a:srgbClr val="B760F9"/>
          </a:solidFill>
          <a:ln w="9525">
            <a:noFill/>
            <a:miter lim="800000"/>
            <a:headEnd/>
            <a:tailEnd/>
          </a:ln>
          <a:effectLst/>
        </p:spPr>
        <p:txBody>
          <a:bodyPr wrap="none" anchor="ctr"/>
          <a:lstStyle/>
          <a:p>
            <a:endParaRPr lang="zh-CN" altLang="en-US"/>
          </a:p>
        </p:txBody>
      </p:sp>
      <p:sp>
        <p:nvSpPr>
          <p:cNvPr id="243728" name="Rectangle 16"/>
          <p:cNvSpPr>
            <a:spLocks noChangeArrowheads="1"/>
          </p:cNvSpPr>
          <p:nvPr/>
        </p:nvSpPr>
        <p:spPr bwMode="auto">
          <a:xfrm>
            <a:off x="1876425" y="2533650"/>
            <a:ext cx="350838" cy="228600"/>
          </a:xfrm>
          <a:prstGeom prst="rect">
            <a:avLst/>
          </a:prstGeom>
          <a:solidFill>
            <a:srgbClr val="F57B49"/>
          </a:solidFill>
          <a:ln w="9525">
            <a:noFill/>
            <a:miter lim="800000"/>
            <a:headEnd/>
            <a:tailEnd/>
          </a:ln>
          <a:effectLst/>
        </p:spPr>
        <p:txBody>
          <a:bodyPr wrap="none" anchor="ctr"/>
          <a:lstStyle/>
          <a:p>
            <a:endParaRPr lang="zh-CN" altLang="en-US"/>
          </a:p>
        </p:txBody>
      </p:sp>
      <p:grpSp>
        <p:nvGrpSpPr>
          <p:cNvPr id="2" name="Group 17"/>
          <p:cNvGrpSpPr>
            <a:grpSpLocks/>
          </p:cNvGrpSpPr>
          <p:nvPr/>
        </p:nvGrpSpPr>
        <p:grpSpPr bwMode="auto">
          <a:xfrm>
            <a:off x="1804988" y="6013450"/>
            <a:ext cx="539750" cy="431800"/>
            <a:chOff x="1232" y="3788"/>
            <a:chExt cx="368" cy="272"/>
          </a:xfrm>
        </p:grpSpPr>
        <p:sp>
          <p:nvSpPr>
            <p:cNvPr id="243730" name="Rectangle 18"/>
            <p:cNvSpPr>
              <a:spLocks noChangeArrowheads="1"/>
            </p:cNvSpPr>
            <p:nvPr/>
          </p:nvSpPr>
          <p:spPr bwMode="auto">
            <a:xfrm>
              <a:off x="1376" y="3788"/>
              <a:ext cx="224" cy="80"/>
            </a:xfrm>
            <a:prstGeom prst="rect">
              <a:avLst/>
            </a:prstGeom>
            <a:solidFill>
              <a:schemeClr val="bg1"/>
            </a:solidFill>
            <a:ln w="25400">
              <a:solidFill>
                <a:schemeClr val="tx1"/>
              </a:solidFill>
              <a:miter lim="800000"/>
              <a:headEnd/>
              <a:tailEnd/>
            </a:ln>
            <a:effectLst/>
          </p:spPr>
          <p:txBody>
            <a:bodyPr wrap="none" anchor="ctr"/>
            <a:lstStyle/>
            <a:p>
              <a:endParaRPr lang="zh-CN" altLang="en-US"/>
            </a:p>
          </p:txBody>
        </p:sp>
        <p:sp>
          <p:nvSpPr>
            <p:cNvPr id="243731" name="Oval 19"/>
            <p:cNvSpPr>
              <a:spLocks noChangeArrowheads="1"/>
            </p:cNvSpPr>
            <p:nvPr/>
          </p:nvSpPr>
          <p:spPr bwMode="auto">
            <a:xfrm>
              <a:off x="1232" y="3788"/>
              <a:ext cx="272" cy="272"/>
            </a:xfrm>
            <a:prstGeom prst="ellipse">
              <a:avLst/>
            </a:prstGeom>
            <a:noFill/>
            <a:ln w="25400">
              <a:solidFill>
                <a:schemeClr val="tx1"/>
              </a:solidFill>
              <a:round/>
              <a:headEnd/>
              <a:tailEnd/>
            </a:ln>
            <a:effectLst/>
          </p:spPr>
          <p:txBody>
            <a:bodyPr wrap="none" anchor="ctr"/>
            <a:lstStyle/>
            <a:p>
              <a:endParaRPr lang="zh-CN" altLang="en-US"/>
            </a:p>
          </p:txBody>
        </p:sp>
        <p:sp>
          <p:nvSpPr>
            <p:cNvPr id="243732" name="Rectangle 20"/>
            <p:cNvSpPr>
              <a:spLocks noChangeArrowheads="1"/>
            </p:cNvSpPr>
            <p:nvPr/>
          </p:nvSpPr>
          <p:spPr bwMode="auto">
            <a:xfrm>
              <a:off x="1348" y="3796"/>
              <a:ext cx="144" cy="96"/>
            </a:xfrm>
            <a:prstGeom prst="rect">
              <a:avLst/>
            </a:prstGeom>
            <a:solidFill>
              <a:schemeClr val="bg1"/>
            </a:solidFill>
            <a:ln w="9525">
              <a:noFill/>
              <a:miter lim="800000"/>
              <a:headEnd/>
              <a:tailEnd/>
            </a:ln>
            <a:effectLst/>
          </p:spPr>
          <p:txBody>
            <a:bodyPr wrap="none" anchor="ctr"/>
            <a:lstStyle/>
            <a:p>
              <a:endParaRPr lang="zh-CN" altLang="en-US"/>
            </a:p>
          </p:txBody>
        </p:sp>
      </p:grpSp>
      <p:sp>
        <p:nvSpPr>
          <p:cNvPr id="243733" name="Oval 21"/>
          <p:cNvSpPr>
            <a:spLocks noChangeArrowheads="1"/>
          </p:cNvSpPr>
          <p:nvPr/>
        </p:nvSpPr>
        <p:spPr bwMode="auto">
          <a:xfrm>
            <a:off x="2819400" y="1517650"/>
            <a:ext cx="1066800" cy="654050"/>
          </a:xfrm>
          <a:prstGeom prst="ellipse">
            <a:avLst/>
          </a:prstGeom>
          <a:solidFill>
            <a:srgbClr val="FFC5CF"/>
          </a:solidFill>
          <a:ln w="25400">
            <a:solidFill>
              <a:schemeClr val="tx1"/>
            </a:solidFill>
            <a:round/>
            <a:headEnd/>
            <a:tailEnd/>
          </a:ln>
          <a:effectLst/>
        </p:spPr>
        <p:txBody>
          <a:bodyPr wrap="none" anchor="ctr"/>
          <a:lstStyle/>
          <a:p>
            <a:endParaRPr lang="zh-CN" altLang="en-US"/>
          </a:p>
        </p:txBody>
      </p:sp>
      <p:sp>
        <p:nvSpPr>
          <p:cNvPr id="243734" name="Rectangle 22"/>
          <p:cNvSpPr>
            <a:spLocks noChangeArrowheads="1"/>
          </p:cNvSpPr>
          <p:nvPr/>
        </p:nvSpPr>
        <p:spPr bwMode="auto">
          <a:xfrm>
            <a:off x="2924175" y="1692275"/>
            <a:ext cx="1287463" cy="363538"/>
          </a:xfrm>
          <a:prstGeom prst="rect">
            <a:avLst/>
          </a:prstGeom>
          <a:noFill/>
          <a:ln w="9525">
            <a:noFill/>
            <a:miter lim="800000"/>
            <a:headEnd/>
            <a:tailEnd/>
          </a:ln>
          <a:effectLst/>
        </p:spPr>
        <p:txBody>
          <a:bodyPr lIns="90488" tIns="44450" rIns="90488" bIns="44450">
            <a:spAutoFit/>
          </a:bodyPr>
          <a:lstStyle/>
          <a:p>
            <a:pPr eaLnBrk="0" hangingPunct="0">
              <a:lnSpc>
                <a:spcPct val="90000"/>
              </a:lnSpc>
            </a:pPr>
            <a:r>
              <a:rPr lang="fr-FR" sz="2000" b="1">
                <a:latin typeface="Arial" pitchFamily="34" charset="0"/>
              </a:rPr>
              <a:t>Level 1</a:t>
            </a:r>
          </a:p>
        </p:txBody>
      </p:sp>
      <p:sp>
        <p:nvSpPr>
          <p:cNvPr id="243735" name="Oval 23"/>
          <p:cNvSpPr>
            <a:spLocks noChangeArrowheads="1"/>
          </p:cNvSpPr>
          <p:nvPr/>
        </p:nvSpPr>
        <p:spPr bwMode="auto">
          <a:xfrm>
            <a:off x="2808288" y="3108325"/>
            <a:ext cx="1066800" cy="679450"/>
          </a:xfrm>
          <a:prstGeom prst="ellipse">
            <a:avLst/>
          </a:prstGeom>
          <a:solidFill>
            <a:srgbClr val="A2FFA3"/>
          </a:solidFill>
          <a:ln w="25400">
            <a:solidFill>
              <a:schemeClr val="tx1"/>
            </a:solidFill>
            <a:round/>
            <a:headEnd/>
            <a:tailEnd/>
          </a:ln>
          <a:effectLst/>
        </p:spPr>
        <p:txBody>
          <a:bodyPr wrap="none" anchor="ctr"/>
          <a:lstStyle/>
          <a:p>
            <a:endParaRPr lang="zh-CN" altLang="en-US"/>
          </a:p>
        </p:txBody>
      </p:sp>
      <p:sp>
        <p:nvSpPr>
          <p:cNvPr id="243736" name="Rectangle 24"/>
          <p:cNvSpPr>
            <a:spLocks noChangeArrowheads="1"/>
          </p:cNvSpPr>
          <p:nvPr/>
        </p:nvSpPr>
        <p:spPr bwMode="auto">
          <a:xfrm>
            <a:off x="2843213" y="3286125"/>
            <a:ext cx="962025" cy="363538"/>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2000" b="1">
                <a:solidFill>
                  <a:srgbClr val="FF0000"/>
                </a:solidFill>
                <a:latin typeface="Arial" pitchFamily="34" charset="0"/>
              </a:rPr>
              <a:t>Level 2</a:t>
            </a:r>
          </a:p>
        </p:txBody>
      </p:sp>
      <p:sp>
        <p:nvSpPr>
          <p:cNvPr id="243737" name="Line 25"/>
          <p:cNvSpPr>
            <a:spLocks noChangeShapeType="1"/>
          </p:cNvSpPr>
          <p:nvPr/>
        </p:nvSpPr>
        <p:spPr bwMode="auto">
          <a:xfrm>
            <a:off x="2087563" y="1263650"/>
            <a:ext cx="568325" cy="0"/>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43738" name="Line 26"/>
          <p:cNvSpPr>
            <a:spLocks noChangeShapeType="1"/>
          </p:cNvSpPr>
          <p:nvPr/>
        </p:nvSpPr>
        <p:spPr bwMode="auto">
          <a:xfrm>
            <a:off x="2076450" y="2425700"/>
            <a:ext cx="1252538" cy="0"/>
          </a:xfrm>
          <a:prstGeom prst="line">
            <a:avLst/>
          </a:prstGeom>
          <a:noFill/>
          <a:ln w="25400">
            <a:solidFill>
              <a:schemeClr val="tx1"/>
            </a:solidFill>
            <a:round/>
            <a:headEnd type="stealth" w="med" len="med"/>
            <a:tailEnd type="none" w="sm" len="sm"/>
          </a:ln>
          <a:effectLst/>
        </p:spPr>
        <p:txBody>
          <a:bodyPr wrap="none" anchor="ctr"/>
          <a:lstStyle/>
          <a:p>
            <a:endParaRPr lang="zh-CN" altLang="en-US"/>
          </a:p>
        </p:txBody>
      </p:sp>
      <p:sp>
        <p:nvSpPr>
          <p:cNvPr id="243739" name="Line 27"/>
          <p:cNvSpPr>
            <a:spLocks noChangeShapeType="1"/>
          </p:cNvSpPr>
          <p:nvPr/>
        </p:nvSpPr>
        <p:spPr bwMode="auto">
          <a:xfrm>
            <a:off x="2668588" y="1263650"/>
            <a:ext cx="660400" cy="0"/>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43740" name="Line 28"/>
          <p:cNvSpPr>
            <a:spLocks noChangeShapeType="1"/>
          </p:cNvSpPr>
          <p:nvPr/>
        </p:nvSpPr>
        <p:spPr bwMode="auto">
          <a:xfrm>
            <a:off x="2316163" y="3892550"/>
            <a:ext cx="1012825" cy="0"/>
          </a:xfrm>
          <a:prstGeom prst="line">
            <a:avLst/>
          </a:prstGeom>
          <a:noFill/>
          <a:ln w="25400">
            <a:solidFill>
              <a:schemeClr val="tx1"/>
            </a:solidFill>
            <a:round/>
            <a:headEnd type="stealth" w="med" len="med"/>
            <a:tailEnd type="none" w="sm" len="sm"/>
          </a:ln>
          <a:effectLst/>
        </p:spPr>
        <p:txBody>
          <a:bodyPr wrap="none" anchor="ctr"/>
          <a:lstStyle/>
          <a:p>
            <a:endParaRPr lang="zh-CN" altLang="en-US"/>
          </a:p>
        </p:txBody>
      </p:sp>
      <p:sp>
        <p:nvSpPr>
          <p:cNvPr id="243741" name="Line 29"/>
          <p:cNvSpPr>
            <a:spLocks noChangeShapeType="1"/>
          </p:cNvSpPr>
          <p:nvPr/>
        </p:nvSpPr>
        <p:spPr bwMode="auto">
          <a:xfrm>
            <a:off x="2217738" y="3016250"/>
            <a:ext cx="1058862" cy="0"/>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43742" name="Rectangle 30"/>
          <p:cNvSpPr>
            <a:spLocks noChangeArrowheads="1"/>
          </p:cNvSpPr>
          <p:nvPr/>
        </p:nvSpPr>
        <p:spPr bwMode="auto">
          <a:xfrm>
            <a:off x="2403475" y="2782888"/>
            <a:ext cx="482600" cy="306387"/>
          </a:xfrm>
          <a:prstGeom prst="rect">
            <a:avLst/>
          </a:prstGeom>
          <a:solidFill>
            <a:srgbClr val="FF0000"/>
          </a:solidFill>
          <a:ln w="25400">
            <a:solidFill>
              <a:schemeClr val="bg2"/>
            </a:solidFill>
            <a:miter lim="800000"/>
            <a:headEnd/>
            <a:tailEnd/>
          </a:ln>
          <a:effectLst/>
        </p:spPr>
        <p:txBody>
          <a:bodyPr wrap="none" lIns="90488" tIns="44450" rIns="90488" bIns="44450">
            <a:spAutoFit/>
          </a:bodyPr>
          <a:lstStyle/>
          <a:p>
            <a:pPr eaLnBrk="0" hangingPunct="0">
              <a:lnSpc>
                <a:spcPct val="90000"/>
              </a:lnSpc>
            </a:pPr>
            <a:r>
              <a:rPr lang="fr-FR" sz="1400" b="1">
                <a:solidFill>
                  <a:schemeClr val="bg2"/>
                </a:solidFill>
                <a:latin typeface="Arial" pitchFamily="34" charset="0"/>
              </a:rPr>
              <a:t>ROI</a:t>
            </a:r>
          </a:p>
        </p:txBody>
      </p:sp>
      <p:sp>
        <p:nvSpPr>
          <p:cNvPr id="243743" name="Oval 31"/>
          <p:cNvSpPr>
            <a:spLocks noChangeArrowheads="1"/>
          </p:cNvSpPr>
          <p:nvPr/>
        </p:nvSpPr>
        <p:spPr bwMode="auto">
          <a:xfrm>
            <a:off x="2795588" y="4870450"/>
            <a:ext cx="1066800" cy="654050"/>
          </a:xfrm>
          <a:prstGeom prst="ellipse">
            <a:avLst/>
          </a:prstGeom>
          <a:solidFill>
            <a:srgbClr val="8CF4EA"/>
          </a:solidFill>
          <a:ln w="25400">
            <a:solidFill>
              <a:schemeClr val="tx1"/>
            </a:solidFill>
            <a:round/>
            <a:headEnd/>
            <a:tailEnd/>
          </a:ln>
          <a:effectLst/>
        </p:spPr>
        <p:txBody>
          <a:bodyPr wrap="none" anchor="ctr"/>
          <a:lstStyle/>
          <a:p>
            <a:endParaRPr lang="zh-CN" altLang="en-US"/>
          </a:p>
        </p:txBody>
      </p:sp>
      <p:sp>
        <p:nvSpPr>
          <p:cNvPr id="243744" name="Rectangle 32"/>
          <p:cNvSpPr>
            <a:spLocks noChangeArrowheads="1"/>
          </p:cNvSpPr>
          <p:nvPr/>
        </p:nvSpPr>
        <p:spPr bwMode="auto">
          <a:xfrm>
            <a:off x="2847975" y="5032375"/>
            <a:ext cx="1147763" cy="363538"/>
          </a:xfrm>
          <a:prstGeom prst="rect">
            <a:avLst/>
          </a:prstGeom>
          <a:noFill/>
          <a:ln w="9525">
            <a:noFill/>
            <a:miter lim="800000"/>
            <a:headEnd/>
            <a:tailEnd/>
          </a:ln>
          <a:effectLst/>
        </p:spPr>
        <p:txBody>
          <a:bodyPr lIns="90488" tIns="44450" rIns="90488" bIns="44450">
            <a:spAutoFit/>
          </a:bodyPr>
          <a:lstStyle/>
          <a:p>
            <a:pPr eaLnBrk="0" hangingPunct="0">
              <a:lnSpc>
                <a:spcPct val="90000"/>
              </a:lnSpc>
            </a:pPr>
            <a:r>
              <a:rPr lang="fr-FR" sz="2000" b="1">
                <a:latin typeface="Arial" pitchFamily="34" charset="0"/>
              </a:rPr>
              <a:t>Level 3</a:t>
            </a:r>
          </a:p>
        </p:txBody>
      </p:sp>
      <p:sp>
        <p:nvSpPr>
          <p:cNvPr id="243745" name="Line 33"/>
          <p:cNvSpPr>
            <a:spLocks noChangeShapeType="1"/>
          </p:cNvSpPr>
          <p:nvPr/>
        </p:nvSpPr>
        <p:spPr bwMode="auto">
          <a:xfrm>
            <a:off x="2159000" y="4768850"/>
            <a:ext cx="566738" cy="0"/>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43746" name="Line 34"/>
          <p:cNvSpPr>
            <a:spLocks noChangeShapeType="1"/>
          </p:cNvSpPr>
          <p:nvPr/>
        </p:nvSpPr>
        <p:spPr bwMode="auto">
          <a:xfrm>
            <a:off x="2205038" y="5651500"/>
            <a:ext cx="1112837" cy="0"/>
          </a:xfrm>
          <a:prstGeom prst="line">
            <a:avLst/>
          </a:prstGeom>
          <a:noFill/>
          <a:ln w="25400">
            <a:solidFill>
              <a:schemeClr val="tx1"/>
            </a:solidFill>
            <a:round/>
            <a:headEnd type="stealth" w="med" len="med"/>
            <a:tailEnd type="none" w="sm" len="sm"/>
          </a:ln>
          <a:effectLst/>
        </p:spPr>
        <p:txBody>
          <a:bodyPr wrap="none" anchor="ctr"/>
          <a:lstStyle/>
          <a:p>
            <a:endParaRPr lang="zh-CN" altLang="en-US"/>
          </a:p>
        </p:txBody>
      </p:sp>
      <p:sp>
        <p:nvSpPr>
          <p:cNvPr id="243747" name="Line 35"/>
          <p:cNvSpPr>
            <a:spLocks noChangeShapeType="1"/>
          </p:cNvSpPr>
          <p:nvPr/>
        </p:nvSpPr>
        <p:spPr bwMode="auto">
          <a:xfrm>
            <a:off x="2644775" y="4781550"/>
            <a:ext cx="679450" cy="0"/>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43748" name="Rectangle 36"/>
          <p:cNvSpPr>
            <a:spLocks noChangeArrowheads="1"/>
          </p:cNvSpPr>
          <p:nvPr/>
        </p:nvSpPr>
        <p:spPr bwMode="auto">
          <a:xfrm>
            <a:off x="2197100" y="652463"/>
            <a:ext cx="1366838" cy="47307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2800" b="1">
                <a:latin typeface="Arial" pitchFamily="34" charset="0"/>
              </a:rPr>
              <a:t>ATLAS</a:t>
            </a:r>
          </a:p>
        </p:txBody>
      </p:sp>
      <p:sp>
        <p:nvSpPr>
          <p:cNvPr id="243749" name="Rectangle 37"/>
          <p:cNvSpPr>
            <a:spLocks noChangeArrowheads="1"/>
          </p:cNvSpPr>
          <p:nvPr/>
        </p:nvSpPr>
        <p:spPr bwMode="auto">
          <a:xfrm>
            <a:off x="6840538" y="508000"/>
            <a:ext cx="971550" cy="47307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2800" b="1">
                <a:latin typeface="Arial" pitchFamily="34" charset="0"/>
              </a:rPr>
              <a:t>CMS</a:t>
            </a:r>
          </a:p>
        </p:txBody>
      </p:sp>
      <p:sp>
        <p:nvSpPr>
          <p:cNvPr id="243750" name="Line 38"/>
          <p:cNvSpPr>
            <a:spLocks noChangeShapeType="1"/>
          </p:cNvSpPr>
          <p:nvPr/>
        </p:nvSpPr>
        <p:spPr bwMode="auto">
          <a:xfrm>
            <a:off x="8001000" y="1252538"/>
            <a:ext cx="0" cy="1160462"/>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43751" name="Oval 39"/>
          <p:cNvSpPr>
            <a:spLocks noChangeArrowheads="1"/>
          </p:cNvSpPr>
          <p:nvPr/>
        </p:nvSpPr>
        <p:spPr bwMode="auto">
          <a:xfrm>
            <a:off x="7391400" y="1517650"/>
            <a:ext cx="1066800" cy="654050"/>
          </a:xfrm>
          <a:prstGeom prst="ellipse">
            <a:avLst/>
          </a:prstGeom>
          <a:solidFill>
            <a:srgbClr val="FFC5CF"/>
          </a:solidFill>
          <a:ln w="25400">
            <a:solidFill>
              <a:schemeClr val="tx1"/>
            </a:solidFill>
            <a:round/>
            <a:headEnd/>
            <a:tailEnd/>
          </a:ln>
          <a:effectLst/>
        </p:spPr>
        <p:txBody>
          <a:bodyPr wrap="none" anchor="ctr"/>
          <a:lstStyle/>
          <a:p>
            <a:endParaRPr lang="zh-CN" altLang="en-US"/>
          </a:p>
        </p:txBody>
      </p:sp>
      <p:sp>
        <p:nvSpPr>
          <p:cNvPr id="243752" name="Rectangle 40"/>
          <p:cNvSpPr>
            <a:spLocks noChangeArrowheads="1"/>
          </p:cNvSpPr>
          <p:nvPr/>
        </p:nvSpPr>
        <p:spPr bwMode="auto">
          <a:xfrm>
            <a:off x="7502525" y="1692275"/>
            <a:ext cx="1173163" cy="363538"/>
          </a:xfrm>
          <a:prstGeom prst="rect">
            <a:avLst/>
          </a:prstGeom>
          <a:noFill/>
          <a:ln w="9525">
            <a:noFill/>
            <a:miter lim="800000"/>
            <a:headEnd/>
            <a:tailEnd/>
          </a:ln>
          <a:effectLst/>
        </p:spPr>
        <p:txBody>
          <a:bodyPr lIns="90488" tIns="44450" rIns="90488" bIns="44450">
            <a:spAutoFit/>
          </a:bodyPr>
          <a:lstStyle/>
          <a:p>
            <a:pPr eaLnBrk="0" hangingPunct="0">
              <a:lnSpc>
                <a:spcPct val="90000"/>
              </a:lnSpc>
            </a:pPr>
            <a:r>
              <a:rPr lang="fr-FR" sz="2000" b="1">
                <a:latin typeface="Arial" pitchFamily="34" charset="0"/>
              </a:rPr>
              <a:t>Level 1</a:t>
            </a:r>
          </a:p>
        </p:txBody>
      </p:sp>
      <p:sp>
        <p:nvSpPr>
          <p:cNvPr id="243753" name="Line 41"/>
          <p:cNvSpPr>
            <a:spLocks noChangeShapeType="1"/>
          </p:cNvSpPr>
          <p:nvPr/>
        </p:nvSpPr>
        <p:spPr bwMode="auto">
          <a:xfrm>
            <a:off x="6748463" y="1263650"/>
            <a:ext cx="566737" cy="0"/>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43754" name="Line 42"/>
          <p:cNvSpPr>
            <a:spLocks noChangeShapeType="1"/>
          </p:cNvSpPr>
          <p:nvPr/>
        </p:nvSpPr>
        <p:spPr bwMode="auto">
          <a:xfrm>
            <a:off x="6735763" y="2425700"/>
            <a:ext cx="1254125" cy="0"/>
          </a:xfrm>
          <a:prstGeom prst="line">
            <a:avLst/>
          </a:prstGeom>
          <a:noFill/>
          <a:ln w="25400">
            <a:solidFill>
              <a:schemeClr val="tx1"/>
            </a:solidFill>
            <a:round/>
            <a:headEnd type="stealth" w="med" len="med"/>
            <a:tailEnd type="none" w="sm" len="sm"/>
          </a:ln>
          <a:effectLst/>
        </p:spPr>
        <p:txBody>
          <a:bodyPr wrap="none" anchor="ctr"/>
          <a:lstStyle/>
          <a:p>
            <a:endParaRPr lang="zh-CN" altLang="en-US"/>
          </a:p>
        </p:txBody>
      </p:sp>
      <p:sp>
        <p:nvSpPr>
          <p:cNvPr id="243755" name="Line 43"/>
          <p:cNvSpPr>
            <a:spLocks noChangeShapeType="1"/>
          </p:cNvSpPr>
          <p:nvPr/>
        </p:nvSpPr>
        <p:spPr bwMode="auto">
          <a:xfrm>
            <a:off x="7327900" y="1263650"/>
            <a:ext cx="661988" cy="0"/>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43756" name="Line 44"/>
          <p:cNvSpPr>
            <a:spLocks noChangeShapeType="1"/>
          </p:cNvSpPr>
          <p:nvPr/>
        </p:nvSpPr>
        <p:spPr bwMode="auto">
          <a:xfrm>
            <a:off x="6929438" y="3892550"/>
            <a:ext cx="1844675" cy="0"/>
          </a:xfrm>
          <a:prstGeom prst="line">
            <a:avLst/>
          </a:prstGeom>
          <a:noFill/>
          <a:ln w="25400">
            <a:solidFill>
              <a:schemeClr val="tx1"/>
            </a:solidFill>
            <a:round/>
            <a:headEnd type="stealth" w="med" len="med"/>
            <a:tailEnd type="none" w="sm" len="sm"/>
          </a:ln>
          <a:effectLst/>
        </p:spPr>
        <p:txBody>
          <a:bodyPr wrap="none" anchor="ctr"/>
          <a:lstStyle/>
          <a:p>
            <a:endParaRPr lang="zh-CN" altLang="en-US"/>
          </a:p>
        </p:txBody>
      </p:sp>
      <p:sp>
        <p:nvSpPr>
          <p:cNvPr id="243757" name="Rectangle 45"/>
          <p:cNvSpPr>
            <a:spLocks noChangeArrowheads="1"/>
          </p:cNvSpPr>
          <p:nvPr/>
        </p:nvSpPr>
        <p:spPr bwMode="auto">
          <a:xfrm>
            <a:off x="7491413" y="4905375"/>
            <a:ext cx="995362" cy="584200"/>
          </a:xfrm>
          <a:prstGeom prst="rect">
            <a:avLst/>
          </a:prstGeom>
          <a:noFill/>
          <a:ln w="9525">
            <a:noFill/>
            <a:miter lim="800000"/>
            <a:headEnd/>
            <a:tailEnd/>
          </a:ln>
          <a:effectLst/>
        </p:spPr>
        <p:txBody>
          <a:bodyPr lIns="90488" tIns="44450" rIns="90488" bIns="44450">
            <a:spAutoFit/>
          </a:bodyPr>
          <a:lstStyle/>
          <a:p>
            <a:pPr algn="ctr" eaLnBrk="0" hangingPunct="0">
              <a:lnSpc>
                <a:spcPct val="90000"/>
              </a:lnSpc>
            </a:pPr>
            <a:r>
              <a:rPr lang="fr-FR" b="1">
                <a:latin typeface="Arial" pitchFamily="34" charset="0"/>
              </a:rPr>
              <a:t>High</a:t>
            </a:r>
          </a:p>
          <a:p>
            <a:pPr algn="ctr" eaLnBrk="0" hangingPunct="0">
              <a:lnSpc>
                <a:spcPct val="90000"/>
              </a:lnSpc>
            </a:pPr>
            <a:r>
              <a:rPr lang="fr-FR" b="1">
                <a:latin typeface="Arial" pitchFamily="34" charset="0"/>
              </a:rPr>
              <a:t>Levels</a:t>
            </a:r>
          </a:p>
        </p:txBody>
      </p:sp>
      <p:sp>
        <p:nvSpPr>
          <p:cNvPr id="243758" name="Line 46"/>
          <p:cNvSpPr>
            <a:spLocks noChangeShapeType="1"/>
          </p:cNvSpPr>
          <p:nvPr/>
        </p:nvSpPr>
        <p:spPr bwMode="auto">
          <a:xfrm>
            <a:off x="6818313" y="4768850"/>
            <a:ext cx="566737" cy="0"/>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43759" name="Line 47"/>
          <p:cNvSpPr>
            <a:spLocks noChangeShapeType="1"/>
          </p:cNvSpPr>
          <p:nvPr/>
        </p:nvSpPr>
        <p:spPr bwMode="auto">
          <a:xfrm>
            <a:off x="6865938" y="5651500"/>
            <a:ext cx="1111250" cy="0"/>
          </a:xfrm>
          <a:prstGeom prst="line">
            <a:avLst/>
          </a:prstGeom>
          <a:noFill/>
          <a:ln w="25400">
            <a:solidFill>
              <a:schemeClr val="tx1"/>
            </a:solidFill>
            <a:round/>
            <a:headEnd type="stealth" w="med" len="med"/>
            <a:tailEnd type="none" w="sm" len="sm"/>
          </a:ln>
          <a:effectLst/>
        </p:spPr>
        <p:txBody>
          <a:bodyPr wrap="none" anchor="ctr"/>
          <a:lstStyle/>
          <a:p>
            <a:endParaRPr lang="zh-CN" altLang="en-US"/>
          </a:p>
        </p:txBody>
      </p:sp>
      <p:sp>
        <p:nvSpPr>
          <p:cNvPr id="243760" name="Line 48"/>
          <p:cNvSpPr>
            <a:spLocks noChangeShapeType="1"/>
          </p:cNvSpPr>
          <p:nvPr/>
        </p:nvSpPr>
        <p:spPr bwMode="auto">
          <a:xfrm>
            <a:off x="7305675" y="4781550"/>
            <a:ext cx="660400" cy="0"/>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43761" name="Rectangle 49"/>
          <p:cNvSpPr>
            <a:spLocks noChangeArrowheads="1"/>
          </p:cNvSpPr>
          <p:nvPr/>
        </p:nvSpPr>
        <p:spPr bwMode="auto">
          <a:xfrm>
            <a:off x="4195763" y="1585913"/>
            <a:ext cx="1971675" cy="557212"/>
          </a:xfrm>
          <a:prstGeom prst="rect">
            <a:avLst/>
          </a:prstGeom>
          <a:noFill/>
          <a:ln w="9525">
            <a:noFill/>
            <a:miter lim="800000"/>
            <a:headEnd/>
            <a:tailEnd/>
          </a:ln>
          <a:effectLst/>
        </p:spPr>
        <p:txBody>
          <a:bodyPr wrap="none" lIns="90488" tIns="44450" rIns="90488" bIns="44450">
            <a:spAutoFit/>
          </a:bodyPr>
          <a:lstStyle/>
          <a:p>
            <a:pPr algn="ctr" eaLnBrk="0" hangingPunct="0">
              <a:lnSpc>
                <a:spcPct val="90000"/>
              </a:lnSpc>
            </a:pPr>
            <a:r>
              <a:rPr lang="fr-FR" b="1">
                <a:latin typeface="Arial" pitchFamily="34" charset="0"/>
              </a:rPr>
              <a:t>Front end buffers </a:t>
            </a:r>
            <a:endParaRPr lang="fr-FR" sz="2000" b="1">
              <a:latin typeface="Arial" pitchFamily="34" charset="0"/>
            </a:endParaRPr>
          </a:p>
          <a:p>
            <a:pPr algn="ctr" eaLnBrk="0" hangingPunct="0">
              <a:lnSpc>
                <a:spcPct val="90000"/>
              </a:lnSpc>
            </a:pPr>
            <a:r>
              <a:rPr lang="fr-FR" sz="1600" b="1">
                <a:latin typeface="Arial" pitchFamily="34" charset="0"/>
              </a:rPr>
              <a:t>( ~10</a:t>
            </a:r>
            <a:r>
              <a:rPr lang="fr-FR" sz="1600" b="1" baseline="30000">
                <a:latin typeface="Arial" pitchFamily="34" charset="0"/>
              </a:rPr>
              <a:t>7</a:t>
            </a:r>
            <a:r>
              <a:rPr lang="fr-FR" sz="1600" b="1">
                <a:latin typeface="Arial" pitchFamily="34" charset="0"/>
              </a:rPr>
              <a:t>  channels)</a:t>
            </a:r>
          </a:p>
        </p:txBody>
      </p:sp>
      <p:sp useBgFill="1">
        <p:nvSpPr>
          <p:cNvPr id="243762" name="Rectangle 50"/>
          <p:cNvSpPr>
            <a:spLocks noChangeArrowheads="1"/>
          </p:cNvSpPr>
          <p:nvPr/>
        </p:nvSpPr>
        <p:spPr bwMode="auto">
          <a:xfrm>
            <a:off x="2905125" y="2552700"/>
            <a:ext cx="1792288" cy="309563"/>
          </a:xfrm>
          <a:prstGeom prst="rect">
            <a:avLst/>
          </a:prstGeom>
          <a:ln w="9525">
            <a:noFill/>
            <a:miter lim="800000"/>
            <a:headEnd/>
            <a:tailEnd/>
          </a:ln>
          <a:effectLst/>
        </p:spPr>
        <p:txBody>
          <a:bodyPr wrap="none" lIns="90488" tIns="44450" rIns="90488" bIns="44450">
            <a:spAutoFit/>
          </a:bodyPr>
          <a:lstStyle/>
          <a:p>
            <a:pPr algn="ctr" eaLnBrk="0" hangingPunct="0">
              <a:lnSpc>
                <a:spcPct val="90000"/>
              </a:lnSpc>
            </a:pPr>
            <a:r>
              <a:rPr lang="fr-FR" sz="1600" b="1">
                <a:solidFill>
                  <a:srgbClr val="FF0000"/>
                </a:solidFill>
                <a:latin typeface="Arial" pitchFamily="34" charset="0"/>
              </a:rPr>
              <a:t>Region Of Interest</a:t>
            </a:r>
          </a:p>
        </p:txBody>
      </p:sp>
      <p:sp>
        <p:nvSpPr>
          <p:cNvPr id="243763" name="Rectangle 51"/>
          <p:cNvSpPr>
            <a:spLocks noChangeArrowheads="1"/>
          </p:cNvSpPr>
          <p:nvPr/>
        </p:nvSpPr>
        <p:spPr bwMode="auto">
          <a:xfrm>
            <a:off x="4200525" y="3138488"/>
            <a:ext cx="1962150" cy="776287"/>
          </a:xfrm>
          <a:prstGeom prst="rect">
            <a:avLst/>
          </a:prstGeom>
          <a:noFill/>
          <a:ln w="9525">
            <a:noFill/>
            <a:miter lim="800000"/>
            <a:headEnd/>
            <a:tailEnd/>
          </a:ln>
          <a:effectLst/>
        </p:spPr>
        <p:txBody>
          <a:bodyPr wrap="none" lIns="90488" tIns="44450" rIns="90488" bIns="44450">
            <a:spAutoFit/>
          </a:bodyPr>
          <a:lstStyle/>
          <a:p>
            <a:pPr algn="ctr" eaLnBrk="0" hangingPunct="0">
              <a:lnSpc>
                <a:spcPct val="90000"/>
              </a:lnSpc>
            </a:pPr>
            <a:r>
              <a:rPr lang="fr-FR" b="1">
                <a:latin typeface="Arial" pitchFamily="34" charset="0"/>
              </a:rPr>
              <a:t>Read Out  Buffers</a:t>
            </a:r>
          </a:p>
          <a:p>
            <a:pPr algn="ctr" eaLnBrk="0" hangingPunct="0">
              <a:lnSpc>
                <a:spcPct val="90000"/>
              </a:lnSpc>
            </a:pPr>
            <a:r>
              <a:rPr lang="fr-FR" sz="1400">
                <a:latin typeface="Arial" pitchFamily="34" charset="0"/>
              </a:rPr>
              <a:t>1000-1500 units</a:t>
            </a:r>
            <a:endParaRPr lang="fr-FR" b="1">
              <a:latin typeface="Arial" pitchFamily="34" charset="0"/>
            </a:endParaRPr>
          </a:p>
          <a:p>
            <a:pPr algn="ctr" eaLnBrk="0" hangingPunct="0">
              <a:lnSpc>
                <a:spcPct val="90000"/>
              </a:lnSpc>
            </a:pPr>
            <a:endParaRPr lang="fr-FR" b="1">
              <a:latin typeface="Arial" pitchFamily="34" charset="0"/>
            </a:endParaRPr>
          </a:p>
        </p:txBody>
      </p:sp>
      <p:sp>
        <p:nvSpPr>
          <p:cNvPr id="243764" name="Rectangle 52"/>
          <p:cNvSpPr>
            <a:spLocks noChangeArrowheads="1"/>
          </p:cNvSpPr>
          <p:nvPr/>
        </p:nvSpPr>
        <p:spPr bwMode="auto">
          <a:xfrm>
            <a:off x="2295525" y="4246563"/>
            <a:ext cx="933450" cy="280987"/>
          </a:xfrm>
          <a:prstGeom prst="rect">
            <a:avLst/>
          </a:prstGeom>
          <a:noFill/>
          <a:ln w="9525">
            <a:noFill/>
            <a:miter lim="800000"/>
            <a:headEnd/>
            <a:tailEnd/>
          </a:ln>
          <a:effectLst/>
        </p:spPr>
        <p:txBody>
          <a:bodyPr wrap="none" lIns="90488" tIns="44450" rIns="90488" bIns="44450">
            <a:spAutoFit/>
          </a:bodyPr>
          <a:lstStyle/>
          <a:p>
            <a:pPr algn="ctr" eaLnBrk="0" hangingPunct="0">
              <a:lnSpc>
                <a:spcPct val="90000"/>
              </a:lnSpc>
            </a:pPr>
            <a:r>
              <a:rPr lang="fr-FR" sz="1400">
                <a:latin typeface="Arial" pitchFamily="34" charset="0"/>
              </a:rPr>
              <a:t>256 x 256 </a:t>
            </a:r>
          </a:p>
        </p:txBody>
      </p:sp>
      <p:sp>
        <p:nvSpPr>
          <p:cNvPr id="243765" name="Rectangle 53"/>
          <p:cNvSpPr>
            <a:spLocks noChangeArrowheads="1"/>
          </p:cNvSpPr>
          <p:nvPr/>
        </p:nvSpPr>
        <p:spPr bwMode="auto">
          <a:xfrm>
            <a:off x="514350" y="798513"/>
            <a:ext cx="904875" cy="349250"/>
          </a:xfrm>
          <a:prstGeom prst="rect">
            <a:avLst/>
          </a:prstGeom>
          <a:noFill/>
          <a:ln w="12700">
            <a:solidFill>
              <a:schemeClr val="tx1"/>
            </a:solidFill>
            <a:miter lim="800000"/>
            <a:headEnd/>
            <a:tailEnd/>
          </a:ln>
          <a:effectLst/>
        </p:spPr>
        <p:txBody>
          <a:bodyPr wrap="none" lIns="90488" tIns="44450" rIns="90488" bIns="44450">
            <a:spAutoFit/>
          </a:bodyPr>
          <a:lstStyle/>
          <a:p>
            <a:pPr eaLnBrk="0" hangingPunct="0">
              <a:lnSpc>
                <a:spcPct val="90000"/>
              </a:lnSpc>
            </a:pPr>
            <a:r>
              <a:rPr lang="fr-FR" b="1">
                <a:latin typeface="Arial" pitchFamily="34" charset="0"/>
              </a:rPr>
              <a:t>40 MHz</a:t>
            </a:r>
          </a:p>
        </p:txBody>
      </p:sp>
      <p:sp>
        <p:nvSpPr>
          <p:cNvPr id="243766" name="Rectangle 54"/>
          <p:cNvSpPr>
            <a:spLocks noChangeArrowheads="1"/>
          </p:cNvSpPr>
          <p:nvPr/>
        </p:nvSpPr>
        <p:spPr bwMode="auto">
          <a:xfrm>
            <a:off x="466725" y="2532063"/>
            <a:ext cx="1000125" cy="349250"/>
          </a:xfrm>
          <a:prstGeom prst="rect">
            <a:avLst/>
          </a:prstGeom>
          <a:noFill/>
          <a:ln w="12700">
            <a:solidFill>
              <a:schemeClr val="tx1"/>
            </a:solidFill>
            <a:miter lim="800000"/>
            <a:headEnd/>
            <a:tailEnd/>
          </a:ln>
          <a:effectLst/>
        </p:spPr>
        <p:txBody>
          <a:bodyPr wrap="none" lIns="90488" tIns="44450" rIns="90488" bIns="44450">
            <a:spAutoFit/>
          </a:bodyPr>
          <a:lstStyle/>
          <a:p>
            <a:pPr eaLnBrk="0" hangingPunct="0">
              <a:lnSpc>
                <a:spcPct val="90000"/>
              </a:lnSpc>
            </a:pPr>
            <a:r>
              <a:rPr lang="fr-FR" b="1">
                <a:latin typeface="Arial" pitchFamily="34" charset="0"/>
              </a:rPr>
              <a:t>100 KHz</a:t>
            </a:r>
          </a:p>
        </p:txBody>
      </p:sp>
      <p:sp>
        <p:nvSpPr>
          <p:cNvPr id="243767" name="Rectangle 55"/>
          <p:cNvSpPr>
            <a:spLocks noChangeArrowheads="1"/>
          </p:cNvSpPr>
          <p:nvPr/>
        </p:nvSpPr>
        <p:spPr bwMode="auto">
          <a:xfrm>
            <a:off x="3324225" y="3848100"/>
            <a:ext cx="636588" cy="309563"/>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1KHz</a:t>
            </a:r>
          </a:p>
        </p:txBody>
      </p:sp>
      <p:sp>
        <p:nvSpPr>
          <p:cNvPr id="243768" name="Rectangle 56"/>
          <p:cNvSpPr>
            <a:spLocks noChangeArrowheads="1"/>
          </p:cNvSpPr>
          <p:nvPr/>
        </p:nvSpPr>
        <p:spPr bwMode="auto">
          <a:xfrm>
            <a:off x="542925" y="6113463"/>
            <a:ext cx="847725" cy="349250"/>
          </a:xfrm>
          <a:prstGeom prst="rect">
            <a:avLst/>
          </a:prstGeom>
          <a:noFill/>
          <a:ln w="12700">
            <a:solidFill>
              <a:schemeClr val="tx1"/>
            </a:solidFill>
            <a:miter lim="800000"/>
            <a:headEnd/>
            <a:tailEnd/>
          </a:ln>
          <a:effectLst/>
        </p:spPr>
        <p:txBody>
          <a:bodyPr wrap="none" lIns="90488" tIns="44450" rIns="90488" bIns="44450">
            <a:spAutoFit/>
          </a:bodyPr>
          <a:lstStyle/>
          <a:p>
            <a:pPr eaLnBrk="0" hangingPunct="0">
              <a:lnSpc>
                <a:spcPct val="90000"/>
              </a:lnSpc>
            </a:pPr>
            <a:r>
              <a:rPr lang="fr-FR" b="1">
                <a:latin typeface="Arial" pitchFamily="34" charset="0"/>
              </a:rPr>
              <a:t>100 Hz</a:t>
            </a:r>
          </a:p>
        </p:txBody>
      </p:sp>
      <p:sp>
        <p:nvSpPr>
          <p:cNvPr id="243769" name="Rectangle 57"/>
          <p:cNvSpPr>
            <a:spLocks noChangeArrowheads="1"/>
          </p:cNvSpPr>
          <p:nvPr/>
        </p:nvSpPr>
        <p:spPr bwMode="auto">
          <a:xfrm>
            <a:off x="4154488" y="4129088"/>
            <a:ext cx="2054225" cy="557212"/>
          </a:xfrm>
          <a:prstGeom prst="rect">
            <a:avLst/>
          </a:prstGeom>
          <a:noFill/>
          <a:ln w="9525">
            <a:noFill/>
            <a:miter lim="800000"/>
            <a:headEnd/>
            <a:tailEnd/>
          </a:ln>
          <a:effectLst/>
        </p:spPr>
        <p:txBody>
          <a:bodyPr wrap="none" lIns="90488" tIns="44450" rIns="90488" bIns="44450">
            <a:spAutoFit/>
          </a:bodyPr>
          <a:lstStyle/>
          <a:p>
            <a:pPr algn="ctr" eaLnBrk="0" hangingPunct="0">
              <a:lnSpc>
                <a:spcPct val="90000"/>
              </a:lnSpc>
            </a:pPr>
            <a:r>
              <a:rPr lang="fr-FR" b="1">
                <a:latin typeface="Arial" pitchFamily="34" charset="0"/>
              </a:rPr>
              <a:t>Switching Network</a:t>
            </a:r>
          </a:p>
          <a:p>
            <a:pPr algn="ctr" eaLnBrk="0" hangingPunct="0">
              <a:lnSpc>
                <a:spcPct val="90000"/>
              </a:lnSpc>
            </a:pPr>
            <a:r>
              <a:rPr lang="fr-FR" sz="1600" b="1">
                <a:latin typeface="Arial" pitchFamily="34" charset="0"/>
              </a:rPr>
              <a:t>(Event builder)</a:t>
            </a:r>
          </a:p>
        </p:txBody>
      </p:sp>
      <p:sp>
        <p:nvSpPr>
          <p:cNvPr id="243770" name="Rectangle 58"/>
          <p:cNvSpPr>
            <a:spLocks noChangeArrowheads="1"/>
          </p:cNvSpPr>
          <p:nvPr/>
        </p:nvSpPr>
        <p:spPr bwMode="auto">
          <a:xfrm>
            <a:off x="4219575" y="4948238"/>
            <a:ext cx="1924050" cy="557212"/>
          </a:xfrm>
          <a:prstGeom prst="rect">
            <a:avLst/>
          </a:prstGeom>
          <a:noFill/>
          <a:ln w="9525">
            <a:noFill/>
            <a:miter lim="800000"/>
            <a:headEnd/>
            <a:tailEnd/>
          </a:ln>
          <a:effectLst/>
        </p:spPr>
        <p:txBody>
          <a:bodyPr wrap="none" lIns="90488" tIns="44450" rIns="90488" bIns="44450">
            <a:spAutoFit/>
          </a:bodyPr>
          <a:lstStyle/>
          <a:p>
            <a:pPr algn="ctr" eaLnBrk="0" hangingPunct="0">
              <a:lnSpc>
                <a:spcPct val="90000"/>
              </a:lnSpc>
            </a:pPr>
            <a:r>
              <a:rPr lang="fr-FR" b="1">
                <a:latin typeface="Arial" pitchFamily="34" charset="0"/>
              </a:rPr>
              <a:t>Processor farm</a:t>
            </a:r>
          </a:p>
          <a:p>
            <a:pPr algn="ctr" eaLnBrk="0" hangingPunct="0">
              <a:lnSpc>
                <a:spcPct val="90000"/>
              </a:lnSpc>
            </a:pPr>
            <a:r>
              <a:rPr lang="fr-FR" sz="1600" b="1">
                <a:latin typeface="Arial" pitchFamily="34" charset="0"/>
              </a:rPr>
              <a:t>(~2 to 5 x  10  MIPS)</a:t>
            </a:r>
          </a:p>
        </p:txBody>
      </p:sp>
      <p:sp>
        <p:nvSpPr>
          <p:cNvPr id="243771" name="Line 59"/>
          <p:cNvSpPr>
            <a:spLocks noChangeShapeType="1"/>
          </p:cNvSpPr>
          <p:nvPr/>
        </p:nvSpPr>
        <p:spPr bwMode="auto">
          <a:xfrm>
            <a:off x="8547100" y="5175250"/>
            <a:ext cx="244475" cy="0"/>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43772" name="Line 60"/>
          <p:cNvSpPr>
            <a:spLocks noChangeShapeType="1"/>
          </p:cNvSpPr>
          <p:nvPr/>
        </p:nvSpPr>
        <p:spPr bwMode="auto">
          <a:xfrm>
            <a:off x="8791575" y="3894138"/>
            <a:ext cx="0" cy="1281112"/>
          </a:xfrm>
          <a:prstGeom prst="line">
            <a:avLst/>
          </a:prstGeom>
          <a:noFill/>
          <a:ln w="25400">
            <a:solidFill>
              <a:schemeClr val="tx1"/>
            </a:solidFill>
            <a:round/>
            <a:headEnd type="none" w="sm" len="sm"/>
            <a:tailEnd type="none" w="sm" len="sm"/>
          </a:ln>
          <a:effectLst/>
        </p:spPr>
        <p:txBody>
          <a:bodyPr wrap="none" anchor="ctr"/>
          <a:lstStyle/>
          <a:p>
            <a:endParaRPr lang="zh-CN" altLang="en-US"/>
          </a:p>
        </p:txBody>
      </p:sp>
      <p:sp>
        <p:nvSpPr>
          <p:cNvPr id="243773" name="Rectangle 61"/>
          <p:cNvSpPr>
            <a:spLocks noChangeArrowheads="1"/>
          </p:cNvSpPr>
          <p:nvPr/>
        </p:nvSpPr>
        <p:spPr bwMode="auto">
          <a:xfrm>
            <a:off x="5373688" y="5180013"/>
            <a:ext cx="231775" cy="225425"/>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000">
                <a:latin typeface="Arial" pitchFamily="34" charset="0"/>
              </a:rPr>
              <a:t>6</a:t>
            </a:r>
          </a:p>
        </p:txBody>
      </p:sp>
      <p:sp>
        <p:nvSpPr>
          <p:cNvPr id="243774" name="Rectangle 62"/>
          <p:cNvSpPr>
            <a:spLocks noChangeArrowheads="1"/>
          </p:cNvSpPr>
          <p:nvPr/>
        </p:nvSpPr>
        <p:spPr bwMode="auto">
          <a:xfrm>
            <a:off x="4264025" y="777875"/>
            <a:ext cx="1835150" cy="363538"/>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2000" b="1">
                <a:latin typeface="Arial" pitchFamily="34" charset="0"/>
              </a:rPr>
              <a:t>Sub- Detectors</a:t>
            </a:r>
          </a:p>
        </p:txBody>
      </p:sp>
      <p:sp>
        <p:nvSpPr>
          <p:cNvPr id="243775" name="Rectangle 63"/>
          <p:cNvSpPr>
            <a:spLocks noChangeArrowheads="1"/>
          </p:cNvSpPr>
          <p:nvPr/>
        </p:nvSpPr>
        <p:spPr bwMode="auto">
          <a:xfrm>
            <a:off x="5437188" y="1914525"/>
            <a:ext cx="233362" cy="228600"/>
          </a:xfrm>
          <a:prstGeom prst="rect">
            <a:avLst/>
          </a:prstGeom>
          <a:noFill/>
          <a:ln w="9525">
            <a:noFill/>
            <a:miter lim="800000"/>
            <a:headEnd/>
            <a:tailEnd/>
          </a:ln>
          <a:effectLst/>
        </p:spPr>
        <p:txBody>
          <a:bodyPr wrap="none" anchor="ctr"/>
          <a:lstStyle/>
          <a:p>
            <a:endParaRPr lang="zh-CN" altLang="en-US"/>
          </a:p>
        </p:txBody>
      </p:sp>
      <p:sp>
        <p:nvSpPr>
          <p:cNvPr id="243776" name="Rectangle 64"/>
          <p:cNvSpPr>
            <a:spLocks noChangeArrowheads="1"/>
          </p:cNvSpPr>
          <p:nvPr/>
        </p:nvSpPr>
        <p:spPr bwMode="auto">
          <a:xfrm>
            <a:off x="7686675" y="3752850"/>
            <a:ext cx="800100" cy="309563"/>
          </a:xfrm>
          <a:prstGeom prst="rect">
            <a:avLst/>
          </a:prstGeom>
          <a:solidFill>
            <a:srgbClr val="FFCC00"/>
          </a:solid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10KHz</a:t>
            </a:r>
          </a:p>
        </p:txBody>
      </p:sp>
      <p:sp useBgFill="1">
        <p:nvSpPr>
          <p:cNvPr id="243777" name="Rectangle 65"/>
          <p:cNvSpPr>
            <a:spLocks noChangeArrowheads="1"/>
          </p:cNvSpPr>
          <p:nvPr/>
        </p:nvSpPr>
        <p:spPr bwMode="auto">
          <a:xfrm>
            <a:off x="8208963" y="4151313"/>
            <a:ext cx="887412" cy="473075"/>
          </a:xfrm>
          <a:prstGeom prst="rect">
            <a:avLst/>
          </a:prstGeom>
          <a:ln w="9525">
            <a:noFill/>
            <a:miter lim="800000"/>
            <a:headEnd/>
            <a:tailEnd/>
          </a:ln>
          <a:effectLst/>
        </p:spPr>
        <p:txBody>
          <a:bodyPr wrap="none" lIns="90488" tIns="44450" rIns="90488" bIns="44450">
            <a:spAutoFit/>
          </a:bodyPr>
          <a:lstStyle/>
          <a:p>
            <a:pPr algn="ctr" eaLnBrk="0" hangingPunct="0">
              <a:lnSpc>
                <a:spcPct val="90000"/>
              </a:lnSpc>
            </a:pPr>
            <a:r>
              <a:rPr lang="fr-FR" sz="1400" b="1">
                <a:latin typeface="Arial" pitchFamily="34" charset="0"/>
              </a:rPr>
              <a:t>“Virtual” </a:t>
            </a:r>
          </a:p>
          <a:p>
            <a:pPr algn="ctr" eaLnBrk="0" hangingPunct="0">
              <a:lnSpc>
                <a:spcPct val="90000"/>
              </a:lnSpc>
            </a:pPr>
            <a:r>
              <a:rPr lang="fr-FR" sz="1400" b="1">
                <a:latin typeface="Arial" pitchFamily="34" charset="0"/>
              </a:rPr>
              <a:t>level 2</a:t>
            </a:r>
          </a:p>
        </p:txBody>
      </p:sp>
      <p:sp>
        <p:nvSpPr>
          <p:cNvPr id="243778" name="Line 66"/>
          <p:cNvSpPr>
            <a:spLocks noChangeShapeType="1"/>
          </p:cNvSpPr>
          <p:nvPr/>
        </p:nvSpPr>
        <p:spPr bwMode="auto">
          <a:xfrm>
            <a:off x="6711950" y="1176338"/>
            <a:ext cx="0" cy="4868862"/>
          </a:xfrm>
          <a:prstGeom prst="line">
            <a:avLst/>
          </a:prstGeom>
          <a:noFill/>
          <a:ln w="25400">
            <a:solidFill>
              <a:schemeClr val="tx1"/>
            </a:solidFill>
            <a:round/>
            <a:headEnd type="none" w="sm" len="sm"/>
            <a:tailEnd type="stealth" w="med" len="med"/>
          </a:ln>
          <a:effectLst/>
        </p:spPr>
        <p:txBody>
          <a:bodyPr wrap="none" anchor="ctr"/>
          <a:lstStyle/>
          <a:p>
            <a:endParaRPr lang="zh-CN" altLang="en-US"/>
          </a:p>
        </p:txBody>
      </p:sp>
      <p:sp>
        <p:nvSpPr>
          <p:cNvPr id="243779" name="Rectangle 67"/>
          <p:cNvSpPr>
            <a:spLocks noChangeArrowheads="1"/>
          </p:cNvSpPr>
          <p:nvPr/>
        </p:nvSpPr>
        <p:spPr bwMode="auto">
          <a:xfrm>
            <a:off x="6553200" y="825500"/>
            <a:ext cx="304800" cy="330200"/>
          </a:xfrm>
          <a:prstGeom prst="rect">
            <a:avLst/>
          </a:prstGeom>
          <a:noFill/>
          <a:ln w="50800">
            <a:solidFill>
              <a:schemeClr val="tx1"/>
            </a:solidFill>
            <a:miter lim="800000"/>
            <a:headEnd/>
            <a:tailEnd/>
          </a:ln>
          <a:effectLst/>
        </p:spPr>
        <p:txBody>
          <a:bodyPr wrap="none" anchor="ctr"/>
          <a:lstStyle/>
          <a:p>
            <a:endParaRPr lang="zh-CN" altLang="en-US"/>
          </a:p>
        </p:txBody>
      </p:sp>
      <p:sp>
        <p:nvSpPr>
          <p:cNvPr id="243780" name="Rectangle 68" descr="noir)"/>
          <p:cNvSpPr>
            <a:spLocks noChangeArrowheads="1"/>
          </p:cNvSpPr>
          <p:nvPr/>
        </p:nvSpPr>
        <p:spPr bwMode="auto">
          <a:xfrm>
            <a:off x="6542088" y="1371600"/>
            <a:ext cx="327025" cy="889000"/>
          </a:xfrm>
          <a:prstGeom prst="rect">
            <a:avLst/>
          </a:prstGeom>
          <a:pattFill prst="ltHorz">
            <a:fgClr>
              <a:srgbClr val="FF0066"/>
            </a:fgClr>
            <a:bgClr>
              <a:srgbClr val="FFFFFF"/>
            </a:bgClr>
          </a:pattFill>
          <a:ln w="25400">
            <a:solidFill>
              <a:srgbClr val="FF0066"/>
            </a:solidFill>
            <a:miter lim="800000"/>
            <a:headEnd/>
            <a:tailEnd/>
          </a:ln>
          <a:effectLst/>
        </p:spPr>
        <p:txBody>
          <a:bodyPr wrap="none" anchor="ctr"/>
          <a:lstStyle/>
          <a:p>
            <a:endParaRPr lang="zh-CN" altLang="en-US"/>
          </a:p>
        </p:txBody>
      </p:sp>
      <p:sp>
        <p:nvSpPr>
          <p:cNvPr id="243781" name="Rectangle 69" descr="Rayures étroites horizontales"/>
          <p:cNvSpPr>
            <a:spLocks noChangeArrowheads="1"/>
          </p:cNvSpPr>
          <p:nvPr/>
        </p:nvSpPr>
        <p:spPr bwMode="auto">
          <a:xfrm>
            <a:off x="6542088" y="3022600"/>
            <a:ext cx="327025" cy="889000"/>
          </a:xfrm>
          <a:prstGeom prst="rect">
            <a:avLst/>
          </a:prstGeom>
          <a:pattFill prst="narHorz">
            <a:fgClr>
              <a:schemeClr val="tx2"/>
            </a:fgClr>
            <a:bgClr>
              <a:schemeClr val="bg1"/>
            </a:bgClr>
          </a:pattFill>
          <a:ln w="25400">
            <a:solidFill>
              <a:schemeClr val="tx1"/>
            </a:solidFill>
            <a:miter lim="800000"/>
            <a:headEnd/>
            <a:tailEnd/>
          </a:ln>
          <a:effectLst/>
        </p:spPr>
        <p:txBody>
          <a:bodyPr wrap="none" anchor="ctr"/>
          <a:lstStyle/>
          <a:p>
            <a:endParaRPr lang="zh-CN" altLang="en-US"/>
          </a:p>
        </p:txBody>
      </p:sp>
      <p:sp>
        <p:nvSpPr>
          <p:cNvPr id="243782" name="Rectangle 70" descr="blanc)"/>
          <p:cNvSpPr>
            <a:spLocks noChangeArrowheads="1"/>
          </p:cNvSpPr>
          <p:nvPr/>
        </p:nvSpPr>
        <p:spPr bwMode="auto">
          <a:xfrm>
            <a:off x="6542088" y="4775200"/>
            <a:ext cx="327025" cy="889000"/>
          </a:xfrm>
          <a:prstGeom prst="rect">
            <a:avLst/>
          </a:prstGeom>
          <a:pattFill prst="dkVert">
            <a:fgClr>
              <a:srgbClr val="13B42A"/>
            </a:fgClr>
            <a:bgClr>
              <a:srgbClr val="FFFFFF"/>
            </a:bgClr>
          </a:pattFill>
          <a:ln w="25400">
            <a:solidFill>
              <a:schemeClr val="accent1"/>
            </a:solidFill>
            <a:miter lim="800000"/>
            <a:headEnd/>
            <a:tailEnd/>
          </a:ln>
          <a:effectLst/>
        </p:spPr>
        <p:txBody>
          <a:bodyPr wrap="none" anchor="ctr"/>
          <a:lstStyle/>
          <a:p>
            <a:endParaRPr lang="zh-CN" altLang="en-US"/>
          </a:p>
        </p:txBody>
      </p:sp>
      <p:sp>
        <p:nvSpPr>
          <p:cNvPr id="243783" name="Rectangle 71"/>
          <p:cNvSpPr>
            <a:spLocks noChangeArrowheads="1"/>
          </p:cNvSpPr>
          <p:nvPr/>
        </p:nvSpPr>
        <p:spPr bwMode="auto">
          <a:xfrm>
            <a:off x="6529388" y="4152900"/>
            <a:ext cx="352425" cy="381000"/>
          </a:xfrm>
          <a:prstGeom prst="rect">
            <a:avLst/>
          </a:prstGeom>
          <a:solidFill>
            <a:srgbClr val="B760F9"/>
          </a:solidFill>
          <a:ln w="9525">
            <a:noFill/>
            <a:miter lim="800000"/>
            <a:headEnd/>
            <a:tailEnd/>
          </a:ln>
          <a:effectLst/>
        </p:spPr>
        <p:txBody>
          <a:bodyPr wrap="none" anchor="ctr"/>
          <a:lstStyle/>
          <a:p>
            <a:endParaRPr lang="zh-CN" altLang="en-US"/>
          </a:p>
        </p:txBody>
      </p:sp>
      <p:sp>
        <p:nvSpPr>
          <p:cNvPr id="243784" name="Rectangle 72"/>
          <p:cNvSpPr>
            <a:spLocks noChangeArrowheads="1"/>
          </p:cNvSpPr>
          <p:nvPr/>
        </p:nvSpPr>
        <p:spPr bwMode="auto">
          <a:xfrm>
            <a:off x="6529388" y="2552700"/>
            <a:ext cx="352425" cy="228600"/>
          </a:xfrm>
          <a:prstGeom prst="rect">
            <a:avLst/>
          </a:prstGeom>
          <a:solidFill>
            <a:srgbClr val="F57B49"/>
          </a:solidFill>
          <a:ln w="9525">
            <a:noFill/>
            <a:miter lim="800000"/>
            <a:headEnd/>
            <a:tailEnd/>
          </a:ln>
          <a:effectLst/>
        </p:spPr>
        <p:txBody>
          <a:bodyPr wrap="none" anchor="ctr"/>
          <a:lstStyle/>
          <a:p>
            <a:endParaRPr lang="zh-CN" altLang="en-US"/>
          </a:p>
        </p:txBody>
      </p:sp>
      <p:grpSp>
        <p:nvGrpSpPr>
          <p:cNvPr id="3" name="Group 73"/>
          <p:cNvGrpSpPr>
            <a:grpSpLocks/>
          </p:cNvGrpSpPr>
          <p:nvPr/>
        </p:nvGrpSpPr>
        <p:grpSpPr bwMode="auto">
          <a:xfrm>
            <a:off x="6459538" y="6032500"/>
            <a:ext cx="539750" cy="431800"/>
            <a:chOff x="4408" y="3800"/>
            <a:chExt cx="368" cy="272"/>
          </a:xfrm>
        </p:grpSpPr>
        <p:sp>
          <p:nvSpPr>
            <p:cNvPr id="243786" name="Rectangle 74"/>
            <p:cNvSpPr>
              <a:spLocks noChangeArrowheads="1"/>
            </p:cNvSpPr>
            <p:nvPr/>
          </p:nvSpPr>
          <p:spPr bwMode="auto">
            <a:xfrm>
              <a:off x="4552" y="3800"/>
              <a:ext cx="224" cy="80"/>
            </a:xfrm>
            <a:prstGeom prst="rect">
              <a:avLst/>
            </a:prstGeom>
            <a:solidFill>
              <a:schemeClr val="bg1"/>
            </a:solidFill>
            <a:ln w="25400">
              <a:solidFill>
                <a:schemeClr val="tx1"/>
              </a:solidFill>
              <a:miter lim="800000"/>
              <a:headEnd/>
              <a:tailEnd/>
            </a:ln>
            <a:effectLst/>
          </p:spPr>
          <p:txBody>
            <a:bodyPr wrap="none" anchor="ctr"/>
            <a:lstStyle/>
            <a:p>
              <a:endParaRPr lang="zh-CN" altLang="en-US"/>
            </a:p>
          </p:txBody>
        </p:sp>
        <p:sp>
          <p:nvSpPr>
            <p:cNvPr id="243787" name="Oval 75"/>
            <p:cNvSpPr>
              <a:spLocks noChangeArrowheads="1"/>
            </p:cNvSpPr>
            <p:nvPr/>
          </p:nvSpPr>
          <p:spPr bwMode="auto">
            <a:xfrm>
              <a:off x="4408" y="3800"/>
              <a:ext cx="272" cy="272"/>
            </a:xfrm>
            <a:prstGeom prst="ellipse">
              <a:avLst/>
            </a:prstGeom>
            <a:noFill/>
            <a:ln w="25400">
              <a:solidFill>
                <a:schemeClr val="tx1"/>
              </a:solidFill>
              <a:round/>
              <a:headEnd/>
              <a:tailEnd/>
            </a:ln>
            <a:effectLst/>
          </p:spPr>
          <p:txBody>
            <a:bodyPr wrap="none" anchor="ctr"/>
            <a:lstStyle/>
            <a:p>
              <a:endParaRPr lang="zh-CN" altLang="en-US"/>
            </a:p>
          </p:txBody>
        </p:sp>
        <p:sp>
          <p:nvSpPr>
            <p:cNvPr id="243788" name="Rectangle 76"/>
            <p:cNvSpPr>
              <a:spLocks noChangeArrowheads="1"/>
            </p:cNvSpPr>
            <p:nvPr/>
          </p:nvSpPr>
          <p:spPr bwMode="auto">
            <a:xfrm>
              <a:off x="4524" y="3808"/>
              <a:ext cx="144" cy="96"/>
            </a:xfrm>
            <a:prstGeom prst="rect">
              <a:avLst/>
            </a:prstGeom>
            <a:solidFill>
              <a:schemeClr val="bg1"/>
            </a:solidFill>
            <a:ln w="9525">
              <a:noFill/>
              <a:miter lim="800000"/>
              <a:headEnd/>
              <a:tailEnd/>
            </a:ln>
            <a:effectLst/>
          </p:spPr>
          <p:txBody>
            <a:bodyPr wrap="none" anchor="ctr"/>
            <a:lstStyle/>
            <a:p>
              <a:endParaRPr lang="zh-CN" altLang="en-US"/>
            </a:p>
          </p:txBody>
        </p:sp>
      </p:grpSp>
      <p:sp>
        <p:nvSpPr>
          <p:cNvPr id="243789" name="Rectangle 77"/>
          <p:cNvSpPr>
            <a:spLocks noChangeArrowheads="1"/>
          </p:cNvSpPr>
          <p:nvPr/>
        </p:nvSpPr>
        <p:spPr bwMode="auto">
          <a:xfrm>
            <a:off x="7670800" y="957263"/>
            <a:ext cx="1249363" cy="280987"/>
          </a:xfrm>
          <a:prstGeom prst="rect">
            <a:avLst/>
          </a:prstGeom>
          <a:noFill/>
          <a:ln w="9525">
            <a:noFill/>
            <a:miter lim="800000"/>
            <a:headEnd/>
            <a:tailEnd/>
          </a:ln>
          <a:effectLst/>
        </p:spPr>
        <p:txBody>
          <a:bodyPr lIns="90488" tIns="44450" rIns="90488" bIns="44450">
            <a:spAutoFit/>
          </a:bodyPr>
          <a:lstStyle/>
          <a:p>
            <a:pPr eaLnBrk="0" hangingPunct="0">
              <a:lnSpc>
                <a:spcPct val="90000"/>
              </a:lnSpc>
            </a:pPr>
            <a:r>
              <a:rPr lang="fr-FR" sz="1400" b="1">
                <a:latin typeface="Arial" pitchFamily="34" charset="0"/>
              </a:rPr>
              <a:t>Synchronous</a:t>
            </a:r>
          </a:p>
        </p:txBody>
      </p:sp>
      <p:sp>
        <p:nvSpPr>
          <p:cNvPr id="243790" name="Rectangle 78"/>
          <p:cNvSpPr>
            <a:spLocks noChangeArrowheads="1"/>
          </p:cNvSpPr>
          <p:nvPr/>
        </p:nvSpPr>
        <p:spPr bwMode="auto">
          <a:xfrm>
            <a:off x="7742238" y="2840038"/>
            <a:ext cx="1316037" cy="280987"/>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400" b="1">
                <a:latin typeface="Arial" pitchFamily="34" charset="0"/>
              </a:rPr>
              <a:t>Asynchronous</a:t>
            </a:r>
          </a:p>
        </p:txBody>
      </p:sp>
      <p:sp>
        <p:nvSpPr>
          <p:cNvPr id="243791" name="Rectangle 79"/>
          <p:cNvSpPr>
            <a:spLocks noChangeArrowheads="1"/>
          </p:cNvSpPr>
          <p:nvPr/>
        </p:nvSpPr>
        <p:spPr bwMode="auto">
          <a:xfrm>
            <a:off x="8305800" y="5467350"/>
            <a:ext cx="755650" cy="571500"/>
          </a:xfrm>
          <a:prstGeom prst="rect">
            <a:avLst/>
          </a:prstGeom>
          <a:noFill/>
          <a:ln w="9525">
            <a:noFill/>
            <a:miter lim="800000"/>
            <a:headEnd/>
            <a:tailEnd/>
          </a:ln>
          <a:effectLst/>
        </p:spPr>
        <p:txBody>
          <a:bodyPr wrap="none" lIns="90488" tIns="44450" rIns="90488" bIns="44450" anchor="ctr"/>
          <a:lstStyle/>
          <a:p>
            <a:pPr algn="ctr" eaLnBrk="0" hangingPunct="0"/>
            <a:r>
              <a:rPr lang="fr-FR" sz="1400">
                <a:solidFill>
                  <a:srgbClr val="000000"/>
                </a:solidFill>
                <a:latin typeface="Arial Narrow" pitchFamily="34" charset="0"/>
              </a:rPr>
              <a:t>1-10 s</a:t>
            </a:r>
          </a:p>
          <a:p>
            <a:pPr algn="ctr" eaLnBrk="0" hangingPunct="0"/>
            <a:r>
              <a:rPr lang="fr-FR" sz="1400">
                <a:solidFill>
                  <a:srgbClr val="000000"/>
                </a:solidFill>
                <a:latin typeface="Arial Narrow" pitchFamily="34" charset="0"/>
              </a:rPr>
              <a:t> variable</a:t>
            </a:r>
          </a:p>
        </p:txBody>
      </p:sp>
      <p:sp>
        <p:nvSpPr>
          <p:cNvPr id="243792" name="Rectangle 80"/>
          <p:cNvSpPr>
            <a:spLocks noChangeArrowheads="1"/>
          </p:cNvSpPr>
          <p:nvPr/>
        </p:nvSpPr>
        <p:spPr bwMode="auto">
          <a:xfrm>
            <a:off x="8358188" y="2038350"/>
            <a:ext cx="685800" cy="552450"/>
          </a:xfrm>
          <a:prstGeom prst="rect">
            <a:avLst/>
          </a:prstGeom>
          <a:noFill/>
          <a:ln w="9525">
            <a:noFill/>
            <a:miter lim="800000"/>
            <a:headEnd/>
            <a:tailEnd/>
          </a:ln>
          <a:effectLst/>
        </p:spPr>
        <p:txBody>
          <a:bodyPr wrap="none" lIns="90488" tIns="44450" rIns="90488" bIns="44450" anchor="ctr"/>
          <a:lstStyle/>
          <a:p>
            <a:pPr algn="ctr" eaLnBrk="0" hangingPunct="0"/>
            <a:r>
              <a:rPr lang="fr-FR" sz="1400">
                <a:solidFill>
                  <a:srgbClr val="000000"/>
                </a:solidFill>
                <a:latin typeface="Arial Narrow" pitchFamily="34" charset="0"/>
              </a:rPr>
              <a:t>2.5 </a:t>
            </a:r>
            <a:r>
              <a:rPr lang="fr-FR" sz="1400">
                <a:solidFill>
                  <a:srgbClr val="000000"/>
                </a:solidFill>
                <a:latin typeface="Symbol" pitchFamily="18" charset="2"/>
              </a:rPr>
              <a:t>m</a:t>
            </a:r>
            <a:r>
              <a:rPr lang="fr-FR" sz="1400">
                <a:solidFill>
                  <a:srgbClr val="000000"/>
                </a:solidFill>
                <a:latin typeface="Arial Narrow" pitchFamily="34" charset="0"/>
              </a:rPr>
              <a:t>s</a:t>
            </a:r>
          </a:p>
          <a:p>
            <a:pPr algn="ctr" eaLnBrk="0" hangingPunct="0"/>
            <a:r>
              <a:rPr lang="fr-FR" sz="1400">
                <a:solidFill>
                  <a:srgbClr val="000000"/>
                </a:solidFill>
                <a:latin typeface="Arial Narrow" pitchFamily="34" charset="0"/>
              </a:rPr>
              <a:t> fixed</a:t>
            </a:r>
          </a:p>
        </p:txBody>
      </p:sp>
      <p:sp>
        <p:nvSpPr>
          <p:cNvPr id="243793" name="Rectangle 81"/>
          <p:cNvSpPr>
            <a:spLocks noChangeArrowheads="1"/>
          </p:cNvSpPr>
          <p:nvPr/>
        </p:nvSpPr>
        <p:spPr bwMode="auto">
          <a:xfrm>
            <a:off x="169863" y="1600200"/>
            <a:ext cx="1582737" cy="514350"/>
          </a:xfrm>
          <a:prstGeom prst="rect">
            <a:avLst/>
          </a:prstGeom>
          <a:noFill/>
          <a:ln w="9525">
            <a:noFill/>
            <a:miter lim="800000"/>
            <a:headEnd/>
            <a:tailEnd/>
          </a:ln>
          <a:effectLst/>
        </p:spPr>
        <p:txBody>
          <a:bodyPr wrap="none" lIns="90488" tIns="44450" rIns="90488" bIns="44450" anchor="ctr"/>
          <a:lstStyle/>
          <a:p>
            <a:pPr algn="ctr" eaLnBrk="0" hangingPunct="0">
              <a:lnSpc>
                <a:spcPct val="80000"/>
              </a:lnSpc>
            </a:pPr>
            <a:r>
              <a:rPr lang="fr-FR" sz="1600">
                <a:solidFill>
                  <a:srgbClr val="000000"/>
                </a:solidFill>
                <a:latin typeface="Arial Narrow" pitchFamily="34" charset="0"/>
              </a:rPr>
              <a:t>Custom made</a:t>
            </a:r>
          </a:p>
          <a:p>
            <a:pPr algn="ctr" eaLnBrk="0" hangingPunct="0">
              <a:lnSpc>
                <a:spcPct val="80000"/>
              </a:lnSpc>
            </a:pPr>
            <a:r>
              <a:rPr lang="fr-FR" sz="1600">
                <a:solidFill>
                  <a:srgbClr val="000000"/>
                </a:solidFill>
                <a:latin typeface="Arial Narrow" pitchFamily="34" charset="0"/>
              </a:rPr>
              <a:t>Hardware pipelined </a:t>
            </a:r>
          </a:p>
          <a:p>
            <a:pPr algn="ctr" eaLnBrk="0" hangingPunct="0">
              <a:lnSpc>
                <a:spcPct val="80000"/>
              </a:lnSpc>
            </a:pPr>
            <a:r>
              <a:rPr lang="fr-FR" sz="1600">
                <a:solidFill>
                  <a:srgbClr val="000000"/>
                </a:solidFill>
                <a:latin typeface="Arial Narrow" pitchFamily="34" charset="0"/>
              </a:rPr>
              <a:t>rigger processor</a:t>
            </a:r>
          </a:p>
        </p:txBody>
      </p:sp>
      <p:sp>
        <p:nvSpPr>
          <p:cNvPr id="243794" name="Rectangle 82"/>
          <p:cNvSpPr>
            <a:spLocks noChangeArrowheads="1"/>
          </p:cNvSpPr>
          <p:nvPr/>
        </p:nvSpPr>
        <p:spPr bwMode="auto">
          <a:xfrm>
            <a:off x="38100" y="3257550"/>
            <a:ext cx="1846263" cy="647700"/>
          </a:xfrm>
          <a:prstGeom prst="rect">
            <a:avLst/>
          </a:prstGeom>
          <a:noFill/>
          <a:ln w="9525">
            <a:noFill/>
            <a:miter lim="800000"/>
            <a:headEnd/>
            <a:tailEnd/>
          </a:ln>
          <a:effectLst/>
        </p:spPr>
        <p:txBody>
          <a:bodyPr wrap="none" lIns="90488" tIns="44450" rIns="90488" bIns="44450" anchor="ctr"/>
          <a:lstStyle/>
          <a:p>
            <a:pPr algn="ctr" eaLnBrk="0" hangingPunct="0">
              <a:lnSpc>
                <a:spcPct val="80000"/>
              </a:lnSpc>
            </a:pPr>
            <a:r>
              <a:rPr lang="fr-FR" sz="1600">
                <a:solidFill>
                  <a:srgbClr val="000000"/>
                </a:solidFill>
                <a:latin typeface="Arial Narrow" pitchFamily="34" charset="0"/>
              </a:rPr>
              <a:t>Commercial DSPs,</a:t>
            </a:r>
          </a:p>
          <a:p>
            <a:pPr algn="ctr" eaLnBrk="0" hangingPunct="0">
              <a:lnSpc>
                <a:spcPct val="80000"/>
              </a:lnSpc>
            </a:pPr>
            <a:r>
              <a:rPr lang="fr-FR" sz="1600">
                <a:solidFill>
                  <a:srgbClr val="000000"/>
                </a:solidFill>
                <a:latin typeface="Arial Narrow" pitchFamily="34" charset="0"/>
              </a:rPr>
              <a:t>RISCs, etc.</a:t>
            </a:r>
          </a:p>
        </p:txBody>
      </p:sp>
      <p:sp>
        <p:nvSpPr>
          <p:cNvPr id="243795" name="Rectangle 83"/>
          <p:cNvSpPr>
            <a:spLocks noChangeArrowheads="1"/>
          </p:cNvSpPr>
          <p:nvPr/>
        </p:nvSpPr>
        <p:spPr bwMode="auto">
          <a:xfrm>
            <a:off x="169863" y="4876800"/>
            <a:ext cx="1582737" cy="609600"/>
          </a:xfrm>
          <a:prstGeom prst="rect">
            <a:avLst/>
          </a:prstGeom>
          <a:noFill/>
          <a:ln w="9525">
            <a:noFill/>
            <a:miter lim="800000"/>
            <a:headEnd/>
            <a:tailEnd/>
          </a:ln>
          <a:effectLst/>
        </p:spPr>
        <p:txBody>
          <a:bodyPr wrap="none" lIns="90488" tIns="44450" rIns="90488" bIns="44450" anchor="ctr"/>
          <a:lstStyle/>
          <a:p>
            <a:pPr algn="ctr" eaLnBrk="0" hangingPunct="0">
              <a:lnSpc>
                <a:spcPct val="80000"/>
              </a:lnSpc>
            </a:pPr>
            <a:r>
              <a:rPr lang="fr-FR" sz="1600">
                <a:solidFill>
                  <a:srgbClr val="000000"/>
                </a:solidFill>
                <a:latin typeface="Arial Narrow" pitchFamily="34" charset="0"/>
              </a:rPr>
              <a:t>Farms of RISCs,</a:t>
            </a:r>
          </a:p>
          <a:p>
            <a:pPr algn="ctr" eaLnBrk="0" hangingPunct="0">
              <a:lnSpc>
                <a:spcPct val="80000"/>
              </a:lnSpc>
            </a:pPr>
            <a:r>
              <a:rPr lang="fr-FR" sz="1600">
                <a:solidFill>
                  <a:srgbClr val="000000"/>
                </a:solidFill>
                <a:latin typeface="Arial Narrow" pitchFamily="34" charset="0"/>
              </a:rPr>
              <a:t>workstations, etc.</a:t>
            </a:r>
          </a:p>
        </p:txBody>
      </p:sp>
      <p:sp>
        <p:nvSpPr>
          <p:cNvPr id="243796" name="Rectangle 84"/>
          <p:cNvSpPr>
            <a:spLocks noChangeArrowheads="1"/>
          </p:cNvSpPr>
          <p:nvPr/>
        </p:nvSpPr>
        <p:spPr bwMode="auto">
          <a:xfrm>
            <a:off x="4357688" y="2286000"/>
            <a:ext cx="1700212" cy="309563"/>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1000 - 1500Gbit/s</a:t>
            </a:r>
          </a:p>
        </p:txBody>
      </p:sp>
      <p:sp>
        <p:nvSpPr>
          <p:cNvPr id="243797" name="Rectangle 85"/>
          <p:cNvSpPr>
            <a:spLocks noChangeArrowheads="1"/>
          </p:cNvSpPr>
          <p:nvPr/>
        </p:nvSpPr>
        <p:spPr bwMode="auto">
          <a:xfrm>
            <a:off x="3962400" y="3810000"/>
            <a:ext cx="960438" cy="309563"/>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solidFill>
                  <a:srgbClr val="FF0000"/>
                </a:solidFill>
                <a:latin typeface="Arial" pitchFamily="34" charset="0"/>
              </a:rPr>
              <a:t>20 Gbit/s</a:t>
            </a:r>
          </a:p>
        </p:txBody>
      </p:sp>
      <p:sp>
        <p:nvSpPr>
          <p:cNvPr id="243798" name="Rectangle 86"/>
          <p:cNvSpPr>
            <a:spLocks noChangeArrowheads="1"/>
          </p:cNvSpPr>
          <p:nvPr/>
        </p:nvSpPr>
        <p:spPr bwMode="auto">
          <a:xfrm>
            <a:off x="4702175" y="5638800"/>
            <a:ext cx="960438" cy="309563"/>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latin typeface="Arial" pitchFamily="34" charset="0"/>
              </a:rPr>
              <a:t>10 Gbit/s</a:t>
            </a:r>
          </a:p>
        </p:txBody>
      </p:sp>
      <p:sp>
        <p:nvSpPr>
          <p:cNvPr id="243799" name="Rectangle 87"/>
          <p:cNvSpPr>
            <a:spLocks noChangeArrowheads="1"/>
          </p:cNvSpPr>
          <p:nvPr/>
        </p:nvSpPr>
        <p:spPr bwMode="auto">
          <a:xfrm>
            <a:off x="6927850" y="4037013"/>
            <a:ext cx="1025525" cy="473075"/>
          </a:xfrm>
          <a:prstGeom prst="rect">
            <a:avLst/>
          </a:prstGeom>
          <a:noFill/>
          <a:ln w="9525">
            <a:noFill/>
            <a:miter lim="800000"/>
            <a:headEnd/>
            <a:tailEnd/>
          </a:ln>
          <a:effectLst/>
        </p:spPr>
        <p:txBody>
          <a:bodyPr wrap="none" lIns="90488" tIns="44450" rIns="90488" bIns="44450">
            <a:spAutoFit/>
          </a:bodyPr>
          <a:lstStyle/>
          <a:p>
            <a:pPr algn="ctr" eaLnBrk="0" hangingPunct="0">
              <a:lnSpc>
                <a:spcPct val="90000"/>
              </a:lnSpc>
            </a:pPr>
            <a:r>
              <a:rPr lang="fr-FR" sz="1400">
                <a:latin typeface="Arial" pitchFamily="34" charset="0"/>
              </a:rPr>
              <a:t>1 Gbit/sec</a:t>
            </a:r>
          </a:p>
          <a:p>
            <a:pPr algn="ctr" eaLnBrk="0" hangingPunct="0">
              <a:lnSpc>
                <a:spcPct val="90000"/>
              </a:lnSpc>
            </a:pPr>
            <a:r>
              <a:rPr lang="fr-FR" sz="1400">
                <a:latin typeface="Arial" pitchFamily="34" charset="0"/>
              </a:rPr>
              <a:t>1000 x1000</a:t>
            </a:r>
          </a:p>
        </p:txBody>
      </p:sp>
      <p:sp>
        <p:nvSpPr>
          <p:cNvPr id="243800" name="Rectangle 88"/>
          <p:cNvSpPr>
            <a:spLocks noChangeArrowheads="1"/>
          </p:cNvSpPr>
          <p:nvPr/>
        </p:nvSpPr>
        <p:spPr bwMode="auto">
          <a:xfrm>
            <a:off x="2319338" y="3979863"/>
            <a:ext cx="1098550" cy="280987"/>
          </a:xfrm>
          <a:prstGeom prst="rect">
            <a:avLst/>
          </a:prstGeom>
          <a:noFill/>
          <a:ln w="9525">
            <a:noFill/>
            <a:miter lim="800000"/>
            <a:headEnd/>
            <a:tailEnd/>
          </a:ln>
          <a:effectLst/>
        </p:spPr>
        <p:txBody>
          <a:bodyPr wrap="none" lIns="90488" tIns="44450" rIns="90488" bIns="44450">
            <a:spAutoFit/>
          </a:bodyPr>
          <a:lstStyle/>
          <a:p>
            <a:pPr algn="ctr" eaLnBrk="0" hangingPunct="0">
              <a:lnSpc>
                <a:spcPct val="90000"/>
              </a:lnSpc>
            </a:pPr>
            <a:r>
              <a:rPr lang="fr-FR" sz="1400">
                <a:latin typeface="Arial" pitchFamily="34" charset="0"/>
              </a:rPr>
              <a:t>100 Mbit/sec</a:t>
            </a:r>
          </a:p>
        </p:txBody>
      </p:sp>
      <p:sp>
        <p:nvSpPr>
          <p:cNvPr id="243801" name="Rectangle 89"/>
          <p:cNvSpPr>
            <a:spLocks noChangeArrowheads="1"/>
          </p:cNvSpPr>
          <p:nvPr/>
        </p:nvSpPr>
        <p:spPr bwMode="auto">
          <a:xfrm>
            <a:off x="5116513" y="3829050"/>
            <a:ext cx="1439862" cy="309563"/>
          </a:xfrm>
          <a:prstGeom prst="rect">
            <a:avLst/>
          </a:prstGeom>
          <a:noFill/>
          <a:ln w="9525">
            <a:noFill/>
            <a:miter lim="800000"/>
            <a:headEnd/>
            <a:tailEnd/>
          </a:ln>
          <a:effectLst/>
        </p:spPr>
        <p:txBody>
          <a:bodyPr wrap="none" lIns="90488" tIns="44450" rIns="90488" bIns="44450">
            <a:spAutoFit/>
          </a:bodyPr>
          <a:lstStyle/>
          <a:p>
            <a:pPr eaLnBrk="0" hangingPunct="0">
              <a:lnSpc>
                <a:spcPct val="90000"/>
              </a:lnSpc>
            </a:pPr>
            <a:r>
              <a:rPr lang="fr-FR" sz="1600" b="1">
                <a:solidFill>
                  <a:schemeClr val="accent2"/>
                </a:solidFill>
                <a:latin typeface="Arial" pitchFamily="34" charset="0"/>
              </a:rPr>
              <a:t>250-500 Gbit/s</a:t>
            </a:r>
          </a:p>
        </p:txBody>
      </p:sp>
      <p:sp>
        <p:nvSpPr>
          <p:cNvPr id="243802" name="Rectangle 90"/>
          <p:cNvSpPr>
            <a:spLocks noChangeArrowheads="1"/>
          </p:cNvSpPr>
          <p:nvPr/>
        </p:nvSpPr>
        <p:spPr bwMode="auto">
          <a:xfrm>
            <a:off x="8288338" y="3124200"/>
            <a:ext cx="790575" cy="514350"/>
          </a:xfrm>
          <a:prstGeom prst="rect">
            <a:avLst/>
          </a:prstGeom>
          <a:noFill/>
          <a:ln w="9525">
            <a:noFill/>
            <a:miter lim="800000"/>
            <a:headEnd/>
            <a:tailEnd/>
          </a:ln>
          <a:effectLst/>
        </p:spPr>
        <p:txBody>
          <a:bodyPr wrap="none" lIns="90488" tIns="44450" rIns="90488" bIns="44450" anchor="ctr"/>
          <a:lstStyle/>
          <a:p>
            <a:pPr algn="ctr" eaLnBrk="0" hangingPunct="0"/>
            <a:r>
              <a:rPr lang="fr-FR" sz="1400">
                <a:solidFill>
                  <a:srgbClr val="000000"/>
                </a:solidFill>
                <a:latin typeface="Arial Narrow" pitchFamily="34" charset="0"/>
              </a:rPr>
              <a:t>few m s</a:t>
            </a:r>
          </a:p>
          <a:p>
            <a:pPr algn="ctr" eaLnBrk="0" hangingPunct="0"/>
            <a:r>
              <a:rPr lang="fr-FR" sz="1400">
                <a:solidFill>
                  <a:srgbClr val="000000"/>
                </a:solidFill>
                <a:latin typeface="Arial Narrow" pitchFamily="34" charset="0"/>
              </a:rPr>
              <a:t> variable</a:t>
            </a:r>
          </a:p>
        </p:txBody>
      </p:sp>
      <p:sp>
        <p:nvSpPr>
          <p:cNvPr id="243803" name="Rectangle 91"/>
          <p:cNvSpPr>
            <a:spLocks noChangeArrowheads="1"/>
          </p:cNvSpPr>
          <p:nvPr/>
        </p:nvSpPr>
        <p:spPr bwMode="auto">
          <a:xfrm>
            <a:off x="280988" y="4244975"/>
            <a:ext cx="698500" cy="339725"/>
          </a:xfrm>
          <a:prstGeom prst="rect">
            <a:avLst/>
          </a:prstGeom>
          <a:noFill/>
          <a:ln w="9525">
            <a:noFill/>
            <a:miter lim="800000"/>
            <a:headEnd/>
            <a:tailEnd/>
          </a:ln>
          <a:effectLst/>
        </p:spPr>
        <p:txBody>
          <a:bodyPr wrap="none" anchor="ctr"/>
          <a:lstStyle/>
          <a:p>
            <a:endParaRPr lang="zh-CN" altLang="en-US"/>
          </a:p>
        </p:txBody>
      </p:sp>
      <p:sp>
        <p:nvSpPr>
          <p:cNvPr id="243804" name="Rectangle 92"/>
          <p:cNvSpPr>
            <a:spLocks noChangeArrowheads="1"/>
          </p:cNvSpPr>
          <p:nvPr/>
        </p:nvSpPr>
        <p:spPr bwMode="auto">
          <a:xfrm>
            <a:off x="3465513" y="5976938"/>
            <a:ext cx="2905125" cy="557212"/>
          </a:xfrm>
          <a:prstGeom prst="rect">
            <a:avLst/>
          </a:prstGeom>
          <a:noFill/>
          <a:ln w="9525">
            <a:noFill/>
            <a:miter lim="800000"/>
            <a:headEnd/>
            <a:tailEnd/>
          </a:ln>
          <a:effectLst/>
        </p:spPr>
        <p:txBody>
          <a:bodyPr wrap="none" lIns="90488" tIns="44450" rIns="90488" bIns="44450">
            <a:spAutoFit/>
          </a:bodyPr>
          <a:lstStyle/>
          <a:p>
            <a:pPr algn="ctr" eaLnBrk="0" hangingPunct="0">
              <a:lnSpc>
                <a:spcPct val="90000"/>
              </a:lnSpc>
            </a:pPr>
            <a:r>
              <a:rPr lang="fr-FR" b="1">
                <a:latin typeface="Arial" pitchFamily="34" charset="0"/>
              </a:rPr>
              <a:t>Permanent storage</a:t>
            </a:r>
          </a:p>
          <a:p>
            <a:pPr algn="ctr" eaLnBrk="0" hangingPunct="0">
              <a:lnSpc>
                <a:spcPct val="90000"/>
              </a:lnSpc>
            </a:pPr>
            <a:r>
              <a:rPr lang="fr-FR" sz="1600" b="1">
                <a:latin typeface="Arial" pitchFamily="34" charset="0"/>
              </a:rPr>
              <a:t>100 MBytes/sec --&gt; TBytes/day</a:t>
            </a:r>
          </a:p>
        </p:txBody>
      </p:sp>
    </p:spTree>
    <p:extLst>
      <p:ext uri="{BB962C8B-B14F-4D97-AF65-F5344CB8AC3E}">
        <p14:creationId xmlns:p14="http://schemas.microsoft.com/office/powerpoint/2010/main" val="160472790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Rot="1" noChangeArrowheads="1"/>
          </p:cNvSpPr>
          <p:nvPr>
            <p:ph type="title"/>
          </p:nvPr>
        </p:nvSpPr>
        <p:spPr>
          <a:xfrm>
            <a:off x="384175" y="0"/>
            <a:ext cx="8759825" cy="609600"/>
          </a:xfrm>
        </p:spPr>
        <p:txBody>
          <a:bodyPr>
            <a:normAutofit fontScale="90000"/>
          </a:bodyPr>
          <a:lstStyle/>
          <a:p>
            <a:r>
              <a:rPr lang="en-US" sz="4000" dirty="0">
                <a:effectLst/>
              </a:rPr>
              <a:t> </a:t>
            </a:r>
            <a:r>
              <a:rPr lang="en-US" sz="4000" dirty="0" smtClean="0">
                <a:effectLst/>
              </a:rPr>
              <a:t>Multi-layer trigger structure at LHC </a:t>
            </a:r>
            <a:endParaRPr lang="fr-CA" altLang="zh-CN" sz="4000" dirty="0">
              <a:solidFill>
                <a:srgbClr val="006600"/>
              </a:solidFill>
              <a:effectLst/>
            </a:endParaRPr>
          </a:p>
        </p:txBody>
      </p:sp>
      <p:sp>
        <p:nvSpPr>
          <p:cNvPr id="88" name="日期占位符 2"/>
          <p:cNvSpPr>
            <a:spLocks noGrp="1"/>
          </p:cNvSpPr>
          <p:nvPr>
            <p:ph type="dt" sz="half" idx="10"/>
          </p:nvPr>
        </p:nvSpPr>
        <p:spPr/>
        <p:txBody>
          <a:bodyPr/>
          <a:lstStyle/>
          <a:p>
            <a:r>
              <a:rPr lang="en-US" altLang="zh-CN" smtClean="0"/>
              <a:t>2014-7-18 IHEP</a:t>
            </a:r>
            <a:endParaRPr lang="en-US" altLang="zh-CN"/>
          </a:p>
        </p:txBody>
      </p:sp>
      <p:sp>
        <p:nvSpPr>
          <p:cNvPr id="90" name="页脚占位符 4"/>
          <p:cNvSpPr>
            <a:spLocks noGrp="1"/>
          </p:cNvSpPr>
          <p:nvPr>
            <p:ph type="ftr" sz="quarter" idx="11"/>
          </p:nvPr>
        </p:nvSpPr>
        <p:spPr/>
        <p:txBody>
          <a:bodyPr/>
          <a:lstStyle/>
          <a:p>
            <a:r>
              <a:rPr lang="pt-BR" altLang="zh-CN" smtClean="0"/>
              <a:t>Z.-A. LIU     EPC Seminar</a:t>
            </a:r>
            <a:endParaRPr lang="en-US" altLang="zh-CN"/>
          </a:p>
        </p:txBody>
      </p:sp>
      <p:sp>
        <p:nvSpPr>
          <p:cNvPr id="89" name="灯片编号占位符 3"/>
          <p:cNvSpPr>
            <a:spLocks noGrp="1"/>
          </p:cNvSpPr>
          <p:nvPr>
            <p:ph type="sldNum" sz="quarter" idx="12"/>
          </p:nvPr>
        </p:nvSpPr>
        <p:spPr/>
        <p:txBody>
          <a:bodyPr/>
          <a:lstStyle/>
          <a:p>
            <a:fld id="{83F647F4-2080-4C3D-9323-00981FDE8469}" type="slidenum">
              <a:rPr lang="en-US" altLang="zh-CN"/>
              <a:pPr/>
              <a:t>76</a:t>
            </a:fld>
            <a:endParaRPr lang="en-US" altLang="zh-CN"/>
          </a:p>
        </p:txBody>
      </p:sp>
      <p:sp>
        <p:nvSpPr>
          <p:cNvPr id="245763" name="Rectangle 3"/>
          <p:cNvSpPr>
            <a:spLocks noChangeArrowheads="1"/>
          </p:cNvSpPr>
          <p:nvPr/>
        </p:nvSpPr>
        <p:spPr bwMode="auto">
          <a:xfrm>
            <a:off x="3854450" y="1363663"/>
            <a:ext cx="169863" cy="366712"/>
          </a:xfrm>
          <a:prstGeom prst="rect">
            <a:avLst/>
          </a:prstGeom>
          <a:noFill/>
          <a:ln w="9525">
            <a:noFill/>
            <a:miter lim="800000"/>
            <a:headEnd/>
            <a:tailEnd/>
          </a:ln>
          <a:effectLst/>
        </p:spPr>
        <p:txBody>
          <a:bodyPr wrap="none">
            <a:spAutoFit/>
          </a:bodyPr>
          <a:lstStyle/>
          <a:p>
            <a:endParaRPr lang="fr-CA">
              <a:latin typeface="Arial" pitchFamily="34" charset="0"/>
            </a:endParaRPr>
          </a:p>
        </p:txBody>
      </p:sp>
      <p:grpSp>
        <p:nvGrpSpPr>
          <p:cNvPr id="2" name="Group 4"/>
          <p:cNvGrpSpPr>
            <a:grpSpLocks/>
          </p:cNvGrpSpPr>
          <p:nvPr/>
        </p:nvGrpSpPr>
        <p:grpSpPr bwMode="auto">
          <a:xfrm>
            <a:off x="352425" y="838200"/>
            <a:ext cx="7816850" cy="5745163"/>
            <a:chOff x="321" y="576"/>
            <a:chExt cx="5335" cy="3619"/>
          </a:xfrm>
        </p:grpSpPr>
        <p:sp>
          <p:nvSpPr>
            <p:cNvPr id="245765" name="Rectangle 5"/>
            <p:cNvSpPr>
              <a:spLocks noChangeArrowheads="1"/>
            </p:cNvSpPr>
            <p:nvPr/>
          </p:nvSpPr>
          <p:spPr bwMode="auto">
            <a:xfrm>
              <a:off x="2448" y="2160"/>
              <a:ext cx="864" cy="240"/>
            </a:xfrm>
            <a:prstGeom prst="rect">
              <a:avLst/>
            </a:prstGeom>
            <a:solidFill>
              <a:srgbClr val="99FF99"/>
            </a:solidFill>
            <a:ln w="9525">
              <a:noFill/>
              <a:miter lim="800000"/>
              <a:headEnd/>
              <a:tailEnd/>
            </a:ln>
            <a:effectLst/>
          </p:spPr>
          <p:txBody>
            <a:bodyPr wrap="none" anchor="ctr"/>
            <a:lstStyle/>
            <a:p>
              <a:endParaRPr lang="zh-CN" altLang="en-US"/>
            </a:p>
          </p:txBody>
        </p:sp>
        <p:sp>
          <p:nvSpPr>
            <p:cNvPr id="245766" name="Rectangle 6"/>
            <p:cNvSpPr>
              <a:spLocks noChangeArrowheads="1"/>
            </p:cNvSpPr>
            <p:nvPr/>
          </p:nvSpPr>
          <p:spPr bwMode="auto">
            <a:xfrm>
              <a:off x="1724" y="1018"/>
              <a:ext cx="712" cy="636"/>
            </a:xfrm>
            <a:prstGeom prst="rect">
              <a:avLst/>
            </a:prstGeom>
            <a:solidFill>
              <a:srgbClr val="FDE3BA"/>
            </a:solidFill>
            <a:ln w="25400">
              <a:noFill/>
              <a:miter lim="800000"/>
              <a:headEnd/>
              <a:tailEnd/>
            </a:ln>
            <a:effectLst/>
          </p:spPr>
          <p:txBody>
            <a:bodyPr wrap="none" anchor="ctr"/>
            <a:lstStyle/>
            <a:p>
              <a:endParaRPr lang="zh-CN" altLang="en-US"/>
            </a:p>
          </p:txBody>
        </p:sp>
        <p:sp>
          <p:nvSpPr>
            <p:cNvPr id="245767" name="Rectangle 7"/>
            <p:cNvSpPr>
              <a:spLocks noChangeArrowheads="1"/>
            </p:cNvSpPr>
            <p:nvPr/>
          </p:nvSpPr>
          <p:spPr bwMode="auto">
            <a:xfrm>
              <a:off x="2448" y="1680"/>
              <a:ext cx="864" cy="480"/>
            </a:xfrm>
            <a:prstGeom prst="rect">
              <a:avLst/>
            </a:prstGeom>
            <a:solidFill>
              <a:srgbClr val="FCFEB9"/>
            </a:solidFill>
            <a:ln w="25400">
              <a:noFill/>
              <a:miter lim="800000"/>
              <a:headEnd/>
              <a:tailEnd/>
            </a:ln>
            <a:effectLst/>
          </p:spPr>
          <p:txBody>
            <a:bodyPr wrap="none" anchor="ctr"/>
            <a:lstStyle/>
            <a:p>
              <a:endParaRPr lang="zh-CN" altLang="en-US"/>
            </a:p>
          </p:txBody>
        </p:sp>
        <p:sp>
          <p:nvSpPr>
            <p:cNvPr id="245768" name="Rectangle 8"/>
            <p:cNvSpPr>
              <a:spLocks noChangeArrowheads="1"/>
            </p:cNvSpPr>
            <p:nvPr/>
          </p:nvSpPr>
          <p:spPr bwMode="auto">
            <a:xfrm>
              <a:off x="3636" y="2400"/>
              <a:ext cx="1164" cy="1248"/>
            </a:xfrm>
            <a:prstGeom prst="rect">
              <a:avLst/>
            </a:prstGeom>
            <a:solidFill>
              <a:srgbClr val="C0FEF9"/>
            </a:solidFill>
            <a:ln w="25400">
              <a:noFill/>
              <a:miter lim="800000"/>
              <a:headEnd/>
              <a:tailEnd/>
            </a:ln>
            <a:effectLst/>
          </p:spPr>
          <p:txBody>
            <a:bodyPr wrap="none" anchor="ctr"/>
            <a:lstStyle/>
            <a:p>
              <a:endParaRPr lang="zh-CN" altLang="en-US"/>
            </a:p>
          </p:txBody>
        </p:sp>
        <p:sp>
          <p:nvSpPr>
            <p:cNvPr id="245769" name="Oval 9"/>
            <p:cNvSpPr>
              <a:spLocks noChangeArrowheads="1"/>
            </p:cNvSpPr>
            <p:nvPr/>
          </p:nvSpPr>
          <p:spPr bwMode="auto">
            <a:xfrm>
              <a:off x="1280" y="584"/>
              <a:ext cx="752" cy="752"/>
            </a:xfrm>
            <a:prstGeom prst="ellipse">
              <a:avLst/>
            </a:prstGeom>
            <a:noFill/>
            <a:ln w="25400">
              <a:solidFill>
                <a:schemeClr val="tx1"/>
              </a:solidFill>
              <a:round/>
              <a:headEnd/>
              <a:tailEnd/>
            </a:ln>
            <a:effectLst/>
          </p:spPr>
          <p:txBody>
            <a:bodyPr wrap="none" anchor="ctr"/>
            <a:lstStyle/>
            <a:p>
              <a:endParaRPr lang="zh-CN" altLang="en-US"/>
            </a:p>
          </p:txBody>
        </p:sp>
        <p:sp>
          <p:nvSpPr>
            <p:cNvPr id="245770" name="Line 10"/>
            <p:cNvSpPr>
              <a:spLocks noChangeShapeType="1"/>
            </p:cNvSpPr>
            <p:nvPr/>
          </p:nvSpPr>
          <p:spPr bwMode="auto">
            <a:xfrm>
              <a:off x="1664" y="944"/>
              <a:ext cx="3536" cy="2485"/>
            </a:xfrm>
            <a:prstGeom prst="line">
              <a:avLst/>
            </a:prstGeom>
            <a:noFill/>
            <a:ln w="25400">
              <a:solidFill>
                <a:schemeClr val="tx1"/>
              </a:solidFill>
              <a:round/>
              <a:headEnd/>
              <a:tailEnd type="triangle" w="med" len="med"/>
            </a:ln>
            <a:effectLst/>
          </p:spPr>
          <p:txBody>
            <a:bodyPr wrap="none" anchor="ctr"/>
            <a:lstStyle/>
            <a:p>
              <a:endParaRPr lang="zh-CN" altLang="en-US"/>
            </a:p>
          </p:txBody>
        </p:sp>
        <p:sp>
          <p:nvSpPr>
            <p:cNvPr id="245771" name="Line 11"/>
            <p:cNvSpPr>
              <a:spLocks noChangeShapeType="1"/>
            </p:cNvSpPr>
            <p:nvPr/>
          </p:nvSpPr>
          <p:spPr bwMode="auto">
            <a:xfrm>
              <a:off x="1272" y="910"/>
              <a:ext cx="0" cy="3008"/>
            </a:xfrm>
            <a:prstGeom prst="line">
              <a:avLst/>
            </a:prstGeom>
            <a:noFill/>
            <a:ln w="25400">
              <a:solidFill>
                <a:schemeClr val="tx1"/>
              </a:solidFill>
              <a:round/>
              <a:headEnd/>
              <a:tailEnd/>
            </a:ln>
            <a:effectLst/>
          </p:spPr>
          <p:txBody>
            <a:bodyPr wrap="none" anchor="ctr"/>
            <a:lstStyle/>
            <a:p>
              <a:endParaRPr lang="zh-CN" altLang="en-US"/>
            </a:p>
          </p:txBody>
        </p:sp>
        <p:sp>
          <p:nvSpPr>
            <p:cNvPr id="245772" name="Line 12"/>
            <p:cNvSpPr>
              <a:spLocks noChangeShapeType="1"/>
            </p:cNvSpPr>
            <p:nvPr/>
          </p:nvSpPr>
          <p:spPr bwMode="auto">
            <a:xfrm flipH="1">
              <a:off x="1168" y="3350"/>
              <a:ext cx="112" cy="0"/>
            </a:xfrm>
            <a:prstGeom prst="line">
              <a:avLst/>
            </a:prstGeom>
            <a:noFill/>
            <a:ln w="25400">
              <a:solidFill>
                <a:schemeClr val="tx1"/>
              </a:solidFill>
              <a:round/>
              <a:headEnd/>
              <a:tailEnd/>
            </a:ln>
            <a:effectLst/>
          </p:spPr>
          <p:txBody>
            <a:bodyPr wrap="none" anchor="ctr"/>
            <a:lstStyle/>
            <a:p>
              <a:endParaRPr lang="zh-CN" altLang="en-US"/>
            </a:p>
          </p:txBody>
        </p:sp>
        <p:sp>
          <p:nvSpPr>
            <p:cNvPr id="245773" name="Line 13"/>
            <p:cNvSpPr>
              <a:spLocks noChangeShapeType="1"/>
            </p:cNvSpPr>
            <p:nvPr/>
          </p:nvSpPr>
          <p:spPr bwMode="auto">
            <a:xfrm flipH="1">
              <a:off x="1168" y="2870"/>
              <a:ext cx="112" cy="0"/>
            </a:xfrm>
            <a:prstGeom prst="line">
              <a:avLst/>
            </a:prstGeom>
            <a:noFill/>
            <a:ln w="25400">
              <a:solidFill>
                <a:schemeClr val="tx1"/>
              </a:solidFill>
              <a:round/>
              <a:headEnd/>
              <a:tailEnd/>
            </a:ln>
            <a:effectLst/>
          </p:spPr>
          <p:txBody>
            <a:bodyPr wrap="none" anchor="ctr"/>
            <a:lstStyle/>
            <a:p>
              <a:endParaRPr lang="zh-CN" altLang="en-US"/>
            </a:p>
          </p:txBody>
        </p:sp>
        <p:sp>
          <p:nvSpPr>
            <p:cNvPr id="245774" name="Line 14"/>
            <p:cNvSpPr>
              <a:spLocks noChangeShapeType="1"/>
            </p:cNvSpPr>
            <p:nvPr/>
          </p:nvSpPr>
          <p:spPr bwMode="auto">
            <a:xfrm flipH="1">
              <a:off x="1168" y="2390"/>
              <a:ext cx="112" cy="0"/>
            </a:xfrm>
            <a:prstGeom prst="line">
              <a:avLst/>
            </a:prstGeom>
            <a:noFill/>
            <a:ln w="25400">
              <a:solidFill>
                <a:schemeClr val="tx1"/>
              </a:solidFill>
              <a:round/>
              <a:headEnd/>
              <a:tailEnd/>
            </a:ln>
            <a:effectLst/>
          </p:spPr>
          <p:txBody>
            <a:bodyPr wrap="none" anchor="ctr"/>
            <a:lstStyle/>
            <a:p>
              <a:endParaRPr lang="zh-CN" altLang="en-US"/>
            </a:p>
          </p:txBody>
        </p:sp>
        <p:sp>
          <p:nvSpPr>
            <p:cNvPr id="245775" name="Line 15"/>
            <p:cNvSpPr>
              <a:spLocks noChangeShapeType="1"/>
            </p:cNvSpPr>
            <p:nvPr/>
          </p:nvSpPr>
          <p:spPr bwMode="auto">
            <a:xfrm flipH="1">
              <a:off x="1168" y="1910"/>
              <a:ext cx="112" cy="0"/>
            </a:xfrm>
            <a:prstGeom prst="line">
              <a:avLst/>
            </a:prstGeom>
            <a:noFill/>
            <a:ln w="25400">
              <a:solidFill>
                <a:schemeClr val="tx1"/>
              </a:solidFill>
              <a:round/>
              <a:headEnd/>
              <a:tailEnd/>
            </a:ln>
            <a:effectLst/>
          </p:spPr>
          <p:txBody>
            <a:bodyPr wrap="none" anchor="ctr"/>
            <a:lstStyle/>
            <a:p>
              <a:endParaRPr lang="zh-CN" altLang="en-US"/>
            </a:p>
          </p:txBody>
        </p:sp>
        <p:sp>
          <p:nvSpPr>
            <p:cNvPr id="245776" name="Line 16"/>
            <p:cNvSpPr>
              <a:spLocks noChangeShapeType="1"/>
            </p:cNvSpPr>
            <p:nvPr/>
          </p:nvSpPr>
          <p:spPr bwMode="auto">
            <a:xfrm flipH="1">
              <a:off x="1168" y="1430"/>
              <a:ext cx="112" cy="0"/>
            </a:xfrm>
            <a:prstGeom prst="line">
              <a:avLst/>
            </a:prstGeom>
            <a:noFill/>
            <a:ln w="25400">
              <a:solidFill>
                <a:schemeClr val="tx1"/>
              </a:solidFill>
              <a:round/>
              <a:headEnd/>
              <a:tailEnd/>
            </a:ln>
            <a:effectLst/>
          </p:spPr>
          <p:txBody>
            <a:bodyPr wrap="none" anchor="ctr"/>
            <a:lstStyle/>
            <a:p>
              <a:endParaRPr lang="zh-CN" altLang="en-US"/>
            </a:p>
          </p:txBody>
        </p:sp>
        <p:sp>
          <p:nvSpPr>
            <p:cNvPr id="245777" name="Line 17"/>
            <p:cNvSpPr>
              <a:spLocks noChangeShapeType="1"/>
            </p:cNvSpPr>
            <p:nvPr/>
          </p:nvSpPr>
          <p:spPr bwMode="auto">
            <a:xfrm flipH="1">
              <a:off x="1168" y="950"/>
              <a:ext cx="112" cy="0"/>
            </a:xfrm>
            <a:prstGeom prst="line">
              <a:avLst/>
            </a:prstGeom>
            <a:noFill/>
            <a:ln w="25400">
              <a:solidFill>
                <a:schemeClr val="tx1"/>
              </a:solidFill>
              <a:round/>
              <a:headEnd/>
              <a:tailEnd/>
            </a:ln>
            <a:effectLst/>
          </p:spPr>
          <p:txBody>
            <a:bodyPr wrap="none" anchor="ctr"/>
            <a:lstStyle/>
            <a:p>
              <a:endParaRPr lang="zh-CN" altLang="en-US"/>
            </a:p>
          </p:txBody>
        </p:sp>
        <p:sp>
          <p:nvSpPr>
            <p:cNvPr id="245778" name="Line 18"/>
            <p:cNvSpPr>
              <a:spLocks noChangeShapeType="1"/>
            </p:cNvSpPr>
            <p:nvPr/>
          </p:nvSpPr>
          <p:spPr bwMode="auto">
            <a:xfrm>
              <a:off x="1656" y="3838"/>
              <a:ext cx="0" cy="80"/>
            </a:xfrm>
            <a:prstGeom prst="line">
              <a:avLst/>
            </a:prstGeom>
            <a:noFill/>
            <a:ln w="25400">
              <a:solidFill>
                <a:schemeClr val="tx1"/>
              </a:solidFill>
              <a:round/>
              <a:headEnd/>
              <a:tailEnd/>
            </a:ln>
            <a:effectLst/>
          </p:spPr>
          <p:txBody>
            <a:bodyPr wrap="none" anchor="ctr"/>
            <a:lstStyle/>
            <a:p>
              <a:endParaRPr lang="zh-CN" altLang="en-US"/>
            </a:p>
          </p:txBody>
        </p:sp>
        <p:grpSp>
          <p:nvGrpSpPr>
            <p:cNvPr id="3" name="Group 19"/>
            <p:cNvGrpSpPr>
              <a:grpSpLocks/>
            </p:cNvGrpSpPr>
            <p:nvPr/>
          </p:nvGrpSpPr>
          <p:grpSpPr bwMode="auto">
            <a:xfrm>
              <a:off x="1184" y="3838"/>
              <a:ext cx="4472" cy="80"/>
              <a:chOff x="1184" y="3838"/>
              <a:chExt cx="4472" cy="80"/>
            </a:xfrm>
          </p:grpSpPr>
          <p:sp>
            <p:nvSpPr>
              <p:cNvPr id="245780" name="Line 20"/>
              <p:cNvSpPr>
                <a:spLocks noChangeShapeType="1"/>
              </p:cNvSpPr>
              <p:nvPr/>
            </p:nvSpPr>
            <p:spPr bwMode="auto">
              <a:xfrm>
                <a:off x="1184" y="3842"/>
                <a:ext cx="4472" cy="0"/>
              </a:xfrm>
              <a:prstGeom prst="line">
                <a:avLst/>
              </a:prstGeom>
              <a:noFill/>
              <a:ln w="25400">
                <a:solidFill>
                  <a:schemeClr val="tx1"/>
                </a:solidFill>
                <a:round/>
                <a:headEnd/>
                <a:tailEnd/>
              </a:ln>
              <a:effectLst/>
            </p:spPr>
            <p:txBody>
              <a:bodyPr wrap="none" anchor="ctr"/>
              <a:lstStyle/>
              <a:p>
                <a:endParaRPr lang="zh-CN" altLang="en-US"/>
              </a:p>
            </p:txBody>
          </p:sp>
          <p:sp>
            <p:nvSpPr>
              <p:cNvPr id="245781" name="Line 21"/>
              <p:cNvSpPr>
                <a:spLocks noChangeShapeType="1"/>
              </p:cNvSpPr>
              <p:nvPr/>
            </p:nvSpPr>
            <p:spPr bwMode="auto">
              <a:xfrm>
                <a:off x="2376" y="3838"/>
                <a:ext cx="0" cy="80"/>
              </a:xfrm>
              <a:prstGeom prst="line">
                <a:avLst/>
              </a:prstGeom>
              <a:noFill/>
              <a:ln w="25400">
                <a:solidFill>
                  <a:schemeClr val="tx1"/>
                </a:solidFill>
                <a:round/>
                <a:headEnd/>
                <a:tailEnd/>
              </a:ln>
              <a:effectLst/>
            </p:spPr>
            <p:txBody>
              <a:bodyPr wrap="none" anchor="ctr"/>
              <a:lstStyle/>
              <a:p>
                <a:endParaRPr lang="zh-CN" altLang="en-US"/>
              </a:p>
            </p:txBody>
          </p:sp>
          <p:sp>
            <p:nvSpPr>
              <p:cNvPr id="245782" name="Line 22"/>
              <p:cNvSpPr>
                <a:spLocks noChangeShapeType="1"/>
              </p:cNvSpPr>
              <p:nvPr/>
            </p:nvSpPr>
            <p:spPr bwMode="auto">
              <a:xfrm>
                <a:off x="4536" y="3838"/>
                <a:ext cx="0" cy="80"/>
              </a:xfrm>
              <a:prstGeom prst="line">
                <a:avLst/>
              </a:prstGeom>
              <a:noFill/>
              <a:ln w="25400">
                <a:solidFill>
                  <a:schemeClr val="tx1"/>
                </a:solidFill>
                <a:round/>
                <a:headEnd/>
                <a:tailEnd/>
              </a:ln>
              <a:effectLst/>
            </p:spPr>
            <p:txBody>
              <a:bodyPr wrap="none" anchor="ctr"/>
              <a:lstStyle/>
              <a:p>
                <a:endParaRPr lang="zh-CN" altLang="en-US"/>
              </a:p>
            </p:txBody>
          </p:sp>
          <p:sp>
            <p:nvSpPr>
              <p:cNvPr id="245783" name="Line 23"/>
              <p:cNvSpPr>
                <a:spLocks noChangeShapeType="1"/>
              </p:cNvSpPr>
              <p:nvPr/>
            </p:nvSpPr>
            <p:spPr bwMode="auto">
              <a:xfrm>
                <a:off x="3096" y="3838"/>
                <a:ext cx="0" cy="80"/>
              </a:xfrm>
              <a:prstGeom prst="line">
                <a:avLst/>
              </a:prstGeom>
              <a:noFill/>
              <a:ln w="25400">
                <a:solidFill>
                  <a:schemeClr val="tx1"/>
                </a:solidFill>
                <a:round/>
                <a:headEnd/>
                <a:tailEnd/>
              </a:ln>
              <a:effectLst/>
            </p:spPr>
            <p:txBody>
              <a:bodyPr wrap="none" anchor="ctr"/>
              <a:lstStyle/>
              <a:p>
                <a:endParaRPr lang="zh-CN" altLang="en-US"/>
              </a:p>
            </p:txBody>
          </p:sp>
          <p:sp>
            <p:nvSpPr>
              <p:cNvPr id="245784" name="Line 24"/>
              <p:cNvSpPr>
                <a:spLocks noChangeShapeType="1"/>
              </p:cNvSpPr>
              <p:nvPr/>
            </p:nvSpPr>
            <p:spPr bwMode="auto">
              <a:xfrm>
                <a:off x="3816" y="3838"/>
                <a:ext cx="0" cy="80"/>
              </a:xfrm>
              <a:prstGeom prst="line">
                <a:avLst/>
              </a:prstGeom>
              <a:noFill/>
              <a:ln w="25400">
                <a:solidFill>
                  <a:schemeClr val="tx1"/>
                </a:solidFill>
                <a:round/>
                <a:headEnd/>
                <a:tailEnd/>
              </a:ln>
              <a:effectLst/>
            </p:spPr>
            <p:txBody>
              <a:bodyPr wrap="none" anchor="ctr"/>
              <a:lstStyle/>
              <a:p>
                <a:endParaRPr lang="zh-CN" altLang="en-US"/>
              </a:p>
            </p:txBody>
          </p:sp>
          <p:sp>
            <p:nvSpPr>
              <p:cNvPr id="245785" name="Line 25"/>
              <p:cNvSpPr>
                <a:spLocks noChangeShapeType="1"/>
              </p:cNvSpPr>
              <p:nvPr/>
            </p:nvSpPr>
            <p:spPr bwMode="auto">
              <a:xfrm>
                <a:off x="5256" y="3838"/>
                <a:ext cx="0" cy="80"/>
              </a:xfrm>
              <a:prstGeom prst="line">
                <a:avLst/>
              </a:prstGeom>
              <a:noFill/>
              <a:ln w="25400">
                <a:solidFill>
                  <a:schemeClr val="tx1"/>
                </a:solidFill>
                <a:round/>
                <a:headEnd/>
                <a:tailEnd/>
              </a:ln>
              <a:effectLst/>
            </p:spPr>
            <p:txBody>
              <a:bodyPr wrap="none" anchor="ctr"/>
              <a:lstStyle/>
              <a:p>
                <a:endParaRPr lang="zh-CN" altLang="en-US"/>
              </a:p>
            </p:txBody>
          </p:sp>
        </p:grpSp>
        <p:sp>
          <p:nvSpPr>
            <p:cNvPr id="245786" name="Line 26"/>
            <p:cNvSpPr>
              <a:spLocks noChangeShapeType="1"/>
            </p:cNvSpPr>
            <p:nvPr/>
          </p:nvSpPr>
          <p:spPr bwMode="auto">
            <a:xfrm flipV="1">
              <a:off x="1664" y="798"/>
              <a:ext cx="320" cy="160"/>
            </a:xfrm>
            <a:prstGeom prst="line">
              <a:avLst/>
            </a:prstGeom>
            <a:noFill/>
            <a:ln w="25400">
              <a:solidFill>
                <a:schemeClr val="tx1"/>
              </a:solidFill>
              <a:round/>
              <a:headEnd/>
              <a:tailEnd/>
            </a:ln>
            <a:effectLst/>
          </p:spPr>
          <p:txBody>
            <a:bodyPr wrap="none" anchor="ctr"/>
            <a:lstStyle/>
            <a:p>
              <a:endParaRPr lang="zh-CN" altLang="en-US"/>
            </a:p>
          </p:txBody>
        </p:sp>
        <p:sp>
          <p:nvSpPr>
            <p:cNvPr id="245787" name="Arc 27"/>
            <p:cNvSpPr>
              <a:spLocks/>
            </p:cNvSpPr>
            <p:nvPr/>
          </p:nvSpPr>
          <p:spPr bwMode="auto">
            <a:xfrm>
              <a:off x="1656" y="710"/>
              <a:ext cx="280" cy="232"/>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zh-CN" altLang="en-US"/>
            </a:p>
          </p:txBody>
        </p:sp>
        <p:sp>
          <p:nvSpPr>
            <p:cNvPr id="245788" name="Arc 28"/>
            <p:cNvSpPr>
              <a:spLocks/>
            </p:cNvSpPr>
            <p:nvPr/>
          </p:nvSpPr>
          <p:spPr bwMode="auto">
            <a:xfrm>
              <a:off x="1656" y="902"/>
              <a:ext cx="376" cy="40"/>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zh-CN" altLang="en-US"/>
            </a:p>
          </p:txBody>
        </p:sp>
        <p:sp>
          <p:nvSpPr>
            <p:cNvPr id="245789" name="Arc 29"/>
            <p:cNvSpPr>
              <a:spLocks/>
            </p:cNvSpPr>
            <p:nvPr/>
          </p:nvSpPr>
          <p:spPr bwMode="auto">
            <a:xfrm>
              <a:off x="1337" y="959"/>
              <a:ext cx="320" cy="192"/>
            </a:xfrm>
            <a:custGeom>
              <a:avLst/>
              <a:gdLst>
                <a:gd name="G0" fmla="+- 21600 0 0"/>
                <a:gd name="G1" fmla="+- 21600 0 0"/>
                <a:gd name="G2" fmla="+- 21600 0 0"/>
                <a:gd name="T0" fmla="*/ 0 w 21600"/>
                <a:gd name="T1" fmla="*/ 21600 h 21600"/>
                <a:gd name="T2" fmla="*/ 21533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96"/>
                    <a:pt x="9629" y="37"/>
                    <a:pt x="21533" y="0"/>
                  </a:cubicBezTo>
                </a:path>
                <a:path w="21600" h="21600" stroke="0" extrusionOk="0">
                  <a:moveTo>
                    <a:pt x="0" y="21600"/>
                  </a:moveTo>
                  <a:cubicBezTo>
                    <a:pt x="0" y="9696"/>
                    <a:pt x="9629" y="37"/>
                    <a:pt x="21533" y="0"/>
                  </a:cubicBezTo>
                  <a:lnTo>
                    <a:pt x="21600" y="21600"/>
                  </a:lnTo>
                  <a:close/>
                </a:path>
              </a:pathLst>
            </a:custGeom>
            <a:noFill/>
            <a:ln w="25400" cap="rnd">
              <a:solidFill>
                <a:schemeClr val="tx1"/>
              </a:solidFill>
              <a:round/>
              <a:headEnd/>
              <a:tailEnd/>
            </a:ln>
            <a:effectLst/>
          </p:spPr>
          <p:txBody>
            <a:bodyPr wrap="none" anchor="ctr"/>
            <a:lstStyle/>
            <a:p>
              <a:endParaRPr lang="zh-CN" altLang="en-US"/>
            </a:p>
          </p:txBody>
        </p:sp>
        <p:sp>
          <p:nvSpPr>
            <p:cNvPr id="245790" name="Arc 30"/>
            <p:cNvSpPr>
              <a:spLocks/>
            </p:cNvSpPr>
            <p:nvPr/>
          </p:nvSpPr>
          <p:spPr bwMode="auto">
            <a:xfrm>
              <a:off x="1281" y="902"/>
              <a:ext cx="328" cy="40"/>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chemeClr val="tx1"/>
              </a:solidFill>
              <a:round/>
              <a:headEnd/>
              <a:tailEnd/>
            </a:ln>
            <a:effectLst/>
          </p:spPr>
          <p:txBody>
            <a:bodyPr wrap="none" anchor="ctr"/>
            <a:lstStyle/>
            <a:p>
              <a:endParaRPr lang="zh-CN" altLang="en-US"/>
            </a:p>
          </p:txBody>
        </p:sp>
        <p:sp>
          <p:nvSpPr>
            <p:cNvPr id="245791" name="Arc 31"/>
            <p:cNvSpPr>
              <a:spLocks/>
            </p:cNvSpPr>
            <p:nvPr/>
          </p:nvSpPr>
          <p:spPr bwMode="auto">
            <a:xfrm>
              <a:off x="1656" y="959"/>
              <a:ext cx="368" cy="8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a:effectLst/>
          </p:spPr>
          <p:txBody>
            <a:bodyPr wrap="none" anchor="ctr"/>
            <a:lstStyle/>
            <a:p>
              <a:endParaRPr lang="zh-CN" altLang="en-US"/>
            </a:p>
          </p:txBody>
        </p:sp>
        <p:sp>
          <p:nvSpPr>
            <p:cNvPr id="245792" name="Arc 32"/>
            <p:cNvSpPr>
              <a:spLocks/>
            </p:cNvSpPr>
            <p:nvPr/>
          </p:nvSpPr>
          <p:spPr bwMode="auto">
            <a:xfrm>
              <a:off x="1281" y="959"/>
              <a:ext cx="328" cy="88"/>
            </a:xfrm>
            <a:custGeom>
              <a:avLst/>
              <a:gdLst>
                <a:gd name="G0" fmla="+- 21600 0 0"/>
                <a:gd name="G1" fmla="+- 21600 0 0"/>
                <a:gd name="G2" fmla="+- 21600 0 0"/>
                <a:gd name="T0" fmla="*/ 0 w 21600"/>
                <a:gd name="T1" fmla="*/ 21600 h 21600"/>
                <a:gd name="T2" fmla="*/ 21534 w 21600"/>
                <a:gd name="T3" fmla="*/ 0 h 21600"/>
                <a:gd name="T4" fmla="*/ 21600 w 21600"/>
                <a:gd name="T5" fmla="*/ 21600 h 21600"/>
              </a:gdLst>
              <a:ahLst/>
              <a:cxnLst>
                <a:cxn ang="0">
                  <a:pos x="T0" y="T1"/>
                </a:cxn>
                <a:cxn ang="0">
                  <a:pos x="T2" y="T3"/>
                </a:cxn>
                <a:cxn ang="0">
                  <a:pos x="T4" y="T5"/>
                </a:cxn>
              </a:cxnLst>
              <a:rect l="0" t="0" r="r" b="b"/>
              <a:pathLst>
                <a:path w="21600" h="21600" fill="none" extrusionOk="0">
                  <a:moveTo>
                    <a:pt x="0" y="21600"/>
                  </a:moveTo>
                  <a:cubicBezTo>
                    <a:pt x="0" y="9696"/>
                    <a:pt x="9630" y="36"/>
                    <a:pt x="21534" y="0"/>
                  </a:cubicBezTo>
                </a:path>
                <a:path w="21600" h="21600" stroke="0" extrusionOk="0">
                  <a:moveTo>
                    <a:pt x="0" y="21600"/>
                  </a:moveTo>
                  <a:cubicBezTo>
                    <a:pt x="0" y="9696"/>
                    <a:pt x="9630" y="36"/>
                    <a:pt x="21534" y="0"/>
                  </a:cubicBezTo>
                  <a:lnTo>
                    <a:pt x="21600" y="21600"/>
                  </a:lnTo>
                  <a:close/>
                </a:path>
              </a:pathLst>
            </a:custGeom>
            <a:noFill/>
            <a:ln w="25400" cap="rnd">
              <a:solidFill>
                <a:schemeClr val="tx1"/>
              </a:solidFill>
              <a:round/>
              <a:headEnd/>
              <a:tailEnd/>
            </a:ln>
            <a:effectLst/>
          </p:spPr>
          <p:txBody>
            <a:bodyPr wrap="none" anchor="ctr"/>
            <a:lstStyle/>
            <a:p>
              <a:endParaRPr lang="zh-CN" altLang="en-US"/>
            </a:p>
          </p:txBody>
        </p:sp>
        <p:sp>
          <p:nvSpPr>
            <p:cNvPr id="245793" name="Arc 33"/>
            <p:cNvSpPr>
              <a:spLocks/>
            </p:cNvSpPr>
            <p:nvPr/>
          </p:nvSpPr>
          <p:spPr bwMode="auto">
            <a:xfrm>
              <a:off x="1329" y="806"/>
              <a:ext cx="328" cy="136"/>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chemeClr val="tx1"/>
              </a:solidFill>
              <a:round/>
              <a:headEnd/>
              <a:tailEnd/>
            </a:ln>
            <a:effectLst/>
          </p:spPr>
          <p:txBody>
            <a:bodyPr wrap="none" anchor="ctr"/>
            <a:lstStyle/>
            <a:p>
              <a:endParaRPr lang="zh-CN" altLang="en-US"/>
            </a:p>
          </p:txBody>
        </p:sp>
        <p:sp>
          <p:nvSpPr>
            <p:cNvPr id="245794" name="Arc 34"/>
            <p:cNvSpPr>
              <a:spLocks/>
            </p:cNvSpPr>
            <p:nvPr/>
          </p:nvSpPr>
          <p:spPr bwMode="auto">
            <a:xfrm>
              <a:off x="1608" y="576"/>
              <a:ext cx="88" cy="328"/>
            </a:xfrm>
            <a:custGeom>
              <a:avLst/>
              <a:gdLst>
                <a:gd name="G0" fmla="+- 0 0 0"/>
                <a:gd name="G1" fmla="+- 0 0 0"/>
                <a:gd name="G2" fmla="+- 21600 0 0"/>
                <a:gd name="T0" fmla="*/ 21600 w 21600"/>
                <a:gd name="T1" fmla="*/ 0 h 21600"/>
                <a:gd name="T2" fmla="*/ 0 w 21600"/>
                <a:gd name="T3" fmla="*/ 21600 h 21600"/>
                <a:gd name="T4" fmla="*/ 0 w 21600"/>
                <a:gd name="T5" fmla="*/ 0 h 21600"/>
              </a:gdLst>
              <a:ahLst/>
              <a:cxnLst>
                <a:cxn ang="0">
                  <a:pos x="T0" y="T1"/>
                </a:cxn>
                <a:cxn ang="0">
                  <a:pos x="T2" y="T3"/>
                </a:cxn>
                <a:cxn ang="0">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close/>
                </a:path>
              </a:pathLst>
            </a:custGeom>
            <a:noFill/>
            <a:ln w="25400" cap="rnd">
              <a:solidFill>
                <a:schemeClr val="tx1"/>
              </a:solidFill>
              <a:round/>
              <a:headEnd/>
              <a:tailEnd/>
            </a:ln>
            <a:effectLst/>
          </p:spPr>
          <p:txBody>
            <a:bodyPr wrap="none" anchor="ctr"/>
            <a:lstStyle/>
            <a:p>
              <a:endParaRPr lang="zh-CN" altLang="en-US"/>
            </a:p>
          </p:txBody>
        </p:sp>
        <p:sp>
          <p:nvSpPr>
            <p:cNvPr id="245795" name="Arc 35"/>
            <p:cNvSpPr>
              <a:spLocks/>
            </p:cNvSpPr>
            <p:nvPr/>
          </p:nvSpPr>
          <p:spPr bwMode="auto">
            <a:xfrm>
              <a:off x="1665" y="950"/>
              <a:ext cx="344" cy="96"/>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chemeClr val="tx1"/>
              </a:solidFill>
              <a:round/>
              <a:headEnd/>
              <a:tailEnd/>
            </a:ln>
            <a:effectLst/>
          </p:spPr>
          <p:txBody>
            <a:bodyPr wrap="none" anchor="ctr"/>
            <a:lstStyle/>
            <a:p>
              <a:endParaRPr lang="zh-CN" altLang="en-US"/>
            </a:p>
          </p:txBody>
        </p:sp>
        <p:sp>
          <p:nvSpPr>
            <p:cNvPr id="245796" name="Arc 36"/>
            <p:cNvSpPr>
              <a:spLocks/>
            </p:cNvSpPr>
            <p:nvPr/>
          </p:nvSpPr>
          <p:spPr bwMode="auto">
            <a:xfrm>
              <a:off x="1385" y="718"/>
              <a:ext cx="240" cy="224"/>
            </a:xfrm>
            <a:custGeom>
              <a:avLst/>
              <a:gdLst>
                <a:gd name="G0" fmla="+- 21600 0 0"/>
                <a:gd name="G1" fmla="+- 0 0 0"/>
                <a:gd name="G2" fmla="+- 21600 0 0"/>
                <a:gd name="T0" fmla="*/ 21600 w 21600"/>
                <a:gd name="T1" fmla="*/ 21600 h 21600"/>
                <a:gd name="T2" fmla="*/ 0 w 21600"/>
                <a:gd name="T3" fmla="*/ 0 h 21600"/>
                <a:gd name="T4" fmla="*/ 21600 w 21600"/>
                <a:gd name="T5" fmla="*/ 0 h 21600"/>
              </a:gdLst>
              <a:ahLst/>
              <a:cxnLst>
                <a:cxn ang="0">
                  <a:pos x="T0" y="T1"/>
                </a:cxn>
                <a:cxn ang="0">
                  <a:pos x="T2" y="T3"/>
                </a:cxn>
                <a:cxn ang="0">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close/>
                </a:path>
              </a:pathLst>
            </a:custGeom>
            <a:noFill/>
            <a:ln w="25400" cap="rnd">
              <a:solidFill>
                <a:schemeClr val="tx1"/>
              </a:solidFill>
              <a:round/>
              <a:headEnd/>
              <a:tailEnd/>
            </a:ln>
            <a:effectLst/>
          </p:spPr>
          <p:txBody>
            <a:bodyPr wrap="none" anchor="ctr"/>
            <a:lstStyle/>
            <a:p>
              <a:endParaRPr lang="zh-CN" altLang="en-US"/>
            </a:p>
          </p:txBody>
        </p:sp>
        <p:sp>
          <p:nvSpPr>
            <p:cNvPr id="245797" name="Line 37"/>
            <p:cNvSpPr>
              <a:spLocks noChangeShapeType="1"/>
            </p:cNvSpPr>
            <p:nvPr/>
          </p:nvSpPr>
          <p:spPr bwMode="auto">
            <a:xfrm flipH="1">
              <a:off x="1344" y="958"/>
              <a:ext cx="288" cy="208"/>
            </a:xfrm>
            <a:prstGeom prst="line">
              <a:avLst/>
            </a:prstGeom>
            <a:noFill/>
            <a:ln w="25400">
              <a:solidFill>
                <a:schemeClr val="tx1"/>
              </a:solidFill>
              <a:round/>
              <a:headEnd/>
              <a:tailEnd/>
            </a:ln>
            <a:effectLst/>
          </p:spPr>
          <p:txBody>
            <a:bodyPr wrap="none" anchor="ctr"/>
            <a:lstStyle/>
            <a:p>
              <a:endParaRPr lang="zh-CN" altLang="en-US"/>
            </a:p>
          </p:txBody>
        </p:sp>
        <p:sp>
          <p:nvSpPr>
            <p:cNvPr id="245798" name="Arc 38"/>
            <p:cNvSpPr>
              <a:spLocks/>
            </p:cNvSpPr>
            <p:nvPr/>
          </p:nvSpPr>
          <p:spPr bwMode="auto">
            <a:xfrm>
              <a:off x="1327" y="783"/>
              <a:ext cx="282" cy="200"/>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5400" cap="rnd">
              <a:solidFill>
                <a:schemeClr val="tx1"/>
              </a:solidFill>
              <a:round/>
              <a:headEnd/>
              <a:tailEnd/>
            </a:ln>
            <a:effectLst/>
          </p:spPr>
          <p:txBody>
            <a:bodyPr wrap="none" anchor="ctr"/>
            <a:lstStyle/>
            <a:p>
              <a:endParaRPr lang="zh-CN" altLang="en-US"/>
            </a:p>
          </p:txBody>
        </p:sp>
        <p:sp>
          <p:nvSpPr>
            <p:cNvPr id="245799" name="Rectangle 39"/>
            <p:cNvSpPr>
              <a:spLocks noChangeArrowheads="1"/>
            </p:cNvSpPr>
            <p:nvPr/>
          </p:nvSpPr>
          <p:spPr bwMode="auto">
            <a:xfrm>
              <a:off x="1503" y="3966"/>
              <a:ext cx="292"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latin typeface="Arial" pitchFamily="34" charset="0"/>
                </a:rPr>
                <a:t>10</a:t>
              </a:r>
            </a:p>
          </p:txBody>
        </p:sp>
        <p:sp>
          <p:nvSpPr>
            <p:cNvPr id="245800" name="Rectangle 40"/>
            <p:cNvSpPr>
              <a:spLocks noChangeArrowheads="1"/>
            </p:cNvSpPr>
            <p:nvPr/>
          </p:nvSpPr>
          <p:spPr bwMode="auto">
            <a:xfrm>
              <a:off x="2223" y="3966"/>
              <a:ext cx="292"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latin typeface="Arial" pitchFamily="34" charset="0"/>
                </a:rPr>
                <a:t>10</a:t>
              </a:r>
            </a:p>
          </p:txBody>
        </p:sp>
        <p:sp>
          <p:nvSpPr>
            <p:cNvPr id="245801" name="Rectangle 41"/>
            <p:cNvSpPr>
              <a:spLocks noChangeArrowheads="1"/>
            </p:cNvSpPr>
            <p:nvPr/>
          </p:nvSpPr>
          <p:spPr bwMode="auto">
            <a:xfrm>
              <a:off x="4383" y="3966"/>
              <a:ext cx="292"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latin typeface="Arial" pitchFamily="34" charset="0"/>
                </a:rPr>
                <a:t>10</a:t>
              </a:r>
            </a:p>
          </p:txBody>
        </p:sp>
        <p:sp>
          <p:nvSpPr>
            <p:cNvPr id="245802" name="Rectangle 42"/>
            <p:cNvSpPr>
              <a:spLocks noChangeArrowheads="1"/>
            </p:cNvSpPr>
            <p:nvPr/>
          </p:nvSpPr>
          <p:spPr bwMode="auto">
            <a:xfrm>
              <a:off x="3663" y="3966"/>
              <a:ext cx="292"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latin typeface="Arial" pitchFamily="34" charset="0"/>
                </a:rPr>
                <a:t>10</a:t>
              </a:r>
            </a:p>
          </p:txBody>
        </p:sp>
        <p:sp>
          <p:nvSpPr>
            <p:cNvPr id="245803" name="Rectangle 43"/>
            <p:cNvSpPr>
              <a:spLocks noChangeArrowheads="1"/>
            </p:cNvSpPr>
            <p:nvPr/>
          </p:nvSpPr>
          <p:spPr bwMode="auto">
            <a:xfrm>
              <a:off x="2943" y="3966"/>
              <a:ext cx="292"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latin typeface="Arial" pitchFamily="34" charset="0"/>
                </a:rPr>
                <a:t>10</a:t>
              </a:r>
            </a:p>
          </p:txBody>
        </p:sp>
        <p:sp>
          <p:nvSpPr>
            <p:cNvPr id="245804" name="Rectangle 44"/>
            <p:cNvSpPr>
              <a:spLocks noChangeArrowheads="1"/>
            </p:cNvSpPr>
            <p:nvPr/>
          </p:nvSpPr>
          <p:spPr bwMode="auto">
            <a:xfrm>
              <a:off x="5103" y="3966"/>
              <a:ext cx="292"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latin typeface="Arial" pitchFamily="34" charset="0"/>
                </a:rPr>
                <a:t>10</a:t>
              </a:r>
            </a:p>
          </p:txBody>
        </p:sp>
        <p:sp>
          <p:nvSpPr>
            <p:cNvPr id="245805" name="Rectangle 45"/>
            <p:cNvSpPr>
              <a:spLocks noChangeArrowheads="1"/>
            </p:cNvSpPr>
            <p:nvPr/>
          </p:nvSpPr>
          <p:spPr bwMode="auto">
            <a:xfrm>
              <a:off x="838" y="2328"/>
              <a:ext cx="292"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latin typeface="Arial" pitchFamily="34" charset="0"/>
                </a:rPr>
                <a:t>10</a:t>
              </a:r>
            </a:p>
          </p:txBody>
        </p:sp>
        <p:sp>
          <p:nvSpPr>
            <p:cNvPr id="245806" name="Rectangle 46"/>
            <p:cNvSpPr>
              <a:spLocks noChangeArrowheads="1"/>
            </p:cNvSpPr>
            <p:nvPr/>
          </p:nvSpPr>
          <p:spPr bwMode="auto">
            <a:xfrm>
              <a:off x="838" y="2808"/>
              <a:ext cx="292"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latin typeface="Arial" pitchFamily="34" charset="0"/>
                </a:rPr>
                <a:t>10</a:t>
              </a:r>
            </a:p>
          </p:txBody>
        </p:sp>
        <p:sp>
          <p:nvSpPr>
            <p:cNvPr id="245807" name="Rectangle 47"/>
            <p:cNvSpPr>
              <a:spLocks noChangeArrowheads="1"/>
            </p:cNvSpPr>
            <p:nvPr/>
          </p:nvSpPr>
          <p:spPr bwMode="auto">
            <a:xfrm>
              <a:off x="838" y="3288"/>
              <a:ext cx="292"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latin typeface="Arial" pitchFamily="34" charset="0"/>
                </a:rPr>
                <a:t>10</a:t>
              </a:r>
            </a:p>
          </p:txBody>
        </p:sp>
        <p:sp>
          <p:nvSpPr>
            <p:cNvPr id="245808" name="Rectangle 48"/>
            <p:cNvSpPr>
              <a:spLocks noChangeArrowheads="1"/>
            </p:cNvSpPr>
            <p:nvPr/>
          </p:nvSpPr>
          <p:spPr bwMode="auto">
            <a:xfrm>
              <a:off x="838" y="888"/>
              <a:ext cx="292"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latin typeface="Arial" pitchFamily="34" charset="0"/>
                </a:rPr>
                <a:t>10</a:t>
              </a:r>
            </a:p>
          </p:txBody>
        </p:sp>
        <p:sp>
          <p:nvSpPr>
            <p:cNvPr id="245809" name="Rectangle 49"/>
            <p:cNvSpPr>
              <a:spLocks noChangeArrowheads="1"/>
            </p:cNvSpPr>
            <p:nvPr/>
          </p:nvSpPr>
          <p:spPr bwMode="auto">
            <a:xfrm>
              <a:off x="838" y="1368"/>
              <a:ext cx="292"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latin typeface="Arial" pitchFamily="34" charset="0"/>
                </a:rPr>
                <a:t>10</a:t>
              </a:r>
            </a:p>
          </p:txBody>
        </p:sp>
        <p:sp>
          <p:nvSpPr>
            <p:cNvPr id="245810" name="Rectangle 50"/>
            <p:cNvSpPr>
              <a:spLocks noChangeArrowheads="1"/>
            </p:cNvSpPr>
            <p:nvPr/>
          </p:nvSpPr>
          <p:spPr bwMode="auto">
            <a:xfrm>
              <a:off x="838" y="1848"/>
              <a:ext cx="292"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latin typeface="Arial" pitchFamily="34" charset="0"/>
                </a:rPr>
                <a:t>10</a:t>
              </a:r>
            </a:p>
          </p:txBody>
        </p:sp>
        <p:sp>
          <p:nvSpPr>
            <p:cNvPr id="245811" name="Rectangle 51"/>
            <p:cNvSpPr>
              <a:spLocks noChangeArrowheads="1"/>
            </p:cNvSpPr>
            <p:nvPr/>
          </p:nvSpPr>
          <p:spPr bwMode="auto">
            <a:xfrm>
              <a:off x="985" y="3122"/>
              <a:ext cx="263"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b="1">
                  <a:latin typeface="Arial" pitchFamily="34" charset="0"/>
                </a:rPr>
                <a:t>- 2</a:t>
              </a:r>
            </a:p>
          </p:txBody>
        </p:sp>
        <p:sp>
          <p:nvSpPr>
            <p:cNvPr id="245812" name="Rectangle 52"/>
            <p:cNvSpPr>
              <a:spLocks noChangeArrowheads="1"/>
            </p:cNvSpPr>
            <p:nvPr/>
          </p:nvSpPr>
          <p:spPr bwMode="auto">
            <a:xfrm>
              <a:off x="990" y="2690"/>
              <a:ext cx="185"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b="1">
                  <a:latin typeface="Arial" pitchFamily="34" charset="0"/>
                </a:rPr>
                <a:t>0</a:t>
              </a:r>
            </a:p>
          </p:txBody>
        </p:sp>
        <p:sp>
          <p:nvSpPr>
            <p:cNvPr id="245813" name="Rectangle 53"/>
            <p:cNvSpPr>
              <a:spLocks noChangeArrowheads="1"/>
            </p:cNvSpPr>
            <p:nvPr/>
          </p:nvSpPr>
          <p:spPr bwMode="auto">
            <a:xfrm>
              <a:off x="1036" y="2210"/>
              <a:ext cx="185"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b="1">
                  <a:latin typeface="Arial" pitchFamily="34" charset="0"/>
                </a:rPr>
                <a:t>2</a:t>
              </a:r>
            </a:p>
          </p:txBody>
        </p:sp>
        <p:sp>
          <p:nvSpPr>
            <p:cNvPr id="245814" name="Rectangle 54"/>
            <p:cNvSpPr>
              <a:spLocks noChangeArrowheads="1"/>
            </p:cNvSpPr>
            <p:nvPr/>
          </p:nvSpPr>
          <p:spPr bwMode="auto">
            <a:xfrm>
              <a:off x="1036" y="1730"/>
              <a:ext cx="185"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b="1">
                  <a:latin typeface="Arial" pitchFamily="34" charset="0"/>
                </a:rPr>
                <a:t>4</a:t>
              </a:r>
            </a:p>
          </p:txBody>
        </p:sp>
        <p:sp>
          <p:nvSpPr>
            <p:cNvPr id="245815" name="Rectangle 55"/>
            <p:cNvSpPr>
              <a:spLocks noChangeArrowheads="1"/>
            </p:cNvSpPr>
            <p:nvPr/>
          </p:nvSpPr>
          <p:spPr bwMode="auto">
            <a:xfrm>
              <a:off x="1036" y="1250"/>
              <a:ext cx="185"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b="1">
                  <a:latin typeface="Arial" pitchFamily="34" charset="0"/>
                </a:rPr>
                <a:t>6</a:t>
              </a:r>
            </a:p>
          </p:txBody>
        </p:sp>
        <p:sp>
          <p:nvSpPr>
            <p:cNvPr id="245816" name="Rectangle 56"/>
            <p:cNvSpPr>
              <a:spLocks noChangeArrowheads="1"/>
            </p:cNvSpPr>
            <p:nvPr/>
          </p:nvSpPr>
          <p:spPr bwMode="auto">
            <a:xfrm>
              <a:off x="1036" y="770"/>
              <a:ext cx="185"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b="1">
                  <a:latin typeface="Arial" pitchFamily="34" charset="0"/>
                </a:rPr>
                <a:t>8</a:t>
              </a:r>
            </a:p>
          </p:txBody>
        </p:sp>
        <p:sp>
          <p:nvSpPr>
            <p:cNvPr id="245817" name="Rectangle 57"/>
            <p:cNvSpPr>
              <a:spLocks noChangeArrowheads="1"/>
            </p:cNvSpPr>
            <p:nvPr/>
          </p:nvSpPr>
          <p:spPr bwMode="auto">
            <a:xfrm>
              <a:off x="1660" y="3874"/>
              <a:ext cx="263"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b="1">
                  <a:latin typeface="Arial" pitchFamily="34" charset="0"/>
                </a:rPr>
                <a:t>- 8</a:t>
              </a:r>
            </a:p>
          </p:txBody>
        </p:sp>
        <p:sp>
          <p:nvSpPr>
            <p:cNvPr id="245818" name="Rectangle 58"/>
            <p:cNvSpPr>
              <a:spLocks noChangeArrowheads="1"/>
            </p:cNvSpPr>
            <p:nvPr/>
          </p:nvSpPr>
          <p:spPr bwMode="auto">
            <a:xfrm>
              <a:off x="2380" y="3874"/>
              <a:ext cx="263"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b="1">
                  <a:latin typeface="Arial" pitchFamily="34" charset="0"/>
                </a:rPr>
                <a:t>- 6</a:t>
              </a:r>
            </a:p>
          </p:txBody>
        </p:sp>
        <p:sp>
          <p:nvSpPr>
            <p:cNvPr id="245819" name="Rectangle 59"/>
            <p:cNvSpPr>
              <a:spLocks noChangeArrowheads="1"/>
            </p:cNvSpPr>
            <p:nvPr/>
          </p:nvSpPr>
          <p:spPr bwMode="auto">
            <a:xfrm>
              <a:off x="3100" y="3874"/>
              <a:ext cx="263"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b="1">
                  <a:latin typeface="Arial" pitchFamily="34" charset="0"/>
                </a:rPr>
                <a:t>- 4</a:t>
              </a:r>
            </a:p>
          </p:txBody>
        </p:sp>
        <p:sp>
          <p:nvSpPr>
            <p:cNvPr id="245820" name="Rectangle 60"/>
            <p:cNvSpPr>
              <a:spLocks noChangeArrowheads="1"/>
            </p:cNvSpPr>
            <p:nvPr/>
          </p:nvSpPr>
          <p:spPr bwMode="auto">
            <a:xfrm>
              <a:off x="3820" y="3874"/>
              <a:ext cx="263"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b="1">
                  <a:latin typeface="Arial" pitchFamily="34" charset="0"/>
                </a:rPr>
                <a:t>- 2</a:t>
              </a:r>
            </a:p>
          </p:txBody>
        </p:sp>
        <p:sp>
          <p:nvSpPr>
            <p:cNvPr id="245821" name="Rectangle 61"/>
            <p:cNvSpPr>
              <a:spLocks noChangeArrowheads="1"/>
            </p:cNvSpPr>
            <p:nvPr/>
          </p:nvSpPr>
          <p:spPr bwMode="auto">
            <a:xfrm>
              <a:off x="4588" y="3874"/>
              <a:ext cx="185"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b="1">
                  <a:latin typeface="Arial" pitchFamily="34" charset="0"/>
                </a:rPr>
                <a:t>0</a:t>
              </a:r>
            </a:p>
          </p:txBody>
        </p:sp>
        <p:sp>
          <p:nvSpPr>
            <p:cNvPr id="245822" name="Rectangle 62"/>
            <p:cNvSpPr>
              <a:spLocks noChangeArrowheads="1"/>
            </p:cNvSpPr>
            <p:nvPr/>
          </p:nvSpPr>
          <p:spPr bwMode="auto">
            <a:xfrm>
              <a:off x="5308" y="3874"/>
              <a:ext cx="185"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b="1">
                  <a:latin typeface="Arial" pitchFamily="34" charset="0"/>
                </a:rPr>
                <a:t>2</a:t>
              </a:r>
            </a:p>
          </p:txBody>
        </p:sp>
        <p:sp>
          <p:nvSpPr>
            <p:cNvPr id="245823" name="Rectangle 63"/>
            <p:cNvSpPr>
              <a:spLocks noChangeArrowheads="1"/>
            </p:cNvSpPr>
            <p:nvPr/>
          </p:nvSpPr>
          <p:spPr bwMode="auto">
            <a:xfrm>
              <a:off x="2640" y="1104"/>
              <a:ext cx="1715" cy="368"/>
            </a:xfrm>
            <a:prstGeom prst="rect">
              <a:avLst/>
            </a:prstGeom>
            <a:noFill/>
            <a:ln w="12700">
              <a:noFill/>
              <a:miter lim="800000"/>
              <a:headEnd/>
              <a:tailEnd/>
            </a:ln>
            <a:effectLst/>
          </p:spPr>
          <p:txBody>
            <a:bodyPr wrap="none" lIns="90488" tIns="44450" rIns="90488" bIns="44450">
              <a:spAutoFit/>
            </a:bodyPr>
            <a:lstStyle/>
            <a:p>
              <a:pPr eaLnBrk="0" hangingPunct="0">
                <a:lnSpc>
                  <a:spcPct val="90000"/>
                </a:lnSpc>
              </a:pPr>
              <a:r>
                <a:rPr lang="en-US" b="1">
                  <a:solidFill>
                    <a:schemeClr val="tx2"/>
                  </a:solidFill>
                  <a:latin typeface="Arial" pitchFamily="34" charset="0"/>
                </a:rPr>
                <a:t>Hardwired  processors </a:t>
              </a:r>
            </a:p>
            <a:p>
              <a:pPr eaLnBrk="0" hangingPunct="0">
                <a:lnSpc>
                  <a:spcPct val="90000"/>
                </a:lnSpc>
              </a:pPr>
              <a:r>
                <a:rPr lang="en-US" b="1">
                  <a:solidFill>
                    <a:schemeClr val="tx2"/>
                  </a:solidFill>
                  <a:latin typeface="Arial" pitchFamily="34" charset="0"/>
                </a:rPr>
                <a:t> (ASIC , FPGA)</a:t>
              </a:r>
            </a:p>
          </p:txBody>
        </p:sp>
        <p:sp>
          <p:nvSpPr>
            <p:cNvPr id="245824" name="Line 64"/>
            <p:cNvSpPr>
              <a:spLocks noChangeShapeType="1"/>
            </p:cNvSpPr>
            <p:nvPr/>
          </p:nvSpPr>
          <p:spPr bwMode="auto">
            <a:xfrm>
              <a:off x="2544" y="1008"/>
              <a:ext cx="0" cy="672"/>
            </a:xfrm>
            <a:prstGeom prst="line">
              <a:avLst/>
            </a:prstGeom>
            <a:noFill/>
            <a:ln w="50800">
              <a:solidFill>
                <a:srgbClr val="F35B1B"/>
              </a:solidFill>
              <a:round/>
              <a:headEnd type="triangle" w="med" len="med"/>
              <a:tailEnd type="triangle" w="med" len="med"/>
            </a:ln>
            <a:effectLst/>
          </p:spPr>
          <p:txBody>
            <a:bodyPr wrap="none" anchor="ctr"/>
            <a:lstStyle/>
            <a:p>
              <a:endParaRPr lang="zh-CN" altLang="en-US"/>
            </a:p>
          </p:txBody>
        </p:sp>
        <p:sp>
          <p:nvSpPr>
            <p:cNvPr id="245825" name="Line 65"/>
            <p:cNvSpPr>
              <a:spLocks noChangeShapeType="1"/>
            </p:cNvSpPr>
            <p:nvPr/>
          </p:nvSpPr>
          <p:spPr bwMode="auto">
            <a:xfrm>
              <a:off x="3744" y="1680"/>
              <a:ext cx="0" cy="696"/>
            </a:xfrm>
            <a:prstGeom prst="line">
              <a:avLst/>
            </a:prstGeom>
            <a:noFill/>
            <a:ln w="50800">
              <a:solidFill>
                <a:srgbClr val="009900"/>
              </a:solidFill>
              <a:round/>
              <a:headEnd type="triangle" w="med" len="med"/>
              <a:tailEnd type="triangle" w="med" len="med"/>
            </a:ln>
            <a:effectLst/>
          </p:spPr>
          <p:txBody>
            <a:bodyPr wrap="none" anchor="ctr"/>
            <a:lstStyle/>
            <a:p>
              <a:endParaRPr lang="zh-CN" altLang="en-US"/>
            </a:p>
          </p:txBody>
        </p:sp>
        <p:sp>
          <p:nvSpPr>
            <p:cNvPr id="245826" name="Rectangle 66"/>
            <p:cNvSpPr>
              <a:spLocks noChangeArrowheads="1"/>
            </p:cNvSpPr>
            <p:nvPr/>
          </p:nvSpPr>
          <p:spPr bwMode="auto">
            <a:xfrm>
              <a:off x="4044" y="1976"/>
              <a:ext cx="1594" cy="368"/>
            </a:xfrm>
            <a:prstGeom prst="rect">
              <a:avLst/>
            </a:prstGeom>
            <a:noFill/>
            <a:ln w="25400">
              <a:noFill/>
              <a:miter lim="800000"/>
              <a:headEnd/>
              <a:tailEnd/>
            </a:ln>
            <a:effectLst/>
          </p:spPr>
          <p:txBody>
            <a:bodyPr wrap="none" lIns="90488" tIns="44450" rIns="90488" bIns="44450">
              <a:spAutoFit/>
            </a:bodyPr>
            <a:lstStyle/>
            <a:p>
              <a:pPr algn="ctr" eaLnBrk="0" hangingPunct="0">
                <a:lnSpc>
                  <a:spcPct val="90000"/>
                </a:lnSpc>
              </a:pPr>
              <a:r>
                <a:rPr lang="en-US" b="1">
                  <a:solidFill>
                    <a:srgbClr val="66FFFF"/>
                  </a:solidFill>
                  <a:latin typeface="Arial" pitchFamily="34" charset="0"/>
                </a:rPr>
                <a:t>Standard CPUs farms</a:t>
              </a:r>
            </a:p>
            <a:p>
              <a:pPr algn="ctr" eaLnBrk="0" hangingPunct="0">
                <a:lnSpc>
                  <a:spcPct val="90000"/>
                </a:lnSpc>
              </a:pPr>
              <a:r>
                <a:rPr lang="en-US" b="1">
                  <a:solidFill>
                    <a:srgbClr val="66FFFF"/>
                  </a:solidFill>
                  <a:latin typeface="Arial" pitchFamily="34" charset="0"/>
                </a:rPr>
                <a:t>&amp; Networks</a:t>
              </a:r>
              <a:endParaRPr lang="en-US" b="1">
                <a:solidFill>
                  <a:schemeClr val="tx2"/>
                </a:solidFill>
                <a:latin typeface="Arial" pitchFamily="34" charset="0"/>
              </a:endParaRPr>
            </a:p>
          </p:txBody>
        </p:sp>
        <p:sp>
          <p:nvSpPr>
            <p:cNvPr id="245827" name="Line 67"/>
            <p:cNvSpPr>
              <a:spLocks noChangeShapeType="1"/>
            </p:cNvSpPr>
            <p:nvPr/>
          </p:nvSpPr>
          <p:spPr bwMode="auto">
            <a:xfrm>
              <a:off x="4920" y="2404"/>
              <a:ext cx="0" cy="1288"/>
            </a:xfrm>
            <a:prstGeom prst="line">
              <a:avLst/>
            </a:prstGeom>
            <a:noFill/>
            <a:ln w="50800">
              <a:solidFill>
                <a:schemeClr val="accent2"/>
              </a:solidFill>
              <a:round/>
              <a:headEnd type="triangle" w="med" len="med"/>
              <a:tailEnd type="triangle" w="med" len="med"/>
            </a:ln>
            <a:effectLst/>
          </p:spPr>
          <p:txBody>
            <a:bodyPr wrap="none" anchor="ctr"/>
            <a:lstStyle/>
            <a:p>
              <a:endParaRPr lang="zh-CN" altLang="en-US"/>
            </a:p>
          </p:txBody>
        </p:sp>
        <p:sp>
          <p:nvSpPr>
            <p:cNvPr id="245828" name="Rectangle 68"/>
            <p:cNvSpPr>
              <a:spLocks noChangeArrowheads="1"/>
            </p:cNvSpPr>
            <p:nvPr/>
          </p:nvSpPr>
          <p:spPr bwMode="auto">
            <a:xfrm>
              <a:off x="1749" y="1457"/>
              <a:ext cx="657"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solidFill>
                    <a:schemeClr val="folHlink"/>
                  </a:solidFill>
                  <a:latin typeface="Arial" pitchFamily="34" charset="0"/>
                </a:rPr>
                <a:t>Level 1</a:t>
              </a:r>
              <a:endParaRPr lang="en-US" sz="2000" b="1">
                <a:latin typeface="Arial" pitchFamily="34" charset="0"/>
              </a:endParaRPr>
            </a:p>
          </p:txBody>
        </p:sp>
        <p:sp>
          <p:nvSpPr>
            <p:cNvPr id="245829" name="Rectangle 69"/>
            <p:cNvSpPr>
              <a:spLocks noChangeArrowheads="1"/>
            </p:cNvSpPr>
            <p:nvPr/>
          </p:nvSpPr>
          <p:spPr bwMode="auto">
            <a:xfrm>
              <a:off x="2544" y="1824"/>
              <a:ext cx="701"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solidFill>
                    <a:srgbClr val="FF0000"/>
                  </a:solidFill>
                  <a:latin typeface="Arial" pitchFamily="34" charset="0"/>
                </a:rPr>
                <a:t>Level  2</a:t>
              </a:r>
              <a:endParaRPr lang="en-US" sz="2000" b="1">
                <a:solidFill>
                  <a:schemeClr val="bg2"/>
                </a:solidFill>
                <a:latin typeface="Arial" pitchFamily="34" charset="0"/>
              </a:endParaRPr>
            </a:p>
          </p:txBody>
        </p:sp>
        <p:sp>
          <p:nvSpPr>
            <p:cNvPr id="245830" name="Rectangle 70"/>
            <p:cNvSpPr>
              <a:spLocks noChangeArrowheads="1"/>
            </p:cNvSpPr>
            <p:nvPr/>
          </p:nvSpPr>
          <p:spPr bwMode="auto">
            <a:xfrm>
              <a:off x="2592" y="2160"/>
              <a:ext cx="657"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solidFill>
                    <a:schemeClr val="accent1"/>
                  </a:solidFill>
                  <a:latin typeface="Arial" pitchFamily="34" charset="0"/>
                </a:rPr>
                <a:t>Level 3</a:t>
              </a:r>
              <a:endParaRPr lang="en-US" sz="2000" b="1">
                <a:latin typeface="Arial" pitchFamily="34" charset="0"/>
              </a:endParaRPr>
            </a:p>
          </p:txBody>
        </p:sp>
        <p:sp>
          <p:nvSpPr>
            <p:cNvPr id="245831" name="Rectangle 71"/>
            <p:cNvSpPr>
              <a:spLocks noChangeArrowheads="1"/>
            </p:cNvSpPr>
            <p:nvPr/>
          </p:nvSpPr>
          <p:spPr bwMode="auto">
            <a:xfrm>
              <a:off x="491" y="577"/>
              <a:ext cx="603"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latin typeface="Arial" pitchFamily="34" charset="0"/>
                </a:rPr>
                <a:t># / sec</a:t>
              </a:r>
            </a:p>
          </p:txBody>
        </p:sp>
        <p:sp>
          <p:nvSpPr>
            <p:cNvPr id="245832" name="Rectangle 72"/>
            <p:cNvSpPr>
              <a:spLocks noChangeArrowheads="1"/>
            </p:cNvSpPr>
            <p:nvPr/>
          </p:nvSpPr>
          <p:spPr bwMode="auto">
            <a:xfrm>
              <a:off x="351" y="946"/>
              <a:ext cx="470"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solidFill>
                    <a:schemeClr val="tx2"/>
                  </a:solidFill>
                  <a:latin typeface="Arial" pitchFamily="34" charset="0"/>
                </a:rPr>
                <a:t>QCD</a:t>
              </a:r>
            </a:p>
          </p:txBody>
        </p:sp>
        <p:sp>
          <p:nvSpPr>
            <p:cNvPr id="245833" name="Rectangle 73"/>
            <p:cNvSpPr>
              <a:spLocks noChangeArrowheads="1"/>
            </p:cNvSpPr>
            <p:nvPr/>
          </p:nvSpPr>
          <p:spPr bwMode="auto">
            <a:xfrm>
              <a:off x="397" y="2506"/>
              <a:ext cx="407"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solidFill>
                    <a:srgbClr val="66FFFF"/>
                  </a:solidFill>
                  <a:latin typeface="Arial" pitchFamily="34" charset="0"/>
                </a:rPr>
                <a:t>W,Z</a:t>
              </a:r>
            </a:p>
          </p:txBody>
        </p:sp>
        <p:sp>
          <p:nvSpPr>
            <p:cNvPr id="245834" name="Rectangle 74"/>
            <p:cNvSpPr>
              <a:spLocks noChangeArrowheads="1"/>
            </p:cNvSpPr>
            <p:nvPr/>
          </p:nvSpPr>
          <p:spPr bwMode="auto">
            <a:xfrm>
              <a:off x="397" y="2782"/>
              <a:ext cx="407"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solidFill>
                    <a:srgbClr val="66FFFF"/>
                  </a:solidFill>
                  <a:latin typeface="Arial" pitchFamily="34" charset="0"/>
                </a:rPr>
                <a:t>Top</a:t>
              </a:r>
            </a:p>
          </p:txBody>
        </p:sp>
        <p:sp>
          <p:nvSpPr>
            <p:cNvPr id="245835" name="Rectangle 75"/>
            <p:cNvSpPr>
              <a:spLocks noChangeArrowheads="1"/>
            </p:cNvSpPr>
            <p:nvPr/>
          </p:nvSpPr>
          <p:spPr bwMode="auto">
            <a:xfrm>
              <a:off x="321" y="3490"/>
              <a:ext cx="558"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solidFill>
                    <a:srgbClr val="FFFF00"/>
                  </a:solidFill>
                  <a:latin typeface="Arial" pitchFamily="34" charset="0"/>
                </a:rPr>
                <a:t>Higgs</a:t>
              </a:r>
              <a:endParaRPr lang="en-US" sz="2000" b="1">
                <a:solidFill>
                  <a:srgbClr val="CC0000"/>
                </a:solidFill>
                <a:latin typeface="Arial" pitchFamily="34" charset="0"/>
              </a:endParaRPr>
            </a:p>
          </p:txBody>
        </p:sp>
        <p:sp>
          <p:nvSpPr>
            <p:cNvPr id="245836" name="Rectangle 76"/>
            <p:cNvSpPr>
              <a:spLocks noChangeArrowheads="1"/>
            </p:cNvSpPr>
            <p:nvPr/>
          </p:nvSpPr>
          <p:spPr bwMode="auto">
            <a:xfrm>
              <a:off x="472" y="3106"/>
              <a:ext cx="256" cy="229"/>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2000" b="1">
                  <a:solidFill>
                    <a:srgbClr val="FFFF00"/>
                  </a:solidFill>
                  <a:latin typeface="Arial" pitchFamily="34" charset="0"/>
                </a:rPr>
                <a:t>Z’</a:t>
              </a:r>
            </a:p>
          </p:txBody>
        </p:sp>
        <p:sp>
          <p:nvSpPr>
            <p:cNvPr id="245837" name="Rectangle 77"/>
            <p:cNvSpPr>
              <a:spLocks noChangeArrowheads="1"/>
            </p:cNvSpPr>
            <p:nvPr/>
          </p:nvSpPr>
          <p:spPr bwMode="auto">
            <a:xfrm>
              <a:off x="1512" y="3648"/>
              <a:ext cx="392"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a:latin typeface="Arial" pitchFamily="34" charset="0"/>
                </a:rPr>
                <a:t>25ns</a:t>
              </a:r>
            </a:p>
          </p:txBody>
        </p:sp>
        <p:sp>
          <p:nvSpPr>
            <p:cNvPr id="245838" name="Rectangle 78"/>
            <p:cNvSpPr>
              <a:spLocks noChangeArrowheads="1"/>
            </p:cNvSpPr>
            <p:nvPr/>
          </p:nvSpPr>
          <p:spPr bwMode="auto">
            <a:xfrm>
              <a:off x="2232" y="3648"/>
              <a:ext cx="622"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a:latin typeface="Arial" pitchFamily="34" charset="0"/>
                </a:rPr>
                <a:t>few µsec</a:t>
              </a:r>
            </a:p>
          </p:txBody>
        </p:sp>
        <p:sp>
          <p:nvSpPr>
            <p:cNvPr id="245839" name="Rectangle 79"/>
            <p:cNvSpPr>
              <a:spLocks noChangeArrowheads="1"/>
            </p:cNvSpPr>
            <p:nvPr/>
          </p:nvSpPr>
          <p:spPr bwMode="auto">
            <a:xfrm>
              <a:off x="3519" y="3660"/>
              <a:ext cx="359"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a:latin typeface="Arial" pitchFamily="34" charset="0"/>
                </a:rPr>
                <a:t>~ms</a:t>
              </a:r>
            </a:p>
          </p:txBody>
        </p:sp>
        <p:sp>
          <p:nvSpPr>
            <p:cNvPr id="245840" name="Rectangle 80"/>
            <p:cNvSpPr>
              <a:spLocks noChangeArrowheads="1"/>
            </p:cNvSpPr>
            <p:nvPr/>
          </p:nvSpPr>
          <p:spPr bwMode="auto">
            <a:xfrm>
              <a:off x="5139" y="3624"/>
              <a:ext cx="445" cy="195"/>
            </a:xfrm>
            <a:prstGeom prst="rect">
              <a:avLst/>
            </a:prstGeom>
            <a:noFill/>
            <a:ln w="25400">
              <a:noFill/>
              <a:miter lim="800000"/>
              <a:headEnd/>
              <a:tailEnd/>
            </a:ln>
            <a:effectLst/>
          </p:spPr>
          <p:txBody>
            <a:bodyPr wrap="none" lIns="90488" tIns="44450" rIns="90488" bIns="44450">
              <a:spAutoFit/>
            </a:bodyPr>
            <a:lstStyle/>
            <a:p>
              <a:pPr eaLnBrk="0" hangingPunct="0">
                <a:lnSpc>
                  <a:spcPct val="90000"/>
                </a:lnSpc>
              </a:pPr>
              <a:r>
                <a:rPr lang="en-US" sz="1600">
                  <a:latin typeface="Arial" pitchFamily="34" charset="0"/>
                </a:rPr>
                <a:t>&gt; Sec</a:t>
              </a:r>
            </a:p>
          </p:txBody>
        </p:sp>
        <p:sp>
          <p:nvSpPr>
            <p:cNvPr id="245841" name="Line 81"/>
            <p:cNvSpPr>
              <a:spLocks noChangeShapeType="1"/>
            </p:cNvSpPr>
            <p:nvPr/>
          </p:nvSpPr>
          <p:spPr bwMode="auto">
            <a:xfrm>
              <a:off x="600" y="1208"/>
              <a:ext cx="0" cy="1088"/>
            </a:xfrm>
            <a:prstGeom prst="line">
              <a:avLst/>
            </a:prstGeom>
            <a:noFill/>
            <a:ln w="25400">
              <a:solidFill>
                <a:schemeClr val="tx2"/>
              </a:solidFill>
              <a:round/>
              <a:headEnd/>
              <a:tailEnd type="triangle" w="med" len="med"/>
            </a:ln>
            <a:effectLst/>
          </p:spPr>
          <p:txBody>
            <a:bodyPr wrap="none" anchor="ctr"/>
            <a:lstStyle/>
            <a:p>
              <a:endParaRPr lang="zh-CN" altLang="en-US"/>
            </a:p>
          </p:txBody>
        </p:sp>
        <p:sp>
          <p:nvSpPr>
            <p:cNvPr id="245842" name="Text Box 82"/>
            <p:cNvSpPr txBox="1">
              <a:spLocks noChangeArrowheads="1"/>
            </p:cNvSpPr>
            <p:nvPr/>
          </p:nvSpPr>
          <p:spPr bwMode="auto">
            <a:xfrm>
              <a:off x="3745" y="3072"/>
              <a:ext cx="898" cy="404"/>
            </a:xfrm>
            <a:prstGeom prst="rect">
              <a:avLst/>
            </a:prstGeom>
            <a:noFill/>
            <a:ln w="9525">
              <a:noFill/>
              <a:miter lim="800000"/>
              <a:headEnd/>
              <a:tailEnd/>
            </a:ln>
            <a:effectLst/>
          </p:spPr>
          <p:txBody>
            <a:bodyPr wrap="none">
              <a:spAutoFit/>
            </a:bodyPr>
            <a:lstStyle/>
            <a:p>
              <a:pPr algn="ctr" eaLnBrk="0" hangingPunct="0">
                <a:lnSpc>
                  <a:spcPct val="90000"/>
                </a:lnSpc>
              </a:pPr>
              <a:r>
                <a:rPr lang="en-US" sz="2000" b="1">
                  <a:solidFill>
                    <a:srgbClr val="009900"/>
                  </a:solidFill>
                  <a:latin typeface="Arial" pitchFamily="34" charset="0"/>
                </a:rPr>
                <a:t>Recorded </a:t>
              </a:r>
            </a:p>
            <a:p>
              <a:pPr algn="ctr" eaLnBrk="0" hangingPunct="0">
                <a:lnSpc>
                  <a:spcPct val="90000"/>
                </a:lnSpc>
              </a:pPr>
              <a:r>
                <a:rPr lang="en-US" sz="2000" b="1">
                  <a:solidFill>
                    <a:srgbClr val="009900"/>
                  </a:solidFill>
                  <a:latin typeface="Arial" pitchFamily="34" charset="0"/>
                </a:rPr>
                <a:t>Events</a:t>
              </a:r>
              <a:endParaRPr lang="en-GB" altLang="zh-CN" sz="2000" b="1">
                <a:solidFill>
                  <a:srgbClr val="009900"/>
                </a:solidFill>
                <a:latin typeface="Arial" pitchFamily="34" charset="0"/>
              </a:endParaRPr>
            </a:p>
          </p:txBody>
        </p:sp>
        <p:sp>
          <p:nvSpPr>
            <p:cNvPr id="245843" name="Rectangle 83"/>
            <p:cNvSpPr>
              <a:spLocks noChangeArrowheads="1"/>
            </p:cNvSpPr>
            <p:nvPr/>
          </p:nvSpPr>
          <p:spPr bwMode="auto">
            <a:xfrm>
              <a:off x="3312" y="1680"/>
              <a:ext cx="336" cy="720"/>
            </a:xfrm>
            <a:prstGeom prst="rect">
              <a:avLst/>
            </a:prstGeom>
            <a:gradFill rotWithShape="0">
              <a:gsLst>
                <a:gs pos="0">
                  <a:srgbClr val="FF3399"/>
                </a:gs>
                <a:gs pos="25000">
                  <a:srgbClr val="FF6633"/>
                </a:gs>
                <a:gs pos="50000">
                  <a:srgbClr val="FFFF00"/>
                </a:gs>
                <a:gs pos="75000">
                  <a:srgbClr val="01A78F"/>
                </a:gs>
                <a:gs pos="100000">
                  <a:srgbClr val="3366FF"/>
                </a:gs>
              </a:gsLst>
              <a:lin ang="5400000" scaled="1"/>
            </a:gradFill>
            <a:ln w="9525">
              <a:solidFill>
                <a:schemeClr val="bg1"/>
              </a:solidFill>
              <a:miter lim="800000"/>
              <a:headEnd/>
              <a:tailEnd/>
            </a:ln>
            <a:effectLst/>
          </p:spPr>
          <p:txBody>
            <a:bodyPr wrap="none" anchor="ctr"/>
            <a:lstStyle/>
            <a:p>
              <a:endParaRPr lang="zh-CN" altLang="en-US"/>
            </a:p>
          </p:txBody>
        </p:sp>
        <p:sp>
          <p:nvSpPr>
            <p:cNvPr id="245844" name="Text Box 84"/>
            <p:cNvSpPr txBox="1">
              <a:spLocks noChangeArrowheads="1"/>
            </p:cNvSpPr>
            <p:nvPr/>
          </p:nvSpPr>
          <p:spPr bwMode="auto">
            <a:xfrm>
              <a:off x="3360" y="1728"/>
              <a:ext cx="220" cy="577"/>
            </a:xfrm>
            <a:prstGeom prst="rect">
              <a:avLst/>
            </a:prstGeom>
            <a:noFill/>
            <a:ln w="9525">
              <a:noFill/>
              <a:miter lim="800000"/>
              <a:headEnd/>
              <a:tailEnd/>
            </a:ln>
            <a:effectLst/>
          </p:spPr>
          <p:txBody>
            <a:bodyPr wrap="none">
              <a:spAutoFit/>
            </a:bodyPr>
            <a:lstStyle/>
            <a:p>
              <a:pPr algn="ctr" eaLnBrk="0" hangingPunct="0"/>
              <a:r>
                <a:rPr lang="fr-FR" b="1">
                  <a:latin typeface="Arial" pitchFamily="34" charset="0"/>
                </a:rPr>
                <a:t>H</a:t>
              </a:r>
              <a:br>
                <a:rPr lang="fr-FR" b="1">
                  <a:latin typeface="Arial" pitchFamily="34" charset="0"/>
                </a:rPr>
              </a:br>
              <a:r>
                <a:rPr lang="fr-FR" b="1">
                  <a:latin typeface="Arial" pitchFamily="34" charset="0"/>
                </a:rPr>
                <a:t>L</a:t>
              </a:r>
              <a:br>
                <a:rPr lang="fr-FR" b="1">
                  <a:latin typeface="Arial" pitchFamily="34" charset="0"/>
                </a:rPr>
              </a:br>
              <a:r>
                <a:rPr lang="fr-FR" b="1">
                  <a:latin typeface="Arial" pitchFamily="34" charset="0"/>
                </a:rPr>
                <a:t>T</a:t>
              </a:r>
              <a:endParaRPr lang="en-GB" altLang="zh-CN" b="1">
                <a:latin typeface="Arial" pitchFamily="34" charset="0"/>
              </a:endParaRPr>
            </a:p>
          </p:txBody>
        </p:sp>
      </p:grpSp>
      <p:sp>
        <p:nvSpPr>
          <p:cNvPr id="245845" name="Rectangle 85"/>
          <p:cNvSpPr>
            <a:spLocks noChangeArrowheads="1"/>
          </p:cNvSpPr>
          <p:nvPr/>
        </p:nvSpPr>
        <p:spPr bwMode="auto">
          <a:xfrm>
            <a:off x="7019925" y="1389063"/>
            <a:ext cx="169863" cy="366712"/>
          </a:xfrm>
          <a:prstGeom prst="rect">
            <a:avLst/>
          </a:prstGeom>
          <a:noFill/>
          <a:ln w="9525">
            <a:noFill/>
            <a:miter lim="800000"/>
            <a:headEnd/>
            <a:tailEnd/>
          </a:ln>
          <a:effectLst/>
        </p:spPr>
        <p:txBody>
          <a:bodyPr wrap="none">
            <a:spAutoFit/>
          </a:bodyPr>
          <a:lstStyle/>
          <a:p>
            <a:endParaRPr lang="fr-CA">
              <a:latin typeface="Arial" pitchFamily="34" charset="0"/>
            </a:endParaRPr>
          </a:p>
        </p:txBody>
      </p:sp>
      <p:graphicFrame>
        <p:nvGraphicFramePr>
          <p:cNvPr id="245846" name="Object 86"/>
          <p:cNvGraphicFramePr>
            <a:graphicFrameLocks noChangeAspect="1"/>
          </p:cNvGraphicFramePr>
          <p:nvPr/>
        </p:nvGraphicFramePr>
        <p:xfrm>
          <a:off x="6119813" y="533400"/>
          <a:ext cx="3024187" cy="2501900"/>
        </p:xfrm>
        <a:graphic>
          <a:graphicData uri="http://schemas.openxmlformats.org/presentationml/2006/ole">
            <mc:AlternateContent xmlns:mc="http://schemas.openxmlformats.org/markup-compatibility/2006">
              <mc:Choice xmlns:v="urn:schemas-microsoft-com:vml" Requires="v">
                <p:oleObj spid="_x0000_s526346" name="Photo Editor Photo" r:id="rId4" imgW="2857899" imgH="2180952" progId="">
                  <p:embed/>
                </p:oleObj>
              </mc:Choice>
              <mc:Fallback>
                <p:oleObj name="Photo Editor Photo" r:id="rId4" imgW="2857899" imgH="218095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9813" y="533400"/>
                        <a:ext cx="3024187" cy="250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45847" name="Text Box 87"/>
          <p:cNvSpPr txBox="1">
            <a:spLocks noChangeArrowheads="1"/>
          </p:cNvSpPr>
          <p:nvPr/>
        </p:nvSpPr>
        <p:spPr bwMode="auto">
          <a:xfrm>
            <a:off x="407988" y="500063"/>
            <a:ext cx="1682750" cy="366712"/>
          </a:xfrm>
          <a:prstGeom prst="rect">
            <a:avLst/>
          </a:prstGeom>
          <a:noFill/>
          <a:ln w="9525">
            <a:noFill/>
            <a:miter lim="800000"/>
            <a:headEnd/>
            <a:tailEnd/>
          </a:ln>
          <a:effectLst/>
        </p:spPr>
        <p:txBody>
          <a:bodyPr wrap="none">
            <a:spAutoFit/>
          </a:bodyPr>
          <a:lstStyle/>
          <a:p>
            <a:r>
              <a:rPr lang="fr-CA">
                <a:latin typeface="Arial" pitchFamily="34" charset="0"/>
              </a:rPr>
              <a:t>Production Rate</a:t>
            </a:r>
          </a:p>
        </p:txBody>
      </p:sp>
    </p:spTree>
    <p:extLst>
      <p:ext uri="{BB962C8B-B14F-4D97-AF65-F5344CB8AC3E}">
        <p14:creationId xmlns:p14="http://schemas.microsoft.com/office/powerpoint/2010/main" val="67902309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p:cNvPicPr>
            <a:picLocks noChangeArrowheads="1"/>
          </p:cNvPicPr>
          <p:nvPr/>
        </p:nvPicPr>
        <p:blipFill>
          <a:blip r:embed="rId3"/>
          <a:srcRect/>
          <a:stretch>
            <a:fillRect/>
          </a:stretch>
        </p:blipFill>
        <p:spPr bwMode="auto">
          <a:xfrm>
            <a:off x="96589" y="-27384"/>
            <a:ext cx="8651875" cy="6223000"/>
          </a:xfrm>
          <a:prstGeom prst="rect">
            <a:avLst/>
          </a:prstGeom>
          <a:noFill/>
          <a:ln w="9525">
            <a:noFill/>
            <a:miter lim="800000"/>
            <a:headEnd/>
            <a:tailEnd/>
          </a:ln>
          <a:effectLst/>
        </p:spPr>
      </p:pic>
      <p:sp>
        <p:nvSpPr>
          <p:cNvPr id="247811" name="Rectangle 3"/>
          <p:cNvSpPr>
            <a:spLocks noGrp="1" noRot="1" noChangeArrowheads="1"/>
          </p:cNvSpPr>
          <p:nvPr>
            <p:ph type="title"/>
          </p:nvPr>
        </p:nvSpPr>
        <p:spPr>
          <a:xfrm>
            <a:off x="1268413" y="188913"/>
            <a:ext cx="7875587" cy="633412"/>
          </a:xfrm>
        </p:spPr>
        <p:txBody>
          <a:bodyPr>
            <a:normAutofit fontScale="90000"/>
          </a:bodyPr>
          <a:lstStyle/>
          <a:p>
            <a:pPr algn="l"/>
            <a:r>
              <a:rPr lang="en-US" altLang="zh-CN" sz="3600" dirty="0" smtClean="0"/>
              <a:t>Trigger evolution </a:t>
            </a:r>
            <a:r>
              <a:rPr lang="zh-CN" altLang="fr-CA" sz="3600" dirty="0" smtClean="0"/>
              <a:t> </a:t>
            </a:r>
            <a:r>
              <a:rPr lang="fr-CA" sz="3600" dirty="0"/>
              <a:t>(Tevatron,LHC </a:t>
            </a:r>
            <a:r>
              <a:rPr lang="fr-CA" sz="3600" dirty="0">
                <a:latin typeface="Arial"/>
              </a:rPr>
              <a:t>…</a:t>
            </a:r>
            <a:r>
              <a:rPr lang="fr-CA" sz="3600" dirty="0"/>
              <a:t>)</a:t>
            </a:r>
          </a:p>
        </p:txBody>
      </p:sp>
      <p:sp>
        <p:nvSpPr>
          <p:cNvPr id="247812" name="Rectangle 4"/>
          <p:cNvSpPr>
            <a:spLocks noGrp="1" noChangeArrowheads="1"/>
          </p:cNvSpPr>
          <p:nvPr>
            <p:ph idx="1"/>
          </p:nvPr>
        </p:nvSpPr>
        <p:spPr>
          <a:xfrm>
            <a:off x="984250" y="1219200"/>
            <a:ext cx="7112000" cy="4530725"/>
          </a:xfrm>
        </p:spPr>
        <p:txBody>
          <a:bodyPr>
            <a:normAutofit lnSpcReduction="10000"/>
          </a:bodyPr>
          <a:lstStyle/>
          <a:p>
            <a:pPr eaLnBrk="0" hangingPunct="0">
              <a:lnSpc>
                <a:spcPct val="90000"/>
              </a:lnSpc>
              <a:buClrTx/>
              <a:buSzTx/>
              <a:buFont typeface="Wingdings" pitchFamily="2" charset="2"/>
              <a:buChar char="Ø"/>
            </a:pPr>
            <a:r>
              <a:rPr lang="en-US" sz="2000" b="1" dirty="0">
                <a:solidFill>
                  <a:srgbClr val="66FFFF"/>
                </a:solidFill>
                <a:effectLst/>
              </a:rPr>
              <a:t>Higher level trigger decisions are migrating to the lower levels </a:t>
            </a:r>
            <a:r>
              <a:rPr lang="en-US" sz="2000" b="1" dirty="0">
                <a:solidFill>
                  <a:srgbClr val="66FFFF"/>
                </a:solidFill>
                <a:effectLst/>
                <a:sym typeface="Wingdings" pitchFamily="2" charset="2"/>
              </a:rPr>
              <a:t></a:t>
            </a:r>
            <a:r>
              <a:rPr lang="en-US" sz="2000" b="1" dirty="0">
                <a:solidFill>
                  <a:schemeClr val="accent2"/>
                </a:solidFill>
                <a:effectLst/>
                <a:sym typeface="Wingdings" pitchFamily="2" charset="2"/>
              </a:rPr>
              <a:t> </a:t>
            </a:r>
            <a:r>
              <a:rPr lang="en-US" sz="2000" b="1" dirty="0">
                <a:solidFill>
                  <a:srgbClr val="FF33CC"/>
                </a:solidFill>
                <a:effectLst/>
              </a:rPr>
              <a:t>Software Migration is following functional migration</a:t>
            </a:r>
          </a:p>
          <a:p>
            <a:pPr lvl="1" eaLnBrk="0" hangingPunct="0">
              <a:lnSpc>
                <a:spcPct val="90000"/>
              </a:lnSpc>
              <a:buClr>
                <a:schemeClr val="tx1"/>
              </a:buClr>
              <a:buFont typeface="Wingdings" pitchFamily="2" charset="2"/>
              <a:buChar char="§"/>
            </a:pPr>
            <a:r>
              <a:rPr lang="en-US" sz="1800" dirty="0">
                <a:effectLst/>
              </a:rPr>
              <a:t>Correlations that used to be done at Level 2 or Level 3 in are now done at Level 1.</a:t>
            </a:r>
          </a:p>
          <a:p>
            <a:pPr lvl="1" eaLnBrk="0" hangingPunct="0">
              <a:lnSpc>
                <a:spcPct val="90000"/>
              </a:lnSpc>
              <a:buClr>
                <a:schemeClr val="tx1"/>
              </a:buClr>
              <a:buFont typeface="Wingdings" pitchFamily="2" charset="2"/>
              <a:buChar char="§"/>
            </a:pPr>
            <a:r>
              <a:rPr lang="en-US" sz="1800" dirty="0">
                <a:effectLst/>
              </a:rPr>
              <a:t>More complex trigger (impact parameter!) decisions at earlier times (HLT) </a:t>
            </a:r>
            <a:r>
              <a:rPr lang="en-US" sz="1800" dirty="0">
                <a:effectLst/>
                <a:sym typeface="Wingdings" pitchFamily="2" charset="2"/>
              </a:rPr>
              <a:t> </a:t>
            </a:r>
            <a:r>
              <a:rPr lang="en-US" sz="1800" dirty="0">
                <a:effectLst/>
              </a:rPr>
              <a:t>Less </a:t>
            </a:r>
            <a:r>
              <a:rPr lang="en-US" sz="1800" dirty="0" smtClean="0">
                <a:effectLst/>
              </a:rPr>
              <a:t>bandwidth </a:t>
            </a:r>
            <a:r>
              <a:rPr lang="en-US" sz="1800" dirty="0">
                <a:effectLst/>
              </a:rPr>
              <a:t>out of detector?</a:t>
            </a:r>
          </a:p>
          <a:p>
            <a:pPr eaLnBrk="0" hangingPunct="0">
              <a:lnSpc>
                <a:spcPct val="90000"/>
              </a:lnSpc>
              <a:buClrTx/>
              <a:buSzTx/>
              <a:buFont typeface="Wingdings" pitchFamily="2" charset="2"/>
              <a:buChar char="Ø"/>
            </a:pPr>
            <a:r>
              <a:rPr lang="fr-FR" sz="2000" b="1" dirty="0">
                <a:solidFill>
                  <a:srgbClr val="DDDDDD"/>
                </a:solidFill>
                <a:effectLst/>
              </a:rPr>
              <a:t>Boundaries</a:t>
            </a:r>
            <a:endParaRPr lang="fr-FR" sz="2000" b="1" dirty="0">
              <a:solidFill>
                <a:srgbClr val="CC0099"/>
              </a:solidFill>
              <a:effectLst/>
            </a:endParaRPr>
          </a:p>
          <a:p>
            <a:pPr lvl="1" eaLnBrk="0" hangingPunct="0">
              <a:lnSpc>
                <a:spcPct val="90000"/>
              </a:lnSpc>
              <a:buClr>
                <a:schemeClr val="tx2"/>
              </a:buClr>
              <a:buFont typeface="Wingdings" pitchFamily="2" charset="2"/>
              <a:buChar char="§"/>
            </a:pPr>
            <a:r>
              <a:rPr lang="fr-FR" sz="1800" dirty="0">
                <a:solidFill>
                  <a:schemeClr val="tx2"/>
                </a:solidFill>
                <a:effectLst/>
              </a:rPr>
              <a:t>L2 and L3 are merging into High Levels Triggers</a:t>
            </a:r>
          </a:p>
          <a:p>
            <a:pPr lvl="1" eaLnBrk="0" hangingPunct="0">
              <a:lnSpc>
                <a:spcPct val="90000"/>
              </a:lnSpc>
              <a:buClr>
                <a:schemeClr val="tx2"/>
              </a:buClr>
              <a:buFont typeface="Wingdings" pitchFamily="2" charset="2"/>
              <a:buChar char="§"/>
            </a:pPr>
            <a:r>
              <a:rPr lang="fr-FR" sz="1800" dirty="0">
                <a:solidFill>
                  <a:schemeClr val="tx2"/>
                </a:solidFill>
                <a:effectLst/>
              </a:rPr>
              <a:t>DAQ and trigger data flow are merging</a:t>
            </a:r>
          </a:p>
          <a:p>
            <a:pPr lvl="1" eaLnBrk="0" hangingPunct="0">
              <a:lnSpc>
                <a:spcPct val="90000"/>
              </a:lnSpc>
              <a:buClr>
                <a:schemeClr val="tx2"/>
              </a:buClr>
              <a:buFont typeface="Wingdings" pitchFamily="2" charset="2"/>
              <a:buChar char="§"/>
            </a:pPr>
            <a:r>
              <a:rPr lang="fr-FR" sz="1800" dirty="0">
                <a:solidFill>
                  <a:schemeClr val="tx2"/>
                </a:solidFill>
                <a:effectLst/>
              </a:rPr>
              <a:t>On-line and off-line boundaries are flexible</a:t>
            </a:r>
          </a:p>
          <a:p>
            <a:pPr eaLnBrk="0" hangingPunct="0">
              <a:lnSpc>
                <a:spcPct val="90000"/>
              </a:lnSpc>
              <a:buClrTx/>
              <a:buSzTx/>
              <a:buFont typeface="Wingdings" pitchFamily="2" charset="2"/>
              <a:buChar char="Ø"/>
            </a:pPr>
            <a:r>
              <a:rPr lang="en-US" sz="2000" b="1" dirty="0">
                <a:solidFill>
                  <a:srgbClr val="FFFF00"/>
                </a:solidFill>
                <a:effectLst/>
              </a:rPr>
              <a:t>Recent Developments in Electronics</a:t>
            </a:r>
            <a:endParaRPr lang="en-US" sz="2000" b="1" dirty="0">
              <a:solidFill>
                <a:srgbClr val="009900"/>
              </a:solidFill>
              <a:effectLst/>
            </a:endParaRPr>
          </a:p>
          <a:p>
            <a:pPr lvl="1" eaLnBrk="0" hangingPunct="0">
              <a:lnSpc>
                <a:spcPct val="90000"/>
              </a:lnSpc>
              <a:buClr>
                <a:schemeClr val="tx1"/>
              </a:buClr>
              <a:buFont typeface="Wingdings" pitchFamily="2" charset="2"/>
              <a:buChar char="§"/>
            </a:pPr>
            <a:r>
              <a:rPr lang="en-US" sz="1800" dirty="0">
                <a:effectLst/>
              </a:rPr>
              <a:t>Line between software and hardware is blurring</a:t>
            </a:r>
          </a:p>
          <a:p>
            <a:pPr lvl="1" eaLnBrk="0" hangingPunct="0">
              <a:lnSpc>
                <a:spcPct val="90000"/>
              </a:lnSpc>
              <a:buClr>
                <a:schemeClr val="tx1"/>
              </a:buClr>
              <a:buFont typeface="Wingdings" pitchFamily="2" charset="2"/>
              <a:buChar char="§"/>
            </a:pPr>
            <a:r>
              <a:rPr lang="en-US" sz="1800" dirty="0">
                <a:effectLst/>
              </a:rPr>
              <a:t>Complex Algorithms in hardware (FPGAs)</a:t>
            </a:r>
          </a:p>
          <a:p>
            <a:pPr lvl="1" eaLnBrk="0" hangingPunct="0">
              <a:lnSpc>
                <a:spcPct val="90000"/>
              </a:lnSpc>
              <a:buClr>
                <a:schemeClr val="tx1"/>
              </a:buClr>
              <a:buFont typeface="Wingdings" pitchFamily="2" charset="2"/>
              <a:buChar char="§"/>
            </a:pPr>
            <a:r>
              <a:rPr lang="en-US" sz="1800" dirty="0">
                <a:effectLst/>
              </a:rPr>
              <a:t>Possible to have logic designs change after board layout</a:t>
            </a:r>
          </a:p>
          <a:p>
            <a:pPr lvl="1" eaLnBrk="0" hangingPunct="0">
              <a:lnSpc>
                <a:spcPct val="90000"/>
              </a:lnSpc>
              <a:buClr>
                <a:schemeClr val="tx1"/>
              </a:buClr>
              <a:buFont typeface="Wingdings" pitchFamily="2" charset="2"/>
              <a:buChar char="§"/>
            </a:pPr>
            <a:r>
              <a:rPr lang="en-US" sz="1800" dirty="0">
                <a:effectLst/>
              </a:rPr>
              <a:t>Fully commercial components for high levels.</a:t>
            </a:r>
          </a:p>
          <a:p>
            <a:pPr eaLnBrk="0" hangingPunct="0">
              <a:lnSpc>
                <a:spcPct val="90000"/>
              </a:lnSpc>
              <a:buClrTx/>
              <a:buSzTx/>
              <a:buFont typeface="Wingdings" pitchFamily="2" charset="2"/>
              <a:buNone/>
            </a:pPr>
            <a:endParaRPr lang="en-US" sz="1800" b="1" dirty="0">
              <a:effectLst/>
            </a:endParaRPr>
          </a:p>
          <a:p>
            <a:pPr marL="0" indent="0" eaLnBrk="0" hangingPunct="0">
              <a:lnSpc>
                <a:spcPct val="90000"/>
              </a:lnSpc>
              <a:buClrTx/>
              <a:buSzTx/>
              <a:buNone/>
            </a:pPr>
            <a:endParaRPr lang="en-US" sz="2000" b="1" dirty="0">
              <a:effectLst/>
            </a:endParaRPr>
          </a:p>
          <a:p>
            <a:pPr lvl="1" eaLnBrk="0" hangingPunct="0">
              <a:lnSpc>
                <a:spcPct val="90000"/>
              </a:lnSpc>
              <a:buFont typeface="Wingdings" pitchFamily="2" charset="2"/>
              <a:buNone/>
            </a:pPr>
            <a:endParaRPr lang="en-US" sz="1800" dirty="0">
              <a:effectLst/>
              <a:latin typeface="Arial" pitchFamily="34" charset="0"/>
            </a:endParaRPr>
          </a:p>
          <a:p>
            <a:pPr>
              <a:lnSpc>
                <a:spcPct val="90000"/>
              </a:lnSpc>
            </a:pPr>
            <a:endParaRPr lang="fr-CA" sz="2800" dirty="0"/>
          </a:p>
        </p:txBody>
      </p:sp>
      <p:sp>
        <p:nvSpPr>
          <p:cNvPr id="28" name="日期占位符 3"/>
          <p:cNvSpPr>
            <a:spLocks noGrp="1"/>
          </p:cNvSpPr>
          <p:nvPr>
            <p:ph type="dt" sz="half" idx="10"/>
          </p:nvPr>
        </p:nvSpPr>
        <p:spPr/>
        <p:txBody>
          <a:bodyPr/>
          <a:lstStyle/>
          <a:p>
            <a:r>
              <a:rPr lang="en-US" altLang="zh-CN" smtClean="0"/>
              <a:t>2014-7-18 IHEP</a:t>
            </a:r>
            <a:endParaRPr lang="en-US" altLang="zh-CN"/>
          </a:p>
        </p:txBody>
      </p:sp>
      <p:sp>
        <p:nvSpPr>
          <p:cNvPr id="30" name="页脚占位符 5"/>
          <p:cNvSpPr>
            <a:spLocks noGrp="1"/>
          </p:cNvSpPr>
          <p:nvPr>
            <p:ph type="ftr" sz="quarter" idx="11"/>
          </p:nvPr>
        </p:nvSpPr>
        <p:spPr/>
        <p:txBody>
          <a:bodyPr/>
          <a:lstStyle/>
          <a:p>
            <a:r>
              <a:rPr lang="pt-BR" altLang="zh-CN" smtClean="0"/>
              <a:t>Z.-A. LIU     EPC Seminar</a:t>
            </a:r>
            <a:endParaRPr lang="en-US" altLang="zh-CN"/>
          </a:p>
        </p:txBody>
      </p:sp>
      <p:sp>
        <p:nvSpPr>
          <p:cNvPr id="29" name="灯片编号占位符 4"/>
          <p:cNvSpPr>
            <a:spLocks noGrp="1"/>
          </p:cNvSpPr>
          <p:nvPr>
            <p:ph type="sldNum" sz="quarter" idx="12"/>
          </p:nvPr>
        </p:nvSpPr>
        <p:spPr/>
        <p:txBody>
          <a:bodyPr/>
          <a:lstStyle/>
          <a:p>
            <a:fld id="{252576BD-970D-46A3-9CA8-DCFF0EB33B75}" type="slidenum">
              <a:rPr lang="en-US" altLang="zh-CN"/>
              <a:pPr/>
              <a:t>77</a:t>
            </a:fld>
            <a:endParaRPr lang="en-US" altLang="zh-CN"/>
          </a:p>
        </p:txBody>
      </p:sp>
      <p:sp>
        <p:nvSpPr>
          <p:cNvPr id="247813" name="Rectangle 5"/>
          <p:cNvSpPr>
            <a:spLocks noChangeArrowheads="1"/>
          </p:cNvSpPr>
          <p:nvPr/>
        </p:nvSpPr>
        <p:spPr bwMode="auto">
          <a:xfrm>
            <a:off x="371475" y="3040063"/>
            <a:ext cx="171450" cy="366712"/>
          </a:xfrm>
          <a:prstGeom prst="rect">
            <a:avLst/>
          </a:prstGeom>
          <a:noFill/>
          <a:ln w="9525">
            <a:noFill/>
            <a:miter lim="800000"/>
            <a:headEnd/>
            <a:tailEnd/>
          </a:ln>
          <a:effectLst/>
        </p:spPr>
        <p:txBody>
          <a:bodyPr wrap="none">
            <a:spAutoFit/>
          </a:bodyPr>
          <a:lstStyle/>
          <a:p>
            <a:endParaRPr lang="fr-CA">
              <a:latin typeface="Arial" pitchFamily="34" charset="0"/>
            </a:endParaRPr>
          </a:p>
        </p:txBody>
      </p:sp>
      <p:grpSp>
        <p:nvGrpSpPr>
          <p:cNvPr id="2" name="Group 6"/>
          <p:cNvGrpSpPr>
            <a:grpSpLocks/>
          </p:cNvGrpSpPr>
          <p:nvPr/>
        </p:nvGrpSpPr>
        <p:grpSpPr bwMode="auto">
          <a:xfrm>
            <a:off x="7877175" y="2057400"/>
            <a:ext cx="1135063" cy="4203700"/>
            <a:chOff x="5040" y="617"/>
            <a:chExt cx="774" cy="2648"/>
          </a:xfrm>
        </p:grpSpPr>
        <p:sp>
          <p:nvSpPr>
            <p:cNvPr id="247815" name="Line 7"/>
            <p:cNvSpPr>
              <a:spLocks noChangeShapeType="1"/>
            </p:cNvSpPr>
            <p:nvPr/>
          </p:nvSpPr>
          <p:spPr bwMode="auto">
            <a:xfrm>
              <a:off x="5424" y="617"/>
              <a:ext cx="0" cy="471"/>
            </a:xfrm>
            <a:prstGeom prst="line">
              <a:avLst/>
            </a:prstGeom>
            <a:noFill/>
            <a:ln w="12700">
              <a:solidFill>
                <a:schemeClr val="bg2"/>
              </a:solidFill>
              <a:round/>
              <a:headEnd type="none" w="sm" len="sm"/>
              <a:tailEnd type="none" w="sm" len="sm"/>
            </a:ln>
            <a:effectLst/>
          </p:spPr>
          <p:txBody>
            <a:bodyPr wrap="none" anchor="ctr"/>
            <a:lstStyle/>
            <a:p>
              <a:endParaRPr lang="zh-CN" altLang="en-US"/>
            </a:p>
          </p:txBody>
        </p:sp>
        <p:sp>
          <p:nvSpPr>
            <p:cNvPr id="247816" name="Line 8"/>
            <p:cNvSpPr>
              <a:spLocks noChangeShapeType="1"/>
            </p:cNvSpPr>
            <p:nvPr/>
          </p:nvSpPr>
          <p:spPr bwMode="auto">
            <a:xfrm>
              <a:off x="5328" y="713"/>
              <a:ext cx="0" cy="279"/>
            </a:xfrm>
            <a:prstGeom prst="line">
              <a:avLst/>
            </a:prstGeom>
            <a:noFill/>
            <a:ln w="12700">
              <a:solidFill>
                <a:schemeClr val="folHlink"/>
              </a:solidFill>
              <a:round/>
              <a:headEnd type="none" w="sm" len="sm"/>
              <a:tailEnd type="none" w="sm" len="sm"/>
            </a:ln>
            <a:effectLst/>
          </p:spPr>
          <p:txBody>
            <a:bodyPr wrap="none" anchor="ctr"/>
            <a:lstStyle/>
            <a:p>
              <a:endParaRPr lang="zh-CN" altLang="en-US"/>
            </a:p>
          </p:txBody>
        </p:sp>
        <p:sp>
          <p:nvSpPr>
            <p:cNvPr id="247817" name="Line 9"/>
            <p:cNvSpPr>
              <a:spLocks noChangeShapeType="1"/>
            </p:cNvSpPr>
            <p:nvPr/>
          </p:nvSpPr>
          <p:spPr bwMode="auto">
            <a:xfrm>
              <a:off x="5045" y="996"/>
              <a:ext cx="279" cy="0"/>
            </a:xfrm>
            <a:prstGeom prst="line">
              <a:avLst/>
            </a:prstGeom>
            <a:noFill/>
            <a:ln w="12700">
              <a:solidFill>
                <a:schemeClr val="folHlink"/>
              </a:solidFill>
              <a:round/>
              <a:headEnd type="none" w="sm" len="sm"/>
              <a:tailEnd type="none" w="sm" len="sm"/>
            </a:ln>
            <a:effectLst/>
          </p:spPr>
          <p:txBody>
            <a:bodyPr wrap="none" anchor="ctr"/>
            <a:lstStyle/>
            <a:p>
              <a:endParaRPr lang="zh-CN" altLang="en-US"/>
            </a:p>
          </p:txBody>
        </p:sp>
        <p:sp>
          <p:nvSpPr>
            <p:cNvPr id="247818" name="Line 10"/>
            <p:cNvSpPr>
              <a:spLocks noChangeShapeType="1"/>
            </p:cNvSpPr>
            <p:nvPr/>
          </p:nvSpPr>
          <p:spPr bwMode="auto">
            <a:xfrm>
              <a:off x="5045" y="708"/>
              <a:ext cx="279" cy="0"/>
            </a:xfrm>
            <a:prstGeom prst="line">
              <a:avLst/>
            </a:prstGeom>
            <a:noFill/>
            <a:ln w="12700">
              <a:solidFill>
                <a:schemeClr val="bg2"/>
              </a:solidFill>
              <a:round/>
              <a:headEnd type="none" w="sm" len="sm"/>
              <a:tailEnd type="none" w="sm" len="sm"/>
            </a:ln>
            <a:effectLst/>
          </p:spPr>
          <p:txBody>
            <a:bodyPr wrap="none" anchor="ctr"/>
            <a:lstStyle/>
            <a:p>
              <a:endParaRPr lang="zh-CN" altLang="en-US"/>
            </a:p>
          </p:txBody>
        </p:sp>
        <p:sp>
          <p:nvSpPr>
            <p:cNvPr id="247819" name="Line 11"/>
            <p:cNvSpPr>
              <a:spLocks noChangeShapeType="1"/>
            </p:cNvSpPr>
            <p:nvPr/>
          </p:nvSpPr>
          <p:spPr bwMode="auto">
            <a:xfrm>
              <a:off x="5040" y="713"/>
              <a:ext cx="0" cy="279"/>
            </a:xfrm>
            <a:prstGeom prst="line">
              <a:avLst/>
            </a:prstGeom>
            <a:noFill/>
            <a:ln w="12700">
              <a:solidFill>
                <a:schemeClr val="bg2"/>
              </a:solidFill>
              <a:round/>
              <a:headEnd type="none" w="sm" len="sm"/>
              <a:tailEnd type="none" w="sm" len="sm"/>
            </a:ln>
            <a:effectLst/>
          </p:spPr>
          <p:txBody>
            <a:bodyPr wrap="none" anchor="ctr"/>
            <a:lstStyle/>
            <a:p>
              <a:endParaRPr lang="zh-CN" altLang="en-US"/>
            </a:p>
          </p:txBody>
        </p:sp>
        <p:sp>
          <p:nvSpPr>
            <p:cNvPr id="247820" name="Line 12"/>
            <p:cNvSpPr>
              <a:spLocks noChangeShapeType="1"/>
            </p:cNvSpPr>
            <p:nvPr/>
          </p:nvSpPr>
          <p:spPr bwMode="auto">
            <a:xfrm>
              <a:off x="5045" y="1092"/>
              <a:ext cx="375" cy="0"/>
            </a:xfrm>
            <a:prstGeom prst="line">
              <a:avLst/>
            </a:prstGeom>
            <a:noFill/>
            <a:ln w="12700">
              <a:solidFill>
                <a:schemeClr val="bg2"/>
              </a:solidFill>
              <a:round/>
              <a:headEnd type="none" w="sm" len="sm"/>
              <a:tailEnd type="none" w="sm" len="sm"/>
            </a:ln>
            <a:effectLst/>
          </p:spPr>
          <p:txBody>
            <a:bodyPr wrap="none" anchor="ctr"/>
            <a:lstStyle/>
            <a:p>
              <a:endParaRPr lang="zh-CN" altLang="en-US"/>
            </a:p>
          </p:txBody>
        </p:sp>
        <p:sp>
          <p:nvSpPr>
            <p:cNvPr id="247821" name="Line 13"/>
            <p:cNvSpPr>
              <a:spLocks noChangeShapeType="1"/>
            </p:cNvSpPr>
            <p:nvPr/>
          </p:nvSpPr>
          <p:spPr bwMode="auto">
            <a:xfrm>
              <a:off x="5045" y="1284"/>
              <a:ext cx="279" cy="0"/>
            </a:xfrm>
            <a:prstGeom prst="line">
              <a:avLst/>
            </a:prstGeom>
            <a:noFill/>
            <a:ln w="12700">
              <a:solidFill>
                <a:schemeClr val="bg2"/>
              </a:solidFill>
              <a:round/>
              <a:headEnd type="none" w="sm" len="sm"/>
              <a:tailEnd type="none" w="sm" len="sm"/>
            </a:ln>
            <a:effectLst/>
          </p:spPr>
          <p:txBody>
            <a:bodyPr wrap="none" anchor="ctr"/>
            <a:lstStyle/>
            <a:p>
              <a:endParaRPr lang="zh-CN" altLang="en-US"/>
            </a:p>
          </p:txBody>
        </p:sp>
        <p:sp>
          <p:nvSpPr>
            <p:cNvPr id="247822" name="Line 14"/>
            <p:cNvSpPr>
              <a:spLocks noChangeShapeType="1"/>
            </p:cNvSpPr>
            <p:nvPr/>
          </p:nvSpPr>
          <p:spPr bwMode="auto">
            <a:xfrm flipV="1">
              <a:off x="5424" y="1185"/>
              <a:ext cx="0" cy="1591"/>
            </a:xfrm>
            <a:prstGeom prst="line">
              <a:avLst/>
            </a:prstGeom>
            <a:noFill/>
            <a:ln w="12700">
              <a:solidFill>
                <a:schemeClr val="bg2"/>
              </a:solidFill>
              <a:round/>
              <a:headEnd type="none" w="sm" len="sm"/>
              <a:tailEnd type="none" w="sm" len="sm"/>
            </a:ln>
            <a:effectLst/>
          </p:spPr>
          <p:txBody>
            <a:bodyPr wrap="none" anchor="ctr"/>
            <a:lstStyle/>
            <a:p>
              <a:endParaRPr lang="zh-CN" altLang="en-US"/>
            </a:p>
          </p:txBody>
        </p:sp>
        <p:sp>
          <p:nvSpPr>
            <p:cNvPr id="247823" name="Line 15"/>
            <p:cNvSpPr>
              <a:spLocks noChangeShapeType="1"/>
            </p:cNvSpPr>
            <p:nvPr/>
          </p:nvSpPr>
          <p:spPr bwMode="auto">
            <a:xfrm>
              <a:off x="5045" y="2676"/>
              <a:ext cx="279" cy="0"/>
            </a:xfrm>
            <a:prstGeom prst="line">
              <a:avLst/>
            </a:prstGeom>
            <a:noFill/>
            <a:ln w="12700">
              <a:solidFill>
                <a:schemeClr val="folHlink"/>
              </a:solidFill>
              <a:round/>
              <a:headEnd type="none" w="sm" len="sm"/>
              <a:tailEnd type="none" w="sm" len="sm"/>
            </a:ln>
            <a:effectLst/>
          </p:spPr>
          <p:txBody>
            <a:bodyPr wrap="none" anchor="ctr"/>
            <a:lstStyle/>
            <a:p>
              <a:endParaRPr lang="zh-CN" altLang="en-US"/>
            </a:p>
          </p:txBody>
        </p:sp>
        <p:sp>
          <p:nvSpPr>
            <p:cNvPr id="247824" name="Line 16"/>
            <p:cNvSpPr>
              <a:spLocks noChangeShapeType="1"/>
            </p:cNvSpPr>
            <p:nvPr/>
          </p:nvSpPr>
          <p:spPr bwMode="auto">
            <a:xfrm flipV="1">
              <a:off x="5328" y="1281"/>
              <a:ext cx="0" cy="1399"/>
            </a:xfrm>
            <a:prstGeom prst="line">
              <a:avLst/>
            </a:prstGeom>
            <a:noFill/>
            <a:ln w="12700">
              <a:solidFill>
                <a:schemeClr val="folHlink"/>
              </a:solidFill>
              <a:round/>
              <a:headEnd type="none" w="sm" len="sm"/>
              <a:tailEnd type="none" w="sm" len="sm"/>
            </a:ln>
            <a:effectLst/>
          </p:spPr>
          <p:txBody>
            <a:bodyPr wrap="none" anchor="ctr"/>
            <a:lstStyle/>
            <a:p>
              <a:endParaRPr lang="zh-CN" altLang="en-US"/>
            </a:p>
          </p:txBody>
        </p:sp>
        <p:sp>
          <p:nvSpPr>
            <p:cNvPr id="247825" name="Line 17"/>
            <p:cNvSpPr>
              <a:spLocks noChangeShapeType="1"/>
            </p:cNvSpPr>
            <p:nvPr/>
          </p:nvSpPr>
          <p:spPr bwMode="auto">
            <a:xfrm flipV="1">
              <a:off x="5040" y="1281"/>
              <a:ext cx="0" cy="1399"/>
            </a:xfrm>
            <a:prstGeom prst="line">
              <a:avLst/>
            </a:prstGeom>
            <a:noFill/>
            <a:ln w="12700">
              <a:solidFill>
                <a:schemeClr val="bg2"/>
              </a:solidFill>
              <a:round/>
              <a:headEnd type="none" w="sm" len="sm"/>
              <a:tailEnd type="none" w="sm" len="sm"/>
            </a:ln>
            <a:effectLst/>
          </p:spPr>
          <p:txBody>
            <a:bodyPr wrap="none" anchor="ctr"/>
            <a:lstStyle/>
            <a:p>
              <a:endParaRPr lang="zh-CN" altLang="en-US"/>
            </a:p>
          </p:txBody>
        </p:sp>
        <p:sp>
          <p:nvSpPr>
            <p:cNvPr id="247826" name="Line 18"/>
            <p:cNvSpPr>
              <a:spLocks noChangeShapeType="1"/>
            </p:cNvSpPr>
            <p:nvPr/>
          </p:nvSpPr>
          <p:spPr bwMode="auto">
            <a:xfrm>
              <a:off x="5040" y="1097"/>
              <a:ext cx="0" cy="87"/>
            </a:xfrm>
            <a:prstGeom prst="line">
              <a:avLst/>
            </a:prstGeom>
            <a:noFill/>
            <a:ln w="12700">
              <a:solidFill>
                <a:schemeClr val="bg2"/>
              </a:solidFill>
              <a:round/>
              <a:headEnd type="none" w="sm" len="sm"/>
              <a:tailEnd type="none" w="sm" len="sm"/>
            </a:ln>
            <a:effectLst/>
          </p:spPr>
          <p:txBody>
            <a:bodyPr wrap="none" anchor="ctr"/>
            <a:lstStyle/>
            <a:p>
              <a:endParaRPr lang="zh-CN" altLang="en-US"/>
            </a:p>
          </p:txBody>
        </p:sp>
        <p:sp>
          <p:nvSpPr>
            <p:cNvPr id="247827" name="Line 19"/>
            <p:cNvSpPr>
              <a:spLocks noChangeShapeType="1"/>
            </p:cNvSpPr>
            <p:nvPr/>
          </p:nvSpPr>
          <p:spPr bwMode="auto">
            <a:xfrm>
              <a:off x="5045" y="1188"/>
              <a:ext cx="375" cy="0"/>
            </a:xfrm>
            <a:prstGeom prst="line">
              <a:avLst/>
            </a:prstGeom>
            <a:noFill/>
            <a:ln w="12700">
              <a:solidFill>
                <a:schemeClr val="folHlink"/>
              </a:solidFill>
              <a:round/>
              <a:headEnd type="none" w="sm" len="sm"/>
              <a:tailEnd type="none" w="sm" len="sm"/>
            </a:ln>
            <a:effectLst/>
          </p:spPr>
          <p:txBody>
            <a:bodyPr wrap="none" anchor="ctr"/>
            <a:lstStyle/>
            <a:p>
              <a:endParaRPr lang="zh-CN" altLang="en-US"/>
            </a:p>
          </p:txBody>
        </p:sp>
        <p:grpSp>
          <p:nvGrpSpPr>
            <p:cNvPr id="3" name="Group 20"/>
            <p:cNvGrpSpPr>
              <a:grpSpLocks/>
            </p:cNvGrpSpPr>
            <p:nvPr/>
          </p:nvGrpSpPr>
          <p:grpSpPr bwMode="auto">
            <a:xfrm>
              <a:off x="5040" y="624"/>
              <a:ext cx="774" cy="2641"/>
              <a:chOff x="4752" y="1027"/>
              <a:chExt cx="774" cy="2641"/>
            </a:xfrm>
          </p:grpSpPr>
          <p:sp>
            <p:nvSpPr>
              <p:cNvPr id="247829" name="Rectangle 21"/>
              <p:cNvSpPr>
                <a:spLocks noChangeArrowheads="1"/>
              </p:cNvSpPr>
              <p:nvPr/>
            </p:nvSpPr>
            <p:spPr bwMode="auto">
              <a:xfrm>
                <a:off x="4757" y="1027"/>
                <a:ext cx="768" cy="2640"/>
              </a:xfrm>
              <a:prstGeom prst="rect">
                <a:avLst/>
              </a:prstGeom>
              <a:gradFill rotWithShape="0">
                <a:gsLst>
                  <a:gs pos="0">
                    <a:schemeClr val="accent2"/>
                  </a:gs>
                  <a:gs pos="100000">
                    <a:srgbClr val="008000"/>
                  </a:gs>
                </a:gsLst>
                <a:lin ang="5400000" scaled="1"/>
              </a:gradFill>
              <a:ln w="9525">
                <a:noFill/>
                <a:miter lim="800000"/>
                <a:headEnd/>
                <a:tailEnd/>
              </a:ln>
              <a:effectLst/>
            </p:spPr>
            <p:txBody>
              <a:bodyPr wrap="none" anchor="ctr"/>
              <a:lstStyle/>
              <a:p>
                <a:endParaRPr lang="zh-CN" altLang="en-US"/>
              </a:p>
            </p:txBody>
          </p:sp>
          <p:sp>
            <p:nvSpPr>
              <p:cNvPr id="247830" name="Text Box 22"/>
              <p:cNvSpPr txBox="1">
                <a:spLocks noChangeArrowheads="1"/>
              </p:cNvSpPr>
              <p:nvPr/>
            </p:nvSpPr>
            <p:spPr bwMode="auto">
              <a:xfrm>
                <a:off x="4752" y="1032"/>
                <a:ext cx="774" cy="404"/>
              </a:xfrm>
              <a:prstGeom prst="rect">
                <a:avLst/>
              </a:prstGeom>
              <a:noFill/>
              <a:ln w="9525">
                <a:noFill/>
                <a:miter lim="800000"/>
                <a:headEnd/>
                <a:tailEnd/>
              </a:ln>
              <a:effectLst/>
            </p:spPr>
            <p:txBody>
              <a:bodyPr wrap="none">
                <a:spAutoFit/>
              </a:bodyPr>
              <a:lstStyle/>
              <a:p>
                <a:r>
                  <a:rPr lang="en-US">
                    <a:solidFill>
                      <a:srgbClr val="66FFFF"/>
                    </a:solidFill>
                    <a:latin typeface="Comic Sans MS" pitchFamily="66" charset="0"/>
                  </a:rPr>
                  <a:t>Hardware</a:t>
                </a:r>
              </a:p>
              <a:p>
                <a:r>
                  <a:rPr lang="en-US">
                    <a:solidFill>
                      <a:srgbClr val="66FFFF"/>
                    </a:solidFill>
                    <a:latin typeface="Comic Sans MS" pitchFamily="66" charset="0"/>
                  </a:rPr>
                  <a:t>Triggers</a:t>
                </a:r>
                <a:endParaRPr lang="en-US">
                  <a:solidFill>
                    <a:schemeClr val="bg1"/>
                  </a:solidFill>
                  <a:latin typeface="Comic Sans MS" pitchFamily="66" charset="0"/>
                </a:endParaRPr>
              </a:p>
            </p:txBody>
          </p:sp>
          <p:sp>
            <p:nvSpPr>
              <p:cNvPr id="247831" name="Text Box 23"/>
              <p:cNvSpPr txBox="1">
                <a:spLocks noChangeArrowheads="1"/>
              </p:cNvSpPr>
              <p:nvPr/>
            </p:nvSpPr>
            <p:spPr bwMode="auto">
              <a:xfrm>
                <a:off x="4757" y="3264"/>
                <a:ext cx="753" cy="404"/>
              </a:xfrm>
              <a:prstGeom prst="rect">
                <a:avLst/>
              </a:prstGeom>
              <a:noFill/>
              <a:ln w="9525">
                <a:noFill/>
                <a:miter lim="800000"/>
                <a:headEnd/>
                <a:tailEnd/>
              </a:ln>
              <a:effectLst/>
            </p:spPr>
            <p:txBody>
              <a:bodyPr wrap="none">
                <a:spAutoFit/>
              </a:bodyPr>
              <a:lstStyle/>
              <a:p>
                <a:r>
                  <a:rPr lang="en-US">
                    <a:solidFill>
                      <a:srgbClr val="FFFF00"/>
                    </a:solidFill>
                    <a:latin typeface="Comic Sans MS" pitchFamily="66" charset="0"/>
                  </a:rPr>
                  <a:t>Software</a:t>
                </a:r>
              </a:p>
              <a:p>
                <a:r>
                  <a:rPr lang="en-US">
                    <a:solidFill>
                      <a:srgbClr val="FFFF00"/>
                    </a:solidFill>
                    <a:latin typeface="Comic Sans MS" pitchFamily="66" charset="0"/>
                  </a:rPr>
                  <a:t>Triggers</a:t>
                </a:r>
              </a:p>
            </p:txBody>
          </p:sp>
        </p:grpSp>
        <p:sp>
          <p:nvSpPr>
            <p:cNvPr id="247832" name="Text Box 24"/>
            <p:cNvSpPr txBox="1">
              <a:spLocks noChangeArrowheads="1"/>
            </p:cNvSpPr>
            <p:nvPr/>
          </p:nvSpPr>
          <p:spPr bwMode="auto">
            <a:xfrm rot="-5400000">
              <a:off x="5105" y="2171"/>
              <a:ext cx="924" cy="192"/>
            </a:xfrm>
            <a:prstGeom prst="rect">
              <a:avLst/>
            </a:prstGeom>
            <a:noFill/>
            <a:ln w="9525">
              <a:noFill/>
              <a:miter lim="800000"/>
              <a:headEnd/>
              <a:tailEnd/>
            </a:ln>
            <a:effectLst/>
          </p:spPr>
          <p:txBody>
            <a:bodyPr wrap="none">
              <a:spAutoFit/>
            </a:bodyPr>
            <a:lstStyle/>
            <a:p>
              <a:r>
                <a:rPr lang="en-US" sz="1400">
                  <a:solidFill>
                    <a:schemeClr val="bg1"/>
                  </a:solidFill>
                  <a:latin typeface="Comic Sans MS" pitchFamily="66" charset="0"/>
                </a:rPr>
                <a:t>Characteristics</a:t>
              </a:r>
            </a:p>
          </p:txBody>
        </p:sp>
        <p:sp>
          <p:nvSpPr>
            <p:cNvPr id="247833" name="Text Box 25"/>
            <p:cNvSpPr txBox="1">
              <a:spLocks noChangeArrowheads="1"/>
            </p:cNvSpPr>
            <p:nvPr/>
          </p:nvSpPr>
          <p:spPr bwMode="auto">
            <a:xfrm rot="-5400000">
              <a:off x="4999" y="2365"/>
              <a:ext cx="560" cy="192"/>
            </a:xfrm>
            <a:prstGeom prst="rect">
              <a:avLst/>
            </a:prstGeom>
            <a:noFill/>
            <a:ln w="9525">
              <a:noFill/>
              <a:miter lim="800000"/>
              <a:headEnd/>
              <a:tailEnd/>
            </a:ln>
            <a:effectLst/>
          </p:spPr>
          <p:txBody>
            <a:bodyPr wrap="none">
              <a:spAutoFit/>
            </a:bodyPr>
            <a:lstStyle/>
            <a:p>
              <a:r>
                <a:rPr lang="en-US" sz="1400">
                  <a:solidFill>
                    <a:schemeClr val="bg1"/>
                  </a:solidFill>
                  <a:latin typeface="Comic Sans MS" pitchFamily="66" charset="0"/>
                </a:rPr>
                <a:t>Function</a:t>
              </a:r>
            </a:p>
          </p:txBody>
        </p:sp>
        <p:sp>
          <p:nvSpPr>
            <p:cNvPr id="247834" name="Line 26"/>
            <p:cNvSpPr>
              <a:spLocks noChangeShapeType="1"/>
            </p:cNvSpPr>
            <p:nvPr/>
          </p:nvSpPr>
          <p:spPr bwMode="auto">
            <a:xfrm flipV="1">
              <a:off x="5280" y="1373"/>
              <a:ext cx="0" cy="720"/>
            </a:xfrm>
            <a:prstGeom prst="line">
              <a:avLst/>
            </a:prstGeom>
            <a:noFill/>
            <a:ln w="28575">
              <a:solidFill>
                <a:srgbClr val="FF3300"/>
              </a:solidFill>
              <a:round/>
              <a:headEnd/>
              <a:tailEnd type="triangle" w="med" len="med"/>
            </a:ln>
            <a:effectLst/>
          </p:spPr>
          <p:txBody>
            <a:bodyPr/>
            <a:lstStyle/>
            <a:p>
              <a:endParaRPr lang="zh-CN" altLang="en-US"/>
            </a:p>
          </p:txBody>
        </p:sp>
        <p:sp>
          <p:nvSpPr>
            <p:cNvPr id="247835" name="Line 27"/>
            <p:cNvSpPr>
              <a:spLocks noChangeShapeType="1"/>
            </p:cNvSpPr>
            <p:nvPr/>
          </p:nvSpPr>
          <p:spPr bwMode="auto">
            <a:xfrm flipV="1">
              <a:off x="5568" y="1373"/>
              <a:ext cx="0" cy="432"/>
            </a:xfrm>
            <a:prstGeom prst="line">
              <a:avLst/>
            </a:prstGeom>
            <a:noFill/>
            <a:ln w="28575">
              <a:solidFill>
                <a:srgbClr val="FF3300"/>
              </a:solidFill>
              <a:round/>
              <a:headEnd/>
              <a:tailEnd type="triangle" w="med" len="med"/>
            </a:ln>
            <a:effectLst/>
          </p:spPr>
          <p:txBody>
            <a:bodyPr/>
            <a:lstStyle/>
            <a:p>
              <a:endParaRPr lang="zh-CN" altLang="en-US"/>
            </a:p>
          </p:txBody>
        </p:sp>
      </p:grpSp>
    </p:spTree>
    <p:extLst>
      <p:ext uri="{BB962C8B-B14F-4D97-AF65-F5344CB8AC3E}">
        <p14:creationId xmlns:p14="http://schemas.microsoft.com/office/powerpoint/2010/main" val="86874478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Rot="1" noChangeArrowheads="1"/>
          </p:cNvSpPr>
          <p:nvPr>
            <p:ph type="title"/>
          </p:nvPr>
        </p:nvSpPr>
        <p:spPr>
          <a:xfrm>
            <a:off x="250825" y="0"/>
            <a:ext cx="8893175" cy="914400"/>
          </a:xfrm>
        </p:spPr>
        <p:txBody>
          <a:bodyPr/>
          <a:lstStyle/>
          <a:p>
            <a:r>
              <a:rPr lang="fr-FR" sz="3600" dirty="0" smtClean="0"/>
              <a:t>Summary of T/DAQ structure evolution</a:t>
            </a:r>
            <a:br>
              <a:rPr lang="fr-FR" sz="3600" dirty="0" smtClean="0"/>
            </a:br>
            <a:r>
              <a:rPr lang="zh-CN" altLang="fr-FR" sz="3600" dirty="0" smtClean="0"/>
              <a:t>结构</a:t>
            </a:r>
            <a:r>
              <a:rPr lang="zh-CN" altLang="fr-FR" sz="3600" dirty="0"/>
              <a:t>演变小结</a:t>
            </a:r>
            <a:endParaRPr lang="fr-CA" altLang="zh-CN" sz="3600" dirty="0"/>
          </a:p>
        </p:txBody>
      </p:sp>
      <p:sp>
        <p:nvSpPr>
          <p:cNvPr id="253956" name="Rectangle 4"/>
          <p:cNvSpPr>
            <a:spLocks noGrp="1" noChangeArrowheads="1"/>
          </p:cNvSpPr>
          <p:nvPr>
            <p:ph idx="1"/>
          </p:nvPr>
        </p:nvSpPr>
        <p:spPr>
          <a:xfrm>
            <a:off x="160338" y="1693863"/>
            <a:ext cx="5780087" cy="4186237"/>
          </a:xfrm>
          <a:noFill/>
          <a:ln/>
        </p:spPr>
        <p:txBody>
          <a:bodyPr/>
          <a:lstStyle/>
          <a:p>
            <a:pPr>
              <a:lnSpc>
                <a:spcPct val="90000"/>
              </a:lnSpc>
            </a:pPr>
            <a:r>
              <a:rPr lang="fr-FR" sz="1800" dirty="0">
                <a:solidFill>
                  <a:srgbClr val="FFFF00"/>
                </a:solidFill>
              </a:rPr>
              <a:t>Today</a:t>
            </a:r>
            <a:endParaRPr lang="fr-FR" sz="1800" dirty="0">
              <a:solidFill>
                <a:schemeClr val="accent2"/>
              </a:solidFill>
            </a:endParaRPr>
          </a:p>
          <a:p>
            <a:pPr lvl="1">
              <a:lnSpc>
                <a:spcPct val="90000"/>
              </a:lnSpc>
            </a:pPr>
            <a:r>
              <a:rPr lang="fr-FR" sz="1800" dirty="0"/>
              <a:t>Tree structure and partitions</a:t>
            </a:r>
          </a:p>
          <a:p>
            <a:pPr lvl="1">
              <a:lnSpc>
                <a:spcPct val="90000"/>
              </a:lnSpc>
            </a:pPr>
            <a:r>
              <a:rPr lang="fr-FR" sz="1800" dirty="0"/>
              <a:t>Processing farms at very highest levels</a:t>
            </a:r>
          </a:p>
          <a:p>
            <a:pPr lvl="1">
              <a:lnSpc>
                <a:spcPct val="90000"/>
              </a:lnSpc>
            </a:pPr>
            <a:r>
              <a:rPr lang="fr-FR" sz="1800" dirty="0"/>
              <a:t>Trigger and DAQ dataflow are merging</a:t>
            </a:r>
          </a:p>
          <a:p>
            <a:pPr lvl="1">
              <a:lnSpc>
                <a:spcPct val="90000"/>
              </a:lnSpc>
            </a:pPr>
            <a:endParaRPr lang="fr-FR" sz="1800" dirty="0"/>
          </a:p>
          <a:p>
            <a:pPr>
              <a:lnSpc>
                <a:spcPct val="90000"/>
              </a:lnSpc>
            </a:pPr>
            <a:r>
              <a:rPr lang="fr-FR" sz="1800" dirty="0">
                <a:solidFill>
                  <a:srgbClr val="66FFFF"/>
                </a:solidFill>
              </a:rPr>
              <a:t>Near future</a:t>
            </a:r>
            <a:endParaRPr lang="fr-FR" sz="1800" dirty="0">
              <a:solidFill>
                <a:srgbClr val="FF0000"/>
              </a:solidFill>
            </a:endParaRPr>
          </a:p>
          <a:p>
            <a:pPr lvl="1">
              <a:lnSpc>
                <a:spcPct val="90000"/>
              </a:lnSpc>
            </a:pPr>
            <a:r>
              <a:rPr lang="fr-FR" sz="1800" dirty="0"/>
              <a:t>Data and control networks </a:t>
            </a:r>
            <a:r>
              <a:rPr lang="fr-FR" sz="1800" dirty="0" smtClean="0"/>
              <a:t>merged(Belle2link)</a:t>
            </a:r>
            <a:endParaRPr lang="fr-FR" sz="1800" dirty="0"/>
          </a:p>
          <a:p>
            <a:pPr lvl="1">
              <a:lnSpc>
                <a:spcPct val="90000"/>
              </a:lnSpc>
            </a:pPr>
            <a:r>
              <a:rPr lang="fr-FR" sz="1800" dirty="0"/>
              <a:t>Processing farm already at L2 (HLT)</a:t>
            </a:r>
          </a:p>
          <a:p>
            <a:pPr lvl="1">
              <a:lnSpc>
                <a:spcPct val="90000"/>
              </a:lnSpc>
            </a:pPr>
            <a:r>
              <a:rPr lang="fr-FR" sz="1800" dirty="0"/>
              <a:t>More complex algorithms are moving on line</a:t>
            </a:r>
          </a:p>
          <a:p>
            <a:pPr lvl="1">
              <a:lnSpc>
                <a:spcPct val="90000"/>
              </a:lnSpc>
            </a:pPr>
            <a:r>
              <a:rPr lang="fr-FR" sz="1800" dirty="0"/>
              <a:t>Boundaries between on-line and off-line are flexible</a:t>
            </a:r>
          </a:p>
          <a:p>
            <a:pPr lvl="1">
              <a:lnSpc>
                <a:spcPct val="90000"/>
              </a:lnSpc>
            </a:pPr>
            <a:r>
              <a:rPr lang="fr-FR" altLang="zh-CN" sz="1800" dirty="0"/>
              <a:t>Commodity</a:t>
            </a:r>
            <a:r>
              <a:rPr lang="fr-FR" sz="1800" dirty="0"/>
              <a:t> components at HLT</a:t>
            </a:r>
            <a:endParaRPr lang="en-GB" altLang="zh-CN" sz="1800" dirty="0"/>
          </a:p>
        </p:txBody>
      </p:sp>
      <p:sp>
        <p:nvSpPr>
          <p:cNvPr id="39" name="日期占位符 3"/>
          <p:cNvSpPr>
            <a:spLocks noGrp="1"/>
          </p:cNvSpPr>
          <p:nvPr>
            <p:ph type="dt" sz="half" idx="10"/>
          </p:nvPr>
        </p:nvSpPr>
        <p:spPr/>
        <p:txBody>
          <a:bodyPr/>
          <a:lstStyle/>
          <a:p>
            <a:r>
              <a:rPr lang="en-US" altLang="zh-CN" smtClean="0"/>
              <a:t>2014-7-18 IHEP</a:t>
            </a:r>
            <a:endParaRPr lang="en-US" altLang="zh-CN"/>
          </a:p>
        </p:txBody>
      </p:sp>
      <p:sp>
        <p:nvSpPr>
          <p:cNvPr id="41" name="页脚占位符 5"/>
          <p:cNvSpPr>
            <a:spLocks noGrp="1"/>
          </p:cNvSpPr>
          <p:nvPr>
            <p:ph type="ftr" sz="quarter" idx="11"/>
          </p:nvPr>
        </p:nvSpPr>
        <p:spPr/>
        <p:txBody>
          <a:bodyPr/>
          <a:lstStyle/>
          <a:p>
            <a:r>
              <a:rPr lang="pt-BR" altLang="zh-CN" smtClean="0"/>
              <a:t>Z.-A. LIU     EPC Seminar</a:t>
            </a:r>
            <a:endParaRPr lang="en-US" altLang="zh-CN"/>
          </a:p>
        </p:txBody>
      </p:sp>
      <p:sp>
        <p:nvSpPr>
          <p:cNvPr id="40" name="灯片编号占位符 4"/>
          <p:cNvSpPr>
            <a:spLocks noGrp="1"/>
          </p:cNvSpPr>
          <p:nvPr>
            <p:ph type="sldNum" sz="quarter" idx="12"/>
          </p:nvPr>
        </p:nvSpPr>
        <p:spPr/>
        <p:txBody>
          <a:bodyPr/>
          <a:lstStyle/>
          <a:p>
            <a:fld id="{B98D8581-2C3A-427A-B8E7-242DF2CAE125}" type="slidenum">
              <a:rPr lang="en-US" altLang="zh-CN"/>
              <a:pPr/>
              <a:t>78</a:t>
            </a:fld>
            <a:endParaRPr lang="en-US" altLang="zh-CN"/>
          </a:p>
        </p:txBody>
      </p:sp>
      <p:sp>
        <p:nvSpPr>
          <p:cNvPr id="253955" name="Rectangle 3"/>
          <p:cNvSpPr>
            <a:spLocks noChangeArrowheads="1"/>
          </p:cNvSpPr>
          <p:nvPr/>
        </p:nvSpPr>
        <p:spPr bwMode="auto">
          <a:xfrm>
            <a:off x="7807325" y="3619500"/>
            <a:ext cx="1125538" cy="685800"/>
          </a:xfrm>
          <a:prstGeom prst="rect">
            <a:avLst/>
          </a:prstGeom>
          <a:solidFill>
            <a:srgbClr val="CCFFFF"/>
          </a:solidFill>
          <a:ln w="9525">
            <a:noFill/>
            <a:miter lim="800000"/>
            <a:headEnd/>
            <a:tailEnd/>
          </a:ln>
          <a:effectLst/>
        </p:spPr>
        <p:txBody>
          <a:bodyPr wrap="none" anchor="ctr"/>
          <a:lstStyle/>
          <a:p>
            <a:endParaRPr lang="zh-CN" altLang="en-US"/>
          </a:p>
        </p:txBody>
      </p:sp>
      <p:sp>
        <p:nvSpPr>
          <p:cNvPr id="253957" name="Rectangle 5"/>
          <p:cNvSpPr>
            <a:spLocks noChangeArrowheads="1"/>
          </p:cNvSpPr>
          <p:nvPr/>
        </p:nvSpPr>
        <p:spPr bwMode="auto">
          <a:xfrm>
            <a:off x="5540375" y="952500"/>
            <a:ext cx="1020763" cy="457200"/>
          </a:xfrm>
          <a:prstGeom prst="rect">
            <a:avLst/>
          </a:prstGeom>
          <a:solidFill>
            <a:schemeClr val="bg1"/>
          </a:solidFill>
          <a:ln w="9525">
            <a:solidFill>
              <a:schemeClr val="tx1"/>
            </a:solidFill>
            <a:miter lim="800000"/>
            <a:headEnd/>
            <a:tailEnd/>
          </a:ln>
          <a:effectLst/>
        </p:spPr>
        <p:txBody>
          <a:bodyPr wrap="none" anchor="ctr"/>
          <a:lstStyle/>
          <a:p>
            <a:endParaRPr lang="zh-CN" altLang="en-US"/>
          </a:p>
        </p:txBody>
      </p:sp>
      <p:sp>
        <p:nvSpPr>
          <p:cNvPr id="253958" name="Rectangle 6"/>
          <p:cNvSpPr>
            <a:spLocks noChangeArrowheads="1"/>
          </p:cNvSpPr>
          <p:nvPr/>
        </p:nvSpPr>
        <p:spPr bwMode="auto">
          <a:xfrm>
            <a:off x="5522913" y="2019300"/>
            <a:ext cx="1020762" cy="457200"/>
          </a:xfrm>
          <a:prstGeom prst="rect">
            <a:avLst/>
          </a:prstGeom>
          <a:solidFill>
            <a:srgbClr val="FFCC99"/>
          </a:solidFill>
          <a:ln w="9525">
            <a:solidFill>
              <a:schemeClr val="tx1"/>
            </a:solidFill>
            <a:miter lim="800000"/>
            <a:headEnd/>
            <a:tailEnd/>
          </a:ln>
          <a:effectLst/>
        </p:spPr>
        <p:txBody>
          <a:bodyPr wrap="none" anchor="ctr"/>
          <a:lstStyle/>
          <a:p>
            <a:endParaRPr lang="zh-CN" altLang="en-US"/>
          </a:p>
        </p:txBody>
      </p:sp>
      <p:sp>
        <p:nvSpPr>
          <p:cNvPr id="253959" name="Rectangle 7"/>
          <p:cNvSpPr>
            <a:spLocks noChangeArrowheads="1"/>
          </p:cNvSpPr>
          <p:nvPr/>
        </p:nvSpPr>
        <p:spPr bwMode="auto">
          <a:xfrm>
            <a:off x="5522913" y="3162300"/>
            <a:ext cx="1020762" cy="457200"/>
          </a:xfrm>
          <a:prstGeom prst="rect">
            <a:avLst/>
          </a:prstGeom>
          <a:solidFill>
            <a:srgbClr val="CCFFCC"/>
          </a:solidFill>
          <a:ln w="9525">
            <a:solidFill>
              <a:schemeClr val="tx1"/>
            </a:solidFill>
            <a:miter lim="800000"/>
            <a:headEnd/>
            <a:tailEnd/>
          </a:ln>
          <a:effectLst/>
        </p:spPr>
        <p:txBody>
          <a:bodyPr wrap="none" anchor="ctr"/>
          <a:lstStyle/>
          <a:p>
            <a:endParaRPr lang="zh-CN" altLang="en-US"/>
          </a:p>
        </p:txBody>
      </p:sp>
      <p:sp>
        <p:nvSpPr>
          <p:cNvPr id="253960" name="Rectangle 8"/>
          <p:cNvSpPr>
            <a:spLocks noChangeArrowheads="1"/>
          </p:cNvSpPr>
          <p:nvPr/>
        </p:nvSpPr>
        <p:spPr bwMode="auto">
          <a:xfrm>
            <a:off x="7773988" y="2552700"/>
            <a:ext cx="1019175" cy="457200"/>
          </a:xfrm>
          <a:prstGeom prst="rect">
            <a:avLst/>
          </a:prstGeom>
          <a:solidFill>
            <a:srgbClr val="FFCCCC"/>
          </a:solidFill>
          <a:ln w="9525">
            <a:solidFill>
              <a:schemeClr val="tx1"/>
            </a:solidFill>
            <a:miter lim="800000"/>
            <a:headEnd/>
            <a:tailEnd/>
          </a:ln>
          <a:effectLst/>
        </p:spPr>
        <p:txBody>
          <a:bodyPr wrap="none" anchor="ctr"/>
          <a:lstStyle/>
          <a:p>
            <a:endParaRPr lang="zh-CN" altLang="en-US"/>
          </a:p>
        </p:txBody>
      </p:sp>
      <p:sp>
        <p:nvSpPr>
          <p:cNvPr id="253961" name="Rectangle 9"/>
          <p:cNvSpPr>
            <a:spLocks noChangeArrowheads="1"/>
          </p:cNvSpPr>
          <p:nvPr/>
        </p:nvSpPr>
        <p:spPr bwMode="auto">
          <a:xfrm>
            <a:off x="7773988" y="952500"/>
            <a:ext cx="1019175" cy="457200"/>
          </a:xfrm>
          <a:prstGeom prst="rect">
            <a:avLst/>
          </a:prstGeom>
          <a:solidFill>
            <a:schemeClr val="bg1"/>
          </a:solidFill>
          <a:ln w="9525">
            <a:solidFill>
              <a:schemeClr val="tx1"/>
            </a:solidFill>
            <a:miter lim="800000"/>
            <a:headEnd/>
            <a:tailEnd/>
          </a:ln>
          <a:effectLst/>
        </p:spPr>
        <p:txBody>
          <a:bodyPr wrap="none" anchor="ctr"/>
          <a:lstStyle/>
          <a:p>
            <a:endParaRPr lang="zh-CN" altLang="en-US"/>
          </a:p>
        </p:txBody>
      </p:sp>
      <p:sp>
        <p:nvSpPr>
          <p:cNvPr id="253962" name="Text Box 10"/>
          <p:cNvSpPr txBox="1">
            <a:spLocks noChangeArrowheads="1"/>
          </p:cNvSpPr>
          <p:nvPr/>
        </p:nvSpPr>
        <p:spPr bwMode="auto">
          <a:xfrm>
            <a:off x="5751513" y="952500"/>
            <a:ext cx="498475" cy="457200"/>
          </a:xfrm>
          <a:prstGeom prst="rect">
            <a:avLst/>
          </a:prstGeom>
          <a:noFill/>
          <a:ln w="9525">
            <a:noFill/>
            <a:miter lim="800000"/>
            <a:headEnd/>
            <a:tailEnd/>
          </a:ln>
          <a:effectLst/>
        </p:spPr>
        <p:txBody>
          <a:bodyPr wrap="none">
            <a:spAutoFit/>
          </a:bodyPr>
          <a:lstStyle/>
          <a:p>
            <a:pPr eaLnBrk="0" hangingPunct="0"/>
            <a:r>
              <a:rPr lang="fr-FR" sz="2400" b="1">
                <a:latin typeface="Arial" pitchFamily="34" charset="0"/>
              </a:rPr>
              <a:t>L1</a:t>
            </a:r>
            <a:endParaRPr lang="en-GB" altLang="zh-CN" sz="2400" b="1">
              <a:latin typeface="Arial" pitchFamily="34" charset="0"/>
            </a:endParaRPr>
          </a:p>
        </p:txBody>
      </p:sp>
      <p:sp>
        <p:nvSpPr>
          <p:cNvPr id="253963" name="Text Box 11"/>
          <p:cNvSpPr txBox="1">
            <a:spLocks noChangeArrowheads="1"/>
          </p:cNvSpPr>
          <p:nvPr/>
        </p:nvSpPr>
        <p:spPr bwMode="auto">
          <a:xfrm>
            <a:off x="8042275" y="952500"/>
            <a:ext cx="498475" cy="457200"/>
          </a:xfrm>
          <a:prstGeom prst="rect">
            <a:avLst/>
          </a:prstGeom>
          <a:noFill/>
          <a:ln w="9525">
            <a:noFill/>
            <a:miter lim="800000"/>
            <a:headEnd/>
            <a:tailEnd/>
          </a:ln>
          <a:effectLst/>
        </p:spPr>
        <p:txBody>
          <a:bodyPr wrap="none">
            <a:spAutoFit/>
          </a:bodyPr>
          <a:lstStyle/>
          <a:p>
            <a:pPr eaLnBrk="0" hangingPunct="0"/>
            <a:r>
              <a:rPr lang="fr-FR" sz="2400" b="1">
                <a:latin typeface="Arial" pitchFamily="34" charset="0"/>
              </a:rPr>
              <a:t>L1</a:t>
            </a:r>
            <a:endParaRPr lang="en-GB" altLang="zh-CN" sz="2400" b="1">
              <a:latin typeface="Arial" pitchFamily="34" charset="0"/>
            </a:endParaRPr>
          </a:p>
        </p:txBody>
      </p:sp>
      <p:sp>
        <p:nvSpPr>
          <p:cNvPr id="253964" name="Text Box 12"/>
          <p:cNvSpPr txBox="1">
            <a:spLocks noChangeArrowheads="1"/>
          </p:cNvSpPr>
          <p:nvPr/>
        </p:nvSpPr>
        <p:spPr bwMode="auto">
          <a:xfrm>
            <a:off x="5783263" y="2019300"/>
            <a:ext cx="498475" cy="457200"/>
          </a:xfrm>
          <a:prstGeom prst="rect">
            <a:avLst/>
          </a:prstGeom>
          <a:noFill/>
          <a:ln w="9525">
            <a:noFill/>
            <a:miter lim="800000"/>
            <a:headEnd/>
            <a:tailEnd/>
          </a:ln>
          <a:effectLst/>
        </p:spPr>
        <p:txBody>
          <a:bodyPr wrap="none">
            <a:spAutoFit/>
          </a:bodyPr>
          <a:lstStyle/>
          <a:p>
            <a:pPr eaLnBrk="0" hangingPunct="0"/>
            <a:r>
              <a:rPr lang="fr-FR" sz="2400" b="1">
                <a:solidFill>
                  <a:schemeClr val="folHlink"/>
                </a:solidFill>
                <a:latin typeface="Arial" pitchFamily="34" charset="0"/>
              </a:rPr>
              <a:t>L2</a:t>
            </a:r>
            <a:endParaRPr lang="en-GB" altLang="zh-CN" sz="2400" b="1">
              <a:solidFill>
                <a:schemeClr val="folHlink"/>
              </a:solidFill>
              <a:latin typeface="Arial" pitchFamily="34" charset="0"/>
            </a:endParaRPr>
          </a:p>
        </p:txBody>
      </p:sp>
      <p:sp>
        <p:nvSpPr>
          <p:cNvPr id="253965" name="Text Box 13"/>
          <p:cNvSpPr txBox="1">
            <a:spLocks noChangeArrowheads="1"/>
          </p:cNvSpPr>
          <p:nvPr/>
        </p:nvSpPr>
        <p:spPr bwMode="auto">
          <a:xfrm>
            <a:off x="5783263" y="3162300"/>
            <a:ext cx="498475" cy="457200"/>
          </a:xfrm>
          <a:prstGeom prst="rect">
            <a:avLst/>
          </a:prstGeom>
          <a:noFill/>
          <a:ln w="9525">
            <a:noFill/>
            <a:miter lim="800000"/>
            <a:headEnd/>
            <a:tailEnd/>
          </a:ln>
          <a:effectLst/>
        </p:spPr>
        <p:txBody>
          <a:bodyPr wrap="none">
            <a:spAutoFit/>
          </a:bodyPr>
          <a:lstStyle/>
          <a:p>
            <a:pPr eaLnBrk="0" hangingPunct="0"/>
            <a:r>
              <a:rPr lang="fr-FR" sz="2400" b="1">
                <a:solidFill>
                  <a:schemeClr val="accent2"/>
                </a:solidFill>
                <a:latin typeface="Arial" pitchFamily="34" charset="0"/>
              </a:rPr>
              <a:t>L3</a:t>
            </a:r>
            <a:endParaRPr lang="en-GB" altLang="zh-CN" sz="2400" b="1">
              <a:solidFill>
                <a:schemeClr val="accent2"/>
              </a:solidFill>
              <a:latin typeface="Arial" pitchFamily="34" charset="0"/>
            </a:endParaRPr>
          </a:p>
        </p:txBody>
      </p:sp>
      <p:sp>
        <p:nvSpPr>
          <p:cNvPr id="253966" name="Text Box 14"/>
          <p:cNvSpPr txBox="1">
            <a:spLocks noChangeArrowheads="1"/>
          </p:cNvSpPr>
          <p:nvPr/>
        </p:nvSpPr>
        <p:spPr bwMode="auto">
          <a:xfrm>
            <a:off x="7932738" y="2552700"/>
            <a:ext cx="715962" cy="457200"/>
          </a:xfrm>
          <a:prstGeom prst="rect">
            <a:avLst/>
          </a:prstGeom>
          <a:noFill/>
          <a:ln w="9525">
            <a:noFill/>
            <a:miter lim="800000"/>
            <a:headEnd/>
            <a:tailEnd/>
          </a:ln>
          <a:effectLst/>
        </p:spPr>
        <p:txBody>
          <a:bodyPr wrap="none">
            <a:spAutoFit/>
          </a:bodyPr>
          <a:lstStyle/>
          <a:p>
            <a:pPr eaLnBrk="0" hangingPunct="0"/>
            <a:r>
              <a:rPr lang="fr-FR" sz="2400" b="1">
                <a:solidFill>
                  <a:srgbClr val="FF0000"/>
                </a:solidFill>
                <a:latin typeface="Arial" pitchFamily="34" charset="0"/>
              </a:rPr>
              <a:t>HLT</a:t>
            </a:r>
            <a:endParaRPr lang="en-GB" altLang="zh-CN" sz="2400" b="1">
              <a:latin typeface="Arial" pitchFamily="34" charset="0"/>
            </a:endParaRPr>
          </a:p>
        </p:txBody>
      </p:sp>
      <p:grpSp>
        <p:nvGrpSpPr>
          <p:cNvPr id="2" name="Group 15"/>
          <p:cNvGrpSpPr>
            <a:grpSpLocks/>
          </p:cNvGrpSpPr>
          <p:nvPr/>
        </p:nvGrpSpPr>
        <p:grpSpPr bwMode="auto">
          <a:xfrm>
            <a:off x="5502275" y="4235450"/>
            <a:ext cx="1066800" cy="696913"/>
            <a:chOff x="3673" y="2880"/>
            <a:chExt cx="750" cy="384"/>
          </a:xfrm>
        </p:grpSpPr>
        <p:sp>
          <p:nvSpPr>
            <p:cNvPr id="253968" name="Rectangle 16"/>
            <p:cNvSpPr>
              <a:spLocks noChangeArrowheads="1"/>
            </p:cNvSpPr>
            <p:nvPr/>
          </p:nvSpPr>
          <p:spPr bwMode="auto">
            <a:xfrm>
              <a:off x="3673" y="2880"/>
              <a:ext cx="743" cy="384"/>
            </a:xfrm>
            <a:prstGeom prst="rect">
              <a:avLst/>
            </a:prstGeom>
            <a:solidFill>
              <a:schemeClr val="bg1"/>
            </a:solidFill>
            <a:ln w="9525">
              <a:solidFill>
                <a:schemeClr val="bg1"/>
              </a:solidFill>
              <a:miter lim="800000"/>
              <a:headEnd/>
              <a:tailEnd/>
            </a:ln>
            <a:effectLst/>
          </p:spPr>
          <p:txBody>
            <a:bodyPr wrap="none" anchor="ctr"/>
            <a:lstStyle/>
            <a:p>
              <a:pPr algn="ctr" eaLnBrk="0" hangingPunct="0"/>
              <a:endParaRPr lang="fr-CA" sz="2400">
                <a:latin typeface="Arial" pitchFamily="34" charset="0"/>
              </a:endParaRPr>
            </a:p>
          </p:txBody>
        </p:sp>
        <p:sp>
          <p:nvSpPr>
            <p:cNvPr id="253969" name="Text Box 17"/>
            <p:cNvSpPr txBox="1">
              <a:spLocks noChangeArrowheads="1"/>
            </p:cNvSpPr>
            <p:nvPr/>
          </p:nvSpPr>
          <p:spPr bwMode="auto">
            <a:xfrm>
              <a:off x="3682" y="2910"/>
              <a:ext cx="741" cy="341"/>
            </a:xfrm>
            <a:prstGeom prst="rect">
              <a:avLst/>
            </a:prstGeom>
            <a:solidFill>
              <a:schemeClr val="bg1"/>
            </a:solidFill>
            <a:ln w="9525">
              <a:solidFill>
                <a:schemeClr val="tx1"/>
              </a:solidFill>
              <a:miter lim="800000"/>
              <a:headEnd/>
              <a:tailEnd/>
            </a:ln>
            <a:effectLst/>
          </p:spPr>
          <p:txBody>
            <a:bodyPr>
              <a:spAutoFit/>
            </a:bodyPr>
            <a:lstStyle/>
            <a:p>
              <a:pPr algn="ctr" eaLnBrk="0" hangingPunct="0"/>
              <a:r>
                <a:rPr lang="fr-FR" sz="2000">
                  <a:solidFill>
                    <a:srgbClr val="66FFFF"/>
                  </a:solidFill>
                  <a:latin typeface="Arial" pitchFamily="34" charset="0"/>
                </a:rPr>
                <a:t>Analysis</a:t>
              </a:r>
            </a:p>
            <a:p>
              <a:pPr algn="ctr" eaLnBrk="0" hangingPunct="0"/>
              <a:r>
                <a:rPr lang="fr-FR" sz="1400">
                  <a:solidFill>
                    <a:srgbClr val="66FFFF"/>
                  </a:solidFill>
                  <a:latin typeface="Arial" pitchFamily="34" charset="0"/>
                </a:rPr>
                <a:t>Pass1</a:t>
              </a:r>
              <a:endParaRPr lang="en-GB" altLang="zh-CN" sz="1400">
                <a:latin typeface="Arial" pitchFamily="34" charset="0"/>
              </a:endParaRPr>
            </a:p>
          </p:txBody>
        </p:sp>
      </p:grpSp>
      <p:sp>
        <p:nvSpPr>
          <p:cNvPr id="253970" name="Rectangle 18"/>
          <p:cNvSpPr>
            <a:spLocks noChangeArrowheads="1"/>
          </p:cNvSpPr>
          <p:nvPr/>
        </p:nvSpPr>
        <p:spPr bwMode="auto">
          <a:xfrm>
            <a:off x="7877175" y="3657600"/>
            <a:ext cx="914400" cy="517525"/>
          </a:xfrm>
          <a:prstGeom prst="rect">
            <a:avLst/>
          </a:prstGeom>
          <a:noFill/>
          <a:ln w="9525">
            <a:noFill/>
            <a:miter lim="800000"/>
            <a:headEnd/>
            <a:tailEnd/>
          </a:ln>
          <a:effectLst/>
        </p:spPr>
        <p:txBody>
          <a:bodyPr>
            <a:spAutoFit/>
          </a:bodyPr>
          <a:lstStyle/>
          <a:p>
            <a:pPr algn="ctr" eaLnBrk="0" hangingPunct="0"/>
            <a:r>
              <a:rPr lang="fr-FR" sz="1400" b="1">
                <a:solidFill>
                  <a:srgbClr val="FF33CC"/>
                </a:solidFill>
                <a:latin typeface="Arial" pitchFamily="34" charset="0"/>
              </a:rPr>
              <a:t>Analysis</a:t>
            </a:r>
          </a:p>
          <a:p>
            <a:pPr algn="ctr" eaLnBrk="0" hangingPunct="0"/>
            <a:r>
              <a:rPr lang="fr-FR" sz="1400" b="1">
                <a:solidFill>
                  <a:srgbClr val="FF33CC"/>
                </a:solidFill>
                <a:latin typeface="Arial" pitchFamily="34" charset="0"/>
              </a:rPr>
              <a:t>farm</a:t>
            </a:r>
            <a:endParaRPr lang="en-GB" altLang="zh-CN" sz="1400" b="1">
              <a:latin typeface="Arial" pitchFamily="34" charset="0"/>
            </a:endParaRPr>
          </a:p>
        </p:txBody>
      </p:sp>
      <p:sp>
        <p:nvSpPr>
          <p:cNvPr id="253971" name="Line 19"/>
          <p:cNvSpPr>
            <a:spLocks noChangeShapeType="1"/>
          </p:cNvSpPr>
          <p:nvPr/>
        </p:nvSpPr>
        <p:spPr bwMode="auto">
          <a:xfrm>
            <a:off x="6524625" y="2247900"/>
            <a:ext cx="1266825" cy="533400"/>
          </a:xfrm>
          <a:prstGeom prst="line">
            <a:avLst/>
          </a:prstGeom>
          <a:noFill/>
          <a:ln w="9525">
            <a:solidFill>
              <a:schemeClr val="tx1"/>
            </a:solidFill>
            <a:round/>
            <a:headEnd/>
            <a:tailEnd type="triangle" w="med" len="med"/>
          </a:ln>
          <a:effectLst/>
        </p:spPr>
        <p:txBody>
          <a:bodyPr/>
          <a:lstStyle/>
          <a:p>
            <a:endParaRPr lang="zh-CN" altLang="en-US"/>
          </a:p>
        </p:txBody>
      </p:sp>
      <p:sp>
        <p:nvSpPr>
          <p:cNvPr id="253972" name="Line 20"/>
          <p:cNvSpPr>
            <a:spLocks noChangeShapeType="1"/>
          </p:cNvSpPr>
          <p:nvPr/>
        </p:nvSpPr>
        <p:spPr bwMode="auto">
          <a:xfrm flipV="1">
            <a:off x="6596063" y="2857500"/>
            <a:ext cx="1125537" cy="533400"/>
          </a:xfrm>
          <a:prstGeom prst="line">
            <a:avLst/>
          </a:prstGeom>
          <a:noFill/>
          <a:ln w="9525">
            <a:solidFill>
              <a:schemeClr val="tx1"/>
            </a:solidFill>
            <a:round/>
            <a:headEnd/>
            <a:tailEnd type="triangle" w="med" len="med"/>
          </a:ln>
          <a:effectLst/>
        </p:spPr>
        <p:txBody>
          <a:bodyPr/>
          <a:lstStyle/>
          <a:p>
            <a:endParaRPr lang="zh-CN" altLang="en-US"/>
          </a:p>
        </p:txBody>
      </p:sp>
      <p:sp>
        <p:nvSpPr>
          <p:cNvPr id="253973" name="Line 21"/>
          <p:cNvSpPr>
            <a:spLocks noChangeShapeType="1"/>
          </p:cNvSpPr>
          <p:nvPr/>
        </p:nvSpPr>
        <p:spPr bwMode="auto">
          <a:xfrm>
            <a:off x="6596063" y="3467100"/>
            <a:ext cx="1195387" cy="457200"/>
          </a:xfrm>
          <a:prstGeom prst="line">
            <a:avLst/>
          </a:prstGeom>
          <a:noFill/>
          <a:ln w="9525">
            <a:solidFill>
              <a:schemeClr val="tx1"/>
            </a:solidFill>
            <a:round/>
            <a:headEnd/>
            <a:tailEnd type="triangle" w="med" len="med"/>
          </a:ln>
          <a:effectLst/>
        </p:spPr>
        <p:txBody>
          <a:bodyPr/>
          <a:lstStyle/>
          <a:p>
            <a:endParaRPr lang="zh-CN" altLang="en-US"/>
          </a:p>
        </p:txBody>
      </p:sp>
      <p:sp>
        <p:nvSpPr>
          <p:cNvPr id="253974" name="Line 22"/>
          <p:cNvSpPr>
            <a:spLocks noChangeShapeType="1"/>
          </p:cNvSpPr>
          <p:nvPr/>
        </p:nvSpPr>
        <p:spPr bwMode="auto">
          <a:xfrm flipV="1">
            <a:off x="6611938" y="4000500"/>
            <a:ext cx="1109662" cy="533400"/>
          </a:xfrm>
          <a:prstGeom prst="line">
            <a:avLst/>
          </a:prstGeom>
          <a:noFill/>
          <a:ln w="9525">
            <a:solidFill>
              <a:schemeClr val="tx1"/>
            </a:solidFill>
            <a:round/>
            <a:headEnd/>
            <a:tailEnd type="triangle" w="med" len="med"/>
          </a:ln>
          <a:effectLst/>
        </p:spPr>
        <p:txBody>
          <a:bodyPr/>
          <a:lstStyle/>
          <a:p>
            <a:endParaRPr lang="zh-CN" altLang="en-US"/>
          </a:p>
        </p:txBody>
      </p:sp>
      <p:sp>
        <p:nvSpPr>
          <p:cNvPr id="253975" name="Line 23"/>
          <p:cNvSpPr>
            <a:spLocks noChangeShapeType="1"/>
          </p:cNvSpPr>
          <p:nvPr/>
        </p:nvSpPr>
        <p:spPr bwMode="auto">
          <a:xfrm>
            <a:off x="4641850" y="1714500"/>
            <a:ext cx="4325938" cy="0"/>
          </a:xfrm>
          <a:prstGeom prst="line">
            <a:avLst/>
          </a:prstGeom>
          <a:noFill/>
          <a:ln w="38100">
            <a:solidFill>
              <a:schemeClr val="tx1"/>
            </a:solidFill>
            <a:prstDash val="dash"/>
            <a:round/>
            <a:headEnd/>
            <a:tailEnd/>
          </a:ln>
          <a:effectLst/>
        </p:spPr>
        <p:txBody>
          <a:bodyPr/>
          <a:lstStyle/>
          <a:p>
            <a:endParaRPr lang="zh-CN" altLang="en-US"/>
          </a:p>
        </p:txBody>
      </p:sp>
      <p:sp>
        <p:nvSpPr>
          <p:cNvPr id="253976" name="Line 24"/>
          <p:cNvSpPr>
            <a:spLocks noChangeShapeType="1"/>
          </p:cNvSpPr>
          <p:nvPr/>
        </p:nvSpPr>
        <p:spPr bwMode="auto">
          <a:xfrm>
            <a:off x="4924425" y="4000500"/>
            <a:ext cx="2038350" cy="0"/>
          </a:xfrm>
          <a:prstGeom prst="line">
            <a:avLst/>
          </a:prstGeom>
          <a:noFill/>
          <a:ln w="38100">
            <a:solidFill>
              <a:schemeClr val="tx1"/>
            </a:solidFill>
            <a:prstDash val="sysDot"/>
            <a:round/>
            <a:headEnd/>
            <a:tailEnd/>
          </a:ln>
          <a:effectLst/>
        </p:spPr>
        <p:txBody>
          <a:bodyPr/>
          <a:lstStyle/>
          <a:p>
            <a:endParaRPr lang="zh-CN" altLang="en-US"/>
          </a:p>
        </p:txBody>
      </p:sp>
      <p:sp>
        <p:nvSpPr>
          <p:cNvPr id="253977" name="Text Box 25"/>
          <p:cNvSpPr txBox="1">
            <a:spLocks noChangeArrowheads="1"/>
          </p:cNvSpPr>
          <p:nvPr/>
        </p:nvSpPr>
        <p:spPr bwMode="auto">
          <a:xfrm>
            <a:off x="4572000" y="1409700"/>
            <a:ext cx="854075" cy="304800"/>
          </a:xfrm>
          <a:prstGeom prst="rect">
            <a:avLst/>
          </a:prstGeom>
          <a:noFill/>
          <a:ln w="9525">
            <a:noFill/>
            <a:miter lim="800000"/>
            <a:headEnd/>
            <a:tailEnd/>
          </a:ln>
          <a:effectLst/>
        </p:spPr>
        <p:txBody>
          <a:bodyPr wrap="none">
            <a:spAutoFit/>
          </a:bodyPr>
          <a:lstStyle/>
          <a:p>
            <a:pPr eaLnBrk="0" hangingPunct="0"/>
            <a:r>
              <a:rPr lang="fr-FR" sz="1400">
                <a:latin typeface="Arial" pitchFamily="34" charset="0"/>
              </a:rPr>
              <a:t>hardware</a:t>
            </a:r>
            <a:endParaRPr lang="en-GB" altLang="zh-CN" sz="1400">
              <a:latin typeface="Arial" pitchFamily="34" charset="0"/>
            </a:endParaRPr>
          </a:p>
        </p:txBody>
      </p:sp>
      <p:sp>
        <p:nvSpPr>
          <p:cNvPr id="253978" name="Text Box 26"/>
          <p:cNvSpPr txBox="1">
            <a:spLocks noChangeArrowheads="1"/>
          </p:cNvSpPr>
          <p:nvPr/>
        </p:nvSpPr>
        <p:spPr bwMode="auto">
          <a:xfrm>
            <a:off x="4924425" y="3695700"/>
            <a:ext cx="698500" cy="304800"/>
          </a:xfrm>
          <a:prstGeom prst="rect">
            <a:avLst/>
          </a:prstGeom>
          <a:noFill/>
          <a:ln w="9525">
            <a:noFill/>
            <a:miter lim="800000"/>
            <a:headEnd/>
            <a:tailEnd/>
          </a:ln>
          <a:effectLst/>
        </p:spPr>
        <p:txBody>
          <a:bodyPr wrap="none">
            <a:spAutoFit/>
          </a:bodyPr>
          <a:lstStyle/>
          <a:p>
            <a:pPr eaLnBrk="0" hangingPunct="0"/>
            <a:r>
              <a:rPr lang="fr-FR" sz="1400">
                <a:latin typeface="Arial" pitchFamily="34" charset="0"/>
              </a:rPr>
              <a:t>On-line</a:t>
            </a:r>
            <a:endParaRPr lang="en-GB" altLang="zh-CN" sz="1400">
              <a:latin typeface="Arial" pitchFamily="34" charset="0"/>
            </a:endParaRPr>
          </a:p>
        </p:txBody>
      </p:sp>
      <p:sp>
        <p:nvSpPr>
          <p:cNvPr id="253979" name="Text Box 27"/>
          <p:cNvSpPr txBox="1">
            <a:spLocks noChangeArrowheads="1"/>
          </p:cNvSpPr>
          <p:nvPr/>
        </p:nvSpPr>
        <p:spPr bwMode="auto">
          <a:xfrm>
            <a:off x="4924425" y="4000500"/>
            <a:ext cx="698500" cy="304800"/>
          </a:xfrm>
          <a:prstGeom prst="rect">
            <a:avLst/>
          </a:prstGeom>
          <a:noFill/>
          <a:ln w="9525">
            <a:noFill/>
            <a:miter lim="800000"/>
            <a:headEnd/>
            <a:tailEnd/>
          </a:ln>
          <a:effectLst/>
        </p:spPr>
        <p:txBody>
          <a:bodyPr wrap="none">
            <a:spAutoFit/>
          </a:bodyPr>
          <a:lstStyle/>
          <a:p>
            <a:pPr eaLnBrk="0" hangingPunct="0"/>
            <a:r>
              <a:rPr lang="fr-FR" sz="1400">
                <a:latin typeface="Arial" pitchFamily="34" charset="0"/>
              </a:rPr>
              <a:t>Off-line</a:t>
            </a:r>
            <a:endParaRPr lang="en-GB" altLang="zh-CN" sz="1400">
              <a:latin typeface="Arial" pitchFamily="34" charset="0"/>
            </a:endParaRPr>
          </a:p>
        </p:txBody>
      </p:sp>
      <p:sp>
        <p:nvSpPr>
          <p:cNvPr id="253980" name="Line 28"/>
          <p:cNvSpPr>
            <a:spLocks noChangeShapeType="1"/>
          </p:cNvSpPr>
          <p:nvPr/>
        </p:nvSpPr>
        <p:spPr bwMode="auto">
          <a:xfrm>
            <a:off x="6048375" y="1409700"/>
            <a:ext cx="0" cy="609600"/>
          </a:xfrm>
          <a:prstGeom prst="line">
            <a:avLst/>
          </a:prstGeom>
          <a:noFill/>
          <a:ln w="9525">
            <a:solidFill>
              <a:schemeClr val="tx1"/>
            </a:solidFill>
            <a:round/>
            <a:headEnd/>
            <a:tailEnd type="triangle" w="med" len="med"/>
          </a:ln>
          <a:effectLst/>
        </p:spPr>
        <p:txBody>
          <a:bodyPr/>
          <a:lstStyle/>
          <a:p>
            <a:endParaRPr lang="zh-CN" altLang="en-US"/>
          </a:p>
        </p:txBody>
      </p:sp>
      <p:sp>
        <p:nvSpPr>
          <p:cNvPr id="253981" name="Line 29"/>
          <p:cNvSpPr>
            <a:spLocks noChangeShapeType="1"/>
          </p:cNvSpPr>
          <p:nvPr/>
        </p:nvSpPr>
        <p:spPr bwMode="auto">
          <a:xfrm>
            <a:off x="6048375" y="2552700"/>
            <a:ext cx="0" cy="609600"/>
          </a:xfrm>
          <a:prstGeom prst="line">
            <a:avLst/>
          </a:prstGeom>
          <a:noFill/>
          <a:ln w="9525">
            <a:solidFill>
              <a:schemeClr val="tx1"/>
            </a:solidFill>
            <a:round/>
            <a:headEnd/>
            <a:tailEnd type="triangle" w="med" len="med"/>
          </a:ln>
          <a:effectLst/>
        </p:spPr>
        <p:txBody>
          <a:bodyPr/>
          <a:lstStyle/>
          <a:p>
            <a:endParaRPr lang="zh-CN" altLang="en-US"/>
          </a:p>
        </p:txBody>
      </p:sp>
      <p:sp>
        <p:nvSpPr>
          <p:cNvPr id="253982" name="Line 30"/>
          <p:cNvSpPr>
            <a:spLocks noChangeShapeType="1"/>
          </p:cNvSpPr>
          <p:nvPr/>
        </p:nvSpPr>
        <p:spPr bwMode="auto">
          <a:xfrm>
            <a:off x="6048375" y="3695700"/>
            <a:ext cx="0" cy="609600"/>
          </a:xfrm>
          <a:prstGeom prst="line">
            <a:avLst/>
          </a:prstGeom>
          <a:noFill/>
          <a:ln w="9525">
            <a:solidFill>
              <a:schemeClr val="tx1"/>
            </a:solidFill>
            <a:round/>
            <a:headEnd/>
            <a:tailEnd type="triangle" w="med" len="med"/>
          </a:ln>
          <a:effectLst/>
        </p:spPr>
        <p:txBody>
          <a:bodyPr/>
          <a:lstStyle/>
          <a:p>
            <a:endParaRPr lang="zh-CN" altLang="en-US"/>
          </a:p>
        </p:txBody>
      </p:sp>
      <p:sp>
        <p:nvSpPr>
          <p:cNvPr id="253983" name="Line 31"/>
          <p:cNvSpPr>
            <a:spLocks noChangeShapeType="1"/>
          </p:cNvSpPr>
          <p:nvPr/>
        </p:nvSpPr>
        <p:spPr bwMode="auto">
          <a:xfrm>
            <a:off x="6048375" y="4914900"/>
            <a:ext cx="0" cy="457200"/>
          </a:xfrm>
          <a:prstGeom prst="line">
            <a:avLst/>
          </a:prstGeom>
          <a:noFill/>
          <a:ln w="9525">
            <a:solidFill>
              <a:schemeClr val="tx1"/>
            </a:solidFill>
            <a:round/>
            <a:headEnd/>
            <a:tailEnd type="triangle" w="med" len="med"/>
          </a:ln>
          <a:effectLst/>
        </p:spPr>
        <p:txBody>
          <a:bodyPr/>
          <a:lstStyle/>
          <a:p>
            <a:endParaRPr lang="zh-CN" altLang="en-US"/>
          </a:p>
        </p:txBody>
      </p:sp>
      <p:sp>
        <p:nvSpPr>
          <p:cNvPr id="253984" name="Line 32"/>
          <p:cNvSpPr>
            <a:spLocks noChangeShapeType="1"/>
          </p:cNvSpPr>
          <p:nvPr/>
        </p:nvSpPr>
        <p:spPr bwMode="auto">
          <a:xfrm>
            <a:off x="8299450" y="1409700"/>
            <a:ext cx="0" cy="1066800"/>
          </a:xfrm>
          <a:prstGeom prst="line">
            <a:avLst/>
          </a:prstGeom>
          <a:noFill/>
          <a:ln w="9525">
            <a:solidFill>
              <a:schemeClr val="tx1"/>
            </a:solidFill>
            <a:round/>
            <a:headEnd/>
            <a:tailEnd type="triangle" w="med" len="med"/>
          </a:ln>
          <a:effectLst/>
        </p:spPr>
        <p:txBody>
          <a:bodyPr/>
          <a:lstStyle/>
          <a:p>
            <a:endParaRPr lang="zh-CN" altLang="en-US"/>
          </a:p>
        </p:txBody>
      </p:sp>
      <p:sp>
        <p:nvSpPr>
          <p:cNvPr id="253985" name="Line 33"/>
          <p:cNvSpPr>
            <a:spLocks noChangeShapeType="1"/>
          </p:cNvSpPr>
          <p:nvPr/>
        </p:nvSpPr>
        <p:spPr bwMode="auto">
          <a:xfrm>
            <a:off x="8299450" y="3009900"/>
            <a:ext cx="0" cy="609600"/>
          </a:xfrm>
          <a:prstGeom prst="line">
            <a:avLst/>
          </a:prstGeom>
          <a:noFill/>
          <a:ln w="9525">
            <a:solidFill>
              <a:schemeClr val="tx1"/>
            </a:solidFill>
            <a:round/>
            <a:headEnd/>
            <a:tailEnd type="triangle" w="med" len="med"/>
          </a:ln>
          <a:effectLst/>
        </p:spPr>
        <p:txBody>
          <a:bodyPr/>
          <a:lstStyle/>
          <a:p>
            <a:endParaRPr lang="zh-CN" altLang="en-US"/>
          </a:p>
        </p:txBody>
      </p:sp>
      <p:sp>
        <p:nvSpPr>
          <p:cNvPr id="253986" name="Line 34"/>
          <p:cNvSpPr>
            <a:spLocks noChangeShapeType="1"/>
          </p:cNvSpPr>
          <p:nvPr/>
        </p:nvSpPr>
        <p:spPr bwMode="auto">
          <a:xfrm>
            <a:off x="8299450" y="4305300"/>
            <a:ext cx="0" cy="762000"/>
          </a:xfrm>
          <a:prstGeom prst="line">
            <a:avLst/>
          </a:prstGeom>
          <a:noFill/>
          <a:ln w="9525">
            <a:solidFill>
              <a:schemeClr val="tx1"/>
            </a:solidFill>
            <a:round/>
            <a:headEnd/>
            <a:tailEnd type="triangle" w="med" len="med"/>
          </a:ln>
          <a:effectLst/>
        </p:spPr>
        <p:txBody>
          <a:bodyPr/>
          <a:lstStyle/>
          <a:p>
            <a:endParaRPr lang="zh-CN" altLang="en-US"/>
          </a:p>
        </p:txBody>
      </p:sp>
      <p:sp>
        <p:nvSpPr>
          <p:cNvPr id="253987" name="Rectangle 35"/>
          <p:cNvSpPr>
            <a:spLocks noChangeArrowheads="1"/>
          </p:cNvSpPr>
          <p:nvPr/>
        </p:nvSpPr>
        <p:spPr bwMode="auto">
          <a:xfrm>
            <a:off x="5556250" y="5372100"/>
            <a:ext cx="1089025" cy="609600"/>
          </a:xfrm>
          <a:prstGeom prst="rect">
            <a:avLst/>
          </a:prstGeom>
          <a:solidFill>
            <a:schemeClr val="bg1"/>
          </a:solidFill>
          <a:ln w="9525">
            <a:solidFill>
              <a:schemeClr val="tx1"/>
            </a:solidFill>
            <a:miter lim="800000"/>
            <a:headEnd/>
            <a:tailEnd/>
          </a:ln>
          <a:effectLst/>
        </p:spPr>
        <p:txBody>
          <a:bodyPr wrap="none" anchor="ctr"/>
          <a:lstStyle/>
          <a:p>
            <a:endParaRPr lang="zh-CN" altLang="en-US"/>
          </a:p>
        </p:txBody>
      </p:sp>
      <p:sp>
        <p:nvSpPr>
          <p:cNvPr id="253988" name="Text Box 36"/>
          <p:cNvSpPr txBox="1">
            <a:spLocks noChangeArrowheads="1"/>
          </p:cNvSpPr>
          <p:nvPr/>
        </p:nvSpPr>
        <p:spPr bwMode="auto">
          <a:xfrm>
            <a:off x="5591175" y="5419725"/>
            <a:ext cx="1044575" cy="609600"/>
          </a:xfrm>
          <a:prstGeom prst="rect">
            <a:avLst/>
          </a:prstGeom>
          <a:noFill/>
          <a:ln w="9525">
            <a:noFill/>
            <a:miter lim="800000"/>
            <a:headEnd/>
            <a:tailEnd/>
          </a:ln>
          <a:effectLst/>
        </p:spPr>
        <p:txBody>
          <a:bodyPr wrap="none">
            <a:spAutoFit/>
          </a:bodyPr>
          <a:lstStyle/>
          <a:p>
            <a:pPr algn="ctr" eaLnBrk="0" hangingPunct="0"/>
            <a:r>
              <a:rPr lang="fr-FR" sz="2000">
                <a:solidFill>
                  <a:srgbClr val="FFFF00"/>
                </a:solidFill>
                <a:latin typeface="Arial" pitchFamily="34" charset="0"/>
              </a:rPr>
              <a:t>Analysis</a:t>
            </a:r>
          </a:p>
          <a:p>
            <a:pPr algn="ctr" eaLnBrk="0" hangingPunct="0"/>
            <a:r>
              <a:rPr lang="fr-FR" sz="1400">
                <a:solidFill>
                  <a:srgbClr val="FFFF00"/>
                </a:solidFill>
                <a:latin typeface="Arial" pitchFamily="34" charset="0"/>
              </a:rPr>
              <a:t>Pass2</a:t>
            </a:r>
            <a:endParaRPr lang="en-GB" altLang="zh-CN" sz="1400">
              <a:latin typeface="Arial" pitchFamily="34" charset="0"/>
            </a:endParaRPr>
          </a:p>
        </p:txBody>
      </p:sp>
      <p:sp>
        <p:nvSpPr>
          <p:cNvPr id="253989" name="Rectangle 37"/>
          <p:cNvSpPr>
            <a:spLocks noChangeArrowheads="1"/>
          </p:cNvSpPr>
          <p:nvPr/>
        </p:nvSpPr>
        <p:spPr bwMode="auto">
          <a:xfrm>
            <a:off x="7773988" y="5095875"/>
            <a:ext cx="1089025" cy="609600"/>
          </a:xfrm>
          <a:prstGeom prst="rect">
            <a:avLst/>
          </a:prstGeom>
          <a:solidFill>
            <a:schemeClr val="bg1"/>
          </a:solidFill>
          <a:ln w="9525">
            <a:solidFill>
              <a:schemeClr val="tx1"/>
            </a:solidFill>
            <a:miter lim="800000"/>
            <a:headEnd/>
            <a:tailEnd/>
          </a:ln>
          <a:effectLst/>
        </p:spPr>
        <p:txBody>
          <a:bodyPr wrap="none" anchor="ctr"/>
          <a:lstStyle/>
          <a:p>
            <a:endParaRPr lang="zh-CN" altLang="en-US"/>
          </a:p>
        </p:txBody>
      </p:sp>
      <p:sp>
        <p:nvSpPr>
          <p:cNvPr id="253990" name="Text Box 38"/>
          <p:cNvSpPr txBox="1">
            <a:spLocks noChangeArrowheads="1"/>
          </p:cNvSpPr>
          <p:nvPr/>
        </p:nvSpPr>
        <p:spPr bwMode="auto">
          <a:xfrm>
            <a:off x="7808913" y="5143500"/>
            <a:ext cx="1042987" cy="609600"/>
          </a:xfrm>
          <a:prstGeom prst="rect">
            <a:avLst/>
          </a:prstGeom>
          <a:noFill/>
          <a:ln w="9525">
            <a:noFill/>
            <a:miter lim="800000"/>
            <a:headEnd/>
            <a:tailEnd/>
          </a:ln>
          <a:effectLst/>
        </p:spPr>
        <p:txBody>
          <a:bodyPr wrap="none">
            <a:spAutoFit/>
          </a:bodyPr>
          <a:lstStyle/>
          <a:p>
            <a:pPr algn="ctr" eaLnBrk="0" hangingPunct="0"/>
            <a:r>
              <a:rPr lang="fr-FR" sz="2000">
                <a:latin typeface="Arial" pitchFamily="34" charset="0"/>
              </a:rPr>
              <a:t>Analysis</a:t>
            </a:r>
          </a:p>
          <a:p>
            <a:pPr algn="ctr" eaLnBrk="0" hangingPunct="0"/>
            <a:r>
              <a:rPr lang="fr-FR" sz="1400">
                <a:latin typeface="Arial" pitchFamily="34" charset="0"/>
              </a:rPr>
              <a:t>Pass2</a:t>
            </a:r>
            <a:endParaRPr lang="en-GB" altLang="zh-CN" sz="1400">
              <a:latin typeface="Arial" pitchFamily="34" charset="0"/>
            </a:endParaRPr>
          </a:p>
        </p:txBody>
      </p:sp>
    </p:spTree>
    <p:extLst>
      <p:ext uri="{BB962C8B-B14F-4D97-AF65-F5344CB8AC3E}">
        <p14:creationId xmlns:p14="http://schemas.microsoft.com/office/powerpoint/2010/main" val="168657090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smtClean="0"/>
              <a:t>VME to </a:t>
            </a:r>
            <a:r>
              <a:rPr lang="en-US" altLang="zh-CN" dirty="0" err="1" smtClean="0"/>
              <a:t>xTCA</a:t>
            </a:r>
            <a:endParaRPr lang="zh-CN" altLang="en-US" dirty="0"/>
          </a:p>
        </p:txBody>
      </p:sp>
      <p:sp>
        <p:nvSpPr>
          <p:cNvPr id="3" name="内容占位符 2"/>
          <p:cNvSpPr>
            <a:spLocks noGrp="1"/>
          </p:cNvSpPr>
          <p:nvPr>
            <p:ph idx="1"/>
          </p:nvPr>
        </p:nvSpPr>
        <p:spPr/>
        <p:txBody>
          <a:bodyPr/>
          <a:lstStyle/>
          <a:p>
            <a:r>
              <a:rPr lang="en-US" altLang="zh-CN" dirty="0" smtClean="0"/>
              <a:t>Developments in DESY,FNAL,IHEP,SLAC</a:t>
            </a:r>
          </a:p>
          <a:p>
            <a:r>
              <a:rPr lang="en-US" altLang="zh-CN" dirty="0" smtClean="0"/>
              <a:t>Yearly Workshops in IEEE/NPSS society</a:t>
            </a:r>
          </a:p>
          <a:p>
            <a:r>
              <a:rPr lang="en-US" altLang="zh-CN" dirty="0" smtClean="0"/>
              <a:t>Yearly Workshops at DESY</a:t>
            </a:r>
          </a:p>
          <a:p>
            <a:endParaRPr lang="en-US" altLang="zh-CN" dirty="0"/>
          </a:p>
          <a:p>
            <a:r>
              <a:rPr lang="en-US" altLang="zh-CN" dirty="0" smtClean="0"/>
              <a:t>Application in experiments </a:t>
            </a:r>
            <a:endParaRPr lang="zh-CN" altLang="en-US" dirty="0"/>
          </a:p>
        </p:txBody>
      </p:sp>
      <p:sp>
        <p:nvSpPr>
          <p:cNvPr id="4" name="日期占位符 3"/>
          <p:cNvSpPr>
            <a:spLocks noGrp="1"/>
          </p:cNvSpPr>
          <p:nvPr>
            <p:ph type="dt" sz="half" idx="10"/>
          </p:nvPr>
        </p:nvSpPr>
        <p:spPr/>
        <p:txBody>
          <a:bodyPr/>
          <a:lstStyle/>
          <a:p>
            <a:r>
              <a:rPr lang="en-US" altLang="zh-CN" smtClean="0"/>
              <a:t>2014-7-18 IHEP</a:t>
            </a:r>
            <a:endParaRPr lang="en-US" altLang="zh-CN"/>
          </a:p>
        </p:txBody>
      </p:sp>
      <p:sp>
        <p:nvSpPr>
          <p:cNvPr id="5" name="页脚占位符 4"/>
          <p:cNvSpPr>
            <a:spLocks noGrp="1"/>
          </p:cNvSpPr>
          <p:nvPr>
            <p:ph type="ftr" sz="quarter" idx="11"/>
          </p:nvPr>
        </p:nvSpPr>
        <p:spPr/>
        <p:txBody>
          <a:bodyPr/>
          <a:lstStyle/>
          <a:p>
            <a:r>
              <a:rPr lang="pt-BR" altLang="zh-CN" smtClean="0"/>
              <a:t>Z.-A. LIU     EPC Seminar</a:t>
            </a:r>
            <a:endParaRPr lang="en-US" altLang="zh-CN"/>
          </a:p>
        </p:txBody>
      </p:sp>
      <p:sp>
        <p:nvSpPr>
          <p:cNvPr id="6" name="灯片编号占位符 5"/>
          <p:cNvSpPr>
            <a:spLocks noGrp="1"/>
          </p:cNvSpPr>
          <p:nvPr>
            <p:ph type="sldNum" sz="quarter" idx="12"/>
          </p:nvPr>
        </p:nvSpPr>
        <p:spPr/>
        <p:txBody>
          <a:bodyPr/>
          <a:lstStyle/>
          <a:p>
            <a:fld id="{E1D0FC37-B3AD-4B89-B933-660EB0FB2D61}" type="slidenum">
              <a:rPr lang="en-US" altLang="zh-CN" smtClean="0"/>
              <a:pPr/>
              <a:t>79</a:t>
            </a:fld>
            <a:endParaRPr lang="en-US" altLang="zh-CN"/>
          </a:p>
        </p:txBody>
      </p:sp>
    </p:spTree>
    <p:extLst>
      <p:ext uri="{BB962C8B-B14F-4D97-AF65-F5344CB8AC3E}">
        <p14:creationId xmlns:p14="http://schemas.microsoft.com/office/powerpoint/2010/main" val="2682219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7634" name="Rectangle 2"/>
          <p:cNvSpPr>
            <a:spLocks noGrp="1" noRot="1" noChangeArrowheads="1"/>
          </p:cNvSpPr>
          <p:nvPr>
            <p:ph type="title"/>
          </p:nvPr>
        </p:nvSpPr>
        <p:spPr>
          <a:xfrm>
            <a:off x="107504" y="368300"/>
            <a:ext cx="8928992" cy="542925"/>
          </a:xfrm>
        </p:spPr>
        <p:txBody>
          <a:bodyPr>
            <a:normAutofit fontScale="90000"/>
          </a:bodyPr>
          <a:lstStyle/>
          <a:p>
            <a:r>
              <a:rPr lang="en-US" altLang="zh-CN" sz="4000" dirty="0" smtClean="0"/>
              <a:t>Design Target of trigger in physics Experiment</a:t>
            </a:r>
            <a:endParaRPr lang="zh-CN" altLang="en-US" sz="4000" dirty="0"/>
          </a:p>
        </p:txBody>
      </p:sp>
      <p:sp>
        <p:nvSpPr>
          <p:cNvPr id="197635" name="Rectangle 3"/>
          <p:cNvSpPr>
            <a:spLocks noGrp="1" noChangeArrowheads="1"/>
          </p:cNvSpPr>
          <p:nvPr>
            <p:ph sz="half" idx="1"/>
          </p:nvPr>
        </p:nvSpPr>
        <p:spPr>
          <a:xfrm>
            <a:off x="457200" y="3544888"/>
            <a:ext cx="4033838" cy="2547937"/>
          </a:xfrm>
        </p:spPr>
        <p:txBody>
          <a:bodyPr>
            <a:normAutofit lnSpcReduction="10000"/>
          </a:bodyPr>
          <a:lstStyle/>
          <a:p>
            <a:r>
              <a:rPr lang="en-US" altLang="zh-CN" sz="2000" dirty="0" smtClean="0"/>
              <a:t>Good events</a:t>
            </a:r>
            <a:endParaRPr lang="en-US" altLang="zh-CN" dirty="0"/>
          </a:p>
          <a:p>
            <a:pPr lvl="1"/>
            <a:r>
              <a:rPr lang="en-US" altLang="zh-CN" sz="1800" dirty="0" smtClean="0"/>
              <a:t>Any events wanted</a:t>
            </a:r>
            <a:endParaRPr lang="zh-CN" altLang="en-US" sz="1800" dirty="0"/>
          </a:p>
          <a:p>
            <a:pPr lvl="1"/>
            <a:r>
              <a:rPr lang="en-US" altLang="zh-CN" sz="1800" dirty="0" smtClean="0"/>
              <a:t>Maybe from collision</a:t>
            </a:r>
            <a:endParaRPr lang="zh-CN" altLang="en-US" sz="1800" dirty="0"/>
          </a:p>
          <a:p>
            <a:pPr lvl="1"/>
            <a:r>
              <a:rPr lang="en-US" altLang="zh-CN" sz="1800" dirty="0" smtClean="0"/>
              <a:t>Maybe also from cosmic-ray</a:t>
            </a:r>
            <a:endParaRPr lang="zh-CN" altLang="en-US" sz="1800" dirty="0"/>
          </a:p>
          <a:p>
            <a:pPr lvl="1"/>
            <a:r>
              <a:rPr lang="en-US" altLang="zh-CN" sz="1800" dirty="0" err="1" smtClean="0"/>
              <a:t>Depondse</a:t>
            </a:r>
            <a:r>
              <a:rPr lang="en-US" altLang="zh-CN" sz="1800" dirty="0" smtClean="0"/>
              <a:t> on experiment purpose</a:t>
            </a:r>
            <a:endParaRPr lang="zh-CN" altLang="en-US" sz="1800" dirty="0"/>
          </a:p>
          <a:p>
            <a:pPr lvl="1"/>
            <a:r>
              <a:rPr lang="en-US" altLang="zh-CN" sz="1800" dirty="0" smtClean="0"/>
              <a:t>Good events differ in different experiment </a:t>
            </a:r>
            <a:r>
              <a:rPr lang="en-US" altLang="zh-CN" sz="1800" dirty="0" smtClean="0"/>
              <a:t> </a:t>
            </a:r>
            <a:endParaRPr lang="en-US" altLang="zh-CN" sz="1800" dirty="0"/>
          </a:p>
          <a:p>
            <a:pPr lvl="1"/>
            <a:endParaRPr lang="en-US" altLang="zh-CN" dirty="0"/>
          </a:p>
        </p:txBody>
      </p:sp>
      <p:sp>
        <p:nvSpPr>
          <p:cNvPr id="197636" name="Rectangle 4"/>
          <p:cNvSpPr>
            <a:spLocks noGrp="1" noChangeArrowheads="1"/>
          </p:cNvSpPr>
          <p:nvPr>
            <p:ph sz="half" idx="2"/>
          </p:nvPr>
        </p:nvSpPr>
        <p:spPr>
          <a:xfrm>
            <a:off x="4652963" y="3644900"/>
            <a:ext cx="4033837" cy="2547938"/>
          </a:xfrm>
        </p:spPr>
        <p:txBody>
          <a:bodyPr>
            <a:normAutofit lnSpcReduction="10000"/>
          </a:bodyPr>
          <a:lstStyle/>
          <a:p>
            <a:r>
              <a:rPr lang="en-US" altLang="zh-CN" sz="2000" dirty="0" smtClean="0"/>
              <a:t>Backgrounds:</a:t>
            </a:r>
            <a:r>
              <a:rPr lang="en-US" altLang="zh-CN" dirty="0" smtClean="0"/>
              <a:t> </a:t>
            </a:r>
            <a:endParaRPr lang="en-US" altLang="zh-CN" dirty="0"/>
          </a:p>
          <a:p>
            <a:pPr lvl="1"/>
            <a:r>
              <a:rPr lang="en-US" altLang="zh-CN" sz="1800" dirty="0" smtClean="0"/>
              <a:t>Any events not wanted</a:t>
            </a:r>
            <a:endParaRPr lang="en-US" altLang="zh-CN" sz="1800" dirty="0"/>
          </a:p>
          <a:p>
            <a:pPr lvl="1"/>
            <a:r>
              <a:rPr lang="en-US" altLang="zh-CN" sz="1800" dirty="0" smtClean="0"/>
              <a:t>Cosmic-rays</a:t>
            </a:r>
            <a:endParaRPr lang="zh-CN" altLang="en-US" sz="1800" dirty="0"/>
          </a:p>
          <a:p>
            <a:pPr lvl="1"/>
            <a:r>
              <a:rPr lang="en-US" altLang="zh-CN" sz="1800" dirty="0" smtClean="0"/>
              <a:t>Beam loss particles or secondary(</a:t>
            </a:r>
            <a:r>
              <a:rPr lang="zh-CN" altLang="en-US" sz="1800" dirty="0" smtClean="0"/>
              <a:t>束</a:t>
            </a:r>
            <a:r>
              <a:rPr lang="en-US" altLang="zh-CN" sz="1800" dirty="0" smtClean="0"/>
              <a:t>unfocused, (</a:t>
            </a:r>
            <a:r>
              <a:rPr lang="en-US" altLang="zh-CN" sz="1800" dirty="0" err="1" smtClean="0"/>
              <a:t>Toucheck</a:t>
            </a:r>
            <a:r>
              <a:rPr lang="en-US" altLang="zh-CN" sz="1800" dirty="0" smtClean="0"/>
              <a:t> effect</a:t>
            </a:r>
            <a:r>
              <a:rPr lang="zh-CN" altLang="en-US" sz="1800" dirty="0" smtClean="0"/>
              <a:t>）</a:t>
            </a:r>
            <a:endParaRPr lang="zh-CN" altLang="en-US" sz="1800" dirty="0"/>
          </a:p>
        </p:txBody>
      </p:sp>
      <p:sp>
        <p:nvSpPr>
          <p:cNvPr id="6" name="日期占位符 4"/>
          <p:cNvSpPr>
            <a:spLocks noGrp="1"/>
          </p:cNvSpPr>
          <p:nvPr>
            <p:ph type="dt" sz="half" idx="10"/>
          </p:nvPr>
        </p:nvSpPr>
        <p:spPr/>
        <p:txBody>
          <a:bodyPr/>
          <a:lstStyle/>
          <a:p>
            <a:r>
              <a:rPr lang="en-US" altLang="zh-CN" smtClean="0"/>
              <a:t>2014-7-18 IHEP</a:t>
            </a:r>
            <a:endParaRPr lang="en-US" altLang="zh-CN"/>
          </a:p>
        </p:txBody>
      </p:sp>
      <p:sp>
        <p:nvSpPr>
          <p:cNvPr id="8" name="页脚占位符 6"/>
          <p:cNvSpPr>
            <a:spLocks noGrp="1"/>
          </p:cNvSpPr>
          <p:nvPr>
            <p:ph type="ftr" sz="quarter" idx="11"/>
          </p:nvPr>
        </p:nvSpPr>
        <p:spPr/>
        <p:txBody>
          <a:bodyPr/>
          <a:lstStyle/>
          <a:p>
            <a:r>
              <a:rPr lang="pt-BR" altLang="zh-CN" smtClean="0"/>
              <a:t>Z.-A. LIU     EPC Seminar</a:t>
            </a:r>
            <a:endParaRPr lang="en-US" altLang="zh-CN"/>
          </a:p>
        </p:txBody>
      </p:sp>
      <p:sp>
        <p:nvSpPr>
          <p:cNvPr id="7" name="灯片编号占位符 5"/>
          <p:cNvSpPr>
            <a:spLocks noGrp="1"/>
          </p:cNvSpPr>
          <p:nvPr>
            <p:ph type="sldNum" sz="quarter" idx="12"/>
          </p:nvPr>
        </p:nvSpPr>
        <p:spPr/>
        <p:txBody>
          <a:bodyPr/>
          <a:lstStyle/>
          <a:p>
            <a:fld id="{FD5A4991-33FC-4F3E-B71B-1957328D2088}" type="slidenum">
              <a:rPr lang="en-US" altLang="zh-CN"/>
              <a:pPr/>
              <a:t>8</a:t>
            </a:fld>
            <a:endParaRPr lang="en-US" altLang="zh-CN"/>
          </a:p>
        </p:txBody>
      </p:sp>
      <p:sp>
        <p:nvSpPr>
          <p:cNvPr id="197637" name="Text Box 5"/>
          <p:cNvSpPr txBox="1">
            <a:spLocks noChangeArrowheads="1"/>
          </p:cNvSpPr>
          <p:nvPr/>
        </p:nvSpPr>
        <p:spPr bwMode="auto">
          <a:xfrm>
            <a:off x="685800" y="1377950"/>
            <a:ext cx="8001000" cy="1938992"/>
          </a:xfrm>
          <a:prstGeom prst="rect">
            <a:avLst/>
          </a:prstGeom>
          <a:noFill/>
          <a:ln w="9525">
            <a:noFill/>
            <a:miter lim="800000"/>
            <a:headEnd/>
            <a:tailEnd/>
          </a:ln>
          <a:effectLst/>
        </p:spPr>
        <p:txBody>
          <a:bodyPr>
            <a:spAutoFit/>
          </a:bodyPr>
          <a:lstStyle/>
          <a:p>
            <a:r>
              <a:rPr lang="en-US" altLang="zh-CN" sz="2400" dirty="0" smtClean="0">
                <a:latin typeface="Times New Roman" pitchFamily="18" charset="0"/>
              </a:rPr>
              <a:t>Target:</a:t>
            </a:r>
            <a:endParaRPr lang="en-US" altLang="zh-CN" sz="2400" dirty="0">
              <a:latin typeface="Times New Roman" pitchFamily="18" charset="0"/>
            </a:endParaRPr>
          </a:p>
          <a:p>
            <a:pPr lvl="1"/>
            <a:r>
              <a:rPr lang="en-US" altLang="zh-CN" sz="2400" dirty="0" smtClean="0">
                <a:latin typeface="Times New Roman" pitchFamily="18" charset="0"/>
              </a:rPr>
              <a:t>Accepts </a:t>
            </a:r>
            <a:r>
              <a:rPr lang="en-US" altLang="zh-CN" sz="2400" dirty="0" smtClean="0">
                <a:solidFill>
                  <a:srgbClr val="FF0000"/>
                </a:solidFill>
                <a:latin typeface="Times New Roman" pitchFamily="18" charset="0"/>
              </a:rPr>
              <a:t>ALL</a:t>
            </a:r>
            <a:r>
              <a:rPr lang="en-US" altLang="zh-CN" sz="2400" dirty="0" smtClean="0">
                <a:latin typeface="Times New Roman" pitchFamily="18" charset="0"/>
              </a:rPr>
              <a:t> physics interested events(GE), rejecting as many as possible backgrounds, with a total event number(trigger rate) limited by DAQ system, and small or no dead time.</a:t>
            </a:r>
            <a:endParaRPr lang="zh-CN" altLang="en-US" sz="2400"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anim calcmode="lin" valueType="num">
                                      <p:cBhvr additive="base">
                                        <p:cTn id="7" dur="500" fill="hold"/>
                                        <p:tgtEl>
                                          <p:spTgt spid="1976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7635">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par>
                                <p:cTn id="9" presetID="2" presetClass="entr" presetSubtype="8" fill="hold" grpId="0" nodeType="withEffect">
                                  <p:stCondLst>
                                    <p:cond delay="0"/>
                                  </p:stCondLst>
                                  <p:childTnLst>
                                    <p:set>
                                      <p:cBhvr>
                                        <p:cTn id="10" dur="1" fill="hold">
                                          <p:stCondLst>
                                            <p:cond delay="0"/>
                                          </p:stCondLst>
                                        </p:cTn>
                                        <p:tgtEl>
                                          <p:spTgt spid="197635">
                                            <p:txEl>
                                              <p:pRg st="1" end="1"/>
                                            </p:txEl>
                                          </p:spTgt>
                                        </p:tgtEl>
                                        <p:attrNameLst>
                                          <p:attrName>style.visibility</p:attrName>
                                        </p:attrNameLst>
                                      </p:cBhvr>
                                      <p:to>
                                        <p:strVal val="visible"/>
                                      </p:to>
                                    </p:set>
                                    <p:anim calcmode="lin" valueType="num">
                                      <p:cBhvr additive="base">
                                        <p:cTn id="11" dur="500" fill="hold"/>
                                        <p:tgtEl>
                                          <p:spTgt spid="19763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97635">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WHOOSH.WAV"/>
                                        </p:tgtEl>
                                      </p:cMediaNode>
                                    </p:audio>
                                  </p:subTnLst>
                                </p:cTn>
                              </p:par>
                              <p:par>
                                <p:cTn id="13" presetID="2" presetClass="entr" presetSubtype="8" fill="hold" grpId="0" nodeType="withEffect">
                                  <p:stCondLst>
                                    <p:cond delay="0"/>
                                  </p:stCondLst>
                                  <p:childTnLst>
                                    <p:set>
                                      <p:cBhvr>
                                        <p:cTn id="14" dur="1" fill="hold">
                                          <p:stCondLst>
                                            <p:cond delay="0"/>
                                          </p:stCondLst>
                                        </p:cTn>
                                        <p:tgtEl>
                                          <p:spTgt spid="197635">
                                            <p:txEl>
                                              <p:pRg st="2" end="2"/>
                                            </p:txEl>
                                          </p:spTgt>
                                        </p:tgtEl>
                                        <p:attrNameLst>
                                          <p:attrName>style.visibility</p:attrName>
                                        </p:attrNameLst>
                                      </p:cBhvr>
                                      <p:to>
                                        <p:strVal val="visible"/>
                                      </p:to>
                                    </p:set>
                                    <p:anim calcmode="lin" valueType="num">
                                      <p:cBhvr additive="base">
                                        <p:cTn id="15" dur="500" fill="hold"/>
                                        <p:tgtEl>
                                          <p:spTgt spid="19763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97635">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WHOOSH.WAV"/>
                                        </p:tgtEl>
                                      </p:cMediaNode>
                                    </p:audio>
                                  </p:subTnLst>
                                </p:cTn>
                              </p:par>
                              <p:par>
                                <p:cTn id="17" presetID="2" presetClass="entr" presetSubtype="8" fill="hold" grpId="0" nodeType="withEffect">
                                  <p:stCondLst>
                                    <p:cond delay="0"/>
                                  </p:stCondLst>
                                  <p:childTnLst>
                                    <p:set>
                                      <p:cBhvr>
                                        <p:cTn id="18" dur="1" fill="hold">
                                          <p:stCondLst>
                                            <p:cond delay="0"/>
                                          </p:stCondLst>
                                        </p:cTn>
                                        <p:tgtEl>
                                          <p:spTgt spid="197635">
                                            <p:txEl>
                                              <p:pRg st="3" end="3"/>
                                            </p:txEl>
                                          </p:spTgt>
                                        </p:tgtEl>
                                        <p:attrNameLst>
                                          <p:attrName>style.visibility</p:attrName>
                                        </p:attrNameLst>
                                      </p:cBhvr>
                                      <p:to>
                                        <p:strVal val="visible"/>
                                      </p:to>
                                    </p:set>
                                    <p:anim calcmode="lin" valueType="num">
                                      <p:cBhvr additive="base">
                                        <p:cTn id="19" dur="500" fill="hold"/>
                                        <p:tgtEl>
                                          <p:spTgt spid="19763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7635">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WHOOSH.WAV"/>
                                        </p:tgtEl>
                                      </p:cMediaNode>
                                    </p:audio>
                                  </p:subTnLst>
                                </p:cTn>
                              </p:par>
                              <p:par>
                                <p:cTn id="21" presetID="2" presetClass="entr" presetSubtype="8" fill="hold" grpId="0" nodeType="withEffect">
                                  <p:stCondLst>
                                    <p:cond delay="0"/>
                                  </p:stCondLst>
                                  <p:childTnLst>
                                    <p:set>
                                      <p:cBhvr>
                                        <p:cTn id="22" dur="1" fill="hold">
                                          <p:stCondLst>
                                            <p:cond delay="0"/>
                                          </p:stCondLst>
                                        </p:cTn>
                                        <p:tgtEl>
                                          <p:spTgt spid="197635">
                                            <p:txEl>
                                              <p:pRg st="4" end="4"/>
                                            </p:txEl>
                                          </p:spTgt>
                                        </p:tgtEl>
                                        <p:attrNameLst>
                                          <p:attrName>style.visibility</p:attrName>
                                        </p:attrNameLst>
                                      </p:cBhvr>
                                      <p:to>
                                        <p:strVal val="visible"/>
                                      </p:to>
                                    </p:set>
                                    <p:anim calcmode="lin" valueType="num">
                                      <p:cBhvr additive="base">
                                        <p:cTn id="23" dur="500" fill="hold"/>
                                        <p:tgtEl>
                                          <p:spTgt spid="197635">
                                            <p:txEl>
                                              <p:pRg st="4" end="4"/>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97635">
                                            <p:txEl>
                                              <p:pRg st="4" end="4"/>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WHOOSH.WAV"/>
                                        </p:tgtEl>
                                      </p:cMediaNode>
                                    </p:audio>
                                  </p:subTnLst>
                                </p:cTn>
                              </p:par>
                              <p:par>
                                <p:cTn id="25" presetID="2" presetClass="entr" presetSubtype="8" fill="hold" grpId="0" nodeType="withEffect">
                                  <p:stCondLst>
                                    <p:cond delay="0"/>
                                  </p:stCondLst>
                                  <p:childTnLst>
                                    <p:set>
                                      <p:cBhvr>
                                        <p:cTn id="26" dur="1" fill="hold">
                                          <p:stCondLst>
                                            <p:cond delay="0"/>
                                          </p:stCondLst>
                                        </p:cTn>
                                        <p:tgtEl>
                                          <p:spTgt spid="197635">
                                            <p:txEl>
                                              <p:pRg st="5" end="5"/>
                                            </p:txEl>
                                          </p:spTgt>
                                        </p:tgtEl>
                                        <p:attrNameLst>
                                          <p:attrName>style.visibility</p:attrName>
                                        </p:attrNameLst>
                                      </p:cBhvr>
                                      <p:to>
                                        <p:strVal val="visible"/>
                                      </p:to>
                                    </p:set>
                                    <p:anim calcmode="lin" valueType="num">
                                      <p:cBhvr additive="base">
                                        <p:cTn id="27" dur="500" fill="hold"/>
                                        <p:tgtEl>
                                          <p:spTgt spid="197635">
                                            <p:txEl>
                                              <p:pRg st="5" end="5"/>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197635">
                                            <p:txEl>
                                              <p:pRg st="5" end="5"/>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9" fill="hold">
                      <p:stCondLst>
                        <p:cond delay="indefinite"/>
                      </p:stCondLst>
                      <p:childTnLst>
                        <p:par>
                          <p:cTn id="30" fill="hold">
                            <p:stCondLst>
                              <p:cond delay="0"/>
                            </p:stCondLst>
                            <p:childTnLst>
                              <p:par>
                                <p:cTn id="31" presetID="2" presetClass="entr" presetSubtype="2" fill="hold" grpId="0" nodeType="clickEffect">
                                  <p:stCondLst>
                                    <p:cond delay="0"/>
                                  </p:stCondLst>
                                  <p:childTnLst>
                                    <p:set>
                                      <p:cBhvr>
                                        <p:cTn id="32" dur="1" fill="hold">
                                          <p:stCondLst>
                                            <p:cond delay="0"/>
                                          </p:stCondLst>
                                        </p:cTn>
                                        <p:tgtEl>
                                          <p:spTgt spid="197636">
                                            <p:txEl>
                                              <p:pRg st="0" end="0"/>
                                            </p:txEl>
                                          </p:spTgt>
                                        </p:tgtEl>
                                        <p:attrNameLst>
                                          <p:attrName>style.visibility</p:attrName>
                                        </p:attrNameLst>
                                      </p:cBhvr>
                                      <p:to>
                                        <p:strVal val="visible"/>
                                      </p:to>
                                    </p:set>
                                    <p:anim calcmode="lin" valueType="num">
                                      <p:cBhvr additive="base">
                                        <p:cTn id="33" dur="500" fill="hold"/>
                                        <p:tgtEl>
                                          <p:spTgt spid="197636">
                                            <p:txEl>
                                              <p:pRg st="0" end="0"/>
                                            </p:txEl>
                                          </p:spTgt>
                                        </p:tgtEl>
                                        <p:attrNameLst>
                                          <p:attrName>ppt_x</p:attrName>
                                        </p:attrNameLst>
                                      </p:cBhvr>
                                      <p:tavLst>
                                        <p:tav tm="0">
                                          <p:val>
                                            <p:strVal val="1+#ppt_w/2"/>
                                          </p:val>
                                        </p:tav>
                                        <p:tav tm="100000">
                                          <p:val>
                                            <p:strVal val="#ppt_x"/>
                                          </p:val>
                                        </p:tav>
                                      </p:tavLst>
                                    </p:anim>
                                    <p:anim calcmode="lin" valueType="num">
                                      <p:cBhvr additive="base">
                                        <p:cTn id="34" dur="500" fill="hold"/>
                                        <p:tgtEl>
                                          <p:spTgt spid="197636">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1"/>
                                            </p:cond>
                                          </p:stCondLst>
                                          <p:endCondLst>
                                            <p:cond evt="onStopAudio" delay="0">
                                              <p:tgtEl>
                                                <p:sldTgt/>
                                              </p:tgtEl>
                                            </p:cond>
                                          </p:endCondLst>
                                        </p:cTn>
                                        <p:tgtEl>
                                          <p:sndTgt r:embed="rId2" name="WHOOSH.WAV"/>
                                        </p:tgtEl>
                                      </p:cMediaNode>
                                    </p:audio>
                                  </p:subTnLst>
                                </p:cTn>
                              </p:par>
                              <p:par>
                                <p:cTn id="35" presetID="2" presetClass="entr" presetSubtype="2" fill="hold" grpId="0" nodeType="withEffect">
                                  <p:stCondLst>
                                    <p:cond delay="0"/>
                                  </p:stCondLst>
                                  <p:childTnLst>
                                    <p:set>
                                      <p:cBhvr>
                                        <p:cTn id="36" dur="1" fill="hold">
                                          <p:stCondLst>
                                            <p:cond delay="0"/>
                                          </p:stCondLst>
                                        </p:cTn>
                                        <p:tgtEl>
                                          <p:spTgt spid="197636">
                                            <p:txEl>
                                              <p:pRg st="1" end="1"/>
                                            </p:txEl>
                                          </p:spTgt>
                                        </p:tgtEl>
                                        <p:attrNameLst>
                                          <p:attrName>style.visibility</p:attrName>
                                        </p:attrNameLst>
                                      </p:cBhvr>
                                      <p:to>
                                        <p:strVal val="visible"/>
                                      </p:to>
                                    </p:set>
                                    <p:anim calcmode="lin" valueType="num">
                                      <p:cBhvr additive="base">
                                        <p:cTn id="37" dur="500" fill="hold"/>
                                        <p:tgtEl>
                                          <p:spTgt spid="197636">
                                            <p:txEl>
                                              <p:pRg st="1" end="1"/>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197636">
                                            <p:txEl>
                                              <p:pRg st="1" end="1"/>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WHOOSH.WAV"/>
                                        </p:tgtEl>
                                      </p:cMediaNode>
                                    </p:audio>
                                  </p:subTnLst>
                                </p:cTn>
                              </p:par>
                              <p:par>
                                <p:cTn id="39" presetID="2" presetClass="entr" presetSubtype="2" fill="hold" grpId="0" nodeType="withEffect">
                                  <p:stCondLst>
                                    <p:cond delay="0"/>
                                  </p:stCondLst>
                                  <p:childTnLst>
                                    <p:set>
                                      <p:cBhvr>
                                        <p:cTn id="40" dur="1" fill="hold">
                                          <p:stCondLst>
                                            <p:cond delay="0"/>
                                          </p:stCondLst>
                                        </p:cTn>
                                        <p:tgtEl>
                                          <p:spTgt spid="197636">
                                            <p:txEl>
                                              <p:pRg st="2" end="2"/>
                                            </p:txEl>
                                          </p:spTgt>
                                        </p:tgtEl>
                                        <p:attrNameLst>
                                          <p:attrName>style.visibility</p:attrName>
                                        </p:attrNameLst>
                                      </p:cBhvr>
                                      <p:to>
                                        <p:strVal val="visible"/>
                                      </p:to>
                                    </p:set>
                                    <p:anim calcmode="lin" valueType="num">
                                      <p:cBhvr additive="base">
                                        <p:cTn id="41" dur="500" fill="hold"/>
                                        <p:tgtEl>
                                          <p:spTgt spid="197636">
                                            <p:txEl>
                                              <p:pRg st="2" end="2"/>
                                            </p:txEl>
                                          </p:spTgt>
                                        </p:tgtEl>
                                        <p:attrNameLst>
                                          <p:attrName>ppt_x</p:attrName>
                                        </p:attrNameLst>
                                      </p:cBhvr>
                                      <p:tavLst>
                                        <p:tav tm="0">
                                          <p:val>
                                            <p:strVal val="1+#ppt_w/2"/>
                                          </p:val>
                                        </p:tav>
                                        <p:tav tm="100000">
                                          <p:val>
                                            <p:strVal val="#ppt_x"/>
                                          </p:val>
                                        </p:tav>
                                      </p:tavLst>
                                    </p:anim>
                                    <p:anim calcmode="lin" valueType="num">
                                      <p:cBhvr additive="base">
                                        <p:cTn id="42" dur="500" fill="hold"/>
                                        <p:tgtEl>
                                          <p:spTgt spid="197636">
                                            <p:txEl>
                                              <p:pRg st="2" end="2"/>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9"/>
                                            </p:cond>
                                          </p:stCondLst>
                                          <p:endCondLst>
                                            <p:cond evt="onStopAudio" delay="0">
                                              <p:tgtEl>
                                                <p:sldTgt/>
                                              </p:tgtEl>
                                            </p:cond>
                                          </p:endCondLst>
                                        </p:cTn>
                                        <p:tgtEl>
                                          <p:sndTgt r:embed="rId2" name="WHOOSH.WAV"/>
                                        </p:tgtEl>
                                      </p:cMediaNode>
                                    </p:audio>
                                  </p:subTnLst>
                                </p:cTn>
                              </p:par>
                              <p:par>
                                <p:cTn id="43" presetID="2" presetClass="entr" presetSubtype="2" fill="hold" grpId="0" nodeType="withEffect">
                                  <p:stCondLst>
                                    <p:cond delay="0"/>
                                  </p:stCondLst>
                                  <p:childTnLst>
                                    <p:set>
                                      <p:cBhvr>
                                        <p:cTn id="44" dur="1" fill="hold">
                                          <p:stCondLst>
                                            <p:cond delay="0"/>
                                          </p:stCondLst>
                                        </p:cTn>
                                        <p:tgtEl>
                                          <p:spTgt spid="197636">
                                            <p:txEl>
                                              <p:pRg st="3" end="3"/>
                                            </p:txEl>
                                          </p:spTgt>
                                        </p:tgtEl>
                                        <p:attrNameLst>
                                          <p:attrName>style.visibility</p:attrName>
                                        </p:attrNameLst>
                                      </p:cBhvr>
                                      <p:to>
                                        <p:strVal val="visible"/>
                                      </p:to>
                                    </p:set>
                                    <p:anim calcmode="lin" valueType="num">
                                      <p:cBhvr additive="base">
                                        <p:cTn id="45" dur="500" fill="hold"/>
                                        <p:tgtEl>
                                          <p:spTgt spid="197636">
                                            <p:txEl>
                                              <p:pRg st="3" end="3"/>
                                            </p:txEl>
                                          </p:spTgt>
                                        </p:tgtEl>
                                        <p:attrNameLst>
                                          <p:attrName>ppt_x</p:attrName>
                                        </p:attrNameLst>
                                      </p:cBhvr>
                                      <p:tavLst>
                                        <p:tav tm="0">
                                          <p:val>
                                            <p:strVal val="1+#ppt_w/2"/>
                                          </p:val>
                                        </p:tav>
                                        <p:tav tm="100000">
                                          <p:val>
                                            <p:strVal val="#ppt_x"/>
                                          </p:val>
                                        </p:tav>
                                      </p:tavLst>
                                    </p:anim>
                                    <p:anim calcmode="lin" valueType="num">
                                      <p:cBhvr additive="base">
                                        <p:cTn id="46" dur="500" fill="hold"/>
                                        <p:tgtEl>
                                          <p:spTgt spid="197636">
                                            <p:txEl>
                                              <p:pRg st="3" end="3"/>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autoUpdateAnimBg="0"/>
      <p:bldP spid="197636" grpId="0" build="p" autoUpdateAnimBg="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标题 1"/>
          <p:cNvSpPr>
            <a:spLocks noGrp="1"/>
          </p:cNvSpPr>
          <p:nvPr>
            <p:ph type="title"/>
          </p:nvPr>
        </p:nvSpPr>
        <p:spPr>
          <a:xfrm>
            <a:off x="457200" y="0"/>
            <a:ext cx="8258204" cy="685800"/>
          </a:xfrm>
          <a:solidFill>
            <a:srgbClr val="009900"/>
          </a:solidFill>
        </p:spPr>
        <p:txBody>
          <a:bodyPr/>
          <a:lstStyle/>
          <a:p>
            <a:pPr eaLnBrk="1" hangingPunct="1">
              <a:buFont typeface="Wingdings" pitchFamily="2" charset="2"/>
              <a:buNone/>
            </a:pPr>
            <a:r>
              <a:rPr lang="zh-CN" altLang="en-US" sz="3200" b="1" smtClean="0">
                <a:solidFill>
                  <a:schemeClr val="bg1"/>
                </a:solidFill>
                <a:ea typeface="华文楷体" pitchFamily="2" charset="-122"/>
              </a:rPr>
              <a:t>范例：</a:t>
            </a:r>
            <a:r>
              <a:rPr lang="en-US" altLang="zh-CN" sz="3200" b="1" smtClean="0">
                <a:solidFill>
                  <a:schemeClr val="bg1"/>
                </a:solidFill>
                <a:ea typeface="华文楷体" pitchFamily="2" charset="-122"/>
              </a:rPr>
              <a:t>PANDA</a:t>
            </a:r>
            <a:r>
              <a:rPr lang="zh-CN" altLang="en-US" sz="3200" b="1" dirty="0" smtClean="0">
                <a:solidFill>
                  <a:schemeClr val="bg1"/>
                </a:solidFill>
                <a:latin typeface="华文楷体" pitchFamily="2" charset="-122"/>
                <a:ea typeface="华文楷体" pitchFamily="2" charset="-122"/>
              </a:rPr>
              <a:t>实验对</a:t>
            </a:r>
            <a:r>
              <a:rPr lang="en-US" altLang="zh-CN" sz="3200" b="1" dirty="0" smtClean="0">
                <a:solidFill>
                  <a:schemeClr val="bg1"/>
                </a:solidFill>
                <a:ea typeface="华文楷体" pitchFamily="2" charset="-122"/>
              </a:rPr>
              <a:t>TDAQ</a:t>
            </a:r>
            <a:r>
              <a:rPr lang="zh-CN" altLang="en-US" sz="3200" b="1" smtClean="0">
                <a:solidFill>
                  <a:schemeClr val="bg1"/>
                </a:solidFill>
                <a:latin typeface="华文楷体" pitchFamily="2" charset="-122"/>
                <a:ea typeface="华文楷体" pitchFamily="2" charset="-122"/>
              </a:rPr>
              <a:t>系统</a:t>
            </a:r>
            <a:endParaRPr lang="en-US" altLang="zh-CN" sz="3200" b="1" dirty="0" smtClean="0">
              <a:solidFill>
                <a:schemeClr val="bg1"/>
              </a:solidFill>
              <a:latin typeface="华文楷体" pitchFamily="2" charset="-122"/>
              <a:ea typeface="华文楷体" pitchFamily="2" charset="-122"/>
            </a:endParaRPr>
          </a:p>
        </p:txBody>
      </p:sp>
      <p:sp>
        <p:nvSpPr>
          <p:cNvPr id="1039" name="Rectangle 3"/>
          <p:cNvSpPr>
            <a:spLocks noGrp="1"/>
          </p:cNvSpPr>
          <p:nvPr>
            <p:ph idx="1"/>
          </p:nvPr>
        </p:nvSpPr>
        <p:spPr>
          <a:xfrm>
            <a:off x="250825" y="702568"/>
            <a:ext cx="8713788" cy="2438400"/>
          </a:xfrm>
        </p:spPr>
        <p:txBody>
          <a:bodyPr>
            <a:normAutofit/>
          </a:bodyPr>
          <a:lstStyle/>
          <a:p>
            <a:pPr>
              <a:lnSpc>
                <a:spcPct val="90000"/>
              </a:lnSpc>
              <a:buFont typeface="Wingdings" pitchFamily="2" charset="2"/>
              <a:buChar char="l"/>
            </a:pPr>
            <a:r>
              <a:rPr lang="zh-CN" altLang="en-US" sz="2400" dirty="0" smtClean="0">
                <a:solidFill>
                  <a:schemeClr val="tx1"/>
                </a:solidFill>
              </a:rPr>
              <a:t>要求</a:t>
            </a:r>
            <a:endParaRPr lang="en-US" altLang="zh-CN" sz="2400" dirty="0" smtClean="0">
              <a:solidFill>
                <a:schemeClr val="tx1"/>
              </a:solidFill>
            </a:endParaRPr>
          </a:p>
          <a:p>
            <a:pPr lvl="1">
              <a:lnSpc>
                <a:spcPct val="90000"/>
              </a:lnSpc>
              <a:buFont typeface="Wingdings" pitchFamily="2" charset="2"/>
              <a:buChar char="l"/>
            </a:pPr>
            <a:r>
              <a:rPr lang="zh-CN" altLang="en-US" sz="2000" dirty="0" smtClean="0">
                <a:solidFill>
                  <a:schemeClr val="tx1"/>
                </a:solidFill>
              </a:rPr>
              <a:t>预计打靶所产生反应事例率在</a:t>
            </a:r>
            <a:r>
              <a:rPr lang="en-US" altLang="zh-CN" sz="2000" dirty="0" smtClean="0">
                <a:solidFill>
                  <a:srgbClr val="CC0000"/>
                </a:solidFill>
              </a:rPr>
              <a:t>20MHz</a:t>
            </a:r>
            <a:r>
              <a:rPr lang="zh-CN" altLang="en-US" sz="2000" dirty="0" smtClean="0">
                <a:solidFill>
                  <a:schemeClr val="tx1"/>
                </a:solidFill>
              </a:rPr>
              <a:t>（预留</a:t>
            </a:r>
            <a:r>
              <a:rPr lang="en-US" altLang="zh-CN" sz="2000" dirty="0" smtClean="0">
                <a:solidFill>
                  <a:srgbClr val="CC0000"/>
                </a:solidFill>
              </a:rPr>
              <a:t>50MHz</a:t>
            </a:r>
            <a:r>
              <a:rPr lang="zh-CN" altLang="en-US" sz="2000" dirty="0" smtClean="0">
                <a:solidFill>
                  <a:schemeClr val="tx1"/>
                </a:solidFill>
              </a:rPr>
              <a:t>的处理能力</a:t>
            </a:r>
            <a:r>
              <a:rPr lang="en-US" altLang="zh-CN" sz="2000" dirty="0" smtClean="0">
                <a:solidFill>
                  <a:schemeClr val="tx1"/>
                </a:solidFill>
              </a:rPr>
              <a:t>)</a:t>
            </a:r>
            <a:r>
              <a:rPr lang="zh-CN" altLang="en-US" sz="2000" dirty="0" smtClean="0">
                <a:solidFill>
                  <a:schemeClr val="tx1"/>
                </a:solidFill>
              </a:rPr>
              <a:t>，通过前端电子学进行初步的噪声压低及数据筛选，事例大小在</a:t>
            </a:r>
            <a:r>
              <a:rPr lang="en-US" altLang="zh-CN" sz="2000" dirty="0" smtClean="0">
                <a:solidFill>
                  <a:srgbClr val="FF0000"/>
                </a:solidFill>
              </a:rPr>
              <a:t>4kB</a:t>
            </a:r>
            <a:r>
              <a:rPr lang="zh-CN" altLang="en-US" sz="2000" dirty="0" smtClean="0">
                <a:solidFill>
                  <a:srgbClr val="FF0000"/>
                </a:solidFill>
              </a:rPr>
              <a:t>到</a:t>
            </a:r>
            <a:r>
              <a:rPr lang="en-US" altLang="zh-CN" sz="2000" dirty="0" smtClean="0">
                <a:solidFill>
                  <a:srgbClr val="FF0000"/>
                </a:solidFill>
              </a:rPr>
              <a:t>8kB</a:t>
            </a:r>
            <a:r>
              <a:rPr lang="zh-CN" altLang="en-US" sz="2000" dirty="0" smtClean="0">
                <a:solidFill>
                  <a:schemeClr val="tx1"/>
                </a:solidFill>
              </a:rPr>
              <a:t>（处决于最终探测器的选择</a:t>
            </a:r>
            <a:r>
              <a:rPr lang="zh-CN" altLang="en-US" sz="2000" dirty="0" smtClean="0"/>
              <a:t>），</a:t>
            </a:r>
            <a:r>
              <a:rPr lang="en-US" altLang="zh-CN" sz="2000" dirty="0" smtClean="0">
                <a:solidFill>
                  <a:schemeClr val="tx1"/>
                </a:solidFill>
              </a:rPr>
              <a:t>TDAQ</a:t>
            </a:r>
            <a:r>
              <a:rPr lang="zh-CN" altLang="en-US" sz="2000" dirty="0" smtClean="0">
                <a:solidFill>
                  <a:schemeClr val="tx1"/>
                </a:solidFill>
              </a:rPr>
              <a:t>系统需要处理的数据通量达到</a:t>
            </a:r>
            <a:r>
              <a:rPr lang="en-US" altLang="zh-CN" sz="2000" dirty="0" smtClean="0">
                <a:solidFill>
                  <a:srgbClr val="CC0000"/>
                </a:solidFill>
              </a:rPr>
              <a:t>200GB/s</a:t>
            </a:r>
            <a:r>
              <a:rPr lang="en-US" altLang="zh-CN" sz="2000" dirty="0" smtClean="0">
                <a:solidFill>
                  <a:schemeClr val="tx1"/>
                </a:solidFill>
              </a:rPr>
              <a:t>;</a:t>
            </a:r>
            <a:endParaRPr lang="en-US" altLang="zh-CN" sz="2000" dirty="0" smtClean="0">
              <a:solidFill>
                <a:schemeClr val="tx1"/>
              </a:solidFill>
            </a:endParaRPr>
          </a:p>
        </p:txBody>
      </p:sp>
      <p:sp>
        <p:nvSpPr>
          <p:cNvPr id="7" name="日期占位符 6"/>
          <p:cNvSpPr>
            <a:spLocks noGrp="1"/>
          </p:cNvSpPr>
          <p:nvPr>
            <p:ph type="dt" sz="half" idx="10"/>
          </p:nvPr>
        </p:nvSpPr>
        <p:spPr/>
        <p:txBody>
          <a:bodyPr/>
          <a:lstStyle/>
          <a:p>
            <a:r>
              <a:rPr lang="en-US" altLang="zh-CN" smtClean="0"/>
              <a:t>2014-7-18 IHEP</a:t>
            </a:r>
            <a:endParaRPr lang="en-US"/>
          </a:p>
        </p:txBody>
      </p:sp>
      <p:sp>
        <p:nvSpPr>
          <p:cNvPr id="8" name="页脚占位符 7"/>
          <p:cNvSpPr>
            <a:spLocks noGrp="1"/>
          </p:cNvSpPr>
          <p:nvPr>
            <p:ph type="ftr" sz="quarter" idx="11"/>
          </p:nvPr>
        </p:nvSpPr>
        <p:spPr/>
        <p:txBody>
          <a:bodyPr/>
          <a:lstStyle/>
          <a:p>
            <a:r>
              <a:rPr lang="pt-BR" altLang="zh-CN" smtClean="0"/>
              <a:t>Z.-A. LIU     EPC Seminar</a:t>
            </a:r>
            <a:endParaRPr lang="en-US"/>
          </a:p>
        </p:txBody>
      </p:sp>
      <p:sp>
        <p:nvSpPr>
          <p:cNvPr id="6" name="灯片编号占位符 5"/>
          <p:cNvSpPr>
            <a:spLocks noGrp="1"/>
          </p:cNvSpPr>
          <p:nvPr>
            <p:ph type="sldNum" sz="quarter" idx="12"/>
          </p:nvPr>
        </p:nvSpPr>
        <p:spPr/>
        <p:txBody>
          <a:bodyPr/>
          <a:lstStyle/>
          <a:p>
            <a:fld id="{B6F15528-21DE-4FAA-801E-634DDDAF4B2B}" type="slidenum">
              <a:rPr lang="en-US" smtClean="0"/>
              <a:pPr/>
              <a:t>80</a:t>
            </a:fld>
            <a:endParaRPr lang="en-US"/>
          </a:p>
        </p:txBody>
      </p:sp>
      <p:sp>
        <p:nvSpPr>
          <p:cNvPr id="1048" name="矩形 26"/>
          <p:cNvSpPr>
            <a:spLocks noChangeArrowheads="1"/>
          </p:cNvSpPr>
          <p:nvPr/>
        </p:nvSpPr>
        <p:spPr bwMode="auto">
          <a:xfrm>
            <a:off x="251520" y="3879280"/>
            <a:ext cx="4032250"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90000"/>
              </a:lnSpc>
            </a:pPr>
            <a:r>
              <a:rPr lang="zh-CN" altLang="en-US" dirty="0">
                <a:solidFill>
                  <a:srgbClr val="0000FF"/>
                </a:solidFill>
              </a:rPr>
              <a:t>在线触发与数据获取系统需要具有高速数据传输、大数据量缓存及快速数据处理的能力</a:t>
            </a:r>
            <a:r>
              <a:rPr lang="en-US" altLang="zh-CN" dirty="0">
                <a:solidFill>
                  <a:srgbClr val="0000FF"/>
                </a:solidFill>
              </a:rPr>
              <a:t>(</a:t>
            </a:r>
            <a:r>
              <a:rPr lang="zh-CN" altLang="en-US" dirty="0">
                <a:solidFill>
                  <a:srgbClr val="0000FF"/>
                </a:solidFill>
              </a:rPr>
              <a:t>事例重建</a:t>
            </a:r>
            <a:r>
              <a:rPr lang="en-US" altLang="zh-CN" dirty="0">
                <a:solidFill>
                  <a:srgbClr val="0000FF"/>
                </a:solidFill>
              </a:rPr>
              <a:t>)</a:t>
            </a:r>
            <a:endParaRPr lang="zh-CN" altLang="en-US" dirty="0">
              <a:solidFill>
                <a:srgbClr val="0000FF"/>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197301"/>
            <a:ext cx="4005274" cy="389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728615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0"/>
            <a:ext cx="5900750" cy="714356"/>
          </a:xfrm>
          <a:prstGeom prst="rect">
            <a:avLst/>
          </a:prstGeom>
          <a:solidFill>
            <a:srgbClr val="339933"/>
          </a:solidFill>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rmAutofit fontScale="55000" lnSpcReduction="20000"/>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altLang="zh-CN" dirty="0" smtClean="0"/>
              <a:t>PANDA</a:t>
            </a:r>
            <a:r>
              <a:rPr lang="zh-CN" altLang="en-US" dirty="0" smtClean="0">
                <a:latin typeface="华文楷体" pitchFamily="2" charset="-122"/>
                <a:ea typeface="华文楷体" pitchFamily="2" charset="-122"/>
              </a:rPr>
              <a:t>触发与数据获取系统体系结构</a:t>
            </a:r>
            <a:endParaRPr lang="en-US" dirty="0">
              <a:latin typeface="华文楷体" pitchFamily="2" charset="-122"/>
              <a:ea typeface="华文楷体" pitchFamily="2" charset="-122"/>
            </a:endParaRPr>
          </a:p>
        </p:txBody>
      </p:sp>
      <p:sp>
        <p:nvSpPr>
          <p:cNvPr id="6" name="Rectangle 3"/>
          <p:cNvSpPr txBox="1">
            <a:spLocks/>
          </p:cNvSpPr>
          <p:nvPr/>
        </p:nvSpPr>
        <p:spPr>
          <a:xfrm>
            <a:off x="93663" y="838200"/>
            <a:ext cx="4554537" cy="51054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a:buFont typeface="Wingdings 2" pitchFamily="18" charset="2"/>
              <a:buNone/>
              <a:defRPr/>
            </a:pPr>
            <a:r>
              <a:rPr lang="zh-CN" altLang="en-US" sz="1800" b="1" dirty="0" smtClean="0"/>
              <a:t>     采用</a:t>
            </a:r>
            <a:r>
              <a:rPr lang="zh-CN" altLang="en-US" sz="1800" b="1" dirty="0" smtClean="0">
                <a:solidFill>
                  <a:srgbClr val="0000FF"/>
                </a:solidFill>
              </a:rPr>
              <a:t>自触发前端电子学及数据推动</a:t>
            </a:r>
            <a:r>
              <a:rPr lang="zh-CN" altLang="en-US" sz="1800" b="1" dirty="0" smtClean="0"/>
              <a:t>的结构</a:t>
            </a:r>
            <a:r>
              <a:rPr lang="en-US" altLang="zh-CN" sz="1800" b="1" dirty="0" smtClean="0"/>
              <a:t>(</a:t>
            </a:r>
            <a:r>
              <a:rPr lang="en-US" altLang="zh-CN" sz="1800" b="1" dirty="0" smtClean="0">
                <a:solidFill>
                  <a:srgbClr val="003300"/>
                </a:solidFill>
              </a:rPr>
              <a:t>S</a:t>
            </a:r>
            <a:r>
              <a:rPr lang="en-US" altLang="zh-CN" sz="1800" b="1" dirty="0" smtClean="0"/>
              <a:t>elf-triggered </a:t>
            </a:r>
            <a:r>
              <a:rPr lang="en-US" altLang="zh-CN" sz="1800" b="1" dirty="0" smtClean="0">
                <a:solidFill>
                  <a:srgbClr val="003300"/>
                </a:solidFill>
              </a:rPr>
              <a:t>D</a:t>
            </a:r>
            <a:r>
              <a:rPr lang="en-US" altLang="zh-CN" sz="1800" b="1" dirty="0" smtClean="0"/>
              <a:t>ata </a:t>
            </a:r>
            <a:r>
              <a:rPr lang="en-US" altLang="zh-CN" sz="1800" b="1" dirty="0" smtClean="0">
                <a:solidFill>
                  <a:srgbClr val="003300"/>
                </a:solidFill>
              </a:rPr>
              <a:t>P</a:t>
            </a:r>
            <a:r>
              <a:rPr lang="en-US" altLang="zh-CN" sz="1800" b="1" dirty="0" smtClean="0"/>
              <a:t>ush </a:t>
            </a:r>
            <a:r>
              <a:rPr lang="en-US" altLang="zh-CN" sz="1800" b="1" dirty="0" smtClean="0">
                <a:solidFill>
                  <a:srgbClr val="003300"/>
                </a:solidFill>
              </a:rPr>
              <a:t>A</a:t>
            </a:r>
            <a:r>
              <a:rPr lang="en-US" altLang="zh-CN" sz="1800" b="1" dirty="0" smtClean="0"/>
              <a:t>rchitecture)</a:t>
            </a:r>
            <a:r>
              <a:rPr lang="zh-CN" altLang="en-US" sz="1800" b="1" dirty="0" smtClean="0"/>
              <a:t>，没有独立的触发数据</a:t>
            </a:r>
            <a:r>
              <a:rPr lang="zh-CN" altLang="en-US" sz="1800" b="1" dirty="0" smtClean="0"/>
              <a:t>通路</a:t>
            </a:r>
            <a:r>
              <a:rPr lang="en-US" altLang="zh-CN" sz="1800" b="1" dirty="0" smtClean="0">
                <a:solidFill>
                  <a:srgbClr val="FF0000"/>
                </a:solidFill>
              </a:rPr>
              <a:t>(hardware trigger-less)</a:t>
            </a:r>
            <a:r>
              <a:rPr lang="zh-CN" altLang="en-US" sz="1800" b="1" dirty="0" smtClean="0"/>
              <a:t>，</a:t>
            </a:r>
            <a:r>
              <a:rPr lang="zh-CN" altLang="en-US" sz="1800" b="1" dirty="0" smtClean="0"/>
              <a:t>采用打</a:t>
            </a:r>
            <a:r>
              <a:rPr lang="zh-CN" altLang="en-US" sz="1800" b="1" dirty="0" smtClean="0">
                <a:solidFill>
                  <a:srgbClr val="0000FF"/>
                </a:solidFill>
              </a:rPr>
              <a:t>全局时间戳</a:t>
            </a:r>
            <a:r>
              <a:rPr lang="zh-CN" altLang="en-US" sz="1800" b="1" dirty="0" smtClean="0"/>
              <a:t>的办法来对齐事例，同时解除了对触发</a:t>
            </a:r>
            <a:r>
              <a:rPr lang="en-US" altLang="zh-CN" sz="1800" b="1" dirty="0" smtClean="0"/>
              <a:t>Latency</a:t>
            </a:r>
            <a:r>
              <a:rPr lang="zh-CN" altLang="en-US" sz="1800" b="1" dirty="0" smtClean="0"/>
              <a:t>的限制</a:t>
            </a:r>
            <a:r>
              <a:rPr lang="en-US" altLang="zh-CN" sz="1800" b="1" dirty="0" smtClean="0"/>
              <a:t>.</a:t>
            </a:r>
          </a:p>
          <a:p>
            <a:pPr marL="0">
              <a:buFont typeface="Wingdings 2" pitchFamily="18" charset="2"/>
              <a:buNone/>
              <a:defRPr/>
            </a:pPr>
            <a:endParaRPr lang="en-US" altLang="zh-CN" sz="1800" b="1" dirty="0" smtClean="0"/>
          </a:p>
          <a:p>
            <a:pPr>
              <a:buFont typeface="Wingdings" pitchFamily="2" charset="2"/>
              <a:buChar char="n"/>
              <a:defRPr/>
            </a:pPr>
            <a:r>
              <a:rPr lang="en-US" altLang="zh-CN" sz="1800" dirty="0" smtClean="0"/>
              <a:t>L1:</a:t>
            </a:r>
            <a:r>
              <a:rPr lang="zh-CN" altLang="en-US" sz="1800" dirty="0" smtClean="0"/>
              <a:t>特征提取：来自前端的数据被打上精确的时间戳</a:t>
            </a:r>
            <a:r>
              <a:rPr lang="en-US" altLang="zh-CN" sz="1800" dirty="0" smtClean="0"/>
              <a:t>(Timestamp)</a:t>
            </a:r>
            <a:r>
              <a:rPr lang="zh-CN" altLang="en-US" sz="1800" dirty="0" smtClean="0"/>
              <a:t>后送入</a:t>
            </a:r>
            <a:r>
              <a:rPr lang="zh-CN" altLang="en-US" sz="1800" dirty="0" smtClean="0">
                <a:solidFill>
                  <a:srgbClr val="FF0000"/>
                </a:solidFill>
              </a:rPr>
              <a:t>公共数据缓冲区</a:t>
            </a:r>
            <a:r>
              <a:rPr lang="zh-CN" altLang="en-US" sz="1800" dirty="0" smtClean="0"/>
              <a:t>；若干高性能的计算节点（</a:t>
            </a:r>
            <a:r>
              <a:rPr lang="en-US" altLang="zh-CN" sz="1800" dirty="0" smtClean="0"/>
              <a:t>Compute</a:t>
            </a:r>
            <a:r>
              <a:rPr lang="zh-CN" altLang="en-US" sz="1800" dirty="0" smtClean="0"/>
              <a:t> </a:t>
            </a:r>
            <a:r>
              <a:rPr lang="en-US" altLang="zh-CN" sz="1800" dirty="0" smtClean="0"/>
              <a:t>Node</a:t>
            </a:r>
            <a:r>
              <a:rPr lang="zh-CN" altLang="en-US" sz="1800" dirty="0" smtClean="0"/>
              <a:t>）通过高速串行传输技术组成可重配置的</a:t>
            </a:r>
            <a:r>
              <a:rPr lang="zh-CN" altLang="en-US" sz="1800" dirty="0" smtClean="0">
                <a:solidFill>
                  <a:srgbClr val="FF0000"/>
                </a:solidFill>
              </a:rPr>
              <a:t>高速互联网络</a:t>
            </a:r>
            <a:r>
              <a:rPr lang="zh-CN" altLang="en-US" sz="1800" dirty="0" smtClean="0"/>
              <a:t>，采用</a:t>
            </a:r>
            <a:r>
              <a:rPr lang="zh-CN" altLang="en-US" sz="1800" dirty="0" smtClean="0">
                <a:solidFill>
                  <a:srgbClr val="FF0000"/>
                </a:solidFill>
              </a:rPr>
              <a:t>多种特征提取手段</a:t>
            </a:r>
            <a:r>
              <a:rPr lang="zh-CN" altLang="en-US" sz="1800" dirty="0" smtClean="0"/>
              <a:t>挑选出感兴趣的物理信息；</a:t>
            </a:r>
          </a:p>
          <a:p>
            <a:pPr>
              <a:buFont typeface="Wingdings" pitchFamily="2" charset="2"/>
              <a:buChar char="n"/>
              <a:defRPr/>
            </a:pPr>
            <a:r>
              <a:rPr lang="en-US" altLang="zh-CN" sz="1800" dirty="0" smtClean="0"/>
              <a:t>L2:</a:t>
            </a:r>
            <a:r>
              <a:rPr lang="zh-CN" altLang="en-US" sz="1800" dirty="0" smtClean="0"/>
              <a:t>事例重建与筛选：</a:t>
            </a:r>
            <a:r>
              <a:rPr lang="en-US" altLang="zh-CN" sz="1800" dirty="0" smtClean="0"/>
              <a:t>L1</a:t>
            </a:r>
            <a:r>
              <a:rPr lang="zh-CN" altLang="en-US" sz="1800" dirty="0" smtClean="0"/>
              <a:t>提取的物理信息在</a:t>
            </a:r>
            <a:r>
              <a:rPr lang="en-US" altLang="zh-CN" sz="1800" dirty="0" smtClean="0"/>
              <a:t>L2</a:t>
            </a:r>
            <a:r>
              <a:rPr lang="zh-CN" altLang="en-US" sz="1800" dirty="0" smtClean="0"/>
              <a:t>进行</a:t>
            </a:r>
            <a:r>
              <a:rPr lang="zh-CN" altLang="en-US" sz="1800" dirty="0" smtClean="0">
                <a:solidFill>
                  <a:srgbClr val="0000FF"/>
                </a:solidFill>
              </a:rPr>
              <a:t>基本事例重建</a:t>
            </a:r>
            <a:r>
              <a:rPr lang="zh-CN" altLang="en-US" sz="1800" dirty="0" smtClean="0"/>
              <a:t>，通过事例筛选来压缩数据量，经过</a:t>
            </a:r>
            <a:r>
              <a:rPr lang="en-US" altLang="zh-CN" sz="1800" dirty="0" smtClean="0"/>
              <a:t>L2</a:t>
            </a:r>
            <a:r>
              <a:rPr lang="zh-CN" altLang="en-US" sz="1800" dirty="0" smtClean="0"/>
              <a:t>的数据最后存储进海量存储设备供离线数据分析；</a:t>
            </a:r>
          </a:p>
        </p:txBody>
      </p:sp>
      <p:pic>
        <p:nvPicPr>
          <p:cNvPr id="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5416" y="1192213"/>
            <a:ext cx="4480148" cy="4541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9" name="左大括号 8"/>
          <p:cNvSpPr/>
          <p:nvPr/>
        </p:nvSpPr>
        <p:spPr>
          <a:xfrm>
            <a:off x="4500563" y="2263775"/>
            <a:ext cx="357187" cy="1928813"/>
          </a:xfrm>
          <a:prstGeom prst="leftBrace">
            <a:avLst>
              <a:gd name="adj1" fmla="val 8333"/>
              <a:gd name="adj2" fmla="val 50894"/>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0" name="左大括号 9"/>
          <p:cNvSpPr/>
          <p:nvPr/>
        </p:nvSpPr>
        <p:spPr>
          <a:xfrm>
            <a:off x="4500563" y="4335463"/>
            <a:ext cx="357187" cy="1000125"/>
          </a:xfrm>
          <a:prstGeom prst="leftBrace">
            <a:avLst>
              <a:gd name="adj1" fmla="val 8333"/>
              <a:gd name="adj2" fmla="val 50894"/>
            </a:avLst>
          </a:prstGeom>
          <a:solidFill>
            <a:schemeClr val="bg1"/>
          </a:solid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zh-CN" altLang="en-US"/>
          </a:p>
        </p:txBody>
      </p:sp>
      <p:sp>
        <p:nvSpPr>
          <p:cNvPr id="11" name="日期占位符 10"/>
          <p:cNvSpPr>
            <a:spLocks noGrp="1"/>
          </p:cNvSpPr>
          <p:nvPr>
            <p:ph type="dt" sz="half" idx="10"/>
          </p:nvPr>
        </p:nvSpPr>
        <p:spPr/>
        <p:txBody>
          <a:bodyPr/>
          <a:lstStyle/>
          <a:p>
            <a:r>
              <a:rPr lang="en-US" altLang="zh-CN" smtClean="0"/>
              <a:t>2014-7-18 IHEP</a:t>
            </a:r>
            <a:endParaRPr lang="en-US"/>
          </a:p>
        </p:txBody>
      </p:sp>
      <p:sp>
        <p:nvSpPr>
          <p:cNvPr id="12" name="页脚占位符 11"/>
          <p:cNvSpPr>
            <a:spLocks noGrp="1"/>
          </p:cNvSpPr>
          <p:nvPr>
            <p:ph type="ftr" sz="quarter" idx="11"/>
          </p:nvPr>
        </p:nvSpPr>
        <p:spPr/>
        <p:txBody>
          <a:bodyPr/>
          <a:lstStyle/>
          <a:p>
            <a:r>
              <a:rPr lang="pt-BR" altLang="zh-CN" smtClean="0"/>
              <a:t>Z.-A. LIU     EPC Seminar</a:t>
            </a:r>
            <a:endParaRPr lang="en-US"/>
          </a:p>
        </p:txBody>
      </p:sp>
      <p:sp>
        <p:nvSpPr>
          <p:cNvPr id="8" name="灯片编号占位符 7"/>
          <p:cNvSpPr>
            <a:spLocks noGrp="1"/>
          </p:cNvSpPr>
          <p:nvPr>
            <p:ph type="sldNum" sz="quarter" idx="12"/>
          </p:nvPr>
        </p:nvSpPr>
        <p:spPr/>
        <p:txBody>
          <a:bodyPr/>
          <a:lstStyle/>
          <a:p>
            <a:fld id="{B6F15528-21DE-4FAA-801E-634DDDAF4B2B}" type="slidenum">
              <a:rPr lang="en-US" smtClean="0"/>
              <a:pPr/>
              <a:t>81</a:t>
            </a:fld>
            <a:endParaRPr lang="en-US"/>
          </a:p>
        </p:txBody>
      </p:sp>
    </p:spTree>
    <p:extLst>
      <p:ext uri="{BB962C8B-B14F-4D97-AF65-F5344CB8AC3E}">
        <p14:creationId xmlns:p14="http://schemas.microsoft.com/office/powerpoint/2010/main" val="138967122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p:cNvSpPr>
          <p:nvPr/>
        </p:nvSpPr>
        <p:spPr bwMode="auto">
          <a:xfrm>
            <a:off x="325468" y="68244"/>
            <a:ext cx="8604250" cy="646112"/>
          </a:xfrm>
          <a:prstGeom prst="rect">
            <a:avLst/>
          </a:prstGeom>
          <a:solidFill>
            <a:srgbClr val="339933"/>
          </a:solidFill>
          <a:ln/>
        </p:spPr>
        <p:style>
          <a:lnRef idx="1">
            <a:schemeClr val="accent3"/>
          </a:lnRef>
          <a:fillRef idx="3">
            <a:schemeClr val="accent3"/>
          </a:fillRef>
          <a:effectRef idx="2">
            <a:schemeClr val="accent3"/>
          </a:effectRef>
          <a:fontRef idx="minor">
            <a:schemeClr val="lt1"/>
          </a:fontRef>
        </p:style>
        <p:txBody>
          <a:bodyPr anchor="ctr"/>
          <a:lstStyle/>
          <a:p>
            <a:pPr eaLnBrk="0" hangingPunct="0"/>
            <a:r>
              <a:rPr lang="zh-CN" altLang="en-US" sz="3600" dirty="0">
                <a:solidFill>
                  <a:schemeClr val="bg1"/>
                </a:solidFill>
                <a:latin typeface="华文楷体" pitchFamily="2" charset="-122"/>
                <a:ea typeface="华文楷体" pitchFamily="2" charset="-122"/>
              </a:rPr>
              <a:t>通用硬件平台</a:t>
            </a:r>
            <a:r>
              <a:rPr lang="en-US" altLang="zh-CN" sz="3600" dirty="0">
                <a:solidFill>
                  <a:schemeClr val="bg1"/>
                </a:solidFill>
                <a:latin typeface="华文楷体" pitchFamily="2" charset="-122"/>
                <a:ea typeface="华文楷体" pitchFamily="2" charset="-122"/>
              </a:rPr>
              <a:t>—</a:t>
            </a:r>
            <a:r>
              <a:rPr lang="zh-CN" altLang="en-US" sz="3600" dirty="0">
                <a:solidFill>
                  <a:schemeClr val="bg1"/>
                </a:solidFill>
                <a:latin typeface="华文楷体" pitchFamily="2" charset="-122"/>
                <a:ea typeface="华文楷体" pitchFamily="2" charset="-122"/>
              </a:rPr>
              <a:t>计算</a:t>
            </a:r>
            <a:r>
              <a:rPr lang="zh-CN" altLang="en-US" sz="3600">
                <a:solidFill>
                  <a:schemeClr val="bg1"/>
                </a:solidFill>
                <a:latin typeface="华文楷体" pitchFamily="2" charset="-122"/>
                <a:ea typeface="华文楷体" pitchFamily="2" charset="-122"/>
              </a:rPr>
              <a:t>节</a:t>
            </a:r>
            <a:r>
              <a:rPr lang="zh-CN" altLang="en-US" sz="3600" smtClean="0">
                <a:solidFill>
                  <a:schemeClr val="bg1"/>
                </a:solidFill>
                <a:latin typeface="华文楷体" pitchFamily="2" charset="-122"/>
                <a:ea typeface="华文楷体" pitchFamily="2" charset="-122"/>
              </a:rPr>
              <a:t>点（高能所设计）</a:t>
            </a:r>
            <a:endParaRPr lang="en-US" altLang="zh-CN" sz="3600" dirty="0">
              <a:solidFill>
                <a:schemeClr val="bg1"/>
              </a:solidFill>
              <a:latin typeface="华文楷体" pitchFamily="2" charset="-122"/>
              <a:ea typeface="华文楷体" pitchFamily="2" charset="-122"/>
            </a:endParaRPr>
          </a:p>
        </p:txBody>
      </p:sp>
      <p:pic>
        <p:nvPicPr>
          <p:cNvPr id="13321" name="Picture 3" descr="c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57232"/>
            <a:ext cx="4214810" cy="336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22" name="Rectangle 4"/>
          <p:cNvSpPr>
            <a:spLocks noChangeArrowheads="1"/>
          </p:cNvSpPr>
          <p:nvPr/>
        </p:nvSpPr>
        <p:spPr bwMode="auto">
          <a:xfrm>
            <a:off x="5072066" y="1214422"/>
            <a:ext cx="37449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dirty="0">
                <a:solidFill>
                  <a:srgbClr val="0033CC"/>
                </a:solidFill>
                <a:latin typeface="楷体" pitchFamily="49" charset="-122"/>
                <a:ea typeface="楷体" pitchFamily="49" charset="-122"/>
              </a:rPr>
              <a:t>大容量数据处理能力</a:t>
            </a:r>
            <a:endParaRPr lang="zh-CN" altLang="en-US" sz="1400" b="0" dirty="0">
              <a:solidFill>
                <a:srgbClr val="0033CC"/>
              </a:solidFill>
              <a:latin typeface="楷体" pitchFamily="49" charset="-122"/>
              <a:ea typeface="楷体" pitchFamily="49" charset="-122"/>
            </a:endParaRPr>
          </a:p>
          <a:p>
            <a:pPr>
              <a:buFontTx/>
              <a:buChar char="•"/>
            </a:pPr>
            <a:r>
              <a:rPr lang="en-US" altLang="zh-CN" sz="1400" b="0" dirty="0">
                <a:latin typeface="楷体" pitchFamily="49" charset="-122"/>
                <a:ea typeface="楷体" pitchFamily="49" charset="-122"/>
              </a:rPr>
              <a:t>5x (Virtex4 FX 60 FPGA + 2GB DDR2)</a:t>
            </a:r>
          </a:p>
        </p:txBody>
      </p:sp>
      <p:sp>
        <p:nvSpPr>
          <p:cNvPr id="13323" name="Rectangle 5"/>
          <p:cNvSpPr>
            <a:spLocks noChangeArrowheads="1"/>
          </p:cNvSpPr>
          <p:nvPr/>
        </p:nvSpPr>
        <p:spPr bwMode="auto">
          <a:xfrm>
            <a:off x="5143504" y="1785926"/>
            <a:ext cx="3402012"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dirty="0">
                <a:solidFill>
                  <a:srgbClr val="0033CC"/>
                </a:solidFill>
                <a:latin typeface="楷体" pitchFamily="49" charset="-122"/>
                <a:ea typeface="楷体" pitchFamily="49" charset="-122"/>
              </a:rPr>
              <a:t>高数据传输带宽</a:t>
            </a:r>
            <a:endParaRPr lang="zh-CN" altLang="en-US" sz="1400" b="0" dirty="0">
              <a:solidFill>
                <a:srgbClr val="0033CC"/>
              </a:solidFill>
              <a:latin typeface="楷体" pitchFamily="49" charset="-122"/>
              <a:ea typeface="楷体" pitchFamily="49" charset="-122"/>
            </a:endParaRPr>
          </a:p>
          <a:p>
            <a:pPr>
              <a:buFontTx/>
              <a:buChar char="•"/>
            </a:pPr>
            <a:r>
              <a:rPr lang="en-US" altLang="zh-CN" sz="1400" b="0" dirty="0">
                <a:latin typeface="楷体" pitchFamily="49" charset="-122"/>
                <a:ea typeface="楷体" pitchFamily="49" charset="-122"/>
              </a:rPr>
              <a:t>6 </a:t>
            </a:r>
            <a:r>
              <a:rPr lang="zh-CN" altLang="en-US" sz="1400" b="0" dirty="0">
                <a:latin typeface="楷体" pitchFamily="49" charset="-122"/>
                <a:ea typeface="楷体" pitchFamily="49" charset="-122"/>
              </a:rPr>
              <a:t>个千兆网口</a:t>
            </a:r>
            <a:r>
              <a:rPr lang="en-US" altLang="zh-CN" sz="1400" b="0" dirty="0">
                <a:latin typeface="楷体" pitchFamily="49" charset="-122"/>
                <a:ea typeface="楷体" pitchFamily="49" charset="-122"/>
              </a:rPr>
              <a:t>(</a:t>
            </a:r>
            <a:r>
              <a:rPr lang="zh-CN" altLang="en-US" sz="1400" b="0" dirty="0">
                <a:latin typeface="楷体" pitchFamily="49" charset="-122"/>
                <a:ea typeface="楷体" pitchFamily="49" charset="-122"/>
              </a:rPr>
              <a:t>包括背板的</a:t>
            </a:r>
            <a:r>
              <a:rPr lang="en-US" altLang="zh-CN" sz="1400" b="0" dirty="0">
                <a:latin typeface="楷体" pitchFamily="49" charset="-122"/>
                <a:ea typeface="楷体" pitchFamily="49" charset="-122"/>
              </a:rPr>
              <a:t>)</a:t>
            </a:r>
          </a:p>
          <a:p>
            <a:pPr>
              <a:buFontTx/>
              <a:buChar char="•"/>
            </a:pPr>
            <a:r>
              <a:rPr lang="en-US" altLang="zh-CN" sz="1400" b="0" dirty="0">
                <a:latin typeface="楷体" pitchFamily="49" charset="-122"/>
                <a:ea typeface="楷体" pitchFamily="49" charset="-122"/>
              </a:rPr>
              <a:t>8 </a:t>
            </a:r>
            <a:r>
              <a:rPr lang="zh-CN" altLang="en-US" sz="1400" b="0" dirty="0">
                <a:latin typeface="楷体" pitchFamily="49" charset="-122"/>
                <a:ea typeface="楷体" pitchFamily="49" charset="-122"/>
              </a:rPr>
              <a:t>个光纤口</a:t>
            </a:r>
            <a:r>
              <a:rPr lang="en-US" altLang="zh-CN" sz="1400" b="0" dirty="0">
                <a:latin typeface="楷体" pitchFamily="49" charset="-122"/>
                <a:ea typeface="楷体" pitchFamily="49" charset="-122"/>
              </a:rPr>
              <a:t>(</a:t>
            </a:r>
            <a:r>
              <a:rPr lang="zh-CN" altLang="en-US" sz="1400" b="0" dirty="0">
                <a:latin typeface="楷体" pitchFamily="49" charset="-122"/>
                <a:ea typeface="楷体" pitchFamily="49" charset="-122"/>
              </a:rPr>
              <a:t>到</a:t>
            </a:r>
            <a:r>
              <a:rPr lang="en-US" altLang="zh-CN" sz="1400" b="0" dirty="0">
                <a:latin typeface="楷体" pitchFamily="49" charset="-122"/>
                <a:ea typeface="楷体" pitchFamily="49" charset="-122"/>
              </a:rPr>
              <a:t>3.125Gbps)</a:t>
            </a:r>
          </a:p>
          <a:p>
            <a:pPr>
              <a:buFontTx/>
              <a:buChar char="•"/>
            </a:pPr>
            <a:r>
              <a:rPr lang="en-US" altLang="zh-CN" sz="1400" b="0" dirty="0">
                <a:latin typeface="楷体" pitchFamily="49" charset="-122"/>
                <a:ea typeface="楷体" pitchFamily="49" charset="-122"/>
              </a:rPr>
              <a:t>13</a:t>
            </a:r>
            <a:r>
              <a:rPr lang="zh-CN" altLang="en-US" sz="1400" b="0" dirty="0">
                <a:latin typeface="楷体" pitchFamily="49" charset="-122"/>
                <a:ea typeface="楷体" pitchFamily="49" charset="-122"/>
              </a:rPr>
              <a:t>个</a:t>
            </a:r>
            <a:r>
              <a:rPr lang="en-US" altLang="zh-CN" sz="1400" b="0" dirty="0" err="1">
                <a:latin typeface="楷体" pitchFamily="49" charset="-122"/>
                <a:ea typeface="楷体" pitchFamily="49" charset="-122"/>
              </a:rPr>
              <a:t>RocketIOs</a:t>
            </a:r>
            <a:r>
              <a:rPr lang="zh-CN" altLang="en-US" sz="1400" b="0" dirty="0">
                <a:latin typeface="楷体" pitchFamily="49" charset="-122"/>
                <a:ea typeface="楷体" pitchFamily="49" charset="-122"/>
              </a:rPr>
              <a:t>通过背板与同机箱内的其他板进行点对点的互联</a:t>
            </a:r>
            <a:endParaRPr lang="en-US" altLang="zh-CN" sz="1400" b="0" dirty="0">
              <a:latin typeface="楷体" pitchFamily="49" charset="-122"/>
              <a:ea typeface="楷体" pitchFamily="49" charset="-122"/>
            </a:endParaRPr>
          </a:p>
        </p:txBody>
      </p:sp>
      <p:sp>
        <p:nvSpPr>
          <p:cNvPr id="13324" name="Rectangle 6"/>
          <p:cNvSpPr>
            <a:spLocks noChangeArrowheads="1"/>
          </p:cNvSpPr>
          <p:nvPr/>
        </p:nvSpPr>
        <p:spPr bwMode="auto">
          <a:xfrm>
            <a:off x="428596" y="4691075"/>
            <a:ext cx="32400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dirty="0">
                <a:solidFill>
                  <a:srgbClr val="0033CC"/>
                </a:solidFill>
                <a:latin typeface="楷体" pitchFamily="49" charset="-122"/>
                <a:ea typeface="楷体" pitchFamily="49" charset="-122"/>
              </a:rPr>
              <a:t>嵌入式设计方式</a:t>
            </a:r>
          </a:p>
          <a:p>
            <a:pPr>
              <a:buFontTx/>
              <a:buChar char="•"/>
            </a:pPr>
            <a:r>
              <a:rPr lang="zh-CN" altLang="en-US" sz="1400" b="0" dirty="0">
                <a:latin typeface="楷体" pitchFamily="49" charset="-122"/>
                <a:ea typeface="楷体" pitchFamily="49" charset="-122"/>
              </a:rPr>
              <a:t>通用的系统</a:t>
            </a:r>
            <a:r>
              <a:rPr lang="en-US" altLang="zh-CN" sz="1400" b="0" dirty="0">
                <a:latin typeface="楷体" pitchFamily="49" charset="-122"/>
                <a:ea typeface="楷体" pitchFamily="49" charset="-122"/>
              </a:rPr>
              <a:t>+</a:t>
            </a:r>
            <a:r>
              <a:rPr lang="zh-CN" altLang="en-US" sz="1400" b="0" dirty="0">
                <a:latin typeface="楷体" pitchFamily="49" charset="-122"/>
                <a:ea typeface="楷体" pitchFamily="49" charset="-122"/>
              </a:rPr>
              <a:t>专用的数据处理模块</a:t>
            </a:r>
            <a:endParaRPr lang="en-US" altLang="zh-CN" sz="1400" b="0" dirty="0">
              <a:latin typeface="楷体" pitchFamily="49" charset="-122"/>
              <a:ea typeface="楷体" pitchFamily="49" charset="-122"/>
            </a:endParaRPr>
          </a:p>
        </p:txBody>
      </p:sp>
      <p:sp>
        <p:nvSpPr>
          <p:cNvPr id="13325" name="Rectangle 6"/>
          <p:cNvSpPr>
            <a:spLocks noChangeArrowheads="1"/>
          </p:cNvSpPr>
          <p:nvPr/>
        </p:nvSpPr>
        <p:spPr bwMode="auto">
          <a:xfrm>
            <a:off x="428596" y="5334019"/>
            <a:ext cx="324008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400" dirty="0">
                <a:solidFill>
                  <a:srgbClr val="0033CC"/>
                </a:solidFill>
                <a:latin typeface="楷体" pitchFamily="49" charset="-122"/>
                <a:ea typeface="楷体" pitchFamily="49" charset="-122"/>
              </a:rPr>
              <a:t>智能平台管理</a:t>
            </a:r>
          </a:p>
          <a:p>
            <a:pPr>
              <a:buFontTx/>
              <a:buChar char="•"/>
            </a:pPr>
            <a:r>
              <a:rPr lang="zh-CN" altLang="en-US" sz="1400" b="0" dirty="0">
                <a:latin typeface="楷体" pitchFamily="49" charset="-122"/>
                <a:ea typeface="楷体" pitchFamily="49" charset="-122"/>
              </a:rPr>
              <a:t>基于板上</a:t>
            </a:r>
            <a:r>
              <a:rPr lang="en-US" altLang="zh-CN" sz="1400" b="0" dirty="0">
                <a:latin typeface="楷体" pitchFamily="49" charset="-122"/>
                <a:ea typeface="楷体" pitchFamily="49" charset="-122"/>
              </a:rPr>
              <a:t>IPMC</a:t>
            </a:r>
            <a:r>
              <a:rPr lang="zh-CN" altLang="en-US" sz="1400" b="0" dirty="0">
                <a:latin typeface="楷体" pitchFamily="49" charset="-122"/>
                <a:ea typeface="楷体" pitchFamily="49" charset="-122"/>
              </a:rPr>
              <a:t>子板与机箱控制器的通信来实现系统监测及管理功能</a:t>
            </a:r>
            <a:endParaRPr lang="en-US" altLang="zh-CN" sz="1400" b="0" dirty="0">
              <a:latin typeface="楷体" pitchFamily="49" charset="-122"/>
              <a:ea typeface="楷体" pitchFamily="49" charset="-122"/>
            </a:endParaRPr>
          </a:p>
        </p:txBody>
      </p:sp>
      <p:sp>
        <p:nvSpPr>
          <p:cNvPr id="13326" name="TextBox 14"/>
          <p:cNvSpPr txBox="1">
            <a:spLocks noChangeArrowheads="1"/>
          </p:cNvSpPr>
          <p:nvPr/>
        </p:nvSpPr>
        <p:spPr bwMode="auto">
          <a:xfrm>
            <a:off x="4857752" y="785794"/>
            <a:ext cx="35163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r>
              <a:rPr lang="zh-CN" altLang="en-US" sz="1400" dirty="0"/>
              <a:t>它是构成</a:t>
            </a:r>
            <a:r>
              <a:rPr lang="en-US" altLang="zh-CN" sz="1400" dirty="0"/>
              <a:t>PANDA</a:t>
            </a:r>
            <a:r>
              <a:rPr lang="zh-CN" altLang="en-US" sz="1400" dirty="0"/>
              <a:t> </a:t>
            </a:r>
            <a:r>
              <a:rPr lang="en-US" altLang="zh-CN" sz="1400" dirty="0"/>
              <a:t>TDAQ</a:t>
            </a:r>
            <a:r>
              <a:rPr lang="zh-CN" altLang="en-US" sz="1400" dirty="0"/>
              <a:t>系统的核心模块，</a:t>
            </a:r>
            <a:endParaRPr lang="en-US" altLang="zh-CN" sz="1400" dirty="0"/>
          </a:p>
          <a:p>
            <a:pPr eaLnBrk="1" hangingPunct="1"/>
            <a:r>
              <a:rPr lang="zh-CN" altLang="en-US" sz="1400" dirty="0"/>
              <a:t>具有以下特点：</a:t>
            </a:r>
          </a:p>
        </p:txBody>
      </p:sp>
      <p:sp>
        <p:nvSpPr>
          <p:cNvPr id="11" name="日期占位符 10"/>
          <p:cNvSpPr>
            <a:spLocks noGrp="1"/>
          </p:cNvSpPr>
          <p:nvPr>
            <p:ph type="dt" sz="half" idx="10"/>
          </p:nvPr>
        </p:nvSpPr>
        <p:spPr/>
        <p:txBody>
          <a:bodyPr/>
          <a:lstStyle/>
          <a:p>
            <a:r>
              <a:rPr lang="en-US" altLang="zh-CN" smtClean="0"/>
              <a:t>2014-7-18 IHEP</a:t>
            </a:r>
            <a:endParaRPr lang="en-US"/>
          </a:p>
        </p:txBody>
      </p:sp>
      <p:sp>
        <p:nvSpPr>
          <p:cNvPr id="12" name="页脚占位符 11"/>
          <p:cNvSpPr>
            <a:spLocks noGrp="1"/>
          </p:cNvSpPr>
          <p:nvPr>
            <p:ph type="ftr" sz="quarter" idx="11"/>
          </p:nvPr>
        </p:nvSpPr>
        <p:spPr/>
        <p:txBody>
          <a:bodyPr/>
          <a:lstStyle/>
          <a:p>
            <a:r>
              <a:rPr lang="pt-BR" altLang="zh-CN" smtClean="0"/>
              <a:t>Z.-A. LIU     EPC Seminar</a:t>
            </a:r>
            <a:endParaRPr lang="en-US"/>
          </a:p>
        </p:txBody>
      </p:sp>
      <p:sp>
        <p:nvSpPr>
          <p:cNvPr id="9" name="灯片编号占位符 8"/>
          <p:cNvSpPr>
            <a:spLocks noGrp="1"/>
          </p:cNvSpPr>
          <p:nvPr>
            <p:ph type="sldNum" sz="quarter" idx="12"/>
          </p:nvPr>
        </p:nvSpPr>
        <p:spPr/>
        <p:txBody>
          <a:bodyPr/>
          <a:lstStyle/>
          <a:p>
            <a:fld id="{B6F15528-21DE-4FAA-801E-634DDDAF4B2B}" type="slidenum">
              <a:rPr lang="en-US" smtClean="0"/>
              <a:pPr/>
              <a:t>82</a:t>
            </a:fld>
            <a:endParaRPr lang="en-US"/>
          </a:p>
        </p:txBody>
      </p:sp>
      <p:pic>
        <p:nvPicPr>
          <p:cNvPr id="10" name="Picture 9" descr="Copy of IMG_227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4810" y="3429000"/>
            <a:ext cx="4712637" cy="32147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513766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5100638" cy="609600"/>
          </a:xfrm>
          <a:solidFill>
            <a:srgbClr val="339933"/>
          </a:solidFill>
        </p:spPr>
        <p:style>
          <a:lnRef idx="1">
            <a:schemeClr val="accent3"/>
          </a:lnRef>
          <a:fillRef idx="3">
            <a:schemeClr val="accent3"/>
          </a:fillRef>
          <a:effectRef idx="2">
            <a:schemeClr val="accent3"/>
          </a:effectRef>
          <a:fontRef idx="minor">
            <a:schemeClr val="lt1"/>
          </a:fontRef>
        </p:style>
        <p:txBody>
          <a:bodyPr>
            <a:normAutofit fontScale="90000"/>
          </a:bodyPr>
          <a:lstStyle/>
          <a:p>
            <a:r>
              <a:rPr lang="zh-CN" altLang="en-US" dirty="0">
                <a:latin typeface="华文楷体" pitchFamily="2" charset="-122"/>
                <a:ea typeface="华文楷体" pitchFamily="2" charset="-122"/>
              </a:rPr>
              <a:t>通</a:t>
            </a:r>
            <a:r>
              <a:rPr lang="zh-CN" altLang="en-US" dirty="0" smtClean="0">
                <a:latin typeface="华文楷体" pitchFamily="2" charset="-122"/>
                <a:ea typeface="华文楷体" pitchFamily="2" charset="-122"/>
              </a:rPr>
              <a:t>用高性能硬</a:t>
            </a:r>
            <a:r>
              <a:rPr lang="zh-CN" altLang="en-US" dirty="0">
                <a:latin typeface="华文楷体" pitchFamily="2" charset="-122"/>
                <a:ea typeface="华文楷体" pitchFamily="2" charset="-122"/>
              </a:rPr>
              <a:t>件平</a:t>
            </a:r>
            <a:r>
              <a:rPr lang="zh-CN" altLang="en-US" dirty="0" smtClean="0">
                <a:latin typeface="华文楷体" pitchFamily="2" charset="-122"/>
                <a:ea typeface="华文楷体" pitchFamily="2" charset="-122"/>
              </a:rPr>
              <a:t>台</a:t>
            </a:r>
            <a:endParaRPr lang="en-US" dirty="0"/>
          </a:p>
        </p:txBody>
      </p:sp>
      <p:sp>
        <p:nvSpPr>
          <p:cNvPr id="20" name="日期占位符 19"/>
          <p:cNvSpPr>
            <a:spLocks noGrp="1"/>
          </p:cNvSpPr>
          <p:nvPr>
            <p:ph type="dt" sz="half" idx="10"/>
          </p:nvPr>
        </p:nvSpPr>
        <p:spPr>
          <a:xfrm>
            <a:off x="685800" y="4736802"/>
            <a:ext cx="1905000" cy="457200"/>
          </a:xfrm>
        </p:spPr>
        <p:txBody>
          <a:bodyPr/>
          <a:lstStyle/>
          <a:p>
            <a:r>
              <a:rPr lang="en-US" altLang="zh-CN" smtClean="0"/>
              <a:t>2014-7-18 IHEP</a:t>
            </a:r>
            <a:endParaRPr lang="en-US"/>
          </a:p>
        </p:txBody>
      </p:sp>
      <p:sp>
        <p:nvSpPr>
          <p:cNvPr id="21" name="页脚占位符 20"/>
          <p:cNvSpPr>
            <a:spLocks noGrp="1"/>
          </p:cNvSpPr>
          <p:nvPr>
            <p:ph type="ftr" sz="quarter" idx="11"/>
          </p:nvPr>
        </p:nvSpPr>
        <p:spPr/>
        <p:txBody>
          <a:bodyPr/>
          <a:lstStyle/>
          <a:p>
            <a:r>
              <a:rPr lang="pt-BR" altLang="zh-CN" smtClean="0"/>
              <a:t>Z.-A. LIU     EPC Seminar</a:t>
            </a:r>
            <a:endParaRPr lang="en-US"/>
          </a:p>
        </p:txBody>
      </p:sp>
      <p:sp>
        <p:nvSpPr>
          <p:cNvPr id="22" name="灯片编号占位符 21"/>
          <p:cNvSpPr>
            <a:spLocks noGrp="1"/>
          </p:cNvSpPr>
          <p:nvPr>
            <p:ph type="sldNum" sz="quarter" idx="12"/>
          </p:nvPr>
        </p:nvSpPr>
        <p:spPr>
          <a:xfrm>
            <a:off x="6553200" y="4527624"/>
            <a:ext cx="1905000" cy="457200"/>
          </a:xfrm>
        </p:spPr>
        <p:txBody>
          <a:bodyPr/>
          <a:lstStyle/>
          <a:p>
            <a:fld id="{B6F15528-21DE-4FAA-801E-634DDDAF4B2B}" type="slidenum">
              <a:rPr lang="en-US" smtClean="0"/>
              <a:pPr/>
              <a:t>83</a:t>
            </a:fld>
            <a:endParaRPr lang="en-US"/>
          </a:p>
        </p:txBody>
      </p:sp>
      <p:pic>
        <p:nvPicPr>
          <p:cNvPr id="4" name="Picture 12" descr="I:\通用硬件平台\101___12\IMG_0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188" y="2488902"/>
            <a:ext cx="3222625" cy="248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IMG_007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6438" y="2636912"/>
            <a:ext cx="3086100"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3"/>
          <p:cNvSpPr txBox="1">
            <a:spLocks noChangeArrowheads="1"/>
          </p:cNvSpPr>
          <p:nvPr/>
        </p:nvSpPr>
        <p:spPr bwMode="auto">
          <a:xfrm>
            <a:off x="436563" y="2560340"/>
            <a:ext cx="882650"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r>
              <a:rPr lang="zh-CN" altLang="en-US">
                <a:solidFill>
                  <a:srgbClr val="FF0000"/>
                </a:solidFill>
              </a:rPr>
              <a:t>高能所</a:t>
            </a:r>
          </a:p>
        </p:txBody>
      </p:sp>
      <p:sp>
        <p:nvSpPr>
          <p:cNvPr id="12" name="TextBox 14"/>
          <p:cNvSpPr txBox="1">
            <a:spLocks noChangeArrowheads="1"/>
          </p:cNvSpPr>
          <p:nvPr/>
        </p:nvSpPr>
        <p:spPr bwMode="auto">
          <a:xfrm>
            <a:off x="5857875" y="2636912"/>
            <a:ext cx="1579563" cy="3698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b="1">
                <a:solidFill>
                  <a:schemeClr val="tx1"/>
                </a:solidFill>
                <a:latin typeface="Arial" pitchFamily="34" charset="0"/>
                <a:ea typeface="宋体" pitchFamily="2" charset="-122"/>
              </a:defRPr>
            </a:lvl1pPr>
            <a:lvl2pPr marL="742950" indent="-285750" eaLnBrk="0" hangingPunct="0">
              <a:defRPr b="1">
                <a:solidFill>
                  <a:schemeClr val="tx1"/>
                </a:solidFill>
                <a:latin typeface="Arial" pitchFamily="34" charset="0"/>
                <a:ea typeface="宋体" pitchFamily="2" charset="-122"/>
              </a:defRPr>
            </a:lvl2pPr>
            <a:lvl3pPr marL="1143000" indent="-228600" eaLnBrk="0" hangingPunct="0">
              <a:defRPr b="1">
                <a:solidFill>
                  <a:schemeClr val="tx1"/>
                </a:solidFill>
                <a:latin typeface="Arial" pitchFamily="34" charset="0"/>
                <a:ea typeface="宋体" pitchFamily="2" charset="-122"/>
              </a:defRPr>
            </a:lvl3pPr>
            <a:lvl4pPr marL="1600200" indent="-228600" eaLnBrk="0" hangingPunct="0">
              <a:defRPr b="1">
                <a:solidFill>
                  <a:schemeClr val="tx1"/>
                </a:solidFill>
                <a:latin typeface="Arial" pitchFamily="34" charset="0"/>
                <a:ea typeface="宋体" pitchFamily="2" charset="-122"/>
              </a:defRPr>
            </a:lvl4pPr>
            <a:lvl5pPr marL="2057400" indent="-228600" eaLnBrk="0" hangingPunct="0">
              <a:defRPr b="1">
                <a:solidFill>
                  <a:schemeClr val="tx1"/>
                </a:solidFill>
                <a:latin typeface="Arial" pitchFamily="34" charset="0"/>
                <a:ea typeface="宋体" pitchFamily="2" charset="-122"/>
              </a:defRPr>
            </a:lvl5pPr>
            <a:lvl6pPr marL="2514600" indent="-228600" eaLnBrk="0" fontAlgn="base" hangingPunct="0">
              <a:spcBef>
                <a:spcPct val="0"/>
              </a:spcBef>
              <a:spcAft>
                <a:spcPct val="0"/>
              </a:spcAft>
              <a:defRPr b="1">
                <a:solidFill>
                  <a:schemeClr val="tx1"/>
                </a:solidFill>
                <a:latin typeface="Arial" pitchFamily="34" charset="0"/>
                <a:ea typeface="宋体" pitchFamily="2" charset="-122"/>
              </a:defRPr>
            </a:lvl6pPr>
            <a:lvl7pPr marL="2971800" indent="-228600" eaLnBrk="0" fontAlgn="base" hangingPunct="0">
              <a:spcBef>
                <a:spcPct val="0"/>
              </a:spcBef>
              <a:spcAft>
                <a:spcPct val="0"/>
              </a:spcAft>
              <a:defRPr b="1">
                <a:solidFill>
                  <a:schemeClr val="tx1"/>
                </a:solidFill>
                <a:latin typeface="Arial" pitchFamily="34" charset="0"/>
                <a:ea typeface="宋体" pitchFamily="2" charset="-122"/>
              </a:defRPr>
            </a:lvl7pPr>
            <a:lvl8pPr marL="3429000" indent="-228600" eaLnBrk="0" fontAlgn="base" hangingPunct="0">
              <a:spcBef>
                <a:spcPct val="0"/>
              </a:spcBef>
              <a:spcAft>
                <a:spcPct val="0"/>
              </a:spcAft>
              <a:defRPr b="1">
                <a:solidFill>
                  <a:schemeClr val="tx1"/>
                </a:solidFill>
                <a:latin typeface="Arial" pitchFamily="34" charset="0"/>
                <a:ea typeface="宋体" pitchFamily="2" charset="-122"/>
              </a:defRPr>
            </a:lvl8pPr>
            <a:lvl9pPr marL="3886200" indent="-228600" eaLnBrk="0" fontAlgn="base" hangingPunct="0">
              <a:spcBef>
                <a:spcPct val="0"/>
              </a:spcBef>
              <a:spcAft>
                <a:spcPct val="0"/>
              </a:spcAft>
              <a:defRPr b="1">
                <a:solidFill>
                  <a:schemeClr val="tx1"/>
                </a:solidFill>
                <a:latin typeface="Arial" pitchFamily="34" charset="0"/>
                <a:ea typeface="宋体" pitchFamily="2" charset="-122"/>
              </a:defRPr>
            </a:lvl9pPr>
          </a:lstStyle>
          <a:p>
            <a:pPr eaLnBrk="1" hangingPunct="1"/>
            <a:r>
              <a:rPr lang="zh-CN" altLang="en-US">
                <a:solidFill>
                  <a:srgbClr val="FF0000"/>
                </a:solidFill>
              </a:rPr>
              <a:t>德国吉森大学</a:t>
            </a:r>
          </a:p>
        </p:txBody>
      </p:sp>
      <p:sp>
        <p:nvSpPr>
          <p:cNvPr id="14" name="圆角矩形标注 12"/>
          <p:cNvSpPr/>
          <p:nvPr/>
        </p:nvSpPr>
        <p:spPr>
          <a:xfrm>
            <a:off x="3714744" y="3846228"/>
            <a:ext cx="1214446" cy="340519"/>
          </a:xfrm>
          <a:prstGeom prst="wedgeRoundRectCallout">
            <a:avLst>
              <a:gd name="adj1" fmla="val -118146"/>
              <a:gd name="adj2" fmla="val 13945"/>
              <a:gd name="adj3" fmla="val 16667"/>
            </a:avLst>
          </a:prstGeom>
          <a:ln w="6350">
            <a:solidFill>
              <a:srgbClr val="FF0000"/>
            </a:solidFill>
          </a:ln>
        </p:spPr>
        <p:txBody>
          <a:bodyPr lIns="0" rIns="0" anchor="ctr">
            <a:spAutoFit/>
          </a:bodyPr>
          <a:lstStyle/>
          <a:p>
            <a:pPr marL="609600" indent="-609600" algn="ctr">
              <a:defRPr/>
            </a:pPr>
            <a:r>
              <a:rPr lang="zh-CN" altLang="en-US" sz="1400" dirty="0">
                <a:ln>
                  <a:solidFill>
                    <a:schemeClr val="tx1"/>
                  </a:solidFill>
                </a:ln>
                <a:latin typeface="Arial" charset="0"/>
              </a:rPr>
              <a:t>机箱控制器</a:t>
            </a:r>
          </a:p>
        </p:txBody>
      </p:sp>
      <p:sp>
        <p:nvSpPr>
          <p:cNvPr id="15" name="圆角矩形标注 13"/>
          <p:cNvSpPr/>
          <p:nvPr/>
        </p:nvSpPr>
        <p:spPr>
          <a:xfrm>
            <a:off x="3714744" y="2988972"/>
            <a:ext cx="1214446" cy="340519"/>
          </a:xfrm>
          <a:prstGeom prst="wedgeRoundRectCallout">
            <a:avLst>
              <a:gd name="adj1" fmla="val -79789"/>
              <a:gd name="adj2" fmla="val -95832"/>
              <a:gd name="adj3" fmla="val 16667"/>
            </a:avLst>
          </a:prstGeom>
          <a:ln w="6350">
            <a:solidFill>
              <a:srgbClr val="FF0000"/>
            </a:solidFill>
          </a:ln>
        </p:spPr>
        <p:txBody>
          <a:bodyPr lIns="0" rIns="0" anchor="ctr">
            <a:spAutoFit/>
          </a:bodyPr>
          <a:lstStyle/>
          <a:p>
            <a:pPr marL="609600" indent="-609600" algn="ctr">
              <a:defRPr/>
            </a:pPr>
            <a:r>
              <a:rPr lang="zh-CN" altLang="en-US" sz="1400" dirty="0">
                <a:ln>
                  <a:solidFill>
                    <a:schemeClr val="tx1"/>
                  </a:solidFill>
                </a:ln>
                <a:latin typeface="Arial" charset="0"/>
              </a:rPr>
              <a:t>机箱电源</a:t>
            </a:r>
          </a:p>
        </p:txBody>
      </p:sp>
      <p:sp>
        <p:nvSpPr>
          <p:cNvPr id="16" name="圆角矩形标注 14"/>
          <p:cNvSpPr/>
          <p:nvPr/>
        </p:nvSpPr>
        <p:spPr>
          <a:xfrm>
            <a:off x="3714744" y="4560608"/>
            <a:ext cx="1214446" cy="340519"/>
          </a:xfrm>
          <a:prstGeom prst="wedgeRoundRectCallout">
            <a:avLst>
              <a:gd name="adj1" fmla="val -184916"/>
              <a:gd name="adj2" fmla="val -195476"/>
              <a:gd name="adj3" fmla="val 16667"/>
            </a:avLst>
          </a:prstGeom>
          <a:ln w="6350">
            <a:solidFill>
              <a:srgbClr val="FF0000"/>
            </a:solidFill>
          </a:ln>
        </p:spPr>
        <p:txBody>
          <a:bodyPr lIns="0" rIns="0" anchor="ctr">
            <a:spAutoFit/>
          </a:bodyPr>
          <a:lstStyle/>
          <a:p>
            <a:pPr marL="609600" indent="-609600" algn="ctr">
              <a:defRPr/>
            </a:pPr>
            <a:r>
              <a:rPr lang="zh-CN" altLang="en-US" sz="1400" dirty="0">
                <a:ln>
                  <a:solidFill>
                    <a:schemeClr val="tx1"/>
                  </a:solidFill>
                </a:ln>
                <a:latin typeface="Arial" charset="0"/>
              </a:rPr>
              <a:t>计算节点</a:t>
            </a:r>
          </a:p>
        </p:txBody>
      </p:sp>
      <p:sp>
        <p:nvSpPr>
          <p:cNvPr id="17" name="圆角矩形标注 15"/>
          <p:cNvSpPr/>
          <p:nvPr/>
        </p:nvSpPr>
        <p:spPr>
          <a:xfrm>
            <a:off x="2643174" y="1988840"/>
            <a:ext cx="1000132" cy="340519"/>
          </a:xfrm>
          <a:prstGeom prst="wedgeRoundRectCallout">
            <a:avLst>
              <a:gd name="adj1" fmla="val -19919"/>
              <a:gd name="adj2" fmla="val 164254"/>
              <a:gd name="adj3" fmla="val 16667"/>
            </a:avLst>
          </a:prstGeom>
          <a:ln w="6350">
            <a:solidFill>
              <a:srgbClr val="FF0000"/>
            </a:solidFill>
          </a:ln>
        </p:spPr>
        <p:txBody>
          <a:bodyPr lIns="0" rIns="0" anchor="ctr">
            <a:spAutoFit/>
          </a:bodyPr>
          <a:lstStyle/>
          <a:p>
            <a:pPr marL="609600" indent="-609600" algn="ctr">
              <a:defRPr/>
            </a:pPr>
            <a:r>
              <a:rPr lang="zh-CN" altLang="en-US" sz="1400" dirty="0">
                <a:ln>
                  <a:solidFill>
                    <a:schemeClr val="tx1"/>
                  </a:solidFill>
                </a:ln>
                <a:latin typeface="Arial" charset="0"/>
              </a:rPr>
              <a:t>交换机</a:t>
            </a:r>
          </a:p>
        </p:txBody>
      </p:sp>
      <p:sp>
        <p:nvSpPr>
          <p:cNvPr id="18" name="圆角矩形标注 16"/>
          <p:cNvSpPr/>
          <p:nvPr/>
        </p:nvSpPr>
        <p:spPr>
          <a:xfrm>
            <a:off x="142844" y="1988840"/>
            <a:ext cx="1214446" cy="340519"/>
          </a:xfrm>
          <a:prstGeom prst="wedgeRoundRectCallout">
            <a:avLst>
              <a:gd name="adj1" fmla="val 75771"/>
              <a:gd name="adj2" fmla="val 149055"/>
              <a:gd name="adj3" fmla="val 16667"/>
            </a:avLst>
          </a:prstGeom>
          <a:ln w="6350">
            <a:solidFill>
              <a:srgbClr val="FF0000"/>
            </a:solidFill>
          </a:ln>
        </p:spPr>
        <p:txBody>
          <a:bodyPr lIns="0" rIns="0" anchor="ctr">
            <a:spAutoFit/>
          </a:bodyPr>
          <a:lstStyle/>
          <a:p>
            <a:pPr marL="609600" indent="-609600" algn="ctr">
              <a:defRPr/>
            </a:pPr>
            <a:r>
              <a:rPr lang="en-US" altLang="zh-CN" sz="1400" dirty="0">
                <a:ln>
                  <a:solidFill>
                    <a:schemeClr val="tx1"/>
                  </a:solidFill>
                </a:ln>
                <a:latin typeface="Arial" charset="0"/>
              </a:rPr>
              <a:t>NFS</a:t>
            </a:r>
            <a:r>
              <a:rPr lang="zh-CN" altLang="en-US" sz="1400" dirty="0">
                <a:ln>
                  <a:solidFill>
                    <a:schemeClr val="tx1"/>
                  </a:solidFill>
                </a:ln>
                <a:latin typeface="Arial" charset="0"/>
              </a:rPr>
              <a:t>服务器</a:t>
            </a:r>
          </a:p>
        </p:txBody>
      </p:sp>
      <p:sp>
        <p:nvSpPr>
          <p:cNvPr id="19" name="圆角矩形标注 17"/>
          <p:cNvSpPr/>
          <p:nvPr/>
        </p:nvSpPr>
        <p:spPr>
          <a:xfrm>
            <a:off x="1500166" y="1988840"/>
            <a:ext cx="1000132" cy="340519"/>
          </a:xfrm>
          <a:prstGeom prst="wedgeRoundRectCallout">
            <a:avLst>
              <a:gd name="adj1" fmla="val 24019"/>
              <a:gd name="adj2" fmla="val 169321"/>
              <a:gd name="adj3" fmla="val 16667"/>
            </a:avLst>
          </a:prstGeom>
          <a:ln w="6350">
            <a:solidFill>
              <a:srgbClr val="FF0000"/>
            </a:solidFill>
          </a:ln>
        </p:spPr>
        <p:txBody>
          <a:bodyPr lIns="0" rIns="0" anchor="ctr">
            <a:spAutoFit/>
          </a:bodyPr>
          <a:lstStyle/>
          <a:p>
            <a:pPr marL="609600" indent="-609600" algn="ctr">
              <a:defRPr/>
            </a:pPr>
            <a:r>
              <a:rPr lang="zh-CN" altLang="en-US" sz="1400" dirty="0">
                <a:ln>
                  <a:solidFill>
                    <a:schemeClr val="tx1"/>
                  </a:solidFill>
                </a:ln>
                <a:latin typeface="Arial" charset="0"/>
              </a:rPr>
              <a:t>串口服务器</a:t>
            </a:r>
          </a:p>
        </p:txBody>
      </p:sp>
    </p:spTree>
    <p:extLst>
      <p:ext uri="{BB962C8B-B14F-4D97-AF65-F5344CB8AC3E}">
        <p14:creationId xmlns:p14="http://schemas.microsoft.com/office/powerpoint/2010/main" val="429109961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77060" y="2362200"/>
            <a:ext cx="2466940" cy="1423990"/>
          </a:xfrm>
        </p:spPr>
        <p:txBody>
          <a:bodyPr>
            <a:normAutofit/>
          </a:bodyPr>
          <a:lstStyle/>
          <a:p>
            <a:r>
              <a:rPr lang="zh-CN" altLang="en-US" smtClean="0"/>
              <a:t>板级监测</a:t>
            </a:r>
            <a:endParaRPr lang="en-US" altLang="zh-CN" dirty="0" smtClean="0"/>
          </a:p>
          <a:p>
            <a:r>
              <a:rPr lang="zh-CN" altLang="en-US" dirty="0"/>
              <a:t>控</a:t>
            </a:r>
            <a:r>
              <a:rPr lang="zh-CN" altLang="en-US" dirty="0" smtClean="0"/>
              <a:t>制管理</a:t>
            </a:r>
            <a:endParaRPr lang="en-US" altLang="zh-CN" dirty="0" smtClean="0"/>
          </a:p>
        </p:txBody>
      </p:sp>
      <p:sp>
        <p:nvSpPr>
          <p:cNvPr id="6" name="日期占位符 5"/>
          <p:cNvSpPr>
            <a:spLocks noGrp="1"/>
          </p:cNvSpPr>
          <p:nvPr>
            <p:ph type="dt" sz="half" idx="10"/>
          </p:nvPr>
        </p:nvSpPr>
        <p:spPr/>
        <p:txBody>
          <a:bodyPr/>
          <a:lstStyle/>
          <a:p>
            <a:r>
              <a:rPr lang="en-US" altLang="zh-CN" smtClean="0"/>
              <a:t>2014-7-18 IHEP</a:t>
            </a:r>
            <a:endParaRPr lang="en-US"/>
          </a:p>
        </p:txBody>
      </p:sp>
      <p:sp>
        <p:nvSpPr>
          <p:cNvPr id="7" name="页脚占位符 6"/>
          <p:cNvSpPr>
            <a:spLocks noGrp="1"/>
          </p:cNvSpPr>
          <p:nvPr>
            <p:ph type="ftr" sz="quarter" idx="11"/>
          </p:nvPr>
        </p:nvSpPr>
        <p:spPr/>
        <p:txBody>
          <a:bodyPr/>
          <a:lstStyle/>
          <a:p>
            <a:r>
              <a:rPr lang="pt-BR" altLang="zh-CN" smtClean="0"/>
              <a:t>Z.-A. LIU     EPC Seminar</a:t>
            </a:r>
            <a:endParaRPr lang="en-US"/>
          </a:p>
        </p:txBody>
      </p:sp>
      <p:sp>
        <p:nvSpPr>
          <p:cNvPr id="5" name="灯片编号占位符 4"/>
          <p:cNvSpPr>
            <a:spLocks noGrp="1"/>
          </p:cNvSpPr>
          <p:nvPr>
            <p:ph type="sldNum" sz="quarter" idx="12"/>
          </p:nvPr>
        </p:nvSpPr>
        <p:spPr/>
        <p:txBody>
          <a:bodyPr/>
          <a:lstStyle/>
          <a:p>
            <a:fld id="{B6F15528-21DE-4FAA-801E-634DDDAF4B2B}" type="slidenum">
              <a:rPr lang="en-US" smtClean="0"/>
              <a:pPr/>
              <a:t>84</a:t>
            </a:fld>
            <a:endParaRPr lang="en-US"/>
          </a:p>
        </p:txBody>
      </p:sp>
      <p:sp>
        <p:nvSpPr>
          <p:cNvPr id="4" name="Rectangle 2"/>
          <p:cNvSpPr>
            <a:spLocks/>
          </p:cNvSpPr>
          <p:nvPr/>
        </p:nvSpPr>
        <p:spPr bwMode="auto">
          <a:xfrm>
            <a:off x="539751" y="0"/>
            <a:ext cx="5480050" cy="646112"/>
          </a:xfrm>
          <a:prstGeom prst="rect">
            <a:avLst/>
          </a:prstGeom>
          <a:solidFill>
            <a:srgbClr val="339933"/>
          </a:solidFill>
          <a:ln/>
        </p:spPr>
        <p:style>
          <a:lnRef idx="1">
            <a:schemeClr val="accent3"/>
          </a:lnRef>
          <a:fillRef idx="3">
            <a:schemeClr val="accent3"/>
          </a:fillRef>
          <a:effectRef idx="2">
            <a:schemeClr val="accent3"/>
          </a:effectRef>
          <a:fontRef idx="minor">
            <a:schemeClr val="lt1"/>
          </a:fontRef>
        </p:style>
        <p:txBody>
          <a:bodyPr anchor="ctr"/>
          <a:lstStyle/>
          <a:p>
            <a:pPr eaLnBrk="0" hangingPunct="0"/>
            <a:r>
              <a:rPr lang="zh-CN" altLang="en-US" sz="3600" dirty="0">
                <a:solidFill>
                  <a:schemeClr val="bg1"/>
                </a:solidFill>
                <a:latin typeface="华文楷体" pitchFamily="2" charset="-122"/>
                <a:ea typeface="华文楷体" pitchFamily="2" charset="-122"/>
              </a:rPr>
              <a:t>通用硬件平台</a:t>
            </a:r>
            <a:r>
              <a:rPr lang="en-US" altLang="zh-CN" sz="3600" dirty="0">
                <a:solidFill>
                  <a:schemeClr val="bg1"/>
                </a:solidFill>
                <a:latin typeface="华文楷体" pitchFamily="2" charset="-122"/>
                <a:ea typeface="华文楷体" pitchFamily="2" charset="-122"/>
              </a:rPr>
              <a:t>—</a:t>
            </a:r>
            <a:r>
              <a:rPr lang="zh-CN" altLang="en-US" sz="3600" dirty="0">
                <a:solidFill>
                  <a:schemeClr val="bg1"/>
                </a:solidFill>
                <a:latin typeface="华文楷体" pitchFamily="2" charset="-122"/>
                <a:ea typeface="华文楷体" pitchFamily="2" charset="-122"/>
              </a:rPr>
              <a:t>计算节点</a:t>
            </a:r>
            <a:endParaRPr lang="en-US" altLang="zh-CN" sz="3600" dirty="0">
              <a:solidFill>
                <a:schemeClr val="bg1"/>
              </a:solidFill>
              <a:latin typeface="华文楷体" pitchFamily="2" charset="-122"/>
              <a:ea typeface="华文楷体" pitchFamily="2" charset="-122"/>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42918"/>
            <a:ext cx="6643702" cy="5974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54101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40" name="Rectangle 2"/>
          <p:cNvSpPr>
            <a:spLocks noGrp="1" noChangeArrowheads="1"/>
          </p:cNvSpPr>
          <p:nvPr>
            <p:ph type="title"/>
          </p:nvPr>
        </p:nvSpPr>
        <p:spPr>
          <a:xfrm>
            <a:off x="0" y="0"/>
            <a:ext cx="8458200" cy="593725"/>
          </a:xfrm>
          <a:solidFill>
            <a:srgbClr val="008000"/>
          </a:solidFill>
        </p:spPr>
        <p:txBody>
          <a:bodyPr>
            <a:normAutofit fontScale="90000"/>
          </a:bodyPr>
          <a:lstStyle/>
          <a:p>
            <a:pPr eaLnBrk="1" hangingPunct="1"/>
            <a:r>
              <a:rPr lang="en-US" altLang="zh-CN" sz="3200" smtClean="0">
                <a:solidFill>
                  <a:schemeClr val="bg1"/>
                </a:solidFill>
                <a:latin typeface="Arial Unicode MS" pitchFamily="34" charset="-122"/>
                <a:ea typeface="Arial Unicode MS" pitchFamily="34" charset="-122"/>
                <a:cs typeface="Arial Unicode MS" pitchFamily="34" charset="-122"/>
              </a:rPr>
              <a:t/>
            </a:r>
            <a:br>
              <a:rPr lang="en-US" altLang="zh-CN" sz="3200" smtClean="0">
                <a:solidFill>
                  <a:schemeClr val="bg1"/>
                </a:solidFill>
                <a:latin typeface="Arial Unicode MS" pitchFamily="34" charset="-122"/>
                <a:ea typeface="Arial Unicode MS" pitchFamily="34" charset="-122"/>
                <a:cs typeface="Arial Unicode MS" pitchFamily="34" charset="-122"/>
              </a:rPr>
            </a:br>
            <a:r>
              <a:rPr lang="en-US" altLang="zh-CN" sz="3200" smtClean="0">
                <a:solidFill>
                  <a:schemeClr val="bg1"/>
                </a:solidFill>
                <a:latin typeface="Arial Unicode MS" pitchFamily="34" charset="-122"/>
                <a:ea typeface="Arial Unicode MS" pitchFamily="34" charset="-122"/>
                <a:cs typeface="Arial Unicode MS" pitchFamily="34" charset="-122"/>
              </a:rPr>
              <a:t>System on Programmable Chip </a:t>
            </a:r>
            <a:br>
              <a:rPr lang="en-US" altLang="zh-CN" sz="3200" smtClean="0">
                <a:solidFill>
                  <a:schemeClr val="bg1"/>
                </a:solidFill>
                <a:latin typeface="Arial Unicode MS" pitchFamily="34" charset="-122"/>
                <a:ea typeface="Arial Unicode MS" pitchFamily="34" charset="-122"/>
                <a:cs typeface="Arial Unicode MS" pitchFamily="34" charset="-122"/>
              </a:rPr>
            </a:br>
            <a:endParaRPr lang="en-US" altLang="zh-CN" sz="3200" smtClean="0">
              <a:solidFill>
                <a:schemeClr val="bg1"/>
              </a:solidFill>
              <a:latin typeface="Arial Unicode MS" pitchFamily="34" charset="-122"/>
              <a:ea typeface="Arial Unicode MS" pitchFamily="34" charset="-122"/>
              <a:cs typeface="Arial Unicode MS" pitchFamily="34" charset="-122"/>
            </a:endParaRPr>
          </a:p>
        </p:txBody>
      </p:sp>
      <p:sp>
        <p:nvSpPr>
          <p:cNvPr id="18434" name="Rectangle 2"/>
          <p:cNvSpPr>
            <a:spLocks noGrp="1" noChangeArrowheads="1"/>
          </p:cNvSpPr>
          <p:nvPr>
            <p:ph idx="1"/>
          </p:nvPr>
        </p:nvSpPr>
        <p:spPr>
          <a:xfrm>
            <a:off x="71438" y="5526090"/>
            <a:ext cx="8893175" cy="831868"/>
          </a:xfrm>
          <a:noFill/>
        </p:spPr>
        <p:txBody>
          <a:bodyPr>
            <a:normAutofit/>
          </a:bodyPr>
          <a:lstStyle/>
          <a:p>
            <a:pPr marL="609600" indent="-609600">
              <a:lnSpc>
                <a:spcPct val="80000"/>
              </a:lnSpc>
              <a:buFont typeface="Wingdings" pitchFamily="2" charset="2"/>
              <a:buChar char="n"/>
            </a:pPr>
            <a:r>
              <a:rPr lang="zh-CN" altLang="en-US" sz="1800" smtClean="0"/>
              <a:t>基于</a:t>
            </a:r>
            <a:r>
              <a:rPr lang="en-US" altLang="zh-CN" sz="1800" smtClean="0"/>
              <a:t>Xilinx</a:t>
            </a:r>
            <a:r>
              <a:rPr lang="zh-CN" altLang="en-US" sz="1800" smtClean="0"/>
              <a:t> </a:t>
            </a:r>
            <a:r>
              <a:rPr lang="en-US" altLang="zh-CN" sz="1800" smtClean="0"/>
              <a:t>FPGA</a:t>
            </a:r>
            <a:r>
              <a:rPr lang="zh-CN" altLang="en-US" sz="1800" smtClean="0"/>
              <a:t>内嵌的</a:t>
            </a:r>
            <a:r>
              <a:rPr lang="en-US" altLang="zh-CN" sz="1800" smtClean="0"/>
              <a:t>PowerPC</a:t>
            </a:r>
            <a:r>
              <a:rPr lang="zh-CN" altLang="en-US" sz="1800" smtClean="0"/>
              <a:t>硬核和一些开源的</a:t>
            </a:r>
            <a:r>
              <a:rPr lang="en-US" altLang="zh-CN" sz="1800" smtClean="0"/>
              <a:t>IP</a:t>
            </a:r>
            <a:r>
              <a:rPr lang="zh-CN" altLang="en-US" sz="1800" smtClean="0"/>
              <a:t>和构建一个通用的硬件系统</a:t>
            </a:r>
            <a:r>
              <a:rPr lang="en-US" altLang="zh-CN" sz="1800" smtClean="0"/>
              <a:t>,</a:t>
            </a:r>
            <a:r>
              <a:rPr lang="zh-CN" altLang="en-US" sz="1800" smtClean="0"/>
              <a:t>移植开源</a:t>
            </a:r>
            <a:r>
              <a:rPr lang="en-US" altLang="zh-CN" sz="1800" smtClean="0"/>
              <a:t>Linux</a:t>
            </a:r>
            <a:r>
              <a:rPr lang="zh-CN" altLang="en-US" sz="1800" smtClean="0"/>
              <a:t>来实现系统管理以及</a:t>
            </a:r>
            <a:r>
              <a:rPr lang="en-US" altLang="zh-CN" sz="1800" smtClean="0"/>
              <a:t>UDP/TCP </a:t>
            </a:r>
            <a:r>
              <a:rPr lang="zh-CN" altLang="en-US" sz="1800" smtClean="0"/>
              <a:t>协议栈的处理</a:t>
            </a:r>
            <a:endParaRPr lang="en-US" altLang="zh-CN" sz="1800" smtClean="0"/>
          </a:p>
          <a:p>
            <a:pPr marL="609600" indent="-609600">
              <a:lnSpc>
                <a:spcPct val="80000"/>
              </a:lnSpc>
              <a:buFont typeface="Wingdings" pitchFamily="2" charset="2"/>
              <a:buChar char="n"/>
            </a:pPr>
            <a:r>
              <a:rPr lang="zh-CN" altLang="en-US" sz="1800" smtClean="0"/>
              <a:t>在线触发算法设计成专用</a:t>
            </a:r>
            <a:r>
              <a:rPr lang="en-US" altLang="zh-CN" sz="1800" smtClean="0"/>
              <a:t>IP</a:t>
            </a:r>
            <a:r>
              <a:rPr lang="zh-CN" altLang="en-US" sz="1800" smtClean="0"/>
              <a:t>核以及基于多端口内存控制器实现片上数据交换模块</a:t>
            </a:r>
            <a:endParaRPr lang="en-US" altLang="zh-CN" sz="1800" smtClean="0"/>
          </a:p>
        </p:txBody>
      </p:sp>
      <p:sp>
        <p:nvSpPr>
          <p:cNvPr id="10" name="日期占位符 9"/>
          <p:cNvSpPr>
            <a:spLocks noGrp="1"/>
          </p:cNvSpPr>
          <p:nvPr>
            <p:ph type="dt" sz="half" idx="10"/>
          </p:nvPr>
        </p:nvSpPr>
        <p:spPr/>
        <p:txBody>
          <a:bodyPr/>
          <a:lstStyle/>
          <a:p>
            <a:r>
              <a:rPr lang="en-US" altLang="zh-CN" smtClean="0"/>
              <a:t>2014-7-18 IHEP</a:t>
            </a:r>
            <a:endParaRPr lang="en-US"/>
          </a:p>
        </p:txBody>
      </p:sp>
      <p:sp>
        <p:nvSpPr>
          <p:cNvPr id="11" name="页脚占位符 10"/>
          <p:cNvSpPr>
            <a:spLocks noGrp="1"/>
          </p:cNvSpPr>
          <p:nvPr>
            <p:ph type="ftr" sz="quarter" idx="11"/>
          </p:nvPr>
        </p:nvSpPr>
        <p:spPr/>
        <p:txBody>
          <a:bodyPr/>
          <a:lstStyle/>
          <a:p>
            <a:r>
              <a:rPr lang="pt-BR" altLang="zh-CN" smtClean="0"/>
              <a:t>Z.-A. LIU     EPC Seminar</a:t>
            </a:r>
            <a:endParaRPr lang="en-US"/>
          </a:p>
        </p:txBody>
      </p:sp>
      <p:sp>
        <p:nvSpPr>
          <p:cNvPr id="9" name="灯片编号占位符 8"/>
          <p:cNvSpPr>
            <a:spLocks noGrp="1"/>
          </p:cNvSpPr>
          <p:nvPr>
            <p:ph type="sldNum" sz="quarter" idx="12"/>
          </p:nvPr>
        </p:nvSpPr>
        <p:spPr/>
        <p:txBody>
          <a:bodyPr/>
          <a:lstStyle/>
          <a:p>
            <a:fld id="{B6F15528-21DE-4FAA-801E-634DDDAF4B2B}" type="slidenum">
              <a:rPr lang="en-US" smtClean="0"/>
              <a:pPr/>
              <a:t>85</a:t>
            </a:fld>
            <a:endParaRPr lang="en-US"/>
          </a:p>
        </p:txBody>
      </p:sp>
      <p:pic>
        <p:nvPicPr>
          <p:cNvPr id="18435" name="Picture 6" descr="system_blkd"/>
          <p:cNvPicPr>
            <a:picLocks noChangeAspect="1" noChangeArrowheads="1"/>
          </p:cNvPicPr>
          <p:nvPr/>
        </p:nvPicPr>
        <p:blipFill>
          <a:blip r:embed="rId3"/>
          <a:srcRect l="3938" t="5635" r="4265" b="28358"/>
          <a:stretch>
            <a:fillRect/>
          </a:stretch>
        </p:blipFill>
        <p:spPr bwMode="auto">
          <a:xfrm>
            <a:off x="381000" y="1000108"/>
            <a:ext cx="8297863" cy="4192588"/>
          </a:xfrm>
          <a:prstGeom prst="rect">
            <a:avLst/>
          </a:prstGeom>
          <a:noFill/>
          <a:ln w="9525">
            <a:noFill/>
            <a:miter lim="800000"/>
            <a:headEnd/>
            <a:tailEnd/>
          </a:ln>
        </p:spPr>
      </p:pic>
      <p:sp>
        <p:nvSpPr>
          <p:cNvPr id="18436" name="TextBox 4"/>
          <p:cNvSpPr txBox="1">
            <a:spLocks noChangeArrowheads="1"/>
          </p:cNvSpPr>
          <p:nvPr/>
        </p:nvSpPr>
        <p:spPr bwMode="auto">
          <a:xfrm>
            <a:off x="2532063" y="3057508"/>
            <a:ext cx="942975" cy="307975"/>
          </a:xfrm>
          <a:prstGeom prst="rect">
            <a:avLst/>
          </a:prstGeom>
          <a:noFill/>
          <a:ln w="9525">
            <a:noFill/>
            <a:miter lim="800000"/>
            <a:headEnd/>
            <a:tailEnd/>
          </a:ln>
        </p:spPr>
        <p:txBody>
          <a:bodyPr wrap="none">
            <a:spAutoFit/>
          </a:bodyPr>
          <a:lstStyle/>
          <a:p>
            <a:r>
              <a:rPr lang="en-US" altLang="zh-CN" sz="1400">
                <a:solidFill>
                  <a:srgbClr val="FF0000"/>
                </a:solidFill>
                <a:latin typeface="Arial Unicode MS" pitchFamily="34" charset="-122"/>
                <a:ea typeface="Arial Unicode MS" pitchFamily="34" charset="-122"/>
                <a:cs typeface="Arial Unicode MS" pitchFamily="34" charset="-122"/>
              </a:rPr>
              <a:t>PowerPC</a:t>
            </a:r>
            <a:endParaRPr lang="zh-CN" altLang="en-US" sz="1400">
              <a:solidFill>
                <a:srgbClr val="FF0000"/>
              </a:solidFill>
              <a:latin typeface="Arial Unicode MS" pitchFamily="34" charset="-122"/>
              <a:ea typeface="Arial Unicode MS" pitchFamily="34" charset="-122"/>
              <a:cs typeface="Arial Unicode MS" pitchFamily="34" charset="-122"/>
            </a:endParaRPr>
          </a:p>
        </p:txBody>
      </p:sp>
      <p:sp>
        <p:nvSpPr>
          <p:cNvPr id="18437" name="TextBox 5"/>
          <p:cNvSpPr txBox="1">
            <a:spLocks noChangeArrowheads="1"/>
          </p:cNvSpPr>
          <p:nvPr/>
        </p:nvSpPr>
        <p:spPr bwMode="auto">
          <a:xfrm>
            <a:off x="4343400" y="2216133"/>
            <a:ext cx="1368425" cy="307975"/>
          </a:xfrm>
          <a:prstGeom prst="rect">
            <a:avLst/>
          </a:prstGeom>
          <a:noFill/>
          <a:ln w="9525">
            <a:noFill/>
            <a:miter lim="800000"/>
            <a:headEnd/>
            <a:tailEnd/>
          </a:ln>
        </p:spPr>
        <p:txBody>
          <a:bodyPr wrap="none">
            <a:spAutoFit/>
          </a:bodyPr>
          <a:lstStyle/>
          <a:p>
            <a:r>
              <a:rPr lang="en-US" altLang="zh-CN" sz="1400">
                <a:solidFill>
                  <a:srgbClr val="FF0000"/>
                </a:solidFill>
                <a:latin typeface="Arial Unicode MS" pitchFamily="34" charset="-122"/>
                <a:ea typeface="Arial Unicode MS" pitchFamily="34" charset="-122"/>
                <a:cs typeface="Arial Unicode MS" pitchFamily="34" charset="-122"/>
              </a:rPr>
              <a:t>Trigger IP core</a:t>
            </a:r>
            <a:endParaRPr lang="zh-CN" altLang="en-US" sz="1400">
              <a:solidFill>
                <a:srgbClr val="FF0000"/>
              </a:solidFill>
              <a:latin typeface="Arial Unicode MS" pitchFamily="34" charset="-122"/>
              <a:ea typeface="Arial Unicode MS" pitchFamily="34" charset="-122"/>
              <a:cs typeface="Arial Unicode MS" pitchFamily="34" charset="-122"/>
            </a:endParaRPr>
          </a:p>
        </p:txBody>
      </p:sp>
      <p:sp>
        <p:nvSpPr>
          <p:cNvPr id="18438" name="TextBox 6"/>
          <p:cNvSpPr txBox="1">
            <a:spLocks noChangeArrowheads="1"/>
          </p:cNvSpPr>
          <p:nvPr/>
        </p:nvSpPr>
        <p:spPr bwMode="auto">
          <a:xfrm>
            <a:off x="5572125" y="3133708"/>
            <a:ext cx="1519238" cy="307975"/>
          </a:xfrm>
          <a:prstGeom prst="rect">
            <a:avLst/>
          </a:prstGeom>
          <a:noFill/>
          <a:ln w="9525">
            <a:noFill/>
            <a:miter lim="800000"/>
            <a:headEnd/>
            <a:tailEnd/>
          </a:ln>
        </p:spPr>
        <p:txBody>
          <a:bodyPr wrap="none">
            <a:spAutoFit/>
          </a:bodyPr>
          <a:lstStyle/>
          <a:p>
            <a:r>
              <a:rPr lang="en-US" altLang="zh-CN" sz="1400">
                <a:solidFill>
                  <a:srgbClr val="FF0000"/>
                </a:solidFill>
                <a:latin typeface="Arial Unicode MS" pitchFamily="34" charset="-122"/>
                <a:ea typeface="Arial Unicode MS" pitchFamily="34" charset="-122"/>
                <a:cs typeface="Arial Unicode MS" pitchFamily="34" charset="-122"/>
              </a:rPr>
              <a:t>Gigabit Eth MAC</a:t>
            </a:r>
            <a:endParaRPr lang="zh-CN" altLang="en-US" sz="1400">
              <a:solidFill>
                <a:srgbClr val="FF0000"/>
              </a:solidFill>
              <a:latin typeface="Arial Unicode MS" pitchFamily="34" charset="-122"/>
              <a:ea typeface="Arial Unicode MS" pitchFamily="34" charset="-122"/>
              <a:cs typeface="Arial Unicode MS" pitchFamily="34" charset="-122"/>
            </a:endParaRPr>
          </a:p>
        </p:txBody>
      </p:sp>
      <p:sp>
        <p:nvSpPr>
          <p:cNvPr id="18439" name="TextBox 7"/>
          <p:cNvSpPr txBox="1">
            <a:spLocks noChangeArrowheads="1"/>
          </p:cNvSpPr>
          <p:nvPr/>
        </p:nvSpPr>
        <p:spPr bwMode="auto">
          <a:xfrm>
            <a:off x="6970713" y="3133708"/>
            <a:ext cx="1517650" cy="307975"/>
          </a:xfrm>
          <a:prstGeom prst="rect">
            <a:avLst/>
          </a:prstGeom>
          <a:noFill/>
          <a:ln w="9525">
            <a:noFill/>
            <a:miter lim="800000"/>
            <a:headEnd/>
            <a:tailEnd/>
          </a:ln>
        </p:spPr>
        <p:txBody>
          <a:bodyPr wrap="none">
            <a:spAutoFit/>
          </a:bodyPr>
          <a:lstStyle/>
          <a:p>
            <a:r>
              <a:rPr lang="en-US" altLang="zh-CN" sz="1400">
                <a:solidFill>
                  <a:srgbClr val="FF0000"/>
                </a:solidFill>
                <a:latin typeface="Arial Unicode MS" pitchFamily="34" charset="-122"/>
                <a:ea typeface="Arial Unicode MS" pitchFamily="34" charset="-122"/>
                <a:cs typeface="Arial Unicode MS" pitchFamily="34" charset="-122"/>
              </a:rPr>
              <a:t>Optical Link core</a:t>
            </a:r>
            <a:endParaRPr lang="zh-CN" altLang="en-US" sz="1400">
              <a:solidFill>
                <a:srgbClr val="FF0000"/>
              </a:solidFill>
              <a:latin typeface="Arial Unicode MS" pitchFamily="34" charset="-122"/>
              <a:ea typeface="Arial Unicode MS" pitchFamily="34" charset="-122"/>
              <a:cs typeface="Arial Unicode MS" pitchFamily="34" charset="-122"/>
            </a:endParaRPr>
          </a:p>
        </p:txBody>
      </p:sp>
    </p:spTree>
    <p:extLst>
      <p:ext uri="{BB962C8B-B14F-4D97-AF65-F5344CB8AC3E}">
        <p14:creationId xmlns:p14="http://schemas.microsoft.com/office/powerpoint/2010/main" val="13137109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029200"/>
            <a:ext cx="8229600" cy="1676400"/>
          </a:xfrm>
        </p:spPr>
        <p:txBody>
          <a:bodyPr>
            <a:noAutofit/>
          </a:bodyPr>
          <a:lstStyle/>
          <a:p>
            <a:r>
              <a:rPr lang="zh-CN" altLang="en-US" sz="1800" dirty="0" smtClean="0"/>
              <a:t>从高速光口接收到的粗数据在</a:t>
            </a:r>
            <a:r>
              <a:rPr lang="en-US" altLang="zh-CN" sz="1800" dirty="0" smtClean="0"/>
              <a:t>DDR2</a:t>
            </a:r>
            <a:r>
              <a:rPr lang="zh-CN" altLang="en-US" sz="1800" dirty="0" smtClean="0"/>
              <a:t>内缓存（通过</a:t>
            </a:r>
            <a:r>
              <a:rPr lang="en-US" altLang="zh-CN" sz="1800" dirty="0" smtClean="0"/>
              <a:t>PLB</a:t>
            </a:r>
            <a:r>
              <a:rPr lang="zh-CN" altLang="en-US" sz="1800" dirty="0" smtClean="0"/>
              <a:t>主设备：低延时，高带宽）</a:t>
            </a:r>
            <a:endParaRPr lang="en-US" altLang="zh-CN" sz="1800" dirty="0" smtClean="0"/>
          </a:p>
          <a:p>
            <a:r>
              <a:rPr lang="zh-CN" altLang="en-US" sz="1800" dirty="0"/>
              <a:t>数</a:t>
            </a:r>
            <a:r>
              <a:rPr lang="zh-CN" altLang="en-US" sz="1800" dirty="0" smtClean="0"/>
              <a:t>据从</a:t>
            </a:r>
            <a:r>
              <a:rPr lang="en-US" altLang="zh-CN" sz="1800" dirty="0" smtClean="0"/>
              <a:t>DDR2</a:t>
            </a:r>
            <a:r>
              <a:rPr lang="zh-CN" altLang="en-US" sz="1800" dirty="0"/>
              <a:t>发</a:t>
            </a:r>
            <a:r>
              <a:rPr lang="zh-CN" altLang="en-US" sz="1800" dirty="0" smtClean="0"/>
              <a:t>送到触发算法</a:t>
            </a:r>
            <a:r>
              <a:rPr lang="en-US" altLang="zh-CN" sz="1800" dirty="0" smtClean="0"/>
              <a:t>IP</a:t>
            </a:r>
            <a:r>
              <a:rPr lang="zh-CN" altLang="en-US" sz="1800" dirty="0" smtClean="0"/>
              <a:t>核以及处理结果写回</a:t>
            </a:r>
            <a:r>
              <a:rPr lang="en-US" altLang="zh-CN" sz="1800" dirty="0" smtClean="0"/>
              <a:t>DDR2</a:t>
            </a:r>
            <a:r>
              <a:rPr lang="zh-CN" altLang="en-US" sz="1800" dirty="0" smtClean="0"/>
              <a:t>（通过</a:t>
            </a:r>
            <a:r>
              <a:rPr lang="en-US" altLang="zh-CN" sz="1800" dirty="0" err="1" smtClean="0"/>
              <a:t>LocalLink</a:t>
            </a:r>
            <a:r>
              <a:rPr lang="en-US" altLang="zh-CN" sz="1800" dirty="0" smtClean="0"/>
              <a:t> DMA</a:t>
            </a:r>
            <a:r>
              <a:rPr lang="zh-CN" altLang="en-US" sz="1800" dirty="0"/>
              <a:t>设</a:t>
            </a:r>
            <a:r>
              <a:rPr lang="zh-CN" altLang="en-US" sz="1800" dirty="0" smtClean="0"/>
              <a:t>备，更加灵活，高带宽）</a:t>
            </a:r>
            <a:endParaRPr lang="en-US" altLang="zh-CN" sz="1800" dirty="0" smtClean="0"/>
          </a:p>
          <a:p>
            <a:r>
              <a:rPr lang="zh-CN" altLang="en-US" sz="1800" dirty="0"/>
              <a:t>结</a:t>
            </a:r>
            <a:r>
              <a:rPr lang="zh-CN" altLang="en-US" sz="1800" dirty="0" smtClean="0"/>
              <a:t>果通过</a:t>
            </a:r>
            <a:r>
              <a:rPr lang="en-US" altLang="zh-CN" sz="1800" dirty="0" smtClean="0"/>
              <a:t>Gigabit Ethernet</a:t>
            </a:r>
            <a:r>
              <a:rPr lang="zh-CN" altLang="en-US" sz="1800" dirty="0" smtClean="0"/>
              <a:t>送出（通过</a:t>
            </a:r>
            <a:r>
              <a:rPr lang="en-US" altLang="zh-CN" sz="1800" dirty="0" smtClean="0"/>
              <a:t>UDP/TCP</a:t>
            </a:r>
            <a:r>
              <a:rPr lang="zh-CN" altLang="en-US" sz="1800" dirty="0" smtClean="0"/>
              <a:t>，标准设计）</a:t>
            </a:r>
            <a:endParaRPr lang="en-US" sz="1800" dirty="0"/>
          </a:p>
        </p:txBody>
      </p:sp>
      <p:sp>
        <p:nvSpPr>
          <p:cNvPr id="11" name="日期占位符 10"/>
          <p:cNvSpPr>
            <a:spLocks noGrp="1"/>
          </p:cNvSpPr>
          <p:nvPr>
            <p:ph type="dt" sz="half" idx="10"/>
          </p:nvPr>
        </p:nvSpPr>
        <p:spPr/>
        <p:txBody>
          <a:bodyPr/>
          <a:lstStyle/>
          <a:p>
            <a:r>
              <a:rPr lang="en-US" altLang="zh-CN" smtClean="0"/>
              <a:t>2014-7-18 IHEP</a:t>
            </a:r>
            <a:endParaRPr lang="en-US"/>
          </a:p>
        </p:txBody>
      </p:sp>
      <p:sp>
        <p:nvSpPr>
          <p:cNvPr id="12" name="页脚占位符 11"/>
          <p:cNvSpPr>
            <a:spLocks noGrp="1"/>
          </p:cNvSpPr>
          <p:nvPr>
            <p:ph type="ftr" sz="quarter" idx="11"/>
          </p:nvPr>
        </p:nvSpPr>
        <p:spPr/>
        <p:txBody>
          <a:bodyPr/>
          <a:lstStyle/>
          <a:p>
            <a:r>
              <a:rPr lang="pt-BR" altLang="zh-CN" smtClean="0"/>
              <a:t>Z.-A. LIU     EPC Seminar</a:t>
            </a:r>
            <a:endParaRPr lang="en-US"/>
          </a:p>
        </p:txBody>
      </p:sp>
      <p:sp>
        <p:nvSpPr>
          <p:cNvPr id="10" name="灯片编号占位符 9"/>
          <p:cNvSpPr>
            <a:spLocks noGrp="1"/>
          </p:cNvSpPr>
          <p:nvPr>
            <p:ph type="sldNum" sz="quarter" idx="12"/>
          </p:nvPr>
        </p:nvSpPr>
        <p:spPr/>
        <p:txBody>
          <a:bodyPr/>
          <a:lstStyle/>
          <a:p>
            <a:fld id="{B6F15528-21DE-4FAA-801E-634DDDAF4B2B}" type="slidenum">
              <a:rPr lang="en-US" smtClean="0"/>
              <a:pPr/>
              <a:t>86</a:t>
            </a:fld>
            <a:endParaRPr lang="en-US"/>
          </a:p>
        </p:txBody>
      </p:sp>
      <p:sp>
        <p:nvSpPr>
          <p:cNvPr id="4" name="Rectangle 2"/>
          <p:cNvSpPr txBox="1">
            <a:spLocks noChangeArrowheads="1"/>
          </p:cNvSpPr>
          <p:nvPr/>
        </p:nvSpPr>
        <p:spPr>
          <a:xfrm>
            <a:off x="457200" y="0"/>
            <a:ext cx="3962400" cy="609600"/>
          </a:xfrm>
          <a:prstGeom prst="rect">
            <a:avLst/>
          </a:prstGeom>
          <a:solidFill>
            <a:srgbClr val="339933"/>
          </a:solidFill>
        </p:spPr>
        <p:style>
          <a:lnRef idx="1">
            <a:schemeClr val="accent3"/>
          </a:lnRef>
          <a:fillRef idx="3">
            <a:schemeClr val="accent3"/>
          </a:fillRef>
          <a:effectRef idx="2">
            <a:schemeClr val="accent3"/>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zh-CN" altLang="en-US" sz="4000" dirty="0" smtClean="0">
                <a:latin typeface="华文楷体" pitchFamily="2" charset="-122"/>
                <a:ea typeface="华文楷体" pitchFamily="2" charset="-122"/>
              </a:rPr>
              <a:t>数据流的问题</a:t>
            </a:r>
            <a:endParaRPr lang="zh-CN" altLang="en-US" sz="4000" dirty="0">
              <a:latin typeface="华文楷体" pitchFamily="2" charset="-122"/>
              <a:ea typeface="华文楷体" pitchFamily="2" charset="-122"/>
            </a:endParaRPr>
          </a:p>
        </p:txBody>
      </p:sp>
      <p:sp>
        <p:nvSpPr>
          <p:cNvPr id="5" name="Arc 6"/>
          <p:cNvSpPr>
            <a:spLocks/>
          </p:cNvSpPr>
          <p:nvPr/>
        </p:nvSpPr>
        <p:spPr bwMode="auto">
          <a:xfrm flipV="1">
            <a:off x="1295400" y="2068513"/>
            <a:ext cx="1150937" cy="792162"/>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 name="Arc 7"/>
          <p:cNvSpPr>
            <a:spLocks/>
          </p:cNvSpPr>
          <p:nvPr/>
        </p:nvSpPr>
        <p:spPr bwMode="auto">
          <a:xfrm rot="3921839" flipV="1">
            <a:off x="6804025" y="2032000"/>
            <a:ext cx="1150937" cy="792163"/>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5715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7" name="Line 9"/>
          <p:cNvSpPr>
            <a:spLocks noChangeShapeType="1"/>
          </p:cNvSpPr>
          <p:nvPr/>
        </p:nvSpPr>
        <p:spPr bwMode="auto">
          <a:xfrm>
            <a:off x="4175125" y="1997075"/>
            <a:ext cx="0" cy="647700"/>
          </a:xfrm>
          <a:prstGeom prst="line">
            <a:avLst/>
          </a:prstGeom>
          <a:noFill/>
          <a:ln w="57150">
            <a:solidFill>
              <a:srgbClr val="FF0000"/>
            </a:solidFill>
            <a:round/>
            <a:headEnd type="stealth" w="med" len="med"/>
            <a:tailEnd/>
          </a:ln>
          <a:extLst>
            <a:ext uri="{909E8E84-426E-40DD-AFC4-6F175D3DCCD1}">
              <a14:hiddenFill xmlns:a14="http://schemas.microsoft.com/office/drawing/2010/main">
                <a:noFill/>
              </a14:hiddenFill>
            </a:ext>
          </a:extLst>
        </p:spPr>
        <p:txBody>
          <a:bodyPr/>
          <a:lstStyle/>
          <a:p>
            <a:endParaRPr lang="en-US"/>
          </a:p>
        </p:txBody>
      </p:sp>
      <p:sp>
        <p:nvSpPr>
          <p:cNvPr id="8" name="Line 10"/>
          <p:cNvSpPr>
            <a:spLocks noChangeShapeType="1"/>
          </p:cNvSpPr>
          <p:nvPr/>
        </p:nvSpPr>
        <p:spPr bwMode="auto">
          <a:xfrm>
            <a:off x="4319587" y="1997075"/>
            <a:ext cx="0" cy="647700"/>
          </a:xfrm>
          <a:prstGeom prst="line">
            <a:avLst/>
          </a:prstGeom>
          <a:noFill/>
          <a:ln w="5715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9" name="Object 12"/>
          <p:cNvGraphicFramePr>
            <a:graphicFrameLocks noChangeAspect="1"/>
          </p:cNvGraphicFramePr>
          <p:nvPr>
            <p:extLst>
              <p:ext uri="{D42A27DB-BD31-4B8C-83A1-F6EECF244321}">
                <p14:modId xmlns:p14="http://schemas.microsoft.com/office/powerpoint/2010/main" val="1885137858"/>
              </p:ext>
            </p:extLst>
          </p:nvPr>
        </p:nvGraphicFramePr>
        <p:xfrm>
          <a:off x="1166812" y="762000"/>
          <a:ext cx="6834188" cy="4191000"/>
        </p:xfrm>
        <a:graphic>
          <a:graphicData uri="http://schemas.openxmlformats.org/presentationml/2006/ole">
            <mc:AlternateContent xmlns:mc="http://schemas.openxmlformats.org/markup-compatibility/2006">
              <mc:Choice xmlns:v="urn:schemas-microsoft-com:vml" Requires="v">
                <p:oleObj spid="_x0000_s527369" name="Visio" r:id="rId3" imgW="5806769" imgH="3562313" progId="Visio.Drawing.11">
                  <p:embed/>
                </p:oleObj>
              </mc:Choice>
              <mc:Fallback>
                <p:oleObj name="Visio" r:id="rId3" imgW="5806769" imgH="3562313"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812" y="762000"/>
                        <a:ext cx="6834188"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403824348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0" name="Rectangle 2"/>
          <p:cNvSpPr>
            <a:spLocks noGrp="1" noChangeArrowheads="1"/>
          </p:cNvSpPr>
          <p:nvPr>
            <p:ph type="title"/>
          </p:nvPr>
        </p:nvSpPr>
        <p:spPr>
          <a:xfrm>
            <a:off x="903302" y="-9525"/>
            <a:ext cx="5740400" cy="695325"/>
          </a:xfrm>
          <a:solidFill>
            <a:srgbClr val="008000"/>
          </a:solidFill>
        </p:spPr>
        <p:txBody>
          <a:bodyPr>
            <a:normAutofit fontScale="90000"/>
          </a:bodyPr>
          <a:lstStyle/>
          <a:p>
            <a:pPr eaLnBrk="1" hangingPunct="1"/>
            <a:r>
              <a:rPr lang="en-US" altLang="zh-CN" smtClean="0">
                <a:solidFill>
                  <a:schemeClr val="bg1"/>
                </a:solidFill>
              </a:rPr>
              <a:t>EMC</a:t>
            </a:r>
            <a:r>
              <a:rPr lang="zh-CN" altLang="en-US" smtClean="0">
                <a:solidFill>
                  <a:schemeClr val="bg1"/>
                </a:solidFill>
                <a:latin typeface="华文楷体" pitchFamily="2" charset="-122"/>
                <a:ea typeface="华文楷体" pitchFamily="2" charset="-122"/>
              </a:rPr>
              <a:t>探测器</a:t>
            </a:r>
            <a:endParaRPr lang="en-US" altLang="zh-CN" smtClean="0">
              <a:solidFill>
                <a:schemeClr val="bg1"/>
              </a:solidFill>
              <a:latin typeface="华文楷体" pitchFamily="2" charset="-122"/>
              <a:ea typeface="华文楷体" pitchFamily="2" charset="-122"/>
            </a:endParaRPr>
          </a:p>
        </p:txBody>
      </p:sp>
      <p:sp>
        <p:nvSpPr>
          <p:cNvPr id="7" name="日期占位符 6"/>
          <p:cNvSpPr>
            <a:spLocks noGrp="1"/>
          </p:cNvSpPr>
          <p:nvPr>
            <p:ph type="dt" sz="half" idx="10"/>
          </p:nvPr>
        </p:nvSpPr>
        <p:spPr/>
        <p:txBody>
          <a:bodyPr/>
          <a:lstStyle/>
          <a:p>
            <a:r>
              <a:rPr lang="en-US" altLang="zh-CN" smtClean="0"/>
              <a:t>2014-7-18 IHEP</a:t>
            </a:r>
            <a:endParaRPr lang="en-US"/>
          </a:p>
        </p:txBody>
      </p:sp>
      <p:sp>
        <p:nvSpPr>
          <p:cNvPr id="8" name="页脚占位符 7"/>
          <p:cNvSpPr>
            <a:spLocks noGrp="1"/>
          </p:cNvSpPr>
          <p:nvPr>
            <p:ph type="ftr" sz="quarter" idx="11"/>
          </p:nvPr>
        </p:nvSpPr>
        <p:spPr/>
        <p:txBody>
          <a:bodyPr/>
          <a:lstStyle/>
          <a:p>
            <a:r>
              <a:rPr lang="pt-BR" altLang="zh-CN" smtClean="0"/>
              <a:t>Z.-A. LIU     EPC Seminar</a:t>
            </a:r>
            <a:endParaRPr lang="en-US"/>
          </a:p>
        </p:txBody>
      </p:sp>
      <p:sp>
        <p:nvSpPr>
          <p:cNvPr id="9218" name="灯片编号占位符 5"/>
          <p:cNvSpPr>
            <a:spLocks noGrp="1"/>
          </p:cNvSpPr>
          <p:nvPr>
            <p:ph type="sldNum" sz="quarter" idx="12"/>
          </p:nvPr>
        </p:nvSpPr>
        <p:spPr bwMode="auto">
          <a:noFill/>
          <a:ln>
            <a:miter lim="800000"/>
            <a:headEnd/>
            <a:tailEnd/>
          </a:ln>
        </p:spPr>
        <p:txBody>
          <a:bodyPr/>
          <a:lstStyle/>
          <a:p>
            <a:fld id="{07754EA1-3433-450E-A2EB-3987B54C3ED2}" type="slidenum">
              <a:rPr lang="en-US" altLang="zh-CN" smtClean="0">
                <a:solidFill>
                  <a:schemeClr val="tx1"/>
                </a:solidFill>
                <a:latin typeface="Arial" pitchFamily="34" charset="0"/>
              </a:rPr>
              <a:pPr/>
              <a:t>87</a:t>
            </a:fld>
            <a:endParaRPr lang="en-US" altLang="zh-CN" smtClean="0">
              <a:solidFill>
                <a:schemeClr val="tx1"/>
              </a:solidFill>
              <a:latin typeface="Arial" pitchFamily="34" charset="0"/>
            </a:endParaRPr>
          </a:p>
        </p:txBody>
      </p:sp>
      <p:sp>
        <p:nvSpPr>
          <p:cNvPr id="51204"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51203" name="Object 3"/>
          <p:cNvGraphicFramePr>
            <a:graphicFrameLocks noChangeAspect="1"/>
          </p:cNvGraphicFramePr>
          <p:nvPr/>
        </p:nvGraphicFramePr>
        <p:xfrm>
          <a:off x="642910" y="714356"/>
          <a:ext cx="6701225" cy="6072230"/>
        </p:xfrm>
        <a:graphic>
          <a:graphicData uri="http://schemas.openxmlformats.org/presentationml/2006/ole">
            <mc:AlternateContent xmlns:mc="http://schemas.openxmlformats.org/markup-compatibility/2006">
              <mc:Choice xmlns:v="urn:schemas-microsoft-com:vml" Requires="v">
                <p:oleObj spid="_x0000_s528393" name="Visio" r:id="rId3" imgW="6641759" imgH="6020730" progId="Visio.Drawing.11">
                  <p:embed/>
                </p:oleObj>
              </mc:Choice>
              <mc:Fallback>
                <p:oleObj name="Visio" r:id="rId3" imgW="6641759" imgH="602073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10" y="714356"/>
                        <a:ext cx="6701225" cy="60722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225" name="Text Box 8"/>
          <p:cNvSpPr txBox="1">
            <a:spLocks noChangeArrowheads="1"/>
          </p:cNvSpPr>
          <p:nvPr/>
        </p:nvSpPr>
        <p:spPr bwMode="auto">
          <a:xfrm>
            <a:off x="7291422" y="4572008"/>
            <a:ext cx="2209800" cy="784830"/>
          </a:xfrm>
          <a:prstGeom prst="rect">
            <a:avLst/>
          </a:prstGeom>
          <a:noFill/>
          <a:ln w="9525">
            <a:noFill/>
            <a:miter lim="800000"/>
            <a:headEnd/>
            <a:tailEnd/>
          </a:ln>
        </p:spPr>
        <p:txBody>
          <a:bodyPr wrap="square">
            <a:spAutoFit/>
          </a:bodyPr>
          <a:lstStyle/>
          <a:p>
            <a:pPr>
              <a:spcBef>
                <a:spcPct val="50000"/>
              </a:spcBef>
            </a:pPr>
            <a:r>
              <a:rPr lang="en-US" altLang="zh-CN" b="1">
                <a:latin typeface="Arial" pitchFamily="34" charset="0"/>
                <a:cs typeface="Arial" pitchFamily="34" charset="0"/>
              </a:rPr>
              <a:t>Barrel </a:t>
            </a:r>
            <a:r>
              <a:rPr lang="en-US" altLang="zh-CN" b="1" smtClean="0">
                <a:latin typeface="Arial" pitchFamily="34" charset="0"/>
                <a:cs typeface="Arial" pitchFamily="34" charset="0"/>
              </a:rPr>
              <a:t>EMC:</a:t>
            </a:r>
          </a:p>
          <a:p>
            <a:pPr>
              <a:spcBef>
                <a:spcPct val="50000"/>
              </a:spcBef>
            </a:pPr>
            <a:r>
              <a:rPr lang="en-US" altLang="zh-CN" b="1" smtClean="0">
                <a:latin typeface="Arial" pitchFamily="34" charset="0"/>
                <a:cs typeface="Arial" pitchFamily="34" charset="0"/>
              </a:rPr>
              <a:t>11360</a:t>
            </a:r>
            <a:r>
              <a:rPr lang="zh-CN" altLang="en-US" b="1" smtClean="0">
                <a:latin typeface="Arial" pitchFamily="34" charset="0"/>
                <a:cs typeface="Arial" pitchFamily="34" charset="0"/>
              </a:rPr>
              <a:t>块晶体</a:t>
            </a:r>
            <a:endParaRPr lang="en-US" altLang="zh-CN" b="1">
              <a:latin typeface="Arial" pitchFamily="34" charset="0"/>
              <a:cs typeface="Arial" pitchFamily="34" charset="0"/>
            </a:endParaRPr>
          </a:p>
        </p:txBody>
      </p:sp>
    </p:spTree>
    <p:extLst>
      <p:ext uri="{BB962C8B-B14F-4D97-AF65-F5344CB8AC3E}">
        <p14:creationId xmlns:p14="http://schemas.microsoft.com/office/powerpoint/2010/main" val="1425472536"/>
      </p:ext>
    </p:extLst>
  </p:cSld>
  <p:clrMapOvr>
    <a:masterClrMapping/>
  </p:clrMapOvr>
  <p:transition spd="slow"/>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title"/>
          </p:nvPr>
        </p:nvSpPr>
        <p:spPr>
          <a:xfrm>
            <a:off x="0" y="0"/>
            <a:ext cx="5286380" cy="593725"/>
          </a:xfrm>
          <a:solidFill>
            <a:srgbClr val="008000"/>
          </a:solidFill>
        </p:spPr>
        <p:txBody>
          <a:bodyPr>
            <a:normAutofit/>
          </a:bodyPr>
          <a:lstStyle/>
          <a:p>
            <a:pPr eaLnBrk="1" hangingPunct="1"/>
            <a:r>
              <a:rPr lang="en-US" altLang="zh-CN" sz="3200" smtClean="0">
                <a:solidFill>
                  <a:schemeClr val="bg1"/>
                </a:solidFill>
              </a:rPr>
              <a:t>EMC TDAQ</a:t>
            </a:r>
            <a:r>
              <a:rPr lang="zh-CN" altLang="en-US" sz="3200" smtClean="0">
                <a:solidFill>
                  <a:schemeClr val="bg1"/>
                </a:solidFill>
                <a:latin typeface="华文楷体" pitchFamily="2" charset="-122"/>
                <a:ea typeface="华文楷体" pitchFamily="2" charset="-122"/>
              </a:rPr>
              <a:t>系统框图</a:t>
            </a:r>
            <a:endParaRPr lang="en-US" altLang="zh-CN" sz="3200" smtClean="0">
              <a:solidFill>
                <a:schemeClr val="bg1"/>
              </a:solidFill>
              <a:latin typeface="华文楷体" pitchFamily="2" charset="-122"/>
              <a:ea typeface="华文楷体" pitchFamily="2" charset="-122"/>
            </a:endParaRPr>
          </a:p>
        </p:txBody>
      </p:sp>
      <p:sp>
        <p:nvSpPr>
          <p:cNvPr id="52" name="日期占位符 51"/>
          <p:cNvSpPr>
            <a:spLocks noGrp="1"/>
          </p:cNvSpPr>
          <p:nvPr>
            <p:ph type="dt" sz="half" idx="10"/>
          </p:nvPr>
        </p:nvSpPr>
        <p:spPr/>
        <p:txBody>
          <a:bodyPr/>
          <a:lstStyle/>
          <a:p>
            <a:pPr>
              <a:defRPr/>
            </a:pPr>
            <a:r>
              <a:rPr lang="en-US" altLang="zh-CN" smtClean="0"/>
              <a:t>2014-7-18 IHEP</a:t>
            </a:r>
            <a:endParaRPr lang="en-US" altLang="zh-CN"/>
          </a:p>
        </p:txBody>
      </p:sp>
      <p:sp>
        <p:nvSpPr>
          <p:cNvPr id="53" name="页脚占位符 52"/>
          <p:cNvSpPr>
            <a:spLocks noGrp="1"/>
          </p:cNvSpPr>
          <p:nvPr>
            <p:ph type="ftr" sz="quarter" idx="11"/>
          </p:nvPr>
        </p:nvSpPr>
        <p:spPr/>
        <p:txBody>
          <a:bodyPr/>
          <a:lstStyle/>
          <a:p>
            <a:pPr>
              <a:defRPr/>
            </a:pPr>
            <a:r>
              <a:rPr lang="pt-BR" altLang="zh-CN" smtClean="0"/>
              <a:t>Z.-A. LIU     EPC Seminar</a:t>
            </a:r>
            <a:endParaRPr lang="en-US" altLang="zh-CN"/>
          </a:p>
        </p:txBody>
      </p:sp>
      <p:sp>
        <p:nvSpPr>
          <p:cNvPr id="13314" name="灯片编号占位符 5"/>
          <p:cNvSpPr>
            <a:spLocks noGrp="1"/>
          </p:cNvSpPr>
          <p:nvPr>
            <p:ph type="sldNum" sz="quarter" idx="12"/>
          </p:nvPr>
        </p:nvSpPr>
        <p:spPr bwMode="auto">
          <a:noFill/>
          <a:ln>
            <a:miter lim="800000"/>
            <a:headEnd/>
            <a:tailEnd/>
          </a:ln>
        </p:spPr>
        <p:txBody>
          <a:bodyPr/>
          <a:lstStyle/>
          <a:p>
            <a:fld id="{EFAD77A5-91CE-472F-9E36-803FBE13620B}" type="slidenum">
              <a:rPr lang="en-US" altLang="zh-CN" smtClean="0"/>
              <a:pPr/>
              <a:t>88</a:t>
            </a:fld>
            <a:endParaRPr lang="en-US" altLang="zh-CN" smtClean="0"/>
          </a:p>
        </p:txBody>
      </p:sp>
      <p:grpSp>
        <p:nvGrpSpPr>
          <p:cNvPr id="2" name="Group 3"/>
          <p:cNvGrpSpPr>
            <a:grpSpLocks/>
          </p:cNvGrpSpPr>
          <p:nvPr/>
        </p:nvGrpSpPr>
        <p:grpSpPr bwMode="auto">
          <a:xfrm>
            <a:off x="136525" y="919163"/>
            <a:ext cx="1081088" cy="676275"/>
            <a:chOff x="158" y="402"/>
            <a:chExt cx="681" cy="426"/>
          </a:xfrm>
        </p:grpSpPr>
        <p:sp>
          <p:nvSpPr>
            <p:cNvPr id="13362" name="Rectangle 4"/>
            <p:cNvSpPr>
              <a:spLocks noChangeArrowheads="1"/>
            </p:cNvSpPr>
            <p:nvPr/>
          </p:nvSpPr>
          <p:spPr bwMode="auto">
            <a:xfrm rot="5400000">
              <a:off x="300" y="260"/>
              <a:ext cx="397" cy="681"/>
            </a:xfrm>
            <a:prstGeom prst="rect">
              <a:avLst/>
            </a:prstGeom>
            <a:solidFill>
              <a:srgbClr val="CC99FF"/>
            </a:solidFill>
            <a:ln w="28575">
              <a:solidFill>
                <a:srgbClr val="800080"/>
              </a:solidFill>
              <a:miter lim="800000"/>
              <a:headEnd/>
              <a:tailEnd/>
            </a:ln>
          </p:spPr>
          <p:txBody>
            <a:bodyPr wrap="none" anchor="ctr"/>
            <a:lstStyle/>
            <a:p>
              <a:endParaRPr lang="zh-CN" altLang="en-US"/>
            </a:p>
          </p:txBody>
        </p:sp>
        <p:sp>
          <p:nvSpPr>
            <p:cNvPr id="13363" name="Text Box 5"/>
            <p:cNvSpPr txBox="1">
              <a:spLocks noChangeArrowheads="1"/>
            </p:cNvSpPr>
            <p:nvPr/>
          </p:nvSpPr>
          <p:spPr bwMode="auto">
            <a:xfrm rot="-5400000">
              <a:off x="289" y="302"/>
              <a:ext cx="424" cy="627"/>
            </a:xfrm>
            <a:prstGeom prst="rect">
              <a:avLst/>
            </a:prstGeom>
            <a:noFill/>
            <a:ln w="9525">
              <a:noFill/>
              <a:miter lim="800000"/>
              <a:headEnd/>
              <a:tailEnd/>
            </a:ln>
          </p:spPr>
          <p:txBody>
            <a:bodyPr vert="eaVert">
              <a:spAutoFit/>
            </a:bodyPr>
            <a:lstStyle/>
            <a:p>
              <a:r>
                <a:rPr lang="en-US" altLang="zh-CN" sz="1600" b="1">
                  <a:solidFill>
                    <a:srgbClr val="0000FF"/>
                  </a:solidFill>
                </a:rPr>
                <a:t>Read Out</a:t>
              </a:r>
            </a:p>
            <a:p>
              <a:r>
                <a:rPr lang="en-US" altLang="zh-CN" sz="1600" b="1">
                  <a:solidFill>
                    <a:srgbClr val="0000FF"/>
                  </a:solidFill>
                </a:rPr>
                <a:t> Module</a:t>
              </a:r>
            </a:p>
          </p:txBody>
        </p:sp>
      </p:grpSp>
      <p:sp>
        <p:nvSpPr>
          <p:cNvPr id="13317" name="Line 6"/>
          <p:cNvSpPr>
            <a:spLocks noChangeShapeType="1"/>
          </p:cNvSpPr>
          <p:nvPr/>
        </p:nvSpPr>
        <p:spPr bwMode="auto">
          <a:xfrm>
            <a:off x="677863" y="2270125"/>
            <a:ext cx="0" cy="314325"/>
          </a:xfrm>
          <a:prstGeom prst="line">
            <a:avLst/>
          </a:prstGeom>
          <a:noFill/>
          <a:ln w="28575">
            <a:solidFill>
              <a:schemeClr val="tx1"/>
            </a:solidFill>
            <a:prstDash val="sysDot"/>
            <a:round/>
            <a:headEnd/>
            <a:tailEnd/>
          </a:ln>
        </p:spPr>
        <p:txBody>
          <a:bodyPr/>
          <a:lstStyle/>
          <a:p>
            <a:endParaRPr lang="zh-CN" altLang="en-US"/>
          </a:p>
        </p:txBody>
      </p:sp>
      <p:grpSp>
        <p:nvGrpSpPr>
          <p:cNvPr id="3" name="Group 7"/>
          <p:cNvGrpSpPr>
            <a:grpSpLocks/>
          </p:cNvGrpSpPr>
          <p:nvPr/>
        </p:nvGrpSpPr>
        <p:grpSpPr bwMode="auto">
          <a:xfrm>
            <a:off x="136525" y="1684338"/>
            <a:ext cx="1081088" cy="676275"/>
            <a:chOff x="158" y="402"/>
            <a:chExt cx="681" cy="426"/>
          </a:xfrm>
        </p:grpSpPr>
        <p:sp>
          <p:nvSpPr>
            <p:cNvPr id="13360" name="Rectangle 8"/>
            <p:cNvSpPr>
              <a:spLocks noChangeArrowheads="1"/>
            </p:cNvSpPr>
            <p:nvPr/>
          </p:nvSpPr>
          <p:spPr bwMode="auto">
            <a:xfrm rot="5400000">
              <a:off x="300" y="260"/>
              <a:ext cx="397" cy="681"/>
            </a:xfrm>
            <a:prstGeom prst="rect">
              <a:avLst/>
            </a:prstGeom>
            <a:solidFill>
              <a:srgbClr val="CC99FF"/>
            </a:solidFill>
            <a:ln w="28575">
              <a:solidFill>
                <a:srgbClr val="800080"/>
              </a:solidFill>
              <a:miter lim="800000"/>
              <a:headEnd/>
              <a:tailEnd/>
            </a:ln>
          </p:spPr>
          <p:txBody>
            <a:bodyPr wrap="none" anchor="ctr"/>
            <a:lstStyle/>
            <a:p>
              <a:endParaRPr lang="zh-CN" altLang="en-US"/>
            </a:p>
          </p:txBody>
        </p:sp>
        <p:sp>
          <p:nvSpPr>
            <p:cNvPr id="13361" name="Text Box 9"/>
            <p:cNvSpPr txBox="1">
              <a:spLocks noChangeArrowheads="1"/>
            </p:cNvSpPr>
            <p:nvPr/>
          </p:nvSpPr>
          <p:spPr bwMode="auto">
            <a:xfrm rot="-5400000">
              <a:off x="289" y="302"/>
              <a:ext cx="424" cy="627"/>
            </a:xfrm>
            <a:prstGeom prst="rect">
              <a:avLst/>
            </a:prstGeom>
            <a:noFill/>
            <a:ln w="9525">
              <a:noFill/>
              <a:miter lim="800000"/>
              <a:headEnd/>
              <a:tailEnd/>
            </a:ln>
          </p:spPr>
          <p:txBody>
            <a:bodyPr vert="eaVert">
              <a:spAutoFit/>
            </a:bodyPr>
            <a:lstStyle/>
            <a:p>
              <a:r>
                <a:rPr lang="en-US" altLang="zh-CN" sz="1600" b="1">
                  <a:solidFill>
                    <a:srgbClr val="0000FF"/>
                  </a:solidFill>
                </a:rPr>
                <a:t>Read Out</a:t>
              </a:r>
            </a:p>
            <a:p>
              <a:r>
                <a:rPr lang="en-US" altLang="zh-CN" sz="1600" b="1">
                  <a:solidFill>
                    <a:srgbClr val="0000FF"/>
                  </a:solidFill>
                </a:rPr>
                <a:t> Module</a:t>
              </a:r>
            </a:p>
          </p:txBody>
        </p:sp>
      </p:grpSp>
      <p:grpSp>
        <p:nvGrpSpPr>
          <p:cNvPr id="4" name="Group 10"/>
          <p:cNvGrpSpPr>
            <a:grpSpLocks/>
          </p:cNvGrpSpPr>
          <p:nvPr/>
        </p:nvGrpSpPr>
        <p:grpSpPr bwMode="auto">
          <a:xfrm>
            <a:off x="182563" y="2630488"/>
            <a:ext cx="1081087" cy="676275"/>
            <a:chOff x="158" y="402"/>
            <a:chExt cx="681" cy="426"/>
          </a:xfrm>
        </p:grpSpPr>
        <p:sp>
          <p:nvSpPr>
            <p:cNvPr id="13358" name="Rectangle 11"/>
            <p:cNvSpPr>
              <a:spLocks noChangeArrowheads="1"/>
            </p:cNvSpPr>
            <p:nvPr/>
          </p:nvSpPr>
          <p:spPr bwMode="auto">
            <a:xfrm rot="5400000">
              <a:off x="300" y="260"/>
              <a:ext cx="397" cy="681"/>
            </a:xfrm>
            <a:prstGeom prst="rect">
              <a:avLst/>
            </a:prstGeom>
            <a:solidFill>
              <a:srgbClr val="CC99FF"/>
            </a:solidFill>
            <a:ln w="28575">
              <a:solidFill>
                <a:srgbClr val="800080"/>
              </a:solidFill>
              <a:miter lim="800000"/>
              <a:headEnd/>
              <a:tailEnd/>
            </a:ln>
          </p:spPr>
          <p:txBody>
            <a:bodyPr wrap="none" anchor="ctr"/>
            <a:lstStyle/>
            <a:p>
              <a:endParaRPr lang="zh-CN" altLang="en-US"/>
            </a:p>
          </p:txBody>
        </p:sp>
        <p:sp>
          <p:nvSpPr>
            <p:cNvPr id="13359" name="Text Box 12"/>
            <p:cNvSpPr txBox="1">
              <a:spLocks noChangeArrowheads="1"/>
            </p:cNvSpPr>
            <p:nvPr/>
          </p:nvSpPr>
          <p:spPr bwMode="auto">
            <a:xfrm rot="-5400000">
              <a:off x="289" y="302"/>
              <a:ext cx="424" cy="627"/>
            </a:xfrm>
            <a:prstGeom prst="rect">
              <a:avLst/>
            </a:prstGeom>
            <a:noFill/>
            <a:ln w="9525">
              <a:noFill/>
              <a:miter lim="800000"/>
              <a:headEnd/>
              <a:tailEnd/>
            </a:ln>
          </p:spPr>
          <p:txBody>
            <a:bodyPr vert="eaVert">
              <a:spAutoFit/>
            </a:bodyPr>
            <a:lstStyle/>
            <a:p>
              <a:r>
                <a:rPr lang="en-US" altLang="zh-CN" sz="1600" b="1">
                  <a:solidFill>
                    <a:srgbClr val="0000FF"/>
                  </a:solidFill>
                </a:rPr>
                <a:t>Read Out</a:t>
              </a:r>
            </a:p>
            <a:p>
              <a:r>
                <a:rPr lang="en-US" altLang="zh-CN" sz="1600" b="1">
                  <a:solidFill>
                    <a:srgbClr val="0000FF"/>
                  </a:solidFill>
                </a:rPr>
                <a:t> Module</a:t>
              </a:r>
            </a:p>
          </p:txBody>
        </p:sp>
      </p:grpSp>
      <p:sp>
        <p:nvSpPr>
          <p:cNvPr id="13320" name="Rectangle 13"/>
          <p:cNvSpPr>
            <a:spLocks noChangeArrowheads="1"/>
          </p:cNvSpPr>
          <p:nvPr/>
        </p:nvSpPr>
        <p:spPr bwMode="auto">
          <a:xfrm>
            <a:off x="3692525" y="1100138"/>
            <a:ext cx="1260475" cy="765175"/>
          </a:xfrm>
          <a:prstGeom prst="rect">
            <a:avLst/>
          </a:prstGeom>
          <a:solidFill>
            <a:schemeClr val="accent1"/>
          </a:solidFill>
          <a:ln w="9525">
            <a:solidFill>
              <a:schemeClr val="tx1"/>
            </a:solidFill>
            <a:miter lim="800000"/>
            <a:headEnd/>
            <a:tailEnd/>
          </a:ln>
        </p:spPr>
        <p:txBody>
          <a:bodyPr wrap="none" anchor="ctr"/>
          <a:lstStyle/>
          <a:p>
            <a:pPr algn="ctr"/>
            <a:r>
              <a:rPr lang="en-US" altLang="zh-CN" b="1"/>
              <a:t>Compute</a:t>
            </a:r>
          </a:p>
          <a:p>
            <a:pPr algn="ctr"/>
            <a:r>
              <a:rPr lang="en-US" altLang="zh-CN" b="1"/>
              <a:t>Node</a:t>
            </a:r>
          </a:p>
        </p:txBody>
      </p:sp>
      <p:sp>
        <p:nvSpPr>
          <p:cNvPr id="13321" name="Rectangle 15"/>
          <p:cNvSpPr>
            <a:spLocks noChangeArrowheads="1"/>
          </p:cNvSpPr>
          <p:nvPr/>
        </p:nvSpPr>
        <p:spPr bwMode="auto">
          <a:xfrm>
            <a:off x="4378325" y="1614488"/>
            <a:ext cx="1260475" cy="765175"/>
          </a:xfrm>
          <a:prstGeom prst="rect">
            <a:avLst/>
          </a:prstGeom>
          <a:solidFill>
            <a:schemeClr val="accent1"/>
          </a:solidFill>
          <a:ln w="9525">
            <a:solidFill>
              <a:schemeClr val="tx1"/>
            </a:solidFill>
            <a:miter lim="800000"/>
            <a:headEnd/>
            <a:tailEnd/>
          </a:ln>
        </p:spPr>
        <p:txBody>
          <a:bodyPr wrap="none" anchor="ctr"/>
          <a:lstStyle/>
          <a:p>
            <a:pPr algn="ctr"/>
            <a:r>
              <a:rPr lang="en-US" altLang="zh-CN" b="1"/>
              <a:t>Compute</a:t>
            </a:r>
          </a:p>
          <a:p>
            <a:pPr algn="ctr"/>
            <a:r>
              <a:rPr lang="en-US" altLang="zh-CN" b="1"/>
              <a:t>Node</a:t>
            </a:r>
          </a:p>
        </p:txBody>
      </p:sp>
      <p:sp>
        <p:nvSpPr>
          <p:cNvPr id="13322" name="Rectangle 17"/>
          <p:cNvSpPr>
            <a:spLocks noChangeArrowheads="1"/>
          </p:cNvSpPr>
          <p:nvPr/>
        </p:nvSpPr>
        <p:spPr bwMode="auto">
          <a:xfrm>
            <a:off x="4862513" y="2300288"/>
            <a:ext cx="1260475" cy="765175"/>
          </a:xfrm>
          <a:prstGeom prst="rect">
            <a:avLst/>
          </a:prstGeom>
          <a:solidFill>
            <a:schemeClr val="accent1"/>
          </a:solidFill>
          <a:ln w="9525">
            <a:solidFill>
              <a:schemeClr val="tx1"/>
            </a:solidFill>
            <a:miter lim="800000"/>
            <a:headEnd/>
            <a:tailEnd/>
          </a:ln>
        </p:spPr>
        <p:txBody>
          <a:bodyPr wrap="none" anchor="ctr"/>
          <a:lstStyle/>
          <a:p>
            <a:pPr algn="ctr"/>
            <a:r>
              <a:rPr lang="en-US" altLang="zh-CN" b="1"/>
              <a:t>Compute</a:t>
            </a:r>
          </a:p>
          <a:p>
            <a:pPr algn="ctr"/>
            <a:r>
              <a:rPr lang="en-US" altLang="zh-CN" b="1"/>
              <a:t>Node</a:t>
            </a:r>
          </a:p>
        </p:txBody>
      </p:sp>
      <p:sp>
        <p:nvSpPr>
          <p:cNvPr id="13323" name="Line 18"/>
          <p:cNvSpPr>
            <a:spLocks noChangeShapeType="1"/>
          </p:cNvSpPr>
          <p:nvPr/>
        </p:nvSpPr>
        <p:spPr bwMode="auto">
          <a:xfrm>
            <a:off x="1352550" y="2900363"/>
            <a:ext cx="3465513" cy="0"/>
          </a:xfrm>
          <a:prstGeom prst="line">
            <a:avLst/>
          </a:prstGeom>
          <a:noFill/>
          <a:ln w="9525">
            <a:solidFill>
              <a:schemeClr val="tx1"/>
            </a:solidFill>
            <a:round/>
            <a:headEnd/>
            <a:tailEnd type="triangle" w="med" len="med"/>
          </a:ln>
        </p:spPr>
        <p:txBody>
          <a:bodyPr/>
          <a:lstStyle/>
          <a:p>
            <a:endParaRPr lang="zh-CN" altLang="en-US"/>
          </a:p>
        </p:txBody>
      </p:sp>
      <p:sp>
        <p:nvSpPr>
          <p:cNvPr id="13324" name="Line 19"/>
          <p:cNvSpPr>
            <a:spLocks noChangeShapeType="1"/>
          </p:cNvSpPr>
          <p:nvPr/>
        </p:nvSpPr>
        <p:spPr bwMode="auto">
          <a:xfrm>
            <a:off x="1262063" y="2089150"/>
            <a:ext cx="2700337" cy="0"/>
          </a:xfrm>
          <a:prstGeom prst="line">
            <a:avLst/>
          </a:prstGeom>
          <a:noFill/>
          <a:ln w="9525">
            <a:solidFill>
              <a:schemeClr val="tx1"/>
            </a:solidFill>
            <a:round/>
            <a:headEnd/>
            <a:tailEnd type="triangle" w="med" len="med"/>
          </a:ln>
        </p:spPr>
        <p:txBody>
          <a:bodyPr/>
          <a:lstStyle/>
          <a:p>
            <a:endParaRPr lang="zh-CN" altLang="en-US"/>
          </a:p>
        </p:txBody>
      </p:sp>
      <p:sp>
        <p:nvSpPr>
          <p:cNvPr id="13325" name="Line 20"/>
          <p:cNvSpPr>
            <a:spLocks noChangeShapeType="1"/>
          </p:cNvSpPr>
          <p:nvPr/>
        </p:nvSpPr>
        <p:spPr bwMode="auto">
          <a:xfrm>
            <a:off x="1217613" y="1414463"/>
            <a:ext cx="2476500" cy="0"/>
          </a:xfrm>
          <a:prstGeom prst="line">
            <a:avLst/>
          </a:prstGeom>
          <a:noFill/>
          <a:ln w="9525">
            <a:solidFill>
              <a:schemeClr val="tx1"/>
            </a:solidFill>
            <a:round/>
            <a:headEnd/>
            <a:tailEnd type="triangle" w="med" len="med"/>
          </a:ln>
        </p:spPr>
        <p:txBody>
          <a:bodyPr/>
          <a:lstStyle/>
          <a:p>
            <a:endParaRPr lang="zh-CN" altLang="en-US"/>
          </a:p>
        </p:txBody>
      </p:sp>
      <p:sp>
        <p:nvSpPr>
          <p:cNvPr id="13326" name="Line 21"/>
          <p:cNvSpPr>
            <a:spLocks noChangeShapeType="1"/>
          </p:cNvSpPr>
          <p:nvPr/>
        </p:nvSpPr>
        <p:spPr bwMode="auto">
          <a:xfrm>
            <a:off x="2162175" y="1460500"/>
            <a:ext cx="0" cy="585788"/>
          </a:xfrm>
          <a:prstGeom prst="line">
            <a:avLst/>
          </a:prstGeom>
          <a:noFill/>
          <a:ln w="28575">
            <a:solidFill>
              <a:schemeClr val="tx1"/>
            </a:solidFill>
            <a:prstDash val="sysDot"/>
            <a:round/>
            <a:headEnd/>
            <a:tailEnd/>
          </a:ln>
        </p:spPr>
        <p:txBody>
          <a:bodyPr/>
          <a:lstStyle/>
          <a:p>
            <a:endParaRPr lang="zh-CN" altLang="en-US"/>
          </a:p>
        </p:txBody>
      </p:sp>
      <p:sp>
        <p:nvSpPr>
          <p:cNvPr id="13327" name="Oval 22"/>
          <p:cNvSpPr>
            <a:spLocks noChangeArrowheads="1"/>
          </p:cNvSpPr>
          <p:nvPr/>
        </p:nvSpPr>
        <p:spPr bwMode="auto">
          <a:xfrm rot="-2927388">
            <a:off x="3883819" y="457994"/>
            <a:ext cx="1979612" cy="3352800"/>
          </a:xfrm>
          <a:prstGeom prst="ellipse">
            <a:avLst/>
          </a:prstGeom>
          <a:noFill/>
          <a:ln w="28575" cap="rnd">
            <a:solidFill>
              <a:srgbClr val="008000"/>
            </a:solidFill>
            <a:prstDash val="sysDot"/>
            <a:round/>
            <a:headEnd/>
            <a:tailEnd/>
          </a:ln>
        </p:spPr>
        <p:txBody>
          <a:bodyPr wrap="none" anchor="ctr"/>
          <a:lstStyle/>
          <a:p>
            <a:endParaRPr lang="zh-CN" altLang="en-US"/>
          </a:p>
        </p:txBody>
      </p:sp>
      <p:sp>
        <p:nvSpPr>
          <p:cNvPr id="13328" name="Rectangle 23"/>
          <p:cNvSpPr>
            <a:spLocks noChangeArrowheads="1"/>
          </p:cNvSpPr>
          <p:nvPr/>
        </p:nvSpPr>
        <p:spPr bwMode="auto">
          <a:xfrm>
            <a:off x="6415088" y="776288"/>
            <a:ext cx="1260475" cy="765175"/>
          </a:xfrm>
          <a:prstGeom prst="rect">
            <a:avLst/>
          </a:prstGeom>
          <a:solidFill>
            <a:schemeClr val="accent1"/>
          </a:solidFill>
          <a:ln w="9525">
            <a:solidFill>
              <a:schemeClr val="tx1"/>
            </a:solidFill>
            <a:miter lim="800000"/>
            <a:headEnd/>
            <a:tailEnd/>
          </a:ln>
        </p:spPr>
        <p:txBody>
          <a:bodyPr wrap="none" anchor="ctr"/>
          <a:lstStyle/>
          <a:p>
            <a:pPr algn="ctr"/>
            <a:r>
              <a:rPr lang="en-US" altLang="zh-CN" b="1"/>
              <a:t>Compute</a:t>
            </a:r>
          </a:p>
          <a:p>
            <a:pPr algn="ctr"/>
            <a:r>
              <a:rPr lang="en-US" altLang="zh-CN" b="1"/>
              <a:t>Node</a:t>
            </a:r>
          </a:p>
        </p:txBody>
      </p:sp>
      <p:sp>
        <p:nvSpPr>
          <p:cNvPr id="13329" name="Rectangle 25"/>
          <p:cNvSpPr>
            <a:spLocks noChangeArrowheads="1"/>
          </p:cNvSpPr>
          <p:nvPr/>
        </p:nvSpPr>
        <p:spPr bwMode="auto">
          <a:xfrm>
            <a:off x="7045325" y="1309688"/>
            <a:ext cx="1260475" cy="765175"/>
          </a:xfrm>
          <a:prstGeom prst="rect">
            <a:avLst/>
          </a:prstGeom>
          <a:solidFill>
            <a:schemeClr val="accent1"/>
          </a:solidFill>
          <a:ln w="9525">
            <a:solidFill>
              <a:schemeClr val="tx1"/>
            </a:solidFill>
            <a:miter lim="800000"/>
            <a:headEnd/>
            <a:tailEnd/>
          </a:ln>
        </p:spPr>
        <p:txBody>
          <a:bodyPr wrap="none" anchor="ctr"/>
          <a:lstStyle/>
          <a:p>
            <a:pPr algn="ctr"/>
            <a:r>
              <a:rPr lang="en-US" altLang="zh-CN" b="1"/>
              <a:t>Compute</a:t>
            </a:r>
          </a:p>
          <a:p>
            <a:pPr algn="ctr"/>
            <a:r>
              <a:rPr lang="en-US" altLang="zh-CN" b="1"/>
              <a:t>Node</a:t>
            </a:r>
          </a:p>
        </p:txBody>
      </p:sp>
      <p:sp>
        <p:nvSpPr>
          <p:cNvPr id="13330" name="Rectangle 27"/>
          <p:cNvSpPr>
            <a:spLocks noChangeArrowheads="1"/>
          </p:cNvSpPr>
          <p:nvPr/>
        </p:nvSpPr>
        <p:spPr bwMode="auto">
          <a:xfrm>
            <a:off x="7620000" y="1995488"/>
            <a:ext cx="1260475" cy="765175"/>
          </a:xfrm>
          <a:prstGeom prst="rect">
            <a:avLst/>
          </a:prstGeom>
          <a:solidFill>
            <a:schemeClr val="accent1"/>
          </a:solidFill>
          <a:ln w="9525">
            <a:solidFill>
              <a:schemeClr val="tx1"/>
            </a:solidFill>
            <a:miter lim="800000"/>
            <a:headEnd/>
            <a:tailEnd/>
          </a:ln>
        </p:spPr>
        <p:txBody>
          <a:bodyPr wrap="none" anchor="ctr"/>
          <a:lstStyle/>
          <a:p>
            <a:pPr algn="ctr"/>
            <a:r>
              <a:rPr lang="en-US" altLang="zh-CN" b="1"/>
              <a:t>Compute</a:t>
            </a:r>
          </a:p>
          <a:p>
            <a:pPr algn="ctr"/>
            <a:r>
              <a:rPr lang="en-US" altLang="zh-CN" b="1"/>
              <a:t>Node</a:t>
            </a:r>
          </a:p>
        </p:txBody>
      </p:sp>
      <p:sp>
        <p:nvSpPr>
          <p:cNvPr id="13331" name="Oval 28"/>
          <p:cNvSpPr>
            <a:spLocks noChangeArrowheads="1"/>
          </p:cNvSpPr>
          <p:nvPr/>
        </p:nvSpPr>
        <p:spPr bwMode="auto">
          <a:xfrm rot="-2927388">
            <a:off x="6630193" y="278607"/>
            <a:ext cx="1979613" cy="3352800"/>
          </a:xfrm>
          <a:prstGeom prst="ellipse">
            <a:avLst/>
          </a:prstGeom>
          <a:noFill/>
          <a:ln w="28575" cap="rnd">
            <a:solidFill>
              <a:srgbClr val="993300"/>
            </a:solidFill>
            <a:prstDash val="sysDot"/>
            <a:round/>
            <a:headEnd/>
            <a:tailEnd/>
          </a:ln>
        </p:spPr>
        <p:txBody>
          <a:bodyPr wrap="none" anchor="ctr"/>
          <a:lstStyle/>
          <a:p>
            <a:endParaRPr lang="zh-CN" altLang="en-US"/>
          </a:p>
        </p:txBody>
      </p:sp>
      <p:sp>
        <p:nvSpPr>
          <p:cNvPr id="13332" name="Line 29"/>
          <p:cNvSpPr>
            <a:spLocks noChangeShapeType="1"/>
          </p:cNvSpPr>
          <p:nvPr/>
        </p:nvSpPr>
        <p:spPr bwMode="auto">
          <a:xfrm>
            <a:off x="5718175" y="1414463"/>
            <a:ext cx="539750" cy="225425"/>
          </a:xfrm>
          <a:prstGeom prst="line">
            <a:avLst/>
          </a:prstGeom>
          <a:noFill/>
          <a:ln w="9525">
            <a:solidFill>
              <a:schemeClr val="tx1"/>
            </a:solidFill>
            <a:round/>
            <a:headEnd/>
            <a:tailEnd type="triangle" w="med" len="med"/>
          </a:ln>
        </p:spPr>
        <p:txBody>
          <a:bodyPr/>
          <a:lstStyle/>
          <a:p>
            <a:endParaRPr lang="zh-CN" altLang="en-US"/>
          </a:p>
        </p:txBody>
      </p:sp>
      <p:sp>
        <p:nvSpPr>
          <p:cNvPr id="13333" name="Text Box 30"/>
          <p:cNvSpPr txBox="1">
            <a:spLocks noChangeArrowheads="1"/>
          </p:cNvSpPr>
          <p:nvPr/>
        </p:nvSpPr>
        <p:spPr bwMode="auto">
          <a:xfrm rot="1236818">
            <a:off x="5359400" y="1184275"/>
            <a:ext cx="1122363" cy="336550"/>
          </a:xfrm>
          <a:prstGeom prst="rect">
            <a:avLst/>
          </a:prstGeom>
          <a:noFill/>
          <a:ln w="9525">
            <a:noFill/>
            <a:miter lim="800000"/>
            <a:headEnd/>
            <a:tailEnd/>
          </a:ln>
        </p:spPr>
        <p:txBody>
          <a:bodyPr wrap="none">
            <a:spAutoFit/>
          </a:bodyPr>
          <a:lstStyle/>
          <a:p>
            <a:r>
              <a:rPr lang="en-US" altLang="zh-CN" sz="1600" b="1">
                <a:solidFill>
                  <a:srgbClr val="FF1E1E"/>
                </a:solidFill>
                <a:cs typeface="Arial" pitchFamily="34" charset="0"/>
              </a:rPr>
              <a:t>EMC info.</a:t>
            </a:r>
          </a:p>
        </p:txBody>
      </p:sp>
      <p:sp>
        <p:nvSpPr>
          <p:cNvPr id="13334" name="Line 31"/>
          <p:cNvSpPr>
            <a:spLocks noChangeShapeType="1"/>
          </p:cNvSpPr>
          <p:nvPr/>
        </p:nvSpPr>
        <p:spPr bwMode="auto">
          <a:xfrm flipH="1">
            <a:off x="6618288" y="2495550"/>
            <a:ext cx="269875" cy="493713"/>
          </a:xfrm>
          <a:prstGeom prst="line">
            <a:avLst/>
          </a:prstGeom>
          <a:noFill/>
          <a:ln w="9525">
            <a:solidFill>
              <a:schemeClr val="tx1"/>
            </a:solidFill>
            <a:round/>
            <a:headEnd type="triangle" w="med" len="med"/>
            <a:tailEnd/>
          </a:ln>
        </p:spPr>
        <p:txBody>
          <a:bodyPr/>
          <a:lstStyle/>
          <a:p>
            <a:endParaRPr lang="zh-CN" altLang="en-US"/>
          </a:p>
        </p:txBody>
      </p:sp>
      <p:sp>
        <p:nvSpPr>
          <p:cNvPr id="13335" name="Text Box 32"/>
          <p:cNvSpPr txBox="1">
            <a:spLocks noChangeArrowheads="1"/>
          </p:cNvSpPr>
          <p:nvPr/>
        </p:nvSpPr>
        <p:spPr bwMode="auto">
          <a:xfrm>
            <a:off x="6122988" y="3017838"/>
            <a:ext cx="2151062" cy="336550"/>
          </a:xfrm>
          <a:prstGeom prst="rect">
            <a:avLst/>
          </a:prstGeom>
          <a:noFill/>
          <a:ln w="9525">
            <a:noFill/>
            <a:miter lim="800000"/>
            <a:headEnd/>
            <a:tailEnd/>
          </a:ln>
        </p:spPr>
        <p:txBody>
          <a:bodyPr wrap="none">
            <a:spAutoFit/>
          </a:bodyPr>
          <a:lstStyle/>
          <a:p>
            <a:r>
              <a:rPr lang="en-US" altLang="zh-CN" sz="1600" b="1">
                <a:solidFill>
                  <a:srgbClr val="FF1E1E"/>
                </a:solidFill>
                <a:cs typeface="Arial" pitchFamily="34" charset="0"/>
              </a:rPr>
              <a:t>other detectors info.</a:t>
            </a:r>
          </a:p>
        </p:txBody>
      </p:sp>
      <p:sp>
        <p:nvSpPr>
          <p:cNvPr id="13336" name="Line 33"/>
          <p:cNvSpPr>
            <a:spLocks noChangeShapeType="1"/>
          </p:cNvSpPr>
          <p:nvPr/>
        </p:nvSpPr>
        <p:spPr bwMode="auto">
          <a:xfrm flipH="1">
            <a:off x="7023100" y="2630488"/>
            <a:ext cx="90488" cy="314325"/>
          </a:xfrm>
          <a:prstGeom prst="line">
            <a:avLst/>
          </a:prstGeom>
          <a:noFill/>
          <a:ln w="9525">
            <a:solidFill>
              <a:schemeClr val="tx1"/>
            </a:solidFill>
            <a:round/>
            <a:headEnd type="triangle" w="med" len="med"/>
            <a:tailEnd/>
          </a:ln>
        </p:spPr>
        <p:txBody>
          <a:bodyPr/>
          <a:lstStyle/>
          <a:p>
            <a:endParaRPr lang="zh-CN" altLang="en-US"/>
          </a:p>
        </p:txBody>
      </p:sp>
      <p:sp>
        <p:nvSpPr>
          <p:cNvPr id="13337" name="Line 34"/>
          <p:cNvSpPr>
            <a:spLocks noChangeShapeType="1"/>
          </p:cNvSpPr>
          <p:nvPr/>
        </p:nvSpPr>
        <p:spPr bwMode="auto">
          <a:xfrm>
            <a:off x="7292975" y="2765425"/>
            <a:ext cx="90488" cy="269875"/>
          </a:xfrm>
          <a:prstGeom prst="line">
            <a:avLst/>
          </a:prstGeom>
          <a:noFill/>
          <a:ln w="9525">
            <a:solidFill>
              <a:schemeClr val="tx1"/>
            </a:solidFill>
            <a:round/>
            <a:headEnd type="triangle" w="med" len="med"/>
            <a:tailEnd/>
          </a:ln>
        </p:spPr>
        <p:txBody>
          <a:bodyPr/>
          <a:lstStyle/>
          <a:p>
            <a:endParaRPr lang="zh-CN" altLang="en-US"/>
          </a:p>
        </p:txBody>
      </p:sp>
      <p:sp>
        <p:nvSpPr>
          <p:cNvPr id="13338" name="AutoShape 35"/>
          <p:cNvSpPr>
            <a:spLocks noChangeArrowheads="1"/>
          </p:cNvSpPr>
          <p:nvPr/>
        </p:nvSpPr>
        <p:spPr bwMode="auto">
          <a:xfrm>
            <a:off x="130175" y="5181600"/>
            <a:ext cx="8937625" cy="1600200"/>
          </a:xfrm>
          <a:prstGeom prst="roundRect">
            <a:avLst>
              <a:gd name="adj" fmla="val 16667"/>
            </a:avLst>
          </a:prstGeom>
          <a:solidFill>
            <a:srgbClr val="CCFFCC"/>
          </a:solidFill>
          <a:ln w="9525">
            <a:solidFill>
              <a:schemeClr val="tx1"/>
            </a:solidFill>
            <a:round/>
            <a:headEnd/>
            <a:tailEnd/>
          </a:ln>
        </p:spPr>
        <p:txBody>
          <a:bodyPr wrap="none" anchor="ctr"/>
          <a:lstStyle/>
          <a:p>
            <a:pPr algn="ctr"/>
            <a:endParaRPr lang="en-US" altLang="zh-CN" b="1"/>
          </a:p>
        </p:txBody>
      </p:sp>
      <p:sp>
        <p:nvSpPr>
          <p:cNvPr id="13339" name="Text Box 36"/>
          <p:cNvSpPr txBox="1">
            <a:spLocks noChangeArrowheads="1"/>
          </p:cNvSpPr>
          <p:nvPr/>
        </p:nvSpPr>
        <p:spPr bwMode="auto">
          <a:xfrm>
            <a:off x="99924" y="5832497"/>
            <a:ext cx="400110" cy="739775"/>
          </a:xfrm>
          <a:prstGeom prst="rect">
            <a:avLst/>
          </a:prstGeom>
          <a:noFill/>
          <a:ln w="9525">
            <a:noFill/>
            <a:miter lim="800000"/>
            <a:headEnd/>
            <a:tailEnd/>
          </a:ln>
        </p:spPr>
        <p:txBody>
          <a:bodyPr vert="eaVert">
            <a:spAutoFit/>
          </a:bodyPr>
          <a:lstStyle/>
          <a:p>
            <a:r>
              <a:rPr lang="zh-CN" altLang="en-US" sz="1400" b="1" smtClean="0"/>
              <a:t>任务</a:t>
            </a:r>
            <a:endParaRPr lang="en-US" altLang="zh-CN" sz="1400" b="1"/>
          </a:p>
        </p:txBody>
      </p:sp>
      <p:sp>
        <p:nvSpPr>
          <p:cNvPr id="13340" name="Rectangle 37"/>
          <p:cNvSpPr>
            <a:spLocks noChangeArrowheads="1"/>
          </p:cNvSpPr>
          <p:nvPr/>
        </p:nvSpPr>
        <p:spPr bwMode="auto">
          <a:xfrm>
            <a:off x="481013" y="5334000"/>
            <a:ext cx="2849562" cy="1371600"/>
          </a:xfrm>
          <a:prstGeom prst="rect">
            <a:avLst/>
          </a:prstGeom>
          <a:solidFill>
            <a:schemeClr val="bg1"/>
          </a:solidFill>
          <a:ln w="9525">
            <a:solidFill>
              <a:schemeClr val="tx1"/>
            </a:solidFill>
            <a:miter lim="800000"/>
            <a:headEnd/>
            <a:tailEnd/>
          </a:ln>
        </p:spPr>
        <p:txBody>
          <a:bodyPr wrap="none" anchor="ctr"/>
          <a:lstStyle/>
          <a:p>
            <a:r>
              <a:rPr lang="en-US" altLang="zh-CN" sz="1600" b="1"/>
              <a:t>1. Signal Feature extraction</a:t>
            </a:r>
          </a:p>
          <a:p>
            <a:r>
              <a:rPr lang="en-US" altLang="zh-CN" sz="1600" b="1"/>
              <a:t>    (Time, Amplitude)</a:t>
            </a:r>
          </a:p>
          <a:p>
            <a:r>
              <a:rPr lang="en-US" altLang="zh-CN" sz="1600" b="1"/>
              <a:t>2. Data Zero </a:t>
            </a:r>
            <a:r>
              <a:rPr lang="en-US" altLang="zh-CN" sz="1600" b="1">
                <a:solidFill>
                  <a:srgbClr val="000000"/>
                </a:solidFill>
              </a:rPr>
              <a:t>suppression</a:t>
            </a:r>
            <a:endParaRPr lang="en-US" altLang="zh-CN" sz="1600" b="1"/>
          </a:p>
        </p:txBody>
      </p:sp>
      <p:sp>
        <p:nvSpPr>
          <p:cNvPr id="13341" name="Text Box 38"/>
          <p:cNvSpPr txBox="1">
            <a:spLocks noChangeArrowheads="1"/>
          </p:cNvSpPr>
          <p:nvPr/>
        </p:nvSpPr>
        <p:spPr bwMode="auto">
          <a:xfrm>
            <a:off x="1676400" y="2514600"/>
            <a:ext cx="1676400" cy="336550"/>
          </a:xfrm>
          <a:prstGeom prst="rect">
            <a:avLst/>
          </a:prstGeom>
          <a:noFill/>
          <a:ln w="9525">
            <a:noFill/>
            <a:miter lim="800000"/>
            <a:headEnd/>
            <a:tailEnd/>
          </a:ln>
        </p:spPr>
        <p:txBody>
          <a:bodyPr>
            <a:spAutoFit/>
          </a:bodyPr>
          <a:lstStyle/>
          <a:p>
            <a:r>
              <a:rPr lang="zh-CN" altLang="en-US" sz="1600" b="1" smtClean="0">
                <a:solidFill>
                  <a:srgbClr val="FF1E1E"/>
                </a:solidFill>
              </a:rPr>
              <a:t>光纤连接</a:t>
            </a:r>
            <a:endParaRPr lang="en-US" altLang="zh-CN" sz="1600" b="1">
              <a:solidFill>
                <a:srgbClr val="FF1E1E"/>
              </a:solidFill>
            </a:endParaRPr>
          </a:p>
        </p:txBody>
      </p:sp>
      <p:sp>
        <p:nvSpPr>
          <p:cNvPr id="13342" name="Rectangle 39"/>
          <p:cNvSpPr>
            <a:spLocks noChangeArrowheads="1"/>
          </p:cNvSpPr>
          <p:nvPr/>
        </p:nvSpPr>
        <p:spPr bwMode="auto">
          <a:xfrm>
            <a:off x="3482975" y="5302250"/>
            <a:ext cx="2743200" cy="1403350"/>
          </a:xfrm>
          <a:prstGeom prst="rect">
            <a:avLst/>
          </a:prstGeom>
          <a:solidFill>
            <a:schemeClr val="bg1"/>
          </a:solidFill>
          <a:ln w="9525">
            <a:solidFill>
              <a:schemeClr val="tx1"/>
            </a:solidFill>
            <a:miter lim="800000"/>
            <a:headEnd/>
            <a:tailEnd/>
          </a:ln>
        </p:spPr>
        <p:txBody>
          <a:bodyPr wrap="none" anchor="ctr"/>
          <a:lstStyle/>
          <a:p>
            <a:pPr marL="342900" indent="-342900"/>
            <a:r>
              <a:rPr lang="en-US" altLang="zh-CN" sz="1600" b="1"/>
              <a:t>1. Clustering</a:t>
            </a:r>
          </a:p>
          <a:p>
            <a:pPr marL="342900" indent="-342900"/>
            <a:r>
              <a:rPr lang="en-US" altLang="zh-CN" sz="1600" b="1"/>
              <a:t>2. Cluster Properties</a:t>
            </a:r>
            <a:endParaRPr lang="en-US" altLang="zh-CN" sz="1600" b="1">
              <a:latin typeface="DejaVu Sans" pitchFamily="34" charset="2"/>
            </a:endParaRPr>
          </a:p>
          <a:p>
            <a:pPr marL="342900" indent="-342900"/>
            <a:r>
              <a:rPr lang="en-US" altLang="zh-CN" sz="1600" b="1"/>
              <a:t>    extraction</a:t>
            </a:r>
          </a:p>
          <a:p>
            <a:pPr marL="342900" indent="-342900"/>
            <a:r>
              <a:rPr lang="en-US" altLang="zh-CN" sz="1600" b="1"/>
              <a:t>3. Pattern recognition</a:t>
            </a:r>
          </a:p>
        </p:txBody>
      </p:sp>
      <p:sp>
        <p:nvSpPr>
          <p:cNvPr id="13343" name="Rectangle 40"/>
          <p:cNvSpPr>
            <a:spLocks noChangeArrowheads="1"/>
          </p:cNvSpPr>
          <p:nvPr/>
        </p:nvSpPr>
        <p:spPr bwMode="auto">
          <a:xfrm>
            <a:off x="6378575" y="5300663"/>
            <a:ext cx="2508250" cy="1404937"/>
          </a:xfrm>
          <a:prstGeom prst="rect">
            <a:avLst/>
          </a:prstGeom>
          <a:solidFill>
            <a:schemeClr val="bg1"/>
          </a:solidFill>
          <a:ln w="9525">
            <a:solidFill>
              <a:schemeClr val="tx1"/>
            </a:solidFill>
            <a:miter lim="800000"/>
            <a:headEnd/>
            <a:tailEnd/>
          </a:ln>
        </p:spPr>
        <p:txBody>
          <a:bodyPr wrap="none" anchor="ctr"/>
          <a:lstStyle/>
          <a:p>
            <a:r>
              <a:rPr lang="en-US" altLang="zh-CN" sz="1600" b="1"/>
              <a:t>1. Correlation</a:t>
            </a:r>
          </a:p>
          <a:p>
            <a:r>
              <a:rPr lang="en-US" altLang="zh-CN" sz="1600" b="1"/>
              <a:t>2. Physical parameters </a:t>
            </a:r>
          </a:p>
          <a:p>
            <a:r>
              <a:rPr lang="en-US" altLang="zh-CN" sz="1600" b="1"/>
              <a:t>    calculation</a:t>
            </a:r>
          </a:p>
          <a:p>
            <a:r>
              <a:rPr lang="en-US" altLang="zh-CN" sz="1600" b="1"/>
              <a:t>3. Event building</a:t>
            </a:r>
          </a:p>
        </p:txBody>
      </p:sp>
      <p:sp>
        <p:nvSpPr>
          <p:cNvPr id="13344" name="Text Box 44"/>
          <p:cNvSpPr txBox="1">
            <a:spLocks noChangeArrowheads="1"/>
          </p:cNvSpPr>
          <p:nvPr/>
        </p:nvSpPr>
        <p:spPr bwMode="auto">
          <a:xfrm>
            <a:off x="1333500" y="2971800"/>
            <a:ext cx="2340321" cy="338554"/>
          </a:xfrm>
          <a:prstGeom prst="rect">
            <a:avLst/>
          </a:prstGeom>
          <a:noFill/>
          <a:ln w="9525">
            <a:noFill/>
            <a:miter lim="800000"/>
            <a:headEnd/>
            <a:tailEnd/>
          </a:ln>
        </p:spPr>
        <p:txBody>
          <a:bodyPr wrap="none">
            <a:spAutoFit/>
          </a:bodyPr>
          <a:lstStyle/>
          <a:p>
            <a:r>
              <a:rPr lang="zh-CN" altLang="en-US" sz="1600" b="1" i="1" smtClean="0">
                <a:solidFill>
                  <a:srgbClr val="0000FF"/>
                </a:solidFill>
              </a:rPr>
              <a:t>假设</a:t>
            </a:r>
            <a:r>
              <a:rPr lang="en-US" altLang="zh-CN" sz="1600" b="1" i="1" smtClean="0">
                <a:solidFill>
                  <a:srgbClr val="0000FF"/>
                </a:solidFill>
              </a:rPr>
              <a:t>:150 </a:t>
            </a:r>
            <a:r>
              <a:rPr lang="en-US" altLang="zh-CN" sz="1600" b="1" i="1">
                <a:solidFill>
                  <a:srgbClr val="0000FF"/>
                </a:solidFill>
              </a:rPr>
              <a:t>Crystal/Module</a:t>
            </a:r>
          </a:p>
        </p:txBody>
      </p:sp>
      <p:sp>
        <p:nvSpPr>
          <p:cNvPr id="13345" name="Text Box 46"/>
          <p:cNvSpPr txBox="1">
            <a:spLocks noChangeArrowheads="1"/>
          </p:cNvSpPr>
          <p:nvPr/>
        </p:nvSpPr>
        <p:spPr bwMode="auto">
          <a:xfrm>
            <a:off x="1333500" y="3276600"/>
            <a:ext cx="2621230" cy="338554"/>
          </a:xfrm>
          <a:prstGeom prst="rect">
            <a:avLst/>
          </a:prstGeom>
          <a:noFill/>
          <a:ln w="9525">
            <a:noFill/>
            <a:miter lim="800000"/>
            <a:headEnd/>
            <a:tailEnd/>
          </a:ln>
        </p:spPr>
        <p:txBody>
          <a:bodyPr wrap="none">
            <a:spAutoFit/>
          </a:bodyPr>
          <a:lstStyle/>
          <a:p>
            <a:r>
              <a:rPr lang="en-US" altLang="zh-CN" sz="1600" b="1" i="1" smtClean="0">
                <a:solidFill>
                  <a:srgbClr val="0000FF"/>
                </a:solidFill>
              </a:rPr>
              <a:t>Barrel EMC</a:t>
            </a:r>
            <a:r>
              <a:rPr lang="zh-CN" altLang="en-US" sz="1600" b="1" i="1" smtClean="0">
                <a:solidFill>
                  <a:srgbClr val="0000FF"/>
                </a:solidFill>
              </a:rPr>
              <a:t>需要</a:t>
            </a:r>
            <a:r>
              <a:rPr lang="en-US" altLang="zh-CN" sz="1600" b="1" i="1" smtClean="0">
                <a:solidFill>
                  <a:srgbClr val="0000FF"/>
                </a:solidFill>
              </a:rPr>
              <a:t>76</a:t>
            </a:r>
            <a:r>
              <a:rPr lang="zh-CN" altLang="en-US" sz="1600" b="1" i="1" smtClean="0">
                <a:solidFill>
                  <a:srgbClr val="0000FF"/>
                </a:solidFill>
              </a:rPr>
              <a:t>个</a:t>
            </a:r>
            <a:r>
              <a:rPr lang="en-US" altLang="zh-CN" sz="1600" b="1" i="1" smtClean="0">
                <a:solidFill>
                  <a:srgbClr val="0000FF"/>
                </a:solidFill>
              </a:rPr>
              <a:t>Module</a:t>
            </a:r>
            <a:endParaRPr lang="en-US" altLang="zh-CN" sz="1600" b="1" i="1">
              <a:solidFill>
                <a:srgbClr val="0000FF"/>
              </a:solidFill>
            </a:endParaRPr>
          </a:p>
        </p:txBody>
      </p:sp>
      <p:sp>
        <p:nvSpPr>
          <p:cNvPr id="13346" name="Text Box 47"/>
          <p:cNvSpPr txBox="1">
            <a:spLocks noChangeArrowheads="1"/>
          </p:cNvSpPr>
          <p:nvPr/>
        </p:nvSpPr>
        <p:spPr bwMode="auto">
          <a:xfrm>
            <a:off x="4198938" y="2981325"/>
            <a:ext cx="1706562" cy="338138"/>
          </a:xfrm>
          <a:prstGeom prst="rect">
            <a:avLst/>
          </a:prstGeom>
          <a:noFill/>
          <a:ln w="9525">
            <a:noFill/>
            <a:miter lim="800000"/>
            <a:headEnd/>
            <a:tailEnd/>
          </a:ln>
        </p:spPr>
        <p:txBody>
          <a:bodyPr wrap="none">
            <a:spAutoFit/>
          </a:bodyPr>
          <a:lstStyle/>
          <a:p>
            <a:r>
              <a:rPr lang="en-US" altLang="zh-CN" sz="1600" b="1" i="1">
                <a:solidFill>
                  <a:srgbClr val="0000FF"/>
                </a:solidFill>
              </a:rPr>
              <a:t>10 Compute Node</a:t>
            </a:r>
          </a:p>
        </p:txBody>
      </p:sp>
      <p:sp>
        <p:nvSpPr>
          <p:cNvPr id="13347" name="Text Box 49"/>
          <p:cNvSpPr txBox="1">
            <a:spLocks noChangeArrowheads="1"/>
          </p:cNvSpPr>
          <p:nvPr/>
        </p:nvSpPr>
        <p:spPr bwMode="auto">
          <a:xfrm>
            <a:off x="82550" y="3436938"/>
            <a:ext cx="623888" cy="274637"/>
          </a:xfrm>
          <a:prstGeom prst="rect">
            <a:avLst/>
          </a:prstGeom>
          <a:noFill/>
          <a:ln w="9525">
            <a:noFill/>
            <a:miter lim="800000"/>
            <a:headEnd/>
            <a:tailEnd/>
          </a:ln>
        </p:spPr>
        <p:txBody>
          <a:bodyPr wrap="none">
            <a:spAutoFit/>
          </a:bodyPr>
          <a:lstStyle/>
          <a:p>
            <a:r>
              <a:rPr lang="en-US" altLang="zh-CN" sz="1200" b="1" i="1">
                <a:solidFill>
                  <a:srgbClr val="FF1E1E"/>
                </a:solidFill>
              </a:rPr>
              <a:t>SODA</a:t>
            </a:r>
          </a:p>
        </p:txBody>
      </p:sp>
      <p:sp>
        <p:nvSpPr>
          <p:cNvPr id="13348" name="Text Box 50"/>
          <p:cNvSpPr txBox="1">
            <a:spLocks noChangeArrowheads="1"/>
          </p:cNvSpPr>
          <p:nvPr/>
        </p:nvSpPr>
        <p:spPr bwMode="auto">
          <a:xfrm>
            <a:off x="4592638" y="3441700"/>
            <a:ext cx="623887" cy="274638"/>
          </a:xfrm>
          <a:prstGeom prst="rect">
            <a:avLst/>
          </a:prstGeom>
          <a:noFill/>
          <a:ln w="9525">
            <a:noFill/>
            <a:miter lim="800000"/>
            <a:headEnd/>
            <a:tailEnd/>
          </a:ln>
        </p:spPr>
        <p:txBody>
          <a:bodyPr wrap="none">
            <a:spAutoFit/>
          </a:bodyPr>
          <a:lstStyle/>
          <a:p>
            <a:r>
              <a:rPr lang="en-US" altLang="zh-CN" sz="1200" b="1" i="1">
                <a:solidFill>
                  <a:srgbClr val="FF1E1E"/>
                </a:solidFill>
              </a:rPr>
              <a:t>SODA</a:t>
            </a:r>
          </a:p>
        </p:txBody>
      </p:sp>
      <p:sp>
        <p:nvSpPr>
          <p:cNvPr id="13349" name="Text Box 51"/>
          <p:cNvSpPr txBox="1">
            <a:spLocks noChangeArrowheads="1"/>
          </p:cNvSpPr>
          <p:nvPr/>
        </p:nvSpPr>
        <p:spPr bwMode="auto">
          <a:xfrm>
            <a:off x="7659688" y="3397250"/>
            <a:ext cx="623887" cy="274638"/>
          </a:xfrm>
          <a:prstGeom prst="rect">
            <a:avLst/>
          </a:prstGeom>
          <a:noFill/>
          <a:ln w="9525">
            <a:noFill/>
            <a:miter lim="800000"/>
            <a:headEnd/>
            <a:tailEnd/>
          </a:ln>
        </p:spPr>
        <p:txBody>
          <a:bodyPr wrap="none">
            <a:spAutoFit/>
          </a:bodyPr>
          <a:lstStyle/>
          <a:p>
            <a:r>
              <a:rPr lang="en-US" altLang="zh-CN" sz="1200" b="1" i="1">
                <a:solidFill>
                  <a:srgbClr val="FF1E1E"/>
                </a:solidFill>
              </a:rPr>
              <a:t>SODA</a:t>
            </a:r>
          </a:p>
        </p:txBody>
      </p:sp>
      <p:sp>
        <p:nvSpPr>
          <p:cNvPr id="13350" name="Line 52"/>
          <p:cNvSpPr>
            <a:spLocks noChangeShapeType="1"/>
          </p:cNvSpPr>
          <p:nvPr/>
        </p:nvSpPr>
        <p:spPr bwMode="auto">
          <a:xfrm flipV="1">
            <a:off x="722313" y="3306763"/>
            <a:ext cx="0" cy="404812"/>
          </a:xfrm>
          <a:prstGeom prst="line">
            <a:avLst/>
          </a:prstGeom>
          <a:noFill/>
          <a:ln w="28575">
            <a:solidFill>
              <a:srgbClr val="FF0000"/>
            </a:solidFill>
            <a:round/>
            <a:headEnd/>
            <a:tailEnd type="triangle" w="med" len="med"/>
          </a:ln>
        </p:spPr>
        <p:txBody>
          <a:bodyPr/>
          <a:lstStyle/>
          <a:p>
            <a:endParaRPr lang="zh-CN" altLang="en-US"/>
          </a:p>
        </p:txBody>
      </p:sp>
      <p:sp>
        <p:nvSpPr>
          <p:cNvPr id="13351" name="Line 53"/>
          <p:cNvSpPr>
            <a:spLocks noChangeShapeType="1"/>
          </p:cNvSpPr>
          <p:nvPr/>
        </p:nvSpPr>
        <p:spPr bwMode="auto">
          <a:xfrm flipV="1">
            <a:off x="5178425" y="3306763"/>
            <a:ext cx="0" cy="404812"/>
          </a:xfrm>
          <a:prstGeom prst="line">
            <a:avLst/>
          </a:prstGeom>
          <a:noFill/>
          <a:ln w="28575">
            <a:solidFill>
              <a:srgbClr val="FF0000"/>
            </a:solidFill>
            <a:round/>
            <a:headEnd/>
            <a:tailEnd type="triangle" w="med" len="med"/>
          </a:ln>
        </p:spPr>
        <p:txBody>
          <a:bodyPr/>
          <a:lstStyle/>
          <a:p>
            <a:endParaRPr lang="zh-CN" altLang="en-US"/>
          </a:p>
        </p:txBody>
      </p:sp>
      <p:sp>
        <p:nvSpPr>
          <p:cNvPr id="13352" name="Line 54"/>
          <p:cNvSpPr>
            <a:spLocks noChangeShapeType="1"/>
          </p:cNvSpPr>
          <p:nvPr/>
        </p:nvSpPr>
        <p:spPr bwMode="auto">
          <a:xfrm flipV="1">
            <a:off x="8328025" y="3217863"/>
            <a:ext cx="0" cy="404812"/>
          </a:xfrm>
          <a:prstGeom prst="line">
            <a:avLst/>
          </a:prstGeom>
          <a:noFill/>
          <a:ln w="28575">
            <a:solidFill>
              <a:srgbClr val="FF0000"/>
            </a:solidFill>
            <a:round/>
            <a:headEnd/>
            <a:tailEnd type="triangle" w="med" len="med"/>
          </a:ln>
        </p:spPr>
        <p:txBody>
          <a:bodyPr/>
          <a:lstStyle/>
          <a:p>
            <a:endParaRPr lang="zh-CN" altLang="en-US"/>
          </a:p>
        </p:txBody>
      </p:sp>
      <p:sp>
        <p:nvSpPr>
          <p:cNvPr id="13353" name="Text Box 55"/>
          <p:cNvSpPr txBox="1">
            <a:spLocks noChangeArrowheads="1"/>
          </p:cNvSpPr>
          <p:nvPr/>
        </p:nvSpPr>
        <p:spPr bwMode="auto">
          <a:xfrm>
            <a:off x="4724400" y="577850"/>
            <a:ext cx="1235075" cy="336550"/>
          </a:xfrm>
          <a:prstGeom prst="rect">
            <a:avLst/>
          </a:prstGeom>
          <a:noFill/>
          <a:ln w="9525">
            <a:noFill/>
            <a:miter lim="800000"/>
            <a:headEnd/>
            <a:tailEnd/>
          </a:ln>
        </p:spPr>
        <p:txBody>
          <a:bodyPr wrap="none">
            <a:spAutoFit/>
          </a:bodyPr>
          <a:lstStyle/>
          <a:p>
            <a:r>
              <a:rPr lang="en-US" altLang="zh-CN" sz="1600" b="1" i="1">
                <a:solidFill>
                  <a:schemeClr val="accent2"/>
                </a:solidFill>
              </a:rPr>
              <a:t>First Stage</a:t>
            </a:r>
          </a:p>
        </p:txBody>
      </p:sp>
      <p:sp>
        <p:nvSpPr>
          <p:cNvPr id="13354" name="Text Box 56"/>
          <p:cNvSpPr txBox="1">
            <a:spLocks noChangeArrowheads="1"/>
          </p:cNvSpPr>
          <p:nvPr/>
        </p:nvSpPr>
        <p:spPr bwMode="auto">
          <a:xfrm>
            <a:off x="7713663" y="577850"/>
            <a:ext cx="1582737" cy="336550"/>
          </a:xfrm>
          <a:prstGeom prst="rect">
            <a:avLst/>
          </a:prstGeom>
          <a:noFill/>
          <a:ln w="9525">
            <a:noFill/>
            <a:miter lim="800000"/>
            <a:headEnd/>
            <a:tailEnd/>
          </a:ln>
        </p:spPr>
        <p:txBody>
          <a:bodyPr wrap="none">
            <a:spAutoFit/>
          </a:bodyPr>
          <a:lstStyle/>
          <a:p>
            <a:r>
              <a:rPr lang="en-US" altLang="zh-CN" sz="1600" b="1" i="1">
                <a:solidFill>
                  <a:schemeClr val="accent2"/>
                </a:solidFill>
              </a:rPr>
              <a:t>Second Stage </a:t>
            </a:r>
          </a:p>
        </p:txBody>
      </p:sp>
      <p:sp>
        <p:nvSpPr>
          <p:cNvPr id="13355" name="Rectangle 57"/>
          <p:cNvSpPr>
            <a:spLocks noChangeArrowheads="1"/>
          </p:cNvSpPr>
          <p:nvPr/>
        </p:nvSpPr>
        <p:spPr bwMode="auto">
          <a:xfrm>
            <a:off x="4114800" y="3671888"/>
            <a:ext cx="4483100" cy="366712"/>
          </a:xfrm>
          <a:prstGeom prst="rect">
            <a:avLst/>
          </a:prstGeom>
          <a:noFill/>
          <a:ln w="9525">
            <a:noFill/>
            <a:miter lim="800000"/>
            <a:headEnd/>
            <a:tailEnd/>
          </a:ln>
        </p:spPr>
        <p:txBody>
          <a:bodyPr wrap="none" anchor="ctr">
            <a:spAutoFit/>
          </a:bodyPr>
          <a:lstStyle/>
          <a:p>
            <a:r>
              <a:rPr lang="en-US" altLang="zh-CN" sz="1600" b="1"/>
              <a:t>SODA: Synchronization Of Data Acquisition</a:t>
            </a:r>
            <a:r>
              <a:rPr lang="en-US" altLang="zh-CN" b="1"/>
              <a:t> </a:t>
            </a:r>
          </a:p>
        </p:txBody>
      </p:sp>
      <p:sp>
        <p:nvSpPr>
          <p:cNvPr id="13356" name="Rectangle 5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graphicFrame>
        <p:nvGraphicFramePr>
          <p:cNvPr id="13357" name="Object 51"/>
          <p:cNvGraphicFramePr>
            <a:graphicFrameLocks noChangeAspect="1"/>
          </p:cNvGraphicFramePr>
          <p:nvPr/>
        </p:nvGraphicFramePr>
        <p:xfrm>
          <a:off x="0" y="3657600"/>
          <a:ext cx="4267200" cy="1431925"/>
        </p:xfrm>
        <a:graphic>
          <a:graphicData uri="http://schemas.openxmlformats.org/presentationml/2006/ole">
            <mc:AlternateContent xmlns:mc="http://schemas.openxmlformats.org/markup-compatibility/2006">
              <mc:Choice xmlns:v="urn:schemas-microsoft-com:vml" Requires="v">
                <p:oleObj spid="_x0000_s529417" name="Visio" r:id="rId3" imgW="9874642" imgH="3323422" progId="Visio.Drawing.11">
                  <p:embed/>
                </p:oleObj>
              </mc:Choice>
              <mc:Fallback>
                <p:oleObj name="Visio" r:id="rId3" imgW="9874642" imgH="3323422"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657600"/>
                        <a:ext cx="4267200" cy="1431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048150397"/>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a:xfrm>
            <a:off x="304800" y="0"/>
            <a:ext cx="6196026" cy="642918"/>
          </a:xfrm>
          <a:solidFill>
            <a:srgbClr val="009900"/>
          </a:solidFill>
        </p:spPr>
        <p:txBody>
          <a:bodyPr>
            <a:normAutofit fontScale="90000"/>
          </a:bodyPr>
          <a:lstStyle/>
          <a:p>
            <a:r>
              <a:rPr lang="zh-CN" altLang="en-US" smtClean="0">
                <a:solidFill>
                  <a:schemeClr val="bg1"/>
                </a:solidFill>
                <a:latin typeface="华文楷体" pitchFamily="2" charset="-122"/>
                <a:ea typeface="华文楷体" pitchFamily="2" charset="-122"/>
              </a:rPr>
              <a:t>簇团重建需要解决的问题</a:t>
            </a:r>
          </a:p>
        </p:txBody>
      </p:sp>
      <p:sp>
        <p:nvSpPr>
          <p:cNvPr id="19459" name="文本占位符 2"/>
          <p:cNvSpPr>
            <a:spLocks noGrp="1"/>
          </p:cNvSpPr>
          <p:nvPr>
            <p:ph type="body" sz="half" idx="1"/>
          </p:nvPr>
        </p:nvSpPr>
        <p:spPr>
          <a:xfrm>
            <a:off x="428596" y="5715016"/>
            <a:ext cx="2000264" cy="571504"/>
          </a:xfrm>
        </p:spPr>
        <p:txBody>
          <a:bodyPr>
            <a:normAutofit/>
          </a:bodyPr>
          <a:lstStyle/>
          <a:p>
            <a:r>
              <a:rPr lang="zh-CN" altLang="en-US" sz="2400" smtClean="0"/>
              <a:t>簇团查找</a:t>
            </a:r>
          </a:p>
        </p:txBody>
      </p:sp>
      <p:sp>
        <p:nvSpPr>
          <p:cNvPr id="11" name="日期占位符 10"/>
          <p:cNvSpPr>
            <a:spLocks noGrp="1"/>
          </p:cNvSpPr>
          <p:nvPr>
            <p:ph type="dt" sz="half" idx="10"/>
          </p:nvPr>
        </p:nvSpPr>
        <p:spPr/>
        <p:txBody>
          <a:bodyPr/>
          <a:lstStyle/>
          <a:p>
            <a:r>
              <a:rPr lang="en-US" altLang="zh-CN" smtClean="0"/>
              <a:t>2014-7-18 IHEP</a:t>
            </a:r>
            <a:endParaRPr lang="en-US"/>
          </a:p>
        </p:txBody>
      </p:sp>
      <p:sp>
        <p:nvSpPr>
          <p:cNvPr id="10" name="灯片编号占位符 9"/>
          <p:cNvSpPr>
            <a:spLocks noGrp="1"/>
          </p:cNvSpPr>
          <p:nvPr>
            <p:ph type="sldNum" sz="quarter" idx="11"/>
          </p:nvPr>
        </p:nvSpPr>
        <p:spPr/>
        <p:txBody>
          <a:bodyPr/>
          <a:lstStyle/>
          <a:p>
            <a:fld id="{B5D4EA0B-8D1D-48F6-AA29-8943FC7084B1}" type="slidenum">
              <a:rPr lang="en-US" smtClean="0"/>
              <a:pPr/>
              <a:t>89</a:t>
            </a:fld>
            <a:endParaRPr lang="en-US"/>
          </a:p>
        </p:txBody>
      </p:sp>
      <p:sp>
        <p:nvSpPr>
          <p:cNvPr id="12" name="页脚占位符 11"/>
          <p:cNvSpPr>
            <a:spLocks noGrp="1"/>
          </p:cNvSpPr>
          <p:nvPr>
            <p:ph type="ftr" sz="quarter" idx="12"/>
          </p:nvPr>
        </p:nvSpPr>
        <p:spPr/>
        <p:txBody>
          <a:bodyPr/>
          <a:lstStyle/>
          <a:p>
            <a:r>
              <a:rPr lang="pt-BR" altLang="zh-CN" smtClean="0"/>
              <a:t>Z.-A. LIU     EPC Seminar</a:t>
            </a:r>
            <a:endParaRPr lang="en-US"/>
          </a:p>
        </p:txBody>
      </p:sp>
      <p:sp>
        <p:nvSpPr>
          <p:cNvPr id="19460" name="Rectangle 7"/>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graphicFrame>
        <p:nvGraphicFramePr>
          <p:cNvPr id="19461" name="Object 6"/>
          <p:cNvGraphicFramePr>
            <a:graphicFrameLocks noChangeAspect="1"/>
          </p:cNvGraphicFramePr>
          <p:nvPr/>
        </p:nvGraphicFramePr>
        <p:xfrm>
          <a:off x="-242888" y="604854"/>
          <a:ext cx="5043488" cy="5181600"/>
        </p:xfrm>
        <a:graphic>
          <a:graphicData uri="http://schemas.openxmlformats.org/presentationml/2006/ole">
            <mc:AlternateContent xmlns:mc="http://schemas.openxmlformats.org/markup-compatibility/2006">
              <mc:Choice xmlns:v="urn:schemas-microsoft-com:vml" Requires="v">
                <p:oleObj spid="_x0000_s530441" name="Visio" r:id="rId3" imgW="7293856" imgH="7501724" progId="Visio.Drawing.11">
                  <p:embed/>
                </p:oleObj>
              </mc:Choice>
              <mc:Fallback>
                <p:oleObj name="Visio" r:id="rId3" imgW="7293856" imgH="7501724"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888" y="604854"/>
                        <a:ext cx="5043488" cy="5181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9462" name="图片 2"/>
          <p:cNvPicPr>
            <a:picLocks noChangeAspect="1" noChangeArrowheads="1"/>
          </p:cNvPicPr>
          <p:nvPr/>
        </p:nvPicPr>
        <p:blipFill>
          <a:blip r:embed="rId5"/>
          <a:srcRect l="3542" r="22368" b="7083"/>
          <a:stretch>
            <a:fillRect/>
          </a:stretch>
        </p:blipFill>
        <p:spPr bwMode="auto">
          <a:xfrm>
            <a:off x="4664075" y="814398"/>
            <a:ext cx="4479925" cy="4114800"/>
          </a:xfrm>
          <a:prstGeom prst="rect">
            <a:avLst/>
          </a:prstGeom>
          <a:noFill/>
          <a:ln w="9525">
            <a:noFill/>
            <a:miter lim="800000"/>
            <a:headEnd/>
            <a:tailEnd/>
          </a:ln>
        </p:spPr>
      </p:pic>
      <p:sp>
        <p:nvSpPr>
          <p:cNvPr id="7" name="文本占位符 2"/>
          <p:cNvSpPr txBox="1">
            <a:spLocks/>
          </p:cNvSpPr>
          <p:nvPr/>
        </p:nvSpPr>
        <p:spPr>
          <a:xfrm>
            <a:off x="4929190" y="5072074"/>
            <a:ext cx="4038600" cy="785818"/>
          </a:xfrm>
          <a:prstGeom prst="rect">
            <a:avLst/>
          </a:prstGeom>
        </p:spPr>
        <p:txBody>
          <a:bodyPr vert="horz" lIns="91440" tIns="45720" rIns="91440" bIns="45720" rtlCol="0">
            <a:normAutofit/>
          </a:bodyPr>
          <a:lstStyle/>
          <a:p>
            <a:pPr marL="342900" lvl="0" indent="-342900">
              <a:spcBef>
                <a:spcPct val="20000"/>
              </a:spcBef>
              <a:buFont typeface="Arial" pitchFamily="34" charset="0"/>
              <a:buChar char="•"/>
              <a:defRPr/>
            </a:pP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重叠簇</a:t>
            </a:r>
            <a:r>
              <a:rPr lang="zh-CN" altLang="en-US" sz="2400" smtClean="0"/>
              <a:t>团的处理</a:t>
            </a:r>
            <a:endParaRPr kumimoji="0" lang="zh-CN" altLang="en-US" sz="2400" b="0" i="0" u="none" strike="noStrike" kern="1200" cap="none" spc="0" normalizeH="0" baseline="0" noProof="0" smtClean="0">
              <a:ln>
                <a:noFill/>
              </a:ln>
              <a:solidFill>
                <a:schemeClr val="tx1"/>
              </a:solidFill>
              <a:effectLst/>
              <a:uLnTx/>
              <a:uFillTx/>
              <a:latin typeface="+mn-lt"/>
              <a:ea typeface="+mn-ea"/>
              <a:cs typeface="+mn-cs"/>
            </a:endParaRPr>
          </a:p>
        </p:txBody>
      </p:sp>
      <p:sp>
        <p:nvSpPr>
          <p:cNvPr id="8" name="文本占位符 2"/>
          <p:cNvSpPr txBox="1">
            <a:spLocks/>
          </p:cNvSpPr>
          <p:nvPr/>
        </p:nvSpPr>
        <p:spPr>
          <a:xfrm>
            <a:off x="4962556" y="5572140"/>
            <a:ext cx="4038600" cy="785818"/>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2400" b="0" i="0" u="none" strike="noStrike" kern="1200" cap="none" spc="0" normalizeH="0" baseline="0" noProof="0" smtClean="0">
                <a:ln>
                  <a:noFill/>
                </a:ln>
                <a:solidFill>
                  <a:schemeClr val="tx1"/>
                </a:solidFill>
                <a:effectLst/>
                <a:uLnTx/>
                <a:uFillTx/>
                <a:latin typeface="+mn-lt"/>
                <a:ea typeface="+mn-ea"/>
                <a:cs typeface="+mn-cs"/>
              </a:rPr>
              <a:t>重建簇团信</a:t>
            </a:r>
            <a:r>
              <a:rPr lang="zh-CN" altLang="en-US" sz="2400" smtClean="0"/>
              <a:t>息</a:t>
            </a:r>
            <a:r>
              <a:rPr lang="en-US" altLang="zh-CN" sz="2400" smtClean="0"/>
              <a:t>:</a:t>
            </a:r>
            <a:r>
              <a:rPr lang="zh-CN" altLang="en-US" sz="2400" smtClean="0"/>
              <a:t>能量</a:t>
            </a:r>
            <a:r>
              <a:rPr lang="en-US" altLang="zh-CN" sz="2400" smtClean="0"/>
              <a:t>,</a:t>
            </a:r>
            <a:r>
              <a:rPr lang="zh-CN" altLang="en-US" sz="2400" smtClean="0"/>
              <a:t>位置</a:t>
            </a:r>
            <a:endParaRPr kumimoji="0" lang="zh-CN" altLang="en-US" sz="2400" b="0" i="0" u="none" strike="noStrike" kern="1200" cap="none" spc="0" normalizeH="0" baseline="0" noProof="0" smtClean="0">
              <a:ln>
                <a:noFill/>
              </a:ln>
              <a:solidFill>
                <a:schemeClr val="tx1"/>
              </a:solidFill>
              <a:effectLst/>
              <a:uLnTx/>
              <a:uFillTx/>
              <a:latin typeface="+mn-lt"/>
              <a:ea typeface="+mn-ea"/>
              <a:cs typeface="+mn-cs"/>
            </a:endParaRPr>
          </a:p>
        </p:txBody>
      </p:sp>
      <p:sp>
        <p:nvSpPr>
          <p:cNvPr id="9" name="文本占位符 2"/>
          <p:cNvSpPr txBox="1">
            <a:spLocks/>
          </p:cNvSpPr>
          <p:nvPr/>
        </p:nvSpPr>
        <p:spPr>
          <a:xfrm>
            <a:off x="1785918" y="6357958"/>
            <a:ext cx="5110170" cy="785818"/>
          </a:xfrm>
          <a:prstGeom prst="rect">
            <a:avLst/>
          </a:prstGeom>
        </p:spPr>
        <p:txBody>
          <a:bodyPr vert="horz" lIns="91440" tIns="45720" rIns="91440" bIns="45720" rtlCol="0">
            <a:normAutofit fontScale="925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zh-CN" altLang="en-US" sz="3200" b="0" i="0" u="none" strike="noStrike" kern="1200" cap="none" spc="0" normalizeH="0" baseline="0" noProof="0" smtClean="0">
                <a:ln>
                  <a:noFill/>
                </a:ln>
                <a:solidFill>
                  <a:schemeClr val="tx1"/>
                </a:solidFill>
                <a:effectLst/>
                <a:uLnTx/>
                <a:uFillTx/>
                <a:latin typeface="+mn-lt"/>
                <a:ea typeface="+mn-ea"/>
                <a:cs typeface="+mn-cs"/>
              </a:rPr>
              <a:t>在线簇团重建：</a:t>
            </a:r>
            <a:r>
              <a:rPr kumimoji="0" lang="zh-CN" altLang="en-US" sz="3200" b="0" i="0" u="none" strike="noStrike" kern="1200" cap="none" spc="0" normalizeH="0" baseline="0" noProof="0" smtClean="0">
                <a:ln>
                  <a:noFill/>
                </a:ln>
                <a:solidFill>
                  <a:srgbClr val="FF0000"/>
                </a:solidFill>
                <a:effectLst/>
                <a:uLnTx/>
                <a:uFillTx/>
                <a:latin typeface="+mn-lt"/>
                <a:ea typeface="+mn-ea"/>
                <a:cs typeface="+mn-cs"/>
              </a:rPr>
              <a:t>速度，效率</a:t>
            </a:r>
          </a:p>
        </p:txBody>
      </p:sp>
    </p:spTree>
    <p:extLst>
      <p:ext uri="{BB962C8B-B14F-4D97-AF65-F5344CB8AC3E}">
        <p14:creationId xmlns:p14="http://schemas.microsoft.com/office/powerpoint/2010/main" val="39076706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1970" name="Rectangle 2"/>
          <p:cNvSpPr>
            <a:spLocks noGrp="1" noRot="1" noChangeArrowheads="1"/>
          </p:cNvSpPr>
          <p:nvPr>
            <p:ph type="title"/>
          </p:nvPr>
        </p:nvSpPr>
        <p:spPr>
          <a:xfrm>
            <a:off x="301625" y="188913"/>
            <a:ext cx="8510588" cy="792162"/>
          </a:xfrm>
        </p:spPr>
        <p:txBody>
          <a:bodyPr>
            <a:normAutofit/>
          </a:bodyPr>
          <a:lstStyle/>
          <a:p>
            <a:r>
              <a:rPr lang="en-US" altLang="zh-CN" sz="4000" dirty="0" smtClean="0">
                <a:ea typeface="楷体_GB2312" pitchFamily="49" charset="-122"/>
              </a:rPr>
              <a:t>Position of trigger system</a:t>
            </a:r>
            <a:endParaRPr lang="zh-CN" altLang="en-US" sz="4000" dirty="0">
              <a:ea typeface="楷体_GB2312" pitchFamily="49" charset="-122"/>
            </a:endParaRPr>
          </a:p>
        </p:txBody>
      </p:sp>
      <p:sp>
        <p:nvSpPr>
          <p:cNvPr id="7" name="日期占位符 6"/>
          <p:cNvSpPr>
            <a:spLocks noGrp="1"/>
          </p:cNvSpPr>
          <p:nvPr>
            <p:ph type="dt" sz="half" idx="10"/>
          </p:nvPr>
        </p:nvSpPr>
        <p:spPr/>
        <p:txBody>
          <a:bodyPr/>
          <a:lstStyle/>
          <a:p>
            <a:r>
              <a:rPr lang="en-US" altLang="zh-CN" smtClean="0"/>
              <a:t>2014-7-18 IHEP</a:t>
            </a:r>
            <a:endParaRPr lang="en-US"/>
          </a:p>
        </p:txBody>
      </p:sp>
      <p:sp>
        <p:nvSpPr>
          <p:cNvPr id="9" name="页脚占位符 8"/>
          <p:cNvSpPr>
            <a:spLocks noGrp="1"/>
          </p:cNvSpPr>
          <p:nvPr>
            <p:ph type="ftr" sz="quarter" idx="11"/>
          </p:nvPr>
        </p:nvSpPr>
        <p:spPr/>
        <p:txBody>
          <a:bodyPr/>
          <a:lstStyle/>
          <a:p>
            <a:r>
              <a:rPr lang="pt-BR" altLang="zh-CN" smtClean="0"/>
              <a:t>Z.-A. LIU     EPC Seminar</a:t>
            </a:r>
            <a:endParaRPr lang="en-US"/>
          </a:p>
        </p:txBody>
      </p:sp>
      <p:sp>
        <p:nvSpPr>
          <p:cNvPr id="8" name="灯片编号占位符 7"/>
          <p:cNvSpPr>
            <a:spLocks noGrp="1"/>
          </p:cNvSpPr>
          <p:nvPr>
            <p:ph type="sldNum" sz="quarter" idx="12"/>
          </p:nvPr>
        </p:nvSpPr>
        <p:spPr/>
        <p:txBody>
          <a:bodyPr/>
          <a:lstStyle/>
          <a:p>
            <a:fld id="{33772212-DED1-49FE-8254-31B85DA0413F}" type="slidenum">
              <a:rPr lang="en-US" smtClean="0"/>
              <a:pPr/>
              <a:t>9</a:t>
            </a:fld>
            <a:endParaRPr lang="en-US"/>
          </a:p>
        </p:txBody>
      </p:sp>
      <p:sp>
        <p:nvSpPr>
          <p:cNvPr id="211972" name="Rectangle 4"/>
          <p:cNvSpPr>
            <a:spLocks noRot="1" noChangeArrowheads="1"/>
          </p:cNvSpPr>
          <p:nvPr/>
        </p:nvSpPr>
        <p:spPr bwMode="auto">
          <a:xfrm>
            <a:off x="250825" y="2924175"/>
            <a:ext cx="8596313" cy="3600450"/>
          </a:xfrm>
          <a:prstGeom prst="rect">
            <a:avLst/>
          </a:prstGeom>
          <a:noFill/>
          <a:ln w="9525">
            <a:noFill/>
            <a:miter lim="800000"/>
            <a:headEnd/>
            <a:tailEnd/>
          </a:ln>
          <a:effectLst/>
        </p:spPr>
        <p:txBody>
          <a:bodyPr/>
          <a:lstStyle/>
          <a:p>
            <a:pPr algn="just">
              <a:spcBef>
                <a:spcPct val="60000"/>
              </a:spcBef>
              <a:buClr>
                <a:schemeClr val="hlink"/>
              </a:buClr>
              <a:buSzPct val="70000"/>
              <a:buFont typeface="Wingdings" pitchFamily="2" charset="2"/>
              <a:buNone/>
            </a:pPr>
            <a:r>
              <a:rPr kumimoji="0" lang="en-US" altLang="zh-CN" b="1" dirty="0" smtClean="0">
                <a:solidFill>
                  <a:srgbClr val="FF0066"/>
                </a:solidFill>
                <a:ea typeface="楷体_GB2312" pitchFamily="49" charset="-122"/>
              </a:rPr>
              <a:t>FEE: detector signal amplification, shaping, digitization and data buffering</a:t>
            </a:r>
            <a:endParaRPr kumimoji="0" lang="zh-CN" altLang="en-US" b="1" dirty="0">
              <a:ea typeface="楷体_GB2312" pitchFamily="49" charset="-122"/>
            </a:endParaRPr>
          </a:p>
          <a:p>
            <a:pPr algn="just">
              <a:spcBef>
                <a:spcPct val="60000"/>
              </a:spcBef>
              <a:buClr>
                <a:schemeClr val="hlink"/>
              </a:buClr>
              <a:buSzPct val="70000"/>
              <a:buFont typeface="Wingdings" pitchFamily="2" charset="2"/>
              <a:buNone/>
            </a:pPr>
            <a:r>
              <a:rPr kumimoji="0" lang="en-US" altLang="zh-CN" b="1" dirty="0" smtClean="0">
                <a:solidFill>
                  <a:srgbClr val="FF0066"/>
                </a:solidFill>
                <a:ea typeface="楷体_GB2312" pitchFamily="49" charset="-122"/>
              </a:rPr>
              <a:t>Trigger: physics good event selection, backgrounds </a:t>
            </a:r>
            <a:r>
              <a:rPr kumimoji="0" lang="en-US" altLang="zh-CN" b="1" dirty="0" err="1" smtClean="0">
                <a:solidFill>
                  <a:srgbClr val="FF0066"/>
                </a:solidFill>
                <a:ea typeface="楷体_GB2312" pitchFamily="49" charset="-122"/>
              </a:rPr>
              <a:t>subpression</a:t>
            </a:r>
            <a:endParaRPr kumimoji="0" lang="zh-CN" altLang="en-US" b="1" dirty="0">
              <a:ea typeface="楷体_GB2312" pitchFamily="49" charset="-122"/>
            </a:endParaRPr>
          </a:p>
          <a:p>
            <a:pPr algn="just">
              <a:spcBef>
                <a:spcPct val="60000"/>
              </a:spcBef>
              <a:buClr>
                <a:schemeClr val="hlink"/>
              </a:buClr>
              <a:buSzPct val="70000"/>
              <a:buFont typeface="Wingdings" pitchFamily="2" charset="2"/>
              <a:buNone/>
            </a:pPr>
            <a:r>
              <a:rPr kumimoji="0" lang="en-US" altLang="zh-CN" b="1" dirty="0" smtClean="0">
                <a:solidFill>
                  <a:srgbClr val="FF0066"/>
                </a:solidFill>
                <a:ea typeface="楷体_GB2312" pitchFamily="49" charset="-122"/>
              </a:rPr>
              <a:t>Readout and online analyses: move data selected by trigger from FEE buffer to </a:t>
            </a:r>
            <a:r>
              <a:rPr kumimoji="0" lang="en-US" altLang="zh-CN" b="1" dirty="0" err="1" smtClean="0">
                <a:solidFill>
                  <a:srgbClr val="FF0066"/>
                </a:solidFill>
                <a:ea typeface="楷体_GB2312" pitchFamily="49" charset="-122"/>
              </a:rPr>
              <a:t>permernance</a:t>
            </a:r>
            <a:r>
              <a:rPr kumimoji="0" lang="en-US" altLang="zh-CN" b="1" dirty="0" smtClean="0">
                <a:solidFill>
                  <a:srgbClr val="FF0066"/>
                </a:solidFill>
                <a:ea typeface="楷体_GB2312" pitchFamily="49" charset="-122"/>
              </a:rPr>
              <a:t> storage; monitoring </a:t>
            </a:r>
            <a:r>
              <a:rPr kumimoji="0" lang="en-US" altLang="zh-CN" b="1" dirty="0" err="1" smtClean="0">
                <a:solidFill>
                  <a:srgbClr val="FF0066"/>
                </a:solidFill>
                <a:ea typeface="楷体_GB2312" pitchFamily="49" charset="-122"/>
              </a:rPr>
              <a:t>Appratus</a:t>
            </a:r>
            <a:r>
              <a:rPr kumimoji="0" lang="en-US" altLang="zh-CN" b="1" dirty="0" smtClean="0">
                <a:solidFill>
                  <a:srgbClr val="FF0066"/>
                </a:solidFill>
                <a:ea typeface="楷体_GB2312" pitchFamily="49" charset="-122"/>
              </a:rPr>
              <a:t> status; extracts data for quality checking with histograms/plots</a:t>
            </a:r>
            <a:endParaRPr kumimoji="0" lang="zh-CN" altLang="en-US" b="1" dirty="0">
              <a:ea typeface="楷体_GB2312" pitchFamily="49" charset="-122"/>
            </a:endParaRPr>
          </a:p>
          <a:p>
            <a:pPr algn="just">
              <a:spcBef>
                <a:spcPct val="60000"/>
              </a:spcBef>
              <a:buClr>
                <a:schemeClr val="hlink"/>
              </a:buClr>
              <a:buSzPct val="70000"/>
              <a:buFont typeface="Wingdings" pitchFamily="2" charset="2"/>
              <a:buNone/>
            </a:pPr>
            <a:r>
              <a:rPr kumimoji="0" lang="en-US" altLang="zh-CN" b="1" dirty="0" smtClean="0">
                <a:solidFill>
                  <a:srgbClr val="FF0066"/>
                </a:solidFill>
                <a:ea typeface="楷体_GB2312" pitchFamily="49" charset="-122"/>
              </a:rPr>
              <a:t>Offline Analysis: analyze data in terms of energy, </a:t>
            </a:r>
            <a:r>
              <a:rPr kumimoji="0" lang="en-US" altLang="zh-CN" b="1" dirty="0" err="1" smtClean="0">
                <a:solidFill>
                  <a:srgbClr val="FF0066"/>
                </a:solidFill>
                <a:ea typeface="楷体_GB2312" pitchFamily="49" charset="-122"/>
              </a:rPr>
              <a:t>momemtum</a:t>
            </a:r>
            <a:r>
              <a:rPr kumimoji="0" lang="en-US" altLang="zh-CN" b="1" dirty="0" smtClean="0">
                <a:solidFill>
                  <a:srgbClr val="FF0066"/>
                </a:solidFill>
                <a:ea typeface="楷体_GB2312" pitchFamily="49" charset="-122"/>
              </a:rPr>
              <a:t>, charge for particles.</a:t>
            </a:r>
            <a:r>
              <a:rPr kumimoji="0" lang="zh-CN" altLang="en-US" b="1" dirty="0" smtClean="0">
                <a:ea typeface="楷体_GB2312" pitchFamily="49" charset="-122"/>
              </a:rPr>
              <a:t>         </a:t>
            </a:r>
            <a:endParaRPr kumimoji="0" lang="zh-CN" altLang="en-US" b="1" dirty="0">
              <a:ea typeface="楷体_GB2312" pitchFamily="49" charset="-122"/>
            </a:endParaRPr>
          </a:p>
        </p:txBody>
      </p:sp>
      <p:pic>
        <p:nvPicPr>
          <p:cNvPr id="211973" name="Picture 5" descr="ele1"/>
          <p:cNvPicPr>
            <a:picLocks noChangeAspect="1" noChangeArrowheads="1"/>
          </p:cNvPicPr>
          <p:nvPr/>
        </p:nvPicPr>
        <p:blipFill>
          <a:blip r:embed="rId3"/>
          <a:srcRect/>
          <a:stretch>
            <a:fillRect/>
          </a:stretch>
        </p:blipFill>
        <p:spPr bwMode="auto">
          <a:xfrm>
            <a:off x="395288" y="979488"/>
            <a:ext cx="8353425" cy="1944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title"/>
          </p:nvPr>
        </p:nvSpPr>
        <p:spPr>
          <a:xfrm>
            <a:off x="533400" y="0"/>
            <a:ext cx="4267200" cy="723900"/>
          </a:xfrm>
          <a:solidFill>
            <a:srgbClr val="009900"/>
          </a:solidFill>
        </p:spPr>
        <p:txBody>
          <a:bodyPr>
            <a:normAutofit/>
          </a:bodyPr>
          <a:lstStyle/>
          <a:p>
            <a:r>
              <a:rPr lang="zh-CN" altLang="en-US" sz="4000" smtClean="0">
                <a:solidFill>
                  <a:schemeClr val="bg1"/>
                </a:solidFill>
                <a:latin typeface="华文楷体" pitchFamily="2" charset="-122"/>
                <a:ea typeface="华文楷体" pitchFamily="2" charset="-122"/>
              </a:rPr>
              <a:t>二维簇团查找算法</a:t>
            </a:r>
            <a:endParaRPr lang="en-US" altLang="zh-CN" sz="4000" smtClean="0">
              <a:solidFill>
                <a:schemeClr val="bg1"/>
              </a:solidFill>
              <a:latin typeface="华文楷体" pitchFamily="2" charset="-122"/>
              <a:ea typeface="华文楷体" pitchFamily="2" charset="-122"/>
            </a:endParaRPr>
          </a:p>
        </p:txBody>
      </p:sp>
      <p:sp>
        <p:nvSpPr>
          <p:cNvPr id="6" name="日期占位符 5"/>
          <p:cNvSpPr>
            <a:spLocks noGrp="1"/>
          </p:cNvSpPr>
          <p:nvPr>
            <p:ph type="dt" sz="half" idx="10"/>
          </p:nvPr>
        </p:nvSpPr>
        <p:spPr/>
        <p:txBody>
          <a:bodyPr/>
          <a:lstStyle/>
          <a:p>
            <a:r>
              <a:rPr lang="en-US" altLang="zh-CN" smtClean="0"/>
              <a:t>2014-7-18 IHEP</a:t>
            </a:r>
            <a:endParaRPr lang="en-US"/>
          </a:p>
        </p:txBody>
      </p:sp>
      <p:sp>
        <p:nvSpPr>
          <p:cNvPr id="7" name="页脚占位符 6"/>
          <p:cNvSpPr>
            <a:spLocks noGrp="1"/>
          </p:cNvSpPr>
          <p:nvPr>
            <p:ph type="ftr" sz="quarter" idx="11"/>
          </p:nvPr>
        </p:nvSpPr>
        <p:spPr/>
        <p:txBody>
          <a:bodyPr/>
          <a:lstStyle/>
          <a:p>
            <a:r>
              <a:rPr lang="pt-BR" altLang="zh-CN" smtClean="0"/>
              <a:t>Z.-A. LIU     EPC Seminar</a:t>
            </a:r>
            <a:endParaRPr lang="en-US"/>
          </a:p>
        </p:txBody>
      </p:sp>
      <p:sp>
        <p:nvSpPr>
          <p:cNvPr id="5" name="灯片编号占位符 4"/>
          <p:cNvSpPr>
            <a:spLocks noGrp="1"/>
          </p:cNvSpPr>
          <p:nvPr>
            <p:ph type="sldNum" sz="quarter" idx="12"/>
          </p:nvPr>
        </p:nvSpPr>
        <p:spPr/>
        <p:txBody>
          <a:bodyPr/>
          <a:lstStyle/>
          <a:p>
            <a:fld id="{B6F15528-21DE-4FAA-801E-634DDDAF4B2B}" type="slidenum">
              <a:rPr lang="en-US" smtClean="0"/>
              <a:pPr/>
              <a:t>90</a:t>
            </a:fld>
            <a:endParaRPr lang="en-US"/>
          </a:p>
        </p:txBody>
      </p:sp>
      <p:sp>
        <p:nvSpPr>
          <p:cNvPr id="8806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CN" altLang="en-US"/>
          </a:p>
        </p:txBody>
      </p:sp>
      <p:graphicFrame>
        <p:nvGraphicFramePr>
          <p:cNvPr id="88065" name="Object 1"/>
          <p:cNvGraphicFramePr>
            <a:graphicFrameLocks noChangeAspect="1"/>
          </p:cNvGraphicFramePr>
          <p:nvPr/>
        </p:nvGraphicFramePr>
        <p:xfrm>
          <a:off x="714348" y="714356"/>
          <a:ext cx="7786742" cy="6022330"/>
        </p:xfrm>
        <a:graphic>
          <a:graphicData uri="http://schemas.openxmlformats.org/presentationml/2006/ole">
            <mc:AlternateContent xmlns:mc="http://schemas.openxmlformats.org/markup-compatibility/2006">
              <mc:Choice xmlns:v="urn:schemas-microsoft-com:vml" Requires="v">
                <p:oleObj spid="_x0000_s531465" name="Visio" r:id="rId3" imgW="12101686" imgH="9359820" progId="Visio.Drawing.11">
                  <p:embed/>
                </p:oleObj>
              </mc:Choice>
              <mc:Fallback>
                <p:oleObj name="Visio" r:id="rId3" imgW="12101686" imgH="9359820"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348" y="714356"/>
                        <a:ext cx="7786742" cy="602233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93939907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533400" y="0"/>
            <a:ext cx="8229600" cy="642918"/>
          </a:xfrm>
          <a:solidFill>
            <a:srgbClr val="008000"/>
          </a:solidFill>
        </p:spPr>
        <p:txBody>
          <a:bodyPr>
            <a:normAutofit/>
          </a:bodyPr>
          <a:lstStyle/>
          <a:p>
            <a:pPr eaLnBrk="1" hangingPunct="1"/>
            <a:r>
              <a:rPr lang="zh-CN" altLang="en-US" sz="3600" b="1" smtClean="0">
                <a:solidFill>
                  <a:schemeClr val="bg1"/>
                </a:solidFill>
                <a:latin typeface="华文楷体" pitchFamily="2" charset="-122"/>
                <a:ea typeface="华文楷体" pitchFamily="2" charset="-122"/>
              </a:rPr>
              <a:t>寻找区域最大值</a:t>
            </a:r>
            <a:endParaRPr lang="en-US" altLang="zh-CN" sz="3600" b="1" smtClean="0">
              <a:solidFill>
                <a:schemeClr val="bg1"/>
              </a:solidFill>
              <a:latin typeface="华文楷体" pitchFamily="2" charset="-122"/>
              <a:ea typeface="华文楷体" pitchFamily="2" charset="-122"/>
            </a:endParaRPr>
          </a:p>
        </p:txBody>
      </p:sp>
      <p:sp>
        <p:nvSpPr>
          <p:cNvPr id="21507" name="Rectangle 3"/>
          <p:cNvSpPr>
            <a:spLocks noGrp="1" noChangeArrowheads="1"/>
          </p:cNvSpPr>
          <p:nvPr>
            <p:ph type="body" sz="half" idx="1"/>
          </p:nvPr>
        </p:nvSpPr>
        <p:spPr>
          <a:xfrm>
            <a:off x="604838" y="1500175"/>
            <a:ext cx="4038600" cy="857256"/>
          </a:xfrm>
        </p:spPr>
        <p:txBody>
          <a:bodyPr/>
          <a:lstStyle/>
          <a:p>
            <a:pPr marL="609600" indent="-609600" eaLnBrk="1" hangingPunct="1">
              <a:buFont typeface="Wingdings" pitchFamily="2" charset="2"/>
              <a:buChar char="ü"/>
            </a:pPr>
            <a:r>
              <a:rPr lang="en-US" altLang="zh-CN" sz="2000" smtClean="0">
                <a:latin typeface="Times New Roman" pitchFamily="18" charset="0"/>
                <a:cs typeface="Times New Roman" pitchFamily="18" charset="0"/>
              </a:rPr>
              <a:t>Eseed&gt;20MeV</a:t>
            </a:r>
          </a:p>
          <a:p>
            <a:pPr marL="609600" indent="-609600" eaLnBrk="1" hangingPunct="1">
              <a:buFont typeface="Wingdings" pitchFamily="2" charset="2"/>
              <a:buChar char="ü"/>
            </a:pPr>
            <a:r>
              <a:rPr lang="en-US" altLang="zh-CN" sz="2000" smtClean="0">
                <a:latin typeface="Times New Roman" pitchFamily="18" charset="0"/>
                <a:cs typeface="Times New Roman" pitchFamily="18" charset="0"/>
              </a:rPr>
              <a:t>ERatio&lt;ERatioCut</a:t>
            </a:r>
          </a:p>
        </p:txBody>
      </p:sp>
      <p:graphicFrame>
        <p:nvGraphicFramePr>
          <p:cNvPr id="21508" name="Object 18"/>
          <p:cNvGraphicFramePr>
            <a:graphicFrameLocks noGrp="1" noChangeAspect="1"/>
          </p:cNvGraphicFramePr>
          <p:nvPr>
            <p:ph sz="quarter" idx="2"/>
          </p:nvPr>
        </p:nvGraphicFramePr>
        <p:xfrm>
          <a:off x="57150" y="2819400"/>
          <a:ext cx="4076700" cy="628650"/>
        </p:xfrm>
        <a:graphic>
          <a:graphicData uri="http://schemas.openxmlformats.org/presentationml/2006/ole">
            <mc:AlternateContent xmlns:mc="http://schemas.openxmlformats.org/markup-compatibility/2006">
              <mc:Choice xmlns:v="urn:schemas-microsoft-com:vml" Requires="v">
                <p:oleObj spid="_x0000_s532498" name="Equation" r:id="rId3" imgW="2717800" imgH="419100" progId="">
                  <p:embed/>
                </p:oleObj>
              </mc:Choice>
              <mc:Fallback>
                <p:oleObj name="Equation" r:id="rId3" imgW="2717800" imgH="419100"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2819400"/>
                        <a:ext cx="4076700" cy="62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1510" name="Object 64"/>
          <p:cNvGraphicFramePr>
            <a:graphicFrameLocks noGrp="1" noChangeAspect="1"/>
          </p:cNvGraphicFramePr>
          <p:nvPr>
            <p:ph sz="quarter" idx="3"/>
          </p:nvPr>
        </p:nvGraphicFramePr>
        <p:xfrm>
          <a:off x="4338638" y="2928938"/>
          <a:ext cx="4876800" cy="265112"/>
        </p:xfrm>
        <a:graphic>
          <a:graphicData uri="http://schemas.openxmlformats.org/presentationml/2006/ole">
            <mc:AlternateContent xmlns:mc="http://schemas.openxmlformats.org/markup-compatibility/2006">
              <mc:Choice xmlns:v="urn:schemas-microsoft-com:vml" Requires="v">
                <p:oleObj spid="_x0000_s532499" name="Equation" r:id="rId5" imgW="3746500" imgH="203200" progId="">
                  <p:embed/>
                </p:oleObj>
              </mc:Choice>
              <mc:Fallback>
                <p:oleObj name="Equation" r:id="rId5" imgW="3746500" imgH="20320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38638" y="2928938"/>
                        <a:ext cx="4876800" cy="26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 name="日期占位符 34"/>
          <p:cNvSpPr>
            <a:spLocks noGrp="1"/>
          </p:cNvSpPr>
          <p:nvPr>
            <p:ph type="dt" sz="half" idx="10"/>
          </p:nvPr>
        </p:nvSpPr>
        <p:spPr/>
        <p:txBody>
          <a:bodyPr/>
          <a:lstStyle/>
          <a:p>
            <a:pPr>
              <a:defRPr/>
            </a:pPr>
            <a:r>
              <a:rPr lang="en-US" altLang="zh-CN" smtClean="0"/>
              <a:t>2014-7-18 IHEP</a:t>
            </a:r>
            <a:endParaRPr lang="en-US" altLang="zh-CN"/>
          </a:p>
        </p:txBody>
      </p:sp>
      <p:sp>
        <p:nvSpPr>
          <p:cNvPr id="36" name="页脚占位符 35"/>
          <p:cNvSpPr>
            <a:spLocks noGrp="1"/>
          </p:cNvSpPr>
          <p:nvPr>
            <p:ph type="ftr" sz="quarter" idx="11"/>
          </p:nvPr>
        </p:nvSpPr>
        <p:spPr/>
        <p:txBody>
          <a:bodyPr/>
          <a:lstStyle/>
          <a:p>
            <a:pPr>
              <a:defRPr/>
            </a:pPr>
            <a:r>
              <a:rPr lang="pt-BR" altLang="zh-CN" smtClean="0"/>
              <a:t>Z.-A. LIU     EPC Seminar</a:t>
            </a:r>
            <a:endParaRPr lang="en-US" altLang="zh-CN"/>
          </a:p>
        </p:txBody>
      </p:sp>
      <p:sp>
        <p:nvSpPr>
          <p:cNvPr id="34" name="灯片编号占位符 33"/>
          <p:cNvSpPr>
            <a:spLocks noGrp="1"/>
          </p:cNvSpPr>
          <p:nvPr>
            <p:ph type="sldNum" sz="quarter" idx="12"/>
          </p:nvPr>
        </p:nvSpPr>
        <p:spPr/>
        <p:txBody>
          <a:bodyPr/>
          <a:lstStyle/>
          <a:p>
            <a:pPr>
              <a:defRPr/>
            </a:pPr>
            <a:fld id="{88157F87-E6E5-4044-B37A-54BDCD731A96}" type="slidenum">
              <a:rPr lang="en-US" altLang="zh-CN" smtClean="0"/>
              <a:pPr>
                <a:defRPr/>
              </a:pPr>
              <a:t>91</a:t>
            </a:fld>
            <a:endParaRPr lang="en-US" altLang="zh-CN"/>
          </a:p>
        </p:txBody>
      </p:sp>
      <p:grpSp>
        <p:nvGrpSpPr>
          <p:cNvPr id="2" name="Group 75"/>
          <p:cNvGrpSpPr>
            <a:grpSpLocks/>
          </p:cNvGrpSpPr>
          <p:nvPr/>
        </p:nvGrpSpPr>
        <p:grpSpPr bwMode="auto">
          <a:xfrm>
            <a:off x="304800" y="4038600"/>
            <a:ext cx="1939925" cy="1828800"/>
            <a:chOff x="576" y="1680"/>
            <a:chExt cx="1222" cy="1152"/>
          </a:xfrm>
        </p:grpSpPr>
        <p:grpSp>
          <p:nvGrpSpPr>
            <p:cNvPr id="3" name="Group 59"/>
            <p:cNvGrpSpPr>
              <a:grpSpLocks/>
            </p:cNvGrpSpPr>
            <p:nvPr/>
          </p:nvGrpSpPr>
          <p:grpSpPr bwMode="auto">
            <a:xfrm>
              <a:off x="576" y="1680"/>
              <a:ext cx="1222" cy="1152"/>
              <a:chOff x="709" y="1728"/>
              <a:chExt cx="1222" cy="1152"/>
            </a:xfrm>
          </p:grpSpPr>
          <p:pic>
            <p:nvPicPr>
              <p:cNvPr id="21532" name="Picture 47"/>
              <p:cNvPicPr>
                <a:picLocks noChangeAspect="1" noChangeArrowheads="1"/>
              </p:cNvPicPr>
              <p:nvPr/>
            </p:nvPicPr>
            <p:blipFill>
              <a:blip r:embed="rId7"/>
              <a:srcRect l="18446" t="39825" r="55083" b="32304"/>
              <a:stretch>
                <a:fillRect/>
              </a:stretch>
            </p:blipFill>
            <p:spPr bwMode="auto">
              <a:xfrm>
                <a:off x="720" y="1728"/>
                <a:ext cx="1200" cy="1152"/>
              </a:xfrm>
              <a:prstGeom prst="rect">
                <a:avLst/>
              </a:prstGeom>
              <a:noFill/>
              <a:ln w="9525">
                <a:noFill/>
                <a:miter lim="800000"/>
                <a:headEnd/>
                <a:tailEnd/>
              </a:ln>
            </p:spPr>
          </p:pic>
          <p:sp>
            <p:nvSpPr>
              <p:cNvPr id="21533" name="Text Box 48"/>
              <p:cNvSpPr txBox="1">
                <a:spLocks noChangeArrowheads="1"/>
              </p:cNvSpPr>
              <p:nvPr/>
            </p:nvSpPr>
            <p:spPr bwMode="auto">
              <a:xfrm>
                <a:off x="1141" y="2208"/>
                <a:ext cx="395" cy="192"/>
              </a:xfrm>
              <a:prstGeom prst="rect">
                <a:avLst/>
              </a:prstGeom>
              <a:noFill/>
              <a:ln w="9525">
                <a:noFill/>
                <a:miter lim="800000"/>
                <a:headEnd/>
                <a:tailEnd/>
              </a:ln>
            </p:spPr>
            <p:txBody>
              <a:bodyPr wrap="none">
                <a:spAutoFit/>
              </a:bodyPr>
              <a:lstStyle/>
              <a:p>
                <a:r>
                  <a:rPr lang="en-US" altLang="zh-CN" sz="1400">
                    <a:solidFill>
                      <a:schemeClr val="bg1"/>
                    </a:solidFill>
                  </a:rPr>
                  <a:t>0.438</a:t>
                </a:r>
              </a:p>
            </p:txBody>
          </p:sp>
          <p:sp>
            <p:nvSpPr>
              <p:cNvPr id="21534" name="Text Box 52"/>
              <p:cNvSpPr txBox="1">
                <a:spLocks noChangeArrowheads="1"/>
              </p:cNvSpPr>
              <p:nvPr/>
            </p:nvSpPr>
            <p:spPr bwMode="auto">
              <a:xfrm>
                <a:off x="1141" y="2592"/>
                <a:ext cx="395" cy="192"/>
              </a:xfrm>
              <a:prstGeom prst="rect">
                <a:avLst/>
              </a:prstGeom>
              <a:noFill/>
              <a:ln w="9525">
                <a:noFill/>
                <a:miter lim="800000"/>
                <a:headEnd/>
                <a:tailEnd/>
              </a:ln>
            </p:spPr>
            <p:txBody>
              <a:bodyPr wrap="none">
                <a:spAutoFit/>
              </a:bodyPr>
              <a:lstStyle/>
              <a:p>
                <a:r>
                  <a:rPr lang="en-US" altLang="zh-CN" sz="1400">
                    <a:solidFill>
                      <a:schemeClr val="bg1"/>
                    </a:solidFill>
                  </a:rPr>
                  <a:t>0.045</a:t>
                </a:r>
              </a:p>
            </p:txBody>
          </p:sp>
          <p:sp>
            <p:nvSpPr>
              <p:cNvPr id="21535" name="Text Box 53"/>
              <p:cNvSpPr txBox="1">
                <a:spLocks noChangeArrowheads="1"/>
              </p:cNvSpPr>
              <p:nvPr/>
            </p:nvSpPr>
            <p:spPr bwMode="auto">
              <a:xfrm>
                <a:off x="1141" y="1824"/>
                <a:ext cx="395" cy="192"/>
              </a:xfrm>
              <a:prstGeom prst="rect">
                <a:avLst/>
              </a:prstGeom>
              <a:noFill/>
              <a:ln w="9525">
                <a:noFill/>
                <a:miter lim="800000"/>
                <a:headEnd/>
                <a:tailEnd/>
              </a:ln>
            </p:spPr>
            <p:txBody>
              <a:bodyPr wrap="none">
                <a:spAutoFit/>
              </a:bodyPr>
              <a:lstStyle/>
              <a:p>
                <a:r>
                  <a:rPr lang="en-US" altLang="zh-CN" sz="1400">
                    <a:solidFill>
                      <a:schemeClr val="bg1"/>
                    </a:solidFill>
                  </a:rPr>
                  <a:t>0.028</a:t>
                </a:r>
              </a:p>
            </p:txBody>
          </p:sp>
          <p:sp>
            <p:nvSpPr>
              <p:cNvPr id="21536" name="Text Box 55"/>
              <p:cNvSpPr txBox="1">
                <a:spLocks noChangeArrowheads="1"/>
              </p:cNvSpPr>
              <p:nvPr/>
            </p:nvSpPr>
            <p:spPr bwMode="auto">
              <a:xfrm>
                <a:off x="1536" y="2208"/>
                <a:ext cx="395" cy="192"/>
              </a:xfrm>
              <a:prstGeom prst="rect">
                <a:avLst/>
              </a:prstGeom>
              <a:noFill/>
              <a:ln w="9525">
                <a:noFill/>
                <a:miter lim="800000"/>
                <a:headEnd/>
                <a:tailEnd/>
              </a:ln>
            </p:spPr>
            <p:txBody>
              <a:bodyPr wrap="none">
                <a:spAutoFit/>
              </a:bodyPr>
              <a:lstStyle/>
              <a:p>
                <a:r>
                  <a:rPr lang="en-US" altLang="zh-CN" sz="1400">
                    <a:solidFill>
                      <a:schemeClr val="bg1"/>
                    </a:solidFill>
                  </a:rPr>
                  <a:t>0.009</a:t>
                </a:r>
              </a:p>
            </p:txBody>
          </p:sp>
          <p:sp>
            <p:nvSpPr>
              <p:cNvPr id="21537" name="Text Box 56"/>
              <p:cNvSpPr txBox="1">
                <a:spLocks noChangeArrowheads="1"/>
              </p:cNvSpPr>
              <p:nvPr/>
            </p:nvSpPr>
            <p:spPr bwMode="auto">
              <a:xfrm>
                <a:off x="1536" y="1824"/>
                <a:ext cx="395" cy="192"/>
              </a:xfrm>
              <a:prstGeom prst="rect">
                <a:avLst/>
              </a:prstGeom>
              <a:noFill/>
              <a:ln w="9525">
                <a:noFill/>
                <a:miter lim="800000"/>
                <a:headEnd/>
                <a:tailEnd/>
              </a:ln>
            </p:spPr>
            <p:txBody>
              <a:bodyPr wrap="none">
                <a:spAutoFit/>
              </a:bodyPr>
              <a:lstStyle/>
              <a:p>
                <a:r>
                  <a:rPr lang="en-US" altLang="zh-CN" sz="1400">
                    <a:solidFill>
                      <a:schemeClr val="bg1"/>
                    </a:solidFill>
                  </a:rPr>
                  <a:t>0.009</a:t>
                </a:r>
              </a:p>
            </p:txBody>
          </p:sp>
          <p:sp>
            <p:nvSpPr>
              <p:cNvPr id="21538" name="Text Box 58"/>
              <p:cNvSpPr txBox="1">
                <a:spLocks noChangeArrowheads="1"/>
              </p:cNvSpPr>
              <p:nvPr/>
            </p:nvSpPr>
            <p:spPr bwMode="auto">
              <a:xfrm>
                <a:off x="709" y="2208"/>
                <a:ext cx="395" cy="192"/>
              </a:xfrm>
              <a:prstGeom prst="rect">
                <a:avLst/>
              </a:prstGeom>
              <a:noFill/>
              <a:ln w="9525">
                <a:noFill/>
                <a:miter lim="800000"/>
                <a:headEnd/>
                <a:tailEnd/>
              </a:ln>
            </p:spPr>
            <p:txBody>
              <a:bodyPr wrap="none">
                <a:spAutoFit/>
              </a:bodyPr>
              <a:lstStyle/>
              <a:p>
                <a:r>
                  <a:rPr lang="en-US" altLang="zh-CN" sz="1400">
                    <a:solidFill>
                      <a:schemeClr val="bg1"/>
                    </a:solidFill>
                  </a:rPr>
                  <a:t>0.006</a:t>
                </a:r>
              </a:p>
            </p:txBody>
          </p:sp>
        </p:grpSp>
        <p:sp>
          <p:nvSpPr>
            <p:cNvPr id="21530" name="Oval 60"/>
            <p:cNvSpPr>
              <a:spLocks noChangeArrowheads="1"/>
            </p:cNvSpPr>
            <p:nvPr/>
          </p:nvSpPr>
          <p:spPr bwMode="auto">
            <a:xfrm>
              <a:off x="1008" y="2544"/>
              <a:ext cx="384" cy="192"/>
            </a:xfrm>
            <a:prstGeom prst="ellipse">
              <a:avLst/>
            </a:prstGeom>
            <a:noFill/>
            <a:ln w="12700">
              <a:solidFill>
                <a:srgbClr val="00FFFF"/>
              </a:solidFill>
              <a:round/>
              <a:headEnd/>
              <a:tailEnd/>
            </a:ln>
          </p:spPr>
          <p:txBody>
            <a:bodyPr wrap="none" anchor="ctr"/>
            <a:lstStyle/>
            <a:p>
              <a:endParaRPr lang="zh-CN" altLang="en-US"/>
            </a:p>
          </p:txBody>
        </p:sp>
        <p:sp>
          <p:nvSpPr>
            <p:cNvPr id="21531" name="Oval 61"/>
            <p:cNvSpPr>
              <a:spLocks noChangeArrowheads="1"/>
            </p:cNvSpPr>
            <p:nvPr/>
          </p:nvSpPr>
          <p:spPr bwMode="auto">
            <a:xfrm>
              <a:off x="1008" y="2160"/>
              <a:ext cx="384" cy="192"/>
            </a:xfrm>
            <a:prstGeom prst="ellipse">
              <a:avLst/>
            </a:prstGeom>
            <a:noFill/>
            <a:ln w="12700">
              <a:solidFill>
                <a:srgbClr val="FFCC99"/>
              </a:solidFill>
              <a:round/>
              <a:headEnd/>
              <a:tailEnd/>
            </a:ln>
          </p:spPr>
          <p:txBody>
            <a:bodyPr wrap="none" anchor="ctr"/>
            <a:lstStyle/>
            <a:p>
              <a:endParaRPr lang="zh-CN" altLang="en-US"/>
            </a:p>
          </p:txBody>
        </p:sp>
      </p:grpSp>
      <p:sp>
        <p:nvSpPr>
          <p:cNvPr id="21511" name="Text Box 66"/>
          <p:cNvSpPr txBox="1">
            <a:spLocks noChangeArrowheads="1"/>
          </p:cNvSpPr>
          <p:nvPr/>
        </p:nvSpPr>
        <p:spPr bwMode="auto">
          <a:xfrm>
            <a:off x="609600" y="838200"/>
            <a:ext cx="6417141" cy="369332"/>
          </a:xfrm>
          <a:prstGeom prst="rect">
            <a:avLst/>
          </a:prstGeom>
          <a:noFill/>
          <a:ln w="9525">
            <a:noFill/>
            <a:miter lim="800000"/>
            <a:headEnd/>
            <a:tailEnd/>
          </a:ln>
        </p:spPr>
        <p:txBody>
          <a:bodyPr wrap="none">
            <a:spAutoFit/>
          </a:bodyPr>
          <a:lstStyle/>
          <a:p>
            <a:r>
              <a:rPr lang="zh-CN" altLang="en-US" smtClean="0"/>
              <a:t>为了避免找到假的区域最大值，需要选择更加严格的判选条件</a:t>
            </a:r>
            <a:endParaRPr lang="en-US" altLang="zh-CN"/>
          </a:p>
        </p:txBody>
      </p:sp>
      <p:sp>
        <p:nvSpPr>
          <p:cNvPr id="21512" name="Text Box 68"/>
          <p:cNvSpPr txBox="1">
            <a:spLocks noChangeArrowheads="1"/>
          </p:cNvSpPr>
          <p:nvPr/>
        </p:nvSpPr>
        <p:spPr bwMode="auto">
          <a:xfrm>
            <a:off x="-11027" y="5877272"/>
            <a:ext cx="4802918" cy="338554"/>
          </a:xfrm>
          <a:prstGeom prst="rect">
            <a:avLst/>
          </a:prstGeom>
          <a:noFill/>
          <a:ln w="9525">
            <a:noFill/>
            <a:miter lim="800000"/>
            <a:headEnd/>
            <a:tailEnd/>
          </a:ln>
        </p:spPr>
        <p:txBody>
          <a:bodyPr wrap="none">
            <a:spAutoFit/>
          </a:bodyPr>
          <a:lstStyle/>
          <a:p>
            <a:r>
              <a:rPr lang="zh-CN" altLang="en-US" sz="1600" dirty="0" smtClean="0"/>
              <a:t>一个模拟的簇团有一个区域最大值以及</a:t>
            </a:r>
            <a:r>
              <a:rPr lang="en-US" altLang="zh-CN" sz="1600" dirty="0" smtClean="0"/>
              <a:t>6</a:t>
            </a:r>
            <a:r>
              <a:rPr lang="zh-CN" altLang="en-US" sz="1600" dirty="0" smtClean="0"/>
              <a:t>个相邻晶体</a:t>
            </a:r>
            <a:endParaRPr lang="en-US" altLang="zh-CN" sz="1600" dirty="0"/>
          </a:p>
        </p:txBody>
      </p:sp>
      <p:sp>
        <p:nvSpPr>
          <p:cNvPr id="21513" name="Text Box 69"/>
          <p:cNvSpPr txBox="1">
            <a:spLocks noChangeArrowheads="1"/>
          </p:cNvSpPr>
          <p:nvPr/>
        </p:nvSpPr>
        <p:spPr bwMode="auto">
          <a:xfrm>
            <a:off x="1828800" y="5410200"/>
            <a:ext cx="1174750" cy="366713"/>
          </a:xfrm>
          <a:prstGeom prst="rect">
            <a:avLst/>
          </a:prstGeom>
          <a:noFill/>
          <a:ln w="9525">
            <a:noFill/>
            <a:miter lim="800000"/>
            <a:headEnd/>
            <a:tailEnd/>
          </a:ln>
        </p:spPr>
        <p:txBody>
          <a:bodyPr wrap="none">
            <a:spAutoFit/>
          </a:bodyPr>
          <a:lstStyle/>
          <a:p>
            <a:r>
              <a:rPr lang="en-US" altLang="zh-CN"/>
              <a:t>Unit: GeV</a:t>
            </a:r>
          </a:p>
        </p:txBody>
      </p:sp>
      <p:grpSp>
        <p:nvGrpSpPr>
          <p:cNvPr id="4" name="Group 74"/>
          <p:cNvGrpSpPr>
            <a:grpSpLocks/>
          </p:cNvGrpSpPr>
          <p:nvPr/>
        </p:nvGrpSpPr>
        <p:grpSpPr bwMode="auto">
          <a:xfrm>
            <a:off x="4495800" y="3505200"/>
            <a:ext cx="4038600" cy="3352800"/>
            <a:chOff x="3072" y="1776"/>
            <a:chExt cx="2544" cy="2112"/>
          </a:xfrm>
        </p:grpSpPr>
        <p:sp>
          <p:nvSpPr>
            <p:cNvPr id="21516" name="Line 4"/>
            <p:cNvSpPr>
              <a:spLocks noChangeShapeType="1"/>
            </p:cNvSpPr>
            <p:nvPr/>
          </p:nvSpPr>
          <p:spPr bwMode="auto">
            <a:xfrm>
              <a:off x="3312" y="3696"/>
              <a:ext cx="1824" cy="0"/>
            </a:xfrm>
            <a:prstGeom prst="line">
              <a:avLst/>
            </a:prstGeom>
            <a:noFill/>
            <a:ln w="9525">
              <a:solidFill>
                <a:schemeClr val="tx1"/>
              </a:solidFill>
              <a:round/>
              <a:headEnd/>
              <a:tailEnd type="triangle" w="med" len="med"/>
            </a:ln>
          </p:spPr>
          <p:txBody>
            <a:bodyPr/>
            <a:lstStyle/>
            <a:p>
              <a:endParaRPr lang="zh-CN" altLang="en-US"/>
            </a:p>
          </p:txBody>
        </p:sp>
        <p:sp>
          <p:nvSpPr>
            <p:cNvPr id="21517" name="Line 5"/>
            <p:cNvSpPr>
              <a:spLocks noChangeShapeType="1"/>
            </p:cNvSpPr>
            <p:nvPr/>
          </p:nvSpPr>
          <p:spPr bwMode="auto">
            <a:xfrm flipV="1">
              <a:off x="3312" y="1968"/>
              <a:ext cx="0" cy="1728"/>
            </a:xfrm>
            <a:prstGeom prst="line">
              <a:avLst/>
            </a:prstGeom>
            <a:noFill/>
            <a:ln w="9525">
              <a:solidFill>
                <a:schemeClr val="tx1"/>
              </a:solidFill>
              <a:round/>
              <a:headEnd/>
              <a:tailEnd type="triangle" w="med" len="med"/>
            </a:ln>
          </p:spPr>
          <p:txBody>
            <a:bodyPr/>
            <a:lstStyle/>
            <a:p>
              <a:endParaRPr lang="zh-CN" altLang="en-US"/>
            </a:p>
          </p:txBody>
        </p:sp>
        <p:sp>
          <p:nvSpPr>
            <p:cNvPr id="21518" name="Line 6"/>
            <p:cNvSpPr>
              <a:spLocks noChangeShapeType="1"/>
            </p:cNvSpPr>
            <p:nvPr/>
          </p:nvSpPr>
          <p:spPr bwMode="auto">
            <a:xfrm flipV="1">
              <a:off x="3840" y="1968"/>
              <a:ext cx="768" cy="1728"/>
            </a:xfrm>
            <a:prstGeom prst="line">
              <a:avLst/>
            </a:prstGeom>
            <a:noFill/>
            <a:ln w="9525">
              <a:solidFill>
                <a:schemeClr val="tx1"/>
              </a:solidFill>
              <a:round/>
              <a:headEnd/>
              <a:tailEnd/>
            </a:ln>
          </p:spPr>
          <p:txBody>
            <a:bodyPr/>
            <a:lstStyle/>
            <a:p>
              <a:endParaRPr lang="zh-CN" altLang="en-US"/>
            </a:p>
          </p:txBody>
        </p:sp>
        <p:sp>
          <p:nvSpPr>
            <p:cNvPr id="21519" name="Text Box 7"/>
            <p:cNvSpPr txBox="1">
              <a:spLocks noChangeArrowheads="1"/>
            </p:cNvSpPr>
            <p:nvPr/>
          </p:nvSpPr>
          <p:spPr bwMode="auto">
            <a:xfrm>
              <a:off x="3072" y="3552"/>
              <a:ext cx="271" cy="192"/>
            </a:xfrm>
            <a:prstGeom prst="rect">
              <a:avLst/>
            </a:prstGeom>
            <a:noFill/>
            <a:ln w="9525">
              <a:noFill/>
              <a:miter lim="800000"/>
              <a:headEnd/>
              <a:tailEnd/>
            </a:ln>
          </p:spPr>
          <p:txBody>
            <a:bodyPr wrap="none">
              <a:spAutoFit/>
            </a:bodyPr>
            <a:lstStyle/>
            <a:p>
              <a:r>
                <a:rPr lang="en-US" altLang="zh-CN" sz="1400"/>
                <a:t>0.0</a:t>
              </a:r>
            </a:p>
          </p:txBody>
        </p:sp>
        <p:sp>
          <p:nvSpPr>
            <p:cNvPr id="21520" name="Text Box 8"/>
            <p:cNvSpPr txBox="1">
              <a:spLocks noChangeArrowheads="1"/>
            </p:cNvSpPr>
            <p:nvPr/>
          </p:nvSpPr>
          <p:spPr bwMode="auto">
            <a:xfrm>
              <a:off x="3072" y="2016"/>
              <a:ext cx="271" cy="192"/>
            </a:xfrm>
            <a:prstGeom prst="rect">
              <a:avLst/>
            </a:prstGeom>
            <a:noFill/>
            <a:ln w="9525">
              <a:noFill/>
              <a:miter lim="800000"/>
              <a:headEnd/>
              <a:tailEnd/>
            </a:ln>
          </p:spPr>
          <p:txBody>
            <a:bodyPr wrap="none">
              <a:spAutoFit/>
            </a:bodyPr>
            <a:lstStyle/>
            <a:p>
              <a:r>
                <a:rPr lang="en-US" altLang="zh-CN" sz="1400"/>
                <a:t>1.0</a:t>
              </a:r>
            </a:p>
          </p:txBody>
        </p:sp>
        <p:sp>
          <p:nvSpPr>
            <p:cNvPr id="21521" name="Line 9"/>
            <p:cNvSpPr>
              <a:spLocks noChangeShapeType="1"/>
            </p:cNvSpPr>
            <p:nvPr/>
          </p:nvSpPr>
          <p:spPr bwMode="auto">
            <a:xfrm>
              <a:off x="4320" y="2592"/>
              <a:ext cx="192" cy="0"/>
            </a:xfrm>
            <a:prstGeom prst="line">
              <a:avLst/>
            </a:prstGeom>
            <a:noFill/>
            <a:ln w="12700">
              <a:solidFill>
                <a:schemeClr val="tx1"/>
              </a:solidFill>
              <a:prstDash val="sysDot"/>
              <a:round/>
              <a:headEnd/>
              <a:tailEnd/>
            </a:ln>
          </p:spPr>
          <p:txBody>
            <a:bodyPr/>
            <a:lstStyle/>
            <a:p>
              <a:endParaRPr lang="zh-CN" altLang="en-US"/>
            </a:p>
          </p:txBody>
        </p:sp>
        <p:sp>
          <p:nvSpPr>
            <p:cNvPr id="21522" name="Line 11"/>
            <p:cNvSpPr>
              <a:spLocks noChangeShapeType="1"/>
            </p:cNvSpPr>
            <p:nvPr/>
          </p:nvSpPr>
          <p:spPr bwMode="auto">
            <a:xfrm flipV="1">
              <a:off x="4512" y="2160"/>
              <a:ext cx="0" cy="432"/>
            </a:xfrm>
            <a:prstGeom prst="line">
              <a:avLst/>
            </a:prstGeom>
            <a:noFill/>
            <a:ln w="12700">
              <a:solidFill>
                <a:schemeClr val="tx1"/>
              </a:solidFill>
              <a:prstDash val="sysDot"/>
              <a:round/>
              <a:headEnd/>
              <a:tailEnd/>
            </a:ln>
          </p:spPr>
          <p:txBody>
            <a:bodyPr/>
            <a:lstStyle/>
            <a:p>
              <a:endParaRPr lang="zh-CN" altLang="en-US"/>
            </a:p>
          </p:txBody>
        </p:sp>
        <p:sp>
          <p:nvSpPr>
            <p:cNvPr id="21523" name="Text Box 12"/>
            <p:cNvSpPr txBox="1">
              <a:spLocks noChangeArrowheads="1"/>
            </p:cNvSpPr>
            <p:nvPr/>
          </p:nvSpPr>
          <p:spPr bwMode="auto">
            <a:xfrm>
              <a:off x="3360" y="2527"/>
              <a:ext cx="827" cy="366"/>
            </a:xfrm>
            <a:prstGeom prst="rect">
              <a:avLst/>
            </a:prstGeom>
            <a:solidFill>
              <a:srgbClr val="FF0000"/>
            </a:solidFill>
            <a:ln w="9525">
              <a:noFill/>
              <a:miter lim="800000"/>
              <a:headEnd/>
              <a:tailEnd/>
            </a:ln>
          </p:spPr>
          <p:txBody>
            <a:bodyPr wrap="none">
              <a:spAutoFit/>
            </a:bodyPr>
            <a:lstStyle/>
            <a:p>
              <a:r>
                <a:rPr lang="en-US" altLang="zh-CN" sz="1600">
                  <a:solidFill>
                    <a:schemeClr val="bg1"/>
                  </a:solidFill>
                </a:rPr>
                <a:t>Split offs</a:t>
              </a:r>
            </a:p>
            <a:p>
              <a:r>
                <a:rPr lang="en-US" altLang="zh-CN" sz="1600">
                  <a:solidFill>
                    <a:schemeClr val="bg1"/>
                  </a:solidFill>
                </a:rPr>
                <a:t>and hadrons</a:t>
              </a:r>
            </a:p>
          </p:txBody>
        </p:sp>
        <p:sp>
          <p:nvSpPr>
            <p:cNvPr id="21524" name="Text Box 13"/>
            <p:cNvSpPr txBox="1">
              <a:spLocks noChangeArrowheads="1"/>
            </p:cNvSpPr>
            <p:nvPr/>
          </p:nvSpPr>
          <p:spPr bwMode="auto">
            <a:xfrm>
              <a:off x="4320" y="2767"/>
              <a:ext cx="820" cy="366"/>
            </a:xfrm>
            <a:prstGeom prst="rect">
              <a:avLst/>
            </a:prstGeom>
            <a:solidFill>
              <a:srgbClr val="00CC00"/>
            </a:solidFill>
            <a:ln w="9525">
              <a:noFill/>
              <a:miter lim="800000"/>
              <a:headEnd/>
              <a:tailEnd/>
            </a:ln>
          </p:spPr>
          <p:txBody>
            <a:bodyPr wrap="none">
              <a:spAutoFit/>
            </a:bodyPr>
            <a:lstStyle/>
            <a:p>
              <a:r>
                <a:rPr lang="en-US" altLang="zh-CN" sz="1600"/>
                <a:t>Merged </a:t>
              </a:r>
              <a:r>
                <a:rPr lang="el-GR" altLang="zh-CN" sz="1600">
                  <a:cs typeface="Arial" pitchFamily="34" charset="0"/>
                </a:rPr>
                <a:t>π</a:t>
              </a:r>
            </a:p>
            <a:p>
              <a:r>
                <a:rPr lang="en-US" altLang="zh-CN" sz="1600"/>
                <a:t>and photons</a:t>
              </a:r>
            </a:p>
          </p:txBody>
        </p:sp>
        <p:sp>
          <p:nvSpPr>
            <p:cNvPr id="21525" name="Text Box 15"/>
            <p:cNvSpPr txBox="1">
              <a:spLocks noChangeArrowheads="1"/>
            </p:cNvSpPr>
            <p:nvPr/>
          </p:nvSpPr>
          <p:spPr bwMode="auto">
            <a:xfrm>
              <a:off x="4464" y="2256"/>
              <a:ext cx="607" cy="192"/>
            </a:xfrm>
            <a:prstGeom prst="rect">
              <a:avLst/>
            </a:prstGeom>
            <a:noFill/>
            <a:ln w="9525">
              <a:noFill/>
              <a:miter lim="800000"/>
              <a:headEnd/>
              <a:tailEnd/>
            </a:ln>
          </p:spPr>
          <p:txBody>
            <a:bodyPr wrap="none">
              <a:spAutoFit/>
            </a:bodyPr>
            <a:lstStyle/>
            <a:p>
              <a:r>
                <a:rPr lang="en-US" altLang="zh-CN" sz="1400"/>
                <a:t>fCutSlope</a:t>
              </a:r>
            </a:p>
          </p:txBody>
        </p:sp>
        <p:sp>
          <p:nvSpPr>
            <p:cNvPr id="21526" name="Text Box 71"/>
            <p:cNvSpPr txBox="1">
              <a:spLocks noChangeArrowheads="1"/>
            </p:cNvSpPr>
            <p:nvPr/>
          </p:nvSpPr>
          <p:spPr bwMode="auto">
            <a:xfrm>
              <a:off x="3072" y="1776"/>
              <a:ext cx="816" cy="192"/>
            </a:xfrm>
            <a:prstGeom prst="rect">
              <a:avLst/>
            </a:prstGeom>
            <a:noFill/>
            <a:ln w="9525">
              <a:noFill/>
              <a:miter lim="800000"/>
              <a:headEnd/>
              <a:tailEnd/>
            </a:ln>
          </p:spPr>
          <p:txBody>
            <a:bodyPr>
              <a:spAutoFit/>
            </a:bodyPr>
            <a:lstStyle/>
            <a:p>
              <a:r>
                <a:rPr lang="en-US" altLang="zh-CN" sz="1400"/>
                <a:t>ERationCut</a:t>
              </a:r>
            </a:p>
          </p:txBody>
        </p:sp>
        <p:sp>
          <p:nvSpPr>
            <p:cNvPr id="21527" name="Text Box 72"/>
            <p:cNvSpPr txBox="1">
              <a:spLocks noChangeArrowheads="1"/>
            </p:cNvSpPr>
            <p:nvPr/>
          </p:nvSpPr>
          <p:spPr bwMode="auto">
            <a:xfrm>
              <a:off x="4800" y="3370"/>
              <a:ext cx="816" cy="326"/>
            </a:xfrm>
            <a:prstGeom prst="rect">
              <a:avLst/>
            </a:prstGeom>
            <a:noFill/>
            <a:ln w="9525">
              <a:noFill/>
              <a:miter lim="800000"/>
              <a:headEnd/>
              <a:tailEnd/>
            </a:ln>
          </p:spPr>
          <p:txBody>
            <a:bodyPr>
              <a:spAutoFit/>
            </a:bodyPr>
            <a:lstStyle/>
            <a:p>
              <a:r>
                <a:rPr lang="en-US" altLang="zh-CN" sz="1400"/>
                <a:t>Number of Neighbors</a:t>
              </a:r>
            </a:p>
          </p:txBody>
        </p:sp>
        <p:sp>
          <p:nvSpPr>
            <p:cNvPr id="21528" name="Text Box 73"/>
            <p:cNvSpPr txBox="1">
              <a:spLocks noChangeArrowheads="1"/>
            </p:cNvSpPr>
            <p:nvPr/>
          </p:nvSpPr>
          <p:spPr bwMode="auto">
            <a:xfrm>
              <a:off x="3552" y="3696"/>
              <a:ext cx="816" cy="192"/>
            </a:xfrm>
            <a:prstGeom prst="rect">
              <a:avLst/>
            </a:prstGeom>
            <a:noFill/>
            <a:ln w="9525">
              <a:noFill/>
              <a:miter lim="800000"/>
              <a:headEnd/>
              <a:tailEnd/>
            </a:ln>
          </p:spPr>
          <p:txBody>
            <a:bodyPr>
              <a:spAutoFit/>
            </a:bodyPr>
            <a:lstStyle/>
            <a:p>
              <a:r>
                <a:rPr lang="en-US" altLang="zh-CN" sz="1400" b="1"/>
                <a:t>fCutoffset</a:t>
              </a:r>
            </a:p>
          </p:txBody>
        </p:sp>
      </p:grpSp>
    </p:spTree>
    <p:extLst>
      <p:ext uri="{BB962C8B-B14F-4D97-AF65-F5344CB8AC3E}">
        <p14:creationId xmlns:p14="http://schemas.microsoft.com/office/powerpoint/2010/main" val="1501662986"/>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2"/>
          <p:cNvSpPr>
            <a:spLocks noChangeArrowheads="1"/>
          </p:cNvSpPr>
          <p:nvPr/>
        </p:nvSpPr>
        <p:spPr bwMode="auto">
          <a:xfrm>
            <a:off x="762000" y="5373216"/>
            <a:ext cx="7772400" cy="1000132"/>
          </a:xfrm>
          <a:prstGeom prst="rect">
            <a:avLst/>
          </a:prstGeom>
          <a:solidFill>
            <a:srgbClr val="FFCC99"/>
          </a:solidFill>
          <a:ln w="9525">
            <a:solidFill>
              <a:schemeClr val="tx1"/>
            </a:solidFill>
            <a:miter lim="800000"/>
            <a:headEnd/>
            <a:tailEnd/>
          </a:ln>
        </p:spPr>
        <p:txBody>
          <a:bodyPr wrap="none" anchor="ctr"/>
          <a:lstStyle/>
          <a:p>
            <a:endParaRPr lang="zh-CN" altLang="en-US"/>
          </a:p>
        </p:txBody>
      </p:sp>
      <p:sp>
        <p:nvSpPr>
          <p:cNvPr id="24579" name="Rectangle 2"/>
          <p:cNvSpPr>
            <a:spLocks noGrp="1" noChangeArrowheads="1"/>
          </p:cNvSpPr>
          <p:nvPr>
            <p:ph type="title"/>
          </p:nvPr>
        </p:nvSpPr>
        <p:spPr>
          <a:xfrm>
            <a:off x="1447800" y="0"/>
            <a:ext cx="6172200" cy="685800"/>
          </a:xfrm>
          <a:solidFill>
            <a:srgbClr val="008000"/>
          </a:solidFill>
        </p:spPr>
        <p:txBody>
          <a:bodyPr>
            <a:noAutofit/>
          </a:bodyPr>
          <a:lstStyle/>
          <a:p>
            <a:pPr eaLnBrk="1" hangingPunct="1"/>
            <a:r>
              <a:rPr lang="zh-CN" altLang="en-US" sz="4000" b="1" smtClean="0">
                <a:solidFill>
                  <a:schemeClr val="bg1"/>
                </a:solidFill>
                <a:latin typeface="华文楷体" pitchFamily="2" charset="-122"/>
                <a:ea typeface="华文楷体" pitchFamily="2" charset="-122"/>
              </a:rPr>
              <a:t>簇团位置计算</a:t>
            </a:r>
            <a:endParaRPr lang="en-US" altLang="zh-CN" sz="4000" b="1" smtClean="0">
              <a:solidFill>
                <a:schemeClr val="bg1"/>
              </a:solidFill>
              <a:latin typeface="华文楷体" pitchFamily="2" charset="-122"/>
              <a:ea typeface="华文楷体" pitchFamily="2" charset="-122"/>
            </a:endParaRPr>
          </a:p>
        </p:txBody>
      </p:sp>
      <p:sp>
        <p:nvSpPr>
          <p:cNvPr id="24580" name="Rectangle 3"/>
          <p:cNvSpPr>
            <a:spLocks noGrp="1" noChangeArrowheads="1"/>
          </p:cNvSpPr>
          <p:nvPr>
            <p:ph type="body" sz="half" idx="1"/>
          </p:nvPr>
        </p:nvSpPr>
        <p:spPr>
          <a:xfrm>
            <a:off x="533400" y="928670"/>
            <a:ext cx="8229600" cy="2133600"/>
          </a:xfrm>
        </p:spPr>
        <p:txBody>
          <a:bodyPr>
            <a:normAutofit/>
          </a:bodyPr>
          <a:lstStyle/>
          <a:p>
            <a:pPr eaLnBrk="1" hangingPunct="1">
              <a:lnSpc>
                <a:spcPct val="90000"/>
              </a:lnSpc>
            </a:pPr>
            <a:r>
              <a:rPr lang="zh-CN" altLang="en-US" sz="2400" smtClean="0"/>
              <a:t>带电粒子必须提供簇团位置来与径迹探测器做匹配；</a:t>
            </a:r>
            <a:endParaRPr lang="en-US" altLang="zh-CN" sz="2400" smtClean="0"/>
          </a:p>
          <a:p>
            <a:pPr eaLnBrk="1" hangingPunct="1">
              <a:lnSpc>
                <a:spcPct val="90000"/>
              </a:lnSpc>
            </a:pPr>
            <a:r>
              <a:rPr lang="zh-CN" altLang="en-US" sz="2400" smtClean="0"/>
              <a:t>光子位置重建准确性对　　质量的重建影响特别大；</a:t>
            </a:r>
            <a:endParaRPr lang="en-US" altLang="zh-CN" sz="2400" smtClean="0"/>
          </a:p>
          <a:p>
            <a:pPr eaLnBrk="1" hangingPunct="1">
              <a:lnSpc>
                <a:spcPct val="90000"/>
              </a:lnSpc>
              <a:buFontTx/>
              <a:buNone/>
            </a:pPr>
            <a:endParaRPr lang="en-US" altLang="zh-CN" sz="1800" smtClean="0"/>
          </a:p>
        </p:txBody>
      </p:sp>
      <p:sp>
        <p:nvSpPr>
          <p:cNvPr id="12" name="日期占位符 11"/>
          <p:cNvSpPr>
            <a:spLocks noGrp="1"/>
          </p:cNvSpPr>
          <p:nvPr>
            <p:ph type="dt" sz="half" idx="10"/>
          </p:nvPr>
        </p:nvSpPr>
        <p:spPr/>
        <p:txBody>
          <a:bodyPr/>
          <a:lstStyle/>
          <a:p>
            <a:r>
              <a:rPr lang="en-US" altLang="zh-CN" smtClean="0"/>
              <a:t>2014-7-18 IHEP</a:t>
            </a:r>
            <a:endParaRPr lang="en-US"/>
          </a:p>
        </p:txBody>
      </p:sp>
      <p:sp>
        <p:nvSpPr>
          <p:cNvPr id="11" name="灯片编号占位符 10"/>
          <p:cNvSpPr>
            <a:spLocks noGrp="1"/>
          </p:cNvSpPr>
          <p:nvPr>
            <p:ph type="sldNum" sz="quarter" idx="11"/>
          </p:nvPr>
        </p:nvSpPr>
        <p:spPr/>
        <p:txBody>
          <a:bodyPr/>
          <a:lstStyle/>
          <a:p>
            <a:fld id="{B5D4EA0B-8D1D-48F6-AA29-8943FC7084B1}" type="slidenum">
              <a:rPr lang="en-US" smtClean="0"/>
              <a:pPr/>
              <a:t>92</a:t>
            </a:fld>
            <a:endParaRPr lang="en-US"/>
          </a:p>
        </p:txBody>
      </p:sp>
      <p:sp>
        <p:nvSpPr>
          <p:cNvPr id="13" name="页脚占位符 12"/>
          <p:cNvSpPr>
            <a:spLocks noGrp="1"/>
          </p:cNvSpPr>
          <p:nvPr>
            <p:ph type="ftr" sz="quarter" idx="12"/>
          </p:nvPr>
        </p:nvSpPr>
        <p:spPr/>
        <p:txBody>
          <a:bodyPr/>
          <a:lstStyle/>
          <a:p>
            <a:r>
              <a:rPr lang="pt-BR" altLang="zh-CN" smtClean="0"/>
              <a:t>Z.-A. LIU     EPC Seminar</a:t>
            </a:r>
            <a:endParaRPr lang="en-US"/>
          </a:p>
        </p:txBody>
      </p:sp>
      <p:graphicFrame>
        <p:nvGraphicFramePr>
          <p:cNvPr id="24581" name="Object 5"/>
          <p:cNvGraphicFramePr>
            <a:graphicFrameLocks noChangeAspect="1"/>
          </p:cNvGraphicFramePr>
          <p:nvPr>
            <p:extLst>
              <p:ext uri="{D42A27DB-BD31-4B8C-83A1-F6EECF244321}">
                <p14:modId xmlns:p14="http://schemas.microsoft.com/office/powerpoint/2010/main" val="1844201605"/>
              </p:ext>
            </p:extLst>
          </p:nvPr>
        </p:nvGraphicFramePr>
        <p:xfrm>
          <a:off x="3581400" y="5517232"/>
          <a:ext cx="1511300" cy="882650"/>
        </p:xfrm>
        <a:graphic>
          <a:graphicData uri="http://schemas.openxmlformats.org/presentationml/2006/ole">
            <mc:AlternateContent xmlns:mc="http://schemas.openxmlformats.org/markup-compatibility/2006">
              <mc:Choice xmlns:v="urn:schemas-microsoft-com:vml" Requires="v">
                <p:oleObj spid="_x0000_s533530" name="Equation" r:id="rId3" imgW="1129810" imgH="660113" progId="">
                  <p:embed/>
                </p:oleObj>
              </mc:Choice>
              <mc:Fallback>
                <p:oleObj name="Equation" r:id="rId3" imgW="1129810" imgH="66011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5517232"/>
                        <a:ext cx="1511300" cy="882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4582" name="Object 18"/>
          <p:cNvGraphicFramePr>
            <a:graphicFrameLocks noChangeAspect="1"/>
          </p:cNvGraphicFramePr>
          <p:nvPr>
            <p:extLst>
              <p:ext uri="{D42A27DB-BD31-4B8C-83A1-F6EECF244321}">
                <p14:modId xmlns:p14="http://schemas.microsoft.com/office/powerpoint/2010/main" val="1671909792"/>
              </p:ext>
            </p:extLst>
          </p:nvPr>
        </p:nvGraphicFramePr>
        <p:xfrm>
          <a:off x="1219200" y="5517232"/>
          <a:ext cx="990600" cy="346075"/>
        </p:xfrm>
        <a:graphic>
          <a:graphicData uri="http://schemas.openxmlformats.org/presentationml/2006/ole">
            <mc:AlternateContent xmlns:mc="http://schemas.openxmlformats.org/markup-compatibility/2006">
              <mc:Choice xmlns:v="urn:schemas-microsoft-com:vml" Requires="v">
                <p:oleObj spid="_x0000_s533531" name="Equation" r:id="rId5" imgW="507780" imgH="177723" progId="">
                  <p:embed/>
                </p:oleObj>
              </mc:Choice>
              <mc:Fallback>
                <p:oleObj name="Equation" r:id="rId5" imgW="507780" imgH="177723"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19200" y="5517232"/>
                        <a:ext cx="990600" cy="3460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4583" name="Text Box 20"/>
          <p:cNvSpPr txBox="1">
            <a:spLocks noChangeArrowheads="1"/>
          </p:cNvSpPr>
          <p:nvPr/>
        </p:nvSpPr>
        <p:spPr bwMode="auto">
          <a:xfrm>
            <a:off x="1333381" y="5805264"/>
            <a:ext cx="646331" cy="369332"/>
          </a:xfrm>
          <a:prstGeom prst="rect">
            <a:avLst/>
          </a:prstGeom>
          <a:noFill/>
          <a:ln w="9525">
            <a:noFill/>
            <a:miter lim="800000"/>
            <a:headEnd/>
            <a:tailEnd/>
          </a:ln>
        </p:spPr>
        <p:txBody>
          <a:bodyPr wrap="none">
            <a:spAutoFit/>
          </a:bodyPr>
          <a:lstStyle/>
          <a:p>
            <a:r>
              <a:rPr lang="zh-CN" altLang="en-US" dirty="0" smtClean="0">
                <a:solidFill>
                  <a:srgbClr val="0000CC"/>
                </a:solidFill>
                <a:latin typeface="Times New Roman" pitchFamily="18" charset="0"/>
                <a:cs typeface="Times New Roman" pitchFamily="18" charset="0"/>
              </a:rPr>
              <a:t>权重</a:t>
            </a:r>
            <a:endParaRPr lang="en-US" altLang="zh-CN" dirty="0">
              <a:solidFill>
                <a:srgbClr val="0000CC"/>
              </a:solidFill>
              <a:latin typeface="Times New Roman" pitchFamily="18" charset="0"/>
              <a:cs typeface="Times New Roman" pitchFamily="18" charset="0"/>
            </a:endParaRPr>
          </a:p>
        </p:txBody>
      </p:sp>
      <p:sp>
        <p:nvSpPr>
          <p:cNvPr id="24584" name="Text Box 25"/>
          <p:cNvSpPr txBox="1">
            <a:spLocks noChangeArrowheads="1"/>
          </p:cNvSpPr>
          <p:nvPr/>
        </p:nvSpPr>
        <p:spPr bwMode="auto">
          <a:xfrm>
            <a:off x="5867400" y="5517232"/>
            <a:ext cx="2044149" cy="369332"/>
          </a:xfrm>
          <a:prstGeom prst="rect">
            <a:avLst/>
          </a:prstGeom>
          <a:noFill/>
          <a:ln w="9525">
            <a:noFill/>
            <a:miter lim="800000"/>
            <a:headEnd/>
            <a:tailEnd/>
          </a:ln>
        </p:spPr>
        <p:txBody>
          <a:bodyPr wrap="none">
            <a:spAutoFit/>
          </a:bodyPr>
          <a:lstStyle/>
          <a:p>
            <a:r>
              <a:rPr lang="zh-CN" altLang="en-US" b="1" dirty="0" smtClean="0">
                <a:solidFill>
                  <a:srgbClr val="0000CC"/>
                </a:solidFill>
                <a:cs typeface="Arial" pitchFamily="34" charset="0"/>
              </a:rPr>
              <a:t>线性权重位置计算</a:t>
            </a:r>
            <a:endParaRPr lang="en-US" altLang="zh-CN" b="1" dirty="0">
              <a:solidFill>
                <a:srgbClr val="0000CC"/>
              </a:solidFill>
              <a:cs typeface="Arial" pitchFamily="34" charset="0"/>
            </a:endParaRPr>
          </a:p>
        </p:txBody>
      </p:sp>
      <p:graphicFrame>
        <p:nvGraphicFramePr>
          <p:cNvPr id="24585" name="Object 26"/>
          <p:cNvGraphicFramePr>
            <a:graphicFrameLocks noChangeAspect="1"/>
          </p:cNvGraphicFramePr>
          <p:nvPr/>
        </p:nvGraphicFramePr>
        <p:xfrm>
          <a:off x="4071934" y="1290606"/>
          <a:ext cx="336548" cy="433672"/>
        </p:xfrm>
        <a:graphic>
          <a:graphicData uri="http://schemas.openxmlformats.org/presentationml/2006/ole">
            <mc:AlternateContent xmlns:mc="http://schemas.openxmlformats.org/markup-compatibility/2006">
              <mc:Choice xmlns:v="urn:schemas-microsoft-com:vml" Requires="v">
                <p:oleObj spid="_x0000_s533532" name="Equation" r:id="rId7" imgW="177646" imgH="228402" progId="">
                  <p:embed/>
                </p:oleObj>
              </mc:Choice>
              <mc:Fallback>
                <p:oleObj name="Equation" r:id="rId7" imgW="177646" imgH="228402"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71934" y="1290606"/>
                        <a:ext cx="336548" cy="43367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67589" name="Picture 5" descr="D:\Desktop\pi0reconstruction.gif"/>
          <p:cNvPicPr>
            <a:picLocks noChangeAspect="1" noChangeArrowheads="1"/>
          </p:cNvPicPr>
          <p:nvPr/>
        </p:nvPicPr>
        <p:blipFill>
          <a:blip r:embed="rId9"/>
          <a:srcRect/>
          <a:stretch>
            <a:fillRect/>
          </a:stretch>
        </p:blipFill>
        <p:spPr bwMode="auto">
          <a:xfrm>
            <a:off x="1785918" y="1700808"/>
            <a:ext cx="5715001" cy="3514725"/>
          </a:xfrm>
          <a:prstGeom prst="rect">
            <a:avLst/>
          </a:prstGeom>
          <a:noFill/>
        </p:spPr>
      </p:pic>
    </p:spTree>
    <p:extLst>
      <p:ext uri="{BB962C8B-B14F-4D97-AF65-F5344CB8AC3E}">
        <p14:creationId xmlns:p14="http://schemas.microsoft.com/office/powerpoint/2010/main" val="1753103290"/>
      </p:ext>
    </p:extLst>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57200" y="0"/>
            <a:ext cx="8229600" cy="792163"/>
          </a:xfrm>
          <a:solidFill>
            <a:srgbClr val="009900"/>
          </a:solidFill>
        </p:spPr>
        <p:txBody>
          <a:bodyPr/>
          <a:lstStyle/>
          <a:p>
            <a:r>
              <a:rPr lang="zh-CN" altLang="en-US" smtClean="0">
                <a:solidFill>
                  <a:srgbClr val="FFFFFF"/>
                </a:solidFill>
                <a:latin typeface="华文楷体" pitchFamily="2" charset="-122"/>
                <a:ea typeface="华文楷体" pitchFamily="2" charset="-122"/>
              </a:rPr>
              <a:t>适合</a:t>
            </a:r>
            <a:r>
              <a:rPr lang="en-US" altLang="zh-CN" smtClean="0">
                <a:solidFill>
                  <a:srgbClr val="FFFFFF"/>
                </a:solidFill>
              </a:rPr>
              <a:t>V4Fx60 FPGA</a:t>
            </a:r>
            <a:r>
              <a:rPr lang="zh-CN" altLang="en-US" smtClean="0">
                <a:solidFill>
                  <a:srgbClr val="FFFFFF"/>
                </a:solidFill>
                <a:latin typeface="华文楷体" pitchFamily="2" charset="-122"/>
                <a:ea typeface="华文楷体" pitchFamily="2" charset="-122"/>
              </a:rPr>
              <a:t>的设计</a:t>
            </a:r>
            <a:endParaRPr lang="en-US" altLang="zh-CN" smtClean="0">
              <a:solidFill>
                <a:srgbClr val="FFFFFF"/>
              </a:solidFill>
              <a:latin typeface="华文楷体" pitchFamily="2" charset="-122"/>
              <a:ea typeface="华文楷体" pitchFamily="2" charset="-122"/>
            </a:endParaRPr>
          </a:p>
        </p:txBody>
      </p:sp>
      <p:sp>
        <p:nvSpPr>
          <p:cNvPr id="39939" name="Rectangle 3"/>
          <p:cNvSpPr>
            <a:spLocks noGrp="1" noChangeArrowheads="1"/>
          </p:cNvSpPr>
          <p:nvPr>
            <p:ph idx="1"/>
          </p:nvPr>
        </p:nvSpPr>
        <p:spPr>
          <a:xfrm>
            <a:off x="685800" y="5229200"/>
            <a:ext cx="7848600" cy="457200"/>
          </a:xfrm>
        </p:spPr>
        <p:txBody>
          <a:bodyPr/>
          <a:lstStyle/>
          <a:p>
            <a:r>
              <a:rPr lang="en-US" altLang="zh-CN" sz="2400" dirty="0" smtClean="0">
                <a:solidFill>
                  <a:srgbClr val="CC0000"/>
                </a:solidFill>
              </a:rPr>
              <a:t>4 Cluster Finder + 1 Energy and Position Calculation</a:t>
            </a:r>
          </a:p>
        </p:txBody>
      </p:sp>
      <p:sp>
        <p:nvSpPr>
          <p:cNvPr id="35" name="日期占位符 34"/>
          <p:cNvSpPr>
            <a:spLocks noGrp="1"/>
          </p:cNvSpPr>
          <p:nvPr>
            <p:ph type="dt" sz="half" idx="10"/>
          </p:nvPr>
        </p:nvSpPr>
        <p:spPr>
          <a:xfrm>
            <a:off x="395536" y="6356176"/>
            <a:ext cx="1905000" cy="457200"/>
          </a:xfrm>
        </p:spPr>
        <p:txBody>
          <a:bodyPr/>
          <a:lstStyle/>
          <a:p>
            <a:r>
              <a:rPr lang="en-US" altLang="zh-CN" dirty="0" smtClean="0"/>
              <a:t>2014-7-18 IHEP</a:t>
            </a:r>
            <a:endParaRPr lang="en-US" dirty="0"/>
          </a:p>
        </p:txBody>
      </p:sp>
      <p:sp>
        <p:nvSpPr>
          <p:cNvPr id="36" name="页脚占位符 35"/>
          <p:cNvSpPr>
            <a:spLocks noGrp="1"/>
          </p:cNvSpPr>
          <p:nvPr>
            <p:ph type="ftr" sz="quarter" idx="11"/>
          </p:nvPr>
        </p:nvSpPr>
        <p:spPr>
          <a:xfrm>
            <a:off x="3124200" y="6356176"/>
            <a:ext cx="2895600" cy="457200"/>
          </a:xfrm>
        </p:spPr>
        <p:txBody>
          <a:bodyPr/>
          <a:lstStyle/>
          <a:p>
            <a:r>
              <a:rPr lang="pt-BR" altLang="zh-CN" dirty="0" smtClean="0"/>
              <a:t>Z.-A. LIU     EPC Seminar</a:t>
            </a:r>
            <a:endParaRPr lang="en-US" dirty="0"/>
          </a:p>
        </p:txBody>
      </p:sp>
      <p:sp>
        <p:nvSpPr>
          <p:cNvPr id="34" name="灯片编号占位符 33"/>
          <p:cNvSpPr>
            <a:spLocks noGrp="1"/>
          </p:cNvSpPr>
          <p:nvPr>
            <p:ph type="sldNum" sz="quarter" idx="12"/>
          </p:nvPr>
        </p:nvSpPr>
        <p:spPr>
          <a:xfrm>
            <a:off x="6843464" y="6284168"/>
            <a:ext cx="1905000" cy="457200"/>
          </a:xfrm>
        </p:spPr>
        <p:txBody>
          <a:bodyPr/>
          <a:lstStyle/>
          <a:p>
            <a:fld id="{B6F15528-21DE-4FAA-801E-634DDDAF4B2B}" type="slidenum">
              <a:rPr lang="en-US" smtClean="0"/>
              <a:pPr/>
              <a:t>93</a:t>
            </a:fld>
            <a:endParaRPr lang="en-US" dirty="0"/>
          </a:p>
        </p:txBody>
      </p:sp>
      <p:grpSp>
        <p:nvGrpSpPr>
          <p:cNvPr id="2" name="Group 6"/>
          <p:cNvGrpSpPr>
            <a:grpSpLocks/>
          </p:cNvGrpSpPr>
          <p:nvPr/>
        </p:nvGrpSpPr>
        <p:grpSpPr bwMode="auto">
          <a:xfrm>
            <a:off x="3581400" y="1844824"/>
            <a:ext cx="1143000" cy="762000"/>
            <a:chOff x="960" y="1920"/>
            <a:chExt cx="720" cy="480"/>
          </a:xfrm>
        </p:grpSpPr>
        <p:sp>
          <p:nvSpPr>
            <p:cNvPr id="39968" name="Rectangle 4"/>
            <p:cNvSpPr>
              <a:spLocks noChangeArrowheads="1"/>
            </p:cNvSpPr>
            <p:nvPr/>
          </p:nvSpPr>
          <p:spPr bwMode="auto">
            <a:xfrm>
              <a:off x="960" y="1920"/>
              <a:ext cx="720" cy="480"/>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39969" name="Text Box 5"/>
            <p:cNvSpPr txBox="1">
              <a:spLocks noChangeArrowheads="1"/>
            </p:cNvSpPr>
            <p:nvPr/>
          </p:nvSpPr>
          <p:spPr bwMode="auto">
            <a:xfrm>
              <a:off x="1008" y="1948"/>
              <a:ext cx="612" cy="404"/>
            </a:xfrm>
            <a:prstGeom prst="rect">
              <a:avLst/>
            </a:prstGeom>
            <a:noFill/>
            <a:ln w="9525">
              <a:noFill/>
              <a:miter lim="800000"/>
              <a:headEnd/>
              <a:tailEnd/>
            </a:ln>
          </p:spPr>
          <p:txBody>
            <a:bodyPr wrap="none">
              <a:spAutoFit/>
            </a:bodyPr>
            <a:lstStyle/>
            <a:p>
              <a:r>
                <a:rPr lang="en-US" altLang="zh-CN"/>
                <a:t>Cluster</a:t>
              </a:r>
            </a:p>
            <a:p>
              <a:r>
                <a:rPr lang="en-US" altLang="zh-CN"/>
                <a:t>Finder</a:t>
              </a:r>
            </a:p>
          </p:txBody>
        </p:sp>
      </p:grpSp>
      <p:grpSp>
        <p:nvGrpSpPr>
          <p:cNvPr id="3" name="Group 7"/>
          <p:cNvGrpSpPr>
            <a:grpSpLocks/>
          </p:cNvGrpSpPr>
          <p:nvPr/>
        </p:nvGrpSpPr>
        <p:grpSpPr bwMode="auto">
          <a:xfrm>
            <a:off x="3581400" y="2683024"/>
            <a:ext cx="1143000" cy="762000"/>
            <a:chOff x="960" y="1920"/>
            <a:chExt cx="720" cy="480"/>
          </a:xfrm>
        </p:grpSpPr>
        <p:sp>
          <p:nvSpPr>
            <p:cNvPr id="39966" name="Rectangle 8"/>
            <p:cNvSpPr>
              <a:spLocks noChangeArrowheads="1"/>
            </p:cNvSpPr>
            <p:nvPr/>
          </p:nvSpPr>
          <p:spPr bwMode="auto">
            <a:xfrm>
              <a:off x="960" y="1920"/>
              <a:ext cx="720" cy="480"/>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39967" name="Text Box 9"/>
            <p:cNvSpPr txBox="1">
              <a:spLocks noChangeArrowheads="1"/>
            </p:cNvSpPr>
            <p:nvPr/>
          </p:nvSpPr>
          <p:spPr bwMode="auto">
            <a:xfrm>
              <a:off x="1008" y="1948"/>
              <a:ext cx="612" cy="404"/>
            </a:xfrm>
            <a:prstGeom prst="rect">
              <a:avLst/>
            </a:prstGeom>
            <a:noFill/>
            <a:ln w="9525">
              <a:noFill/>
              <a:miter lim="800000"/>
              <a:headEnd/>
              <a:tailEnd/>
            </a:ln>
          </p:spPr>
          <p:txBody>
            <a:bodyPr wrap="none">
              <a:spAutoFit/>
            </a:bodyPr>
            <a:lstStyle/>
            <a:p>
              <a:r>
                <a:rPr lang="en-US" altLang="zh-CN" dirty="0"/>
                <a:t>Cluster</a:t>
              </a:r>
            </a:p>
            <a:p>
              <a:r>
                <a:rPr lang="en-US" altLang="zh-CN" dirty="0"/>
                <a:t>Finder</a:t>
              </a:r>
            </a:p>
          </p:txBody>
        </p:sp>
      </p:grpSp>
      <p:grpSp>
        <p:nvGrpSpPr>
          <p:cNvPr id="4" name="Group 10"/>
          <p:cNvGrpSpPr>
            <a:grpSpLocks/>
          </p:cNvGrpSpPr>
          <p:nvPr/>
        </p:nvGrpSpPr>
        <p:grpSpPr bwMode="auto">
          <a:xfrm>
            <a:off x="3581400" y="3521224"/>
            <a:ext cx="1143000" cy="762000"/>
            <a:chOff x="960" y="1920"/>
            <a:chExt cx="720" cy="480"/>
          </a:xfrm>
        </p:grpSpPr>
        <p:sp>
          <p:nvSpPr>
            <p:cNvPr id="39964" name="Rectangle 11"/>
            <p:cNvSpPr>
              <a:spLocks noChangeArrowheads="1"/>
            </p:cNvSpPr>
            <p:nvPr/>
          </p:nvSpPr>
          <p:spPr bwMode="auto">
            <a:xfrm>
              <a:off x="960" y="1920"/>
              <a:ext cx="720" cy="480"/>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39965" name="Text Box 12"/>
            <p:cNvSpPr txBox="1">
              <a:spLocks noChangeArrowheads="1"/>
            </p:cNvSpPr>
            <p:nvPr/>
          </p:nvSpPr>
          <p:spPr bwMode="auto">
            <a:xfrm>
              <a:off x="1008" y="1948"/>
              <a:ext cx="612" cy="404"/>
            </a:xfrm>
            <a:prstGeom prst="rect">
              <a:avLst/>
            </a:prstGeom>
            <a:noFill/>
            <a:ln w="9525">
              <a:noFill/>
              <a:miter lim="800000"/>
              <a:headEnd/>
              <a:tailEnd/>
            </a:ln>
          </p:spPr>
          <p:txBody>
            <a:bodyPr wrap="none">
              <a:spAutoFit/>
            </a:bodyPr>
            <a:lstStyle/>
            <a:p>
              <a:r>
                <a:rPr lang="en-US" altLang="zh-CN"/>
                <a:t>Cluster</a:t>
              </a:r>
            </a:p>
            <a:p>
              <a:r>
                <a:rPr lang="en-US" altLang="zh-CN"/>
                <a:t>Finder</a:t>
              </a:r>
            </a:p>
          </p:txBody>
        </p:sp>
      </p:grpSp>
      <p:grpSp>
        <p:nvGrpSpPr>
          <p:cNvPr id="5" name="Group 13"/>
          <p:cNvGrpSpPr>
            <a:grpSpLocks/>
          </p:cNvGrpSpPr>
          <p:nvPr/>
        </p:nvGrpSpPr>
        <p:grpSpPr bwMode="auto">
          <a:xfrm>
            <a:off x="3581400" y="4359424"/>
            <a:ext cx="1143000" cy="762000"/>
            <a:chOff x="960" y="1920"/>
            <a:chExt cx="720" cy="480"/>
          </a:xfrm>
        </p:grpSpPr>
        <p:sp>
          <p:nvSpPr>
            <p:cNvPr id="39962" name="Rectangle 14"/>
            <p:cNvSpPr>
              <a:spLocks noChangeArrowheads="1"/>
            </p:cNvSpPr>
            <p:nvPr/>
          </p:nvSpPr>
          <p:spPr bwMode="auto">
            <a:xfrm>
              <a:off x="960" y="1920"/>
              <a:ext cx="720" cy="480"/>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39963" name="Text Box 15"/>
            <p:cNvSpPr txBox="1">
              <a:spLocks noChangeArrowheads="1"/>
            </p:cNvSpPr>
            <p:nvPr/>
          </p:nvSpPr>
          <p:spPr bwMode="auto">
            <a:xfrm>
              <a:off x="1008" y="1948"/>
              <a:ext cx="612" cy="404"/>
            </a:xfrm>
            <a:prstGeom prst="rect">
              <a:avLst/>
            </a:prstGeom>
            <a:noFill/>
            <a:ln w="9525">
              <a:noFill/>
              <a:miter lim="800000"/>
              <a:headEnd/>
              <a:tailEnd/>
            </a:ln>
          </p:spPr>
          <p:txBody>
            <a:bodyPr wrap="none">
              <a:spAutoFit/>
            </a:bodyPr>
            <a:lstStyle/>
            <a:p>
              <a:r>
                <a:rPr lang="en-US" altLang="zh-CN"/>
                <a:t>Cluster</a:t>
              </a:r>
            </a:p>
            <a:p>
              <a:r>
                <a:rPr lang="en-US" altLang="zh-CN"/>
                <a:t>Finder</a:t>
              </a:r>
            </a:p>
          </p:txBody>
        </p:sp>
      </p:grpSp>
      <p:grpSp>
        <p:nvGrpSpPr>
          <p:cNvPr id="6" name="Group 19"/>
          <p:cNvGrpSpPr>
            <a:grpSpLocks/>
          </p:cNvGrpSpPr>
          <p:nvPr/>
        </p:nvGrpSpPr>
        <p:grpSpPr bwMode="auto">
          <a:xfrm>
            <a:off x="5943600" y="3064024"/>
            <a:ext cx="1447800" cy="762000"/>
            <a:chOff x="3024" y="1968"/>
            <a:chExt cx="912" cy="480"/>
          </a:xfrm>
        </p:grpSpPr>
        <p:sp>
          <p:nvSpPr>
            <p:cNvPr id="39960" name="Rectangle 17"/>
            <p:cNvSpPr>
              <a:spLocks noChangeArrowheads="1"/>
            </p:cNvSpPr>
            <p:nvPr/>
          </p:nvSpPr>
          <p:spPr bwMode="auto">
            <a:xfrm>
              <a:off x="3024" y="1968"/>
              <a:ext cx="912" cy="480"/>
            </a:xfrm>
            <a:prstGeom prst="rect">
              <a:avLst/>
            </a:prstGeom>
            <a:solidFill>
              <a:srgbClr val="FFFF99"/>
            </a:solidFill>
            <a:ln w="9525">
              <a:solidFill>
                <a:schemeClr val="tx1"/>
              </a:solidFill>
              <a:miter lim="800000"/>
              <a:headEnd/>
              <a:tailEnd/>
            </a:ln>
          </p:spPr>
          <p:txBody>
            <a:bodyPr wrap="none" anchor="ctr"/>
            <a:lstStyle/>
            <a:p>
              <a:endParaRPr lang="zh-CN" altLang="en-US"/>
            </a:p>
          </p:txBody>
        </p:sp>
        <p:sp>
          <p:nvSpPr>
            <p:cNvPr id="39961" name="Text Box 18"/>
            <p:cNvSpPr txBox="1">
              <a:spLocks noChangeArrowheads="1"/>
            </p:cNvSpPr>
            <p:nvPr/>
          </p:nvSpPr>
          <p:spPr bwMode="auto">
            <a:xfrm>
              <a:off x="3024" y="1996"/>
              <a:ext cx="892" cy="404"/>
            </a:xfrm>
            <a:prstGeom prst="rect">
              <a:avLst/>
            </a:prstGeom>
            <a:noFill/>
            <a:ln w="9525">
              <a:noFill/>
              <a:miter lim="800000"/>
              <a:headEnd/>
              <a:tailEnd/>
            </a:ln>
          </p:spPr>
          <p:txBody>
            <a:bodyPr wrap="none">
              <a:spAutoFit/>
            </a:bodyPr>
            <a:lstStyle/>
            <a:p>
              <a:r>
                <a:rPr lang="en-US" altLang="zh-CN"/>
                <a:t>E&amp;P </a:t>
              </a:r>
            </a:p>
            <a:p>
              <a:r>
                <a:rPr lang="en-US" altLang="zh-CN"/>
                <a:t>Calculation</a:t>
              </a:r>
            </a:p>
          </p:txBody>
        </p:sp>
      </p:grpSp>
      <p:sp>
        <p:nvSpPr>
          <p:cNvPr id="39945" name="Line 20"/>
          <p:cNvSpPr>
            <a:spLocks noChangeShapeType="1"/>
          </p:cNvSpPr>
          <p:nvPr/>
        </p:nvSpPr>
        <p:spPr bwMode="auto">
          <a:xfrm>
            <a:off x="1371600" y="3521224"/>
            <a:ext cx="1066800" cy="0"/>
          </a:xfrm>
          <a:prstGeom prst="line">
            <a:avLst/>
          </a:prstGeom>
          <a:noFill/>
          <a:ln w="9525">
            <a:solidFill>
              <a:schemeClr val="tx1"/>
            </a:solidFill>
            <a:round/>
            <a:headEnd/>
            <a:tailEnd type="triangle" w="med" len="med"/>
          </a:ln>
        </p:spPr>
        <p:txBody>
          <a:bodyPr/>
          <a:lstStyle/>
          <a:p>
            <a:endParaRPr lang="zh-CN" altLang="en-US"/>
          </a:p>
        </p:txBody>
      </p:sp>
      <p:sp>
        <p:nvSpPr>
          <p:cNvPr id="39946" name="Line 22"/>
          <p:cNvSpPr>
            <a:spLocks noChangeShapeType="1"/>
          </p:cNvSpPr>
          <p:nvPr/>
        </p:nvSpPr>
        <p:spPr bwMode="auto">
          <a:xfrm flipV="1">
            <a:off x="2743200" y="2530624"/>
            <a:ext cx="838200" cy="0"/>
          </a:xfrm>
          <a:prstGeom prst="line">
            <a:avLst/>
          </a:prstGeom>
          <a:noFill/>
          <a:ln w="9525">
            <a:solidFill>
              <a:schemeClr val="tx1"/>
            </a:solidFill>
            <a:round/>
            <a:headEnd/>
            <a:tailEnd type="triangle" w="med" len="med"/>
          </a:ln>
        </p:spPr>
        <p:txBody>
          <a:bodyPr/>
          <a:lstStyle/>
          <a:p>
            <a:endParaRPr lang="zh-CN" altLang="en-US"/>
          </a:p>
        </p:txBody>
      </p:sp>
      <p:sp>
        <p:nvSpPr>
          <p:cNvPr id="39947" name="Line 23"/>
          <p:cNvSpPr>
            <a:spLocks noChangeShapeType="1"/>
          </p:cNvSpPr>
          <p:nvPr/>
        </p:nvSpPr>
        <p:spPr bwMode="auto">
          <a:xfrm flipV="1">
            <a:off x="2743200" y="3140224"/>
            <a:ext cx="838200" cy="0"/>
          </a:xfrm>
          <a:prstGeom prst="line">
            <a:avLst/>
          </a:prstGeom>
          <a:noFill/>
          <a:ln w="9525">
            <a:solidFill>
              <a:schemeClr val="tx1"/>
            </a:solidFill>
            <a:round/>
            <a:headEnd/>
            <a:tailEnd type="triangle" w="med" len="med"/>
          </a:ln>
        </p:spPr>
        <p:txBody>
          <a:bodyPr/>
          <a:lstStyle/>
          <a:p>
            <a:endParaRPr lang="zh-CN" altLang="en-US"/>
          </a:p>
        </p:txBody>
      </p:sp>
      <p:sp>
        <p:nvSpPr>
          <p:cNvPr id="39948" name="Line 24"/>
          <p:cNvSpPr>
            <a:spLocks noChangeShapeType="1"/>
          </p:cNvSpPr>
          <p:nvPr/>
        </p:nvSpPr>
        <p:spPr bwMode="auto">
          <a:xfrm>
            <a:off x="2743200" y="3826024"/>
            <a:ext cx="838200" cy="0"/>
          </a:xfrm>
          <a:prstGeom prst="line">
            <a:avLst/>
          </a:prstGeom>
          <a:noFill/>
          <a:ln w="9525">
            <a:solidFill>
              <a:schemeClr val="tx1"/>
            </a:solidFill>
            <a:round/>
            <a:headEnd/>
            <a:tailEnd type="triangle" w="med" len="med"/>
          </a:ln>
        </p:spPr>
        <p:txBody>
          <a:bodyPr/>
          <a:lstStyle/>
          <a:p>
            <a:endParaRPr lang="zh-CN" altLang="en-US"/>
          </a:p>
        </p:txBody>
      </p:sp>
      <p:sp>
        <p:nvSpPr>
          <p:cNvPr id="39949" name="Line 25"/>
          <p:cNvSpPr>
            <a:spLocks noChangeShapeType="1"/>
          </p:cNvSpPr>
          <p:nvPr/>
        </p:nvSpPr>
        <p:spPr bwMode="auto">
          <a:xfrm>
            <a:off x="2743200" y="4511824"/>
            <a:ext cx="838200" cy="0"/>
          </a:xfrm>
          <a:prstGeom prst="line">
            <a:avLst/>
          </a:prstGeom>
          <a:noFill/>
          <a:ln w="9525">
            <a:solidFill>
              <a:schemeClr val="tx1"/>
            </a:solidFill>
            <a:round/>
            <a:headEnd/>
            <a:tailEnd type="triangle" w="med" len="med"/>
          </a:ln>
        </p:spPr>
        <p:txBody>
          <a:bodyPr/>
          <a:lstStyle/>
          <a:p>
            <a:endParaRPr lang="zh-CN" altLang="en-US"/>
          </a:p>
        </p:txBody>
      </p:sp>
      <p:sp>
        <p:nvSpPr>
          <p:cNvPr id="39950" name="AutoShape 26"/>
          <p:cNvSpPr>
            <a:spLocks noChangeArrowheads="1"/>
          </p:cNvSpPr>
          <p:nvPr/>
        </p:nvSpPr>
        <p:spPr bwMode="auto">
          <a:xfrm rot="5400000">
            <a:off x="1485900" y="3330724"/>
            <a:ext cx="2133600" cy="381000"/>
          </a:xfrm>
          <a:prstGeom prst="flowChartManualOperation">
            <a:avLst/>
          </a:prstGeom>
          <a:solidFill>
            <a:schemeClr val="accent1"/>
          </a:solidFill>
          <a:ln w="9525">
            <a:solidFill>
              <a:schemeClr val="tx1"/>
            </a:solidFill>
            <a:miter lim="800000"/>
            <a:headEnd/>
            <a:tailEnd/>
          </a:ln>
        </p:spPr>
        <p:txBody>
          <a:bodyPr wrap="none" anchor="ctr"/>
          <a:lstStyle/>
          <a:p>
            <a:pPr algn="ctr"/>
            <a:r>
              <a:rPr lang="en-US" altLang="zh-CN"/>
              <a:t>SIMO FIFO</a:t>
            </a:r>
          </a:p>
        </p:txBody>
      </p:sp>
      <p:sp>
        <p:nvSpPr>
          <p:cNvPr id="39951" name="AutoShape 27"/>
          <p:cNvSpPr>
            <a:spLocks noChangeArrowheads="1"/>
          </p:cNvSpPr>
          <p:nvPr/>
        </p:nvSpPr>
        <p:spPr bwMode="auto">
          <a:xfrm rot="-5400000">
            <a:off x="4229100" y="3330724"/>
            <a:ext cx="2133600" cy="381000"/>
          </a:xfrm>
          <a:prstGeom prst="flowChartManualOperation">
            <a:avLst/>
          </a:prstGeom>
          <a:solidFill>
            <a:srgbClr val="CC99FF"/>
          </a:solidFill>
          <a:ln w="9525">
            <a:solidFill>
              <a:schemeClr val="tx1"/>
            </a:solidFill>
            <a:miter lim="800000"/>
            <a:headEnd/>
            <a:tailEnd/>
          </a:ln>
        </p:spPr>
        <p:txBody>
          <a:bodyPr vert="eaVert" wrap="none" anchor="ctr"/>
          <a:lstStyle/>
          <a:p>
            <a:pPr algn="ctr"/>
            <a:endParaRPr lang="zh-CN" altLang="zh-CN"/>
          </a:p>
        </p:txBody>
      </p:sp>
      <p:sp>
        <p:nvSpPr>
          <p:cNvPr id="39952" name="Line 28"/>
          <p:cNvSpPr>
            <a:spLocks noChangeShapeType="1"/>
          </p:cNvSpPr>
          <p:nvPr/>
        </p:nvSpPr>
        <p:spPr bwMode="auto">
          <a:xfrm>
            <a:off x="4724400" y="2530624"/>
            <a:ext cx="381000" cy="0"/>
          </a:xfrm>
          <a:prstGeom prst="line">
            <a:avLst/>
          </a:prstGeom>
          <a:noFill/>
          <a:ln w="9525">
            <a:solidFill>
              <a:schemeClr val="tx1"/>
            </a:solidFill>
            <a:round/>
            <a:headEnd/>
            <a:tailEnd type="triangle" w="med" len="med"/>
          </a:ln>
        </p:spPr>
        <p:txBody>
          <a:bodyPr/>
          <a:lstStyle/>
          <a:p>
            <a:endParaRPr lang="zh-CN" altLang="en-US"/>
          </a:p>
        </p:txBody>
      </p:sp>
      <p:sp>
        <p:nvSpPr>
          <p:cNvPr id="39953" name="Line 29"/>
          <p:cNvSpPr>
            <a:spLocks noChangeShapeType="1"/>
          </p:cNvSpPr>
          <p:nvPr/>
        </p:nvSpPr>
        <p:spPr bwMode="auto">
          <a:xfrm>
            <a:off x="4724400" y="3064024"/>
            <a:ext cx="381000" cy="0"/>
          </a:xfrm>
          <a:prstGeom prst="line">
            <a:avLst/>
          </a:prstGeom>
          <a:noFill/>
          <a:ln w="9525">
            <a:solidFill>
              <a:schemeClr val="tx1"/>
            </a:solidFill>
            <a:round/>
            <a:headEnd/>
            <a:tailEnd type="triangle" w="med" len="med"/>
          </a:ln>
        </p:spPr>
        <p:txBody>
          <a:bodyPr/>
          <a:lstStyle/>
          <a:p>
            <a:endParaRPr lang="zh-CN" altLang="en-US"/>
          </a:p>
        </p:txBody>
      </p:sp>
      <p:sp>
        <p:nvSpPr>
          <p:cNvPr id="39954" name="Line 30"/>
          <p:cNvSpPr>
            <a:spLocks noChangeShapeType="1"/>
          </p:cNvSpPr>
          <p:nvPr/>
        </p:nvSpPr>
        <p:spPr bwMode="auto">
          <a:xfrm>
            <a:off x="4724400" y="3826024"/>
            <a:ext cx="381000" cy="0"/>
          </a:xfrm>
          <a:prstGeom prst="line">
            <a:avLst/>
          </a:prstGeom>
          <a:noFill/>
          <a:ln w="9525">
            <a:solidFill>
              <a:schemeClr val="tx1"/>
            </a:solidFill>
            <a:round/>
            <a:headEnd/>
            <a:tailEnd type="triangle" w="med" len="med"/>
          </a:ln>
        </p:spPr>
        <p:txBody>
          <a:bodyPr/>
          <a:lstStyle/>
          <a:p>
            <a:endParaRPr lang="zh-CN" altLang="en-US"/>
          </a:p>
        </p:txBody>
      </p:sp>
      <p:sp>
        <p:nvSpPr>
          <p:cNvPr id="39955" name="Line 31"/>
          <p:cNvSpPr>
            <a:spLocks noChangeShapeType="1"/>
          </p:cNvSpPr>
          <p:nvPr/>
        </p:nvSpPr>
        <p:spPr bwMode="auto">
          <a:xfrm>
            <a:off x="4724400" y="4435624"/>
            <a:ext cx="381000" cy="0"/>
          </a:xfrm>
          <a:prstGeom prst="line">
            <a:avLst/>
          </a:prstGeom>
          <a:noFill/>
          <a:ln w="9525">
            <a:solidFill>
              <a:schemeClr val="tx1"/>
            </a:solidFill>
            <a:round/>
            <a:headEnd/>
            <a:tailEnd type="triangle" w="med" len="med"/>
          </a:ln>
        </p:spPr>
        <p:txBody>
          <a:bodyPr/>
          <a:lstStyle/>
          <a:p>
            <a:endParaRPr lang="zh-CN" altLang="en-US"/>
          </a:p>
        </p:txBody>
      </p:sp>
      <p:sp>
        <p:nvSpPr>
          <p:cNvPr id="39956" name="Text Box 34"/>
          <p:cNvSpPr txBox="1">
            <a:spLocks noChangeArrowheads="1"/>
          </p:cNvSpPr>
          <p:nvPr/>
        </p:nvSpPr>
        <p:spPr bwMode="auto">
          <a:xfrm rot="5400000">
            <a:off x="4564857" y="3452167"/>
            <a:ext cx="1447800" cy="366713"/>
          </a:xfrm>
          <a:prstGeom prst="rect">
            <a:avLst/>
          </a:prstGeom>
          <a:noFill/>
          <a:ln w="9525">
            <a:noFill/>
            <a:miter lim="800000"/>
            <a:headEnd/>
            <a:tailEnd/>
          </a:ln>
        </p:spPr>
        <p:txBody>
          <a:bodyPr>
            <a:spAutoFit/>
          </a:bodyPr>
          <a:lstStyle/>
          <a:p>
            <a:r>
              <a:rPr lang="en-US" altLang="zh-CN"/>
              <a:t>MISO FIFO</a:t>
            </a:r>
          </a:p>
        </p:txBody>
      </p:sp>
      <p:sp>
        <p:nvSpPr>
          <p:cNvPr id="39957" name="Line 35"/>
          <p:cNvSpPr>
            <a:spLocks noChangeShapeType="1"/>
          </p:cNvSpPr>
          <p:nvPr/>
        </p:nvSpPr>
        <p:spPr bwMode="auto">
          <a:xfrm>
            <a:off x="5486400" y="3445024"/>
            <a:ext cx="457200" cy="0"/>
          </a:xfrm>
          <a:prstGeom prst="line">
            <a:avLst/>
          </a:prstGeom>
          <a:noFill/>
          <a:ln w="9525">
            <a:solidFill>
              <a:schemeClr val="tx1"/>
            </a:solidFill>
            <a:round/>
            <a:headEnd/>
            <a:tailEnd type="triangle" w="med" len="med"/>
          </a:ln>
        </p:spPr>
        <p:txBody>
          <a:bodyPr/>
          <a:lstStyle/>
          <a:p>
            <a:endParaRPr lang="zh-CN" altLang="en-US"/>
          </a:p>
        </p:txBody>
      </p:sp>
      <p:sp>
        <p:nvSpPr>
          <p:cNvPr id="39958" name="Text Box 36"/>
          <p:cNvSpPr txBox="1">
            <a:spLocks noChangeArrowheads="1"/>
          </p:cNvSpPr>
          <p:nvPr/>
        </p:nvSpPr>
        <p:spPr bwMode="auto">
          <a:xfrm>
            <a:off x="1066800" y="980728"/>
            <a:ext cx="5237331" cy="646331"/>
          </a:xfrm>
          <a:prstGeom prst="rect">
            <a:avLst/>
          </a:prstGeom>
          <a:noFill/>
          <a:ln w="9525">
            <a:noFill/>
            <a:miter lim="800000"/>
            <a:headEnd/>
            <a:tailEnd/>
          </a:ln>
        </p:spPr>
        <p:txBody>
          <a:bodyPr wrap="none">
            <a:spAutoFit/>
          </a:bodyPr>
          <a:lstStyle/>
          <a:p>
            <a:pPr>
              <a:buFontTx/>
              <a:buChar char="•"/>
            </a:pPr>
            <a:r>
              <a:rPr lang="zh-CN" altLang="en-US" dirty="0" smtClean="0"/>
              <a:t>能量</a:t>
            </a:r>
            <a:r>
              <a:rPr lang="en-US" altLang="zh-CN" dirty="0" smtClean="0"/>
              <a:t>/</a:t>
            </a:r>
            <a:r>
              <a:rPr lang="zh-CN" altLang="en-US" dirty="0" smtClean="0"/>
              <a:t>位置计算模块速度较快，能完全流水线运行</a:t>
            </a:r>
            <a:endParaRPr lang="en-US" altLang="zh-CN" dirty="0" smtClean="0"/>
          </a:p>
          <a:p>
            <a:pPr>
              <a:buFontTx/>
              <a:buChar char="•"/>
            </a:pPr>
            <a:r>
              <a:rPr lang="zh-CN" altLang="en-US" dirty="0" smtClean="0"/>
              <a:t>从资源使用量上看，这是最优的配置</a:t>
            </a:r>
            <a:endParaRPr lang="en-US" altLang="zh-CN" dirty="0"/>
          </a:p>
        </p:txBody>
      </p:sp>
      <p:sp>
        <p:nvSpPr>
          <p:cNvPr id="39959" name="矩形 32"/>
          <p:cNvSpPr>
            <a:spLocks noChangeArrowheads="1"/>
          </p:cNvSpPr>
          <p:nvPr/>
        </p:nvSpPr>
        <p:spPr bwMode="auto">
          <a:xfrm>
            <a:off x="2249488" y="5733256"/>
            <a:ext cx="3465512" cy="369887"/>
          </a:xfrm>
          <a:prstGeom prst="rect">
            <a:avLst/>
          </a:prstGeom>
          <a:noFill/>
          <a:ln w="9525">
            <a:noFill/>
            <a:miter lim="800000"/>
            <a:headEnd/>
            <a:tailEnd/>
          </a:ln>
        </p:spPr>
        <p:txBody>
          <a:bodyPr wrap="none">
            <a:spAutoFit/>
          </a:bodyPr>
          <a:lstStyle/>
          <a:p>
            <a:r>
              <a:rPr lang="en-US" altLang="zh-CN" dirty="0">
                <a:solidFill>
                  <a:srgbClr val="000066"/>
                </a:solidFill>
              </a:rPr>
              <a:t>400KHz Events/FPGA=&gt;1.6MHz/CN</a:t>
            </a:r>
            <a:endParaRPr lang="zh-CN" altLang="en-US" dirty="0"/>
          </a:p>
        </p:txBody>
      </p:sp>
    </p:spTree>
    <p:extLst>
      <p:ext uri="{BB962C8B-B14F-4D97-AF65-F5344CB8AC3E}">
        <p14:creationId xmlns:p14="http://schemas.microsoft.com/office/powerpoint/2010/main" val="416841117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标题 1"/>
          <p:cNvSpPr>
            <a:spLocks noGrp="1"/>
          </p:cNvSpPr>
          <p:nvPr>
            <p:ph type="title"/>
          </p:nvPr>
        </p:nvSpPr>
        <p:spPr>
          <a:xfrm>
            <a:off x="381000" y="0"/>
            <a:ext cx="5715000" cy="714356"/>
          </a:xfrm>
          <a:solidFill>
            <a:srgbClr val="009900"/>
          </a:solidFill>
        </p:spPr>
        <p:txBody>
          <a:bodyPr>
            <a:normAutofit fontScale="90000"/>
          </a:bodyPr>
          <a:lstStyle/>
          <a:p>
            <a:r>
              <a:rPr lang="en-US" altLang="zh-CN" smtClean="0">
                <a:solidFill>
                  <a:srgbClr val="FFFFFF"/>
                </a:solidFill>
              </a:rPr>
              <a:t>Cluster Finder </a:t>
            </a:r>
            <a:r>
              <a:rPr lang="zh-CN" altLang="en-US" smtClean="0">
                <a:solidFill>
                  <a:srgbClr val="FFFFFF"/>
                </a:solidFill>
                <a:latin typeface="华文楷体" pitchFamily="2" charset="-122"/>
                <a:ea typeface="华文楷体" pitchFamily="2" charset="-122"/>
              </a:rPr>
              <a:t>模块框图</a:t>
            </a:r>
          </a:p>
        </p:txBody>
      </p:sp>
      <p:sp>
        <p:nvSpPr>
          <p:cNvPr id="5" name="日期占位符 4"/>
          <p:cNvSpPr>
            <a:spLocks noGrp="1"/>
          </p:cNvSpPr>
          <p:nvPr>
            <p:ph type="dt" sz="half" idx="10"/>
          </p:nvPr>
        </p:nvSpPr>
        <p:spPr/>
        <p:txBody>
          <a:bodyPr/>
          <a:lstStyle/>
          <a:p>
            <a:r>
              <a:rPr lang="en-US" altLang="zh-CN" smtClean="0"/>
              <a:t>2014-7-18 IHEP</a:t>
            </a:r>
            <a:endParaRPr lang="en-US"/>
          </a:p>
        </p:txBody>
      </p:sp>
      <p:sp>
        <p:nvSpPr>
          <p:cNvPr id="6" name="页脚占位符 5"/>
          <p:cNvSpPr>
            <a:spLocks noGrp="1"/>
          </p:cNvSpPr>
          <p:nvPr>
            <p:ph type="ftr" sz="quarter" idx="11"/>
          </p:nvPr>
        </p:nvSpPr>
        <p:spPr/>
        <p:txBody>
          <a:bodyPr/>
          <a:lstStyle/>
          <a:p>
            <a:r>
              <a:rPr lang="pt-BR" altLang="zh-CN" smtClean="0"/>
              <a:t>Z.-A. LIU     EPC Seminar</a:t>
            </a:r>
            <a:endParaRPr lang="en-US"/>
          </a:p>
        </p:txBody>
      </p:sp>
      <p:sp>
        <p:nvSpPr>
          <p:cNvPr id="4" name="灯片编号占位符 3"/>
          <p:cNvSpPr>
            <a:spLocks noGrp="1"/>
          </p:cNvSpPr>
          <p:nvPr>
            <p:ph type="sldNum" sz="quarter" idx="12"/>
          </p:nvPr>
        </p:nvSpPr>
        <p:spPr/>
        <p:txBody>
          <a:bodyPr/>
          <a:lstStyle/>
          <a:p>
            <a:fld id="{B6F15528-21DE-4FAA-801E-634DDDAF4B2B}" type="slidenum">
              <a:rPr lang="en-US" smtClean="0"/>
              <a:pPr/>
              <a:t>94</a:t>
            </a:fld>
            <a:endParaRPr lang="en-US"/>
          </a:p>
        </p:txBody>
      </p:sp>
      <p:pic>
        <p:nvPicPr>
          <p:cNvPr id="30723" name="Picture 2"/>
          <p:cNvPicPr>
            <a:picLocks noChangeAspect="1" noChangeArrowheads="1"/>
          </p:cNvPicPr>
          <p:nvPr/>
        </p:nvPicPr>
        <p:blipFill>
          <a:blip r:embed="rId2"/>
          <a:srcRect/>
          <a:stretch>
            <a:fillRect/>
          </a:stretch>
        </p:blipFill>
        <p:spPr bwMode="auto">
          <a:xfrm>
            <a:off x="595313" y="980728"/>
            <a:ext cx="8091487" cy="4605338"/>
          </a:xfrm>
          <a:prstGeom prst="rect">
            <a:avLst/>
          </a:prstGeom>
          <a:noFill/>
          <a:ln w="9525">
            <a:noFill/>
            <a:miter lim="800000"/>
            <a:headEnd/>
            <a:tailEnd/>
          </a:ln>
        </p:spPr>
      </p:pic>
    </p:spTree>
    <p:extLst>
      <p:ext uri="{BB962C8B-B14F-4D97-AF65-F5344CB8AC3E}">
        <p14:creationId xmlns:p14="http://schemas.microsoft.com/office/powerpoint/2010/main" val="157610028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838200" y="0"/>
            <a:ext cx="5791200" cy="762000"/>
          </a:xfrm>
          <a:solidFill>
            <a:srgbClr val="009900"/>
          </a:solidFill>
        </p:spPr>
        <p:txBody>
          <a:bodyPr>
            <a:normAutofit/>
          </a:bodyPr>
          <a:lstStyle/>
          <a:p>
            <a:r>
              <a:rPr lang="zh-CN" altLang="en-US" smtClean="0">
                <a:solidFill>
                  <a:srgbClr val="FFFFFF"/>
                </a:solidFill>
                <a:latin typeface="华文楷体" pitchFamily="2" charset="-122"/>
                <a:ea typeface="华文楷体" pitchFamily="2" charset="-122"/>
              </a:rPr>
              <a:t>簇团查找有限状态机</a:t>
            </a:r>
            <a:endParaRPr lang="en-US" altLang="zh-CN" smtClean="0">
              <a:solidFill>
                <a:srgbClr val="FFFFFF"/>
              </a:solidFill>
              <a:latin typeface="华文楷体" pitchFamily="2" charset="-122"/>
              <a:ea typeface="华文楷体" pitchFamily="2" charset="-122"/>
            </a:endParaRPr>
          </a:p>
        </p:txBody>
      </p:sp>
      <p:sp>
        <p:nvSpPr>
          <p:cNvPr id="5" name="日期占位符 4"/>
          <p:cNvSpPr>
            <a:spLocks noGrp="1"/>
          </p:cNvSpPr>
          <p:nvPr>
            <p:ph type="dt" sz="half" idx="10"/>
          </p:nvPr>
        </p:nvSpPr>
        <p:spPr/>
        <p:txBody>
          <a:bodyPr/>
          <a:lstStyle/>
          <a:p>
            <a:r>
              <a:rPr lang="en-US" altLang="zh-CN" smtClean="0"/>
              <a:t>2014-7-18 IHEP</a:t>
            </a:r>
            <a:endParaRPr lang="en-US"/>
          </a:p>
        </p:txBody>
      </p:sp>
      <p:sp>
        <p:nvSpPr>
          <p:cNvPr id="6" name="页脚占位符 5"/>
          <p:cNvSpPr>
            <a:spLocks noGrp="1"/>
          </p:cNvSpPr>
          <p:nvPr>
            <p:ph type="ftr" sz="quarter" idx="11"/>
          </p:nvPr>
        </p:nvSpPr>
        <p:spPr/>
        <p:txBody>
          <a:bodyPr/>
          <a:lstStyle/>
          <a:p>
            <a:r>
              <a:rPr lang="pt-BR" altLang="zh-CN" smtClean="0"/>
              <a:t>Z.-A. LIU     EPC Seminar</a:t>
            </a:r>
            <a:endParaRPr lang="en-US"/>
          </a:p>
        </p:txBody>
      </p:sp>
      <p:sp>
        <p:nvSpPr>
          <p:cNvPr id="4" name="灯片编号占位符 3"/>
          <p:cNvSpPr>
            <a:spLocks noGrp="1"/>
          </p:cNvSpPr>
          <p:nvPr>
            <p:ph type="sldNum" sz="quarter" idx="12"/>
          </p:nvPr>
        </p:nvSpPr>
        <p:spPr/>
        <p:txBody>
          <a:bodyPr/>
          <a:lstStyle/>
          <a:p>
            <a:fld id="{B6F15528-21DE-4FAA-801E-634DDDAF4B2B}" type="slidenum">
              <a:rPr lang="en-US" smtClean="0"/>
              <a:pPr/>
              <a:t>95</a:t>
            </a:fld>
            <a:endParaRPr lang="en-US"/>
          </a:p>
        </p:txBody>
      </p:sp>
      <p:pic>
        <p:nvPicPr>
          <p:cNvPr id="32771" name="Picture 6"/>
          <p:cNvPicPr>
            <a:picLocks noChangeAspect="1" noChangeArrowheads="1"/>
          </p:cNvPicPr>
          <p:nvPr/>
        </p:nvPicPr>
        <p:blipFill>
          <a:blip r:embed="rId2"/>
          <a:srcRect/>
          <a:stretch>
            <a:fillRect/>
          </a:stretch>
        </p:blipFill>
        <p:spPr bwMode="auto">
          <a:xfrm>
            <a:off x="609600" y="609600"/>
            <a:ext cx="8305800" cy="5799138"/>
          </a:xfrm>
          <a:prstGeom prst="rect">
            <a:avLst/>
          </a:prstGeom>
          <a:noFill/>
          <a:ln w="9525">
            <a:noFill/>
            <a:miter lim="800000"/>
            <a:headEnd/>
            <a:tailEnd/>
          </a:ln>
        </p:spPr>
      </p:pic>
    </p:spTree>
    <p:extLst>
      <p:ext uri="{BB962C8B-B14F-4D97-AF65-F5344CB8AC3E}">
        <p14:creationId xmlns:p14="http://schemas.microsoft.com/office/powerpoint/2010/main" val="341818699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标题 1"/>
          <p:cNvSpPr>
            <a:spLocks noGrp="1"/>
          </p:cNvSpPr>
          <p:nvPr>
            <p:ph type="title"/>
          </p:nvPr>
        </p:nvSpPr>
        <p:spPr>
          <a:xfrm>
            <a:off x="457200" y="0"/>
            <a:ext cx="5943600" cy="762000"/>
          </a:xfrm>
          <a:solidFill>
            <a:srgbClr val="009900"/>
          </a:solidFill>
        </p:spPr>
        <p:txBody>
          <a:bodyPr/>
          <a:lstStyle/>
          <a:p>
            <a:r>
              <a:rPr lang="zh-CN" altLang="en-US" smtClean="0">
                <a:solidFill>
                  <a:srgbClr val="FFFFFF"/>
                </a:solidFill>
                <a:latin typeface="华文楷体" pitchFamily="2" charset="-122"/>
                <a:ea typeface="华文楷体" pitchFamily="2" charset="-122"/>
              </a:rPr>
              <a:t>逻辑验证方法</a:t>
            </a:r>
          </a:p>
        </p:txBody>
      </p:sp>
      <p:sp>
        <p:nvSpPr>
          <p:cNvPr id="25" name="日期占位符 24"/>
          <p:cNvSpPr>
            <a:spLocks noGrp="1"/>
          </p:cNvSpPr>
          <p:nvPr>
            <p:ph type="dt" sz="half" idx="10"/>
          </p:nvPr>
        </p:nvSpPr>
        <p:spPr/>
        <p:txBody>
          <a:bodyPr/>
          <a:lstStyle/>
          <a:p>
            <a:pPr>
              <a:defRPr/>
            </a:pPr>
            <a:r>
              <a:rPr lang="en-US" altLang="zh-CN" smtClean="0"/>
              <a:t>2014-7-18 IHEP</a:t>
            </a:r>
            <a:endParaRPr lang="en-US" altLang="zh-CN"/>
          </a:p>
        </p:txBody>
      </p:sp>
      <p:sp>
        <p:nvSpPr>
          <p:cNvPr id="26" name="页脚占位符 25"/>
          <p:cNvSpPr>
            <a:spLocks noGrp="1"/>
          </p:cNvSpPr>
          <p:nvPr>
            <p:ph type="ftr" sz="quarter" idx="11"/>
          </p:nvPr>
        </p:nvSpPr>
        <p:spPr/>
        <p:txBody>
          <a:bodyPr/>
          <a:lstStyle/>
          <a:p>
            <a:pPr>
              <a:defRPr/>
            </a:pPr>
            <a:r>
              <a:rPr lang="pt-BR" altLang="zh-CN" smtClean="0"/>
              <a:t>Z.-A. LIU     EPC Seminar</a:t>
            </a:r>
            <a:endParaRPr lang="en-US" altLang="zh-CN"/>
          </a:p>
        </p:txBody>
      </p:sp>
      <p:sp>
        <p:nvSpPr>
          <p:cNvPr id="24" name="灯片编号占位符 23"/>
          <p:cNvSpPr>
            <a:spLocks noGrp="1"/>
          </p:cNvSpPr>
          <p:nvPr>
            <p:ph type="sldNum" sz="quarter" idx="12"/>
          </p:nvPr>
        </p:nvSpPr>
        <p:spPr/>
        <p:txBody>
          <a:bodyPr/>
          <a:lstStyle/>
          <a:p>
            <a:pPr>
              <a:defRPr/>
            </a:pPr>
            <a:fld id="{1B96BD8F-8835-462F-B6D1-1D90DDEBFDFD}" type="slidenum">
              <a:rPr lang="en-US" altLang="zh-CN" smtClean="0"/>
              <a:pPr>
                <a:defRPr/>
              </a:pPr>
              <a:t>96</a:t>
            </a:fld>
            <a:endParaRPr lang="en-US" altLang="zh-CN"/>
          </a:p>
        </p:txBody>
      </p:sp>
      <p:sp>
        <p:nvSpPr>
          <p:cNvPr id="34819" name="Rectangle 7"/>
          <p:cNvSpPr>
            <a:spLocks noChangeArrowheads="1"/>
          </p:cNvSpPr>
          <p:nvPr/>
        </p:nvSpPr>
        <p:spPr bwMode="auto">
          <a:xfrm>
            <a:off x="1066800" y="1905000"/>
            <a:ext cx="1219200" cy="609600"/>
          </a:xfrm>
          <a:prstGeom prst="rect">
            <a:avLst/>
          </a:prstGeom>
          <a:solidFill>
            <a:schemeClr val="bg1"/>
          </a:solidFill>
          <a:ln w="9525">
            <a:solidFill>
              <a:schemeClr val="tx1"/>
            </a:solidFill>
            <a:miter lim="800000"/>
            <a:headEnd/>
            <a:tailEnd/>
          </a:ln>
        </p:spPr>
        <p:txBody>
          <a:bodyPr wrap="none" anchor="ctr"/>
          <a:lstStyle/>
          <a:p>
            <a:pPr algn="ctr"/>
            <a:r>
              <a:rPr lang="en-US" altLang="zh-CN">
                <a:cs typeface="Arial" pitchFamily="34" charset="0"/>
              </a:rPr>
              <a:t>Event Gen.</a:t>
            </a:r>
            <a:endParaRPr lang="zh-CN" altLang="en-US">
              <a:cs typeface="Arial" pitchFamily="34" charset="0"/>
            </a:endParaRPr>
          </a:p>
          <a:p>
            <a:pPr algn="ctr"/>
            <a:r>
              <a:rPr lang="en-US" altLang="zh-CN">
                <a:cs typeface="Arial" pitchFamily="34" charset="0"/>
              </a:rPr>
              <a:t>.cxx</a:t>
            </a:r>
          </a:p>
        </p:txBody>
      </p:sp>
      <p:sp>
        <p:nvSpPr>
          <p:cNvPr id="34820" name="Rectangle 8"/>
          <p:cNvSpPr>
            <a:spLocks noChangeArrowheads="1"/>
          </p:cNvSpPr>
          <p:nvPr/>
        </p:nvSpPr>
        <p:spPr bwMode="auto">
          <a:xfrm>
            <a:off x="2590800" y="2743200"/>
            <a:ext cx="1600200" cy="685800"/>
          </a:xfrm>
          <a:prstGeom prst="rect">
            <a:avLst/>
          </a:prstGeom>
          <a:solidFill>
            <a:schemeClr val="bg1"/>
          </a:solidFill>
          <a:ln w="9525">
            <a:solidFill>
              <a:schemeClr val="tx1"/>
            </a:solidFill>
            <a:miter lim="800000"/>
            <a:headEnd/>
            <a:tailEnd/>
          </a:ln>
        </p:spPr>
        <p:txBody>
          <a:bodyPr wrap="none" anchor="ctr"/>
          <a:lstStyle/>
          <a:p>
            <a:pPr algn="ctr"/>
            <a:r>
              <a:rPr lang="en-US" altLang="zh-CN">
                <a:cs typeface="Arial" pitchFamily="34" charset="0"/>
              </a:rPr>
              <a:t>Data extraction</a:t>
            </a:r>
            <a:endParaRPr lang="zh-CN" altLang="en-US">
              <a:cs typeface="Arial" pitchFamily="34" charset="0"/>
            </a:endParaRPr>
          </a:p>
          <a:p>
            <a:pPr algn="ctr"/>
            <a:r>
              <a:rPr lang="en-US" altLang="zh-CN">
                <a:cs typeface="Arial" pitchFamily="34" charset="0"/>
              </a:rPr>
              <a:t>.C macro</a:t>
            </a:r>
          </a:p>
        </p:txBody>
      </p:sp>
      <p:sp>
        <p:nvSpPr>
          <p:cNvPr id="34821" name="Rectangle 9"/>
          <p:cNvSpPr>
            <a:spLocks noChangeArrowheads="1"/>
          </p:cNvSpPr>
          <p:nvPr/>
        </p:nvSpPr>
        <p:spPr bwMode="auto">
          <a:xfrm>
            <a:off x="2590800" y="3733800"/>
            <a:ext cx="1676400" cy="685800"/>
          </a:xfrm>
          <a:prstGeom prst="rect">
            <a:avLst/>
          </a:prstGeom>
          <a:solidFill>
            <a:schemeClr val="bg1"/>
          </a:solidFill>
          <a:ln w="9525">
            <a:solidFill>
              <a:schemeClr val="tx1"/>
            </a:solidFill>
            <a:miter lim="800000"/>
            <a:headEnd/>
            <a:tailEnd/>
          </a:ln>
        </p:spPr>
        <p:txBody>
          <a:bodyPr wrap="none" anchor="ctr"/>
          <a:lstStyle/>
          <a:p>
            <a:pPr algn="ctr"/>
            <a:r>
              <a:rPr lang="en-US" altLang="zh-CN">
                <a:cs typeface="Arial" pitchFamily="34" charset="0"/>
              </a:rPr>
              <a:t>EMC data</a:t>
            </a:r>
            <a:endParaRPr lang="zh-CN" altLang="en-US">
              <a:cs typeface="Arial" pitchFamily="34" charset="0"/>
            </a:endParaRPr>
          </a:p>
          <a:p>
            <a:pPr algn="ctr"/>
            <a:r>
              <a:rPr lang="en-US" altLang="zh-CN">
                <a:cs typeface="Arial" pitchFamily="34" charset="0"/>
              </a:rPr>
              <a:t>asic  format</a:t>
            </a:r>
            <a:endParaRPr lang="zh-CN" altLang="en-US">
              <a:cs typeface="Arial" pitchFamily="34" charset="0"/>
            </a:endParaRPr>
          </a:p>
        </p:txBody>
      </p:sp>
      <p:sp>
        <p:nvSpPr>
          <p:cNvPr id="34822" name="Rectangle 10"/>
          <p:cNvSpPr>
            <a:spLocks noChangeArrowheads="1"/>
          </p:cNvSpPr>
          <p:nvPr/>
        </p:nvSpPr>
        <p:spPr bwMode="auto">
          <a:xfrm>
            <a:off x="4648200" y="3733800"/>
            <a:ext cx="1905000" cy="685800"/>
          </a:xfrm>
          <a:prstGeom prst="rect">
            <a:avLst/>
          </a:prstGeom>
          <a:solidFill>
            <a:schemeClr val="bg1"/>
          </a:solidFill>
          <a:ln w="9525">
            <a:solidFill>
              <a:schemeClr val="tx1"/>
            </a:solidFill>
            <a:miter lim="800000"/>
            <a:headEnd/>
            <a:tailEnd/>
          </a:ln>
        </p:spPr>
        <p:txBody>
          <a:bodyPr wrap="none" anchor="ctr"/>
          <a:lstStyle/>
          <a:p>
            <a:pPr algn="ctr"/>
            <a:r>
              <a:rPr lang="en-US" altLang="zh-CN">
                <a:cs typeface="Arial" pitchFamily="34" charset="0"/>
              </a:rPr>
              <a:t>Data in/out module</a:t>
            </a:r>
            <a:endParaRPr lang="zh-CN" altLang="en-US">
              <a:cs typeface="Arial" pitchFamily="34" charset="0"/>
            </a:endParaRPr>
          </a:p>
          <a:p>
            <a:pPr algn="ctr"/>
            <a:r>
              <a:rPr lang="en-US" altLang="zh-CN">
                <a:cs typeface="Arial" pitchFamily="34" charset="0"/>
              </a:rPr>
              <a:t>.vhd</a:t>
            </a:r>
          </a:p>
        </p:txBody>
      </p:sp>
      <p:sp>
        <p:nvSpPr>
          <p:cNvPr id="34823" name="Rectangle 11"/>
          <p:cNvSpPr>
            <a:spLocks noChangeArrowheads="1"/>
          </p:cNvSpPr>
          <p:nvPr/>
        </p:nvSpPr>
        <p:spPr bwMode="auto">
          <a:xfrm>
            <a:off x="6705600" y="2819400"/>
            <a:ext cx="1905000" cy="685800"/>
          </a:xfrm>
          <a:prstGeom prst="rect">
            <a:avLst/>
          </a:prstGeom>
          <a:solidFill>
            <a:schemeClr val="bg1"/>
          </a:solidFill>
          <a:ln w="9525">
            <a:solidFill>
              <a:schemeClr val="tx1"/>
            </a:solidFill>
            <a:miter lim="800000"/>
            <a:headEnd/>
            <a:tailEnd/>
          </a:ln>
        </p:spPr>
        <p:txBody>
          <a:bodyPr wrap="none" anchor="ctr"/>
          <a:lstStyle/>
          <a:p>
            <a:pPr algn="ctr"/>
            <a:r>
              <a:rPr lang="en-US" altLang="zh-CN">
                <a:cs typeface="Arial" pitchFamily="34" charset="0"/>
              </a:rPr>
              <a:t>ClusterFinder</a:t>
            </a:r>
            <a:endParaRPr lang="zh-CN" altLang="en-US">
              <a:cs typeface="Arial" pitchFamily="34" charset="0"/>
            </a:endParaRPr>
          </a:p>
          <a:p>
            <a:pPr algn="ctr"/>
            <a:r>
              <a:rPr lang="en-US" altLang="zh-CN">
                <a:cs typeface="Arial" pitchFamily="34" charset="0"/>
              </a:rPr>
              <a:t>.vhd</a:t>
            </a:r>
          </a:p>
        </p:txBody>
      </p:sp>
      <p:sp>
        <p:nvSpPr>
          <p:cNvPr id="34824" name="Rectangle 12"/>
          <p:cNvSpPr>
            <a:spLocks noChangeArrowheads="1"/>
          </p:cNvSpPr>
          <p:nvPr/>
        </p:nvSpPr>
        <p:spPr bwMode="auto">
          <a:xfrm>
            <a:off x="457200" y="3200400"/>
            <a:ext cx="1600200" cy="685800"/>
          </a:xfrm>
          <a:prstGeom prst="rect">
            <a:avLst/>
          </a:prstGeom>
          <a:solidFill>
            <a:schemeClr val="bg1"/>
          </a:solidFill>
          <a:ln w="9525">
            <a:solidFill>
              <a:schemeClr val="tx1"/>
            </a:solidFill>
            <a:miter lim="800000"/>
            <a:headEnd/>
            <a:tailEnd/>
          </a:ln>
        </p:spPr>
        <p:txBody>
          <a:bodyPr wrap="none" anchor="ctr"/>
          <a:lstStyle/>
          <a:p>
            <a:pPr algn="ctr"/>
            <a:r>
              <a:rPr lang="en-US" altLang="zh-CN">
                <a:cs typeface="Arial" pitchFamily="34" charset="0"/>
              </a:rPr>
              <a:t>Event reco.</a:t>
            </a:r>
          </a:p>
          <a:p>
            <a:pPr algn="ctr"/>
            <a:r>
              <a:rPr lang="en-US" altLang="zh-CN">
                <a:cs typeface="Arial" pitchFamily="34" charset="0"/>
              </a:rPr>
              <a:t>.cxx</a:t>
            </a:r>
          </a:p>
        </p:txBody>
      </p:sp>
      <p:sp>
        <p:nvSpPr>
          <p:cNvPr id="34825" name="Rectangle 13"/>
          <p:cNvSpPr>
            <a:spLocks noChangeArrowheads="1"/>
          </p:cNvSpPr>
          <p:nvPr/>
        </p:nvSpPr>
        <p:spPr bwMode="auto">
          <a:xfrm>
            <a:off x="1089025" y="4775200"/>
            <a:ext cx="2133600" cy="838200"/>
          </a:xfrm>
          <a:prstGeom prst="rect">
            <a:avLst/>
          </a:prstGeom>
          <a:solidFill>
            <a:schemeClr val="bg1"/>
          </a:solidFill>
          <a:ln w="9525">
            <a:solidFill>
              <a:schemeClr val="tx1"/>
            </a:solidFill>
            <a:miter lim="800000"/>
            <a:headEnd/>
            <a:tailEnd/>
          </a:ln>
        </p:spPr>
        <p:txBody>
          <a:bodyPr wrap="none" anchor="ctr"/>
          <a:lstStyle/>
          <a:p>
            <a:pPr algn="ctr"/>
            <a:r>
              <a:rPr lang="en-US" altLang="zh-CN">
                <a:cs typeface="Arial" pitchFamily="34" charset="0"/>
              </a:rPr>
              <a:t>Result analysis</a:t>
            </a:r>
            <a:endParaRPr lang="zh-CN" altLang="en-US">
              <a:cs typeface="Arial" pitchFamily="34" charset="0"/>
            </a:endParaRPr>
          </a:p>
          <a:p>
            <a:pPr algn="ctr"/>
            <a:r>
              <a:rPr lang="en-US" altLang="zh-CN">
                <a:cs typeface="Arial" pitchFamily="34" charset="0"/>
              </a:rPr>
              <a:t>.C macro</a:t>
            </a:r>
            <a:endParaRPr lang="zh-CN" altLang="en-US">
              <a:cs typeface="Arial" pitchFamily="34" charset="0"/>
            </a:endParaRPr>
          </a:p>
        </p:txBody>
      </p:sp>
      <p:sp>
        <p:nvSpPr>
          <p:cNvPr id="34826" name="Line 14"/>
          <p:cNvSpPr>
            <a:spLocks noChangeShapeType="1"/>
          </p:cNvSpPr>
          <p:nvPr/>
        </p:nvSpPr>
        <p:spPr bwMode="auto">
          <a:xfrm>
            <a:off x="1600200" y="2514600"/>
            <a:ext cx="0" cy="685800"/>
          </a:xfrm>
          <a:prstGeom prst="line">
            <a:avLst/>
          </a:prstGeom>
          <a:noFill/>
          <a:ln w="9525">
            <a:solidFill>
              <a:schemeClr val="tx1"/>
            </a:solidFill>
            <a:round/>
            <a:headEnd/>
            <a:tailEnd type="triangle" w="med" len="med"/>
          </a:ln>
        </p:spPr>
        <p:txBody>
          <a:bodyPr/>
          <a:lstStyle/>
          <a:p>
            <a:endParaRPr lang="zh-CN" altLang="en-US"/>
          </a:p>
        </p:txBody>
      </p:sp>
      <p:sp>
        <p:nvSpPr>
          <p:cNvPr id="34827" name="Line 15"/>
          <p:cNvSpPr>
            <a:spLocks noChangeShapeType="1"/>
          </p:cNvSpPr>
          <p:nvPr/>
        </p:nvSpPr>
        <p:spPr bwMode="auto">
          <a:xfrm flipV="1">
            <a:off x="2057400" y="3048000"/>
            <a:ext cx="533400" cy="304800"/>
          </a:xfrm>
          <a:prstGeom prst="line">
            <a:avLst/>
          </a:prstGeom>
          <a:noFill/>
          <a:ln w="9525">
            <a:solidFill>
              <a:schemeClr val="tx1"/>
            </a:solidFill>
            <a:round/>
            <a:headEnd/>
            <a:tailEnd type="triangle" w="med" len="med"/>
          </a:ln>
        </p:spPr>
        <p:txBody>
          <a:bodyPr/>
          <a:lstStyle/>
          <a:p>
            <a:endParaRPr lang="zh-CN" altLang="en-US"/>
          </a:p>
        </p:txBody>
      </p:sp>
      <p:sp>
        <p:nvSpPr>
          <p:cNvPr id="34828" name="Line 16"/>
          <p:cNvSpPr>
            <a:spLocks noChangeShapeType="1"/>
          </p:cNvSpPr>
          <p:nvPr/>
        </p:nvSpPr>
        <p:spPr bwMode="auto">
          <a:xfrm>
            <a:off x="3352800" y="3429000"/>
            <a:ext cx="0" cy="304800"/>
          </a:xfrm>
          <a:prstGeom prst="line">
            <a:avLst/>
          </a:prstGeom>
          <a:noFill/>
          <a:ln w="9525">
            <a:solidFill>
              <a:schemeClr val="tx1"/>
            </a:solidFill>
            <a:round/>
            <a:headEnd/>
            <a:tailEnd type="triangle" w="med" len="med"/>
          </a:ln>
        </p:spPr>
        <p:txBody>
          <a:bodyPr/>
          <a:lstStyle/>
          <a:p>
            <a:endParaRPr lang="zh-CN" altLang="en-US"/>
          </a:p>
        </p:txBody>
      </p:sp>
      <p:sp>
        <p:nvSpPr>
          <p:cNvPr id="34829" name="Line 17"/>
          <p:cNvSpPr>
            <a:spLocks noChangeShapeType="1"/>
          </p:cNvSpPr>
          <p:nvPr/>
        </p:nvSpPr>
        <p:spPr bwMode="auto">
          <a:xfrm>
            <a:off x="4267200" y="4114800"/>
            <a:ext cx="381000" cy="0"/>
          </a:xfrm>
          <a:prstGeom prst="line">
            <a:avLst/>
          </a:prstGeom>
          <a:noFill/>
          <a:ln w="9525">
            <a:solidFill>
              <a:schemeClr val="tx1"/>
            </a:solidFill>
            <a:round/>
            <a:headEnd/>
            <a:tailEnd type="triangle" w="med" len="med"/>
          </a:ln>
        </p:spPr>
        <p:txBody>
          <a:bodyPr/>
          <a:lstStyle/>
          <a:p>
            <a:endParaRPr lang="zh-CN" altLang="en-US"/>
          </a:p>
        </p:txBody>
      </p:sp>
      <p:sp>
        <p:nvSpPr>
          <p:cNvPr id="34830" name="Line 18"/>
          <p:cNvSpPr>
            <a:spLocks noChangeShapeType="1"/>
          </p:cNvSpPr>
          <p:nvPr/>
        </p:nvSpPr>
        <p:spPr bwMode="auto">
          <a:xfrm flipH="1">
            <a:off x="6553200" y="3505200"/>
            <a:ext cx="152400" cy="228600"/>
          </a:xfrm>
          <a:prstGeom prst="line">
            <a:avLst/>
          </a:prstGeom>
          <a:noFill/>
          <a:ln w="9525">
            <a:solidFill>
              <a:schemeClr val="tx1"/>
            </a:solidFill>
            <a:round/>
            <a:headEnd/>
            <a:tailEnd type="triangle" w="med" len="med"/>
          </a:ln>
        </p:spPr>
        <p:txBody>
          <a:bodyPr/>
          <a:lstStyle/>
          <a:p>
            <a:endParaRPr lang="zh-CN" altLang="en-US"/>
          </a:p>
        </p:txBody>
      </p:sp>
      <p:sp>
        <p:nvSpPr>
          <p:cNvPr id="34831" name="Line 19"/>
          <p:cNvSpPr>
            <a:spLocks noChangeShapeType="1"/>
          </p:cNvSpPr>
          <p:nvPr/>
        </p:nvSpPr>
        <p:spPr bwMode="auto">
          <a:xfrm flipH="1">
            <a:off x="3200400" y="4419600"/>
            <a:ext cx="1524000" cy="381000"/>
          </a:xfrm>
          <a:prstGeom prst="line">
            <a:avLst/>
          </a:prstGeom>
          <a:noFill/>
          <a:ln w="9525">
            <a:solidFill>
              <a:schemeClr val="tx1"/>
            </a:solidFill>
            <a:round/>
            <a:headEnd/>
            <a:tailEnd type="triangle" w="med" len="med"/>
          </a:ln>
        </p:spPr>
        <p:txBody>
          <a:bodyPr/>
          <a:lstStyle/>
          <a:p>
            <a:endParaRPr lang="zh-CN" altLang="en-US"/>
          </a:p>
        </p:txBody>
      </p:sp>
      <p:sp>
        <p:nvSpPr>
          <p:cNvPr id="34832" name="Rectangle 20"/>
          <p:cNvSpPr>
            <a:spLocks noChangeArrowheads="1"/>
          </p:cNvSpPr>
          <p:nvPr/>
        </p:nvSpPr>
        <p:spPr bwMode="auto">
          <a:xfrm>
            <a:off x="381000" y="1752600"/>
            <a:ext cx="4038600" cy="3886200"/>
          </a:xfrm>
          <a:prstGeom prst="rect">
            <a:avLst/>
          </a:prstGeom>
          <a:noFill/>
          <a:ln w="38100">
            <a:solidFill>
              <a:srgbClr val="000080"/>
            </a:solidFill>
            <a:prstDash val="sysDot"/>
            <a:miter lim="800000"/>
            <a:headEnd/>
            <a:tailEnd/>
          </a:ln>
        </p:spPr>
        <p:txBody>
          <a:bodyPr wrap="none" anchor="ctr"/>
          <a:lstStyle/>
          <a:p>
            <a:endParaRPr lang="zh-CN" altLang="en-US"/>
          </a:p>
        </p:txBody>
      </p:sp>
      <p:sp>
        <p:nvSpPr>
          <p:cNvPr id="34833" name="Rectangle 21"/>
          <p:cNvSpPr>
            <a:spLocks noChangeArrowheads="1"/>
          </p:cNvSpPr>
          <p:nvPr/>
        </p:nvSpPr>
        <p:spPr bwMode="auto">
          <a:xfrm>
            <a:off x="4572000" y="1752600"/>
            <a:ext cx="4191000" cy="3124200"/>
          </a:xfrm>
          <a:prstGeom prst="rect">
            <a:avLst/>
          </a:prstGeom>
          <a:noFill/>
          <a:ln w="38100">
            <a:solidFill>
              <a:srgbClr val="FF0000"/>
            </a:solidFill>
            <a:prstDash val="sysDot"/>
            <a:miter lim="800000"/>
            <a:headEnd/>
            <a:tailEnd/>
          </a:ln>
        </p:spPr>
        <p:txBody>
          <a:bodyPr wrap="none" anchor="ctr"/>
          <a:lstStyle/>
          <a:p>
            <a:endParaRPr lang="zh-CN" altLang="en-US"/>
          </a:p>
        </p:txBody>
      </p:sp>
      <p:sp>
        <p:nvSpPr>
          <p:cNvPr id="34834" name="Rectangle 22"/>
          <p:cNvSpPr>
            <a:spLocks noChangeArrowheads="1"/>
          </p:cNvSpPr>
          <p:nvPr/>
        </p:nvSpPr>
        <p:spPr bwMode="auto">
          <a:xfrm>
            <a:off x="6705600" y="4114800"/>
            <a:ext cx="1905000" cy="685800"/>
          </a:xfrm>
          <a:prstGeom prst="rect">
            <a:avLst/>
          </a:prstGeom>
          <a:solidFill>
            <a:schemeClr val="bg1"/>
          </a:solidFill>
          <a:ln w="9525">
            <a:solidFill>
              <a:schemeClr val="tx1"/>
            </a:solidFill>
            <a:miter lim="800000"/>
            <a:headEnd/>
            <a:tailEnd/>
          </a:ln>
        </p:spPr>
        <p:txBody>
          <a:bodyPr wrap="none" anchor="ctr"/>
          <a:lstStyle/>
          <a:p>
            <a:pPr algn="ctr"/>
            <a:r>
              <a:rPr lang="en-US" altLang="zh-CN">
                <a:cs typeface="Arial" pitchFamily="34" charset="0"/>
              </a:rPr>
              <a:t>Run Par. Statistic</a:t>
            </a:r>
            <a:endParaRPr lang="zh-CN" altLang="en-US">
              <a:cs typeface="Arial" pitchFamily="34" charset="0"/>
            </a:endParaRPr>
          </a:p>
          <a:p>
            <a:pPr algn="ctr"/>
            <a:r>
              <a:rPr lang="en-US" altLang="zh-CN">
                <a:cs typeface="Arial" pitchFamily="34" charset="0"/>
              </a:rPr>
              <a:t>.vhd</a:t>
            </a:r>
          </a:p>
        </p:txBody>
      </p:sp>
      <p:sp>
        <p:nvSpPr>
          <p:cNvPr id="34835" name="Line 23"/>
          <p:cNvSpPr>
            <a:spLocks noChangeShapeType="1"/>
          </p:cNvSpPr>
          <p:nvPr/>
        </p:nvSpPr>
        <p:spPr bwMode="auto">
          <a:xfrm>
            <a:off x="7620000" y="3505200"/>
            <a:ext cx="0" cy="609600"/>
          </a:xfrm>
          <a:prstGeom prst="line">
            <a:avLst/>
          </a:prstGeom>
          <a:noFill/>
          <a:ln w="9525">
            <a:solidFill>
              <a:schemeClr val="tx1"/>
            </a:solidFill>
            <a:round/>
            <a:headEnd/>
            <a:tailEnd type="triangle" w="med" len="med"/>
          </a:ln>
        </p:spPr>
        <p:txBody>
          <a:bodyPr/>
          <a:lstStyle/>
          <a:p>
            <a:endParaRPr lang="zh-CN" altLang="en-US"/>
          </a:p>
        </p:txBody>
      </p:sp>
      <p:sp>
        <p:nvSpPr>
          <p:cNvPr id="34836" name="Text Box 24"/>
          <p:cNvSpPr txBox="1">
            <a:spLocks noChangeArrowheads="1"/>
          </p:cNvSpPr>
          <p:nvPr/>
        </p:nvSpPr>
        <p:spPr bwMode="auto">
          <a:xfrm>
            <a:off x="441325" y="3956050"/>
            <a:ext cx="1828800" cy="822325"/>
          </a:xfrm>
          <a:prstGeom prst="rect">
            <a:avLst/>
          </a:prstGeom>
          <a:noFill/>
          <a:ln w="9525">
            <a:noFill/>
            <a:miter lim="800000"/>
            <a:headEnd/>
            <a:tailEnd/>
          </a:ln>
        </p:spPr>
        <p:txBody>
          <a:bodyPr>
            <a:spAutoFit/>
          </a:bodyPr>
          <a:lstStyle/>
          <a:p>
            <a:r>
              <a:rPr lang="en-US" altLang="zh-CN" sz="2400">
                <a:cs typeface="Arial" pitchFamily="34" charset="0"/>
              </a:rPr>
              <a:t>PandaRoot</a:t>
            </a:r>
          </a:p>
          <a:p>
            <a:r>
              <a:rPr lang="en-US" altLang="zh-CN" sz="2400">
                <a:cs typeface="Arial" pitchFamily="34" charset="0"/>
              </a:rPr>
              <a:t>framework</a:t>
            </a:r>
          </a:p>
        </p:txBody>
      </p:sp>
      <p:sp>
        <p:nvSpPr>
          <p:cNvPr id="34837" name="Text Box 25"/>
          <p:cNvSpPr txBox="1">
            <a:spLocks noChangeArrowheads="1"/>
          </p:cNvSpPr>
          <p:nvPr/>
        </p:nvSpPr>
        <p:spPr bwMode="auto">
          <a:xfrm>
            <a:off x="4648200" y="2149475"/>
            <a:ext cx="1828800" cy="822325"/>
          </a:xfrm>
          <a:prstGeom prst="rect">
            <a:avLst/>
          </a:prstGeom>
          <a:noFill/>
          <a:ln w="9525">
            <a:noFill/>
            <a:miter lim="800000"/>
            <a:headEnd/>
            <a:tailEnd/>
          </a:ln>
        </p:spPr>
        <p:txBody>
          <a:bodyPr>
            <a:spAutoFit/>
          </a:bodyPr>
          <a:lstStyle/>
          <a:p>
            <a:r>
              <a:rPr lang="en-US" altLang="zh-CN" sz="2400">
                <a:cs typeface="Arial" pitchFamily="34" charset="0"/>
              </a:rPr>
              <a:t>ISE and ModelSim</a:t>
            </a:r>
          </a:p>
        </p:txBody>
      </p:sp>
      <p:sp>
        <p:nvSpPr>
          <p:cNvPr id="34838" name="Text Box 26"/>
          <p:cNvSpPr txBox="1">
            <a:spLocks noChangeArrowheads="1"/>
          </p:cNvSpPr>
          <p:nvPr/>
        </p:nvSpPr>
        <p:spPr bwMode="auto">
          <a:xfrm>
            <a:off x="2574925" y="1820863"/>
            <a:ext cx="1916113" cy="584200"/>
          </a:xfrm>
          <a:prstGeom prst="rect">
            <a:avLst/>
          </a:prstGeom>
          <a:noFill/>
          <a:ln w="9525">
            <a:noFill/>
            <a:miter lim="800000"/>
            <a:headEnd/>
            <a:tailEnd/>
          </a:ln>
        </p:spPr>
        <p:txBody>
          <a:bodyPr wrap="none">
            <a:spAutoFit/>
          </a:bodyPr>
          <a:lstStyle/>
          <a:p>
            <a:r>
              <a:rPr lang="en-US" altLang="zh-CN" sz="3200">
                <a:solidFill>
                  <a:srgbClr val="000099"/>
                </a:solidFill>
                <a:cs typeface="Arial" pitchFamily="34" charset="0"/>
              </a:rPr>
              <a:t>Software</a:t>
            </a:r>
            <a:endParaRPr lang="zh-CN" altLang="en-US" sz="3200">
              <a:solidFill>
                <a:srgbClr val="000099"/>
              </a:solidFill>
              <a:cs typeface="Arial" pitchFamily="34" charset="0"/>
            </a:endParaRPr>
          </a:p>
        </p:txBody>
      </p:sp>
      <p:sp>
        <p:nvSpPr>
          <p:cNvPr id="34839" name="Text Box 27"/>
          <p:cNvSpPr txBox="1">
            <a:spLocks noChangeArrowheads="1"/>
          </p:cNvSpPr>
          <p:nvPr/>
        </p:nvSpPr>
        <p:spPr bwMode="auto">
          <a:xfrm>
            <a:off x="6688138" y="1828800"/>
            <a:ext cx="2054225" cy="584200"/>
          </a:xfrm>
          <a:prstGeom prst="rect">
            <a:avLst/>
          </a:prstGeom>
          <a:noFill/>
          <a:ln w="9525">
            <a:noFill/>
            <a:miter lim="800000"/>
            <a:headEnd/>
            <a:tailEnd/>
          </a:ln>
        </p:spPr>
        <p:txBody>
          <a:bodyPr wrap="none">
            <a:spAutoFit/>
          </a:bodyPr>
          <a:lstStyle/>
          <a:p>
            <a:r>
              <a:rPr lang="en-US" altLang="zh-CN" sz="3200">
                <a:solidFill>
                  <a:srgbClr val="FF0000"/>
                </a:solidFill>
                <a:cs typeface="Arial" pitchFamily="34" charset="0"/>
              </a:rPr>
              <a:t>Hardware</a:t>
            </a:r>
            <a:endParaRPr lang="zh-CN" altLang="en-US" sz="3200">
              <a:solidFill>
                <a:srgbClr val="FF0000"/>
              </a:solidFill>
              <a:cs typeface="Arial" pitchFamily="34" charset="0"/>
            </a:endParaRPr>
          </a:p>
        </p:txBody>
      </p:sp>
    </p:spTree>
    <p:extLst>
      <p:ext uri="{BB962C8B-B14F-4D97-AF65-F5344CB8AC3E}">
        <p14:creationId xmlns:p14="http://schemas.microsoft.com/office/powerpoint/2010/main" val="489530516"/>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a:xfrm>
            <a:off x="457200" y="0"/>
            <a:ext cx="4343400" cy="762000"/>
          </a:xfrm>
          <a:solidFill>
            <a:srgbClr val="009900"/>
          </a:solidFill>
        </p:spPr>
        <p:txBody>
          <a:bodyPr/>
          <a:lstStyle/>
          <a:p>
            <a:r>
              <a:rPr lang="zh-CN" altLang="en-US" smtClean="0">
                <a:solidFill>
                  <a:srgbClr val="FFFFFF"/>
                </a:solidFill>
                <a:latin typeface="华文楷体" pitchFamily="2" charset="-122"/>
                <a:ea typeface="华文楷体" pitchFamily="2" charset="-122"/>
              </a:rPr>
              <a:t>测试系统</a:t>
            </a:r>
          </a:p>
        </p:txBody>
      </p:sp>
      <p:sp>
        <p:nvSpPr>
          <p:cNvPr id="21" name="日期占位符 20"/>
          <p:cNvSpPr>
            <a:spLocks noGrp="1"/>
          </p:cNvSpPr>
          <p:nvPr>
            <p:ph type="dt" sz="half" idx="10"/>
          </p:nvPr>
        </p:nvSpPr>
        <p:spPr/>
        <p:txBody>
          <a:bodyPr/>
          <a:lstStyle/>
          <a:p>
            <a:r>
              <a:rPr lang="en-US" altLang="zh-CN" smtClean="0"/>
              <a:t>2014-7-18 IHEP</a:t>
            </a:r>
            <a:endParaRPr lang="en-US"/>
          </a:p>
        </p:txBody>
      </p:sp>
      <p:sp>
        <p:nvSpPr>
          <p:cNvPr id="22" name="页脚占位符 21"/>
          <p:cNvSpPr>
            <a:spLocks noGrp="1"/>
          </p:cNvSpPr>
          <p:nvPr>
            <p:ph type="ftr" sz="quarter" idx="11"/>
          </p:nvPr>
        </p:nvSpPr>
        <p:spPr/>
        <p:txBody>
          <a:bodyPr/>
          <a:lstStyle/>
          <a:p>
            <a:r>
              <a:rPr lang="pt-BR" altLang="zh-CN" smtClean="0"/>
              <a:t>Z.-A. LIU     EPC Seminar</a:t>
            </a:r>
            <a:endParaRPr lang="en-US"/>
          </a:p>
        </p:txBody>
      </p:sp>
      <p:sp>
        <p:nvSpPr>
          <p:cNvPr id="20" name="灯片编号占位符 19"/>
          <p:cNvSpPr>
            <a:spLocks noGrp="1"/>
          </p:cNvSpPr>
          <p:nvPr>
            <p:ph type="sldNum" sz="quarter" idx="12"/>
          </p:nvPr>
        </p:nvSpPr>
        <p:spPr/>
        <p:txBody>
          <a:bodyPr/>
          <a:lstStyle/>
          <a:p>
            <a:fld id="{B6F15528-21DE-4FAA-801E-634DDDAF4B2B}" type="slidenum">
              <a:rPr lang="en-US" smtClean="0"/>
              <a:pPr/>
              <a:t>97</a:t>
            </a:fld>
            <a:endParaRPr lang="en-US"/>
          </a:p>
        </p:txBody>
      </p:sp>
      <p:pic>
        <p:nvPicPr>
          <p:cNvPr id="40963" name="Picture 25" descr="Copy of IMG_2270"/>
          <p:cNvPicPr>
            <a:picLocks noChangeAspect="1" noChangeArrowheads="1"/>
          </p:cNvPicPr>
          <p:nvPr/>
        </p:nvPicPr>
        <p:blipFill>
          <a:blip r:embed="rId3"/>
          <a:srcRect/>
          <a:stretch>
            <a:fillRect/>
          </a:stretch>
        </p:blipFill>
        <p:spPr bwMode="auto">
          <a:xfrm>
            <a:off x="6243638" y="1700213"/>
            <a:ext cx="2109787" cy="3095625"/>
          </a:xfrm>
          <a:prstGeom prst="rect">
            <a:avLst/>
          </a:prstGeom>
          <a:noFill/>
          <a:ln w="9525">
            <a:noFill/>
            <a:miter lim="800000"/>
            <a:headEnd/>
            <a:tailEnd/>
          </a:ln>
        </p:spPr>
      </p:pic>
      <p:pic>
        <p:nvPicPr>
          <p:cNvPr id="40964" name="Picture 31" descr="Copper"/>
          <p:cNvPicPr>
            <a:picLocks noChangeAspect="1" noChangeArrowheads="1"/>
          </p:cNvPicPr>
          <p:nvPr/>
        </p:nvPicPr>
        <p:blipFill>
          <a:blip r:embed="rId4"/>
          <a:srcRect/>
          <a:stretch>
            <a:fillRect/>
          </a:stretch>
        </p:blipFill>
        <p:spPr bwMode="auto">
          <a:xfrm>
            <a:off x="554038" y="1447800"/>
            <a:ext cx="3529012" cy="3213100"/>
          </a:xfrm>
          <a:prstGeom prst="rect">
            <a:avLst/>
          </a:prstGeom>
          <a:noFill/>
          <a:ln w="9525">
            <a:noFill/>
            <a:miter lim="800000"/>
            <a:headEnd/>
            <a:tailEnd/>
          </a:ln>
        </p:spPr>
      </p:pic>
      <p:sp>
        <p:nvSpPr>
          <p:cNvPr id="40965" name="computr2"/>
          <p:cNvSpPr>
            <a:spLocks noEditPoints="1" noChangeArrowheads="1"/>
          </p:cNvSpPr>
          <p:nvPr/>
        </p:nvSpPr>
        <p:spPr bwMode="auto">
          <a:xfrm>
            <a:off x="6459538" y="609600"/>
            <a:ext cx="1206500" cy="904875"/>
          </a:xfrm>
          <a:custGeom>
            <a:avLst/>
            <a:gdLst>
              <a:gd name="T0" fmla="*/ 603250 w 21600"/>
              <a:gd name="T1" fmla="*/ 0 h 21600"/>
              <a:gd name="T2" fmla="*/ 603250 w 21600"/>
              <a:gd name="T3" fmla="*/ 904875 h 21600"/>
              <a:gd name="T4" fmla="*/ 967769 w 21600"/>
              <a:gd name="T5" fmla="*/ 0 h 21600"/>
              <a:gd name="T6" fmla="*/ 238731 w 21600"/>
              <a:gd name="T7" fmla="*/ 0 h 21600"/>
              <a:gd name="T8" fmla="*/ 238731 w 21600"/>
              <a:gd name="T9" fmla="*/ 487250 h 21600"/>
              <a:gd name="T10" fmla="*/ 967769 w 21600"/>
              <a:gd name="T11" fmla="*/ 487250 h 21600"/>
              <a:gd name="T12" fmla="*/ 238731 w 21600"/>
              <a:gd name="T13" fmla="*/ 243646 h 21600"/>
              <a:gd name="T14" fmla="*/ 967769 w 21600"/>
              <a:gd name="T15" fmla="*/ 243646 h 21600"/>
              <a:gd name="T16" fmla="*/ 1051666 w 21600"/>
              <a:gd name="T17" fmla="*/ 661271 h 21600"/>
              <a:gd name="T18" fmla="*/ 154834 w 21600"/>
              <a:gd name="T19" fmla="*/ 661271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rgbClr val="66CCFF"/>
          </a:solidFill>
          <a:ln w="19050">
            <a:solidFill>
              <a:srgbClr val="000000"/>
            </a:solidFill>
            <a:miter lim="800000"/>
            <a:headEnd/>
            <a:tailEnd/>
          </a:ln>
          <a:effectLst>
            <a:outerShdw dist="35921" dir="2700000" algn="ctr" rotWithShape="0">
              <a:srgbClr val="808080"/>
            </a:outerShdw>
          </a:effectLst>
        </p:spPr>
        <p:txBody>
          <a:bodyPr/>
          <a:lstStyle/>
          <a:p>
            <a:endParaRPr lang="zh-CN" altLang="en-US"/>
          </a:p>
        </p:txBody>
      </p:sp>
      <p:sp>
        <p:nvSpPr>
          <p:cNvPr id="40966" name="Text Box 34"/>
          <p:cNvSpPr txBox="1">
            <a:spLocks noChangeArrowheads="1"/>
          </p:cNvSpPr>
          <p:nvPr/>
        </p:nvSpPr>
        <p:spPr bwMode="auto">
          <a:xfrm>
            <a:off x="7539038" y="833438"/>
            <a:ext cx="1195387" cy="369887"/>
          </a:xfrm>
          <a:prstGeom prst="rect">
            <a:avLst/>
          </a:prstGeom>
          <a:noFill/>
          <a:ln w="9525">
            <a:noFill/>
            <a:miter lim="800000"/>
            <a:headEnd/>
            <a:tailEnd/>
          </a:ln>
        </p:spPr>
        <p:txBody>
          <a:bodyPr wrap="none">
            <a:spAutoFit/>
          </a:bodyPr>
          <a:lstStyle/>
          <a:p>
            <a:r>
              <a:rPr lang="en-US" altLang="zh-CN"/>
              <a:t>NFS Server</a:t>
            </a:r>
          </a:p>
        </p:txBody>
      </p:sp>
      <p:sp>
        <p:nvSpPr>
          <p:cNvPr id="40967" name="Line 35"/>
          <p:cNvSpPr>
            <a:spLocks noChangeShapeType="1"/>
          </p:cNvSpPr>
          <p:nvPr/>
        </p:nvSpPr>
        <p:spPr bwMode="auto">
          <a:xfrm>
            <a:off x="3792538" y="2239963"/>
            <a:ext cx="2836862" cy="222250"/>
          </a:xfrm>
          <a:prstGeom prst="line">
            <a:avLst/>
          </a:prstGeom>
          <a:noFill/>
          <a:ln w="28575">
            <a:solidFill>
              <a:srgbClr val="FF0000"/>
            </a:solidFill>
            <a:round/>
            <a:headEnd/>
            <a:tailEnd type="triangle" w="med" len="med"/>
          </a:ln>
        </p:spPr>
        <p:txBody>
          <a:bodyPr/>
          <a:lstStyle/>
          <a:p>
            <a:endParaRPr lang="zh-CN" altLang="en-US"/>
          </a:p>
        </p:txBody>
      </p:sp>
      <p:sp>
        <p:nvSpPr>
          <p:cNvPr id="40968" name="Text Box 36"/>
          <p:cNvSpPr txBox="1">
            <a:spLocks noChangeArrowheads="1"/>
          </p:cNvSpPr>
          <p:nvPr/>
        </p:nvSpPr>
        <p:spPr bwMode="auto">
          <a:xfrm>
            <a:off x="841375" y="3895725"/>
            <a:ext cx="933450" cy="369888"/>
          </a:xfrm>
          <a:prstGeom prst="rect">
            <a:avLst/>
          </a:prstGeom>
          <a:solidFill>
            <a:schemeClr val="bg1"/>
          </a:solidFill>
          <a:ln w="9525">
            <a:noFill/>
            <a:miter lim="800000"/>
            <a:headEnd/>
            <a:tailEnd/>
          </a:ln>
        </p:spPr>
        <p:txBody>
          <a:bodyPr wrap="none">
            <a:spAutoFit/>
          </a:bodyPr>
          <a:lstStyle/>
          <a:p>
            <a:r>
              <a:rPr lang="en-US" altLang="zh-CN"/>
              <a:t>COPPER</a:t>
            </a:r>
          </a:p>
        </p:txBody>
      </p:sp>
      <p:sp>
        <p:nvSpPr>
          <p:cNvPr id="40969" name="Line 37"/>
          <p:cNvSpPr>
            <a:spLocks noChangeShapeType="1"/>
          </p:cNvSpPr>
          <p:nvPr/>
        </p:nvSpPr>
        <p:spPr bwMode="auto">
          <a:xfrm flipV="1">
            <a:off x="3794125" y="2614613"/>
            <a:ext cx="2911475" cy="200025"/>
          </a:xfrm>
          <a:prstGeom prst="line">
            <a:avLst/>
          </a:prstGeom>
          <a:noFill/>
          <a:ln w="28575">
            <a:solidFill>
              <a:srgbClr val="FF0000"/>
            </a:solidFill>
            <a:round/>
            <a:headEnd/>
            <a:tailEnd type="triangle" w="med" len="med"/>
          </a:ln>
        </p:spPr>
        <p:txBody>
          <a:bodyPr/>
          <a:lstStyle/>
          <a:p>
            <a:endParaRPr lang="zh-CN" altLang="en-US"/>
          </a:p>
        </p:txBody>
      </p:sp>
      <p:sp>
        <p:nvSpPr>
          <p:cNvPr id="40970" name="Text Box 39"/>
          <p:cNvSpPr txBox="1">
            <a:spLocks noChangeArrowheads="1"/>
          </p:cNvSpPr>
          <p:nvPr/>
        </p:nvSpPr>
        <p:spPr bwMode="auto">
          <a:xfrm>
            <a:off x="3048000" y="841375"/>
            <a:ext cx="1195388" cy="369888"/>
          </a:xfrm>
          <a:prstGeom prst="rect">
            <a:avLst/>
          </a:prstGeom>
          <a:noFill/>
          <a:ln w="9525">
            <a:noFill/>
            <a:miter lim="800000"/>
            <a:headEnd/>
            <a:tailEnd/>
          </a:ln>
        </p:spPr>
        <p:txBody>
          <a:bodyPr wrap="none">
            <a:spAutoFit/>
          </a:bodyPr>
          <a:lstStyle/>
          <a:p>
            <a:r>
              <a:rPr lang="en-US" altLang="zh-CN"/>
              <a:t>NFS Server</a:t>
            </a:r>
          </a:p>
        </p:txBody>
      </p:sp>
      <p:sp>
        <p:nvSpPr>
          <p:cNvPr id="40971" name="Line 41"/>
          <p:cNvSpPr>
            <a:spLocks noChangeShapeType="1"/>
          </p:cNvSpPr>
          <p:nvPr/>
        </p:nvSpPr>
        <p:spPr bwMode="auto">
          <a:xfrm flipH="1">
            <a:off x="2209800" y="1135063"/>
            <a:ext cx="1296988" cy="693737"/>
          </a:xfrm>
          <a:prstGeom prst="line">
            <a:avLst/>
          </a:prstGeom>
          <a:noFill/>
          <a:ln w="28575">
            <a:solidFill>
              <a:srgbClr val="FF0000"/>
            </a:solidFill>
            <a:round/>
            <a:headEnd/>
            <a:tailEnd type="triangle" w="med" len="med"/>
          </a:ln>
        </p:spPr>
        <p:txBody>
          <a:bodyPr/>
          <a:lstStyle/>
          <a:p>
            <a:endParaRPr lang="zh-CN" altLang="en-US"/>
          </a:p>
        </p:txBody>
      </p:sp>
      <p:sp>
        <p:nvSpPr>
          <p:cNvPr id="40972" name="Line 42"/>
          <p:cNvSpPr>
            <a:spLocks noChangeShapeType="1"/>
          </p:cNvSpPr>
          <p:nvPr/>
        </p:nvSpPr>
        <p:spPr bwMode="auto">
          <a:xfrm flipV="1">
            <a:off x="6858000" y="1371600"/>
            <a:ext cx="460375" cy="935038"/>
          </a:xfrm>
          <a:prstGeom prst="line">
            <a:avLst/>
          </a:prstGeom>
          <a:noFill/>
          <a:ln w="28575">
            <a:solidFill>
              <a:srgbClr val="FF0000"/>
            </a:solidFill>
            <a:round/>
            <a:headEnd/>
            <a:tailEnd type="triangle" w="med" len="med"/>
          </a:ln>
        </p:spPr>
        <p:txBody>
          <a:bodyPr/>
          <a:lstStyle/>
          <a:p>
            <a:endParaRPr lang="zh-CN" altLang="en-US"/>
          </a:p>
        </p:txBody>
      </p:sp>
      <p:sp>
        <p:nvSpPr>
          <p:cNvPr id="40973" name="Rectangle 44"/>
          <p:cNvSpPr>
            <a:spLocks noChangeArrowheads="1"/>
          </p:cNvSpPr>
          <p:nvPr/>
        </p:nvSpPr>
        <p:spPr bwMode="auto">
          <a:xfrm>
            <a:off x="625475" y="1878013"/>
            <a:ext cx="1584325" cy="720725"/>
          </a:xfrm>
          <a:prstGeom prst="rect">
            <a:avLst/>
          </a:prstGeom>
          <a:solidFill>
            <a:schemeClr val="tx1">
              <a:alpha val="50195"/>
            </a:schemeClr>
          </a:solidFill>
          <a:ln w="57150">
            <a:solidFill>
              <a:srgbClr val="00FFFF"/>
            </a:solidFill>
            <a:miter lim="800000"/>
            <a:headEnd/>
            <a:tailEnd/>
          </a:ln>
        </p:spPr>
        <p:txBody>
          <a:bodyPr wrap="none" anchor="ctr"/>
          <a:lstStyle/>
          <a:p>
            <a:pPr algn="ctr" eaLnBrk="0" hangingPunct="0"/>
            <a:r>
              <a:rPr kumimoji="1" lang="en-US" altLang="ja-JP" sz="2500">
                <a:solidFill>
                  <a:srgbClr val="00FFFF"/>
                </a:solidFill>
                <a:latin typeface="Century Gothic" pitchFamily="34" charset="0"/>
              </a:rPr>
              <a:t> PMC CPU</a:t>
            </a:r>
          </a:p>
        </p:txBody>
      </p:sp>
      <p:sp>
        <p:nvSpPr>
          <p:cNvPr id="40974" name="Rectangle 45"/>
          <p:cNvSpPr>
            <a:spLocks noChangeArrowheads="1"/>
          </p:cNvSpPr>
          <p:nvPr/>
        </p:nvSpPr>
        <p:spPr bwMode="auto">
          <a:xfrm>
            <a:off x="2282825" y="1951038"/>
            <a:ext cx="1511300" cy="576262"/>
          </a:xfrm>
          <a:prstGeom prst="rect">
            <a:avLst/>
          </a:prstGeom>
          <a:solidFill>
            <a:schemeClr val="tx1">
              <a:alpha val="50195"/>
            </a:schemeClr>
          </a:solidFill>
          <a:ln w="57150">
            <a:solidFill>
              <a:srgbClr val="FF6600"/>
            </a:solidFill>
            <a:miter lim="800000"/>
            <a:headEnd/>
            <a:tailEnd/>
          </a:ln>
        </p:spPr>
        <p:txBody>
          <a:bodyPr wrap="none" anchor="ctr"/>
          <a:lstStyle/>
          <a:p>
            <a:pPr algn="ctr" eaLnBrk="0" hangingPunct="0"/>
            <a:r>
              <a:rPr kumimoji="1" lang="en-US" altLang="ja-JP">
                <a:solidFill>
                  <a:srgbClr val="FFC000"/>
                </a:solidFill>
              </a:rPr>
              <a:t>FINESSE</a:t>
            </a:r>
          </a:p>
        </p:txBody>
      </p:sp>
      <p:sp>
        <p:nvSpPr>
          <p:cNvPr id="40975" name="Rectangle 46"/>
          <p:cNvSpPr>
            <a:spLocks noChangeArrowheads="1"/>
          </p:cNvSpPr>
          <p:nvPr/>
        </p:nvSpPr>
        <p:spPr bwMode="auto">
          <a:xfrm>
            <a:off x="2282825" y="2527300"/>
            <a:ext cx="1511300" cy="576263"/>
          </a:xfrm>
          <a:prstGeom prst="rect">
            <a:avLst/>
          </a:prstGeom>
          <a:solidFill>
            <a:schemeClr val="tx1">
              <a:alpha val="50195"/>
            </a:schemeClr>
          </a:solidFill>
          <a:ln w="57150">
            <a:solidFill>
              <a:srgbClr val="FF6600"/>
            </a:solidFill>
            <a:miter lim="800000"/>
            <a:headEnd/>
            <a:tailEnd/>
          </a:ln>
        </p:spPr>
        <p:txBody>
          <a:bodyPr wrap="none" anchor="ctr"/>
          <a:lstStyle/>
          <a:p>
            <a:pPr algn="ctr" eaLnBrk="0" hangingPunct="0"/>
            <a:r>
              <a:rPr kumimoji="1" lang="en-US" altLang="ja-JP">
                <a:solidFill>
                  <a:srgbClr val="FFC000"/>
                </a:solidFill>
              </a:rPr>
              <a:t>FINESSE</a:t>
            </a:r>
          </a:p>
        </p:txBody>
      </p:sp>
      <p:sp>
        <p:nvSpPr>
          <p:cNvPr id="40976" name="Rectangle 47"/>
          <p:cNvSpPr>
            <a:spLocks noChangeArrowheads="1"/>
          </p:cNvSpPr>
          <p:nvPr/>
        </p:nvSpPr>
        <p:spPr bwMode="auto">
          <a:xfrm>
            <a:off x="2282825" y="3103563"/>
            <a:ext cx="1511300" cy="576262"/>
          </a:xfrm>
          <a:prstGeom prst="rect">
            <a:avLst/>
          </a:prstGeom>
          <a:solidFill>
            <a:schemeClr val="tx1">
              <a:alpha val="50195"/>
            </a:schemeClr>
          </a:solidFill>
          <a:ln w="57150">
            <a:solidFill>
              <a:srgbClr val="FF6600"/>
            </a:solidFill>
            <a:miter lim="800000"/>
            <a:headEnd/>
            <a:tailEnd/>
          </a:ln>
        </p:spPr>
        <p:txBody>
          <a:bodyPr wrap="none" anchor="ctr"/>
          <a:lstStyle/>
          <a:p>
            <a:pPr algn="ctr" eaLnBrk="0" hangingPunct="0"/>
            <a:r>
              <a:rPr kumimoji="1" lang="en-US" altLang="ja-JP">
                <a:solidFill>
                  <a:srgbClr val="FFC000"/>
                </a:solidFill>
              </a:rPr>
              <a:t>FINESSE</a:t>
            </a:r>
          </a:p>
        </p:txBody>
      </p:sp>
      <p:sp>
        <p:nvSpPr>
          <p:cNvPr id="40977" name="Rectangle 48"/>
          <p:cNvSpPr>
            <a:spLocks noChangeArrowheads="1"/>
          </p:cNvSpPr>
          <p:nvPr/>
        </p:nvSpPr>
        <p:spPr bwMode="auto">
          <a:xfrm>
            <a:off x="2282825" y="3679825"/>
            <a:ext cx="1511300" cy="576263"/>
          </a:xfrm>
          <a:prstGeom prst="rect">
            <a:avLst/>
          </a:prstGeom>
          <a:solidFill>
            <a:schemeClr val="tx1">
              <a:alpha val="50195"/>
            </a:schemeClr>
          </a:solidFill>
          <a:ln w="57150">
            <a:solidFill>
              <a:srgbClr val="FF6600"/>
            </a:solidFill>
            <a:miter lim="800000"/>
            <a:headEnd/>
            <a:tailEnd/>
          </a:ln>
        </p:spPr>
        <p:txBody>
          <a:bodyPr wrap="none" anchor="ctr"/>
          <a:lstStyle/>
          <a:p>
            <a:pPr algn="ctr" eaLnBrk="0" hangingPunct="0"/>
            <a:r>
              <a:rPr kumimoji="1" lang="en-US" altLang="ja-JP">
                <a:solidFill>
                  <a:srgbClr val="FFC000"/>
                </a:solidFill>
              </a:rPr>
              <a:t>FINESSE</a:t>
            </a:r>
          </a:p>
        </p:txBody>
      </p:sp>
      <p:sp>
        <p:nvSpPr>
          <p:cNvPr id="4097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graphicFrame>
        <p:nvGraphicFramePr>
          <p:cNvPr id="40979" name="Object 1"/>
          <p:cNvGraphicFramePr>
            <a:graphicFrameLocks noChangeAspect="1"/>
          </p:cNvGraphicFramePr>
          <p:nvPr/>
        </p:nvGraphicFramePr>
        <p:xfrm>
          <a:off x="381000" y="5181600"/>
          <a:ext cx="8428038" cy="1600200"/>
        </p:xfrm>
        <a:graphic>
          <a:graphicData uri="http://schemas.openxmlformats.org/presentationml/2006/ole">
            <mc:AlternateContent xmlns:mc="http://schemas.openxmlformats.org/markup-compatibility/2006">
              <mc:Choice xmlns:v="urn:schemas-microsoft-com:vml" Requires="v">
                <p:oleObj spid="_x0000_s534537" name="Visio" r:id="rId5" imgW="12568745" imgH="2360610" progId="Visio.Drawing.11">
                  <p:embed/>
                </p:oleObj>
              </mc:Choice>
              <mc:Fallback>
                <p:oleObj name="Visio" r:id="rId5" imgW="12568745" imgH="2360610" progId="Visio.Drawing.11">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5181600"/>
                        <a:ext cx="8428038" cy="16002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283546865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a:xfrm>
            <a:off x="457200" y="0"/>
            <a:ext cx="5410200" cy="792163"/>
          </a:xfrm>
          <a:solidFill>
            <a:srgbClr val="009900"/>
          </a:solidFill>
        </p:spPr>
        <p:txBody>
          <a:bodyPr/>
          <a:lstStyle/>
          <a:p>
            <a:r>
              <a:rPr lang="en-US" altLang="zh-CN" smtClean="0">
                <a:solidFill>
                  <a:schemeClr val="bg1"/>
                </a:solidFill>
              </a:rPr>
              <a:t>Chipscope </a:t>
            </a:r>
            <a:r>
              <a:rPr lang="zh-CN" altLang="en-US" smtClean="0">
                <a:solidFill>
                  <a:schemeClr val="bg1"/>
                </a:solidFill>
                <a:latin typeface="华文楷体" pitchFamily="2" charset="-122"/>
                <a:ea typeface="华文楷体" pitchFamily="2" charset="-122"/>
              </a:rPr>
              <a:t>截图</a:t>
            </a:r>
          </a:p>
        </p:txBody>
      </p:sp>
      <p:sp>
        <p:nvSpPr>
          <p:cNvPr id="41987" name="内容占位符 2"/>
          <p:cNvSpPr>
            <a:spLocks noGrp="1"/>
          </p:cNvSpPr>
          <p:nvPr>
            <p:ph idx="1"/>
          </p:nvPr>
        </p:nvSpPr>
        <p:spPr/>
        <p:txBody>
          <a:bodyPr/>
          <a:lstStyle/>
          <a:p>
            <a:endParaRPr lang="zh-CN" altLang="en-US" smtClean="0"/>
          </a:p>
        </p:txBody>
      </p:sp>
      <p:sp>
        <p:nvSpPr>
          <p:cNvPr id="8" name="日期占位符 7"/>
          <p:cNvSpPr>
            <a:spLocks noGrp="1"/>
          </p:cNvSpPr>
          <p:nvPr>
            <p:ph type="dt" sz="half" idx="10"/>
          </p:nvPr>
        </p:nvSpPr>
        <p:spPr/>
        <p:txBody>
          <a:bodyPr/>
          <a:lstStyle/>
          <a:p>
            <a:r>
              <a:rPr lang="en-US" altLang="zh-CN" smtClean="0"/>
              <a:t>2014-7-18 IHEP</a:t>
            </a:r>
            <a:endParaRPr lang="en-US"/>
          </a:p>
        </p:txBody>
      </p:sp>
      <p:sp>
        <p:nvSpPr>
          <p:cNvPr id="9" name="页脚占位符 8"/>
          <p:cNvSpPr>
            <a:spLocks noGrp="1"/>
          </p:cNvSpPr>
          <p:nvPr>
            <p:ph type="ftr" sz="quarter" idx="11"/>
          </p:nvPr>
        </p:nvSpPr>
        <p:spPr/>
        <p:txBody>
          <a:bodyPr/>
          <a:lstStyle/>
          <a:p>
            <a:r>
              <a:rPr lang="pt-BR" altLang="zh-CN" smtClean="0"/>
              <a:t>Z.-A. LIU     EPC Seminar</a:t>
            </a:r>
            <a:endParaRPr lang="en-US"/>
          </a:p>
        </p:txBody>
      </p:sp>
      <p:sp>
        <p:nvSpPr>
          <p:cNvPr id="7" name="灯片编号占位符 6"/>
          <p:cNvSpPr>
            <a:spLocks noGrp="1"/>
          </p:cNvSpPr>
          <p:nvPr>
            <p:ph type="sldNum" sz="quarter" idx="12"/>
          </p:nvPr>
        </p:nvSpPr>
        <p:spPr/>
        <p:txBody>
          <a:bodyPr/>
          <a:lstStyle/>
          <a:p>
            <a:fld id="{B6F15528-21DE-4FAA-801E-634DDDAF4B2B}" type="slidenum">
              <a:rPr lang="en-US" smtClean="0"/>
              <a:pPr/>
              <a:t>98</a:t>
            </a:fld>
            <a:endParaRPr lang="en-US"/>
          </a:p>
        </p:txBody>
      </p:sp>
      <p:sp>
        <p:nvSpPr>
          <p:cNvPr id="41988"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graphicFrame>
        <p:nvGraphicFramePr>
          <p:cNvPr id="41989" name="Object 1"/>
          <p:cNvGraphicFramePr>
            <a:graphicFrameLocks noChangeAspect="1"/>
          </p:cNvGraphicFramePr>
          <p:nvPr/>
        </p:nvGraphicFramePr>
        <p:xfrm>
          <a:off x="0" y="1393825"/>
          <a:ext cx="9144000" cy="4778375"/>
        </p:xfrm>
        <a:graphic>
          <a:graphicData uri="http://schemas.openxmlformats.org/presentationml/2006/ole">
            <mc:AlternateContent xmlns:mc="http://schemas.openxmlformats.org/markup-compatibility/2006">
              <mc:Choice xmlns:v="urn:schemas-microsoft-com:vml" Requires="v">
                <p:oleObj spid="_x0000_s535561" name="Visio" r:id="rId3" imgW="12626454" imgH="6587459" progId="Visio.Drawing.11">
                  <p:embed/>
                </p:oleObj>
              </mc:Choice>
              <mc:Fallback>
                <p:oleObj name="Visio" r:id="rId3" imgW="12626454" imgH="6587459"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393825"/>
                        <a:ext cx="9144000" cy="47783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9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zh-CN" altLang="en-US"/>
          </a:p>
        </p:txBody>
      </p:sp>
    </p:spTree>
    <p:extLst>
      <p:ext uri="{BB962C8B-B14F-4D97-AF65-F5344CB8AC3E}">
        <p14:creationId xmlns:p14="http://schemas.microsoft.com/office/powerpoint/2010/main" val="221280544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2"/>
          <p:cNvGraphicFramePr>
            <a:graphicFrameLocks noChangeAspect="1"/>
          </p:cNvGraphicFramePr>
          <p:nvPr/>
        </p:nvGraphicFramePr>
        <p:xfrm>
          <a:off x="76200" y="990600"/>
          <a:ext cx="8897938" cy="5486400"/>
        </p:xfrm>
        <a:graphic>
          <a:graphicData uri="http://schemas.openxmlformats.org/presentationml/2006/ole">
            <mc:AlternateContent xmlns:mc="http://schemas.openxmlformats.org/markup-compatibility/2006">
              <mc:Choice xmlns:v="urn:schemas-microsoft-com:vml" Requires="v">
                <p:oleObj spid="_x0000_s536585" name="Visio" r:id="rId3" imgW="9775485" imgH="6027617" progId="Visio.Drawing.11">
                  <p:embed/>
                </p:oleObj>
              </mc:Choice>
              <mc:Fallback>
                <p:oleObj name="Visio" r:id="rId3" imgW="9775485" imgH="6027617" progId="Visio.Drawing.1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90600"/>
                        <a:ext cx="8897938" cy="5486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标题 1"/>
          <p:cNvSpPr txBox="1">
            <a:spLocks/>
          </p:cNvSpPr>
          <p:nvPr/>
        </p:nvSpPr>
        <p:spPr bwMode="auto">
          <a:xfrm>
            <a:off x="381000" y="0"/>
            <a:ext cx="5410200" cy="792163"/>
          </a:xfrm>
          <a:prstGeom prst="rect">
            <a:avLst/>
          </a:prstGeom>
          <a:solidFill>
            <a:srgbClr val="009900"/>
          </a:solidFill>
          <a:ln w="9525">
            <a:noFill/>
            <a:miter lim="800000"/>
            <a:headEnd/>
            <a:tailEnd/>
          </a:ln>
        </p:spPr>
        <p:txBody>
          <a:bodyPr anchor="ctr"/>
          <a:lstStyle/>
          <a:p>
            <a:pPr algn="ctr" eaLnBrk="0" hangingPunct="0">
              <a:defRPr/>
            </a:pPr>
            <a:r>
              <a:rPr lang="zh-CN" altLang="en-US" sz="4400" smtClean="0">
                <a:solidFill>
                  <a:schemeClr val="bg1"/>
                </a:solidFill>
                <a:latin typeface="华文楷体" pitchFamily="2" charset="-122"/>
                <a:ea typeface="华文楷体" pitchFamily="2" charset="-122"/>
                <a:cs typeface="+mj-cs"/>
              </a:rPr>
              <a:t>文件传输测试</a:t>
            </a:r>
            <a:endParaRPr lang="zh-CN" altLang="en-US" sz="4400">
              <a:solidFill>
                <a:schemeClr val="bg1"/>
              </a:solidFill>
              <a:latin typeface="华文楷体" pitchFamily="2" charset="-122"/>
              <a:ea typeface="华文楷体" pitchFamily="2" charset="-122"/>
              <a:cs typeface="+mj-cs"/>
            </a:endParaRPr>
          </a:p>
        </p:txBody>
      </p:sp>
      <p:sp>
        <p:nvSpPr>
          <p:cNvPr id="6" name="日期占位符 5"/>
          <p:cNvSpPr>
            <a:spLocks noGrp="1"/>
          </p:cNvSpPr>
          <p:nvPr>
            <p:ph type="dt" sz="half" idx="10"/>
          </p:nvPr>
        </p:nvSpPr>
        <p:spPr/>
        <p:txBody>
          <a:bodyPr/>
          <a:lstStyle/>
          <a:p>
            <a:r>
              <a:rPr lang="en-US" altLang="zh-CN" smtClean="0"/>
              <a:t>2014-7-18 IHEP</a:t>
            </a:r>
            <a:endParaRPr lang="en-US"/>
          </a:p>
        </p:txBody>
      </p:sp>
      <p:sp>
        <p:nvSpPr>
          <p:cNvPr id="7" name="页脚占位符 6"/>
          <p:cNvSpPr>
            <a:spLocks noGrp="1"/>
          </p:cNvSpPr>
          <p:nvPr>
            <p:ph type="ftr" sz="quarter" idx="11"/>
          </p:nvPr>
        </p:nvSpPr>
        <p:spPr/>
        <p:txBody>
          <a:bodyPr/>
          <a:lstStyle/>
          <a:p>
            <a:r>
              <a:rPr lang="pt-BR" altLang="zh-CN" smtClean="0"/>
              <a:t>Z.-A. LIU     EPC Seminar</a:t>
            </a:r>
            <a:endParaRPr lang="en-US"/>
          </a:p>
        </p:txBody>
      </p:sp>
      <p:sp>
        <p:nvSpPr>
          <p:cNvPr id="4" name="灯片编号占位符 3"/>
          <p:cNvSpPr>
            <a:spLocks noGrp="1"/>
          </p:cNvSpPr>
          <p:nvPr>
            <p:ph type="sldNum" sz="quarter" idx="12"/>
          </p:nvPr>
        </p:nvSpPr>
        <p:spPr/>
        <p:txBody>
          <a:bodyPr/>
          <a:lstStyle/>
          <a:p>
            <a:fld id="{B6F15528-21DE-4FAA-801E-634DDDAF4B2B}" type="slidenum">
              <a:rPr lang="en-US" smtClean="0"/>
              <a:pPr/>
              <a:t>99</a:t>
            </a:fld>
            <a:endParaRPr lang="en-US"/>
          </a:p>
        </p:txBody>
      </p:sp>
    </p:spTree>
    <p:extLst>
      <p:ext uri="{BB962C8B-B14F-4D97-AF65-F5344CB8AC3E}">
        <p14:creationId xmlns:p14="http://schemas.microsoft.com/office/powerpoint/2010/main" val="55644862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3.6|13.1|8.2"/>
</p:tagLst>
</file>

<file path=ppt/tags/tag10.xml><?xml version="1.0" encoding="utf-8"?>
<p:tagLst xmlns:a="http://schemas.openxmlformats.org/drawingml/2006/main" xmlns:r="http://schemas.openxmlformats.org/officeDocument/2006/relationships" xmlns:p="http://schemas.openxmlformats.org/presentationml/2006/main">
  <p:tag name="TIMING" val="|7.3|4.9"/>
</p:tagLst>
</file>

<file path=ppt/tags/tag11.xml><?xml version="1.0" encoding="utf-8"?>
<p:tagLst xmlns:a="http://schemas.openxmlformats.org/drawingml/2006/main" xmlns:r="http://schemas.openxmlformats.org/officeDocument/2006/relationships" xmlns:p="http://schemas.openxmlformats.org/presentationml/2006/main">
  <p:tag name="TIMING" val="|3.7"/>
</p:tagLst>
</file>

<file path=ppt/tags/tag12.xml><?xml version="1.0" encoding="utf-8"?>
<p:tagLst xmlns:a="http://schemas.openxmlformats.org/drawingml/2006/main" xmlns:r="http://schemas.openxmlformats.org/officeDocument/2006/relationships" xmlns:p="http://schemas.openxmlformats.org/presentationml/2006/main">
  <p:tag name="TIMING" val="|16.1|6.7|2.9|8.4"/>
</p:tagLst>
</file>

<file path=ppt/tags/tag13.xml><?xml version="1.0" encoding="utf-8"?>
<p:tagLst xmlns:a="http://schemas.openxmlformats.org/drawingml/2006/main" xmlns:r="http://schemas.openxmlformats.org/officeDocument/2006/relationships" xmlns:p="http://schemas.openxmlformats.org/presentationml/2006/main">
  <p:tag name="TIMING" val="|73.1|23.9|1.4|2.9|7.1|22"/>
</p:tagLst>
</file>

<file path=ppt/tags/tag14.xml><?xml version="1.0" encoding="utf-8"?>
<p:tagLst xmlns:a="http://schemas.openxmlformats.org/drawingml/2006/main" xmlns:r="http://schemas.openxmlformats.org/officeDocument/2006/relationships" xmlns:p="http://schemas.openxmlformats.org/presentationml/2006/main">
  <p:tag name="TIMING" val="|61.4|7.4|11.5|35.3|13.6|4.7|33.9"/>
</p:tagLst>
</file>

<file path=ppt/tags/tag2.xml><?xml version="1.0" encoding="utf-8"?>
<p:tagLst xmlns:a="http://schemas.openxmlformats.org/drawingml/2006/main" xmlns:r="http://schemas.openxmlformats.org/officeDocument/2006/relationships" xmlns:p="http://schemas.openxmlformats.org/presentationml/2006/main">
  <p:tag name="TIMING" val="|11.5"/>
</p:tagLst>
</file>

<file path=ppt/tags/tag3.xml><?xml version="1.0" encoding="utf-8"?>
<p:tagLst xmlns:a="http://schemas.openxmlformats.org/drawingml/2006/main" xmlns:r="http://schemas.openxmlformats.org/officeDocument/2006/relationships" xmlns:p="http://schemas.openxmlformats.org/presentationml/2006/main">
  <p:tag name="TIMING" val="|2.2"/>
</p:tagLst>
</file>

<file path=ppt/tags/tag4.xml><?xml version="1.0" encoding="utf-8"?>
<p:tagLst xmlns:a="http://schemas.openxmlformats.org/drawingml/2006/main" xmlns:r="http://schemas.openxmlformats.org/officeDocument/2006/relationships" xmlns:p="http://schemas.openxmlformats.org/presentationml/2006/main">
  <p:tag name="TIMING" val="|12.|15.6|19.2|4.8|0.5|0.|9.7"/>
</p:tagLst>
</file>

<file path=ppt/tags/tag5.xml><?xml version="1.0" encoding="utf-8"?>
<p:tagLst xmlns:a="http://schemas.openxmlformats.org/drawingml/2006/main" xmlns:r="http://schemas.openxmlformats.org/officeDocument/2006/relationships" xmlns:p="http://schemas.openxmlformats.org/presentationml/2006/main">
  <p:tag name="TIMING" val="|35."/>
</p:tagLst>
</file>

<file path=ppt/tags/tag6.xml><?xml version="1.0" encoding="utf-8"?>
<p:tagLst xmlns:a="http://schemas.openxmlformats.org/drawingml/2006/main" xmlns:r="http://schemas.openxmlformats.org/officeDocument/2006/relationships" xmlns:p="http://schemas.openxmlformats.org/presentationml/2006/main">
  <p:tag name="TIMING" val="|0.|16.9|0.9"/>
</p:tagLst>
</file>

<file path=ppt/tags/tag7.xml><?xml version="1.0" encoding="utf-8"?>
<p:tagLst xmlns:a="http://schemas.openxmlformats.org/drawingml/2006/main" xmlns:r="http://schemas.openxmlformats.org/officeDocument/2006/relationships" xmlns:p="http://schemas.openxmlformats.org/presentationml/2006/main">
  <p:tag name="TIMING" val="|5.2|14.7|20.1"/>
</p:tagLst>
</file>

<file path=ppt/tags/tag8.xml><?xml version="1.0" encoding="utf-8"?>
<p:tagLst xmlns:a="http://schemas.openxmlformats.org/drawingml/2006/main" xmlns:r="http://schemas.openxmlformats.org/officeDocument/2006/relationships" xmlns:p="http://schemas.openxmlformats.org/presentationml/2006/main">
  <p:tag name="TIMING" val="|3.2"/>
</p:tagLst>
</file>

<file path=ppt/tags/tag9.xml><?xml version="1.0" encoding="utf-8"?>
<p:tagLst xmlns:a="http://schemas.openxmlformats.org/drawingml/2006/main" xmlns:r="http://schemas.openxmlformats.org/officeDocument/2006/relationships" xmlns:p="http://schemas.openxmlformats.org/presentationml/2006/main">
  <p:tag name="TIMING" val="|1.3"/>
</p:tagLst>
</file>

<file path=ppt/theme/theme1.xml><?xml version="1.0" encoding="utf-8"?>
<a:theme xmlns:a="http://schemas.openxmlformats.org/drawingml/2006/main" name="默认设计模板">
  <a:themeElements>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默认设计模板">
      <a:majorFont>
        <a:latin typeface="Times New Roman"/>
        <a:ea typeface="宋体"/>
        <a:cs typeface=""/>
      </a:majorFont>
      <a:minorFont>
        <a:latin typeface="Times New Roman"/>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默认设计模板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默认设计模板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默认设计模板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louds">
  <a:themeElements>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fontScheme name="Clouds">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MS_CN_BriefOfScienceTechIndustry003-10_tech3[1]">
  <a:themeElements>
    <a:clrScheme name="MS_CN_BriefOfScienceTechIndustry003-10_tech3[1] 8">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FF99"/>
      </a:hlink>
      <a:folHlink>
        <a:srgbClr val="FFFF99"/>
      </a:folHlink>
    </a:clrScheme>
    <a:fontScheme name="MS_CN_BriefOfScienceTechIndustry003-10_tech3[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2400" b="0" i="0" u="none" strike="noStrike" cap="none" normalizeH="0" baseline="0" smtClean="0">
            <a:ln>
              <a:noFill/>
            </a:ln>
            <a:solidFill>
              <a:schemeClr val="tx1"/>
            </a:solidFill>
            <a:effectLst/>
            <a:latin typeface="Times New Roman" pitchFamily="18" charset="0"/>
            <a:ea typeface="宋体" pitchFamily="2" charset="-122"/>
          </a:defRPr>
        </a:defPPr>
      </a:lstStyle>
    </a:lnDef>
  </a:objectDefaults>
  <a:extraClrSchemeLst>
    <a:extraClrScheme>
      <a:clrScheme name="MS_CN_BriefOfScienceTechIndustry003-10_tech3[1]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MS_CN_BriefOfScienceTechIndustry003-10_tech3[1]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MS_CN_BriefOfScienceTechIndustry003-10_tech3[1]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MS_CN_BriefOfScienceTechIndustry003-10_tech3[1]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MS_CN_BriefOfScienceTechIndustry003-10_tech3[1]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MS_CN_BriefOfScienceTechIndustry003-10_tech3[1]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
      <a:clrScheme name="MS_CN_BriefOfScienceTechIndustry003-10_tech3[1] 7">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FF99"/>
        </a:hlink>
        <a:folHlink>
          <a:srgbClr val="CC99FF"/>
        </a:folHlink>
      </a:clrScheme>
      <a:clrMap bg1="dk2" tx1="lt1" bg2="dk1" tx2="lt2" accent1="accent1" accent2="accent2" accent3="accent3" accent4="accent4" accent5="accent5" accent6="accent6" hlink="hlink" folHlink="folHlink"/>
    </a:extraClrScheme>
    <a:extraClrScheme>
      <a:clrScheme name="MS_CN_BriefOfScienceTechIndustry003-10_tech3[1] 8">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FF99"/>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4938</TotalTime>
  <Words>9832</Words>
  <Application>Microsoft Office PowerPoint</Application>
  <PresentationFormat>全屏显示(4:3)</PresentationFormat>
  <Paragraphs>2986</Paragraphs>
  <Slides>174</Slides>
  <Notes>50</Notes>
  <HiddenSlides>0</HiddenSlides>
  <MMClips>0</MMClips>
  <ScaleCrop>false</ScaleCrop>
  <HeadingPairs>
    <vt:vector size="6" baseType="variant">
      <vt:variant>
        <vt:lpstr>主题</vt:lpstr>
      </vt:variant>
      <vt:variant>
        <vt:i4>4</vt:i4>
      </vt:variant>
      <vt:variant>
        <vt:lpstr>嵌入 OLE 服务器</vt:lpstr>
      </vt:variant>
      <vt:variant>
        <vt:i4>9</vt:i4>
      </vt:variant>
      <vt:variant>
        <vt:lpstr>幻灯片标题</vt:lpstr>
      </vt:variant>
      <vt:variant>
        <vt:i4>174</vt:i4>
      </vt:variant>
    </vt:vector>
  </HeadingPairs>
  <TitlesOfParts>
    <vt:vector size="187" baseType="lpstr">
      <vt:lpstr>默认设计模板</vt:lpstr>
      <vt:lpstr>Clouds</vt:lpstr>
      <vt:lpstr>MS_CN_BriefOfScienceTechIndustry003-10_tech3[1]</vt:lpstr>
      <vt:lpstr>Office 主题</vt:lpstr>
      <vt:lpstr>Document</vt:lpstr>
      <vt:lpstr>文档</vt:lpstr>
      <vt:lpstr>位图图像</vt:lpstr>
      <vt:lpstr>Equation</vt:lpstr>
      <vt:lpstr>公式</vt:lpstr>
      <vt:lpstr>BMP 图象</vt:lpstr>
      <vt:lpstr>Visio</vt:lpstr>
      <vt:lpstr>图表</vt:lpstr>
      <vt:lpstr>Photo Editor Photo</vt:lpstr>
      <vt:lpstr>Principle of Trigger and Trends of TDAQ</vt:lpstr>
      <vt:lpstr>Outline  </vt:lpstr>
      <vt:lpstr>Backgrounds</vt:lpstr>
      <vt:lpstr>Trigger/触发 </vt:lpstr>
      <vt:lpstr>Trigger in physics experiment</vt:lpstr>
      <vt:lpstr>Trigger in physics experiment</vt:lpstr>
      <vt:lpstr>Trigger in physics experiment</vt:lpstr>
      <vt:lpstr>Design Target of trigger in physics Experiment</vt:lpstr>
      <vt:lpstr>Position of trigger system</vt:lpstr>
      <vt:lpstr>Trigger Collaboration with DAQ</vt:lpstr>
      <vt:lpstr>Principle of trigger</vt:lpstr>
      <vt:lpstr>Trigger mode in early experiments</vt:lpstr>
      <vt:lpstr>Trigger example with BESI/II</vt:lpstr>
      <vt:lpstr>BES2 trigger</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BESIII Trigger System</vt:lpstr>
      <vt:lpstr>Idea on BESIII trigger</vt:lpstr>
      <vt:lpstr>BESIII L1 trigger blockdiagram</vt:lpstr>
      <vt:lpstr>BESIII trigger scheme simulation</vt:lpstr>
      <vt:lpstr>Definition of trigger conditions </vt:lpstr>
      <vt:lpstr>Trigger table</vt:lpstr>
      <vt:lpstr>Trigger efficiency from simulation</vt:lpstr>
      <vt:lpstr>MDC subtrigger  </vt:lpstr>
      <vt:lpstr>PowerPoint 演示文稿</vt:lpstr>
      <vt:lpstr>Some results of simulation </vt:lpstr>
      <vt:lpstr>Some results of simulation (2)</vt:lpstr>
      <vt:lpstr>MDC trigger condition</vt:lpstr>
      <vt:lpstr>Trigger efficiency for different chanels</vt:lpstr>
      <vt:lpstr> MDC hardware implimentation </vt:lpstr>
      <vt:lpstr>challenges</vt:lpstr>
      <vt:lpstr>Optical transmission </vt:lpstr>
      <vt:lpstr>Hardware task sharing </vt:lpstr>
      <vt:lpstr>MFT (MDC Fiber Transmitter)</vt:lpstr>
      <vt:lpstr>TKF (TracK Finder)</vt:lpstr>
      <vt:lpstr>PowerPoint 演示文稿</vt:lpstr>
      <vt:lpstr>TKC (TracK Counter)径迹计数板</vt:lpstr>
      <vt:lpstr>MTB (MDC Trigger Backplane)</vt:lpstr>
      <vt:lpstr>TOF subtrigger</vt:lpstr>
      <vt:lpstr>TOF trigger modules</vt:lpstr>
      <vt:lpstr>EMC subtrigger</vt:lpstr>
      <vt:lpstr>EMC Trigger</vt:lpstr>
      <vt:lpstr>TC and Isolated Cluster finding</vt:lpstr>
      <vt:lpstr>TC threshold selection 阈值的选取</vt:lpstr>
      <vt:lpstr>Total energy</vt:lpstr>
      <vt:lpstr> EMC　trigger conditions 触发条件</vt:lpstr>
      <vt:lpstr>EMC sub-trigger</vt:lpstr>
      <vt:lpstr>Implimentation of EMC subtrigger </vt:lpstr>
      <vt:lpstr>TCBA板原理框图 </vt:lpstr>
      <vt:lpstr>Global Trigger and Fast Control 总触发GLT子系统和快控制子系统</vt:lpstr>
      <vt:lpstr>Global trigger </vt:lpstr>
      <vt:lpstr>System Clock and Fast Control </vt:lpstr>
      <vt:lpstr>Installation cont’d</vt:lpstr>
      <vt:lpstr>BESIII DAQ System/ BESIII数据获取系统</vt:lpstr>
      <vt:lpstr>BESIII DAQ design parameters设计指标</vt:lpstr>
      <vt:lpstr>Function requirement功能需求</vt:lpstr>
      <vt:lpstr>PowerPoint 演示文稿</vt:lpstr>
      <vt:lpstr>Data size </vt:lpstr>
      <vt:lpstr>DAQ system components </vt:lpstr>
      <vt:lpstr>PowerPoint 演示文稿</vt:lpstr>
      <vt:lpstr>FEE/VME readout and processing（1）</vt:lpstr>
      <vt:lpstr>PowerPoint 演示文稿</vt:lpstr>
      <vt:lpstr>Control and data flowchart</vt:lpstr>
      <vt:lpstr>Future trend in Trigger and DAQ (TDAQ/TDAS) 未来触发与数据获取的发展</vt:lpstr>
      <vt:lpstr>Constrains  a multi-parameters problem</vt:lpstr>
      <vt:lpstr>World leading experiments</vt:lpstr>
      <vt:lpstr>Multilevel trigger widely used</vt:lpstr>
      <vt:lpstr>Trigger structure for Tevatron at FNAL (RUN 2)</vt:lpstr>
      <vt:lpstr>Trigger for Experiments at LHC</vt:lpstr>
      <vt:lpstr>Logical structure at LHC </vt:lpstr>
      <vt:lpstr> Multi-layer trigger structure at LHC </vt:lpstr>
      <vt:lpstr>Trigger evolution  (Tevatron,LHC …)</vt:lpstr>
      <vt:lpstr>Summary of T/DAQ structure evolution 结构演变小结</vt:lpstr>
      <vt:lpstr>VME to xTCA</vt:lpstr>
      <vt:lpstr>范例：PANDA实验对TDAQ系统</vt:lpstr>
      <vt:lpstr>PowerPoint 演示文稿</vt:lpstr>
      <vt:lpstr>PowerPoint 演示文稿</vt:lpstr>
      <vt:lpstr>通用高性能硬件平台</vt:lpstr>
      <vt:lpstr>PowerPoint 演示文稿</vt:lpstr>
      <vt:lpstr> System on Programmable Chip  </vt:lpstr>
      <vt:lpstr>PowerPoint 演示文稿</vt:lpstr>
      <vt:lpstr>EMC探测器</vt:lpstr>
      <vt:lpstr>EMC TDAQ系统框图</vt:lpstr>
      <vt:lpstr>簇团重建需要解决的问题</vt:lpstr>
      <vt:lpstr>二维簇团查找算法</vt:lpstr>
      <vt:lpstr>寻找区域最大值</vt:lpstr>
      <vt:lpstr>簇团位置计算</vt:lpstr>
      <vt:lpstr>适合V4Fx60 FPGA的设计</vt:lpstr>
      <vt:lpstr>Cluster Finder 模块框图</vt:lpstr>
      <vt:lpstr>簇团查找有限状态机</vt:lpstr>
      <vt:lpstr>逻辑验证方法</vt:lpstr>
      <vt:lpstr>测试系统</vt:lpstr>
      <vt:lpstr>Chipscope 截图</vt:lpstr>
      <vt:lpstr>PowerPoint 演示文稿</vt:lpstr>
      <vt:lpstr>Summary </vt:lpstr>
      <vt:lpstr>Thanks</vt:lpstr>
      <vt:lpstr>方案与硬件实现的特点</vt:lpstr>
      <vt:lpstr>System Clock and Fast Control</vt:lpstr>
      <vt:lpstr>MDC宇宙线实验正在进行 希望通过宇宙线试验发现问题及时解决</vt:lpstr>
      <vt:lpstr>Mini trigger system</vt:lpstr>
      <vt:lpstr>PowerPoint 演示文稿</vt:lpstr>
      <vt:lpstr>PowerPoint 演示文稿</vt:lpstr>
      <vt:lpstr>Installation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模拟部分整体原理框图</vt:lpstr>
      <vt:lpstr>TCBA板各部分逻辑功能的设计和实现</vt:lpstr>
      <vt:lpstr>TCBA板各部分逻辑功能的设计和实现</vt:lpstr>
      <vt:lpstr>TCBA板各部分逻辑功能的设计和实现</vt:lpstr>
      <vt:lpstr>TCBA板各部分逻辑功能的设计和实现</vt:lpstr>
      <vt:lpstr>EMC sub-trigger</vt:lpstr>
      <vt:lpstr>小结</vt:lpstr>
      <vt:lpstr>设计指标细化</vt:lpstr>
      <vt:lpstr>运行控制（RunControl）</vt:lpstr>
      <vt:lpstr>PowerPoint 演示文稿</vt:lpstr>
      <vt:lpstr>PowerPoint 演示文稿</vt:lpstr>
      <vt:lpstr>前端VME数据读出框架</vt:lpstr>
      <vt:lpstr>前端VME数据读出框架</vt:lpstr>
      <vt:lpstr>PowerPoint 演示文稿</vt:lpstr>
      <vt:lpstr>状态图</vt:lpstr>
      <vt:lpstr>状态图</vt:lpstr>
      <vt:lpstr>状态图</vt:lpstr>
      <vt:lpstr>状态图</vt:lpstr>
      <vt:lpstr>状态图</vt:lpstr>
      <vt:lpstr>状态图</vt:lpstr>
      <vt:lpstr>状态图</vt:lpstr>
      <vt:lpstr>状态图</vt:lpstr>
      <vt:lpstr>状态图</vt:lpstr>
      <vt:lpstr>状态图</vt:lpstr>
      <vt:lpstr>状态图</vt:lpstr>
      <vt:lpstr>状态图</vt:lpstr>
      <vt:lpstr>状态图</vt:lpstr>
      <vt:lpstr>状态图</vt:lpstr>
      <vt:lpstr>前端VME数据读出框架</vt:lpstr>
      <vt:lpstr>前端VME数据读出框架</vt:lpstr>
      <vt:lpstr>前端VME数据读出框架</vt:lpstr>
      <vt:lpstr>前端VME数据读出框架</vt:lpstr>
      <vt:lpstr>PowerPoint 演示文稿</vt:lpstr>
      <vt:lpstr>前端VME数据读出和处理（2）</vt:lpstr>
      <vt:lpstr>前端VME数据读出和处理（3）</vt:lpstr>
      <vt:lpstr>PowerPC CPU占用率 与每次中断读出事例数的关系</vt:lpstr>
      <vt:lpstr>PowerPC CPU占用率 与事例率的关系</vt:lpstr>
      <vt:lpstr>PowerPoint 演示文稿</vt:lpstr>
      <vt:lpstr>运行停止时的时序控制</vt:lpstr>
      <vt:lpstr>Configuration</vt:lpstr>
      <vt:lpstr>PowerPoint 演示文稿</vt:lpstr>
      <vt:lpstr>PowerPoint 演示文稿</vt:lpstr>
      <vt:lpstr>硬件平台</vt:lpstr>
      <vt:lpstr>PowerPoint 演示文稿</vt:lpstr>
      <vt:lpstr>PowerPoint 演示文稿</vt:lpstr>
      <vt:lpstr>其它测试和功能框架</vt:lpstr>
      <vt:lpstr> MDC宇宙线实验中的DAQ</vt:lpstr>
      <vt:lpstr>漂移室宇宙线实验</vt:lpstr>
      <vt:lpstr>PowerPoint 演示文稿</vt:lpstr>
      <vt:lpstr>PowerPoint 演示文稿</vt:lpstr>
      <vt:lpstr>在线直方图</vt:lpstr>
      <vt:lpstr>PowerPoint 演示文稿</vt:lpstr>
      <vt:lpstr>PowerPoint 演示文稿</vt:lpstr>
      <vt:lpstr>实验物理中Trigger/触发的困难 大海捞针：find a needle in a Haystack</vt:lpstr>
    </vt:vector>
  </TitlesOfParts>
  <Company>wz</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winbook</dc:creator>
  <cp:lastModifiedBy>LIU ZhenAn</cp:lastModifiedBy>
  <cp:revision>202</cp:revision>
  <dcterms:created xsi:type="dcterms:W3CDTF">2005-09-26T18:57:23Z</dcterms:created>
  <dcterms:modified xsi:type="dcterms:W3CDTF">2014-07-18T02:58:03Z</dcterms:modified>
</cp:coreProperties>
</file>