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7" r:id="rId2"/>
    <p:sldId id="353" r:id="rId3"/>
    <p:sldId id="264" r:id="rId4"/>
    <p:sldId id="265" r:id="rId5"/>
    <p:sldId id="266" r:id="rId6"/>
    <p:sldId id="365" r:id="rId7"/>
    <p:sldId id="281" r:id="rId8"/>
    <p:sldId id="366" r:id="rId9"/>
    <p:sldId id="283" r:id="rId10"/>
    <p:sldId id="294" r:id="rId11"/>
    <p:sldId id="295" r:id="rId12"/>
    <p:sldId id="367" r:id="rId13"/>
    <p:sldId id="297" r:id="rId14"/>
    <p:sldId id="261" r:id="rId15"/>
    <p:sldId id="368" r:id="rId16"/>
    <p:sldId id="262" r:id="rId17"/>
    <p:sldId id="299" r:id="rId18"/>
    <p:sldId id="354" r:id="rId19"/>
    <p:sldId id="355" r:id="rId20"/>
    <p:sldId id="391" r:id="rId21"/>
    <p:sldId id="392" r:id="rId22"/>
    <p:sldId id="393" r:id="rId23"/>
    <p:sldId id="308" r:id="rId24"/>
    <p:sldId id="311" r:id="rId25"/>
    <p:sldId id="313" r:id="rId26"/>
    <p:sldId id="316" r:id="rId27"/>
    <p:sldId id="317" r:id="rId28"/>
    <p:sldId id="318" r:id="rId29"/>
    <p:sldId id="319" r:id="rId30"/>
    <p:sldId id="320" r:id="rId31"/>
    <p:sldId id="374" r:id="rId32"/>
    <p:sldId id="321" r:id="rId33"/>
    <p:sldId id="364" r:id="rId34"/>
    <p:sldId id="324" r:id="rId35"/>
    <p:sldId id="322" r:id="rId36"/>
    <p:sldId id="357" r:id="rId37"/>
    <p:sldId id="334" r:id="rId38"/>
    <p:sldId id="332" r:id="rId39"/>
    <p:sldId id="338" r:id="rId40"/>
    <p:sldId id="376" r:id="rId41"/>
    <p:sldId id="377" r:id="rId42"/>
    <p:sldId id="378" r:id="rId43"/>
    <p:sldId id="379" r:id="rId44"/>
    <p:sldId id="380" r:id="rId45"/>
    <p:sldId id="381" r:id="rId46"/>
    <p:sldId id="382" r:id="rId47"/>
    <p:sldId id="352" r:id="rId48"/>
    <p:sldId id="361" r:id="rId49"/>
    <p:sldId id="360" r:id="rId50"/>
    <p:sldId id="383" r:id="rId51"/>
    <p:sldId id="384" r:id="rId52"/>
    <p:sldId id="363" r:id="rId53"/>
    <p:sldId id="389" r:id="rId54"/>
    <p:sldId id="385" r:id="rId55"/>
    <p:sldId id="386" r:id="rId56"/>
    <p:sldId id="388" r:id="rId57"/>
    <p:sldId id="390" r:id="rId5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86383" autoAdjust="0"/>
  </p:normalViewPr>
  <p:slideViewPr>
    <p:cSldViewPr>
      <p:cViewPr varScale="1">
        <p:scale>
          <a:sx n="65" d="100"/>
          <a:sy n="65" d="100"/>
        </p:scale>
        <p:origin x="-13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sz="quarter" idx="1"/>
          </p:nvPr>
        </p:nvSpPr>
        <p:spPr>
          <a:xfrm>
            <a:off x="3849689" y="0"/>
            <a:ext cx="2946400" cy="496888"/>
          </a:xfrm>
          <a:prstGeom prst="rect">
            <a:avLst/>
          </a:prstGeom>
        </p:spPr>
        <p:txBody>
          <a:bodyPr vert="horz" lIns="91432" tIns="45716" rIns="91432" bIns="45716" rtlCol="0"/>
          <a:lstStyle>
            <a:lvl1pPr algn="r">
              <a:defRPr sz="1200"/>
            </a:lvl1pPr>
          </a:lstStyle>
          <a:p>
            <a:fld id="{3EE09082-A4A2-468D-8DF9-8E6EB3C4ABBE}" type="datetimeFigureOut">
              <a:rPr lang="en-GB" smtClean="0"/>
              <a:t>25/07/2014</a:t>
            </a:fld>
            <a:endParaRPr lang="en-GB"/>
          </a:p>
        </p:txBody>
      </p:sp>
      <p:sp>
        <p:nvSpPr>
          <p:cNvPr id="4" name="Footer Placeholder 3"/>
          <p:cNvSpPr>
            <a:spLocks noGrp="1"/>
          </p:cNvSpPr>
          <p:nvPr>
            <p:ph type="ftr" sz="quarter" idx="2"/>
          </p:nvPr>
        </p:nvSpPr>
        <p:spPr>
          <a:xfrm>
            <a:off x="0" y="9428164"/>
            <a:ext cx="2946400" cy="496887"/>
          </a:xfrm>
          <a:prstGeom prst="rect">
            <a:avLst/>
          </a:prstGeom>
        </p:spPr>
        <p:txBody>
          <a:bodyPr vert="horz" lIns="91432" tIns="45716" rIns="91432" bIns="45716" rtlCol="0" anchor="b"/>
          <a:lstStyle>
            <a:lvl1pPr algn="l">
              <a:defRPr sz="1200"/>
            </a:lvl1pPr>
          </a:lstStyle>
          <a:p>
            <a:endParaRPr lang="en-GB"/>
          </a:p>
        </p:txBody>
      </p:sp>
      <p:sp>
        <p:nvSpPr>
          <p:cNvPr id="5" name="Slide Number Placeholder 4"/>
          <p:cNvSpPr>
            <a:spLocks noGrp="1"/>
          </p:cNvSpPr>
          <p:nvPr>
            <p:ph type="sldNum" sz="quarter" idx="3"/>
          </p:nvPr>
        </p:nvSpPr>
        <p:spPr>
          <a:xfrm>
            <a:off x="3849689" y="9428164"/>
            <a:ext cx="2946400" cy="496887"/>
          </a:xfrm>
          <a:prstGeom prst="rect">
            <a:avLst/>
          </a:prstGeom>
        </p:spPr>
        <p:txBody>
          <a:bodyPr vert="horz" lIns="91432" tIns="45716" rIns="91432" bIns="45716" rtlCol="0" anchor="b"/>
          <a:lstStyle>
            <a:lvl1pPr algn="r">
              <a:defRPr sz="1200"/>
            </a:lvl1pPr>
          </a:lstStyle>
          <a:p>
            <a:fld id="{7482B007-E697-4DDA-82FF-E4FF4B0740FD}" type="slidenum">
              <a:rPr lang="en-GB" smtClean="0"/>
              <a:t>‹#›</a:t>
            </a:fld>
            <a:endParaRPr lang="en-GB"/>
          </a:p>
        </p:txBody>
      </p:sp>
    </p:spTree>
    <p:extLst>
      <p:ext uri="{BB962C8B-B14F-4D97-AF65-F5344CB8AC3E}">
        <p14:creationId xmlns:p14="http://schemas.microsoft.com/office/powerpoint/2010/main" val="244064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850444" y="1"/>
            <a:ext cx="2945659" cy="496332"/>
          </a:xfrm>
          <a:prstGeom prst="rect">
            <a:avLst/>
          </a:prstGeom>
        </p:spPr>
        <p:txBody>
          <a:bodyPr vert="horz" lIns="91432" tIns="45716" rIns="91432" bIns="45716" rtlCol="0"/>
          <a:lstStyle>
            <a:lvl1pPr algn="r">
              <a:defRPr sz="1200"/>
            </a:lvl1pPr>
          </a:lstStyle>
          <a:p>
            <a:fld id="{16121CFC-6ADE-4012-AFD6-BF4A480E9ABE}" type="datetimeFigureOut">
              <a:rPr lang="en-GB" smtClean="0"/>
              <a:t>25/07/2014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32" tIns="45716" rIns="91432"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32" tIns="45716" rIns="91432" bIns="45716" rtlCol="0" anchor="b"/>
          <a:lstStyle>
            <a:lvl1pPr algn="r">
              <a:defRPr sz="1200"/>
            </a:lvl1pPr>
          </a:lstStyle>
          <a:p>
            <a:fld id="{0E55F64B-731D-49AD-A5DE-E645193F1409}" type="slidenum">
              <a:rPr lang="en-GB" smtClean="0"/>
              <a:t>‹#›</a:t>
            </a:fld>
            <a:endParaRPr lang="en-GB"/>
          </a:p>
        </p:txBody>
      </p:sp>
    </p:spTree>
    <p:extLst>
      <p:ext uri="{BB962C8B-B14F-4D97-AF65-F5344CB8AC3E}">
        <p14:creationId xmlns:p14="http://schemas.microsoft.com/office/powerpoint/2010/main" val="423157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C5FF4A-8F8A-457F-8443-03BC1969A616}" type="slidenum">
              <a:rPr lang="en-GB" smtClean="0"/>
              <a:t>1</a:t>
            </a:fld>
            <a:endParaRPr lang="en-GB"/>
          </a:p>
        </p:txBody>
      </p:sp>
    </p:spTree>
    <p:extLst>
      <p:ext uri="{BB962C8B-B14F-4D97-AF65-F5344CB8AC3E}">
        <p14:creationId xmlns:p14="http://schemas.microsoft.com/office/powerpoint/2010/main" val="3398178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Picture on the left is SCT module,</a:t>
            </a:r>
            <a:r>
              <a:rPr lang="en-GB" baseline="0" dirty="0" smtClean="0"/>
              <a:t> on the right is End cap module</a:t>
            </a:r>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10</a:t>
            </a:fld>
            <a:endParaRPr lang="en-GB"/>
          </a:p>
        </p:txBody>
      </p:sp>
    </p:spTree>
    <p:extLst>
      <p:ext uri="{BB962C8B-B14F-4D97-AF65-F5344CB8AC3E}">
        <p14:creationId xmlns:p14="http://schemas.microsoft.com/office/powerpoint/2010/main" val="346526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11</a:t>
            </a:fld>
            <a:endParaRPr lang="en-GB"/>
          </a:p>
        </p:txBody>
      </p:sp>
    </p:spTree>
    <p:extLst>
      <p:ext uri="{BB962C8B-B14F-4D97-AF65-F5344CB8AC3E}">
        <p14:creationId xmlns:p14="http://schemas.microsoft.com/office/powerpoint/2010/main" val="1005178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 ATLAS experiment plans two stages of upgrades.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 Upgrades are required to cope with the anticipated increase in the beam luminosity: a Phase I increase to 3 x 10</a:t>
            </a:r>
            <a:r>
              <a:rPr lang="en-GB" sz="1200" baseline="30000" dirty="0" smtClean="0"/>
              <a:t>34</a:t>
            </a:r>
            <a:r>
              <a:rPr lang="en-GB" sz="1200" dirty="0" smtClean="0"/>
              <a:t> cm</a:t>
            </a:r>
            <a:r>
              <a:rPr lang="en-GB" sz="1200" baseline="30000" dirty="0" smtClean="0"/>
              <a:t>-2 </a:t>
            </a:r>
            <a:r>
              <a:rPr lang="en-GB" sz="1200" dirty="0" smtClean="0"/>
              <a:t>s</a:t>
            </a:r>
            <a:r>
              <a:rPr lang="en-GB" sz="1200" baseline="30000" dirty="0" smtClean="0"/>
              <a:t>-1</a:t>
            </a:r>
            <a:r>
              <a:rPr lang="en-GB" sz="1200" dirty="0" smtClean="0"/>
              <a:t> (3 times design luminosity) by around 2015, followed by Phase II (the </a:t>
            </a:r>
            <a:r>
              <a:rPr lang="en-GB" sz="1200" dirty="0" err="1" smtClean="0"/>
              <a:t>sLHC</a:t>
            </a:r>
            <a:r>
              <a:rPr lang="en-GB" sz="1200" dirty="0" smtClean="0"/>
              <a:t>) bringing an increase to 10 x 10</a:t>
            </a:r>
            <a:r>
              <a:rPr lang="en-GB" sz="1200" baseline="30000" dirty="0" smtClean="0"/>
              <a:t>34</a:t>
            </a:r>
            <a:r>
              <a:rPr lang="en-GB" sz="1200" dirty="0" smtClean="0"/>
              <a:t> cm</a:t>
            </a:r>
            <a:r>
              <a:rPr lang="en-GB" sz="1200" baseline="30000" dirty="0" smtClean="0"/>
              <a:t>-2</a:t>
            </a:r>
            <a:r>
              <a:rPr lang="en-GB" sz="1200" dirty="0" smtClean="0"/>
              <a:t> s</a:t>
            </a:r>
            <a:r>
              <a:rPr lang="en-GB" sz="1200" baseline="30000" dirty="0" smtClean="0"/>
              <a:t>-1</a:t>
            </a:r>
            <a:r>
              <a:rPr lang="en-GB" sz="1200" dirty="0" smtClean="0"/>
              <a:t> (10 times design luminosity) around 2020.</a:t>
            </a:r>
          </a:p>
          <a:p>
            <a:endParaRPr lang="en-GB" sz="1200" dirty="0" smtClean="0"/>
          </a:p>
          <a:p>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12</a:t>
            </a:fld>
            <a:endParaRPr lang="en-GB"/>
          </a:p>
        </p:txBody>
      </p:sp>
    </p:spTree>
    <p:extLst>
      <p:ext uri="{BB962C8B-B14F-4D97-AF65-F5344CB8AC3E}">
        <p14:creationId xmlns:p14="http://schemas.microsoft.com/office/powerpoint/2010/main" val="204827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03C5FF4A-8F8A-457F-8443-03BC1969A616}" type="slidenum">
              <a:rPr lang="en-GB" smtClean="0"/>
              <a:t>13</a:t>
            </a:fld>
            <a:endParaRPr lang="en-GB"/>
          </a:p>
        </p:txBody>
      </p:sp>
    </p:spTree>
    <p:extLst>
      <p:ext uri="{BB962C8B-B14F-4D97-AF65-F5344CB8AC3E}">
        <p14:creationId xmlns:p14="http://schemas.microsoft.com/office/powerpoint/2010/main" val="1123501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14</a:t>
            </a:fld>
            <a:endParaRPr lang="en-GB"/>
          </a:p>
        </p:txBody>
      </p:sp>
    </p:spTree>
    <p:extLst>
      <p:ext uri="{BB962C8B-B14F-4D97-AF65-F5344CB8AC3E}">
        <p14:creationId xmlns:p14="http://schemas.microsoft.com/office/powerpoint/2010/main" val="784535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solidFill>
                  <a:schemeClr val="tx2"/>
                </a:solidFill>
              </a:rPr>
              <a:t>Design</a:t>
            </a:r>
          </a:p>
          <a:p>
            <a:pPr marL="285726" indent="-285726">
              <a:buFontTx/>
              <a:buChar char="-"/>
            </a:pPr>
            <a:r>
              <a:rPr lang="en-GB" sz="1000" dirty="0">
                <a:solidFill>
                  <a:schemeClr val="tx2"/>
                </a:solidFill>
              </a:rPr>
              <a:t>To meet functionality;</a:t>
            </a:r>
          </a:p>
          <a:p>
            <a:pPr marL="285726" indent="-285726">
              <a:buFontTx/>
              <a:buChar char="-"/>
            </a:pPr>
            <a:r>
              <a:rPr lang="en-GB" sz="1000" dirty="0">
                <a:solidFill>
                  <a:schemeClr val="tx2"/>
                </a:solidFill>
              </a:rPr>
              <a:t>To comply with geometry constraints;</a:t>
            </a:r>
          </a:p>
          <a:p>
            <a:pPr marL="285726" indent="-285726">
              <a:buFontTx/>
              <a:buChar char="-"/>
            </a:pPr>
            <a:r>
              <a:rPr lang="en-GB" sz="1000" dirty="0">
                <a:solidFill>
                  <a:schemeClr val="tx2"/>
                </a:solidFill>
              </a:rPr>
              <a:t>To meet safety requirements</a:t>
            </a:r>
          </a:p>
          <a:p>
            <a:pPr marL="285726" indent="-285726">
              <a:buFontTx/>
              <a:buChar char="-"/>
            </a:pPr>
            <a:r>
              <a:rPr lang="en-GB" sz="1000" dirty="0">
                <a:solidFill>
                  <a:schemeClr val="tx2"/>
                </a:solidFill>
              </a:rPr>
              <a:t>To meet manufacturability; </a:t>
            </a:r>
          </a:p>
          <a:p>
            <a:endParaRPr lang="en-GB" sz="1000" b="1" dirty="0">
              <a:solidFill>
                <a:schemeClr val="tx2"/>
              </a:solidFill>
            </a:endParaRPr>
          </a:p>
          <a:p>
            <a:r>
              <a:rPr lang="en-GB" sz="1000" b="1" dirty="0">
                <a:solidFill>
                  <a:schemeClr val="tx2"/>
                </a:solidFill>
              </a:rPr>
              <a:t>Prototyping &amp; Testing</a:t>
            </a:r>
          </a:p>
          <a:p>
            <a:r>
              <a:rPr lang="en-GB" sz="1000" dirty="0">
                <a:solidFill>
                  <a:schemeClr val="tx2"/>
                </a:solidFill>
              </a:rPr>
              <a:t>-   To ensure components meet tolerance requirements;</a:t>
            </a:r>
          </a:p>
          <a:p>
            <a:r>
              <a:rPr lang="en-GB" sz="1000" dirty="0">
                <a:solidFill>
                  <a:schemeClr val="tx2"/>
                </a:solidFill>
              </a:rPr>
              <a:t>-    That they are repeatable during production</a:t>
            </a:r>
          </a:p>
          <a:p>
            <a:endParaRPr lang="en-GB" sz="1000" b="1" dirty="0">
              <a:solidFill>
                <a:schemeClr val="tx2"/>
              </a:solidFill>
            </a:endParaRPr>
          </a:p>
          <a:p>
            <a:r>
              <a:rPr lang="en-GB" sz="1000" b="1" dirty="0">
                <a:solidFill>
                  <a:schemeClr val="tx2"/>
                </a:solidFill>
              </a:rPr>
              <a:t>Analyses and simulation</a:t>
            </a:r>
          </a:p>
          <a:p>
            <a:r>
              <a:rPr lang="en-GB" sz="1000" dirty="0">
                <a:solidFill>
                  <a:schemeClr val="tx2"/>
                </a:solidFill>
              </a:rPr>
              <a:t>-   To make sure we understand exactly how components behave;</a:t>
            </a:r>
          </a:p>
          <a:p>
            <a:pPr marL="285726" indent="-285726">
              <a:buFontTx/>
              <a:buChar char="-"/>
            </a:pPr>
            <a:r>
              <a:rPr lang="en-GB" sz="1000" dirty="0">
                <a:solidFill>
                  <a:schemeClr val="tx2"/>
                </a:solidFill>
              </a:rPr>
              <a:t>To  understand the effect of any change in operational and environmental conditions</a:t>
            </a:r>
          </a:p>
          <a:p>
            <a:pPr marL="285726" indent="-285726">
              <a:buFontTx/>
              <a:buChar char="-"/>
            </a:pPr>
            <a:r>
              <a:rPr lang="en-GB" sz="1000" dirty="0">
                <a:solidFill>
                  <a:schemeClr val="tx2"/>
                </a:solidFill>
              </a:rPr>
              <a:t>To make sure that the component works as it was intended to</a:t>
            </a:r>
          </a:p>
          <a:p>
            <a:endParaRPr lang="en-GB" sz="1000" b="1" dirty="0">
              <a:solidFill>
                <a:schemeClr val="tx2"/>
              </a:solidFill>
            </a:endParaRPr>
          </a:p>
          <a:p>
            <a:r>
              <a:rPr lang="en-GB" sz="1000" b="1" dirty="0">
                <a:solidFill>
                  <a:schemeClr val="tx2"/>
                </a:solidFill>
              </a:rPr>
              <a:t>Assembly and Installation</a:t>
            </a:r>
          </a:p>
          <a:p>
            <a:pPr marL="342873" indent="-342873">
              <a:buFontTx/>
              <a:buChar char="-"/>
            </a:pPr>
            <a:r>
              <a:rPr lang="en-GB" sz="1000" dirty="0">
                <a:solidFill>
                  <a:schemeClr val="tx2"/>
                </a:solidFill>
              </a:rPr>
              <a:t>To provide all the necessary tooling during assembly and installation</a:t>
            </a:r>
          </a:p>
          <a:p>
            <a:pPr marL="342873" indent="-342873">
              <a:buFontTx/>
              <a:buChar char="-"/>
            </a:pPr>
            <a:r>
              <a:rPr lang="en-GB" sz="1000" dirty="0">
                <a:solidFill>
                  <a:schemeClr val="tx2"/>
                </a:solidFill>
              </a:rPr>
              <a:t>To ensure logistics are well understood, tried and tested</a:t>
            </a:r>
          </a:p>
          <a:p>
            <a:endParaRPr lang="en-GB" sz="1000" dirty="0"/>
          </a:p>
        </p:txBody>
      </p:sp>
      <p:sp>
        <p:nvSpPr>
          <p:cNvPr id="4" name="Slide Number Placeholder 3"/>
          <p:cNvSpPr>
            <a:spLocks noGrp="1"/>
          </p:cNvSpPr>
          <p:nvPr>
            <p:ph type="sldNum" sz="quarter" idx="10"/>
          </p:nvPr>
        </p:nvSpPr>
        <p:spPr/>
        <p:txBody>
          <a:bodyPr/>
          <a:lstStyle/>
          <a:p>
            <a:fld id="{0E55F64B-731D-49AD-A5DE-E645193F1409}" type="slidenum">
              <a:rPr lang="en-GB" smtClean="0"/>
              <a:t>15</a:t>
            </a:fld>
            <a:endParaRPr lang="en-GB"/>
          </a:p>
        </p:txBody>
      </p:sp>
    </p:spTree>
    <p:extLst>
      <p:ext uri="{BB962C8B-B14F-4D97-AF65-F5344CB8AC3E}">
        <p14:creationId xmlns:p14="http://schemas.microsoft.com/office/powerpoint/2010/main" val="370865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C5FF4A-8F8A-457F-8443-03BC1969A616}" type="slidenum">
              <a:rPr lang="en-GB" smtClean="0"/>
              <a:t>16</a:t>
            </a:fld>
            <a:endParaRPr lang="en-GB"/>
          </a:p>
        </p:txBody>
      </p:sp>
    </p:spTree>
    <p:extLst>
      <p:ext uri="{BB962C8B-B14F-4D97-AF65-F5344CB8AC3E}">
        <p14:creationId xmlns:p14="http://schemas.microsoft.com/office/powerpoint/2010/main" val="24532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E1CAEA-DAE2-40F6-A759-EEC0A38AD1C8}" type="slidenum">
              <a:rPr lang="en-GB" smtClean="0"/>
              <a:pPr/>
              <a:t>17</a:t>
            </a:fld>
            <a:endParaRPr lang="en-GB"/>
          </a:p>
        </p:txBody>
      </p:sp>
    </p:spTree>
    <p:extLst>
      <p:ext uri="{BB962C8B-B14F-4D97-AF65-F5344CB8AC3E}">
        <p14:creationId xmlns:p14="http://schemas.microsoft.com/office/powerpoint/2010/main" val="2652183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CC1192-DE65-4450-A954-085AB50D6DA6}" type="slidenum">
              <a:rPr lang="en-GB" smtClean="0"/>
              <a:pPr/>
              <a:t>18</a:t>
            </a:fld>
            <a:endParaRPr lang="en-GB"/>
          </a:p>
        </p:txBody>
      </p:sp>
    </p:spTree>
    <p:extLst>
      <p:ext uri="{BB962C8B-B14F-4D97-AF65-F5344CB8AC3E}">
        <p14:creationId xmlns:p14="http://schemas.microsoft.com/office/powerpoint/2010/main" val="3799629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CC1192-DE65-4450-A954-085AB50D6DA6}" type="slidenum">
              <a:rPr lang="en-GB" smtClean="0"/>
              <a:pPr/>
              <a:t>19</a:t>
            </a:fld>
            <a:endParaRPr lang="en-GB"/>
          </a:p>
        </p:txBody>
      </p:sp>
    </p:spTree>
    <p:extLst>
      <p:ext uri="{BB962C8B-B14F-4D97-AF65-F5344CB8AC3E}">
        <p14:creationId xmlns:p14="http://schemas.microsoft.com/office/powerpoint/2010/main" val="67884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2</a:t>
            </a:fld>
            <a:endParaRPr lang="en-GB"/>
          </a:p>
        </p:txBody>
      </p:sp>
    </p:spTree>
    <p:extLst>
      <p:ext uri="{BB962C8B-B14F-4D97-AF65-F5344CB8AC3E}">
        <p14:creationId xmlns:p14="http://schemas.microsoft.com/office/powerpoint/2010/main" val="46465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chemeClr val="tx2"/>
                </a:solidFill>
              </a:rPr>
              <a:t>Cooling tube assembly procedure:</a:t>
            </a:r>
          </a:p>
          <a:p>
            <a:pPr marL="742889" lvl="1" indent="-285726" defTabSz="914326">
              <a:spcBef>
                <a:spcPct val="20000"/>
              </a:spcBef>
              <a:buFont typeface="Arial" pitchFamily="34" charset="0"/>
              <a:buChar char="–"/>
              <a:defRPr/>
            </a:pPr>
            <a:r>
              <a:rPr lang="en-GB" sz="1600" dirty="0">
                <a:solidFill>
                  <a:schemeClr val="tx2"/>
                </a:solidFill>
              </a:rPr>
              <a:t>Manufacture main cooling tube</a:t>
            </a:r>
          </a:p>
          <a:p>
            <a:pPr marL="742889" lvl="1" indent="-285726" defTabSz="914326">
              <a:spcBef>
                <a:spcPct val="20000"/>
              </a:spcBef>
              <a:buFont typeface="Arial" pitchFamily="34" charset="0"/>
              <a:buChar char="–"/>
              <a:defRPr/>
            </a:pPr>
            <a:r>
              <a:rPr lang="en-GB" sz="1600" dirty="0">
                <a:solidFill>
                  <a:schemeClr val="tx2"/>
                </a:solidFill>
              </a:rPr>
              <a:t>Vac Braze E-Break and U tube assembly</a:t>
            </a:r>
          </a:p>
          <a:p>
            <a:pPr marL="742889" lvl="1" indent="-285726" defTabSz="914326">
              <a:spcBef>
                <a:spcPct val="20000"/>
              </a:spcBef>
              <a:buFont typeface="Arial" pitchFamily="34" charset="0"/>
              <a:buChar char="–"/>
              <a:defRPr/>
            </a:pPr>
            <a:r>
              <a:rPr lang="en-GB" sz="1600" dirty="0">
                <a:solidFill>
                  <a:schemeClr val="tx2"/>
                </a:solidFill>
              </a:rPr>
              <a:t>Manufacture </a:t>
            </a:r>
            <a:r>
              <a:rPr lang="en-GB" sz="1600" dirty="0" err="1">
                <a:solidFill>
                  <a:schemeClr val="tx2"/>
                </a:solidFill>
              </a:rPr>
              <a:t>Ti</a:t>
            </a:r>
            <a:r>
              <a:rPr lang="en-GB" sz="1600" dirty="0">
                <a:solidFill>
                  <a:schemeClr val="tx2"/>
                </a:solidFill>
              </a:rPr>
              <a:t> Glands</a:t>
            </a:r>
          </a:p>
          <a:p>
            <a:pPr marL="742889" lvl="1" indent="-285726" defTabSz="914326">
              <a:spcBef>
                <a:spcPct val="20000"/>
              </a:spcBef>
              <a:buFont typeface="Arial" pitchFamily="34" charset="0"/>
              <a:buChar char="–"/>
              <a:defRPr/>
            </a:pPr>
            <a:r>
              <a:rPr lang="en-GB" sz="1600" dirty="0">
                <a:solidFill>
                  <a:schemeClr val="tx2"/>
                </a:solidFill>
              </a:rPr>
              <a:t>TIG Weld Above 3 components</a:t>
            </a:r>
          </a:p>
          <a:p>
            <a:endParaRPr lang="en-GB" dirty="0" smtClean="0"/>
          </a:p>
          <a:p>
            <a:r>
              <a:rPr lang="en-GB" dirty="0" smtClean="0"/>
              <a:t>Eutectic </a:t>
            </a:r>
            <a:r>
              <a:rPr lang="zh-CN" altLang="en-US" dirty="0" smtClean="0"/>
              <a:t>共晶</a:t>
            </a:r>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20</a:t>
            </a:fld>
            <a:endParaRPr lang="en-GB"/>
          </a:p>
        </p:txBody>
      </p:sp>
    </p:spTree>
    <p:extLst>
      <p:ext uri="{BB962C8B-B14F-4D97-AF65-F5344CB8AC3E}">
        <p14:creationId xmlns:p14="http://schemas.microsoft.com/office/powerpoint/2010/main" val="1061302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Stave</a:t>
            </a:r>
            <a:r>
              <a:rPr lang="en-GB" baseline="0" dirty="0" smtClean="0"/>
              <a:t> core material radiation length ~1%</a:t>
            </a:r>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21</a:t>
            </a:fld>
            <a:endParaRPr lang="en-GB"/>
          </a:p>
        </p:txBody>
      </p:sp>
    </p:spTree>
    <p:extLst>
      <p:ext uri="{BB962C8B-B14F-4D97-AF65-F5344CB8AC3E}">
        <p14:creationId xmlns:p14="http://schemas.microsoft.com/office/powerpoint/2010/main" val="104341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C5FF4A-8F8A-457F-8443-03BC1969A616}" type="slidenum">
              <a:rPr lang="en-GB" smtClean="0"/>
              <a:t>22</a:t>
            </a:fld>
            <a:endParaRPr lang="en-GB"/>
          </a:p>
        </p:txBody>
      </p:sp>
    </p:spTree>
    <p:extLst>
      <p:ext uri="{BB962C8B-B14F-4D97-AF65-F5344CB8AC3E}">
        <p14:creationId xmlns:p14="http://schemas.microsoft.com/office/powerpoint/2010/main" val="177065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23</a:t>
            </a:fld>
            <a:endParaRPr lang="en-GB"/>
          </a:p>
        </p:txBody>
      </p:sp>
    </p:spTree>
    <p:extLst>
      <p:ext uri="{BB962C8B-B14F-4D97-AF65-F5344CB8AC3E}">
        <p14:creationId xmlns:p14="http://schemas.microsoft.com/office/powerpoint/2010/main" val="1474229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24</a:t>
            </a:fld>
            <a:endParaRPr lang="en-GB"/>
          </a:p>
        </p:txBody>
      </p:sp>
    </p:spTree>
    <p:extLst>
      <p:ext uri="{BB962C8B-B14F-4D97-AF65-F5344CB8AC3E}">
        <p14:creationId xmlns:p14="http://schemas.microsoft.com/office/powerpoint/2010/main" val="66830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25</a:t>
            </a:fld>
            <a:endParaRPr lang="en-GB"/>
          </a:p>
        </p:txBody>
      </p:sp>
    </p:spTree>
    <p:extLst>
      <p:ext uri="{BB962C8B-B14F-4D97-AF65-F5344CB8AC3E}">
        <p14:creationId xmlns:p14="http://schemas.microsoft.com/office/powerpoint/2010/main" val="2076617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C5FF4A-8F8A-457F-8443-03BC1969A616}" type="slidenum">
              <a:rPr lang="en-GB" smtClean="0"/>
              <a:t>26</a:t>
            </a:fld>
            <a:endParaRPr lang="en-GB"/>
          </a:p>
        </p:txBody>
      </p:sp>
    </p:spTree>
    <p:extLst>
      <p:ext uri="{BB962C8B-B14F-4D97-AF65-F5344CB8AC3E}">
        <p14:creationId xmlns:p14="http://schemas.microsoft.com/office/powerpoint/2010/main" val="472081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79464" y="4714652"/>
            <a:ext cx="5888684" cy="47854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smtClean="0"/>
              <a:t>material minimization is always a key requirement for the design of the tracker and its support structure. </a:t>
            </a:r>
          </a:p>
          <a:p>
            <a:pPr eaLnBrk="1" hangingPunct="1">
              <a:spcBef>
                <a:spcPct val="0"/>
              </a:spcBef>
            </a:pPr>
            <a:r>
              <a:rPr lang="en-GB" altLang="en-US" dirty="0" smtClean="0"/>
              <a:t>Smaller angle allows better low momentum </a:t>
            </a:r>
            <a:r>
              <a:rPr lang="en-GB" altLang="en-US" dirty="0" err="1" smtClean="0"/>
              <a:t>hermiticity</a:t>
            </a:r>
            <a:r>
              <a:rPr lang="en-GB" altLang="en-US" dirty="0" smtClean="0"/>
              <a:t> and less material for high momentum tracks in overlaps.</a:t>
            </a:r>
          </a:p>
          <a:p>
            <a:pPr eaLnBrk="1" hangingPunct="1">
              <a:spcBef>
                <a:spcPct val="0"/>
              </a:spcBef>
            </a:pPr>
            <a:r>
              <a:rPr lang="en-GB" altLang="en-US" dirty="0" smtClean="0"/>
              <a:t>Also all tooling needed is removable and none of it stays on the cylinder. </a:t>
            </a:r>
          </a:p>
          <a:p>
            <a:pPr eaLnBrk="1" hangingPunct="1">
              <a:spcBef>
                <a:spcPct val="0"/>
              </a:spcBef>
              <a:buFontTx/>
              <a:buNone/>
            </a:pPr>
            <a:endParaRPr lang="en-GB" altLang="en-US" dirty="0" smtClean="0"/>
          </a:p>
          <a:p>
            <a:pPr eaLnBrk="1" hangingPunct="1">
              <a:spcBef>
                <a:spcPct val="0"/>
              </a:spcBef>
              <a:buFontTx/>
              <a:buNone/>
            </a:pPr>
            <a:r>
              <a:rPr lang="en-GB" altLang="en-US" dirty="0" smtClean="0"/>
              <a:t>Stability : mainly from 2 sources, one is thermal movement or temperature changes, the other one is due to external vibration. Temperature change is difficult to predict, we need to tackle this by controlling temperature change. External vibration – we don’t know what exactly that should be. We need to take measurement in the next shut down from existing ATLAS barrel. but if we assume ASD of 10^-7 g^2 / Hz, then a plate of 50Hz will only displace under 1micron. </a:t>
            </a:r>
          </a:p>
          <a:p>
            <a:pPr eaLnBrk="1" hangingPunct="1">
              <a:spcBef>
                <a:spcPct val="0"/>
              </a:spcBef>
              <a:buFontTx/>
              <a:buNone/>
            </a:pPr>
            <a:endParaRPr lang="en-GB" altLang="en-US" dirty="0" smtClean="0"/>
          </a:p>
          <a:p>
            <a:pPr eaLnBrk="1" hangingPunct="1">
              <a:spcBef>
                <a:spcPct val="0"/>
              </a:spcBef>
              <a:buFontTx/>
              <a:buNone/>
            </a:pPr>
            <a:r>
              <a:rPr lang="en-GB" altLang="en-US" dirty="0" smtClean="0"/>
              <a:t>To maintain overlaps and provide mechanical and electrical clearances we require that the staves are positioned accurately.</a:t>
            </a:r>
          </a:p>
          <a:p>
            <a:pPr eaLnBrk="1" hangingPunct="1">
              <a:spcBef>
                <a:spcPct val="0"/>
              </a:spcBef>
              <a:buFontTx/>
              <a:buNone/>
            </a:pPr>
            <a:endParaRPr lang="en-GB" altLang="en-US" dirty="0" smtClean="0"/>
          </a:p>
          <a:p>
            <a:pPr eaLnBrk="1" hangingPunct="1">
              <a:spcBef>
                <a:spcPct val="0"/>
              </a:spcBef>
              <a:buFontTx/>
              <a:buNone/>
            </a:pPr>
            <a:r>
              <a:rPr lang="en-GB" altLang="en-US" dirty="0" smtClean="0"/>
              <a:t>The clearances for the staves are driven by the tilt angle, the radius and the separation between adjacent staves. </a:t>
            </a:r>
          </a:p>
          <a:p>
            <a:pPr eaLnBrk="1" hangingPunct="1">
              <a:spcBef>
                <a:spcPct val="0"/>
              </a:spcBef>
              <a:buFontTx/>
              <a:buNone/>
            </a:pPr>
            <a:endParaRPr lang="en-GB" altLang="en-US" dirty="0" smtClean="0"/>
          </a:p>
          <a:p>
            <a:pPr eaLnBrk="1" hangingPunct="1">
              <a:spcBef>
                <a:spcPct val="0"/>
              </a:spcBef>
              <a:buFontTx/>
              <a:buNone/>
            </a:pPr>
            <a:r>
              <a:rPr lang="en-GB" altLang="en-US" dirty="0" smtClean="0"/>
              <a:t>Many of these requirements are intuitive but not </a:t>
            </a:r>
            <a:r>
              <a:rPr lang="en-GB" altLang="en-US" dirty="0" err="1" smtClean="0"/>
              <a:t>quantitive</a:t>
            </a:r>
            <a:endParaRPr lang="en-GB" altLang="en-US" dirty="0"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Calibri" pitchFamily="34" charset="0"/>
              </a:defRPr>
            </a:lvl1pPr>
            <a:lvl2pPr marL="685762" indent="-263754" eaLnBrk="0" hangingPunct="0">
              <a:defRPr sz="1800">
                <a:solidFill>
                  <a:schemeClr val="tx1"/>
                </a:solidFill>
                <a:latin typeface="Calibri" pitchFamily="34" charset="0"/>
              </a:defRPr>
            </a:lvl2pPr>
            <a:lvl3pPr marL="1055017" indent="-211004" eaLnBrk="0" hangingPunct="0">
              <a:defRPr sz="1800">
                <a:solidFill>
                  <a:schemeClr val="tx1"/>
                </a:solidFill>
                <a:latin typeface="Calibri" pitchFamily="34" charset="0"/>
              </a:defRPr>
            </a:lvl3pPr>
            <a:lvl4pPr marL="1477025" indent="-211004" eaLnBrk="0" hangingPunct="0">
              <a:defRPr sz="1800">
                <a:solidFill>
                  <a:schemeClr val="tx1"/>
                </a:solidFill>
                <a:latin typeface="Calibri" pitchFamily="34" charset="0"/>
              </a:defRPr>
            </a:lvl4pPr>
            <a:lvl5pPr marL="1899031" indent="-211004" eaLnBrk="0" hangingPunct="0">
              <a:defRPr sz="1800">
                <a:solidFill>
                  <a:schemeClr val="tx1"/>
                </a:solidFill>
                <a:latin typeface="Calibri" pitchFamily="34" charset="0"/>
              </a:defRPr>
            </a:lvl5pPr>
            <a:lvl6pPr marL="2321039" indent="-211004" eaLnBrk="0" fontAlgn="base" hangingPunct="0">
              <a:spcBef>
                <a:spcPct val="0"/>
              </a:spcBef>
              <a:spcAft>
                <a:spcPct val="0"/>
              </a:spcAft>
              <a:defRPr sz="1800">
                <a:solidFill>
                  <a:schemeClr val="tx1"/>
                </a:solidFill>
                <a:latin typeface="Calibri" pitchFamily="34" charset="0"/>
              </a:defRPr>
            </a:lvl6pPr>
            <a:lvl7pPr marL="2743046" indent="-211004" eaLnBrk="0" fontAlgn="base" hangingPunct="0">
              <a:spcBef>
                <a:spcPct val="0"/>
              </a:spcBef>
              <a:spcAft>
                <a:spcPct val="0"/>
              </a:spcAft>
              <a:defRPr sz="1800">
                <a:solidFill>
                  <a:schemeClr val="tx1"/>
                </a:solidFill>
                <a:latin typeface="Calibri" pitchFamily="34" charset="0"/>
              </a:defRPr>
            </a:lvl7pPr>
            <a:lvl8pPr marL="3165052" indent="-211004" eaLnBrk="0" fontAlgn="base" hangingPunct="0">
              <a:spcBef>
                <a:spcPct val="0"/>
              </a:spcBef>
              <a:spcAft>
                <a:spcPct val="0"/>
              </a:spcAft>
              <a:defRPr sz="1800">
                <a:solidFill>
                  <a:schemeClr val="tx1"/>
                </a:solidFill>
                <a:latin typeface="Calibri" pitchFamily="34" charset="0"/>
              </a:defRPr>
            </a:lvl8pPr>
            <a:lvl9pPr marL="3587060" indent="-211004" eaLnBrk="0" fontAlgn="base" hangingPunct="0">
              <a:spcBef>
                <a:spcPct val="0"/>
              </a:spcBef>
              <a:spcAft>
                <a:spcPct val="0"/>
              </a:spcAft>
              <a:defRPr sz="1800">
                <a:solidFill>
                  <a:schemeClr val="tx1"/>
                </a:solidFill>
                <a:latin typeface="Calibri" pitchFamily="34" charset="0"/>
              </a:defRPr>
            </a:lvl9pPr>
          </a:lstStyle>
          <a:p>
            <a:pPr eaLnBrk="1" hangingPunct="1"/>
            <a:fld id="{178B0B00-8253-411B-BF43-F2E38A5C7B08}" type="slidenum">
              <a:rPr lang="en-GB" altLang="en-US" sz="1100"/>
              <a:pPr eaLnBrk="1" hangingPunct="1"/>
              <a:t>27</a:t>
            </a:fld>
            <a:endParaRPr lang="en-GB" altLang="en-US" sz="11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t>For the purpose of our study, we require 1mm overlap with 2 hits per stave (4 per layer) for 1GeV/c tracks, which is very conservative. Should we decide at a later point that a relaxed requirement (for example zero overlap with 1 hit per stave) is sufficient to guarantee enough overlaps for the alignment and coverage, the separation for staves and with its clearances will increase.  </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Calibri" pitchFamily="34" charset="0"/>
              </a:defRPr>
            </a:lvl1pPr>
            <a:lvl2pPr marL="685762" indent="-263754" eaLnBrk="0" hangingPunct="0">
              <a:defRPr sz="1800">
                <a:solidFill>
                  <a:schemeClr val="tx1"/>
                </a:solidFill>
                <a:latin typeface="Calibri" pitchFamily="34" charset="0"/>
              </a:defRPr>
            </a:lvl2pPr>
            <a:lvl3pPr marL="1055017" indent="-211004" eaLnBrk="0" hangingPunct="0">
              <a:defRPr sz="1800">
                <a:solidFill>
                  <a:schemeClr val="tx1"/>
                </a:solidFill>
                <a:latin typeface="Calibri" pitchFamily="34" charset="0"/>
              </a:defRPr>
            </a:lvl3pPr>
            <a:lvl4pPr marL="1477025" indent="-211004" eaLnBrk="0" hangingPunct="0">
              <a:defRPr sz="1800">
                <a:solidFill>
                  <a:schemeClr val="tx1"/>
                </a:solidFill>
                <a:latin typeface="Calibri" pitchFamily="34" charset="0"/>
              </a:defRPr>
            </a:lvl4pPr>
            <a:lvl5pPr marL="1899031" indent="-211004" eaLnBrk="0" hangingPunct="0">
              <a:defRPr sz="1800">
                <a:solidFill>
                  <a:schemeClr val="tx1"/>
                </a:solidFill>
                <a:latin typeface="Calibri" pitchFamily="34" charset="0"/>
              </a:defRPr>
            </a:lvl5pPr>
            <a:lvl6pPr marL="2321039" indent="-211004" eaLnBrk="0" fontAlgn="base" hangingPunct="0">
              <a:spcBef>
                <a:spcPct val="0"/>
              </a:spcBef>
              <a:spcAft>
                <a:spcPct val="0"/>
              </a:spcAft>
              <a:defRPr sz="1800">
                <a:solidFill>
                  <a:schemeClr val="tx1"/>
                </a:solidFill>
                <a:latin typeface="Calibri" pitchFamily="34" charset="0"/>
              </a:defRPr>
            </a:lvl6pPr>
            <a:lvl7pPr marL="2743046" indent="-211004" eaLnBrk="0" fontAlgn="base" hangingPunct="0">
              <a:spcBef>
                <a:spcPct val="0"/>
              </a:spcBef>
              <a:spcAft>
                <a:spcPct val="0"/>
              </a:spcAft>
              <a:defRPr sz="1800">
                <a:solidFill>
                  <a:schemeClr val="tx1"/>
                </a:solidFill>
                <a:latin typeface="Calibri" pitchFamily="34" charset="0"/>
              </a:defRPr>
            </a:lvl7pPr>
            <a:lvl8pPr marL="3165052" indent="-211004" eaLnBrk="0" fontAlgn="base" hangingPunct="0">
              <a:spcBef>
                <a:spcPct val="0"/>
              </a:spcBef>
              <a:spcAft>
                <a:spcPct val="0"/>
              </a:spcAft>
              <a:defRPr sz="1800">
                <a:solidFill>
                  <a:schemeClr val="tx1"/>
                </a:solidFill>
                <a:latin typeface="Calibri" pitchFamily="34" charset="0"/>
              </a:defRPr>
            </a:lvl8pPr>
            <a:lvl9pPr marL="3587060" indent="-211004" eaLnBrk="0" fontAlgn="base" hangingPunct="0">
              <a:spcBef>
                <a:spcPct val="0"/>
              </a:spcBef>
              <a:spcAft>
                <a:spcPct val="0"/>
              </a:spcAft>
              <a:defRPr sz="1800">
                <a:solidFill>
                  <a:schemeClr val="tx1"/>
                </a:solidFill>
                <a:latin typeface="Calibri" pitchFamily="34" charset="0"/>
              </a:defRPr>
            </a:lvl9pPr>
          </a:lstStyle>
          <a:p>
            <a:pPr eaLnBrk="1" hangingPunct="1"/>
            <a:fld id="{568853D3-6CDC-4F9F-AA69-CBB1F4B43BBA}" type="slidenum">
              <a:rPr lang="en-GB" altLang="en-US" sz="1100"/>
              <a:pPr eaLnBrk="1" hangingPunct="1"/>
              <a:t>28</a:t>
            </a:fld>
            <a:endParaRPr lang="en-GB" altLang="en-US" sz="11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endParaRPr lang="en-GB"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Calibri" pitchFamily="34" charset="0"/>
              </a:defRPr>
            </a:lvl1pPr>
            <a:lvl2pPr marL="685762" indent="-263754" eaLnBrk="0" hangingPunct="0">
              <a:defRPr sz="1800">
                <a:solidFill>
                  <a:schemeClr val="tx1"/>
                </a:solidFill>
                <a:latin typeface="Calibri" pitchFamily="34" charset="0"/>
              </a:defRPr>
            </a:lvl2pPr>
            <a:lvl3pPr marL="1055017" indent="-211004" eaLnBrk="0" hangingPunct="0">
              <a:defRPr sz="1800">
                <a:solidFill>
                  <a:schemeClr val="tx1"/>
                </a:solidFill>
                <a:latin typeface="Calibri" pitchFamily="34" charset="0"/>
              </a:defRPr>
            </a:lvl3pPr>
            <a:lvl4pPr marL="1477025" indent="-211004" eaLnBrk="0" hangingPunct="0">
              <a:defRPr sz="1800">
                <a:solidFill>
                  <a:schemeClr val="tx1"/>
                </a:solidFill>
                <a:latin typeface="Calibri" pitchFamily="34" charset="0"/>
              </a:defRPr>
            </a:lvl4pPr>
            <a:lvl5pPr marL="1899031" indent="-211004" eaLnBrk="0" hangingPunct="0">
              <a:defRPr sz="1800">
                <a:solidFill>
                  <a:schemeClr val="tx1"/>
                </a:solidFill>
                <a:latin typeface="Calibri" pitchFamily="34" charset="0"/>
              </a:defRPr>
            </a:lvl5pPr>
            <a:lvl6pPr marL="2321039" indent="-211004" eaLnBrk="0" fontAlgn="base" hangingPunct="0">
              <a:spcBef>
                <a:spcPct val="0"/>
              </a:spcBef>
              <a:spcAft>
                <a:spcPct val="0"/>
              </a:spcAft>
              <a:defRPr sz="1800">
                <a:solidFill>
                  <a:schemeClr val="tx1"/>
                </a:solidFill>
                <a:latin typeface="Calibri" pitchFamily="34" charset="0"/>
              </a:defRPr>
            </a:lvl6pPr>
            <a:lvl7pPr marL="2743046" indent="-211004" eaLnBrk="0" fontAlgn="base" hangingPunct="0">
              <a:spcBef>
                <a:spcPct val="0"/>
              </a:spcBef>
              <a:spcAft>
                <a:spcPct val="0"/>
              </a:spcAft>
              <a:defRPr sz="1800">
                <a:solidFill>
                  <a:schemeClr val="tx1"/>
                </a:solidFill>
                <a:latin typeface="Calibri" pitchFamily="34" charset="0"/>
              </a:defRPr>
            </a:lvl7pPr>
            <a:lvl8pPr marL="3165052" indent="-211004" eaLnBrk="0" fontAlgn="base" hangingPunct="0">
              <a:spcBef>
                <a:spcPct val="0"/>
              </a:spcBef>
              <a:spcAft>
                <a:spcPct val="0"/>
              </a:spcAft>
              <a:defRPr sz="1800">
                <a:solidFill>
                  <a:schemeClr val="tx1"/>
                </a:solidFill>
                <a:latin typeface="Calibri" pitchFamily="34" charset="0"/>
              </a:defRPr>
            </a:lvl8pPr>
            <a:lvl9pPr marL="3587060" indent="-211004" eaLnBrk="0" fontAlgn="base" hangingPunct="0">
              <a:spcBef>
                <a:spcPct val="0"/>
              </a:spcBef>
              <a:spcAft>
                <a:spcPct val="0"/>
              </a:spcAft>
              <a:defRPr sz="1800">
                <a:solidFill>
                  <a:schemeClr val="tx1"/>
                </a:solidFill>
                <a:latin typeface="Calibri" pitchFamily="34" charset="0"/>
              </a:defRPr>
            </a:lvl9pPr>
          </a:lstStyle>
          <a:p>
            <a:pPr eaLnBrk="1" hangingPunct="1"/>
            <a:fld id="{06B3A8EC-AFBF-4D74-8ADD-8BCF8AE82FB1}" type="slidenum">
              <a:rPr lang="en-GB" altLang="en-US" sz="1100"/>
              <a:pPr eaLnBrk="1" hangingPunct="1"/>
              <a:t>29</a:t>
            </a:fld>
            <a:endParaRPr lang="en-GB" altLang="en-US" sz="1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3</a:t>
            </a:fld>
            <a:endParaRPr lang="en-GB"/>
          </a:p>
        </p:txBody>
      </p:sp>
    </p:spTree>
    <p:extLst>
      <p:ext uri="{BB962C8B-B14F-4D97-AF65-F5344CB8AC3E}">
        <p14:creationId xmlns:p14="http://schemas.microsoft.com/office/powerpoint/2010/main" val="2096887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xfrm>
            <a:off x="662744" y="4531426"/>
            <a:ext cx="5689557" cy="48963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z="900"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Calibri" pitchFamily="34" charset="0"/>
              </a:defRPr>
            </a:lvl1pPr>
            <a:lvl2pPr marL="685762" indent="-263754" eaLnBrk="0" hangingPunct="0">
              <a:defRPr sz="1800">
                <a:solidFill>
                  <a:schemeClr val="tx1"/>
                </a:solidFill>
                <a:latin typeface="Calibri" pitchFamily="34" charset="0"/>
              </a:defRPr>
            </a:lvl2pPr>
            <a:lvl3pPr marL="1055017" indent="-211004" eaLnBrk="0" hangingPunct="0">
              <a:defRPr sz="1800">
                <a:solidFill>
                  <a:schemeClr val="tx1"/>
                </a:solidFill>
                <a:latin typeface="Calibri" pitchFamily="34" charset="0"/>
              </a:defRPr>
            </a:lvl3pPr>
            <a:lvl4pPr marL="1477025" indent="-211004" eaLnBrk="0" hangingPunct="0">
              <a:defRPr sz="1800">
                <a:solidFill>
                  <a:schemeClr val="tx1"/>
                </a:solidFill>
                <a:latin typeface="Calibri" pitchFamily="34" charset="0"/>
              </a:defRPr>
            </a:lvl4pPr>
            <a:lvl5pPr marL="1899031" indent="-211004" eaLnBrk="0" hangingPunct="0">
              <a:defRPr sz="1800">
                <a:solidFill>
                  <a:schemeClr val="tx1"/>
                </a:solidFill>
                <a:latin typeface="Calibri" pitchFamily="34" charset="0"/>
              </a:defRPr>
            </a:lvl5pPr>
            <a:lvl6pPr marL="2321039" indent="-211004" eaLnBrk="0" fontAlgn="base" hangingPunct="0">
              <a:spcBef>
                <a:spcPct val="0"/>
              </a:spcBef>
              <a:spcAft>
                <a:spcPct val="0"/>
              </a:spcAft>
              <a:defRPr sz="1800">
                <a:solidFill>
                  <a:schemeClr val="tx1"/>
                </a:solidFill>
                <a:latin typeface="Calibri" pitchFamily="34" charset="0"/>
              </a:defRPr>
            </a:lvl6pPr>
            <a:lvl7pPr marL="2743046" indent="-211004" eaLnBrk="0" fontAlgn="base" hangingPunct="0">
              <a:spcBef>
                <a:spcPct val="0"/>
              </a:spcBef>
              <a:spcAft>
                <a:spcPct val="0"/>
              </a:spcAft>
              <a:defRPr sz="1800">
                <a:solidFill>
                  <a:schemeClr val="tx1"/>
                </a:solidFill>
                <a:latin typeface="Calibri" pitchFamily="34" charset="0"/>
              </a:defRPr>
            </a:lvl7pPr>
            <a:lvl8pPr marL="3165052" indent="-211004" eaLnBrk="0" fontAlgn="base" hangingPunct="0">
              <a:spcBef>
                <a:spcPct val="0"/>
              </a:spcBef>
              <a:spcAft>
                <a:spcPct val="0"/>
              </a:spcAft>
              <a:defRPr sz="1800">
                <a:solidFill>
                  <a:schemeClr val="tx1"/>
                </a:solidFill>
                <a:latin typeface="Calibri" pitchFamily="34" charset="0"/>
              </a:defRPr>
            </a:lvl8pPr>
            <a:lvl9pPr marL="3587060" indent="-211004" eaLnBrk="0" fontAlgn="base" hangingPunct="0">
              <a:spcBef>
                <a:spcPct val="0"/>
              </a:spcBef>
              <a:spcAft>
                <a:spcPct val="0"/>
              </a:spcAft>
              <a:defRPr sz="1800">
                <a:solidFill>
                  <a:schemeClr val="tx1"/>
                </a:solidFill>
                <a:latin typeface="Calibri" pitchFamily="34" charset="0"/>
              </a:defRPr>
            </a:lvl9pPr>
          </a:lstStyle>
          <a:p>
            <a:pPr eaLnBrk="1" hangingPunct="1"/>
            <a:fld id="{B71076B3-E386-421E-B7A4-951E62B780B1}" type="slidenum">
              <a:rPr lang="en-GB" altLang="en-US" sz="1100"/>
              <a:pPr eaLnBrk="1" hangingPunct="1"/>
              <a:t>30</a:t>
            </a:fld>
            <a:endParaRPr lang="en-GB" altLang="en-US" sz="11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31</a:t>
            </a:fld>
            <a:endParaRPr lang="en-GB"/>
          </a:p>
        </p:txBody>
      </p:sp>
    </p:spTree>
    <p:extLst>
      <p:ext uri="{BB962C8B-B14F-4D97-AF65-F5344CB8AC3E}">
        <p14:creationId xmlns:p14="http://schemas.microsoft.com/office/powerpoint/2010/main" val="3255176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smtClean="0"/>
              <a:t>The current study mainly focus on the structure integrity of the locks. Having satisfied the design of the intermediate locking point that meets the design requirement, we have looked at the material optimization (see the PEEK locking point prototype which saves 50% in material volume).</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Calibri" pitchFamily="34" charset="0"/>
              </a:defRPr>
            </a:lvl1pPr>
            <a:lvl2pPr marL="685762" indent="-263754" eaLnBrk="0" hangingPunct="0">
              <a:defRPr sz="1800">
                <a:solidFill>
                  <a:schemeClr val="tx1"/>
                </a:solidFill>
                <a:latin typeface="Calibri" pitchFamily="34" charset="0"/>
              </a:defRPr>
            </a:lvl2pPr>
            <a:lvl3pPr marL="1055017" indent="-211004" eaLnBrk="0" hangingPunct="0">
              <a:defRPr sz="1800">
                <a:solidFill>
                  <a:schemeClr val="tx1"/>
                </a:solidFill>
                <a:latin typeface="Calibri" pitchFamily="34" charset="0"/>
              </a:defRPr>
            </a:lvl3pPr>
            <a:lvl4pPr marL="1477025" indent="-211004" eaLnBrk="0" hangingPunct="0">
              <a:defRPr sz="1800">
                <a:solidFill>
                  <a:schemeClr val="tx1"/>
                </a:solidFill>
                <a:latin typeface="Calibri" pitchFamily="34" charset="0"/>
              </a:defRPr>
            </a:lvl4pPr>
            <a:lvl5pPr marL="1899031" indent="-211004" eaLnBrk="0" hangingPunct="0">
              <a:defRPr sz="1800">
                <a:solidFill>
                  <a:schemeClr val="tx1"/>
                </a:solidFill>
                <a:latin typeface="Calibri" pitchFamily="34" charset="0"/>
              </a:defRPr>
            </a:lvl5pPr>
            <a:lvl6pPr marL="2321039" indent="-211004" eaLnBrk="0" fontAlgn="base" hangingPunct="0">
              <a:spcBef>
                <a:spcPct val="0"/>
              </a:spcBef>
              <a:spcAft>
                <a:spcPct val="0"/>
              </a:spcAft>
              <a:defRPr sz="1800">
                <a:solidFill>
                  <a:schemeClr val="tx1"/>
                </a:solidFill>
                <a:latin typeface="Calibri" pitchFamily="34" charset="0"/>
              </a:defRPr>
            </a:lvl6pPr>
            <a:lvl7pPr marL="2743046" indent="-211004" eaLnBrk="0" fontAlgn="base" hangingPunct="0">
              <a:spcBef>
                <a:spcPct val="0"/>
              </a:spcBef>
              <a:spcAft>
                <a:spcPct val="0"/>
              </a:spcAft>
              <a:defRPr sz="1800">
                <a:solidFill>
                  <a:schemeClr val="tx1"/>
                </a:solidFill>
                <a:latin typeface="Calibri" pitchFamily="34" charset="0"/>
              </a:defRPr>
            </a:lvl7pPr>
            <a:lvl8pPr marL="3165052" indent="-211004" eaLnBrk="0" fontAlgn="base" hangingPunct="0">
              <a:spcBef>
                <a:spcPct val="0"/>
              </a:spcBef>
              <a:spcAft>
                <a:spcPct val="0"/>
              </a:spcAft>
              <a:defRPr sz="1800">
                <a:solidFill>
                  <a:schemeClr val="tx1"/>
                </a:solidFill>
                <a:latin typeface="Calibri" pitchFamily="34" charset="0"/>
              </a:defRPr>
            </a:lvl8pPr>
            <a:lvl9pPr marL="3587060" indent="-211004" eaLnBrk="0" fontAlgn="base" hangingPunct="0">
              <a:spcBef>
                <a:spcPct val="0"/>
              </a:spcBef>
              <a:spcAft>
                <a:spcPct val="0"/>
              </a:spcAft>
              <a:defRPr sz="1800">
                <a:solidFill>
                  <a:schemeClr val="tx1"/>
                </a:solidFill>
                <a:latin typeface="Calibri" pitchFamily="34" charset="0"/>
              </a:defRPr>
            </a:lvl9pPr>
          </a:lstStyle>
          <a:p>
            <a:pPr eaLnBrk="1" hangingPunct="1"/>
            <a:fld id="{C731F5FD-6D58-46B9-9E89-780F4D7A6A27}" type="slidenum">
              <a:rPr lang="en-GB" altLang="en-US" sz="1100"/>
              <a:pPr eaLnBrk="1" hangingPunct="1"/>
              <a:t>32</a:t>
            </a:fld>
            <a:endParaRPr lang="en-GB" altLang="en-US" sz="11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6">
              <a:defRPr/>
            </a:pPr>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33</a:t>
            </a:fld>
            <a:endParaRPr lang="en-GB"/>
          </a:p>
        </p:txBody>
      </p:sp>
    </p:spTree>
    <p:extLst>
      <p:ext uri="{BB962C8B-B14F-4D97-AF65-F5344CB8AC3E}">
        <p14:creationId xmlns:p14="http://schemas.microsoft.com/office/powerpoint/2010/main" val="3058156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Calibri" pitchFamily="34" charset="0"/>
              </a:defRPr>
            </a:lvl1pPr>
            <a:lvl2pPr marL="685762" indent="-263754" eaLnBrk="0" hangingPunct="0">
              <a:defRPr sz="1800">
                <a:solidFill>
                  <a:schemeClr val="tx1"/>
                </a:solidFill>
                <a:latin typeface="Calibri" pitchFamily="34" charset="0"/>
              </a:defRPr>
            </a:lvl2pPr>
            <a:lvl3pPr marL="1055017" indent="-211004" eaLnBrk="0" hangingPunct="0">
              <a:defRPr sz="1800">
                <a:solidFill>
                  <a:schemeClr val="tx1"/>
                </a:solidFill>
                <a:latin typeface="Calibri" pitchFamily="34" charset="0"/>
              </a:defRPr>
            </a:lvl3pPr>
            <a:lvl4pPr marL="1477025" indent="-211004" eaLnBrk="0" hangingPunct="0">
              <a:defRPr sz="1800">
                <a:solidFill>
                  <a:schemeClr val="tx1"/>
                </a:solidFill>
                <a:latin typeface="Calibri" pitchFamily="34" charset="0"/>
              </a:defRPr>
            </a:lvl4pPr>
            <a:lvl5pPr marL="1899031" indent="-211004" eaLnBrk="0" hangingPunct="0">
              <a:defRPr sz="1800">
                <a:solidFill>
                  <a:schemeClr val="tx1"/>
                </a:solidFill>
                <a:latin typeface="Calibri" pitchFamily="34" charset="0"/>
              </a:defRPr>
            </a:lvl5pPr>
            <a:lvl6pPr marL="2321039" indent="-211004" eaLnBrk="0" fontAlgn="base" hangingPunct="0">
              <a:spcBef>
                <a:spcPct val="0"/>
              </a:spcBef>
              <a:spcAft>
                <a:spcPct val="0"/>
              </a:spcAft>
              <a:defRPr sz="1800">
                <a:solidFill>
                  <a:schemeClr val="tx1"/>
                </a:solidFill>
                <a:latin typeface="Calibri" pitchFamily="34" charset="0"/>
              </a:defRPr>
            </a:lvl6pPr>
            <a:lvl7pPr marL="2743046" indent="-211004" eaLnBrk="0" fontAlgn="base" hangingPunct="0">
              <a:spcBef>
                <a:spcPct val="0"/>
              </a:spcBef>
              <a:spcAft>
                <a:spcPct val="0"/>
              </a:spcAft>
              <a:defRPr sz="1800">
                <a:solidFill>
                  <a:schemeClr val="tx1"/>
                </a:solidFill>
                <a:latin typeface="Calibri" pitchFamily="34" charset="0"/>
              </a:defRPr>
            </a:lvl7pPr>
            <a:lvl8pPr marL="3165052" indent="-211004" eaLnBrk="0" fontAlgn="base" hangingPunct="0">
              <a:spcBef>
                <a:spcPct val="0"/>
              </a:spcBef>
              <a:spcAft>
                <a:spcPct val="0"/>
              </a:spcAft>
              <a:defRPr sz="1800">
                <a:solidFill>
                  <a:schemeClr val="tx1"/>
                </a:solidFill>
                <a:latin typeface="Calibri" pitchFamily="34" charset="0"/>
              </a:defRPr>
            </a:lvl8pPr>
            <a:lvl9pPr marL="3587060" indent="-211004" eaLnBrk="0" fontAlgn="base" hangingPunct="0">
              <a:spcBef>
                <a:spcPct val="0"/>
              </a:spcBef>
              <a:spcAft>
                <a:spcPct val="0"/>
              </a:spcAft>
              <a:defRPr sz="1800">
                <a:solidFill>
                  <a:schemeClr val="tx1"/>
                </a:solidFill>
                <a:latin typeface="Calibri" pitchFamily="34" charset="0"/>
              </a:defRPr>
            </a:lvl9pPr>
          </a:lstStyle>
          <a:p>
            <a:pPr eaLnBrk="1" hangingPunct="1"/>
            <a:fld id="{33B918F3-0754-4919-89A9-EE25388423F8}" type="slidenum">
              <a:rPr lang="en-GB" altLang="en-US" sz="1100"/>
              <a:pPr eaLnBrk="1" hangingPunct="1"/>
              <a:t>34</a:t>
            </a:fld>
            <a:endParaRPr lang="en-GB" altLang="en-US" sz="11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6">
              <a:defRPr/>
            </a:pPr>
            <a:endParaRPr lang="en-GB" dirty="0"/>
          </a:p>
          <a:p>
            <a:pPr defTabSz="914326">
              <a:defRPr/>
            </a:pPr>
            <a:r>
              <a:rPr lang="en-GB" dirty="0"/>
              <a:t>In conclusion, we have developed a low-mass edge mounting system capable of meeting the stability requirements and allowing insertion down to a tilt angle of 10° with the assumed module envelope.</a:t>
            </a:r>
          </a:p>
          <a:p>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35</a:t>
            </a:fld>
            <a:endParaRPr lang="en-GB"/>
          </a:p>
        </p:txBody>
      </p:sp>
    </p:spTree>
    <p:extLst>
      <p:ext uri="{BB962C8B-B14F-4D97-AF65-F5344CB8AC3E}">
        <p14:creationId xmlns:p14="http://schemas.microsoft.com/office/powerpoint/2010/main" val="1153452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36</a:t>
            </a:fld>
            <a:endParaRPr lang="en-GB"/>
          </a:p>
        </p:txBody>
      </p:sp>
    </p:spTree>
    <p:extLst>
      <p:ext uri="{BB962C8B-B14F-4D97-AF65-F5344CB8AC3E}">
        <p14:creationId xmlns:p14="http://schemas.microsoft.com/office/powerpoint/2010/main" val="3436712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dirty="0"/>
          </a:p>
        </p:txBody>
      </p:sp>
      <p:sp>
        <p:nvSpPr>
          <p:cNvPr id="4" name="Slide Number Placeholder 3"/>
          <p:cNvSpPr>
            <a:spLocks noGrp="1"/>
          </p:cNvSpPr>
          <p:nvPr>
            <p:ph type="sldNum" sz="quarter" idx="10"/>
          </p:nvPr>
        </p:nvSpPr>
        <p:spPr/>
        <p:txBody>
          <a:bodyPr/>
          <a:lstStyle/>
          <a:p>
            <a:fld id="{0E55F64B-731D-49AD-A5DE-E645193F1409}" type="slidenum">
              <a:rPr lang="en-GB" smtClean="0"/>
              <a:t>37</a:t>
            </a:fld>
            <a:endParaRPr lang="en-GB"/>
          </a:p>
        </p:txBody>
      </p:sp>
    </p:spTree>
    <p:extLst>
      <p:ext uri="{BB962C8B-B14F-4D97-AF65-F5344CB8AC3E}">
        <p14:creationId xmlns:p14="http://schemas.microsoft.com/office/powerpoint/2010/main" val="1899205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endParaRPr lang="en-GB" altLang="en-US" dirty="0"/>
          </a:p>
        </p:txBody>
      </p:sp>
      <p:sp>
        <p:nvSpPr>
          <p:cNvPr id="4" name="Slide Number Placeholder 3"/>
          <p:cNvSpPr>
            <a:spLocks noGrp="1"/>
          </p:cNvSpPr>
          <p:nvPr>
            <p:ph type="sldNum" sz="quarter" idx="10"/>
          </p:nvPr>
        </p:nvSpPr>
        <p:spPr/>
        <p:txBody>
          <a:bodyPr/>
          <a:lstStyle/>
          <a:p>
            <a:fld id="{0E55F64B-731D-49AD-A5DE-E645193F1409}" type="slidenum">
              <a:rPr lang="en-GB" smtClean="0"/>
              <a:t>38</a:t>
            </a:fld>
            <a:endParaRPr lang="en-GB"/>
          </a:p>
        </p:txBody>
      </p:sp>
    </p:spTree>
    <p:extLst>
      <p:ext uri="{BB962C8B-B14F-4D97-AF65-F5344CB8AC3E}">
        <p14:creationId xmlns:p14="http://schemas.microsoft.com/office/powerpoint/2010/main" val="2168096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dirty="0"/>
          </a:p>
        </p:txBody>
      </p:sp>
      <p:sp>
        <p:nvSpPr>
          <p:cNvPr id="4" name="Slide Number Placeholder 3"/>
          <p:cNvSpPr>
            <a:spLocks noGrp="1"/>
          </p:cNvSpPr>
          <p:nvPr>
            <p:ph type="sldNum" sz="quarter" idx="10"/>
          </p:nvPr>
        </p:nvSpPr>
        <p:spPr/>
        <p:txBody>
          <a:bodyPr/>
          <a:lstStyle/>
          <a:p>
            <a:fld id="{0E55F64B-731D-49AD-A5DE-E645193F1409}" type="slidenum">
              <a:rPr lang="en-GB" smtClean="0"/>
              <a:t>39</a:t>
            </a:fld>
            <a:endParaRPr lang="en-GB"/>
          </a:p>
        </p:txBody>
      </p:sp>
    </p:spTree>
    <p:extLst>
      <p:ext uri="{BB962C8B-B14F-4D97-AF65-F5344CB8AC3E}">
        <p14:creationId xmlns:p14="http://schemas.microsoft.com/office/powerpoint/2010/main" val="181584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a:t>
            </a:fld>
            <a:endParaRPr lang="en-GB"/>
          </a:p>
        </p:txBody>
      </p:sp>
    </p:spTree>
    <p:extLst>
      <p:ext uri="{BB962C8B-B14F-4D97-AF65-F5344CB8AC3E}">
        <p14:creationId xmlns:p14="http://schemas.microsoft.com/office/powerpoint/2010/main" val="2725331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40</a:t>
            </a:fld>
            <a:endParaRPr lang="en-GB"/>
          </a:p>
        </p:txBody>
      </p:sp>
    </p:spTree>
    <p:extLst>
      <p:ext uri="{BB962C8B-B14F-4D97-AF65-F5344CB8AC3E}">
        <p14:creationId xmlns:p14="http://schemas.microsoft.com/office/powerpoint/2010/main" val="2402907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41</a:t>
            </a:fld>
            <a:endParaRPr lang="en-GB"/>
          </a:p>
        </p:txBody>
      </p:sp>
    </p:spTree>
    <p:extLst>
      <p:ext uri="{BB962C8B-B14F-4D97-AF65-F5344CB8AC3E}">
        <p14:creationId xmlns:p14="http://schemas.microsoft.com/office/powerpoint/2010/main" val="1845337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42</a:t>
            </a:fld>
            <a:endParaRPr lang="en-GB"/>
          </a:p>
        </p:txBody>
      </p:sp>
    </p:spTree>
    <p:extLst>
      <p:ext uri="{BB962C8B-B14F-4D97-AF65-F5344CB8AC3E}">
        <p14:creationId xmlns:p14="http://schemas.microsoft.com/office/powerpoint/2010/main" val="3023187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43</a:t>
            </a:fld>
            <a:endParaRPr lang="en-GB"/>
          </a:p>
        </p:txBody>
      </p:sp>
    </p:spTree>
    <p:extLst>
      <p:ext uri="{BB962C8B-B14F-4D97-AF65-F5344CB8AC3E}">
        <p14:creationId xmlns:p14="http://schemas.microsoft.com/office/powerpoint/2010/main" val="722920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44</a:t>
            </a:fld>
            <a:endParaRPr lang="en-GB"/>
          </a:p>
        </p:txBody>
      </p:sp>
    </p:spTree>
    <p:extLst>
      <p:ext uri="{BB962C8B-B14F-4D97-AF65-F5344CB8AC3E}">
        <p14:creationId xmlns:p14="http://schemas.microsoft.com/office/powerpoint/2010/main" val="935695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45</a:t>
            </a:fld>
            <a:endParaRPr lang="en-GB"/>
          </a:p>
        </p:txBody>
      </p:sp>
    </p:spTree>
    <p:extLst>
      <p:ext uri="{BB962C8B-B14F-4D97-AF65-F5344CB8AC3E}">
        <p14:creationId xmlns:p14="http://schemas.microsoft.com/office/powerpoint/2010/main" val="3469835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46</a:t>
            </a:fld>
            <a:endParaRPr lang="en-GB"/>
          </a:p>
        </p:txBody>
      </p:sp>
    </p:spTree>
    <p:extLst>
      <p:ext uri="{BB962C8B-B14F-4D97-AF65-F5344CB8AC3E}">
        <p14:creationId xmlns:p14="http://schemas.microsoft.com/office/powerpoint/2010/main" val="3433298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47</a:t>
            </a:fld>
            <a:endParaRPr lang="en-GB"/>
          </a:p>
        </p:txBody>
      </p:sp>
    </p:spTree>
    <p:extLst>
      <p:ext uri="{BB962C8B-B14F-4D97-AF65-F5344CB8AC3E}">
        <p14:creationId xmlns:p14="http://schemas.microsoft.com/office/powerpoint/2010/main" val="750524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48</a:t>
            </a:fld>
            <a:endParaRPr lang="en-GB"/>
          </a:p>
        </p:txBody>
      </p:sp>
    </p:spTree>
    <p:extLst>
      <p:ext uri="{BB962C8B-B14F-4D97-AF65-F5344CB8AC3E}">
        <p14:creationId xmlns:p14="http://schemas.microsoft.com/office/powerpoint/2010/main" val="643981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49</a:t>
            </a:fld>
            <a:endParaRPr lang="en-GB"/>
          </a:p>
        </p:txBody>
      </p:sp>
    </p:spTree>
    <p:extLst>
      <p:ext uri="{BB962C8B-B14F-4D97-AF65-F5344CB8AC3E}">
        <p14:creationId xmlns:p14="http://schemas.microsoft.com/office/powerpoint/2010/main" val="392011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5</a:t>
            </a:fld>
            <a:endParaRPr lang="en-GB"/>
          </a:p>
        </p:txBody>
      </p:sp>
    </p:spTree>
    <p:extLst>
      <p:ext uri="{BB962C8B-B14F-4D97-AF65-F5344CB8AC3E}">
        <p14:creationId xmlns:p14="http://schemas.microsoft.com/office/powerpoint/2010/main" val="1055127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50</a:t>
            </a:fld>
            <a:endParaRPr lang="en-GB"/>
          </a:p>
        </p:txBody>
      </p:sp>
    </p:spTree>
    <p:extLst>
      <p:ext uri="{BB962C8B-B14F-4D97-AF65-F5344CB8AC3E}">
        <p14:creationId xmlns:p14="http://schemas.microsoft.com/office/powerpoint/2010/main" val="3164018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51</a:t>
            </a:fld>
            <a:endParaRPr lang="en-GB"/>
          </a:p>
        </p:txBody>
      </p:sp>
    </p:spTree>
    <p:extLst>
      <p:ext uri="{BB962C8B-B14F-4D97-AF65-F5344CB8AC3E}">
        <p14:creationId xmlns:p14="http://schemas.microsoft.com/office/powerpoint/2010/main" val="1639387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52</a:t>
            </a:fld>
            <a:endParaRPr lang="en-GB"/>
          </a:p>
        </p:txBody>
      </p:sp>
    </p:spTree>
    <p:extLst>
      <p:ext uri="{BB962C8B-B14F-4D97-AF65-F5344CB8AC3E}">
        <p14:creationId xmlns:p14="http://schemas.microsoft.com/office/powerpoint/2010/main" val="2145133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54</a:t>
            </a:fld>
            <a:endParaRPr lang="en-GB"/>
          </a:p>
        </p:txBody>
      </p:sp>
    </p:spTree>
    <p:extLst>
      <p:ext uri="{BB962C8B-B14F-4D97-AF65-F5344CB8AC3E}">
        <p14:creationId xmlns:p14="http://schemas.microsoft.com/office/powerpoint/2010/main" val="2183305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55</a:t>
            </a:fld>
            <a:endParaRPr lang="en-GB"/>
          </a:p>
        </p:txBody>
      </p:sp>
    </p:spTree>
    <p:extLst>
      <p:ext uri="{BB962C8B-B14F-4D97-AF65-F5344CB8AC3E}">
        <p14:creationId xmlns:p14="http://schemas.microsoft.com/office/powerpoint/2010/main" val="33274219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56</a:t>
            </a:fld>
            <a:endParaRPr lang="en-GB"/>
          </a:p>
        </p:txBody>
      </p:sp>
    </p:spTree>
    <p:extLst>
      <p:ext uri="{BB962C8B-B14F-4D97-AF65-F5344CB8AC3E}">
        <p14:creationId xmlns:p14="http://schemas.microsoft.com/office/powerpoint/2010/main" val="1998255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55F64B-731D-49AD-A5DE-E645193F1409}" type="slidenum">
              <a:rPr lang="en-GB" smtClean="0"/>
              <a:t>57</a:t>
            </a:fld>
            <a:endParaRPr lang="en-GB"/>
          </a:p>
        </p:txBody>
      </p:sp>
    </p:spTree>
    <p:extLst>
      <p:ext uri="{BB962C8B-B14F-4D97-AF65-F5344CB8AC3E}">
        <p14:creationId xmlns:p14="http://schemas.microsoft.com/office/powerpoint/2010/main" val="105586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6</a:t>
            </a:fld>
            <a:endParaRPr lang="en-GB"/>
          </a:p>
        </p:txBody>
      </p:sp>
    </p:spTree>
    <p:extLst>
      <p:ext uri="{BB962C8B-B14F-4D97-AF65-F5344CB8AC3E}">
        <p14:creationId xmlns:p14="http://schemas.microsoft.com/office/powerpoint/2010/main" val="667134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7</a:t>
            </a:fld>
            <a:endParaRPr lang="en-GB"/>
          </a:p>
        </p:txBody>
      </p:sp>
    </p:spTree>
    <p:extLst>
      <p:ext uri="{BB962C8B-B14F-4D97-AF65-F5344CB8AC3E}">
        <p14:creationId xmlns:p14="http://schemas.microsoft.com/office/powerpoint/2010/main" val="3293591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8</a:t>
            </a:fld>
            <a:endParaRPr lang="en-GB"/>
          </a:p>
        </p:txBody>
      </p:sp>
    </p:spTree>
    <p:extLst>
      <p:ext uri="{BB962C8B-B14F-4D97-AF65-F5344CB8AC3E}">
        <p14:creationId xmlns:p14="http://schemas.microsoft.com/office/powerpoint/2010/main" val="3019631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55F64B-731D-49AD-A5DE-E645193F1409}" type="slidenum">
              <a:rPr lang="en-GB" smtClean="0"/>
              <a:t>9</a:t>
            </a:fld>
            <a:endParaRPr lang="en-GB"/>
          </a:p>
        </p:txBody>
      </p:sp>
    </p:spTree>
    <p:extLst>
      <p:ext uri="{BB962C8B-B14F-4D97-AF65-F5344CB8AC3E}">
        <p14:creationId xmlns:p14="http://schemas.microsoft.com/office/powerpoint/2010/main" val="114500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320919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18106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129243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230766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205404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GB" smtClean="0"/>
              <a:t>25/07/2014</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251998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GB" smtClean="0"/>
              <a:t>25/07/2014</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51332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GB" smtClean="0"/>
              <a:t>25/07/2014</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3046360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25/07/2014</a:t>
            </a:r>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762524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25/07/2014</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191220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25/07/2014</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6694F3-2543-485C-A7A2-B51004C72F2F}" type="slidenum">
              <a:rPr lang="en-GB" smtClean="0"/>
              <a:t>‹#›</a:t>
            </a:fld>
            <a:endParaRPr lang="en-GB"/>
          </a:p>
        </p:txBody>
      </p:sp>
    </p:spTree>
    <p:extLst>
      <p:ext uri="{BB962C8B-B14F-4D97-AF65-F5344CB8AC3E}">
        <p14:creationId xmlns:p14="http://schemas.microsoft.com/office/powerpoint/2010/main" val="1339757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25/07/2014</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694F3-2543-485C-A7A2-B51004C72F2F}" type="slidenum">
              <a:rPr lang="en-GB" smtClean="0"/>
              <a:t>‹#›</a:t>
            </a:fld>
            <a:endParaRPr lang="en-GB"/>
          </a:p>
        </p:txBody>
      </p:sp>
    </p:spTree>
    <p:extLst>
      <p:ext uri="{BB962C8B-B14F-4D97-AF65-F5344CB8AC3E}">
        <p14:creationId xmlns:p14="http://schemas.microsoft.com/office/powerpoint/2010/main" val="351602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1.png"/><Relationship Id="rId4" Type="http://schemas.openxmlformats.org/officeDocument/2006/relationships/image" Target="../media/image69.png"/><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5.png"/><Relationship Id="rId7" Type="http://schemas.openxmlformats.org/officeDocument/2006/relationships/image" Target="../media/image79.em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8.xml"/><Relationship Id="rId7"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png"/><Relationship Id="rId7"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solidFill>
                  <a:schemeClr val="tx2"/>
                </a:solidFill>
              </a:rPr>
              <a:t>ATLAS Upgrade II tracker strip detector mechanics</a:t>
            </a:r>
            <a:endParaRPr lang="en-GB" dirty="0">
              <a:solidFill>
                <a:schemeClr val="tx2"/>
              </a:solidFill>
            </a:endParaRPr>
          </a:p>
        </p:txBody>
      </p:sp>
      <p:sp>
        <p:nvSpPr>
          <p:cNvPr id="3" name="Subtitle 2"/>
          <p:cNvSpPr>
            <a:spLocks noGrp="1"/>
          </p:cNvSpPr>
          <p:nvPr>
            <p:ph type="subTitle" idx="1"/>
          </p:nvPr>
        </p:nvSpPr>
        <p:spPr/>
        <p:txBody>
          <a:bodyPr>
            <a:normAutofit lnSpcReduction="10000"/>
          </a:bodyPr>
          <a:lstStyle/>
          <a:p>
            <a:r>
              <a:rPr lang="en-GB" sz="2400" dirty="0" smtClean="0">
                <a:solidFill>
                  <a:schemeClr val="tx2"/>
                </a:solidFill>
              </a:rPr>
              <a:t>Stephanie Qing Yang </a:t>
            </a:r>
            <a:r>
              <a:rPr lang="zh-CN" altLang="en-US" sz="2400" dirty="0">
                <a:solidFill>
                  <a:schemeClr val="tx2"/>
                </a:solidFill>
              </a:rPr>
              <a:t>（</a:t>
            </a:r>
            <a:r>
              <a:rPr lang="zh-CN" altLang="en-US" sz="2400" dirty="0" smtClean="0">
                <a:solidFill>
                  <a:schemeClr val="tx2"/>
                </a:solidFill>
              </a:rPr>
              <a:t>杨清）</a:t>
            </a:r>
            <a:endParaRPr lang="en-GB" altLang="zh-CN" sz="2400" dirty="0" smtClean="0">
              <a:solidFill>
                <a:schemeClr val="tx2"/>
              </a:solidFill>
            </a:endParaRPr>
          </a:p>
          <a:p>
            <a:endParaRPr lang="en-GB" sz="2400" dirty="0" smtClean="0">
              <a:solidFill>
                <a:schemeClr val="tx2"/>
              </a:solidFill>
            </a:endParaRPr>
          </a:p>
          <a:p>
            <a:r>
              <a:rPr lang="en-GB" sz="2400" dirty="0" smtClean="0">
                <a:solidFill>
                  <a:schemeClr val="tx2"/>
                </a:solidFill>
              </a:rPr>
              <a:t>Physics Department, University of Oxford</a:t>
            </a:r>
          </a:p>
          <a:p>
            <a:r>
              <a:rPr lang="en-GB" sz="2400" dirty="0" smtClean="0">
                <a:solidFill>
                  <a:schemeClr val="tx2"/>
                </a:solidFill>
              </a:rPr>
              <a:t>25</a:t>
            </a:r>
            <a:r>
              <a:rPr lang="en-GB" sz="2400" baseline="30000" dirty="0" smtClean="0">
                <a:solidFill>
                  <a:schemeClr val="tx2"/>
                </a:solidFill>
              </a:rPr>
              <a:t>th</a:t>
            </a:r>
            <a:r>
              <a:rPr lang="en-GB" sz="2400" dirty="0" smtClean="0">
                <a:solidFill>
                  <a:schemeClr val="tx2"/>
                </a:solidFill>
              </a:rPr>
              <a:t> July 2014, Beijing, China</a:t>
            </a:r>
            <a:endParaRPr lang="en-GB" sz="2400"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396694F3-2543-485C-A7A2-B51004C72F2F}" type="slidenum">
              <a:rPr lang="en-GB" smtClean="0"/>
              <a:t>1</a:t>
            </a:fld>
            <a:endParaRPr lang="en-GB"/>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919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58" y="11470"/>
            <a:ext cx="642977"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789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7937"/>
            <a:ext cx="8229600" cy="1143000"/>
          </a:xfrm>
        </p:spPr>
        <p:txBody>
          <a:bodyPr/>
          <a:lstStyle/>
          <a:p>
            <a:r>
              <a:rPr lang="en-GB" dirty="0" smtClean="0"/>
              <a:t>Module Technologies</a:t>
            </a:r>
            <a:endParaRPr lang="en-GB" dirty="0"/>
          </a:p>
        </p:txBody>
      </p:sp>
      <p:sp>
        <p:nvSpPr>
          <p:cNvPr id="11" name="Content Placeholder 10"/>
          <p:cNvSpPr>
            <a:spLocks noGrp="1"/>
          </p:cNvSpPr>
          <p:nvPr>
            <p:ph idx="1"/>
          </p:nvPr>
        </p:nvSpPr>
        <p:spPr>
          <a:xfrm>
            <a:off x="457200" y="1124744"/>
            <a:ext cx="8229600" cy="2952328"/>
          </a:xfrm>
        </p:spPr>
        <p:txBody>
          <a:bodyPr>
            <a:normAutofit lnSpcReduction="10000"/>
          </a:bodyPr>
          <a:lstStyle/>
          <a:p>
            <a:r>
              <a:rPr lang="en-GB" dirty="0" smtClean="0">
                <a:solidFill>
                  <a:schemeClr val="tx2"/>
                </a:solidFill>
              </a:rPr>
              <a:t>Current SCT has 4088 independent modules</a:t>
            </a:r>
          </a:p>
          <a:p>
            <a:pPr lvl="1"/>
            <a:r>
              <a:rPr lang="en-GB" dirty="0" smtClean="0">
                <a:solidFill>
                  <a:schemeClr val="tx2"/>
                </a:solidFill>
              </a:rPr>
              <a:t>Individually assembled &amp; tested</a:t>
            </a:r>
          </a:p>
          <a:p>
            <a:pPr lvl="1"/>
            <a:r>
              <a:rPr lang="en-GB" dirty="0" smtClean="0">
                <a:solidFill>
                  <a:schemeClr val="tx2"/>
                </a:solidFill>
              </a:rPr>
              <a:t>Individually mounted to support structures</a:t>
            </a:r>
          </a:p>
          <a:p>
            <a:pPr lvl="1"/>
            <a:r>
              <a:rPr lang="en-GB" dirty="0" smtClean="0">
                <a:solidFill>
                  <a:schemeClr val="tx2"/>
                </a:solidFill>
              </a:rPr>
              <a:t>A robot was used to place the modules to meet precision requirement</a:t>
            </a:r>
          </a:p>
          <a:p>
            <a:pPr lvl="1"/>
            <a:r>
              <a:rPr lang="en-GB" dirty="0" smtClean="0">
                <a:solidFill>
                  <a:schemeClr val="tx2"/>
                </a:solidFill>
              </a:rPr>
              <a:t>Individually connected to services</a:t>
            </a:r>
          </a:p>
        </p:txBody>
      </p:sp>
      <p:sp>
        <p:nvSpPr>
          <p:cNvPr id="12" name="Date Placeholder 11"/>
          <p:cNvSpPr>
            <a:spLocks noGrp="1"/>
          </p:cNvSpPr>
          <p:nvPr>
            <p:ph type="dt" sz="half" idx="10"/>
          </p:nvPr>
        </p:nvSpPr>
        <p:spPr/>
        <p:txBody>
          <a:bodyPr/>
          <a:lstStyle/>
          <a:p>
            <a:r>
              <a:rPr lang="en-GB" smtClean="0"/>
              <a:t>25/07/2014</a:t>
            </a:r>
            <a:endParaRPr lang="en-GB"/>
          </a:p>
        </p:txBody>
      </p:sp>
      <p:sp>
        <p:nvSpPr>
          <p:cNvPr id="9" name="Slide Number Placeholder 8"/>
          <p:cNvSpPr>
            <a:spLocks noGrp="1"/>
          </p:cNvSpPr>
          <p:nvPr>
            <p:ph type="sldNum" sz="quarter" idx="12"/>
          </p:nvPr>
        </p:nvSpPr>
        <p:spPr/>
        <p:txBody>
          <a:bodyPr/>
          <a:lstStyle/>
          <a:p>
            <a:fld id="{3E43FEAB-05F4-4C65-B30C-C87947115CC9}" type="slidenum">
              <a:rPr lang="en-GB" smtClean="0"/>
              <a:pPr/>
              <a:t>10</a:t>
            </a:fld>
            <a:endParaRPr lang="en-GB"/>
          </a:p>
        </p:txBody>
      </p:sp>
      <p:sp>
        <p:nvSpPr>
          <p:cNvPr id="5" name="AutoShape 2" descr="the-barrel-modul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data:image/jpeg;base64,/9j/4AAQSkZJRgABAQAAAQABAAD/2wCEAAkGBxQSEhQUEhQUFBUUFBUUFxcVFBUUFhQVFBQXFxQUFBQaHSggGBolHRQUITEhJSktLi4uFx80ODMsNygtLisBCgoKDg0OGhAQGiwcHxwsLCwsLCwsLCwsLCwsLCwsLCwsLCwsLCwsLCwsLCwsLCwsLCwsLCwsLCwsLCwsLCwsLP/AABEIAJQA0wMBEQACEQEDEQH/xAAbAAABBQEBAAAAAAAAAAAAAAACAAEDBQYEB//EAEUQAAEDAQMHCQQHBwQDAQAAAAEAAgMRBBIhBQYTMUFRkRYiUmFxgZKhsTJT0eEjQmJygsHwFDNUc6Ky8RU0Q9IkRJMH/8QAGwEBAAIDAQEAAAAAAAAAAAAAAAEDAgQFBgf/xAAvEQACAgEDAwQBAwMFAQAAAAAAAQIRAwQSIQUxURMUIkEyFVJhI0JxBiRTYqEz/9oADAMBAAIRAxEAPwDMMNrOqAD8S0/iaxOyG2n/AImDtPzTj6BMLHbT9WIILJG5Ntp+tEO5BYYyNbD/AMsY7vkgsMZAtZ1ztHY1BYQzbtO20/0oLCGa8221O7h80JsIZpybbTJ+u9CAxmidtol4/NAOMzxtnl8SALkaz3s3iSxY/IuLa+TxJYscZlQdKTxJZNjjMuz/AG/F8ksbguRdn3O8SWNw/Iuz7neIpYsXI2zbneIpY3C5G2bc7xFLG4XI2zbneIpY3DcjbNud4iljcMczbNud4iljcMczLPud4k3DcAcy7Pud4k3DcRuzLs/2/Ep3DcRPzLg+34vkm4biHkXBvf4k3DcatljKikV8kzbIlEkgsqCgxZVNChxZglCghZwlChxZwlE0FoAlEhaEJQFoAoA+hCEi0YQC0YTgCuKeANdUAV1BQrqkCLVAGuoKFdQUDdQUK6gFdQA0QUCWoKI3MQgiuIDta1SYkgagQz3Aa0JI5LRzgG4jfQqLAV49XmlgV89XA/FTYHvnq4FRZI989XBLAr56uCWAmSa73dQKLJInWmrWkA1OvBLAV87/ACSwK8f0EsDXj+glgYvP6CWBXz+glgQkNRXVtw4JYCM7edSuGrA4pYBDydg80sCvncOJ+CkDXzuHFAMX9XmgG0nV5oBtJiBSlduwIAjStNyABwQAXUIOxoWRASdhdEVrOAG8hRVixLGhx5Eg+PkSD4+R0JTihJwLiJKXkWOCoHL7ARakZk+9BIGkJCOBqIOBEIOBqIOB1BNX2AHtdylGN/TColk2hlNkWhlNi0MUJ3RGohH+BkolsUIxKAkIQA0Ug6qLIxHoosWVOWcqMhcwPqa1PNFTgtrBo5Z/xKMmoUO5w8rYN0nhV/6Xl+mVe9h4Fyth6L/CPiofTcq/uJ93HwMc7YN0nALH9Pn+5D3cfAuVsPRk4BT+nZH/AHIe9iv7RcroejJwCy/S8vkj38fB15Oy9HM660OFBXnDDuVGfp8sK3MsxalTlSLGea60u3AngCfyWjJ8G7CPqSUexjm59UA+gOr3g+GCp3nol/p/ercqY7c/K4CzuJ6n1PANRTMZ9DjDvkRLy0f/AAkvE/8AVZWyn9Lxf8qG5aP/AISXif8Aqm5j9Lxf8qAfn3TXZ3DteB6tUby2HRYz/HImMM/B7h3/ANB8FHqFj/0+1zvNTk22iaNrxheANN1disTs4Opwe3y7fByZYys2C64tc6tRQbOKOW00dRqPT5a7lcM8I/dv4hY+qa36hHwPytj93J5KfVJWuT/tH5WxdCTgE9Qy97/1Ec7IejJwCbw9al/aLlXDuk8IRZDH30X24O3JeWY7QSGXgRrvCmvcsoyvsX4s6m6LAe0FmXkxQAKQd5jWRFAkJQMJnMDLaboNLrQNu3eu5pJLDjc/JzM3znRUzuihcWmOWdwJrdFxgprF7atbJ1HI+F2L4aRLllfaMozPLdHHoBWgFxzhQmlZD6LRnkcu7NmKhH6I322YAXZw4kYC4Rtw2duCp58sscl+0lsOXLRGSJIGzNOGLXNOutb2zXtVkZNfbMHsl3RdWJ9mtLrojls8jgSA8VbzddD3rbx9Qyw4XJry0sZdiXJVluTPbWtKCq29bl34Ea+mjtzM1WV3Uhf1Rv8A7CuBM7WkV5V/k8/sGT4mwaaUOdQA3QaA1cBjxWGOKZ6HqnUJYZuMQLblidpLbNFFE3fQGSm12J1LYjGCR5/JqsmTuyqiEpdz5JecebdeDWpNXUGNMaqWo0VKTXdjSNlvc18wpzsTRxxNCCdmpYpRDyPyd9my5aQA2SKCdlKNvXQ4jc14106wsnGDMoZ5xfDO39igniklja6J8ZcHMLg8Va0OwPetaUEux3NB1XK3sfJq8yn1s7Pu+hKnGaXV4/7mRBnfFVjf5g88FjM87rlxEp7cbNZboMb5nOqQBSnNpWvEKzHBMnDpYtWyiyll+0SYRxiBraEBtHGu4k6+wLY9ONG3GCjxRystc12unkvC6S27v7lg4RMqT7oKyZcnaCXtE4Otr20AG9rhQg8U2RIlDG12LSz2mCYhpjls73FoAPPjq7VjrHesJY1Zp5NIpK4lnkNhhtIaTrFMO1Ur4yNbFF489M2smrvV51idANRSC6exZ0TRyTCiNOnRjLs6PNH5WjFqfeNS55oNuGoVXWyPH7eMLpnOxRbnbQcUoeBzH+3pKVYak/WXnZzyxk0uUdeMISVgWprnNkAY6shBNaahhsURnkfdGcscV2Atsj3hrdEWgOa7DH2QBT7OrYrW5VwVJWyF5c69WJ/PIr7P6Kq9TJ9oteOCIXz6OUTSRvYxjS2poQakU1Y7CtvTve/k6Kc0UlcWXOQbWJ5HSNpQuFKdS6ercY44xX2c/DGfqyb+jQ5yOpZ5f5b/AEXHyJ2dnQ16sbPPrDlMzQugaypY0G8TStHCg38FiotLg6HUfTnkc6d/+D3HfYGHTPBYuEznOWK7HjYQQ6rKiv1iRiKVx1qVGXZlcpY32E+FxIJcyoBAo6gIOOI2I4v6Ji4fYGgfh+78ZWKjMsrEvldDjKTrLG6rAdK4irTWhu01dgqrKkza0uPFuU4t9zVZgyVgb+IeaiHBn1iS9x/lWdWd2ETndEtdwSSPP6yDcbX0Y+0W02u7JDEZDEbrm1u1vjfrA5uxZq0W6dviMkA+yyio/ZSDWvtjmiurr1a9ai5G68cK4Y0LJmucRZ6BxBpeqBQbwamvWslf2Vyil2OZsUrRzrK8m/UEEigJFW0pTZr1o7+jOOODXIQMhrSyyDntc03q3CCDWl3nainy7k+lF8otLVldn7UxtLr2uFWkY8exYSi+5wtRCbnvrsb9uLe5WI6SdxsmhNWhCUOpBfShWGTKvKUl1jjuBPALKEXKSSKMr+PejyqazEODywA0vNdUE85ejh6MpqG26Ry3KUedxYZJgaInm6KukDQdoDG1dTtLx4VyOoY4w7KjpaFuStjTNptK5zrhG5F9zkkcd5WaiHwRh53nj1KyMIt0YTycHKGueCAC7CpBOvivQLDhwYk3CzjepkyTpM0Oadnu4AXReGHcuX1GcKjtNnS798rL7Or/AG8o3sI4kBcXJZ3Om17mBhcl2R0Fohc6lNM1uG2v+VhBts9Hk1cdRiyR29kDLHQkbifIrZpnibIS1KZjYNFNGSbGon+Bw3yxfsjpCQ0jmtBoa7/mtednqumZo4tJuddzY5kxljXMOtr3DiAfzSBq9XlHLOMkvos85o6wyfd9Ck7+jzmpt4nTox4yPMxpc1nNw9lwFe0BPlRpqGSk1I5X1IAOttdevHGh71bjl9M3NFkk24t9jlkarmjeXNnLO93SdxKlJCzpyXK91Whzqkj6xGvDXVVZv4OfrMmSC+MqO+05JlY68+OpON6oJw3lU/Jo1MkMlJ7jf5JlvRMO8D0WUWb2CVxOqz7RuKzLkSqSS+nVpLM3nVNdgfTWRQd62NMv6ifg1dQ6iYzK+AA3Gnc0ALqaJXOUzRz/AIpHRk9lII+sF3e819KcFytfk3ZWdbTx2wRzWgBa6Rc3ycLws6MGyN4wPYfRZQXyRTJ8MPJYxf2eq7nUX8Ec3S92abIjcfxv8qD8lyNVw4/4NvT8nRnc+kD66ub/AHhcp9judNjeoj/Bj8q2tt6K64EtmD8MaAFuKwh3O1osM9uWU41w0K2M57/vO9StlHjpKmznLVJABapABCldw6pIlyfaA2V14gVYBj1UWrk/I9XptPPLoUo+TWZsTNdLNdII0gNR1sHwUQNTqGPJCMN3guMtx1jeN7HelVnLscHP/wDMgya8Os/4R6JB8FWKa9NIxttH0rgmP8irTyUc0jnfGto6xxWqLBDFgZPddcD1g8KFU5exztf2TPSbS4PiYcCDhx1rFP4mTlFwRHmvJ9Fd6BLeBSBjon8KLePB56wrDcXComCAupnK5ck/ZkM9LUGiMHp1pvu7Fv8AToeo2zQ1k6SX8mKynay8HA1OAwOt3zK6eLE8OKSZqTl6kkuxoXsDWhvRaG8BRedm1OW47q7FXO5Z0YtnI5CtkVoNGOP2SsocyRVLsyOyWsMrhWtF6HVYHmSSZzMOTZdmtzbdeDT94ntJXC1yqaj4N/Sv47gs9f8AbuG8sHFwXJbqNHoukL/dIwuTbM101yUaKMAky3toFRr60jFL7OvqtbqqlDbSLe1XS92P1jjvx1q9I8ZJcsgcxu8qaMaALG71NCgDG3pIu5kkmyDLtia3RugJlc8HSD3bgMAqJJOXc9L03VZYYNqjfJe5iVa6QEUILMO4quHBsdak5Y4PtZssotq09YcOIKsl2PK5F8GjzMPcKgOIG4FVrwcLdJPaiLJk+leQ2pLQS6opgPVWwjXJuYsE1JSLEsV6aOy+yOeeLBLRFohs9kJDyNbGl34RW8q5q+DU1eN5I0iCx23SA3XPoN+A4KqSpUczJDJBGwzIl9tpO2vlRTBl+ilyah2DmnuVp033OiqEFnK9W9mwef57Sl0rW1pRrses0out0+D9JtHM1GRb+eSmzbiDHObJ9K55qC6hEYaMaA9oWOsw5scdzl3LsOTHN8RL20yt6Ne9cqKOhfBXSTR9D+oqxIrbIjLH0D4vkjRixCeIVJjJAFSCQajcoUJSaSdEKUY3asobbGXTl7CWsJqGbhuXoMGnywacmc+WfG4ukbvNdmA7Fxde/wCsza0y/poHPNhdEGjW6RgHFcqStHoelTUM+7wjAW6yOj9o1rep3Kvjceo0upWqjKLRZsOA+6PRbq7Hz7OqySQiFJVYBCkWBRAnyc7InOlcxri2rnbd1fgtKd7j3uhccGh3tGizSgdHM4PNS5jHeZCmJzOqZ1n0imvqVG0tgwHb6q19jzmRcHmNpFHuHWfVUvhnn8nEwIXXTWmKycmZLJNNcmrYyxvZ+8DL1HFpJwI2gLKMjqw1MdvykG9tldg6aMioOApiNVCBgstyMvdYvJWZefAcYnNJ2ltce1Q5GtqdRGS+LKEGmoLC7Od3XLLzNGW7PTpBZRNjSSqRuZxzew1Vx2bJggOt8mCs8hfmYXKkbZZZi4VALWjqwqSF1E5QxQjHizmJKUpNlRk+UNkc7c26PxYnyA4qzqLvHFFmi4bJ5rZVcyjoOaOV0ibipyAL1i5EEsHOD+pjjwVmlp5lZhkfwY1nsbXMDiMcT3ALrajNJZkk+DRxY7xtmvzfjoB90eYXG1rvIb+nVROfOk/uhvmb5AlaGXijt9O7ZG/Bjs4zjH2P8yq3Vne6H88Mn9jQO5rfuhbsex5DWx255L+SVZUaoKUB421cBvIHmgS5ILIf/MP82Qf3LRl+R77bfTdv8Glycfp2dcP9shU/3Hn3zo2v5NbafZ4K1nInyZDJ2TY5Z5WvFaP3kaydywiuTlwxqWaSaL0Zs2foebvirNqN16eD+ghm1Z+gOJ+KbUR7bH+1C5OWf3Y8/im1D22P9qHGbtn92PP4ptRPt8f7UDJm7ZyKaNo4/FNqHt4eEZdtlFntMdK0vUx2VNFi+Dn5Y7Mirg3VKg9YVq7HWseE1aEBLM+gJ3Kzu1FdzFuo7jzt+Uhz9pL3HjQD8133p5OUGuyRyY5Uk15ZwNdh2kn8h5BaOtmnko3dNFxjbBL1oO1wXAmRQBryhoHfkkV03VC8+iv0q/qowyfi2BDbWhgbto4d5XayaeUsu+uDQjlShtNtkUYdw9F5/UO5nUx/iUufdoLGxubrEoI7mlaebueh6HiWSc4vwYm1zveRf3UGzWVT3Z6bFhw6eLjF9zshwa37oXQx/ijwXUqWqnXklDlmaQ4KA6snMrLGN72+v+Vi3Q54ryUtqeWTPI5rhK8jYfaNCtGS+Vn0fSyxywRg2uxc5tWx77Q2+a0Y4DsqCoj+Ro9T0scOke3yeiTewexbLPHS44M3k00tco+6VXHuc3HxqJLyawK46QkAkAyENjEIRZi86I7sgO51f1wVcjna1Uos1ljfea07wrF2N7HzBMh0lMO1DMLK812J53NPotnTR3ZCnO6geYWC+ZmaTCH61PaK7OR5l+BqY1Bx5L52RS+rmHm7Kg6ti4mae6VzNyK4OefIr2gknV1GuO7BY7l9E0FPm/IxpcS2gpWhqedqoNqWKOduSXnVjtwCi0RRZZJsOiL9MCGPjcwmm+itwylv+HciSht+Rl239OWgAx3jdJ13a4LuYpaiv6vY0prB9Hp2RBzT3LzuXmR0o8Izn/6EebF/MPk35rVys9N/p+Nzn/gx1pY17w8kgtpQVoMDUeirWSjrZemrLLmRuLDZBahpHXbzgNQIG5XxnweS6hpViyuK5oaTN83m1F1tOddo4k1wIqrN5o7UA/IJqy5UivPDgBhsukBTvJ2I6hkS5zwQCHVaCBvwrwWEshlHHbS/kxOXZRPOZJK3hzebQN5pNFT6p7HD0mM4xe6jszbIFpbTAEOGPYsYGz1TH/tpK+yPTqVZ3LYXY8HKVsywkDbaa4XmhVLuaDajqbNa143jiFdZtqcWrscvG8cQlondHyNpm7xxCWid0PIJtDek3xBTaI9SC+wTa2dNviCWh6sDLZ2yMOpzTq1EFVSZpaucZxpfRdZuy3oGHqpwWcexfpZbsZPOznFZGwQZegfJE5sYqStnT5IxlbNfMm1SMjPkiauEZA3VB1a13Pe43Gm6Od6E12LaxWy0xtu6Co7aLnSw6Zu9xuQnlSqjo/1W0/w3mVh7fB+8erkXG0hNum/hfNPbYP3j1sn7A48qzD/1TxT22D95Pr5P2kOUcoTyMLf2ctqKV1q7DhwQlu3FeTJkkq2lPZslSYVifWoxphRdDJqoV+ZqxxSb5Rt8lsIbiCF5qXLs7KKPO7Jcs2j0bL9C4nGmsCi1pxbO103VYsEm5ujMHNa1e78wq9jO/HrWlrl/+Frk2zW+EBrI20Gq9/lZJSOZqM3Ts03KTfJ3m05S91F+u9T8jX29M8yGE+U/dw8PmlTJrpnmQM3+pPFC2Idn+U+RMf01O02UZzTtRJJY2pNTzhtWGxnXh1rTRVL6LHJObc7JGOcxgDSam9VxqKUWUYNHP1fU8OTG1G+Tbxg3aU2UV6PN1fYyuXsiSySXmMqLoGsChCwcTn6jBNz3ruVwzbtO7+v5pTNb2uXyPyZtG4eMJtY9pl8jjNe0fZ8fyU7WT7PL5CGas/2PGfgm1krRZX9j8kpt7PEfgp2sn2OTyHHmlKDi6PzP5KHGyfY5E+5pMiWEwR3Cb1DrGGtZxRu4MLxRpuywJ6lnRcJpS0YrkRYDsCdxwOIhuCcCo+RxENwQBaIblIH0Q3ITX8iEI3ITyFoQnHgVJBNYAoCVhEKKJXANwbkJsVwbkA9wJwLEWhTwLGuqBwKicEUvI9EJ+NCTsPrgZCBqIKYlIpiUCmJSRXkFBSEhFJguQmqAQETSoMSRpUgMFAEhI4QkIIB0AkA6EiQDhAKqAVUAqqCRFCBkAkAkAyASAZSBIBAIB6IBXUoAuYlAC4lEHG0oYErXISSAoAgUJCQkIIB0A6AdCRIBIBIBIBIBIBIBkAkAkAyASAQUgNoSgTMjU7SaJNCpoUNoUoUDoFNCihaVWVErSgJGlCSVqEhBCQwgHQDoB0JEgEgEgEgEgEgEgGQCQCQDIBIBwpAcakHXEsjImAQCKkAID//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data:image/jpeg;base64,/9j/4AAQSkZJRgABAQAAAQABAAD/2wCEAAkGBxQSEhQUEhQUFBUUFBUUFxcVFBUUFhQVFBQXFxQUFBQaHSggGBolHRQUITEhJSktLi4uFx80ODMsNygtLisBCgoKDg0OGhAQGiwcHxwsLCwsLCwsLCwsLCwsLCwsLCwsLCwsLCwsLCwsLCwsLCwsLCwsLCwsLCwsLCwsLCwsLP/AABEIAJQA0wMBEQACEQEDEQH/xAAbAAABBQEBAAAAAAAAAAAAAAACAAEDBQYEB//EAEUQAAEDAQMHCQQHBwQDAQAAAAEAAgMRBBIhBQYTMUFRkRYiUmFxgZKhsTJT0eEjQmJygsHwFDNUc6Ky8RU0Q9IkRJMH/8QAGwEBAAIDAQEAAAAAAAAAAAAAAAEDAgQFBgf/xAAvEQACAgEDAwQBAwMFAQAAAAAAAQIRAwQSIQUxURMUIkEyFVJhI0JxBiRTYqEz/9oADAMBAAIRAxEAPwDMMNrOqAD8S0/iaxOyG2n/AImDtPzTj6BMLHbT9WIILJG5Ntp+tEO5BYYyNbD/AMsY7vkgsMZAtZ1ztHY1BYQzbtO20/0oLCGa8221O7h80JsIZpybbTJ+u9CAxmidtol4/NAOMzxtnl8SALkaz3s3iSxY/IuLa+TxJYscZlQdKTxJZNjjMuz/AG/F8ksbguRdn3O8SWNw/Iuz7neIpYsXI2zbneIpY3C5G2bc7xFLG4XI2zbneIpY3DcjbNud4iljcMczbNud4iljcMczLPud4k3DcAcy7Pud4k3DcRuzLs/2/Ep3DcRPzLg+34vkm4biHkXBvf4k3DcatljKikV8kzbIlEkgsqCgxZVNChxZglCghZwlChxZwlE0FoAlEhaEJQFoAoA+hCEi0YQC0YTgCuKeANdUAV1BQrqkCLVAGuoKFdQUDdQUK6gFdQA0QUCWoKI3MQgiuIDta1SYkgagQz3Aa0JI5LRzgG4jfQqLAV49XmlgV89XA/FTYHvnq4FRZI989XBLAr56uCWAmSa73dQKLJInWmrWkA1OvBLAV87/ACSwK8f0EsDXj+glgYvP6CWBXz+glgQkNRXVtw4JYCM7edSuGrA4pYBDydg80sCvncOJ+CkDXzuHFAMX9XmgG0nV5oBtJiBSlduwIAjStNyABwQAXUIOxoWRASdhdEVrOAG8hRVixLGhx5Eg+PkSD4+R0JTihJwLiJKXkWOCoHL7ARakZk+9BIGkJCOBqIOBEIOBqIOB1BNX2AHtdylGN/TColk2hlNkWhlNi0MUJ3RGohH+BkolsUIxKAkIQA0Ug6qLIxHoosWVOWcqMhcwPqa1PNFTgtrBo5Z/xKMmoUO5w8rYN0nhV/6Xl+mVe9h4Fyth6L/CPiofTcq/uJ93HwMc7YN0nALH9Pn+5D3cfAuVsPRk4BT+nZH/AHIe9iv7RcroejJwCy/S8vkj38fB15Oy9HM660OFBXnDDuVGfp8sK3MsxalTlSLGea60u3AngCfyWjJ8G7CPqSUexjm59UA+gOr3g+GCp3nol/p/ercqY7c/K4CzuJ6n1PANRTMZ9DjDvkRLy0f/AAkvE/8AVZWyn9Lxf8qG5aP/AISXif8Aqm5j9Lxf8qAfn3TXZ3DteB6tUby2HRYz/HImMM/B7h3/ANB8FHqFj/0+1zvNTk22iaNrxheANN1disTs4Opwe3y7fByZYys2C64tc6tRQbOKOW00dRqPT5a7lcM8I/dv4hY+qa36hHwPytj93J5KfVJWuT/tH5WxdCTgE9Qy97/1Ec7IejJwCbw9al/aLlXDuk8IRZDH30X24O3JeWY7QSGXgRrvCmvcsoyvsX4s6m6LAe0FmXkxQAKQd5jWRFAkJQMJnMDLaboNLrQNu3eu5pJLDjc/JzM3znRUzuihcWmOWdwJrdFxgprF7atbJ1HI+F2L4aRLllfaMozPLdHHoBWgFxzhQmlZD6LRnkcu7NmKhH6I322YAXZw4kYC4Rtw2duCp58sscl+0lsOXLRGSJIGzNOGLXNOutb2zXtVkZNfbMHsl3RdWJ9mtLrojls8jgSA8VbzddD3rbx9Qyw4XJry0sZdiXJVluTPbWtKCq29bl34Ea+mjtzM1WV3Uhf1Rv8A7CuBM7WkV5V/k8/sGT4mwaaUOdQA3QaA1cBjxWGOKZ6HqnUJYZuMQLblidpLbNFFE3fQGSm12J1LYjGCR5/JqsmTuyqiEpdz5JecebdeDWpNXUGNMaqWo0VKTXdjSNlvc18wpzsTRxxNCCdmpYpRDyPyd9my5aQA2SKCdlKNvXQ4jc14106wsnGDMoZ5xfDO39igniklja6J8ZcHMLg8Va0OwPetaUEux3NB1XK3sfJq8yn1s7Pu+hKnGaXV4/7mRBnfFVjf5g88FjM87rlxEp7cbNZboMb5nOqQBSnNpWvEKzHBMnDpYtWyiyll+0SYRxiBraEBtHGu4k6+wLY9ONG3GCjxRystc12unkvC6S27v7lg4RMqT7oKyZcnaCXtE4Otr20AG9rhQg8U2RIlDG12LSz2mCYhpjls73FoAPPjq7VjrHesJY1Zp5NIpK4lnkNhhtIaTrFMO1Ur4yNbFF489M2smrvV51idANRSC6exZ0TRyTCiNOnRjLs6PNH5WjFqfeNS55oNuGoVXWyPH7eMLpnOxRbnbQcUoeBzH+3pKVYak/WXnZzyxk0uUdeMISVgWprnNkAY6shBNaahhsURnkfdGcscV2Atsj3hrdEWgOa7DH2QBT7OrYrW5VwVJWyF5c69WJ/PIr7P6Kq9TJ9oteOCIXz6OUTSRvYxjS2poQakU1Y7CtvTve/k6Kc0UlcWXOQbWJ5HSNpQuFKdS6ercY44xX2c/DGfqyb+jQ5yOpZ5f5b/AEXHyJ2dnQ16sbPPrDlMzQugaypY0G8TStHCg38FiotLg6HUfTnkc6d/+D3HfYGHTPBYuEznOWK7HjYQQ6rKiv1iRiKVx1qVGXZlcpY32E+FxIJcyoBAo6gIOOI2I4v6Ji4fYGgfh+78ZWKjMsrEvldDjKTrLG6rAdK4irTWhu01dgqrKkza0uPFuU4t9zVZgyVgb+IeaiHBn1iS9x/lWdWd2ETndEtdwSSPP6yDcbX0Y+0W02u7JDEZDEbrm1u1vjfrA5uxZq0W6dviMkA+yyio/ZSDWvtjmiurr1a9ai5G68cK4Y0LJmucRZ6BxBpeqBQbwamvWslf2Vyil2OZsUrRzrK8m/UEEigJFW0pTZr1o7+jOOODXIQMhrSyyDntc03q3CCDWl3nainy7k+lF8otLVldn7UxtLr2uFWkY8exYSi+5wtRCbnvrsb9uLe5WI6SdxsmhNWhCUOpBfShWGTKvKUl1jjuBPALKEXKSSKMr+PejyqazEODywA0vNdUE85ejh6MpqG26Ry3KUedxYZJgaInm6KukDQdoDG1dTtLx4VyOoY4w7KjpaFuStjTNptK5zrhG5F9zkkcd5WaiHwRh53nj1KyMIt0YTycHKGueCAC7CpBOvivQLDhwYk3CzjepkyTpM0Oadnu4AXReGHcuX1GcKjtNnS798rL7Or/AG8o3sI4kBcXJZ3Om17mBhcl2R0Fohc6lNM1uG2v+VhBts9Hk1cdRiyR29kDLHQkbifIrZpnibIS1KZjYNFNGSbGon+Bw3yxfsjpCQ0jmtBoa7/mtednqumZo4tJuddzY5kxljXMOtr3DiAfzSBq9XlHLOMkvos85o6wyfd9Ck7+jzmpt4nTox4yPMxpc1nNw9lwFe0BPlRpqGSk1I5X1IAOttdevHGh71bjl9M3NFkk24t9jlkarmjeXNnLO93SdxKlJCzpyXK91Whzqkj6xGvDXVVZv4OfrMmSC+MqO+05JlY68+OpON6oJw3lU/Jo1MkMlJ7jf5JlvRMO8D0WUWb2CVxOqz7RuKzLkSqSS+nVpLM3nVNdgfTWRQd62NMv6ifg1dQ6iYzK+AA3Gnc0ALqaJXOUzRz/AIpHRk9lII+sF3e819KcFytfk3ZWdbTx2wRzWgBa6Rc3ycLws6MGyN4wPYfRZQXyRTJ8MPJYxf2eq7nUX8Ec3S92abIjcfxv8qD8lyNVw4/4NvT8nRnc+kD66ub/AHhcp9judNjeoj/Bj8q2tt6K64EtmD8MaAFuKwh3O1osM9uWU41w0K2M57/vO9StlHjpKmznLVJABapABCldw6pIlyfaA2V14gVYBj1UWrk/I9XptPPLoUo+TWZsTNdLNdII0gNR1sHwUQNTqGPJCMN3guMtx1jeN7HelVnLscHP/wDMgya8Os/4R6JB8FWKa9NIxttH0rgmP8irTyUc0jnfGto6xxWqLBDFgZPddcD1g8KFU5exztf2TPSbS4PiYcCDhx1rFP4mTlFwRHmvJ9Fd6BLeBSBjon8KLePB56wrDcXComCAupnK5ck/ZkM9LUGiMHp1pvu7Fv8AToeo2zQ1k6SX8mKynay8HA1OAwOt3zK6eLE8OKSZqTl6kkuxoXsDWhvRaG8BRedm1OW47q7FXO5Z0YtnI5CtkVoNGOP2SsocyRVLsyOyWsMrhWtF6HVYHmSSZzMOTZdmtzbdeDT94ntJXC1yqaj4N/Sv47gs9f8AbuG8sHFwXJbqNHoukL/dIwuTbM101yUaKMAky3toFRr60jFL7OvqtbqqlDbSLe1XS92P1jjvx1q9I8ZJcsgcxu8qaMaALG71NCgDG3pIu5kkmyDLtia3RugJlc8HSD3bgMAqJJOXc9L03VZYYNqjfJe5iVa6QEUILMO4quHBsdak5Y4PtZssotq09YcOIKsl2PK5F8GjzMPcKgOIG4FVrwcLdJPaiLJk+leQ2pLQS6opgPVWwjXJuYsE1JSLEsV6aOy+yOeeLBLRFohs9kJDyNbGl34RW8q5q+DU1eN5I0iCx23SA3XPoN+A4KqSpUczJDJBGwzIl9tpO2vlRTBl+ilyah2DmnuVp033OiqEFnK9W9mwef57Sl0rW1pRrses0out0+D9JtHM1GRb+eSmzbiDHObJ9K55qC6hEYaMaA9oWOsw5scdzl3LsOTHN8RL20yt6Ne9cqKOhfBXSTR9D+oqxIrbIjLH0D4vkjRixCeIVJjJAFSCQajcoUJSaSdEKUY3asobbGXTl7CWsJqGbhuXoMGnywacmc+WfG4ukbvNdmA7Fxde/wCsza0y/poHPNhdEGjW6RgHFcqStHoelTUM+7wjAW6yOj9o1rep3Kvjceo0upWqjKLRZsOA+6PRbq7Hz7OqySQiFJVYBCkWBRAnyc7InOlcxri2rnbd1fgtKd7j3uhccGh3tGizSgdHM4PNS5jHeZCmJzOqZ1n0imvqVG0tgwHb6q19jzmRcHmNpFHuHWfVUvhnn8nEwIXXTWmKycmZLJNNcmrYyxvZ+8DL1HFpJwI2gLKMjqw1MdvykG9tldg6aMioOApiNVCBgstyMvdYvJWZefAcYnNJ2ltce1Q5GtqdRGS+LKEGmoLC7Od3XLLzNGW7PTpBZRNjSSqRuZxzew1Vx2bJggOt8mCs8hfmYXKkbZZZi4VALWjqwqSF1E5QxQjHizmJKUpNlRk+UNkc7c26PxYnyA4qzqLvHFFmi4bJ5rZVcyjoOaOV0ibipyAL1i5EEsHOD+pjjwVmlp5lZhkfwY1nsbXMDiMcT3ALrajNJZkk+DRxY7xtmvzfjoB90eYXG1rvIb+nVROfOk/uhvmb5AlaGXijt9O7ZG/Bjs4zjH2P8yq3Vne6H88Mn9jQO5rfuhbsex5DWx255L+SVZUaoKUB421cBvIHmgS5ILIf/MP82Qf3LRl+R77bfTdv8Glycfp2dcP9shU/3Hn3zo2v5NbafZ4K1nInyZDJ2TY5Z5WvFaP3kaydywiuTlwxqWaSaL0Zs2foebvirNqN16eD+ghm1Z+gOJ+KbUR7bH+1C5OWf3Y8/im1D22P9qHGbtn92PP4ptRPt8f7UDJm7ZyKaNo4/FNqHt4eEZdtlFntMdK0vUx2VNFi+Dn5Y7Mirg3VKg9YVq7HWseE1aEBLM+gJ3Kzu1FdzFuo7jzt+Uhz9pL3HjQD8133p5OUGuyRyY5Uk15ZwNdh2kn8h5BaOtmnko3dNFxjbBL1oO1wXAmRQBryhoHfkkV03VC8+iv0q/qowyfi2BDbWhgbto4d5XayaeUsu+uDQjlShtNtkUYdw9F5/UO5nUx/iUufdoLGxubrEoI7mlaebueh6HiWSc4vwYm1zveRf3UGzWVT3Z6bFhw6eLjF9zshwa37oXQx/ijwXUqWqnXklDlmaQ4KA6snMrLGN72+v+Vi3Q54ryUtqeWTPI5rhK8jYfaNCtGS+Vn0fSyxywRg2uxc5tWx77Q2+a0Y4DsqCoj+Ro9T0scOke3yeiTewexbLPHS44M3k00tco+6VXHuc3HxqJLyawK46QkAkAyENjEIRZi86I7sgO51f1wVcjna1Uos1ljfea07wrF2N7HzBMh0lMO1DMLK812J53NPotnTR3ZCnO6geYWC+ZmaTCH61PaK7OR5l+BqY1Bx5L52RS+rmHm7Kg6ti4mae6VzNyK4OefIr2gknV1GuO7BY7l9E0FPm/IxpcS2gpWhqedqoNqWKOduSXnVjtwCi0RRZZJsOiL9MCGPjcwmm+itwylv+HciSht+Rl239OWgAx3jdJ13a4LuYpaiv6vY0prB9Hp2RBzT3LzuXmR0o8Izn/6EebF/MPk35rVys9N/p+Nzn/gx1pY17w8kgtpQVoMDUeirWSjrZemrLLmRuLDZBahpHXbzgNQIG5XxnweS6hpViyuK5oaTN83m1F1tOddo4k1wIqrN5o7UA/IJqy5UivPDgBhsukBTvJ2I6hkS5zwQCHVaCBvwrwWEshlHHbS/kxOXZRPOZJK3hzebQN5pNFT6p7HD0mM4xe6jszbIFpbTAEOGPYsYGz1TH/tpK+yPTqVZ3LYXY8HKVsywkDbaa4XmhVLuaDajqbNa143jiFdZtqcWrscvG8cQlondHyNpm7xxCWid0PIJtDek3xBTaI9SC+wTa2dNviCWh6sDLZ2yMOpzTq1EFVSZpaucZxpfRdZuy3oGHqpwWcexfpZbsZPOznFZGwQZegfJE5sYqStnT5IxlbNfMm1SMjPkiauEZA3VB1a13Pe43Gm6Od6E12LaxWy0xtu6Co7aLnSw6Zu9xuQnlSqjo/1W0/w3mVh7fB+8erkXG0hNum/hfNPbYP3j1sn7A48qzD/1TxT22D95Pr5P2kOUcoTyMLf2ctqKV1q7DhwQlu3FeTJkkq2lPZslSYVifWoxphRdDJqoV+ZqxxSb5Rt8lsIbiCF5qXLs7KKPO7Jcs2j0bL9C4nGmsCi1pxbO103VYsEm5ujMHNa1e78wq9jO/HrWlrl/+Frk2zW+EBrI20Gq9/lZJSOZqM3Ts03KTfJ3m05S91F+u9T8jX29M8yGE+U/dw8PmlTJrpnmQM3+pPFC2Idn+U+RMf01O02UZzTtRJJY2pNTzhtWGxnXh1rTRVL6LHJObc7JGOcxgDSam9VxqKUWUYNHP1fU8OTG1G+Tbxg3aU2UV6PN1fYyuXsiSySXmMqLoGsChCwcTn6jBNz3ruVwzbtO7+v5pTNb2uXyPyZtG4eMJtY9pl8jjNe0fZ8fyU7WT7PL5CGas/2PGfgm1krRZX9j8kpt7PEfgp2sn2OTyHHmlKDi6PzP5KHGyfY5E+5pMiWEwR3Cb1DrGGtZxRu4MLxRpuywJ6lnRcJpS0YrkRYDsCdxwOIhuCcCo+RxENwQBaIblIH0Q3ITX8iEI3ITyFoQnHgVJBNYAoCVhEKKJXANwbkJsVwbkA9wJwLEWhTwLGuqBwKicEUvI9EJ+NCTsPrgZCBqIKYlIpiUCmJSRXkFBSEhFJguQmqAQETSoMSRpUgMFAEhI4QkIIB0AkA6EiQDhAKqAVUAqqCRFCBkAkAkAyASAZSBIBAIB6IBXUoAuYlAC4lEHG0oYErXISSAoAgUJCQkIIB0A6AdCRIBIBIBIBIBIBIBkAkAkAyASAQUgNoSgTMjU7SaJNCpoUNoUoUDoFNCihaVWVErSgJGlCSVqEhBCQwgHQDoB0JEgEgEgEgEgEgEgGQCQCQDIBIBwpAcakHXEsjImAQCKkAID//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descr="http://hep.ph.liv.ac.uk/atlas/SCT/modu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11" b="13663"/>
          <a:stretch/>
        </p:blipFill>
        <p:spPr bwMode="auto">
          <a:xfrm>
            <a:off x="4283968" y="4077072"/>
            <a:ext cx="4180895"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80" y="4077072"/>
            <a:ext cx="2883689" cy="2304256"/>
          </a:xfrm>
          <a:prstGeom prst="rect">
            <a:avLst/>
          </a:prstGeom>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http://childers.web.cern.ch/childers/html_images/ATLAS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5460" y="-735"/>
            <a:ext cx="611560" cy="78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6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73" y="116632"/>
            <a:ext cx="8229600" cy="975838"/>
          </a:xfrm>
        </p:spPr>
        <p:txBody>
          <a:bodyPr>
            <a:noAutofit/>
          </a:bodyPr>
          <a:lstStyle/>
          <a:p>
            <a:r>
              <a:rPr lang="en-GB" sz="3200" dirty="0" smtClean="0"/>
              <a:t>Mechanics &amp; Services of the Existing Tracker</a:t>
            </a:r>
            <a:br>
              <a:rPr lang="en-GB" sz="3200" dirty="0" smtClean="0"/>
            </a:br>
            <a:r>
              <a:rPr lang="en-GB" sz="3200" dirty="0" smtClean="0"/>
              <a:t>‘Classic’ Tracker Design</a:t>
            </a:r>
            <a:endParaRPr lang="en-GB" sz="3200" dirty="0"/>
          </a:p>
        </p:txBody>
      </p:sp>
      <p:sp>
        <p:nvSpPr>
          <p:cNvPr id="11" name="Date Placeholder 10"/>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3E43FEAB-05F4-4C65-B30C-C87947115CC9}" type="slidenum">
              <a:rPr lang="en-GB" smtClean="0"/>
              <a:pPr/>
              <a:t>11</a:t>
            </a:fld>
            <a:endParaRPr lang="en-GB"/>
          </a:p>
        </p:txBody>
      </p:sp>
      <p:pic>
        <p:nvPicPr>
          <p:cNvPr id="3074" name="Picture 2" descr="C:\Users\timjones\Documents\ASUS\Backed Up\LHeC\Photos\DSCF00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374" y="1484784"/>
            <a:ext cx="4016424" cy="30123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hepwww.rl.ac.uk/Atlas-SCT/engineering/material_budget/measurements/Barrel_SelectedPictures/B3/OxfordAssembly/DSC_03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2429" y="3356992"/>
            <a:ext cx="4534671" cy="30123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55976" y="1567803"/>
            <a:ext cx="4358043" cy="1200329"/>
          </a:xfrm>
          <a:prstGeom prst="rect">
            <a:avLst/>
          </a:prstGeom>
          <a:noFill/>
        </p:spPr>
        <p:txBody>
          <a:bodyPr wrap="square" rtlCol="0">
            <a:spAutoFit/>
          </a:bodyPr>
          <a:lstStyle/>
          <a:p>
            <a:r>
              <a:rPr lang="en-GB" sz="2400" dirty="0" smtClean="0">
                <a:solidFill>
                  <a:schemeClr val="tx2"/>
                </a:solidFill>
              </a:rPr>
              <a:t>SCT </a:t>
            </a:r>
            <a:r>
              <a:rPr lang="en-GB" sz="2400" dirty="0" err="1" smtClean="0">
                <a:solidFill>
                  <a:schemeClr val="tx2"/>
                </a:solidFill>
              </a:rPr>
              <a:t>Endcap</a:t>
            </a:r>
            <a:r>
              <a:rPr lang="en-GB" sz="2400" dirty="0" smtClean="0">
                <a:solidFill>
                  <a:schemeClr val="tx2"/>
                </a:solidFill>
              </a:rPr>
              <a:t> disk showing outer and inner modules with their services interconnects</a:t>
            </a:r>
            <a:endParaRPr lang="en-GB" sz="2400" dirty="0">
              <a:solidFill>
                <a:schemeClr val="tx2"/>
              </a:solidFill>
            </a:endParaRPr>
          </a:p>
        </p:txBody>
      </p:sp>
      <p:sp>
        <p:nvSpPr>
          <p:cNvPr id="10" name="TextBox 9"/>
          <p:cNvSpPr txBox="1"/>
          <p:nvPr/>
        </p:nvSpPr>
        <p:spPr>
          <a:xfrm>
            <a:off x="302478" y="4941168"/>
            <a:ext cx="4159951" cy="1200329"/>
          </a:xfrm>
          <a:prstGeom prst="rect">
            <a:avLst/>
          </a:prstGeom>
          <a:noFill/>
        </p:spPr>
        <p:txBody>
          <a:bodyPr wrap="square" rtlCol="0">
            <a:spAutoFit/>
          </a:bodyPr>
          <a:lstStyle/>
          <a:p>
            <a:r>
              <a:rPr lang="en-GB" sz="2400" dirty="0" smtClean="0">
                <a:solidFill>
                  <a:schemeClr val="tx2"/>
                </a:solidFill>
              </a:rPr>
              <a:t>SCT Barrel cylinder showing rows of modules with their services interconnects</a:t>
            </a:r>
            <a:endParaRPr lang="en-GB" sz="2400" dirty="0">
              <a:solidFill>
                <a:schemeClr val="tx2"/>
              </a:solidFill>
            </a:endParaRPr>
          </a:p>
        </p:txBody>
      </p:sp>
      <p:pic>
        <p:nvPicPr>
          <p:cNvPr id="9" name="Picture 4" descr="http://childers.web.cern.ch/childers/html_images/ATLAS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5460" y="-735"/>
            <a:ext cx="611560" cy="78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814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smtClean="0">
                <a:solidFill>
                  <a:schemeClr val="tx2"/>
                </a:solidFill>
              </a:rPr>
              <a:t>The ATLAS detector is now due for an upgrade</a:t>
            </a:r>
            <a:endParaRPr lang="en-GB"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396694F3-2543-485C-A7A2-B51004C72F2F}" type="slidenum">
              <a:rPr lang="en-GB" smtClean="0"/>
              <a:t>12</a:t>
            </a:fld>
            <a:endParaRPr lang="en-GB"/>
          </a:p>
        </p:txBody>
      </p:sp>
    </p:spTree>
    <p:extLst>
      <p:ext uri="{BB962C8B-B14F-4D97-AF65-F5344CB8AC3E}">
        <p14:creationId xmlns:p14="http://schemas.microsoft.com/office/powerpoint/2010/main" val="3935308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3048" y="836713"/>
            <a:ext cx="3101166"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5536" y="116632"/>
            <a:ext cx="8229600" cy="936805"/>
          </a:xfrm>
        </p:spPr>
        <p:txBody>
          <a:bodyPr>
            <a:normAutofit/>
          </a:bodyPr>
          <a:lstStyle/>
          <a:p>
            <a:r>
              <a:rPr lang="en-GB" sz="4000" dirty="0" smtClean="0">
                <a:solidFill>
                  <a:schemeClr val="tx2"/>
                </a:solidFill>
              </a:rPr>
              <a:t>ATLAS Phase II Upgrade</a:t>
            </a:r>
            <a:endParaRPr lang="en-GB" sz="4000" dirty="0">
              <a:solidFill>
                <a:schemeClr val="tx2"/>
              </a:solidFill>
            </a:endParaRPr>
          </a:p>
        </p:txBody>
      </p:sp>
      <p:sp>
        <p:nvSpPr>
          <p:cNvPr id="3" name="Content Placeholder 2"/>
          <p:cNvSpPr>
            <a:spLocks noGrp="1"/>
          </p:cNvSpPr>
          <p:nvPr>
            <p:ph idx="1"/>
          </p:nvPr>
        </p:nvSpPr>
        <p:spPr>
          <a:xfrm>
            <a:off x="323527" y="836712"/>
            <a:ext cx="5811985" cy="5616624"/>
          </a:xfrm>
        </p:spPr>
        <p:txBody>
          <a:bodyPr>
            <a:noAutofit/>
          </a:bodyPr>
          <a:lstStyle/>
          <a:p>
            <a:pPr marL="0" indent="0">
              <a:buNone/>
            </a:pPr>
            <a:r>
              <a:rPr lang="en-GB" sz="2000" b="1" dirty="0" smtClean="0">
                <a:solidFill>
                  <a:schemeClr val="tx2"/>
                </a:solidFill>
              </a:rPr>
              <a:t>Upgrade driven by:</a:t>
            </a:r>
          </a:p>
          <a:p>
            <a:r>
              <a:rPr lang="en-GB" sz="2000" dirty="0" smtClean="0">
                <a:solidFill>
                  <a:schemeClr val="tx2"/>
                </a:solidFill>
              </a:rPr>
              <a:t>Post LS3 (2023-2035) LHC enter full </a:t>
            </a:r>
            <a:r>
              <a:rPr lang="en-GB" sz="2000" dirty="0" smtClean="0">
                <a:solidFill>
                  <a:srgbClr val="FFC000"/>
                </a:solidFill>
              </a:rPr>
              <a:t>HL-LHC </a:t>
            </a:r>
            <a:r>
              <a:rPr lang="en-GB" sz="2000" dirty="0" smtClean="0">
                <a:solidFill>
                  <a:schemeClr val="tx2"/>
                </a:solidFill>
              </a:rPr>
              <a:t>operation</a:t>
            </a:r>
          </a:p>
          <a:p>
            <a:pPr lvl="1"/>
            <a:r>
              <a:rPr lang="en-GB" sz="2000" dirty="0" smtClean="0">
                <a:solidFill>
                  <a:schemeClr val="tx2"/>
                </a:solidFill>
              </a:rPr>
              <a:t>Typically 200 collisions per bunch crossing at intervals of 25ns.</a:t>
            </a:r>
          </a:p>
          <a:p>
            <a:pPr lvl="1"/>
            <a:r>
              <a:rPr lang="en-GB" sz="2000" dirty="0" smtClean="0">
                <a:solidFill>
                  <a:schemeClr val="tx2"/>
                </a:solidFill>
              </a:rPr>
              <a:t>Integrated radiation levels will reach </a:t>
            </a:r>
            <a:r>
              <a:rPr lang="en-US" sz="2000" dirty="0" smtClean="0">
                <a:solidFill>
                  <a:srgbClr val="FFC000"/>
                </a:solidFill>
              </a:rPr>
              <a:t>3×10</a:t>
            </a:r>
            <a:r>
              <a:rPr lang="en-US" sz="2000" baseline="30000" dirty="0" smtClean="0">
                <a:solidFill>
                  <a:srgbClr val="FFC000"/>
                </a:solidFill>
              </a:rPr>
              <a:t>16</a:t>
            </a:r>
            <a:r>
              <a:rPr lang="en-US" sz="2000" dirty="0" smtClean="0">
                <a:solidFill>
                  <a:srgbClr val="FFC000"/>
                </a:solidFill>
              </a:rPr>
              <a:t>n</a:t>
            </a:r>
            <a:r>
              <a:rPr lang="en-US" sz="2000" baseline="-25000" dirty="0" smtClean="0">
                <a:solidFill>
                  <a:srgbClr val="FFC000"/>
                </a:solidFill>
              </a:rPr>
              <a:t>eq</a:t>
            </a:r>
            <a:r>
              <a:rPr lang="en-US" sz="2000" dirty="0" smtClean="0">
                <a:solidFill>
                  <a:schemeClr val="tx2"/>
                </a:solidFill>
              </a:rPr>
              <a:t>/cm</a:t>
            </a:r>
            <a:r>
              <a:rPr lang="en-US" sz="2000" baseline="30000" dirty="0" smtClean="0">
                <a:solidFill>
                  <a:schemeClr val="tx2"/>
                </a:solidFill>
              </a:rPr>
              <a:t>2</a:t>
            </a:r>
          </a:p>
          <a:p>
            <a:r>
              <a:rPr lang="en-US" sz="2000" dirty="0" smtClean="0">
                <a:solidFill>
                  <a:schemeClr val="tx2"/>
                </a:solidFill>
              </a:rPr>
              <a:t>Replacement required to extend physics output into HL-LHC era</a:t>
            </a:r>
          </a:p>
          <a:p>
            <a:pPr lvl="1"/>
            <a:r>
              <a:rPr lang="en-US" sz="2000" dirty="0" smtClean="0">
                <a:solidFill>
                  <a:schemeClr val="tx2"/>
                </a:solidFill>
              </a:rPr>
              <a:t>Current tracker components will have accumulated radiation damage levels in excess of their original design specifications</a:t>
            </a:r>
          </a:p>
          <a:p>
            <a:pPr lvl="1"/>
            <a:r>
              <a:rPr lang="en-US" sz="2000" dirty="0" smtClean="0">
                <a:solidFill>
                  <a:schemeClr val="tx2"/>
                </a:solidFill>
              </a:rPr>
              <a:t>Current tracker will not cope with new data rates</a:t>
            </a:r>
          </a:p>
          <a:p>
            <a:r>
              <a:rPr lang="en-US" sz="2000" dirty="0" smtClean="0">
                <a:solidFill>
                  <a:schemeClr val="tx2"/>
                </a:solidFill>
              </a:rPr>
              <a:t>Proposed replacement tracker exploits developments in silicon device technology &amp; integrated mechanics</a:t>
            </a:r>
          </a:p>
          <a:p>
            <a:pPr lvl="1"/>
            <a:endParaRPr lang="en-US" sz="2000" dirty="0" smtClean="0">
              <a:solidFill>
                <a:schemeClr val="tx2"/>
              </a:solidFill>
            </a:endParaRPr>
          </a:p>
          <a:p>
            <a:endParaRPr lang="en-GB" sz="2000" dirty="0">
              <a:solidFill>
                <a:schemeClr val="tx2"/>
              </a:solidFill>
            </a:endParaRPr>
          </a:p>
        </p:txBody>
      </p:sp>
      <p:sp>
        <p:nvSpPr>
          <p:cNvPr id="10" name="Date Placeholder 9"/>
          <p:cNvSpPr>
            <a:spLocks noGrp="1"/>
          </p:cNvSpPr>
          <p:nvPr>
            <p:ph type="dt" sz="half" idx="10"/>
          </p:nvPr>
        </p:nvSpPr>
        <p:spPr/>
        <p:txBody>
          <a:bodyPr/>
          <a:lstStyle/>
          <a:p>
            <a:r>
              <a:rPr lang="en-GB" smtClean="0"/>
              <a:t>25/07/2014</a:t>
            </a:r>
            <a:endParaRPr lang="en-GB"/>
          </a:p>
        </p:txBody>
      </p:sp>
      <p:sp>
        <p:nvSpPr>
          <p:cNvPr id="9" name="Slide Number Placeholder 8"/>
          <p:cNvSpPr>
            <a:spLocks noGrp="1"/>
          </p:cNvSpPr>
          <p:nvPr>
            <p:ph type="sldNum" sz="quarter" idx="12"/>
          </p:nvPr>
        </p:nvSpPr>
        <p:spPr/>
        <p:txBody>
          <a:bodyPr/>
          <a:lstStyle/>
          <a:p>
            <a:fld id="{E0E2DB4D-0FDB-4E6C-81D6-952C57F3A010}" type="slidenum">
              <a:rPr lang="en-GB" smtClean="0"/>
              <a:pPr/>
              <a:t>13</a:t>
            </a:fld>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580" y="2492896"/>
            <a:ext cx="2941889"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ffolder\Desktop\AUW Nov13 Talks\Sensors\altas07-12-comparision-900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5513" y="4797152"/>
            <a:ext cx="2756967"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50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5128" y="987698"/>
            <a:ext cx="5160563" cy="272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51612"/>
            <a:ext cx="6718702" cy="1023636"/>
          </a:xfrm>
        </p:spPr>
        <p:txBody>
          <a:bodyPr>
            <a:normAutofit/>
          </a:bodyPr>
          <a:lstStyle/>
          <a:p>
            <a:pPr defTabSz="913823">
              <a:defRPr/>
            </a:pPr>
            <a:r>
              <a:rPr lang="en-GB" sz="4000" dirty="0">
                <a:solidFill>
                  <a:schemeClr val="tx2"/>
                </a:solidFill>
              </a:rPr>
              <a:t>ATLAS </a:t>
            </a:r>
            <a:r>
              <a:rPr lang="en-GB" sz="4000" dirty="0" smtClean="0">
                <a:solidFill>
                  <a:schemeClr val="tx2"/>
                </a:solidFill>
              </a:rPr>
              <a:t>Phase-II Tracker Upgrade</a:t>
            </a:r>
            <a:endParaRPr lang="en-GB" sz="3900" b="1" dirty="0">
              <a:solidFill>
                <a:schemeClr val="tx2"/>
              </a:solidFill>
              <a:effectLst>
                <a:outerShdw blurRad="38100" dist="38100" dir="2700000" algn="tl">
                  <a:srgbClr val="000000">
                    <a:alpha val="43137"/>
                  </a:srgbClr>
                </a:outerShdw>
              </a:effectLst>
            </a:endParaRPr>
          </a:p>
        </p:txBody>
      </p:sp>
      <p:sp>
        <p:nvSpPr>
          <p:cNvPr id="62" name="Content Placeholder 61"/>
          <p:cNvSpPr>
            <a:spLocks noGrp="1"/>
          </p:cNvSpPr>
          <p:nvPr>
            <p:ph idx="1"/>
          </p:nvPr>
        </p:nvSpPr>
        <p:spPr>
          <a:xfrm>
            <a:off x="367793" y="3758106"/>
            <a:ext cx="6808109" cy="2479206"/>
          </a:xfrm>
        </p:spPr>
        <p:txBody>
          <a:bodyPr>
            <a:noAutofit/>
          </a:bodyPr>
          <a:lstStyle/>
          <a:p>
            <a:r>
              <a:rPr lang="it-IT" sz="2000" dirty="0">
                <a:solidFill>
                  <a:schemeClr val="tx2"/>
                </a:solidFill>
              </a:rPr>
              <a:t>Baseline layout of the new ATLAS inner tracker aims to have at least 14 hits everywhere for robust </a:t>
            </a:r>
            <a:r>
              <a:rPr lang="it-IT" sz="2000" dirty="0" smtClean="0">
                <a:solidFill>
                  <a:schemeClr val="tx2"/>
                </a:solidFill>
              </a:rPr>
              <a:t>tracking</a:t>
            </a:r>
          </a:p>
          <a:p>
            <a:r>
              <a:rPr lang="en-GB" sz="2000" dirty="0" smtClean="0">
                <a:solidFill>
                  <a:schemeClr val="tx2"/>
                </a:solidFill>
              </a:rPr>
              <a:t>All </a:t>
            </a:r>
            <a:r>
              <a:rPr lang="en-GB" sz="2000" dirty="0">
                <a:solidFill>
                  <a:schemeClr val="tx2"/>
                </a:solidFill>
              </a:rPr>
              <a:t>silicon Inner Detector</a:t>
            </a:r>
          </a:p>
          <a:p>
            <a:pPr lvl="1"/>
            <a:r>
              <a:rPr lang="en-GB" sz="1600" dirty="0">
                <a:solidFill>
                  <a:schemeClr val="tx2"/>
                </a:solidFill>
              </a:rPr>
              <a:t>4(pixel) + 5(strip-pairs) </a:t>
            </a:r>
            <a:endParaRPr lang="en-GB" sz="1600" dirty="0" smtClean="0">
              <a:solidFill>
                <a:schemeClr val="tx2"/>
              </a:solidFill>
            </a:endParaRPr>
          </a:p>
          <a:p>
            <a:pPr lvl="1"/>
            <a:r>
              <a:rPr lang="en-GB" sz="1600" dirty="0" smtClean="0">
                <a:solidFill>
                  <a:schemeClr val="tx2"/>
                </a:solidFill>
              </a:rPr>
              <a:t>Strips</a:t>
            </a:r>
            <a:r>
              <a:rPr lang="en-GB" sz="1600" dirty="0">
                <a:solidFill>
                  <a:schemeClr val="tx2"/>
                </a:solidFill>
              </a:rPr>
              <a:t>: 200m</a:t>
            </a:r>
            <a:r>
              <a:rPr lang="en-GB" sz="1600" baseline="30000" dirty="0">
                <a:solidFill>
                  <a:schemeClr val="tx2"/>
                </a:solidFill>
              </a:rPr>
              <a:t>2</a:t>
            </a:r>
            <a:r>
              <a:rPr lang="en-GB" sz="1600" dirty="0">
                <a:solidFill>
                  <a:schemeClr val="tx2"/>
                </a:solidFill>
              </a:rPr>
              <a:t> (5 ½ barrel layers + 2x7 disks) (</a:t>
            </a:r>
            <a:r>
              <a:rPr lang="en-GB" sz="1600" b="1" dirty="0">
                <a:solidFill>
                  <a:schemeClr val="tx2"/>
                </a:solidFill>
              </a:rPr>
              <a:t>x3.3</a:t>
            </a:r>
            <a:r>
              <a:rPr lang="en-GB" sz="1600" dirty="0">
                <a:solidFill>
                  <a:schemeClr val="tx2"/>
                </a:solidFill>
              </a:rPr>
              <a:t>)</a:t>
            </a:r>
          </a:p>
          <a:p>
            <a:pPr lvl="1"/>
            <a:r>
              <a:rPr lang="en-GB" sz="1600" dirty="0">
                <a:solidFill>
                  <a:schemeClr val="tx2"/>
                </a:solidFill>
              </a:rPr>
              <a:t>Pixels: 8 m</a:t>
            </a:r>
            <a:r>
              <a:rPr lang="en-GB" sz="1600" baseline="30000" dirty="0">
                <a:solidFill>
                  <a:schemeClr val="tx2"/>
                </a:solidFill>
              </a:rPr>
              <a:t>2</a:t>
            </a:r>
            <a:r>
              <a:rPr lang="en-GB" sz="1600" dirty="0">
                <a:solidFill>
                  <a:schemeClr val="tx2"/>
                </a:solidFill>
              </a:rPr>
              <a:t> (</a:t>
            </a:r>
            <a:r>
              <a:rPr lang="en-GB" sz="1600" b="1" dirty="0">
                <a:solidFill>
                  <a:schemeClr val="tx2"/>
                </a:solidFill>
              </a:rPr>
              <a:t>x4.7</a:t>
            </a:r>
            <a:r>
              <a:rPr lang="en-GB" sz="1600" dirty="0">
                <a:solidFill>
                  <a:schemeClr val="tx2"/>
                </a:solidFill>
              </a:rPr>
              <a:t>) </a:t>
            </a:r>
            <a:endParaRPr lang="en-GB" sz="1600" dirty="0" smtClean="0">
              <a:solidFill>
                <a:schemeClr val="tx2"/>
              </a:solidFill>
            </a:endParaRPr>
          </a:p>
          <a:p>
            <a:r>
              <a:rPr lang="en-GB" sz="1800" dirty="0" smtClean="0">
                <a:solidFill>
                  <a:schemeClr val="tx2"/>
                </a:solidFill>
              </a:rPr>
              <a:t>Exploit “Integration by Design” to fight services complexity</a:t>
            </a:r>
            <a:endParaRPr lang="en-GB" sz="1800" dirty="0">
              <a:solidFill>
                <a:schemeClr val="tx2"/>
              </a:solidFill>
            </a:endParaRPr>
          </a:p>
          <a:p>
            <a:endParaRPr lang="en-US" sz="1800" dirty="0">
              <a:solidFill>
                <a:schemeClr val="tx2"/>
              </a:solidFill>
            </a:endParaRPr>
          </a:p>
        </p:txBody>
      </p:sp>
      <p:sp>
        <p:nvSpPr>
          <p:cNvPr id="28" name="Date Placeholder 27"/>
          <p:cNvSpPr>
            <a:spLocks noGrp="1"/>
          </p:cNvSpPr>
          <p:nvPr>
            <p:ph type="dt" sz="half" idx="10"/>
          </p:nvPr>
        </p:nvSpPr>
        <p:spPr/>
        <p:txBody>
          <a:bodyPr/>
          <a:lstStyle/>
          <a:p>
            <a:r>
              <a:rPr lang="en-GB" dirty="0" smtClean="0"/>
              <a:t>25/07/2014</a:t>
            </a:r>
            <a:endParaRPr lang="en-GB" dirty="0"/>
          </a:p>
        </p:txBody>
      </p:sp>
      <p:sp>
        <p:nvSpPr>
          <p:cNvPr id="125975" name="Slide Number Placeholder 125974"/>
          <p:cNvSpPr>
            <a:spLocks noGrp="1"/>
          </p:cNvSpPr>
          <p:nvPr>
            <p:ph type="sldNum" sz="quarter" idx="12"/>
          </p:nvPr>
        </p:nvSpPr>
        <p:spPr/>
        <p:txBody>
          <a:bodyPr/>
          <a:lstStyle/>
          <a:p>
            <a:fld id="{E0E2DB4D-0FDB-4E6C-81D6-952C57F3A010}" type="slidenum">
              <a:rPr lang="en-GB" smtClean="0"/>
              <a:pPr/>
              <a:t>14</a:t>
            </a:fld>
            <a:endParaRPr lang="en-GB"/>
          </a:p>
        </p:txBody>
      </p:sp>
      <p:sp>
        <p:nvSpPr>
          <p:cNvPr id="125958" name="CasellaDiTesto 9"/>
          <p:cNvSpPr txBox="1">
            <a:spLocks noChangeArrowheads="1"/>
          </p:cNvSpPr>
          <p:nvPr/>
        </p:nvSpPr>
        <p:spPr bwMode="auto">
          <a:xfrm>
            <a:off x="221135" y="1146454"/>
            <a:ext cx="143626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dirty="0" smtClean="0">
                <a:solidFill>
                  <a:srgbClr val="0070C0"/>
                </a:solidFill>
                <a:latin typeface="Candara" pitchFamily="34" charset="0"/>
              </a:rPr>
              <a:t>Barrel </a:t>
            </a:r>
            <a:r>
              <a:rPr lang="it-IT" b="1" u="sng" dirty="0">
                <a:solidFill>
                  <a:srgbClr val="0070C0"/>
                </a:solidFill>
                <a:latin typeface="Candara" pitchFamily="34" charset="0"/>
              </a:rPr>
              <a:t>Strips</a:t>
            </a:r>
            <a:endParaRPr lang="en-US" b="1" u="sng" dirty="0">
              <a:solidFill>
                <a:srgbClr val="0070C0"/>
              </a:solidFill>
              <a:latin typeface="Candara" pitchFamily="34" charset="0"/>
            </a:endParaRPr>
          </a:p>
        </p:txBody>
      </p:sp>
      <p:sp>
        <p:nvSpPr>
          <p:cNvPr id="125959" name="CasellaDiTesto 11"/>
          <p:cNvSpPr txBox="1">
            <a:spLocks noChangeArrowheads="1"/>
          </p:cNvSpPr>
          <p:nvPr/>
        </p:nvSpPr>
        <p:spPr bwMode="auto">
          <a:xfrm>
            <a:off x="221135" y="1885830"/>
            <a:ext cx="143626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dirty="0" smtClean="0">
                <a:solidFill>
                  <a:srgbClr val="0070C0"/>
                </a:solidFill>
                <a:latin typeface="Candara" pitchFamily="34" charset="0"/>
              </a:rPr>
              <a:t>Barrel </a:t>
            </a:r>
            <a:r>
              <a:rPr lang="it-IT" b="1" u="sng" dirty="0">
                <a:solidFill>
                  <a:srgbClr val="0070C0"/>
                </a:solidFill>
                <a:latin typeface="Candara" pitchFamily="34" charset="0"/>
              </a:rPr>
              <a:t>Strips</a:t>
            </a:r>
            <a:endParaRPr lang="en-US" b="1" u="sng" dirty="0">
              <a:solidFill>
                <a:srgbClr val="0070C0"/>
              </a:solidFill>
              <a:latin typeface="Candara" pitchFamily="34" charset="0"/>
            </a:endParaRPr>
          </a:p>
        </p:txBody>
      </p:sp>
      <p:sp>
        <p:nvSpPr>
          <p:cNvPr id="125960" name="CasellaDiTesto 12"/>
          <p:cNvSpPr txBox="1">
            <a:spLocks noChangeArrowheads="1"/>
          </p:cNvSpPr>
          <p:nvPr/>
        </p:nvSpPr>
        <p:spPr bwMode="auto">
          <a:xfrm>
            <a:off x="3923928" y="1121383"/>
            <a:ext cx="162693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dirty="0">
                <a:solidFill>
                  <a:srgbClr val="0070C0"/>
                </a:solidFill>
                <a:latin typeface="Candara" pitchFamily="34" charset="0"/>
              </a:rPr>
              <a:t>Forward Strips</a:t>
            </a:r>
            <a:endParaRPr lang="en-US" b="1" u="sng" dirty="0">
              <a:solidFill>
                <a:srgbClr val="0070C0"/>
              </a:solidFill>
              <a:latin typeface="Candara" pitchFamily="34" charset="0"/>
            </a:endParaRPr>
          </a:p>
        </p:txBody>
      </p:sp>
      <p:cxnSp>
        <p:nvCxnSpPr>
          <p:cNvPr id="9" name="Connettore 2 13"/>
          <p:cNvCxnSpPr>
            <a:stCxn id="125958" idx="3"/>
          </p:cNvCxnSpPr>
          <p:nvPr/>
        </p:nvCxnSpPr>
        <p:spPr>
          <a:xfrm>
            <a:off x="1657404" y="1325403"/>
            <a:ext cx="970380" cy="80745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15"/>
          <p:cNvCxnSpPr>
            <a:stCxn id="125958" idx="3"/>
          </p:cNvCxnSpPr>
          <p:nvPr/>
        </p:nvCxnSpPr>
        <p:spPr>
          <a:xfrm>
            <a:off x="1657404" y="1325403"/>
            <a:ext cx="970380" cy="56042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8"/>
          <p:cNvCxnSpPr>
            <a:stCxn id="125959" idx="3"/>
          </p:cNvCxnSpPr>
          <p:nvPr/>
        </p:nvCxnSpPr>
        <p:spPr>
          <a:xfrm>
            <a:off x="1657404" y="2064779"/>
            <a:ext cx="970380" cy="42119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20"/>
          <p:cNvCxnSpPr>
            <a:stCxn id="125959" idx="3"/>
          </p:cNvCxnSpPr>
          <p:nvPr/>
        </p:nvCxnSpPr>
        <p:spPr>
          <a:xfrm>
            <a:off x="1657404" y="2064779"/>
            <a:ext cx="970380" cy="138499"/>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21"/>
          <p:cNvCxnSpPr>
            <a:stCxn id="125959" idx="3"/>
          </p:cNvCxnSpPr>
          <p:nvPr/>
        </p:nvCxnSpPr>
        <p:spPr>
          <a:xfrm>
            <a:off x="1657404" y="2064779"/>
            <a:ext cx="970380" cy="27973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26"/>
          <p:cNvCxnSpPr>
            <a:stCxn id="125960" idx="2"/>
          </p:cNvCxnSpPr>
          <p:nvPr/>
        </p:nvCxnSpPr>
        <p:spPr>
          <a:xfrm>
            <a:off x="4737398" y="1479280"/>
            <a:ext cx="338658" cy="40655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23552"/>
          <p:cNvCxnSpPr/>
          <p:nvPr/>
        </p:nvCxnSpPr>
        <p:spPr>
          <a:xfrm flipV="1">
            <a:off x="1588650" y="2686720"/>
            <a:ext cx="967126" cy="1190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5968" name="CasellaDiTesto 37"/>
          <p:cNvSpPr txBox="1">
            <a:spLocks noChangeArrowheads="1"/>
          </p:cNvSpPr>
          <p:nvPr/>
        </p:nvSpPr>
        <p:spPr bwMode="auto">
          <a:xfrm>
            <a:off x="221135" y="2566907"/>
            <a:ext cx="1301530"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dirty="0">
                <a:solidFill>
                  <a:srgbClr val="FF0000"/>
                </a:solidFill>
                <a:latin typeface="Candara" pitchFamily="34" charset="0"/>
              </a:rPr>
              <a:t>Barrel pixel</a:t>
            </a:r>
            <a:endParaRPr lang="en-US" b="1" u="sng" dirty="0">
              <a:solidFill>
                <a:srgbClr val="FF0000"/>
              </a:solidFill>
              <a:latin typeface="Candara" pitchFamily="34" charset="0"/>
            </a:endParaRPr>
          </a:p>
        </p:txBody>
      </p:sp>
      <p:sp>
        <p:nvSpPr>
          <p:cNvPr id="125972" name="TextBox 22"/>
          <p:cNvSpPr txBox="1">
            <a:spLocks noChangeArrowheads="1"/>
          </p:cNvSpPr>
          <p:nvPr/>
        </p:nvSpPr>
        <p:spPr bwMode="auto">
          <a:xfrm rot="16200000">
            <a:off x="5853571" y="4889875"/>
            <a:ext cx="2894915" cy="29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en-GB" sz="1400" dirty="0" err="1">
                <a:solidFill>
                  <a:srgbClr val="C00000"/>
                </a:solidFill>
              </a:rPr>
              <a:t>Microstrip</a:t>
            </a:r>
            <a:r>
              <a:rPr lang="en-GB" sz="1400" dirty="0">
                <a:solidFill>
                  <a:srgbClr val="C00000"/>
                </a:solidFill>
              </a:rPr>
              <a:t> </a:t>
            </a:r>
            <a:r>
              <a:rPr lang="en-GB" sz="1400" dirty="0" smtClean="0">
                <a:solidFill>
                  <a:srgbClr val="C00000"/>
                </a:solidFill>
              </a:rPr>
              <a:t>Module &amp; Stave </a:t>
            </a:r>
            <a:r>
              <a:rPr lang="en-GB" sz="1400" dirty="0">
                <a:solidFill>
                  <a:srgbClr val="C00000"/>
                </a:solidFill>
              </a:rPr>
              <a:t>Prototype</a:t>
            </a:r>
          </a:p>
        </p:txBody>
      </p:sp>
      <p:pic>
        <p:nvPicPr>
          <p:cNvPr id="125977" name="Picture 31" descr="Atlas Upgrade-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2244" y="3034541"/>
            <a:ext cx="1725255" cy="15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493" b="18091"/>
          <a:stretch/>
        </p:blipFill>
        <p:spPr>
          <a:xfrm>
            <a:off x="7572830" y="4725144"/>
            <a:ext cx="1571170" cy="1760360"/>
          </a:xfrm>
          <a:prstGeom prst="rect">
            <a:avLst/>
          </a:prstGeom>
        </p:spPr>
      </p:pic>
      <p:pic>
        <p:nvPicPr>
          <p:cNvPr id="35" name="Picture 11" descr="DSC01603cropped.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2288" y="1764217"/>
            <a:ext cx="1551360" cy="1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Connettore 2 34"/>
          <p:cNvCxnSpPr>
            <a:stCxn id="125957" idx="3"/>
          </p:cNvCxnSpPr>
          <p:nvPr/>
        </p:nvCxnSpPr>
        <p:spPr>
          <a:xfrm flipV="1">
            <a:off x="1730255" y="2746240"/>
            <a:ext cx="2071549" cy="4968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5957" name="CasellaDiTesto 7"/>
          <p:cNvSpPr txBox="1">
            <a:spLocks noChangeArrowheads="1"/>
          </p:cNvSpPr>
          <p:nvPr/>
        </p:nvSpPr>
        <p:spPr bwMode="auto">
          <a:xfrm>
            <a:off x="194686" y="3064133"/>
            <a:ext cx="153556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dirty="0">
                <a:solidFill>
                  <a:srgbClr val="FF0000"/>
                </a:solidFill>
                <a:latin typeface="Candara" pitchFamily="34" charset="0"/>
              </a:rPr>
              <a:t>Forward pixel</a:t>
            </a:r>
            <a:endParaRPr lang="en-US" b="1" u="sng" dirty="0">
              <a:solidFill>
                <a:srgbClr val="FF0000"/>
              </a:solidFill>
              <a:latin typeface="Candara" pitchFamily="34" charset="0"/>
            </a:endParaRPr>
          </a:p>
        </p:txBody>
      </p:sp>
      <p:pic>
        <p:nvPicPr>
          <p:cNvPr id="125979" name="Picture 7" descr="pixel_wafer_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0"/>
            <a:ext cx="1547664" cy="157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80" name="TextBox 23"/>
          <p:cNvSpPr txBox="1">
            <a:spLocks noChangeArrowheads="1"/>
          </p:cNvSpPr>
          <p:nvPr/>
        </p:nvSpPr>
        <p:spPr bwMode="auto">
          <a:xfrm rot="16200000">
            <a:off x="5728338" y="1499175"/>
            <a:ext cx="3191470" cy="29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en-GB" sz="1400" dirty="0" smtClean="0">
                <a:solidFill>
                  <a:srgbClr val="C00000"/>
                </a:solidFill>
              </a:rPr>
              <a:t>Pixel </a:t>
            </a:r>
            <a:r>
              <a:rPr lang="en-GB" sz="1400" dirty="0">
                <a:solidFill>
                  <a:srgbClr val="C00000"/>
                </a:solidFill>
              </a:rPr>
              <a:t>Sensor </a:t>
            </a:r>
            <a:r>
              <a:rPr lang="en-GB" sz="1400" dirty="0" smtClean="0">
                <a:solidFill>
                  <a:srgbClr val="C00000"/>
                </a:solidFill>
              </a:rPr>
              <a:t>Wafer and Module Prototype</a:t>
            </a:r>
            <a:endParaRPr lang="en-GB" sz="1400" dirty="0">
              <a:solidFill>
                <a:srgbClr val="C00000"/>
              </a:solidFill>
            </a:endParaRPr>
          </a:p>
        </p:txBody>
      </p:sp>
    </p:spTree>
    <p:extLst>
      <p:ext uri="{BB962C8B-B14F-4D97-AF65-F5344CB8AC3E}">
        <p14:creationId xmlns:p14="http://schemas.microsoft.com/office/powerpoint/2010/main" val="96209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9486" y="573346"/>
            <a:ext cx="7772400" cy="1470025"/>
          </a:xfrm>
        </p:spPr>
        <p:txBody>
          <a:bodyPr>
            <a:noAutofit/>
          </a:bodyPr>
          <a:lstStyle/>
          <a:p>
            <a:r>
              <a:rPr lang="en-GB" sz="3600" dirty="0" smtClean="0">
                <a:solidFill>
                  <a:schemeClr val="tx2"/>
                </a:solidFill>
              </a:rPr>
              <a:t>What do engineers do to deliver </a:t>
            </a:r>
            <a:r>
              <a:rPr lang="en-GB" sz="3600" dirty="0">
                <a:solidFill>
                  <a:schemeClr val="tx2"/>
                </a:solidFill>
              </a:rPr>
              <a:t>t</a:t>
            </a:r>
            <a:r>
              <a:rPr lang="en-GB" sz="3600" dirty="0" smtClean="0">
                <a:solidFill>
                  <a:schemeClr val="tx2"/>
                </a:solidFill>
              </a:rPr>
              <a:t>he ATLAS detector that the physicists want</a:t>
            </a:r>
            <a:endParaRPr lang="en-GB" sz="3600" dirty="0">
              <a:solidFill>
                <a:schemeClr val="tx2"/>
              </a:solidFill>
            </a:endParaRPr>
          </a:p>
        </p:txBody>
      </p:sp>
      <p:sp>
        <p:nvSpPr>
          <p:cNvPr id="4" name="Date Placeholder 3"/>
          <p:cNvSpPr>
            <a:spLocks noGrp="1"/>
          </p:cNvSpPr>
          <p:nvPr>
            <p:ph type="dt" sz="half" idx="10"/>
          </p:nvPr>
        </p:nvSpPr>
        <p:spPr/>
        <p:txBody>
          <a:bodyPr/>
          <a:lstStyle/>
          <a:p>
            <a:r>
              <a:rPr lang="en-GB" smtClean="0">
                <a:solidFill>
                  <a:prstClr val="black">
                    <a:tint val="75000"/>
                  </a:prstClr>
                </a:solidFill>
              </a:rPr>
              <a:t>25/07/2014</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96694F3-2543-485C-A7A2-B51004C72F2F}" type="slidenum">
              <a:rPr lang="en-GB" smtClean="0">
                <a:solidFill>
                  <a:prstClr val="black">
                    <a:tint val="75000"/>
                  </a:prstClr>
                </a:solidFill>
              </a:rPr>
              <a:pPr/>
              <a:t>15</a:t>
            </a:fld>
            <a:endParaRPr lang="en-GB" dirty="0">
              <a:solidFill>
                <a:prstClr val="black">
                  <a:tint val="75000"/>
                </a:prstClr>
              </a:solidFill>
            </a:endParaRPr>
          </a:p>
        </p:txBody>
      </p:sp>
      <p:sp>
        <p:nvSpPr>
          <p:cNvPr id="3" name="TextBox 2"/>
          <p:cNvSpPr txBox="1"/>
          <p:nvPr/>
        </p:nvSpPr>
        <p:spPr>
          <a:xfrm>
            <a:off x="827584" y="2204864"/>
            <a:ext cx="7776864" cy="3539430"/>
          </a:xfrm>
          <a:prstGeom prst="rect">
            <a:avLst/>
          </a:prstGeom>
          <a:noFill/>
        </p:spPr>
        <p:txBody>
          <a:bodyPr wrap="square" rtlCol="0">
            <a:spAutoFit/>
          </a:bodyPr>
          <a:lstStyle/>
          <a:p>
            <a:r>
              <a:rPr lang="en-GB" sz="3200" dirty="0" smtClean="0">
                <a:solidFill>
                  <a:schemeClr val="tx2"/>
                </a:solidFill>
              </a:rPr>
              <a:t>Roughly speaking, the category of work can be split </a:t>
            </a:r>
            <a:r>
              <a:rPr lang="en-GB" sz="3200" dirty="0">
                <a:solidFill>
                  <a:schemeClr val="tx2"/>
                </a:solidFill>
              </a:rPr>
              <a:t>as </a:t>
            </a:r>
            <a:r>
              <a:rPr lang="en-GB" sz="3200" dirty="0" smtClean="0">
                <a:solidFill>
                  <a:schemeClr val="tx2"/>
                </a:solidFill>
              </a:rPr>
              <a:t>follow:</a:t>
            </a:r>
          </a:p>
          <a:p>
            <a:endParaRPr lang="en-GB" sz="3200" b="1" dirty="0">
              <a:solidFill>
                <a:schemeClr val="tx2"/>
              </a:solidFill>
            </a:endParaRPr>
          </a:p>
          <a:p>
            <a:pPr marL="800100" lvl="1" indent="-342900">
              <a:buFont typeface="Arial" panose="020B0604020202020204" pitchFamily="34" charset="0"/>
              <a:buChar char="•"/>
            </a:pPr>
            <a:r>
              <a:rPr lang="en-GB" sz="3200" dirty="0" smtClean="0">
                <a:solidFill>
                  <a:schemeClr val="tx2"/>
                </a:solidFill>
              </a:rPr>
              <a:t>Design</a:t>
            </a:r>
          </a:p>
          <a:p>
            <a:pPr marL="800100" lvl="1" indent="-342900">
              <a:buFont typeface="Arial" panose="020B0604020202020204" pitchFamily="34" charset="0"/>
              <a:buChar char="•"/>
            </a:pPr>
            <a:r>
              <a:rPr lang="en-GB" sz="3200" dirty="0" smtClean="0">
                <a:solidFill>
                  <a:schemeClr val="tx2"/>
                </a:solidFill>
              </a:rPr>
              <a:t>Prototyping &amp; Testing</a:t>
            </a:r>
          </a:p>
          <a:p>
            <a:pPr marL="800100" lvl="1" indent="-342900">
              <a:buFont typeface="Arial" panose="020B0604020202020204" pitchFamily="34" charset="0"/>
              <a:buChar char="•"/>
            </a:pPr>
            <a:r>
              <a:rPr lang="en-GB" sz="3200" dirty="0" smtClean="0">
                <a:solidFill>
                  <a:schemeClr val="tx2"/>
                </a:solidFill>
              </a:rPr>
              <a:t>Analyses and simulation</a:t>
            </a:r>
          </a:p>
          <a:p>
            <a:pPr marL="800100" lvl="1" indent="-342900">
              <a:buFont typeface="Arial" panose="020B0604020202020204" pitchFamily="34" charset="0"/>
              <a:buChar char="•"/>
            </a:pPr>
            <a:r>
              <a:rPr lang="en-GB" sz="3200" dirty="0" smtClean="0">
                <a:solidFill>
                  <a:schemeClr val="tx2"/>
                </a:solidFill>
              </a:rPr>
              <a:t>Assembly and Installation</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483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sutclif\Documents\proe\Super LHC\ABCN130_stave_13_Module_10degrees\forum-06.jpg"/>
          <p:cNvPicPr>
            <a:picLocks noChangeAspect="1" noChangeArrowheads="1"/>
          </p:cNvPicPr>
          <p:nvPr/>
        </p:nvPicPr>
        <p:blipFill rotWithShape="1">
          <a:blip r:embed="rId3" cstate="print"/>
          <a:srcRect l="2825" t="8830" r="21287" b="48872"/>
          <a:stretch/>
        </p:blipFill>
        <p:spPr bwMode="auto">
          <a:xfrm>
            <a:off x="611560" y="4437111"/>
            <a:ext cx="3960440" cy="2014052"/>
          </a:xfrm>
          <a:prstGeom prst="rect">
            <a:avLst/>
          </a:prstGeom>
          <a:noFill/>
        </p:spPr>
      </p:pic>
      <p:sp>
        <p:nvSpPr>
          <p:cNvPr id="2" name="Title 1"/>
          <p:cNvSpPr>
            <a:spLocks noGrp="1"/>
          </p:cNvSpPr>
          <p:nvPr>
            <p:ph type="title"/>
          </p:nvPr>
        </p:nvSpPr>
        <p:spPr>
          <a:xfrm>
            <a:off x="457200" y="42089"/>
            <a:ext cx="8229600" cy="1143000"/>
          </a:xfrm>
        </p:spPr>
        <p:txBody>
          <a:bodyPr>
            <a:normAutofit/>
          </a:bodyPr>
          <a:lstStyle/>
          <a:p>
            <a:r>
              <a:rPr lang="en-GB" sz="4000" dirty="0" smtClean="0">
                <a:solidFill>
                  <a:schemeClr val="tx2"/>
                </a:solidFill>
              </a:rPr>
              <a:t>Barrel strip </a:t>
            </a:r>
            <a:r>
              <a:rPr lang="en-GB" sz="4000" dirty="0">
                <a:solidFill>
                  <a:schemeClr val="tx2"/>
                </a:solidFill>
              </a:rPr>
              <a:t>tracker geometry</a:t>
            </a: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105BAEEE-B1BA-459E-ADF7-1D0C493AE7B9}" type="slidenum">
              <a:rPr lang="en-GB" smtClean="0"/>
              <a:t>16</a:t>
            </a:fld>
            <a:endParaRPr lang="en-GB" dirty="0"/>
          </a:p>
        </p:txBody>
      </p:sp>
      <p:pic>
        <p:nvPicPr>
          <p:cNvPr id="6" name="Content Placeholder 5"/>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1560" y="908720"/>
            <a:ext cx="4032448" cy="3816424"/>
          </a:xfrm>
          <a:prstGeom prst="rect">
            <a:avLst/>
          </a:prstGeom>
          <a:noFill/>
          <a:ln>
            <a:noFill/>
          </a:ln>
        </p:spPr>
      </p:pic>
      <p:graphicFrame>
        <p:nvGraphicFramePr>
          <p:cNvPr id="8" name="Content Placeholder 3"/>
          <p:cNvGraphicFramePr>
            <a:graphicFrameLocks/>
          </p:cNvGraphicFramePr>
          <p:nvPr>
            <p:extLst>
              <p:ext uri="{D42A27DB-BD31-4B8C-83A1-F6EECF244321}">
                <p14:modId xmlns:p14="http://schemas.microsoft.com/office/powerpoint/2010/main" val="3775747990"/>
              </p:ext>
            </p:extLst>
          </p:nvPr>
        </p:nvGraphicFramePr>
        <p:xfrm>
          <a:off x="5076056" y="1556792"/>
          <a:ext cx="3600400" cy="2286000"/>
        </p:xfrm>
        <a:graphic>
          <a:graphicData uri="http://schemas.openxmlformats.org/drawingml/2006/table">
            <a:tbl>
              <a:tblPr firstRow="1" bandRow="1">
                <a:tableStyleId>{5C22544A-7EE6-4342-B048-85BDC9FD1C3A}</a:tableStyleId>
              </a:tblPr>
              <a:tblGrid>
                <a:gridCol w="902817"/>
                <a:gridCol w="1258873"/>
                <a:gridCol w="1438710"/>
              </a:tblGrid>
              <a:tr h="288032">
                <a:tc>
                  <a:txBody>
                    <a:bodyPr/>
                    <a:lstStyle/>
                    <a:p>
                      <a:r>
                        <a:rPr lang="en-GB" sz="1200" dirty="0" smtClean="0"/>
                        <a:t>Layer</a:t>
                      </a:r>
                      <a:endParaRPr lang="en-GB" sz="1200" dirty="0"/>
                    </a:p>
                  </a:txBody>
                  <a:tcPr/>
                </a:tc>
                <a:tc>
                  <a:txBody>
                    <a:bodyPr/>
                    <a:lstStyle/>
                    <a:p>
                      <a:r>
                        <a:rPr lang="en-GB" sz="1200" dirty="0" smtClean="0"/>
                        <a:t>No of Staves in 360°</a:t>
                      </a:r>
                      <a:endParaRPr lang="en-GB" sz="1200" dirty="0"/>
                    </a:p>
                  </a:txBody>
                  <a:tcPr/>
                </a:tc>
                <a:tc>
                  <a:txBody>
                    <a:bodyPr/>
                    <a:lstStyle/>
                    <a:p>
                      <a:r>
                        <a:rPr lang="en-GB" sz="1200" dirty="0" smtClean="0"/>
                        <a:t>Radii to Centre of Stave</a:t>
                      </a:r>
                      <a:endParaRPr lang="en-GB" sz="1200" dirty="0"/>
                    </a:p>
                  </a:txBody>
                  <a:tcPr/>
                </a:tc>
              </a:tr>
              <a:tr h="170628">
                <a:tc>
                  <a:txBody>
                    <a:bodyPr/>
                    <a:lstStyle/>
                    <a:p>
                      <a:pPr algn="ctr"/>
                      <a:r>
                        <a:rPr lang="en-GB" sz="1400" dirty="0" smtClean="0"/>
                        <a:t>0</a:t>
                      </a:r>
                      <a:endParaRPr lang="en-GB" sz="1400" dirty="0"/>
                    </a:p>
                  </a:txBody>
                  <a:tcPr/>
                </a:tc>
                <a:tc>
                  <a:txBody>
                    <a:bodyPr/>
                    <a:lstStyle/>
                    <a:p>
                      <a:pPr algn="ctr"/>
                      <a:r>
                        <a:rPr lang="en-GB" sz="1400" dirty="0" smtClean="0"/>
                        <a:t>28</a:t>
                      </a:r>
                      <a:endParaRPr lang="en-GB" sz="1400" dirty="0"/>
                    </a:p>
                  </a:txBody>
                  <a:tcPr/>
                </a:tc>
                <a:tc>
                  <a:txBody>
                    <a:bodyPr/>
                    <a:lstStyle/>
                    <a:p>
                      <a:pPr algn="ctr"/>
                      <a:r>
                        <a:rPr lang="en-GB" sz="1400" dirty="0" smtClean="0"/>
                        <a:t>405</a:t>
                      </a:r>
                      <a:endParaRPr lang="en-GB" sz="1400" dirty="0"/>
                    </a:p>
                  </a:txBody>
                  <a:tcPr/>
                </a:tc>
              </a:tr>
              <a:tr h="170628">
                <a:tc>
                  <a:txBody>
                    <a:bodyPr/>
                    <a:lstStyle/>
                    <a:p>
                      <a:pPr algn="ctr"/>
                      <a:r>
                        <a:rPr lang="en-GB" sz="1400" dirty="0" smtClean="0"/>
                        <a:t>1</a:t>
                      </a:r>
                      <a:endParaRPr lang="en-GB" sz="1400" dirty="0"/>
                    </a:p>
                  </a:txBody>
                  <a:tcPr/>
                </a:tc>
                <a:tc>
                  <a:txBody>
                    <a:bodyPr/>
                    <a:lstStyle/>
                    <a:p>
                      <a:pPr algn="ctr"/>
                      <a:r>
                        <a:rPr lang="en-GB" sz="1400" dirty="0" smtClean="0"/>
                        <a:t>36</a:t>
                      </a:r>
                      <a:endParaRPr lang="en-GB" sz="1400" dirty="0"/>
                    </a:p>
                  </a:txBody>
                  <a:tcPr/>
                </a:tc>
                <a:tc>
                  <a:txBody>
                    <a:bodyPr/>
                    <a:lstStyle/>
                    <a:p>
                      <a:pPr algn="ctr"/>
                      <a:r>
                        <a:rPr lang="en-GB" sz="1400" dirty="0" smtClean="0"/>
                        <a:t>519</a:t>
                      </a:r>
                      <a:endParaRPr lang="en-GB" sz="1400" dirty="0"/>
                    </a:p>
                  </a:txBody>
                  <a:tcPr/>
                </a:tc>
              </a:tr>
              <a:tr h="170628">
                <a:tc>
                  <a:txBody>
                    <a:bodyPr/>
                    <a:lstStyle/>
                    <a:p>
                      <a:pPr algn="ctr"/>
                      <a:r>
                        <a:rPr lang="en-GB" sz="1400" dirty="0" smtClean="0"/>
                        <a:t>2</a:t>
                      </a:r>
                      <a:endParaRPr lang="en-GB" sz="1400" dirty="0"/>
                    </a:p>
                  </a:txBody>
                  <a:tcPr/>
                </a:tc>
                <a:tc>
                  <a:txBody>
                    <a:bodyPr/>
                    <a:lstStyle/>
                    <a:p>
                      <a:pPr algn="ctr"/>
                      <a:r>
                        <a:rPr lang="en-GB" sz="1400" dirty="0" smtClean="0"/>
                        <a:t>44</a:t>
                      </a:r>
                      <a:endParaRPr lang="en-GB" sz="1400" dirty="0"/>
                    </a:p>
                  </a:txBody>
                  <a:tcPr/>
                </a:tc>
                <a:tc>
                  <a:txBody>
                    <a:bodyPr/>
                    <a:lstStyle/>
                    <a:p>
                      <a:pPr algn="ctr"/>
                      <a:r>
                        <a:rPr lang="en-GB" sz="1400" dirty="0" smtClean="0"/>
                        <a:t>631</a:t>
                      </a:r>
                      <a:endParaRPr lang="en-GB" sz="1400" dirty="0"/>
                    </a:p>
                  </a:txBody>
                  <a:tcPr/>
                </a:tc>
              </a:tr>
              <a:tr h="170628">
                <a:tc>
                  <a:txBody>
                    <a:bodyPr/>
                    <a:lstStyle/>
                    <a:p>
                      <a:pPr algn="ctr"/>
                      <a:r>
                        <a:rPr lang="en-GB" sz="1400" dirty="0" smtClean="0"/>
                        <a:t>3</a:t>
                      </a:r>
                      <a:endParaRPr lang="en-GB" sz="1400" dirty="0"/>
                    </a:p>
                  </a:txBody>
                  <a:tcPr/>
                </a:tc>
                <a:tc>
                  <a:txBody>
                    <a:bodyPr/>
                    <a:lstStyle/>
                    <a:p>
                      <a:pPr algn="ctr"/>
                      <a:r>
                        <a:rPr lang="en-GB" sz="1400" dirty="0" smtClean="0"/>
                        <a:t>56</a:t>
                      </a:r>
                      <a:endParaRPr lang="en-GB" sz="1400" dirty="0"/>
                    </a:p>
                  </a:txBody>
                  <a:tcPr/>
                </a:tc>
                <a:tc>
                  <a:txBody>
                    <a:bodyPr/>
                    <a:lstStyle/>
                    <a:p>
                      <a:pPr algn="ctr"/>
                      <a:r>
                        <a:rPr lang="en-GB" sz="1400" dirty="0" smtClean="0"/>
                        <a:t>762</a:t>
                      </a:r>
                      <a:endParaRPr lang="en-GB" sz="1400" dirty="0"/>
                    </a:p>
                  </a:txBody>
                  <a:tcPr/>
                </a:tc>
              </a:tr>
              <a:tr h="170628">
                <a:tc>
                  <a:txBody>
                    <a:bodyPr/>
                    <a:lstStyle/>
                    <a:p>
                      <a:pPr algn="ctr"/>
                      <a:r>
                        <a:rPr lang="en-GB" sz="1400" dirty="0" smtClean="0"/>
                        <a:t>4 (Stub)</a:t>
                      </a:r>
                      <a:endParaRPr lang="en-GB" sz="1400" dirty="0">
                        <a:solidFill>
                          <a:srgbClr val="FF0000"/>
                        </a:solidFill>
                      </a:endParaRPr>
                    </a:p>
                  </a:txBody>
                  <a:tcPr/>
                </a:tc>
                <a:tc>
                  <a:txBody>
                    <a:bodyPr/>
                    <a:lstStyle/>
                    <a:p>
                      <a:pPr algn="ctr"/>
                      <a:r>
                        <a:rPr lang="en-GB" sz="1400" dirty="0" smtClean="0"/>
                        <a:t>64</a:t>
                      </a:r>
                      <a:endParaRPr lang="en-GB" sz="1400" dirty="0"/>
                    </a:p>
                  </a:txBody>
                  <a:tcPr/>
                </a:tc>
                <a:tc>
                  <a:txBody>
                    <a:bodyPr/>
                    <a:lstStyle/>
                    <a:p>
                      <a:pPr algn="ctr"/>
                      <a:r>
                        <a:rPr lang="en-GB" sz="1400" dirty="0" smtClean="0"/>
                        <a:t>862</a:t>
                      </a:r>
                      <a:endParaRPr lang="en-GB" sz="1400" dirty="0"/>
                    </a:p>
                  </a:txBody>
                  <a:tcPr/>
                </a:tc>
              </a:tr>
              <a:tr h="170628">
                <a:tc>
                  <a:txBody>
                    <a:bodyPr/>
                    <a:lstStyle/>
                    <a:p>
                      <a:pPr algn="ctr"/>
                      <a:r>
                        <a:rPr lang="en-GB" sz="1400" dirty="0" smtClean="0"/>
                        <a:t>5</a:t>
                      </a:r>
                      <a:endParaRPr lang="en-GB" sz="1400" dirty="0"/>
                    </a:p>
                  </a:txBody>
                  <a:tcPr/>
                </a:tc>
                <a:tc>
                  <a:txBody>
                    <a:bodyPr/>
                    <a:lstStyle/>
                    <a:p>
                      <a:pPr algn="ctr"/>
                      <a:r>
                        <a:rPr lang="en-GB" sz="1400" dirty="0" smtClean="0"/>
                        <a:t>72</a:t>
                      </a:r>
                      <a:endParaRPr lang="en-GB" sz="1400" dirty="0"/>
                    </a:p>
                  </a:txBody>
                  <a:tcPr/>
                </a:tc>
                <a:tc>
                  <a:txBody>
                    <a:bodyPr/>
                    <a:lstStyle/>
                    <a:p>
                      <a:pPr algn="ctr"/>
                      <a:r>
                        <a:rPr lang="en-GB" sz="1400" dirty="0" smtClean="0"/>
                        <a:t>1000</a:t>
                      </a:r>
                      <a:endParaRPr lang="en-GB" sz="1400" dirty="0"/>
                    </a:p>
                  </a:txBody>
                  <a:tcPr/>
                </a:tc>
              </a:tr>
            </a:tbl>
          </a:graphicData>
        </a:graphic>
      </p:graphicFrame>
      <p:sp>
        <p:nvSpPr>
          <p:cNvPr id="11" name="Content Placeholder 2"/>
          <p:cNvSpPr txBox="1">
            <a:spLocks/>
          </p:cNvSpPr>
          <p:nvPr/>
        </p:nvSpPr>
        <p:spPr>
          <a:xfrm>
            <a:off x="4993027" y="3933056"/>
            <a:ext cx="3888432" cy="1872208"/>
          </a:xfrm>
          <a:prstGeom prst="rect">
            <a:avLst/>
          </a:prstGeom>
        </p:spPr>
        <p:txBody>
          <a:bodyPr>
            <a:noAutofit/>
          </a:bodyPr>
          <a:lstStyle/>
          <a:p>
            <a:pPr marL="342900" lvl="0" indent="-342900">
              <a:spcBef>
                <a:spcPct val="20000"/>
              </a:spcBef>
              <a:buFont typeface="Arial" panose="020B0604020202020204" pitchFamily="34" charset="0"/>
              <a:buChar char="•"/>
            </a:pPr>
            <a:r>
              <a:rPr lang="en-GB" dirty="0" smtClean="0">
                <a:solidFill>
                  <a:schemeClr val="tx2"/>
                </a:solidFill>
              </a:rPr>
              <a:t>Total Number of Cylinders: 5</a:t>
            </a:r>
          </a:p>
          <a:p>
            <a:pPr marL="342900" lvl="0" indent="-342900">
              <a:spcBef>
                <a:spcPct val="20000"/>
              </a:spcBef>
              <a:buFont typeface="Arial" panose="020B0604020202020204" pitchFamily="34" charset="0"/>
              <a:buChar char="•"/>
            </a:pPr>
            <a:r>
              <a:rPr lang="en-GB" dirty="0">
                <a:solidFill>
                  <a:schemeClr val="tx2"/>
                </a:solidFill>
              </a:rPr>
              <a:t>Total Number of Staves: 600 (including stub and no spares)</a:t>
            </a:r>
          </a:p>
          <a:p>
            <a:pPr marL="742950" lvl="1" indent="-285750">
              <a:spcBef>
                <a:spcPct val="20000"/>
              </a:spcBef>
              <a:buFont typeface="Arial" panose="020B0604020202020204" pitchFamily="34" charset="0"/>
              <a:buChar char="–"/>
              <a:defRPr/>
            </a:pPr>
            <a:r>
              <a:rPr lang="en-GB" sz="1600" dirty="0" smtClean="0">
                <a:solidFill>
                  <a:schemeClr val="tx2"/>
                </a:solidFill>
              </a:rPr>
              <a:t>currently 8 different stave flavours</a:t>
            </a:r>
            <a:endParaRPr lang="en-GB" dirty="0" smtClean="0">
              <a:solidFill>
                <a:schemeClr val="tx2"/>
              </a:solidFill>
            </a:endParaRPr>
          </a:p>
          <a:p>
            <a:pPr marL="342900" indent="-342900">
              <a:spcBef>
                <a:spcPct val="20000"/>
              </a:spcBef>
              <a:buFont typeface="Arial" panose="020B0604020202020204" pitchFamily="34" charset="0"/>
              <a:buChar char="•"/>
            </a:pPr>
            <a:r>
              <a:rPr lang="en-GB" dirty="0" smtClean="0">
                <a:solidFill>
                  <a:schemeClr val="tx2"/>
                </a:solidFill>
              </a:rPr>
              <a:t>Total Number of Modules: 12784</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chemeClr val="tx2"/>
                </a:solidFill>
                <a:effectLst/>
                <a:uLnTx/>
                <a:uFillTx/>
              </a:rPr>
              <a:t>13 Modules per side of stave = 26 modules per stave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z="1600" dirty="0" smtClean="0">
                <a:solidFill>
                  <a:schemeClr val="tx2"/>
                </a:solidFill>
              </a:rPr>
              <a:t>2 Modules per side of stave for a stub</a:t>
            </a:r>
            <a:endParaRPr kumimoji="0" lang="en-GB" sz="1600" b="0" i="0" u="none" strike="noStrike" kern="1200" cap="none" spc="0" normalizeH="0" noProof="0" dirty="0" smtClean="0">
              <a:ln>
                <a:noFill/>
              </a:ln>
              <a:solidFill>
                <a:schemeClr val="tx2"/>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smtClean="0">
              <a:ln>
                <a:noFill/>
              </a:ln>
              <a:solidFill>
                <a:schemeClr val="tx2"/>
              </a:solidFill>
              <a:effectLst/>
              <a:uLnTx/>
              <a:uFillTx/>
              <a:latin typeface="+mn-lt"/>
              <a:ea typeface="+mn-ea"/>
              <a:cs typeface="+mn-cs"/>
            </a:endParaRPr>
          </a:p>
        </p:txBody>
      </p:sp>
      <p:pic>
        <p:nvPicPr>
          <p:cNvPr id="9" name="Content Placeholder 5"/>
          <p:cNvPicPr>
            <a:picLocks/>
          </p:cNvPicPr>
          <p:nvPr/>
        </p:nvPicPr>
        <p:blipFill rotWithShape="1">
          <a:blip r:embed="rId4">
            <a:extLst>
              <a:ext uri="{28A0092B-C50C-407E-A947-70E740481C1C}">
                <a14:useLocalDpi xmlns:a14="http://schemas.microsoft.com/office/drawing/2010/main" val="0"/>
              </a:ext>
            </a:extLst>
          </a:blip>
          <a:srcRect l="22113" t="7169" r="17173" b="65909"/>
          <a:stretch/>
        </p:blipFill>
        <p:spPr bwMode="auto">
          <a:xfrm>
            <a:off x="0" y="980726"/>
            <a:ext cx="9144000" cy="3888434"/>
          </a:xfrm>
          <a:prstGeom prst="rect">
            <a:avLst/>
          </a:prstGeom>
          <a:noFill/>
          <a:ln>
            <a:noFill/>
          </a:ln>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611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utclif\Documents\proe\Super LHC\ABCN130_stave_13_Module_10degrees\forum_09.jpg"/>
          <p:cNvPicPr>
            <a:picLocks noChangeAspect="1" noChangeArrowheads="1"/>
          </p:cNvPicPr>
          <p:nvPr/>
        </p:nvPicPr>
        <p:blipFill>
          <a:blip r:embed="rId3" cstate="print"/>
          <a:srcRect r="13596"/>
          <a:stretch>
            <a:fillRect/>
          </a:stretch>
        </p:blipFill>
        <p:spPr bwMode="auto">
          <a:xfrm>
            <a:off x="730439" y="908721"/>
            <a:ext cx="7778765" cy="4638722"/>
          </a:xfrm>
          <a:prstGeom prst="rect">
            <a:avLst/>
          </a:prstGeom>
          <a:noFill/>
        </p:spPr>
      </p:pic>
      <p:sp>
        <p:nvSpPr>
          <p:cNvPr id="2" name="Title 1"/>
          <p:cNvSpPr>
            <a:spLocks noGrp="1"/>
          </p:cNvSpPr>
          <p:nvPr>
            <p:ph type="title"/>
          </p:nvPr>
        </p:nvSpPr>
        <p:spPr>
          <a:xfrm>
            <a:off x="467544" y="0"/>
            <a:ext cx="8229600" cy="648072"/>
          </a:xfrm>
        </p:spPr>
        <p:txBody>
          <a:bodyPr>
            <a:noAutofit/>
          </a:bodyPr>
          <a:lstStyle/>
          <a:p>
            <a:r>
              <a:rPr lang="en-GB" sz="3200" dirty="0" smtClean="0">
                <a:solidFill>
                  <a:schemeClr val="tx2"/>
                </a:solidFill>
              </a:rPr>
              <a:t>Stave Geometry</a:t>
            </a:r>
            <a:endParaRPr lang="en-GB" sz="3200" dirty="0">
              <a:solidFill>
                <a:schemeClr val="tx2"/>
              </a:solidFill>
            </a:endParaRPr>
          </a:p>
        </p:txBody>
      </p:sp>
      <p:sp>
        <p:nvSpPr>
          <p:cNvPr id="11" name="Content Placeholder 2"/>
          <p:cNvSpPr>
            <a:spLocks noGrp="1"/>
          </p:cNvSpPr>
          <p:nvPr>
            <p:ph sz="half" idx="2"/>
          </p:nvPr>
        </p:nvSpPr>
        <p:spPr>
          <a:xfrm>
            <a:off x="663213" y="5007659"/>
            <a:ext cx="4176464" cy="1440160"/>
          </a:xfrm>
        </p:spPr>
        <p:txBody>
          <a:bodyPr>
            <a:noAutofit/>
          </a:bodyPr>
          <a:lstStyle/>
          <a:p>
            <a:pPr>
              <a:buNone/>
            </a:pPr>
            <a:r>
              <a:rPr lang="en-GB" sz="1200" dirty="0" smtClean="0"/>
              <a:t>Critical Dimensions:</a:t>
            </a:r>
          </a:p>
          <a:p>
            <a:r>
              <a:rPr lang="en-GB" sz="1200" dirty="0" smtClean="0"/>
              <a:t>Overall Length 1277</a:t>
            </a:r>
          </a:p>
          <a:p>
            <a:pPr>
              <a:buSzPct val="100000"/>
            </a:pPr>
            <a:r>
              <a:rPr lang="en-GB" sz="1200" dirty="0" smtClean="0"/>
              <a:t>Width 115</a:t>
            </a:r>
          </a:p>
          <a:p>
            <a:pPr>
              <a:buSzPct val="100000"/>
            </a:pPr>
            <a:r>
              <a:rPr lang="en-GB" sz="1200" dirty="0" smtClean="0"/>
              <a:t>EOS at Z=0 to Silicon Edge 0.1mm</a:t>
            </a:r>
          </a:p>
          <a:p>
            <a:pPr>
              <a:buSzPct val="100000"/>
            </a:pPr>
            <a:r>
              <a:rPr lang="en-GB" sz="1200" dirty="0" smtClean="0"/>
              <a:t>Module to Module Gap 0.46mm</a:t>
            </a:r>
          </a:p>
          <a:p>
            <a:pPr>
              <a:buSzPct val="100000"/>
            </a:pPr>
            <a:r>
              <a:rPr lang="en-GB" sz="1200" dirty="0" smtClean="0"/>
              <a:t>Pitch of Modules 98mm</a:t>
            </a:r>
          </a:p>
        </p:txBody>
      </p:sp>
      <p:sp>
        <p:nvSpPr>
          <p:cNvPr id="4" name="Slide Number Placeholder 3"/>
          <p:cNvSpPr>
            <a:spLocks noGrp="1"/>
          </p:cNvSpPr>
          <p:nvPr>
            <p:ph type="sldNum" sz="quarter" idx="12"/>
          </p:nvPr>
        </p:nvSpPr>
        <p:spPr/>
        <p:txBody>
          <a:bodyPr/>
          <a:lstStyle/>
          <a:p>
            <a:fld id="{EAA2B2ED-F575-4D18-A1A9-A98D80E8B9E8}" type="slidenum">
              <a:rPr lang="en-GB" smtClean="0"/>
              <a:pPr/>
              <a:t>17</a:t>
            </a:fld>
            <a:endParaRPr lang="en-GB"/>
          </a:p>
        </p:txBody>
      </p:sp>
      <p:sp>
        <p:nvSpPr>
          <p:cNvPr id="9" name="TextBox 8"/>
          <p:cNvSpPr txBox="1"/>
          <p:nvPr/>
        </p:nvSpPr>
        <p:spPr>
          <a:xfrm>
            <a:off x="4067426" y="2123564"/>
            <a:ext cx="1104790" cy="369332"/>
          </a:xfrm>
          <a:prstGeom prst="rect">
            <a:avLst/>
          </a:prstGeom>
          <a:noFill/>
        </p:spPr>
        <p:txBody>
          <a:bodyPr wrap="none" rtlCol="0">
            <a:spAutoFit/>
          </a:bodyPr>
          <a:lstStyle/>
          <a:p>
            <a:r>
              <a:rPr lang="en-GB" dirty="0" smtClean="0"/>
              <a:t>R Phi Side</a:t>
            </a:r>
            <a:endParaRPr lang="en-GB" dirty="0"/>
          </a:p>
        </p:txBody>
      </p:sp>
      <p:sp>
        <p:nvSpPr>
          <p:cNvPr id="10" name="TextBox 9"/>
          <p:cNvSpPr txBox="1"/>
          <p:nvPr/>
        </p:nvSpPr>
        <p:spPr>
          <a:xfrm>
            <a:off x="4521696" y="5445224"/>
            <a:ext cx="1243546" cy="369332"/>
          </a:xfrm>
          <a:prstGeom prst="rect">
            <a:avLst/>
          </a:prstGeom>
          <a:noFill/>
        </p:spPr>
        <p:txBody>
          <a:bodyPr wrap="none" rtlCol="0">
            <a:spAutoFit/>
          </a:bodyPr>
          <a:lstStyle/>
          <a:p>
            <a:r>
              <a:rPr lang="en-GB" dirty="0" smtClean="0"/>
              <a:t>Stereo Side</a:t>
            </a:r>
            <a:endParaRPr lang="en-GB" dirty="0"/>
          </a:p>
        </p:txBody>
      </p:sp>
      <p:sp>
        <p:nvSpPr>
          <p:cNvPr id="12" name="TextBox 11"/>
          <p:cNvSpPr txBox="1"/>
          <p:nvPr/>
        </p:nvSpPr>
        <p:spPr>
          <a:xfrm>
            <a:off x="6674123" y="6309320"/>
            <a:ext cx="1570680" cy="276999"/>
          </a:xfrm>
          <a:prstGeom prst="rect">
            <a:avLst/>
          </a:prstGeom>
          <a:noFill/>
        </p:spPr>
        <p:txBody>
          <a:bodyPr wrap="square" rtlCol="0">
            <a:spAutoFit/>
          </a:bodyPr>
          <a:lstStyle/>
          <a:p>
            <a:r>
              <a:rPr lang="en-GB" sz="1200" dirty="0">
                <a:solidFill>
                  <a:srgbClr val="002060"/>
                </a:solidFill>
              </a:rPr>
              <a:t>Peter Sutcliffe</a:t>
            </a:r>
          </a:p>
        </p:txBody>
      </p:sp>
      <p:sp>
        <p:nvSpPr>
          <p:cNvPr id="5" name="Date Placeholder 4"/>
          <p:cNvSpPr>
            <a:spLocks noGrp="1"/>
          </p:cNvSpPr>
          <p:nvPr>
            <p:ph type="dt" sz="half" idx="10"/>
          </p:nvPr>
        </p:nvSpPr>
        <p:spPr/>
        <p:txBody>
          <a:bodyPr/>
          <a:lstStyle/>
          <a:p>
            <a:r>
              <a:rPr lang="en-GB" smtClean="0"/>
              <a:t>25/07/2014</a:t>
            </a:r>
            <a:endParaRPr lang="en-GB"/>
          </a:p>
        </p:txBody>
      </p:sp>
    </p:spTree>
    <p:extLst>
      <p:ext uri="{BB962C8B-B14F-4D97-AF65-F5344CB8AC3E}">
        <p14:creationId xmlns:p14="http://schemas.microsoft.com/office/powerpoint/2010/main" val="35973017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Autofit/>
          </a:bodyPr>
          <a:lstStyle/>
          <a:p>
            <a:r>
              <a:rPr lang="en-GB" dirty="0" smtClean="0">
                <a:solidFill>
                  <a:schemeClr val="tx2"/>
                </a:solidFill>
              </a:rPr>
              <a:t>Barrel strip stave design</a:t>
            </a:r>
            <a:endParaRPr lang="en-GB" dirty="0">
              <a:solidFill>
                <a:schemeClr val="tx2"/>
              </a:solidFill>
            </a:endParaRPr>
          </a:p>
        </p:txBody>
      </p:sp>
      <p:sp>
        <p:nvSpPr>
          <p:cNvPr id="3" name="Content Placeholder 2"/>
          <p:cNvSpPr>
            <a:spLocks noGrp="1"/>
          </p:cNvSpPr>
          <p:nvPr>
            <p:ph idx="1"/>
          </p:nvPr>
        </p:nvSpPr>
        <p:spPr>
          <a:xfrm>
            <a:off x="251521" y="980728"/>
            <a:ext cx="8712967" cy="2504928"/>
          </a:xfrm>
        </p:spPr>
        <p:txBody>
          <a:bodyPr>
            <a:noAutofit/>
          </a:bodyPr>
          <a:lstStyle/>
          <a:p>
            <a:r>
              <a:rPr lang="en-GB" sz="2000" dirty="0" smtClean="0">
                <a:solidFill>
                  <a:schemeClr val="tx2"/>
                </a:solidFill>
              </a:rPr>
              <a:t>The stave is the local support in the ATLAS phase II upgrade barrel strip system </a:t>
            </a:r>
          </a:p>
          <a:p>
            <a:pPr lvl="1"/>
            <a:r>
              <a:rPr lang="en-GB" sz="1600" dirty="0" smtClean="0">
                <a:solidFill>
                  <a:schemeClr val="tx2"/>
                </a:solidFill>
              </a:rPr>
              <a:t>Mechanically: Carbon fibre/honeycomb sandwich with an embedded cooling channel</a:t>
            </a:r>
          </a:p>
          <a:p>
            <a:pPr lvl="1"/>
            <a:r>
              <a:rPr lang="en-GB" sz="1600" dirty="0" smtClean="0">
                <a:solidFill>
                  <a:schemeClr val="tx2"/>
                </a:solidFill>
              </a:rPr>
              <a:t>~500 staves for complete barrel</a:t>
            </a:r>
          </a:p>
          <a:p>
            <a:r>
              <a:rPr lang="en-GB" sz="2000" dirty="0" smtClean="0">
                <a:solidFill>
                  <a:schemeClr val="tx2"/>
                </a:solidFill>
              </a:rPr>
              <a:t>Silicon strip modules are glued to both sides of the stave</a:t>
            </a:r>
          </a:p>
          <a:p>
            <a:r>
              <a:rPr lang="en-GB" sz="2000" dirty="0" smtClean="0">
                <a:solidFill>
                  <a:schemeClr val="tx2"/>
                </a:solidFill>
              </a:rPr>
              <a:t>The electrical service and data/control bus is a Cu/</a:t>
            </a:r>
            <a:r>
              <a:rPr lang="en-GB" sz="2000" dirty="0" err="1" smtClean="0">
                <a:solidFill>
                  <a:schemeClr val="tx2"/>
                </a:solidFill>
              </a:rPr>
              <a:t>Kapton</a:t>
            </a:r>
            <a:r>
              <a:rPr lang="en-GB" sz="2000" dirty="0" smtClean="0">
                <a:solidFill>
                  <a:schemeClr val="tx2"/>
                </a:solidFill>
              </a:rPr>
              <a:t> flex circuit (‘tape’) on top of the sandwich </a:t>
            </a:r>
            <a:r>
              <a:rPr lang="en-GB" sz="2000" dirty="0" err="1" smtClean="0">
                <a:solidFill>
                  <a:schemeClr val="tx2"/>
                </a:solidFill>
              </a:rPr>
              <a:t>facesheets</a:t>
            </a:r>
            <a:r>
              <a:rPr lang="en-GB" sz="2000" dirty="0" smtClean="0">
                <a:solidFill>
                  <a:schemeClr val="tx2"/>
                </a:solidFill>
              </a:rPr>
              <a:t> and underneath the modules. </a:t>
            </a:r>
          </a:p>
          <a:p>
            <a:pPr lvl="1"/>
            <a:r>
              <a:rPr lang="en-GB" sz="1600" dirty="0" smtClean="0">
                <a:solidFill>
                  <a:schemeClr val="tx2"/>
                </a:solidFill>
              </a:rPr>
              <a:t>This bus connects modules to the end-of-stave card (</a:t>
            </a:r>
            <a:r>
              <a:rPr lang="en-GB" sz="1600" dirty="0" err="1" smtClean="0">
                <a:solidFill>
                  <a:schemeClr val="tx2"/>
                </a:solidFill>
              </a:rPr>
              <a:t>EoS</a:t>
            </a:r>
            <a:r>
              <a:rPr lang="en-GB" sz="1600" dirty="0" smtClean="0">
                <a:solidFill>
                  <a:schemeClr val="tx2"/>
                </a:solidFill>
              </a:rPr>
              <a:t>), which contains multiplexers and the stave connector to the external services</a:t>
            </a:r>
          </a:p>
          <a:p>
            <a:pPr lvl="1"/>
            <a:r>
              <a:rPr lang="en-GB" sz="1600" dirty="0" smtClean="0">
                <a:solidFill>
                  <a:schemeClr val="tx2"/>
                </a:solidFill>
              </a:rPr>
              <a:t>All connections to the tape are done by wire-bonding</a:t>
            </a:r>
            <a:endParaRPr lang="en-GB" sz="1600" dirty="0">
              <a:solidFill>
                <a:schemeClr val="tx2"/>
              </a:solidFill>
            </a:endParaRPr>
          </a:p>
        </p:txBody>
      </p:sp>
      <p:sp>
        <p:nvSpPr>
          <p:cNvPr id="4" name="Slide Number Placeholder 3"/>
          <p:cNvSpPr>
            <a:spLocks noGrp="1"/>
          </p:cNvSpPr>
          <p:nvPr>
            <p:ph type="sldNum" sz="quarter" idx="12"/>
          </p:nvPr>
        </p:nvSpPr>
        <p:spPr/>
        <p:txBody>
          <a:bodyPr/>
          <a:lstStyle/>
          <a:p>
            <a:fld id="{D14CCA14-4DA8-4E50-8E46-7025A3EA3C11}" type="slidenum">
              <a:rPr lang="en-GB" smtClean="0"/>
              <a:pPr/>
              <a:t>18</a:t>
            </a:fld>
            <a:endParaRPr lang="en-GB"/>
          </a:p>
        </p:txBody>
      </p:sp>
      <p:pic>
        <p:nvPicPr>
          <p:cNvPr id="2050" name="Picture 2" descr="H:\SLHC\Stave production\Plank#9\pictures\IMG_01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7" y="4257090"/>
            <a:ext cx="3312369" cy="24842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00890" y="3905341"/>
            <a:ext cx="3438762" cy="307777"/>
          </a:xfrm>
          <a:prstGeom prst="rect">
            <a:avLst/>
          </a:prstGeom>
          <a:noFill/>
        </p:spPr>
        <p:txBody>
          <a:bodyPr wrap="none" rtlCol="0">
            <a:spAutoFit/>
          </a:bodyPr>
          <a:lstStyle/>
          <a:p>
            <a:r>
              <a:rPr lang="en-GB" sz="1400" dirty="0" smtClean="0"/>
              <a:t>Prototype stave core with electrical tapes</a:t>
            </a:r>
            <a:endParaRPr lang="en-GB" sz="1400" dirty="0"/>
          </a:p>
        </p:txBody>
      </p:sp>
      <p:grpSp>
        <p:nvGrpSpPr>
          <p:cNvPr id="15" name="Group 14"/>
          <p:cNvGrpSpPr/>
          <p:nvPr/>
        </p:nvGrpSpPr>
        <p:grpSpPr>
          <a:xfrm>
            <a:off x="467545" y="3789040"/>
            <a:ext cx="4562522" cy="3073087"/>
            <a:chOff x="251521" y="3522813"/>
            <a:chExt cx="4778546" cy="3339314"/>
          </a:xfrm>
        </p:grpSpPr>
        <p:pic>
          <p:nvPicPr>
            <p:cNvPr id="5"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5838"/>
            <a:stretch/>
          </p:blipFill>
          <p:spPr bwMode="auto">
            <a:xfrm>
              <a:off x="251521" y="3522813"/>
              <a:ext cx="3960440" cy="331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9637767">
              <a:off x="381695" y="4135828"/>
              <a:ext cx="2724802" cy="369332"/>
            </a:xfrm>
            <a:prstGeom prst="rect">
              <a:avLst/>
            </a:prstGeom>
            <a:noFill/>
          </p:spPr>
          <p:txBody>
            <a:bodyPr wrap="square" rtlCol="0">
              <a:spAutoFit/>
            </a:bodyPr>
            <a:lstStyle/>
            <a:p>
              <a:r>
                <a:rPr lang="en-GB" dirty="0" smtClean="0"/>
                <a:t>13 modules = 1.3×0.1m</a:t>
              </a:r>
              <a:r>
                <a:rPr lang="en-GB" baseline="30000" dirty="0" smtClean="0"/>
                <a:t>2</a:t>
              </a:r>
              <a:endParaRPr lang="en-GB" baseline="30000" dirty="0"/>
            </a:p>
          </p:txBody>
        </p:sp>
        <p:sp>
          <p:nvSpPr>
            <p:cNvPr id="7" name="TextBox 6"/>
            <p:cNvSpPr txBox="1"/>
            <p:nvPr/>
          </p:nvSpPr>
          <p:spPr>
            <a:xfrm>
              <a:off x="4067944" y="4582293"/>
              <a:ext cx="962123" cy="307777"/>
            </a:xfrm>
            <a:prstGeom prst="rect">
              <a:avLst/>
            </a:prstGeom>
            <a:noFill/>
          </p:spPr>
          <p:txBody>
            <a:bodyPr wrap="none" rtlCol="0">
              <a:spAutoFit/>
            </a:bodyPr>
            <a:lstStyle/>
            <a:p>
              <a:r>
                <a:rPr lang="en-GB" sz="1400" dirty="0" smtClean="0"/>
                <a:t>EOS card</a:t>
              </a:r>
            </a:p>
          </p:txBody>
        </p:sp>
        <p:sp>
          <p:nvSpPr>
            <p:cNvPr id="8" name="TextBox 7"/>
            <p:cNvSpPr txBox="1"/>
            <p:nvPr/>
          </p:nvSpPr>
          <p:spPr>
            <a:xfrm rot="19661835">
              <a:off x="1239793" y="5024812"/>
              <a:ext cx="1736373" cy="276999"/>
            </a:xfrm>
            <a:prstGeom prst="rect">
              <a:avLst/>
            </a:prstGeom>
            <a:noFill/>
          </p:spPr>
          <p:txBody>
            <a:bodyPr wrap="none" rtlCol="0">
              <a:spAutoFit/>
            </a:bodyPr>
            <a:lstStyle/>
            <a:p>
              <a:r>
                <a:rPr lang="en-GB" sz="1200" dirty="0" smtClean="0">
                  <a:solidFill>
                    <a:schemeClr val="bg1"/>
                  </a:solidFill>
                </a:rPr>
                <a:t>Carbon fibre </a:t>
              </a:r>
              <a:r>
                <a:rPr lang="en-GB" sz="1200" dirty="0" err="1" smtClean="0">
                  <a:solidFill>
                    <a:schemeClr val="bg1"/>
                  </a:solidFill>
                </a:rPr>
                <a:t>facesheet</a:t>
              </a:r>
              <a:endParaRPr lang="en-GB" sz="1200" dirty="0">
                <a:solidFill>
                  <a:schemeClr val="bg1"/>
                </a:solidFill>
              </a:endParaRPr>
            </a:p>
          </p:txBody>
        </p:sp>
        <p:sp>
          <p:nvSpPr>
            <p:cNvPr id="9" name="TextBox 8"/>
            <p:cNvSpPr txBox="1"/>
            <p:nvPr/>
          </p:nvSpPr>
          <p:spPr>
            <a:xfrm rot="19661835">
              <a:off x="1543606" y="4659705"/>
              <a:ext cx="1148071" cy="276999"/>
            </a:xfrm>
            <a:prstGeom prst="rect">
              <a:avLst/>
            </a:prstGeom>
            <a:noFill/>
          </p:spPr>
          <p:txBody>
            <a:bodyPr wrap="none" rtlCol="0">
              <a:spAutoFit/>
            </a:bodyPr>
            <a:lstStyle/>
            <a:p>
              <a:r>
                <a:rPr lang="en-GB" sz="1200" dirty="0" smtClean="0"/>
                <a:t>Electrical tape</a:t>
              </a:r>
              <a:endParaRPr lang="en-GB" sz="1200" dirty="0"/>
            </a:p>
          </p:txBody>
        </p:sp>
        <p:sp>
          <p:nvSpPr>
            <p:cNvPr id="14" name="Freeform 13"/>
            <p:cNvSpPr/>
            <p:nvPr/>
          </p:nvSpPr>
          <p:spPr>
            <a:xfrm>
              <a:off x="949569" y="5130042"/>
              <a:ext cx="3138854" cy="1732085"/>
            </a:xfrm>
            <a:custGeom>
              <a:avLst/>
              <a:gdLst>
                <a:gd name="connsiteX0" fmla="*/ 2628900 w 3138854"/>
                <a:gd name="connsiteY0" fmla="*/ 0 h 1732085"/>
                <a:gd name="connsiteX1" fmla="*/ 0 w 3138854"/>
                <a:gd name="connsiteY1" fmla="*/ 1705708 h 1732085"/>
                <a:gd name="connsiteX2" fmla="*/ 465993 w 3138854"/>
                <a:gd name="connsiteY2" fmla="*/ 1732085 h 1732085"/>
                <a:gd name="connsiteX3" fmla="*/ 3138854 w 3138854"/>
                <a:gd name="connsiteY3" fmla="*/ 17585 h 1732085"/>
                <a:gd name="connsiteX4" fmla="*/ 2628900 w 3138854"/>
                <a:gd name="connsiteY4" fmla="*/ 0 h 1732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854" h="1732085">
                  <a:moveTo>
                    <a:pt x="2628900" y="0"/>
                  </a:moveTo>
                  <a:lnTo>
                    <a:pt x="0" y="1705708"/>
                  </a:lnTo>
                  <a:lnTo>
                    <a:pt x="465993" y="1732085"/>
                  </a:lnTo>
                  <a:lnTo>
                    <a:pt x="3138854" y="17585"/>
                  </a:lnTo>
                  <a:lnTo>
                    <a:pt x="26289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481201" y="5743332"/>
              <a:ext cx="1022919" cy="430887"/>
            </a:xfrm>
            <a:prstGeom prst="rect">
              <a:avLst/>
            </a:prstGeom>
            <a:noFill/>
          </p:spPr>
          <p:txBody>
            <a:bodyPr wrap="square" rtlCol="0">
              <a:spAutoFit/>
            </a:bodyPr>
            <a:lstStyle/>
            <a:p>
              <a:r>
                <a:rPr lang="en-GB" sz="1100" dirty="0" smtClean="0"/>
                <a:t>Similar build on other side</a:t>
              </a:r>
              <a:endParaRPr lang="en-GB" sz="1100" dirty="0"/>
            </a:p>
          </p:txBody>
        </p:sp>
      </p:gr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055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Co-curing </a:t>
            </a:r>
            <a:endParaRPr lang="en-GB" dirty="0">
              <a:solidFill>
                <a:schemeClr val="tx2"/>
              </a:solidFill>
            </a:endParaRPr>
          </a:p>
        </p:txBody>
      </p:sp>
      <p:sp>
        <p:nvSpPr>
          <p:cNvPr id="3" name="Content Placeholder 2"/>
          <p:cNvSpPr>
            <a:spLocks noGrp="1"/>
          </p:cNvSpPr>
          <p:nvPr>
            <p:ph idx="1"/>
          </p:nvPr>
        </p:nvSpPr>
        <p:spPr>
          <a:xfrm>
            <a:off x="251520" y="1268412"/>
            <a:ext cx="4968552" cy="5400947"/>
          </a:xfrm>
        </p:spPr>
        <p:txBody>
          <a:bodyPr>
            <a:normAutofit fontScale="70000" lnSpcReduction="20000"/>
          </a:bodyPr>
          <a:lstStyle/>
          <a:p>
            <a:pPr marL="176213" indent="-176213"/>
            <a:r>
              <a:rPr lang="en-GB" dirty="0" smtClean="0">
                <a:solidFill>
                  <a:schemeClr val="tx2"/>
                </a:solidFill>
              </a:rPr>
              <a:t>To save glue and avoid the challenging gluing of large flat objects we do co-cure the tape with the carbon fibre face sheets</a:t>
            </a:r>
          </a:p>
          <a:p>
            <a:pPr marL="447675" lvl="1" indent="-174625"/>
            <a:r>
              <a:rPr lang="en-GB" dirty="0" smtClean="0">
                <a:solidFill>
                  <a:schemeClr val="tx2"/>
                </a:solidFill>
              </a:rPr>
              <a:t>3 layers (0/90/0) of K13C2U(45gsm)/EX1515</a:t>
            </a:r>
          </a:p>
          <a:p>
            <a:pPr marL="447675" lvl="1" indent="-174625"/>
            <a:r>
              <a:rPr lang="en-GB" dirty="0" smtClean="0">
                <a:solidFill>
                  <a:schemeClr val="tx2"/>
                </a:solidFill>
              </a:rPr>
              <a:t>Cure at 120°C</a:t>
            </a:r>
          </a:p>
          <a:p>
            <a:pPr marL="176213" indent="-176213"/>
            <a:r>
              <a:rPr lang="en-GB" dirty="0" smtClean="0">
                <a:solidFill>
                  <a:schemeClr val="tx2"/>
                </a:solidFill>
              </a:rPr>
              <a:t>Use half section pipe as a jig for this process</a:t>
            </a:r>
          </a:p>
          <a:p>
            <a:pPr marL="447675" lvl="1" indent="-174625"/>
            <a:r>
              <a:rPr lang="en-GB" dirty="0" smtClean="0">
                <a:solidFill>
                  <a:schemeClr val="tx2"/>
                </a:solidFill>
              </a:rPr>
              <a:t>To compensate for differential thermal expansion of tape and carbon fibre cure in an Ø10” Al half-pipe in the autoclave</a:t>
            </a:r>
          </a:p>
          <a:p>
            <a:pPr marL="447675" lvl="1" indent="-174625"/>
            <a:r>
              <a:rPr lang="en-GB" dirty="0" smtClean="0">
                <a:solidFill>
                  <a:schemeClr val="tx2"/>
                </a:solidFill>
              </a:rPr>
              <a:t>Resin bleed onto tape surface can be avoided by adding a 10mm sacrificial rim around the tape</a:t>
            </a:r>
          </a:p>
          <a:p>
            <a:pPr marL="809625" lvl="2" indent="-185738"/>
            <a:r>
              <a:rPr lang="en-GB" dirty="0" smtClean="0">
                <a:solidFill>
                  <a:schemeClr val="tx2"/>
                </a:solidFill>
              </a:rPr>
              <a:t>This rim is kept during stave build to prevent glue bleed in subsequent assembly steps and is milled away at the end of the sandwich production  </a:t>
            </a:r>
          </a:p>
          <a:p>
            <a:pPr lvl="1"/>
            <a:endParaRPr lang="en-GB" dirty="0" smtClean="0">
              <a:solidFill>
                <a:schemeClr val="tx2"/>
              </a:solidFill>
            </a:endParaRPr>
          </a:p>
          <a:p>
            <a:endParaRPr lang="en-GB" dirty="0">
              <a:solidFill>
                <a:schemeClr val="tx2"/>
              </a:solidFill>
            </a:endParaRPr>
          </a:p>
        </p:txBody>
      </p:sp>
      <p:sp>
        <p:nvSpPr>
          <p:cNvPr id="4" name="Slide Number Placeholder 3"/>
          <p:cNvSpPr>
            <a:spLocks noGrp="1"/>
          </p:cNvSpPr>
          <p:nvPr>
            <p:ph type="sldNum" sz="quarter" idx="12"/>
          </p:nvPr>
        </p:nvSpPr>
        <p:spPr/>
        <p:txBody>
          <a:bodyPr/>
          <a:lstStyle/>
          <a:p>
            <a:fld id="{D14CCA14-4DA8-4E50-8E46-7025A3EA3C11}" type="slidenum">
              <a:rPr lang="en-GB" smtClean="0"/>
              <a:pPr/>
              <a:t>19</a:t>
            </a:fld>
            <a:endParaRPr lang="en-GB" dirty="0"/>
          </a:p>
        </p:txBody>
      </p:sp>
      <p:pic>
        <p:nvPicPr>
          <p:cNvPr id="5" name="Picture 4" descr="H:\SLHC\Stave production\Cocures January 13\IMG_0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6536" y="1411796"/>
            <a:ext cx="3744416" cy="280831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529912" y="4645235"/>
            <a:ext cx="3104838" cy="858938"/>
            <a:chOff x="5121189" y="5733256"/>
            <a:chExt cx="3104838" cy="858938"/>
          </a:xfrm>
        </p:grpSpPr>
        <p:pic>
          <p:nvPicPr>
            <p:cNvPr id="4098" name="Picture 2" descr="H:\SLHC\Stave production\Co-cure May 2013 (tape 24)\IMG_005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692" b="25897"/>
            <a:stretch/>
          </p:blipFill>
          <p:spPr bwMode="auto">
            <a:xfrm>
              <a:off x="5193857" y="5764178"/>
              <a:ext cx="3032170" cy="8280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21189" y="5733256"/>
              <a:ext cx="1035861" cy="276999"/>
            </a:xfrm>
            <a:prstGeom prst="rect">
              <a:avLst/>
            </a:prstGeom>
            <a:noFill/>
          </p:spPr>
          <p:txBody>
            <a:bodyPr wrap="none" rtlCol="0">
              <a:spAutoFit/>
            </a:bodyPr>
            <a:lstStyle/>
            <a:p>
              <a:r>
                <a:rPr lang="en-GB" sz="1200" dirty="0" smtClean="0"/>
                <a:t>Resin bleed </a:t>
              </a:r>
              <a:endParaRPr lang="en-GB" sz="1200" dirty="0"/>
            </a:p>
          </p:txBody>
        </p:sp>
        <p:sp>
          <p:nvSpPr>
            <p:cNvPr id="8" name="TextBox 7"/>
            <p:cNvSpPr txBox="1"/>
            <p:nvPr/>
          </p:nvSpPr>
          <p:spPr>
            <a:xfrm>
              <a:off x="5459279" y="6209193"/>
              <a:ext cx="1250663" cy="307777"/>
            </a:xfrm>
            <a:prstGeom prst="rect">
              <a:avLst/>
            </a:prstGeom>
            <a:noFill/>
          </p:spPr>
          <p:txBody>
            <a:bodyPr wrap="none" rtlCol="0">
              <a:spAutoFit/>
            </a:bodyPr>
            <a:lstStyle/>
            <a:p>
              <a:r>
                <a:rPr lang="en-GB" sz="1400" dirty="0" smtClean="0"/>
                <a:t>Sacrificial rim</a:t>
              </a:r>
              <a:endParaRPr lang="en-GB" sz="1400" dirty="0"/>
            </a:p>
          </p:txBody>
        </p:sp>
      </p:grpSp>
      <p:sp>
        <p:nvSpPr>
          <p:cNvPr id="7" name="Date Placeholder 6"/>
          <p:cNvSpPr>
            <a:spLocks noGrp="1"/>
          </p:cNvSpPr>
          <p:nvPr>
            <p:ph type="dt" sz="half" idx="10"/>
          </p:nvPr>
        </p:nvSpPr>
        <p:spPr/>
        <p:txBody>
          <a:bodyPr/>
          <a:lstStyle/>
          <a:p>
            <a:r>
              <a:rPr lang="en-GB" smtClean="0"/>
              <a:t>25/07/2014</a:t>
            </a:r>
            <a:endParaRPr lang="en-GB"/>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476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Outline</a:t>
            </a:r>
            <a:endParaRPr lang="en-GB" dirty="0">
              <a:solidFill>
                <a:schemeClr val="tx2"/>
              </a:solidFill>
            </a:endParaRPr>
          </a:p>
        </p:txBody>
      </p:sp>
      <p:sp>
        <p:nvSpPr>
          <p:cNvPr id="3" name="Content Placeholder 2"/>
          <p:cNvSpPr>
            <a:spLocks noGrp="1"/>
          </p:cNvSpPr>
          <p:nvPr>
            <p:ph idx="1"/>
          </p:nvPr>
        </p:nvSpPr>
        <p:spPr>
          <a:xfrm>
            <a:off x="467544" y="1412776"/>
            <a:ext cx="8424936" cy="4824536"/>
          </a:xfrm>
        </p:spPr>
        <p:txBody>
          <a:bodyPr>
            <a:noAutofit/>
          </a:bodyPr>
          <a:lstStyle/>
          <a:p>
            <a:pPr marL="285750" lvl="0" indent="-285750">
              <a:spcBef>
                <a:spcPts val="0"/>
              </a:spcBef>
            </a:pPr>
            <a:r>
              <a:rPr lang="en-GB" sz="2400" dirty="0" smtClean="0">
                <a:solidFill>
                  <a:schemeClr val="tx2"/>
                </a:solidFill>
              </a:rPr>
              <a:t>Brief introduction about Oxford Physics and ATLAS group;</a:t>
            </a:r>
          </a:p>
          <a:p>
            <a:pPr marL="285750" lvl="0" indent="-285750">
              <a:spcBef>
                <a:spcPts val="0"/>
              </a:spcBef>
            </a:pPr>
            <a:r>
              <a:rPr lang="en-GB" sz="2400" dirty="0" smtClean="0">
                <a:solidFill>
                  <a:schemeClr val="tx2"/>
                </a:solidFill>
              </a:rPr>
              <a:t>Current development on ATLAS upgrade II tracker strip mechanics:</a:t>
            </a:r>
          </a:p>
          <a:p>
            <a:pPr lvl="1"/>
            <a:r>
              <a:rPr lang="en-GB" sz="2400" dirty="0" smtClean="0">
                <a:solidFill>
                  <a:schemeClr val="tx2"/>
                </a:solidFill>
              </a:rPr>
              <a:t>Stave design and construction</a:t>
            </a:r>
          </a:p>
          <a:p>
            <a:pPr lvl="1"/>
            <a:r>
              <a:rPr lang="en-GB" sz="2400" dirty="0" smtClean="0">
                <a:solidFill>
                  <a:schemeClr val="tx2"/>
                </a:solidFill>
              </a:rPr>
              <a:t>Stave </a:t>
            </a:r>
            <a:r>
              <a:rPr lang="en-GB" sz="2400" dirty="0">
                <a:solidFill>
                  <a:schemeClr val="tx2"/>
                </a:solidFill>
              </a:rPr>
              <a:t>support </a:t>
            </a:r>
            <a:r>
              <a:rPr lang="en-GB" sz="2400" dirty="0" smtClean="0">
                <a:solidFill>
                  <a:schemeClr val="tx2"/>
                </a:solidFill>
              </a:rPr>
              <a:t>development (i.e.UK locking mechanism)</a:t>
            </a:r>
          </a:p>
          <a:p>
            <a:pPr lvl="1"/>
            <a:r>
              <a:rPr lang="en-GB" sz="2400" dirty="0" smtClean="0">
                <a:solidFill>
                  <a:schemeClr val="tx2"/>
                </a:solidFill>
              </a:rPr>
              <a:t>Development </a:t>
            </a:r>
            <a:r>
              <a:rPr lang="en-GB" sz="2400" dirty="0">
                <a:solidFill>
                  <a:schemeClr val="tx2"/>
                </a:solidFill>
              </a:rPr>
              <a:t>on the global structure</a:t>
            </a:r>
          </a:p>
          <a:p>
            <a:pPr marL="1185863" lvl="2" indent="-285750">
              <a:buFont typeface="Wingdings" panose="05000000000000000000" pitchFamily="2" charset="2"/>
              <a:buChar char="Ø"/>
            </a:pPr>
            <a:r>
              <a:rPr lang="en-GB" dirty="0" smtClean="0">
                <a:solidFill>
                  <a:schemeClr val="tx2"/>
                </a:solidFill>
              </a:rPr>
              <a:t>FEA </a:t>
            </a:r>
            <a:r>
              <a:rPr lang="en-GB" dirty="0">
                <a:solidFill>
                  <a:schemeClr val="tx2"/>
                </a:solidFill>
              </a:rPr>
              <a:t>studies on global and local structure behaviour of various </a:t>
            </a:r>
            <a:r>
              <a:rPr lang="en-GB" dirty="0" smtClean="0">
                <a:solidFill>
                  <a:schemeClr val="tx2"/>
                </a:solidFill>
              </a:rPr>
              <a:t>components. </a:t>
            </a:r>
          </a:p>
          <a:p>
            <a:pPr marL="1185863" lvl="2" indent="-285750">
              <a:buFont typeface="Wingdings" panose="05000000000000000000" pitchFamily="2" charset="2"/>
              <a:buChar char="Ø"/>
            </a:pPr>
            <a:r>
              <a:rPr lang="en-GB" dirty="0" smtClean="0">
                <a:solidFill>
                  <a:schemeClr val="tx2"/>
                </a:solidFill>
              </a:rPr>
              <a:t>CFD </a:t>
            </a:r>
            <a:r>
              <a:rPr lang="en-GB" dirty="0">
                <a:solidFill>
                  <a:schemeClr val="tx2"/>
                </a:solidFill>
              </a:rPr>
              <a:t>studies on understanding temperature distributions inside the strip </a:t>
            </a:r>
            <a:r>
              <a:rPr lang="en-GB" dirty="0" smtClean="0">
                <a:solidFill>
                  <a:schemeClr val="tx2"/>
                </a:solidFill>
              </a:rPr>
              <a:t>barrels</a:t>
            </a:r>
          </a:p>
          <a:p>
            <a:pPr marL="268288" indent="-268288"/>
            <a:r>
              <a:rPr lang="en-GB" sz="2400" dirty="0" smtClean="0">
                <a:solidFill>
                  <a:schemeClr val="tx2"/>
                </a:solidFill>
              </a:rPr>
              <a:t>Summary</a:t>
            </a:r>
            <a:endParaRPr lang="en-GB" sz="2400"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396694F3-2543-485C-A7A2-B51004C72F2F}" type="slidenum">
              <a:rPr lang="en-GB" smtClean="0"/>
              <a:t>2</a:t>
            </a:fld>
            <a:endParaRPr lang="en-GB"/>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58" y="11470"/>
            <a:ext cx="642977"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919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61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823713" y="1223734"/>
            <a:ext cx="6104438" cy="4528382"/>
            <a:chOff x="1259632" y="908720"/>
            <a:chExt cx="7704856" cy="5579775"/>
          </a:xfrm>
        </p:grpSpPr>
        <p:pic>
          <p:nvPicPr>
            <p:cNvPr id="3074" name="Picture 2" descr="C:\Users\sutclif\Documents\proe\Super LHC\ABCN130_stave_13_Module_10degrees\review04.jpg"/>
            <p:cNvPicPr>
              <a:picLocks noChangeAspect="1" noChangeArrowheads="1"/>
            </p:cNvPicPr>
            <p:nvPr/>
          </p:nvPicPr>
          <p:blipFill>
            <a:blip r:embed="rId3" cstate="print"/>
            <a:srcRect l="18398" t="18457" r="11326"/>
            <a:stretch>
              <a:fillRect/>
            </a:stretch>
          </p:blipFill>
          <p:spPr bwMode="auto">
            <a:xfrm>
              <a:off x="3995936" y="1196752"/>
              <a:ext cx="4355976" cy="3905602"/>
            </a:xfrm>
            <a:prstGeom prst="rect">
              <a:avLst/>
            </a:prstGeom>
            <a:noFill/>
          </p:spPr>
        </p:pic>
        <p:pic>
          <p:nvPicPr>
            <p:cNvPr id="3075" name="Picture 3" descr="C:\Users\sutclif\Documents\proe\Super LHC\ABCN130_stave_13_Module_10degrees\review05.jpg"/>
            <p:cNvPicPr>
              <a:picLocks noChangeAspect="1" noChangeArrowheads="1"/>
            </p:cNvPicPr>
            <p:nvPr/>
          </p:nvPicPr>
          <p:blipFill>
            <a:blip r:embed="rId4" cstate="print"/>
            <a:srcRect l="22261" t="16825" r="9844" b="25597"/>
            <a:stretch>
              <a:fillRect/>
            </a:stretch>
          </p:blipFill>
          <p:spPr bwMode="auto">
            <a:xfrm>
              <a:off x="1259632" y="4365104"/>
              <a:ext cx="3240360" cy="2123391"/>
            </a:xfrm>
            <a:prstGeom prst="rect">
              <a:avLst/>
            </a:prstGeom>
            <a:noFill/>
          </p:spPr>
        </p:pic>
        <p:sp>
          <p:nvSpPr>
            <p:cNvPr id="7" name="TextBox 6"/>
            <p:cNvSpPr txBox="1"/>
            <p:nvPr/>
          </p:nvSpPr>
          <p:spPr>
            <a:xfrm>
              <a:off x="4499991" y="5373216"/>
              <a:ext cx="2232247" cy="568854"/>
            </a:xfrm>
            <a:prstGeom prst="rect">
              <a:avLst/>
            </a:prstGeom>
            <a:noFill/>
          </p:spPr>
          <p:txBody>
            <a:bodyPr wrap="square" rtlCol="0">
              <a:spAutoFit/>
            </a:bodyPr>
            <a:lstStyle/>
            <a:p>
              <a:r>
                <a:rPr lang="en-GB" sz="1200" dirty="0" smtClean="0"/>
                <a:t>OD 2.275mm x 0.1 wall</a:t>
              </a:r>
            </a:p>
            <a:p>
              <a:r>
                <a:rPr lang="en-GB" sz="1200" dirty="0" smtClean="0"/>
                <a:t>Cooling Tube</a:t>
              </a:r>
              <a:endParaRPr lang="en-GB" sz="1200" dirty="0"/>
            </a:p>
          </p:txBody>
        </p:sp>
        <p:cxnSp>
          <p:nvCxnSpPr>
            <p:cNvPr id="9" name="Straight Arrow Connector 8"/>
            <p:cNvCxnSpPr>
              <a:stCxn id="7" idx="1"/>
            </p:cNvCxnSpPr>
            <p:nvPr/>
          </p:nvCxnSpPr>
          <p:spPr>
            <a:xfrm flipH="1" flipV="1">
              <a:off x="3995937" y="5373217"/>
              <a:ext cx="504054" cy="2844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7020272" y="3429000"/>
              <a:ext cx="1872208" cy="276999"/>
            </a:xfrm>
            <a:prstGeom prst="rect">
              <a:avLst/>
            </a:prstGeom>
            <a:noFill/>
          </p:spPr>
          <p:txBody>
            <a:bodyPr wrap="square" rtlCol="0">
              <a:spAutoFit/>
            </a:bodyPr>
            <a:lstStyle/>
            <a:p>
              <a:r>
                <a:rPr lang="en-GB" sz="1200" dirty="0" smtClean="0"/>
                <a:t>Electrical break assembly</a:t>
              </a:r>
              <a:endParaRPr lang="en-GB" sz="1200" dirty="0"/>
            </a:p>
          </p:txBody>
        </p:sp>
        <p:cxnSp>
          <p:nvCxnSpPr>
            <p:cNvPr id="11" name="Straight Arrow Connector 10"/>
            <p:cNvCxnSpPr>
              <a:stCxn id="10" idx="1"/>
            </p:cNvCxnSpPr>
            <p:nvPr/>
          </p:nvCxnSpPr>
          <p:spPr>
            <a:xfrm flipH="1" flipV="1">
              <a:off x="6444208" y="3284987"/>
              <a:ext cx="576064" cy="28251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flipV="1">
              <a:off x="7812360" y="2060849"/>
              <a:ext cx="360040" cy="2880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732238" y="908720"/>
              <a:ext cx="2141142" cy="341312"/>
            </a:xfrm>
            <a:prstGeom prst="rect">
              <a:avLst/>
            </a:prstGeom>
            <a:noFill/>
          </p:spPr>
          <p:txBody>
            <a:bodyPr wrap="square" rtlCol="0">
              <a:spAutoFit/>
            </a:bodyPr>
            <a:lstStyle/>
            <a:p>
              <a:r>
                <a:rPr lang="en-GB" sz="1200" dirty="0" smtClean="0"/>
                <a:t>St </a:t>
              </a:r>
              <a:r>
                <a:rPr lang="en-GB" sz="1200" dirty="0" err="1" smtClean="0"/>
                <a:t>St</a:t>
              </a:r>
              <a:r>
                <a:rPr lang="en-GB" sz="1200" dirty="0" smtClean="0"/>
                <a:t> Swagelok Fitting</a:t>
              </a:r>
              <a:endParaRPr lang="en-GB" sz="1200" dirty="0"/>
            </a:p>
          </p:txBody>
        </p:sp>
        <p:sp>
          <p:nvSpPr>
            <p:cNvPr id="18" name="TextBox 17"/>
            <p:cNvSpPr txBox="1"/>
            <p:nvPr/>
          </p:nvSpPr>
          <p:spPr>
            <a:xfrm>
              <a:off x="8172400" y="2204864"/>
              <a:ext cx="792088" cy="276999"/>
            </a:xfrm>
            <a:prstGeom prst="rect">
              <a:avLst/>
            </a:prstGeom>
            <a:noFill/>
          </p:spPr>
          <p:txBody>
            <a:bodyPr wrap="square" rtlCol="0">
              <a:spAutoFit/>
            </a:bodyPr>
            <a:lstStyle/>
            <a:p>
              <a:r>
                <a:rPr lang="en-GB" sz="1200" dirty="0" smtClean="0"/>
                <a:t>Ti Gland</a:t>
              </a:r>
              <a:endParaRPr lang="en-GB" sz="1200" dirty="0"/>
            </a:p>
          </p:txBody>
        </p:sp>
        <p:cxnSp>
          <p:nvCxnSpPr>
            <p:cNvPr id="19" name="Straight Arrow Connector 18"/>
            <p:cNvCxnSpPr/>
            <p:nvPr/>
          </p:nvCxnSpPr>
          <p:spPr>
            <a:xfrm flipH="1">
              <a:off x="8100392" y="1052736"/>
              <a:ext cx="72008" cy="64807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a:xfrm>
            <a:off x="457200" y="116632"/>
            <a:ext cx="8229600" cy="1143000"/>
          </a:xfrm>
        </p:spPr>
        <p:txBody>
          <a:bodyPr>
            <a:normAutofit/>
          </a:bodyPr>
          <a:lstStyle/>
          <a:p>
            <a:r>
              <a:rPr lang="en-GB" sz="3600" dirty="0" smtClean="0">
                <a:solidFill>
                  <a:schemeClr val="tx2"/>
                </a:solidFill>
              </a:rPr>
              <a:t>Cooling tube and Electrical Break Assembly</a:t>
            </a:r>
            <a:endParaRPr lang="en-GB" sz="3600" dirty="0">
              <a:solidFill>
                <a:schemeClr val="tx2"/>
              </a:solidFill>
            </a:endParaRPr>
          </a:p>
        </p:txBody>
      </p:sp>
      <p:sp>
        <p:nvSpPr>
          <p:cNvPr id="3" name="Slide Number Placeholder 2"/>
          <p:cNvSpPr>
            <a:spLocks noGrp="1"/>
          </p:cNvSpPr>
          <p:nvPr>
            <p:ph type="sldNum" sz="quarter" idx="12"/>
          </p:nvPr>
        </p:nvSpPr>
        <p:spPr/>
        <p:txBody>
          <a:bodyPr/>
          <a:lstStyle/>
          <a:p>
            <a:fld id="{EAA2B2ED-F575-4D18-A1A9-A98D80E8B9E8}" type="slidenum">
              <a:rPr lang="en-GB" smtClean="0"/>
              <a:pPr/>
              <a:t>20</a:t>
            </a:fld>
            <a:endParaRPr lang="en-GB"/>
          </a:p>
        </p:txBody>
      </p:sp>
      <p:sp>
        <p:nvSpPr>
          <p:cNvPr id="6" name="Content Placeholder 2"/>
          <p:cNvSpPr txBox="1">
            <a:spLocks/>
          </p:cNvSpPr>
          <p:nvPr/>
        </p:nvSpPr>
        <p:spPr>
          <a:xfrm>
            <a:off x="467544" y="1052736"/>
            <a:ext cx="5431558" cy="2976097"/>
          </a:xfrm>
          <a:prstGeom prst="rect">
            <a:avLst/>
          </a:prstGeom>
        </p:spPr>
        <p:txBody>
          <a:bodyPr>
            <a:noAutofit/>
          </a:bodyPr>
          <a:lstStyle/>
          <a:p>
            <a:pPr marL="285750" indent="-285750">
              <a:buFont typeface="Arial" pitchFamily="34" charset="0"/>
              <a:buChar char="•"/>
            </a:pPr>
            <a:r>
              <a:rPr lang="en-GB" sz="2000" dirty="0" smtClean="0">
                <a:solidFill>
                  <a:schemeClr val="tx2"/>
                </a:solidFill>
              </a:rPr>
              <a:t>Assembly vacuum brazed with silver copper eutectic</a:t>
            </a:r>
          </a:p>
          <a:p>
            <a:pPr marL="742950" lvl="1" indent="-285750">
              <a:buFont typeface="Arial" pitchFamily="34" charset="0"/>
              <a:buChar char="•"/>
            </a:pPr>
            <a:r>
              <a:rPr lang="en-GB" sz="2000" dirty="0" smtClean="0">
                <a:solidFill>
                  <a:schemeClr val="tx2"/>
                </a:solidFill>
              </a:rPr>
              <a:t>Brazing temperature around 780°C</a:t>
            </a:r>
          </a:p>
          <a:p>
            <a:pPr marL="285750" indent="-285750">
              <a:buFont typeface="Arial" pitchFamily="34" charset="0"/>
              <a:buChar char="•"/>
            </a:pPr>
            <a:r>
              <a:rPr lang="en-GB" sz="2000" dirty="0" smtClean="0">
                <a:solidFill>
                  <a:schemeClr val="tx2"/>
                </a:solidFill>
              </a:rPr>
              <a:t>Alumina insulator is very strong</a:t>
            </a:r>
          </a:p>
          <a:p>
            <a:pPr marL="285750" indent="-285750">
              <a:buFont typeface="Arial" pitchFamily="34" charset="0"/>
              <a:buChar char="•"/>
            </a:pPr>
            <a:r>
              <a:rPr lang="en-GB" sz="2000" dirty="0" smtClean="0">
                <a:solidFill>
                  <a:schemeClr val="tx2"/>
                </a:solidFill>
              </a:rPr>
              <a:t>Electrical break assembly is welded to the stave and inlet/exit tubes.</a:t>
            </a:r>
          </a:p>
          <a:p>
            <a:pPr marL="285750" indent="-285750">
              <a:buFont typeface="Arial" pitchFamily="34" charset="0"/>
              <a:buChar char="•"/>
            </a:pPr>
            <a:r>
              <a:rPr lang="en-GB" sz="2000" dirty="0" smtClean="0">
                <a:solidFill>
                  <a:schemeClr val="tx2"/>
                </a:solidFill>
              </a:rPr>
              <a:t>E break assembly is potted into the closeout</a:t>
            </a:r>
          </a:p>
          <a:p>
            <a:pPr marL="285750" lvl="0" indent="-285750">
              <a:buFont typeface="Arial" pitchFamily="34" charset="0"/>
              <a:buChar char="•"/>
            </a:pPr>
            <a:r>
              <a:rPr lang="en-GB" sz="2000" dirty="0" smtClean="0">
                <a:solidFill>
                  <a:schemeClr val="tx2"/>
                </a:solidFill>
              </a:rPr>
              <a:t>Cooling tube assembly procedure: tried and tested</a:t>
            </a:r>
            <a:endParaRPr kumimoji="0" lang="en-GB" sz="2800" b="0" i="0" u="none" strike="noStrike" kern="1200" cap="none" spc="0" normalizeH="0" baseline="0" noProof="0" dirty="0" smtClean="0">
              <a:ln>
                <a:noFill/>
              </a:ln>
              <a:solidFill>
                <a:schemeClr val="tx2"/>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1200" b="0" i="0" u="none" strike="noStrike" kern="1200" cap="none" spc="0" normalizeH="0" baseline="0" noProof="0" dirty="0" smtClean="0">
              <a:ln>
                <a:noFill/>
              </a:ln>
              <a:solidFill>
                <a:schemeClr val="tx2"/>
              </a:solidFill>
              <a:effectLst/>
              <a:uLnTx/>
              <a:uFillTx/>
              <a:latin typeface="+mn-lt"/>
              <a:ea typeface="+mn-ea"/>
              <a:cs typeface="+mn-cs"/>
            </a:endParaRPr>
          </a:p>
        </p:txBody>
      </p:sp>
      <p:grpSp>
        <p:nvGrpSpPr>
          <p:cNvPr id="52" name="Group 51"/>
          <p:cNvGrpSpPr/>
          <p:nvPr/>
        </p:nvGrpSpPr>
        <p:grpSpPr>
          <a:xfrm>
            <a:off x="626705" y="4197851"/>
            <a:ext cx="3441239" cy="2568341"/>
            <a:chOff x="0" y="764703"/>
            <a:chExt cx="4716017" cy="3103893"/>
          </a:xfrm>
        </p:grpSpPr>
        <p:grpSp>
          <p:nvGrpSpPr>
            <p:cNvPr id="53" name="Group 30"/>
            <p:cNvGrpSpPr/>
            <p:nvPr/>
          </p:nvGrpSpPr>
          <p:grpSpPr>
            <a:xfrm>
              <a:off x="0" y="764703"/>
              <a:ext cx="3491880" cy="3103893"/>
              <a:chOff x="0" y="764703"/>
              <a:chExt cx="3491880" cy="3103893"/>
            </a:xfrm>
          </p:grpSpPr>
          <p:pic>
            <p:nvPicPr>
              <p:cNvPr id="55" name="Picture 2" descr="C:\Users\sutclif\Documents\proe\Super LHC\ABCN130_stave_13_Module_10degrees\review06.jpg"/>
              <p:cNvPicPr>
                <a:picLocks noChangeAspect="1" noChangeArrowheads="1"/>
              </p:cNvPicPr>
              <p:nvPr/>
            </p:nvPicPr>
            <p:blipFill>
              <a:blip r:embed="rId5" cstate="print"/>
              <a:srcRect l="19884" t="16542" r="16202" b="9936"/>
              <a:stretch>
                <a:fillRect/>
              </a:stretch>
            </p:blipFill>
            <p:spPr bwMode="auto">
              <a:xfrm>
                <a:off x="0" y="764703"/>
                <a:ext cx="3491880" cy="3103893"/>
              </a:xfrm>
              <a:prstGeom prst="rect">
                <a:avLst/>
              </a:prstGeom>
              <a:noFill/>
            </p:spPr>
          </p:pic>
          <p:grpSp>
            <p:nvGrpSpPr>
              <p:cNvPr id="56" name="Group 16"/>
              <p:cNvGrpSpPr/>
              <p:nvPr/>
            </p:nvGrpSpPr>
            <p:grpSpPr>
              <a:xfrm>
                <a:off x="467544" y="1196752"/>
                <a:ext cx="2969424" cy="2539257"/>
                <a:chOff x="-1188640" y="813974"/>
                <a:chExt cx="2969424" cy="2291048"/>
              </a:xfrm>
            </p:grpSpPr>
            <p:cxnSp>
              <p:nvCxnSpPr>
                <p:cNvPr id="57" name="Straight Arrow Connector 56"/>
                <p:cNvCxnSpPr/>
                <p:nvPr/>
              </p:nvCxnSpPr>
              <p:spPr>
                <a:xfrm flipH="1" flipV="1">
                  <a:off x="1331640" y="813974"/>
                  <a:ext cx="432048" cy="1299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324544" y="2113360"/>
                  <a:ext cx="504056" cy="649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612574" y="2308270"/>
                  <a:ext cx="360038" cy="129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900608" y="2568145"/>
                  <a:ext cx="432048" cy="1299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1188640" y="2828024"/>
                  <a:ext cx="216024" cy="129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79512" y="2048391"/>
                  <a:ext cx="1601272" cy="249923"/>
                </a:xfrm>
                <a:prstGeom prst="rect">
                  <a:avLst/>
                </a:prstGeom>
                <a:noFill/>
              </p:spPr>
              <p:txBody>
                <a:bodyPr wrap="none" rtlCol="0">
                  <a:spAutoFit/>
                </a:bodyPr>
                <a:lstStyle/>
                <a:p>
                  <a:r>
                    <a:rPr lang="en-GB" sz="1200" dirty="0" smtClean="0"/>
                    <a:t>2.5mm </a:t>
                  </a:r>
                  <a:r>
                    <a:rPr lang="en-GB" sz="1200" dirty="0" err="1" smtClean="0"/>
                    <a:t>Dia</a:t>
                  </a:r>
                  <a:r>
                    <a:rPr lang="en-GB" sz="1200" dirty="0" smtClean="0"/>
                    <a:t> Ti reducer  </a:t>
                  </a:r>
                  <a:endParaRPr lang="en-GB" sz="1200" dirty="0"/>
                </a:p>
              </p:txBody>
            </p:sp>
            <p:sp>
              <p:nvSpPr>
                <p:cNvPr id="63" name="TextBox 62"/>
                <p:cNvSpPr txBox="1"/>
                <p:nvPr/>
              </p:nvSpPr>
              <p:spPr>
                <a:xfrm>
                  <a:off x="-972616" y="2828023"/>
                  <a:ext cx="1507207" cy="276999"/>
                </a:xfrm>
                <a:prstGeom prst="rect">
                  <a:avLst/>
                </a:prstGeom>
                <a:noFill/>
              </p:spPr>
              <p:txBody>
                <a:bodyPr wrap="none" rtlCol="0">
                  <a:spAutoFit/>
                </a:bodyPr>
                <a:lstStyle/>
                <a:p>
                  <a:r>
                    <a:rPr lang="en-GB" sz="1200" dirty="0" smtClean="0"/>
                    <a:t>2.275mm </a:t>
                  </a:r>
                  <a:r>
                    <a:rPr lang="en-GB" sz="1200" dirty="0" err="1" smtClean="0"/>
                    <a:t>Dia</a:t>
                  </a:r>
                  <a:r>
                    <a:rPr lang="en-GB" sz="1200" dirty="0" smtClean="0"/>
                    <a:t> Ti Tube</a:t>
                  </a:r>
                  <a:endParaRPr lang="en-GB" sz="1200" dirty="0"/>
                </a:p>
              </p:txBody>
            </p:sp>
            <p:sp>
              <p:nvSpPr>
                <p:cNvPr id="64" name="TextBox 63"/>
                <p:cNvSpPr txBox="1"/>
                <p:nvPr/>
              </p:nvSpPr>
              <p:spPr>
                <a:xfrm>
                  <a:off x="-180528" y="2308268"/>
                  <a:ext cx="1286250" cy="276999"/>
                </a:xfrm>
                <a:prstGeom prst="rect">
                  <a:avLst/>
                </a:prstGeom>
                <a:noFill/>
              </p:spPr>
              <p:txBody>
                <a:bodyPr wrap="none" rtlCol="0">
                  <a:spAutoFit/>
                </a:bodyPr>
                <a:lstStyle/>
                <a:p>
                  <a:r>
                    <a:rPr lang="en-GB" sz="1200" dirty="0" smtClean="0"/>
                    <a:t>Alumina insulator</a:t>
                  </a:r>
                  <a:endParaRPr lang="en-GB" sz="1200" dirty="0"/>
                </a:p>
              </p:txBody>
            </p:sp>
            <p:sp>
              <p:nvSpPr>
                <p:cNvPr id="65" name="TextBox 64"/>
                <p:cNvSpPr txBox="1"/>
                <p:nvPr/>
              </p:nvSpPr>
              <p:spPr>
                <a:xfrm>
                  <a:off x="-468560" y="2568145"/>
                  <a:ext cx="1687834" cy="276999"/>
                </a:xfrm>
                <a:prstGeom prst="rect">
                  <a:avLst/>
                </a:prstGeom>
                <a:noFill/>
              </p:spPr>
              <p:txBody>
                <a:bodyPr wrap="none" rtlCol="0">
                  <a:spAutoFit/>
                </a:bodyPr>
                <a:lstStyle/>
                <a:p>
                  <a:r>
                    <a:rPr lang="en-GB" sz="1200" dirty="0" smtClean="0"/>
                    <a:t>2.275mm </a:t>
                  </a:r>
                  <a:r>
                    <a:rPr lang="en-GB" sz="1200" dirty="0" err="1" smtClean="0"/>
                    <a:t>Dia</a:t>
                  </a:r>
                  <a:r>
                    <a:rPr lang="en-GB" sz="1200" dirty="0" smtClean="0"/>
                    <a:t> Ti reducer</a:t>
                  </a:r>
                  <a:endParaRPr lang="en-GB" sz="1200" dirty="0"/>
                </a:p>
              </p:txBody>
            </p:sp>
          </p:grpSp>
        </p:grpSp>
        <p:sp>
          <p:nvSpPr>
            <p:cNvPr id="54" name="TextBox 53"/>
            <p:cNvSpPr txBox="1"/>
            <p:nvPr/>
          </p:nvSpPr>
          <p:spPr>
            <a:xfrm>
              <a:off x="3491881" y="1196752"/>
              <a:ext cx="1224136" cy="461665"/>
            </a:xfrm>
            <a:prstGeom prst="rect">
              <a:avLst/>
            </a:prstGeom>
            <a:noFill/>
          </p:spPr>
          <p:txBody>
            <a:bodyPr wrap="square" rtlCol="0">
              <a:spAutoFit/>
            </a:bodyPr>
            <a:lstStyle/>
            <a:p>
              <a:r>
                <a:rPr lang="en-GB" sz="1200" dirty="0" smtClean="0"/>
                <a:t>2.5mm </a:t>
              </a:r>
              <a:r>
                <a:rPr lang="en-GB" sz="1200" dirty="0" err="1" smtClean="0"/>
                <a:t>Dia</a:t>
              </a:r>
              <a:r>
                <a:rPr lang="en-GB" sz="1200" dirty="0" smtClean="0"/>
                <a:t> Ti Tube</a:t>
              </a:r>
              <a:endParaRPr lang="en-GB" sz="1200" dirty="0"/>
            </a:p>
          </p:txBody>
        </p:sp>
      </p:grpSp>
      <p:pic>
        <p:nvPicPr>
          <p:cNvPr id="66" name="Picture 5" descr="C:\Users\sutclif\Documents\proe\Super LHC\ABCN130_stave_13_Module_Version\e-break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97" t="39906" r="15262" b="40012"/>
          <a:stretch/>
        </p:blipFill>
        <p:spPr bwMode="auto">
          <a:xfrm>
            <a:off x="6241900" y="4077072"/>
            <a:ext cx="2722588" cy="618101"/>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7164288" y="4725144"/>
            <a:ext cx="1691680" cy="276999"/>
          </a:xfrm>
          <a:prstGeom prst="rect">
            <a:avLst/>
          </a:prstGeom>
          <a:noFill/>
        </p:spPr>
        <p:txBody>
          <a:bodyPr wrap="square" rtlCol="0">
            <a:spAutoFit/>
          </a:bodyPr>
          <a:lstStyle/>
          <a:p>
            <a:r>
              <a:rPr lang="en-GB" sz="1200" dirty="0" smtClean="0"/>
              <a:t>Richard French</a:t>
            </a:r>
            <a:endParaRPr lang="en-GB" sz="1200" dirty="0"/>
          </a:p>
        </p:txBody>
      </p:sp>
      <p:pic>
        <p:nvPicPr>
          <p:cNvPr id="32" name="Picture 2" descr="C:\Users\sutclif\Documents\proe\Super LHC\ABCN130_stave_13_Module_Version\valencia1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89" t="9780" b="27514"/>
          <a:stretch/>
        </p:blipFill>
        <p:spPr bwMode="auto">
          <a:xfrm>
            <a:off x="6410086" y="5161766"/>
            <a:ext cx="2461014" cy="130026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779716" y="6323528"/>
            <a:ext cx="1721753" cy="276999"/>
          </a:xfrm>
          <a:prstGeom prst="rect">
            <a:avLst/>
          </a:prstGeom>
          <a:noFill/>
        </p:spPr>
        <p:txBody>
          <a:bodyPr wrap="none" rtlCol="0">
            <a:spAutoFit/>
          </a:bodyPr>
          <a:lstStyle/>
          <a:p>
            <a:r>
              <a:rPr lang="en-GB" sz="1200" dirty="0" smtClean="0"/>
              <a:t>Potted into end closeout</a:t>
            </a:r>
            <a:endParaRPr lang="en-GB" sz="1200" dirty="0"/>
          </a:p>
        </p:txBody>
      </p:sp>
      <p:sp>
        <p:nvSpPr>
          <p:cNvPr id="4" name="Date Placeholder 3"/>
          <p:cNvSpPr>
            <a:spLocks noGrp="1"/>
          </p:cNvSpPr>
          <p:nvPr>
            <p:ph type="dt" sz="half" idx="10"/>
          </p:nvPr>
        </p:nvSpPr>
        <p:spPr/>
        <p:txBody>
          <a:bodyPr/>
          <a:lstStyle/>
          <a:p>
            <a:r>
              <a:rPr lang="en-GB" smtClean="0"/>
              <a:t>25/07/2014</a:t>
            </a:r>
            <a:endParaRPr lang="en-GB"/>
          </a:p>
        </p:txBody>
      </p:sp>
    </p:spTree>
    <p:extLst>
      <p:ext uri="{BB962C8B-B14F-4D97-AF65-F5344CB8AC3E}">
        <p14:creationId xmlns:p14="http://schemas.microsoft.com/office/powerpoint/2010/main" val="2291687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Plank #9 manufacture</a:t>
            </a:r>
            <a:endParaRPr lang="en-GB" dirty="0">
              <a:solidFill>
                <a:schemeClr val="tx2"/>
              </a:solidFill>
            </a:endParaRPr>
          </a:p>
        </p:txBody>
      </p:sp>
      <p:sp>
        <p:nvSpPr>
          <p:cNvPr id="5" name="Slide Number Placeholder 4"/>
          <p:cNvSpPr>
            <a:spLocks noGrp="1"/>
          </p:cNvSpPr>
          <p:nvPr>
            <p:ph type="sldNum" sz="quarter" idx="12"/>
          </p:nvPr>
        </p:nvSpPr>
        <p:spPr/>
        <p:txBody>
          <a:bodyPr/>
          <a:lstStyle/>
          <a:p>
            <a:fld id="{E0E2DB4D-0FDB-4E6C-81D6-952C57F3A010}" type="slidenum">
              <a:rPr lang="en-GB" smtClean="0"/>
              <a:pPr/>
              <a:t>21</a:t>
            </a:fld>
            <a:endParaRPr lang="en-GB"/>
          </a:p>
        </p:txBody>
      </p:sp>
      <p:pic>
        <p:nvPicPr>
          <p:cNvPr id="14339" name="Picture 3" descr="C:\Users\sutclif\Documents\proe\Super LHC\SLHC docs\IMG_0040.JPG"/>
          <p:cNvPicPr>
            <a:picLocks noChangeAspect="1" noChangeArrowheads="1"/>
          </p:cNvPicPr>
          <p:nvPr/>
        </p:nvPicPr>
        <p:blipFill>
          <a:blip r:embed="rId3" cstate="print"/>
          <a:srcRect/>
          <a:stretch>
            <a:fillRect/>
          </a:stretch>
        </p:blipFill>
        <p:spPr bwMode="auto">
          <a:xfrm>
            <a:off x="899592" y="1772816"/>
            <a:ext cx="3132667" cy="4176463"/>
          </a:xfrm>
          <a:prstGeom prst="rect">
            <a:avLst/>
          </a:prstGeom>
          <a:noFill/>
        </p:spPr>
      </p:pic>
      <p:sp>
        <p:nvSpPr>
          <p:cNvPr id="10" name="TextBox 9"/>
          <p:cNvSpPr txBox="1"/>
          <p:nvPr/>
        </p:nvSpPr>
        <p:spPr>
          <a:xfrm>
            <a:off x="4716016" y="1484784"/>
            <a:ext cx="3260316" cy="646331"/>
          </a:xfrm>
          <a:prstGeom prst="rect">
            <a:avLst/>
          </a:prstGeom>
          <a:noFill/>
        </p:spPr>
        <p:txBody>
          <a:bodyPr wrap="none" rtlCol="0">
            <a:spAutoFit/>
          </a:bodyPr>
          <a:lstStyle/>
          <a:p>
            <a:pPr marL="342900" indent="-342900">
              <a:buFont typeface="Arial" pitchFamily="34" charset="0"/>
              <a:buChar char="•"/>
            </a:pPr>
            <a:r>
              <a:rPr lang="en-GB" dirty="0" smtClean="0"/>
              <a:t>Total weight of stave 330.37g</a:t>
            </a:r>
          </a:p>
          <a:p>
            <a:pPr marL="342900" indent="-342900">
              <a:buFont typeface="Arial" pitchFamily="34" charset="0"/>
              <a:buChar char="•"/>
            </a:pPr>
            <a:endParaRPr lang="en-GB"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4453893"/>
            <a:ext cx="2972284" cy="178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1916832"/>
            <a:ext cx="3636946" cy="261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GB" smtClean="0"/>
              <a:t>25/07/2014</a:t>
            </a:r>
            <a:endParaRPr lang="en-GB"/>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375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Plank #9 flatness and stiffness</a:t>
            </a:r>
            <a:endParaRPr lang="en-GB" dirty="0">
              <a:solidFill>
                <a:schemeClr val="tx2"/>
              </a:solidFill>
            </a:endParaRPr>
          </a:p>
        </p:txBody>
      </p:sp>
      <p:sp>
        <p:nvSpPr>
          <p:cNvPr id="5" name="Slide Number Placeholder 4"/>
          <p:cNvSpPr>
            <a:spLocks noGrp="1"/>
          </p:cNvSpPr>
          <p:nvPr>
            <p:ph type="sldNum" sz="quarter" idx="12"/>
          </p:nvPr>
        </p:nvSpPr>
        <p:spPr/>
        <p:txBody>
          <a:bodyPr/>
          <a:lstStyle/>
          <a:p>
            <a:fld id="{E0E2DB4D-0FDB-4E6C-81D6-952C57F3A010}" type="slidenum">
              <a:rPr lang="en-GB" smtClean="0"/>
              <a:pPr/>
              <a:t>22</a:t>
            </a:fld>
            <a:endParaRPr lang="en-GB" dirty="0"/>
          </a:p>
        </p:txBody>
      </p:sp>
      <p:sp>
        <p:nvSpPr>
          <p:cNvPr id="7" name="TextBox 6"/>
          <p:cNvSpPr txBox="1"/>
          <p:nvPr/>
        </p:nvSpPr>
        <p:spPr>
          <a:xfrm>
            <a:off x="179512" y="1700808"/>
            <a:ext cx="3744416" cy="2246769"/>
          </a:xfrm>
          <a:prstGeom prst="rect">
            <a:avLst/>
          </a:prstGeom>
          <a:noFill/>
        </p:spPr>
        <p:txBody>
          <a:bodyPr wrap="square" rtlCol="0">
            <a:spAutoFit/>
          </a:bodyPr>
          <a:lstStyle/>
          <a:p>
            <a:pPr marL="342900" indent="-342900">
              <a:buFont typeface="Arial" pitchFamily="34" charset="0"/>
              <a:buChar char="•"/>
            </a:pPr>
            <a:r>
              <a:rPr lang="en-GB" sz="2000" dirty="0" smtClean="0">
                <a:solidFill>
                  <a:schemeClr val="tx2"/>
                </a:solidFill>
              </a:rPr>
              <a:t>Flatness is around 0.20 and a twist has been shown. Not as good as we would like although the overall thickness is very uniform, proving the CNC machining of the core works.</a:t>
            </a:r>
            <a:endParaRPr lang="en-GB" sz="2000" dirty="0">
              <a:solidFill>
                <a:schemeClr val="tx2"/>
              </a:solidFill>
            </a:endParaRPr>
          </a:p>
        </p:txBody>
      </p:sp>
      <p:sp>
        <p:nvSpPr>
          <p:cNvPr id="9" name="TextBox 8"/>
          <p:cNvSpPr txBox="1"/>
          <p:nvPr/>
        </p:nvSpPr>
        <p:spPr>
          <a:xfrm>
            <a:off x="179512" y="4089266"/>
            <a:ext cx="4032448" cy="707886"/>
          </a:xfrm>
          <a:prstGeom prst="rect">
            <a:avLst/>
          </a:prstGeom>
          <a:noFill/>
        </p:spPr>
        <p:txBody>
          <a:bodyPr wrap="square" rtlCol="0">
            <a:spAutoFit/>
          </a:bodyPr>
          <a:lstStyle/>
          <a:p>
            <a:pPr marL="342900" indent="-342900">
              <a:buFont typeface="Arial" pitchFamily="34" charset="0"/>
              <a:buChar char="•"/>
            </a:pPr>
            <a:r>
              <a:rPr lang="en-GB" sz="2000" dirty="0" smtClean="0">
                <a:solidFill>
                  <a:schemeClr val="tx2"/>
                </a:solidFill>
              </a:rPr>
              <a:t>Bending stiffness of the planks made so far.</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628800"/>
            <a:ext cx="5072047" cy="1800200"/>
          </a:xfrm>
          <a:prstGeom prst="rect">
            <a:avLst/>
          </a:prstGeom>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774709"/>
            <a:ext cx="4464496" cy="270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GB" smtClean="0"/>
              <a:t>25/07/2014</a:t>
            </a:r>
            <a:endParaRPr lang="en-GB"/>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501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Stave assembly tooling (1)</a:t>
            </a:r>
            <a:endParaRPr lang="en-GB" dirty="0">
              <a:solidFill>
                <a:schemeClr val="tx2"/>
              </a:solidFill>
            </a:endParaRPr>
          </a:p>
        </p:txBody>
      </p:sp>
      <p:sp>
        <p:nvSpPr>
          <p:cNvPr id="3" name="Date Placeholder 2"/>
          <p:cNvSpPr>
            <a:spLocks noGrp="1"/>
          </p:cNvSpPr>
          <p:nvPr>
            <p:ph type="dt" sz="half" idx="10"/>
          </p:nvPr>
        </p:nvSpPr>
        <p:spPr/>
        <p:txBody>
          <a:bodyPr/>
          <a:lstStyle/>
          <a:p>
            <a:r>
              <a:rPr lang="en-GB" dirty="0" smtClean="0"/>
              <a:t>25/07/2014</a:t>
            </a:r>
            <a:endParaRPr lang="en-GB" dirty="0"/>
          </a:p>
        </p:txBody>
      </p:sp>
      <p:sp>
        <p:nvSpPr>
          <p:cNvPr id="4" name="Slide Number Placeholder 3"/>
          <p:cNvSpPr>
            <a:spLocks noGrp="1"/>
          </p:cNvSpPr>
          <p:nvPr>
            <p:ph type="sldNum" sz="quarter" idx="12"/>
          </p:nvPr>
        </p:nvSpPr>
        <p:spPr/>
        <p:txBody>
          <a:bodyPr/>
          <a:lstStyle/>
          <a:p>
            <a:fld id="{105BAEEE-B1BA-459E-ADF7-1D0C493AE7B9}" type="slidenum">
              <a:rPr lang="en-GB" smtClean="0"/>
              <a:t>23</a:t>
            </a:fld>
            <a:endParaRPr lang="en-GB" dirty="0"/>
          </a:p>
        </p:txBody>
      </p:sp>
      <p:sp>
        <p:nvSpPr>
          <p:cNvPr id="5" name="Rectangle 4"/>
          <p:cNvSpPr/>
          <p:nvPr/>
        </p:nvSpPr>
        <p:spPr>
          <a:xfrm>
            <a:off x="551467" y="1333915"/>
            <a:ext cx="8064896" cy="5213735"/>
          </a:xfrm>
          <a:prstGeom prst="rect">
            <a:avLst/>
          </a:prstGeom>
        </p:spPr>
        <p:txBody>
          <a:bodyPr wrap="square">
            <a:spAutoFit/>
          </a:bodyPr>
          <a:lstStyle/>
          <a:p>
            <a:pPr marL="342900" indent="-342900">
              <a:lnSpc>
                <a:spcPct val="80000"/>
              </a:lnSpc>
              <a:buFont typeface="Arial" panose="020B0604020202020204" pitchFamily="34" charset="0"/>
              <a:buChar char="•"/>
            </a:pPr>
            <a:r>
              <a:rPr lang="en-GB" altLang="en-US" sz="2400" dirty="0">
                <a:solidFill>
                  <a:schemeClr val="tx2"/>
                </a:solidFill>
              </a:rPr>
              <a:t>Staves </a:t>
            </a:r>
            <a:r>
              <a:rPr lang="en-GB" altLang="en-US" sz="2400" dirty="0" smtClean="0">
                <a:solidFill>
                  <a:schemeClr val="tx2"/>
                </a:solidFill>
              </a:rPr>
              <a:t>will be manufactured in-house</a:t>
            </a:r>
          </a:p>
          <a:p>
            <a:pPr marL="342900" indent="-342900">
              <a:lnSpc>
                <a:spcPct val="80000"/>
              </a:lnSpc>
              <a:buFont typeface="Arial" panose="020B0604020202020204" pitchFamily="34" charset="0"/>
              <a:buChar char="•"/>
            </a:pPr>
            <a:endParaRPr lang="en-GB" altLang="en-US" sz="2400" dirty="0">
              <a:solidFill>
                <a:schemeClr val="tx2"/>
              </a:solidFill>
            </a:endParaRPr>
          </a:p>
          <a:p>
            <a:pPr marL="800100" lvl="1" indent="-342900">
              <a:lnSpc>
                <a:spcPct val="80000"/>
              </a:lnSpc>
              <a:buFont typeface="Wingdings" panose="05000000000000000000" pitchFamily="2" charset="2"/>
              <a:buChar char="§"/>
            </a:pPr>
            <a:r>
              <a:rPr lang="en-GB" altLang="en-US" sz="2000" dirty="0" smtClean="0">
                <a:solidFill>
                  <a:schemeClr val="tx2"/>
                </a:solidFill>
              </a:rPr>
              <a:t>Allows </a:t>
            </a:r>
            <a:r>
              <a:rPr lang="en-GB" altLang="en-US" sz="2000" dirty="0">
                <a:solidFill>
                  <a:schemeClr val="tx2"/>
                </a:solidFill>
              </a:rPr>
              <a:t>for complexity in the stave design, which ultimately leads to a tailored, compact low-mass solution</a:t>
            </a:r>
          </a:p>
          <a:p>
            <a:pPr marL="800100" lvl="1" indent="-342900">
              <a:lnSpc>
                <a:spcPct val="80000"/>
              </a:lnSpc>
              <a:buFont typeface="Wingdings" panose="05000000000000000000" pitchFamily="2" charset="2"/>
              <a:buChar char="§"/>
            </a:pPr>
            <a:r>
              <a:rPr lang="en-GB" altLang="en-US" sz="2000" dirty="0" smtClean="0">
                <a:solidFill>
                  <a:schemeClr val="tx2"/>
                </a:solidFill>
              </a:rPr>
              <a:t>~600 </a:t>
            </a:r>
            <a:r>
              <a:rPr lang="en-GB" altLang="en-US" sz="2000" dirty="0">
                <a:solidFill>
                  <a:schemeClr val="tx2"/>
                </a:solidFill>
              </a:rPr>
              <a:t>staves needed </a:t>
            </a:r>
            <a:endParaRPr lang="en-GB" altLang="en-US" sz="2000" dirty="0" smtClean="0">
              <a:solidFill>
                <a:schemeClr val="tx2"/>
              </a:solidFill>
            </a:endParaRPr>
          </a:p>
          <a:p>
            <a:pPr lvl="1">
              <a:lnSpc>
                <a:spcPct val="80000"/>
              </a:lnSpc>
            </a:pPr>
            <a:endParaRPr lang="en-GB" altLang="en-US" sz="2400" dirty="0" smtClean="0">
              <a:solidFill>
                <a:schemeClr val="tx2"/>
              </a:solidFill>
            </a:endParaRPr>
          </a:p>
          <a:p>
            <a:pPr marL="342900" indent="-342900">
              <a:lnSpc>
                <a:spcPct val="80000"/>
              </a:lnSpc>
              <a:buFont typeface="Arial" panose="020B0604020202020204" pitchFamily="34" charset="0"/>
              <a:buChar char="•"/>
            </a:pPr>
            <a:r>
              <a:rPr lang="en-GB" altLang="en-US" sz="2400" dirty="0" smtClean="0">
                <a:solidFill>
                  <a:schemeClr val="tx2"/>
                </a:solidFill>
              </a:rPr>
              <a:t>Assembly tooling and procedures development </a:t>
            </a:r>
          </a:p>
          <a:p>
            <a:pPr>
              <a:lnSpc>
                <a:spcPct val="80000"/>
              </a:lnSpc>
            </a:pPr>
            <a:endParaRPr lang="en-GB" altLang="en-US" sz="2400" dirty="0" smtClean="0">
              <a:solidFill>
                <a:schemeClr val="tx2"/>
              </a:solidFill>
            </a:endParaRPr>
          </a:p>
          <a:p>
            <a:pPr marL="800100" lvl="1" indent="-342900">
              <a:lnSpc>
                <a:spcPct val="80000"/>
              </a:lnSpc>
              <a:buFont typeface="Wingdings" panose="05000000000000000000" pitchFamily="2" charset="2"/>
              <a:buChar char="§"/>
            </a:pPr>
            <a:r>
              <a:rPr lang="en-GB" altLang="en-US" sz="2000" dirty="0" smtClean="0">
                <a:solidFill>
                  <a:schemeClr val="tx2"/>
                </a:solidFill>
              </a:rPr>
              <a:t>To minimise the risk, uniformity of tooling and procedures are needed;</a:t>
            </a:r>
          </a:p>
          <a:p>
            <a:pPr marL="800100" lvl="1" indent="-342900">
              <a:lnSpc>
                <a:spcPct val="80000"/>
              </a:lnSpc>
              <a:buFont typeface="Wingdings" panose="05000000000000000000" pitchFamily="2" charset="2"/>
              <a:buChar char="§"/>
            </a:pPr>
            <a:r>
              <a:rPr lang="en-GB" altLang="en-US" sz="2000" dirty="0" smtClean="0">
                <a:solidFill>
                  <a:schemeClr val="tx2"/>
                </a:solidFill>
              </a:rPr>
              <a:t>In UK, we have already started developing the standard tooling and procedures for this process:</a:t>
            </a:r>
            <a:endParaRPr lang="en-GB" altLang="en-US" sz="2000" dirty="0" smtClean="0"/>
          </a:p>
          <a:p>
            <a:pPr marL="800100" lvl="1" indent="-342900">
              <a:lnSpc>
                <a:spcPct val="80000"/>
              </a:lnSpc>
              <a:buFont typeface="Wingdings" panose="05000000000000000000" pitchFamily="2" charset="2"/>
              <a:buChar char="§"/>
            </a:pPr>
            <a:r>
              <a:rPr lang="en-GB" altLang="en-US" sz="2000" dirty="0" smtClean="0">
                <a:solidFill>
                  <a:schemeClr val="tx2"/>
                </a:solidFill>
              </a:rPr>
              <a:t>Stave assembly jig that was developed with a joint effort between Liverpool and Oxford was used </a:t>
            </a:r>
            <a:r>
              <a:rPr lang="en-GB" altLang="en-US" sz="2000" dirty="0">
                <a:solidFill>
                  <a:schemeClr val="tx2"/>
                </a:solidFill>
              </a:rPr>
              <a:t>to produce the last 4 prototype </a:t>
            </a:r>
            <a:r>
              <a:rPr lang="en-GB" altLang="en-US" sz="2000" dirty="0" smtClean="0">
                <a:solidFill>
                  <a:schemeClr val="tx2"/>
                </a:solidFill>
              </a:rPr>
              <a:t>planks (250nm, 12 modules).</a:t>
            </a:r>
            <a:endParaRPr lang="en-GB" altLang="en-US" sz="2000" dirty="0">
              <a:solidFill>
                <a:schemeClr val="tx2"/>
              </a:solidFill>
            </a:endParaRPr>
          </a:p>
          <a:p>
            <a:pPr marL="800100" lvl="1" indent="-342900">
              <a:lnSpc>
                <a:spcPct val="80000"/>
              </a:lnSpc>
              <a:buFont typeface="Wingdings" panose="05000000000000000000" pitchFamily="2" charset="2"/>
              <a:buChar char="§"/>
            </a:pPr>
            <a:r>
              <a:rPr lang="en-GB" altLang="en-US" sz="2000" dirty="0">
                <a:solidFill>
                  <a:schemeClr val="tx2"/>
                </a:solidFill>
              </a:rPr>
              <a:t>The next iteration (‘130nm jig’, 13 modules) is </a:t>
            </a:r>
            <a:r>
              <a:rPr lang="en-GB" altLang="en-US" sz="2000" dirty="0" smtClean="0">
                <a:solidFill>
                  <a:schemeClr val="tx2"/>
                </a:solidFill>
              </a:rPr>
              <a:t>designed and under manufacture </a:t>
            </a:r>
            <a:r>
              <a:rPr lang="en-GB" altLang="en-US" sz="2000" dirty="0">
                <a:solidFill>
                  <a:schemeClr val="tx2"/>
                </a:solidFill>
              </a:rPr>
              <a:t>now, again jointly between Liverpool and </a:t>
            </a:r>
            <a:r>
              <a:rPr lang="en-GB" altLang="en-US" sz="2000" dirty="0" smtClean="0">
                <a:solidFill>
                  <a:schemeClr val="tx2"/>
                </a:solidFill>
              </a:rPr>
              <a:t>Oxford.</a:t>
            </a:r>
          </a:p>
          <a:p>
            <a:pPr marL="800100" lvl="1" indent="-342900">
              <a:lnSpc>
                <a:spcPct val="80000"/>
              </a:lnSpc>
              <a:buFont typeface="Wingdings" panose="05000000000000000000" pitchFamily="2" charset="2"/>
              <a:buChar char="§"/>
            </a:pPr>
            <a:r>
              <a:rPr lang="en-GB" altLang="en-US" sz="2000" dirty="0" smtClean="0">
                <a:solidFill>
                  <a:schemeClr val="tx2"/>
                </a:solidFill>
              </a:rPr>
              <a:t>In Oxford </a:t>
            </a:r>
            <a:r>
              <a:rPr lang="en-GB" altLang="en-US" sz="2000" dirty="0">
                <a:solidFill>
                  <a:schemeClr val="tx2"/>
                </a:solidFill>
              </a:rPr>
              <a:t>we </a:t>
            </a:r>
            <a:r>
              <a:rPr lang="en-GB" altLang="en-US" sz="2000" dirty="0" smtClean="0">
                <a:solidFill>
                  <a:schemeClr val="tx2"/>
                </a:solidFill>
              </a:rPr>
              <a:t>also developed procedure checklists.</a:t>
            </a:r>
            <a:endParaRPr lang="en-GB" altLang="en-US" sz="2000" dirty="0">
              <a:solidFill>
                <a:schemeClr val="tx2"/>
              </a:solidFill>
            </a:endParaRPr>
          </a:p>
          <a:p>
            <a:pPr>
              <a:lnSpc>
                <a:spcPct val="80000"/>
              </a:lnSpc>
            </a:pPr>
            <a:endParaRPr lang="en-GB" altLang="en-US" sz="2400" dirty="0">
              <a:solidFill>
                <a:schemeClr val="tx2"/>
              </a:solidFill>
            </a:endParaRPr>
          </a:p>
        </p:txBody>
      </p:sp>
    </p:spTree>
    <p:extLst>
      <p:ext uri="{BB962C8B-B14F-4D97-AF65-F5344CB8AC3E}">
        <p14:creationId xmlns:p14="http://schemas.microsoft.com/office/powerpoint/2010/main" val="3732848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772295"/>
            <a:ext cx="3991667" cy="2289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860" b="8521"/>
          <a:stretch/>
        </p:blipFill>
        <p:spPr bwMode="auto">
          <a:xfrm>
            <a:off x="5076056" y="5151686"/>
            <a:ext cx="3960440" cy="147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1552" y="1196752"/>
            <a:ext cx="3569448" cy="16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solidFill>
                  <a:schemeClr val="tx2"/>
                </a:solidFill>
              </a:rPr>
              <a:t>Stave assembly tooling (2)</a:t>
            </a:r>
            <a:endParaRPr lang="en-GB"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9" name="Rectangle 3"/>
          <p:cNvSpPr>
            <a:spLocks noGrp="1" noChangeArrowheads="1"/>
          </p:cNvSpPr>
          <p:nvPr>
            <p:ph idx="1"/>
          </p:nvPr>
        </p:nvSpPr>
        <p:spPr>
          <a:xfrm>
            <a:off x="488072" y="1340768"/>
            <a:ext cx="5164048" cy="4525963"/>
          </a:xfrm>
        </p:spPr>
        <p:txBody>
          <a:bodyPr/>
          <a:lstStyle/>
          <a:p>
            <a:pPr eaLnBrk="1" hangingPunct="1">
              <a:lnSpc>
                <a:spcPct val="90000"/>
              </a:lnSpc>
            </a:pPr>
            <a:r>
              <a:rPr lang="en-GB" altLang="en-US" sz="2400" dirty="0" smtClean="0">
                <a:solidFill>
                  <a:schemeClr val="tx2"/>
                </a:solidFill>
              </a:rPr>
              <a:t>Carbon fibre (for easier movements)</a:t>
            </a:r>
          </a:p>
          <a:p>
            <a:pPr eaLnBrk="1" hangingPunct="1">
              <a:lnSpc>
                <a:spcPct val="90000"/>
              </a:lnSpc>
            </a:pPr>
            <a:r>
              <a:rPr lang="en-GB" altLang="en-US" sz="2400" dirty="0" smtClean="0">
                <a:solidFill>
                  <a:schemeClr val="tx2"/>
                </a:solidFill>
              </a:rPr>
              <a:t>With dowel/screw inserts for placement of sub jigs</a:t>
            </a:r>
          </a:p>
          <a:p>
            <a:pPr lvl="1" eaLnBrk="1" hangingPunct="1">
              <a:lnSpc>
                <a:spcPct val="90000"/>
              </a:lnSpc>
            </a:pPr>
            <a:r>
              <a:rPr lang="en-GB" altLang="en-US" sz="2000" dirty="0" smtClean="0">
                <a:solidFill>
                  <a:schemeClr val="tx2"/>
                </a:solidFill>
              </a:rPr>
              <a:t>Alignment rulers for glue masks</a:t>
            </a:r>
          </a:p>
          <a:p>
            <a:pPr lvl="1" eaLnBrk="1" hangingPunct="1">
              <a:lnSpc>
                <a:spcPct val="90000"/>
              </a:lnSpc>
            </a:pPr>
            <a:r>
              <a:rPr lang="en-GB" altLang="en-US" sz="2000" dirty="0" smtClean="0">
                <a:solidFill>
                  <a:schemeClr val="tx2"/>
                </a:solidFill>
              </a:rPr>
              <a:t>Positioning jigs for close-outs (C-channels and end close-outs)</a:t>
            </a:r>
          </a:p>
          <a:p>
            <a:pPr lvl="1" eaLnBrk="1" hangingPunct="1">
              <a:lnSpc>
                <a:spcPct val="90000"/>
              </a:lnSpc>
            </a:pPr>
            <a:r>
              <a:rPr lang="en-GB" altLang="en-US" sz="2000" dirty="0" smtClean="0">
                <a:solidFill>
                  <a:schemeClr val="tx2"/>
                </a:solidFill>
              </a:rPr>
              <a:t>Positioning jigs for locking points</a:t>
            </a:r>
          </a:p>
          <a:p>
            <a:pPr eaLnBrk="1" hangingPunct="1">
              <a:lnSpc>
                <a:spcPct val="90000"/>
              </a:lnSpc>
            </a:pPr>
            <a:r>
              <a:rPr lang="en-GB" altLang="en-US" sz="2400" dirty="0" smtClean="0">
                <a:solidFill>
                  <a:schemeClr val="tx2"/>
                </a:solidFill>
              </a:rPr>
              <a:t>Design for flexibility</a:t>
            </a:r>
          </a:p>
          <a:p>
            <a:pPr lvl="1" eaLnBrk="1" hangingPunct="1">
              <a:lnSpc>
                <a:spcPct val="90000"/>
              </a:lnSpc>
            </a:pPr>
            <a:r>
              <a:rPr lang="en-GB" altLang="en-US" sz="2000" dirty="0" smtClean="0">
                <a:solidFill>
                  <a:schemeClr val="tx2"/>
                </a:solidFill>
              </a:rPr>
              <a:t>Different stave widths, different EOS geometries, </a:t>
            </a:r>
            <a:r>
              <a:rPr lang="en-GB" altLang="en-US" sz="2000" dirty="0" err="1" smtClean="0">
                <a:solidFill>
                  <a:schemeClr val="tx2"/>
                </a:solidFill>
              </a:rPr>
              <a:t>stavelets</a:t>
            </a:r>
            <a:endParaRPr lang="en-GB" altLang="en-US" sz="2000" dirty="0" smtClean="0">
              <a:solidFill>
                <a:schemeClr val="tx2"/>
              </a:solidFill>
            </a:endParaRPr>
          </a:p>
        </p:txBody>
      </p:sp>
      <p:sp>
        <p:nvSpPr>
          <p:cNvPr id="3" name="TextBox 2"/>
          <p:cNvSpPr txBox="1"/>
          <p:nvPr/>
        </p:nvSpPr>
        <p:spPr>
          <a:xfrm rot="20528899">
            <a:off x="6434982" y="2485460"/>
            <a:ext cx="1944216" cy="307777"/>
          </a:xfrm>
          <a:prstGeom prst="rect">
            <a:avLst/>
          </a:prstGeom>
          <a:noFill/>
        </p:spPr>
        <p:txBody>
          <a:bodyPr wrap="square" rtlCol="0">
            <a:spAutoFit/>
          </a:bodyPr>
          <a:lstStyle/>
          <a:p>
            <a:r>
              <a:rPr lang="en-GB" sz="1400" dirty="0" smtClean="0"/>
              <a:t>Vacuum jig</a:t>
            </a:r>
            <a:endParaRPr lang="en-GB" sz="1400" dirty="0"/>
          </a:p>
        </p:txBody>
      </p:sp>
      <p:sp>
        <p:nvSpPr>
          <p:cNvPr id="10" name="TextBox 9"/>
          <p:cNvSpPr txBox="1"/>
          <p:nvPr/>
        </p:nvSpPr>
        <p:spPr>
          <a:xfrm rot="19842002">
            <a:off x="5364086" y="3652474"/>
            <a:ext cx="2473197" cy="338554"/>
          </a:xfrm>
          <a:prstGeom prst="rect">
            <a:avLst/>
          </a:prstGeom>
          <a:noFill/>
        </p:spPr>
        <p:txBody>
          <a:bodyPr wrap="square" rtlCol="0">
            <a:spAutoFit/>
          </a:bodyPr>
          <a:lstStyle/>
          <a:p>
            <a:r>
              <a:rPr lang="en-GB" sz="1600" dirty="0" smtClean="0"/>
              <a:t>C-channel placement jig</a:t>
            </a:r>
            <a:endParaRPr lang="en-GB" sz="1600" dirty="0"/>
          </a:p>
        </p:txBody>
      </p:sp>
      <p:sp>
        <p:nvSpPr>
          <p:cNvPr id="14" name="TextBox 13"/>
          <p:cNvSpPr txBox="1"/>
          <p:nvPr/>
        </p:nvSpPr>
        <p:spPr>
          <a:xfrm rot="20418974">
            <a:off x="5486096" y="5335299"/>
            <a:ext cx="2858579" cy="523220"/>
          </a:xfrm>
          <a:prstGeom prst="rect">
            <a:avLst/>
          </a:prstGeom>
          <a:noFill/>
        </p:spPr>
        <p:txBody>
          <a:bodyPr wrap="square" rtlCol="0">
            <a:spAutoFit/>
          </a:bodyPr>
          <a:lstStyle/>
          <a:p>
            <a:r>
              <a:rPr lang="en-GB" sz="1400" dirty="0" smtClean="0"/>
              <a:t>Foam blocks and end closeouts alignment jig</a:t>
            </a:r>
            <a:endParaRPr lang="en-GB" sz="1400" dirty="0"/>
          </a:p>
        </p:txBody>
      </p:sp>
      <p:grpSp>
        <p:nvGrpSpPr>
          <p:cNvPr id="6" name="Group 5"/>
          <p:cNvGrpSpPr/>
          <p:nvPr/>
        </p:nvGrpSpPr>
        <p:grpSpPr>
          <a:xfrm>
            <a:off x="7377166" y="4005064"/>
            <a:ext cx="1659330" cy="952174"/>
            <a:chOff x="19567" y="2348572"/>
            <a:chExt cx="4825056" cy="2827877"/>
          </a:xfrm>
        </p:grpSpPr>
        <p:pic>
          <p:nvPicPr>
            <p:cNvPr id="7"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034" r="48517" b="9965"/>
            <a:stretch/>
          </p:blipFill>
          <p:spPr bwMode="auto">
            <a:xfrm>
              <a:off x="72009" y="2348572"/>
              <a:ext cx="4652292" cy="282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19567" y="3592245"/>
              <a:ext cx="4825056" cy="0"/>
            </a:xfrm>
            <a:prstGeom prst="line">
              <a:avLst/>
            </a:prstGeom>
            <a:ln w="12700">
              <a:solidFill>
                <a:srgbClr val="C00000"/>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051718" y="5340024"/>
            <a:ext cx="2808314" cy="1401344"/>
            <a:chOff x="2051718" y="5340024"/>
            <a:chExt cx="2808314" cy="1401344"/>
          </a:xfrm>
        </p:grpSpPr>
        <p:pic>
          <p:nvPicPr>
            <p:cNvPr id="1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1718" y="5340024"/>
              <a:ext cx="2745669" cy="140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203848" y="5373216"/>
              <a:ext cx="1656184" cy="276999"/>
            </a:xfrm>
            <a:prstGeom prst="rect">
              <a:avLst/>
            </a:prstGeom>
            <a:noFill/>
          </p:spPr>
          <p:txBody>
            <a:bodyPr wrap="square" rtlCol="0">
              <a:spAutoFit/>
            </a:bodyPr>
            <a:lstStyle/>
            <a:p>
              <a:r>
                <a:rPr lang="en-GB" sz="1200" dirty="0" smtClean="0"/>
                <a:t>Locking points gluing jig</a:t>
              </a:r>
              <a:endParaRPr lang="en-GB" sz="1200" dirty="0"/>
            </a:p>
          </p:txBody>
        </p:sp>
        <p:cxnSp>
          <p:nvCxnSpPr>
            <p:cNvPr id="18" name="Straight Arrow Connector 17"/>
            <p:cNvCxnSpPr>
              <a:stCxn id="12" idx="2"/>
            </p:cNvCxnSpPr>
            <p:nvPr/>
          </p:nvCxnSpPr>
          <p:spPr>
            <a:xfrm>
              <a:off x="4031940" y="5650215"/>
              <a:ext cx="0" cy="44308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pic>
        <p:nvPicPr>
          <p:cNvPr id="1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772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tx2"/>
                </a:solidFill>
              </a:rPr>
              <a:t>Stave assembly tooling (3)</a:t>
            </a:r>
            <a:endParaRPr lang="en-GB" dirty="0">
              <a:solidFill>
                <a:schemeClr val="tx2"/>
              </a:solidFill>
            </a:endParaRPr>
          </a:p>
        </p:txBody>
      </p:sp>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105BAEEE-B1BA-459E-ADF7-1D0C493AE7B9}" type="slidenum">
              <a:rPr lang="en-GB" smtClean="0"/>
              <a:t>25</a:t>
            </a:fld>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156174" y="3824343"/>
            <a:ext cx="2520281" cy="252028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5124" t="16003" r="21701" b="14129"/>
          <a:stretch/>
        </p:blipFill>
        <p:spPr>
          <a:xfrm rot="10800000">
            <a:off x="6156176" y="1340768"/>
            <a:ext cx="2520280" cy="2483576"/>
          </a:xfrm>
          <a:prstGeom prst="rect">
            <a:avLst/>
          </a:prstGeom>
        </p:spPr>
      </p:pic>
      <p:sp>
        <p:nvSpPr>
          <p:cNvPr id="7" name="Rectangle 3"/>
          <p:cNvSpPr txBox="1">
            <a:spLocks noChangeArrowheads="1"/>
          </p:cNvSpPr>
          <p:nvPr/>
        </p:nvSpPr>
        <p:spPr>
          <a:xfrm>
            <a:off x="468315" y="1844123"/>
            <a:ext cx="5687860" cy="39604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GB" altLang="en-US" sz="2000" dirty="0" smtClean="0">
                <a:solidFill>
                  <a:schemeClr val="tx2"/>
                </a:solidFill>
              </a:rPr>
              <a:t>One frame per stave: </a:t>
            </a:r>
          </a:p>
          <a:p>
            <a:pPr lvl="1">
              <a:lnSpc>
                <a:spcPct val="80000"/>
              </a:lnSpc>
            </a:pPr>
            <a:r>
              <a:rPr lang="en-GB" altLang="en-US" sz="2000" dirty="0" smtClean="0">
                <a:solidFill>
                  <a:schemeClr val="tx2"/>
                </a:solidFill>
              </a:rPr>
              <a:t>The plan is to have one stave frame, which is used to host the stave from after plank production through module mounting, testing, surveys, and transport and is used as part of the insertion tooling during the final integration</a:t>
            </a:r>
          </a:p>
          <a:p>
            <a:pPr marL="457200" lvl="1" indent="0">
              <a:lnSpc>
                <a:spcPct val="80000"/>
              </a:lnSpc>
              <a:buNone/>
            </a:pPr>
            <a:endParaRPr lang="en-GB" altLang="en-US" sz="2000" dirty="0" smtClean="0">
              <a:solidFill>
                <a:schemeClr val="tx2"/>
              </a:solidFill>
            </a:endParaRPr>
          </a:p>
          <a:p>
            <a:pPr marL="342900" lvl="1" indent="-342900">
              <a:lnSpc>
                <a:spcPct val="80000"/>
              </a:lnSpc>
              <a:buFont typeface="Arial" panose="020B0604020202020204" pitchFamily="34" charset="0"/>
              <a:buChar char="•"/>
            </a:pPr>
            <a:r>
              <a:rPr lang="en-GB" altLang="en-US" sz="2000" dirty="0" smtClean="0">
                <a:solidFill>
                  <a:schemeClr val="tx2"/>
                </a:solidFill>
              </a:rPr>
              <a:t>A </a:t>
            </a:r>
            <a:r>
              <a:rPr lang="en-GB" altLang="en-US" sz="2000" dirty="0">
                <a:solidFill>
                  <a:schemeClr val="tx2"/>
                </a:solidFill>
              </a:rPr>
              <a:t>prototype of such a frame </a:t>
            </a:r>
            <a:r>
              <a:rPr lang="en-GB" altLang="en-US" sz="2000" dirty="0" smtClean="0">
                <a:solidFill>
                  <a:schemeClr val="tx2"/>
                </a:solidFill>
              </a:rPr>
              <a:t>has been made and is </a:t>
            </a:r>
            <a:r>
              <a:rPr lang="en-GB" altLang="en-US" sz="2000" dirty="0">
                <a:solidFill>
                  <a:schemeClr val="tx2"/>
                </a:solidFill>
              </a:rPr>
              <a:t>used with plank#9 for wire bonding trials at RAL (12-module stave</a:t>
            </a:r>
            <a:r>
              <a:rPr lang="en-GB" altLang="en-US" sz="2000" dirty="0" smtClean="0">
                <a:solidFill>
                  <a:schemeClr val="tx2"/>
                </a:solidFill>
              </a:rPr>
              <a:t>)</a:t>
            </a:r>
          </a:p>
          <a:p>
            <a:pPr marL="0" lvl="1" indent="0">
              <a:lnSpc>
                <a:spcPct val="80000"/>
              </a:lnSpc>
              <a:buNone/>
            </a:pPr>
            <a:endParaRPr lang="en-GB" altLang="en-US" sz="2000" dirty="0">
              <a:solidFill>
                <a:schemeClr val="tx2"/>
              </a:solidFill>
            </a:endParaRPr>
          </a:p>
          <a:p>
            <a:pPr>
              <a:lnSpc>
                <a:spcPct val="80000"/>
              </a:lnSpc>
            </a:pPr>
            <a:r>
              <a:rPr lang="en-GB" altLang="en-US" sz="2000" dirty="0" smtClean="0">
                <a:solidFill>
                  <a:schemeClr val="tx2"/>
                </a:solidFill>
              </a:rPr>
              <a:t>In future, the production </a:t>
            </a:r>
            <a:r>
              <a:rPr lang="en-GB" altLang="en-US" sz="2000" dirty="0">
                <a:solidFill>
                  <a:schemeClr val="tx2"/>
                </a:solidFill>
              </a:rPr>
              <a:t>of such frame can be done by Industry.</a:t>
            </a:r>
          </a:p>
          <a:p>
            <a:pPr>
              <a:lnSpc>
                <a:spcPct val="80000"/>
              </a:lnSpc>
            </a:pPr>
            <a:endParaRPr lang="en-GB" altLang="en-US" sz="2000" dirty="0" smtClean="0">
              <a:solidFill>
                <a:schemeClr val="tx2"/>
              </a:solidFill>
            </a:endParaRPr>
          </a:p>
        </p:txBody>
      </p:sp>
      <p:sp>
        <p:nvSpPr>
          <p:cNvPr id="8" name="TextBox 7"/>
          <p:cNvSpPr txBox="1"/>
          <p:nvPr/>
        </p:nvSpPr>
        <p:spPr>
          <a:xfrm>
            <a:off x="448555" y="1208755"/>
            <a:ext cx="3312368" cy="523220"/>
          </a:xfrm>
          <a:prstGeom prst="rect">
            <a:avLst/>
          </a:prstGeom>
          <a:noFill/>
        </p:spPr>
        <p:txBody>
          <a:bodyPr wrap="square" rtlCol="0">
            <a:spAutoFit/>
          </a:bodyPr>
          <a:lstStyle/>
          <a:p>
            <a:r>
              <a:rPr lang="en-GB" sz="2800" dirty="0" smtClean="0">
                <a:solidFill>
                  <a:schemeClr val="tx2"/>
                </a:solidFill>
              </a:rPr>
              <a:t>Stave frame</a:t>
            </a:r>
            <a:endParaRPr lang="en-GB" sz="2800" dirty="0">
              <a:solidFill>
                <a:schemeClr val="tx2"/>
              </a:solidFill>
            </a:endParaRPr>
          </a:p>
        </p:txBody>
      </p:sp>
    </p:spTree>
    <p:extLst>
      <p:ext uri="{BB962C8B-B14F-4D97-AF65-F5344CB8AC3E}">
        <p14:creationId xmlns:p14="http://schemas.microsoft.com/office/powerpoint/2010/main" val="15527642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89" y="2430016"/>
            <a:ext cx="8229600" cy="1143000"/>
          </a:xfrm>
        </p:spPr>
        <p:txBody>
          <a:bodyPr>
            <a:normAutofit/>
          </a:bodyPr>
          <a:lstStyle/>
          <a:p>
            <a:r>
              <a:rPr lang="en-GB" sz="4800" dirty="0" smtClean="0">
                <a:solidFill>
                  <a:schemeClr val="tx2"/>
                </a:solidFill>
              </a:rPr>
              <a:t>Stave support development</a:t>
            </a:r>
            <a:endParaRPr lang="en-GB" sz="4800" dirty="0">
              <a:solidFill>
                <a:schemeClr val="tx2"/>
              </a:solidFill>
            </a:endParaRPr>
          </a:p>
        </p:txBody>
      </p:sp>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105BAEEE-B1BA-459E-ADF7-1D0C493AE7B9}" type="slidenum">
              <a:rPr lang="en-GB" smtClean="0"/>
              <a:t>26</a:t>
            </a:fld>
            <a:endParaRPr lang="en-GB"/>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610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r>
              <a:rPr lang="en-GB" altLang="en-US" sz="3600" dirty="0" smtClean="0">
                <a:solidFill>
                  <a:srgbClr val="002060"/>
                </a:solidFill>
                <a:latin typeface="Calibri" pitchFamily="34" charset="0"/>
                <a:ea typeface="Calibri" pitchFamily="34" charset="0"/>
                <a:cs typeface="Calibri" pitchFamily="34" charset="0"/>
              </a:rPr>
              <a:t>Design requirements </a:t>
            </a:r>
            <a:r>
              <a:rPr lang="en-GB" altLang="en-US" sz="3600" smtClean="0">
                <a:solidFill>
                  <a:srgbClr val="002060"/>
                </a:solidFill>
                <a:latin typeface="Calibri" pitchFamily="34" charset="0"/>
                <a:ea typeface="Calibri" pitchFamily="34" charset="0"/>
                <a:cs typeface="Calibri" pitchFamily="34" charset="0"/>
              </a:rPr>
              <a:t>for Stave </a:t>
            </a:r>
            <a:r>
              <a:rPr lang="en-GB" altLang="en-US" sz="3600" dirty="0" smtClean="0">
                <a:solidFill>
                  <a:srgbClr val="002060"/>
                </a:solidFill>
                <a:latin typeface="Calibri" pitchFamily="34" charset="0"/>
                <a:ea typeface="Calibri" pitchFamily="34" charset="0"/>
                <a:cs typeface="Calibri" pitchFamily="34" charset="0"/>
              </a:rPr>
              <a:t>support</a:t>
            </a:r>
          </a:p>
        </p:txBody>
      </p:sp>
      <p:sp>
        <p:nvSpPr>
          <p:cNvPr id="4099" name="Content Placeholder 2"/>
          <p:cNvSpPr txBox="1">
            <a:spLocks/>
          </p:cNvSpPr>
          <p:nvPr/>
        </p:nvSpPr>
        <p:spPr bwMode="auto">
          <a:xfrm>
            <a:off x="609600" y="1340768"/>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Calibri" pitchFamily="34" charset="0"/>
              </a:defRPr>
            </a:lvl1pPr>
            <a:lvl2pPr marL="447675" indent="-447675" eaLnBrk="0" hangingPunct="0">
              <a:defRPr sz="2000">
                <a:solidFill>
                  <a:schemeClr val="tx1"/>
                </a:solidFill>
                <a:latin typeface="Calibri" pitchFamily="34" charset="0"/>
              </a:defRPr>
            </a:lvl2pPr>
            <a:lvl3pPr marL="571500" indent="-17145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lvl="1">
              <a:lnSpc>
                <a:spcPct val="80000"/>
              </a:lnSpc>
              <a:spcBef>
                <a:spcPct val="20000"/>
              </a:spcBef>
              <a:buFont typeface="Arial" charset="0"/>
              <a:buChar char="•"/>
            </a:pPr>
            <a:r>
              <a:rPr lang="en-GB" altLang="en-US" sz="2400" dirty="0" smtClean="0">
                <a:solidFill>
                  <a:srgbClr val="002060"/>
                </a:solidFill>
                <a:ea typeface="Calibri" pitchFamily="34" charset="0"/>
                <a:cs typeface="Calibri" pitchFamily="34" charset="0"/>
              </a:rPr>
              <a:t>Material minimization</a:t>
            </a:r>
            <a:endParaRPr lang="en-GB" altLang="en-US" sz="2400" dirty="0">
              <a:solidFill>
                <a:srgbClr val="002060"/>
              </a:solidFill>
              <a:ea typeface="Calibri" pitchFamily="34" charset="0"/>
              <a:cs typeface="Calibri" pitchFamily="34" charset="0"/>
            </a:endParaRPr>
          </a:p>
          <a:p>
            <a:pPr marL="792163" lvl="3" indent="-342900">
              <a:lnSpc>
                <a:spcPct val="80000"/>
              </a:lnSpc>
              <a:spcBef>
                <a:spcPct val="20000"/>
              </a:spcBef>
              <a:buFont typeface="Wingdings" panose="05000000000000000000" pitchFamily="2" charset="2"/>
              <a:buChar char="ü"/>
            </a:pPr>
            <a:r>
              <a:rPr lang="en-GB" altLang="en-US" sz="1800" dirty="0" smtClean="0">
                <a:solidFill>
                  <a:srgbClr val="002060"/>
                </a:solidFill>
                <a:ea typeface="Calibri" pitchFamily="34" charset="0"/>
                <a:cs typeface="Calibri" pitchFamily="34" charset="0"/>
              </a:rPr>
              <a:t>Mass </a:t>
            </a:r>
            <a:r>
              <a:rPr lang="en-GB" altLang="en-US" sz="1800" dirty="0">
                <a:solidFill>
                  <a:srgbClr val="002060"/>
                </a:solidFill>
                <a:ea typeface="Calibri" pitchFamily="34" charset="0"/>
                <a:cs typeface="Calibri" pitchFamily="34" charset="0"/>
              </a:rPr>
              <a:t>minimization</a:t>
            </a:r>
          </a:p>
          <a:p>
            <a:pPr marL="792163" lvl="3" indent="-342900">
              <a:lnSpc>
                <a:spcPct val="80000"/>
              </a:lnSpc>
              <a:spcBef>
                <a:spcPct val="20000"/>
              </a:spcBef>
              <a:buFont typeface="Wingdings" panose="05000000000000000000" pitchFamily="2" charset="2"/>
              <a:buChar char="ü"/>
            </a:pPr>
            <a:r>
              <a:rPr lang="en-GB" altLang="en-US" sz="1800" dirty="0">
                <a:solidFill>
                  <a:srgbClr val="002060"/>
                </a:solidFill>
                <a:ea typeface="Calibri" pitchFamily="34" charset="0"/>
                <a:cs typeface="Calibri" pitchFamily="34" charset="0"/>
              </a:rPr>
              <a:t>Only those critical to the support of stave stay on cylinder; </a:t>
            </a:r>
          </a:p>
          <a:p>
            <a:pPr marL="792163" lvl="3" indent="-342900">
              <a:lnSpc>
                <a:spcPct val="80000"/>
              </a:lnSpc>
              <a:spcBef>
                <a:spcPct val="20000"/>
              </a:spcBef>
              <a:buFont typeface="Wingdings" panose="05000000000000000000" pitchFamily="2" charset="2"/>
              <a:buChar char="ü"/>
            </a:pPr>
            <a:r>
              <a:rPr lang="en-GB" altLang="en-US" sz="1800" dirty="0" smtClean="0">
                <a:solidFill>
                  <a:srgbClr val="002060"/>
                </a:solidFill>
                <a:ea typeface="Calibri" pitchFamily="34" charset="0"/>
                <a:cs typeface="Calibri" pitchFamily="34" charset="0"/>
              </a:rPr>
              <a:t>Low </a:t>
            </a:r>
            <a:r>
              <a:rPr lang="en-GB" altLang="en-US" sz="1800" dirty="0">
                <a:solidFill>
                  <a:srgbClr val="002060"/>
                </a:solidFill>
                <a:ea typeface="Calibri" pitchFamily="34" charset="0"/>
                <a:cs typeface="Calibri" pitchFamily="34" charset="0"/>
              </a:rPr>
              <a:t>tilt angle –&gt; save material</a:t>
            </a:r>
          </a:p>
          <a:p>
            <a:pPr lvl="1">
              <a:lnSpc>
                <a:spcPct val="80000"/>
              </a:lnSpc>
              <a:spcBef>
                <a:spcPct val="20000"/>
              </a:spcBef>
              <a:buFont typeface="Arial" charset="0"/>
              <a:buChar char="•"/>
            </a:pPr>
            <a:r>
              <a:rPr lang="en-GB" altLang="en-US" sz="2400" dirty="0" smtClean="0">
                <a:solidFill>
                  <a:srgbClr val="002060"/>
                </a:solidFill>
                <a:ea typeface="Calibri" pitchFamily="34" charset="0"/>
                <a:cs typeface="Calibri" pitchFamily="34" charset="0"/>
              </a:rPr>
              <a:t>Stability </a:t>
            </a:r>
            <a:endParaRPr lang="en-GB" altLang="en-US" sz="2400" dirty="0">
              <a:solidFill>
                <a:srgbClr val="002060"/>
              </a:solidFill>
              <a:ea typeface="Calibri" pitchFamily="34" charset="0"/>
              <a:cs typeface="Calibri" pitchFamily="34" charset="0"/>
            </a:endParaRPr>
          </a:p>
          <a:p>
            <a:pPr marL="742950" lvl="2" indent="-342900">
              <a:lnSpc>
                <a:spcPct val="80000"/>
              </a:lnSpc>
              <a:spcBef>
                <a:spcPct val="20000"/>
              </a:spcBef>
              <a:buFont typeface="Wingdings" panose="05000000000000000000" pitchFamily="2" charset="2"/>
              <a:buChar char="ü"/>
            </a:pPr>
            <a:r>
              <a:rPr lang="en-GB" altLang="en-US" sz="1800" dirty="0">
                <a:solidFill>
                  <a:srgbClr val="002060"/>
                </a:solidFill>
                <a:ea typeface="Calibri" pitchFamily="34" charset="0"/>
                <a:cs typeface="Calibri" pitchFamily="34" charset="0"/>
              </a:rPr>
              <a:t>External influence: </a:t>
            </a:r>
            <a:r>
              <a:rPr lang="en-GB" altLang="en-US" sz="1800" dirty="0" smtClean="0">
                <a:solidFill>
                  <a:srgbClr val="002060"/>
                </a:solidFill>
                <a:ea typeface="Calibri" pitchFamily="34" charset="0"/>
                <a:cs typeface="Calibri" pitchFamily="34" charset="0"/>
              </a:rPr>
              <a:t>temperature </a:t>
            </a:r>
            <a:r>
              <a:rPr lang="en-GB" altLang="en-US" sz="1800" dirty="0">
                <a:solidFill>
                  <a:srgbClr val="002060"/>
                </a:solidFill>
                <a:ea typeface="Calibri" pitchFamily="34" charset="0"/>
                <a:cs typeface="Calibri" pitchFamily="34" charset="0"/>
              </a:rPr>
              <a:t>variation and </a:t>
            </a:r>
            <a:r>
              <a:rPr lang="en-GB" altLang="en-US" sz="1800" dirty="0" smtClean="0">
                <a:solidFill>
                  <a:srgbClr val="002060"/>
                </a:solidFill>
                <a:ea typeface="Calibri" pitchFamily="34" charset="0"/>
                <a:cs typeface="Calibri" pitchFamily="34" charset="0"/>
              </a:rPr>
              <a:t>external </a:t>
            </a:r>
            <a:r>
              <a:rPr lang="en-GB" altLang="en-US" sz="1800" dirty="0">
                <a:solidFill>
                  <a:srgbClr val="002060"/>
                </a:solidFill>
                <a:ea typeface="Calibri" pitchFamily="34" charset="0"/>
                <a:cs typeface="Calibri" pitchFamily="34" charset="0"/>
              </a:rPr>
              <a:t>vibration;</a:t>
            </a:r>
          </a:p>
          <a:p>
            <a:pPr marL="742950" lvl="2" indent="-342900">
              <a:lnSpc>
                <a:spcPct val="80000"/>
              </a:lnSpc>
              <a:spcBef>
                <a:spcPct val="20000"/>
              </a:spcBef>
              <a:buFont typeface="Wingdings" panose="05000000000000000000" pitchFamily="2" charset="2"/>
              <a:buChar char="ü"/>
            </a:pPr>
            <a:r>
              <a:rPr lang="en-GB" altLang="en-US" sz="1800" dirty="0">
                <a:solidFill>
                  <a:srgbClr val="002060"/>
                </a:solidFill>
                <a:ea typeface="Calibri" pitchFamily="34" charset="0"/>
                <a:cs typeface="Calibri" pitchFamily="34" charset="0"/>
              </a:rPr>
              <a:t>Design control: Ability to provide rigid rotational constraint;</a:t>
            </a:r>
          </a:p>
          <a:p>
            <a:pPr lvl="1">
              <a:lnSpc>
                <a:spcPct val="80000"/>
              </a:lnSpc>
              <a:spcBef>
                <a:spcPct val="20000"/>
              </a:spcBef>
              <a:buFont typeface="Arial" charset="0"/>
              <a:buChar char="•"/>
            </a:pPr>
            <a:r>
              <a:rPr lang="en-GB" altLang="en-US" sz="2400" dirty="0">
                <a:solidFill>
                  <a:srgbClr val="002060"/>
                </a:solidFill>
                <a:ea typeface="Calibri" pitchFamily="34" charset="0"/>
                <a:cs typeface="Calibri" pitchFamily="34" charset="0"/>
              </a:rPr>
              <a:t>Placement </a:t>
            </a:r>
            <a:r>
              <a:rPr lang="en-GB" altLang="en-US" sz="2400" dirty="0" smtClean="0">
                <a:solidFill>
                  <a:srgbClr val="002060"/>
                </a:solidFill>
                <a:ea typeface="Calibri" pitchFamily="34" charset="0"/>
                <a:cs typeface="Calibri" pitchFamily="34" charset="0"/>
              </a:rPr>
              <a:t>accuracy </a:t>
            </a:r>
            <a:endParaRPr lang="en-GB" altLang="en-US" sz="2400" dirty="0">
              <a:solidFill>
                <a:srgbClr val="002060"/>
              </a:solidFill>
              <a:ea typeface="Calibri" pitchFamily="34" charset="0"/>
              <a:cs typeface="Calibri" pitchFamily="34" charset="0"/>
            </a:endParaRPr>
          </a:p>
          <a:p>
            <a:pPr marL="722313" lvl="2" indent="-322263">
              <a:lnSpc>
                <a:spcPct val="80000"/>
              </a:lnSpc>
              <a:spcBef>
                <a:spcPct val="20000"/>
              </a:spcBef>
              <a:buFont typeface="Wingdings" panose="05000000000000000000" pitchFamily="2" charset="2"/>
              <a:buChar char="ü"/>
            </a:pPr>
            <a:r>
              <a:rPr lang="en-GB" altLang="en-US" dirty="0" smtClean="0">
                <a:solidFill>
                  <a:srgbClr val="002060"/>
                </a:solidFill>
                <a:ea typeface="Calibri" pitchFamily="34" charset="0"/>
                <a:cs typeface="Calibri" pitchFamily="34" charset="0"/>
              </a:rPr>
              <a:t>Stave </a:t>
            </a:r>
            <a:r>
              <a:rPr lang="en-GB" altLang="en-US" dirty="0">
                <a:solidFill>
                  <a:srgbClr val="002060"/>
                </a:solidFill>
                <a:ea typeface="Calibri" pitchFamily="34" charset="0"/>
                <a:cs typeface="Calibri" pitchFamily="34" charset="0"/>
              </a:rPr>
              <a:t>position needs to be referenced accurately</a:t>
            </a:r>
          </a:p>
          <a:p>
            <a:pPr lvl="1">
              <a:lnSpc>
                <a:spcPct val="80000"/>
              </a:lnSpc>
              <a:spcBef>
                <a:spcPct val="20000"/>
              </a:spcBef>
              <a:buFont typeface="Arial" charset="0"/>
              <a:buChar char="•"/>
            </a:pPr>
            <a:r>
              <a:rPr lang="en-GB" altLang="en-US" sz="2400" dirty="0">
                <a:solidFill>
                  <a:srgbClr val="002060"/>
                </a:solidFill>
                <a:ea typeface="Calibri" pitchFamily="34" charset="0"/>
                <a:cs typeface="Calibri" pitchFamily="34" charset="0"/>
              </a:rPr>
              <a:t>Stave </a:t>
            </a:r>
            <a:r>
              <a:rPr lang="en-GB" altLang="en-US" sz="2400" dirty="0" smtClean="0">
                <a:solidFill>
                  <a:srgbClr val="002060"/>
                </a:solidFill>
                <a:ea typeface="Calibri" pitchFamily="34" charset="0"/>
                <a:cs typeface="Calibri" pitchFamily="34" charset="0"/>
              </a:rPr>
              <a:t>separation </a:t>
            </a:r>
            <a:endParaRPr lang="en-GB" altLang="en-US" sz="2400" dirty="0">
              <a:solidFill>
                <a:srgbClr val="002060"/>
              </a:solidFill>
              <a:ea typeface="Calibri" pitchFamily="34" charset="0"/>
              <a:cs typeface="Calibri" pitchFamily="34" charset="0"/>
            </a:endParaRPr>
          </a:p>
          <a:p>
            <a:pPr marL="742950" lvl="2" indent="-342900">
              <a:lnSpc>
                <a:spcPct val="80000"/>
              </a:lnSpc>
              <a:spcBef>
                <a:spcPct val="20000"/>
              </a:spcBef>
              <a:buFont typeface="Wingdings" panose="05000000000000000000" pitchFamily="2" charset="2"/>
              <a:buChar char="ü"/>
            </a:pPr>
            <a:r>
              <a:rPr lang="en-GB" altLang="en-US" dirty="0">
                <a:solidFill>
                  <a:srgbClr val="002060"/>
                </a:solidFill>
                <a:ea typeface="Calibri" pitchFamily="34" charset="0"/>
                <a:cs typeface="Calibri" pitchFamily="34" charset="0"/>
              </a:rPr>
              <a:t>The space envelope</a:t>
            </a:r>
          </a:p>
          <a:p>
            <a:pPr lvl="1">
              <a:lnSpc>
                <a:spcPct val="80000"/>
              </a:lnSpc>
              <a:spcBef>
                <a:spcPct val="20000"/>
              </a:spcBef>
              <a:buFont typeface="Arial" charset="0"/>
              <a:buChar char="•"/>
            </a:pPr>
            <a:r>
              <a:rPr lang="en-GB" altLang="en-US" sz="2400" dirty="0" smtClean="0">
                <a:solidFill>
                  <a:srgbClr val="002060"/>
                </a:solidFill>
                <a:ea typeface="Calibri" pitchFamily="34" charset="0"/>
                <a:cs typeface="Calibri" pitchFamily="34" charset="0"/>
              </a:rPr>
              <a:t>Z-constraint </a:t>
            </a:r>
            <a:endParaRPr lang="en-GB" altLang="en-US" sz="2400" dirty="0">
              <a:solidFill>
                <a:srgbClr val="002060"/>
              </a:solidFill>
              <a:ea typeface="Calibri" pitchFamily="34" charset="0"/>
              <a:cs typeface="Calibri" pitchFamily="34" charset="0"/>
            </a:endParaRPr>
          </a:p>
          <a:p>
            <a:pPr marL="742950" lvl="2" indent="-342900">
              <a:lnSpc>
                <a:spcPct val="80000"/>
              </a:lnSpc>
              <a:spcBef>
                <a:spcPct val="20000"/>
              </a:spcBef>
              <a:buFont typeface="Wingdings" panose="05000000000000000000" pitchFamily="2" charset="2"/>
              <a:buChar char="ü"/>
            </a:pPr>
            <a:r>
              <a:rPr lang="en-GB" altLang="en-US" dirty="0">
                <a:solidFill>
                  <a:srgbClr val="002060"/>
                </a:solidFill>
                <a:ea typeface="Calibri" pitchFamily="34" charset="0"/>
                <a:cs typeface="Calibri" pitchFamily="34" charset="0"/>
              </a:rPr>
              <a:t>Stave is anchored at </a:t>
            </a:r>
            <a:r>
              <a:rPr lang="en-GB" altLang="en-US" dirty="0" smtClean="0">
                <a:solidFill>
                  <a:srgbClr val="002060"/>
                </a:solidFill>
                <a:ea typeface="Calibri" pitchFamily="34" charset="0"/>
                <a:cs typeface="Calibri" pitchFamily="34" charset="0"/>
              </a:rPr>
              <a:t>Z=0m </a:t>
            </a:r>
            <a:r>
              <a:rPr lang="en-GB" altLang="en-US" dirty="0">
                <a:solidFill>
                  <a:srgbClr val="002060"/>
                </a:solidFill>
                <a:ea typeface="Calibri" pitchFamily="34" charset="0"/>
                <a:cs typeface="Calibri" pitchFamily="34" charset="0"/>
              </a:rPr>
              <a:t>end and allowed to slide at </a:t>
            </a:r>
            <a:r>
              <a:rPr lang="en-GB" altLang="en-US" dirty="0" smtClean="0">
                <a:solidFill>
                  <a:srgbClr val="002060"/>
                </a:solidFill>
                <a:ea typeface="Calibri" pitchFamily="34" charset="0"/>
                <a:cs typeface="Calibri" pitchFamily="34" charset="0"/>
              </a:rPr>
              <a:t>Z=1.3 </a:t>
            </a:r>
            <a:r>
              <a:rPr lang="en-GB" altLang="en-US" dirty="0">
                <a:solidFill>
                  <a:srgbClr val="002060"/>
                </a:solidFill>
                <a:ea typeface="Calibri" pitchFamily="34" charset="0"/>
                <a:cs typeface="Calibri" pitchFamily="34" charset="0"/>
              </a:rPr>
              <a:t>end.</a:t>
            </a:r>
          </a:p>
          <a:p>
            <a:pPr lvl="1">
              <a:lnSpc>
                <a:spcPct val="80000"/>
              </a:lnSpc>
              <a:spcBef>
                <a:spcPct val="20000"/>
              </a:spcBef>
              <a:buFont typeface="Arial" charset="0"/>
              <a:buChar char="•"/>
            </a:pPr>
            <a:r>
              <a:rPr lang="en-GB" altLang="en-US" sz="2400" dirty="0">
                <a:solidFill>
                  <a:srgbClr val="002060"/>
                </a:solidFill>
                <a:ea typeface="Calibri" pitchFamily="34" charset="0"/>
                <a:cs typeface="Calibri" pitchFamily="34" charset="0"/>
              </a:rPr>
              <a:t>Functionality</a:t>
            </a:r>
            <a:r>
              <a:rPr lang="en-GB" altLang="en-US" dirty="0">
                <a:solidFill>
                  <a:srgbClr val="002060"/>
                </a:solidFill>
                <a:ea typeface="Calibri" pitchFamily="34" charset="0"/>
                <a:cs typeface="Calibri" pitchFamily="34" charset="0"/>
              </a:rPr>
              <a:t>:</a:t>
            </a:r>
          </a:p>
          <a:p>
            <a:pPr marL="742950" lvl="2" indent="-342900">
              <a:lnSpc>
                <a:spcPct val="80000"/>
              </a:lnSpc>
              <a:spcBef>
                <a:spcPct val="20000"/>
              </a:spcBef>
              <a:buFont typeface="Wingdings" panose="05000000000000000000" pitchFamily="2" charset="2"/>
              <a:buChar char="ü"/>
            </a:pPr>
            <a:r>
              <a:rPr lang="en-GB" altLang="en-US" dirty="0">
                <a:solidFill>
                  <a:srgbClr val="002060"/>
                </a:solidFill>
                <a:ea typeface="Calibri" pitchFamily="34" charset="0"/>
                <a:cs typeface="Calibri" pitchFamily="34" charset="0"/>
              </a:rPr>
              <a:t>Easy insertion</a:t>
            </a:r>
          </a:p>
          <a:p>
            <a:pPr marL="742950" lvl="2" indent="-342900">
              <a:lnSpc>
                <a:spcPct val="80000"/>
              </a:lnSpc>
              <a:spcBef>
                <a:spcPct val="20000"/>
              </a:spcBef>
              <a:buFont typeface="Wingdings" panose="05000000000000000000" pitchFamily="2" charset="2"/>
              <a:buChar char="ü"/>
            </a:pPr>
            <a:r>
              <a:rPr lang="en-GB" altLang="en-US" dirty="0">
                <a:solidFill>
                  <a:srgbClr val="002060"/>
                </a:solidFill>
                <a:ea typeface="Calibri" pitchFamily="34" charset="0"/>
                <a:cs typeface="Calibri" pitchFamily="34" charset="0"/>
              </a:rPr>
              <a:t>Ability to lock and unlock </a:t>
            </a:r>
            <a:r>
              <a:rPr lang="en-GB" altLang="en-US" dirty="0" err="1">
                <a:solidFill>
                  <a:srgbClr val="002060"/>
                </a:solidFill>
                <a:ea typeface="Calibri" pitchFamily="34" charset="0"/>
                <a:cs typeface="Calibri" pitchFamily="34" charset="0"/>
              </a:rPr>
              <a:t>insitu</a:t>
            </a:r>
            <a:r>
              <a:rPr lang="en-GB" altLang="en-US" dirty="0">
                <a:solidFill>
                  <a:srgbClr val="002060"/>
                </a:solidFill>
                <a:ea typeface="Calibri" pitchFamily="34" charset="0"/>
                <a:cs typeface="Calibri" pitchFamily="34" charset="0"/>
              </a:rPr>
              <a:t> </a:t>
            </a:r>
          </a:p>
        </p:txBody>
      </p:sp>
      <p:sp>
        <p:nvSpPr>
          <p:cNvPr id="4100"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fld id="{C3C33991-C34D-4E6E-A28E-DAD5D62F3833}" type="slidenum">
              <a:rPr lang="en-US" altLang="en-US" sz="1400" smtClean="0">
                <a:latin typeface="Arial" charset="0"/>
              </a:rPr>
              <a:pPr eaLnBrk="1" hangingPunct="1"/>
              <a:t>27</a:t>
            </a:fld>
            <a:endParaRPr lang="en-US" altLang="en-US" sz="1400" smtClean="0">
              <a:latin typeface="Arial" charset="0"/>
            </a:endParaRPr>
          </a:p>
        </p:txBody>
      </p:sp>
      <p:sp>
        <p:nvSpPr>
          <p:cNvPr id="2" name="Date Placeholder 1"/>
          <p:cNvSpPr>
            <a:spLocks noGrp="1"/>
          </p:cNvSpPr>
          <p:nvPr>
            <p:ph type="dt" sz="half" idx="10"/>
          </p:nvPr>
        </p:nvSpPr>
        <p:spPr/>
        <p:txBody>
          <a:bodyPr/>
          <a:lstStyle/>
          <a:p>
            <a:r>
              <a:rPr lang="en-GB" smtClean="0"/>
              <a:t>25/07/2014</a:t>
            </a:r>
            <a:endParaRPr lang="en-GB"/>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84151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7"/>
          <p:cNvPicPr>
            <a:picLocks noChangeAspect="1" noChangeArrowheads="1"/>
          </p:cNvPicPr>
          <p:nvPr/>
        </p:nvPicPr>
        <p:blipFill>
          <a:blip r:embed="rId3">
            <a:extLst>
              <a:ext uri="{28A0092B-C50C-407E-A947-70E740481C1C}">
                <a14:useLocalDpi xmlns:a14="http://schemas.microsoft.com/office/drawing/2010/main" val="0"/>
              </a:ext>
            </a:extLst>
          </a:blip>
          <a:srcRect l="11235" t="22148" r="7370" b="11406"/>
          <a:stretch>
            <a:fillRect/>
          </a:stretch>
        </p:blipFill>
        <p:spPr bwMode="auto">
          <a:xfrm>
            <a:off x="395288" y="2709440"/>
            <a:ext cx="57753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itle 1"/>
          <p:cNvSpPr>
            <a:spLocks noGrp="1"/>
          </p:cNvSpPr>
          <p:nvPr>
            <p:ph type="title"/>
          </p:nvPr>
        </p:nvSpPr>
        <p:spPr/>
        <p:txBody>
          <a:bodyPr>
            <a:noAutofit/>
          </a:bodyPr>
          <a:lstStyle/>
          <a:p>
            <a:r>
              <a:rPr lang="en-GB" altLang="en-US" dirty="0" smtClean="0">
                <a:solidFill>
                  <a:srgbClr val="002060"/>
                </a:solidFill>
              </a:rPr>
              <a:t>Space envelope that affects the stave support design</a:t>
            </a:r>
          </a:p>
        </p:txBody>
      </p:sp>
      <p:sp>
        <p:nvSpPr>
          <p:cNvPr id="5123" name="Content Placeholder 2"/>
          <p:cNvSpPr>
            <a:spLocks noGrp="1"/>
          </p:cNvSpPr>
          <p:nvPr>
            <p:ph idx="1"/>
          </p:nvPr>
        </p:nvSpPr>
        <p:spPr>
          <a:xfrm>
            <a:off x="395288" y="1628800"/>
            <a:ext cx="8353176" cy="997268"/>
          </a:xfrm>
        </p:spPr>
        <p:txBody>
          <a:bodyPr>
            <a:noAutofit/>
          </a:bodyPr>
          <a:lstStyle/>
          <a:p>
            <a:pPr>
              <a:buFont typeface="Wingdings" pitchFamily="2" charset="2"/>
              <a:buChar char="§"/>
            </a:pPr>
            <a:r>
              <a:rPr lang="en-GB" altLang="en-US" sz="2400" dirty="0" smtClean="0">
                <a:solidFill>
                  <a:srgbClr val="002060"/>
                </a:solidFill>
              </a:rPr>
              <a:t>The current UK Stave locking mechanism is designed based on the Stave at 10 </a:t>
            </a:r>
            <a:r>
              <a:rPr lang="en-GB" altLang="en-US" sz="2400" dirty="0" err="1" smtClean="0">
                <a:solidFill>
                  <a:srgbClr val="002060"/>
                </a:solidFill>
              </a:rPr>
              <a:t>deg</a:t>
            </a:r>
            <a:r>
              <a:rPr lang="en-GB" altLang="en-US" sz="2400" dirty="0" smtClean="0">
                <a:solidFill>
                  <a:srgbClr val="002060"/>
                </a:solidFill>
              </a:rPr>
              <a:t> tilting angle, with 1mm overlap, at 1Gev/c track space envelop. </a:t>
            </a:r>
          </a:p>
          <a:p>
            <a:pPr>
              <a:buFontTx/>
              <a:buNone/>
            </a:pPr>
            <a:endParaRPr lang="en-GB" altLang="en-US" sz="2400" dirty="0" smtClean="0">
              <a:solidFill>
                <a:srgbClr val="002060"/>
              </a:solidFill>
            </a:endParaRPr>
          </a:p>
        </p:txBody>
      </p:sp>
      <p:pic>
        <p:nvPicPr>
          <p:cNvPr id="5125" name="Picture 1" descr="Stave_10degtiltangle_newlock_Sept11"/>
          <p:cNvPicPr>
            <a:picLocks noChangeAspect="1" noChangeArrowheads="1"/>
          </p:cNvPicPr>
          <p:nvPr/>
        </p:nvPicPr>
        <p:blipFill>
          <a:blip r:embed="rId4">
            <a:extLst>
              <a:ext uri="{28A0092B-C50C-407E-A947-70E740481C1C}">
                <a14:useLocalDpi xmlns:a14="http://schemas.microsoft.com/office/drawing/2010/main" val="0"/>
              </a:ext>
            </a:extLst>
          </a:blip>
          <a:srcRect l="4799" r="13744" b="28088"/>
          <a:stretch>
            <a:fillRect/>
          </a:stretch>
        </p:blipFill>
        <p:spPr bwMode="auto">
          <a:xfrm>
            <a:off x="5940425" y="3478213"/>
            <a:ext cx="313213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fld id="{4843EC2D-CE41-4C27-802A-5AEB685449C8}" type="slidenum">
              <a:rPr lang="en-US" altLang="en-US" sz="1400" smtClean="0">
                <a:latin typeface="Arial" charset="0"/>
              </a:rPr>
              <a:pPr eaLnBrk="1" hangingPunct="1"/>
              <a:t>28</a:t>
            </a:fld>
            <a:endParaRPr lang="en-US" altLang="en-US" sz="1400" smtClean="0">
              <a:latin typeface="Arial" charset="0"/>
            </a:endParaRPr>
          </a:p>
        </p:txBody>
      </p:sp>
      <p:sp>
        <p:nvSpPr>
          <p:cNvPr id="5127" name="Date Placeholder 2"/>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sz="1400" smtClean="0">
                <a:latin typeface="Arial" charset="0"/>
              </a:rPr>
              <a:t>25/07/2014</a:t>
            </a:r>
            <a:endParaRPr lang="en-US" altLang="en-US" sz="1400" dirty="0" smtClean="0">
              <a:latin typeface="Arial"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8043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51520" y="1628800"/>
            <a:ext cx="8208912" cy="4704417"/>
            <a:chOff x="251520" y="1628800"/>
            <a:chExt cx="8208912" cy="4704417"/>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1643" b="21047"/>
            <a:stretch/>
          </p:blipFill>
          <p:spPr>
            <a:xfrm>
              <a:off x="251520" y="1628800"/>
              <a:ext cx="8208912" cy="4704417"/>
            </a:xfrm>
            <a:prstGeom prst="rect">
              <a:avLst/>
            </a:prstGeom>
          </p:spPr>
        </p:pic>
        <p:cxnSp>
          <p:nvCxnSpPr>
            <p:cNvPr id="7" name="Straight Arrow Connector 6"/>
            <p:cNvCxnSpPr>
              <a:stCxn id="14" idx="0"/>
            </p:cNvCxnSpPr>
            <p:nvPr/>
          </p:nvCxnSpPr>
          <p:spPr>
            <a:xfrm flipV="1">
              <a:off x="866660" y="3789040"/>
              <a:ext cx="0" cy="170081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2015716" y="4437112"/>
              <a:ext cx="54006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9984903">
              <a:off x="2408591" y="3853072"/>
              <a:ext cx="1368152" cy="369332"/>
            </a:xfrm>
            <a:prstGeom prst="rect">
              <a:avLst/>
            </a:prstGeom>
            <a:noFill/>
          </p:spPr>
          <p:txBody>
            <a:bodyPr wrap="square" rtlCol="0">
              <a:spAutoFit/>
            </a:bodyPr>
            <a:lstStyle/>
            <a:p>
              <a:r>
                <a:rPr lang="en-GB" dirty="0"/>
                <a:t>Z</a:t>
              </a:r>
            </a:p>
          </p:txBody>
        </p:sp>
        <p:cxnSp>
          <p:nvCxnSpPr>
            <p:cNvPr id="9" name="Straight Arrow Connector 8"/>
            <p:cNvCxnSpPr/>
            <p:nvPr/>
          </p:nvCxnSpPr>
          <p:spPr>
            <a:xfrm flipH="1" flipV="1">
              <a:off x="1547664" y="4581128"/>
              <a:ext cx="468052"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015716" y="4149080"/>
              <a:ext cx="0"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67644" y="4437112"/>
              <a:ext cx="414046" cy="369332"/>
            </a:xfrm>
            <a:prstGeom prst="rect">
              <a:avLst/>
            </a:prstGeom>
            <a:noFill/>
            <a:ln>
              <a:noFill/>
            </a:ln>
          </p:spPr>
          <p:txBody>
            <a:bodyPr wrap="square" rtlCol="0">
              <a:spAutoFit/>
            </a:bodyPr>
            <a:lstStyle/>
            <a:p>
              <a:r>
                <a:rPr lang="en-GB" dirty="0" smtClean="0"/>
                <a:t>X</a:t>
              </a:r>
              <a:endParaRPr lang="en-GB" dirty="0"/>
            </a:p>
          </p:txBody>
        </p:sp>
        <p:sp>
          <p:nvSpPr>
            <p:cNvPr id="16" name="TextBox 15"/>
            <p:cNvSpPr txBox="1"/>
            <p:nvPr/>
          </p:nvSpPr>
          <p:spPr>
            <a:xfrm>
              <a:off x="1846432" y="3853072"/>
              <a:ext cx="828092" cy="369332"/>
            </a:xfrm>
            <a:prstGeom prst="rect">
              <a:avLst/>
            </a:prstGeom>
            <a:noFill/>
          </p:spPr>
          <p:txBody>
            <a:bodyPr wrap="square" rtlCol="0">
              <a:spAutoFit/>
            </a:bodyPr>
            <a:lstStyle/>
            <a:p>
              <a:r>
                <a:rPr lang="en-GB" dirty="0" smtClean="0"/>
                <a:t>Y</a:t>
              </a:r>
              <a:endParaRPr lang="en-GB" dirty="0"/>
            </a:p>
          </p:txBody>
        </p:sp>
      </p:grpSp>
      <p:sp>
        <p:nvSpPr>
          <p:cNvPr id="6147" name="Title 1"/>
          <p:cNvSpPr>
            <a:spLocks noGrp="1"/>
          </p:cNvSpPr>
          <p:nvPr>
            <p:ph type="title"/>
          </p:nvPr>
        </p:nvSpPr>
        <p:spPr/>
        <p:txBody>
          <a:bodyPr>
            <a:normAutofit/>
          </a:bodyPr>
          <a:lstStyle/>
          <a:p>
            <a:r>
              <a:rPr lang="en-GB" altLang="en-US" sz="4000" dirty="0" smtClean="0">
                <a:solidFill>
                  <a:srgbClr val="002060"/>
                </a:solidFill>
                <a:latin typeface="Calibri" pitchFamily="34" charset="0"/>
                <a:ea typeface="Calibri" pitchFamily="34" charset="0"/>
                <a:cs typeface="Calibri" pitchFamily="34" charset="0"/>
              </a:rPr>
              <a:t>Stave support design overview</a:t>
            </a:r>
          </a:p>
        </p:txBody>
      </p:sp>
      <p:pic>
        <p:nvPicPr>
          <p:cNvPr id="614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1057" t="44116" r="34615" b="37502"/>
          <a:stretch/>
        </p:blipFill>
        <p:spPr bwMode="auto">
          <a:xfrm>
            <a:off x="650732" y="2025288"/>
            <a:ext cx="2441936" cy="1761546"/>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615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fld id="{2F8FEF60-9CCF-4958-A574-1FDB75A14AB4}" type="slidenum">
              <a:rPr lang="en-US" altLang="en-US" sz="1400" smtClean="0">
                <a:latin typeface="Arial" charset="0"/>
              </a:rPr>
              <a:pPr eaLnBrk="1" hangingPunct="1"/>
              <a:t>29</a:t>
            </a:fld>
            <a:endParaRPr lang="en-US" altLang="en-US" sz="1400" smtClean="0">
              <a:latin typeface="Arial" charset="0"/>
            </a:endParaRPr>
          </a:p>
        </p:txBody>
      </p:sp>
      <p:pic>
        <p:nvPicPr>
          <p:cNvPr id="17" name="Picture 1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4814406"/>
            <a:ext cx="3600400" cy="1710938"/>
          </a:xfrm>
          <a:prstGeom prst="rect">
            <a:avLst/>
          </a:prstGeom>
          <a:noFill/>
          <a:ln>
            <a:solidFill>
              <a:schemeClr val="tx1"/>
            </a:solidFill>
            <a:prstDash val="dash"/>
          </a:ln>
        </p:spPr>
      </p:pic>
      <p:sp>
        <p:nvSpPr>
          <p:cNvPr id="14" name="Oval 13"/>
          <p:cNvSpPr/>
          <p:nvPr/>
        </p:nvSpPr>
        <p:spPr>
          <a:xfrm>
            <a:off x="683568" y="5489855"/>
            <a:ext cx="366183"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367644" y="5684665"/>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p:cNvCxnSpPr/>
          <p:nvPr/>
        </p:nvCxnSpPr>
        <p:spPr>
          <a:xfrm>
            <a:off x="1797882" y="6084171"/>
            <a:ext cx="2054038" cy="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3" name="TextBox 3"/>
          <p:cNvSpPr txBox="1">
            <a:spLocks noChangeArrowheads="1"/>
          </p:cNvSpPr>
          <p:nvPr/>
        </p:nvSpPr>
        <p:spPr bwMode="auto">
          <a:xfrm>
            <a:off x="4927600" y="1484313"/>
            <a:ext cx="1296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sz="1600" dirty="0"/>
              <a:t>Pin support in a slot</a:t>
            </a:r>
          </a:p>
        </p:txBody>
      </p:sp>
      <p:cxnSp>
        <p:nvCxnSpPr>
          <p:cNvPr id="23" name="Straight Arrow Connector 22"/>
          <p:cNvCxnSpPr/>
          <p:nvPr/>
        </p:nvCxnSpPr>
        <p:spPr>
          <a:xfrm>
            <a:off x="5940152" y="1777206"/>
            <a:ext cx="648072" cy="4276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13"/>
          <p:cNvSpPr txBox="1">
            <a:spLocks noChangeArrowheads="1"/>
          </p:cNvSpPr>
          <p:nvPr/>
        </p:nvSpPr>
        <p:spPr bwMode="auto">
          <a:xfrm rot="19790601">
            <a:off x="4853016" y="3377100"/>
            <a:ext cx="3602519" cy="36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sz="1800" dirty="0" smtClean="0"/>
              <a:t>5 </a:t>
            </a:r>
            <a:r>
              <a:rPr lang="en-GB" altLang="en-US" sz="1800" dirty="0"/>
              <a:t>off intermediate locking points</a:t>
            </a:r>
          </a:p>
        </p:txBody>
      </p:sp>
      <p:sp>
        <p:nvSpPr>
          <p:cNvPr id="2" name="Date Placeholder 1"/>
          <p:cNvSpPr>
            <a:spLocks noGrp="1"/>
          </p:cNvSpPr>
          <p:nvPr>
            <p:ph type="dt" sz="half" idx="10"/>
          </p:nvPr>
        </p:nvSpPr>
        <p:spPr/>
        <p:txBody>
          <a:bodyPr/>
          <a:lstStyle/>
          <a:p>
            <a:r>
              <a:rPr lang="en-GB" smtClean="0"/>
              <a:t>25/07/2014</a:t>
            </a:r>
            <a:endParaRPr lang="en-GB"/>
          </a:p>
        </p:txBody>
      </p:sp>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667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Oxford Physics overview</a:t>
            </a:r>
            <a:endParaRPr lang="en-GB" dirty="0">
              <a:solidFill>
                <a:schemeClr val="tx2"/>
              </a:solidFill>
            </a:endParaRPr>
          </a:p>
        </p:txBody>
      </p:sp>
      <p:sp>
        <p:nvSpPr>
          <p:cNvPr id="4" name="Date Placeholder 3"/>
          <p:cNvSpPr>
            <a:spLocks noGrp="1"/>
          </p:cNvSpPr>
          <p:nvPr>
            <p:ph type="dt" sz="half" idx="10"/>
          </p:nvPr>
        </p:nvSpPr>
        <p:spPr/>
        <p:txBody>
          <a:bodyPr/>
          <a:lstStyle/>
          <a:p>
            <a:r>
              <a:rPr lang="en-GB" dirty="0" smtClean="0"/>
              <a:t>25/07/2014</a:t>
            </a:r>
            <a:endParaRPr lang="en-GB" dirty="0"/>
          </a:p>
        </p:txBody>
      </p:sp>
      <p:sp>
        <p:nvSpPr>
          <p:cNvPr id="5" name="Slide Number Placeholder 4"/>
          <p:cNvSpPr>
            <a:spLocks noGrp="1"/>
          </p:cNvSpPr>
          <p:nvPr>
            <p:ph type="sldNum" sz="quarter" idx="12"/>
          </p:nvPr>
        </p:nvSpPr>
        <p:spPr/>
        <p:txBody>
          <a:bodyPr/>
          <a:lstStyle/>
          <a:p>
            <a:fld id="{105BAEEE-B1BA-459E-ADF7-1D0C493AE7B9}" type="slidenum">
              <a:rPr lang="en-GB" smtClean="0"/>
              <a:t>3</a:t>
            </a:fld>
            <a:endParaRPr lang="en-GB"/>
          </a:p>
        </p:txBody>
      </p:sp>
      <p:sp>
        <p:nvSpPr>
          <p:cNvPr id="7" name="Rectangle 6"/>
          <p:cNvSpPr/>
          <p:nvPr/>
        </p:nvSpPr>
        <p:spPr>
          <a:xfrm>
            <a:off x="5292080" y="1628800"/>
            <a:ext cx="3600400" cy="48965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463585"/>
            <a:ext cx="4614002" cy="2854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4984378" y="1472683"/>
            <a:ext cx="4017788" cy="3264994"/>
            <a:chOff x="5126212" y="1463584"/>
            <a:chExt cx="3622250" cy="2951818"/>
          </a:xfrm>
        </p:grpSpPr>
        <p:sp>
          <p:nvSpPr>
            <p:cNvPr id="11" name="TextBox 10"/>
            <p:cNvSpPr txBox="1"/>
            <p:nvPr/>
          </p:nvSpPr>
          <p:spPr>
            <a:xfrm>
              <a:off x="5126213" y="3831067"/>
              <a:ext cx="3622249" cy="584335"/>
            </a:xfrm>
            <a:prstGeom prst="rect">
              <a:avLst/>
            </a:prstGeom>
            <a:noFill/>
          </p:spPr>
          <p:txBody>
            <a:bodyPr wrap="square" rtlCol="0">
              <a:spAutoFit/>
            </a:bodyPr>
            <a:lstStyle/>
            <a:p>
              <a:r>
                <a:rPr lang="en-GB" dirty="0" smtClean="0">
                  <a:solidFill>
                    <a:schemeClr val="tx2"/>
                  </a:solidFill>
                </a:rPr>
                <a:t>We are one of the largest physics departments in the world.</a:t>
              </a:r>
              <a:endParaRPr lang="en-GB" dirty="0">
                <a:solidFill>
                  <a:schemeClr val="tx2"/>
                </a:solidFill>
              </a:endParaRPr>
            </a:p>
          </p:txBody>
        </p:sp>
        <p:grpSp>
          <p:nvGrpSpPr>
            <p:cNvPr id="13" name="Group 12"/>
            <p:cNvGrpSpPr/>
            <p:nvPr/>
          </p:nvGrpSpPr>
          <p:grpSpPr>
            <a:xfrm>
              <a:off x="5126212" y="1463584"/>
              <a:ext cx="3622250" cy="2367483"/>
              <a:chOff x="5126212" y="1463584"/>
              <a:chExt cx="3622250" cy="2367483"/>
            </a:xfrm>
          </p:grpSpPr>
          <p:pic>
            <p:nvPicPr>
              <p:cNvPr id="9" name="Picture 4" descr="http://www2.physics.ox.ac.uk/sites/all/modules/custom/physics_front/images/home-about-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213" y="1463584"/>
                <a:ext cx="3622249" cy="23674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26212" y="1463584"/>
                <a:ext cx="2758155" cy="461665"/>
              </a:xfrm>
              <a:prstGeom prst="rect">
                <a:avLst/>
              </a:prstGeom>
              <a:noFill/>
            </p:spPr>
            <p:txBody>
              <a:bodyPr wrap="square" rtlCol="0">
                <a:spAutoFit/>
              </a:bodyPr>
              <a:lstStyle/>
              <a:p>
                <a:r>
                  <a:rPr lang="en-GB" sz="1200" b="1" dirty="0" smtClean="0"/>
                  <a:t>Department of Physics</a:t>
                </a:r>
              </a:p>
              <a:p>
                <a:r>
                  <a:rPr lang="en-GB" sz="1200" b="1" dirty="0" smtClean="0"/>
                  <a:t>Denys  Wilkinson Building</a:t>
                </a:r>
                <a:endParaRPr lang="en-GB" sz="1200" b="1" dirty="0"/>
              </a:p>
            </p:txBody>
          </p:sp>
        </p:grpSp>
      </p:grpSp>
      <p:sp>
        <p:nvSpPr>
          <p:cNvPr id="15" name="TextBox 14"/>
          <p:cNvSpPr txBox="1"/>
          <p:nvPr/>
        </p:nvSpPr>
        <p:spPr>
          <a:xfrm>
            <a:off x="323528" y="4475846"/>
            <a:ext cx="8712968" cy="2069797"/>
          </a:xfrm>
          <a:prstGeom prst="rect">
            <a:avLst/>
          </a:prstGeom>
          <a:noFill/>
        </p:spPr>
        <p:txBody>
          <a:bodyPr wrap="square" rtlCol="0">
            <a:spAutoFit/>
          </a:bodyPr>
          <a:lstStyle/>
          <a:p>
            <a:r>
              <a:rPr lang="en-GB" sz="2800" u="sng" dirty="0" smtClean="0">
                <a:solidFill>
                  <a:schemeClr val="tx2"/>
                </a:solidFill>
              </a:rPr>
              <a:t>Sub-departments: </a:t>
            </a:r>
          </a:p>
          <a:p>
            <a:pPr algn="ctr"/>
            <a:endParaRPr lang="en-GB" sz="1050" u="sng" dirty="0" smtClean="0">
              <a:solidFill>
                <a:schemeClr val="tx2"/>
              </a:solidFill>
            </a:endParaRPr>
          </a:p>
          <a:p>
            <a:pPr algn="ctr"/>
            <a:r>
              <a:rPr lang="en-GB" sz="2400" dirty="0" smtClean="0">
                <a:solidFill>
                  <a:schemeClr val="tx2"/>
                </a:solidFill>
                <a:latin typeface="Times New Roman" panose="02020603050405020304" pitchFamily="18" charset="0"/>
                <a:cs typeface="Times New Roman" panose="02020603050405020304" pitchFamily="18" charset="0"/>
              </a:rPr>
              <a:t>Astrophysics	       Particle Physics	     </a:t>
            </a:r>
            <a:r>
              <a:rPr lang="en-GB" sz="2400" dirty="0">
                <a:solidFill>
                  <a:schemeClr val="tx2"/>
                </a:solidFill>
                <a:latin typeface="Times New Roman" panose="02020603050405020304" pitchFamily="18" charset="0"/>
                <a:cs typeface="Times New Roman" panose="02020603050405020304" pitchFamily="18" charset="0"/>
              </a:rPr>
              <a:t>Theoretical physics</a:t>
            </a:r>
          </a:p>
          <a:p>
            <a:pPr algn="ctr"/>
            <a:r>
              <a:rPr lang="en-GB" sz="2400" dirty="0">
                <a:solidFill>
                  <a:schemeClr val="tx2"/>
                </a:solidFill>
                <a:latin typeface="Times New Roman" panose="02020603050405020304" pitchFamily="18" charset="0"/>
                <a:cs typeface="Times New Roman" panose="02020603050405020304" pitchFamily="18" charset="0"/>
              </a:rPr>
              <a:t>Atomic and Laser </a:t>
            </a:r>
            <a:r>
              <a:rPr lang="en-GB" sz="2400" dirty="0" smtClean="0">
                <a:solidFill>
                  <a:schemeClr val="tx2"/>
                </a:solidFill>
                <a:latin typeface="Times New Roman" panose="02020603050405020304" pitchFamily="18" charset="0"/>
                <a:cs typeface="Times New Roman" panose="02020603050405020304" pitchFamily="18" charset="0"/>
              </a:rPr>
              <a:t>physics     Condensed matter physics</a:t>
            </a:r>
          </a:p>
          <a:p>
            <a:pPr algn="ctr"/>
            <a:r>
              <a:rPr lang="en-GB" sz="2400" dirty="0" smtClean="0">
                <a:solidFill>
                  <a:schemeClr val="tx2"/>
                </a:solidFill>
                <a:latin typeface="Times New Roman" panose="02020603050405020304" pitchFamily="18" charset="0"/>
                <a:cs typeface="Times New Roman" panose="02020603050405020304" pitchFamily="18" charset="0"/>
              </a:rPr>
              <a:t>	Atmospheric, Oceanic, and Planetary Physics (AOPP)</a:t>
            </a:r>
          </a:p>
          <a:p>
            <a:pPr algn="ctr"/>
            <a:endParaRPr lang="en-GB" dirty="0"/>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919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58" y="11470"/>
            <a:ext cx="642977"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17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323850" y="274638"/>
            <a:ext cx="8640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algn="ctr"/>
            <a:r>
              <a:rPr lang="en-GB" altLang="en-US" sz="4000" dirty="0" smtClean="0">
                <a:solidFill>
                  <a:srgbClr val="002060"/>
                </a:solidFill>
                <a:ea typeface="Calibri" pitchFamily="34" charset="0"/>
                <a:cs typeface="Calibri" pitchFamily="34" charset="0"/>
              </a:rPr>
              <a:t>Locking mechanism design</a:t>
            </a:r>
            <a:endParaRPr lang="en-GB" altLang="en-US" sz="4000" dirty="0">
              <a:solidFill>
                <a:srgbClr val="002060"/>
              </a:solidFill>
              <a:ea typeface="Calibri" pitchFamily="34" charset="0"/>
              <a:cs typeface="Calibri" pitchFamily="34" charset="0"/>
            </a:endParaRPr>
          </a:p>
        </p:txBody>
      </p:sp>
      <p:grpSp>
        <p:nvGrpSpPr>
          <p:cNvPr id="7171" name="Group 6"/>
          <p:cNvGrpSpPr>
            <a:grpSpLocks/>
          </p:cNvGrpSpPr>
          <p:nvPr/>
        </p:nvGrpSpPr>
        <p:grpSpPr bwMode="auto">
          <a:xfrm>
            <a:off x="468313" y="1268413"/>
            <a:ext cx="8305800" cy="5289550"/>
            <a:chOff x="539750" y="1340768"/>
            <a:chExt cx="8306667" cy="5288681"/>
          </a:xfrm>
        </p:grpSpPr>
        <p:grpSp>
          <p:nvGrpSpPr>
            <p:cNvPr id="7174" name="Group 1"/>
            <p:cNvGrpSpPr>
              <a:grpSpLocks/>
            </p:cNvGrpSpPr>
            <p:nvPr/>
          </p:nvGrpSpPr>
          <p:grpSpPr bwMode="auto">
            <a:xfrm>
              <a:off x="1317625" y="1340768"/>
              <a:ext cx="7528792" cy="4721225"/>
              <a:chOff x="1331913" y="1341438"/>
              <a:chExt cx="7528228" cy="4721225"/>
            </a:xfrm>
          </p:grpSpPr>
          <p:pic>
            <p:nvPicPr>
              <p:cNvPr id="7191" name="Picture 2"/>
              <p:cNvPicPr>
                <a:picLocks noChangeAspect="1" noChangeArrowheads="1"/>
              </p:cNvPicPr>
              <p:nvPr/>
            </p:nvPicPr>
            <p:blipFill>
              <a:blip r:embed="rId3">
                <a:extLst>
                  <a:ext uri="{28A0092B-C50C-407E-A947-70E740481C1C}">
                    <a14:useLocalDpi xmlns:a14="http://schemas.microsoft.com/office/drawing/2010/main" val="0"/>
                  </a:ext>
                </a:extLst>
              </a:blip>
              <a:srcRect l="5611" t="14764" r="61662" b="14641"/>
              <a:stretch>
                <a:fillRect/>
              </a:stretch>
            </p:blipFill>
            <p:spPr bwMode="auto">
              <a:xfrm>
                <a:off x="1331913" y="1341438"/>
                <a:ext cx="5472112"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flipV="1">
                <a:off x="4861110" y="3501670"/>
                <a:ext cx="287346" cy="28729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V="1">
                <a:off x="4716644" y="3788961"/>
                <a:ext cx="431813" cy="21586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148457" y="3644521"/>
                <a:ext cx="1454193" cy="14443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195" name="TextBox 17"/>
              <p:cNvSpPr txBox="1">
                <a:spLocks noChangeArrowheads="1"/>
              </p:cNvSpPr>
              <p:nvPr/>
            </p:nvSpPr>
            <p:spPr bwMode="auto">
              <a:xfrm>
                <a:off x="6602018" y="2994193"/>
                <a:ext cx="22581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a:solidFill>
                      <a:srgbClr val="002060"/>
                    </a:solidFill>
                  </a:rPr>
                  <a:t>Reference faces –known positional reference datum</a:t>
                </a:r>
              </a:p>
            </p:txBody>
          </p:sp>
          <p:sp>
            <p:nvSpPr>
              <p:cNvPr id="8" name="Curved Left Arrow 7"/>
              <p:cNvSpPr/>
              <p:nvPr/>
            </p:nvSpPr>
            <p:spPr>
              <a:xfrm>
                <a:off x="3348178" y="3212792"/>
                <a:ext cx="720746" cy="1007897"/>
              </a:xfrm>
              <a:prstGeom prst="curvedLeftArrow">
                <a:avLst>
                  <a:gd name="adj1" fmla="val 3970"/>
                  <a:gd name="adj2" fmla="val 49015"/>
                  <a:gd name="adj3" fmla="val 25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sp>
          <p:nvSpPr>
            <p:cNvPr id="7175" name="Text Box 7"/>
            <p:cNvSpPr txBox="1">
              <a:spLocks noChangeArrowheads="1"/>
            </p:cNvSpPr>
            <p:nvPr/>
          </p:nvSpPr>
          <p:spPr bwMode="auto">
            <a:xfrm rot="-573960">
              <a:off x="1046163" y="1600200"/>
              <a:ext cx="4579937"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algn="ctr" eaLnBrk="1" hangingPunct="1">
                <a:spcBef>
                  <a:spcPct val="50000"/>
                </a:spcBef>
              </a:pPr>
              <a:r>
                <a:rPr lang="en-GB" altLang="en-US">
                  <a:solidFill>
                    <a:srgbClr val="C00000"/>
                  </a:solidFill>
                </a:rPr>
                <a:t>Stay clear of adjacent staves during and after insertion;</a:t>
              </a:r>
              <a:endParaRPr lang="en-US" altLang="en-US">
                <a:solidFill>
                  <a:srgbClr val="C00000"/>
                </a:solidFill>
              </a:endParaRPr>
            </a:p>
          </p:txBody>
        </p:sp>
        <p:cxnSp>
          <p:nvCxnSpPr>
            <p:cNvPr id="12" name="Straight Arrow Connector 11"/>
            <p:cNvCxnSpPr/>
            <p:nvPr/>
          </p:nvCxnSpPr>
          <p:spPr>
            <a:xfrm flipV="1">
              <a:off x="1619363" y="3213710"/>
              <a:ext cx="1513045" cy="115233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619363" y="3897810"/>
              <a:ext cx="1440012" cy="46823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78" name="TextBox 19"/>
            <p:cNvSpPr txBox="1">
              <a:spLocks noChangeArrowheads="1"/>
            </p:cNvSpPr>
            <p:nvPr/>
          </p:nvSpPr>
          <p:spPr bwMode="auto">
            <a:xfrm>
              <a:off x="539750" y="4221163"/>
              <a:ext cx="1836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a:solidFill>
                    <a:srgbClr val="002060"/>
                  </a:solidFill>
                </a:rPr>
                <a:t>Over centre dimples -- positive locking</a:t>
              </a:r>
            </a:p>
          </p:txBody>
        </p:sp>
        <p:cxnSp>
          <p:nvCxnSpPr>
            <p:cNvPr id="31" name="Straight Arrow Connector 30"/>
            <p:cNvCxnSpPr/>
            <p:nvPr/>
          </p:nvCxnSpPr>
          <p:spPr>
            <a:xfrm>
              <a:off x="1763840" y="2924833"/>
              <a:ext cx="1295535" cy="57775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80" name="TextBox 31"/>
            <p:cNvSpPr txBox="1">
              <a:spLocks noChangeArrowheads="1"/>
            </p:cNvSpPr>
            <p:nvPr/>
          </p:nvSpPr>
          <p:spPr bwMode="auto">
            <a:xfrm>
              <a:off x="985838" y="2690813"/>
              <a:ext cx="1463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a:solidFill>
                    <a:srgbClr val="002060"/>
                  </a:solidFill>
                </a:rPr>
                <a:t>Cam (retracted)</a:t>
              </a:r>
            </a:p>
          </p:txBody>
        </p:sp>
        <p:grpSp>
          <p:nvGrpSpPr>
            <p:cNvPr id="7181" name="Group 8"/>
            <p:cNvGrpSpPr>
              <a:grpSpLocks/>
            </p:cNvGrpSpPr>
            <p:nvPr/>
          </p:nvGrpSpPr>
          <p:grpSpPr bwMode="auto">
            <a:xfrm>
              <a:off x="2066633" y="5300912"/>
              <a:ext cx="3441700" cy="1176859"/>
              <a:chOff x="1733254" y="5237080"/>
              <a:chExt cx="3440872" cy="1175996"/>
            </a:xfrm>
          </p:grpSpPr>
          <p:pic>
            <p:nvPicPr>
              <p:cNvPr id="7188" name="Picture 18"/>
              <p:cNvPicPr>
                <a:picLocks noChangeAspect="1" noChangeArrowheads="1"/>
              </p:cNvPicPr>
              <p:nvPr/>
            </p:nvPicPr>
            <p:blipFill>
              <a:blip r:embed="rId4">
                <a:extLst>
                  <a:ext uri="{28A0092B-C50C-407E-A947-70E740481C1C}">
                    <a14:useLocalDpi xmlns:a14="http://schemas.microsoft.com/office/drawing/2010/main" val="0"/>
                  </a:ext>
                </a:extLst>
              </a:blip>
              <a:srcRect l="23853" t="69180" r="39537" b="8577"/>
              <a:stretch>
                <a:fillRect/>
              </a:stretch>
            </p:blipFill>
            <p:spPr bwMode="auto">
              <a:xfrm>
                <a:off x="1733254" y="5237080"/>
                <a:ext cx="3440872" cy="117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3995584" y="5589206"/>
                <a:ext cx="217458" cy="26804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90" name="TextBox 6"/>
              <p:cNvSpPr txBox="1">
                <a:spLocks noChangeArrowheads="1"/>
              </p:cNvSpPr>
              <p:nvPr/>
            </p:nvSpPr>
            <p:spPr bwMode="auto">
              <a:xfrm>
                <a:off x="3419872" y="5246345"/>
                <a:ext cx="1080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sz="1200"/>
                  <a:t>Force exerted by cam</a:t>
                </a:r>
              </a:p>
            </p:txBody>
          </p:sp>
        </p:grpSp>
        <p:grpSp>
          <p:nvGrpSpPr>
            <p:cNvPr id="7182" name="Group 8"/>
            <p:cNvGrpSpPr>
              <a:grpSpLocks/>
            </p:cNvGrpSpPr>
            <p:nvPr/>
          </p:nvGrpSpPr>
          <p:grpSpPr bwMode="auto">
            <a:xfrm>
              <a:off x="6300193" y="4540299"/>
              <a:ext cx="2545688" cy="2089150"/>
              <a:chOff x="2408" y="2270"/>
              <a:chExt cx="1533" cy="1316"/>
            </a:xfrm>
          </p:grpSpPr>
          <p:pic>
            <p:nvPicPr>
              <p:cNvPr id="7183" name="Picture 5"/>
              <p:cNvPicPr>
                <a:picLocks noChangeAspect="1" noChangeArrowheads="1"/>
              </p:cNvPicPr>
              <p:nvPr/>
            </p:nvPicPr>
            <p:blipFill>
              <a:blip r:embed="rId5">
                <a:extLst>
                  <a:ext uri="{28A0092B-C50C-407E-A947-70E740481C1C}">
                    <a14:useLocalDpi xmlns:a14="http://schemas.microsoft.com/office/drawing/2010/main" val="0"/>
                  </a:ext>
                </a:extLst>
              </a:blip>
              <a:srcRect l="33987" r="29803"/>
              <a:stretch>
                <a:fillRect/>
              </a:stretch>
            </p:blipFill>
            <p:spPr bwMode="auto">
              <a:xfrm>
                <a:off x="2408" y="2270"/>
                <a:ext cx="1533"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Text Box 10"/>
              <p:cNvSpPr txBox="1">
                <a:spLocks noChangeArrowheads="1"/>
              </p:cNvSpPr>
              <p:nvPr/>
            </p:nvSpPr>
            <p:spPr bwMode="auto">
              <a:xfrm>
                <a:off x="2666" y="3046"/>
                <a:ext cx="102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altLang="en-US" sz="1400"/>
                  <a:t>Cam housing (bracket side)</a:t>
                </a:r>
                <a:endParaRPr lang="en-US" altLang="en-US" sz="1400"/>
              </a:p>
            </p:txBody>
          </p:sp>
          <p:sp>
            <p:nvSpPr>
              <p:cNvPr id="7185" name="Line 11"/>
              <p:cNvSpPr>
                <a:spLocks noChangeShapeType="1"/>
              </p:cNvSpPr>
              <p:nvPr/>
            </p:nvSpPr>
            <p:spPr bwMode="auto">
              <a:xfrm flipH="1" flipV="1">
                <a:off x="2842" y="2613"/>
                <a:ext cx="87" cy="50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86" name="Text Box 12"/>
              <p:cNvSpPr txBox="1">
                <a:spLocks noChangeArrowheads="1"/>
              </p:cNvSpPr>
              <p:nvPr/>
            </p:nvSpPr>
            <p:spPr bwMode="auto">
              <a:xfrm>
                <a:off x="3176" y="3394"/>
                <a:ext cx="7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altLang="en-US" sz="1400"/>
                  <a:t>Lock Cam</a:t>
                </a:r>
                <a:endParaRPr lang="en-US" altLang="en-US" sz="1400"/>
              </a:p>
            </p:txBody>
          </p:sp>
          <p:sp>
            <p:nvSpPr>
              <p:cNvPr id="7187" name="Line 13"/>
              <p:cNvSpPr>
                <a:spLocks noChangeShapeType="1"/>
              </p:cNvSpPr>
              <p:nvPr/>
            </p:nvSpPr>
            <p:spPr bwMode="auto">
              <a:xfrm flipV="1">
                <a:off x="3617" y="3140"/>
                <a:ext cx="57" cy="2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sp>
        <p:nvSpPr>
          <p:cNvPr id="7172"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fld id="{F7D519E0-341F-4D29-9131-A3B1D04EFA72}" type="slidenum">
              <a:rPr lang="en-US" altLang="en-US" sz="1400" smtClean="0">
                <a:latin typeface="Arial" charset="0"/>
              </a:rPr>
              <a:pPr eaLnBrk="1" hangingPunct="1"/>
              <a:t>30</a:t>
            </a:fld>
            <a:endParaRPr lang="en-US" altLang="en-US" sz="1400" smtClean="0">
              <a:latin typeface="Arial" charset="0"/>
            </a:endParaRPr>
          </a:p>
        </p:txBody>
      </p:sp>
      <p:sp>
        <p:nvSpPr>
          <p:cNvPr id="7173" name="Date Placeholder 6"/>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sz="1400" smtClean="0">
                <a:latin typeface="Arial" charset="0"/>
              </a:rPr>
              <a:t>25/07/2014</a:t>
            </a:r>
            <a:endParaRPr lang="en-US" altLang="en-US" sz="1400" smtClean="0">
              <a:latin typeface="Arial" charset="0"/>
            </a:endParaRPr>
          </a:p>
        </p:txBody>
      </p:sp>
      <p:pic>
        <p:nvPicPr>
          <p:cNvPr id="2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197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25/07/2014</a:t>
            </a:r>
            <a:endParaRPr lang="en-GB"/>
          </a:p>
        </p:txBody>
      </p:sp>
      <p:sp>
        <p:nvSpPr>
          <p:cNvPr id="3" name="Slide Number Placeholder 2"/>
          <p:cNvSpPr>
            <a:spLocks noGrp="1"/>
          </p:cNvSpPr>
          <p:nvPr>
            <p:ph type="sldNum" sz="quarter" idx="12"/>
          </p:nvPr>
        </p:nvSpPr>
        <p:spPr/>
        <p:txBody>
          <a:bodyPr/>
          <a:lstStyle/>
          <a:p>
            <a:fld id="{396694F3-2543-485C-A7A2-B51004C72F2F}" type="slidenum">
              <a:rPr lang="en-GB" smtClean="0"/>
              <a:t>31</a:t>
            </a:fld>
            <a:endParaRPr lang="en-GB"/>
          </a:p>
        </p:txBody>
      </p:sp>
      <p:sp>
        <p:nvSpPr>
          <p:cNvPr id="4" name="TextBox 3"/>
          <p:cNvSpPr txBox="1"/>
          <p:nvPr/>
        </p:nvSpPr>
        <p:spPr>
          <a:xfrm>
            <a:off x="1547664" y="1988840"/>
            <a:ext cx="6120680" cy="830997"/>
          </a:xfrm>
          <a:prstGeom prst="rect">
            <a:avLst/>
          </a:prstGeom>
          <a:noFill/>
        </p:spPr>
        <p:txBody>
          <a:bodyPr wrap="square" rtlCol="0">
            <a:spAutoFit/>
          </a:bodyPr>
          <a:lstStyle/>
          <a:p>
            <a:pPr algn="ctr"/>
            <a:r>
              <a:rPr lang="en-GB" sz="4800" dirty="0" smtClean="0">
                <a:solidFill>
                  <a:schemeClr val="tx2"/>
                </a:solidFill>
              </a:rPr>
              <a:t>Prototyping and Testing</a:t>
            </a:r>
            <a:endParaRPr lang="en-GB" sz="4800" dirty="0">
              <a:solidFill>
                <a:schemeClr val="tx2"/>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281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a:lstStyle/>
          <a:p>
            <a:r>
              <a:rPr lang="en-GB" altLang="en-US" sz="3600" dirty="0" smtClean="0">
                <a:solidFill>
                  <a:srgbClr val="002060"/>
                </a:solidFill>
                <a:latin typeface="Calibri" pitchFamily="34" charset="0"/>
              </a:rPr>
              <a:t>Prototype of the locking mechanism</a:t>
            </a:r>
          </a:p>
        </p:txBody>
      </p:sp>
      <p:sp>
        <p:nvSpPr>
          <p:cNvPr id="9219" name="Rectangle 3"/>
          <p:cNvSpPr>
            <a:spLocks noChangeArrowheads="1"/>
          </p:cNvSpPr>
          <p:nvPr/>
        </p:nvSpPr>
        <p:spPr bwMode="auto">
          <a:xfrm>
            <a:off x="307975" y="1218665"/>
            <a:ext cx="86407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266700" indent="-266700">
              <a:buFont typeface="Wingdings" pitchFamily="2" charset="2"/>
              <a:buChar char="Ø"/>
              <a:defRPr/>
            </a:pPr>
            <a:r>
              <a:rPr lang="en-GB" sz="2400" dirty="0">
                <a:solidFill>
                  <a:schemeClr val="tx2"/>
                </a:solidFill>
                <a:ea typeface="宋体" pitchFamily="2" charset="-122"/>
                <a:cs typeface="Arial" charset="0"/>
              </a:rPr>
              <a:t>All the parts on  current locking point  are injection moulded and is made of LCP (Liquid Crystal Polymer), as used in various components on current SCT.</a:t>
            </a:r>
          </a:p>
          <a:p>
            <a:pPr marL="266700" indent="-266700">
              <a:buFont typeface="Wingdings" pitchFamily="2" charset="2"/>
              <a:buChar char="Ø"/>
              <a:defRPr/>
            </a:pPr>
            <a:r>
              <a:rPr lang="en-GB" sz="2400" dirty="0">
                <a:solidFill>
                  <a:schemeClr val="tx2"/>
                </a:solidFill>
                <a:ea typeface="宋体" pitchFamily="2" charset="-122"/>
                <a:cs typeface="Arial" charset="0"/>
              </a:rPr>
              <a:t>The lower mass version has also been developed and prototyped out of PEEK, ~50% </a:t>
            </a:r>
            <a:r>
              <a:rPr lang="en-GB" sz="2400" dirty="0" smtClean="0">
                <a:solidFill>
                  <a:schemeClr val="tx2"/>
                </a:solidFill>
                <a:ea typeface="宋体" pitchFamily="2" charset="-122"/>
                <a:cs typeface="Arial" charset="0"/>
              </a:rPr>
              <a:t>reduction in material volume.</a:t>
            </a:r>
            <a:endParaRPr lang="en-GB" sz="2400" dirty="0">
              <a:solidFill>
                <a:schemeClr val="tx2"/>
              </a:solidFill>
              <a:ea typeface="宋体" pitchFamily="2" charset="-122"/>
              <a:cs typeface="Arial" charset="0"/>
            </a:endParaRPr>
          </a:p>
          <a:p>
            <a:pPr>
              <a:defRPr/>
            </a:pPr>
            <a:endParaRPr lang="en-GB" sz="2400" dirty="0">
              <a:solidFill>
                <a:schemeClr val="tx2"/>
              </a:solidFill>
              <a:ea typeface="宋体" pitchFamily="2" charset="-122"/>
              <a:cs typeface="Arial" charset="0"/>
            </a:endParaRPr>
          </a:p>
        </p:txBody>
      </p:sp>
      <p:grpSp>
        <p:nvGrpSpPr>
          <p:cNvPr id="8196" name="Group 1"/>
          <p:cNvGrpSpPr>
            <a:grpSpLocks/>
          </p:cNvGrpSpPr>
          <p:nvPr/>
        </p:nvGrpSpPr>
        <p:grpSpPr bwMode="auto">
          <a:xfrm>
            <a:off x="849313" y="3117850"/>
            <a:ext cx="4251325" cy="3370263"/>
            <a:chOff x="350838" y="3106738"/>
            <a:chExt cx="3455987" cy="2863850"/>
          </a:xfrm>
        </p:grpSpPr>
        <p:grpSp>
          <p:nvGrpSpPr>
            <p:cNvPr id="8203" name="Group 4"/>
            <p:cNvGrpSpPr>
              <a:grpSpLocks/>
            </p:cNvGrpSpPr>
            <p:nvPr/>
          </p:nvGrpSpPr>
          <p:grpSpPr bwMode="auto">
            <a:xfrm>
              <a:off x="350838" y="3106738"/>
              <a:ext cx="3446462" cy="2630487"/>
              <a:chOff x="243" y="2069"/>
              <a:chExt cx="2171" cy="1657"/>
            </a:xfrm>
          </p:grpSpPr>
          <p:pic>
            <p:nvPicPr>
              <p:cNvPr id="82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 y="2069"/>
                <a:ext cx="1950" cy="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 Box 6"/>
              <p:cNvSpPr txBox="1">
                <a:spLocks noChangeArrowheads="1"/>
              </p:cNvSpPr>
              <p:nvPr/>
            </p:nvSpPr>
            <p:spPr bwMode="auto">
              <a:xfrm>
                <a:off x="1343" y="2094"/>
                <a:ext cx="1071"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altLang="en-US" sz="1400"/>
                  <a:t>Stave side lock Core</a:t>
                </a:r>
                <a:endParaRPr lang="en-US" altLang="en-US" sz="1400"/>
              </a:p>
            </p:txBody>
          </p:sp>
          <p:sp>
            <p:nvSpPr>
              <p:cNvPr id="8208" name="Text Box 7"/>
              <p:cNvSpPr txBox="1">
                <a:spLocks noChangeArrowheads="1"/>
              </p:cNvSpPr>
              <p:nvPr/>
            </p:nvSpPr>
            <p:spPr bwMode="auto">
              <a:xfrm>
                <a:off x="243" y="3266"/>
                <a:ext cx="908" cy="4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altLang="en-US" sz="1400"/>
                  <a:t>Cylinder side Mounting bracket</a:t>
                </a:r>
                <a:endParaRPr lang="en-US" altLang="en-US" sz="1400"/>
              </a:p>
            </p:txBody>
          </p:sp>
        </p:grpSp>
        <p:sp>
          <p:nvSpPr>
            <p:cNvPr id="8204" name="Text Box 14"/>
            <p:cNvSpPr txBox="1">
              <a:spLocks noChangeArrowheads="1"/>
            </p:cNvSpPr>
            <p:nvPr/>
          </p:nvSpPr>
          <p:spPr bwMode="auto">
            <a:xfrm>
              <a:off x="1871663" y="5634038"/>
              <a:ext cx="193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altLang="en-US" sz="1600" i="1"/>
                <a:t>Reference faces</a:t>
              </a:r>
              <a:endParaRPr lang="en-US" altLang="en-US" sz="1600" i="1"/>
            </a:p>
          </p:txBody>
        </p:sp>
        <p:sp>
          <p:nvSpPr>
            <p:cNvPr id="8205" name="Line 15"/>
            <p:cNvSpPr>
              <a:spLocks noChangeShapeType="1"/>
            </p:cNvSpPr>
            <p:nvPr/>
          </p:nvSpPr>
          <p:spPr bwMode="auto">
            <a:xfrm flipH="1" flipV="1">
              <a:off x="1962150" y="4598988"/>
              <a:ext cx="314325" cy="1079500"/>
            </a:xfrm>
            <a:prstGeom prst="line">
              <a:avLst/>
            </a:prstGeom>
            <a:noFill/>
            <a:ln w="2857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819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fld id="{2C1B5CA1-F8FA-4CB6-9D5D-B056D8A51444}" type="slidenum">
              <a:rPr lang="en-GB" altLang="en-US" sz="1400" smtClean="0">
                <a:latin typeface="Arial" charset="0"/>
              </a:rPr>
              <a:pPr eaLnBrk="1" hangingPunct="1"/>
              <a:t>32</a:t>
            </a:fld>
            <a:endParaRPr lang="en-GB" altLang="en-US" sz="1400" smtClean="0">
              <a:latin typeface="Arial" charset="0"/>
            </a:endParaRPr>
          </a:p>
        </p:txBody>
      </p:sp>
      <p:grpSp>
        <p:nvGrpSpPr>
          <p:cNvPr id="8198" name="Group 5"/>
          <p:cNvGrpSpPr>
            <a:grpSpLocks/>
          </p:cNvGrpSpPr>
          <p:nvPr/>
        </p:nvGrpSpPr>
        <p:grpSpPr bwMode="auto">
          <a:xfrm>
            <a:off x="4675188" y="3635375"/>
            <a:ext cx="4078287" cy="1831975"/>
            <a:chOff x="4716016" y="3501008"/>
            <a:chExt cx="4077186" cy="1831983"/>
          </a:xfrm>
        </p:grpSpPr>
        <p:pic>
          <p:nvPicPr>
            <p:cNvPr id="8201" name="Picture 1"/>
            <p:cNvPicPr>
              <a:picLocks noChangeAspect="1"/>
            </p:cNvPicPr>
            <p:nvPr/>
          </p:nvPicPr>
          <p:blipFill>
            <a:blip r:embed="rId4">
              <a:extLst>
                <a:ext uri="{28A0092B-C50C-407E-A947-70E740481C1C}">
                  <a14:useLocalDpi xmlns:a14="http://schemas.microsoft.com/office/drawing/2010/main" val="0"/>
                </a:ext>
              </a:extLst>
            </a:blip>
            <a:srcRect l="22751" t="8829" r="19193" b="12489"/>
            <a:stretch>
              <a:fillRect/>
            </a:stretch>
          </p:blipFill>
          <p:spPr bwMode="auto">
            <a:xfrm>
              <a:off x="6990865" y="3501008"/>
              <a:ext cx="1802337" cy="18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4"/>
            <p:cNvPicPr>
              <a:picLocks noChangeAspect="1"/>
            </p:cNvPicPr>
            <p:nvPr/>
          </p:nvPicPr>
          <p:blipFill>
            <a:blip r:embed="rId5">
              <a:extLst>
                <a:ext uri="{28A0092B-C50C-407E-A947-70E740481C1C}">
                  <a14:useLocalDpi xmlns:a14="http://schemas.microsoft.com/office/drawing/2010/main" val="0"/>
                </a:ext>
              </a:extLst>
            </a:blip>
            <a:srcRect l="17848" t="9853" r="12708" b="15582"/>
            <a:stretch>
              <a:fillRect/>
            </a:stretch>
          </p:blipFill>
          <p:spPr bwMode="auto">
            <a:xfrm>
              <a:off x="4716016" y="3501008"/>
              <a:ext cx="2274849" cy="18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9" name="TextBox 6"/>
          <p:cNvSpPr txBox="1">
            <a:spLocks noChangeArrowheads="1"/>
          </p:cNvSpPr>
          <p:nvPr/>
        </p:nvSpPr>
        <p:spPr bwMode="auto">
          <a:xfrm>
            <a:off x="5219700" y="5583740"/>
            <a:ext cx="3097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dirty="0">
                <a:solidFill>
                  <a:srgbClr val="002060"/>
                </a:solidFill>
              </a:rPr>
              <a:t>Lower mass locking </a:t>
            </a:r>
            <a:r>
              <a:rPr lang="en-GB" altLang="en-US" dirty="0" smtClean="0">
                <a:solidFill>
                  <a:srgbClr val="002060"/>
                </a:solidFill>
              </a:rPr>
              <a:t>point</a:t>
            </a:r>
            <a:endParaRPr lang="en-GB" altLang="en-US" dirty="0">
              <a:solidFill>
                <a:srgbClr val="002060"/>
              </a:solidFill>
            </a:endParaRPr>
          </a:p>
        </p:txBody>
      </p:sp>
      <p:sp>
        <p:nvSpPr>
          <p:cNvPr id="8200" name="Date Placeholder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sz="1400" dirty="0" smtClean="0">
                <a:solidFill>
                  <a:schemeClr val="bg1">
                    <a:lumMod val="50000"/>
                  </a:schemeClr>
                </a:solidFill>
                <a:latin typeface="Arial" charset="0"/>
              </a:rPr>
              <a:t>25/07/2014</a:t>
            </a:r>
            <a:endParaRPr lang="en-US" altLang="en-US" sz="1400" dirty="0" smtClean="0">
              <a:solidFill>
                <a:schemeClr val="bg1">
                  <a:lumMod val="50000"/>
                </a:schemeClr>
              </a:solidFill>
              <a:latin typeface="Arial" charset="0"/>
            </a:endParaRPr>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022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915030" y="4523447"/>
            <a:ext cx="1773555" cy="1713865"/>
          </a:xfrm>
          <a:prstGeom prst="rect">
            <a:avLst/>
          </a:prstGeom>
          <a:noFill/>
          <a:ln>
            <a:noFill/>
          </a:ln>
        </p:spPr>
      </p:pic>
      <p:sp>
        <p:nvSpPr>
          <p:cNvPr id="2" name="Title 1"/>
          <p:cNvSpPr>
            <a:spLocks noGrp="1"/>
          </p:cNvSpPr>
          <p:nvPr>
            <p:ph type="title"/>
          </p:nvPr>
        </p:nvSpPr>
        <p:spPr>
          <a:xfrm>
            <a:off x="179512" y="274638"/>
            <a:ext cx="8964488" cy="1143000"/>
          </a:xfrm>
        </p:spPr>
        <p:txBody>
          <a:bodyPr>
            <a:noAutofit/>
          </a:bodyPr>
          <a:lstStyle/>
          <a:p>
            <a:r>
              <a:rPr lang="en-GB" sz="4000" dirty="0" smtClean="0">
                <a:solidFill>
                  <a:schemeClr val="tx2"/>
                </a:solidFill>
              </a:rPr>
              <a:t>ESPI measurement vs FEA</a:t>
            </a:r>
            <a:endParaRPr lang="en-GB" sz="4000"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105BAEEE-B1BA-459E-ADF7-1D0C493AE7B9}" type="slidenum">
              <a:rPr lang="en-GB" smtClean="0"/>
              <a:t>33</a:t>
            </a:fld>
            <a:endParaRPr lang="en-GB"/>
          </a:p>
        </p:txBody>
      </p:sp>
      <p:pic>
        <p:nvPicPr>
          <p:cNvPr id="6" name="Content Placeholder 5"/>
          <p:cNvPicPr>
            <a:picLocks noGrp="1"/>
          </p:cNvPicPr>
          <p:nvPr>
            <p:ph idx="1"/>
          </p:nvPr>
        </p:nvPicPr>
        <p:blipFill rotWithShape="1">
          <a:blip r:embed="rId4" cstate="print">
            <a:extLst>
              <a:ext uri="{28A0092B-C50C-407E-A947-70E740481C1C}">
                <a14:useLocalDpi xmlns:a14="http://schemas.microsoft.com/office/drawing/2010/main" val="0"/>
              </a:ext>
            </a:extLst>
          </a:blip>
          <a:srcRect t="1408"/>
          <a:stretch/>
        </p:blipFill>
        <p:spPr bwMode="auto">
          <a:xfrm>
            <a:off x="4716016" y="1681368"/>
            <a:ext cx="3744416" cy="2808312"/>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395536" y="1556792"/>
            <a:ext cx="4392488" cy="3046988"/>
          </a:xfrm>
          <a:prstGeom prst="rect">
            <a:avLst/>
          </a:prstGeom>
        </p:spPr>
        <p:txBody>
          <a:bodyPr wrap="square">
            <a:spAutoFit/>
          </a:bodyPr>
          <a:lstStyle/>
          <a:p>
            <a:pPr marL="285750" indent="-285750">
              <a:buFont typeface="Arial" panose="020B0604020202020204" pitchFamily="34" charset="0"/>
              <a:buChar char="•"/>
            </a:pPr>
            <a:r>
              <a:rPr lang="en-GB" sz="1600" dirty="0" smtClean="0">
                <a:solidFill>
                  <a:schemeClr val="tx2"/>
                </a:solidFill>
              </a:rPr>
              <a:t>To evaluate the stability of the edge-mounting system, thermal deformation and frequency response of a stave have been measured using ESPI*. </a:t>
            </a:r>
          </a:p>
          <a:p>
            <a:pPr marL="285750" indent="-285750">
              <a:buFont typeface="Arial" panose="020B0604020202020204" pitchFamily="34" charset="0"/>
              <a:buChar char="•"/>
            </a:pPr>
            <a:r>
              <a:rPr lang="en-GB" sz="1600" dirty="0" smtClean="0">
                <a:solidFill>
                  <a:schemeClr val="tx2"/>
                </a:solidFill>
              </a:rPr>
              <a:t>The ESPI results are </a:t>
            </a:r>
            <a:r>
              <a:rPr lang="en-GB" sz="1600" dirty="0">
                <a:solidFill>
                  <a:schemeClr val="tx2"/>
                </a:solidFill>
              </a:rPr>
              <a:t>compared with the FEA predictions identified as the corresponding modes for the first three modes. </a:t>
            </a:r>
            <a:r>
              <a:rPr lang="en-GB" sz="1600" dirty="0" smtClean="0">
                <a:solidFill>
                  <a:schemeClr val="tx2"/>
                </a:solidFill>
              </a:rPr>
              <a:t>Their </a:t>
            </a:r>
            <a:r>
              <a:rPr lang="en-GB" sz="1600" dirty="0">
                <a:solidFill>
                  <a:schemeClr val="tx2"/>
                </a:solidFill>
              </a:rPr>
              <a:t>mode shapes and frequencies matched </a:t>
            </a:r>
            <a:r>
              <a:rPr lang="en-GB" sz="1600" dirty="0" smtClean="0">
                <a:solidFill>
                  <a:schemeClr val="tx2"/>
                </a:solidFill>
              </a:rPr>
              <a:t>well. </a:t>
            </a:r>
          </a:p>
          <a:p>
            <a:pPr marL="285750" indent="-285750">
              <a:buFont typeface="Arial" panose="020B0604020202020204" pitchFamily="34" charset="0"/>
              <a:buChar char="•"/>
            </a:pPr>
            <a:r>
              <a:rPr lang="en-GB" sz="1600" dirty="0" smtClean="0">
                <a:solidFill>
                  <a:schemeClr val="tx2"/>
                </a:solidFill>
              </a:rPr>
              <a:t>The thermal deformation measured to be 100µm at the outer free edge of stave when temperature cooled down from room temperature to </a:t>
            </a:r>
            <a:r>
              <a:rPr lang="en-GB" sz="1600" dirty="0">
                <a:solidFill>
                  <a:schemeClr val="tx2"/>
                </a:solidFill>
              </a:rPr>
              <a:t>-25</a:t>
            </a:r>
            <a:r>
              <a:rPr lang="en-GB" sz="1600" baseline="30000" dirty="0">
                <a:solidFill>
                  <a:schemeClr val="tx2"/>
                </a:solidFill>
              </a:rPr>
              <a:t>o</a:t>
            </a:r>
            <a:r>
              <a:rPr lang="en-GB" sz="1600" dirty="0">
                <a:solidFill>
                  <a:schemeClr val="tx2"/>
                </a:solidFill>
              </a:rPr>
              <a:t>C</a:t>
            </a:r>
            <a:r>
              <a:rPr lang="en-GB" sz="1600" dirty="0" smtClean="0">
                <a:solidFill>
                  <a:schemeClr val="tx2"/>
                </a:solidFill>
              </a:rPr>
              <a:t>. </a:t>
            </a:r>
          </a:p>
        </p:txBody>
      </p:sp>
      <p:sp>
        <p:nvSpPr>
          <p:cNvPr id="3" name="Rectangle 2"/>
          <p:cNvSpPr/>
          <p:nvPr/>
        </p:nvSpPr>
        <p:spPr>
          <a:xfrm>
            <a:off x="479312" y="6237312"/>
            <a:ext cx="8280920" cy="276999"/>
          </a:xfrm>
          <a:prstGeom prst="rect">
            <a:avLst/>
          </a:prstGeom>
        </p:spPr>
        <p:txBody>
          <a:bodyPr wrap="square">
            <a:spAutoFit/>
          </a:bodyPr>
          <a:lstStyle/>
          <a:p>
            <a:r>
              <a:rPr lang="en-GB" altLang="en-US" sz="1200" dirty="0" smtClean="0">
                <a:solidFill>
                  <a:schemeClr val="tx2"/>
                </a:solidFill>
              </a:rPr>
              <a:t>*Electronic </a:t>
            </a:r>
            <a:r>
              <a:rPr lang="en-GB" altLang="en-US" sz="1200" dirty="0">
                <a:solidFill>
                  <a:schemeClr val="tx2"/>
                </a:solidFill>
              </a:rPr>
              <a:t>Speckle Pattern Interferometry (</a:t>
            </a:r>
            <a:r>
              <a:rPr lang="en-GB" altLang="en-US" sz="1200" dirty="0" smtClean="0">
                <a:solidFill>
                  <a:schemeClr val="tx2"/>
                </a:solidFill>
              </a:rPr>
              <a:t>ESPI)</a:t>
            </a:r>
            <a:endParaRPr lang="en-GB" altLang="en-US" sz="1200" dirty="0">
              <a:solidFill>
                <a:schemeClr val="tx2"/>
              </a:solidFill>
            </a:endParaRPr>
          </a:p>
        </p:txBody>
      </p:sp>
      <p:pic>
        <p:nvPicPr>
          <p:cNvPr id="9" name="Pictur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2121" y="4678387"/>
            <a:ext cx="1633855" cy="1558925"/>
          </a:xfrm>
          <a:prstGeom prst="rect">
            <a:avLst/>
          </a:prstGeom>
          <a:noFill/>
          <a:ln>
            <a:noFill/>
          </a:ln>
        </p:spPr>
      </p:pic>
      <p:pic>
        <p:nvPicPr>
          <p:cNvPr id="10" name="Picture 9"/>
          <p:cNvPicPr/>
          <p:nvPr/>
        </p:nvPicPr>
        <p:blipFill rotWithShape="1">
          <a:blip r:embed="rId6">
            <a:extLst>
              <a:ext uri="{28A0092B-C50C-407E-A947-70E740481C1C}">
                <a14:useLocalDpi xmlns:a14="http://schemas.microsoft.com/office/drawing/2010/main" val="0"/>
              </a:ext>
            </a:extLst>
          </a:blip>
          <a:srcRect t="5600" b="2666"/>
          <a:stretch/>
        </p:blipFill>
        <p:spPr bwMode="auto">
          <a:xfrm>
            <a:off x="4589196" y="4542714"/>
            <a:ext cx="4087259" cy="1694598"/>
          </a:xfrm>
          <a:prstGeom prst="rect">
            <a:avLst/>
          </a:prstGeom>
          <a:noFill/>
          <a:ln>
            <a:noFill/>
          </a:ln>
          <a:extLst>
            <a:ext uri="{53640926-AAD7-44D8-BBD7-CCE9431645EC}">
              <a14:shadowObscured xmlns:a14="http://schemas.microsoft.com/office/drawing/2010/main"/>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0750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20655" y="-8296"/>
            <a:ext cx="8229600" cy="1143000"/>
          </a:xfrm>
        </p:spPr>
        <p:txBody>
          <a:bodyPr/>
          <a:lstStyle/>
          <a:p>
            <a:r>
              <a:rPr lang="en-GB" altLang="en-US" sz="4000" dirty="0" smtClean="0">
                <a:solidFill>
                  <a:srgbClr val="002060"/>
                </a:solidFill>
                <a:latin typeface="Calibri" pitchFamily="34" charset="0"/>
              </a:rPr>
              <a:t>Sector prototype</a:t>
            </a:r>
          </a:p>
        </p:txBody>
      </p:sp>
      <p:sp>
        <p:nvSpPr>
          <p:cNvPr id="13315" name="TextBox 2"/>
          <p:cNvSpPr txBox="1">
            <a:spLocks noChangeArrowheads="1"/>
          </p:cNvSpPr>
          <p:nvPr/>
        </p:nvSpPr>
        <p:spPr bwMode="auto">
          <a:xfrm>
            <a:off x="468313" y="980728"/>
            <a:ext cx="84248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buFontTx/>
              <a:buChar char="•"/>
            </a:pPr>
            <a:r>
              <a:rPr lang="en-GB" altLang="en-US" dirty="0">
                <a:solidFill>
                  <a:schemeClr val="tx2"/>
                </a:solidFill>
              </a:rPr>
              <a:t>Has the dimension of one sector of the inner most cylinder, and is made of single skin CF (0/90 balanced </a:t>
            </a:r>
            <a:r>
              <a:rPr lang="en-GB" altLang="en-US" dirty="0" err="1">
                <a:solidFill>
                  <a:schemeClr val="tx2"/>
                </a:solidFill>
              </a:rPr>
              <a:t>layed</a:t>
            </a:r>
            <a:r>
              <a:rPr lang="en-GB" altLang="en-US" dirty="0">
                <a:solidFill>
                  <a:schemeClr val="tx2"/>
                </a:solidFill>
              </a:rPr>
              <a:t> up, 11 layers 0.7mm thick);</a:t>
            </a:r>
          </a:p>
          <a:p>
            <a:pPr eaLnBrk="1" hangingPunct="1">
              <a:buFontTx/>
              <a:buChar char="•"/>
            </a:pPr>
            <a:r>
              <a:rPr lang="en-GB" altLang="en-US" dirty="0">
                <a:solidFill>
                  <a:schemeClr val="tx2"/>
                </a:solidFill>
              </a:rPr>
              <a:t>Prototype accommodates 3 staves;</a:t>
            </a:r>
          </a:p>
          <a:p>
            <a:pPr eaLnBrk="1" hangingPunct="1">
              <a:buFontTx/>
              <a:buChar char="•"/>
            </a:pPr>
            <a:r>
              <a:rPr lang="en-GB" altLang="en-US" dirty="0">
                <a:solidFill>
                  <a:schemeClr val="tx2"/>
                </a:solidFill>
              </a:rPr>
              <a:t>To help develop insertion tooling as knowledge is built from insertion;</a:t>
            </a:r>
          </a:p>
          <a:p>
            <a:pPr eaLnBrk="1" hangingPunct="1">
              <a:buFontTx/>
              <a:buChar char="•"/>
            </a:pPr>
            <a:r>
              <a:rPr lang="en-GB" altLang="en-US" dirty="0">
                <a:solidFill>
                  <a:schemeClr val="tx2"/>
                </a:solidFill>
              </a:rPr>
              <a:t>To help understand any potential problems during insertion;</a:t>
            </a:r>
          </a:p>
          <a:p>
            <a:pPr eaLnBrk="1" hangingPunct="1">
              <a:buFontTx/>
              <a:buChar char="•"/>
            </a:pPr>
            <a:r>
              <a:rPr lang="en-GB" altLang="en-US" dirty="0">
                <a:solidFill>
                  <a:schemeClr val="tx2"/>
                </a:solidFill>
              </a:rPr>
              <a:t>To make sure insertion of the last stave is well understood and the stay- clear envelope can be met;</a:t>
            </a:r>
          </a:p>
        </p:txBody>
      </p:sp>
      <p:pic>
        <p:nvPicPr>
          <p:cNvPr id="13317" name="Picture 1" descr="Oxford-20120717-00159.jpg"/>
          <p:cNvPicPr>
            <a:picLocks noChangeAspect="1"/>
          </p:cNvPicPr>
          <p:nvPr/>
        </p:nvPicPr>
        <p:blipFill>
          <a:blip r:embed="rId3" cstate="print">
            <a:extLst>
              <a:ext uri="{28A0092B-C50C-407E-A947-70E740481C1C}">
                <a14:useLocalDpi xmlns:a14="http://schemas.microsoft.com/office/drawing/2010/main" val="0"/>
              </a:ext>
            </a:extLst>
          </a:blip>
          <a:srcRect l="15750" t="16537" r="2351" b="21251"/>
          <a:stretch>
            <a:fillRect/>
          </a:stretch>
        </p:blipFill>
        <p:spPr bwMode="auto">
          <a:xfrm>
            <a:off x="684213" y="3426981"/>
            <a:ext cx="2703333" cy="273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fld id="{AC4DB30F-9017-4FA3-9045-10205E479AD1}" type="slidenum">
              <a:rPr lang="en-US" altLang="en-US" sz="1400" smtClean="0">
                <a:latin typeface="Arial" charset="0"/>
              </a:rPr>
              <a:pPr eaLnBrk="1" hangingPunct="1"/>
              <a:t>34</a:t>
            </a:fld>
            <a:endParaRPr lang="en-US" altLang="en-US" sz="1400" smtClean="0">
              <a:latin typeface="Arial" charset="0"/>
            </a:endParaRPr>
          </a:p>
        </p:txBody>
      </p:sp>
      <p:sp>
        <p:nvSpPr>
          <p:cNvPr id="13319" name="Date Placeholder 2"/>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r>
              <a:rPr lang="en-GB" altLang="en-US" sz="1400" smtClean="0">
                <a:latin typeface="Arial" charset="0"/>
              </a:rPr>
              <a:t>25/07/2014</a:t>
            </a:r>
            <a:endParaRPr lang="en-US" altLang="en-US" sz="1400" smtClean="0">
              <a:latin typeface="Arial"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890" y="3117389"/>
            <a:ext cx="3637894" cy="134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E:\DCIM\101_PANA\P1010324.JPG"/>
          <p:cNvPicPr>
            <a:picLocks noChangeAspect="1" noChangeArrowheads="1"/>
          </p:cNvPicPr>
          <p:nvPr/>
        </p:nvPicPr>
        <p:blipFill>
          <a:blip r:embed="rId5" cstate="print">
            <a:extLst>
              <a:ext uri="{28A0092B-C50C-407E-A947-70E740481C1C}">
                <a14:useLocalDpi xmlns:a14="http://schemas.microsoft.com/office/drawing/2010/main" val="0"/>
              </a:ext>
            </a:extLst>
          </a:blip>
          <a:srcRect l="28349" t="19926" r="25288" b="37401"/>
          <a:stretch>
            <a:fillRect/>
          </a:stretch>
        </p:blipFill>
        <p:spPr bwMode="auto">
          <a:xfrm>
            <a:off x="7344220" y="3083042"/>
            <a:ext cx="1206035" cy="140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529" b="15581"/>
          <a:stretch/>
        </p:blipFill>
        <p:spPr bwMode="auto">
          <a:xfrm>
            <a:off x="3567213" y="4491251"/>
            <a:ext cx="3183350" cy="118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567213" y="5716887"/>
            <a:ext cx="3454637" cy="960700"/>
            <a:chOff x="3567213" y="5716887"/>
            <a:chExt cx="3454637" cy="960700"/>
          </a:xfrm>
        </p:grpSpPr>
        <p:pic>
          <p:nvPicPr>
            <p:cNvPr id="1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r="18597"/>
            <a:stretch>
              <a:fillRect/>
            </a:stretch>
          </p:blipFill>
          <p:spPr bwMode="auto">
            <a:xfrm>
              <a:off x="3567213" y="5716887"/>
              <a:ext cx="1097849" cy="95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8">
              <a:extLst>
                <a:ext uri="{28A0092B-C50C-407E-A947-70E740481C1C}">
                  <a14:useLocalDpi xmlns:a14="http://schemas.microsoft.com/office/drawing/2010/main" val="0"/>
                </a:ext>
              </a:extLst>
            </a:blip>
            <a:srcRect r="18420"/>
            <a:stretch>
              <a:fillRect/>
            </a:stretch>
          </p:blipFill>
          <p:spPr bwMode="auto">
            <a:xfrm>
              <a:off x="4562278" y="5716887"/>
              <a:ext cx="1108165" cy="9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0443" y="5716887"/>
              <a:ext cx="1351407" cy="9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4057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solidFill>
                  <a:schemeClr val="tx2"/>
                </a:solidFill>
              </a:rPr>
              <a:t>Stave End insertion</a:t>
            </a:r>
            <a:endParaRPr lang="en-GB" dirty="0">
              <a:solidFill>
                <a:schemeClr val="tx2"/>
              </a:solidFill>
            </a:endParaRPr>
          </a:p>
        </p:txBody>
      </p:sp>
      <p:sp>
        <p:nvSpPr>
          <p:cNvPr id="5" name="Slide Number Placeholder 4"/>
          <p:cNvSpPr>
            <a:spLocks noGrp="1"/>
          </p:cNvSpPr>
          <p:nvPr>
            <p:ph type="sldNum" sz="quarter" idx="12"/>
          </p:nvPr>
        </p:nvSpPr>
        <p:spPr/>
        <p:txBody>
          <a:bodyPr/>
          <a:lstStyle/>
          <a:p>
            <a:fld id="{E0E2DB4D-0FDB-4E6C-81D6-952C57F3A010}" type="slidenum">
              <a:rPr lang="en-GB" smtClean="0"/>
              <a:pPr/>
              <a:t>35</a:t>
            </a:fld>
            <a:endParaRPr lang="en-GB"/>
          </a:p>
        </p:txBody>
      </p:sp>
      <p:sp>
        <p:nvSpPr>
          <p:cNvPr id="6" name="Content Placeholder 2"/>
          <p:cNvSpPr txBox="1">
            <a:spLocks/>
          </p:cNvSpPr>
          <p:nvPr/>
        </p:nvSpPr>
        <p:spPr>
          <a:xfrm>
            <a:off x="179512" y="1253996"/>
            <a:ext cx="5616624" cy="2404863"/>
          </a:xfrm>
          <a:prstGeom prst="rect">
            <a:avLst/>
          </a:prstGeom>
        </p:spPr>
        <p:txBody>
          <a:bodyPr>
            <a:normAutofit/>
          </a:bodyPr>
          <a:lstStyle/>
          <a:p>
            <a:pPr marL="342900" lvl="0" indent="-342900">
              <a:spcBef>
                <a:spcPct val="20000"/>
              </a:spcBef>
              <a:buFont typeface="Arial" panose="020B0604020202020204" pitchFamily="34" charset="0"/>
              <a:buChar char="•"/>
            </a:pPr>
            <a:r>
              <a:rPr lang="en-GB" sz="2400" dirty="0" smtClean="0">
                <a:solidFill>
                  <a:schemeClr val="tx2"/>
                </a:solidFill>
              </a:rPr>
              <a:t>Insertion trials have demonstrated that the staves are within their designated envelopes.</a:t>
            </a:r>
          </a:p>
          <a:p>
            <a:pPr marL="342900" lvl="0" indent="-342900">
              <a:spcBef>
                <a:spcPct val="20000"/>
              </a:spcBef>
              <a:buFont typeface="Arial" panose="020B0604020202020204" pitchFamily="34" charset="0"/>
              <a:buChar char="•"/>
            </a:pPr>
            <a:endParaRPr lang="en-GB" sz="2400" dirty="0" smtClean="0">
              <a:solidFill>
                <a:schemeClr val="tx2"/>
              </a:solidFill>
            </a:endParaRPr>
          </a:p>
          <a:p>
            <a:pPr marL="342900" lvl="0" indent="-342900">
              <a:spcBef>
                <a:spcPct val="20000"/>
              </a:spcBef>
              <a:buFont typeface="Arial" panose="020B0604020202020204" pitchFamily="34" charset="0"/>
              <a:buChar char="•"/>
            </a:pPr>
            <a:endParaRPr lang="en-GB" sz="3200" dirty="0" smtClean="0">
              <a:solidFill>
                <a:schemeClr val="tx2"/>
              </a:solidFill>
            </a:endParaRPr>
          </a:p>
        </p:txBody>
      </p:sp>
      <p:pic>
        <p:nvPicPr>
          <p:cNvPr id="1026" name="Picture 2"/>
          <p:cNvPicPr>
            <a:picLocks noChangeAspect="1" noChangeArrowheads="1"/>
          </p:cNvPicPr>
          <p:nvPr/>
        </p:nvPicPr>
        <p:blipFill>
          <a:blip r:embed="rId3" cstate="print"/>
          <a:srcRect/>
          <a:stretch>
            <a:fillRect/>
          </a:stretch>
        </p:blipFill>
        <p:spPr bwMode="auto">
          <a:xfrm>
            <a:off x="5796136" y="1020004"/>
            <a:ext cx="2854473" cy="287284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411760" y="2740590"/>
            <a:ext cx="3040371" cy="17125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696785" y="4379730"/>
            <a:ext cx="3163111" cy="1512168"/>
          </a:xfrm>
          <a:prstGeom prst="rect">
            <a:avLst/>
          </a:prstGeom>
          <a:noFill/>
          <a:ln w="9525">
            <a:noFill/>
            <a:miter lim="800000"/>
            <a:headEnd/>
            <a:tailEnd/>
          </a:ln>
        </p:spPr>
      </p:pic>
      <p:grpSp>
        <p:nvGrpSpPr>
          <p:cNvPr id="12" name="Group 84"/>
          <p:cNvGrpSpPr>
            <a:grpSpLocks/>
          </p:cNvGrpSpPr>
          <p:nvPr/>
        </p:nvGrpSpPr>
        <p:grpSpPr bwMode="auto">
          <a:xfrm>
            <a:off x="232796" y="4379730"/>
            <a:ext cx="5562135" cy="2016125"/>
            <a:chOff x="567" y="300"/>
            <a:chExt cx="5193" cy="1542"/>
          </a:xfrm>
        </p:grpSpPr>
        <p:grpSp>
          <p:nvGrpSpPr>
            <p:cNvPr id="13" name="Group 78"/>
            <p:cNvGrpSpPr>
              <a:grpSpLocks/>
            </p:cNvGrpSpPr>
            <p:nvPr/>
          </p:nvGrpSpPr>
          <p:grpSpPr bwMode="auto">
            <a:xfrm>
              <a:off x="567" y="300"/>
              <a:ext cx="5193" cy="1542"/>
              <a:chOff x="158" y="300"/>
              <a:chExt cx="5602" cy="1769"/>
            </a:xfrm>
          </p:grpSpPr>
          <p:pic>
            <p:nvPicPr>
              <p:cNvPr id="15" name="Picture 37"/>
              <p:cNvPicPr>
                <a:picLocks noChangeAspect="1" noChangeArrowheads="1"/>
              </p:cNvPicPr>
              <p:nvPr/>
            </p:nvPicPr>
            <p:blipFill>
              <a:blip r:embed="rId6">
                <a:extLst>
                  <a:ext uri="{28A0092B-C50C-407E-A947-70E740481C1C}">
                    <a14:useLocalDpi xmlns:a14="http://schemas.microsoft.com/office/drawing/2010/main" val="0"/>
                  </a:ext>
                </a:extLst>
              </a:blip>
              <a:srcRect t="13232" r="76904" b="6158"/>
              <a:stretch>
                <a:fillRect/>
              </a:stretch>
            </p:blipFill>
            <p:spPr bwMode="auto">
              <a:xfrm>
                <a:off x="249" y="935"/>
                <a:ext cx="1150" cy="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5" y="391"/>
                <a:ext cx="4195"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7"/>
              <p:cNvSpPr>
                <a:spLocks noChangeArrowheads="1"/>
              </p:cNvSpPr>
              <p:nvPr/>
            </p:nvSpPr>
            <p:spPr bwMode="auto">
              <a:xfrm>
                <a:off x="158" y="300"/>
                <a:ext cx="5489" cy="17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algn="ctr" eaLnBrk="1" hangingPunct="1"/>
                <a:endParaRPr lang="en-US" altLang="en-US"/>
              </a:p>
            </p:txBody>
          </p:sp>
        </p:grpSp>
        <p:sp>
          <p:nvSpPr>
            <p:cNvPr id="14" name="Text Box 82"/>
            <p:cNvSpPr txBox="1">
              <a:spLocks noChangeArrowheads="1"/>
            </p:cNvSpPr>
            <p:nvPr/>
          </p:nvSpPr>
          <p:spPr bwMode="auto">
            <a:xfrm>
              <a:off x="612" y="1570"/>
              <a:ext cx="1633"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itchFamily="34" charset="0"/>
                </a:defRPr>
              </a:lvl1pPr>
              <a:lvl2pPr marL="742950" indent="-285750" eaLnBrk="0" hangingPunct="0">
                <a:defRPr sz="2000">
                  <a:solidFill>
                    <a:schemeClr val="tx1"/>
                  </a:solidFill>
                  <a:latin typeface="Calibri" pitchFamily="34" charset="0"/>
                </a:defRPr>
              </a:lvl2pPr>
              <a:lvl3pPr marL="1143000" indent="-228600" eaLnBrk="0" hangingPunct="0">
                <a:defRPr sz="2000">
                  <a:solidFill>
                    <a:schemeClr val="tx1"/>
                  </a:solidFill>
                  <a:latin typeface="Calibri" pitchFamily="34" charset="0"/>
                </a:defRPr>
              </a:lvl3pPr>
              <a:lvl4pPr marL="1600200" indent="-228600" eaLnBrk="0" hangingPunct="0">
                <a:defRPr sz="2000">
                  <a:solidFill>
                    <a:schemeClr val="tx1"/>
                  </a:solidFill>
                  <a:latin typeface="Calibri" pitchFamily="34" charset="0"/>
                </a:defRPr>
              </a:lvl4pPr>
              <a:lvl5pPr marL="2057400" indent="-228600" eaLnBrk="0" hangingPunct="0">
                <a:defRPr sz="2000">
                  <a:solidFill>
                    <a:schemeClr val="tx1"/>
                  </a:solidFill>
                  <a:latin typeface="Calibri" pitchFamily="34" charset="0"/>
                </a:defRPr>
              </a:lvl5pPr>
              <a:lvl6pPr marL="2514600" indent="-228600" eaLnBrk="0" fontAlgn="base" hangingPunct="0">
                <a:spcBef>
                  <a:spcPct val="0"/>
                </a:spcBef>
                <a:spcAft>
                  <a:spcPct val="0"/>
                </a:spcAft>
                <a:defRPr sz="2000">
                  <a:solidFill>
                    <a:schemeClr val="tx1"/>
                  </a:solidFill>
                  <a:latin typeface="Calibri" pitchFamily="34" charset="0"/>
                </a:defRPr>
              </a:lvl6pPr>
              <a:lvl7pPr marL="2971800" indent="-228600" eaLnBrk="0" fontAlgn="base" hangingPunct="0">
                <a:spcBef>
                  <a:spcPct val="0"/>
                </a:spcBef>
                <a:spcAft>
                  <a:spcPct val="0"/>
                </a:spcAft>
                <a:defRPr sz="2000">
                  <a:solidFill>
                    <a:schemeClr val="tx1"/>
                  </a:solidFill>
                  <a:latin typeface="Calibri" pitchFamily="34" charset="0"/>
                </a:defRPr>
              </a:lvl7pPr>
              <a:lvl8pPr marL="3429000" indent="-228600" eaLnBrk="0" fontAlgn="base" hangingPunct="0">
                <a:spcBef>
                  <a:spcPct val="0"/>
                </a:spcBef>
                <a:spcAft>
                  <a:spcPct val="0"/>
                </a:spcAft>
                <a:defRPr sz="2000">
                  <a:solidFill>
                    <a:schemeClr val="tx1"/>
                  </a:solidFill>
                  <a:latin typeface="Calibri" pitchFamily="34" charset="0"/>
                </a:defRPr>
              </a:lvl8pPr>
              <a:lvl9pPr marL="3886200" indent="-228600" eaLnBrk="0" fontAlgn="base" hangingPunct="0">
                <a:spcBef>
                  <a:spcPct val="0"/>
                </a:spcBef>
                <a:spcAft>
                  <a:spcPct val="0"/>
                </a:spcAft>
                <a:defRPr sz="2000">
                  <a:solidFill>
                    <a:schemeClr val="tx1"/>
                  </a:solidFill>
                  <a:latin typeface="Calibri" pitchFamily="34" charset="0"/>
                </a:defRPr>
              </a:lvl9pPr>
            </a:lstStyle>
            <a:p>
              <a:pPr eaLnBrk="1" hangingPunct="1">
                <a:spcBef>
                  <a:spcPct val="50000"/>
                </a:spcBef>
              </a:pPr>
              <a:r>
                <a:rPr lang="en-GB" altLang="en-US" sz="1400" dirty="0"/>
                <a:t>12 O’clock position</a:t>
              </a:r>
              <a:endParaRPr lang="en-US" altLang="en-US" sz="1400" dirty="0"/>
            </a:p>
          </p:txBody>
        </p:sp>
      </p:grpSp>
      <p:sp>
        <p:nvSpPr>
          <p:cNvPr id="3" name="Date Placeholder 2"/>
          <p:cNvSpPr>
            <a:spLocks noGrp="1"/>
          </p:cNvSpPr>
          <p:nvPr>
            <p:ph type="dt" sz="half" idx="10"/>
          </p:nvPr>
        </p:nvSpPr>
        <p:spPr/>
        <p:txBody>
          <a:bodyPr/>
          <a:lstStyle/>
          <a:p>
            <a:r>
              <a:rPr lang="en-GB" smtClean="0"/>
              <a:t>25/07/2014</a:t>
            </a:r>
            <a:endParaRPr lang="en-GB"/>
          </a:p>
        </p:txBody>
      </p:sp>
      <p:sp>
        <p:nvSpPr>
          <p:cNvPr id="4" name="Rectangle 3"/>
          <p:cNvSpPr/>
          <p:nvPr/>
        </p:nvSpPr>
        <p:spPr>
          <a:xfrm>
            <a:off x="5796136" y="3863583"/>
            <a:ext cx="2952328" cy="338554"/>
          </a:xfrm>
          <a:prstGeom prst="rect">
            <a:avLst/>
          </a:prstGeom>
        </p:spPr>
        <p:txBody>
          <a:bodyPr wrap="square">
            <a:spAutoFit/>
          </a:bodyPr>
          <a:lstStyle/>
          <a:p>
            <a:r>
              <a:rPr lang="en-GB" sz="1600" dirty="0">
                <a:solidFill>
                  <a:prstClr val="black"/>
                </a:solidFill>
              </a:rPr>
              <a:t>insertion onto a sector prototype</a:t>
            </a:r>
            <a:endParaRPr lang="en-GB" sz="1050" dirty="0"/>
          </a:p>
        </p:txBody>
      </p:sp>
      <p:sp>
        <p:nvSpPr>
          <p:cNvPr id="7" name="Rectangle 6"/>
          <p:cNvSpPr/>
          <p:nvPr/>
        </p:nvSpPr>
        <p:spPr>
          <a:xfrm>
            <a:off x="495384" y="3624940"/>
            <a:ext cx="2286000" cy="400110"/>
          </a:xfrm>
          <a:prstGeom prst="rect">
            <a:avLst/>
          </a:prstGeom>
        </p:spPr>
        <p:txBody>
          <a:bodyPr>
            <a:spAutoFit/>
          </a:bodyPr>
          <a:lstStyle/>
          <a:p>
            <a:pPr lvl="0">
              <a:spcBef>
                <a:spcPct val="20000"/>
              </a:spcBef>
            </a:pPr>
            <a:r>
              <a:rPr lang="en-GB" sz="2000" dirty="0">
                <a:solidFill>
                  <a:prstClr val="black"/>
                </a:solidFill>
              </a:rPr>
              <a:t>the locking points</a:t>
            </a:r>
          </a:p>
        </p:txBody>
      </p:sp>
      <p:cxnSp>
        <p:nvCxnSpPr>
          <p:cNvPr id="9" name="Straight Arrow Connector 8"/>
          <p:cNvCxnSpPr/>
          <p:nvPr/>
        </p:nvCxnSpPr>
        <p:spPr>
          <a:xfrm>
            <a:off x="2411760" y="3824995"/>
            <a:ext cx="1440160" cy="4523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696785" y="5891898"/>
            <a:ext cx="3163111" cy="584775"/>
          </a:xfrm>
          <a:prstGeom prst="rect">
            <a:avLst/>
          </a:prstGeom>
        </p:spPr>
        <p:txBody>
          <a:bodyPr wrap="square">
            <a:spAutoFit/>
          </a:bodyPr>
          <a:lstStyle/>
          <a:p>
            <a:r>
              <a:rPr lang="en-GB" sz="1600" dirty="0"/>
              <a:t>the end brackets and location in Z and R phi</a:t>
            </a:r>
          </a:p>
        </p:txBody>
      </p:sp>
      <p:pic>
        <p:nvPicPr>
          <p:cNvPr id="1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90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132856"/>
            <a:ext cx="8229600" cy="2160240"/>
          </a:xfrm>
        </p:spPr>
        <p:txBody>
          <a:bodyPr>
            <a:noAutofit/>
          </a:bodyPr>
          <a:lstStyle/>
          <a:p>
            <a:r>
              <a:rPr lang="en-GB" sz="4800" dirty="0">
                <a:solidFill>
                  <a:schemeClr val="tx2"/>
                </a:solidFill>
              </a:rPr>
              <a:t>Understanding the exact behaviour of the design using FEA and CFD modelling</a:t>
            </a:r>
          </a:p>
        </p:txBody>
      </p:sp>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396694F3-2543-485C-A7A2-B51004C72F2F}" type="slidenum">
              <a:rPr lang="en-GB" smtClean="0"/>
              <a:t>36</a:t>
            </a:fld>
            <a:endParaRPr lang="en-GB"/>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954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83DB94C-72FC-4091-9E3F-20AE4A79E803}" type="slidenum">
              <a:rPr lang="en-GB" altLang="en-US">
                <a:solidFill>
                  <a:schemeClr val="accent2"/>
                </a:solidFill>
              </a:rPr>
              <a:pPr eaLnBrk="1" hangingPunct="1"/>
              <a:t>37</a:t>
            </a:fld>
            <a:endParaRPr lang="en-GB" altLang="en-US">
              <a:solidFill>
                <a:schemeClr val="accent2"/>
              </a:solidFill>
            </a:endParaRPr>
          </a:p>
        </p:txBody>
      </p:sp>
      <p:sp>
        <p:nvSpPr>
          <p:cNvPr id="13315" name="Rectangle 2"/>
          <p:cNvSpPr>
            <a:spLocks noGrp="1" noChangeArrowheads="1"/>
          </p:cNvSpPr>
          <p:nvPr>
            <p:ph type="title"/>
          </p:nvPr>
        </p:nvSpPr>
        <p:spPr>
          <a:xfrm>
            <a:off x="476250" y="188913"/>
            <a:ext cx="8229600" cy="1143000"/>
          </a:xfrm>
        </p:spPr>
        <p:txBody>
          <a:bodyPr/>
          <a:lstStyle/>
          <a:p>
            <a:pPr eaLnBrk="1" hangingPunct="1"/>
            <a:r>
              <a:rPr lang="en-GB" altLang="en-US" dirty="0" smtClean="0">
                <a:solidFill>
                  <a:schemeClr val="tx2"/>
                </a:solidFill>
              </a:rPr>
              <a:t>Structural FEA </a:t>
            </a:r>
          </a:p>
        </p:txBody>
      </p:sp>
      <p:sp>
        <p:nvSpPr>
          <p:cNvPr id="13316" name="Rectangle 3"/>
          <p:cNvSpPr>
            <a:spLocks noGrp="1" noChangeArrowheads="1"/>
          </p:cNvSpPr>
          <p:nvPr>
            <p:ph type="body" idx="1"/>
          </p:nvPr>
        </p:nvSpPr>
        <p:spPr>
          <a:xfrm>
            <a:off x="457200" y="1314450"/>
            <a:ext cx="8229600" cy="5175250"/>
          </a:xfrm>
        </p:spPr>
        <p:txBody>
          <a:bodyPr>
            <a:noAutofit/>
          </a:bodyPr>
          <a:lstStyle/>
          <a:p>
            <a:pPr marL="273050" indent="-273050" eaLnBrk="1" hangingPunct="1">
              <a:lnSpc>
                <a:spcPct val="90000"/>
              </a:lnSpc>
              <a:spcBef>
                <a:spcPct val="30000"/>
              </a:spcBef>
            </a:pPr>
            <a:r>
              <a:rPr lang="en-GB" altLang="en-US" sz="2400" dirty="0" smtClean="0">
                <a:solidFill>
                  <a:schemeClr val="tx2"/>
                </a:solidFill>
              </a:rPr>
              <a:t>Understand the behaviour of the staves on the support structure.</a:t>
            </a:r>
          </a:p>
          <a:p>
            <a:pPr marL="808038" lvl="1" indent="-355600" eaLnBrk="1" hangingPunct="1">
              <a:lnSpc>
                <a:spcPct val="80000"/>
              </a:lnSpc>
            </a:pPr>
            <a:r>
              <a:rPr lang="en-GB" altLang="en-US" sz="2400" dirty="0" smtClean="0">
                <a:solidFill>
                  <a:schemeClr val="tx2"/>
                </a:solidFill>
              </a:rPr>
              <a:t>To see if the stave contributes to the stiffness of the support cylinder;</a:t>
            </a:r>
          </a:p>
          <a:p>
            <a:pPr marL="808038" lvl="1" indent="-355600" eaLnBrk="1" hangingPunct="1">
              <a:lnSpc>
                <a:spcPct val="80000"/>
              </a:lnSpc>
            </a:pPr>
            <a:r>
              <a:rPr lang="en-GB" altLang="en-US" sz="2400" dirty="0" smtClean="0">
                <a:solidFill>
                  <a:schemeClr val="tx2"/>
                </a:solidFill>
              </a:rPr>
              <a:t>How much does the stave deformation depend on the cylinder stiffness;</a:t>
            </a:r>
          </a:p>
          <a:p>
            <a:pPr marL="808038" lvl="1" indent="-355600" eaLnBrk="1" hangingPunct="1">
              <a:lnSpc>
                <a:spcPct val="80000"/>
              </a:lnSpc>
            </a:pPr>
            <a:r>
              <a:rPr lang="en-GB" altLang="en-US" sz="2400" dirty="0" smtClean="0">
                <a:solidFill>
                  <a:schemeClr val="tx2"/>
                </a:solidFill>
              </a:rPr>
              <a:t>Optimize stave mounting mechanics.</a:t>
            </a:r>
          </a:p>
          <a:p>
            <a:pPr marL="808038" lvl="1" indent="-355600" eaLnBrk="1" hangingPunct="1">
              <a:lnSpc>
                <a:spcPct val="80000"/>
              </a:lnSpc>
            </a:pPr>
            <a:r>
              <a:rPr lang="en-GB" altLang="en-US" sz="2400" dirty="0" smtClean="0">
                <a:solidFill>
                  <a:schemeClr val="tx2"/>
                </a:solidFill>
              </a:rPr>
              <a:t>Optimize cylinder design.</a:t>
            </a:r>
          </a:p>
          <a:p>
            <a:pPr marL="273050" indent="-273050" eaLnBrk="1" hangingPunct="1">
              <a:lnSpc>
                <a:spcPct val="90000"/>
              </a:lnSpc>
              <a:spcBef>
                <a:spcPct val="30000"/>
              </a:spcBef>
            </a:pPr>
            <a:r>
              <a:rPr lang="en-GB" altLang="en-US" sz="2400" dirty="0" smtClean="0">
                <a:solidFill>
                  <a:schemeClr val="tx2"/>
                </a:solidFill>
              </a:rPr>
              <a:t>This depends critically on the understanding of the structure – stave interface</a:t>
            </a:r>
          </a:p>
          <a:p>
            <a:pPr marL="808038" lvl="1" indent="-355600" eaLnBrk="1" hangingPunct="1">
              <a:lnSpc>
                <a:spcPct val="90000"/>
              </a:lnSpc>
              <a:spcBef>
                <a:spcPct val="30000"/>
              </a:spcBef>
            </a:pPr>
            <a:r>
              <a:rPr lang="en-GB" altLang="en-US" sz="2400" dirty="0" smtClean="0">
                <a:solidFill>
                  <a:schemeClr val="tx2"/>
                </a:solidFill>
              </a:rPr>
              <a:t>How does this interface react to loads?</a:t>
            </a:r>
          </a:p>
          <a:p>
            <a:pPr marL="407988" indent="-355600">
              <a:lnSpc>
                <a:spcPct val="90000"/>
              </a:lnSpc>
              <a:spcBef>
                <a:spcPct val="30000"/>
              </a:spcBef>
            </a:pPr>
            <a:r>
              <a:rPr lang="en-GB" altLang="en-US" sz="2400" dirty="0" smtClean="0">
                <a:solidFill>
                  <a:schemeClr val="tx2"/>
                </a:solidFill>
              </a:rPr>
              <a:t>FEA studies on static loading and modal analysis at various configurations have been carried out. </a:t>
            </a:r>
          </a:p>
        </p:txBody>
      </p:sp>
      <p:sp>
        <p:nvSpPr>
          <p:cNvPr id="2" name="Date Placeholder 1"/>
          <p:cNvSpPr>
            <a:spLocks noGrp="1"/>
          </p:cNvSpPr>
          <p:nvPr>
            <p:ph type="dt" sz="half" idx="10"/>
          </p:nvPr>
        </p:nvSpPr>
        <p:spPr/>
        <p:txBody>
          <a:bodyPr/>
          <a:lstStyle/>
          <a:p>
            <a:r>
              <a:rPr lang="en-GB" smtClean="0"/>
              <a:t>25/07/2014</a:t>
            </a:r>
            <a:endParaRPr lang="en-GB"/>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736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2D94BDF-6E57-4233-871D-1E2E12D05263}" type="slidenum">
              <a:rPr lang="en-GB" altLang="en-US">
                <a:solidFill>
                  <a:schemeClr val="accent2"/>
                </a:solidFill>
              </a:rPr>
              <a:pPr eaLnBrk="1" hangingPunct="1"/>
              <a:t>38</a:t>
            </a:fld>
            <a:endParaRPr lang="en-GB" altLang="en-US">
              <a:solidFill>
                <a:schemeClr val="accent2"/>
              </a:solidFill>
            </a:endParaRPr>
          </a:p>
        </p:txBody>
      </p:sp>
      <p:graphicFrame>
        <p:nvGraphicFramePr>
          <p:cNvPr id="4098" name="Object 4"/>
          <p:cNvGraphicFramePr>
            <a:graphicFrameLocks noChangeAspect="1"/>
          </p:cNvGraphicFramePr>
          <p:nvPr/>
        </p:nvGraphicFramePr>
        <p:xfrm>
          <a:off x="611188" y="1403350"/>
          <a:ext cx="7200900" cy="2782888"/>
        </p:xfrm>
        <a:graphic>
          <a:graphicData uri="http://schemas.openxmlformats.org/presentationml/2006/ole">
            <mc:AlternateContent xmlns:mc="http://schemas.openxmlformats.org/markup-compatibility/2006">
              <mc:Choice xmlns:v="urn:schemas-microsoft-com:vml" Requires="v">
                <p:oleObj spid="_x0000_s1132" name="Chart" r:id="rId4" imgW="8848662" imgH="3419519" progId="Excel.Chart.8">
                  <p:embed/>
                </p:oleObj>
              </mc:Choice>
              <mc:Fallback>
                <p:oleObj name="Chart" r:id="rId4" imgW="8848662" imgH="3419519"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2142"/>
                      <a:stretch>
                        <a:fillRect/>
                      </a:stretch>
                    </p:blipFill>
                    <p:spPr bwMode="auto">
                      <a:xfrm>
                        <a:off x="611188" y="1403350"/>
                        <a:ext cx="7200900" cy="278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0" name="Picture 6"/>
          <p:cNvPicPr>
            <a:picLocks noChangeAspect="1" noChangeArrowheads="1"/>
          </p:cNvPicPr>
          <p:nvPr/>
        </p:nvPicPr>
        <p:blipFill>
          <a:blip r:embed="rId6">
            <a:extLst>
              <a:ext uri="{28A0092B-C50C-407E-A947-70E740481C1C}">
                <a14:useLocalDpi xmlns:a14="http://schemas.microsoft.com/office/drawing/2010/main" val="0"/>
              </a:ext>
            </a:extLst>
          </a:blip>
          <a:srcRect l="31973" t="12779" r="16748" b="40875"/>
          <a:stretch>
            <a:fillRect/>
          </a:stretch>
        </p:blipFill>
        <p:spPr bwMode="auto">
          <a:xfrm>
            <a:off x="566738" y="4005064"/>
            <a:ext cx="2700337"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p:cNvPicPr>
            <a:picLocks noChangeAspect="1" noChangeArrowheads="1"/>
          </p:cNvPicPr>
          <p:nvPr/>
        </p:nvPicPr>
        <p:blipFill>
          <a:blip r:embed="rId7">
            <a:extLst>
              <a:ext uri="{28A0092B-C50C-407E-A947-70E740481C1C}">
                <a14:useLocalDpi xmlns:a14="http://schemas.microsoft.com/office/drawing/2010/main" val="0"/>
              </a:ext>
            </a:extLst>
          </a:blip>
          <a:srcRect l="16936" t="6931" r="374" b="23138"/>
          <a:stretch>
            <a:fillRect/>
          </a:stretch>
        </p:blipFill>
        <p:spPr bwMode="auto">
          <a:xfrm>
            <a:off x="566738" y="5328121"/>
            <a:ext cx="2700337"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11"/>
          <p:cNvSpPr txBox="1">
            <a:spLocks noChangeArrowheads="1"/>
          </p:cNvSpPr>
          <p:nvPr/>
        </p:nvSpPr>
        <p:spPr bwMode="auto">
          <a:xfrm>
            <a:off x="3222625" y="4194175"/>
            <a:ext cx="1079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en-US" sz="1600"/>
              <a:t>no sliding of stave </a:t>
            </a:r>
            <a:endParaRPr lang="en-US" altLang="en-US" sz="1600"/>
          </a:p>
        </p:txBody>
      </p:sp>
      <p:sp>
        <p:nvSpPr>
          <p:cNvPr id="4103" name="Text Box 12"/>
          <p:cNvSpPr txBox="1">
            <a:spLocks noChangeArrowheads="1"/>
          </p:cNvSpPr>
          <p:nvPr/>
        </p:nvSpPr>
        <p:spPr bwMode="auto">
          <a:xfrm>
            <a:off x="3267075" y="5589588"/>
            <a:ext cx="1530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en-US" sz="1600"/>
              <a:t>staves are allowed to slide</a:t>
            </a:r>
            <a:endParaRPr lang="en-US" altLang="en-US" sz="1600"/>
          </a:p>
        </p:txBody>
      </p:sp>
      <p:sp>
        <p:nvSpPr>
          <p:cNvPr id="4104" name="Text Box 14"/>
          <p:cNvSpPr txBox="1">
            <a:spLocks noChangeArrowheads="1"/>
          </p:cNvSpPr>
          <p:nvPr/>
        </p:nvSpPr>
        <p:spPr bwMode="auto">
          <a:xfrm>
            <a:off x="7272338" y="1898650"/>
            <a:ext cx="16652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en-US" sz="1400"/>
              <a:t>No sliding of stave (stave bonded to locking points)</a:t>
            </a:r>
            <a:endParaRPr lang="en-US" altLang="en-US" sz="1400"/>
          </a:p>
        </p:txBody>
      </p:sp>
      <p:sp>
        <p:nvSpPr>
          <p:cNvPr id="4105" name="Line 15"/>
          <p:cNvSpPr>
            <a:spLocks noChangeShapeType="1"/>
          </p:cNvSpPr>
          <p:nvPr/>
        </p:nvSpPr>
        <p:spPr bwMode="auto">
          <a:xfrm flipH="1" flipV="1">
            <a:off x="6777038" y="1943100"/>
            <a:ext cx="449262" cy="269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06" name="Line 16"/>
          <p:cNvSpPr>
            <a:spLocks noChangeShapeType="1"/>
          </p:cNvSpPr>
          <p:nvPr/>
        </p:nvSpPr>
        <p:spPr bwMode="auto">
          <a:xfrm flipV="1">
            <a:off x="6777038" y="1943100"/>
            <a:ext cx="450850"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07" name="Text Box 17"/>
          <p:cNvSpPr txBox="1">
            <a:spLocks noChangeArrowheads="1"/>
          </p:cNvSpPr>
          <p:nvPr/>
        </p:nvSpPr>
        <p:spPr bwMode="auto">
          <a:xfrm>
            <a:off x="6462713" y="2754313"/>
            <a:ext cx="2249487"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en-US" sz="1400"/>
              <a:t>Stave allowed to slide axially at locking points</a:t>
            </a:r>
            <a:endParaRPr lang="en-US" altLang="en-US" sz="1400"/>
          </a:p>
        </p:txBody>
      </p:sp>
      <p:sp>
        <p:nvSpPr>
          <p:cNvPr id="4108" name="Line 18"/>
          <p:cNvSpPr>
            <a:spLocks noChangeShapeType="1"/>
          </p:cNvSpPr>
          <p:nvPr/>
        </p:nvSpPr>
        <p:spPr bwMode="auto">
          <a:xfrm flipH="1" flipV="1">
            <a:off x="5967413" y="2708275"/>
            <a:ext cx="315912" cy="269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09" name="Line 19"/>
          <p:cNvSpPr>
            <a:spLocks noChangeShapeType="1"/>
          </p:cNvSpPr>
          <p:nvPr/>
        </p:nvSpPr>
        <p:spPr bwMode="auto">
          <a:xfrm>
            <a:off x="6283325" y="2978150"/>
            <a:ext cx="179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10" name="Text Box 20"/>
          <p:cNvSpPr txBox="1">
            <a:spLocks noChangeArrowheads="1"/>
          </p:cNvSpPr>
          <p:nvPr/>
        </p:nvSpPr>
        <p:spPr bwMode="auto">
          <a:xfrm>
            <a:off x="5157788" y="3382963"/>
            <a:ext cx="3149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en-US" sz="1400"/>
              <a:t>No staves, only stave weights added</a:t>
            </a:r>
            <a:endParaRPr lang="en-US" altLang="en-US" sz="1400"/>
          </a:p>
        </p:txBody>
      </p:sp>
      <p:sp>
        <p:nvSpPr>
          <p:cNvPr id="4111" name="Line 21"/>
          <p:cNvSpPr>
            <a:spLocks noChangeShapeType="1"/>
          </p:cNvSpPr>
          <p:nvPr/>
        </p:nvSpPr>
        <p:spPr bwMode="auto">
          <a:xfrm flipH="1" flipV="1">
            <a:off x="5021263" y="3249613"/>
            <a:ext cx="225425" cy="180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12" name="Text Box 22"/>
          <p:cNvSpPr txBox="1">
            <a:spLocks noChangeArrowheads="1"/>
          </p:cNvSpPr>
          <p:nvPr/>
        </p:nvSpPr>
        <p:spPr bwMode="auto">
          <a:xfrm>
            <a:off x="401552" y="1225937"/>
            <a:ext cx="83166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en-US" sz="1600" dirty="0" smtClean="0">
                <a:solidFill>
                  <a:schemeClr val="tx2"/>
                </a:solidFill>
              </a:rPr>
              <a:t>Deflection </a:t>
            </a:r>
            <a:r>
              <a:rPr lang="en-GB" altLang="en-US" sz="1600" dirty="0">
                <a:solidFill>
                  <a:schemeClr val="tx2"/>
                </a:solidFill>
              </a:rPr>
              <a:t>of the cylinder under various interface conditions</a:t>
            </a:r>
            <a:endParaRPr lang="en-US" altLang="en-US" sz="1600" dirty="0">
              <a:solidFill>
                <a:schemeClr val="tx2"/>
              </a:solidFill>
            </a:endParaRPr>
          </a:p>
        </p:txBody>
      </p:sp>
      <p:sp>
        <p:nvSpPr>
          <p:cNvPr id="4113" name="Text Box 26"/>
          <p:cNvSpPr txBox="1">
            <a:spLocks noChangeArrowheads="1"/>
          </p:cNvSpPr>
          <p:nvPr/>
        </p:nvSpPr>
        <p:spPr bwMode="auto">
          <a:xfrm>
            <a:off x="4481513" y="4238625"/>
            <a:ext cx="436562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en-US" sz="2000" dirty="0">
                <a:solidFill>
                  <a:schemeClr val="tx2"/>
                </a:solidFill>
                <a:latin typeface="+mn-lt"/>
              </a:rPr>
              <a:t>Cylinder deflection more than halved when stave is bonded to the locks (no thermal movement);</a:t>
            </a:r>
          </a:p>
          <a:p>
            <a:pPr eaLnBrk="1" hangingPunct="1">
              <a:spcBef>
                <a:spcPct val="50000"/>
              </a:spcBef>
            </a:pPr>
            <a:r>
              <a:rPr lang="en-GB" altLang="en-US" sz="2000" dirty="0">
                <a:solidFill>
                  <a:schemeClr val="tx2"/>
                </a:solidFill>
                <a:latin typeface="+mn-lt"/>
              </a:rPr>
              <a:t>However, if stave is allowed to slide at locking points, change in cylinder deflection is insignificant compared with one that has no stave attached.</a:t>
            </a:r>
            <a:endParaRPr lang="en-US" altLang="en-US" sz="2000" dirty="0">
              <a:solidFill>
                <a:schemeClr val="tx2"/>
              </a:solidFill>
              <a:latin typeface="+mn-lt"/>
            </a:endParaRPr>
          </a:p>
        </p:txBody>
      </p:sp>
      <p:sp>
        <p:nvSpPr>
          <p:cNvPr id="4114" name="Text Box 27"/>
          <p:cNvSpPr txBox="1">
            <a:spLocks noChangeArrowheads="1"/>
          </p:cNvSpPr>
          <p:nvPr/>
        </p:nvSpPr>
        <p:spPr bwMode="auto">
          <a:xfrm>
            <a:off x="611188" y="4005064"/>
            <a:ext cx="1435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n-US"/>
              <a:t>δ</a:t>
            </a:r>
            <a:r>
              <a:rPr lang="el-GR" altLang="en-US" baseline="-25000"/>
              <a:t>max</a:t>
            </a:r>
            <a:r>
              <a:rPr lang="en-GB" altLang="en-US"/>
              <a:t> = 11</a:t>
            </a:r>
            <a:r>
              <a:rPr lang="el-GR" altLang="en-US"/>
              <a:t>μ</a:t>
            </a:r>
            <a:r>
              <a:rPr lang="en-GB" altLang="en-US"/>
              <a:t>m</a:t>
            </a:r>
            <a:endParaRPr lang="el-GR" altLang="en-US"/>
          </a:p>
        </p:txBody>
      </p:sp>
      <p:sp>
        <p:nvSpPr>
          <p:cNvPr id="4115" name="Text Box 28"/>
          <p:cNvSpPr txBox="1">
            <a:spLocks noChangeArrowheads="1"/>
          </p:cNvSpPr>
          <p:nvPr/>
        </p:nvSpPr>
        <p:spPr bwMode="auto">
          <a:xfrm>
            <a:off x="522288" y="5589588"/>
            <a:ext cx="1435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n-US"/>
              <a:t>δ</a:t>
            </a:r>
            <a:r>
              <a:rPr lang="el-GR" altLang="en-US" baseline="-25000"/>
              <a:t>max</a:t>
            </a:r>
            <a:r>
              <a:rPr lang="en-GB" altLang="en-US"/>
              <a:t> = 29</a:t>
            </a:r>
            <a:r>
              <a:rPr lang="el-GR" altLang="en-US"/>
              <a:t>μ</a:t>
            </a:r>
            <a:r>
              <a:rPr lang="en-GB" altLang="en-US"/>
              <a:t>m</a:t>
            </a:r>
            <a:endParaRPr lang="el-GR" altLang="en-US"/>
          </a:p>
        </p:txBody>
      </p:sp>
      <p:sp>
        <p:nvSpPr>
          <p:cNvPr id="2" name="Date Placeholder 1"/>
          <p:cNvSpPr>
            <a:spLocks noGrp="1"/>
          </p:cNvSpPr>
          <p:nvPr>
            <p:ph type="dt" sz="half" idx="10"/>
          </p:nvPr>
        </p:nvSpPr>
        <p:spPr/>
        <p:txBody>
          <a:bodyPr/>
          <a:lstStyle/>
          <a:p>
            <a:r>
              <a:rPr lang="en-GB" smtClean="0"/>
              <a:t>25/07/2014</a:t>
            </a:r>
            <a:endParaRPr lang="en-GB"/>
          </a:p>
        </p:txBody>
      </p:sp>
      <p:sp>
        <p:nvSpPr>
          <p:cNvPr id="21" name="Text Box 22"/>
          <p:cNvSpPr txBox="1">
            <a:spLocks noChangeArrowheads="1"/>
          </p:cNvSpPr>
          <p:nvPr/>
        </p:nvSpPr>
        <p:spPr bwMode="auto">
          <a:xfrm>
            <a:off x="395537" y="414338"/>
            <a:ext cx="83166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en-US" sz="2800" dirty="0" smtClean="0">
                <a:solidFill>
                  <a:schemeClr val="tx2"/>
                </a:solidFill>
              </a:rPr>
              <a:t>FEA static loading results</a:t>
            </a:r>
            <a:endParaRPr lang="en-US" altLang="en-US" sz="2800" dirty="0">
              <a:solidFill>
                <a:schemeClr val="tx2"/>
              </a:solidFill>
            </a:endParaRPr>
          </a:p>
        </p:txBody>
      </p:sp>
      <p:pic>
        <p:nvPicPr>
          <p:cNvPr id="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611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827B11D-5315-4FAB-9FD3-3C26BA9DF5D1}" type="slidenum">
              <a:rPr lang="en-GB" altLang="en-US">
                <a:solidFill>
                  <a:schemeClr val="accent2"/>
                </a:solidFill>
              </a:rPr>
              <a:pPr eaLnBrk="1" hangingPunct="1"/>
              <a:t>39</a:t>
            </a:fld>
            <a:endParaRPr lang="en-GB" altLang="en-US">
              <a:solidFill>
                <a:schemeClr val="accent2"/>
              </a:solidFill>
            </a:endParaRPr>
          </a:p>
        </p:txBody>
      </p:sp>
      <p:sp>
        <p:nvSpPr>
          <p:cNvPr id="2" name="Date Placeholder 1"/>
          <p:cNvSpPr>
            <a:spLocks noGrp="1"/>
          </p:cNvSpPr>
          <p:nvPr>
            <p:ph type="dt" sz="half" idx="10"/>
          </p:nvPr>
        </p:nvSpPr>
        <p:spPr/>
        <p:txBody>
          <a:bodyPr/>
          <a:lstStyle/>
          <a:p>
            <a:r>
              <a:rPr lang="en-GB" smtClean="0"/>
              <a:t>25/07/2014</a:t>
            </a:r>
            <a:endParaRPr lang="en-GB"/>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90434"/>
            <a:ext cx="7008340" cy="2533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 Box 22"/>
          <p:cNvSpPr txBox="1">
            <a:spLocks noChangeArrowheads="1"/>
          </p:cNvSpPr>
          <p:nvPr/>
        </p:nvSpPr>
        <p:spPr bwMode="auto">
          <a:xfrm>
            <a:off x="395537" y="414338"/>
            <a:ext cx="83166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en-US" sz="3200" dirty="0" smtClean="0">
                <a:solidFill>
                  <a:schemeClr val="tx2"/>
                </a:solidFill>
              </a:rPr>
              <a:t>Modal analysis results</a:t>
            </a:r>
            <a:endParaRPr lang="en-US" altLang="en-US" sz="3200" dirty="0">
              <a:solidFill>
                <a:schemeClr val="tx2"/>
              </a:solidFill>
            </a:endParaRP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14" y="3861048"/>
            <a:ext cx="3775594" cy="244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65930" y="3723675"/>
            <a:ext cx="4864461" cy="2862322"/>
          </a:xfrm>
          <a:prstGeom prst="rect">
            <a:avLst/>
          </a:prstGeom>
        </p:spPr>
        <p:txBody>
          <a:bodyPr wrap="square">
            <a:spAutoFit/>
          </a:bodyPr>
          <a:lstStyle/>
          <a:p>
            <a:pPr>
              <a:spcBef>
                <a:spcPct val="50000"/>
              </a:spcBef>
            </a:pPr>
            <a:r>
              <a:rPr lang="en-GB" altLang="en-US" sz="2000" dirty="0">
                <a:solidFill>
                  <a:schemeClr val="tx2"/>
                </a:solidFill>
              </a:rPr>
              <a:t>The 1</a:t>
            </a:r>
            <a:r>
              <a:rPr lang="en-GB" altLang="en-US" sz="2000" baseline="30000" dirty="0">
                <a:solidFill>
                  <a:schemeClr val="tx2"/>
                </a:solidFill>
              </a:rPr>
              <a:t>st</a:t>
            </a:r>
            <a:r>
              <a:rPr lang="en-GB" altLang="en-US" sz="2000" dirty="0">
                <a:solidFill>
                  <a:schemeClr val="tx2"/>
                </a:solidFill>
              </a:rPr>
              <a:t> frequency changes from 39 Hz with a 0.5 mm thick cylinder to 53 Hz with a 2mm thick cylinder. </a:t>
            </a:r>
            <a:endParaRPr lang="en-GB" altLang="en-US" sz="2000" dirty="0" smtClean="0">
              <a:solidFill>
                <a:schemeClr val="tx2"/>
              </a:solidFill>
            </a:endParaRPr>
          </a:p>
          <a:p>
            <a:pPr>
              <a:spcBef>
                <a:spcPct val="50000"/>
              </a:spcBef>
            </a:pPr>
            <a:r>
              <a:rPr lang="en-GB" altLang="en-US" sz="2000" dirty="0">
                <a:solidFill>
                  <a:schemeClr val="tx2"/>
                </a:solidFill>
              </a:rPr>
              <a:t>When cylinder thickness increases by 4 fold, the frequency increases by less than ¼ </a:t>
            </a:r>
          </a:p>
          <a:p>
            <a:pPr>
              <a:spcBef>
                <a:spcPct val="50000"/>
              </a:spcBef>
            </a:pPr>
            <a:r>
              <a:rPr lang="en-GB" altLang="en-US" sz="2000" dirty="0">
                <a:solidFill>
                  <a:schemeClr val="tx2"/>
                </a:solidFill>
              </a:rPr>
              <a:t>However, in the static analysis, an increase in cylinder thickness by 2 would reduce the deflection by nearly </a:t>
            </a:r>
            <a:r>
              <a:rPr lang="en-GB" altLang="en-US" sz="2000" dirty="0" smtClean="0">
                <a:solidFill>
                  <a:schemeClr val="tx2"/>
                </a:solidFill>
              </a:rPr>
              <a:t>½.</a:t>
            </a: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436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GB" sz="4000" dirty="0" smtClean="0">
                <a:solidFill>
                  <a:schemeClr val="tx2"/>
                </a:solidFill>
              </a:rPr>
              <a:t>Engineers Group</a:t>
            </a:r>
            <a:endParaRPr lang="en-GB" sz="4000" dirty="0">
              <a:solidFill>
                <a:schemeClr val="tx2"/>
              </a:solidFill>
            </a:endParaRPr>
          </a:p>
        </p:txBody>
      </p:sp>
      <p:sp>
        <p:nvSpPr>
          <p:cNvPr id="4" name="Rectangle 3"/>
          <p:cNvSpPr/>
          <p:nvPr/>
        </p:nvSpPr>
        <p:spPr>
          <a:xfrm>
            <a:off x="467544" y="1484784"/>
            <a:ext cx="8136904" cy="2677656"/>
          </a:xfrm>
          <a:prstGeom prst="rect">
            <a:avLst/>
          </a:prstGeom>
        </p:spPr>
        <p:txBody>
          <a:bodyPr wrap="square">
            <a:spAutoFit/>
          </a:bodyPr>
          <a:lstStyle/>
          <a:p>
            <a:r>
              <a:rPr lang="en-GB" sz="2400" dirty="0" smtClean="0">
                <a:solidFill>
                  <a:schemeClr val="tx2"/>
                </a:solidFill>
              </a:rPr>
              <a:t>The Engineers Group is a group that consists of Mechanical design office and Central Electronics Group. It provides service to all </a:t>
            </a:r>
            <a:r>
              <a:rPr lang="en-GB" sz="2400" dirty="0">
                <a:solidFill>
                  <a:schemeClr val="tx2"/>
                </a:solidFill>
              </a:rPr>
              <a:t>the </a:t>
            </a:r>
            <a:r>
              <a:rPr lang="en-GB" sz="2400" dirty="0" smtClean="0">
                <a:solidFill>
                  <a:schemeClr val="tx2"/>
                </a:solidFill>
              </a:rPr>
              <a:t>sub-departments </a:t>
            </a:r>
            <a:r>
              <a:rPr lang="en-GB" sz="2400" dirty="0">
                <a:solidFill>
                  <a:schemeClr val="tx2"/>
                </a:solidFill>
              </a:rPr>
              <a:t>with the exception of the Theory group</a:t>
            </a:r>
            <a:r>
              <a:rPr lang="en-GB" sz="2400" dirty="0" smtClean="0">
                <a:solidFill>
                  <a:schemeClr val="tx2"/>
                </a:solidFill>
              </a:rPr>
              <a:t>.</a:t>
            </a:r>
            <a:r>
              <a:rPr lang="en-GB" sz="2400" dirty="0">
                <a:solidFill>
                  <a:prstClr val="black"/>
                </a:solidFill>
              </a:rPr>
              <a:t> </a:t>
            </a:r>
            <a:r>
              <a:rPr lang="en-GB" sz="2400" dirty="0">
                <a:solidFill>
                  <a:schemeClr val="tx2"/>
                </a:solidFill>
              </a:rPr>
              <a:t>Even then, we build the 3-D models of some complex shapes that for this group using our 3-D printer</a:t>
            </a:r>
            <a:r>
              <a:rPr lang="en-GB" sz="2400" dirty="0" smtClean="0">
                <a:solidFill>
                  <a:schemeClr val="tx2"/>
                </a:solidFill>
              </a:rPr>
              <a:t>.</a:t>
            </a:r>
          </a:p>
          <a:p>
            <a:endParaRPr lang="en-GB" sz="2400" dirty="0">
              <a:solidFill>
                <a:schemeClr val="tx2"/>
              </a:solidFill>
            </a:endParaRPr>
          </a:p>
          <a:p>
            <a:endParaRPr lang="en-GB" sz="2400" dirty="0" smtClean="0">
              <a:solidFill>
                <a:schemeClr val="tx2"/>
              </a:solidFill>
            </a:endParaRPr>
          </a:p>
        </p:txBody>
      </p:sp>
      <p:sp>
        <p:nvSpPr>
          <p:cNvPr id="5" name="Slide Number Placeholder 4"/>
          <p:cNvSpPr>
            <a:spLocks noGrp="1"/>
          </p:cNvSpPr>
          <p:nvPr>
            <p:ph type="sldNum" sz="quarter" idx="12"/>
          </p:nvPr>
        </p:nvSpPr>
        <p:spPr/>
        <p:txBody>
          <a:bodyPr/>
          <a:lstStyle/>
          <a:p>
            <a:fld id="{105BAEEE-B1BA-459E-ADF7-1D0C493AE7B9}" type="slidenum">
              <a:rPr lang="en-GB" smtClean="0"/>
              <a:t>4</a:t>
            </a:fld>
            <a:endParaRPr lang="en-GB"/>
          </a:p>
        </p:txBody>
      </p:sp>
      <p:grpSp>
        <p:nvGrpSpPr>
          <p:cNvPr id="20" name="Group 19"/>
          <p:cNvGrpSpPr/>
          <p:nvPr/>
        </p:nvGrpSpPr>
        <p:grpSpPr>
          <a:xfrm>
            <a:off x="97280" y="4221088"/>
            <a:ext cx="9227248" cy="2176756"/>
            <a:chOff x="111167" y="3208154"/>
            <a:chExt cx="9332048" cy="2176756"/>
          </a:xfrm>
        </p:grpSpPr>
        <p:grpSp>
          <p:nvGrpSpPr>
            <p:cNvPr id="19" name="Group 18"/>
            <p:cNvGrpSpPr/>
            <p:nvPr/>
          </p:nvGrpSpPr>
          <p:grpSpPr>
            <a:xfrm>
              <a:off x="1982086" y="3388709"/>
              <a:ext cx="2185268" cy="1799702"/>
              <a:chOff x="1982086" y="3388709"/>
              <a:chExt cx="2185268" cy="1799702"/>
            </a:xfrm>
          </p:grpSpPr>
          <p:pic>
            <p:nvPicPr>
              <p:cNvPr id="10" name="Picture 4" descr="U:\DO_DWGS\3D printer\Part pictures\Icosahedron mod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7548" y="3388709"/>
                <a:ext cx="1914345" cy="14357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82086" y="4849857"/>
                <a:ext cx="2185268" cy="338554"/>
              </a:xfrm>
              <a:prstGeom prst="rect">
                <a:avLst/>
              </a:prstGeom>
              <a:noFill/>
            </p:spPr>
            <p:txBody>
              <a:bodyPr wrap="square" rtlCol="0">
                <a:spAutoFit/>
              </a:bodyPr>
              <a:lstStyle/>
              <a:p>
                <a:r>
                  <a:rPr lang="en-GB" sz="1600" dirty="0" smtClean="0"/>
                  <a:t>The Icosahedron model</a:t>
                </a:r>
                <a:endParaRPr lang="en-GB" sz="1600" dirty="0"/>
              </a:p>
            </p:txBody>
          </p:sp>
        </p:grpSp>
        <p:grpSp>
          <p:nvGrpSpPr>
            <p:cNvPr id="18" name="Group 17"/>
            <p:cNvGrpSpPr/>
            <p:nvPr/>
          </p:nvGrpSpPr>
          <p:grpSpPr>
            <a:xfrm>
              <a:off x="4077966" y="3208154"/>
              <a:ext cx="2654273" cy="2176756"/>
              <a:chOff x="5179925" y="544287"/>
              <a:chExt cx="3048668" cy="2632206"/>
            </a:xfrm>
          </p:grpSpPr>
          <p:pic>
            <p:nvPicPr>
              <p:cNvPr id="9" name="Picture 3" descr="C:\Users\lau\AppData\Local\Microsoft\Windows\Temporary Internet Files\Content.Outlook\U6QP2V8O\Molecular mot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9926" y="544287"/>
                <a:ext cx="2858169" cy="21436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79925" y="2767102"/>
                <a:ext cx="3048668" cy="409391"/>
              </a:xfrm>
              <a:prstGeom prst="rect">
                <a:avLst/>
              </a:prstGeom>
              <a:noFill/>
            </p:spPr>
            <p:txBody>
              <a:bodyPr wrap="square" rtlCol="0">
                <a:spAutoFit/>
              </a:bodyPr>
              <a:lstStyle/>
              <a:p>
                <a:r>
                  <a:rPr lang="en-GB" sz="1600" dirty="0" smtClean="0"/>
                  <a:t>The Molecular motor model</a:t>
                </a:r>
                <a:endParaRPr lang="en-GB" sz="1600" dirty="0"/>
              </a:p>
            </p:txBody>
          </p:sp>
        </p:grpSp>
        <p:grpSp>
          <p:nvGrpSpPr>
            <p:cNvPr id="3" name="Group 2"/>
            <p:cNvGrpSpPr/>
            <p:nvPr/>
          </p:nvGrpSpPr>
          <p:grpSpPr>
            <a:xfrm>
              <a:off x="111167" y="3369177"/>
              <a:ext cx="2613992" cy="1800768"/>
              <a:chOff x="1026608" y="1962395"/>
              <a:chExt cx="2613992" cy="1730895"/>
            </a:xfrm>
          </p:grpSpPr>
          <p:pic>
            <p:nvPicPr>
              <p:cNvPr id="8" name="Picture 2" descr="C:\Users\lau\AppData\Local\Microsoft\Windows\Temporary Internet Files\Content.Outlook\U6QP2V8O\RS1 protein model finish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400" y="1962395"/>
                <a:ext cx="1934718" cy="14510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26608" y="3367873"/>
                <a:ext cx="2613992" cy="325417"/>
              </a:xfrm>
              <a:prstGeom prst="rect">
                <a:avLst/>
              </a:prstGeom>
              <a:noFill/>
            </p:spPr>
            <p:txBody>
              <a:bodyPr wrap="square" rtlCol="0">
                <a:spAutoFit/>
              </a:bodyPr>
              <a:lstStyle/>
              <a:p>
                <a:r>
                  <a:rPr lang="en-GB" sz="1600" dirty="0" smtClean="0"/>
                  <a:t>The Protein model</a:t>
                </a:r>
                <a:endParaRPr lang="en-GB" sz="1600" dirty="0"/>
              </a:p>
            </p:txBody>
          </p:sp>
        </p:grpSp>
        <p:grpSp>
          <p:nvGrpSpPr>
            <p:cNvPr id="7" name="Group 6"/>
            <p:cNvGrpSpPr/>
            <p:nvPr/>
          </p:nvGrpSpPr>
          <p:grpSpPr>
            <a:xfrm>
              <a:off x="6588224" y="3209433"/>
              <a:ext cx="2854991" cy="2144699"/>
              <a:chOff x="5183104" y="4159497"/>
              <a:chExt cx="2854991" cy="2144699"/>
            </a:xfrm>
          </p:grpSpPr>
          <p:pic>
            <p:nvPicPr>
              <p:cNvPr id="14" name="Picture 5" descr="U:\DO_DWGS\3D printer\Part pictures\DNA tetrahedron reveal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3104" y="4159497"/>
                <a:ext cx="2392418" cy="17943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183104" y="5965642"/>
                <a:ext cx="2854991" cy="338554"/>
              </a:xfrm>
              <a:prstGeom prst="rect">
                <a:avLst/>
              </a:prstGeom>
              <a:noFill/>
            </p:spPr>
            <p:txBody>
              <a:bodyPr wrap="square" rtlCol="0">
                <a:spAutoFit/>
              </a:bodyPr>
              <a:lstStyle/>
              <a:p>
                <a:r>
                  <a:rPr lang="en-GB" sz="1600" dirty="0" smtClean="0"/>
                  <a:t>The DNA tetrahedron model</a:t>
                </a:r>
                <a:endParaRPr lang="en-GB" sz="1600" dirty="0"/>
              </a:p>
            </p:txBody>
          </p:sp>
        </p:grpSp>
      </p:grpSp>
      <p:sp>
        <p:nvSpPr>
          <p:cNvPr id="17" name="Date Placeholder 6"/>
          <p:cNvSpPr txBox="1">
            <a:spLocks/>
          </p:cNvSpPr>
          <p:nvPr/>
        </p:nvSpPr>
        <p:spPr>
          <a:xfrm>
            <a:off x="350799" y="6496959"/>
            <a:ext cx="1637279" cy="2399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25/07/2014</a:t>
            </a:r>
            <a:endParaRPr lang="en-GB" dirty="0"/>
          </a:p>
        </p:txBody>
      </p:sp>
      <p:sp>
        <p:nvSpPr>
          <p:cNvPr id="23" name="TextBox 22"/>
          <p:cNvSpPr txBox="1"/>
          <p:nvPr/>
        </p:nvSpPr>
        <p:spPr>
          <a:xfrm>
            <a:off x="440903" y="3501008"/>
            <a:ext cx="8538427" cy="461665"/>
          </a:xfrm>
          <a:prstGeom prst="rect">
            <a:avLst/>
          </a:prstGeom>
          <a:noFill/>
        </p:spPr>
        <p:txBody>
          <a:bodyPr wrap="square" rtlCol="0">
            <a:spAutoFit/>
          </a:bodyPr>
          <a:lstStyle/>
          <a:p>
            <a:r>
              <a:rPr lang="en-GB" sz="2400" dirty="0" smtClean="0">
                <a:solidFill>
                  <a:schemeClr val="tx2"/>
                </a:solidFill>
              </a:rPr>
              <a:t>Here are some complex model made possible with a 3D printer…</a:t>
            </a:r>
            <a:endParaRPr lang="en-GB" sz="2400" dirty="0">
              <a:solidFill>
                <a:schemeClr val="tx2"/>
              </a:solidFill>
            </a:endParaRPr>
          </a:p>
        </p:txBody>
      </p:sp>
    </p:spTree>
    <p:extLst>
      <p:ext uri="{BB962C8B-B14F-4D97-AF65-F5344CB8AC3E}">
        <p14:creationId xmlns:p14="http://schemas.microsoft.com/office/powerpoint/2010/main" val="3669232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GB" sz="3600" dirty="0">
                <a:solidFill>
                  <a:schemeClr val="tx2"/>
                </a:solidFill>
              </a:rPr>
              <a:t>The challenge of designing an effective “Global Structure</a:t>
            </a:r>
            <a:r>
              <a:rPr lang="en-GB" sz="3600" dirty="0" smtClean="0">
                <a:solidFill>
                  <a:schemeClr val="tx2"/>
                </a:solidFill>
              </a:rPr>
              <a:t>”</a:t>
            </a:r>
            <a:endParaRPr lang="en-GB" sz="3600" dirty="0"/>
          </a:p>
        </p:txBody>
      </p:sp>
      <p:sp>
        <p:nvSpPr>
          <p:cNvPr id="3" name="Content Placeholder 2"/>
          <p:cNvSpPr>
            <a:spLocks noGrp="1"/>
          </p:cNvSpPr>
          <p:nvPr>
            <p:ph idx="1"/>
          </p:nvPr>
        </p:nvSpPr>
        <p:spPr>
          <a:xfrm>
            <a:off x="448090" y="1484784"/>
            <a:ext cx="8229600" cy="4525963"/>
          </a:xfrm>
        </p:spPr>
        <p:txBody>
          <a:bodyPr>
            <a:noAutofit/>
          </a:bodyPr>
          <a:lstStyle/>
          <a:p>
            <a:r>
              <a:rPr lang="en-GB" sz="2400" dirty="0">
                <a:solidFill>
                  <a:schemeClr val="tx2"/>
                </a:solidFill>
              </a:rPr>
              <a:t>The 3 pixel tubes and the 5 barrel cylinders are all “hung” concentrically and consecutively from the outer cylinder via a series of individual links; </a:t>
            </a:r>
            <a:endParaRPr lang="en-GB" sz="2400" dirty="0" smtClean="0">
              <a:solidFill>
                <a:schemeClr val="tx2"/>
              </a:solidFill>
            </a:endParaRPr>
          </a:p>
          <a:p>
            <a:pPr marL="0" indent="0">
              <a:buNone/>
            </a:pPr>
            <a:endParaRPr lang="en-GB" sz="500" dirty="0">
              <a:solidFill>
                <a:schemeClr val="tx2"/>
              </a:solidFill>
            </a:endParaRPr>
          </a:p>
          <a:p>
            <a:r>
              <a:rPr lang="en-GB" sz="2400" dirty="0">
                <a:solidFill>
                  <a:schemeClr val="tx2"/>
                </a:solidFill>
              </a:rPr>
              <a:t>This requirement allows the attachment or removal of the  links during the stave insertion or removal without disturbing other staves while maintaining the structural stability of the cylinders during the operation</a:t>
            </a:r>
            <a:r>
              <a:rPr lang="en-GB" sz="2400" dirty="0" smtClean="0">
                <a:solidFill>
                  <a:schemeClr val="tx2"/>
                </a:solidFill>
              </a:rPr>
              <a:t>;</a:t>
            </a:r>
          </a:p>
          <a:p>
            <a:pPr marL="0" indent="0">
              <a:buNone/>
            </a:pPr>
            <a:endParaRPr lang="en-GB" sz="500" dirty="0">
              <a:solidFill>
                <a:schemeClr val="tx2"/>
              </a:solidFill>
            </a:endParaRPr>
          </a:p>
          <a:p>
            <a:r>
              <a:rPr lang="en-GB" sz="2400" dirty="0">
                <a:solidFill>
                  <a:schemeClr val="tx2"/>
                </a:solidFill>
              </a:rPr>
              <a:t>The links need to be sufficiently strong in the radial direction of the cylinders to sustain the gravity load, and rigid enough to avoid low frequency vibration in the cylinder axial direction;</a:t>
            </a:r>
          </a:p>
          <a:p>
            <a:r>
              <a:rPr lang="en-GB" sz="2400" dirty="0">
                <a:solidFill>
                  <a:schemeClr val="tx2"/>
                </a:solidFill>
              </a:rPr>
              <a:t>However </a:t>
            </a:r>
            <a:r>
              <a:rPr lang="en-GB" sz="2400" dirty="0" smtClean="0">
                <a:solidFill>
                  <a:schemeClr val="tx2"/>
                </a:solidFill>
              </a:rPr>
              <a:t>……….</a:t>
            </a:r>
            <a:endParaRPr lang="en-GB" sz="2400"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396694F3-2543-485C-A7A2-B51004C72F2F}" type="slidenum">
              <a:rPr lang="en-GB" smtClean="0"/>
              <a:t>40</a:t>
            </a:fld>
            <a:endParaRPr lang="en-GB"/>
          </a:p>
        </p:txBody>
      </p:sp>
    </p:spTree>
    <p:extLst>
      <p:ext uri="{BB962C8B-B14F-4D97-AF65-F5344CB8AC3E}">
        <p14:creationId xmlns:p14="http://schemas.microsoft.com/office/powerpoint/2010/main" val="697710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25/07/2014</a:t>
            </a:r>
            <a:endParaRPr lang="en-GB"/>
          </a:p>
        </p:txBody>
      </p:sp>
      <p:sp>
        <p:nvSpPr>
          <p:cNvPr id="3" name="Slide Number Placeholder 2"/>
          <p:cNvSpPr>
            <a:spLocks noGrp="1"/>
          </p:cNvSpPr>
          <p:nvPr>
            <p:ph type="sldNum" sz="quarter" idx="12"/>
          </p:nvPr>
        </p:nvSpPr>
        <p:spPr/>
        <p:txBody>
          <a:bodyPr/>
          <a:lstStyle/>
          <a:p>
            <a:fld id="{396694F3-2543-485C-A7A2-B51004C72F2F}" type="slidenum">
              <a:rPr lang="en-GB" smtClean="0"/>
              <a:t>41</a:t>
            </a:fld>
            <a:endParaRPr lang="en-GB"/>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990"/>
          <a:stretch/>
        </p:blipFill>
        <p:spPr bwMode="auto">
          <a:xfrm>
            <a:off x="251520" y="1340768"/>
            <a:ext cx="6336704" cy="323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92080" y="1484784"/>
            <a:ext cx="1944216" cy="369332"/>
          </a:xfrm>
          <a:prstGeom prst="rect">
            <a:avLst/>
          </a:prstGeom>
          <a:noFill/>
        </p:spPr>
        <p:txBody>
          <a:bodyPr wrap="square" rtlCol="0">
            <a:spAutoFit/>
          </a:bodyPr>
          <a:lstStyle/>
          <a:p>
            <a:r>
              <a:rPr lang="en-GB" dirty="0" smtClean="0"/>
              <a:t>Staves</a:t>
            </a:r>
            <a:endParaRPr lang="en-GB" dirty="0"/>
          </a:p>
        </p:txBody>
      </p:sp>
      <p:sp>
        <p:nvSpPr>
          <p:cNvPr id="5" name="TextBox 4"/>
          <p:cNvSpPr txBox="1"/>
          <p:nvPr/>
        </p:nvSpPr>
        <p:spPr>
          <a:xfrm>
            <a:off x="6588224" y="4797152"/>
            <a:ext cx="1728192" cy="307777"/>
          </a:xfrm>
          <a:prstGeom prst="rect">
            <a:avLst/>
          </a:prstGeom>
          <a:noFill/>
        </p:spPr>
        <p:txBody>
          <a:bodyPr wrap="square" rtlCol="0">
            <a:spAutoFit/>
          </a:bodyPr>
          <a:lstStyle/>
          <a:p>
            <a:r>
              <a:rPr lang="en-GB" sz="1400" dirty="0" smtClean="0"/>
              <a:t>Cylinder 5</a:t>
            </a:r>
            <a:endParaRPr lang="en-GB" sz="1400" dirty="0"/>
          </a:p>
        </p:txBody>
      </p:sp>
      <p:sp>
        <p:nvSpPr>
          <p:cNvPr id="6" name="TextBox 5"/>
          <p:cNvSpPr txBox="1"/>
          <p:nvPr/>
        </p:nvSpPr>
        <p:spPr>
          <a:xfrm>
            <a:off x="6588224" y="3068960"/>
            <a:ext cx="1872208" cy="307777"/>
          </a:xfrm>
          <a:prstGeom prst="rect">
            <a:avLst/>
          </a:prstGeom>
          <a:noFill/>
        </p:spPr>
        <p:txBody>
          <a:bodyPr wrap="square" rtlCol="0">
            <a:spAutoFit/>
          </a:bodyPr>
          <a:lstStyle/>
          <a:p>
            <a:r>
              <a:rPr lang="en-GB" sz="1400" dirty="0" smtClean="0"/>
              <a:t>Cylinder 5 flange face</a:t>
            </a:r>
            <a:endParaRPr lang="en-GB" sz="1400" dirty="0"/>
          </a:p>
        </p:txBody>
      </p:sp>
      <p:sp>
        <p:nvSpPr>
          <p:cNvPr id="8" name="TextBox 7"/>
          <p:cNvSpPr txBox="1"/>
          <p:nvPr/>
        </p:nvSpPr>
        <p:spPr>
          <a:xfrm>
            <a:off x="5652120" y="5085184"/>
            <a:ext cx="1728192" cy="307777"/>
          </a:xfrm>
          <a:prstGeom prst="rect">
            <a:avLst/>
          </a:prstGeom>
          <a:noFill/>
        </p:spPr>
        <p:txBody>
          <a:bodyPr wrap="square" rtlCol="0">
            <a:spAutoFit/>
          </a:bodyPr>
          <a:lstStyle/>
          <a:p>
            <a:r>
              <a:rPr lang="en-GB" sz="1400" dirty="0" smtClean="0"/>
              <a:t>Cylinder 4</a:t>
            </a:r>
            <a:endParaRPr lang="en-GB" sz="1400" dirty="0"/>
          </a:p>
        </p:txBody>
      </p:sp>
      <p:sp>
        <p:nvSpPr>
          <p:cNvPr id="9" name="TextBox 8"/>
          <p:cNvSpPr txBox="1"/>
          <p:nvPr/>
        </p:nvSpPr>
        <p:spPr>
          <a:xfrm>
            <a:off x="5220072" y="5733256"/>
            <a:ext cx="1872208" cy="307777"/>
          </a:xfrm>
          <a:prstGeom prst="rect">
            <a:avLst/>
          </a:prstGeom>
          <a:noFill/>
        </p:spPr>
        <p:txBody>
          <a:bodyPr wrap="square" rtlCol="0">
            <a:spAutoFit/>
          </a:bodyPr>
          <a:lstStyle/>
          <a:p>
            <a:r>
              <a:rPr lang="en-GB" sz="1400" dirty="0" smtClean="0"/>
              <a:t>Cylinder 4 flange face</a:t>
            </a:r>
            <a:endParaRPr lang="en-GB" sz="1400" dirty="0"/>
          </a:p>
        </p:txBody>
      </p:sp>
      <p:sp>
        <p:nvSpPr>
          <p:cNvPr id="19" name="TextBox 18"/>
          <p:cNvSpPr txBox="1"/>
          <p:nvPr/>
        </p:nvSpPr>
        <p:spPr>
          <a:xfrm>
            <a:off x="1187624" y="5085184"/>
            <a:ext cx="1728192" cy="307777"/>
          </a:xfrm>
          <a:prstGeom prst="rect">
            <a:avLst/>
          </a:prstGeom>
          <a:noFill/>
        </p:spPr>
        <p:txBody>
          <a:bodyPr wrap="square" rtlCol="0">
            <a:spAutoFit/>
          </a:bodyPr>
          <a:lstStyle/>
          <a:p>
            <a:r>
              <a:rPr lang="en-GB" sz="1400" dirty="0" smtClean="0"/>
              <a:t>Cylinder 3</a:t>
            </a:r>
            <a:endParaRPr lang="en-GB" sz="1400" dirty="0"/>
          </a:p>
        </p:txBody>
      </p:sp>
      <p:sp>
        <p:nvSpPr>
          <p:cNvPr id="20" name="TextBox 19"/>
          <p:cNvSpPr txBox="1"/>
          <p:nvPr/>
        </p:nvSpPr>
        <p:spPr>
          <a:xfrm>
            <a:off x="1547664" y="4797152"/>
            <a:ext cx="1872208" cy="307777"/>
          </a:xfrm>
          <a:prstGeom prst="rect">
            <a:avLst/>
          </a:prstGeom>
          <a:noFill/>
        </p:spPr>
        <p:txBody>
          <a:bodyPr wrap="square" rtlCol="0">
            <a:spAutoFit/>
          </a:bodyPr>
          <a:lstStyle/>
          <a:p>
            <a:r>
              <a:rPr lang="en-GB" sz="1400" dirty="0" smtClean="0"/>
              <a:t>Cylinder 3 flange face</a:t>
            </a:r>
            <a:endParaRPr lang="en-GB" sz="1400" dirty="0"/>
          </a:p>
        </p:txBody>
      </p:sp>
      <p:sp>
        <p:nvSpPr>
          <p:cNvPr id="21" name="TextBox 20"/>
          <p:cNvSpPr txBox="1"/>
          <p:nvPr/>
        </p:nvSpPr>
        <p:spPr>
          <a:xfrm>
            <a:off x="3528392" y="5085184"/>
            <a:ext cx="1728192" cy="307777"/>
          </a:xfrm>
          <a:prstGeom prst="rect">
            <a:avLst/>
          </a:prstGeom>
          <a:noFill/>
        </p:spPr>
        <p:txBody>
          <a:bodyPr wrap="square" rtlCol="0">
            <a:spAutoFit/>
          </a:bodyPr>
          <a:lstStyle/>
          <a:p>
            <a:r>
              <a:rPr lang="en-GB" sz="1400" dirty="0" smtClean="0"/>
              <a:t>Cylinder 2</a:t>
            </a:r>
            <a:endParaRPr lang="en-GB" sz="1400" dirty="0"/>
          </a:p>
        </p:txBody>
      </p:sp>
      <p:sp>
        <p:nvSpPr>
          <p:cNvPr id="22" name="TextBox 21"/>
          <p:cNvSpPr txBox="1"/>
          <p:nvPr/>
        </p:nvSpPr>
        <p:spPr>
          <a:xfrm>
            <a:off x="3491880" y="5301208"/>
            <a:ext cx="1872208" cy="307777"/>
          </a:xfrm>
          <a:prstGeom prst="rect">
            <a:avLst/>
          </a:prstGeom>
          <a:noFill/>
        </p:spPr>
        <p:txBody>
          <a:bodyPr wrap="square" rtlCol="0">
            <a:spAutoFit/>
          </a:bodyPr>
          <a:lstStyle/>
          <a:p>
            <a:r>
              <a:rPr lang="en-GB" sz="1400" dirty="0" smtClean="0"/>
              <a:t>Cylinder 2 flange face</a:t>
            </a:r>
            <a:endParaRPr lang="en-GB" sz="1400" dirty="0"/>
          </a:p>
        </p:txBody>
      </p:sp>
      <p:cxnSp>
        <p:nvCxnSpPr>
          <p:cNvPr id="23" name="Straight Arrow Connector 22"/>
          <p:cNvCxnSpPr/>
          <p:nvPr/>
        </p:nvCxnSpPr>
        <p:spPr>
          <a:xfrm flipV="1">
            <a:off x="3923928" y="4293096"/>
            <a:ext cx="576064"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499992" y="4509120"/>
            <a:ext cx="288032"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1115616" y="4221088"/>
            <a:ext cx="288032"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1331640" y="4077072"/>
            <a:ext cx="50405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48" name="Straight Arrow Connector 2047"/>
          <p:cNvCxnSpPr/>
          <p:nvPr/>
        </p:nvCxnSpPr>
        <p:spPr>
          <a:xfrm flipH="1" flipV="1">
            <a:off x="5652120" y="4581128"/>
            <a:ext cx="216024"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51" name="Straight Arrow Connector 2050"/>
          <p:cNvCxnSpPr/>
          <p:nvPr/>
        </p:nvCxnSpPr>
        <p:spPr>
          <a:xfrm flipH="1" flipV="1">
            <a:off x="5364088" y="4293096"/>
            <a:ext cx="288032" cy="1512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53" name="Straight Arrow Connector 2052"/>
          <p:cNvCxnSpPr>
            <a:stCxn id="5" idx="1"/>
          </p:cNvCxnSpPr>
          <p:nvPr/>
        </p:nvCxnSpPr>
        <p:spPr>
          <a:xfrm flipH="1" flipV="1">
            <a:off x="6444208" y="4581128"/>
            <a:ext cx="144016" cy="369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55" name="Straight Arrow Connector 2054"/>
          <p:cNvCxnSpPr>
            <a:stCxn id="6" idx="1"/>
          </p:cNvCxnSpPr>
          <p:nvPr/>
        </p:nvCxnSpPr>
        <p:spPr>
          <a:xfrm flipH="1">
            <a:off x="5724128" y="3222849"/>
            <a:ext cx="864096" cy="206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57" name="Straight Arrow Connector 2056"/>
          <p:cNvCxnSpPr/>
          <p:nvPr/>
        </p:nvCxnSpPr>
        <p:spPr>
          <a:xfrm flipH="1">
            <a:off x="5004048" y="1772816"/>
            <a:ext cx="6480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58" name="TextBox 2057"/>
          <p:cNvSpPr txBox="1"/>
          <p:nvPr/>
        </p:nvSpPr>
        <p:spPr>
          <a:xfrm>
            <a:off x="539552" y="548680"/>
            <a:ext cx="8352928" cy="523220"/>
          </a:xfrm>
          <a:prstGeom prst="rect">
            <a:avLst/>
          </a:prstGeom>
          <a:noFill/>
        </p:spPr>
        <p:txBody>
          <a:bodyPr wrap="square" rtlCol="0">
            <a:spAutoFit/>
          </a:bodyPr>
          <a:lstStyle/>
          <a:p>
            <a:r>
              <a:rPr lang="en-GB" sz="2800" dirty="0" smtClean="0">
                <a:solidFill>
                  <a:schemeClr val="tx2"/>
                </a:solidFill>
              </a:rPr>
              <a:t>Connecting the cylinders to one another is a nightmare!</a:t>
            </a:r>
            <a:endParaRPr lang="en-GB" sz="2800" dirty="0">
              <a:solidFill>
                <a:schemeClr val="tx2"/>
              </a:solidFill>
            </a:endParaRPr>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674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r>
              <a:rPr lang="en-GB" smtClean="0"/>
              <a:t>25/07/2014</a:t>
            </a:r>
            <a:endParaRPr lang="en-GB"/>
          </a:p>
        </p:txBody>
      </p:sp>
      <p:sp>
        <p:nvSpPr>
          <p:cNvPr id="3" name="Slide Number Placeholder 2"/>
          <p:cNvSpPr>
            <a:spLocks noGrp="1"/>
          </p:cNvSpPr>
          <p:nvPr>
            <p:ph type="sldNum" sz="quarter" idx="12"/>
          </p:nvPr>
        </p:nvSpPr>
        <p:spPr/>
        <p:txBody>
          <a:bodyPr/>
          <a:lstStyle/>
          <a:p>
            <a:fld id="{396694F3-2543-485C-A7A2-B51004C72F2F}" type="slidenum">
              <a:rPr lang="en-GB" smtClean="0"/>
              <a:t>42</a:t>
            </a:fld>
            <a:endParaRPr lang="en-GB"/>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737" r="17180"/>
          <a:stretch/>
        </p:blipFill>
        <p:spPr bwMode="auto">
          <a:xfrm>
            <a:off x="1907704" y="1196752"/>
            <a:ext cx="5673499" cy="472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59832" y="2852936"/>
            <a:ext cx="3456384" cy="369332"/>
          </a:xfrm>
          <a:prstGeom prst="rect">
            <a:avLst/>
          </a:prstGeom>
          <a:noFill/>
        </p:spPr>
        <p:txBody>
          <a:bodyPr wrap="square" rtlCol="0">
            <a:spAutoFit/>
          </a:bodyPr>
          <a:lstStyle/>
          <a:p>
            <a:r>
              <a:rPr lang="en-GB" dirty="0" smtClean="0"/>
              <a:t>Cylinder 4</a:t>
            </a:r>
            <a:endParaRPr lang="en-GB" dirty="0"/>
          </a:p>
        </p:txBody>
      </p:sp>
      <p:sp>
        <p:nvSpPr>
          <p:cNvPr id="5" name="TextBox 4"/>
          <p:cNvSpPr txBox="1"/>
          <p:nvPr/>
        </p:nvSpPr>
        <p:spPr>
          <a:xfrm>
            <a:off x="3059832" y="5085184"/>
            <a:ext cx="1728192" cy="369332"/>
          </a:xfrm>
          <a:prstGeom prst="rect">
            <a:avLst/>
          </a:prstGeom>
          <a:noFill/>
        </p:spPr>
        <p:txBody>
          <a:bodyPr wrap="square" rtlCol="0">
            <a:spAutoFit/>
          </a:bodyPr>
          <a:lstStyle/>
          <a:p>
            <a:r>
              <a:rPr lang="en-GB" dirty="0" smtClean="0"/>
              <a:t>Cylinder 3</a:t>
            </a:r>
            <a:endParaRPr lang="en-GB" dirty="0"/>
          </a:p>
        </p:txBody>
      </p:sp>
      <p:cxnSp>
        <p:nvCxnSpPr>
          <p:cNvPr id="7" name="Straight Arrow Connector 6"/>
          <p:cNvCxnSpPr/>
          <p:nvPr/>
        </p:nvCxnSpPr>
        <p:spPr>
          <a:xfrm flipH="1">
            <a:off x="4139952" y="3717032"/>
            <a:ext cx="144016" cy="1152128"/>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2005" y="322947"/>
            <a:ext cx="8064896" cy="954107"/>
          </a:xfrm>
          <a:prstGeom prst="rect">
            <a:avLst/>
          </a:prstGeom>
          <a:noFill/>
        </p:spPr>
        <p:txBody>
          <a:bodyPr wrap="square" rtlCol="0">
            <a:spAutoFit/>
          </a:bodyPr>
          <a:lstStyle/>
          <a:p>
            <a:pPr algn="ctr"/>
            <a:r>
              <a:rPr lang="en-GB" sz="2800" dirty="0" smtClean="0">
                <a:solidFill>
                  <a:schemeClr val="tx2"/>
                </a:solidFill>
              </a:rPr>
              <a:t>How to connect Cylinder 4 to Cylinder 3 without blocking the access of the staves</a:t>
            </a:r>
            <a:endParaRPr lang="en-GB" sz="2800" dirty="0">
              <a:solidFill>
                <a:schemeClr val="tx2"/>
              </a:solidFill>
            </a:endParaRPr>
          </a:p>
        </p:txBody>
      </p:sp>
    </p:spTree>
    <p:extLst>
      <p:ext uri="{BB962C8B-B14F-4D97-AF65-F5344CB8AC3E}">
        <p14:creationId xmlns:p14="http://schemas.microsoft.com/office/powerpoint/2010/main" val="1135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35250" y="1585052"/>
            <a:ext cx="5673499" cy="4724268"/>
            <a:chOff x="2987824" y="1124744"/>
            <a:chExt cx="5673499" cy="4724268"/>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737" r="17180"/>
            <a:stretch/>
          </p:blipFill>
          <p:spPr bwMode="auto">
            <a:xfrm>
              <a:off x="2987824" y="1124744"/>
              <a:ext cx="5673499" cy="472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3275856" y="2708920"/>
              <a:ext cx="3456384" cy="2601580"/>
              <a:chOff x="3059832" y="2852936"/>
              <a:chExt cx="3456384" cy="2601580"/>
            </a:xfrm>
          </p:grpSpPr>
          <p:sp>
            <p:nvSpPr>
              <p:cNvPr id="4" name="TextBox 3"/>
              <p:cNvSpPr txBox="1"/>
              <p:nvPr/>
            </p:nvSpPr>
            <p:spPr>
              <a:xfrm>
                <a:off x="3059832" y="2852936"/>
                <a:ext cx="3456384" cy="369332"/>
              </a:xfrm>
              <a:prstGeom prst="rect">
                <a:avLst/>
              </a:prstGeom>
              <a:noFill/>
            </p:spPr>
            <p:txBody>
              <a:bodyPr wrap="square" rtlCol="0">
                <a:spAutoFit/>
              </a:bodyPr>
              <a:lstStyle/>
              <a:p>
                <a:r>
                  <a:rPr lang="en-GB" dirty="0" smtClean="0">
                    <a:solidFill>
                      <a:prstClr val="black"/>
                    </a:solidFill>
                  </a:rPr>
                  <a:t>Cylinder 4</a:t>
                </a:r>
                <a:endParaRPr lang="en-GB" dirty="0">
                  <a:solidFill>
                    <a:prstClr val="black"/>
                  </a:solidFill>
                </a:endParaRPr>
              </a:p>
            </p:txBody>
          </p:sp>
          <p:sp>
            <p:nvSpPr>
              <p:cNvPr id="5" name="TextBox 4"/>
              <p:cNvSpPr txBox="1"/>
              <p:nvPr/>
            </p:nvSpPr>
            <p:spPr>
              <a:xfrm>
                <a:off x="3059832" y="5085184"/>
                <a:ext cx="1728192" cy="369332"/>
              </a:xfrm>
              <a:prstGeom prst="rect">
                <a:avLst/>
              </a:prstGeom>
              <a:noFill/>
            </p:spPr>
            <p:txBody>
              <a:bodyPr wrap="square" rtlCol="0">
                <a:spAutoFit/>
              </a:bodyPr>
              <a:lstStyle/>
              <a:p>
                <a:r>
                  <a:rPr lang="en-GB" dirty="0" smtClean="0">
                    <a:solidFill>
                      <a:prstClr val="black"/>
                    </a:solidFill>
                  </a:rPr>
                  <a:t>Cylinder 3</a:t>
                </a:r>
                <a:endParaRPr lang="en-GB" dirty="0">
                  <a:solidFill>
                    <a:prstClr val="black"/>
                  </a:solidFill>
                </a:endParaRPr>
              </a:p>
            </p:txBody>
          </p:sp>
          <p:cxnSp>
            <p:nvCxnSpPr>
              <p:cNvPr id="9" name="Straight Connector 8"/>
              <p:cNvCxnSpPr/>
              <p:nvPr/>
            </p:nvCxnSpPr>
            <p:spPr>
              <a:xfrm flipH="1">
                <a:off x="5436096" y="3861048"/>
                <a:ext cx="288032" cy="504056"/>
              </a:xfrm>
              <a:prstGeom prst="line">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355976" y="4365104"/>
                <a:ext cx="1080120" cy="7200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139952" y="4437112"/>
                <a:ext cx="216024" cy="504056"/>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 name="Date Placeholder 1"/>
          <p:cNvSpPr>
            <a:spLocks noGrp="1"/>
          </p:cNvSpPr>
          <p:nvPr>
            <p:ph type="dt" sz="half" idx="10"/>
          </p:nvPr>
        </p:nvSpPr>
        <p:spPr/>
        <p:txBody>
          <a:bodyPr/>
          <a:lstStyle/>
          <a:p>
            <a:r>
              <a:rPr lang="en-GB" smtClean="0">
                <a:solidFill>
                  <a:prstClr val="black">
                    <a:tint val="75000"/>
                  </a:prstClr>
                </a:solidFill>
              </a:rPr>
              <a:t>25/07/2014</a:t>
            </a:r>
            <a:endParaRPr lang="en-GB">
              <a:solidFill>
                <a:prstClr val="black">
                  <a:tint val="75000"/>
                </a:prstClr>
              </a:solidFill>
            </a:endParaRPr>
          </a:p>
        </p:txBody>
      </p:sp>
      <p:sp>
        <p:nvSpPr>
          <p:cNvPr id="3" name="Slide Number Placeholder 2"/>
          <p:cNvSpPr>
            <a:spLocks noGrp="1"/>
          </p:cNvSpPr>
          <p:nvPr>
            <p:ph type="sldNum" sz="quarter" idx="12"/>
          </p:nvPr>
        </p:nvSpPr>
        <p:spPr/>
        <p:txBody>
          <a:bodyPr/>
          <a:lstStyle/>
          <a:p>
            <a:fld id="{396694F3-2543-485C-A7A2-B51004C72F2F}" type="slidenum">
              <a:rPr lang="en-GB" smtClean="0">
                <a:solidFill>
                  <a:prstClr val="black">
                    <a:tint val="75000"/>
                  </a:prstClr>
                </a:solidFill>
              </a:rPr>
              <a:pPr/>
              <a:t>43</a:t>
            </a:fld>
            <a:endParaRPr lang="en-GB">
              <a:solidFill>
                <a:prstClr val="black">
                  <a:tint val="75000"/>
                </a:prstClr>
              </a:solidFill>
            </a:endParaRPr>
          </a:p>
        </p:txBody>
      </p:sp>
      <p:sp>
        <p:nvSpPr>
          <p:cNvPr id="8" name="TextBox 7"/>
          <p:cNvSpPr txBox="1"/>
          <p:nvPr/>
        </p:nvSpPr>
        <p:spPr>
          <a:xfrm>
            <a:off x="539551" y="548680"/>
            <a:ext cx="8121771" cy="1200329"/>
          </a:xfrm>
          <a:prstGeom prst="rect">
            <a:avLst/>
          </a:prstGeom>
          <a:noFill/>
        </p:spPr>
        <p:txBody>
          <a:bodyPr wrap="square" rtlCol="0">
            <a:spAutoFit/>
          </a:bodyPr>
          <a:lstStyle/>
          <a:p>
            <a:r>
              <a:rPr lang="en-GB" sz="2400" dirty="0" smtClean="0">
                <a:solidFill>
                  <a:schemeClr val="tx2"/>
                </a:solidFill>
              </a:rPr>
              <a:t>Any link will have to wriggle around the available space between the cylinder gap and the stave end projection. This makes a radial link impossible. </a:t>
            </a:r>
            <a:endParaRPr lang="en-GB" sz="2400" dirty="0">
              <a:solidFill>
                <a:schemeClr val="tx2"/>
              </a:solidFill>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676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r>
              <a:rPr lang="en-GB" smtClean="0"/>
              <a:t>25/07/2014</a:t>
            </a:r>
            <a:endParaRPr lang="en-GB"/>
          </a:p>
        </p:txBody>
      </p:sp>
      <p:sp>
        <p:nvSpPr>
          <p:cNvPr id="3" name="Slide Number Placeholder 2"/>
          <p:cNvSpPr>
            <a:spLocks noGrp="1"/>
          </p:cNvSpPr>
          <p:nvPr>
            <p:ph type="sldNum" sz="quarter" idx="12"/>
          </p:nvPr>
        </p:nvSpPr>
        <p:spPr/>
        <p:txBody>
          <a:bodyPr/>
          <a:lstStyle/>
          <a:p>
            <a:fld id="{396694F3-2543-485C-A7A2-B51004C72F2F}" type="slidenum">
              <a:rPr lang="en-GB" smtClean="0"/>
              <a:t>44</a:t>
            </a:fld>
            <a:endParaRPr lang="en-GB"/>
          </a:p>
        </p:txBody>
      </p:sp>
      <p:sp>
        <p:nvSpPr>
          <p:cNvPr id="4" name="TextBox 3"/>
          <p:cNvSpPr txBox="1"/>
          <p:nvPr/>
        </p:nvSpPr>
        <p:spPr>
          <a:xfrm>
            <a:off x="755576" y="404664"/>
            <a:ext cx="7848872" cy="954107"/>
          </a:xfrm>
          <a:prstGeom prst="rect">
            <a:avLst/>
          </a:prstGeom>
          <a:noFill/>
        </p:spPr>
        <p:txBody>
          <a:bodyPr wrap="square" rtlCol="0">
            <a:spAutoFit/>
          </a:bodyPr>
          <a:lstStyle/>
          <a:p>
            <a:r>
              <a:rPr lang="en-GB" sz="2800" dirty="0" smtClean="0">
                <a:solidFill>
                  <a:schemeClr val="tx2"/>
                </a:solidFill>
              </a:rPr>
              <a:t>Various interlink geometries have been looked at including the one shown below: </a:t>
            </a:r>
            <a:endParaRPr lang="en-GB" sz="2800" dirty="0">
              <a:solidFill>
                <a:schemeClr val="tx2"/>
              </a:solidFill>
            </a:endParaRP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442"/>
          <a:stretch/>
        </p:blipFill>
        <p:spPr bwMode="auto">
          <a:xfrm>
            <a:off x="1696616" y="1254034"/>
            <a:ext cx="7447384" cy="4330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6420" y="5614786"/>
            <a:ext cx="8164052" cy="830997"/>
          </a:xfrm>
          <a:prstGeom prst="rect">
            <a:avLst/>
          </a:prstGeom>
          <a:noFill/>
        </p:spPr>
        <p:txBody>
          <a:bodyPr wrap="square" rtlCol="0">
            <a:spAutoFit/>
          </a:bodyPr>
          <a:lstStyle/>
          <a:p>
            <a:r>
              <a:rPr lang="en-GB" sz="2400" dirty="0" smtClean="0">
                <a:solidFill>
                  <a:schemeClr val="tx2"/>
                </a:solidFill>
              </a:rPr>
              <a:t>…. But the links  are weak in bending, leading to low frequency in the cylinder axial direction,</a:t>
            </a:r>
            <a:endParaRPr lang="en-GB" sz="2400" dirty="0">
              <a:solidFill>
                <a:schemeClr val="tx2"/>
              </a:solidFill>
            </a:endParaRPr>
          </a:p>
        </p:txBody>
      </p:sp>
    </p:spTree>
    <p:extLst>
      <p:ext uri="{BB962C8B-B14F-4D97-AF65-F5344CB8AC3E}">
        <p14:creationId xmlns:p14="http://schemas.microsoft.com/office/powerpoint/2010/main" val="487273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25/07/2014</a:t>
            </a:r>
            <a:endParaRPr lang="en-GB"/>
          </a:p>
        </p:txBody>
      </p:sp>
      <p:sp>
        <p:nvSpPr>
          <p:cNvPr id="3" name="Slide Number Placeholder 2"/>
          <p:cNvSpPr>
            <a:spLocks noGrp="1"/>
          </p:cNvSpPr>
          <p:nvPr>
            <p:ph type="sldNum" sz="quarter" idx="12"/>
          </p:nvPr>
        </p:nvSpPr>
        <p:spPr/>
        <p:txBody>
          <a:bodyPr/>
          <a:lstStyle/>
          <a:p>
            <a:fld id="{396694F3-2543-485C-A7A2-B51004C72F2F}" type="slidenum">
              <a:rPr lang="en-GB" smtClean="0"/>
              <a:t>45</a:t>
            </a:fld>
            <a:endParaRPr lang="en-GB"/>
          </a:p>
        </p:txBody>
      </p:sp>
      <p:sp>
        <p:nvSpPr>
          <p:cNvPr id="4" name="TextBox 3"/>
          <p:cNvSpPr txBox="1"/>
          <p:nvPr/>
        </p:nvSpPr>
        <p:spPr>
          <a:xfrm>
            <a:off x="827584" y="583678"/>
            <a:ext cx="7488832" cy="646331"/>
          </a:xfrm>
          <a:prstGeom prst="rect">
            <a:avLst/>
          </a:prstGeom>
          <a:noFill/>
        </p:spPr>
        <p:txBody>
          <a:bodyPr wrap="square" rtlCol="0">
            <a:spAutoFit/>
          </a:bodyPr>
          <a:lstStyle/>
          <a:p>
            <a:r>
              <a:rPr lang="en-GB" sz="3600" dirty="0" smtClean="0">
                <a:solidFill>
                  <a:schemeClr val="tx2"/>
                </a:solidFill>
              </a:rPr>
              <a:t>The constraints…..</a:t>
            </a:r>
            <a:endParaRPr lang="en-GB" sz="3600" dirty="0">
              <a:solidFill>
                <a:schemeClr val="tx2"/>
              </a:solidFill>
            </a:endParaRPr>
          </a:p>
        </p:txBody>
      </p:sp>
      <p:sp>
        <p:nvSpPr>
          <p:cNvPr id="5" name="TextBox 4"/>
          <p:cNvSpPr txBox="1"/>
          <p:nvPr/>
        </p:nvSpPr>
        <p:spPr>
          <a:xfrm>
            <a:off x="683568" y="3140968"/>
            <a:ext cx="3384376"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tx2"/>
                </a:solidFill>
              </a:rPr>
              <a:t>The final geometry of the link looks something like this. It  is highly non-uniform. The study of its structural behaviour requires the use of FEA.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668342" y="3484788"/>
            <a:ext cx="3205979" cy="2662356"/>
          </a:xfrm>
          <a:prstGeom prst="rect">
            <a:avLst/>
          </a:prstGeom>
        </p:spPr>
      </p:pic>
      <p:sp>
        <p:nvSpPr>
          <p:cNvPr id="7" name="TextBox 6"/>
          <p:cNvSpPr txBox="1"/>
          <p:nvPr/>
        </p:nvSpPr>
        <p:spPr>
          <a:xfrm>
            <a:off x="683568" y="1196752"/>
            <a:ext cx="8064896" cy="1938992"/>
          </a:xfrm>
          <a:prstGeom prst="rect">
            <a:avLst/>
          </a:prstGeom>
          <a:noFill/>
        </p:spPr>
        <p:txBody>
          <a:bodyPr wrap="square" rtlCol="0">
            <a:spAutoFit/>
          </a:bodyPr>
          <a:lstStyle/>
          <a:p>
            <a:pPr marL="342900" lvl="0" indent="-342900">
              <a:buFont typeface="Arial" panose="020B0604020202020204" pitchFamily="34" charset="0"/>
              <a:buChar char="•"/>
            </a:pPr>
            <a:r>
              <a:rPr lang="en-GB" sz="2400" dirty="0" smtClean="0">
                <a:solidFill>
                  <a:schemeClr val="tx2"/>
                </a:solidFill>
              </a:rPr>
              <a:t>There are other constraints such as the need to provide as much space as possible at the cylinder end for the service modules routing;</a:t>
            </a:r>
          </a:p>
          <a:p>
            <a:pPr marL="342900" lvl="0" indent="-342900">
              <a:buFont typeface="Arial" panose="020B0604020202020204" pitchFamily="34" charset="0"/>
              <a:buChar char="•"/>
            </a:pPr>
            <a:r>
              <a:rPr lang="en-GB" sz="2400" dirty="0" smtClean="0">
                <a:solidFill>
                  <a:schemeClr val="tx2"/>
                </a:solidFill>
              </a:rPr>
              <a:t>Material </a:t>
            </a:r>
            <a:r>
              <a:rPr lang="en-GB" sz="2400" dirty="0">
                <a:solidFill>
                  <a:schemeClr val="tx2"/>
                </a:solidFill>
              </a:rPr>
              <a:t>volume needs to be kept to a minimum, and that makes </a:t>
            </a:r>
            <a:r>
              <a:rPr lang="en-GB" sz="2400" dirty="0" smtClean="0">
                <a:solidFill>
                  <a:schemeClr val="tx2"/>
                </a:solidFill>
              </a:rPr>
              <a:t>any thick </a:t>
            </a:r>
            <a:r>
              <a:rPr lang="en-GB" sz="2400" dirty="0">
                <a:solidFill>
                  <a:schemeClr val="tx2"/>
                </a:solidFill>
              </a:rPr>
              <a:t>link undesirable</a:t>
            </a:r>
            <a:endParaRPr lang="en-GB" dirty="0">
              <a:solidFill>
                <a:schemeClr val="tx2"/>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282" t="15531" r="39734" b="19854"/>
          <a:stretch/>
        </p:blipFill>
        <p:spPr>
          <a:xfrm>
            <a:off x="3923928" y="3429000"/>
            <a:ext cx="2024252" cy="2798419"/>
          </a:xfrm>
          <a:prstGeom prst="rect">
            <a:avLst/>
          </a:prstGeom>
        </p:spPr>
      </p:pic>
      <p:cxnSp>
        <p:nvCxnSpPr>
          <p:cNvPr id="10" name="Straight Arrow Connector 9"/>
          <p:cNvCxnSpPr/>
          <p:nvPr/>
        </p:nvCxnSpPr>
        <p:spPr>
          <a:xfrm flipV="1">
            <a:off x="5364088" y="3717032"/>
            <a:ext cx="108012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46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544" y="1412776"/>
            <a:ext cx="4435604" cy="255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396694F3-2543-485C-A7A2-B51004C72F2F}" type="slidenum">
              <a:rPr lang="en-GB" smtClean="0"/>
              <a:t>46</a:t>
            </a:fld>
            <a:endParaRPr lang="en-GB"/>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59" y="1484784"/>
            <a:ext cx="4699535" cy="2747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705002" y="3779894"/>
            <a:ext cx="1395254" cy="276999"/>
          </a:xfrm>
          <a:prstGeom prst="rect">
            <a:avLst/>
          </a:prstGeom>
        </p:spPr>
        <p:txBody>
          <a:bodyPr wrap="none">
            <a:spAutoFit/>
          </a:bodyPr>
          <a:lstStyle/>
          <a:p>
            <a:r>
              <a:rPr lang="en-US" altLang="en-US" sz="1200" dirty="0"/>
              <a:t>Robert </a:t>
            </a:r>
            <a:r>
              <a:rPr lang="en-US" altLang="en-US" sz="1200" dirty="0" err="1"/>
              <a:t>Gabrielczyk</a:t>
            </a:r>
            <a:r>
              <a:rPr lang="en-US" altLang="en-US" sz="1200" dirty="0"/>
              <a:t> </a:t>
            </a:r>
            <a:endParaRPr lang="en-GB" sz="1200" dirty="0"/>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5656" y="4365104"/>
            <a:ext cx="2034097" cy="1664697"/>
          </a:xfrm>
          <a:prstGeom prst="rect">
            <a:avLst/>
          </a:prstGeom>
        </p:spPr>
      </p:pic>
      <p:sp>
        <p:nvSpPr>
          <p:cNvPr id="33" name="Title 1"/>
          <p:cNvSpPr>
            <a:spLocks noGrp="1"/>
          </p:cNvSpPr>
          <p:nvPr>
            <p:ph type="title"/>
          </p:nvPr>
        </p:nvSpPr>
        <p:spPr>
          <a:xfrm>
            <a:off x="683568" y="274638"/>
            <a:ext cx="8064896" cy="1143000"/>
          </a:xfrm>
        </p:spPr>
        <p:txBody>
          <a:bodyPr>
            <a:noAutofit/>
          </a:bodyPr>
          <a:lstStyle/>
          <a:p>
            <a:r>
              <a:rPr lang="en-GB" sz="2400" dirty="0" smtClean="0">
                <a:solidFill>
                  <a:schemeClr val="tx2"/>
                </a:solidFill>
              </a:rPr>
              <a:t>Extensive FEA studies were carried out to ensure link design meets all the structural and functional requirements</a:t>
            </a:r>
            <a:endParaRPr lang="en-GB" sz="2400" dirty="0">
              <a:solidFill>
                <a:schemeClr val="tx2"/>
              </a:solidFill>
            </a:endParaRPr>
          </a:p>
        </p:txBody>
      </p:sp>
      <p:grpSp>
        <p:nvGrpSpPr>
          <p:cNvPr id="28" name="Group 27"/>
          <p:cNvGrpSpPr/>
          <p:nvPr/>
        </p:nvGrpSpPr>
        <p:grpSpPr>
          <a:xfrm>
            <a:off x="5482370" y="4315956"/>
            <a:ext cx="2952328" cy="2523933"/>
            <a:chOff x="5004048" y="4317020"/>
            <a:chExt cx="2952328" cy="2523933"/>
          </a:xfrm>
        </p:grpSpPr>
        <p:pic>
          <p:nvPicPr>
            <p:cNvPr id="2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258"/>
            <a:stretch/>
          </p:blipFill>
          <p:spPr bwMode="auto">
            <a:xfrm>
              <a:off x="5004048" y="4376079"/>
              <a:ext cx="1512168" cy="209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082"/>
            <a:stretch/>
          </p:blipFill>
          <p:spPr bwMode="auto">
            <a:xfrm>
              <a:off x="6546668" y="4317020"/>
              <a:ext cx="1222831" cy="221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262933" y="6471621"/>
              <a:ext cx="2693443" cy="369332"/>
            </a:xfrm>
            <a:prstGeom prst="rect">
              <a:avLst/>
            </a:prstGeom>
            <a:noFill/>
          </p:spPr>
          <p:txBody>
            <a:bodyPr wrap="square" rtlCol="0">
              <a:spAutoFit/>
            </a:bodyPr>
            <a:lstStyle/>
            <a:p>
              <a:r>
                <a:rPr lang="en-GB" dirty="0" smtClean="0"/>
                <a:t>Flat interlink vs kinky link</a:t>
              </a:r>
              <a:endParaRPr lang="en-GB" dirty="0"/>
            </a:p>
          </p:txBody>
        </p:sp>
      </p:grpSp>
      <p:sp>
        <p:nvSpPr>
          <p:cNvPr id="2" name="TextBox 1"/>
          <p:cNvSpPr txBox="1"/>
          <p:nvPr/>
        </p:nvSpPr>
        <p:spPr>
          <a:xfrm>
            <a:off x="179512" y="6113168"/>
            <a:ext cx="4824536" cy="369332"/>
          </a:xfrm>
          <a:prstGeom prst="rect">
            <a:avLst/>
          </a:prstGeom>
          <a:noFill/>
        </p:spPr>
        <p:txBody>
          <a:bodyPr wrap="square" rtlCol="0">
            <a:spAutoFit/>
          </a:bodyPr>
          <a:lstStyle/>
          <a:p>
            <a:r>
              <a:rPr lang="en-GB" dirty="0" smtClean="0"/>
              <a:t>Latest studies on interlink and barrel end flange</a:t>
            </a:r>
            <a:endParaRPr lang="en-GB" dirty="0"/>
          </a:p>
        </p:txBody>
      </p:sp>
    </p:spTree>
    <p:extLst>
      <p:ext uri="{BB962C8B-B14F-4D97-AF65-F5344CB8AC3E}">
        <p14:creationId xmlns:p14="http://schemas.microsoft.com/office/powerpoint/2010/main" val="3115323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CFD studies </a:t>
            </a:r>
            <a:endParaRPr lang="en-GB" dirty="0">
              <a:solidFill>
                <a:schemeClr val="tx2"/>
              </a:solidFill>
            </a:endParaRPr>
          </a:p>
        </p:txBody>
      </p:sp>
      <p:sp>
        <p:nvSpPr>
          <p:cNvPr id="3" name="TextBox 2"/>
          <p:cNvSpPr txBox="1"/>
          <p:nvPr/>
        </p:nvSpPr>
        <p:spPr>
          <a:xfrm>
            <a:off x="467544" y="1412776"/>
            <a:ext cx="8208912"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solidFill>
                  <a:schemeClr val="tx2"/>
                </a:solidFill>
              </a:rPr>
              <a:t>Objective: </a:t>
            </a:r>
          </a:p>
          <a:p>
            <a:pPr marL="800100" lvl="1" indent="-342900">
              <a:buFont typeface="Wingdings" panose="05000000000000000000" pitchFamily="2" charset="2"/>
              <a:buChar char="§"/>
            </a:pPr>
            <a:r>
              <a:rPr lang="en-GB" sz="2000" dirty="0" smtClean="0">
                <a:solidFill>
                  <a:schemeClr val="tx2"/>
                </a:solidFill>
              </a:rPr>
              <a:t>To understand how the heat generated from the electronics on the stave dissipated to the Barrel void (gas volume). </a:t>
            </a:r>
          </a:p>
          <a:p>
            <a:pPr marL="800100" lvl="1" indent="-342900">
              <a:buFont typeface="Wingdings" panose="05000000000000000000" pitchFamily="2" charset="2"/>
              <a:buChar char="§"/>
            </a:pPr>
            <a:r>
              <a:rPr lang="en-GB" sz="2000" dirty="0" smtClean="0">
                <a:solidFill>
                  <a:schemeClr val="tx2"/>
                </a:solidFill>
              </a:rPr>
              <a:t>To investigate if the  resultant temperature could cause any unacceptable effect on the barrel behaviour</a:t>
            </a:r>
          </a:p>
          <a:p>
            <a:pPr marL="285750" indent="-285750">
              <a:buFont typeface="Arial" panose="020B0604020202020204" pitchFamily="34" charset="0"/>
              <a:buChar char="•"/>
            </a:pPr>
            <a:r>
              <a:rPr lang="en-GB" sz="2000" dirty="0" smtClean="0">
                <a:solidFill>
                  <a:schemeClr val="tx2"/>
                </a:solidFill>
              </a:rPr>
              <a:t>CFD natural convection studies have been carried out, to see if this could cause a concern. This was done in 2 steps:</a:t>
            </a:r>
          </a:p>
          <a:p>
            <a:pPr marL="800100" lvl="1" indent="-342900">
              <a:buFont typeface="Wingdings" panose="05000000000000000000" pitchFamily="2" charset="2"/>
              <a:buChar char="§"/>
            </a:pPr>
            <a:r>
              <a:rPr lang="en-GB" sz="2000" dirty="0" smtClean="0">
                <a:solidFill>
                  <a:schemeClr val="tx2"/>
                </a:solidFill>
              </a:rPr>
              <a:t>Using purely conductive FEA, it  estimates T of the more crucial stave surfaces;</a:t>
            </a:r>
          </a:p>
          <a:p>
            <a:pPr marL="800100" lvl="1" indent="-342900">
              <a:buFont typeface="Wingdings" panose="05000000000000000000" pitchFamily="2" charset="2"/>
              <a:buChar char="§"/>
            </a:pPr>
            <a:r>
              <a:rPr lang="en-GB" sz="2000" dirty="0" smtClean="0">
                <a:solidFill>
                  <a:schemeClr val="tx2"/>
                </a:solidFill>
              </a:rPr>
              <a:t>Use these </a:t>
            </a:r>
            <a:r>
              <a:rPr lang="en-GB" sz="2000" dirty="0" err="1" smtClean="0">
                <a:solidFill>
                  <a:schemeClr val="tx2"/>
                </a:solidFill>
              </a:rPr>
              <a:t>Ts</a:t>
            </a:r>
            <a:r>
              <a:rPr lang="en-GB" sz="2000" dirty="0" smtClean="0">
                <a:solidFill>
                  <a:schemeClr val="tx2"/>
                </a:solidFill>
              </a:rPr>
              <a:t> as fixed temperature boundary conditions to model the convection in the gas.</a:t>
            </a:r>
          </a:p>
          <a:p>
            <a:pPr marL="800100" lvl="1" indent="-342900">
              <a:buFont typeface="Wingdings" panose="05000000000000000000" pitchFamily="2" charset="2"/>
              <a:buChar char="§"/>
            </a:pPr>
            <a:r>
              <a:rPr lang="en-GB" sz="2000" dirty="0" smtClean="0">
                <a:solidFill>
                  <a:schemeClr val="tx2"/>
                </a:solidFill>
              </a:rPr>
              <a:t>Two cases have been looked at:</a:t>
            </a:r>
          </a:p>
          <a:p>
            <a:pPr marL="1257300" lvl="2" indent="-342900">
              <a:buFont typeface="Courier New" panose="02070309020205020404" pitchFamily="49" charset="0"/>
              <a:buChar char="o"/>
            </a:pPr>
            <a:r>
              <a:rPr lang="en-GB" sz="2000" dirty="0" smtClean="0">
                <a:solidFill>
                  <a:schemeClr val="tx2"/>
                </a:solidFill>
              </a:rPr>
              <a:t>one at the EOS region, </a:t>
            </a:r>
          </a:p>
          <a:p>
            <a:pPr marL="1257300" lvl="2" indent="-342900">
              <a:buFont typeface="Courier New" panose="02070309020205020404" pitchFamily="49" charset="0"/>
              <a:buChar char="o"/>
            </a:pPr>
            <a:r>
              <a:rPr lang="en-GB" sz="2000" dirty="0" smtClean="0">
                <a:solidFill>
                  <a:schemeClr val="tx2"/>
                </a:solidFill>
              </a:rPr>
              <a:t>the other at the middle of stave region. </a:t>
            </a:r>
            <a:endParaRPr lang="en-GB" sz="2000"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396694F3-2543-485C-A7A2-B51004C72F2F}" type="slidenum">
              <a:rPr lang="en-GB" smtClean="0"/>
              <a:t>47</a:t>
            </a:fld>
            <a:endParaRPr lang="en-GB"/>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5349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CFD modelling</a:t>
            </a:r>
            <a:endParaRPr lang="en-GB" dirty="0">
              <a:solidFill>
                <a:schemeClr val="tx2"/>
              </a:solidFill>
            </a:endParaRPr>
          </a:p>
        </p:txBody>
      </p:sp>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396694F3-2543-485C-A7A2-B51004C72F2F}" type="slidenum">
              <a:rPr lang="en-GB" smtClean="0"/>
              <a:t>48</a:t>
            </a:fld>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44824"/>
            <a:ext cx="4688386" cy="350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55576" y="5301208"/>
            <a:ext cx="2376264" cy="1200329"/>
          </a:xfrm>
          <a:prstGeom prst="rect">
            <a:avLst/>
          </a:prstGeom>
          <a:noFill/>
        </p:spPr>
        <p:txBody>
          <a:bodyPr wrap="square" rtlCol="0">
            <a:spAutoFit/>
          </a:bodyPr>
          <a:lstStyle/>
          <a:p>
            <a:r>
              <a:rPr lang="en-GB" dirty="0" smtClean="0"/>
              <a:t>Inner ring (28 staves)</a:t>
            </a:r>
          </a:p>
          <a:p>
            <a:r>
              <a:rPr lang="en-GB" dirty="0" smtClean="0"/>
              <a:t>End of stave module</a:t>
            </a:r>
          </a:p>
          <a:p>
            <a:r>
              <a:rPr lang="en-GB" dirty="0" smtClean="0"/>
              <a:t>½ module deep</a:t>
            </a:r>
          </a:p>
          <a:p>
            <a:endParaRPr lang="en-GB" dirty="0"/>
          </a:p>
        </p:txBody>
      </p:sp>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50"/>
          <a:stretch/>
        </p:blipFill>
        <p:spPr bwMode="auto">
          <a:xfrm>
            <a:off x="5724128" y="2645858"/>
            <a:ext cx="2916237" cy="2401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80112" y="2204864"/>
            <a:ext cx="3384376" cy="369332"/>
          </a:xfrm>
          <a:prstGeom prst="rect">
            <a:avLst/>
          </a:prstGeom>
          <a:noFill/>
        </p:spPr>
        <p:txBody>
          <a:bodyPr wrap="square" rtlCol="0">
            <a:spAutoFit/>
          </a:bodyPr>
          <a:lstStyle/>
          <a:p>
            <a:r>
              <a:rPr lang="en-GB" dirty="0" smtClean="0"/>
              <a:t>Section view for the mesh detail</a:t>
            </a:r>
            <a:endParaRPr lang="en-GB" dirty="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5885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CFD results</a:t>
            </a:r>
            <a:endParaRPr lang="en-GB" dirty="0">
              <a:solidFill>
                <a:schemeClr val="tx2"/>
              </a:solidFill>
            </a:endParaRPr>
          </a:p>
        </p:txBody>
      </p:sp>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396694F3-2543-485C-A7A2-B51004C72F2F}" type="slidenum">
              <a:rPr lang="en-GB" smtClean="0"/>
              <a:t>49</a:t>
            </a:fld>
            <a:endParaRPr lang="en-GB"/>
          </a:p>
        </p:txBody>
      </p:sp>
      <p:grpSp>
        <p:nvGrpSpPr>
          <p:cNvPr id="24" name="Group 23"/>
          <p:cNvGrpSpPr/>
          <p:nvPr/>
        </p:nvGrpSpPr>
        <p:grpSpPr>
          <a:xfrm>
            <a:off x="521765" y="1052736"/>
            <a:ext cx="4266259" cy="5432878"/>
            <a:chOff x="179512" y="1196752"/>
            <a:chExt cx="3116600" cy="3786735"/>
          </a:xfrm>
        </p:grpSpPr>
        <p:grpSp>
          <p:nvGrpSpPr>
            <p:cNvPr id="22" name="Group 21"/>
            <p:cNvGrpSpPr/>
            <p:nvPr/>
          </p:nvGrpSpPr>
          <p:grpSpPr>
            <a:xfrm>
              <a:off x="179512" y="1196752"/>
              <a:ext cx="3116599" cy="3494561"/>
              <a:chOff x="323528" y="1196752"/>
              <a:chExt cx="3116599" cy="3494561"/>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157"/>
              <a:stretch/>
            </p:blipFill>
            <p:spPr bwMode="auto">
              <a:xfrm>
                <a:off x="467544" y="1819256"/>
                <a:ext cx="2972583" cy="287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23528" y="1196752"/>
                <a:ext cx="3116599" cy="622504"/>
              </a:xfrm>
              <a:prstGeom prst="rect">
                <a:avLst/>
              </a:prstGeom>
              <a:noFill/>
            </p:spPr>
            <p:txBody>
              <a:bodyPr wrap="square" rtlCol="0">
                <a:spAutoFit/>
              </a:bodyPr>
              <a:lstStyle/>
              <a:p>
                <a:r>
                  <a:rPr lang="en-GB" sz="1600" dirty="0" smtClean="0"/>
                  <a:t>Temperature profile at the middle of the sensor plane (i.e. through DCDC). Fixed </a:t>
                </a:r>
                <a:r>
                  <a:rPr lang="en-GB" sz="1600" dirty="0" err="1" smtClean="0"/>
                  <a:t>Ts</a:t>
                </a:r>
                <a:r>
                  <a:rPr lang="en-GB" sz="1600" dirty="0"/>
                  <a:t> </a:t>
                </a:r>
                <a:r>
                  <a:rPr lang="en-GB" sz="1600" dirty="0" smtClean="0"/>
                  <a:t>(DCDC+10C, Sensor/Stave-28C. [Area mean=-26.4C]</a:t>
                </a:r>
                <a:endParaRPr lang="en-GB" sz="1600" dirty="0"/>
              </a:p>
            </p:txBody>
          </p:sp>
        </p:grpSp>
        <p:sp>
          <p:nvSpPr>
            <p:cNvPr id="23" name="TextBox 22"/>
            <p:cNvSpPr txBox="1"/>
            <p:nvPr/>
          </p:nvSpPr>
          <p:spPr>
            <a:xfrm>
              <a:off x="251520" y="4575897"/>
              <a:ext cx="3044592" cy="407590"/>
            </a:xfrm>
            <a:prstGeom prst="rect">
              <a:avLst/>
            </a:prstGeom>
            <a:noFill/>
          </p:spPr>
          <p:txBody>
            <a:bodyPr wrap="square" rtlCol="0">
              <a:spAutoFit/>
            </a:bodyPr>
            <a:lstStyle/>
            <a:p>
              <a:r>
                <a:rPr lang="en-GB" sz="1600" dirty="0" smtClean="0"/>
                <a:t>(concentrated towards the top; elsewhere T comparable with mean stave surface T).</a:t>
              </a:r>
              <a:endParaRPr lang="en-GB" sz="1600" dirty="0"/>
            </a:p>
          </p:txBody>
        </p:sp>
      </p:grpSp>
      <p:grpSp>
        <p:nvGrpSpPr>
          <p:cNvPr id="2056" name="Group 2055"/>
          <p:cNvGrpSpPr/>
          <p:nvPr/>
        </p:nvGrpSpPr>
        <p:grpSpPr>
          <a:xfrm>
            <a:off x="5012938" y="1340768"/>
            <a:ext cx="3663518" cy="1800200"/>
            <a:chOff x="4716016" y="2276872"/>
            <a:chExt cx="3663518" cy="1800200"/>
          </a:xfrm>
        </p:grpSpPr>
        <p:pic>
          <p:nvPicPr>
            <p:cNvPr id="3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276872"/>
              <a:ext cx="366351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5" name="TextBox 2054"/>
            <p:cNvSpPr txBox="1"/>
            <p:nvPr/>
          </p:nvSpPr>
          <p:spPr>
            <a:xfrm>
              <a:off x="4716016" y="2276872"/>
              <a:ext cx="3024336" cy="261610"/>
            </a:xfrm>
            <a:prstGeom prst="rect">
              <a:avLst/>
            </a:prstGeom>
            <a:noFill/>
          </p:spPr>
          <p:txBody>
            <a:bodyPr wrap="square" rtlCol="0">
              <a:spAutoFit/>
            </a:bodyPr>
            <a:lstStyle/>
            <a:p>
              <a:r>
                <a:rPr lang="en-GB" sz="1100" dirty="0" smtClean="0"/>
                <a:t>Velocity through the DCDC</a:t>
              </a:r>
              <a:endParaRPr lang="en-GB" sz="1100" dirty="0"/>
            </a:p>
          </p:txBody>
        </p:sp>
      </p:grpSp>
      <p:grpSp>
        <p:nvGrpSpPr>
          <p:cNvPr id="2058" name="Group 2057"/>
          <p:cNvGrpSpPr/>
          <p:nvPr/>
        </p:nvGrpSpPr>
        <p:grpSpPr>
          <a:xfrm>
            <a:off x="5012938" y="5330769"/>
            <a:ext cx="3663518" cy="1439875"/>
            <a:chOff x="4860033" y="4114088"/>
            <a:chExt cx="3663518" cy="1439875"/>
          </a:xfrm>
        </p:grpSpPr>
        <p:pic>
          <p:nvPicPr>
            <p:cNvPr id="4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3" y="4114088"/>
              <a:ext cx="3663518" cy="143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7" name="TextBox 2056"/>
            <p:cNvSpPr txBox="1"/>
            <p:nvPr/>
          </p:nvSpPr>
          <p:spPr>
            <a:xfrm>
              <a:off x="4880597" y="4114088"/>
              <a:ext cx="2520279" cy="276999"/>
            </a:xfrm>
            <a:prstGeom prst="rect">
              <a:avLst/>
            </a:prstGeom>
            <a:noFill/>
          </p:spPr>
          <p:txBody>
            <a:bodyPr wrap="square" rtlCol="0">
              <a:spAutoFit/>
            </a:bodyPr>
            <a:lstStyle/>
            <a:p>
              <a:r>
                <a:rPr lang="en-GB" sz="1200" dirty="0" smtClean="0"/>
                <a:t>Velocity plot at the end of module</a:t>
              </a:r>
              <a:endParaRPr lang="en-GB" sz="1200" dirty="0"/>
            </a:p>
          </p:txBody>
        </p:sp>
      </p:grpSp>
      <p:pic>
        <p:nvPicPr>
          <p:cNvPr id="4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212" t="20057" r="17143" b="18949"/>
          <a:stretch/>
        </p:blipFill>
        <p:spPr bwMode="auto">
          <a:xfrm>
            <a:off x="5452578" y="3157210"/>
            <a:ext cx="2503798" cy="20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428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105BAEEE-B1BA-459E-ADF7-1D0C493AE7B9}" type="slidenum">
              <a:rPr lang="en-GB" smtClean="0"/>
              <a:t>5</a:t>
            </a:fld>
            <a:endParaRPr lang="en-GB" dirty="0"/>
          </a:p>
        </p:txBody>
      </p:sp>
      <p:sp>
        <p:nvSpPr>
          <p:cNvPr id="6" name="Title 1"/>
          <p:cNvSpPr>
            <a:spLocks noGrp="1"/>
          </p:cNvSpPr>
          <p:nvPr>
            <p:ph type="title"/>
          </p:nvPr>
        </p:nvSpPr>
        <p:spPr/>
        <p:txBody>
          <a:bodyPr>
            <a:normAutofit/>
          </a:bodyPr>
          <a:lstStyle/>
          <a:p>
            <a:r>
              <a:rPr lang="en-GB" sz="3600" dirty="0" smtClean="0">
                <a:solidFill>
                  <a:schemeClr val="tx2"/>
                </a:solidFill>
              </a:rPr>
              <a:t>Mechanical Design office</a:t>
            </a:r>
            <a:endParaRPr lang="en-GB" sz="3600" dirty="0">
              <a:solidFill>
                <a:schemeClr val="tx2"/>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8090" y="1196752"/>
            <a:ext cx="4176464" cy="544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7" y="1628800"/>
            <a:ext cx="4490711" cy="333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749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396694F3-2543-485C-A7A2-B51004C72F2F}" type="slidenum">
              <a:rPr lang="en-GB" smtClean="0"/>
              <a:t>50</a:t>
            </a:fld>
            <a:endParaRPr lang="en-GB"/>
          </a:p>
        </p:txBody>
      </p:sp>
      <p:sp>
        <p:nvSpPr>
          <p:cNvPr id="5" name="TextBox 4"/>
          <p:cNvSpPr txBox="1"/>
          <p:nvPr/>
        </p:nvSpPr>
        <p:spPr>
          <a:xfrm>
            <a:off x="539552" y="1412776"/>
            <a:ext cx="8064896"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tx2"/>
                </a:solidFill>
              </a:rPr>
              <a:t>A series of “sanity” checks were carried out on the CFD results to ensure they compare reasonably well with close form solutions and sensible observations. And they do…</a:t>
            </a:r>
          </a:p>
          <a:p>
            <a:pPr marL="342900" indent="-342900">
              <a:buFont typeface="Arial" panose="020B0604020202020204" pitchFamily="34" charset="0"/>
              <a:buChar char="•"/>
            </a:pPr>
            <a:r>
              <a:rPr lang="en-GB" sz="2400" dirty="0" smtClean="0">
                <a:solidFill>
                  <a:schemeClr val="tx2"/>
                </a:solidFill>
              </a:rPr>
              <a:t>The CFD results allowed us to understand how heat is distributed inside the cylinder;</a:t>
            </a:r>
            <a:endParaRPr lang="en-GB" sz="2400" dirty="0">
              <a:solidFill>
                <a:schemeClr val="tx2"/>
              </a:solidFill>
            </a:endParaRPr>
          </a:p>
          <a:p>
            <a:pPr marL="342900" indent="-342900">
              <a:buFont typeface="Arial" panose="020B0604020202020204" pitchFamily="34" charset="0"/>
              <a:buChar char="•"/>
            </a:pPr>
            <a:r>
              <a:rPr lang="en-GB" sz="2400" dirty="0" smtClean="0">
                <a:solidFill>
                  <a:schemeClr val="tx2"/>
                </a:solidFill>
              </a:rPr>
              <a:t>It shows a non-negligible level of thermal asymmetry which requires further FEA study to see if this affects the final shape of the cylinders, and more importantly, the cooling performance of the silicon modules. </a:t>
            </a:r>
            <a:endParaRPr lang="en-GB" sz="2400" dirty="0">
              <a:solidFill>
                <a:schemeClr val="tx2"/>
              </a:solidFill>
            </a:endParaRPr>
          </a:p>
          <a:p>
            <a:pPr marL="342900" indent="-342900">
              <a:buFont typeface="Arial" panose="020B0604020202020204" pitchFamily="34" charset="0"/>
              <a:buChar char="•"/>
            </a:pPr>
            <a:r>
              <a:rPr lang="en-GB" sz="2400" dirty="0" smtClean="0">
                <a:solidFill>
                  <a:schemeClr val="tx2"/>
                </a:solidFill>
              </a:rPr>
              <a:t>We have plans to build a more accurate model that includes conduction effects within the staves to see how the staves are affected. </a:t>
            </a:r>
            <a:endParaRPr lang="en-GB" sz="2400" dirty="0">
              <a:solidFill>
                <a:schemeClr val="tx2"/>
              </a:solidFill>
            </a:endParaRPr>
          </a:p>
        </p:txBody>
      </p:sp>
      <p:sp>
        <p:nvSpPr>
          <p:cNvPr id="6" name="Title 1"/>
          <p:cNvSpPr>
            <a:spLocks noGrp="1"/>
          </p:cNvSpPr>
          <p:nvPr>
            <p:ph type="title"/>
          </p:nvPr>
        </p:nvSpPr>
        <p:spPr>
          <a:xfrm>
            <a:off x="457200" y="274638"/>
            <a:ext cx="8229600" cy="1143000"/>
          </a:xfrm>
        </p:spPr>
        <p:txBody>
          <a:bodyPr>
            <a:normAutofit/>
          </a:bodyPr>
          <a:lstStyle/>
          <a:p>
            <a:r>
              <a:rPr lang="en-GB" dirty="0" smtClean="0">
                <a:solidFill>
                  <a:schemeClr val="tx2"/>
                </a:solidFill>
              </a:rPr>
              <a:t>Remarks on CFD studies</a:t>
            </a:r>
            <a:endParaRPr lang="en-GB" dirty="0">
              <a:solidFill>
                <a:schemeClr val="tx2"/>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1283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Summary</a:t>
            </a:r>
            <a:endParaRPr lang="en-GB" dirty="0">
              <a:solidFill>
                <a:schemeClr val="tx2"/>
              </a:solidFill>
            </a:endParaRPr>
          </a:p>
        </p:txBody>
      </p:sp>
      <p:sp>
        <p:nvSpPr>
          <p:cNvPr id="4" name="TextBox 3"/>
          <p:cNvSpPr txBox="1"/>
          <p:nvPr/>
        </p:nvSpPr>
        <p:spPr>
          <a:xfrm>
            <a:off x="611560" y="1124744"/>
            <a:ext cx="8064896" cy="5016758"/>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solidFill>
                  <a:schemeClr val="tx2"/>
                </a:solidFill>
              </a:rPr>
              <a:t>We have been actively involved  in Stave  build and assembly logistics as well as the tooling development for ATLAS Phase II upgrade strip tracker. Currently we are working on design and manufacturing the tooling for Stave 130 which is next generation stave. The plan is to start using the new tooling to build the new stave in Sept this year. </a:t>
            </a:r>
          </a:p>
          <a:p>
            <a:endParaRPr lang="en-GB" sz="2000" dirty="0" smtClean="0">
              <a:solidFill>
                <a:schemeClr val="tx2"/>
              </a:solidFill>
            </a:endParaRPr>
          </a:p>
          <a:p>
            <a:pPr marL="285750" indent="-285750">
              <a:buFont typeface="Arial" panose="020B0604020202020204" pitchFamily="34" charset="0"/>
              <a:buChar char="•"/>
            </a:pPr>
            <a:r>
              <a:rPr lang="en-GB" sz="2000" dirty="0" smtClean="0">
                <a:solidFill>
                  <a:schemeClr val="tx2"/>
                </a:solidFill>
              </a:rPr>
              <a:t>The stave support concept has been accepted by the collaboration and UK locking mechanism prototype and insertion tooling have been developed and tested. We are now working on the next sector prototype which is going to be 1 to 1 scale 5 Barrels, with the latest interlink and flange design. It is mainly for service mock-up and end insertion. </a:t>
            </a:r>
          </a:p>
          <a:p>
            <a:endParaRPr lang="en-GB" sz="2000" dirty="0" smtClean="0">
              <a:solidFill>
                <a:schemeClr val="tx2"/>
              </a:solidFill>
            </a:endParaRPr>
          </a:p>
          <a:p>
            <a:pPr marL="285750" indent="-285750">
              <a:buFont typeface="Arial" panose="020B0604020202020204" pitchFamily="34" charset="0"/>
              <a:buChar char="•"/>
            </a:pPr>
            <a:r>
              <a:rPr lang="en-GB" sz="2000" dirty="0" smtClean="0">
                <a:solidFill>
                  <a:schemeClr val="tx2"/>
                </a:solidFill>
              </a:rPr>
              <a:t>FEA and CFD studies helped us to understand the global and local structure behaviour and the temperature distributions inside the barrel. Prototype and testing have been carried out alongside to provide a benchmark for the FEA and CFD models. </a:t>
            </a:r>
            <a:endParaRPr lang="en-GB" sz="2000" dirty="0">
              <a:solidFill>
                <a:schemeClr val="tx2"/>
              </a:solidFill>
            </a:endParaRPr>
          </a:p>
        </p:txBody>
      </p:sp>
      <p:sp>
        <p:nvSpPr>
          <p:cNvPr id="3" name="Date Placeholder 2"/>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396694F3-2543-485C-A7A2-B51004C72F2F}" type="slidenum">
              <a:rPr lang="en-GB" smtClean="0"/>
              <a:t>51</a:t>
            </a:fld>
            <a:endParaRPr lang="en-GB"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0019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20888"/>
            <a:ext cx="8229600" cy="1143000"/>
          </a:xfrm>
        </p:spPr>
        <p:txBody>
          <a:bodyPr>
            <a:noAutofit/>
          </a:bodyPr>
          <a:lstStyle/>
          <a:p>
            <a:r>
              <a:rPr lang="en-GB" sz="9600" dirty="0" smtClean="0">
                <a:solidFill>
                  <a:schemeClr val="tx2"/>
                </a:solidFill>
                <a:latin typeface="Blackadder ITC" panose="04020505051007020D02" pitchFamily="82" charset="0"/>
              </a:rPr>
              <a:t>The End</a:t>
            </a:r>
            <a:endParaRPr lang="en-GB" sz="9600" dirty="0">
              <a:solidFill>
                <a:schemeClr val="tx2"/>
              </a:solidFill>
              <a:latin typeface="Blackadder ITC" panose="04020505051007020D02" pitchFamily="82" charset="0"/>
            </a:endParaRPr>
          </a:p>
        </p:txBody>
      </p:sp>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396694F3-2543-485C-A7A2-B51004C72F2F}" type="slidenum">
              <a:rPr lang="en-GB" smtClean="0"/>
              <a:t>52</a:t>
            </a:fld>
            <a:endParaRPr lang="en-GB"/>
          </a:p>
        </p:txBody>
      </p:sp>
      <p:sp>
        <p:nvSpPr>
          <p:cNvPr id="5" name="TextBox 4"/>
          <p:cNvSpPr txBox="1"/>
          <p:nvPr/>
        </p:nvSpPr>
        <p:spPr>
          <a:xfrm>
            <a:off x="1475656" y="4437112"/>
            <a:ext cx="6408712" cy="830997"/>
          </a:xfrm>
          <a:prstGeom prst="rect">
            <a:avLst/>
          </a:prstGeom>
          <a:noFill/>
        </p:spPr>
        <p:txBody>
          <a:bodyPr wrap="square" rtlCol="0">
            <a:spAutoFit/>
          </a:bodyPr>
          <a:lstStyle/>
          <a:p>
            <a:pPr algn="ctr"/>
            <a:r>
              <a:rPr lang="en-GB" sz="4800" dirty="0" smtClean="0">
                <a:solidFill>
                  <a:schemeClr val="tx2"/>
                </a:solidFill>
                <a:latin typeface="Blackadder ITC" panose="04020505051007020D02" pitchFamily="82" charset="0"/>
              </a:rPr>
              <a:t>Thank You!</a:t>
            </a:r>
            <a:endParaRPr lang="en-GB" sz="4800" dirty="0">
              <a:solidFill>
                <a:schemeClr val="tx2"/>
              </a:solidFill>
              <a:latin typeface="Blackadder ITC" panose="04020505051007020D02" pitchFamily="82" charset="0"/>
            </a:endParaRPr>
          </a:p>
        </p:txBody>
      </p:sp>
    </p:spTree>
    <p:extLst>
      <p:ext uri="{BB962C8B-B14F-4D97-AF65-F5344CB8AC3E}">
        <p14:creationId xmlns:p14="http://schemas.microsoft.com/office/powerpoint/2010/main" val="11357834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852936"/>
            <a:ext cx="8229600" cy="1143000"/>
          </a:xfrm>
        </p:spPr>
        <p:txBody>
          <a:bodyPr/>
          <a:lstStyle/>
          <a:p>
            <a:r>
              <a:rPr lang="en-GB" dirty="0" smtClean="0"/>
              <a:t>Back up slides</a:t>
            </a:r>
            <a:endParaRPr lang="en-GB" dirty="0"/>
          </a:p>
        </p:txBody>
      </p:sp>
      <p:sp>
        <p:nvSpPr>
          <p:cNvPr id="3" name="Date Placeholder 2"/>
          <p:cNvSpPr>
            <a:spLocks noGrp="1"/>
          </p:cNvSpPr>
          <p:nvPr>
            <p:ph type="dt" sz="half" idx="10"/>
          </p:nvPr>
        </p:nvSpPr>
        <p:spPr/>
        <p:txBody>
          <a:bodyPr/>
          <a:lstStyle/>
          <a:p>
            <a:r>
              <a:rPr lang="en-GB" smtClean="0"/>
              <a:t>25/07/2014</a:t>
            </a:r>
            <a:endParaRPr lang="en-GB"/>
          </a:p>
        </p:txBody>
      </p:sp>
      <p:sp>
        <p:nvSpPr>
          <p:cNvPr id="4" name="Slide Number Placeholder 3"/>
          <p:cNvSpPr>
            <a:spLocks noGrp="1"/>
          </p:cNvSpPr>
          <p:nvPr>
            <p:ph type="sldNum" sz="quarter" idx="12"/>
          </p:nvPr>
        </p:nvSpPr>
        <p:spPr/>
        <p:txBody>
          <a:bodyPr/>
          <a:lstStyle/>
          <a:p>
            <a:fld id="{396694F3-2543-485C-A7A2-B51004C72F2F}" type="slidenum">
              <a:rPr lang="en-GB" smtClean="0"/>
              <a:t>53</a:t>
            </a:fld>
            <a:endParaRPr lang="en-GB"/>
          </a:p>
        </p:txBody>
      </p:sp>
    </p:spTree>
    <p:extLst>
      <p:ext uri="{BB962C8B-B14F-4D97-AF65-F5344CB8AC3E}">
        <p14:creationId xmlns:p14="http://schemas.microsoft.com/office/powerpoint/2010/main" val="24465071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277"/>
            <a:ext cx="8229600" cy="1143000"/>
          </a:xfrm>
        </p:spPr>
        <p:txBody>
          <a:bodyPr>
            <a:normAutofit/>
          </a:bodyPr>
          <a:lstStyle/>
          <a:p>
            <a:r>
              <a:rPr lang="en-GB" sz="3600" dirty="0" smtClean="0">
                <a:solidFill>
                  <a:schemeClr val="tx2"/>
                </a:solidFill>
              </a:rPr>
              <a:t>Stave Construction and Materials</a:t>
            </a:r>
            <a:endParaRPr lang="en-GB" sz="3600" dirty="0">
              <a:solidFill>
                <a:schemeClr val="tx2"/>
              </a:solidFill>
            </a:endParaRPr>
          </a:p>
        </p:txBody>
      </p:sp>
      <p:sp>
        <p:nvSpPr>
          <p:cNvPr id="5" name="Slide Number Placeholder 4"/>
          <p:cNvSpPr>
            <a:spLocks noGrp="1"/>
          </p:cNvSpPr>
          <p:nvPr>
            <p:ph type="sldNum" sz="quarter" idx="12"/>
          </p:nvPr>
        </p:nvSpPr>
        <p:spPr>
          <a:xfrm>
            <a:off x="6588224" y="6492875"/>
            <a:ext cx="2133600" cy="365125"/>
          </a:xfrm>
        </p:spPr>
        <p:txBody>
          <a:bodyPr/>
          <a:lstStyle/>
          <a:p>
            <a:fld id="{E0E2DB4D-0FDB-4E6C-81D6-952C57F3A010}" type="slidenum">
              <a:rPr lang="en-GB" smtClean="0"/>
              <a:pPr/>
              <a:t>54</a:t>
            </a:fld>
            <a:endParaRPr lang="en-GB"/>
          </a:p>
        </p:txBody>
      </p:sp>
      <p:sp>
        <p:nvSpPr>
          <p:cNvPr id="6" name="TextBox 5"/>
          <p:cNvSpPr txBox="1"/>
          <p:nvPr/>
        </p:nvSpPr>
        <p:spPr>
          <a:xfrm>
            <a:off x="251520" y="1412776"/>
            <a:ext cx="3960439" cy="1631216"/>
          </a:xfrm>
          <a:prstGeom prst="rect">
            <a:avLst/>
          </a:prstGeom>
          <a:noFill/>
        </p:spPr>
        <p:txBody>
          <a:bodyPr wrap="square" rtlCol="0">
            <a:spAutoFit/>
          </a:bodyPr>
          <a:lstStyle/>
          <a:p>
            <a:pPr marL="342900" indent="-342900">
              <a:buFont typeface="Arial" pitchFamily="34" charset="0"/>
              <a:buChar char="•"/>
            </a:pPr>
            <a:r>
              <a:rPr lang="en-GB" sz="2000" dirty="0" smtClean="0">
                <a:solidFill>
                  <a:schemeClr val="tx2"/>
                </a:solidFill>
              </a:rPr>
              <a:t>Stave is manufactured from 2 UD Carbon and </a:t>
            </a:r>
            <a:r>
              <a:rPr lang="en-GB" sz="2000" dirty="0" err="1" smtClean="0">
                <a:solidFill>
                  <a:schemeClr val="tx2"/>
                </a:solidFill>
              </a:rPr>
              <a:t>kapton</a:t>
            </a:r>
            <a:r>
              <a:rPr lang="en-GB" sz="2000" dirty="0" smtClean="0">
                <a:solidFill>
                  <a:schemeClr val="tx2"/>
                </a:solidFill>
              </a:rPr>
              <a:t> face sheets with a core manufactured from </a:t>
            </a:r>
            <a:r>
              <a:rPr lang="en-GB" sz="2000" dirty="0" err="1" smtClean="0">
                <a:solidFill>
                  <a:schemeClr val="tx2"/>
                </a:solidFill>
              </a:rPr>
              <a:t>Ultracor</a:t>
            </a:r>
            <a:r>
              <a:rPr lang="en-GB" sz="2000" dirty="0" smtClean="0">
                <a:solidFill>
                  <a:schemeClr val="tx2"/>
                </a:solidFill>
              </a:rPr>
              <a:t> Honeycomb and </a:t>
            </a:r>
            <a:r>
              <a:rPr lang="en-GB" sz="2000" dirty="0" err="1" smtClean="0">
                <a:solidFill>
                  <a:schemeClr val="tx2"/>
                </a:solidFill>
              </a:rPr>
              <a:t>Allcomp</a:t>
            </a:r>
            <a:r>
              <a:rPr lang="en-GB" sz="2000" dirty="0" smtClean="0">
                <a:solidFill>
                  <a:schemeClr val="tx2"/>
                </a:solidFill>
              </a:rPr>
              <a:t> Foam</a:t>
            </a:r>
            <a:r>
              <a:rPr lang="zh-CN" altLang="en-US" sz="2000" dirty="0" smtClean="0">
                <a:solidFill>
                  <a:schemeClr val="tx2"/>
                </a:solidFill>
              </a:rPr>
              <a:t>。</a:t>
            </a:r>
            <a:endParaRPr lang="en-GB" sz="2000" dirty="0">
              <a:solidFill>
                <a:schemeClr val="tx2"/>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1853966962"/>
              </p:ext>
            </p:extLst>
          </p:nvPr>
        </p:nvGraphicFramePr>
        <p:xfrm>
          <a:off x="4716016" y="881531"/>
          <a:ext cx="3744416" cy="3279573"/>
        </p:xfrm>
        <a:graphic>
          <a:graphicData uri="http://schemas.openxmlformats.org/drawingml/2006/table">
            <a:tbl>
              <a:tblPr firstRow="1" bandRow="1">
                <a:tableStyleId>{5C22544A-7EE6-4342-B048-85BDC9FD1C3A}</a:tableStyleId>
              </a:tblPr>
              <a:tblGrid>
                <a:gridCol w="1080120"/>
                <a:gridCol w="1224136"/>
                <a:gridCol w="1440160"/>
              </a:tblGrid>
              <a:tr h="410138">
                <a:tc>
                  <a:txBody>
                    <a:bodyPr/>
                    <a:lstStyle/>
                    <a:p>
                      <a:r>
                        <a:rPr lang="en-GB" sz="1400" dirty="0" smtClean="0"/>
                        <a:t>Component</a:t>
                      </a:r>
                      <a:endParaRPr lang="en-GB" sz="1400" dirty="0"/>
                    </a:p>
                  </a:txBody>
                  <a:tcPr/>
                </a:tc>
                <a:tc>
                  <a:txBody>
                    <a:bodyPr/>
                    <a:lstStyle/>
                    <a:p>
                      <a:r>
                        <a:rPr lang="en-GB" sz="1400" dirty="0" smtClean="0"/>
                        <a:t>Material</a:t>
                      </a:r>
                      <a:endParaRPr lang="en-GB" sz="1400" dirty="0"/>
                    </a:p>
                  </a:txBody>
                  <a:tcPr/>
                </a:tc>
                <a:tc>
                  <a:txBody>
                    <a:bodyPr/>
                    <a:lstStyle/>
                    <a:p>
                      <a:r>
                        <a:rPr lang="en-GB" sz="1400" dirty="0" smtClean="0"/>
                        <a:t>Remarks</a:t>
                      </a:r>
                      <a:endParaRPr lang="en-GB" sz="1400" dirty="0"/>
                    </a:p>
                  </a:txBody>
                  <a:tcPr/>
                </a:tc>
              </a:tr>
              <a:tr h="603144">
                <a:tc>
                  <a:txBody>
                    <a:bodyPr/>
                    <a:lstStyle/>
                    <a:p>
                      <a:r>
                        <a:rPr lang="en-GB" sz="1100" dirty="0" smtClean="0"/>
                        <a:t>Carbon</a:t>
                      </a:r>
                      <a:r>
                        <a:rPr lang="en-GB" sz="1100" baseline="0" dirty="0" smtClean="0"/>
                        <a:t> Face sheet</a:t>
                      </a:r>
                      <a:endParaRPr lang="en-GB" sz="1100" dirty="0"/>
                    </a:p>
                  </a:txBody>
                  <a:tcPr/>
                </a:tc>
                <a:tc>
                  <a:txBody>
                    <a:bodyPr/>
                    <a:lstStyle/>
                    <a:p>
                      <a:r>
                        <a:rPr lang="en-GB" sz="1100" dirty="0" err="1" smtClean="0"/>
                        <a:t>Tencate</a:t>
                      </a:r>
                      <a:r>
                        <a:rPr lang="en-GB" sz="1100" dirty="0" smtClean="0"/>
                        <a:t> K13C2U</a:t>
                      </a:r>
                    </a:p>
                    <a:p>
                      <a:r>
                        <a:rPr lang="en-GB" sz="1100" dirty="0" smtClean="0"/>
                        <a:t>45g/m</a:t>
                      </a:r>
                      <a:r>
                        <a:rPr lang="en-GB" sz="1100" baseline="30000" dirty="0" smtClean="0"/>
                        <a:t>2</a:t>
                      </a:r>
                      <a:r>
                        <a:rPr lang="en-GB" sz="1100" dirty="0" smtClean="0"/>
                        <a:t> </a:t>
                      </a:r>
                      <a:r>
                        <a:rPr lang="en-GB" sz="1100" baseline="0" dirty="0" smtClean="0"/>
                        <a:t> </a:t>
                      </a:r>
                    </a:p>
                    <a:p>
                      <a:r>
                        <a:rPr lang="en-GB" sz="1100" baseline="0" dirty="0" smtClean="0"/>
                        <a:t>EX1515 Resin</a:t>
                      </a:r>
                      <a:endParaRPr lang="en-GB" sz="1100" dirty="0"/>
                    </a:p>
                  </a:txBody>
                  <a:tcPr/>
                </a:tc>
                <a:tc>
                  <a:txBody>
                    <a:bodyPr/>
                    <a:lstStyle/>
                    <a:p>
                      <a:r>
                        <a:rPr lang="en-GB" sz="1100" dirty="0" smtClean="0"/>
                        <a:t>3 layers 0/90/0 total thickness 0.15mm</a:t>
                      </a:r>
                    </a:p>
                    <a:p>
                      <a:r>
                        <a:rPr lang="en-GB" sz="1100" dirty="0" smtClean="0"/>
                        <a:t>Co-cured onto a </a:t>
                      </a:r>
                      <a:r>
                        <a:rPr lang="en-GB" sz="1100" dirty="0" err="1" smtClean="0"/>
                        <a:t>kapton</a:t>
                      </a:r>
                      <a:r>
                        <a:rPr lang="en-GB" sz="1100" dirty="0" smtClean="0"/>
                        <a:t> bus, thickness 0.2mm</a:t>
                      </a:r>
                      <a:endParaRPr lang="en-GB" sz="1100" dirty="0"/>
                    </a:p>
                  </a:txBody>
                  <a:tcPr/>
                </a:tc>
              </a:tr>
              <a:tr h="735835">
                <a:tc>
                  <a:txBody>
                    <a:bodyPr/>
                    <a:lstStyle/>
                    <a:p>
                      <a:r>
                        <a:rPr lang="en-GB" sz="1100" dirty="0" smtClean="0"/>
                        <a:t>Honeycomb Core</a:t>
                      </a:r>
                      <a:endParaRPr lang="en-GB" sz="1100" dirty="0"/>
                    </a:p>
                  </a:txBody>
                  <a:tcPr/>
                </a:tc>
                <a:tc>
                  <a:txBody>
                    <a:bodyPr/>
                    <a:lstStyle/>
                    <a:p>
                      <a:r>
                        <a:rPr lang="en-GB" sz="1100" dirty="0" err="1" smtClean="0"/>
                        <a:t>Ultracor</a:t>
                      </a:r>
                      <a:r>
                        <a:rPr lang="en-GB" sz="1100" dirty="0" smtClean="0"/>
                        <a:t> Carbon Honeycomb</a:t>
                      </a:r>
                    </a:p>
                    <a:p>
                      <a:r>
                        <a:rPr lang="en-GB" sz="1100" dirty="0" smtClean="0"/>
                        <a:t>UCF-126-3/8-2.0</a:t>
                      </a:r>
                      <a:endParaRPr lang="en-GB" sz="1100" dirty="0"/>
                    </a:p>
                  </a:txBody>
                  <a:tcPr/>
                </a:tc>
                <a:tc>
                  <a:txBody>
                    <a:bodyPr/>
                    <a:lstStyle/>
                    <a:p>
                      <a:r>
                        <a:rPr lang="en-GB" sz="1100" dirty="0" smtClean="0"/>
                        <a:t>Final</a:t>
                      </a:r>
                      <a:r>
                        <a:rPr lang="en-GB" sz="1100" baseline="0" dirty="0" smtClean="0"/>
                        <a:t> thickness 5.2mm</a:t>
                      </a:r>
                      <a:endParaRPr lang="en-GB" sz="1100" dirty="0"/>
                    </a:p>
                  </a:txBody>
                  <a:tcPr/>
                </a:tc>
              </a:tr>
              <a:tr h="337761">
                <a:tc>
                  <a:txBody>
                    <a:bodyPr/>
                    <a:lstStyle/>
                    <a:p>
                      <a:r>
                        <a:rPr lang="en-GB" sz="1100" dirty="0" smtClean="0"/>
                        <a:t>Carbon Foam</a:t>
                      </a:r>
                      <a:r>
                        <a:rPr lang="en-GB" sz="1100" baseline="0" dirty="0" smtClean="0"/>
                        <a:t> Core</a:t>
                      </a:r>
                      <a:endParaRPr lang="en-GB" sz="1100" dirty="0"/>
                    </a:p>
                  </a:txBody>
                  <a:tcPr/>
                </a:tc>
                <a:tc>
                  <a:txBody>
                    <a:bodyPr/>
                    <a:lstStyle/>
                    <a:p>
                      <a:r>
                        <a:rPr lang="en-GB" sz="1100" dirty="0" err="1" smtClean="0"/>
                        <a:t>Allcomp</a:t>
                      </a:r>
                      <a:r>
                        <a:rPr lang="en-GB" sz="1100" dirty="0" smtClean="0"/>
                        <a:t> K9</a:t>
                      </a:r>
                      <a:endParaRPr lang="en-GB" sz="1100" dirty="0"/>
                    </a:p>
                  </a:txBody>
                  <a:tcPr/>
                </a:tc>
                <a:tc>
                  <a:txBody>
                    <a:bodyPr/>
                    <a:lstStyle/>
                    <a:p>
                      <a:r>
                        <a:rPr lang="en-GB" sz="1100" dirty="0" smtClean="0"/>
                        <a:t>Final thickness 5.2mm</a:t>
                      </a:r>
                      <a:endParaRPr lang="en-GB" sz="1100" dirty="0"/>
                    </a:p>
                  </a:txBody>
                  <a:tcPr/>
                </a:tc>
              </a:tr>
              <a:tr h="215705">
                <a:tc>
                  <a:txBody>
                    <a:bodyPr/>
                    <a:lstStyle/>
                    <a:p>
                      <a:r>
                        <a:rPr lang="en-GB" sz="1100" dirty="0" smtClean="0"/>
                        <a:t>Cooling tube</a:t>
                      </a:r>
                      <a:endParaRPr lang="en-GB" sz="1100" dirty="0"/>
                    </a:p>
                  </a:txBody>
                  <a:tcPr/>
                </a:tc>
                <a:tc>
                  <a:txBody>
                    <a:bodyPr/>
                    <a:lstStyle/>
                    <a:p>
                      <a:r>
                        <a:rPr lang="en-GB" sz="1100" dirty="0" smtClean="0"/>
                        <a:t>Titanium  CP3</a:t>
                      </a:r>
                    </a:p>
                  </a:txBody>
                  <a:tcPr/>
                </a:tc>
                <a:tc>
                  <a:txBody>
                    <a:bodyPr/>
                    <a:lstStyle/>
                    <a:p>
                      <a:r>
                        <a:rPr lang="en-GB" sz="1100" dirty="0" smtClean="0"/>
                        <a:t>2.275</a:t>
                      </a:r>
                      <a:r>
                        <a:rPr lang="en-GB" sz="1100" baseline="0" dirty="0" smtClean="0"/>
                        <a:t> x 0.125 wall</a:t>
                      </a:r>
                      <a:endParaRPr lang="en-GB" sz="1100" dirty="0"/>
                    </a:p>
                  </a:txBody>
                  <a:tcPr/>
                </a:tc>
              </a:tr>
              <a:tr h="215705">
                <a:tc>
                  <a:txBody>
                    <a:bodyPr/>
                    <a:lstStyle/>
                    <a:p>
                      <a:r>
                        <a:rPr lang="en-GB" sz="1100" dirty="0" smtClean="0"/>
                        <a:t>End Closeouts</a:t>
                      </a:r>
                      <a:endParaRPr lang="en-GB" sz="1100" dirty="0">
                        <a:solidFill>
                          <a:srgbClr val="FF0000"/>
                        </a:solidFill>
                      </a:endParaRPr>
                    </a:p>
                  </a:txBody>
                  <a:tcPr/>
                </a:tc>
                <a:tc>
                  <a:txBody>
                    <a:bodyPr/>
                    <a:lstStyle/>
                    <a:p>
                      <a:r>
                        <a:rPr lang="en-GB" sz="1100" dirty="0" smtClean="0"/>
                        <a:t>PEEK</a:t>
                      </a:r>
                      <a:r>
                        <a:rPr lang="en-GB" sz="1100" baseline="0" dirty="0" smtClean="0"/>
                        <a:t> CF30</a:t>
                      </a:r>
                      <a:endParaRPr lang="en-GB" sz="1100" dirty="0"/>
                    </a:p>
                  </a:txBody>
                  <a:tcPr/>
                </a:tc>
                <a:tc>
                  <a:txBody>
                    <a:bodyPr/>
                    <a:lstStyle/>
                    <a:p>
                      <a:endParaRPr lang="en-GB" sz="1100" dirty="0"/>
                    </a:p>
                  </a:txBody>
                  <a:tcPr/>
                </a:tc>
              </a:tr>
              <a:tr h="215705">
                <a:tc>
                  <a:txBody>
                    <a:bodyPr/>
                    <a:lstStyle/>
                    <a:p>
                      <a:r>
                        <a:rPr lang="en-GB" sz="1100" dirty="0" smtClean="0"/>
                        <a:t>C Channels</a:t>
                      </a:r>
                      <a:endParaRPr lang="en-GB" sz="1100" dirty="0"/>
                    </a:p>
                  </a:txBody>
                  <a:tcPr/>
                </a:tc>
                <a:tc>
                  <a:txBody>
                    <a:bodyPr/>
                    <a:lstStyle/>
                    <a:p>
                      <a:r>
                        <a:rPr lang="en-GB" sz="1100" dirty="0" smtClean="0"/>
                        <a:t>Carbon Fibre</a:t>
                      </a:r>
                      <a:endParaRPr lang="en-GB" sz="1100" dirty="0"/>
                    </a:p>
                  </a:txBody>
                  <a:tcPr/>
                </a:tc>
                <a:tc>
                  <a:txBody>
                    <a:bodyPr/>
                    <a:lstStyle/>
                    <a:p>
                      <a:endParaRPr lang="en-GB" sz="1100" dirty="0"/>
                    </a:p>
                  </a:txBody>
                  <a:tcPr/>
                </a:tc>
              </a:tr>
            </a:tbl>
          </a:graphicData>
        </a:graphic>
      </p:graphicFrame>
      <p:pic>
        <p:nvPicPr>
          <p:cNvPr id="2051" name="Picture 3" descr="C:\Users\sutclif\Documents\proe\Super LHC\ABCN130_stave_13_Module_10degrees\forum-26.jpg"/>
          <p:cNvPicPr>
            <a:picLocks noChangeAspect="1" noChangeArrowheads="1"/>
          </p:cNvPicPr>
          <p:nvPr/>
        </p:nvPicPr>
        <p:blipFill>
          <a:blip r:embed="rId3" cstate="print"/>
          <a:srcRect l="9114" t="46700" r="8415" b="42034"/>
          <a:stretch>
            <a:fillRect/>
          </a:stretch>
        </p:blipFill>
        <p:spPr bwMode="auto">
          <a:xfrm>
            <a:off x="455373" y="5388260"/>
            <a:ext cx="7848872" cy="828492"/>
          </a:xfrm>
          <a:prstGeom prst="rect">
            <a:avLst/>
          </a:prstGeom>
          <a:noFill/>
        </p:spPr>
      </p:pic>
      <p:pic>
        <p:nvPicPr>
          <p:cNvPr id="2052" name="Picture 4" descr="C:\Users\sutclif\Documents\proe\Super LHC\ABCN130_stave_13_Module_10degrees\forum-26.jpg"/>
          <p:cNvPicPr>
            <a:picLocks noChangeAspect="1" noChangeArrowheads="1"/>
          </p:cNvPicPr>
          <p:nvPr/>
        </p:nvPicPr>
        <p:blipFill>
          <a:blip r:embed="rId4" cstate="print"/>
          <a:srcRect l="9392" t="48886" r="61152" b="44592"/>
          <a:stretch>
            <a:fillRect/>
          </a:stretch>
        </p:blipFill>
        <p:spPr bwMode="auto">
          <a:xfrm>
            <a:off x="179511" y="4210055"/>
            <a:ext cx="6312765" cy="1080120"/>
          </a:xfrm>
          <a:prstGeom prst="rect">
            <a:avLst/>
          </a:prstGeom>
          <a:noFill/>
        </p:spPr>
      </p:pic>
      <p:sp>
        <p:nvSpPr>
          <p:cNvPr id="71" name="TextBox 70"/>
          <p:cNvSpPr txBox="1"/>
          <p:nvPr/>
        </p:nvSpPr>
        <p:spPr>
          <a:xfrm>
            <a:off x="7512157" y="5100228"/>
            <a:ext cx="1247970" cy="276999"/>
          </a:xfrm>
          <a:prstGeom prst="rect">
            <a:avLst/>
          </a:prstGeom>
          <a:noFill/>
        </p:spPr>
        <p:txBody>
          <a:bodyPr wrap="square" rtlCol="0">
            <a:spAutoFit/>
          </a:bodyPr>
          <a:lstStyle/>
          <a:p>
            <a:r>
              <a:rPr lang="en-GB" sz="1200" dirty="0" smtClean="0"/>
              <a:t>Honeycomb core</a:t>
            </a:r>
            <a:endParaRPr lang="en-GB" sz="1200" dirty="0"/>
          </a:p>
        </p:txBody>
      </p:sp>
      <p:cxnSp>
        <p:nvCxnSpPr>
          <p:cNvPr id="72" name="Straight Arrow Connector 71"/>
          <p:cNvCxnSpPr>
            <a:stCxn id="71" idx="1"/>
          </p:cNvCxnSpPr>
          <p:nvPr/>
        </p:nvCxnSpPr>
        <p:spPr>
          <a:xfrm flipH="1">
            <a:off x="7008101" y="5238728"/>
            <a:ext cx="504056" cy="5815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936093" y="4812196"/>
            <a:ext cx="1247970" cy="276999"/>
          </a:xfrm>
          <a:prstGeom prst="rect">
            <a:avLst/>
          </a:prstGeom>
          <a:noFill/>
        </p:spPr>
        <p:txBody>
          <a:bodyPr wrap="square" rtlCol="0">
            <a:spAutoFit/>
          </a:bodyPr>
          <a:lstStyle/>
          <a:p>
            <a:r>
              <a:rPr lang="en-GB" sz="1200" dirty="0" smtClean="0"/>
              <a:t>Carbon foam</a:t>
            </a:r>
            <a:endParaRPr lang="en-GB" sz="1200" dirty="0"/>
          </a:p>
        </p:txBody>
      </p:sp>
      <p:cxnSp>
        <p:nvCxnSpPr>
          <p:cNvPr id="75" name="Straight Arrow Connector 74"/>
          <p:cNvCxnSpPr>
            <a:stCxn id="74" idx="1"/>
          </p:cNvCxnSpPr>
          <p:nvPr/>
        </p:nvCxnSpPr>
        <p:spPr>
          <a:xfrm flipH="1">
            <a:off x="6216013" y="4950696"/>
            <a:ext cx="720080" cy="725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755575" y="3633991"/>
            <a:ext cx="809837" cy="276999"/>
          </a:xfrm>
          <a:prstGeom prst="rect">
            <a:avLst/>
          </a:prstGeom>
          <a:noFill/>
        </p:spPr>
        <p:txBody>
          <a:bodyPr wrap="none" rtlCol="0">
            <a:spAutoFit/>
          </a:bodyPr>
          <a:lstStyle/>
          <a:p>
            <a:r>
              <a:rPr lang="en-GB" sz="1200" dirty="0" smtClean="0"/>
              <a:t>C Channel</a:t>
            </a:r>
            <a:endParaRPr lang="en-GB" sz="1200" dirty="0"/>
          </a:p>
        </p:txBody>
      </p:sp>
      <p:cxnSp>
        <p:nvCxnSpPr>
          <p:cNvPr id="78" name="Straight Arrow Connector 77"/>
          <p:cNvCxnSpPr/>
          <p:nvPr/>
        </p:nvCxnSpPr>
        <p:spPr>
          <a:xfrm flipH="1">
            <a:off x="539551" y="3778007"/>
            <a:ext cx="21602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051719" y="3705999"/>
            <a:ext cx="848181" cy="276999"/>
          </a:xfrm>
          <a:prstGeom prst="rect">
            <a:avLst/>
          </a:prstGeom>
          <a:noFill/>
        </p:spPr>
        <p:txBody>
          <a:bodyPr wrap="none" rtlCol="0">
            <a:spAutoFit/>
          </a:bodyPr>
          <a:lstStyle/>
          <a:p>
            <a:r>
              <a:rPr lang="en-GB" sz="1200" dirty="0" smtClean="0"/>
              <a:t>Face sheet</a:t>
            </a:r>
            <a:endParaRPr lang="en-GB" sz="1200" dirty="0"/>
          </a:p>
        </p:txBody>
      </p:sp>
      <p:cxnSp>
        <p:nvCxnSpPr>
          <p:cNvPr id="81" name="Straight Arrow Connector 80"/>
          <p:cNvCxnSpPr/>
          <p:nvPr/>
        </p:nvCxnSpPr>
        <p:spPr>
          <a:xfrm flipH="1">
            <a:off x="1691679" y="3850015"/>
            <a:ext cx="360040" cy="509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3131839" y="3633991"/>
            <a:ext cx="1247970" cy="276999"/>
          </a:xfrm>
          <a:prstGeom prst="rect">
            <a:avLst/>
          </a:prstGeom>
          <a:noFill/>
        </p:spPr>
        <p:txBody>
          <a:bodyPr wrap="square" rtlCol="0">
            <a:spAutoFit/>
          </a:bodyPr>
          <a:lstStyle/>
          <a:p>
            <a:r>
              <a:rPr lang="en-GB" sz="1200" dirty="0" smtClean="0"/>
              <a:t>Bus tape</a:t>
            </a:r>
            <a:endParaRPr lang="en-GB" sz="1200" dirty="0"/>
          </a:p>
        </p:txBody>
      </p:sp>
      <p:cxnSp>
        <p:nvCxnSpPr>
          <p:cNvPr id="85" name="Straight Arrow Connector 84"/>
          <p:cNvCxnSpPr/>
          <p:nvPr/>
        </p:nvCxnSpPr>
        <p:spPr>
          <a:xfrm flipH="1">
            <a:off x="2699791" y="3778007"/>
            <a:ext cx="432048"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74123" y="6309320"/>
            <a:ext cx="1570680" cy="276999"/>
          </a:xfrm>
          <a:prstGeom prst="rect">
            <a:avLst/>
          </a:prstGeom>
          <a:noFill/>
        </p:spPr>
        <p:txBody>
          <a:bodyPr wrap="square" rtlCol="0">
            <a:spAutoFit/>
          </a:bodyPr>
          <a:lstStyle/>
          <a:p>
            <a:r>
              <a:rPr lang="en-GB" sz="1200" dirty="0">
                <a:solidFill>
                  <a:srgbClr val="002060"/>
                </a:solidFill>
              </a:rPr>
              <a:t>Peter Sutcliffe</a:t>
            </a:r>
          </a:p>
        </p:txBody>
      </p:sp>
      <p:sp>
        <p:nvSpPr>
          <p:cNvPr id="3" name="Date Placeholder 2"/>
          <p:cNvSpPr>
            <a:spLocks noGrp="1"/>
          </p:cNvSpPr>
          <p:nvPr>
            <p:ph type="dt" sz="half" idx="10"/>
          </p:nvPr>
        </p:nvSpPr>
        <p:spPr/>
        <p:txBody>
          <a:bodyPr/>
          <a:lstStyle/>
          <a:p>
            <a:r>
              <a:rPr lang="en-GB" smtClean="0"/>
              <a:t>25/07/2014</a:t>
            </a:r>
            <a:endParaRPr lang="en-GB"/>
          </a:p>
        </p:txBody>
      </p:sp>
    </p:spTree>
    <p:extLst>
      <p:ext uri="{BB962C8B-B14F-4D97-AF65-F5344CB8AC3E}">
        <p14:creationId xmlns:p14="http://schemas.microsoft.com/office/powerpoint/2010/main" val="22371970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tclif\Documents\proe\ABCN130_stave_13_Module_10degrees\forum-27.jpg"/>
          <p:cNvPicPr>
            <a:picLocks noChangeAspect="1" noChangeArrowheads="1"/>
          </p:cNvPicPr>
          <p:nvPr/>
        </p:nvPicPr>
        <p:blipFill rotWithShape="1">
          <a:blip r:embed="rId3">
            <a:extLst>
              <a:ext uri="{28A0092B-C50C-407E-A947-70E740481C1C}">
                <a14:useLocalDpi xmlns:a14="http://schemas.microsoft.com/office/drawing/2010/main" val="0"/>
              </a:ext>
            </a:extLst>
          </a:blip>
          <a:srcRect l="15087" t="12545" r="26425" b="9883"/>
          <a:stretch/>
        </p:blipFill>
        <p:spPr bwMode="auto">
          <a:xfrm>
            <a:off x="124856" y="2099585"/>
            <a:ext cx="2934976" cy="30079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5212" y="116632"/>
            <a:ext cx="8229600" cy="922114"/>
          </a:xfrm>
        </p:spPr>
        <p:txBody>
          <a:bodyPr>
            <a:noAutofit/>
          </a:bodyPr>
          <a:lstStyle/>
          <a:p>
            <a:r>
              <a:rPr lang="en-GB" sz="3200" dirty="0" smtClean="0">
                <a:solidFill>
                  <a:schemeClr val="tx2"/>
                </a:solidFill>
              </a:rPr>
              <a:t>Modules, End of Stave Cards and Locking Points</a:t>
            </a:r>
            <a:endParaRPr lang="en-GB" sz="3200" dirty="0">
              <a:solidFill>
                <a:schemeClr val="tx2"/>
              </a:solidFill>
            </a:endParaRPr>
          </a:p>
        </p:txBody>
      </p:sp>
      <p:sp>
        <p:nvSpPr>
          <p:cNvPr id="5" name="Slide Number Placeholder 4"/>
          <p:cNvSpPr>
            <a:spLocks noGrp="1"/>
          </p:cNvSpPr>
          <p:nvPr>
            <p:ph type="sldNum" sz="quarter" idx="12"/>
          </p:nvPr>
        </p:nvSpPr>
        <p:spPr/>
        <p:txBody>
          <a:bodyPr/>
          <a:lstStyle/>
          <a:p>
            <a:fld id="{E0E2DB4D-0FDB-4E6C-81D6-952C57F3A010}" type="slidenum">
              <a:rPr lang="en-GB" smtClean="0"/>
              <a:pPr/>
              <a:t>55</a:t>
            </a:fld>
            <a:endParaRPr lang="en-GB"/>
          </a:p>
        </p:txBody>
      </p:sp>
      <p:pic>
        <p:nvPicPr>
          <p:cNvPr id="3076" name="Picture 4" descr="C:\Users\sutclif\Documents\proe\Super LHC\ABCN130_stave_13_Module_10degrees\forum-05.jpg"/>
          <p:cNvPicPr>
            <a:picLocks noChangeAspect="1" noChangeArrowheads="1"/>
          </p:cNvPicPr>
          <p:nvPr/>
        </p:nvPicPr>
        <p:blipFill>
          <a:blip r:embed="rId4" cstate="print"/>
          <a:srcRect t="6328" r="18170" b="8512"/>
          <a:stretch>
            <a:fillRect/>
          </a:stretch>
        </p:blipFill>
        <p:spPr bwMode="auto">
          <a:xfrm>
            <a:off x="2868924" y="1131441"/>
            <a:ext cx="6264696" cy="5037878"/>
          </a:xfrm>
          <a:prstGeom prst="rect">
            <a:avLst/>
          </a:prstGeom>
          <a:noFill/>
        </p:spPr>
      </p:pic>
      <p:grpSp>
        <p:nvGrpSpPr>
          <p:cNvPr id="9" name="Group 8"/>
          <p:cNvGrpSpPr/>
          <p:nvPr/>
        </p:nvGrpSpPr>
        <p:grpSpPr>
          <a:xfrm>
            <a:off x="6948264" y="845985"/>
            <a:ext cx="1448927" cy="648072"/>
            <a:chOff x="7092280" y="2060848"/>
            <a:chExt cx="1448927" cy="648072"/>
          </a:xfrm>
        </p:grpSpPr>
        <p:sp>
          <p:nvSpPr>
            <p:cNvPr id="10" name="TextBox 9"/>
            <p:cNvSpPr txBox="1"/>
            <p:nvPr/>
          </p:nvSpPr>
          <p:spPr>
            <a:xfrm>
              <a:off x="7380312" y="2060848"/>
              <a:ext cx="1160895" cy="307777"/>
            </a:xfrm>
            <a:prstGeom prst="rect">
              <a:avLst/>
            </a:prstGeom>
            <a:noFill/>
          </p:spPr>
          <p:txBody>
            <a:bodyPr wrap="none" rtlCol="0">
              <a:spAutoFit/>
            </a:bodyPr>
            <a:lstStyle/>
            <a:p>
              <a:r>
                <a:rPr lang="en-GB" sz="1400" dirty="0" smtClean="0"/>
                <a:t>R Phi Module</a:t>
              </a:r>
              <a:endParaRPr lang="en-GB" sz="1400" dirty="0"/>
            </a:p>
          </p:txBody>
        </p:sp>
        <p:cxnSp>
          <p:nvCxnSpPr>
            <p:cNvPr id="11" name="Straight Arrow Connector 10"/>
            <p:cNvCxnSpPr>
              <a:stCxn id="10" idx="1"/>
            </p:cNvCxnSpPr>
            <p:nvPr/>
          </p:nvCxnSpPr>
          <p:spPr>
            <a:xfrm flipH="1">
              <a:off x="7092280" y="2214737"/>
              <a:ext cx="288032" cy="4941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2868924" y="3699445"/>
            <a:ext cx="2232268" cy="500234"/>
            <a:chOff x="7621452" y="1373993"/>
            <a:chExt cx="2232268" cy="500234"/>
          </a:xfrm>
        </p:grpSpPr>
        <p:sp>
          <p:nvSpPr>
            <p:cNvPr id="13" name="TextBox 12"/>
            <p:cNvSpPr txBox="1"/>
            <p:nvPr/>
          </p:nvSpPr>
          <p:spPr>
            <a:xfrm>
              <a:off x="7621452" y="1373993"/>
              <a:ext cx="1487052" cy="307777"/>
            </a:xfrm>
            <a:prstGeom prst="rect">
              <a:avLst/>
            </a:prstGeom>
            <a:noFill/>
          </p:spPr>
          <p:txBody>
            <a:bodyPr wrap="square" rtlCol="0">
              <a:spAutoFit/>
            </a:bodyPr>
            <a:lstStyle/>
            <a:p>
              <a:r>
                <a:rPr lang="en-GB" sz="1400" dirty="0" smtClean="0"/>
                <a:t>End of Stave Card</a:t>
              </a:r>
              <a:endParaRPr lang="en-GB" sz="1400" dirty="0"/>
            </a:p>
          </p:txBody>
        </p:sp>
        <p:cxnSp>
          <p:nvCxnSpPr>
            <p:cNvPr id="14" name="Straight Arrow Connector 13"/>
            <p:cNvCxnSpPr>
              <a:stCxn id="13" idx="3"/>
            </p:cNvCxnSpPr>
            <p:nvPr/>
          </p:nvCxnSpPr>
          <p:spPr>
            <a:xfrm>
              <a:off x="9108504" y="1527882"/>
              <a:ext cx="745216" cy="346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782062" y="5896128"/>
            <a:ext cx="2060897" cy="379784"/>
            <a:chOff x="6588224" y="1988841"/>
            <a:chExt cx="2060897" cy="379784"/>
          </a:xfrm>
        </p:grpSpPr>
        <p:sp>
          <p:nvSpPr>
            <p:cNvPr id="18" name="TextBox 17"/>
            <p:cNvSpPr txBox="1"/>
            <p:nvPr/>
          </p:nvSpPr>
          <p:spPr>
            <a:xfrm>
              <a:off x="7380312" y="2060848"/>
              <a:ext cx="1268809" cy="307777"/>
            </a:xfrm>
            <a:prstGeom prst="rect">
              <a:avLst/>
            </a:prstGeom>
            <a:noFill/>
          </p:spPr>
          <p:txBody>
            <a:bodyPr wrap="none" rtlCol="0">
              <a:spAutoFit/>
            </a:bodyPr>
            <a:lstStyle/>
            <a:p>
              <a:r>
                <a:rPr lang="en-GB" sz="1400" dirty="0" smtClean="0"/>
                <a:t>Stereo Module</a:t>
              </a:r>
              <a:endParaRPr lang="en-GB" sz="1400" dirty="0"/>
            </a:p>
          </p:txBody>
        </p:sp>
        <p:cxnSp>
          <p:nvCxnSpPr>
            <p:cNvPr id="19" name="Straight Arrow Connector 18"/>
            <p:cNvCxnSpPr>
              <a:stCxn id="18" idx="1"/>
            </p:cNvCxnSpPr>
            <p:nvPr/>
          </p:nvCxnSpPr>
          <p:spPr>
            <a:xfrm flipH="1" flipV="1">
              <a:off x="6588224" y="1988841"/>
              <a:ext cx="792088" cy="225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560809" y="1220162"/>
            <a:ext cx="1440463" cy="648072"/>
            <a:chOff x="7092280" y="2060848"/>
            <a:chExt cx="1440463" cy="648072"/>
          </a:xfrm>
        </p:grpSpPr>
        <p:sp>
          <p:nvSpPr>
            <p:cNvPr id="22" name="TextBox 21"/>
            <p:cNvSpPr txBox="1"/>
            <p:nvPr/>
          </p:nvSpPr>
          <p:spPr>
            <a:xfrm>
              <a:off x="7380312" y="2060848"/>
              <a:ext cx="1152431" cy="307777"/>
            </a:xfrm>
            <a:prstGeom prst="rect">
              <a:avLst/>
            </a:prstGeom>
            <a:noFill/>
          </p:spPr>
          <p:txBody>
            <a:bodyPr wrap="none" rtlCol="0">
              <a:spAutoFit/>
            </a:bodyPr>
            <a:lstStyle/>
            <a:p>
              <a:r>
                <a:rPr lang="en-GB" sz="1400" dirty="0" smtClean="0"/>
                <a:t>Locking Point</a:t>
              </a:r>
              <a:endParaRPr lang="en-GB" sz="1400" dirty="0"/>
            </a:p>
          </p:txBody>
        </p:sp>
        <p:cxnSp>
          <p:nvCxnSpPr>
            <p:cNvPr id="23" name="Straight Arrow Connector 22"/>
            <p:cNvCxnSpPr>
              <a:stCxn id="22" idx="1"/>
            </p:cNvCxnSpPr>
            <p:nvPr/>
          </p:nvCxnSpPr>
          <p:spPr>
            <a:xfrm flipH="1">
              <a:off x="7092280" y="2214737"/>
              <a:ext cx="288032" cy="4941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251520" y="5085184"/>
            <a:ext cx="2349489" cy="523220"/>
          </a:xfrm>
          <a:prstGeom prst="rect">
            <a:avLst/>
          </a:prstGeom>
          <a:noFill/>
        </p:spPr>
        <p:txBody>
          <a:bodyPr wrap="none" rtlCol="0">
            <a:spAutoFit/>
          </a:bodyPr>
          <a:lstStyle/>
          <a:p>
            <a:r>
              <a:rPr lang="en-GB" sz="1400" dirty="0" smtClean="0"/>
              <a:t>Exploded view of the</a:t>
            </a:r>
          </a:p>
          <a:p>
            <a:r>
              <a:rPr lang="en-GB" sz="1400" dirty="0" smtClean="0"/>
              <a:t>‘mechanically’ simple module</a:t>
            </a:r>
            <a:endParaRPr lang="en-GB" sz="1400" dirty="0"/>
          </a:p>
        </p:txBody>
      </p:sp>
      <p:grpSp>
        <p:nvGrpSpPr>
          <p:cNvPr id="24" name="Group 23"/>
          <p:cNvGrpSpPr/>
          <p:nvPr/>
        </p:nvGrpSpPr>
        <p:grpSpPr>
          <a:xfrm>
            <a:off x="6782062" y="2996951"/>
            <a:ext cx="1698231" cy="653429"/>
            <a:chOff x="6782062" y="2060848"/>
            <a:chExt cx="1698231" cy="653429"/>
          </a:xfrm>
        </p:grpSpPr>
        <p:sp>
          <p:nvSpPr>
            <p:cNvPr id="25" name="TextBox 24"/>
            <p:cNvSpPr txBox="1"/>
            <p:nvPr/>
          </p:nvSpPr>
          <p:spPr>
            <a:xfrm>
              <a:off x="7380312" y="2060848"/>
              <a:ext cx="1099981" cy="307777"/>
            </a:xfrm>
            <a:prstGeom prst="rect">
              <a:avLst/>
            </a:prstGeom>
            <a:noFill/>
          </p:spPr>
          <p:txBody>
            <a:bodyPr wrap="none" rtlCol="0">
              <a:spAutoFit/>
            </a:bodyPr>
            <a:lstStyle/>
            <a:p>
              <a:r>
                <a:rPr lang="en-GB" sz="1400" dirty="0" smtClean="0"/>
                <a:t>SE4445 Glue</a:t>
              </a:r>
            </a:p>
          </p:txBody>
        </p:sp>
        <p:cxnSp>
          <p:nvCxnSpPr>
            <p:cNvPr id="26" name="Straight Arrow Connector 25"/>
            <p:cNvCxnSpPr>
              <a:stCxn id="25" idx="1"/>
            </p:cNvCxnSpPr>
            <p:nvPr/>
          </p:nvCxnSpPr>
          <p:spPr>
            <a:xfrm flipH="1">
              <a:off x="6782062" y="2214737"/>
              <a:ext cx="598250" cy="4995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666062" y="6381328"/>
            <a:ext cx="1570680" cy="276999"/>
          </a:xfrm>
          <a:prstGeom prst="rect">
            <a:avLst/>
          </a:prstGeom>
          <a:noFill/>
        </p:spPr>
        <p:txBody>
          <a:bodyPr wrap="square" rtlCol="0">
            <a:spAutoFit/>
          </a:bodyPr>
          <a:lstStyle/>
          <a:p>
            <a:r>
              <a:rPr lang="en-GB" sz="1200" dirty="0">
                <a:solidFill>
                  <a:srgbClr val="002060"/>
                </a:solidFill>
              </a:rPr>
              <a:t>Peter Sutcliffe</a:t>
            </a:r>
          </a:p>
        </p:txBody>
      </p:sp>
      <p:sp>
        <p:nvSpPr>
          <p:cNvPr id="3" name="Date Placeholder 2"/>
          <p:cNvSpPr>
            <a:spLocks noGrp="1"/>
          </p:cNvSpPr>
          <p:nvPr>
            <p:ph type="dt" sz="half" idx="10"/>
          </p:nvPr>
        </p:nvSpPr>
        <p:spPr/>
        <p:txBody>
          <a:bodyPr/>
          <a:lstStyle/>
          <a:p>
            <a:r>
              <a:rPr lang="en-GB" smtClean="0"/>
              <a:t>25/07/2014</a:t>
            </a:r>
            <a:endParaRPr lang="en-GB"/>
          </a:p>
        </p:txBody>
      </p:sp>
    </p:spTree>
    <p:extLst>
      <p:ext uri="{BB962C8B-B14F-4D97-AF65-F5344CB8AC3E}">
        <p14:creationId xmlns:p14="http://schemas.microsoft.com/office/powerpoint/2010/main" val="13874379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tclif\Documents\proe\Super LHC\ABCN130_stave_13_Module_Version\valencia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02" t="4939" r="29201" b="8137"/>
          <a:stretch/>
        </p:blipFill>
        <p:spPr bwMode="auto">
          <a:xfrm>
            <a:off x="230069" y="3501873"/>
            <a:ext cx="3208276" cy="30527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utclif\Documents\proe\Super LHC\ABCN130_stave_13_Module_Version\valencia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01" t="6944" r="23230" b="5448"/>
          <a:stretch/>
        </p:blipFill>
        <p:spPr bwMode="auto">
          <a:xfrm>
            <a:off x="5220072" y="3212976"/>
            <a:ext cx="3308787" cy="29362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8996" y="0"/>
            <a:ext cx="8229600" cy="764704"/>
          </a:xfrm>
        </p:spPr>
        <p:txBody>
          <a:bodyPr>
            <a:normAutofit/>
          </a:bodyPr>
          <a:lstStyle/>
          <a:p>
            <a:r>
              <a:rPr lang="en-GB" sz="4000" dirty="0" smtClean="0">
                <a:solidFill>
                  <a:schemeClr val="tx2"/>
                </a:solidFill>
              </a:rPr>
              <a:t>Z=0 End Closeout</a:t>
            </a:r>
            <a:endParaRPr lang="en-GB" sz="4000" dirty="0">
              <a:solidFill>
                <a:schemeClr val="tx2"/>
              </a:solidFill>
            </a:endParaRPr>
          </a:p>
        </p:txBody>
      </p:sp>
      <p:sp>
        <p:nvSpPr>
          <p:cNvPr id="6" name="Slide Number Placeholder 5"/>
          <p:cNvSpPr>
            <a:spLocks noGrp="1"/>
          </p:cNvSpPr>
          <p:nvPr>
            <p:ph type="sldNum" sz="quarter" idx="12"/>
          </p:nvPr>
        </p:nvSpPr>
        <p:spPr>
          <a:xfrm>
            <a:off x="6732240" y="6415155"/>
            <a:ext cx="2133600" cy="365125"/>
          </a:xfrm>
        </p:spPr>
        <p:txBody>
          <a:bodyPr/>
          <a:lstStyle/>
          <a:p>
            <a:fld id="{EAA2B2ED-F575-4D18-A1A9-A98D80E8B9E8}" type="slidenum">
              <a:rPr lang="en-GB" smtClean="0"/>
              <a:pPr/>
              <a:t>56</a:t>
            </a:fld>
            <a:endParaRPr lang="en-GB"/>
          </a:p>
        </p:txBody>
      </p:sp>
      <p:pic>
        <p:nvPicPr>
          <p:cNvPr id="4098" name="Picture 2" descr="C:\Users\sutclif\Documents\proe\Super LHC\ABCN130_stave_13_Module_Version\valencia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676" b="31083"/>
          <a:stretch/>
        </p:blipFill>
        <p:spPr bwMode="auto">
          <a:xfrm>
            <a:off x="499628" y="836712"/>
            <a:ext cx="4185098" cy="149541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utclif\Documents\proe\Super LHC\ABCN130_stave_13_Module_Version\valencia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99" t="24025" r="14550" b="29648"/>
          <a:stretch/>
        </p:blipFill>
        <p:spPr bwMode="auto">
          <a:xfrm>
            <a:off x="971600" y="2276872"/>
            <a:ext cx="1725215" cy="89311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sutclif\Documents\proe\Super LHC\ABCN130_stave_13_Module_Version\20130725_10394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535" b="23491"/>
          <a:stretch/>
        </p:blipFill>
        <p:spPr bwMode="auto">
          <a:xfrm>
            <a:off x="4854804" y="836712"/>
            <a:ext cx="4216763" cy="19599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9628" y="3068960"/>
            <a:ext cx="2776228" cy="523220"/>
          </a:xfrm>
          <a:prstGeom prst="rect">
            <a:avLst/>
          </a:prstGeom>
          <a:noFill/>
        </p:spPr>
        <p:txBody>
          <a:bodyPr wrap="square" rtlCol="0">
            <a:spAutoFit/>
          </a:bodyPr>
          <a:lstStyle/>
          <a:p>
            <a:r>
              <a:rPr lang="en-GB" sz="1400" dirty="0" smtClean="0"/>
              <a:t>Z=0 Closeout manufactured from PEEK/</a:t>
            </a:r>
            <a:r>
              <a:rPr lang="en-GB" sz="1400" dirty="0" err="1" smtClean="0"/>
              <a:t>Torlon</a:t>
            </a:r>
            <a:endParaRPr lang="en-GB" sz="1400" dirty="0"/>
          </a:p>
        </p:txBody>
      </p:sp>
      <p:sp>
        <p:nvSpPr>
          <p:cNvPr id="4" name="TextBox 3"/>
          <p:cNvSpPr txBox="1"/>
          <p:nvPr/>
        </p:nvSpPr>
        <p:spPr>
          <a:xfrm>
            <a:off x="6209719" y="2944671"/>
            <a:ext cx="1842364" cy="369332"/>
          </a:xfrm>
          <a:prstGeom prst="rect">
            <a:avLst/>
          </a:prstGeom>
          <a:noFill/>
        </p:spPr>
        <p:txBody>
          <a:bodyPr wrap="none" rtlCol="0">
            <a:spAutoFit/>
          </a:bodyPr>
          <a:lstStyle/>
          <a:p>
            <a:r>
              <a:rPr lang="en-GB" dirty="0" smtClean="0"/>
              <a:t>3D Printed Model</a:t>
            </a:r>
            <a:endParaRPr lang="en-GB" dirty="0"/>
          </a:p>
        </p:txBody>
      </p:sp>
      <p:sp>
        <p:nvSpPr>
          <p:cNvPr id="5" name="TextBox 4"/>
          <p:cNvSpPr txBox="1"/>
          <p:nvPr/>
        </p:nvSpPr>
        <p:spPr>
          <a:xfrm>
            <a:off x="2915816" y="6093296"/>
            <a:ext cx="3456384" cy="369332"/>
          </a:xfrm>
          <a:prstGeom prst="rect">
            <a:avLst/>
          </a:prstGeom>
          <a:noFill/>
        </p:spPr>
        <p:txBody>
          <a:bodyPr wrap="square" rtlCol="0">
            <a:spAutoFit/>
          </a:bodyPr>
          <a:lstStyle/>
          <a:p>
            <a:r>
              <a:rPr lang="en-GB" dirty="0" smtClean="0"/>
              <a:t>Stave to Stave Dimensions at Z=0</a:t>
            </a:r>
          </a:p>
        </p:txBody>
      </p:sp>
      <p:sp>
        <p:nvSpPr>
          <p:cNvPr id="14" name="TextBox 13"/>
          <p:cNvSpPr txBox="1"/>
          <p:nvPr/>
        </p:nvSpPr>
        <p:spPr>
          <a:xfrm>
            <a:off x="6674123" y="6309320"/>
            <a:ext cx="1570680" cy="276999"/>
          </a:xfrm>
          <a:prstGeom prst="rect">
            <a:avLst/>
          </a:prstGeom>
          <a:noFill/>
        </p:spPr>
        <p:txBody>
          <a:bodyPr wrap="square" rtlCol="0">
            <a:spAutoFit/>
          </a:bodyPr>
          <a:lstStyle/>
          <a:p>
            <a:r>
              <a:rPr lang="en-GB" sz="1200" dirty="0">
                <a:solidFill>
                  <a:srgbClr val="002060"/>
                </a:solidFill>
              </a:rPr>
              <a:t>Peter Sutcliffe</a:t>
            </a:r>
          </a:p>
        </p:txBody>
      </p:sp>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856" y="2375138"/>
            <a:ext cx="1303249" cy="13445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Date Placeholder 6"/>
          <p:cNvSpPr>
            <a:spLocks noGrp="1"/>
          </p:cNvSpPr>
          <p:nvPr>
            <p:ph type="dt" sz="half" idx="10"/>
          </p:nvPr>
        </p:nvSpPr>
        <p:spPr/>
        <p:txBody>
          <a:bodyPr/>
          <a:lstStyle/>
          <a:p>
            <a:r>
              <a:rPr lang="en-GB" smtClean="0"/>
              <a:t>25/07/2014</a:t>
            </a:r>
            <a:endParaRPr lang="en-GB"/>
          </a:p>
        </p:txBody>
      </p:sp>
      <p:cxnSp>
        <p:nvCxnSpPr>
          <p:cNvPr id="11" name="Straight Arrow Connector 10"/>
          <p:cNvCxnSpPr/>
          <p:nvPr/>
        </p:nvCxnSpPr>
        <p:spPr>
          <a:xfrm flipH="1" flipV="1">
            <a:off x="3635897" y="2276872"/>
            <a:ext cx="864095"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915816" y="2276872"/>
            <a:ext cx="115212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1584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sutclif\Documents\proe\Super LHC\ABCN130_stave_13_Module_10degrees\forum-24.jpg"/>
          <p:cNvPicPr>
            <a:picLocks noChangeAspect="1" noChangeArrowheads="1"/>
          </p:cNvPicPr>
          <p:nvPr/>
        </p:nvPicPr>
        <p:blipFill>
          <a:blip r:embed="rId3" cstate="print"/>
          <a:srcRect l="15832" t="24224" r="15613" b="20188"/>
          <a:stretch>
            <a:fillRect/>
          </a:stretch>
        </p:blipFill>
        <p:spPr bwMode="auto">
          <a:xfrm>
            <a:off x="680037" y="1267449"/>
            <a:ext cx="7492363" cy="4694463"/>
          </a:xfrm>
          <a:prstGeom prst="rect">
            <a:avLst/>
          </a:prstGeom>
          <a:noFill/>
        </p:spPr>
      </p:pic>
      <p:sp>
        <p:nvSpPr>
          <p:cNvPr id="2" name="Title 1"/>
          <p:cNvSpPr>
            <a:spLocks noGrp="1"/>
          </p:cNvSpPr>
          <p:nvPr>
            <p:ph type="title"/>
          </p:nvPr>
        </p:nvSpPr>
        <p:spPr>
          <a:xfrm>
            <a:off x="539552" y="260648"/>
            <a:ext cx="8229600" cy="1143000"/>
          </a:xfrm>
        </p:spPr>
        <p:txBody>
          <a:bodyPr/>
          <a:lstStyle/>
          <a:p>
            <a:r>
              <a:rPr lang="en-GB" dirty="0" smtClean="0">
                <a:solidFill>
                  <a:schemeClr val="tx2"/>
                </a:solidFill>
              </a:rPr>
              <a:t>Stave Core Assembly</a:t>
            </a:r>
            <a:endParaRPr lang="en-GB"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105BAEEE-B1BA-459E-ADF7-1D0C493AE7B9}" type="slidenum">
              <a:rPr lang="en-GB" smtClean="0"/>
              <a:t>57</a:t>
            </a:fld>
            <a:endParaRPr lang="en-GB"/>
          </a:p>
        </p:txBody>
      </p:sp>
      <p:pic>
        <p:nvPicPr>
          <p:cNvPr id="11" name="Picture 10" descr="H:\SLHC\Stave production\Plank#9\pictures\IMG_01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292" t="2547" r="33483" b="3671"/>
          <a:stretch/>
        </p:blipFill>
        <p:spPr bwMode="auto">
          <a:xfrm rot="5400000">
            <a:off x="5642374" y="3178823"/>
            <a:ext cx="1867125" cy="43450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416091" y="4110010"/>
            <a:ext cx="2937664" cy="307777"/>
          </a:xfrm>
          <a:prstGeom prst="rect">
            <a:avLst/>
          </a:prstGeom>
          <a:noFill/>
        </p:spPr>
        <p:txBody>
          <a:bodyPr wrap="none" rtlCol="0">
            <a:spAutoFit/>
          </a:bodyPr>
          <a:lstStyle/>
          <a:p>
            <a:r>
              <a:rPr lang="en-GB" sz="1400" dirty="0" smtClean="0"/>
              <a:t>Assembled sandwich structure stave</a:t>
            </a:r>
            <a:endParaRPr lang="en-GB" sz="1400" dirty="0"/>
          </a:p>
        </p:txBody>
      </p:sp>
      <p:sp>
        <p:nvSpPr>
          <p:cNvPr id="3" name="Rectangle 2"/>
          <p:cNvSpPr/>
          <p:nvPr/>
        </p:nvSpPr>
        <p:spPr>
          <a:xfrm>
            <a:off x="4367390" y="6284913"/>
            <a:ext cx="4233241" cy="307777"/>
          </a:xfrm>
          <a:prstGeom prst="rect">
            <a:avLst/>
          </a:prstGeom>
        </p:spPr>
        <p:txBody>
          <a:bodyPr wrap="square">
            <a:spAutoFit/>
          </a:bodyPr>
          <a:lstStyle/>
          <a:p>
            <a:pPr lvl="0"/>
            <a:r>
              <a:rPr lang="en-GB" sz="1400" dirty="0">
                <a:solidFill>
                  <a:prstClr val="black"/>
                </a:solidFill>
              </a:rPr>
              <a:t>Note mirror-like surface finish (global flatness ±100µm)</a:t>
            </a:r>
          </a:p>
        </p:txBody>
      </p:sp>
    </p:spTree>
    <p:extLst>
      <p:ext uri="{BB962C8B-B14F-4D97-AF65-F5344CB8AC3E}">
        <p14:creationId xmlns:p14="http://schemas.microsoft.com/office/powerpoint/2010/main" val="2715992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8606" y="4876703"/>
            <a:ext cx="8647533" cy="1323439"/>
          </a:xfrm>
          <a:prstGeom prst="rect">
            <a:avLst/>
          </a:prstGeom>
        </p:spPr>
        <p:txBody>
          <a:bodyPr wrap="square">
            <a:spAutoFit/>
          </a:bodyPr>
          <a:lstStyle/>
          <a:p>
            <a:r>
              <a:rPr lang="en-GB" sz="2000" dirty="0">
                <a:solidFill>
                  <a:srgbClr val="1F497D"/>
                </a:solidFill>
              </a:rPr>
              <a:t>The Oxford ATLAS Group is one of the largest high-energy physics groups in the UK. </a:t>
            </a:r>
            <a:r>
              <a:rPr lang="en-GB" sz="2000" dirty="0" smtClean="0">
                <a:solidFill>
                  <a:srgbClr val="1F497D"/>
                </a:solidFill>
              </a:rPr>
              <a:t>It </a:t>
            </a:r>
            <a:r>
              <a:rPr lang="en-GB" sz="2000" dirty="0">
                <a:solidFill>
                  <a:srgbClr val="1F497D"/>
                </a:solidFill>
              </a:rPr>
              <a:t>contribute actively to physics analyses, detector performance studies/improvements, computing, database development and detector running and R&amp;D within the ATLAS collaboration. </a:t>
            </a:r>
          </a:p>
        </p:txBody>
      </p:sp>
      <p:sp>
        <p:nvSpPr>
          <p:cNvPr id="2" name="Title 1"/>
          <p:cNvSpPr>
            <a:spLocks noGrp="1"/>
          </p:cNvSpPr>
          <p:nvPr>
            <p:ph type="title"/>
          </p:nvPr>
        </p:nvSpPr>
        <p:spPr>
          <a:xfrm>
            <a:off x="457200" y="269776"/>
            <a:ext cx="8229600" cy="1143000"/>
          </a:xfrm>
        </p:spPr>
        <p:txBody>
          <a:bodyPr/>
          <a:lstStyle/>
          <a:p>
            <a:r>
              <a:rPr lang="en-GB" dirty="0" smtClean="0">
                <a:solidFill>
                  <a:schemeClr val="tx2"/>
                </a:solidFill>
              </a:rPr>
              <a:t>Oxford ATLAS Group</a:t>
            </a:r>
            <a:endParaRPr lang="en-GB" dirty="0">
              <a:solidFill>
                <a:schemeClr val="tx2"/>
              </a:solidFill>
            </a:endParaRPr>
          </a:p>
        </p:txBody>
      </p:sp>
      <p:sp>
        <p:nvSpPr>
          <p:cNvPr id="3" name="Rectangle 2"/>
          <p:cNvSpPr/>
          <p:nvPr/>
        </p:nvSpPr>
        <p:spPr>
          <a:xfrm>
            <a:off x="395536" y="1221720"/>
            <a:ext cx="8417693" cy="1631216"/>
          </a:xfrm>
          <a:prstGeom prst="rect">
            <a:avLst/>
          </a:prstGeom>
        </p:spPr>
        <p:txBody>
          <a:bodyPr wrap="square">
            <a:spAutoFit/>
          </a:bodyPr>
          <a:lstStyle/>
          <a:p>
            <a:r>
              <a:rPr lang="en-GB" sz="2000" dirty="0">
                <a:solidFill>
                  <a:srgbClr val="1F497D"/>
                </a:solidFill>
              </a:rPr>
              <a:t>We </a:t>
            </a:r>
            <a:r>
              <a:rPr lang="en-GB" sz="2000" dirty="0" smtClean="0">
                <a:solidFill>
                  <a:srgbClr val="1F497D"/>
                </a:solidFill>
              </a:rPr>
              <a:t>have been collaborating </a:t>
            </a:r>
            <a:r>
              <a:rPr lang="en-GB" sz="2000" dirty="0">
                <a:solidFill>
                  <a:srgbClr val="1F497D"/>
                </a:solidFill>
              </a:rPr>
              <a:t>with other universities and organisations </a:t>
            </a:r>
            <a:r>
              <a:rPr lang="en-GB" sz="2000" dirty="0" smtClean="0">
                <a:solidFill>
                  <a:srgbClr val="1F497D"/>
                </a:solidFill>
              </a:rPr>
              <a:t>e.g. CERN </a:t>
            </a:r>
            <a:r>
              <a:rPr lang="en-GB" sz="2000" dirty="0">
                <a:solidFill>
                  <a:srgbClr val="1F497D"/>
                </a:solidFill>
              </a:rPr>
              <a:t>to produce world-leading experiments</a:t>
            </a:r>
            <a:r>
              <a:rPr lang="en-GB" sz="2000" dirty="0">
                <a:solidFill>
                  <a:prstClr val="black"/>
                </a:solidFill>
              </a:rPr>
              <a:t>. </a:t>
            </a:r>
            <a:r>
              <a:rPr lang="en-GB" sz="2000" dirty="0" smtClean="0">
                <a:solidFill>
                  <a:schemeClr val="tx2"/>
                </a:solidFill>
              </a:rPr>
              <a:t>The</a:t>
            </a:r>
            <a:r>
              <a:rPr lang="en-GB" sz="2000" dirty="0" smtClean="0">
                <a:solidFill>
                  <a:srgbClr val="1F497D"/>
                </a:solidFill>
              </a:rPr>
              <a:t> </a:t>
            </a:r>
            <a:r>
              <a:rPr lang="en-GB" sz="2000" dirty="0">
                <a:solidFill>
                  <a:srgbClr val="1F497D"/>
                </a:solidFill>
              </a:rPr>
              <a:t>Large Hadron Collider (LHC) is the world’s largest and most powerful particle </a:t>
            </a:r>
            <a:r>
              <a:rPr lang="en-GB" sz="2000" dirty="0" smtClean="0">
                <a:solidFill>
                  <a:srgbClr val="1F497D"/>
                </a:solidFill>
              </a:rPr>
              <a:t>accelerator which </a:t>
            </a:r>
            <a:r>
              <a:rPr lang="en-GB" sz="2000" dirty="0">
                <a:solidFill>
                  <a:srgbClr val="1F497D"/>
                </a:solidFill>
              </a:rPr>
              <a:t>has 4 main </a:t>
            </a:r>
            <a:r>
              <a:rPr lang="en-GB" sz="2000" dirty="0" smtClean="0">
                <a:solidFill>
                  <a:srgbClr val="1F497D"/>
                </a:solidFill>
              </a:rPr>
              <a:t>experiments, </a:t>
            </a:r>
            <a:r>
              <a:rPr lang="en-GB" sz="2000" dirty="0">
                <a:solidFill>
                  <a:srgbClr val="1F497D"/>
                </a:solidFill>
              </a:rPr>
              <a:t>ALICE, </a:t>
            </a:r>
            <a:r>
              <a:rPr lang="en-GB" sz="2000" dirty="0" smtClean="0">
                <a:solidFill>
                  <a:srgbClr val="1F497D"/>
                </a:solidFill>
              </a:rPr>
              <a:t>CMS, ATLAS and </a:t>
            </a:r>
            <a:r>
              <a:rPr lang="en-GB" sz="2000" dirty="0" err="1" smtClean="0">
                <a:solidFill>
                  <a:srgbClr val="1F497D"/>
                </a:solidFill>
              </a:rPr>
              <a:t>LHCb</a:t>
            </a:r>
            <a:r>
              <a:rPr lang="en-GB" sz="2000" dirty="0" smtClean="0">
                <a:solidFill>
                  <a:srgbClr val="1F497D"/>
                </a:solidFill>
              </a:rPr>
              <a:t>. Oxford </a:t>
            </a:r>
            <a:r>
              <a:rPr lang="en-GB" sz="2000" dirty="0">
                <a:solidFill>
                  <a:srgbClr val="1F497D"/>
                </a:solidFill>
              </a:rPr>
              <a:t>Group was involved in the design, construction and installation of two of </a:t>
            </a:r>
            <a:r>
              <a:rPr lang="en-GB" sz="2000" dirty="0" smtClean="0">
                <a:solidFill>
                  <a:srgbClr val="1F497D"/>
                </a:solidFill>
              </a:rPr>
              <a:t>them, </a:t>
            </a:r>
            <a:r>
              <a:rPr lang="en-GB" sz="2000" b="1" dirty="0">
                <a:solidFill>
                  <a:srgbClr val="1F497D"/>
                </a:solidFill>
              </a:rPr>
              <a:t>ATLAS</a:t>
            </a:r>
            <a:r>
              <a:rPr lang="en-GB" sz="2000" b="1" dirty="0">
                <a:solidFill>
                  <a:srgbClr val="C00000"/>
                </a:solidFill>
              </a:rPr>
              <a:t> </a:t>
            </a:r>
            <a:r>
              <a:rPr lang="en-GB" sz="2000" dirty="0">
                <a:solidFill>
                  <a:srgbClr val="1F497D"/>
                </a:solidFill>
              </a:rPr>
              <a:t>and </a:t>
            </a:r>
            <a:r>
              <a:rPr lang="en-GB" sz="2000" dirty="0" err="1">
                <a:solidFill>
                  <a:srgbClr val="1F497D"/>
                </a:solidFill>
              </a:rPr>
              <a:t>LHCb</a:t>
            </a:r>
            <a:r>
              <a:rPr lang="en-GB" sz="2000" dirty="0">
                <a:solidFill>
                  <a:srgbClr val="1F497D"/>
                </a:solidFill>
              </a:rPr>
              <a:t>. </a:t>
            </a:r>
            <a:endParaRPr lang="en-GB" sz="2000" dirty="0" smtClean="0">
              <a:solidFill>
                <a:srgbClr val="1F497D"/>
              </a:solidFill>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1741" y="0"/>
            <a:ext cx="642977"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95536" y="2930168"/>
            <a:ext cx="4752528" cy="1938992"/>
          </a:xfrm>
          <a:prstGeom prst="rect">
            <a:avLst/>
          </a:prstGeom>
        </p:spPr>
        <p:txBody>
          <a:bodyPr wrap="square">
            <a:spAutoFit/>
          </a:bodyPr>
          <a:lstStyle/>
          <a:p>
            <a:r>
              <a:rPr lang="en-GB" sz="2000" dirty="0">
                <a:solidFill>
                  <a:srgbClr val="1F497D"/>
                </a:solidFill>
              </a:rPr>
              <a:t>The ATLAS detector is one of the 2 general purpose </a:t>
            </a:r>
            <a:r>
              <a:rPr lang="en-GB" sz="2000" dirty="0" smtClean="0">
                <a:solidFill>
                  <a:srgbClr val="1F497D"/>
                </a:solidFill>
              </a:rPr>
              <a:t>detectors to allow physicists to </a:t>
            </a:r>
            <a:r>
              <a:rPr lang="en-GB" sz="2000" dirty="0">
                <a:solidFill>
                  <a:srgbClr val="1F497D"/>
                </a:solidFill>
              </a:rPr>
              <a:t>search for the Higgs boson which gives other particles their mass, and for direct searches for new physics beyond the Standard Model. </a:t>
            </a:r>
          </a:p>
        </p:txBody>
      </p:sp>
      <p:pic>
        <p:nvPicPr>
          <p:cNvPr id="10" name="Picture 2" descr="http://largehadroncollider.biz/wp-content/uploads/2011/12/2507godParticle1.jpg"/>
          <p:cNvPicPr>
            <a:picLocks noChangeAspect="1" noChangeArrowheads="1"/>
          </p:cNvPicPr>
          <p:nvPr/>
        </p:nvPicPr>
        <p:blipFill rotWithShape="1">
          <a:blip r:embed="rId5">
            <a:extLst>
              <a:ext uri="{28A0092B-C50C-407E-A947-70E740481C1C}">
                <a14:useLocalDpi xmlns:a14="http://schemas.microsoft.com/office/drawing/2010/main" val="0"/>
              </a:ext>
            </a:extLst>
          </a:blip>
          <a:srcRect t="9095"/>
          <a:stretch/>
        </p:blipFill>
        <p:spPr bwMode="auto">
          <a:xfrm>
            <a:off x="5076056" y="2940083"/>
            <a:ext cx="3390949" cy="1929077"/>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6"/>
          <p:cNvSpPr txBox="1">
            <a:spLocks/>
          </p:cNvSpPr>
          <p:nvPr/>
        </p:nvSpPr>
        <p:spPr>
          <a:xfrm>
            <a:off x="350799" y="6453336"/>
            <a:ext cx="1637279" cy="2399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25/07/2014</a:t>
            </a:r>
            <a:endParaRPr lang="en-GB"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396694F3-2543-485C-A7A2-B51004C72F2F}" type="slidenum">
              <a:rPr lang="en-GB" smtClean="0">
                <a:solidFill>
                  <a:prstClr val="black">
                    <a:tint val="75000"/>
                  </a:prstClr>
                </a:solidFill>
              </a:rPr>
              <a:pPr/>
              <a:t>6</a:t>
            </a:fld>
            <a:endParaRPr lang="en-GB">
              <a:solidFill>
                <a:prstClr val="black">
                  <a:tint val="75000"/>
                </a:prstClr>
              </a:solidFill>
            </a:endParaRPr>
          </a:p>
        </p:txBody>
      </p:sp>
    </p:spTree>
    <p:extLst>
      <p:ext uri="{BB962C8B-B14F-4D97-AF65-F5344CB8AC3E}">
        <p14:creationId xmlns:p14="http://schemas.microsoft.com/office/powerpoint/2010/main" val="106890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rock.physik.uni-bonn.de/img/AtlasDetectorLabe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754" y="3084403"/>
            <a:ext cx="5076056" cy="32824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4601" y="509229"/>
            <a:ext cx="7727182" cy="646331"/>
          </a:xfrm>
          <a:prstGeom prst="rect">
            <a:avLst/>
          </a:prstGeom>
          <a:noFill/>
        </p:spPr>
        <p:txBody>
          <a:bodyPr wrap="square" rtlCol="0">
            <a:spAutoFit/>
          </a:bodyPr>
          <a:lstStyle/>
          <a:p>
            <a:pPr algn="ctr"/>
            <a:r>
              <a:rPr lang="en-GB" sz="3600" dirty="0" smtClean="0">
                <a:solidFill>
                  <a:schemeClr val="tx2"/>
                </a:solidFill>
              </a:rPr>
              <a:t>Current ATLAS detector</a:t>
            </a:r>
            <a:endParaRPr lang="en-GB" sz="3600" dirty="0">
              <a:solidFill>
                <a:schemeClr val="tx2"/>
              </a:solidFill>
            </a:endParaRPr>
          </a:p>
        </p:txBody>
      </p:sp>
      <p:sp>
        <p:nvSpPr>
          <p:cNvPr id="2" name="TextBox 1"/>
          <p:cNvSpPr txBox="1"/>
          <p:nvPr/>
        </p:nvSpPr>
        <p:spPr>
          <a:xfrm>
            <a:off x="179512" y="2355889"/>
            <a:ext cx="8568952" cy="830997"/>
          </a:xfrm>
          <a:prstGeom prst="rect">
            <a:avLst/>
          </a:prstGeom>
          <a:noFill/>
        </p:spPr>
        <p:txBody>
          <a:bodyPr wrap="square" rtlCol="0">
            <a:spAutoFit/>
          </a:bodyPr>
          <a:lstStyle/>
          <a:p>
            <a:pPr marL="914400" lvl="1" indent="-457200">
              <a:buFont typeface="Arial" panose="020B0604020202020204" pitchFamily="34" charset="0"/>
              <a:buChar char="•"/>
            </a:pPr>
            <a:r>
              <a:rPr lang="en-GB" sz="2400" b="1" i="1" dirty="0" smtClean="0">
                <a:solidFill>
                  <a:srgbClr val="C00000"/>
                </a:solidFill>
              </a:rPr>
              <a:t>Inner Detector </a:t>
            </a:r>
            <a:r>
              <a:rPr lang="en-GB" sz="2400" dirty="0" smtClean="0"/>
              <a:t>– </a:t>
            </a:r>
            <a:r>
              <a:rPr lang="en-GB" sz="2000" dirty="0" smtClean="0">
                <a:solidFill>
                  <a:schemeClr val="tx2"/>
                </a:solidFill>
              </a:rPr>
              <a:t>tracks particles precisely</a:t>
            </a:r>
            <a:r>
              <a:rPr lang="en-GB" sz="2400" dirty="0" smtClean="0">
                <a:solidFill>
                  <a:schemeClr val="tx2"/>
                </a:solidFill>
              </a:rPr>
              <a:t>;</a:t>
            </a:r>
          </a:p>
          <a:p>
            <a:pPr marL="914400" lvl="1" indent="-457200">
              <a:buFont typeface="Arial" panose="020B0604020202020204" pitchFamily="34" charset="0"/>
              <a:buChar char="•"/>
            </a:pPr>
            <a:r>
              <a:rPr lang="en-GB" sz="2400" b="1" dirty="0" smtClean="0">
                <a:solidFill>
                  <a:schemeClr val="tx2"/>
                </a:solidFill>
              </a:rPr>
              <a:t>Calorimeters </a:t>
            </a:r>
            <a:r>
              <a:rPr lang="en-GB" sz="2400" dirty="0" smtClean="0">
                <a:solidFill>
                  <a:schemeClr val="tx2"/>
                </a:solidFill>
              </a:rPr>
              <a:t>– </a:t>
            </a:r>
            <a:r>
              <a:rPr lang="en-GB" sz="2000" dirty="0" smtClean="0">
                <a:solidFill>
                  <a:schemeClr val="tx2"/>
                </a:solidFill>
              </a:rPr>
              <a:t>measure the energy of easily stopped particles</a:t>
            </a:r>
            <a:r>
              <a:rPr lang="en-GB" sz="2400" dirty="0" smtClean="0">
                <a:solidFill>
                  <a:schemeClr val="tx2"/>
                </a:solidFill>
              </a:rPr>
              <a:t>;</a:t>
            </a:r>
          </a:p>
        </p:txBody>
      </p:sp>
      <p:sp>
        <p:nvSpPr>
          <p:cNvPr id="4" name="TextBox 3"/>
          <p:cNvSpPr txBox="1"/>
          <p:nvPr/>
        </p:nvSpPr>
        <p:spPr>
          <a:xfrm>
            <a:off x="834013" y="1155560"/>
            <a:ext cx="8018585" cy="1200329"/>
          </a:xfrm>
          <a:prstGeom prst="rect">
            <a:avLst/>
          </a:prstGeom>
          <a:noFill/>
        </p:spPr>
        <p:txBody>
          <a:bodyPr wrap="square" rtlCol="0">
            <a:spAutoFit/>
          </a:bodyPr>
          <a:lstStyle/>
          <a:p>
            <a:r>
              <a:rPr lang="en-GB" sz="2400" dirty="0" smtClean="0">
                <a:solidFill>
                  <a:schemeClr val="tx2"/>
                </a:solidFill>
              </a:rPr>
              <a:t>The ATLAS detector consists of a series of concentric cylinders around the interaction point where the proton beams from the LHC collide.  It can be divided into four major parts: </a:t>
            </a:r>
          </a:p>
        </p:txBody>
      </p:sp>
      <p:sp>
        <p:nvSpPr>
          <p:cNvPr id="5" name="TextBox 4"/>
          <p:cNvSpPr txBox="1"/>
          <p:nvPr/>
        </p:nvSpPr>
        <p:spPr>
          <a:xfrm>
            <a:off x="179512" y="3127608"/>
            <a:ext cx="4602144" cy="2677656"/>
          </a:xfrm>
          <a:prstGeom prst="rect">
            <a:avLst/>
          </a:prstGeom>
          <a:noFill/>
        </p:spPr>
        <p:txBody>
          <a:bodyPr wrap="square" rtlCol="0">
            <a:spAutoFit/>
          </a:bodyPr>
          <a:lstStyle/>
          <a:p>
            <a:pPr marL="914400" lvl="1" indent="-457200">
              <a:buFont typeface="Arial" panose="020B0604020202020204" pitchFamily="34" charset="0"/>
              <a:buChar char="•"/>
            </a:pPr>
            <a:r>
              <a:rPr lang="en-GB" sz="2400" b="1" dirty="0" err="1" smtClean="0">
                <a:solidFill>
                  <a:schemeClr val="tx2"/>
                </a:solidFill>
              </a:rPr>
              <a:t>Muon</a:t>
            </a:r>
            <a:r>
              <a:rPr lang="en-GB" sz="2400" b="1" dirty="0" smtClean="0">
                <a:solidFill>
                  <a:schemeClr val="tx2"/>
                </a:solidFill>
              </a:rPr>
              <a:t> Spectrometer </a:t>
            </a:r>
            <a:r>
              <a:rPr lang="en-GB" sz="2400" dirty="0" smtClean="0">
                <a:solidFill>
                  <a:schemeClr val="tx2"/>
                </a:solidFill>
              </a:rPr>
              <a:t>- </a:t>
            </a:r>
            <a:r>
              <a:rPr lang="en-GB" sz="2000" dirty="0" smtClean="0">
                <a:solidFill>
                  <a:schemeClr val="tx2"/>
                </a:solidFill>
              </a:rPr>
              <a:t>makes additional measurements of highly penetrating </a:t>
            </a:r>
            <a:r>
              <a:rPr lang="en-GB" sz="2000" dirty="0" err="1" smtClean="0">
                <a:solidFill>
                  <a:schemeClr val="tx2"/>
                </a:solidFill>
              </a:rPr>
              <a:t>muons</a:t>
            </a:r>
            <a:r>
              <a:rPr lang="en-GB" sz="2000" dirty="0" smtClean="0">
                <a:solidFill>
                  <a:schemeClr val="tx2"/>
                </a:solidFill>
              </a:rPr>
              <a:t>;</a:t>
            </a:r>
          </a:p>
          <a:p>
            <a:pPr marL="914400" lvl="1" indent="-457200">
              <a:buFont typeface="Arial" panose="020B0604020202020204" pitchFamily="34" charset="0"/>
              <a:buChar char="•"/>
            </a:pPr>
            <a:r>
              <a:rPr lang="en-GB" sz="2400" b="1" dirty="0" smtClean="0">
                <a:solidFill>
                  <a:schemeClr val="tx2"/>
                </a:solidFill>
              </a:rPr>
              <a:t>Magnet systems </a:t>
            </a:r>
            <a:r>
              <a:rPr lang="en-GB" sz="2400" dirty="0" smtClean="0">
                <a:solidFill>
                  <a:schemeClr val="tx2"/>
                </a:solidFill>
              </a:rPr>
              <a:t>- </a:t>
            </a:r>
            <a:r>
              <a:rPr lang="en-GB" sz="2000" dirty="0" smtClean="0">
                <a:solidFill>
                  <a:schemeClr val="tx2"/>
                </a:solidFill>
              </a:rPr>
              <a:t>bend charged particles in the Inner Detector and the </a:t>
            </a:r>
            <a:r>
              <a:rPr lang="en-GB" sz="2000" dirty="0" err="1" smtClean="0">
                <a:solidFill>
                  <a:schemeClr val="tx2"/>
                </a:solidFill>
              </a:rPr>
              <a:t>Muon</a:t>
            </a:r>
            <a:r>
              <a:rPr lang="en-GB" sz="2000" dirty="0" smtClean="0">
                <a:solidFill>
                  <a:schemeClr val="tx2"/>
                </a:solidFill>
              </a:rPr>
              <a:t> Spectrometer, allowing their momenta to be measured;</a:t>
            </a:r>
            <a:endParaRPr lang="en-GB" sz="2400" dirty="0" smtClean="0">
              <a:solidFill>
                <a:schemeClr val="tx2"/>
              </a:solidFill>
            </a:endParaRPr>
          </a:p>
        </p:txBody>
      </p:sp>
      <p:sp>
        <p:nvSpPr>
          <p:cNvPr id="6" name="Date Placeholder 5"/>
          <p:cNvSpPr>
            <a:spLocks noGrp="1"/>
          </p:cNvSpPr>
          <p:nvPr>
            <p:ph type="dt" sz="half" idx="10"/>
          </p:nvPr>
        </p:nvSpPr>
        <p:spPr/>
        <p:txBody>
          <a:bodyPr/>
          <a:lstStyle/>
          <a:p>
            <a:r>
              <a:rPr lang="en-GB" dirty="0" smtClean="0"/>
              <a:t>25/07/2014</a:t>
            </a:r>
            <a:endParaRPr lang="en-GB" dirty="0"/>
          </a:p>
        </p:txBody>
      </p:sp>
      <p:sp>
        <p:nvSpPr>
          <p:cNvPr id="8" name="Slide Number Placeholder 7"/>
          <p:cNvSpPr>
            <a:spLocks noGrp="1"/>
          </p:cNvSpPr>
          <p:nvPr>
            <p:ph type="sldNum" sz="quarter" idx="12"/>
          </p:nvPr>
        </p:nvSpPr>
        <p:spPr/>
        <p:txBody>
          <a:bodyPr/>
          <a:lstStyle/>
          <a:p>
            <a:fld id="{396694F3-2543-485C-A7A2-B51004C72F2F}" type="slidenum">
              <a:rPr lang="en-GB" smtClean="0"/>
              <a:t>7</a:t>
            </a:fld>
            <a:endParaRPr lang="en-GB"/>
          </a:p>
        </p:txBody>
      </p:sp>
      <p:pic>
        <p:nvPicPr>
          <p:cNvPr id="9" name="Picture 4" descr="http://childers.web.cern.ch/childers/html_images/ATLA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11560" cy="7854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pnp.physics.ox.ac.uk/%7Ebarra/atlas-photo-p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487765" y="-1"/>
            <a:ext cx="1656185" cy="107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71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4800" dirty="0" smtClean="0">
                <a:solidFill>
                  <a:schemeClr val="tx2"/>
                </a:solidFill>
              </a:rPr>
              <a:t>Oxford’s involvement in the ATLAS Project</a:t>
            </a:r>
            <a:endParaRPr lang="en-GB" sz="4800" dirty="0">
              <a:solidFill>
                <a:schemeClr val="tx2"/>
              </a:solidFill>
            </a:endParaRPr>
          </a:p>
        </p:txBody>
      </p:sp>
      <p:sp>
        <p:nvSpPr>
          <p:cNvPr id="4" name="Date Placeholder 3"/>
          <p:cNvSpPr>
            <a:spLocks noGrp="1"/>
          </p:cNvSpPr>
          <p:nvPr>
            <p:ph type="dt" sz="half" idx="10"/>
          </p:nvPr>
        </p:nvSpPr>
        <p:spPr/>
        <p:txBody>
          <a:bodyPr/>
          <a:lstStyle/>
          <a:p>
            <a:r>
              <a:rPr lang="en-GB" smtClean="0"/>
              <a:t>25/07/2014</a:t>
            </a:r>
            <a:endParaRPr lang="en-GB"/>
          </a:p>
        </p:txBody>
      </p:sp>
      <p:sp>
        <p:nvSpPr>
          <p:cNvPr id="5" name="Slide Number Placeholder 4"/>
          <p:cNvSpPr>
            <a:spLocks noGrp="1"/>
          </p:cNvSpPr>
          <p:nvPr>
            <p:ph type="sldNum" sz="quarter" idx="12"/>
          </p:nvPr>
        </p:nvSpPr>
        <p:spPr/>
        <p:txBody>
          <a:bodyPr/>
          <a:lstStyle/>
          <a:p>
            <a:fld id="{396694F3-2543-485C-A7A2-B51004C72F2F}" type="slidenum">
              <a:rPr lang="en-GB" smtClean="0"/>
              <a:t>8</a:t>
            </a:fld>
            <a:endParaRPr lang="en-GB"/>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childers.web.cern.ch/childers/html_images/ATLA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2648" y="0"/>
            <a:ext cx="611560" cy="78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174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3578" y="492369"/>
            <a:ext cx="7727182" cy="584775"/>
          </a:xfrm>
          <a:prstGeom prst="rect">
            <a:avLst/>
          </a:prstGeom>
          <a:noFill/>
        </p:spPr>
        <p:txBody>
          <a:bodyPr wrap="square" rtlCol="0">
            <a:spAutoFit/>
          </a:bodyPr>
          <a:lstStyle/>
          <a:p>
            <a:pPr algn="ctr"/>
            <a:r>
              <a:rPr lang="en-GB" sz="3200" dirty="0" smtClean="0">
                <a:solidFill>
                  <a:schemeClr val="tx2"/>
                </a:solidFill>
              </a:rPr>
              <a:t>Current ATLAS detector &gt; Inner detector</a:t>
            </a:r>
            <a:endParaRPr lang="en-GB" sz="3200" dirty="0">
              <a:solidFill>
                <a:schemeClr val="tx2"/>
              </a:solidFill>
            </a:endParaRPr>
          </a:p>
        </p:txBody>
      </p:sp>
      <p:sp>
        <p:nvSpPr>
          <p:cNvPr id="2" name="TextBox 1"/>
          <p:cNvSpPr txBox="1"/>
          <p:nvPr/>
        </p:nvSpPr>
        <p:spPr>
          <a:xfrm>
            <a:off x="273527" y="1412776"/>
            <a:ext cx="4586505" cy="4524315"/>
          </a:xfrm>
          <a:prstGeom prst="rect">
            <a:avLst/>
          </a:prstGeom>
          <a:noFill/>
        </p:spPr>
        <p:txBody>
          <a:bodyPr wrap="square" rtlCol="0">
            <a:spAutoFit/>
          </a:bodyPr>
          <a:lstStyle/>
          <a:p>
            <a:r>
              <a:rPr lang="en-GB" sz="2400" dirty="0" smtClean="0">
                <a:solidFill>
                  <a:schemeClr val="tx2"/>
                </a:solidFill>
              </a:rPr>
              <a:t>The Inner detector has three parts:</a:t>
            </a:r>
          </a:p>
          <a:p>
            <a:endParaRPr lang="en-GB" sz="2400" dirty="0"/>
          </a:p>
          <a:p>
            <a:pPr marL="342900" indent="-342900">
              <a:buFont typeface="Arial" panose="020B0604020202020204" pitchFamily="34" charset="0"/>
              <a:buChar char="•"/>
            </a:pPr>
            <a:r>
              <a:rPr lang="en-GB" sz="2400" b="1" dirty="0" smtClean="0">
                <a:solidFill>
                  <a:schemeClr val="tx2"/>
                </a:solidFill>
              </a:rPr>
              <a:t>Pixel Detector </a:t>
            </a:r>
            <a:r>
              <a:rPr lang="en-GB" sz="2400" dirty="0" smtClean="0">
                <a:solidFill>
                  <a:schemeClr val="tx2"/>
                </a:solidFill>
              </a:rPr>
              <a:t>– the innermost part of the detector;</a:t>
            </a:r>
            <a:endParaRPr lang="en-GB" sz="2400" dirty="0" smtClean="0"/>
          </a:p>
          <a:p>
            <a:pPr marL="342900" indent="-342900">
              <a:buFont typeface="Arial" panose="020B0604020202020204" pitchFamily="34" charset="0"/>
              <a:buChar char="•"/>
            </a:pPr>
            <a:r>
              <a:rPr lang="en-GB" sz="2400" b="1" dirty="0" smtClean="0">
                <a:solidFill>
                  <a:srgbClr val="C00000"/>
                </a:solidFill>
              </a:rPr>
              <a:t>Semi-Conductor </a:t>
            </a:r>
            <a:r>
              <a:rPr lang="en-GB" sz="2400" b="1" dirty="0">
                <a:solidFill>
                  <a:srgbClr val="C00000"/>
                </a:solidFill>
              </a:rPr>
              <a:t>Tracker </a:t>
            </a:r>
            <a:r>
              <a:rPr lang="en-GB" sz="2400" dirty="0">
                <a:solidFill>
                  <a:schemeClr val="tx2"/>
                </a:solidFill>
              </a:rPr>
              <a:t>(SCT) is the middle component of the Inner Detector. The </a:t>
            </a:r>
            <a:r>
              <a:rPr lang="en-GB" sz="2400" dirty="0" smtClean="0">
                <a:solidFill>
                  <a:schemeClr val="tx2"/>
                </a:solidFill>
              </a:rPr>
              <a:t>existing </a:t>
            </a:r>
            <a:r>
              <a:rPr lang="en-GB" sz="2400" dirty="0">
                <a:solidFill>
                  <a:schemeClr val="tx2"/>
                </a:solidFill>
              </a:rPr>
              <a:t>SCT </a:t>
            </a:r>
            <a:r>
              <a:rPr lang="en-GB" sz="2400" dirty="0" smtClean="0">
                <a:solidFill>
                  <a:schemeClr val="tx2"/>
                </a:solidFill>
              </a:rPr>
              <a:t>were </a:t>
            </a:r>
            <a:r>
              <a:rPr lang="en-GB" sz="2400" dirty="0">
                <a:solidFill>
                  <a:schemeClr val="tx2"/>
                </a:solidFill>
              </a:rPr>
              <a:t>assembled in </a:t>
            </a:r>
            <a:r>
              <a:rPr lang="en-GB" sz="2400" dirty="0" smtClean="0">
                <a:solidFill>
                  <a:schemeClr val="tx2"/>
                </a:solidFill>
              </a:rPr>
              <a:t>Oxford. </a:t>
            </a:r>
            <a:endParaRPr lang="en-GB" sz="2400" dirty="0" smtClean="0"/>
          </a:p>
          <a:p>
            <a:pPr marL="342900" indent="-342900">
              <a:buFont typeface="Arial" panose="020B0604020202020204" pitchFamily="34" charset="0"/>
              <a:buChar char="•"/>
            </a:pPr>
            <a:r>
              <a:rPr lang="en-GB" sz="2400" b="1" dirty="0" smtClean="0">
                <a:solidFill>
                  <a:schemeClr val="tx2"/>
                </a:solidFill>
              </a:rPr>
              <a:t>Transition </a:t>
            </a:r>
            <a:r>
              <a:rPr lang="en-GB" sz="2400" b="1" dirty="0">
                <a:solidFill>
                  <a:schemeClr val="tx2"/>
                </a:solidFill>
              </a:rPr>
              <a:t>Radiation Tracker </a:t>
            </a:r>
            <a:r>
              <a:rPr lang="en-GB" sz="2400" dirty="0">
                <a:solidFill>
                  <a:schemeClr val="tx2"/>
                </a:solidFill>
              </a:rPr>
              <a:t>(TRT) – the outermost component of the inner detector. </a:t>
            </a:r>
            <a:endParaRPr lang="en-GB" sz="2400" dirty="0"/>
          </a:p>
        </p:txBody>
      </p:sp>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968" y="1240789"/>
            <a:ext cx="4030253" cy="276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399" y="3993490"/>
            <a:ext cx="3400163" cy="280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r>
              <a:rPr lang="en-GB" smtClean="0"/>
              <a:t>25/07/2014</a:t>
            </a:r>
            <a:endParaRPr lang="en-GB"/>
          </a:p>
        </p:txBody>
      </p:sp>
      <p:sp>
        <p:nvSpPr>
          <p:cNvPr id="7" name="Slide Number Placeholder 6"/>
          <p:cNvSpPr>
            <a:spLocks noGrp="1"/>
          </p:cNvSpPr>
          <p:nvPr>
            <p:ph type="sldNum" sz="quarter" idx="12"/>
          </p:nvPr>
        </p:nvSpPr>
        <p:spPr/>
        <p:txBody>
          <a:bodyPr/>
          <a:lstStyle/>
          <a:p>
            <a:fld id="{396694F3-2543-485C-A7A2-B51004C72F2F}" type="slidenum">
              <a:rPr lang="en-GB" smtClean="0"/>
              <a:t>9</a:t>
            </a:fld>
            <a:endParaRPr lang="en-GB" dirty="0"/>
          </a:p>
        </p:txBody>
      </p:sp>
      <p:pic>
        <p:nvPicPr>
          <p:cNvPr id="12" name="Picture 4" descr="http://childers.web.cern.ch/childers/html_images/ATLAS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5460" y="-735"/>
            <a:ext cx="611560" cy="785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96180"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193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5346</TotalTime>
  <Words>3997</Words>
  <Application>Microsoft Office PowerPoint</Application>
  <PresentationFormat>全屏显示(4:3)</PresentationFormat>
  <Paragraphs>618</Paragraphs>
  <Slides>57</Slides>
  <Notes>56</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57</vt:i4>
      </vt:variant>
    </vt:vector>
  </HeadingPairs>
  <TitlesOfParts>
    <vt:vector size="59" baseType="lpstr">
      <vt:lpstr>Office Theme</vt:lpstr>
      <vt:lpstr>Chart</vt:lpstr>
      <vt:lpstr>ATLAS Upgrade II tracker strip detector mechanics</vt:lpstr>
      <vt:lpstr>Outline</vt:lpstr>
      <vt:lpstr>Oxford Physics overview</vt:lpstr>
      <vt:lpstr>Engineers Group</vt:lpstr>
      <vt:lpstr>Mechanical Design office</vt:lpstr>
      <vt:lpstr>Oxford ATLAS Group</vt:lpstr>
      <vt:lpstr>PowerPoint 演示文稿</vt:lpstr>
      <vt:lpstr>Oxford’s involvement in the ATLAS Project</vt:lpstr>
      <vt:lpstr>PowerPoint 演示文稿</vt:lpstr>
      <vt:lpstr>Module Technologies</vt:lpstr>
      <vt:lpstr>Mechanics &amp; Services of the Existing Tracker ‘Classic’ Tracker Design</vt:lpstr>
      <vt:lpstr>The ATLAS detector is now due for an upgrade</vt:lpstr>
      <vt:lpstr>ATLAS Phase II Upgrade</vt:lpstr>
      <vt:lpstr>ATLAS Phase-II Tracker Upgrade</vt:lpstr>
      <vt:lpstr>What do engineers do to deliver the ATLAS detector that the physicists want</vt:lpstr>
      <vt:lpstr>Barrel strip tracker geometry</vt:lpstr>
      <vt:lpstr>Stave Geometry</vt:lpstr>
      <vt:lpstr>Barrel strip stave design</vt:lpstr>
      <vt:lpstr>Co-curing </vt:lpstr>
      <vt:lpstr>Cooling tube and Electrical Break Assembly</vt:lpstr>
      <vt:lpstr>Plank #9 manufacture</vt:lpstr>
      <vt:lpstr>Plank #9 flatness and stiffness</vt:lpstr>
      <vt:lpstr>Stave assembly tooling (1)</vt:lpstr>
      <vt:lpstr>Stave assembly tooling (2)</vt:lpstr>
      <vt:lpstr>Stave assembly tooling (3)</vt:lpstr>
      <vt:lpstr>Stave support development</vt:lpstr>
      <vt:lpstr>Design requirements for Stave support</vt:lpstr>
      <vt:lpstr>Space envelope that affects the stave support design</vt:lpstr>
      <vt:lpstr>Stave support design overview</vt:lpstr>
      <vt:lpstr>PowerPoint 演示文稿</vt:lpstr>
      <vt:lpstr>PowerPoint 演示文稿</vt:lpstr>
      <vt:lpstr>Prototype of the locking mechanism</vt:lpstr>
      <vt:lpstr>ESPI measurement vs FEA</vt:lpstr>
      <vt:lpstr>Sector prototype</vt:lpstr>
      <vt:lpstr>Stave End insertion</vt:lpstr>
      <vt:lpstr>Understanding the exact behaviour of the design using FEA and CFD modelling</vt:lpstr>
      <vt:lpstr>Structural FEA </vt:lpstr>
      <vt:lpstr>PowerPoint 演示文稿</vt:lpstr>
      <vt:lpstr>PowerPoint 演示文稿</vt:lpstr>
      <vt:lpstr>The challenge of designing an effective “Global Structure”</vt:lpstr>
      <vt:lpstr>PowerPoint 演示文稿</vt:lpstr>
      <vt:lpstr>PowerPoint 演示文稿</vt:lpstr>
      <vt:lpstr>PowerPoint 演示文稿</vt:lpstr>
      <vt:lpstr>PowerPoint 演示文稿</vt:lpstr>
      <vt:lpstr>PowerPoint 演示文稿</vt:lpstr>
      <vt:lpstr>Extensive FEA studies were carried out to ensure link design meets all the structural and functional requirements</vt:lpstr>
      <vt:lpstr>CFD studies </vt:lpstr>
      <vt:lpstr>CFD modelling</vt:lpstr>
      <vt:lpstr>CFD results</vt:lpstr>
      <vt:lpstr>Remarks on CFD studies</vt:lpstr>
      <vt:lpstr>Summary</vt:lpstr>
      <vt:lpstr>The End</vt:lpstr>
      <vt:lpstr>Back up slides</vt:lpstr>
      <vt:lpstr>Stave Construction and Materials</vt:lpstr>
      <vt:lpstr>Modules, End of Stave Cards and Locking Points</vt:lpstr>
      <vt:lpstr>Z=0 End Closeout</vt:lpstr>
      <vt:lpstr>Stave Core Assembly</vt:lpstr>
    </vt:vector>
  </TitlesOfParts>
  <Company>Oxford University Department Of Physics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Upgrade II tracker strip detector mechanics</dc:title>
  <dc:creator>Windows User</dc:creator>
  <cp:lastModifiedBy>epc-B424</cp:lastModifiedBy>
  <cp:revision>164</cp:revision>
  <cp:lastPrinted>2014-07-18T14:53:10Z</cp:lastPrinted>
  <dcterms:created xsi:type="dcterms:W3CDTF">2014-07-13T06:38:16Z</dcterms:created>
  <dcterms:modified xsi:type="dcterms:W3CDTF">2014-07-25T07:24:05Z</dcterms:modified>
</cp:coreProperties>
</file>