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  <p:sldMasterId id="2147483705" r:id="rId3"/>
  </p:sldMasterIdLst>
  <p:notesMasterIdLst>
    <p:notesMasterId r:id="rId46"/>
  </p:notesMasterIdLst>
  <p:sldIdLst>
    <p:sldId id="295" r:id="rId4"/>
    <p:sldId id="293" r:id="rId5"/>
    <p:sldId id="288" r:id="rId6"/>
    <p:sldId id="298" r:id="rId7"/>
    <p:sldId id="299" r:id="rId8"/>
    <p:sldId id="257" r:id="rId9"/>
    <p:sldId id="290" r:id="rId10"/>
    <p:sldId id="292" r:id="rId11"/>
    <p:sldId id="306" r:id="rId12"/>
    <p:sldId id="331" r:id="rId13"/>
    <p:sldId id="345" r:id="rId14"/>
    <p:sldId id="332" r:id="rId15"/>
    <p:sldId id="333" r:id="rId16"/>
    <p:sldId id="334" r:id="rId17"/>
    <p:sldId id="336" r:id="rId18"/>
    <p:sldId id="346" r:id="rId19"/>
    <p:sldId id="266" r:id="rId20"/>
    <p:sldId id="267" r:id="rId21"/>
    <p:sldId id="347" r:id="rId22"/>
    <p:sldId id="268" r:id="rId23"/>
    <p:sldId id="269" r:id="rId24"/>
    <p:sldId id="340" r:id="rId25"/>
    <p:sldId id="271" r:id="rId26"/>
    <p:sldId id="272" r:id="rId27"/>
    <p:sldId id="273" r:id="rId28"/>
    <p:sldId id="341" r:id="rId29"/>
    <p:sldId id="339" r:id="rId30"/>
    <p:sldId id="274" r:id="rId31"/>
    <p:sldId id="276" r:id="rId32"/>
    <p:sldId id="277" r:id="rId33"/>
    <p:sldId id="300" r:id="rId34"/>
    <p:sldId id="301" r:id="rId35"/>
    <p:sldId id="302" r:id="rId36"/>
    <p:sldId id="278" r:id="rId37"/>
    <p:sldId id="279" r:id="rId38"/>
    <p:sldId id="281" r:id="rId39"/>
    <p:sldId id="282" r:id="rId40"/>
    <p:sldId id="283" r:id="rId41"/>
    <p:sldId id="284" r:id="rId42"/>
    <p:sldId id="285" r:id="rId43"/>
    <p:sldId id="342" r:id="rId44"/>
    <p:sldId id="343" r:id="rId45"/>
  </p:sldIdLst>
  <p:sldSz cx="9144000" cy="6858000" type="screen4x3"/>
  <p:notesSz cx="6858000" cy="9144000"/>
  <p:embeddedFontLst>
    <p:embeddedFont>
      <p:font typeface="Tahoma" panose="020B0604030504040204" pitchFamily="34" charset="0"/>
      <p:regular r:id="rId47"/>
      <p:bold r:id="rId48"/>
    </p:embeddedFont>
    <p:embeddedFont>
      <p:font typeface="メイリオ" panose="020B0604030504040204" pitchFamily="50" charset="-128"/>
      <p:regular r:id="rId49"/>
      <p:bold r:id="rId50"/>
      <p:italic r:id="rId51"/>
      <p:boldItalic r:id="rId52"/>
    </p:embeddedFont>
    <p:embeddedFont>
      <p:font typeface="Helvetica" panose="020B0604020202020204" pitchFamily="34" charset="0"/>
      <p:regular r:id="rId53"/>
      <p:bold r:id="rId54"/>
      <p:italic r:id="rId55"/>
      <p:boldItalic r:id="rId56"/>
    </p:embeddedFont>
    <p:embeddedFont>
      <p:font typeface="Times" panose="02020603050405020304" pitchFamily="18" charset="0"/>
      <p:regular r:id="rId57"/>
      <p:bold r:id="rId58"/>
      <p:italic r:id="rId59"/>
      <p:bold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HG平成角ｺﾞｼｯｸ体W5" panose="020B0609000000000000" pitchFamily="49" charset="-128"/>
      <p:regular r:id="rId65"/>
    </p:embeddedFont>
  </p:embeddedFontLst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86406" autoAdjust="0"/>
  </p:normalViewPr>
  <p:slideViewPr>
    <p:cSldViewPr snapToGrid="0">
      <p:cViewPr varScale="1">
        <p:scale>
          <a:sx n="100" d="100"/>
          <a:sy n="100" d="100"/>
        </p:scale>
        <p:origin x="171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97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8.fntdata"/><Relationship Id="rId6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529150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  <a:noFill/>
        </p:spPr>
        <p:txBody>
          <a:bodyPr/>
          <a:lstStyle/>
          <a:p>
            <a:fld id="{E4376A42-66E9-4926-BC57-18EBD61A65D2}" type="slidenum">
              <a:rPr lang="en-US" altLang="ja-JP" smtClean="0">
                <a:solidFill>
                  <a:srgbClr val="000000"/>
                </a:solidFill>
              </a:rPr>
              <a:pPr/>
              <a:t>1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153" tIns="46077" rIns="92153" bIns="46077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25529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782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/>
          <a:lstStyle/>
          <a:p>
            <a:fld id="{B5F90C00-EA69-4F0C-909F-E277F70E84B9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/>
              <a:t>19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67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97E7AF-EA37-477D-A6C2-E9D2A32473A9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3984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97E7AF-EA37-477D-A6C2-E9D2A32473A9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319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タイトルテキスト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本文レベル1</a:t>
            </a:r>
          </a:p>
          <a:p>
            <a:pPr lvl="1">
              <a:defRPr sz="1800"/>
            </a:pPr>
            <a:r>
              <a:rPr sz="3200"/>
              <a:t>本文レベル2</a:t>
            </a:r>
          </a:p>
          <a:p>
            <a:pPr lvl="2">
              <a:defRPr sz="1800"/>
            </a:pPr>
            <a:r>
              <a:rPr sz="3200"/>
              <a:t>本文レベル3</a:t>
            </a:r>
          </a:p>
          <a:p>
            <a:pPr lvl="3">
              <a:defRPr sz="1800"/>
            </a:pPr>
            <a:r>
              <a:rPr sz="3200"/>
              <a:t>本文レベル4</a:t>
            </a:r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>
            <a:round/>
          </a:ln>
        </p:spPr>
        <p:txBody>
          <a:bodyPr lIns="38100" tIns="38100" rIns="38100" bIns="38100">
            <a:noAutofit/>
          </a:bodyPr>
          <a:lstStyle>
            <a:lvl1pPr>
              <a:defRPr>
                <a:uFill>
                  <a:solidFill/>
                </a:uFill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タイトルテキスト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  <a:ln>
            <a:round/>
          </a:ln>
        </p:spPr>
        <p:txBody>
          <a:bodyPr lIns="38100" tIns="38100" rIns="38100" bIns="38100">
            <a:noAutofit/>
          </a:bodyPr>
          <a:lstStyle>
            <a:lvl1pPr>
              <a:buClr>
                <a:srgbClr val="000000"/>
              </a:buClr>
              <a:defRPr>
                <a:uFill>
                  <a:solidFill/>
                </a:uFill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defRPr sz="2800">
                <a:uFill>
                  <a:solidFill/>
                </a:uFill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defRPr sz="2400">
                <a:uFill>
                  <a:solidFill/>
                </a:uFill>
              </a:defRPr>
            </a:lvl3pPr>
            <a:lvl4pPr marL="1600200" indent="-228600">
              <a:spcBef>
                <a:spcPts val="400"/>
              </a:spcBef>
              <a:buClr>
                <a:srgbClr val="000000"/>
              </a:buClr>
              <a:defRPr sz="2000">
                <a:uFill>
                  <a:solidFill/>
                </a:uFill>
              </a:defRPr>
            </a:lvl4pPr>
            <a:lvl5pPr marL="2057400" indent="-228600">
              <a:spcBef>
                <a:spcPts val="400"/>
              </a:spcBef>
              <a:buClr>
                <a:srgbClr val="000000"/>
              </a:buClr>
              <a:defRPr sz="2000">
                <a:uFill>
                  <a:solidFill/>
                </a:uFill>
              </a:defRPr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本文レベル1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本文レベル2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本文レベル3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本文レベル4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本文レベル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8443416" y="6467475"/>
            <a:ext cx="243384" cy="254000"/>
          </a:xfrm>
          <a:prstGeom prst="rect">
            <a:avLst/>
          </a:prstGeom>
          <a:ln>
            <a:round/>
          </a:ln>
        </p:spPr>
        <p:txBody>
          <a:bodyPr wrap="none" lIns="38100" tIns="38100" rIns="38100" bIns="38100"/>
          <a:lstStyle>
            <a:lvl1pPr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タイトルテキスト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3200"/>
              <a:t>本文レベル1</a:t>
            </a:r>
          </a:p>
          <a:p>
            <a:pPr lvl="1">
              <a:defRPr sz="1800"/>
            </a:pPr>
            <a:r>
              <a:rPr sz="3200"/>
              <a:t>本文レベル2</a:t>
            </a:r>
          </a:p>
          <a:p>
            <a:pPr lvl="2">
              <a:defRPr sz="1800"/>
            </a:pPr>
            <a:r>
              <a:rPr sz="3200"/>
              <a:t>本文レベル3</a:t>
            </a:r>
          </a:p>
          <a:p>
            <a:pPr lvl="3">
              <a:defRPr sz="1800"/>
            </a:pPr>
            <a:r>
              <a:rPr sz="3200"/>
              <a:t>本文レベル4</a:t>
            </a:r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A0970-1338-4A86-8DC9-43B3943E506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91329-3379-4025-877E-D2262F4CC24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DF109-79F8-4F09-92EE-DFC7107AA9A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4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D536-FCBD-4420-84EC-92F97F3B789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6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3C41D-F890-47BB-B5E8-0CF2AA25956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91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95AED-E07E-416B-BB31-68CFBE4E56B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4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71E9B-222C-43F8-BE13-F5C3A83FFBE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8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2D316-CE32-48A5-AEA0-4D1475C8CF8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5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タイトルテキスト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本文レベル1</a:t>
            </a:r>
          </a:p>
          <a:p>
            <a:pPr lvl="1">
              <a:defRPr sz="1800"/>
            </a:pPr>
            <a:r>
              <a:rPr sz="2800"/>
              <a:t>本文レベル2</a:t>
            </a:r>
          </a:p>
          <a:p>
            <a:pPr lvl="2">
              <a:defRPr sz="1800"/>
            </a:pPr>
            <a:r>
              <a:rPr sz="2800"/>
              <a:t>本文レベル3</a:t>
            </a:r>
          </a:p>
          <a:p>
            <a:pPr lvl="3">
              <a:defRPr sz="1800"/>
            </a:pPr>
            <a:r>
              <a:rPr sz="2800"/>
              <a:t>本文レベル4</a:t>
            </a:r>
          </a:p>
          <a:p>
            <a:pPr lvl="4">
              <a:defRPr sz="1800"/>
            </a:pPr>
            <a:r>
              <a:rPr sz="2800"/>
              <a:t>本文レベル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0BC0-402F-491E-B590-4C84D31E678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19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DF122-FF0A-4686-99CD-D3CA8EE3D60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85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74EF5-09D3-44E2-9C48-0DC040ADF3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03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C1D6-1E4C-4608-A7F5-99B23BAB9BF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61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A9A6-F914-4130-90F1-CE4B259830F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97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A0970-1338-4A86-8DC9-43B3943E506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51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91329-3379-4025-877E-D2262F4CC24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35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DF109-79F8-4F09-92EE-DFC7107AA9A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57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D536-FCBD-4420-84EC-92F97F3B789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86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3C41D-F890-47BB-B5E8-0CF2AA25956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6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タイトルテキスト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本文レベル1</a:t>
            </a:r>
          </a:p>
          <a:p>
            <a:pPr lvl="1">
              <a:defRPr sz="1800" b="0"/>
            </a:pPr>
            <a:r>
              <a:rPr sz="2400" b="1"/>
              <a:t>本文レベル2</a:t>
            </a:r>
          </a:p>
          <a:p>
            <a:pPr lvl="2">
              <a:defRPr sz="1800" b="0"/>
            </a:pPr>
            <a:r>
              <a:rPr sz="2400" b="1"/>
              <a:t>本文レベル3</a:t>
            </a:r>
          </a:p>
          <a:p>
            <a:pPr lvl="3">
              <a:defRPr sz="1800" b="0"/>
            </a:pPr>
            <a:r>
              <a:rPr sz="2400" b="1"/>
              <a:t>本文レベル4</a:t>
            </a:r>
          </a:p>
          <a:p>
            <a:pPr lvl="4">
              <a:defRPr sz="1800" b="0"/>
            </a:pPr>
            <a:r>
              <a:rPr sz="2400" b="1"/>
              <a:t>本文レベル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95AED-E07E-416B-BB31-68CFBE4E56B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44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71E9B-222C-43F8-BE13-F5C3A83FFBE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20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2D316-CE32-48A5-AEA0-4D1475C8CF8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75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0BC0-402F-491E-B590-4C84D31E678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9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DF122-FF0A-4686-99CD-D3CA8EE3D60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76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74EF5-09D3-44E2-9C48-0DC040ADF3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15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C1D6-1E4C-4608-A7F5-99B23BAB9BF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88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A9A6-F914-4130-90F1-CE4B259830F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9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タイトルテキスト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タイトルテキスト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本文レベル1</a:t>
            </a:r>
          </a:p>
          <a:p>
            <a:pPr lvl="1">
              <a:defRPr sz="1800"/>
            </a:pPr>
            <a:r>
              <a:rPr sz="3200"/>
              <a:t>本文レベル2</a:t>
            </a:r>
          </a:p>
          <a:p>
            <a:pPr lvl="2">
              <a:defRPr sz="1800"/>
            </a:pPr>
            <a:r>
              <a:rPr sz="3200"/>
              <a:t>本文レベル3</a:t>
            </a:r>
          </a:p>
          <a:p>
            <a:pPr lvl="3">
              <a:defRPr sz="1800"/>
            </a:pPr>
            <a:r>
              <a:rPr sz="3200"/>
              <a:t>本文レベル4</a:t>
            </a:r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タイトルテキスト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本文レベル1</a:t>
            </a:r>
          </a:p>
          <a:p>
            <a:pPr lvl="1">
              <a:defRPr sz="1800"/>
            </a:pPr>
            <a:r>
              <a:rPr sz="1400"/>
              <a:t>本文レベル2</a:t>
            </a:r>
          </a:p>
          <a:p>
            <a:pPr lvl="2">
              <a:defRPr sz="1800"/>
            </a:pPr>
            <a:r>
              <a:rPr sz="1400"/>
              <a:t>本文レベル3</a:t>
            </a:r>
          </a:p>
          <a:p>
            <a:pPr lvl="3">
              <a:defRPr sz="1800"/>
            </a:pPr>
            <a:r>
              <a:rPr sz="1400"/>
              <a:t>本文レベル4</a:t>
            </a:r>
          </a:p>
          <a:p>
            <a:pPr lvl="4">
              <a:defRPr sz="1800"/>
            </a:pPr>
            <a:r>
              <a:rPr sz="1400"/>
              <a:t>本文レベル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タイトルテキスト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本文レベル1</a:t>
            </a:r>
          </a:p>
          <a:p>
            <a:pPr lvl="1">
              <a:defRPr sz="1800"/>
            </a:pPr>
            <a:r>
              <a:rPr sz="3200"/>
              <a:t>本文レベル2</a:t>
            </a:r>
          </a:p>
          <a:p>
            <a:pPr lvl="2">
              <a:defRPr sz="1800"/>
            </a:pPr>
            <a:r>
              <a:rPr sz="3200"/>
              <a:t>本文レベル3</a:t>
            </a:r>
          </a:p>
          <a:p>
            <a:pPr lvl="3">
              <a:defRPr sz="1800"/>
            </a:pPr>
            <a:r>
              <a:rPr sz="3200"/>
              <a:t>本文レベル4</a:t>
            </a:r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タイトルテキスト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本文レベル1</a:t>
            </a:r>
          </a:p>
          <a:p>
            <a:pPr lvl="1">
              <a:defRPr sz="1800"/>
            </a:pPr>
            <a:r>
              <a:rPr sz="3200"/>
              <a:t>本文レベル2</a:t>
            </a:r>
          </a:p>
          <a:p>
            <a:pPr lvl="2">
              <a:defRPr sz="1800"/>
            </a:pPr>
            <a:r>
              <a:rPr sz="3200"/>
              <a:t>本文レベル3</a:t>
            </a:r>
          </a:p>
          <a:p>
            <a:pPr lvl="3">
              <a:defRPr sz="1800"/>
            </a:pPr>
            <a:r>
              <a:rPr sz="3200"/>
              <a:t>本文レベル4</a:t>
            </a:r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タイトルテキスト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本文レベル1</a:t>
            </a:r>
          </a:p>
          <a:p>
            <a:pPr lvl="1">
              <a:defRPr sz="1800"/>
            </a:pPr>
            <a:r>
              <a:rPr sz="3200"/>
              <a:t>本文レベル2</a:t>
            </a:r>
          </a:p>
          <a:p>
            <a:pPr lvl="2">
              <a:defRPr sz="1800"/>
            </a:pPr>
            <a:r>
              <a:rPr sz="3200"/>
              <a:t>本文レベル3</a:t>
            </a:r>
          </a:p>
          <a:p>
            <a:pPr lvl="3">
              <a:defRPr sz="1800"/>
            </a:pPr>
            <a:r>
              <a:rPr sz="3200"/>
              <a:t>本文レベル4</a:t>
            </a:r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885164A-9419-4DFF-B5BF-843FC5EDBE17}" type="slidenum">
              <a:rPr kumimoji="1" lang="en-US" altLang="ja-JP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13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885164A-9419-4DFF-B5BF-843FC5EDBE17}" type="slidenum">
              <a:rPr kumimoji="1" lang="en-US" altLang="ja-JP" kern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 kern="120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4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3211"/>
            <a:ext cx="9144000" cy="1368152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ja-JP" sz="4000" b="1" i="1" dirty="0" smtClean="0">
                <a:solidFill>
                  <a:srgbClr val="FF0000"/>
                </a:solidFill>
              </a:rPr>
              <a:t>Status</a:t>
            </a:r>
            <a:r>
              <a:rPr lang="en-US" altLang="ja-JP" sz="4000" b="1" i="1" dirty="0" smtClean="0">
                <a:solidFill>
                  <a:schemeClr val="bg1"/>
                </a:solidFill>
              </a:rPr>
              <a:t> of the </a:t>
            </a:r>
            <a:r>
              <a:rPr lang="en-US" altLang="ja-JP" sz="4000" b="1" i="1" dirty="0" err="1" smtClean="0">
                <a:solidFill>
                  <a:schemeClr val="bg1"/>
                </a:solidFill>
              </a:rPr>
              <a:t>Seatch</a:t>
            </a:r>
            <a:r>
              <a:rPr lang="en-US" altLang="ja-JP" sz="4000" b="1" i="1" dirty="0" smtClean="0">
                <a:solidFill>
                  <a:schemeClr val="bg1"/>
                </a:solidFill>
              </a:rPr>
              <a:t> for</a:t>
            </a:r>
            <a:br>
              <a:rPr lang="en-US" altLang="ja-JP" sz="4000" b="1" i="1" dirty="0" smtClean="0">
                <a:solidFill>
                  <a:schemeClr val="bg1"/>
                </a:solidFill>
              </a:rPr>
            </a:br>
            <a:r>
              <a:rPr lang="en-US" altLang="ja-JP" sz="4000" b="1" i="1" dirty="0" err="1">
                <a:solidFill>
                  <a:schemeClr val="bg1"/>
                </a:solidFill>
              </a:rPr>
              <a:t>K</a:t>
            </a:r>
            <a:r>
              <a:rPr lang="en-US" altLang="ja-JP" sz="4000" b="1" i="1" dirty="0" err="1" smtClean="0">
                <a:solidFill>
                  <a:schemeClr val="bg1"/>
                </a:solidFill>
              </a:rPr>
              <a:t>aonic</a:t>
            </a:r>
            <a:r>
              <a:rPr lang="en-US" altLang="ja-JP" sz="4000" b="1" i="1" dirty="0" smtClean="0">
                <a:solidFill>
                  <a:schemeClr val="bg1"/>
                </a:solidFill>
              </a:rPr>
              <a:t> Nuclei (E15) at J-PARC</a:t>
            </a: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5082233" y="1690517"/>
            <a:ext cx="392841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ja-JP" sz="28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+mn-cs"/>
              </a:rPr>
              <a:t>RIKEN  H. </a:t>
            </a:r>
            <a:r>
              <a:rPr kumimoji="1" lang="en-US" altLang="ja-JP" sz="28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+mn-cs"/>
              </a:rPr>
              <a:t>Outa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ja-JP" sz="28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+mn-cs"/>
              </a:rPr>
              <a:t>  for E15 </a:t>
            </a:r>
            <a:r>
              <a:rPr kumimoji="1" lang="en-US" altLang="ja-JP" sz="2800" b="1" kern="1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  <a:cs typeface="+mn-cs"/>
              </a:rPr>
              <a:t>collabolation</a:t>
            </a:r>
            <a:endParaRPr kumimoji="1" lang="en-US" altLang="ja-JP" sz="28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7175" y="2790699"/>
            <a:ext cx="87170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✔　</a:t>
            </a:r>
            <a:r>
              <a:rPr kumimoji="1" lang="en-US" altLang="ja-JP" sz="2400" b="1" kern="12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Kaonic</a:t>
            </a:r>
            <a:r>
              <a:rPr kumimoji="1" lang="en-US" altLang="ja-JP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nuclei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2400" b="1" kern="1200" dirty="0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✔　</a:t>
            </a:r>
            <a:r>
              <a:rPr kumimoji="1" lang="ja-JP" altLang="en-US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1" i="1" kern="12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Present </a:t>
            </a:r>
            <a:r>
              <a:rPr kumimoji="1" lang="en-US" altLang="ja-JP" sz="2400" b="1" i="1" kern="1200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status </a:t>
            </a:r>
            <a:r>
              <a:rPr kumimoji="1" lang="en-US" altLang="ja-JP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of </a:t>
            </a:r>
            <a:r>
              <a:rPr kumimoji="1" lang="en-US" altLang="ja-JP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the </a:t>
            </a:r>
            <a:r>
              <a:rPr kumimoji="1" lang="en-US" altLang="ja-JP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E15 </a:t>
            </a:r>
            <a:r>
              <a:rPr kumimoji="1" lang="en-US" altLang="ja-JP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experiment at </a:t>
            </a:r>
            <a:r>
              <a:rPr kumimoji="1" lang="en-US" altLang="ja-JP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J-PARC</a:t>
            </a:r>
            <a:r>
              <a:rPr kumimoji="1" lang="ja-JP" altLang="en-US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　　</a:t>
            </a:r>
            <a:endParaRPr kumimoji="1" lang="en-US" altLang="ja-JP" sz="2400" b="1" kern="1200" dirty="0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　　　</a:t>
            </a:r>
            <a:r>
              <a:rPr kumimoji="1" lang="en-US" altLang="ja-JP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Search for the K-</a:t>
            </a:r>
            <a:r>
              <a:rPr kumimoji="1" lang="en-US" altLang="ja-JP" sz="2400" b="1" kern="12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pp</a:t>
            </a:r>
            <a:r>
              <a:rPr kumimoji="1" lang="en-US" altLang="ja-JP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bound state in the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      </a:t>
            </a:r>
            <a:r>
              <a:rPr kumimoji="1" lang="en-US" altLang="ja-JP" sz="2400" b="1" kern="1200" baseline="300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3</a:t>
            </a:r>
            <a:r>
              <a:rPr kumimoji="1" lang="en-US" altLang="ja-JP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He(in-flight K-, n/p) reaction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24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　　　 －　</a:t>
            </a:r>
            <a:r>
              <a:rPr kumimoji="1" lang="en-US" altLang="ja-JP" sz="2400" b="1" kern="12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3He(in-flight </a:t>
            </a:r>
            <a:r>
              <a:rPr kumimoji="1" lang="en-US" altLang="ja-JP" sz="2400" b="1" kern="1200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K-, </a:t>
            </a:r>
            <a:r>
              <a:rPr kumimoji="1" lang="en-US" altLang="ja-JP" sz="2400" b="1" kern="12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n)   spectrum   </a:t>
            </a:r>
            <a:r>
              <a:rPr kumimoji="1" lang="ja-JP" altLang="en-US" sz="2400" b="1" kern="1200" dirty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　</a:t>
            </a:r>
            <a:r>
              <a:rPr kumimoji="1" lang="ja-JP" altLang="en-US" sz="2400" b="1" kern="1200" dirty="0" smtClean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         </a:t>
            </a:r>
            <a:r>
              <a:rPr kumimoji="1" lang="en-US" altLang="ja-JP" sz="2400" b="1" kern="1200" dirty="0" smtClean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Hashimoto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kern="1200" dirty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　</a:t>
            </a:r>
            <a:r>
              <a:rPr kumimoji="1" lang="ja-JP" altLang="en-US" sz="2400" b="1" kern="1200" dirty="0" smtClean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　　　　　     </a:t>
            </a:r>
            <a:r>
              <a:rPr kumimoji="1" lang="en-US" altLang="ja-JP" sz="2400" b="1" kern="1200" dirty="0" err="1" smtClean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arXiv</a:t>
            </a:r>
            <a:r>
              <a:rPr kumimoji="1" lang="en-US" altLang="ja-JP" sz="2400" b="1" kern="1200" dirty="0" smtClean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: [</a:t>
            </a:r>
            <a:r>
              <a:rPr kumimoji="1" lang="en-US" altLang="ja-JP" sz="2400" b="1" kern="1200" dirty="0" err="1" smtClean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nucl</a:t>
            </a:r>
            <a:r>
              <a:rPr kumimoji="1" lang="en-US" altLang="ja-JP" sz="2400" b="1" kern="1200" dirty="0" smtClean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-ex]1408.5637  submitted to PLB</a:t>
            </a:r>
            <a:endParaRPr kumimoji="1" lang="en-US" altLang="ja-JP" sz="2400" b="1" kern="1200" dirty="0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     </a:t>
            </a:r>
            <a:r>
              <a:rPr kumimoji="1" lang="ja-JP" altLang="en-US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　</a:t>
            </a:r>
            <a:r>
              <a:rPr kumimoji="1" lang="ja-JP" altLang="en-US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－</a:t>
            </a:r>
            <a:r>
              <a:rPr kumimoji="1" lang="en-US" altLang="ja-JP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 </a:t>
            </a:r>
            <a:r>
              <a:rPr kumimoji="1" lang="en-US" altLang="ja-JP" sz="2400" b="1" kern="12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Λp</a:t>
            </a:r>
            <a:r>
              <a:rPr kumimoji="1" lang="en-US" altLang="ja-JP" sz="2400" b="1" kern="1200" dirty="0" err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+</a:t>
            </a:r>
            <a:r>
              <a:rPr kumimoji="1" lang="en-US" altLang="ja-JP" sz="2400" b="1" kern="12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n</a:t>
            </a:r>
            <a:r>
              <a:rPr kumimoji="1" lang="en-US" altLang="ja-JP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(missing) channel analysis           </a:t>
            </a:r>
            <a:r>
              <a:rPr kumimoji="1" lang="en-US" altLang="ja-JP" sz="2400" b="1" kern="1200" dirty="0" err="1" smtClean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Sada</a:t>
            </a:r>
            <a:r>
              <a:rPr kumimoji="1" lang="ja-JP" altLang="en-US" sz="2400" b="1" kern="1200" dirty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　</a:t>
            </a:r>
            <a:r>
              <a:rPr kumimoji="1" lang="ja-JP" altLang="en-US" sz="20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　　</a:t>
            </a:r>
            <a:endParaRPr kumimoji="1" lang="en-US" altLang="ja-JP" sz="2000" b="1" kern="1200" dirty="0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      </a:t>
            </a:r>
            <a:r>
              <a:rPr kumimoji="1" lang="en-US" altLang="ja-JP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(</a:t>
            </a:r>
            <a:r>
              <a:rPr kumimoji="1" lang="ja-JP" altLang="en-US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－   </a:t>
            </a:r>
            <a:r>
              <a:rPr kumimoji="1" lang="en-US" altLang="ja-JP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3He(in-flight K-, p)   spectrum              </a:t>
            </a:r>
            <a:r>
              <a:rPr kumimoji="1" lang="en-US" altLang="ja-JP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1" kern="1200" dirty="0" err="1" smtClean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Tokuda</a:t>
            </a:r>
            <a:r>
              <a:rPr kumimoji="1" lang="en-US" altLang="ja-JP" sz="2400" b="1" kern="1200" dirty="0" smtClean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1" kern="1200" dirty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)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2000" b="1" kern="1200" dirty="0" smtClean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8024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916832"/>
            <a:ext cx="9144000" cy="352839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b="1" dirty="0" smtClean="0">
                <a:solidFill>
                  <a:srgbClr val="FFFFFF"/>
                </a:solidFill>
              </a:rPr>
              <a:t/>
            </a:r>
            <a:br>
              <a:rPr lang="en-US" altLang="ja-JP" b="1" dirty="0" smtClean="0">
                <a:solidFill>
                  <a:srgbClr val="FFFFFF"/>
                </a:solidFill>
              </a:rPr>
            </a:br>
            <a:r>
              <a:rPr lang="en-US" altLang="ja-JP" b="1" dirty="0" smtClean="0">
                <a:solidFill>
                  <a:srgbClr val="FFFFFF"/>
                </a:solidFill>
              </a:rPr>
              <a:t>  3He (K-,  </a:t>
            </a:r>
            <a:r>
              <a:rPr lang="en-US" altLang="ja-JP" b="1" dirty="0" smtClean="0">
                <a:solidFill>
                  <a:srgbClr val="FF0000"/>
                </a:solidFill>
              </a:rPr>
              <a:t>n</a:t>
            </a:r>
            <a:r>
              <a:rPr lang="en-US" altLang="ja-JP" b="1" dirty="0" smtClean="0">
                <a:solidFill>
                  <a:srgbClr val="FFFFFF"/>
                </a:solidFill>
              </a:rPr>
              <a:t>) semi-inclusive </a:t>
            </a:r>
            <a:br>
              <a:rPr lang="en-US" altLang="ja-JP" b="1" dirty="0" smtClean="0">
                <a:solidFill>
                  <a:srgbClr val="FFFFFF"/>
                </a:solidFill>
              </a:rPr>
            </a:br>
            <a:r>
              <a:rPr lang="en-US" altLang="ja-JP" b="1" dirty="0" smtClean="0">
                <a:solidFill>
                  <a:srgbClr val="FFFFFF"/>
                </a:solidFill>
              </a:rPr>
              <a:t>  spectrum</a:t>
            </a:r>
            <a:br>
              <a:rPr lang="en-US" altLang="ja-JP" b="1" dirty="0" smtClean="0">
                <a:solidFill>
                  <a:srgbClr val="FFFFFF"/>
                </a:solidFill>
              </a:rPr>
            </a:br>
            <a:r>
              <a:rPr lang="en-US" altLang="ja-JP" b="1" dirty="0" smtClean="0">
                <a:solidFill>
                  <a:srgbClr val="FFFFFF"/>
                </a:solidFill>
              </a:rPr>
              <a:t>                              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( Hashimoto )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pPr algn="l" eaLnBrk="1" hangingPunct="1"/>
            <a:r>
              <a:rPr lang="en-US" altLang="ja-JP" b="1" dirty="0" smtClean="0">
                <a:solidFill>
                  <a:srgbClr val="FFFFFF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34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641"/>
          <a:stretch/>
        </p:blipFill>
        <p:spPr>
          <a:xfrm>
            <a:off x="107504" y="188640"/>
            <a:ext cx="8912778" cy="609329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949280"/>
            <a:ext cx="3267739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8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989838"/>
            <a:ext cx="7200900" cy="487832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51520" y="260648"/>
            <a:ext cx="8136904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b="1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3He (K-,  n) </a:t>
            </a:r>
            <a:r>
              <a:rPr kumimoji="1" lang="en-US" altLang="ja-JP" sz="3200" b="1" dirty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semi-inclusive </a:t>
            </a:r>
            <a:r>
              <a:rPr kumimoji="1" lang="en-US" altLang="ja-JP" sz="3200" b="1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spectrum</a:t>
            </a:r>
            <a:endParaRPr kumimoji="1" lang="ja-JP" altLang="en-US" sz="3200" b="1" i="1" kern="12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93268"/>
            <a:ext cx="7200900" cy="487832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99792" y="5815626"/>
            <a:ext cx="5832648" cy="986408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ctr" rtl="0">
              <a:lnSpc>
                <a:spcPts val="3100"/>
              </a:lnSpc>
              <a:spcBef>
                <a:spcPct val="0"/>
              </a:spcBef>
            </a:pPr>
            <a:r>
              <a:rPr kumimoji="1" lang="en-US" altLang="ja-JP" sz="2400" b="1" kern="1200" dirty="0" smtClean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/>
                <a:ea typeface="ＭＳ Ｐゴシック"/>
                <a:cs typeface="+mn-cs"/>
              </a:rPr>
              <a:t>Tail component in the bound region is </a:t>
            </a:r>
          </a:p>
          <a:p>
            <a:pPr algn="ctr" rtl="0">
              <a:lnSpc>
                <a:spcPts val="3100"/>
              </a:lnSpc>
              <a:spcBef>
                <a:spcPct val="0"/>
              </a:spcBef>
            </a:pPr>
            <a:r>
              <a:rPr kumimoji="1" lang="en-US" altLang="ja-JP" sz="2400" b="1" kern="1200" dirty="0" smtClean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/>
                <a:ea typeface="ＭＳ Ｐゴシック"/>
                <a:cs typeface="+mn-cs"/>
              </a:rPr>
              <a:t>NOT due to the detector resolution !! </a:t>
            </a:r>
            <a:endParaRPr kumimoji="1" lang="ja-JP" altLang="en-US" sz="2400" b="1" kern="1200" dirty="0" smtClean="0">
              <a:solidFill>
                <a:srgbClr val="0000FF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2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989838"/>
            <a:ext cx="7200900" cy="48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989838"/>
            <a:ext cx="7200900" cy="487832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62" y="0"/>
            <a:ext cx="3882147" cy="271026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" y="1700808"/>
            <a:ext cx="5829846" cy="49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1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16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115910" y="1"/>
            <a:ext cx="6014433" cy="1241146"/>
          </a:xfrm>
          <a:prstGeom prst="rect">
            <a:avLst/>
          </a:prstGeom>
          <a:solidFill>
            <a:srgbClr val="002060"/>
          </a:solidFill>
          <a:ln w="9525">
            <a:solidFill/>
            <a:bevel/>
          </a:ln>
        </p:spPr>
        <p:txBody>
          <a:bodyPr lIns="0" tIns="0" rIns="0" bIns="0">
            <a:noAutofit/>
          </a:bodyPr>
          <a:lstStyle>
            <a:lvl1pPr>
              <a:defRPr sz="3900" b="1"/>
            </a:lvl1pPr>
          </a:lstStyle>
          <a:p>
            <a:pPr lvl="0">
              <a:defRPr sz="1800" b="0"/>
            </a:pPr>
            <a:r>
              <a:rPr sz="4800" b="1" dirty="0">
                <a:solidFill>
                  <a:schemeClr val="bg1"/>
                </a:solidFill>
              </a:rPr>
              <a:t>Background Evaluation</a:t>
            </a:r>
          </a:p>
        </p:txBody>
      </p:sp>
      <p:pic>
        <p:nvPicPr>
          <p:cNvPr id="166" name="image7.png"/>
          <p:cNvPicPr/>
          <p:nvPr/>
        </p:nvPicPr>
        <p:blipFill>
          <a:blip r:embed="rId2">
            <a:extLst/>
          </a:blip>
          <a:srcRect l="3474" r="9521"/>
          <a:stretch>
            <a:fillRect/>
          </a:stretch>
        </p:blipFill>
        <p:spPr>
          <a:xfrm>
            <a:off x="0" y="1376771"/>
            <a:ext cx="6288564" cy="4896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2160" y="4668341"/>
            <a:ext cx="3122449" cy="218965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 flipH="1" flipV="1">
            <a:off x="2663788" y="3825043"/>
            <a:ext cx="4464496" cy="2520282"/>
          </a:xfrm>
          <a:prstGeom prst="line">
            <a:avLst/>
          </a:prstGeom>
          <a:ln w="127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cxnSp>
        <p:nvCxnSpPr>
          <p:cNvPr id="169" name="Connector 169"/>
          <p:cNvCxnSpPr>
            <a:stCxn id="170" idx="0"/>
            <a:endCxn id="175" idx="0"/>
          </p:cNvCxnSpPr>
          <p:nvPr/>
        </p:nvCxnSpPr>
        <p:spPr>
          <a:xfrm flipH="1">
            <a:off x="3257964" y="2942818"/>
            <a:ext cx="1988820" cy="152854"/>
          </a:xfrm>
          <a:prstGeom prst="straightConnector1">
            <a:avLst/>
          </a:prstGeom>
          <a:ln w="12700">
            <a:solidFill/>
            <a:tailEnd type="triangle"/>
          </a:ln>
        </p:spPr>
      </p:cxnSp>
      <p:sp>
        <p:nvSpPr>
          <p:cNvPr id="170" name="Shape 170"/>
          <p:cNvSpPr/>
          <p:nvPr/>
        </p:nvSpPr>
        <p:spPr>
          <a:xfrm>
            <a:off x="4310679" y="2942818"/>
            <a:ext cx="1872209" cy="659766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t>evaluated using empty-target data</a:t>
            </a:r>
          </a:p>
        </p:txBody>
      </p:sp>
      <p:pic>
        <p:nvPicPr>
          <p:cNvPr id="171" name="image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46094" y="43530"/>
            <a:ext cx="2762410" cy="4033543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 flipH="1">
            <a:off x="2591779" y="2060301"/>
            <a:ext cx="3754316" cy="684623"/>
          </a:xfrm>
          <a:prstGeom prst="line">
            <a:avLst/>
          </a:prstGeom>
          <a:ln w="127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6424083" y="4433046"/>
            <a:ext cx="254813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000" b="1" i="1" dirty="0" smtClean="0"/>
              <a:t>1/</a:t>
            </a:r>
            <a:r>
              <a:rPr lang="en-US" altLang="ja-JP" sz="2000" b="1" i="1" dirty="0"/>
              <a:t>β</a:t>
            </a:r>
            <a:r>
              <a:rPr sz="2000" b="1" i="1" dirty="0" smtClean="0"/>
              <a:t> </a:t>
            </a:r>
            <a:r>
              <a:rPr sz="2000" b="1" i="1" dirty="0"/>
              <a:t>distribution for </a:t>
            </a:r>
            <a:r>
              <a:rPr lang="en-US" altLang="ja-JP" sz="2000" b="1" i="1" dirty="0"/>
              <a:t>ɤ</a:t>
            </a:r>
            <a:r>
              <a:rPr sz="2000" b="1" i="1" dirty="0" smtClean="0"/>
              <a:t>/n</a:t>
            </a:r>
            <a:endParaRPr sz="2000" b="1" i="1" dirty="0"/>
          </a:p>
        </p:txBody>
      </p:sp>
      <p:sp>
        <p:nvSpPr>
          <p:cNvPr id="174" name="Shape 174"/>
          <p:cNvSpPr/>
          <p:nvPr/>
        </p:nvSpPr>
        <p:spPr>
          <a:xfrm>
            <a:off x="2339751" y="2744923"/>
            <a:ext cx="10713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70C0"/>
                </a:solidFill>
              </a:rPr>
              <a:t>(Phys. BG)</a:t>
            </a:r>
          </a:p>
        </p:txBody>
      </p:sp>
      <p:sp>
        <p:nvSpPr>
          <p:cNvPr id="175" name="Shape 175"/>
          <p:cNvSpPr/>
          <p:nvPr/>
        </p:nvSpPr>
        <p:spPr>
          <a:xfrm>
            <a:off x="2771799" y="3095672"/>
            <a:ext cx="97233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0000"/>
                </a:solidFill>
              </a:rPr>
              <a:t>(Exp. BG)</a:t>
            </a:r>
          </a:p>
        </p:txBody>
      </p:sp>
      <p:sp>
        <p:nvSpPr>
          <p:cNvPr id="176" name="Shape 176"/>
          <p:cNvSpPr/>
          <p:nvPr/>
        </p:nvSpPr>
        <p:spPr>
          <a:xfrm>
            <a:off x="3171289" y="3491715"/>
            <a:ext cx="97233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0000"/>
                </a:solidFill>
              </a:rPr>
              <a:t>(Exp. BG)</a:t>
            </a:r>
          </a:p>
        </p:txBody>
      </p:sp>
      <p:sp>
        <p:nvSpPr>
          <p:cNvPr id="177" name="Shape 177"/>
          <p:cNvSpPr/>
          <p:nvPr/>
        </p:nvSpPr>
        <p:spPr>
          <a:xfrm>
            <a:off x="6717318" y="2540515"/>
            <a:ext cx="1944217" cy="1147482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6717317" y="2540515"/>
            <a:ext cx="1944217" cy="113586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6686083" y="4789297"/>
            <a:ext cx="186909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 lvl="0">
              <a:defRPr sz="1800"/>
            </a:pPr>
            <a:r>
              <a:rPr lang="en-US" dirty="0" smtClean="0"/>
              <a:t>g</a:t>
            </a:r>
          </a:p>
          <a:p>
            <a:pPr lvl="0">
              <a:defRPr sz="1800"/>
            </a:pPr>
            <a:endParaRPr sz="2000" dirty="0"/>
          </a:p>
        </p:txBody>
      </p:sp>
      <p:sp>
        <p:nvSpPr>
          <p:cNvPr id="180" name="Shape 180"/>
          <p:cNvSpPr/>
          <p:nvPr/>
        </p:nvSpPr>
        <p:spPr>
          <a:xfrm>
            <a:off x="6917809" y="5669075"/>
            <a:ext cx="23808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 i="1"/>
            </a:lvl1pPr>
          </a:lstStyle>
          <a:p>
            <a:pPr lvl="0">
              <a:defRPr sz="1800" b="0" i="0"/>
            </a:pPr>
            <a:r>
              <a:rPr sz="2000" b="1" i="1"/>
              <a:t>n</a:t>
            </a:r>
          </a:p>
        </p:txBody>
      </p:sp>
      <p:sp>
        <p:nvSpPr>
          <p:cNvPr id="181" name="Shape 181"/>
          <p:cNvSpPr/>
          <p:nvPr/>
        </p:nvSpPr>
        <p:spPr>
          <a:xfrm>
            <a:off x="4226702" y="2471462"/>
            <a:ext cx="159388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00000"/>
              </a:buClr>
              <a:defRPr b="1">
                <a:uFill>
                  <a:solidFill/>
                </a:uFill>
              </a:defRPr>
            </a:lvl1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quasi-elastic KN</a:t>
            </a:r>
          </a:p>
        </p:txBody>
      </p:sp>
      <p:sp>
        <p:nvSpPr>
          <p:cNvPr id="182" name="Shape 182"/>
          <p:cNvSpPr/>
          <p:nvPr/>
        </p:nvSpPr>
        <p:spPr>
          <a:xfrm flipH="1">
            <a:off x="4147128" y="2830277"/>
            <a:ext cx="275075" cy="27194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flipV="1">
            <a:off x="3767787" y="4039890"/>
            <a:ext cx="2511718" cy="1421682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1438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17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457200" y="78655"/>
            <a:ext cx="8229600" cy="758057"/>
          </a:xfrm>
          <a:prstGeom prst="rect">
            <a:avLst/>
          </a:prstGeom>
          <a:ln w="9525">
            <a:solidFill/>
            <a:bevel/>
          </a:ln>
        </p:spPr>
        <p:txBody>
          <a:bodyPr lIns="0" tIns="0" rIns="0" bIns="0"/>
          <a:lstStyle>
            <a:lvl1pPr>
              <a:defRPr sz="3900" b="1"/>
            </a:lvl1pPr>
          </a:lstStyle>
          <a:p>
            <a:pPr lvl="0">
              <a:defRPr sz="1800" b="0"/>
            </a:pPr>
            <a:r>
              <a:rPr sz="3900" b="1"/>
              <a:t>Spectrum below the Threshold</a:t>
            </a:r>
          </a:p>
        </p:txBody>
      </p:sp>
      <p:pic>
        <p:nvPicPr>
          <p:cNvPr id="187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999" y="1065094"/>
            <a:ext cx="7200002" cy="487771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5724128" y="3887637"/>
            <a:ext cx="484633" cy="489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01"/>
                </a:moveTo>
                <a:lnTo>
                  <a:pt x="5400" y="10901"/>
                </a:lnTo>
                <a:lnTo>
                  <a:pt x="5400" y="0"/>
                </a:lnTo>
                <a:lnTo>
                  <a:pt x="16200" y="0"/>
                </a:lnTo>
                <a:lnTo>
                  <a:pt x="16200" y="10901"/>
                </a:lnTo>
                <a:lnTo>
                  <a:pt x="21600" y="1090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5464873" y="3241306"/>
            <a:ext cx="99699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>
                <a:solidFill>
                  <a:srgbClr val="FF0000"/>
                </a:solidFill>
              </a:rPr>
              <a:t>FINUDA/</a:t>
            </a:r>
          </a:p>
          <a:p>
            <a:pPr lvl="0" algn="ctr"/>
            <a:r>
              <a:rPr b="1">
                <a:solidFill>
                  <a:srgbClr val="FF0000"/>
                </a:solidFill>
              </a:rPr>
              <a:t>DISTO</a:t>
            </a:r>
          </a:p>
        </p:txBody>
      </p:sp>
      <p:sp>
        <p:nvSpPr>
          <p:cNvPr id="190" name="Shape 190"/>
          <p:cNvSpPr/>
          <p:nvPr/>
        </p:nvSpPr>
        <p:spPr>
          <a:xfrm>
            <a:off x="544729" y="5879296"/>
            <a:ext cx="814421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buSzPct val="100000"/>
            </a:pPr>
            <a:r>
              <a:rPr lang="en-US" sz="2800" b="1" dirty="0" smtClean="0"/>
              <a:t> </a:t>
            </a:r>
            <a:r>
              <a:rPr lang="ja-JP" altLang="en-US" sz="2800" b="1" dirty="0" smtClean="0"/>
              <a:t>✔</a:t>
            </a:r>
            <a:r>
              <a:rPr lang="ja-JP" altLang="en-US" sz="2800" b="1" dirty="0"/>
              <a:t> </a:t>
            </a:r>
            <a:r>
              <a:rPr lang="ja-JP" altLang="en-US" sz="2800" b="1" dirty="0" smtClean="0"/>
              <a:t> </a:t>
            </a:r>
            <a:r>
              <a:rPr sz="2800" b="1" dirty="0" smtClean="0"/>
              <a:t>No </a:t>
            </a:r>
            <a:r>
              <a:rPr sz="2800" b="1" dirty="0"/>
              <a:t>significant structure in the deep-binding region</a:t>
            </a:r>
          </a:p>
          <a:p>
            <a:pPr lvl="0">
              <a:buSzPct val="100000"/>
            </a:pPr>
            <a:r>
              <a:rPr lang="ja-JP" altLang="en-US" sz="2800" b="1" dirty="0" smtClean="0"/>
              <a:t>✔   </a:t>
            </a:r>
            <a:r>
              <a:rPr sz="2800" b="1" dirty="0" smtClean="0"/>
              <a:t>Excess </a:t>
            </a:r>
            <a:r>
              <a:rPr sz="2800" b="1" dirty="0"/>
              <a:t>(tail) exist just below K</a:t>
            </a:r>
            <a:r>
              <a:rPr sz="2800" b="1" baseline="31999" dirty="0"/>
              <a:t>-</a:t>
            </a:r>
            <a:r>
              <a:rPr sz="2800" b="1" dirty="0"/>
              <a:t>pp threshold</a:t>
            </a:r>
          </a:p>
        </p:txBody>
      </p:sp>
      <p:sp>
        <p:nvSpPr>
          <p:cNvPr id="191" name="Shape 191"/>
          <p:cNvSpPr/>
          <p:nvPr/>
        </p:nvSpPr>
        <p:spPr>
          <a:xfrm>
            <a:off x="6778757" y="2957560"/>
            <a:ext cx="70856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0000"/>
                </a:solidFill>
              </a:rPr>
              <a:t>excess</a:t>
            </a:r>
          </a:p>
        </p:txBody>
      </p:sp>
      <p:sp>
        <p:nvSpPr>
          <p:cNvPr id="192" name="Shape 192"/>
          <p:cNvSpPr/>
          <p:nvPr/>
        </p:nvSpPr>
        <p:spPr>
          <a:xfrm>
            <a:off x="3568511" y="776526"/>
            <a:ext cx="498413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 b="1" i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 i="0"/>
            </a:pPr>
            <a:r>
              <a:rPr sz="1700" b="1" i="1"/>
              <a:t>T.Hashimoto et al., arXiv:1408.5637, submitted to PLB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11.png"/>
          <p:cNvPicPr/>
          <p:nvPr/>
        </p:nvPicPr>
        <p:blipFill>
          <a:blip r:embed="rId3">
            <a:extLst/>
          </a:blip>
          <a:srcRect r="35883" b="3008"/>
          <a:stretch>
            <a:fillRect/>
          </a:stretch>
        </p:blipFill>
        <p:spPr>
          <a:xfrm>
            <a:off x="14404" y="834700"/>
            <a:ext cx="5868145" cy="601468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5723125" y="0"/>
            <a:ext cx="3420875" cy="6850064"/>
          </a:xfrm>
          <a:prstGeom prst="roundRect">
            <a:avLst>
              <a:gd name="adj" fmla="val 9242"/>
            </a:avLst>
          </a:prstGeom>
          <a:solidFill>
            <a:srgbClr val="FFFFFF"/>
          </a:solidFill>
          <a:ln w="2540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6805696" y="6366014"/>
            <a:ext cx="2133601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18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97" name="image12.png"/>
          <p:cNvPicPr/>
          <p:nvPr/>
        </p:nvPicPr>
        <p:blipFill>
          <a:blip r:embed="rId4">
            <a:extLst/>
          </a:blip>
          <a:srcRect r="6168"/>
          <a:stretch>
            <a:fillRect/>
          </a:stretch>
        </p:blipFill>
        <p:spPr>
          <a:xfrm>
            <a:off x="5758874" y="1023028"/>
            <a:ext cx="3349376" cy="241824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5882549" y="80627"/>
            <a:ext cx="336845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/>
            <a:r>
              <a:rPr b="1" u="sng" dirty="0"/>
              <a:t>U.L. evaluation </a:t>
            </a:r>
            <a:r>
              <a:rPr b="1" u="sng" dirty="0" smtClean="0"/>
              <a:t>with:</a:t>
            </a:r>
            <a:endParaRPr lang="en-US" b="1" u="sng" dirty="0"/>
          </a:p>
          <a:p>
            <a:pPr lvl="0" algn="l"/>
            <a:r>
              <a:rPr sz="1600" dirty="0" smtClean="0"/>
              <a:t>K</a:t>
            </a:r>
            <a:r>
              <a:rPr sz="1600" baseline="30000" dirty="0" smtClean="0"/>
              <a:t>-</a:t>
            </a:r>
            <a:r>
              <a:rPr sz="1600" dirty="0" smtClean="0"/>
              <a:t>pp </a:t>
            </a:r>
            <a:r>
              <a:rPr sz="1600" dirty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lang="en-US" sz="1600" dirty="0" err="1">
                <a:latin typeface="Symbol"/>
                <a:ea typeface="Wingdings"/>
                <a:cs typeface="Wingdings"/>
                <a:sym typeface="Symbol"/>
              </a:rPr>
              <a:t>L</a:t>
            </a:r>
            <a:r>
              <a:rPr sz="1600" dirty="0" err="1" smtClean="0"/>
              <a:t>p</a:t>
            </a:r>
            <a:r>
              <a:rPr sz="1600" dirty="0" smtClean="0"/>
              <a:t> </a:t>
            </a:r>
            <a:r>
              <a:rPr sz="1600" dirty="0"/>
              <a:t>100% (isotropic)</a:t>
            </a:r>
          </a:p>
          <a:p>
            <a:pPr lvl="0">
              <a:buSzPct val="100000"/>
            </a:pPr>
            <a:r>
              <a:rPr sz="1600" dirty="0"/>
              <a:t>K</a:t>
            </a:r>
            <a:r>
              <a:rPr sz="1600" baseline="30000" dirty="0"/>
              <a:t>-</a:t>
            </a:r>
            <a:r>
              <a:rPr sz="1600" dirty="0"/>
              <a:t>pp shape = </a:t>
            </a:r>
            <a:r>
              <a:rPr sz="1600" dirty="0" err="1"/>
              <a:t>Breit</a:t>
            </a:r>
            <a:r>
              <a:rPr sz="1600" dirty="0"/>
              <a:t>-Wigner</a:t>
            </a:r>
          </a:p>
        </p:txBody>
      </p:sp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144510" y="44623"/>
            <a:ext cx="5471607" cy="758058"/>
          </a:xfrm>
          <a:prstGeom prst="rect">
            <a:avLst/>
          </a:prstGeom>
          <a:ln w="9525">
            <a:solidFill/>
            <a:bevel/>
          </a:ln>
        </p:spPr>
        <p:txBody>
          <a:bodyPr lIns="0" tIns="0" rIns="0" bIns="0"/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E15 and Other Experiments</a:t>
            </a:r>
          </a:p>
        </p:txBody>
      </p:sp>
      <p:sp>
        <p:nvSpPr>
          <p:cNvPr id="201" name="Shape 201"/>
          <p:cNvSpPr/>
          <p:nvPr/>
        </p:nvSpPr>
        <p:spPr>
          <a:xfrm>
            <a:off x="390345" y="5938234"/>
            <a:ext cx="104240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/>
            </a:lvl1pPr>
          </a:lstStyle>
          <a:p>
            <a:pPr lvl="0">
              <a:defRPr sz="1800" b="0"/>
            </a:pPr>
            <a:r>
              <a:rPr sz="1100" b="1"/>
              <a:t>arXiv:1411.6708</a:t>
            </a:r>
          </a:p>
        </p:txBody>
      </p:sp>
      <p:sp>
        <p:nvSpPr>
          <p:cNvPr id="202" name="Shape 202"/>
          <p:cNvSpPr/>
          <p:nvPr/>
        </p:nvSpPr>
        <p:spPr>
          <a:xfrm>
            <a:off x="126576" y="3119435"/>
            <a:ext cx="1252914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/>
            </a:lvl1pPr>
          </a:lstStyle>
          <a:p>
            <a:pPr lvl="0">
              <a:defRPr sz="1800" b="0"/>
            </a:pPr>
            <a:r>
              <a:rPr sz="1100" b="1"/>
              <a:t>PRL94(2005)212303</a:t>
            </a:r>
          </a:p>
        </p:txBody>
      </p:sp>
      <p:sp>
        <p:nvSpPr>
          <p:cNvPr id="203" name="Shape 203"/>
          <p:cNvSpPr/>
          <p:nvPr/>
        </p:nvSpPr>
        <p:spPr>
          <a:xfrm>
            <a:off x="126576" y="4406719"/>
            <a:ext cx="132371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/>
            </a:lvl1pPr>
          </a:lstStyle>
          <a:p>
            <a:pPr lvl="0">
              <a:defRPr sz="1800" b="0"/>
            </a:pPr>
            <a:r>
              <a:rPr sz="1100" b="1"/>
              <a:t>PRL104(2010)132502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0033" y="3425032"/>
            <a:ext cx="3672814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l"/>
            </a:pPr>
            <a:r>
              <a:rPr kumimoji="1" lang="en-US" altLang="ja-JP" sz="2400" b="1" kern="1200" dirty="0" smtClean="0">
                <a:solidFill>
                  <a:srgbClr val="FF0000"/>
                </a:solidFill>
                <a:ea typeface="ＭＳ Ｐゴシック" panose="020B0600070205080204" pitchFamily="50" charset="-128"/>
                <a:cs typeface="+mn-cs"/>
              </a:rPr>
              <a:t>E15(K</a:t>
            </a:r>
            <a:r>
              <a:rPr kumimoji="1" lang="en-US" altLang="ja-JP" sz="2400" b="1" kern="1200" baseline="30000" dirty="0" smtClean="0">
                <a:solidFill>
                  <a:srgbClr val="FF0000"/>
                </a:solidFill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400" b="1" kern="1200" dirty="0" smtClean="0">
                <a:solidFill>
                  <a:srgbClr val="FF0000"/>
                </a:solidFill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400" b="1" kern="1200" baseline="30000" dirty="0" smtClean="0">
                <a:solidFill>
                  <a:srgbClr val="FF0000"/>
                </a:solidFill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2400" b="1" kern="1200" dirty="0" smtClean="0">
                <a:solidFill>
                  <a:srgbClr val="FF0000"/>
                </a:solidFill>
                <a:ea typeface="ＭＳ Ｐゴシック" panose="020B0600070205080204" pitchFamily="50" charset="-128"/>
                <a:cs typeface="+mn-cs"/>
              </a:rPr>
              <a:t>He):</a:t>
            </a:r>
          </a:p>
          <a:p>
            <a:pPr algn="l" rtl="0"/>
            <a:r>
              <a:rPr kumimoji="1" lang="en-US" altLang="ja-JP" sz="2400" kern="1200" dirty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kern="1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 (UL) 0.5-5% of QF</a:t>
            </a:r>
          </a:p>
          <a:p>
            <a:pPr algn="l" rtl="0"/>
            <a:endParaRPr kumimoji="1" lang="en-US" altLang="ja-JP" sz="800" kern="1200" dirty="0" smtClean="0">
              <a:solidFill>
                <a:prstClr val="black"/>
              </a:solidFill>
              <a:ea typeface="ＭＳ Ｐゴシック" panose="020B0600070205080204" pitchFamily="50" charset="-128"/>
              <a:cs typeface="+mn-cs"/>
            </a:endParaRPr>
          </a:p>
          <a:p>
            <a:pPr marL="342900" indent="-342900" algn="l" rtl="0">
              <a:buFont typeface="Wingdings" panose="05000000000000000000" pitchFamily="2" charset="2"/>
              <a:buChar char="l"/>
            </a:pPr>
            <a:r>
              <a:rPr kumimoji="1" lang="en-US" altLang="ja-JP" sz="2400" b="1" kern="1200" dirty="0" smtClean="0">
                <a:solidFill>
                  <a:srgbClr val="00B0F0"/>
                </a:solidFill>
                <a:ea typeface="ＭＳ Ｐゴシック" panose="020B0600070205080204" pitchFamily="50" charset="-128"/>
                <a:cs typeface="+mn-cs"/>
              </a:rPr>
              <a:t>FINUDA(stopped K</a:t>
            </a:r>
            <a:r>
              <a:rPr kumimoji="1" lang="en-US" altLang="ja-JP" sz="2400" b="1" kern="1200" baseline="30000" dirty="0" smtClean="0">
                <a:solidFill>
                  <a:srgbClr val="00B0F0"/>
                </a:solidFill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400" b="1" kern="1200" dirty="0" smtClean="0">
                <a:solidFill>
                  <a:srgbClr val="00B0F0"/>
                </a:solidFill>
                <a:ea typeface="ＭＳ Ｐゴシック" panose="020B0600070205080204" pitchFamily="50" charset="-128"/>
                <a:cs typeface="+mn-cs"/>
              </a:rPr>
              <a:t>):</a:t>
            </a:r>
          </a:p>
          <a:p>
            <a:pPr algn="l" rtl="0"/>
            <a:r>
              <a:rPr kumimoji="1" lang="en-US" altLang="ja-JP" sz="2400" kern="1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  ~0.1% of stopped K</a:t>
            </a:r>
            <a:r>
              <a:rPr kumimoji="1" lang="en-US" altLang="ja-JP" sz="2400" kern="1200" baseline="300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-</a:t>
            </a:r>
          </a:p>
          <a:p>
            <a:pPr algn="l" rtl="0"/>
            <a:endParaRPr kumimoji="1" lang="en-US" altLang="ja-JP" sz="800" kern="1200" baseline="30000" dirty="0" smtClean="0">
              <a:solidFill>
                <a:prstClr val="black"/>
              </a:solidFill>
              <a:ea typeface="ＭＳ Ｐゴシック" panose="020B0600070205080204" pitchFamily="50" charset="-128"/>
              <a:cs typeface="+mn-cs"/>
            </a:endParaRPr>
          </a:p>
          <a:p>
            <a:pPr marL="342900" indent="-342900" algn="l" rtl="0">
              <a:buFont typeface="Wingdings" panose="05000000000000000000" pitchFamily="2" charset="2"/>
              <a:buChar char="l"/>
            </a:pPr>
            <a:r>
              <a:rPr kumimoji="1" lang="en-US" altLang="ja-JP" sz="2400" b="1" kern="1200" dirty="0" smtClean="0">
                <a:solidFill>
                  <a:srgbClr val="00B0F0"/>
                </a:solidFill>
                <a:ea typeface="ＭＳ Ｐゴシック" panose="020B0600070205080204" pitchFamily="50" charset="-128"/>
                <a:cs typeface="+mn-cs"/>
              </a:rPr>
              <a:t>DISTO(</a:t>
            </a:r>
            <a:r>
              <a:rPr kumimoji="1" lang="en-US" altLang="ja-JP" sz="2400" b="1" kern="1200" dirty="0" err="1" smtClean="0">
                <a:solidFill>
                  <a:srgbClr val="00B0F0"/>
                </a:solidFill>
                <a:ea typeface="ＭＳ Ｐゴシック" panose="020B0600070205080204" pitchFamily="50" charset="-128"/>
                <a:cs typeface="+mn-cs"/>
              </a:rPr>
              <a:t>p+p</a:t>
            </a:r>
            <a:r>
              <a:rPr kumimoji="1" lang="en-US" altLang="ja-JP" sz="2400" b="1" kern="1200" dirty="0" smtClean="0">
                <a:solidFill>
                  <a:srgbClr val="00B0F0"/>
                </a:solidFill>
                <a:ea typeface="ＭＳ Ｐゴシック" panose="020B0600070205080204" pitchFamily="50" charset="-128"/>
                <a:cs typeface="+mn-cs"/>
              </a:rPr>
              <a:t>):</a:t>
            </a:r>
          </a:p>
          <a:p>
            <a:pPr algn="l" rtl="0"/>
            <a:r>
              <a:rPr kumimoji="1" lang="en-US" altLang="ja-JP" sz="2400" kern="1200" dirty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kern="1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 larger than </a:t>
            </a:r>
            <a:r>
              <a:rPr kumimoji="1" lang="en-US" altLang="ja-JP" sz="2400" kern="1200" dirty="0" smtClean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L</a:t>
            </a:r>
            <a:r>
              <a:rPr kumimoji="1" lang="en-US" altLang="ja-JP" sz="2400" kern="1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* @ 2.85GeV </a:t>
            </a:r>
          </a:p>
          <a:p>
            <a:pPr algn="l" rtl="0"/>
            <a:endParaRPr kumimoji="1" lang="en-US" altLang="ja-JP" sz="800" kern="1200" dirty="0" smtClean="0">
              <a:solidFill>
                <a:prstClr val="black"/>
              </a:solidFill>
              <a:ea typeface="ＭＳ Ｐゴシック" panose="020B0600070205080204" pitchFamily="50" charset="-128"/>
              <a:cs typeface="+mn-cs"/>
            </a:endParaRPr>
          </a:p>
          <a:p>
            <a:pPr marL="342900" indent="-342900" algn="l" rtl="0">
              <a:buFont typeface="Wingdings" panose="05000000000000000000" pitchFamily="2" charset="2"/>
              <a:buChar char="l"/>
            </a:pPr>
            <a:r>
              <a:rPr kumimoji="1" lang="en-US" altLang="ja-JP" sz="2400" b="1" kern="1200" dirty="0" smtClean="0">
                <a:solidFill>
                  <a:srgbClr val="FF0000"/>
                </a:solidFill>
                <a:ea typeface="ＭＳ Ｐゴシック" panose="020B0600070205080204" pitchFamily="50" charset="-128"/>
                <a:cs typeface="+mn-cs"/>
              </a:rPr>
              <a:t>LEPS(</a:t>
            </a:r>
            <a:r>
              <a:rPr kumimoji="1" lang="en-US" altLang="ja-JP" sz="2400" b="1" kern="1200" dirty="0" err="1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2400" b="1" kern="1200" dirty="0" err="1" smtClean="0">
                <a:solidFill>
                  <a:srgbClr val="FF0000"/>
                </a:solidFill>
                <a:ea typeface="ＭＳ Ｐゴシック" panose="020B0600070205080204" pitchFamily="50" charset="-128"/>
                <a:cs typeface="+mn-cs"/>
              </a:rPr>
              <a:t>+d</a:t>
            </a:r>
            <a:r>
              <a:rPr kumimoji="1" lang="en-US" altLang="ja-JP" sz="2400" b="1" kern="1200" dirty="0" smtClean="0">
                <a:solidFill>
                  <a:srgbClr val="FF0000"/>
                </a:solidFill>
                <a:ea typeface="ＭＳ Ｐゴシック" panose="020B0600070205080204" pitchFamily="50" charset="-128"/>
                <a:cs typeface="+mn-cs"/>
              </a:rPr>
              <a:t>)</a:t>
            </a:r>
          </a:p>
          <a:p>
            <a:pPr algn="l" rtl="0"/>
            <a:r>
              <a:rPr kumimoji="1" lang="en-US" altLang="ja-JP" sz="2400" kern="1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  (UL) 1.5-26</a:t>
            </a:r>
            <a:r>
              <a:rPr kumimoji="1" lang="en-US" altLang="ja-JP" sz="2400" kern="1200" dirty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% </a:t>
            </a:r>
            <a:r>
              <a:rPr kumimoji="1" lang="en-US" altLang="ja-JP" sz="2400" kern="1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of </a:t>
            </a:r>
            <a:r>
              <a:rPr kumimoji="1" lang="en-US" altLang="ja-JP" sz="2400" kern="1200" dirty="0" err="1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2400" kern="1200" dirty="0" err="1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400" kern="1200" dirty="0" err="1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kern="1200" dirty="0" err="1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K</a:t>
            </a:r>
            <a:r>
              <a:rPr kumimoji="1" lang="en-US" altLang="ja-JP" sz="2400" kern="1200" baseline="30000" dirty="0" err="1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+</a:t>
            </a:r>
            <a:r>
              <a:rPr kumimoji="1" lang="en-US" altLang="ja-JP" sz="2400" kern="1200" dirty="0" err="1" smtClean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p</a:t>
            </a:r>
            <a:r>
              <a:rPr kumimoji="1" lang="en-US" altLang="ja-JP" sz="2400" kern="1200" baseline="30000" dirty="0" err="1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-</a:t>
            </a:r>
            <a:r>
              <a:rPr kumimoji="1" lang="en-US" altLang="ja-JP" sz="2400" kern="1200" dirty="0" err="1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Y</a:t>
            </a:r>
            <a:endParaRPr kumimoji="1" lang="ja-JP" altLang="en-US" sz="2400" kern="1200" dirty="0">
              <a:solidFill>
                <a:prstClr val="black"/>
              </a:solidFill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6" t="-226" r="32941" b="12318"/>
          <a:stretch/>
        </p:blipFill>
        <p:spPr>
          <a:xfrm>
            <a:off x="5424755" y="1484784"/>
            <a:ext cx="3719245" cy="157733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0" t="-226" r="9711" b="12318"/>
          <a:stretch/>
        </p:blipFill>
        <p:spPr>
          <a:xfrm>
            <a:off x="348862" y="836712"/>
            <a:ext cx="3922227" cy="1649342"/>
          </a:xfrm>
          <a:prstGeom prst="rect">
            <a:avLst/>
          </a:prstGeom>
        </p:spPr>
      </p:pic>
      <p:pic>
        <p:nvPicPr>
          <p:cNvPr id="2053" name="図 20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48" y="2486054"/>
            <a:ext cx="3642068" cy="353523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8056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Comparison between </a:t>
            </a:r>
            <a:r>
              <a:rPr lang="en-US" altLang="ja-JP" b="1" dirty="0" smtClean="0">
                <a:solidFill>
                  <a:schemeClr val="bg1"/>
                </a:solidFill>
              </a:rPr>
              <a:t>E15 and Calc.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747AA-9E9A-4314-BC12-EB1DF6CAC48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-389510" y="3472046"/>
            <a:ext cx="2147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kumimoji="1" lang="en-US" altLang="ja-JP" kern="1200" dirty="0" err="1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Koite</a:t>
            </a:r>
            <a:r>
              <a:rPr kumimoji="1" lang="en-US" altLang="ja-JP" kern="1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, Harada,</a:t>
            </a:r>
          </a:p>
          <a:p>
            <a:pPr algn="ctr" rtl="0"/>
            <a:r>
              <a:rPr kumimoji="1" lang="en-US" altLang="ja-JP" kern="1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PRC80(2009)055208</a:t>
            </a:r>
            <a:endParaRPr kumimoji="1" lang="ja-JP" altLang="en-US" kern="1200" dirty="0">
              <a:solidFill>
                <a:prstClr val="black"/>
              </a:solidFill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1943708" y="5085184"/>
            <a:ext cx="468052" cy="0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-35774" y="4881354"/>
            <a:ext cx="1668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kumimoji="1" lang="en-US" altLang="ja-JP" sz="2000" b="1" kern="1200" dirty="0">
                <a:solidFill>
                  <a:srgbClr val="00B050"/>
                </a:solidFill>
                <a:ea typeface="ＭＳ Ｐゴシック" panose="020B0600070205080204" pitchFamily="50" charset="-128"/>
                <a:cs typeface="+mn-cs"/>
              </a:rPr>
              <a:t>integrated </a:t>
            </a:r>
            <a:r>
              <a:rPr kumimoji="1" lang="en-US" altLang="ja-JP" sz="2000" b="1" kern="1200" dirty="0" smtClean="0">
                <a:solidFill>
                  <a:srgbClr val="00B050"/>
                </a:solidFill>
                <a:ea typeface="ＭＳ Ｐゴシック" panose="020B0600070205080204" pitchFamily="50" charset="-128"/>
                <a:cs typeface="+mn-cs"/>
              </a:rPr>
              <a:t>CS:</a:t>
            </a:r>
          </a:p>
          <a:p>
            <a:pPr algn="ctr" rtl="0"/>
            <a:r>
              <a:rPr kumimoji="1" lang="en-US" altLang="ja-JP" sz="2000" b="1" kern="1200" dirty="0" smtClean="0">
                <a:solidFill>
                  <a:srgbClr val="00B050"/>
                </a:solidFill>
                <a:ea typeface="ＭＳ Ｐゴシック" panose="020B0600070205080204" pitchFamily="50" charset="-128"/>
                <a:cs typeface="+mn-cs"/>
              </a:rPr>
              <a:t>~</a:t>
            </a:r>
            <a:r>
              <a:rPr kumimoji="1" lang="en-US" altLang="ja-JP" sz="2000" b="1" kern="1200" dirty="0" err="1" smtClean="0">
                <a:solidFill>
                  <a:srgbClr val="00B050"/>
                </a:solidFill>
                <a:ea typeface="ＭＳ Ｐゴシック" panose="020B0600070205080204" pitchFamily="50" charset="-128"/>
                <a:cs typeface="+mn-cs"/>
              </a:rPr>
              <a:t>mb</a:t>
            </a:r>
            <a:r>
              <a:rPr kumimoji="1" lang="en-US" altLang="ja-JP" sz="2000" b="1" i="1" kern="1200" dirty="0" smtClean="0">
                <a:solidFill>
                  <a:srgbClr val="00B050"/>
                </a:solidFill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1" lang="en-US" altLang="ja-JP" sz="2000" b="1" kern="1200" dirty="0" err="1" smtClean="0">
                <a:solidFill>
                  <a:srgbClr val="00B050"/>
                </a:solidFill>
                <a:ea typeface="ＭＳ Ｐゴシック" panose="020B0600070205080204" pitchFamily="50" charset="-128"/>
                <a:cs typeface="+mn-cs"/>
              </a:rPr>
              <a:t>sr</a:t>
            </a:r>
            <a:endParaRPr kumimoji="1" lang="ja-JP" altLang="en-US" sz="2000" b="1" kern="1200" dirty="0">
              <a:solidFill>
                <a:srgbClr val="00B050"/>
              </a:solidFill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940152" y="5302949"/>
            <a:ext cx="258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kumimoji="1" lang="en-US" altLang="ja-JP" kern="1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Yamagata-</a:t>
            </a:r>
            <a:r>
              <a:rPr kumimoji="1" lang="en-US" altLang="ja-JP" kern="1200" dirty="0" err="1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Sekihara</a:t>
            </a:r>
            <a:r>
              <a:rPr kumimoji="1" lang="en-US" altLang="ja-JP" kern="1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, et al.,</a:t>
            </a:r>
          </a:p>
          <a:p>
            <a:pPr algn="ctr" rtl="0"/>
            <a:r>
              <a:rPr kumimoji="1" lang="en-US" altLang="ja-JP" kern="1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+mn-cs"/>
              </a:rPr>
              <a:t> PRC80(2009)045204</a:t>
            </a:r>
            <a:endParaRPr kumimoji="1" lang="ja-JP" altLang="en-US" kern="1200" dirty="0">
              <a:solidFill>
                <a:prstClr val="black"/>
              </a:solidFill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/>
          <a:stretch/>
        </p:blipFill>
        <p:spPr bwMode="auto">
          <a:xfrm>
            <a:off x="5065619" y="3085596"/>
            <a:ext cx="3676650" cy="232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009461" y="3933056"/>
            <a:ext cx="1669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kumimoji="1" lang="en-US" altLang="ja-JP" sz="2000" b="1" kern="1200" dirty="0">
                <a:solidFill>
                  <a:srgbClr val="00B050"/>
                </a:solidFill>
                <a:ea typeface="ＭＳ Ｐゴシック" panose="020B0600070205080204" pitchFamily="50" charset="-128"/>
                <a:cs typeface="+mn-cs"/>
              </a:rPr>
              <a:t>integrated </a:t>
            </a:r>
            <a:r>
              <a:rPr kumimoji="1" lang="en-US" altLang="ja-JP" sz="2000" b="1" kern="1200" dirty="0" smtClean="0">
                <a:solidFill>
                  <a:srgbClr val="00B050"/>
                </a:solidFill>
                <a:ea typeface="ＭＳ Ｐゴシック" panose="020B0600070205080204" pitchFamily="50" charset="-128"/>
                <a:cs typeface="+mn-cs"/>
              </a:rPr>
              <a:t>CS:</a:t>
            </a:r>
          </a:p>
          <a:p>
            <a:pPr algn="ctr" rtl="0"/>
            <a:r>
              <a:rPr kumimoji="1" lang="en-US" altLang="ja-JP" sz="2000" b="1" kern="1200" dirty="0" smtClean="0">
                <a:solidFill>
                  <a:srgbClr val="00B050"/>
                </a:solidFill>
                <a:ea typeface="ＭＳ Ｐゴシック" panose="020B0600070205080204" pitchFamily="50" charset="-128"/>
                <a:cs typeface="+mn-cs"/>
              </a:rPr>
              <a:t>~0.1 </a:t>
            </a:r>
            <a:r>
              <a:rPr kumimoji="1" lang="en-US" altLang="ja-JP" sz="2000" b="1" kern="1200" dirty="0" err="1" smtClean="0">
                <a:solidFill>
                  <a:srgbClr val="00B050"/>
                </a:solidFill>
                <a:ea typeface="ＭＳ Ｐゴシック" panose="020B0600070205080204" pitchFamily="50" charset="-128"/>
                <a:cs typeface="+mn-cs"/>
              </a:rPr>
              <a:t>mb</a:t>
            </a:r>
            <a:r>
              <a:rPr kumimoji="1" lang="en-US" altLang="ja-JP" sz="2000" b="1" i="1" kern="1200" dirty="0" smtClean="0">
                <a:solidFill>
                  <a:srgbClr val="00B050"/>
                </a:solidFill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1" lang="en-US" altLang="ja-JP" sz="2000" b="1" kern="1200" dirty="0" err="1" smtClean="0">
                <a:solidFill>
                  <a:srgbClr val="00B050"/>
                </a:solidFill>
                <a:ea typeface="ＭＳ Ｐゴシック" panose="020B0600070205080204" pitchFamily="50" charset="-128"/>
                <a:cs typeface="+mn-cs"/>
              </a:rPr>
              <a:t>sr</a:t>
            </a:r>
            <a:endParaRPr kumimoji="1" lang="ja-JP" altLang="en-US" sz="2000" b="1" kern="1200" dirty="0">
              <a:solidFill>
                <a:srgbClr val="00B050"/>
              </a:solidFill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H="1">
            <a:off x="6765146" y="3933056"/>
            <a:ext cx="468052" cy="0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508" y="5985284"/>
            <a:ext cx="4716524" cy="864096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800" dirty="0" smtClean="0"/>
              <a:t>CS is </a:t>
            </a:r>
            <a:r>
              <a:rPr lang="en-US" altLang="ja-JP" sz="2800" dirty="0"/>
              <a:t>roughly </a:t>
            </a:r>
            <a:r>
              <a:rPr lang="en-US" altLang="ja-JP" sz="2800" dirty="0" smtClean="0"/>
              <a:t>consistent with KH</a:t>
            </a:r>
          </a:p>
          <a:p>
            <a:r>
              <a:rPr lang="en-US" altLang="ja-JP" sz="2800" dirty="0"/>
              <a:t>Loosely-bound K-pp state </a:t>
            </a:r>
            <a:r>
              <a:rPr lang="en-US" altLang="ja-JP" sz="2800" dirty="0" smtClean="0"/>
              <a:t>???</a:t>
            </a:r>
          </a:p>
          <a:p>
            <a:endParaRPr lang="en-US" altLang="ja-JP" sz="28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05666" y="5895273"/>
            <a:ext cx="31302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kumimoji="1" lang="en-US" altLang="ja-JP" sz="2800" b="1" kern="1200" dirty="0" err="1" smtClean="0">
                <a:solidFill>
                  <a:srgbClr val="0070C0"/>
                </a:solidFill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pS</a:t>
            </a:r>
            <a:r>
              <a:rPr kumimoji="1" lang="en-US" altLang="ja-JP" sz="2800" b="1" kern="1200" dirty="0" err="1" smtClean="0">
                <a:solidFill>
                  <a:srgbClr val="0070C0"/>
                </a:solidFill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800" b="1" kern="1200" dirty="0" smtClean="0">
                <a:solidFill>
                  <a:srgbClr val="0070C0"/>
                </a:solidFill>
                <a:ea typeface="ＭＳ Ｐゴシック" panose="020B0600070205080204" pitchFamily="50" charset="-128"/>
                <a:cs typeface="+mn-cs"/>
              </a:rPr>
              <a:t> measurement</a:t>
            </a:r>
          </a:p>
          <a:p>
            <a:pPr algn="ctr" rtl="0"/>
            <a:r>
              <a:rPr kumimoji="1" lang="en-US" altLang="ja-JP" sz="2800" b="1" kern="1200" dirty="0" smtClean="0">
                <a:solidFill>
                  <a:srgbClr val="0070C0"/>
                </a:solidFill>
                <a:ea typeface="ＭＳ Ｐゴシック" panose="020B0600070205080204" pitchFamily="50" charset="-128"/>
                <a:cs typeface="+mn-cs"/>
              </a:rPr>
              <a:t> is an important key</a:t>
            </a:r>
            <a:endParaRPr kumimoji="1" lang="ja-JP" altLang="en-US" sz="2800" kern="1200" dirty="0">
              <a:solidFill>
                <a:prstClr val="black"/>
              </a:solidFill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785694" y="61555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prstClr val="white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896924" y="1045972"/>
            <a:ext cx="153106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 rtl="0"/>
            <a:r>
              <a:rPr kumimoji="1" lang="en-US" altLang="ja-JP" sz="1600" b="1" kern="12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+mn-cs"/>
              </a:rPr>
              <a:t>DATA</a:t>
            </a:r>
          </a:p>
          <a:p>
            <a:pPr algn="ctr" rtl="0"/>
            <a:r>
              <a:rPr kumimoji="1" lang="en-US" altLang="ja-JP" sz="1600" b="1" kern="12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+mn-cs"/>
              </a:rPr>
              <a:t>(BG subtracted)</a:t>
            </a:r>
            <a:endParaRPr kumimoji="1" lang="ja-JP" altLang="en-US" sz="1600" b="1" kern="1200" dirty="0">
              <a:solidFill>
                <a:prstClr val="white"/>
              </a:solidFill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92080" y="1728101"/>
            <a:ext cx="151695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 rtl="0"/>
            <a:r>
              <a:rPr kumimoji="1" lang="en-US" altLang="ja-JP" sz="1600" b="1" kern="12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+mn-cs"/>
              </a:rPr>
              <a:t>DATA</a:t>
            </a:r>
          </a:p>
          <a:p>
            <a:pPr algn="ctr" rtl="0"/>
            <a:r>
              <a:rPr kumimoji="1" lang="en-US" altLang="ja-JP" sz="1600" b="1" kern="12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+mn-cs"/>
              </a:rPr>
              <a:t>(BG subtracted)</a:t>
            </a:r>
            <a:endParaRPr kumimoji="1" lang="ja-JP" altLang="en-US" sz="1600" b="1" kern="1200" dirty="0">
              <a:solidFill>
                <a:prstClr val="white"/>
              </a:solidFill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5556" y="1153693"/>
            <a:ext cx="15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i="1" kern="1200" dirty="0" smtClean="0">
                <a:solidFill>
                  <a:srgbClr val="FF0000"/>
                </a:solidFill>
                <a:ea typeface="ＭＳ Ｐゴシック" panose="020B0600070205080204" pitchFamily="50" charset="-128"/>
                <a:cs typeface="+mn-cs"/>
              </a:rPr>
              <a:t>semi-inclusive</a:t>
            </a:r>
            <a:endParaRPr kumimoji="1" lang="ja-JP" altLang="en-US" i="1" kern="1200" dirty="0">
              <a:solidFill>
                <a:srgbClr val="FF0000"/>
              </a:solidFill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704348" y="1583504"/>
            <a:ext cx="15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i="1" kern="1200" dirty="0" smtClean="0">
                <a:solidFill>
                  <a:srgbClr val="FF0000"/>
                </a:solidFill>
                <a:ea typeface="ＭＳ Ｐゴシック" panose="020B0600070205080204" pitchFamily="50" charset="-128"/>
                <a:cs typeface="+mn-cs"/>
              </a:rPr>
              <a:t>semi-inclusive</a:t>
            </a:r>
            <a:endParaRPr kumimoji="1" lang="ja-JP" altLang="en-US" i="1" kern="1200" dirty="0">
              <a:solidFill>
                <a:srgbClr val="FF0000"/>
              </a:solidFill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99792" y="324898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i="1" kern="1200" dirty="0" smtClean="0">
                <a:solidFill>
                  <a:srgbClr val="FF0000"/>
                </a:solidFill>
                <a:ea typeface="ＭＳ Ｐゴシック" panose="020B0600070205080204" pitchFamily="50" charset="-128"/>
                <a:cs typeface="+mn-cs"/>
              </a:rPr>
              <a:t>inclusive</a:t>
            </a:r>
            <a:endParaRPr kumimoji="1" lang="ja-JP" altLang="en-US" i="1" kern="1200" dirty="0">
              <a:solidFill>
                <a:srgbClr val="FF0000"/>
              </a:solidFill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12525" y="345571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i="1" kern="1200" dirty="0" smtClean="0">
                <a:solidFill>
                  <a:srgbClr val="FF0000"/>
                </a:solidFill>
                <a:ea typeface="ＭＳ Ｐゴシック" panose="020B0600070205080204" pitchFamily="50" charset="-128"/>
                <a:cs typeface="+mn-cs"/>
              </a:rPr>
              <a:t>inclusive</a:t>
            </a:r>
            <a:endParaRPr kumimoji="1" lang="ja-JP" altLang="en-US" i="1" kern="1200" dirty="0">
              <a:solidFill>
                <a:srgbClr val="FF0000"/>
              </a:solidFill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216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28.png"/>
          <p:cNvPicPr/>
          <p:nvPr/>
        </p:nvPicPr>
        <p:blipFill>
          <a:blip r:embed="rId2">
            <a:extLst/>
          </a:blip>
          <a:srcRect l="701" t="12001" r="3084" b="4080"/>
          <a:stretch>
            <a:fillRect/>
          </a:stretch>
        </p:blipFill>
        <p:spPr>
          <a:xfrm>
            <a:off x="0" y="1025350"/>
            <a:ext cx="9144002" cy="5832650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457200" y="78655"/>
            <a:ext cx="8229600" cy="758057"/>
          </a:xfrm>
          <a:prstGeom prst="rect">
            <a:avLst/>
          </a:prstGeom>
          <a:solidFill>
            <a:srgbClr val="002060"/>
          </a:solidFill>
          <a:ln w="9525">
            <a:solidFill/>
            <a:bevel/>
          </a:ln>
        </p:spPr>
        <p:txBody>
          <a:bodyPr lIns="0" tIns="0" rIns="0" bIns="0"/>
          <a:lstStyle>
            <a:lvl1pPr>
              <a:defRPr sz="3900" b="1"/>
            </a:lvl1pPr>
          </a:lstStyle>
          <a:p>
            <a:pPr lvl="0">
              <a:defRPr sz="1800" b="0"/>
            </a:pPr>
            <a:r>
              <a:rPr sz="3900" b="1" dirty="0">
                <a:solidFill>
                  <a:schemeClr val="bg1"/>
                </a:solidFill>
              </a:rPr>
              <a:t>The J-PARC E15 Collaboration</a:t>
            </a:r>
          </a:p>
        </p:txBody>
      </p:sp>
      <p:sp>
        <p:nvSpPr>
          <p:cNvPr id="334" name="Shape 334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</a:t>
            </a:fld>
            <a:endParaRPr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0693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342900" y="2175837"/>
            <a:ext cx="8229600" cy="1579613"/>
          </a:xfrm>
          <a:prstGeom prst="rect">
            <a:avLst/>
          </a:prstGeom>
          <a:solidFill>
            <a:srgbClr val="002060"/>
          </a:solidFill>
          <a:ln w="9525">
            <a:solidFill/>
            <a:bevel/>
          </a:ln>
        </p:spPr>
        <p:txBody>
          <a:bodyPr lIns="0" tIns="0" rIns="0" bIns="0">
            <a:normAutofit/>
          </a:bodyPr>
          <a:lstStyle/>
          <a:p>
            <a:pPr lvl="0" defTabSz="877823">
              <a:defRPr sz="1800"/>
            </a:pPr>
            <a:r>
              <a:rPr sz="4800" b="1" dirty="0">
                <a:solidFill>
                  <a:schemeClr val="bg1"/>
                </a:solidFill>
              </a:rPr>
              <a:t>Decay </a:t>
            </a:r>
            <a:r>
              <a:rPr sz="4800" b="1" dirty="0" smtClean="0">
                <a:solidFill>
                  <a:schemeClr val="bg1"/>
                </a:solidFill>
              </a:rPr>
              <a:t>Channel</a:t>
            </a:r>
            <a:r>
              <a:rPr sz="4800" b="1" dirty="0">
                <a:solidFill>
                  <a:schemeClr val="bg1"/>
                </a:solidFill>
              </a:rPr>
              <a:t/>
            </a:r>
            <a:br>
              <a:rPr sz="4800" b="1" dirty="0">
                <a:solidFill>
                  <a:schemeClr val="bg1"/>
                </a:solidFill>
              </a:rPr>
            </a:br>
            <a:r>
              <a:rPr sz="4800" b="1" dirty="0">
                <a:solidFill>
                  <a:schemeClr val="bg1"/>
                </a:solidFill>
              </a:rPr>
              <a:t>Exclusive </a:t>
            </a:r>
            <a:r>
              <a:rPr sz="4800" b="1" baseline="29916" dirty="0">
                <a:solidFill>
                  <a:schemeClr val="bg1"/>
                </a:solidFill>
              </a:rPr>
              <a:t>3</a:t>
            </a:r>
            <a:r>
              <a:rPr sz="4800" b="1" dirty="0">
                <a:solidFill>
                  <a:schemeClr val="bg1"/>
                </a:solidFill>
              </a:rPr>
              <a:t>He(K</a:t>
            </a:r>
            <a:r>
              <a:rPr sz="4800" b="1" baseline="29916" dirty="0">
                <a:solidFill>
                  <a:schemeClr val="bg1"/>
                </a:solidFill>
              </a:rPr>
              <a:t>-</a:t>
            </a:r>
            <a:r>
              <a:rPr sz="4800" b="1" dirty="0">
                <a:solidFill>
                  <a:schemeClr val="bg1"/>
                </a:solidFill>
              </a:rPr>
              <a:t>,</a:t>
            </a:r>
            <a:r>
              <a:rPr sz="4800" dirty="0">
                <a:solidFill>
                  <a:schemeClr val="bg1"/>
                </a:solidFill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sz="4800" b="1" dirty="0" err="1" smtClean="0">
                <a:solidFill>
                  <a:schemeClr val="bg1"/>
                </a:solidFill>
              </a:rPr>
              <a:t>Λp</a:t>
            </a:r>
            <a:r>
              <a:rPr sz="4800" b="1" dirty="0" smtClean="0">
                <a:solidFill>
                  <a:schemeClr val="bg1"/>
                </a:solidFill>
              </a:rPr>
              <a:t>)n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20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1184302" y="4255090"/>
            <a:ext cx="2963458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spcBef>
                <a:spcPts val="600"/>
              </a:spcBef>
              <a:buSzPct val="100000"/>
              <a:buFont typeface="Arial"/>
              <a:buChar char="•"/>
              <a:defRPr sz="2900" b="1"/>
            </a:lvl1pPr>
          </a:lstStyle>
          <a:p>
            <a:pPr lvl="0">
              <a:defRPr sz="1800" b="0"/>
            </a:pPr>
            <a:r>
              <a:rPr sz="2900" b="1" dirty="0"/>
              <a:t>revised analysis!</a:t>
            </a:r>
          </a:p>
        </p:txBody>
      </p:sp>
      <p:sp>
        <p:nvSpPr>
          <p:cNvPr id="208" name="Shape 208"/>
          <p:cNvSpPr/>
          <p:nvPr/>
        </p:nvSpPr>
        <p:spPr>
          <a:xfrm>
            <a:off x="1697230" y="4820693"/>
            <a:ext cx="592277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sz="3200" b="1" dirty="0">
                <a:solidFill>
                  <a:srgbClr val="FF0000"/>
                </a:solidFill>
              </a:rPr>
              <a:t>pπ</a:t>
            </a:r>
            <a:r>
              <a:rPr sz="3200" b="1" baseline="31999" dirty="0">
                <a:solidFill>
                  <a:srgbClr val="FF0000"/>
                </a:solidFill>
              </a:rPr>
              <a:t>- </a:t>
            </a:r>
            <a:r>
              <a:rPr sz="3000" b="1" dirty="0">
                <a:solidFill>
                  <a:srgbClr val="FF0000"/>
                </a:solidFill>
              </a:rPr>
              <a:t>(=Λ) </a:t>
            </a:r>
            <a:r>
              <a:rPr sz="3200" b="1" dirty="0">
                <a:solidFill>
                  <a:srgbClr val="FF0000"/>
                </a:solidFill>
              </a:rPr>
              <a:t>pair defined by probability</a:t>
            </a:r>
          </a:p>
        </p:txBody>
      </p:sp>
      <p:sp>
        <p:nvSpPr>
          <p:cNvPr id="209" name="Shape 209"/>
          <p:cNvSpPr/>
          <p:nvPr/>
        </p:nvSpPr>
        <p:spPr>
          <a:xfrm>
            <a:off x="3683940" y="5407434"/>
            <a:ext cx="467356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200" b="1">
                <a:solidFill>
                  <a:srgbClr val="91919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919191"/>
                </a:solidFill>
              </a:rPr>
              <a:t>to improve the Λ definition</a:t>
            </a:r>
          </a:p>
        </p:txBody>
      </p:sp>
      <p:sp>
        <p:nvSpPr>
          <p:cNvPr id="210" name="Shape 210"/>
          <p:cNvSpPr/>
          <p:nvPr/>
        </p:nvSpPr>
        <p:spPr>
          <a:xfrm>
            <a:off x="2383912" y="382434"/>
            <a:ext cx="496225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sz="3200" b="1" dirty="0" err="1">
                <a:solidFill>
                  <a:schemeClr val="tx1"/>
                </a:solidFill>
              </a:rPr>
              <a:t>kinematically</a:t>
            </a:r>
            <a:r>
              <a:rPr sz="3200" b="1" dirty="0">
                <a:solidFill>
                  <a:schemeClr val="tx1"/>
                </a:solidFill>
              </a:rPr>
              <a:t> complete, </a:t>
            </a:r>
          </a:p>
          <a:p>
            <a:pPr lvl="0" algn="ctr"/>
            <a:r>
              <a:rPr sz="3200" b="1" dirty="0">
                <a:solidFill>
                  <a:schemeClr val="tx1"/>
                </a:solidFill>
              </a:rPr>
              <a:t>w/ 4-momenta conservation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16.png"/>
          <p:cNvPicPr/>
          <p:nvPr/>
        </p:nvPicPr>
        <p:blipFill>
          <a:blip r:embed="rId2">
            <a:extLst/>
          </a:blip>
          <a:srcRect l="6660" t="7103" r="6114" b="4278"/>
          <a:stretch>
            <a:fillRect/>
          </a:stretch>
        </p:blipFill>
        <p:spPr>
          <a:xfrm>
            <a:off x="4714544" y="1362381"/>
            <a:ext cx="3766243" cy="25921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8" name="Group 228"/>
          <p:cNvGrpSpPr/>
          <p:nvPr/>
        </p:nvGrpSpPr>
        <p:grpSpPr>
          <a:xfrm>
            <a:off x="576294" y="671320"/>
            <a:ext cx="3671670" cy="3247687"/>
            <a:chOff x="0" y="0"/>
            <a:chExt cx="3671669" cy="3247686"/>
          </a:xfrm>
        </p:grpSpPr>
        <p:pic>
          <p:nvPicPr>
            <p:cNvPr id="213" name="image17.jpg" descr="setup.jpg"/>
            <p:cNvPicPr/>
            <p:nvPr/>
          </p:nvPicPr>
          <p:blipFill>
            <a:blip r:embed="rId3">
              <a:extLst/>
            </a:blip>
            <a:srcRect l="2847" t="47995" r="59728" b="3364"/>
            <a:stretch>
              <a:fillRect/>
            </a:stretch>
          </p:blipFill>
          <p:spPr>
            <a:xfrm>
              <a:off x="433755" y="196692"/>
              <a:ext cx="3237915" cy="3050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Shape 214"/>
            <p:cNvSpPr/>
            <p:nvPr/>
          </p:nvSpPr>
          <p:spPr>
            <a:xfrm flipV="1">
              <a:off x="0" y="2262948"/>
              <a:ext cx="656494" cy="339970"/>
            </a:xfrm>
            <a:prstGeom prst="line">
              <a:avLst/>
            </a:prstGeom>
            <a:noFill/>
            <a:ln w="76200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86860" y="2517440"/>
              <a:ext cx="948493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/>
              <a:r>
                <a:rPr sz="2000" b="1"/>
                <a:t>1GeV/c</a:t>
              </a:r>
            </a:p>
            <a:p>
              <a:pPr lvl="0" algn="ctr"/>
              <a:r>
                <a:rPr sz="2000" b="1"/>
                <a:t>K</a:t>
              </a:r>
              <a:r>
                <a:rPr sz="2000" b="1" baseline="30000"/>
                <a:t>-</a:t>
              </a:r>
              <a:r>
                <a:rPr sz="2000" b="1"/>
                <a:t> beam</a:t>
              </a:r>
            </a:p>
          </p:txBody>
        </p:sp>
        <p:sp>
          <p:nvSpPr>
            <p:cNvPr id="216" name="Shape 216"/>
            <p:cNvSpPr/>
            <p:nvPr/>
          </p:nvSpPr>
          <p:spPr>
            <a:xfrm flipH="1" flipV="1">
              <a:off x="1652955" y="1043749"/>
              <a:ext cx="275075" cy="544705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2098433" y="1890949"/>
              <a:ext cx="375139" cy="219598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2098431" y="1890947"/>
              <a:ext cx="1" cy="372000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flipV="1">
              <a:off x="2010924" y="1032819"/>
              <a:ext cx="462648" cy="555635"/>
            </a:xfrm>
            <a:prstGeom prst="line">
              <a:avLst/>
            </a:prstGeom>
            <a:noFill/>
            <a:ln w="38100" cap="flat">
              <a:solidFill>
                <a:srgbClr val="00B0F0"/>
              </a:solidFill>
              <a:prstDash val="sysDash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910861" y="1571285"/>
              <a:ext cx="117233" cy="11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430215" y="593316"/>
              <a:ext cx="240443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 b="1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2438400" y="1961468"/>
              <a:ext cx="336479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/>
              <a:r>
                <a:rPr sz="2000">
                  <a:solidFill>
                    <a:srgbClr val="FFFFFF"/>
                  </a:solidFill>
                  <a:latin typeface="Symbol"/>
                  <a:ea typeface="Symbol"/>
                  <a:cs typeface="Symbol"/>
                  <a:sym typeface="Symbol"/>
                </a:rPr>
                <a:t>π</a:t>
              </a:r>
              <a:r>
                <a:rPr sz="2000" baseline="30000">
                  <a:solidFill>
                    <a:srgbClr val="FFFFFF"/>
                  </a:solidFill>
                  <a:latin typeface="Symbol"/>
                  <a:ea typeface="Symbol"/>
                  <a:cs typeface="Symbol"/>
                  <a:sym typeface="Symbol"/>
                </a:rPr>
                <a:t>−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1981200" y="2213496"/>
              <a:ext cx="240443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 b="1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1976011" y="665324"/>
              <a:ext cx="1180946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0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 b="1">
                  <a:solidFill>
                    <a:srgbClr val="FFFFFF"/>
                  </a:solidFill>
                </a:rPr>
                <a:t>missing n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1969476" y="1688516"/>
              <a:ext cx="128956" cy="202434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ysDot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727961" y="1627506"/>
              <a:ext cx="278393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Symbol"/>
                  <a:ea typeface="Symbol"/>
                  <a:cs typeface="Symbol"/>
                  <a:sym typeface="Symbo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Λ</a:t>
              </a:r>
            </a:p>
          </p:txBody>
        </p:sp>
        <p:sp>
          <p:nvSpPr>
            <p:cNvPr id="227" name="Shape 227"/>
            <p:cNvSpPr/>
            <p:nvPr/>
          </p:nvSpPr>
          <p:spPr>
            <a:xfrm rot="20481606">
              <a:off x="948821" y="107268"/>
              <a:ext cx="767517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/>
              </a:lvl1pPr>
            </a:lstStyle>
            <a:p>
              <a:pPr lvl="0">
                <a:defRPr sz="1800" b="0"/>
              </a:pPr>
              <a:r>
                <a:rPr sz="3200" b="1"/>
                <a:t>CDS</a:t>
              </a:r>
            </a:p>
          </p:txBody>
        </p:sp>
      </p:grpSp>
      <p:pic>
        <p:nvPicPr>
          <p:cNvPr id="229" name="image18.png"/>
          <p:cNvPicPr/>
          <p:nvPr/>
        </p:nvPicPr>
        <p:blipFill>
          <a:blip r:embed="rId4">
            <a:extLst/>
          </a:blip>
          <a:srcRect l="6107" t="8761" r="6225"/>
          <a:stretch>
            <a:fillRect/>
          </a:stretch>
        </p:blipFill>
        <p:spPr>
          <a:xfrm>
            <a:off x="4608004" y="3870113"/>
            <a:ext cx="4220944" cy="29760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19.png"/>
          <p:cNvPicPr/>
          <p:nvPr/>
        </p:nvPicPr>
        <p:blipFill>
          <a:blip r:embed="rId5">
            <a:extLst/>
          </a:blip>
          <a:srcRect l="6479" t="6272" r="7524"/>
          <a:stretch>
            <a:fillRect/>
          </a:stretch>
        </p:blipFill>
        <p:spPr>
          <a:xfrm>
            <a:off x="71499" y="3792177"/>
            <a:ext cx="4140462" cy="3057203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493204" y="80837"/>
            <a:ext cx="8229600" cy="746959"/>
          </a:xfrm>
          <a:prstGeom prst="rect">
            <a:avLst/>
          </a:prstGeom>
          <a:solidFill>
            <a:srgbClr val="002060"/>
          </a:solidFill>
          <a:ln w="9525">
            <a:solidFill/>
            <a:bevel/>
          </a:ln>
        </p:spPr>
        <p:txBody>
          <a:bodyPr lIns="0" tIns="0" rIns="0" bIns="0">
            <a:normAutofit/>
          </a:bodyPr>
          <a:lstStyle/>
          <a:p>
            <a:pPr lvl="0" defTabSz="896111">
              <a:defRPr sz="1800"/>
            </a:pPr>
            <a:r>
              <a:rPr sz="3920" b="1" baseline="29959" dirty="0">
                <a:solidFill>
                  <a:schemeClr val="bg1"/>
                </a:solidFill>
              </a:rPr>
              <a:t>3</a:t>
            </a:r>
            <a:r>
              <a:rPr sz="3920" b="1" dirty="0">
                <a:solidFill>
                  <a:schemeClr val="bg1"/>
                </a:solidFill>
              </a:rPr>
              <a:t>He(K</a:t>
            </a:r>
            <a:r>
              <a:rPr sz="3920" b="1" baseline="29959" dirty="0">
                <a:solidFill>
                  <a:schemeClr val="bg1"/>
                </a:solidFill>
              </a:rPr>
              <a:t>-</a:t>
            </a:r>
            <a:r>
              <a:rPr sz="3920" b="1" dirty="0">
                <a:solidFill>
                  <a:schemeClr val="bg1"/>
                </a:solidFill>
              </a:rPr>
              <a:t>,</a:t>
            </a:r>
            <a:r>
              <a:rPr sz="3920" b="1" dirty="0">
                <a:solidFill>
                  <a:srgbClr val="FF0000"/>
                </a:solidFill>
              </a:rPr>
              <a:t>ppπ</a:t>
            </a:r>
            <a:r>
              <a:rPr sz="3920" b="1" baseline="31999" dirty="0">
                <a:solidFill>
                  <a:srgbClr val="FF0000"/>
                </a:solidFill>
              </a:rPr>
              <a:t>-</a:t>
            </a:r>
            <a:r>
              <a:rPr sz="3920" b="1" dirty="0">
                <a:solidFill>
                  <a:schemeClr val="bg1"/>
                </a:solidFill>
              </a:rPr>
              <a:t>)X = </a:t>
            </a:r>
            <a:r>
              <a:rPr sz="3920" b="1" baseline="29959" dirty="0">
                <a:solidFill>
                  <a:schemeClr val="bg1"/>
                </a:solidFill>
              </a:rPr>
              <a:t>3</a:t>
            </a:r>
            <a:r>
              <a:rPr sz="3920" b="1" dirty="0">
                <a:solidFill>
                  <a:schemeClr val="bg1"/>
                </a:solidFill>
              </a:rPr>
              <a:t>He(K</a:t>
            </a:r>
            <a:r>
              <a:rPr sz="3920" b="1" baseline="29959" dirty="0">
                <a:solidFill>
                  <a:schemeClr val="bg1"/>
                </a:solidFill>
              </a:rPr>
              <a:t>-</a:t>
            </a:r>
            <a:r>
              <a:rPr sz="3920" b="1" dirty="0" smtClean="0">
                <a:solidFill>
                  <a:schemeClr val="bg1"/>
                </a:solidFill>
              </a:rPr>
              <a:t>,</a:t>
            </a:r>
            <a:r>
              <a:rPr lang="en-US" sz="3920" b="1" dirty="0" smtClean="0">
                <a:solidFill>
                  <a:schemeClr val="bg1"/>
                </a:solidFill>
              </a:rPr>
              <a:t> </a:t>
            </a:r>
            <a:r>
              <a:rPr lang="en-US" altLang="ja-JP" sz="3920" b="1" dirty="0" err="1">
                <a:solidFill>
                  <a:srgbClr val="FF0000"/>
                </a:solidFill>
                <a:latin typeface="HG平成角ｺﾞｼｯｸ体W5" panose="020B0609000000000000" pitchFamily="49" charset="-128"/>
                <a:ea typeface="HG平成角ｺﾞｼｯｸ体W5" panose="020B0609000000000000" pitchFamily="49" charset="-128"/>
              </a:rPr>
              <a:t>Λ</a:t>
            </a:r>
            <a:r>
              <a:rPr sz="3920" b="1" dirty="0" err="1" smtClean="0">
                <a:solidFill>
                  <a:srgbClr val="FF0000"/>
                </a:solidFill>
              </a:rPr>
              <a:t>p</a:t>
            </a:r>
            <a:r>
              <a:rPr sz="3920" b="1" dirty="0" smtClean="0">
                <a:solidFill>
                  <a:schemeClr val="bg1"/>
                </a:solidFill>
              </a:rPr>
              <a:t>)</a:t>
            </a:r>
            <a:r>
              <a:rPr sz="3920" b="1" dirty="0" err="1" smtClean="0">
                <a:solidFill>
                  <a:schemeClr val="bg1"/>
                </a:solidFill>
              </a:rPr>
              <a:t>n</a:t>
            </a:r>
            <a:r>
              <a:rPr sz="3920" b="1" baseline="-5999" dirty="0" err="1" smtClean="0">
                <a:solidFill>
                  <a:schemeClr val="bg1"/>
                </a:solidFill>
              </a:rPr>
              <a:t>mis</a:t>
            </a:r>
            <a:r>
              <a:rPr sz="3920" b="1" baseline="-5999" dirty="0">
                <a:solidFill>
                  <a:schemeClr val="bg1"/>
                </a:solidFill>
              </a:rPr>
              <a:t>.</a:t>
            </a:r>
            <a:r>
              <a:rPr sz="3920" b="1" dirty="0">
                <a:solidFill>
                  <a:schemeClr val="bg1"/>
                </a:solidFill>
              </a:rPr>
              <a:t> events</a:t>
            </a:r>
          </a:p>
        </p:txBody>
      </p:sp>
      <p:sp>
        <p:nvSpPr>
          <p:cNvPr id="232" name="Shape 232"/>
          <p:cNvSpPr>
            <a:spLocks noGrp="1"/>
          </p:cNvSpPr>
          <p:nvPr>
            <p:ph type="sldNum" sz="quarter" idx="2"/>
          </p:nvPr>
        </p:nvSpPr>
        <p:spPr>
          <a:xfrm>
            <a:off x="6934200" y="64249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21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1667673" y="4660006"/>
            <a:ext cx="224847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600" i="1">
                <a:ln w="18415">
                  <a:solidFill>
                    <a:srgbClr val="C6D9F1"/>
                  </a:solidFill>
                </a:ln>
                <a:noFill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i="0">
                <a:ln w="9525">
                  <a:noFill/>
                </a:ln>
                <a:solidFill/>
              </a:defRPr>
            </a:pPr>
            <a:r>
              <a:rPr sz="3600" i="1">
                <a:ln w="18415">
                  <a:solidFill>
                    <a:srgbClr val="C6D9F1"/>
                  </a:solidFill>
                </a:ln>
                <a:noFill/>
              </a:rPr>
              <a:t>preliminary</a:t>
            </a:r>
          </a:p>
        </p:txBody>
      </p:sp>
      <p:sp>
        <p:nvSpPr>
          <p:cNvPr id="234" name="Shape 234"/>
          <p:cNvSpPr/>
          <p:nvPr/>
        </p:nvSpPr>
        <p:spPr>
          <a:xfrm>
            <a:off x="5725875" y="4479242"/>
            <a:ext cx="224847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600" i="1">
                <a:ln w="18415">
                  <a:solidFill>
                    <a:srgbClr val="C6D9F1"/>
                  </a:solidFill>
                </a:ln>
                <a:noFill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i="0">
                <a:ln w="9525">
                  <a:noFill/>
                </a:ln>
                <a:solidFill/>
              </a:defRPr>
            </a:pPr>
            <a:r>
              <a:rPr sz="3600" i="1">
                <a:ln w="18415">
                  <a:solidFill>
                    <a:srgbClr val="C6D9F1"/>
                  </a:solidFill>
                </a:ln>
                <a:noFill/>
              </a:rPr>
              <a:t>preliminary</a:t>
            </a:r>
          </a:p>
        </p:txBody>
      </p:sp>
      <p:sp>
        <p:nvSpPr>
          <p:cNvPr id="235" name="Shape 235"/>
          <p:cNvSpPr/>
          <p:nvPr/>
        </p:nvSpPr>
        <p:spPr>
          <a:xfrm>
            <a:off x="5620394" y="2028793"/>
            <a:ext cx="224847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600" i="1">
                <a:ln w="18415">
                  <a:solidFill>
                    <a:srgbClr val="C6D9F1"/>
                  </a:solidFill>
                </a:ln>
                <a:noFill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i="0">
                <a:ln w="9525">
                  <a:noFill/>
                </a:ln>
                <a:solidFill/>
              </a:defRPr>
            </a:pPr>
            <a:r>
              <a:rPr sz="3600" i="1" dirty="0">
                <a:ln w="18415">
                  <a:solidFill>
                    <a:srgbClr val="C6D9F1"/>
                  </a:solidFill>
                </a:ln>
                <a:noFill/>
              </a:rPr>
              <a:t>preliminary</a:t>
            </a:r>
          </a:p>
        </p:txBody>
      </p:sp>
      <p:sp>
        <p:nvSpPr>
          <p:cNvPr id="236" name="Shape 236"/>
          <p:cNvSpPr/>
          <p:nvPr/>
        </p:nvSpPr>
        <p:spPr>
          <a:xfrm>
            <a:off x="1909166" y="3948286"/>
            <a:ext cx="1040349" cy="430887"/>
          </a:xfrm>
          <a:prstGeom prst="rect">
            <a:avLst/>
          </a:prstGeom>
          <a:ln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2800" b="1" dirty="0" smtClean="0"/>
              <a:t>IM(</a:t>
            </a:r>
            <a:r>
              <a:rPr lang="en-US" altLang="ja-JP" sz="2800" b="1" dirty="0" err="1"/>
              <a:t>Λ</a:t>
            </a:r>
            <a:r>
              <a:rPr sz="2800" b="1" dirty="0" err="1" smtClean="0"/>
              <a:t>p</a:t>
            </a:r>
            <a:r>
              <a:rPr sz="2800" b="1" dirty="0"/>
              <a:t>)</a:t>
            </a:r>
          </a:p>
        </p:txBody>
      </p:sp>
      <p:sp>
        <p:nvSpPr>
          <p:cNvPr id="237" name="Shape 237"/>
          <p:cNvSpPr/>
          <p:nvPr/>
        </p:nvSpPr>
        <p:spPr>
          <a:xfrm>
            <a:off x="5115688" y="3867786"/>
            <a:ext cx="2963953" cy="430887"/>
          </a:xfrm>
          <a:prstGeom prst="rect">
            <a:avLst/>
          </a:prstGeom>
          <a:ln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2800" b="1" dirty="0"/>
              <a:t>MM of </a:t>
            </a:r>
            <a:r>
              <a:rPr sz="2800" b="1" baseline="30000" dirty="0"/>
              <a:t>3</a:t>
            </a:r>
            <a:r>
              <a:rPr sz="2800" b="1" dirty="0"/>
              <a:t>He(K</a:t>
            </a:r>
            <a:r>
              <a:rPr sz="2800" b="1" baseline="30000" dirty="0"/>
              <a:t>-</a:t>
            </a:r>
            <a:r>
              <a:rPr sz="2800" b="1" dirty="0" smtClean="0"/>
              <a:t>,</a:t>
            </a:r>
            <a:r>
              <a:rPr lang="en-US" altLang="ja-JP" sz="2800" dirty="0" err="1">
                <a:latin typeface="HG平成角ｺﾞｼｯｸ体W5" panose="020B0609000000000000" pitchFamily="49" charset="-128"/>
                <a:ea typeface="HG平成角ｺﾞｼｯｸ体W5" panose="020B0609000000000000" pitchFamily="49" charset="-128"/>
                <a:sym typeface="Symbol"/>
              </a:rPr>
              <a:t>Λ</a:t>
            </a:r>
            <a:r>
              <a:rPr sz="2800" b="1" dirty="0" err="1" smtClean="0"/>
              <a:t>p</a:t>
            </a:r>
            <a:r>
              <a:rPr sz="2800" b="1" dirty="0" smtClean="0"/>
              <a:t>)X</a:t>
            </a:r>
            <a:endParaRPr sz="2800" b="1" dirty="0"/>
          </a:p>
        </p:txBody>
      </p:sp>
      <p:sp>
        <p:nvSpPr>
          <p:cNvPr id="238" name="Shape 238"/>
          <p:cNvSpPr/>
          <p:nvPr/>
        </p:nvSpPr>
        <p:spPr>
          <a:xfrm>
            <a:off x="5000057" y="891847"/>
            <a:ext cx="3436838" cy="430887"/>
          </a:xfrm>
          <a:prstGeom prst="rect">
            <a:avLst/>
          </a:prstGeom>
          <a:solidFill>
            <a:srgbClr val="FFFFFF"/>
          </a:solidFill>
          <a:ln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lang="en-US" altLang="ja-JP" sz="2800" dirty="0" err="1" smtClean="0">
                <a:latin typeface="HG平成角ｺﾞｼｯｸ体W5" panose="020B0609000000000000" pitchFamily="49" charset="-128"/>
                <a:ea typeface="HG平成角ｺﾞｼｯｸ体W5" panose="020B0609000000000000" pitchFamily="49" charset="-128"/>
                <a:cs typeface="Wingdings"/>
                <a:sym typeface="Wingdings"/>
              </a:rPr>
              <a:t>Λ</a:t>
            </a:r>
            <a:r>
              <a:rPr sz="2800" dirty="0" err="1" smtClean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800" b="1" dirty="0" err="1" smtClean="0"/>
              <a:t>p</a:t>
            </a:r>
            <a:r>
              <a:rPr lang="en-US" sz="2800" dirty="0" err="1">
                <a:latin typeface="Symbol"/>
                <a:sym typeface="Symbol"/>
              </a:rPr>
              <a:t>p</a:t>
            </a:r>
            <a:r>
              <a:rPr sz="2800" b="1" baseline="30000" dirty="0" smtClean="0"/>
              <a:t>-</a:t>
            </a:r>
            <a:r>
              <a:rPr sz="2800" b="1" dirty="0" smtClean="0"/>
              <a:t> </a:t>
            </a:r>
            <a:r>
              <a:rPr sz="2800" b="1" dirty="0"/>
              <a:t>reconstruction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5"/>
            <a:ext cx="9144000" cy="68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24.png"/>
          <p:cNvPicPr/>
          <p:nvPr/>
        </p:nvPicPr>
        <p:blipFill>
          <a:blip r:embed="rId2">
            <a:extLst/>
          </a:blip>
          <a:srcRect l="7949" t="6987" r="7103"/>
          <a:stretch>
            <a:fillRect/>
          </a:stretch>
        </p:blipFill>
        <p:spPr>
          <a:xfrm>
            <a:off x="4552379" y="1319106"/>
            <a:ext cx="4551017" cy="381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2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8" y="1316632"/>
            <a:ext cx="4458630" cy="3657728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xfrm>
            <a:off x="457200" y="44623"/>
            <a:ext cx="8229600" cy="891010"/>
          </a:xfrm>
          <a:prstGeom prst="rect">
            <a:avLst/>
          </a:prstGeom>
          <a:solidFill>
            <a:srgbClr val="002060"/>
          </a:solidFill>
          <a:ln w="9525">
            <a:solidFill/>
            <a:bevel/>
          </a:ln>
        </p:spPr>
        <p:txBody>
          <a:bodyPr lIns="0" tIns="0" rIns="0" bIns="0"/>
          <a:lstStyle/>
          <a:p>
            <a:pPr lvl="0">
              <a:defRPr sz="1800"/>
            </a:pPr>
            <a:r>
              <a:rPr sz="4400" b="1" baseline="30000" dirty="0">
                <a:solidFill>
                  <a:schemeClr val="bg1"/>
                </a:solidFill>
              </a:rPr>
              <a:t>3</a:t>
            </a:r>
            <a:r>
              <a:rPr sz="4400" b="1" dirty="0">
                <a:solidFill>
                  <a:schemeClr val="bg1"/>
                </a:solidFill>
              </a:rPr>
              <a:t>He(K</a:t>
            </a:r>
            <a:r>
              <a:rPr sz="4400" b="1" baseline="30000" dirty="0">
                <a:solidFill>
                  <a:schemeClr val="bg1"/>
                </a:solidFill>
              </a:rPr>
              <a:t>-</a:t>
            </a:r>
            <a:r>
              <a:rPr sz="4400" b="1" dirty="0" smtClean="0">
                <a:solidFill>
                  <a:schemeClr val="bg1"/>
                </a:solidFill>
              </a:rPr>
              <a:t>,</a:t>
            </a:r>
            <a:r>
              <a:rPr lang="en-US" altLang="ja-JP" b="1" dirty="0" smtClean="0">
                <a:solidFill>
                  <a:schemeClr val="bg1"/>
                </a:solidFill>
              </a:rPr>
              <a:t> </a:t>
            </a:r>
            <a:r>
              <a:rPr lang="en-US" altLang="ja-JP" sz="4400" b="1" dirty="0" err="1" smtClean="0">
                <a:solidFill>
                  <a:schemeClr val="bg1"/>
                </a:solidFill>
              </a:rPr>
              <a:t>Λp</a:t>
            </a:r>
            <a:r>
              <a:rPr sz="4400" b="1" dirty="0" smtClean="0">
                <a:solidFill>
                  <a:schemeClr val="bg1"/>
                </a:solidFill>
              </a:rPr>
              <a:t>)n </a:t>
            </a:r>
            <a:r>
              <a:rPr sz="4400" b="1" dirty="0">
                <a:solidFill>
                  <a:schemeClr val="bg1"/>
                </a:solidFill>
              </a:rPr>
              <a:t>Events</a:t>
            </a:r>
          </a:p>
        </p:txBody>
      </p:sp>
      <p:sp>
        <p:nvSpPr>
          <p:cNvPr id="275" name="Shape 275"/>
          <p:cNvSpPr>
            <a:spLocks noGrp="1"/>
          </p:cNvSpPr>
          <p:nvPr>
            <p:ph type="body" idx="1"/>
          </p:nvPr>
        </p:nvSpPr>
        <p:spPr>
          <a:xfrm>
            <a:off x="197513" y="5102546"/>
            <a:ext cx="8748974" cy="1745860"/>
          </a:xfrm>
          <a:prstGeom prst="rect">
            <a:avLst/>
          </a:prstGeom>
        </p:spPr>
        <p:txBody>
          <a:bodyPr/>
          <a:lstStyle/>
          <a:p>
            <a:pPr marL="305180" lvl="0" indent="-305180" defTabSz="813816">
              <a:spcBef>
                <a:spcPts val="500"/>
              </a:spcBef>
              <a:defRPr sz="1800"/>
            </a:pPr>
            <a:r>
              <a:rPr sz="2136" b="1" dirty="0"/>
              <a:t>structure found near K</a:t>
            </a:r>
            <a:r>
              <a:rPr sz="2136" b="1" baseline="31999" dirty="0"/>
              <a:t>-</a:t>
            </a:r>
            <a:r>
              <a:rPr sz="2136" b="1" dirty="0"/>
              <a:t>pp threshold</a:t>
            </a:r>
          </a:p>
          <a:p>
            <a:pPr marL="305180" lvl="0" indent="-305180" defTabSz="813816">
              <a:spcBef>
                <a:spcPts val="500"/>
              </a:spcBef>
              <a:defRPr sz="1800"/>
            </a:pPr>
            <a:r>
              <a:rPr sz="2136" b="1" dirty="0"/>
              <a:t>2NA reaction K</a:t>
            </a:r>
            <a:r>
              <a:rPr sz="2136" b="1" baseline="29378" dirty="0"/>
              <a:t>-</a:t>
            </a:r>
            <a:r>
              <a:rPr sz="2136" b="1" dirty="0"/>
              <a:t>+</a:t>
            </a:r>
            <a:r>
              <a:rPr sz="2136" b="1" baseline="29378" dirty="0"/>
              <a:t>3</a:t>
            </a:r>
            <a:r>
              <a:rPr sz="2136" b="1" dirty="0"/>
              <a:t>He → </a:t>
            </a:r>
            <a:r>
              <a:rPr sz="2136" b="1" dirty="0" err="1"/>
              <a:t>Λ+p+n</a:t>
            </a:r>
            <a:r>
              <a:rPr sz="2136" b="1" baseline="-5999" dirty="0" err="1"/>
              <a:t>s</a:t>
            </a:r>
            <a:r>
              <a:rPr sz="2136" b="1" dirty="0"/>
              <a:t> seem to be very weak</a:t>
            </a:r>
          </a:p>
          <a:p>
            <a:pPr marL="305180" lvl="0" indent="-305180" defTabSz="813816">
              <a:spcBef>
                <a:spcPts val="500"/>
              </a:spcBef>
              <a:defRPr sz="1800"/>
            </a:pPr>
            <a:r>
              <a:rPr sz="2136" b="1" dirty="0"/>
              <a:t>3NA reaction K</a:t>
            </a:r>
            <a:r>
              <a:rPr sz="2136" b="1" baseline="29378" dirty="0"/>
              <a:t>-</a:t>
            </a:r>
            <a:r>
              <a:rPr sz="2136" b="1" dirty="0"/>
              <a:t>+</a:t>
            </a:r>
            <a:r>
              <a:rPr sz="2136" b="1" baseline="29378" dirty="0"/>
              <a:t>3</a:t>
            </a:r>
            <a:r>
              <a:rPr sz="2136" b="1" dirty="0"/>
              <a:t>He → </a:t>
            </a:r>
            <a:r>
              <a:rPr sz="2136" b="1" dirty="0" err="1"/>
              <a:t>Λ+p+n</a:t>
            </a:r>
            <a:r>
              <a:rPr sz="2136" b="1" dirty="0"/>
              <a:t> exist, but weak as well</a:t>
            </a:r>
          </a:p>
          <a:p>
            <a:pPr marL="305180" lvl="0" indent="-305180" defTabSz="813816">
              <a:spcBef>
                <a:spcPts val="500"/>
              </a:spcBef>
              <a:defRPr sz="1800"/>
            </a:pPr>
            <a:r>
              <a:rPr sz="2136" b="1" dirty="0"/>
              <a:t>2NA Λ(1405) production excluded; Λ(1405)+</a:t>
            </a:r>
            <a:r>
              <a:rPr sz="2136" b="1" dirty="0" err="1"/>
              <a:t>n+p</a:t>
            </a:r>
            <a:r>
              <a:rPr sz="2136" b="1" baseline="-30906" dirty="0" err="1"/>
              <a:t>S</a:t>
            </a:r>
            <a:r>
              <a:rPr sz="2136" b="1" dirty="0"/>
              <a:t> (2NA)</a:t>
            </a:r>
          </a:p>
        </p:txBody>
      </p:sp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23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759251" y="1499272"/>
            <a:ext cx="224847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600" i="1">
                <a:ln w="18415">
                  <a:solidFill>
                    <a:srgbClr val="C6D9F1"/>
                  </a:solidFill>
                </a:ln>
                <a:noFill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i="0">
                <a:ln w="9525">
                  <a:noFill/>
                </a:ln>
                <a:solidFill/>
              </a:defRPr>
            </a:pPr>
            <a:r>
              <a:rPr sz="3600" i="1">
                <a:ln w="18415">
                  <a:solidFill>
                    <a:srgbClr val="C6D9F1"/>
                  </a:solidFill>
                </a:ln>
                <a:noFill/>
              </a:rPr>
              <a:t>preliminary</a:t>
            </a:r>
          </a:p>
        </p:txBody>
      </p:sp>
      <p:sp>
        <p:nvSpPr>
          <p:cNvPr id="278" name="Shape 278"/>
          <p:cNvSpPr/>
          <p:nvPr/>
        </p:nvSpPr>
        <p:spPr>
          <a:xfrm>
            <a:off x="5703626" y="2346169"/>
            <a:ext cx="224847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600" i="1">
                <a:ln w="18415">
                  <a:solidFill>
                    <a:srgbClr val="C6D9F1"/>
                  </a:solidFill>
                </a:ln>
                <a:noFill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i="0">
                <a:ln w="9525">
                  <a:noFill/>
                </a:ln>
                <a:solidFill/>
              </a:defRPr>
            </a:pPr>
            <a:r>
              <a:rPr sz="3600" i="1">
                <a:ln w="18415">
                  <a:solidFill>
                    <a:srgbClr val="C6D9F1"/>
                  </a:solidFill>
                </a:ln>
                <a:noFill/>
              </a:rPr>
              <a:t>preliminary</a:t>
            </a:r>
          </a:p>
        </p:txBody>
      </p:sp>
      <p:sp>
        <p:nvSpPr>
          <p:cNvPr id="279" name="Shape 279"/>
          <p:cNvSpPr/>
          <p:nvPr/>
        </p:nvSpPr>
        <p:spPr>
          <a:xfrm rot="18000000">
            <a:off x="466687" y="3315514"/>
            <a:ext cx="131277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00">
                    <a:alpha val="31000"/>
                  </a:srgbClr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00">
                    <a:alpha val="31000"/>
                  </a:srgbClr>
                </a:solidFill>
              </a:rPr>
              <a:t>p at rest line</a:t>
            </a:r>
          </a:p>
        </p:txBody>
      </p:sp>
      <p:sp>
        <p:nvSpPr>
          <p:cNvPr id="280" name="Shape 280"/>
          <p:cNvSpPr/>
          <p:nvPr/>
        </p:nvSpPr>
        <p:spPr>
          <a:xfrm rot="21600000">
            <a:off x="805913" y="4161737"/>
            <a:ext cx="131277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00">
                    <a:alpha val="31000"/>
                  </a:srgbClr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00">
                    <a:alpha val="31000"/>
                  </a:srgbClr>
                </a:solidFill>
              </a:rPr>
              <a:t>n at rest line</a:t>
            </a:r>
          </a:p>
        </p:txBody>
      </p:sp>
      <p:sp>
        <p:nvSpPr>
          <p:cNvPr id="281" name="Shape 281"/>
          <p:cNvSpPr/>
          <p:nvPr/>
        </p:nvSpPr>
        <p:spPr>
          <a:xfrm rot="3600000">
            <a:off x="3315432" y="3496904"/>
            <a:ext cx="136345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00">
                    <a:alpha val="31000"/>
                  </a:srgbClr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00">
                    <a:alpha val="31000"/>
                  </a:srgbClr>
                </a:solidFill>
              </a:rPr>
              <a:t>Λ at rest line</a:t>
            </a:r>
          </a:p>
        </p:txBody>
      </p:sp>
      <p:sp>
        <p:nvSpPr>
          <p:cNvPr id="282" name="Shape 282"/>
          <p:cNvSpPr/>
          <p:nvPr/>
        </p:nvSpPr>
        <p:spPr>
          <a:xfrm rot="21600000">
            <a:off x="2573392" y="1348950"/>
            <a:ext cx="181216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00">
                    <a:alpha val="68000"/>
                  </a:srgbClr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00">
                    <a:alpha val="68000"/>
                  </a:srgbClr>
                </a:solidFill>
              </a:rPr>
              <a:t>Dalitz plot in CM</a:t>
            </a:r>
          </a:p>
        </p:txBody>
      </p:sp>
      <p:sp>
        <p:nvSpPr>
          <p:cNvPr id="283" name="Shape 283"/>
          <p:cNvSpPr/>
          <p:nvPr/>
        </p:nvSpPr>
        <p:spPr>
          <a:xfrm rot="16200000">
            <a:off x="4159765" y="1587920"/>
            <a:ext cx="72352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counts</a:t>
            </a:r>
          </a:p>
        </p:txBody>
      </p:sp>
      <p:sp>
        <p:nvSpPr>
          <p:cNvPr id="284" name="Shape 284"/>
          <p:cNvSpPr/>
          <p:nvPr/>
        </p:nvSpPr>
        <p:spPr>
          <a:xfrm>
            <a:off x="-311428" y="866503"/>
            <a:ext cx="9766856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 i="1">
                <a:solidFill>
                  <a:srgbClr val="FF0000">
                    <a:alpha val="64000"/>
                  </a:srgbClr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3000" b="1" i="1" dirty="0" err="1">
                <a:solidFill>
                  <a:srgbClr val="FF0000">
                    <a:alpha val="64000"/>
                  </a:srgbClr>
                </a:solidFill>
              </a:rPr>
              <a:t>kinematically</a:t>
            </a:r>
            <a:r>
              <a:rPr sz="3000" b="1" i="1" dirty="0">
                <a:solidFill>
                  <a:srgbClr val="FF0000">
                    <a:alpha val="64000"/>
                  </a:srgbClr>
                </a:solidFill>
              </a:rPr>
              <a:t> complete, w/ 4-momenta conservation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103" y="3506217"/>
            <a:ext cx="4913242" cy="3281054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>
            <a:spLocks noGrp="1"/>
          </p:cNvSpPr>
          <p:nvPr>
            <p:ph type="sldNum" sz="quarter" idx="2"/>
          </p:nvPr>
        </p:nvSpPr>
        <p:spPr>
          <a:xfrm>
            <a:off x="6871827" y="6492262"/>
            <a:ext cx="2133601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24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1835370" y="4993029"/>
            <a:ext cx="224847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600" i="1">
                <a:ln w="18415">
                  <a:solidFill>
                    <a:srgbClr val="C6D9F1"/>
                  </a:solidFill>
                </a:ln>
                <a:noFill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i="0">
                <a:ln w="9525">
                  <a:noFill/>
                </a:ln>
                <a:solidFill/>
              </a:defRPr>
            </a:pPr>
            <a:r>
              <a:rPr sz="3600" i="1">
                <a:ln w="18415">
                  <a:solidFill>
                    <a:srgbClr val="C6D9F1"/>
                  </a:solidFill>
                </a:ln>
                <a:noFill/>
              </a:rPr>
              <a:t>preliminary</a:t>
            </a:r>
          </a:p>
        </p:txBody>
      </p:sp>
      <p:pic>
        <p:nvPicPr>
          <p:cNvPr id="289" name="image24.png"/>
          <p:cNvPicPr/>
          <p:nvPr/>
        </p:nvPicPr>
        <p:blipFill>
          <a:blip r:embed="rId3">
            <a:extLst/>
          </a:blip>
          <a:srcRect l="7949" t="6987" r="7103"/>
          <a:stretch>
            <a:fillRect/>
          </a:stretch>
        </p:blipFill>
        <p:spPr>
          <a:xfrm>
            <a:off x="706591" y="594163"/>
            <a:ext cx="4281380" cy="3175837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1970277" y="1682612"/>
            <a:ext cx="224847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600" i="1">
                <a:ln w="18415">
                  <a:solidFill>
                    <a:srgbClr val="C6D9F1"/>
                  </a:solidFill>
                </a:ln>
                <a:noFill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i="0">
                <a:ln w="9525">
                  <a:noFill/>
                </a:ln>
                <a:solidFill/>
              </a:defRPr>
            </a:pPr>
            <a:r>
              <a:rPr sz="3600" i="1">
                <a:ln w="18415">
                  <a:solidFill>
                    <a:srgbClr val="C6D9F1"/>
                  </a:solidFill>
                </a:ln>
                <a:noFill/>
              </a:rPr>
              <a:t>preliminary</a:t>
            </a:r>
          </a:p>
        </p:txBody>
      </p:sp>
      <p:pic>
        <p:nvPicPr>
          <p:cNvPr id="291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09047" y="426741"/>
            <a:ext cx="3873501" cy="3281054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6021561" y="1380668"/>
            <a:ext cx="224847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600" i="1">
                <a:ln w="18415">
                  <a:solidFill>
                    <a:srgbClr val="C6D9F1"/>
                  </a:solidFill>
                </a:ln>
                <a:noFill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i="0">
                <a:ln w="9525">
                  <a:noFill/>
                </a:ln>
                <a:solidFill/>
              </a:defRPr>
            </a:pPr>
            <a:r>
              <a:rPr sz="3600" i="1">
                <a:ln w="18415">
                  <a:solidFill>
                    <a:srgbClr val="C6D9F1"/>
                  </a:solidFill>
                </a:ln>
                <a:noFill/>
              </a:rPr>
              <a:t>preliminary</a:t>
            </a:r>
          </a:p>
        </p:txBody>
      </p:sp>
      <p:sp>
        <p:nvSpPr>
          <p:cNvPr id="293" name="Shape 293"/>
          <p:cNvSpPr/>
          <p:nvPr/>
        </p:nvSpPr>
        <p:spPr>
          <a:xfrm rot="16200000">
            <a:off x="222013" y="882281"/>
            <a:ext cx="72352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counts</a:t>
            </a:r>
          </a:p>
        </p:txBody>
      </p:sp>
      <p:sp>
        <p:nvSpPr>
          <p:cNvPr id="294" name="Shape 294"/>
          <p:cNvSpPr/>
          <p:nvPr/>
        </p:nvSpPr>
        <p:spPr>
          <a:xfrm rot="16200000">
            <a:off x="4978126" y="882281"/>
            <a:ext cx="72352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counts</a:t>
            </a:r>
          </a:p>
        </p:txBody>
      </p:sp>
      <p:sp>
        <p:nvSpPr>
          <p:cNvPr id="295" name="Shape 295"/>
          <p:cNvSpPr/>
          <p:nvPr/>
        </p:nvSpPr>
        <p:spPr>
          <a:xfrm rot="21600000">
            <a:off x="4897089" y="3541301"/>
            <a:ext cx="140385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>
                <a:solidFill>
                  <a:srgbClr val="FF9300"/>
                </a:solidFill>
                <a:latin typeface="Times"/>
                <a:ea typeface="Times"/>
                <a:cs typeface="Times"/>
                <a:sym typeface="Times"/>
              </a:rPr>
              <a:t>— smaller q</a:t>
            </a:r>
            <a:r>
              <a:rPr b="1" baseline="-5999">
                <a:solidFill>
                  <a:srgbClr val="FF9300"/>
                </a:solidFill>
                <a:latin typeface="Times"/>
                <a:ea typeface="Times"/>
                <a:cs typeface="Times"/>
                <a:sym typeface="Times"/>
              </a:rPr>
              <a:t>X</a:t>
            </a:r>
          </a:p>
        </p:txBody>
      </p:sp>
      <p:sp>
        <p:nvSpPr>
          <p:cNvPr id="296" name="Shape 296"/>
          <p:cNvSpPr/>
          <p:nvPr/>
        </p:nvSpPr>
        <p:spPr>
          <a:xfrm rot="21600000">
            <a:off x="4803783" y="6036678"/>
            <a:ext cx="127672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>
                <a:solidFill>
                  <a:srgbClr val="FF9300"/>
                </a:solidFill>
                <a:latin typeface="Times"/>
                <a:ea typeface="Times"/>
                <a:cs typeface="Times"/>
                <a:sym typeface="Times"/>
              </a:rPr>
              <a:t>— larger q</a:t>
            </a:r>
            <a:r>
              <a:rPr b="1" baseline="-5999">
                <a:solidFill>
                  <a:srgbClr val="FF9300"/>
                </a:solidFill>
                <a:latin typeface="Times"/>
                <a:ea typeface="Times"/>
                <a:cs typeface="Times"/>
                <a:sym typeface="Times"/>
              </a:rPr>
              <a:t>X</a:t>
            </a:r>
          </a:p>
        </p:txBody>
      </p:sp>
      <p:sp>
        <p:nvSpPr>
          <p:cNvPr id="297" name="Shape 297"/>
          <p:cNvSpPr/>
          <p:nvPr/>
        </p:nvSpPr>
        <p:spPr>
          <a:xfrm rot="21600000">
            <a:off x="96516" y="138317"/>
            <a:ext cx="466711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 b="1">
                <a:solidFill>
                  <a:srgbClr val="000000">
                    <a:alpha val="68000"/>
                  </a:srgbClr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" b="1">
                <a:solidFill>
                  <a:srgbClr val="000000">
                    <a:alpha val="68000"/>
                  </a:srgbClr>
                </a:solidFill>
              </a:rPr>
              <a:t>Angular distribution of the excess</a:t>
            </a:r>
          </a:p>
        </p:txBody>
      </p:sp>
      <p:sp>
        <p:nvSpPr>
          <p:cNvPr id="298" name="Shape 298"/>
          <p:cNvSpPr/>
          <p:nvPr/>
        </p:nvSpPr>
        <p:spPr>
          <a:xfrm rot="21600000">
            <a:off x="5292103" y="5074309"/>
            <a:ext cx="353905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00">
                    <a:alpha val="68000"/>
                  </a:srgbClr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00">
                    <a:alpha val="68000"/>
                  </a:srgbClr>
                </a:solidFill>
              </a:rPr>
              <a:t>Low momentum transfer preferred</a:t>
            </a:r>
          </a:p>
        </p:txBody>
      </p:sp>
      <p:sp>
        <p:nvSpPr>
          <p:cNvPr id="299" name="Shape 299"/>
          <p:cNvSpPr/>
          <p:nvPr/>
        </p:nvSpPr>
        <p:spPr>
          <a:xfrm rot="21600000">
            <a:off x="6068881" y="4410446"/>
            <a:ext cx="1795423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00">
                    <a:alpha val="68000"/>
                  </a:srgbClr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00">
                    <a:alpha val="68000"/>
                  </a:srgbClr>
                </a:solidFill>
              </a:rPr>
              <a:t>Forward neutron</a:t>
            </a:r>
          </a:p>
        </p:txBody>
      </p:sp>
      <p:sp>
        <p:nvSpPr>
          <p:cNvPr id="300" name="Shape 300"/>
          <p:cNvSpPr/>
          <p:nvPr/>
        </p:nvSpPr>
        <p:spPr>
          <a:xfrm rot="5400000">
            <a:off x="6849391" y="4772991"/>
            <a:ext cx="234403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00">
                    <a:alpha val="68000"/>
                  </a:srgbClr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0000">
                    <a:alpha val="68000"/>
                  </a:srgbClr>
                </a:solidFill>
              </a:rPr>
              <a:t>=</a:t>
            </a:r>
          </a:p>
        </p:txBody>
      </p:sp>
      <p:sp>
        <p:nvSpPr>
          <p:cNvPr id="301" name="Shape 301"/>
          <p:cNvSpPr/>
          <p:nvPr/>
        </p:nvSpPr>
        <p:spPr>
          <a:xfrm rot="21600000">
            <a:off x="1201815" y="5550746"/>
            <a:ext cx="3341841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4E96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4E96FF"/>
                </a:solidFill>
              </a:rPr>
              <a:t>3NA-like events distribute widely in formation angle as expected</a:t>
            </a:r>
          </a:p>
        </p:txBody>
      </p:sp>
      <p:sp>
        <p:nvSpPr>
          <p:cNvPr id="302" name="Shape 302"/>
          <p:cNvSpPr/>
          <p:nvPr/>
        </p:nvSpPr>
        <p:spPr>
          <a:xfrm>
            <a:off x="3454100" y="4693722"/>
            <a:ext cx="132914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>
                <a:solidFill>
                  <a:srgbClr val="919191"/>
                </a:solidFill>
                <a:latin typeface="Times"/>
                <a:ea typeface="Times"/>
                <a:cs typeface="Times"/>
                <a:sym typeface="Times"/>
              </a:rPr>
              <a:t>q</a:t>
            </a:r>
            <a:r>
              <a:rPr b="1" baseline="-5999">
                <a:solidFill>
                  <a:srgbClr val="919191"/>
                </a:solidFill>
                <a:latin typeface="Times"/>
                <a:ea typeface="Times"/>
                <a:cs typeface="Times"/>
                <a:sym typeface="Times"/>
              </a:rPr>
              <a:t>X </a:t>
            </a:r>
            <a:r>
              <a:rPr sz="1500" b="1">
                <a:solidFill>
                  <a:srgbClr val="919191"/>
                </a:solidFill>
                <a:latin typeface="Times"/>
                <a:ea typeface="Times"/>
                <a:cs typeface="Times"/>
                <a:sym typeface="Times"/>
              </a:rPr>
              <a:t>= 1.0 GeV/c</a:t>
            </a:r>
          </a:p>
        </p:txBody>
      </p:sp>
      <p:sp>
        <p:nvSpPr>
          <p:cNvPr id="303" name="Shape 303"/>
          <p:cNvSpPr/>
          <p:nvPr/>
        </p:nvSpPr>
        <p:spPr>
          <a:xfrm>
            <a:off x="4055104" y="4189723"/>
            <a:ext cx="132914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>
                <a:solidFill>
                  <a:srgbClr val="919191"/>
                </a:solidFill>
                <a:latin typeface="Times"/>
                <a:ea typeface="Times"/>
                <a:cs typeface="Times"/>
                <a:sym typeface="Times"/>
              </a:rPr>
              <a:t>q</a:t>
            </a:r>
            <a:r>
              <a:rPr b="1" baseline="-5999">
                <a:solidFill>
                  <a:srgbClr val="919191"/>
                </a:solidFill>
                <a:latin typeface="Times"/>
                <a:ea typeface="Times"/>
                <a:cs typeface="Times"/>
                <a:sym typeface="Times"/>
              </a:rPr>
              <a:t>X </a:t>
            </a:r>
            <a:r>
              <a:rPr sz="1500" b="1">
                <a:solidFill>
                  <a:srgbClr val="919191"/>
                </a:solidFill>
                <a:latin typeface="Times"/>
                <a:ea typeface="Times"/>
                <a:cs typeface="Times"/>
                <a:sym typeface="Times"/>
              </a:rPr>
              <a:t>= 0.8 GeV/c</a:t>
            </a:r>
          </a:p>
        </p:txBody>
      </p:sp>
      <p:sp>
        <p:nvSpPr>
          <p:cNvPr id="304" name="Shape 304"/>
          <p:cNvSpPr/>
          <p:nvPr/>
        </p:nvSpPr>
        <p:spPr>
          <a:xfrm>
            <a:off x="4055104" y="3726786"/>
            <a:ext cx="132914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>
                <a:solidFill>
                  <a:srgbClr val="919191"/>
                </a:solidFill>
                <a:latin typeface="Times"/>
                <a:ea typeface="Times"/>
                <a:cs typeface="Times"/>
                <a:sym typeface="Times"/>
              </a:rPr>
              <a:t>q</a:t>
            </a:r>
            <a:r>
              <a:rPr b="1" baseline="-5999">
                <a:solidFill>
                  <a:srgbClr val="919191"/>
                </a:solidFill>
                <a:latin typeface="Times"/>
                <a:ea typeface="Times"/>
                <a:cs typeface="Times"/>
                <a:sym typeface="Times"/>
              </a:rPr>
              <a:t>X </a:t>
            </a:r>
            <a:r>
              <a:rPr sz="1500" b="1">
                <a:solidFill>
                  <a:srgbClr val="919191"/>
                </a:solidFill>
                <a:latin typeface="Times"/>
                <a:ea typeface="Times"/>
                <a:cs typeface="Times"/>
                <a:sym typeface="Times"/>
              </a:rPr>
              <a:t>= 0.6 GeV/c</a:t>
            </a:r>
          </a:p>
        </p:txBody>
      </p:sp>
      <p:pic>
        <p:nvPicPr>
          <p:cNvPr id="305" name="contour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2267" y="3792018"/>
            <a:ext cx="3823877" cy="2506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roup 316"/>
          <p:cNvGrpSpPr/>
          <p:nvPr/>
        </p:nvGrpSpPr>
        <p:grpSpPr>
          <a:xfrm>
            <a:off x="3743907" y="1579374"/>
            <a:ext cx="5372627" cy="3850019"/>
            <a:chOff x="0" y="0"/>
            <a:chExt cx="5372625" cy="3850018"/>
          </a:xfrm>
        </p:grpSpPr>
        <p:grpSp>
          <p:nvGrpSpPr>
            <p:cNvPr id="313" name="Group 313"/>
            <p:cNvGrpSpPr/>
            <p:nvPr/>
          </p:nvGrpSpPr>
          <p:grpSpPr>
            <a:xfrm>
              <a:off x="-1" y="0"/>
              <a:ext cx="5372627" cy="3850019"/>
              <a:chOff x="0" y="0"/>
              <a:chExt cx="5372625" cy="3850018"/>
            </a:xfrm>
          </p:grpSpPr>
          <p:grpSp>
            <p:nvGrpSpPr>
              <p:cNvPr id="309" name="Group 309"/>
              <p:cNvGrpSpPr/>
              <p:nvPr/>
            </p:nvGrpSpPr>
            <p:grpSpPr>
              <a:xfrm>
                <a:off x="252028" y="0"/>
                <a:ext cx="5120598" cy="3850019"/>
                <a:chOff x="0" y="0"/>
                <a:chExt cx="5120597" cy="3850018"/>
              </a:xfrm>
            </p:grpSpPr>
            <p:pic>
              <p:nvPicPr>
                <p:cNvPr id="307" name="image26.png"/>
                <p:cNvPicPr/>
                <p:nvPr/>
              </p:nvPicPr>
              <p:blipFill>
                <a:blip r:embed="rId2">
                  <a:extLst/>
                </a:blip>
                <a:srcRect l="7088" t="6460" r="7296"/>
                <a:stretch>
                  <a:fillRect/>
                </a:stretch>
              </p:blipFill>
              <p:spPr>
                <a:xfrm>
                  <a:off x="0" y="0"/>
                  <a:ext cx="5120598" cy="379008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08" name="Shape 308"/>
                <p:cNvSpPr/>
                <p:nvPr/>
              </p:nvSpPr>
              <p:spPr>
                <a:xfrm>
                  <a:off x="4666693" y="3542678"/>
                  <a:ext cx="377555" cy="3073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/>
                <a:p>
                  <a:pPr lvl="0"/>
                  <a:r>
                    <a:rPr sz="1400">
                      <a:latin typeface="+mn-lt"/>
                      <a:ea typeface="+mn-ea"/>
                      <a:cs typeface="+mn-cs"/>
                      <a:sym typeface="Helvetica"/>
                    </a:rPr>
                    <a:t>Σ</a:t>
                  </a:r>
                  <a:r>
                    <a:rPr sz="1400" baseline="31999">
                      <a:latin typeface="+mn-lt"/>
                      <a:ea typeface="+mn-ea"/>
                      <a:cs typeface="+mn-cs"/>
                      <a:sym typeface="Helvetica"/>
                    </a:rPr>
                    <a:t>0</a:t>
                  </a:r>
                  <a:r>
                    <a:rPr sz="1400">
                      <a:latin typeface="+mn-lt"/>
                      <a:ea typeface="+mn-ea"/>
                      <a:cs typeface="+mn-cs"/>
                      <a:sym typeface="Helvetica"/>
                    </a:rPr>
                    <a:t>p</a:t>
                  </a:r>
                </a:p>
              </p:txBody>
            </p:sp>
          </p:grpSp>
          <p:sp>
            <p:nvSpPr>
              <p:cNvPr id="310" name="Shape 310"/>
              <p:cNvSpPr/>
              <p:nvPr/>
            </p:nvSpPr>
            <p:spPr>
              <a:xfrm>
                <a:off x="926271" y="477157"/>
                <a:ext cx="1696007" cy="535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2800" b="1"/>
                </a:lvl1pPr>
              </a:lstStyle>
              <a:p>
                <a:pPr lvl="0">
                  <a:defRPr sz="1800" b="0"/>
                </a:pPr>
                <a:r>
                  <a:rPr sz="2800" b="1"/>
                  <a:t>~10 events</a:t>
                </a:r>
              </a:p>
            </p:txBody>
          </p:sp>
          <p:sp>
            <p:nvSpPr>
              <p:cNvPr id="311" name="Shape 311"/>
              <p:cNvSpPr/>
              <p:nvPr/>
            </p:nvSpPr>
            <p:spPr>
              <a:xfrm>
                <a:off x="770405" y="1634207"/>
                <a:ext cx="2000052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defRPr sz="3200" i="1">
                    <a:ln w="18415">
                      <a:solidFill>
                        <a:srgbClr val="C6D9F1"/>
                      </a:solidFill>
                    </a:ln>
                    <a:noFill/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lvl="0">
                  <a:defRPr sz="1800" i="0">
                    <a:ln w="9525">
                      <a:noFill/>
                    </a:ln>
                    <a:solidFill/>
                  </a:defRPr>
                </a:pPr>
                <a:r>
                  <a:rPr sz="3200" i="1">
                    <a:ln w="18415">
                      <a:solidFill>
                        <a:srgbClr val="C6D9F1"/>
                      </a:solidFill>
                    </a:ln>
                    <a:noFill/>
                  </a:rPr>
                  <a:t>preliminary</a:t>
                </a:r>
              </a:p>
            </p:txBody>
          </p:sp>
          <p:sp>
            <p:nvSpPr>
              <p:cNvPr id="312" name="Shape 312"/>
              <p:cNvSpPr/>
              <p:nvPr/>
            </p:nvSpPr>
            <p:spPr>
              <a:xfrm rot="16200000">
                <a:off x="-954900" y="997653"/>
                <a:ext cx="2280640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/>
                <a:r>
                  <a:t>Count per 0.005 GeV/c</a:t>
                </a:r>
                <a:r>
                  <a:rPr baseline="30000"/>
                  <a:t>a</a:t>
                </a:r>
              </a:p>
            </p:txBody>
          </p:sp>
        </p:grpSp>
        <p:sp>
          <p:nvSpPr>
            <p:cNvPr id="314" name="Shape 314"/>
            <p:cNvSpPr/>
            <p:nvPr/>
          </p:nvSpPr>
          <p:spPr>
            <a:xfrm flipV="1">
              <a:off x="3060340" y="153121"/>
              <a:ext cx="1" cy="2952329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 rot="16200000">
              <a:off x="2182443" y="711702"/>
              <a:ext cx="1533189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/>
              <a:r>
                <a:rPr sz="1600" b="1">
                  <a:solidFill>
                    <a:srgbClr val="FF0000"/>
                  </a:solidFill>
                </a:rPr>
                <a:t>K</a:t>
              </a:r>
              <a:r>
                <a:rPr sz="1600" b="1" baseline="30000">
                  <a:solidFill>
                    <a:srgbClr val="FF0000"/>
                  </a:solidFill>
                </a:rPr>
                <a:t>-</a:t>
              </a:r>
              <a:r>
                <a:rPr sz="1600" b="1">
                  <a:solidFill>
                    <a:srgbClr val="FF0000"/>
                  </a:solidFill>
                </a:rPr>
                <a:t>+p+p threshold</a:t>
              </a:r>
            </a:p>
          </p:txBody>
        </p:sp>
      </p:grpSp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642938" y="118590"/>
            <a:ext cx="7858125" cy="864097"/>
          </a:xfrm>
          <a:prstGeom prst="rect">
            <a:avLst/>
          </a:prstGeom>
          <a:solidFill>
            <a:srgbClr val="002060"/>
          </a:solidFill>
          <a:ln w="9525">
            <a:solidFill/>
            <a:bevel/>
          </a:ln>
        </p:spPr>
        <p:txBody>
          <a:bodyPr lIns="0" tIns="0" rIns="0" bIns="0">
            <a:normAutofit fontScale="90000"/>
          </a:bodyPr>
          <a:lstStyle/>
          <a:p>
            <a:pPr lvl="0">
              <a:defRPr sz="1800"/>
            </a:pPr>
            <a:r>
              <a:rPr sz="4400" b="1" dirty="0">
                <a:solidFill>
                  <a:schemeClr val="bg1"/>
                </a:solidFill>
              </a:rPr>
              <a:t>Kinematically-complete </a:t>
            </a:r>
            <a:r>
              <a:rPr sz="4400" b="1" baseline="30000" dirty="0">
                <a:solidFill>
                  <a:schemeClr val="bg1"/>
                </a:solidFill>
              </a:rPr>
              <a:t>3</a:t>
            </a:r>
            <a:r>
              <a:rPr sz="4400" b="1" dirty="0">
                <a:solidFill>
                  <a:schemeClr val="bg1"/>
                </a:solidFill>
              </a:rPr>
              <a:t>He(K</a:t>
            </a:r>
            <a:r>
              <a:rPr sz="4400" b="1" baseline="30000" dirty="0">
                <a:solidFill>
                  <a:schemeClr val="bg1"/>
                </a:solidFill>
              </a:rPr>
              <a:t>-</a:t>
            </a:r>
            <a:r>
              <a:rPr sz="4400" b="1" dirty="0">
                <a:solidFill>
                  <a:schemeClr val="bg1"/>
                </a:solidFill>
              </a:rPr>
              <a:t>, </a:t>
            </a:r>
            <a:r>
              <a:rPr sz="4400" b="1" dirty="0" err="1">
                <a:solidFill>
                  <a:srgbClr val="FF0000"/>
                </a:solidFill>
              </a:rPr>
              <a:t>Λpn</a:t>
            </a:r>
            <a:r>
              <a:rPr sz="4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18" name="Shape 318"/>
          <p:cNvSpPr>
            <a:spLocks noGrp="1"/>
          </p:cNvSpPr>
          <p:nvPr>
            <p:ph type="body" idx="1"/>
          </p:nvPr>
        </p:nvSpPr>
        <p:spPr>
          <a:xfrm>
            <a:off x="1" y="5286576"/>
            <a:ext cx="9144001" cy="166480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600"/>
              </a:spcBef>
              <a:defRPr sz="1800"/>
            </a:pPr>
            <a:r>
              <a:rPr sz="2400" b="1"/>
              <a:t>Formation neutron selectively (no effect from Λp / Σ</a:t>
            </a:r>
            <a:r>
              <a:rPr sz="2400" b="1" baseline="31999"/>
              <a:t>0</a:t>
            </a:r>
            <a:r>
              <a:rPr sz="2400" b="1"/>
              <a:t>p)</a:t>
            </a:r>
          </a:p>
          <a:p>
            <a:pPr lvl="0">
              <a:spcBef>
                <a:spcPts val="600"/>
              </a:spcBef>
              <a:defRPr sz="1800"/>
            </a:pPr>
            <a:r>
              <a:rPr sz="2400" b="1"/>
              <a:t>3NA largely suppressed (consistent with n</a:t>
            </a:r>
            <a:r>
              <a:rPr sz="2400" b="1" baseline="-5999"/>
              <a:t>mis.</a:t>
            </a:r>
            <a:r>
              <a:rPr sz="2400" b="1"/>
              <a:t> events)</a:t>
            </a:r>
          </a:p>
          <a:p>
            <a:pPr lvl="0">
              <a:spcBef>
                <a:spcPts val="600"/>
              </a:spcBef>
              <a:defRPr sz="1800"/>
            </a:pPr>
            <a:r>
              <a:rPr sz="2400" b="1"/>
              <a:t>more data awaited</a:t>
            </a:r>
          </a:p>
        </p:txBody>
      </p:sp>
      <p:sp>
        <p:nvSpPr>
          <p:cNvPr id="319" name="Shape 319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25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323" name="Group 323"/>
          <p:cNvGrpSpPr/>
          <p:nvPr/>
        </p:nvGrpSpPr>
        <p:grpSpPr>
          <a:xfrm>
            <a:off x="1" y="1579375"/>
            <a:ext cx="3785424" cy="3105450"/>
            <a:chOff x="0" y="0"/>
            <a:chExt cx="3785423" cy="3105449"/>
          </a:xfrm>
        </p:grpSpPr>
        <p:pic>
          <p:nvPicPr>
            <p:cNvPr id="320" name="image2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785424" cy="31054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1" name="Shape 321"/>
            <p:cNvSpPr/>
            <p:nvPr/>
          </p:nvSpPr>
          <p:spPr>
            <a:xfrm>
              <a:off x="1438466" y="813016"/>
              <a:ext cx="2000052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3200" i="1">
                  <a:ln w="18415">
                    <a:solidFill>
                      <a:srgbClr val="C6D9F1"/>
                    </a:solidFill>
                  </a:ln>
                  <a:noFill/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i="0">
                  <a:ln w="9525">
                    <a:noFill/>
                  </a:ln>
                  <a:solidFill/>
                </a:defRPr>
              </a:pPr>
              <a:r>
                <a:rPr sz="3200" i="1">
                  <a:ln w="18415">
                    <a:solidFill>
                      <a:srgbClr val="C6D9F1"/>
                    </a:solidFill>
                  </a:ln>
                  <a:noFill/>
                </a:rPr>
                <a:t>preliminary</a:t>
              </a:r>
            </a:p>
          </p:txBody>
        </p:sp>
        <p:sp>
          <p:nvSpPr>
            <p:cNvPr id="322" name="Shape 322"/>
            <p:cNvSpPr/>
            <p:nvPr/>
          </p:nvSpPr>
          <p:spPr>
            <a:xfrm rot="21600000">
              <a:off x="1851971" y="63329"/>
              <a:ext cx="1812167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>
                  <a:solidFill>
                    <a:srgbClr val="000000">
                      <a:alpha val="68000"/>
                    </a:srgbClr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000000">
                      <a:alpha val="68000"/>
                    </a:srgbClr>
                  </a:solidFill>
                </a:rPr>
                <a:t>Dalitz plot in CM</a:t>
              </a:r>
            </a:p>
          </p:txBody>
        </p:sp>
      </p:grpSp>
      <p:sp>
        <p:nvSpPr>
          <p:cNvPr id="324" name="Shape 324"/>
          <p:cNvSpPr/>
          <p:nvPr/>
        </p:nvSpPr>
        <p:spPr>
          <a:xfrm>
            <a:off x="2139605" y="963361"/>
            <a:ext cx="6757155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200" b="1" i="1">
                <a:solidFill>
                  <a:srgbClr val="FF0000">
                    <a:alpha val="58000"/>
                  </a:srgbClr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3200" b="1" i="1">
                <a:solidFill>
                  <a:srgbClr val="FF0000">
                    <a:alpha val="58000"/>
                  </a:srgbClr>
                </a:solidFill>
              </a:rPr>
              <a:t>redundant w/ 4-momenta conservation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 rot="19072538">
            <a:off x="4444232" y="1618179"/>
            <a:ext cx="237672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00000"/>
              </a:buClr>
              <a:defRPr sz="3400">
                <a:solidFill>
                  <a:srgbClr val="000000">
                    <a:alpha val="13000"/>
                  </a:srgbClr>
                </a:solidFill>
                <a:uFill>
                  <a:solidFill>
                    <a:srgbClr val="000000">
                      <a:alpha val="7000"/>
                    </a:srgbClr>
                  </a:solidFill>
                </a:uFill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000000">
                    <a:alpha val="13000"/>
                  </a:srgbClr>
                </a:solidFill>
                <a:uFill>
                  <a:solidFill>
                    <a:srgbClr val="000000">
                      <a:alpha val="7000"/>
                    </a:srgbClr>
                  </a:solidFill>
                </a:uFill>
              </a:rPr>
              <a:t>Preliminary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26</a:t>
            </a:fld>
            <a:endParaRPr sz="12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90438" y="4203700"/>
            <a:ext cx="2524324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1" indent="0" algn="ctr">
              <a:spcBef>
                <a:spcPts val="700"/>
              </a:spcBef>
              <a:buClr>
                <a:srgbClr val="000000"/>
              </a:buClr>
            </a:pPr>
            <a:r>
              <a:rPr sz="3200" b="1">
                <a:solidFill>
                  <a:srgbClr val="005493"/>
                </a:solidFill>
                <a:uFill>
                  <a:solidFill>
                    <a:srgbClr val="005493"/>
                  </a:solidFill>
                </a:uFill>
              </a:rPr>
              <a:t>Decay channel</a:t>
            </a:r>
          </a:p>
        </p:txBody>
      </p:sp>
      <p:pic>
        <p:nvPicPr>
          <p:cNvPr id="86" name="IM_Lp_Lpn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9944" y="257956"/>
            <a:ext cx="4851401" cy="6536544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363735" y="1130300"/>
            <a:ext cx="3260330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1" indent="0" algn="ctr">
              <a:spcBef>
                <a:spcPts val="700"/>
              </a:spcBef>
              <a:buClr>
                <a:srgbClr val="000000"/>
              </a:buClr>
            </a:pPr>
            <a:r>
              <a:rPr sz="3200" b="1">
                <a:solidFill>
                  <a:srgbClr val="005493"/>
                </a:solidFill>
                <a:uFill>
                  <a:solidFill>
                    <a:srgbClr val="005493"/>
                  </a:solidFill>
                </a:uFill>
              </a:rPr>
              <a:t>Formation channel</a:t>
            </a:r>
          </a:p>
        </p:txBody>
      </p:sp>
      <p:sp>
        <p:nvSpPr>
          <p:cNvPr id="88" name="Shape 88"/>
          <p:cNvSpPr/>
          <p:nvPr/>
        </p:nvSpPr>
        <p:spPr>
          <a:xfrm>
            <a:off x="774700" y="1536700"/>
            <a:ext cx="3040968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lnSpc>
                <a:spcPct val="80000"/>
              </a:lnSpc>
              <a:buClr>
                <a:srgbClr val="000000"/>
              </a:buClr>
            </a:pPr>
            <a:r>
              <a:rPr sz="2400"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semi-inclusive </a:t>
            </a:r>
          </a:p>
          <a:p>
            <a:pPr lvl="0">
              <a:lnSpc>
                <a:spcPct val="80000"/>
              </a:lnSpc>
              <a:buClr>
                <a:srgbClr val="000000"/>
              </a:buClr>
            </a:pPr>
            <a:r>
              <a:rPr sz="2400"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K</a:t>
            </a:r>
            <a:r>
              <a:rPr sz="2400" b="1" baseline="31999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-</a:t>
            </a:r>
            <a:r>
              <a:rPr sz="2400"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 + </a:t>
            </a:r>
            <a:r>
              <a:rPr sz="2400" b="1" baseline="31999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3</a:t>
            </a:r>
            <a:r>
              <a:rPr sz="2400"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He → </a:t>
            </a:r>
            <a:r>
              <a:rPr sz="3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</a:t>
            </a:r>
            <a:r>
              <a:rPr sz="2400"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 + X (θ</a:t>
            </a:r>
            <a:r>
              <a:rPr sz="2400" b="1" baseline="-5999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n</a:t>
            </a:r>
            <a:r>
              <a:rPr sz="2400"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=0) </a:t>
            </a:r>
          </a:p>
        </p:txBody>
      </p:sp>
      <p:sp>
        <p:nvSpPr>
          <p:cNvPr id="89" name="Shape 89"/>
          <p:cNvSpPr/>
          <p:nvPr/>
        </p:nvSpPr>
        <p:spPr>
          <a:xfrm>
            <a:off x="894041" y="4659752"/>
            <a:ext cx="3063318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lnSpc>
                <a:spcPct val="80000"/>
              </a:lnSpc>
              <a:buClr>
                <a:srgbClr val="000000"/>
              </a:buClr>
            </a:pPr>
            <a:r>
              <a:rPr sz="2400"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exclusive</a:t>
            </a:r>
          </a:p>
          <a:p>
            <a:pPr lvl="0">
              <a:lnSpc>
                <a:spcPct val="80000"/>
              </a:lnSpc>
              <a:buClr>
                <a:srgbClr val="000000"/>
              </a:buClr>
            </a:pPr>
            <a:r>
              <a:rPr sz="2400"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K</a:t>
            </a:r>
            <a:r>
              <a:rPr sz="2400" b="1" baseline="31999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-</a:t>
            </a:r>
            <a:r>
              <a:rPr sz="2400"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 + </a:t>
            </a:r>
            <a:r>
              <a:rPr sz="2400" b="1" baseline="31999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3</a:t>
            </a:r>
            <a:r>
              <a:rPr sz="2400"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He → </a:t>
            </a:r>
            <a:r>
              <a:rPr sz="3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Λ + p</a:t>
            </a:r>
            <a:r>
              <a:rPr sz="2400"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 + n</a:t>
            </a:r>
            <a:r>
              <a:rPr sz="2400" b="1" i="1" baseline="-5999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mis.</a:t>
            </a:r>
          </a:p>
        </p:txBody>
      </p:sp>
      <p:sp>
        <p:nvSpPr>
          <p:cNvPr id="90" name="Shape 90"/>
          <p:cNvSpPr/>
          <p:nvPr/>
        </p:nvSpPr>
        <p:spPr>
          <a:xfrm>
            <a:off x="237098" y="0"/>
            <a:ext cx="3530600" cy="115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1" indent="0">
              <a:spcBef>
                <a:spcPts val="700"/>
              </a:spcBef>
              <a:buClr>
                <a:srgbClr val="000000"/>
              </a:buClr>
            </a:pPr>
            <a:r>
              <a:rPr lang="en-US" sz="3200" b="1" dirty="0" smtClean="0">
                <a:uFill>
                  <a:solidFill/>
                </a:uFill>
              </a:rPr>
              <a:t>E15 1</a:t>
            </a:r>
            <a:r>
              <a:rPr lang="en-US" sz="3200" b="1" baseline="30000" dirty="0" smtClean="0">
                <a:uFill>
                  <a:solidFill/>
                </a:uFill>
              </a:rPr>
              <a:t>st</a:t>
            </a:r>
            <a:r>
              <a:rPr lang="en-US" sz="3200" b="1" dirty="0" smtClean="0">
                <a:uFill>
                  <a:solidFill/>
                </a:uFill>
              </a:rPr>
              <a:t> </a:t>
            </a:r>
          </a:p>
          <a:p>
            <a:pPr lvl="1" indent="0">
              <a:spcBef>
                <a:spcPts val="700"/>
              </a:spcBef>
              <a:buClr>
                <a:srgbClr val="000000"/>
              </a:buClr>
            </a:pPr>
            <a:r>
              <a:rPr sz="3200" b="1" dirty="0" smtClean="0">
                <a:uFill>
                  <a:solidFill/>
                </a:uFill>
              </a:rPr>
              <a:t>Formation </a:t>
            </a:r>
            <a:r>
              <a:rPr sz="3200" b="1" dirty="0">
                <a:uFill>
                  <a:solidFill/>
                </a:uFill>
              </a:rPr>
              <a:t>vs Decay</a:t>
            </a:r>
          </a:p>
        </p:txBody>
      </p:sp>
      <p:sp>
        <p:nvSpPr>
          <p:cNvPr id="91" name="Shape 91"/>
          <p:cNvSpPr/>
          <p:nvPr/>
        </p:nvSpPr>
        <p:spPr>
          <a:xfrm>
            <a:off x="387595" y="5435600"/>
            <a:ext cx="3530601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742950" lvl="2" indent="-28575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sz="1900" b="1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excess exist near threshold</a:t>
            </a:r>
          </a:p>
          <a:p>
            <a:pPr marL="742950" lvl="2" indent="-28575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sz="1900" b="1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cannot be Λ(1405)n + p</a:t>
            </a:r>
            <a:r>
              <a:rPr sz="1900" b="1" baseline="-5999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S</a:t>
            </a:r>
            <a:r>
              <a:rPr sz="1900" b="1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 (2NA), because F.S.= Λ</a:t>
            </a:r>
            <a:r>
              <a:rPr sz="900" b="1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 </a:t>
            </a:r>
            <a:r>
              <a:rPr sz="1900" b="1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p</a:t>
            </a:r>
            <a:r>
              <a:rPr sz="900" b="1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 </a:t>
            </a:r>
            <a:r>
              <a:rPr sz="1900" b="1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n </a:t>
            </a:r>
          </a:p>
          <a:p>
            <a:pPr marL="742950" lvl="2" indent="-28575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sz="1900" b="1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contamination Σ</a:t>
            </a:r>
            <a:r>
              <a:rPr sz="1900" b="1" baseline="31999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0</a:t>
            </a:r>
            <a:r>
              <a:rPr sz="1900" b="1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 &lt; 20%</a:t>
            </a:r>
          </a:p>
        </p:txBody>
      </p:sp>
      <p:sp>
        <p:nvSpPr>
          <p:cNvPr id="92" name="Shape 92"/>
          <p:cNvSpPr/>
          <p:nvPr/>
        </p:nvSpPr>
        <p:spPr>
          <a:xfrm>
            <a:off x="353865" y="2374900"/>
            <a:ext cx="3263901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742950" lvl="2" indent="-285750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sz="1900" b="1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excess below threshold</a:t>
            </a:r>
          </a:p>
          <a:p>
            <a:pPr lvl="0">
              <a:lnSpc>
                <a:spcPct val="70000"/>
              </a:lnSpc>
              <a:spcBef>
                <a:spcPts val="600"/>
              </a:spcBef>
            </a:pPr>
            <a:endParaRPr sz="1900" b="1">
              <a:solidFill>
                <a:srgbClr val="5E5E5E"/>
              </a:solidFill>
              <a:uFill>
                <a:solidFill>
                  <a:srgbClr val="5E5E5E"/>
                </a:solidFill>
              </a:uFill>
            </a:endParaRPr>
          </a:p>
          <a:p>
            <a:pPr marL="742950" lvl="2" indent="-285750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sz="1900" b="1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contribution from </a:t>
            </a:r>
          </a:p>
          <a:p>
            <a:pPr lvl="0">
              <a:lnSpc>
                <a:spcPct val="50000"/>
              </a:lnSpc>
              <a:spcBef>
                <a:spcPts val="600"/>
              </a:spcBef>
            </a:pPr>
            <a:r>
              <a:rPr sz="1900" b="1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                Λ(1405)n + p</a:t>
            </a:r>
            <a:r>
              <a:rPr sz="1900" b="1" baseline="-5999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S</a:t>
            </a:r>
            <a:r>
              <a:rPr sz="1900" b="1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 (2NA)</a:t>
            </a:r>
          </a:p>
          <a:p>
            <a:pPr lvl="0">
              <a:lnSpc>
                <a:spcPct val="50000"/>
              </a:lnSpc>
              <a:spcBef>
                <a:spcPts val="600"/>
              </a:spcBef>
            </a:pPr>
            <a:r>
              <a:rPr sz="1900" b="1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</a:rPr>
              <a:t>             may exist</a:t>
            </a:r>
          </a:p>
        </p:txBody>
      </p:sp>
      <p:sp>
        <p:nvSpPr>
          <p:cNvPr id="93" name="Shape 93"/>
          <p:cNvSpPr/>
          <p:nvPr/>
        </p:nvSpPr>
        <p:spPr>
          <a:xfrm>
            <a:off x="2082800" y="2603500"/>
            <a:ext cx="183849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80000"/>
              </a:lnSpc>
              <a:buClr>
                <a:srgbClr val="000000"/>
              </a:buClr>
              <a:defRPr sz="2000" b="1" i="1">
                <a:solidFill>
                  <a:srgbClr val="941751"/>
                </a:solidFill>
                <a:uFill>
                  <a:solidFill>
                    <a:srgbClr val="941751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2000" b="1" i="1">
                <a:solidFill>
                  <a:srgbClr val="941751"/>
                </a:solidFill>
                <a:uFill>
                  <a:solidFill>
                    <a:srgbClr val="941751"/>
                  </a:solidFill>
                </a:uFill>
              </a:rPr>
              <a:t>background-free</a:t>
            </a:r>
          </a:p>
        </p:txBody>
      </p:sp>
      <p:sp>
        <p:nvSpPr>
          <p:cNvPr id="94" name="Shape 94"/>
          <p:cNvSpPr/>
          <p:nvPr/>
        </p:nvSpPr>
        <p:spPr>
          <a:xfrm>
            <a:off x="5130800" y="2908300"/>
            <a:ext cx="693329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00000"/>
              </a:buCl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excess</a:t>
            </a:r>
          </a:p>
        </p:txBody>
      </p:sp>
      <p:sp>
        <p:nvSpPr>
          <p:cNvPr id="95" name="Shape 95"/>
          <p:cNvSpPr/>
          <p:nvPr/>
        </p:nvSpPr>
        <p:spPr>
          <a:xfrm>
            <a:off x="5675748" y="3187342"/>
            <a:ext cx="140852" cy="127358"/>
          </a:xfrm>
          <a:prstGeom prst="lin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6400800" y="787400"/>
            <a:ext cx="159388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00000"/>
              </a:buClr>
              <a:defRPr b="1">
                <a:uFill>
                  <a:solidFill/>
                </a:uFill>
              </a:defRPr>
            </a:lvl1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quasi-elastic KN</a:t>
            </a:r>
          </a:p>
        </p:txBody>
      </p:sp>
      <p:sp>
        <p:nvSpPr>
          <p:cNvPr id="97" name="Shape 97"/>
          <p:cNvSpPr/>
          <p:nvPr/>
        </p:nvSpPr>
        <p:spPr>
          <a:xfrm flipH="1">
            <a:off x="6321226" y="1146214"/>
            <a:ext cx="275075" cy="27194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defTabSz="457200">
              <a:defRPr sz="1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4660900" y="787400"/>
            <a:ext cx="1168400" cy="457200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38100" tIns="38100" rIns="38100" bIns="38100"/>
          <a:lstStyle/>
          <a:p>
            <a:pPr lvl="0">
              <a:buClr>
                <a:srgbClr val="000000"/>
              </a:buClr>
              <a:defRPr>
                <a:uFill>
                  <a:solidFill/>
                </a:uFill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5372100" y="1041400"/>
            <a:ext cx="55370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lnSpc>
                <a:spcPct val="80000"/>
              </a:lnSpc>
              <a:buClr>
                <a:srgbClr val="000000"/>
              </a:buClr>
            </a:pPr>
            <a:r>
              <a:rPr sz="1900" b="1"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θ</a:t>
            </a:r>
            <a:r>
              <a:rPr sz="1900" b="1" i="1"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</a:t>
            </a:r>
            <a:r>
              <a:rPr sz="19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=0</a:t>
            </a:r>
          </a:p>
        </p:txBody>
      </p:sp>
      <p:sp>
        <p:nvSpPr>
          <p:cNvPr id="100" name="Shape 100"/>
          <p:cNvSpPr/>
          <p:nvPr/>
        </p:nvSpPr>
        <p:spPr>
          <a:xfrm>
            <a:off x="4584700" y="762000"/>
            <a:ext cx="117456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buClr>
                <a:srgbClr val="000000"/>
              </a:buClr>
            </a:pPr>
            <a:r>
              <a:rPr b="1"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imes"/>
                <a:ea typeface="Times"/>
                <a:cs typeface="Times"/>
                <a:sym typeface="Times"/>
              </a:rPr>
              <a:t>He(K</a:t>
            </a:r>
            <a:r>
              <a:rPr b="1"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imes"/>
                <a:ea typeface="Times"/>
                <a:cs typeface="Times"/>
                <a:sym typeface="Times"/>
              </a:rPr>
              <a:t>,n)X</a:t>
            </a:r>
          </a:p>
        </p:txBody>
      </p:sp>
      <p:sp>
        <p:nvSpPr>
          <p:cNvPr id="101" name="Shape 101"/>
          <p:cNvSpPr/>
          <p:nvPr/>
        </p:nvSpPr>
        <p:spPr>
          <a:xfrm>
            <a:off x="4711700" y="1485900"/>
            <a:ext cx="1104900" cy="190500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38100" tIns="38100" rIns="38100" bIns="38100"/>
          <a:lstStyle/>
          <a:p>
            <a:pPr lvl="0">
              <a:buClr>
                <a:srgbClr val="000000"/>
              </a:buClr>
              <a:defRPr>
                <a:uFill>
                  <a:solidFill/>
                </a:uFill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4597400" y="1689100"/>
            <a:ext cx="130144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00000"/>
              </a:buClr>
              <a:defRPr b="1" i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Y-decay free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4153032" y="3489552"/>
            <a:ext cx="4730332" cy="3399592"/>
            <a:chOff x="0" y="0"/>
            <a:chExt cx="4730331" cy="3399590"/>
          </a:xfrm>
        </p:grpSpPr>
        <p:pic>
          <p:nvPicPr>
            <p:cNvPr id="103" name="pasted-image.pdf"/>
            <p:cNvPicPr/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4730332" cy="33995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" name="Shape 104"/>
            <p:cNvSpPr/>
            <p:nvPr/>
          </p:nvSpPr>
          <p:spPr>
            <a:xfrm>
              <a:off x="2680978" y="635435"/>
              <a:ext cx="1775161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lnSpc>
                  <a:spcPct val="80000"/>
                </a:lnSpc>
                <a:buClr>
                  <a:srgbClr val="000000"/>
                </a:buClr>
                <a:defRPr b="1">
                  <a:solidFill>
                    <a:srgbClr val="53585F"/>
                  </a:solidFill>
                  <a:uFill>
                    <a:solidFill>
                      <a:srgbClr val="FF2F92"/>
                    </a:solidFill>
                  </a:u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b="1">
                  <a:solidFill>
                    <a:srgbClr val="53585F"/>
                  </a:solidFill>
                  <a:uFill>
                    <a:solidFill>
                      <a:srgbClr val="FF2F92"/>
                    </a:solidFill>
                  </a:uFill>
                </a:rPr>
                <a:t>Λp invariant mass</a:t>
              </a:r>
            </a:p>
          </p:txBody>
        </p:sp>
        <p:sp>
          <p:nvSpPr>
            <p:cNvPr id="105" name="Shape 105"/>
            <p:cNvSpPr/>
            <p:nvPr/>
          </p:nvSpPr>
          <p:spPr>
            <a:xfrm>
              <a:off x="2188493" y="135618"/>
              <a:ext cx="2441942" cy="467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lnSpc>
                  <a:spcPct val="80000"/>
                </a:lnSpc>
                <a:buClr>
                  <a:srgbClr val="000000"/>
                </a:buClr>
              </a:pPr>
              <a:r>
                <a:rPr b="1">
                  <a:solidFill>
                    <a:srgbClr val="FF2F92"/>
                  </a:solidFill>
                  <a:uFill>
                    <a:solidFill>
                      <a:srgbClr val="FF2F92"/>
                    </a:solidFill>
                  </a:uFill>
                </a:rPr>
                <a:t>K</a:t>
              </a:r>
              <a:r>
                <a:rPr b="1" baseline="31999">
                  <a:solidFill>
                    <a:srgbClr val="FF2F92"/>
                  </a:solidFill>
                  <a:uFill>
                    <a:solidFill>
                      <a:srgbClr val="FF2F92"/>
                    </a:solidFill>
                  </a:uFill>
                </a:rPr>
                <a:t>-</a:t>
              </a:r>
              <a:r>
                <a:rPr b="1">
                  <a:solidFill>
                    <a:srgbClr val="FF2F92"/>
                  </a:solidFill>
                  <a:uFill>
                    <a:solidFill>
                      <a:srgbClr val="FF2F92"/>
                    </a:solidFill>
                  </a:uFill>
                </a:rPr>
                <a:t> + </a:t>
              </a:r>
              <a:r>
                <a:rPr b="1" baseline="31999">
                  <a:solidFill>
                    <a:srgbClr val="FF2F92"/>
                  </a:solidFill>
                  <a:uFill>
                    <a:solidFill>
                      <a:srgbClr val="FF2F92"/>
                    </a:solidFill>
                  </a:uFill>
                </a:rPr>
                <a:t>3</a:t>
              </a:r>
              <a:r>
                <a:rPr b="1">
                  <a:solidFill>
                    <a:srgbClr val="FF2F92"/>
                  </a:solidFill>
                  <a:uFill>
                    <a:solidFill>
                      <a:srgbClr val="FF2F92"/>
                    </a:solidFill>
                  </a:uFill>
                </a:rPr>
                <a:t>He → </a:t>
              </a:r>
              <a:r>
                <a:rPr sz="2400" b="1">
                  <a:solidFill>
                    <a:srgbClr val="FF2600"/>
                  </a:solidFill>
                  <a:uFill>
                    <a:solidFill>
                      <a:srgbClr val="FF2600"/>
                    </a:solidFill>
                  </a:uFill>
                </a:rPr>
                <a:t>Λ + p</a:t>
              </a:r>
              <a:r>
                <a:rPr b="1">
                  <a:solidFill>
                    <a:srgbClr val="FF2F92"/>
                  </a:solidFill>
                  <a:uFill>
                    <a:solidFill>
                      <a:srgbClr val="FF2F92"/>
                    </a:solidFill>
                  </a:uFill>
                </a:rPr>
                <a:t> + n</a:t>
              </a:r>
              <a:r>
                <a:rPr b="1" i="1" baseline="-5999">
                  <a:solidFill>
                    <a:srgbClr val="FF2F92"/>
                  </a:solidFill>
                  <a:uFill>
                    <a:solidFill>
                      <a:srgbClr val="FF2F92"/>
                    </a:solidFill>
                  </a:uFill>
                </a:rPr>
                <a:t>mis.</a:t>
              </a:r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4559300" y="3670300"/>
            <a:ext cx="1314426" cy="635000"/>
            <a:chOff x="0" y="0"/>
            <a:chExt cx="1314425" cy="634999"/>
          </a:xfrm>
        </p:grpSpPr>
        <p:sp>
          <p:nvSpPr>
            <p:cNvPr id="107" name="Shape 107"/>
            <p:cNvSpPr/>
            <p:nvPr/>
          </p:nvSpPr>
          <p:spPr>
            <a:xfrm>
              <a:off x="0" y="0"/>
              <a:ext cx="1314426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b="1" baseline="31999">
                  <a:solidFill>
                    <a:srgbClr val="FF2600"/>
                  </a:solidFill>
                  <a:uFill>
                    <a:solidFill>
                      <a:srgbClr val="FF2600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3</a:t>
              </a:r>
              <a:r>
                <a:rPr b="1">
                  <a:solidFill>
                    <a:srgbClr val="FF2600"/>
                  </a:solidFill>
                  <a:uFill>
                    <a:solidFill>
                      <a:srgbClr val="FF2600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He(K</a:t>
              </a:r>
              <a:r>
                <a:rPr b="1" baseline="31999">
                  <a:solidFill>
                    <a:srgbClr val="FF2600"/>
                  </a:solidFill>
                  <a:uFill>
                    <a:solidFill>
                      <a:srgbClr val="FF2600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-</a:t>
              </a:r>
              <a:r>
                <a:rPr b="1">
                  <a:solidFill>
                    <a:srgbClr val="FF2600"/>
                  </a:solidFill>
                  <a:uFill>
                    <a:solidFill>
                      <a:srgbClr val="FF2600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,Λp)n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165100" y="266700"/>
              <a:ext cx="990594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lnSpc>
                  <a:spcPct val="80000"/>
                </a:lnSpc>
                <a:buClr>
                  <a:srgbClr val="000000"/>
                </a:buClr>
                <a:defRPr sz="1900" b="1">
                  <a:solidFill>
                    <a:srgbClr val="FF2F92"/>
                  </a:solidFill>
                  <a:uFill>
                    <a:solidFill>
                      <a:srgbClr val="FF2F92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1900" b="1">
                  <a:solidFill>
                    <a:srgbClr val="FF2F92"/>
                  </a:solidFill>
                  <a:uFill>
                    <a:solidFill>
                      <a:srgbClr val="FF2F92"/>
                    </a:solidFill>
                  </a:uFill>
                </a:rPr>
                <a:t>exclusive</a:t>
              </a:r>
            </a:p>
          </p:txBody>
        </p:sp>
      </p:grpSp>
      <p:sp>
        <p:nvSpPr>
          <p:cNvPr id="110" name="Shape 110"/>
          <p:cNvSpPr/>
          <p:nvPr/>
        </p:nvSpPr>
        <p:spPr>
          <a:xfrm>
            <a:off x="4546600" y="1460500"/>
            <a:ext cx="1429023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80000"/>
              </a:lnSpc>
              <a:buClr>
                <a:srgbClr val="000000"/>
              </a:buClr>
              <a:defRPr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semi-inclusive</a:t>
            </a:r>
          </a:p>
        </p:txBody>
      </p:sp>
      <p:grpSp>
        <p:nvGrpSpPr>
          <p:cNvPr id="114" name="Group 114"/>
          <p:cNvGrpSpPr/>
          <p:nvPr/>
        </p:nvGrpSpPr>
        <p:grpSpPr>
          <a:xfrm>
            <a:off x="5953397" y="1400168"/>
            <a:ext cx="286760" cy="4872137"/>
            <a:chOff x="0" y="0"/>
            <a:chExt cx="286758" cy="4872136"/>
          </a:xfrm>
        </p:grpSpPr>
        <p:sp>
          <p:nvSpPr>
            <p:cNvPr id="111" name="Shape 111"/>
            <p:cNvSpPr/>
            <p:nvPr/>
          </p:nvSpPr>
          <p:spPr>
            <a:xfrm flipV="1">
              <a:off x="111770" y="1738227"/>
              <a:ext cx="1" cy="3133910"/>
            </a:xfrm>
            <a:prstGeom prst="line">
              <a:avLst/>
            </a:prstGeom>
            <a:noFill/>
            <a:ln w="19050" cap="flat">
              <a:solidFill>
                <a:srgbClr val="000000">
                  <a:alpha val="20000"/>
                </a:srgb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</a:defRPr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V="1">
              <a:off x="286758" y="-1"/>
              <a:ext cx="1" cy="4834652"/>
            </a:xfrm>
            <a:prstGeom prst="line">
              <a:avLst/>
            </a:prstGeom>
            <a:noFill/>
            <a:ln w="19050" cap="flat">
              <a:solidFill>
                <a:srgbClr val="0433FF">
                  <a:alpha val="23000"/>
                </a:srgb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</a:defRPr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flipV="1">
              <a:off x="-1" y="1271854"/>
              <a:ext cx="2" cy="3568366"/>
            </a:xfrm>
            <a:prstGeom prst="line">
              <a:avLst/>
            </a:prstGeom>
            <a:noFill/>
            <a:ln w="19050" cap="flat">
              <a:solidFill>
                <a:srgbClr val="0433FF">
                  <a:alpha val="23000"/>
                </a:srgb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</a:defRPr>
              </a:pPr>
              <a:endParaRPr/>
            </a:p>
          </p:txBody>
        </p:sp>
      </p:grpSp>
      <p:sp>
        <p:nvSpPr>
          <p:cNvPr id="115" name="Shape 115"/>
          <p:cNvSpPr/>
          <p:nvPr/>
        </p:nvSpPr>
        <p:spPr>
          <a:xfrm>
            <a:off x="7206544" y="4483100"/>
            <a:ext cx="143353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lnSpc>
                <a:spcPct val="80000"/>
              </a:lnSpc>
              <a:buClr>
                <a:srgbClr val="000000"/>
              </a:buClr>
            </a:pPr>
            <a:r>
              <a:rPr sz="2400"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σ</a:t>
            </a:r>
            <a:r>
              <a:rPr sz="2400" b="1" baseline="-5999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tot</a:t>
            </a:r>
            <a:r>
              <a:rPr sz="2400"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 </a:t>
            </a:r>
            <a:r>
              <a:rPr sz="1900" b="1">
                <a:solidFill>
                  <a:srgbClr val="FF2F92"/>
                </a:solidFill>
                <a:uFill>
                  <a:solidFill>
                    <a:srgbClr val="FF2F92"/>
                  </a:solidFill>
                </a:uFill>
              </a:rPr>
              <a:t>~ 200 μb</a:t>
            </a:r>
          </a:p>
        </p:txBody>
      </p:sp>
      <p:sp>
        <p:nvSpPr>
          <p:cNvPr id="116" name="Shape 116"/>
          <p:cNvSpPr/>
          <p:nvPr/>
        </p:nvSpPr>
        <p:spPr>
          <a:xfrm rot="19072538">
            <a:off x="4691087" y="4305972"/>
            <a:ext cx="3789794" cy="107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00000"/>
              </a:buClr>
              <a:defRPr sz="5500">
                <a:solidFill>
                  <a:srgbClr val="000000">
                    <a:alpha val="9000"/>
                  </a:srgbClr>
                </a:solidFill>
                <a:uFill>
                  <a:solidFill>
                    <a:srgbClr val="000000">
                      <a:alpha val="7000"/>
                    </a:srgbClr>
                  </a:solidFill>
                </a:uFill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500">
                <a:solidFill>
                  <a:srgbClr val="000000">
                    <a:alpha val="9000"/>
                  </a:srgbClr>
                </a:solidFill>
                <a:uFill>
                  <a:solidFill>
                    <a:srgbClr val="000000">
                      <a:alpha val="7000"/>
                    </a:srgbClr>
                  </a:solidFill>
                </a:uFill>
              </a:rPr>
              <a:t>Preliminary</a:t>
            </a:r>
          </a:p>
        </p:txBody>
      </p:sp>
      <p:grpSp>
        <p:nvGrpSpPr>
          <p:cNvPr id="119" name="Group 119"/>
          <p:cNvGrpSpPr/>
          <p:nvPr/>
        </p:nvGrpSpPr>
        <p:grpSpPr>
          <a:xfrm>
            <a:off x="4828244" y="4572000"/>
            <a:ext cx="1056755" cy="697070"/>
            <a:chOff x="0" y="0"/>
            <a:chExt cx="1056754" cy="697069"/>
          </a:xfrm>
        </p:grpSpPr>
        <p:sp>
          <p:nvSpPr>
            <p:cNvPr id="117" name="Shape 117"/>
            <p:cNvSpPr/>
            <p:nvPr/>
          </p:nvSpPr>
          <p:spPr>
            <a:xfrm rot="5400000">
              <a:off x="584826" y="346243"/>
              <a:ext cx="439024" cy="262631"/>
            </a:xfrm>
            <a:prstGeom prst="rightArrow">
              <a:avLst>
                <a:gd name="adj1" fmla="val 36662"/>
                <a:gd name="adj2" fmla="val 78572"/>
              </a:avLst>
            </a:prstGeom>
            <a:solidFill>
              <a:srgbClr val="0096FF">
                <a:alpha val="31000"/>
              </a:srgbClr>
            </a:solidFill>
            <a:ln w="12700" cap="flat">
              <a:solidFill>
                <a:srgbClr val="0365C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</a:defRPr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0"/>
              <a:ext cx="1056755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defRPr sz="1200" b="1">
                  <a:solidFill>
                    <a:srgbClr val="0365C0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b="1">
                  <a:solidFill>
                    <a:srgbClr val="0365C0"/>
                  </a:solidFill>
                </a:rPr>
                <a:t>DISTO/FINUDA</a:t>
              </a:r>
            </a:p>
          </p:txBody>
        </p:sp>
      </p:grpSp>
      <p:sp>
        <p:nvSpPr>
          <p:cNvPr id="120" name="Shape 120"/>
          <p:cNvSpPr/>
          <p:nvPr/>
        </p:nvSpPr>
        <p:spPr>
          <a:xfrm rot="19072538">
            <a:off x="4908430" y="1842083"/>
            <a:ext cx="237669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00000"/>
              </a:buClr>
              <a:defRPr sz="3400">
                <a:solidFill>
                  <a:srgbClr val="000000">
                    <a:alpha val="13000"/>
                  </a:srgbClr>
                </a:solidFill>
                <a:uFill>
                  <a:solidFill>
                    <a:srgbClr val="000000">
                      <a:alpha val="7000"/>
                    </a:srgbClr>
                  </a:solidFill>
                </a:uFill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000000">
                    <a:alpha val="13000"/>
                  </a:srgbClr>
                </a:solidFill>
                <a:uFill>
                  <a:solidFill>
                    <a:srgbClr val="000000">
                      <a:alpha val="7000"/>
                    </a:srgbClr>
                  </a:solidFill>
                </a:uFill>
              </a:rPr>
              <a:t>on archive</a:t>
            </a:r>
          </a:p>
        </p:txBody>
      </p:sp>
    </p:spTree>
    <p:extLst>
      <p:ext uri="{BB962C8B-B14F-4D97-AF65-F5344CB8AC3E}">
        <p14:creationId xmlns:p14="http://schemas.microsoft.com/office/powerpoint/2010/main" val="2670695574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7.png"/>
          <p:cNvPicPr/>
          <p:nvPr/>
        </p:nvPicPr>
        <p:blipFill>
          <a:blip r:embed="rId2">
            <a:extLst/>
          </a:blip>
          <a:srcRect l="3474" r="128"/>
          <a:stretch>
            <a:fillRect/>
          </a:stretch>
        </p:blipFill>
        <p:spPr>
          <a:xfrm>
            <a:off x="575556" y="916149"/>
            <a:ext cx="4087884" cy="2872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age31.png"/>
          <p:cNvPicPr/>
          <p:nvPr/>
        </p:nvPicPr>
        <p:blipFill>
          <a:blip r:embed="rId3">
            <a:extLst/>
          </a:blip>
          <a:srcRect t="2581" b="1"/>
          <a:stretch>
            <a:fillRect/>
          </a:stretch>
        </p:blipFill>
        <p:spPr>
          <a:xfrm>
            <a:off x="728826" y="3461952"/>
            <a:ext cx="3807170" cy="2728534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>
            <a:spLocks noGrp="1"/>
          </p:cNvSpPr>
          <p:nvPr>
            <p:ph type="body" idx="1"/>
          </p:nvPr>
        </p:nvSpPr>
        <p:spPr>
          <a:xfrm>
            <a:off x="457200" y="6120679"/>
            <a:ext cx="8229600" cy="7287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b="1" baseline="30000"/>
              <a:t>3</a:t>
            </a:r>
            <a:r>
              <a:rPr sz="3200" b="1"/>
              <a:t>He(K</a:t>
            </a:r>
            <a:r>
              <a:rPr sz="3200" b="1" baseline="30000"/>
              <a:t>-</a:t>
            </a:r>
            <a:r>
              <a:rPr sz="3200" b="1"/>
              <a:t>,p) spectrum looks similar to (K</a:t>
            </a:r>
            <a:r>
              <a:rPr sz="3200" b="1" baseline="30000"/>
              <a:t>-</a:t>
            </a:r>
            <a:r>
              <a:rPr sz="3200" b="1"/>
              <a:t>,n)</a:t>
            </a:r>
          </a:p>
        </p:txBody>
      </p:sp>
      <p:sp>
        <p:nvSpPr>
          <p:cNvPr id="365" name="Shape 36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/>
              <a:pPr>
                <a:defRPr sz="1800">
                  <a:solidFill>
                    <a:srgbClr val="000000"/>
                  </a:solidFill>
                </a:defRPr>
              </a:pPr>
              <a:t>27</a:t>
            </a:fld>
            <a:endParaRPr/>
          </a:p>
        </p:txBody>
      </p:sp>
      <p:pic>
        <p:nvPicPr>
          <p:cNvPr id="366" name="image32.png"/>
          <p:cNvPicPr/>
          <p:nvPr/>
        </p:nvPicPr>
        <p:blipFill>
          <a:blip r:embed="rId4">
            <a:extLst/>
          </a:blip>
          <a:srcRect l="3850" r="5039"/>
          <a:stretch>
            <a:fillRect/>
          </a:stretch>
        </p:blipFill>
        <p:spPr>
          <a:xfrm>
            <a:off x="5041501" y="1779833"/>
            <a:ext cx="3715701" cy="3809408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hape 367"/>
          <p:cNvSpPr/>
          <p:nvPr/>
        </p:nvSpPr>
        <p:spPr>
          <a:xfrm>
            <a:off x="6143183" y="1211612"/>
            <a:ext cx="176625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 b="0"/>
            </a:pPr>
            <a:r>
              <a:t>E548@KEK</a:t>
            </a:r>
          </a:p>
        </p:txBody>
      </p:sp>
      <p:sp>
        <p:nvSpPr>
          <p:cNvPr id="368" name="Shape 368"/>
          <p:cNvSpPr/>
          <p:nvPr/>
        </p:nvSpPr>
        <p:spPr>
          <a:xfrm>
            <a:off x="6133986" y="1563360"/>
            <a:ext cx="1930634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2000">
                <a:solidFill>
                  <a:srgbClr val="00B050"/>
                </a:solidFill>
              </a:rPr>
              <a:t>PTP</a:t>
            </a:r>
            <a:r>
              <a:rPr sz="2000" b="1">
                <a:solidFill>
                  <a:srgbClr val="00B050"/>
                </a:solidFill>
              </a:rPr>
              <a:t>118</a:t>
            </a:r>
            <a:r>
              <a:rPr sz="2000">
                <a:solidFill>
                  <a:srgbClr val="00B050"/>
                </a:solidFill>
              </a:rPr>
              <a:t>(2007)181</a:t>
            </a:r>
          </a:p>
        </p:txBody>
      </p:sp>
      <p:sp>
        <p:nvSpPr>
          <p:cNvPr id="369" name="Shape 369"/>
          <p:cNvSpPr/>
          <p:nvPr/>
        </p:nvSpPr>
        <p:spPr>
          <a:xfrm>
            <a:off x="6683243" y="4695707"/>
            <a:ext cx="213723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/>
            <a:r>
              <a:rPr sz="2000" b="1">
                <a:solidFill>
                  <a:srgbClr val="0070C0"/>
                </a:solidFill>
              </a:rPr>
              <a:t>Re(V) = ~160MeV</a:t>
            </a:r>
          </a:p>
        </p:txBody>
      </p:sp>
      <p:sp>
        <p:nvSpPr>
          <p:cNvPr id="370" name="Shape 370"/>
          <p:cNvSpPr/>
          <p:nvPr/>
        </p:nvSpPr>
        <p:spPr>
          <a:xfrm>
            <a:off x="6647239" y="3115598"/>
            <a:ext cx="205222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/>
            <a:r>
              <a:rPr sz="2000" b="1">
                <a:solidFill>
                  <a:srgbClr val="FF0000"/>
                </a:solidFill>
              </a:rPr>
              <a:t>Re(V) = ~190MeV</a:t>
            </a:r>
          </a:p>
        </p:txBody>
      </p:sp>
      <p:sp>
        <p:nvSpPr>
          <p:cNvPr id="371" name="Shape 371"/>
          <p:cNvSpPr/>
          <p:nvPr/>
        </p:nvSpPr>
        <p:spPr>
          <a:xfrm>
            <a:off x="5041501" y="1211612"/>
            <a:ext cx="3778972" cy="4377628"/>
          </a:xfrm>
          <a:prstGeom prst="rect">
            <a:avLst/>
          </a:prstGeom>
          <a:ln w="12700">
            <a:solidFill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1150961" y="1546631"/>
            <a:ext cx="1315874" cy="7772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r>
              <a:rPr sz="4400" b="1">
                <a:solidFill>
                  <a:srgbClr val="FF0000"/>
                </a:solidFill>
              </a:rPr>
              <a:t>(K</a:t>
            </a:r>
            <a:r>
              <a:rPr sz="4400" b="1" baseline="30000">
                <a:solidFill>
                  <a:srgbClr val="FF0000"/>
                </a:solidFill>
              </a:rPr>
              <a:t>-</a:t>
            </a:r>
            <a:r>
              <a:rPr sz="4400" b="1">
                <a:solidFill>
                  <a:srgbClr val="FF0000"/>
                </a:solidFill>
              </a:rPr>
              <a:t>,n)</a:t>
            </a:r>
          </a:p>
        </p:txBody>
      </p:sp>
      <p:sp>
        <p:nvSpPr>
          <p:cNvPr id="373" name="Shape 373"/>
          <p:cNvSpPr/>
          <p:nvPr/>
        </p:nvSpPr>
        <p:spPr>
          <a:xfrm>
            <a:off x="1150961" y="4511042"/>
            <a:ext cx="1315874" cy="7772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r>
              <a:rPr sz="4400" b="1">
                <a:solidFill>
                  <a:srgbClr val="0070C0"/>
                </a:solidFill>
              </a:rPr>
              <a:t>(K</a:t>
            </a:r>
            <a:r>
              <a:rPr sz="4400" b="1" baseline="30000">
                <a:solidFill>
                  <a:srgbClr val="0070C0"/>
                </a:solidFill>
              </a:rPr>
              <a:t>-</a:t>
            </a:r>
            <a:r>
              <a:rPr sz="4400" b="1">
                <a:solidFill>
                  <a:srgbClr val="0070C0"/>
                </a:solidFill>
              </a:rPr>
              <a:t>,p)</a:t>
            </a:r>
          </a:p>
        </p:txBody>
      </p:sp>
      <p:sp>
        <p:nvSpPr>
          <p:cNvPr id="374" name="Shape 374"/>
          <p:cNvSpPr/>
          <p:nvPr/>
        </p:nvSpPr>
        <p:spPr>
          <a:xfrm flipH="1">
            <a:off x="2735795" y="1442444"/>
            <a:ext cx="1" cy="4326816"/>
          </a:xfrm>
          <a:prstGeom prst="line">
            <a:avLst/>
          </a:prstGeom>
          <a:ln w="25400">
            <a:solidFill>
              <a:srgbClr val="4A7EBB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1922025" y="3896166"/>
            <a:ext cx="200005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 i="1">
                <a:ln w="18415">
                  <a:solidFill>
                    <a:srgbClr val="C6D9F1"/>
                  </a:solidFill>
                </a:ln>
                <a:noFill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sz="1800" i="0">
                <a:ln w="9525">
                  <a:noFill/>
                </a:ln>
                <a:solidFill/>
              </a:defRPr>
            </a:pPr>
            <a:r>
              <a:t>preliminary</a:t>
            </a:r>
          </a:p>
        </p:txBody>
      </p:sp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xfrm>
            <a:off x="71499" y="116631"/>
            <a:ext cx="9001002" cy="756086"/>
          </a:xfrm>
          <a:prstGeom prst="rect">
            <a:avLst/>
          </a:prstGeom>
          <a:solidFill>
            <a:srgbClr val="002060"/>
          </a:solidFill>
          <a:ln w="9525">
            <a:solidFill/>
            <a:bevel/>
          </a:ln>
        </p:spPr>
        <p:txBody>
          <a:bodyPr lIns="0" tIns="0" rIns="0" bIns="0"/>
          <a:lstStyle/>
          <a:p>
            <a:pPr lvl="0" algn="l">
              <a:defRPr sz="1800"/>
            </a:pPr>
            <a:r>
              <a:rPr sz="3900" b="1" dirty="0">
                <a:solidFill>
                  <a:schemeClr val="bg1"/>
                </a:solidFill>
              </a:rPr>
              <a:t>Semi-Inclusive </a:t>
            </a:r>
            <a:r>
              <a:rPr sz="3900" b="1" baseline="30000" dirty="0">
                <a:solidFill>
                  <a:schemeClr val="bg1"/>
                </a:solidFill>
              </a:rPr>
              <a:t>3</a:t>
            </a:r>
            <a:r>
              <a:rPr sz="3900" b="1" dirty="0">
                <a:solidFill>
                  <a:schemeClr val="bg1"/>
                </a:solidFill>
              </a:rPr>
              <a:t>He(K</a:t>
            </a:r>
            <a:r>
              <a:rPr sz="3900" b="1" baseline="30000" dirty="0">
                <a:solidFill>
                  <a:schemeClr val="bg1"/>
                </a:solidFill>
              </a:rPr>
              <a:t>-</a:t>
            </a:r>
            <a:r>
              <a:rPr sz="3900" b="1" dirty="0">
                <a:solidFill>
                  <a:schemeClr val="bg1"/>
                </a:solidFill>
              </a:rPr>
              <a:t>,</a:t>
            </a:r>
            <a:r>
              <a:rPr sz="3900" b="1" dirty="0">
                <a:solidFill>
                  <a:srgbClr val="FF0000"/>
                </a:solidFill>
              </a:rPr>
              <a:t>n</a:t>
            </a:r>
            <a:r>
              <a:rPr sz="3900" b="1" dirty="0">
                <a:solidFill>
                  <a:schemeClr val="bg1"/>
                </a:solidFill>
              </a:rPr>
              <a:t>/</a:t>
            </a:r>
            <a:r>
              <a:rPr sz="3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sz="3900" b="1" dirty="0">
                <a:solidFill>
                  <a:schemeClr val="bg1"/>
                </a:solidFill>
              </a:rPr>
              <a:t>)X </a:t>
            </a:r>
            <a:r>
              <a:rPr sz="3600" b="1" dirty="0">
                <a:solidFill>
                  <a:schemeClr val="bg1"/>
                </a:solidFill>
              </a:rPr>
              <a:t>M.M. spectrum</a:t>
            </a:r>
          </a:p>
        </p:txBody>
      </p:sp>
    </p:spTree>
    <p:extLst>
      <p:ext uri="{BB962C8B-B14F-4D97-AF65-F5344CB8AC3E}">
        <p14:creationId xmlns:p14="http://schemas.microsoft.com/office/powerpoint/2010/main" val="3117410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457200" y="8619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4400" b="1"/>
              <a:t>Summary</a:t>
            </a:r>
          </a:p>
        </p:txBody>
      </p:sp>
      <p:sp>
        <p:nvSpPr>
          <p:cNvPr id="327" name="Shape 327"/>
          <p:cNvSpPr>
            <a:spLocks noGrp="1"/>
          </p:cNvSpPr>
          <p:nvPr>
            <p:ph type="body" idx="1"/>
          </p:nvPr>
        </p:nvSpPr>
        <p:spPr>
          <a:xfrm>
            <a:off x="0" y="920890"/>
            <a:ext cx="8902570" cy="557008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/>
            </a:pPr>
            <a:endParaRPr sz="2800" b="1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Inclusive (K</a:t>
            </a:r>
            <a:r>
              <a:rPr sz="2800" b="1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,n)X:     submitted to </a:t>
            </a:r>
            <a:r>
              <a:rPr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PLB</a:t>
            </a:r>
            <a:endParaRPr lang="en-US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lvl="1" indent="0">
              <a:spcBef>
                <a:spcPts val="600"/>
              </a:spcBef>
              <a:buNone/>
              <a:defRPr sz="1800"/>
            </a:pPr>
            <a:r>
              <a:rPr 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✔ 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upper limit  for deeply bound region</a:t>
            </a:r>
          </a:p>
          <a:p>
            <a:pPr marL="457200" lvl="1" indent="0">
              <a:spcBef>
                <a:spcPts val="600"/>
              </a:spcBef>
              <a:buNone/>
              <a:defRPr sz="1800"/>
            </a:pP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✔ 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excess in loosely bound region</a:t>
            </a:r>
          </a:p>
          <a:p>
            <a:pPr marL="457200" lvl="1" indent="0">
              <a:spcBef>
                <a:spcPts val="600"/>
              </a:spcBef>
              <a:buNone/>
              <a:defRPr sz="1800"/>
            </a:pP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Exclusive (</a:t>
            </a:r>
            <a:r>
              <a:rPr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</a:t>
            </a:r>
            <a:r>
              <a:rPr sz="2800" b="1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sz="2800" b="1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en-US" altLang="ja-JP" sz="2800" b="1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Λp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  <a:r>
              <a:rPr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</a:t>
            </a:r>
            <a:r>
              <a:rPr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 will be finalized </a:t>
            </a:r>
            <a:r>
              <a:rPr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soon</a:t>
            </a:r>
            <a:endParaRPr 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lvl="1" indent="0">
              <a:spcBef>
                <a:spcPts val="600"/>
              </a:spcBef>
              <a:buNone/>
              <a:defRPr sz="1800"/>
            </a:pP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✔ </a:t>
            </a:r>
            <a:r>
              <a:rPr lang="en-US" altLang="ja-JP" sz="2800" b="1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Dalitz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plot suggest two-components</a:t>
            </a:r>
          </a:p>
          <a:p>
            <a:pPr marL="457200" lvl="1" indent="0">
              <a:spcBef>
                <a:spcPts val="600"/>
              </a:spcBef>
              <a:buNone/>
              <a:defRPr sz="1800"/>
            </a:pP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lvl="1" indent="0">
              <a:spcBef>
                <a:spcPts val="600"/>
              </a:spcBef>
              <a:buNone/>
              <a:defRPr sz="1800"/>
            </a:pP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－ 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Inclusive (K-,p)X   :  analysis undergoing </a:t>
            </a:r>
            <a:r>
              <a:rPr lang="ja-JP" altLang="en-US" sz="2400" b="1" dirty="0" smtClean="0"/>
              <a:t>　</a:t>
            </a:r>
            <a:endParaRPr sz="2400" b="1" dirty="0"/>
          </a:p>
        </p:txBody>
      </p:sp>
      <p:sp>
        <p:nvSpPr>
          <p:cNvPr id="328" name="Shape 328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28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defTabSz="822959">
              <a:defRPr sz="6479" b="1"/>
            </a:lvl1pPr>
          </a:lstStyle>
          <a:p>
            <a:pPr lvl="0">
              <a:defRPr sz="1800" b="0"/>
            </a:pPr>
            <a:r>
              <a:rPr sz="6479" b="1"/>
              <a:t>Thank you for attention!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5400" b="1" dirty="0" err="1" smtClean="0">
                <a:solidFill>
                  <a:schemeClr val="bg1"/>
                </a:solidFill>
              </a:rPr>
              <a:t>Kaonic</a:t>
            </a:r>
            <a:r>
              <a:rPr lang="en-US" altLang="ja-JP" sz="5400" b="1" dirty="0" smtClean="0">
                <a:solidFill>
                  <a:schemeClr val="bg1"/>
                </a:solidFill>
              </a:rPr>
              <a:t> Nuclei</a:t>
            </a:r>
            <a:endParaRPr kumimoji="1" lang="ja-JP" alt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16732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b="1" dirty="0" err="1"/>
              <a:t>Kaonic</a:t>
            </a:r>
            <a:r>
              <a:rPr lang="en-US" altLang="ja-JP" b="1" dirty="0"/>
              <a:t> nucleus is a bound state of </a:t>
            </a:r>
            <a:r>
              <a:rPr lang="en-US" altLang="ja-JP" b="1" dirty="0" smtClean="0"/>
              <a:t>nucleus and anti-</a:t>
            </a:r>
            <a:r>
              <a:rPr lang="en-US" altLang="ja-JP" b="1" dirty="0" err="1" smtClean="0"/>
              <a:t>kaon</a:t>
            </a:r>
            <a:r>
              <a:rPr lang="en-US" altLang="ja-JP" b="1" dirty="0" smtClean="0"/>
              <a:t> </a:t>
            </a:r>
            <a:r>
              <a:rPr lang="en-US" altLang="ja-JP" b="1" dirty="0"/>
              <a:t>(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,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NNN</a:t>
            </a:r>
            <a:r>
              <a:rPr lang="en-US" altLang="ja-JP" b="1" dirty="0" smtClean="0"/>
              <a:t>,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, ...)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747AA-9E9A-4314-BC12-EB1DF6CAC482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8349" y="2766646"/>
            <a:ext cx="3223320" cy="27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512" y="5605584"/>
            <a:ext cx="4267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/>
              <a:t>Y.Akaishi</a:t>
            </a:r>
            <a:r>
              <a:rPr lang="en-US" altLang="ja-JP" dirty="0"/>
              <a:t> &amp; </a:t>
            </a:r>
            <a:r>
              <a:rPr lang="en-US" altLang="ja-JP" dirty="0" err="1"/>
              <a:t>T.Yamazaki</a:t>
            </a:r>
            <a:r>
              <a:rPr lang="en-US" altLang="ja-JP" dirty="0"/>
              <a:t>, </a:t>
            </a:r>
            <a:r>
              <a:rPr lang="en-US" altLang="ja-JP" dirty="0" smtClean="0"/>
              <a:t>PLB535, 70(2002).</a:t>
            </a:r>
            <a:endParaRPr lang="en-US" altLang="ja-JP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90092"/>
            <a:ext cx="1447375" cy="268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図 8" descr="PL_B587_167.bmp"/>
          <p:cNvPicPr>
            <a:picLocks noChangeAspect="1"/>
          </p:cNvPicPr>
          <p:nvPr/>
        </p:nvPicPr>
        <p:blipFill>
          <a:blip r:embed="rId4" cstate="print"/>
          <a:srcRect t="4901" b="55556"/>
          <a:stretch>
            <a:fillRect/>
          </a:stretch>
        </p:blipFill>
        <p:spPr>
          <a:xfrm>
            <a:off x="5184068" y="2136319"/>
            <a:ext cx="3181662" cy="2084769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4762763" y="4244826"/>
            <a:ext cx="4295228" cy="1787935"/>
            <a:chOff x="4572000" y="2836109"/>
            <a:chExt cx="4295228" cy="1787935"/>
          </a:xfrm>
        </p:grpSpPr>
        <p:pic>
          <p:nvPicPr>
            <p:cNvPr id="11" name="Picture 84" descr="dense_cal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2836109"/>
              <a:ext cx="4168050" cy="1787935"/>
            </a:xfrm>
            <a:prstGeom prst="rect">
              <a:avLst/>
            </a:prstGeom>
            <a:noFill/>
          </p:spPr>
        </p:pic>
        <p:sp>
          <p:nvSpPr>
            <p:cNvPr id="12" name="テキスト ボックス 11"/>
            <p:cNvSpPr txBox="1"/>
            <p:nvPr/>
          </p:nvSpPr>
          <p:spPr>
            <a:xfrm rot="5400000">
              <a:off x="7946784" y="3527347"/>
              <a:ext cx="150233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/>
                <a:t>Density [1/fm</a:t>
              </a:r>
              <a:r>
                <a:rPr kumimoji="1" lang="en-US" altLang="ja-JP" sz="1600" b="1" baseline="30000" dirty="0" smtClean="0"/>
                <a:t>3</a:t>
              </a:r>
              <a:r>
                <a:rPr kumimoji="1" lang="en-US" altLang="ja-JP" sz="1600" b="1" dirty="0" smtClean="0"/>
                <a:t>]</a:t>
              </a:r>
              <a:endParaRPr kumimoji="1" lang="ja-JP" altLang="en-US" sz="1600" b="1" dirty="0"/>
            </a:p>
          </p:txBody>
        </p:sp>
      </p:grp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4211960" y="6070548"/>
            <a:ext cx="491825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/>
              <a:t>T.Yamazaki</a:t>
            </a:r>
            <a:r>
              <a:rPr lang="en-US" altLang="ja-JP" dirty="0"/>
              <a:t>, </a:t>
            </a:r>
            <a:r>
              <a:rPr lang="en-US" altLang="ja-JP" dirty="0" err="1"/>
              <a:t>A.Dote</a:t>
            </a:r>
            <a:r>
              <a:rPr lang="en-US" altLang="ja-JP" dirty="0"/>
              <a:t>, </a:t>
            </a:r>
            <a:r>
              <a:rPr lang="en-US" altLang="ja-JP" dirty="0" err="1" smtClean="0"/>
              <a:t>Y.Akiaishi</a:t>
            </a:r>
            <a:r>
              <a:rPr lang="en-US" altLang="ja-JP" dirty="0" smtClean="0"/>
              <a:t>, </a:t>
            </a:r>
            <a:r>
              <a:rPr lang="en-US" altLang="ja-JP" dirty="0"/>
              <a:t>PLB587</a:t>
            </a:r>
            <a:r>
              <a:rPr lang="en-US" altLang="ja-JP" dirty="0" smtClean="0"/>
              <a:t>, 167 (2004</a:t>
            </a:r>
            <a:r>
              <a:rPr lang="en-US" altLang="ja-JP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44404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1"/>
          </a:xfrm>
          <a:prstGeom prst="rect">
            <a:avLst/>
          </a:prstGeom>
        </p:spPr>
        <p:txBody>
          <a:bodyPr/>
          <a:lstStyle>
            <a:lvl1pPr defTabSz="859536">
              <a:defRPr sz="6768" b="1"/>
            </a:lvl1pPr>
          </a:lstStyle>
          <a:p>
            <a:pPr lvl="0">
              <a:defRPr sz="1800" b="0"/>
            </a:pPr>
            <a:r>
              <a:rPr sz="6768" b="1"/>
              <a:t>Backup</a:t>
            </a:r>
          </a:p>
        </p:txBody>
      </p:sp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30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17"/>
            <a:ext cx="9144000" cy="66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11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5136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02" y="2492897"/>
            <a:ext cx="640817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33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" y="176880"/>
            <a:ext cx="8712968" cy="620792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52120" y="638132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4048" y="6175356"/>
            <a:ext cx="2880320" cy="663172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400" i="0" dirty="0" smtClean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/>
                <a:ea typeface="ＭＳ Ｐゴシック"/>
                <a:cs typeface="+mj-cs"/>
              </a:rPr>
              <a:t>Efficiency = 23±4%</a:t>
            </a:r>
          </a:p>
          <a:p>
            <a:pPr marL="0" marR="0" indent="0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/>
                <a:ea typeface="ＭＳ Ｐゴシック"/>
                <a:cs typeface="+mj-cs"/>
              </a:rPr>
              <a:t>MM resolution </a:t>
            </a:r>
            <a:r>
              <a:rPr kumimoji="1" lang="ja-JP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/>
                <a:ea typeface="ＭＳ Ｐゴシック"/>
                <a:cs typeface="+mj-cs"/>
              </a:rPr>
              <a:t>～</a:t>
            </a:r>
            <a:r>
              <a:rPr kumimoji="1" lang="en-US" altLang="ja-JP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/>
                <a:ea typeface="ＭＳ Ｐゴシック"/>
                <a:cs typeface="+mj-cs"/>
              </a:rPr>
              <a:t>10MeV </a:t>
            </a:r>
            <a:endParaRPr kumimoji="1" lang="ja-JP" alt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Arial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5224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age29.png" descr="C:\Users\sakuma\Desktop\tmp.png"/>
          <p:cNvPicPr/>
          <p:nvPr/>
        </p:nvPicPr>
        <p:blipFill>
          <a:blip r:embed="rId2">
            <a:extLst/>
          </a:blip>
          <a:srcRect l="50000" t="53038"/>
          <a:stretch>
            <a:fillRect/>
          </a:stretch>
        </p:blipFill>
        <p:spPr>
          <a:xfrm>
            <a:off x="3864216" y="1030256"/>
            <a:ext cx="5264586" cy="4797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30.png"/>
          <p:cNvPicPr/>
          <p:nvPr/>
        </p:nvPicPr>
        <p:blipFill>
          <a:blip r:embed="rId3">
            <a:extLst/>
          </a:blip>
          <a:srcRect t="35153"/>
          <a:stretch>
            <a:fillRect/>
          </a:stretch>
        </p:blipFill>
        <p:spPr>
          <a:xfrm>
            <a:off x="0" y="3933056"/>
            <a:ext cx="3819560" cy="2779425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hape 343"/>
          <p:cNvSpPr>
            <a:spLocks noGrp="1"/>
          </p:cNvSpPr>
          <p:nvPr>
            <p:ph type="body" idx="1"/>
          </p:nvPr>
        </p:nvSpPr>
        <p:spPr>
          <a:xfrm>
            <a:off x="3612765" y="5556372"/>
            <a:ext cx="5531235" cy="111298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900" b="1"/>
            </a:lvl1pPr>
          </a:lstStyle>
          <a:p>
            <a:pPr lvl="0">
              <a:defRPr sz="1800" b="0"/>
            </a:pPr>
            <a:r>
              <a:rPr sz="2900" b="1"/>
              <a:t>Very low statistics, but some structure in the binding region?</a:t>
            </a:r>
          </a:p>
        </p:txBody>
      </p:sp>
      <p:sp>
        <p:nvSpPr>
          <p:cNvPr id="344" name="Shape 344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34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348" name="Group 348"/>
          <p:cNvGrpSpPr/>
          <p:nvPr/>
        </p:nvGrpSpPr>
        <p:grpSpPr>
          <a:xfrm>
            <a:off x="265489" y="1124744"/>
            <a:ext cx="3394709" cy="2385266"/>
            <a:chOff x="5423" y="0"/>
            <a:chExt cx="3394707" cy="2385265"/>
          </a:xfrm>
        </p:grpSpPr>
        <p:sp>
          <p:nvSpPr>
            <p:cNvPr id="345" name="Shape 345"/>
            <p:cNvSpPr/>
            <p:nvPr/>
          </p:nvSpPr>
          <p:spPr>
            <a:xfrm>
              <a:off x="5615" y="0"/>
              <a:ext cx="3394515" cy="23852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/>
              <a:r>
                <a:rPr sz="2000" b="1" dirty="0">
                  <a:solidFill>
                    <a:srgbClr val="00B0F0"/>
                  </a:solidFill>
                </a:rPr>
                <a:t>Blue: in CDS </a:t>
              </a:r>
              <a:r>
                <a:rPr sz="2000" b="1" dirty="0"/>
                <a:t>/ </a:t>
              </a:r>
              <a:r>
                <a:rPr sz="2000" b="1" dirty="0">
                  <a:solidFill>
                    <a:srgbClr val="FF0000"/>
                  </a:solidFill>
                </a:rPr>
                <a:t>Red:  in NC</a:t>
              </a:r>
            </a:p>
            <a:p>
              <a:pPr lvl="0"/>
              <a:endParaRPr sz="900" b="1" dirty="0"/>
            </a:p>
            <a:p>
              <a:pPr lvl="0"/>
              <a:r>
                <a:rPr lang="en-US" sz="2400" b="1" dirty="0" smtClean="0"/>
                <a:t>  </a:t>
              </a:r>
              <a:r>
                <a:rPr sz="2400" b="1" dirty="0" smtClean="0"/>
                <a:t>K</a:t>
              </a:r>
              <a:r>
                <a:rPr sz="2400" b="1" baseline="30000" dirty="0" smtClean="0"/>
                <a:t>-</a:t>
              </a:r>
              <a:r>
                <a:rPr sz="2400" b="1" dirty="0" smtClean="0"/>
                <a:t> </a:t>
              </a:r>
              <a:r>
                <a:rPr sz="2400" b="1" dirty="0"/>
                <a:t>+</a:t>
              </a:r>
              <a:r>
                <a:rPr sz="2400" b="1" baseline="30000" dirty="0"/>
                <a:t>3</a:t>
              </a:r>
              <a:r>
                <a:rPr sz="2400" b="1" dirty="0"/>
                <a:t>He </a:t>
              </a:r>
              <a:r>
                <a:rPr sz="2400" dirty="0" smtClean="0">
                  <a:latin typeface="Wingdings"/>
                  <a:ea typeface="Wingdings"/>
                  <a:cs typeface="Wingdings"/>
                  <a:sym typeface="Wingdings"/>
                </a:rPr>
                <a:t></a:t>
              </a:r>
              <a:r>
                <a:rPr lang="en-US" sz="2400" dirty="0" smtClean="0">
                  <a:latin typeface="Symbol"/>
                  <a:ea typeface="Wingdings"/>
                  <a:cs typeface="Wingdings"/>
                  <a:sym typeface="Symbol"/>
                </a:rPr>
                <a:t>S</a:t>
              </a:r>
              <a:r>
                <a:rPr sz="2400" b="1" baseline="30000" dirty="0" smtClean="0"/>
                <a:t>+-</a:t>
              </a:r>
              <a:r>
                <a:rPr sz="2400" b="1" dirty="0" smtClean="0"/>
                <a:t> </a:t>
              </a:r>
              <a:r>
                <a:rPr sz="2400" b="1" dirty="0"/>
                <a:t>+ </a:t>
              </a:r>
              <a:r>
                <a:rPr lang="en-US" sz="2400" dirty="0">
                  <a:solidFill>
                    <a:srgbClr val="00B0F0"/>
                  </a:solidFill>
                  <a:latin typeface="Symbol"/>
                  <a:sym typeface="Symbol"/>
                </a:rPr>
                <a:t>p</a:t>
              </a:r>
              <a:r>
                <a:rPr sz="2400" b="1" baseline="30000" dirty="0" smtClean="0">
                  <a:solidFill>
                    <a:srgbClr val="00B0F0"/>
                  </a:solidFill>
                </a:rPr>
                <a:t>-+</a:t>
              </a:r>
              <a:r>
                <a:rPr sz="2400" b="1" dirty="0" smtClean="0"/>
                <a:t> </a:t>
              </a:r>
              <a:r>
                <a:rPr sz="2400" b="1" dirty="0"/>
                <a:t>+ </a:t>
              </a:r>
              <a:r>
                <a:rPr sz="2400" b="1" dirty="0">
                  <a:solidFill>
                    <a:srgbClr val="00B0F0"/>
                  </a:solidFill>
                </a:rPr>
                <a:t>p</a:t>
              </a:r>
              <a:r>
                <a:rPr sz="2400" b="1" dirty="0"/>
                <a:t> + </a:t>
              </a:r>
              <a:r>
                <a:rPr sz="2400" b="1" dirty="0">
                  <a:solidFill>
                    <a:srgbClr val="FF0000"/>
                  </a:solidFill>
                </a:rPr>
                <a:t>n</a:t>
              </a:r>
            </a:p>
            <a:p>
              <a:pPr lvl="0"/>
              <a:r>
                <a:rPr sz="2400" b="1" dirty="0"/>
                <a:t>	</a:t>
              </a:r>
              <a:r>
                <a:rPr lang="en-US" sz="2400" b="1" dirty="0" smtClean="0"/>
                <a:t>   </a:t>
              </a:r>
              <a:r>
                <a:rPr lang="en-US" sz="2400" dirty="0" smtClean="0">
                  <a:latin typeface="Symbol"/>
                  <a:sym typeface="Symbol"/>
                </a:rPr>
                <a:t>S</a:t>
              </a:r>
              <a:r>
                <a:rPr sz="2400" b="1" baseline="30000" dirty="0" smtClean="0"/>
                <a:t>+-</a:t>
              </a:r>
              <a:r>
                <a:rPr sz="2400" dirty="0" smtClean="0">
                  <a:latin typeface="Wingdings"/>
                  <a:ea typeface="Wingdings"/>
                  <a:cs typeface="Wingdings"/>
                  <a:sym typeface="Wingdings"/>
                </a:rPr>
                <a:t> </a:t>
              </a:r>
              <a:r>
                <a:rPr sz="2400" dirty="0">
                  <a:latin typeface="Wingdings"/>
                  <a:ea typeface="Wingdings"/>
                  <a:cs typeface="Wingdings"/>
                  <a:sym typeface="Wingdings"/>
                </a:rPr>
                <a:t> </a:t>
              </a:r>
              <a:r>
                <a:rPr sz="2400" b="1" dirty="0"/>
                <a:t>n + </a:t>
              </a:r>
              <a:r>
                <a:rPr lang="en-US" sz="2400" dirty="0">
                  <a:solidFill>
                    <a:srgbClr val="00B0F0"/>
                  </a:solidFill>
                  <a:latin typeface="Symbol"/>
                  <a:sym typeface="Symbol"/>
                </a:rPr>
                <a:t>p</a:t>
              </a:r>
              <a:r>
                <a:rPr sz="2400" b="1" baseline="30000" dirty="0" smtClean="0">
                  <a:solidFill>
                    <a:srgbClr val="00B0F0"/>
                  </a:solidFill>
                </a:rPr>
                <a:t>+-</a:t>
              </a:r>
              <a:endParaRPr sz="2400" b="1" baseline="30000" dirty="0">
                <a:solidFill>
                  <a:srgbClr val="00B0F0"/>
                </a:solidFill>
              </a:endParaRPr>
            </a:p>
            <a:p>
              <a:pPr lvl="0" algn="ctr"/>
              <a:r>
                <a:rPr sz="2400" b="1" i="1" dirty="0"/>
                <a:t>or</a:t>
              </a:r>
            </a:p>
            <a:p>
              <a:pPr lvl="0"/>
              <a:r>
                <a:rPr lang="en-US" sz="2400" b="1" dirty="0" smtClean="0"/>
                <a:t> </a:t>
              </a:r>
              <a:r>
                <a:rPr sz="2400" b="1" dirty="0" smtClean="0"/>
                <a:t>K</a:t>
              </a:r>
              <a:r>
                <a:rPr sz="2400" b="1" baseline="30000" dirty="0" smtClean="0"/>
                <a:t>-</a:t>
              </a:r>
              <a:r>
                <a:rPr sz="2400" b="1" dirty="0" smtClean="0"/>
                <a:t> </a:t>
              </a:r>
              <a:r>
                <a:rPr sz="2400" b="1" dirty="0"/>
                <a:t>+</a:t>
              </a:r>
              <a:r>
                <a:rPr sz="2400" b="1" baseline="30000" dirty="0"/>
                <a:t>3</a:t>
              </a:r>
              <a:r>
                <a:rPr sz="2400" b="1" dirty="0"/>
                <a:t>He </a:t>
              </a:r>
              <a:r>
                <a:rPr sz="2400" dirty="0" smtClean="0">
                  <a:latin typeface="Wingdings"/>
                  <a:ea typeface="Wingdings"/>
                  <a:cs typeface="Wingdings"/>
                  <a:sym typeface="Wingdings"/>
                </a:rPr>
                <a:t></a:t>
              </a:r>
              <a:r>
                <a:rPr lang="en-US" sz="2400" dirty="0" smtClean="0">
                  <a:latin typeface="Symbol"/>
                  <a:ea typeface="Wingdings"/>
                  <a:cs typeface="Wingdings"/>
                  <a:sym typeface="Symbol"/>
                </a:rPr>
                <a:t>S</a:t>
              </a:r>
              <a:r>
                <a:rPr sz="2400" b="1" baseline="30000" dirty="0" smtClean="0"/>
                <a:t>+-</a:t>
              </a:r>
              <a:r>
                <a:rPr sz="2400" b="1" dirty="0" smtClean="0"/>
                <a:t> </a:t>
              </a:r>
              <a:r>
                <a:rPr sz="2400" b="1" dirty="0"/>
                <a:t>+ </a:t>
              </a:r>
              <a:r>
                <a:rPr lang="en-US" sz="2400" dirty="0">
                  <a:solidFill>
                    <a:srgbClr val="00B0F0"/>
                  </a:solidFill>
                  <a:latin typeface="Symbol"/>
                  <a:sym typeface="Symbol"/>
                </a:rPr>
                <a:t>p</a:t>
              </a:r>
              <a:r>
                <a:rPr sz="2400" b="1" baseline="30000" dirty="0" smtClean="0">
                  <a:solidFill>
                    <a:srgbClr val="00B0F0"/>
                  </a:solidFill>
                </a:rPr>
                <a:t>-+</a:t>
              </a:r>
              <a:r>
                <a:rPr sz="2400" b="1" dirty="0" smtClean="0"/>
                <a:t> </a:t>
              </a:r>
              <a:r>
                <a:rPr sz="2400" b="1" dirty="0"/>
                <a:t>+ </a:t>
              </a:r>
              <a:r>
                <a:rPr sz="2400" b="1" dirty="0">
                  <a:solidFill>
                    <a:srgbClr val="00B0F0"/>
                  </a:solidFill>
                </a:rPr>
                <a:t>p</a:t>
              </a:r>
              <a:r>
                <a:rPr sz="2400" b="1" dirty="0"/>
                <a:t> + n</a:t>
              </a:r>
            </a:p>
            <a:p>
              <a:pPr lvl="0"/>
              <a:r>
                <a:rPr sz="2400" b="1" dirty="0"/>
                <a:t>	</a:t>
              </a:r>
              <a:r>
                <a:rPr lang="en-US" sz="2400" b="1" dirty="0" smtClean="0"/>
                <a:t>   </a:t>
              </a:r>
              <a:r>
                <a:rPr lang="en-US" sz="2400" dirty="0" smtClean="0">
                  <a:latin typeface="Symbol"/>
                  <a:sym typeface="Symbol"/>
                </a:rPr>
                <a:t>S</a:t>
              </a:r>
              <a:r>
                <a:rPr sz="2400" b="1" baseline="30000" dirty="0" smtClean="0"/>
                <a:t>+-</a:t>
              </a:r>
              <a:r>
                <a:rPr sz="2400" dirty="0" smtClean="0">
                  <a:latin typeface="Wingdings"/>
                  <a:ea typeface="Wingdings"/>
                  <a:cs typeface="Wingdings"/>
                  <a:sym typeface="Wingdings"/>
                </a:rPr>
                <a:t> </a:t>
              </a:r>
              <a:r>
                <a:rPr sz="2400" dirty="0">
                  <a:latin typeface="Wingdings"/>
                  <a:ea typeface="Wingdings"/>
                  <a:cs typeface="Wingdings"/>
                  <a:sym typeface="Wingdings"/>
                </a:rPr>
                <a:t> </a:t>
              </a:r>
              <a:r>
                <a:rPr sz="2400" b="1" dirty="0">
                  <a:solidFill>
                    <a:srgbClr val="FF0000"/>
                  </a:solidFill>
                </a:rPr>
                <a:t>n</a:t>
              </a:r>
              <a:r>
                <a:rPr sz="2400" b="1" dirty="0"/>
                <a:t> + </a:t>
              </a:r>
              <a:r>
                <a:rPr lang="en-US" sz="2400" dirty="0">
                  <a:solidFill>
                    <a:srgbClr val="00B0F0"/>
                  </a:solidFill>
                  <a:latin typeface="Symbol"/>
                  <a:sym typeface="Symbol"/>
                </a:rPr>
                <a:t>p</a:t>
              </a:r>
              <a:r>
                <a:rPr sz="2400" b="1" baseline="30000" dirty="0" smtClean="0">
                  <a:solidFill>
                    <a:srgbClr val="00B0F0"/>
                  </a:solidFill>
                </a:rPr>
                <a:t>+-</a:t>
              </a:r>
              <a:endParaRPr sz="2400" b="1" baseline="30000" dirty="0">
                <a:solidFill>
                  <a:srgbClr val="00B0F0"/>
                </a:solidFill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5423" y="448028"/>
              <a:ext cx="3324202" cy="776108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5423" y="1564152"/>
              <a:ext cx="3324202" cy="776108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49" name="Shape 349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 b="1" baseline="30000" dirty="0"/>
              <a:t>3</a:t>
            </a:r>
            <a:r>
              <a:rPr sz="4000" b="1" dirty="0"/>
              <a:t>He(K</a:t>
            </a:r>
            <a:r>
              <a:rPr sz="4000" b="1" baseline="30000" dirty="0"/>
              <a:t>-</a:t>
            </a:r>
            <a:r>
              <a:rPr sz="4000" b="1" dirty="0"/>
              <a:t>, </a:t>
            </a:r>
            <a:r>
              <a:rPr sz="4000" b="1" dirty="0">
                <a:solidFill>
                  <a:srgbClr val="FF0000"/>
                </a:solidFill>
              </a:rPr>
              <a:t>n</a:t>
            </a:r>
            <a:r>
              <a:rPr sz="4000" b="1" dirty="0"/>
              <a:t>)</a:t>
            </a:r>
            <a:r>
              <a:rPr sz="4000" dirty="0"/>
              <a:t>: hint in</a:t>
            </a:r>
            <a:r>
              <a:rPr sz="4000" b="1" dirty="0"/>
              <a:t> </a:t>
            </a:r>
            <a:r>
              <a:rPr sz="4000" dirty="0"/>
              <a:t>exclusive </a:t>
            </a:r>
            <a:r>
              <a:rPr sz="4000" b="1" baseline="30000" dirty="0"/>
              <a:t>3</a:t>
            </a:r>
            <a:r>
              <a:rPr sz="4000" b="1" dirty="0"/>
              <a:t>He(K</a:t>
            </a:r>
            <a:r>
              <a:rPr sz="4000" b="1" baseline="30000" dirty="0"/>
              <a:t>-</a:t>
            </a:r>
            <a:r>
              <a:rPr sz="4000" b="1" dirty="0" smtClean="0"/>
              <a:t>,</a:t>
            </a:r>
            <a:r>
              <a:rPr lang="en-US" sz="4000" dirty="0" err="1">
                <a:solidFill>
                  <a:srgbClr val="FF0000"/>
                </a:solidFill>
                <a:latin typeface="Symbol"/>
                <a:sym typeface="Symbol"/>
              </a:rPr>
              <a:t>p</a:t>
            </a:r>
            <a:r>
              <a:rPr sz="4000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4000" dirty="0" err="1">
                <a:solidFill>
                  <a:srgbClr val="FF0000"/>
                </a:solidFill>
                <a:latin typeface="Symbol"/>
                <a:sym typeface="Symbol"/>
              </a:rPr>
              <a:t>p</a:t>
            </a:r>
            <a:r>
              <a:rPr sz="4000" b="1" baseline="30000" dirty="0" err="1" smtClean="0">
                <a:solidFill>
                  <a:srgbClr val="FF0000"/>
                </a:solidFill>
              </a:rPr>
              <a:t>-</a:t>
            </a:r>
            <a:r>
              <a:rPr sz="4000" b="1" dirty="0" err="1" smtClean="0">
                <a:solidFill>
                  <a:srgbClr val="FF0000"/>
                </a:solidFill>
              </a:rPr>
              <a:t>pn</a:t>
            </a:r>
            <a:r>
              <a:rPr sz="4000" b="1" dirty="0" smtClean="0"/>
              <a:t>)</a:t>
            </a:r>
            <a:r>
              <a:rPr sz="4000" b="1" dirty="0" smtClean="0">
                <a:solidFill>
                  <a:srgbClr val="FF0000"/>
                </a:solidFill>
              </a:rPr>
              <a:t>n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7092280" y="1484933"/>
            <a:ext cx="116893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600" b="1">
                <a:solidFill>
                  <a:srgbClr val="00B0F0"/>
                </a:solidFill>
              </a:rPr>
              <a:t>E15</a:t>
            </a:r>
            <a:r>
              <a:rPr sz="3600" b="1" baseline="30000">
                <a:solidFill>
                  <a:srgbClr val="00B0F0"/>
                </a:solidFill>
              </a:rPr>
              <a:t>1st</a:t>
            </a:r>
          </a:p>
        </p:txBody>
      </p:sp>
      <p:sp>
        <p:nvSpPr>
          <p:cNvPr id="351" name="Shape 351"/>
          <p:cNvSpPr/>
          <p:nvPr/>
        </p:nvSpPr>
        <p:spPr>
          <a:xfrm>
            <a:off x="5581963" y="3187699"/>
            <a:ext cx="200005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 i="1">
                <a:ln w="18415">
                  <a:solidFill>
                    <a:srgbClr val="C6D9F1"/>
                  </a:solidFill>
                </a:ln>
                <a:noFill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i="0">
                <a:ln w="9525">
                  <a:noFill/>
                </a:ln>
                <a:solidFill/>
              </a:defRPr>
            </a:pPr>
            <a:r>
              <a:rPr sz="3200" i="1">
                <a:ln w="18415">
                  <a:solidFill>
                    <a:srgbClr val="C6D9F1"/>
                  </a:solidFill>
                </a:ln>
                <a:noFill/>
              </a:rPr>
              <a:t>preliminary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image29.png" descr="C:\Users\sakuma\Desktop\tmp.png"/>
          <p:cNvPicPr/>
          <p:nvPr/>
        </p:nvPicPr>
        <p:blipFill>
          <a:blip r:embed="rId2">
            <a:extLst/>
          </a:blip>
          <a:srcRect r="3624" b="50000"/>
          <a:stretch>
            <a:fillRect/>
          </a:stretch>
        </p:blipFill>
        <p:spPr>
          <a:xfrm>
            <a:off x="-13402" y="944724"/>
            <a:ext cx="9012436" cy="4536505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hape 354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 b="1" baseline="30000" dirty="0"/>
              <a:t>3</a:t>
            </a:r>
            <a:r>
              <a:rPr sz="4000" b="1" dirty="0"/>
              <a:t>He(K</a:t>
            </a:r>
            <a:r>
              <a:rPr sz="4000" b="1" baseline="30000" dirty="0"/>
              <a:t>-</a:t>
            </a:r>
            <a:r>
              <a:rPr sz="4000" b="1" dirty="0"/>
              <a:t>, </a:t>
            </a:r>
            <a:r>
              <a:rPr sz="4000" b="1" dirty="0">
                <a:solidFill>
                  <a:srgbClr val="FF0000"/>
                </a:solidFill>
              </a:rPr>
              <a:t>n</a:t>
            </a:r>
            <a:r>
              <a:rPr sz="4000" b="1" dirty="0"/>
              <a:t>)</a:t>
            </a:r>
            <a:r>
              <a:rPr sz="4000" dirty="0"/>
              <a:t>: hints in </a:t>
            </a:r>
            <a:r>
              <a:rPr lang="en-US" sz="4000" dirty="0">
                <a:solidFill>
                  <a:srgbClr val="FF0000"/>
                </a:solidFill>
                <a:latin typeface="Symbol"/>
                <a:sym typeface="Symbol"/>
              </a:rPr>
              <a:t>L</a:t>
            </a:r>
            <a:r>
              <a:rPr sz="4000" b="1" dirty="0" smtClean="0"/>
              <a:t>/</a:t>
            </a:r>
            <a:r>
              <a:rPr sz="4000" b="1" dirty="0" smtClean="0">
                <a:solidFill>
                  <a:srgbClr val="FF0000"/>
                </a:solidFill>
              </a:rPr>
              <a:t>pp</a:t>
            </a:r>
            <a:r>
              <a:rPr sz="4000" b="1" dirty="0" smtClean="0"/>
              <a:t>-tagging</a:t>
            </a:r>
            <a:r>
              <a:rPr sz="4000" dirty="0" smtClean="0"/>
              <a:t> </a:t>
            </a:r>
            <a:endParaRPr sz="4000" dirty="0"/>
          </a:p>
        </p:txBody>
      </p:sp>
      <p:sp>
        <p:nvSpPr>
          <p:cNvPr id="355" name="Shape 35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35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356" name="Shape 356"/>
          <p:cNvSpPr>
            <a:spLocks noGrp="1"/>
          </p:cNvSpPr>
          <p:nvPr>
            <p:ph type="body" idx="1"/>
          </p:nvPr>
        </p:nvSpPr>
        <p:spPr>
          <a:xfrm>
            <a:off x="485799" y="5625243"/>
            <a:ext cx="8136398" cy="108012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marL="336042" indent="-336042" defTabSz="896111">
              <a:defRPr sz="3136" b="1"/>
            </a:lvl1pPr>
          </a:lstStyle>
          <a:p>
            <a:pPr lvl="0">
              <a:defRPr sz="1800" b="0"/>
            </a:pPr>
            <a:r>
              <a:rPr sz="3136" b="1" dirty="0"/>
              <a:t>tagging method would address the origin of the sub-threshold excess</a:t>
            </a:r>
          </a:p>
        </p:txBody>
      </p:sp>
      <p:sp>
        <p:nvSpPr>
          <p:cNvPr id="357" name="Shape 357"/>
          <p:cNvSpPr/>
          <p:nvPr/>
        </p:nvSpPr>
        <p:spPr>
          <a:xfrm>
            <a:off x="2771799" y="1592795"/>
            <a:ext cx="116893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600" b="1">
                <a:solidFill>
                  <a:srgbClr val="00B0F0"/>
                </a:solidFill>
              </a:rPr>
              <a:t>E15</a:t>
            </a:r>
            <a:r>
              <a:rPr sz="3600" b="1" baseline="30000">
                <a:solidFill>
                  <a:srgbClr val="00B0F0"/>
                </a:solidFill>
              </a:rPr>
              <a:t>1st</a:t>
            </a:r>
          </a:p>
        </p:txBody>
      </p:sp>
      <p:sp>
        <p:nvSpPr>
          <p:cNvPr id="358" name="Shape 358"/>
          <p:cNvSpPr/>
          <p:nvPr/>
        </p:nvSpPr>
        <p:spPr>
          <a:xfrm>
            <a:off x="7452320" y="1592795"/>
            <a:ext cx="116893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600" b="1">
                <a:solidFill>
                  <a:srgbClr val="00B0F0"/>
                </a:solidFill>
              </a:rPr>
              <a:t>E15</a:t>
            </a:r>
            <a:r>
              <a:rPr sz="3600" b="1" baseline="30000">
                <a:solidFill>
                  <a:srgbClr val="00B0F0"/>
                </a:solidFill>
              </a:rPr>
              <a:t>1st</a:t>
            </a:r>
          </a:p>
        </p:txBody>
      </p:sp>
      <p:sp>
        <p:nvSpPr>
          <p:cNvPr id="359" name="Shape 359"/>
          <p:cNvSpPr/>
          <p:nvPr/>
        </p:nvSpPr>
        <p:spPr>
          <a:xfrm>
            <a:off x="1189475" y="3187699"/>
            <a:ext cx="200005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 i="1">
                <a:ln w="18415">
                  <a:solidFill>
                    <a:srgbClr val="C6D9F1"/>
                  </a:solidFill>
                </a:ln>
                <a:noFill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i="0">
                <a:ln w="9525">
                  <a:noFill/>
                </a:ln>
                <a:solidFill/>
              </a:defRPr>
            </a:pPr>
            <a:r>
              <a:rPr sz="3200" i="1">
                <a:ln w="18415">
                  <a:solidFill>
                    <a:srgbClr val="C6D9F1"/>
                  </a:solidFill>
                </a:ln>
                <a:noFill/>
              </a:rPr>
              <a:t>preliminary</a:t>
            </a:r>
          </a:p>
        </p:txBody>
      </p:sp>
      <p:sp>
        <p:nvSpPr>
          <p:cNvPr id="360" name="Shape 360"/>
          <p:cNvSpPr/>
          <p:nvPr/>
        </p:nvSpPr>
        <p:spPr>
          <a:xfrm>
            <a:off x="5797987" y="3181893"/>
            <a:ext cx="200005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 i="1">
                <a:ln w="18415">
                  <a:solidFill>
                    <a:srgbClr val="C6D9F1"/>
                  </a:solidFill>
                </a:ln>
                <a:noFill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i="0">
                <a:ln w="9525">
                  <a:noFill/>
                </a:ln>
                <a:solidFill/>
              </a:defRPr>
            </a:pPr>
            <a:r>
              <a:rPr sz="3200" i="1">
                <a:ln w="18415">
                  <a:solidFill>
                    <a:srgbClr val="C6D9F1"/>
                  </a:solidFill>
                </a:ln>
                <a:noFill/>
              </a:rPr>
              <a:t>preliminary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800" b="1" dirty="0" smtClean="0"/>
              <a:t>p(K</a:t>
            </a:r>
            <a:r>
              <a:rPr lang="en-US" sz="4800" b="1" dirty="0" smtClean="0"/>
              <a:t>-</a:t>
            </a:r>
            <a:r>
              <a:rPr sz="4800" b="1" dirty="0" smtClean="0"/>
              <a:t>,K</a:t>
            </a:r>
            <a:r>
              <a:rPr sz="4800" b="1" baseline="30000" dirty="0" smtClean="0"/>
              <a:t>0</a:t>
            </a:r>
            <a:r>
              <a:rPr sz="4800" b="1" baseline="-25000" dirty="0" smtClean="0"/>
              <a:t>S</a:t>
            </a:r>
            <a:r>
              <a:rPr sz="4800" b="1" dirty="0" smtClean="0"/>
              <a:t>)</a:t>
            </a:r>
            <a:r>
              <a:rPr sz="4800" b="1" dirty="0" err="1" smtClean="0"/>
              <a:t>n</a:t>
            </a:r>
            <a:r>
              <a:rPr sz="4800" b="1" baseline="-25000" dirty="0" err="1" smtClean="0"/>
              <a:t>forward</a:t>
            </a:r>
            <a:r>
              <a:rPr sz="4800" b="1" dirty="0" smtClean="0"/>
              <a:t> </a:t>
            </a:r>
            <a:r>
              <a:rPr sz="4800" b="1" dirty="0"/>
              <a:t>yield </a:t>
            </a:r>
            <a:r>
              <a:rPr sz="3600" b="1" dirty="0"/>
              <a:t>(n in NC acc.)</a:t>
            </a:r>
          </a:p>
        </p:txBody>
      </p:sp>
      <p:sp>
        <p:nvSpPr>
          <p:cNvPr id="379" name="Shape 379"/>
          <p:cNvSpPr>
            <a:spLocks noGrp="1"/>
          </p:cNvSpPr>
          <p:nvPr>
            <p:ph type="body" idx="1"/>
          </p:nvPr>
        </p:nvSpPr>
        <p:spPr>
          <a:xfrm>
            <a:off x="457199" y="1124744"/>
            <a:ext cx="5338938" cy="4525964"/>
          </a:xfrm>
          <a:prstGeom prst="rect">
            <a:avLst/>
          </a:prstGeom>
        </p:spPr>
        <p:txBody>
          <a:bodyPr/>
          <a:lstStyle/>
          <a:p>
            <a:pPr marL="336042" lvl="0" indent="-336042" defTabSz="896111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52"/>
              <a:t>N</a:t>
            </a:r>
            <a:r>
              <a:rPr sz="2352" baseline="-25387"/>
              <a:t>t</a:t>
            </a:r>
            <a:r>
              <a:rPr sz="2352"/>
              <a:t> = 5.8*10</a:t>
            </a:r>
            <a:r>
              <a:rPr sz="2352" baseline="29959"/>
              <a:t>23</a:t>
            </a:r>
            <a:r>
              <a:rPr sz="2352"/>
              <a:t> /cm</a:t>
            </a:r>
            <a:r>
              <a:rPr sz="2352" baseline="29959"/>
              <a:t>2</a:t>
            </a:r>
          </a:p>
          <a:p>
            <a:pPr marL="728091" lvl="1" indent="-280035" defTabSz="896111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58">
                <a:latin typeface="Symbol"/>
                <a:ea typeface="Symbol"/>
                <a:cs typeface="Symbol"/>
                <a:sym typeface="Symbol"/>
              </a:rPr>
              <a:t>ρ </a:t>
            </a:r>
            <a:r>
              <a:rPr sz="2058"/>
              <a:t>= 70.85*10</a:t>
            </a:r>
            <a:r>
              <a:rPr sz="2058" baseline="29959"/>
              <a:t>-3</a:t>
            </a:r>
            <a:r>
              <a:rPr sz="2058"/>
              <a:t> g/cm</a:t>
            </a:r>
            <a:r>
              <a:rPr sz="2058" baseline="29959"/>
              <a:t>3</a:t>
            </a:r>
            <a:endParaRPr sz="2058"/>
          </a:p>
          <a:p>
            <a:pPr marL="728091" lvl="1" indent="-280035" defTabSz="896111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58"/>
              <a:t>l = 13.67 cm</a:t>
            </a:r>
          </a:p>
          <a:p>
            <a:pPr marL="336042" lvl="0" indent="-336042" defTabSz="896111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52" b="1"/>
              <a:t>N</a:t>
            </a:r>
            <a:r>
              <a:rPr sz="2352" b="1" baseline="-25387"/>
              <a:t>K</a:t>
            </a:r>
            <a:r>
              <a:rPr sz="2352" b="1"/>
              <a:t> = 1.1*10</a:t>
            </a:r>
            <a:r>
              <a:rPr sz="2352" b="1" baseline="29959"/>
              <a:t>5</a:t>
            </a:r>
            <a:r>
              <a:rPr sz="2352" b="1"/>
              <a:t> /spill/9s</a:t>
            </a:r>
            <a:endParaRPr sz="2352"/>
          </a:p>
          <a:p>
            <a:pPr marL="336042" lvl="0" indent="-336042" defTabSz="896111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52">
                <a:latin typeface="Symbol"/>
                <a:ea typeface="Symbol"/>
                <a:cs typeface="Symbol"/>
                <a:sym typeface="Symbol"/>
              </a:rPr>
              <a:t>σ</a:t>
            </a:r>
            <a:r>
              <a:rPr sz="2352"/>
              <a:t> = 3.92*10</a:t>
            </a:r>
            <a:r>
              <a:rPr sz="2352" baseline="29959"/>
              <a:t>-27</a:t>
            </a:r>
            <a:r>
              <a:rPr sz="2352"/>
              <a:t> cm</a:t>
            </a:r>
            <a:r>
              <a:rPr sz="2352" baseline="29959"/>
              <a:t>2</a:t>
            </a:r>
            <a:r>
              <a:rPr sz="2352"/>
              <a:t> (= 7.84 mb * 0.5)</a:t>
            </a:r>
          </a:p>
          <a:p>
            <a:pPr marL="336042" lvl="0" indent="-336042" defTabSz="896111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52">
                <a:latin typeface="Symbol"/>
                <a:ea typeface="Symbol"/>
                <a:cs typeface="Symbol"/>
                <a:sym typeface="Symbol"/>
              </a:rPr>
              <a:t>ε</a:t>
            </a:r>
            <a:r>
              <a:rPr sz="2352"/>
              <a:t>(decay*(CDS*NC acc)) = 5.4*10</a:t>
            </a:r>
            <a:r>
              <a:rPr sz="2352" baseline="29959"/>
              <a:t>-3</a:t>
            </a:r>
            <a:endParaRPr sz="2352"/>
          </a:p>
          <a:p>
            <a:pPr marL="336042" lvl="0" indent="-336042" defTabSz="896111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52">
                <a:latin typeface="Symbol"/>
                <a:ea typeface="Symbol"/>
                <a:cs typeface="Symbol"/>
                <a:sym typeface="Symbol"/>
              </a:rPr>
              <a:t>ε</a:t>
            </a:r>
            <a:r>
              <a:rPr sz="2352"/>
              <a:t>(beam ana) = 0.65</a:t>
            </a:r>
          </a:p>
          <a:p>
            <a:pPr marL="336042" lvl="0" indent="-336042" defTabSz="896111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52">
                <a:latin typeface="Symbol"/>
                <a:ea typeface="Symbol"/>
                <a:cs typeface="Symbol"/>
                <a:sym typeface="Symbol"/>
              </a:rPr>
              <a:t>ε</a:t>
            </a:r>
            <a:r>
              <a:rPr sz="2352"/>
              <a:t>(loss) = 0.97</a:t>
            </a:r>
          </a:p>
          <a:p>
            <a:pPr marL="336042" lvl="0" indent="-336042" defTabSz="896111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52">
                <a:latin typeface="Symbol"/>
                <a:ea typeface="Symbol"/>
                <a:cs typeface="Symbol"/>
                <a:sym typeface="Symbol"/>
              </a:rPr>
              <a:t>ε</a:t>
            </a:r>
            <a:r>
              <a:rPr sz="2352"/>
              <a:t>(fiducial selection) = 0.70</a:t>
            </a:r>
            <a:endParaRPr sz="2352">
              <a:latin typeface="Symbol"/>
              <a:ea typeface="Symbol"/>
              <a:cs typeface="Symbol"/>
              <a:sym typeface="Symbol"/>
            </a:endParaRPr>
          </a:p>
          <a:p>
            <a:pPr marL="336042" lvl="0" indent="-336042" defTabSz="896111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52">
                <a:latin typeface="Symbol"/>
                <a:ea typeface="Symbol"/>
                <a:cs typeface="Symbol"/>
                <a:sym typeface="Symbol"/>
              </a:rPr>
              <a:t>ε</a:t>
            </a:r>
            <a:r>
              <a:rPr sz="2352"/>
              <a:t>(trig*DAQ) = 0.80</a:t>
            </a:r>
          </a:p>
          <a:p>
            <a:pPr marL="336042" lvl="0" indent="-336042" defTabSz="896111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52">
                <a:latin typeface="Symbol"/>
                <a:ea typeface="Symbol"/>
                <a:cs typeface="Symbol"/>
                <a:sym typeface="Symbol"/>
              </a:rPr>
              <a:t>ε</a:t>
            </a:r>
            <a:r>
              <a:rPr sz="2352"/>
              <a:t>(analysis) = 0.90</a:t>
            </a:r>
          </a:p>
          <a:p>
            <a:pPr marL="336042" lvl="0" indent="-336042" defTabSz="896111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52" b="1"/>
              <a:t>K*CDH2 pre-scale = 1/5</a:t>
            </a:r>
          </a:p>
        </p:txBody>
      </p:sp>
      <p:sp>
        <p:nvSpPr>
          <p:cNvPr id="380" name="Shape 380"/>
          <p:cNvSpPr/>
          <p:nvPr/>
        </p:nvSpPr>
        <p:spPr>
          <a:xfrm>
            <a:off x="5650988" y="4447561"/>
            <a:ext cx="3412565" cy="1416686"/>
          </a:xfrm>
          <a:prstGeom prst="rect">
            <a:avLst/>
          </a:prstGeom>
          <a:ln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2000" b="1">
                <a:solidFill>
                  <a:srgbClr val="0070C0"/>
                </a:solidFill>
              </a:rPr>
              <a:t>expected error:</a:t>
            </a:r>
          </a:p>
          <a:p>
            <a:pPr lvl="0"/>
            <a:r>
              <a:rPr sz="2000">
                <a:solidFill>
                  <a:srgbClr val="0070C0"/>
                </a:solidFill>
              </a:rPr>
              <a:t>K</a:t>
            </a:r>
            <a:r>
              <a:rPr sz="2000" baseline="30000">
                <a:solidFill>
                  <a:srgbClr val="0070C0"/>
                </a:solidFill>
              </a:rPr>
              <a:t>0</a:t>
            </a:r>
            <a:r>
              <a:rPr sz="2000" baseline="-25000">
                <a:solidFill>
                  <a:srgbClr val="0070C0"/>
                </a:solidFill>
              </a:rPr>
              <a:t>S</a:t>
            </a:r>
            <a:r>
              <a:rPr sz="2000">
                <a:solidFill>
                  <a:srgbClr val="0070C0"/>
                </a:solidFill>
              </a:rPr>
              <a:t> in CDS w/ NC acc. ~ 3400</a:t>
            </a:r>
          </a:p>
          <a:p>
            <a:pPr lvl="0"/>
            <a:r>
              <a:rPr sz="2000">
                <a:solidFill>
                  <a:srgbClr val="0070C0"/>
                </a:solidFill>
              </a:rPr>
              <a:t>K</a:t>
            </a:r>
            <a:r>
              <a:rPr sz="2000" baseline="30000">
                <a:solidFill>
                  <a:srgbClr val="0070C0"/>
                </a:solidFill>
              </a:rPr>
              <a:t>0</a:t>
            </a:r>
            <a:r>
              <a:rPr sz="2000" baseline="-25000">
                <a:solidFill>
                  <a:srgbClr val="0070C0"/>
                </a:solidFill>
              </a:rPr>
              <a:t>S</a:t>
            </a:r>
            <a:r>
              <a:rPr sz="2000">
                <a:solidFill>
                  <a:srgbClr val="0070C0"/>
                </a:solidFill>
              </a:rPr>
              <a:t> &amp; n detection ~ 800</a:t>
            </a:r>
          </a:p>
          <a:p>
            <a:pPr lvl="0"/>
            <a:r>
              <a:rPr sz="2000">
                <a:solidFill>
                  <a:srgbClr val="0070C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000">
                <a:solidFill>
                  <a:srgbClr val="0070C0"/>
                </a:solidFill>
              </a:rPr>
              <a:t>NC eff. ~ 0.23 +/- 0.007(stat.)</a:t>
            </a:r>
          </a:p>
        </p:txBody>
      </p:sp>
      <p:sp>
        <p:nvSpPr>
          <p:cNvPr id="381" name="Shape 381"/>
          <p:cNvSpPr/>
          <p:nvPr/>
        </p:nvSpPr>
        <p:spPr>
          <a:xfrm>
            <a:off x="4423559" y="4041068"/>
            <a:ext cx="19578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00B050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B050"/>
                </a:solidFill>
              </a:rPr>
              <a:t>[Run#49c condition]</a:t>
            </a:r>
          </a:p>
        </p:txBody>
      </p:sp>
      <p:sp>
        <p:nvSpPr>
          <p:cNvPr id="382" name="Shape 382"/>
          <p:cNvSpPr/>
          <p:nvPr/>
        </p:nvSpPr>
        <p:spPr>
          <a:xfrm>
            <a:off x="5652120" y="2564903"/>
            <a:ext cx="197747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00B050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B050"/>
                </a:solidFill>
              </a:rPr>
              <a:t>[past measurement]</a:t>
            </a:r>
          </a:p>
        </p:txBody>
      </p:sp>
      <p:sp>
        <p:nvSpPr>
          <p:cNvPr id="383" name="Shape 383"/>
          <p:cNvSpPr/>
          <p:nvPr/>
        </p:nvSpPr>
        <p:spPr>
          <a:xfrm>
            <a:off x="5292080" y="2924943"/>
            <a:ext cx="141077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00B050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B050"/>
                </a:solidFill>
              </a:rPr>
              <a:t>[Monte-Carlo]</a:t>
            </a:r>
          </a:p>
        </p:txBody>
      </p:sp>
      <p:sp>
        <p:nvSpPr>
          <p:cNvPr id="384" name="Shape 384"/>
          <p:cNvSpPr/>
          <p:nvPr/>
        </p:nvSpPr>
        <p:spPr>
          <a:xfrm>
            <a:off x="4175955" y="3429000"/>
            <a:ext cx="263461" cy="1680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0"/>
                </a:lnTo>
                <a:cubicBezTo>
                  <a:pt x="5965" y="0"/>
                  <a:pt x="10800" y="126"/>
                  <a:pt x="10800" y="282"/>
                </a:cubicBezTo>
                <a:lnTo>
                  <a:pt x="10800" y="10518"/>
                </a:lnTo>
                <a:cubicBezTo>
                  <a:pt x="10800" y="10674"/>
                  <a:pt x="15635" y="10800"/>
                  <a:pt x="21600" y="10800"/>
                </a:cubicBezTo>
                <a:cubicBezTo>
                  <a:pt x="15635" y="10800"/>
                  <a:pt x="10800" y="10926"/>
                  <a:pt x="10800" y="11082"/>
                </a:cubicBezTo>
                <a:lnTo>
                  <a:pt x="10800" y="21318"/>
                </a:lnTo>
                <a:cubicBezTo>
                  <a:pt x="10800" y="21474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B050"/>
            </a:solidFill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1180097" y="6021287"/>
            <a:ext cx="667348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600">
                <a:solidFill>
                  <a:srgbClr val="0070C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600" b="1">
                <a:solidFill>
                  <a:srgbClr val="0070C0"/>
                </a:solidFill>
              </a:rPr>
              <a:t>3.4x10</a:t>
            </a:r>
            <a:r>
              <a:rPr sz="3600" b="1" baseline="30000">
                <a:solidFill>
                  <a:srgbClr val="0070C0"/>
                </a:solidFill>
              </a:rPr>
              <a:t>3</a:t>
            </a:r>
            <a:r>
              <a:rPr sz="3600" b="1">
                <a:solidFill>
                  <a:srgbClr val="0070C0"/>
                </a:solidFill>
              </a:rPr>
              <a:t> per 4 days (w/o NC eff.)</a:t>
            </a:r>
          </a:p>
        </p:txBody>
      </p:sp>
      <p:sp>
        <p:nvSpPr>
          <p:cNvPr id="386" name="Shape 386"/>
          <p:cNvSpPr/>
          <p:nvPr/>
        </p:nvSpPr>
        <p:spPr>
          <a:xfrm>
            <a:off x="4031939" y="2195571"/>
            <a:ext cx="150509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00B050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B050"/>
                </a:solidFill>
              </a:rPr>
              <a:t>[run#49c * 0.8]</a:t>
            </a:r>
          </a:p>
        </p:txBody>
      </p:sp>
      <p:sp>
        <p:nvSpPr>
          <p:cNvPr id="387" name="Shape 387"/>
          <p:cNvSpPr/>
          <p:nvPr/>
        </p:nvSpPr>
        <p:spPr>
          <a:xfrm>
            <a:off x="3923927" y="5193196"/>
            <a:ext cx="164540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00B050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B050"/>
                </a:solidFill>
              </a:rPr>
              <a:t>[~ run#49c / 0.8]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37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390" name="image3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5748"/>
            <a:ext cx="9144002" cy="6852137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hape 391"/>
          <p:cNvSpPr/>
          <p:nvPr/>
        </p:nvSpPr>
        <p:spPr>
          <a:xfrm>
            <a:off x="6408203" y="3645024"/>
            <a:ext cx="2141301" cy="46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2400"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ε</a:t>
            </a:r>
            <a:r>
              <a:rPr sz="2400" b="1">
                <a:solidFill>
                  <a:srgbClr val="FF0000"/>
                </a:solidFill>
              </a:rPr>
              <a:t>(NC) = 23+/-4%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image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68" y="864095"/>
            <a:ext cx="9072241" cy="5949281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Shape 394"/>
          <p:cNvSpPr/>
          <p:nvPr/>
        </p:nvSpPr>
        <p:spPr>
          <a:xfrm>
            <a:off x="6300192" y="5085184"/>
            <a:ext cx="2556285" cy="1548173"/>
          </a:xfrm>
          <a:prstGeom prst="rect">
            <a:avLst/>
          </a:prstGeom>
          <a:ln w="63500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5760132" y="3203683"/>
            <a:ext cx="19578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00B050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B050"/>
                </a:solidFill>
              </a:rPr>
              <a:t>[Run#49c condition]</a:t>
            </a:r>
          </a:p>
        </p:txBody>
      </p:sp>
      <p:sp>
        <p:nvSpPr>
          <p:cNvPr id="396" name="Shape 396"/>
          <p:cNvSpPr/>
          <p:nvPr/>
        </p:nvSpPr>
        <p:spPr>
          <a:xfrm>
            <a:off x="5328084" y="2492896"/>
            <a:ext cx="263461" cy="176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0"/>
                </a:lnTo>
                <a:cubicBezTo>
                  <a:pt x="5965" y="0"/>
                  <a:pt x="10800" y="120"/>
                  <a:pt x="10800" y="269"/>
                </a:cubicBezTo>
                <a:lnTo>
                  <a:pt x="10800" y="10531"/>
                </a:lnTo>
                <a:cubicBezTo>
                  <a:pt x="10800" y="10680"/>
                  <a:pt x="15635" y="10800"/>
                  <a:pt x="21600" y="10800"/>
                </a:cubicBezTo>
                <a:cubicBezTo>
                  <a:pt x="15635" y="10800"/>
                  <a:pt x="10800" y="10920"/>
                  <a:pt x="10800" y="11069"/>
                </a:cubicBezTo>
                <a:lnTo>
                  <a:pt x="10800" y="21331"/>
                </a:lnTo>
                <a:cubicBezTo>
                  <a:pt x="10800" y="21480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B050"/>
            </a:solidFill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5031583" y="800708"/>
            <a:ext cx="370890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70C0"/>
                </a:solidFill>
              </a:rPr>
              <a:t>E31 status report, May, 2014</a:t>
            </a:r>
          </a:p>
        </p:txBody>
      </p:sp>
      <p:grpSp>
        <p:nvGrpSpPr>
          <p:cNvPr id="400" name="Group 400"/>
          <p:cNvGrpSpPr/>
          <p:nvPr/>
        </p:nvGrpSpPr>
        <p:grpSpPr>
          <a:xfrm>
            <a:off x="7020272" y="5193196"/>
            <a:ext cx="796514" cy="216025"/>
            <a:chOff x="0" y="0"/>
            <a:chExt cx="796513" cy="216023"/>
          </a:xfrm>
        </p:grpSpPr>
        <p:sp>
          <p:nvSpPr>
            <p:cNvPr id="398" name="Shape 398"/>
            <p:cNvSpPr/>
            <p:nvPr/>
          </p:nvSpPr>
          <p:spPr>
            <a:xfrm flipV="1">
              <a:off x="-1" y="0"/>
              <a:ext cx="796514" cy="21602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-1" y="0"/>
              <a:ext cx="796514" cy="21602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401" name="Shape 401"/>
          <p:cNvSpPr/>
          <p:nvPr/>
        </p:nvSpPr>
        <p:spPr>
          <a:xfrm>
            <a:off x="7812360" y="5121188"/>
            <a:ext cx="81695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>
                <a:effectLst/>
              </a:defRPr>
            </a:pPr>
            <a:r>
              <a:rPr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20 days</a:t>
            </a:r>
          </a:p>
        </p:txBody>
      </p:sp>
      <p:grpSp>
        <p:nvGrpSpPr>
          <p:cNvPr id="404" name="Group 404"/>
          <p:cNvGrpSpPr/>
          <p:nvPr/>
        </p:nvGrpSpPr>
        <p:grpSpPr>
          <a:xfrm>
            <a:off x="3959931" y="1287106"/>
            <a:ext cx="796514" cy="216025"/>
            <a:chOff x="0" y="0"/>
            <a:chExt cx="796513" cy="216023"/>
          </a:xfrm>
        </p:grpSpPr>
        <p:sp>
          <p:nvSpPr>
            <p:cNvPr id="402" name="Shape 402"/>
            <p:cNvSpPr/>
            <p:nvPr/>
          </p:nvSpPr>
          <p:spPr>
            <a:xfrm flipV="1">
              <a:off x="-1" y="0"/>
              <a:ext cx="796514" cy="21602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-1" y="0"/>
              <a:ext cx="796514" cy="21602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405" name="Shape 405"/>
          <p:cNvSpPr/>
          <p:nvPr/>
        </p:nvSpPr>
        <p:spPr>
          <a:xfrm>
            <a:off x="3059832" y="1232755"/>
            <a:ext cx="81092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1.1x10</a:t>
            </a:r>
            <a:r>
              <a:rPr b="1" baseline="300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406" name="Shape 406"/>
          <p:cNvSpPr/>
          <p:nvPr/>
        </p:nvSpPr>
        <p:spPr>
          <a:xfrm>
            <a:off x="2231739" y="5490519"/>
            <a:ext cx="263461" cy="1142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0"/>
                </a:lnTo>
                <a:cubicBezTo>
                  <a:pt x="5965" y="0"/>
                  <a:pt x="10800" y="186"/>
                  <a:pt x="10800" y="415"/>
                </a:cubicBezTo>
                <a:lnTo>
                  <a:pt x="10800" y="10385"/>
                </a:lnTo>
                <a:cubicBezTo>
                  <a:pt x="10800" y="10614"/>
                  <a:pt x="15635" y="10800"/>
                  <a:pt x="21600" y="10800"/>
                </a:cubicBezTo>
                <a:cubicBezTo>
                  <a:pt x="15635" y="10800"/>
                  <a:pt x="10800" y="10986"/>
                  <a:pt x="10800" y="11215"/>
                </a:cubicBezTo>
                <a:lnTo>
                  <a:pt x="10800" y="21185"/>
                </a:lnTo>
                <a:cubicBezTo>
                  <a:pt x="10800" y="21414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B050"/>
            </a:solidFill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2519771" y="5877271"/>
            <a:ext cx="117838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00B050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B050"/>
                </a:solidFill>
              </a:rPr>
              <a:t>[prediction]</a:t>
            </a:r>
          </a:p>
        </p:txBody>
      </p:sp>
      <p:sp>
        <p:nvSpPr>
          <p:cNvPr id="408" name="Shape 40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 b="1"/>
              <a:t>d(K</a:t>
            </a:r>
            <a:r>
              <a:rPr sz="4400" baseline="30000">
                <a:latin typeface="Symbol"/>
                <a:ea typeface="Symbol"/>
                <a:cs typeface="Symbol"/>
                <a:sym typeface="Symbol"/>
              </a:rPr>
              <a:t>−</a:t>
            </a:r>
            <a:r>
              <a:rPr sz="4400" b="1"/>
              <a:t>,n)</a:t>
            </a:r>
            <a:r>
              <a:rPr sz="4400"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sz="4400" b="1"/>
              <a:t>(1405) yield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/>
          </p:cNvSpPr>
          <p:nvPr>
            <p:ph type="title"/>
          </p:nvPr>
        </p:nvSpPr>
        <p:spPr>
          <a:xfrm>
            <a:off x="71500" y="274638"/>
            <a:ext cx="9000492" cy="1143001"/>
          </a:xfrm>
          <a:prstGeom prst="rect">
            <a:avLst/>
          </a:prstGeom>
        </p:spPr>
        <p:txBody>
          <a:bodyPr/>
          <a:lstStyle/>
          <a:p>
            <a:pPr lvl="0" defTabSz="859536">
              <a:defRPr sz="1800"/>
            </a:pPr>
            <a:r>
              <a:rPr sz="3384" b="1"/>
              <a:t>Typical Trigger Condition in 1GeV/c K</a:t>
            </a:r>
            <a:r>
              <a:rPr sz="3384" b="1" baseline="29872"/>
              <a:t>-</a:t>
            </a:r>
            <a:r>
              <a:rPr sz="3384" b="1"/>
              <a:t> + </a:t>
            </a:r>
            <a:r>
              <a:rPr sz="3384" b="1" baseline="29872"/>
              <a:t>3</a:t>
            </a:r>
            <a:r>
              <a:rPr sz="3384" b="1"/>
              <a:t>He</a:t>
            </a:r>
            <a:br>
              <a:rPr sz="3384" b="1"/>
            </a:br>
            <a:r>
              <a:rPr sz="3384" b="1"/>
              <a:t> @ Run#49c [24 kW (30 Tppp)]</a:t>
            </a:r>
          </a:p>
        </p:txBody>
      </p:sp>
      <p:sp>
        <p:nvSpPr>
          <p:cNvPr id="411" name="Shape 411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39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412" name="image3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72816"/>
            <a:ext cx="9149527" cy="3996445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Shape 413"/>
          <p:cNvSpPr/>
          <p:nvPr/>
        </p:nvSpPr>
        <p:spPr>
          <a:xfrm>
            <a:off x="2447763" y="5661247"/>
            <a:ext cx="647014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0070C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70C0"/>
                </a:solidFill>
              </a:rPr>
              <a:t>Doctor thesis, T. Hashimoto,  The University of Tokyo, 2014.3</a:t>
            </a:r>
          </a:p>
        </p:txBody>
      </p:sp>
      <p:sp>
        <p:nvSpPr>
          <p:cNvPr id="414" name="Shape 414"/>
          <p:cNvSpPr/>
          <p:nvPr/>
        </p:nvSpPr>
        <p:spPr>
          <a:xfrm>
            <a:off x="143507" y="3969060"/>
            <a:ext cx="7560842" cy="32403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78"/>
            <a:ext cx="9144000" cy="65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02" y="684075"/>
            <a:ext cx="5866096" cy="5661249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40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418" name="Shape 418"/>
          <p:cNvSpPr>
            <a:spLocks noGrp="1"/>
          </p:cNvSpPr>
          <p:nvPr>
            <p:ph type="title"/>
          </p:nvPr>
        </p:nvSpPr>
        <p:spPr>
          <a:xfrm>
            <a:off x="71499" y="78655"/>
            <a:ext cx="5525617" cy="758057"/>
          </a:xfrm>
          <a:prstGeom prst="rect">
            <a:avLst/>
          </a:prstGeom>
          <a:ln w="9525">
            <a:solidFill/>
            <a:bevel/>
          </a:ln>
        </p:spPr>
        <p:txBody>
          <a:bodyPr lIns="0" tIns="0" rIns="0" bIns="0"/>
          <a:lstStyle>
            <a:lvl1pPr>
              <a:defRPr sz="3900" b="1"/>
            </a:lvl1pPr>
          </a:lstStyle>
          <a:p>
            <a:pPr lvl="0">
              <a:defRPr sz="1800" b="0"/>
            </a:pPr>
            <a:r>
              <a:rPr sz="3900" b="1"/>
              <a:t>Semi-Inclusive Spectrum</a:t>
            </a:r>
          </a:p>
        </p:txBody>
      </p:sp>
      <p:sp>
        <p:nvSpPr>
          <p:cNvPr id="419" name="Shape 419"/>
          <p:cNvSpPr/>
          <p:nvPr/>
        </p:nvSpPr>
        <p:spPr>
          <a:xfrm>
            <a:off x="5778489" y="2364146"/>
            <a:ext cx="3326320" cy="1346792"/>
          </a:xfrm>
          <a:prstGeom prst="rect">
            <a:avLst/>
          </a:prstGeom>
          <a:ln w="25400">
            <a:solidFill>
              <a:srgbClr val="00206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2400" b="1" u="sng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Quasi Elastic</a:t>
            </a:r>
          </a:p>
          <a:p>
            <a:pPr lvl="0"/>
            <a:r>
              <a:rPr sz="2400"/>
              <a:t>K</a:t>
            </a:r>
            <a:r>
              <a:rPr sz="2400" baseline="30000"/>
              <a:t>-</a:t>
            </a:r>
            <a:r>
              <a:rPr sz="2400"/>
              <a:t> + </a:t>
            </a:r>
            <a:r>
              <a:rPr sz="2400" baseline="30000"/>
              <a:t>3</a:t>
            </a:r>
            <a:r>
              <a:rPr sz="2400"/>
              <a:t>He </a:t>
            </a:r>
            <a:r>
              <a:rPr sz="24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400"/>
              <a:t>K</a:t>
            </a:r>
            <a:r>
              <a:rPr sz="2400" baseline="30000"/>
              <a:t>-</a:t>
            </a:r>
            <a:r>
              <a:rPr sz="2400"/>
              <a:t> + </a:t>
            </a:r>
            <a:r>
              <a:rPr sz="2400" b="1">
                <a:solidFill>
                  <a:srgbClr val="FF0000"/>
                </a:solidFill>
              </a:rPr>
              <a:t>n</a:t>
            </a:r>
            <a:r>
              <a:rPr sz="2400"/>
              <a:t> + p</a:t>
            </a:r>
            <a:r>
              <a:rPr sz="2400" baseline="-25000"/>
              <a:t>s</a:t>
            </a:r>
            <a:r>
              <a:rPr sz="2400"/>
              <a:t> + p</a:t>
            </a:r>
            <a:r>
              <a:rPr sz="2400" baseline="-25000"/>
              <a:t>s</a:t>
            </a:r>
          </a:p>
          <a:p>
            <a:pPr lvl="0"/>
            <a:r>
              <a:rPr sz="2400" b="1">
                <a:solidFill>
                  <a:srgbClr val="0070C0"/>
                </a:solidFill>
              </a:rPr>
              <a:t>d</a:t>
            </a:r>
            <a:r>
              <a:rPr sz="2400">
                <a:solidFill>
                  <a:srgbClr val="0070C0"/>
                </a:solidFill>
                <a:latin typeface="Symbol"/>
                <a:ea typeface="Symbol"/>
                <a:cs typeface="Symbol"/>
                <a:sym typeface="Symbol"/>
              </a:rPr>
              <a:t>σ</a:t>
            </a:r>
            <a:r>
              <a:rPr sz="2400" b="1">
                <a:solidFill>
                  <a:srgbClr val="0070C0"/>
                </a:solidFill>
              </a:rPr>
              <a:t>/d</a:t>
            </a:r>
            <a:r>
              <a:rPr sz="2400">
                <a:solidFill>
                  <a:srgbClr val="0070C0"/>
                </a:solidFill>
                <a:latin typeface="Symbol"/>
                <a:ea typeface="Symbol"/>
                <a:cs typeface="Symbol"/>
                <a:sym typeface="Symbol"/>
              </a:rPr>
              <a:t>Ω</a:t>
            </a:r>
            <a:r>
              <a:rPr sz="2400" baseline="-25000">
                <a:solidFill>
                  <a:srgbClr val="0070C0"/>
                </a:solidFill>
                <a:latin typeface="Symbol"/>
                <a:ea typeface="Symbol"/>
                <a:cs typeface="Symbol"/>
                <a:sym typeface="Symbol"/>
              </a:rPr>
              <a:t>θ</a:t>
            </a:r>
            <a:r>
              <a:rPr sz="2400" b="1" baseline="-25000">
                <a:solidFill>
                  <a:srgbClr val="0070C0"/>
                </a:solidFill>
              </a:rPr>
              <a:t>=0deg</a:t>
            </a:r>
            <a:r>
              <a:rPr sz="2400" b="1">
                <a:solidFill>
                  <a:srgbClr val="0070C0"/>
                </a:solidFill>
              </a:rPr>
              <a:t> ~ 6mb/sr</a:t>
            </a:r>
          </a:p>
        </p:txBody>
      </p:sp>
      <p:sp>
        <p:nvSpPr>
          <p:cNvPr id="420" name="Shape 420"/>
          <p:cNvSpPr/>
          <p:nvPr/>
        </p:nvSpPr>
        <p:spPr>
          <a:xfrm>
            <a:off x="5904148" y="4127591"/>
            <a:ext cx="2986098" cy="1724320"/>
          </a:xfrm>
          <a:prstGeom prst="rect">
            <a:avLst/>
          </a:prstGeom>
          <a:ln w="25400">
            <a:solidFill>
              <a:srgbClr val="00206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2400"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Charge-Exchange</a:t>
            </a:r>
          </a:p>
          <a:p>
            <a:pPr lvl="0"/>
            <a:r>
              <a:rPr sz="2400" dirty="0"/>
              <a:t>K</a:t>
            </a:r>
            <a:r>
              <a:rPr sz="2400" baseline="30000" dirty="0"/>
              <a:t>-</a:t>
            </a:r>
            <a:r>
              <a:rPr sz="2400" dirty="0"/>
              <a:t> + </a:t>
            </a:r>
            <a:r>
              <a:rPr sz="2400" baseline="30000" dirty="0"/>
              <a:t>3</a:t>
            </a:r>
            <a:r>
              <a:rPr sz="2400" dirty="0"/>
              <a:t>He </a:t>
            </a:r>
            <a:r>
              <a:rPr sz="2400" dirty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400" dirty="0"/>
              <a:t>K</a:t>
            </a:r>
            <a:r>
              <a:rPr sz="2400" baseline="30000" dirty="0"/>
              <a:t>0</a:t>
            </a:r>
            <a:r>
              <a:rPr sz="2400" dirty="0"/>
              <a:t> + </a:t>
            </a:r>
            <a:r>
              <a:rPr sz="2400" b="1" dirty="0">
                <a:solidFill>
                  <a:srgbClr val="FF0000"/>
                </a:solidFill>
              </a:rPr>
              <a:t>n</a:t>
            </a:r>
            <a:r>
              <a:rPr sz="2400" dirty="0"/>
              <a:t> + d</a:t>
            </a:r>
            <a:r>
              <a:rPr sz="2400" baseline="-25000" dirty="0"/>
              <a:t>s</a:t>
            </a:r>
          </a:p>
          <a:p>
            <a:pPr lvl="0"/>
            <a:r>
              <a:rPr sz="2400" dirty="0"/>
              <a:t>          K</a:t>
            </a:r>
            <a:r>
              <a:rPr sz="2400" baseline="30000" dirty="0"/>
              <a:t>0</a:t>
            </a:r>
            <a:r>
              <a:rPr sz="2400" dirty="0">
                <a:latin typeface="Wingdings"/>
                <a:ea typeface="Wingdings"/>
                <a:cs typeface="Wingdings"/>
                <a:sym typeface="Wingdings"/>
              </a:rPr>
              <a:t>  </a:t>
            </a:r>
            <a:r>
              <a:rPr sz="2400" dirty="0">
                <a:latin typeface="Symbol"/>
                <a:ea typeface="Symbol"/>
                <a:cs typeface="Symbol"/>
                <a:sym typeface="Symbol"/>
              </a:rPr>
              <a:t>π</a:t>
            </a:r>
            <a:r>
              <a:rPr sz="2400" baseline="30000" dirty="0"/>
              <a:t>+</a:t>
            </a:r>
            <a:r>
              <a:rPr sz="2400" dirty="0"/>
              <a:t> + </a:t>
            </a:r>
            <a:r>
              <a:rPr sz="2400" dirty="0">
                <a:latin typeface="Symbol"/>
                <a:ea typeface="Symbol"/>
                <a:cs typeface="Symbol"/>
                <a:sym typeface="Symbol"/>
              </a:rPr>
              <a:t>π</a:t>
            </a:r>
            <a:r>
              <a:rPr sz="2400" baseline="30000" dirty="0"/>
              <a:t>-</a:t>
            </a:r>
          </a:p>
          <a:p>
            <a:pPr lvl="0"/>
            <a:r>
              <a:rPr sz="2400" b="1" dirty="0" err="1">
                <a:solidFill>
                  <a:srgbClr val="0070C0"/>
                </a:solidFill>
              </a:rPr>
              <a:t>d</a:t>
            </a:r>
            <a:r>
              <a:rPr sz="2400" dirty="0" err="1">
                <a:solidFill>
                  <a:srgbClr val="0070C0"/>
                </a:solidFill>
                <a:latin typeface="Symbol"/>
                <a:ea typeface="Symbol"/>
                <a:cs typeface="Symbol"/>
                <a:sym typeface="Symbol"/>
              </a:rPr>
              <a:t>σ</a:t>
            </a:r>
            <a:r>
              <a:rPr sz="2400" b="1" dirty="0">
                <a:solidFill>
                  <a:srgbClr val="0070C0"/>
                </a:solidFill>
              </a:rPr>
              <a:t>/</a:t>
            </a:r>
            <a:r>
              <a:rPr sz="2400" b="1" dirty="0" err="1">
                <a:solidFill>
                  <a:srgbClr val="0070C0"/>
                </a:solidFill>
              </a:rPr>
              <a:t>d</a:t>
            </a:r>
            <a:r>
              <a:rPr sz="2400" dirty="0" err="1">
                <a:solidFill>
                  <a:srgbClr val="0070C0"/>
                </a:solidFill>
                <a:latin typeface="Symbol"/>
                <a:ea typeface="Symbol"/>
                <a:cs typeface="Symbol"/>
                <a:sym typeface="Symbol"/>
              </a:rPr>
              <a:t>Ω</a:t>
            </a:r>
            <a:r>
              <a:rPr sz="2400" baseline="-25000" dirty="0" err="1">
                <a:solidFill>
                  <a:srgbClr val="0070C0"/>
                </a:solidFill>
                <a:latin typeface="Symbol"/>
                <a:ea typeface="Symbol"/>
                <a:cs typeface="Symbol"/>
                <a:sym typeface="Symbol"/>
              </a:rPr>
              <a:t>θ</a:t>
            </a:r>
            <a:r>
              <a:rPr sz="2400" b="1" baseline="-25000" dirty="0">
                <a:solidFill>
                  <a:srgbClr val="0070C0"/>
                </a:solidFill>
              </a:rPr>
              <a:t>=0deg</a:t>
            </a:r>
            <a:r>
              <a:rPr sz="2400" b="1" dirty="0">
                <a:solidFill>
                  <a:srgbClr val="0070C0"/>
                </a:solidFill>
              </a:rPr>
              <a:t> ~ 11mb/</a:t>
            </a:r>
            <a:r>
              <a:rPr sz="2400" b="1" dirty="0" err="1">
                <a:solidFill>
                  <a:srgbClr val="0070C0"/>
                </a:solidFill>
              </a:rPr>
              <a:t>sr</a:t>
            </a:r>
            <a:endParaRPr sz="2400" b="1" dirty="0">
              <a:solidFill>
                <a:srgbClr val="0070C0"/>
              </a:solidFill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7012395" y="3623536"/>
            <a:ext cx="57041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and</a:t>
            </a:r>
          </a:p>
        </p:txBody>
      </p:sp>
      <p:sp>
        <p:nvSpPr>
          <p:cNvPr id="422" name="Shape 422"/>
          <p:cNvSpPr/>
          <p:nvPr/>
        </p:nvSpPr>
        <p:spPr>
          <a:xfrm>
            <a:off x="346580" y="6345323"/>
            <a:ext cx="835170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/>
            </a:lvl1pPr>
          </a:lstStyle>
          <a:p>
            <a:pPr lvl="0">
              <a:defRPr sz="1800" b="0"/>
            </a:pPr>
            <a:r>
              <a:rPr sz="2800" b="1"/>
              <a:t>The tail structure is not due to “the detector resolution”</a:t>
            </a:r>
          </a:p>
        </p:txBody>
      </p:sp>
      <p:sp>
        <p:nvSpPr>
          <p:cNvPr id="423" name="Shape 423"/>
          <p:cNvSpPr/>
          <p:nvPr/>
        </p:nvSpPr>
        <p:spPr>
          <a:xfrm flipV="1">
            <a:off x="2447763" y="5589239"/>
            <a:ext cx="612069" cy="756085"/>
          </a:xfrm>
          <a:prstGeom prst="line">
            <a:avLst/>
          </a:prstGeom>
          <a:ln w="63500">
            <a:solidFill>
              <a:srgbClr val="4A7EB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24" name="Shape 424"/>
          <p:cNvSpPr/>
          <p:nvPr/>
        </p:nvSpPr>
        <p:spPr>
          <a:xfrm flipH="1">
            <a:off x="3383868" y="2964310"/>
            <a:ext cx="2394623" cy="659226"/>
          </a:xfrm>
          <a:prstGeom prst="line">
            <a:avLst/>
          </a:prstGeom>
          <a:ln w="63500">
            <a:solidFill>
              <a:srgbClr val="4A7EB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 flipH="1" flipV="1">
            <a:off x="3383868" y="3854367"/>
            <a:ext cx="2520281" cy="1058056"/>
          </a:xfrm>
          <a:prstGeom prst="line">
            <a:avLst/>
          </a:prstGeom>
          <a:ln w="63500">
            <a:solidFill>
              <a:srgbClr val="4A7EB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 flipV="1">
            <a:off x="467543" y="4005064"/>
            <a:ext cx="1" cy="468053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427" name="image6.png"/>
          <p:cNvPicPr/>
          <p:nvPr/>
        </p:nvPicPr>
        <p:blipFill>
          <a:blip r:embed="rId3">
            <a:extLst/>
          </a:blip>
          <a:srcRect l="2137"/>
          <a:stretch>
            <a:fillRect/>
          </a:stretch>
        </p:blipFill>
        <p:spPr>
          <a:xfrm>
            <a:off x="5720381" y="76110"/>
            <a:ext cx="3384377" cy="1736543"/>
          </a:xfrm>
          <a:prstGeom prst="rect">
            <a:avLst/>
          </a:prstGeom>
          <a:ln>
            <a:solidFill>
              <a:srgbClr val="0070C0"/>
            </a:solidFill>
            <a:miter/>
          </a:ln>
        </p:spPr>
      </p:pic>
      <p:sp>
        <p:nvSpPr>
          <p:cNvPr id="428" name="Shape 428"/>
          <p:cNvSpPr/>
          <p:nvPr/>
        </p:nvSpPr>
        <p:spPr>
          <a:xfrm flipH="1" flipV="1">
            <a:off x="2159732" y="3854367"/>
            <a:ext cx="4428492" cy="1266822"/>
          </a:xfrm>
          <a:prstGeom prst="line">
            <a:avLst/>
          </a:prstGeom>
          <a:ln w="63500">
            <a:solidFill>
              <a:srgbClr val="4A7EBB"/>
            </a:solidFill>
            <a:prstDash val="sysDot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sakuma\Desktop\dalitz_Lp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659"/>
            <a:ext cx="6434667" cy="52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6427604" y="5289011"/>
            <a:ext cx="2356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 </a:t>
            </a:r>
            <a:r>
              <a:rPr kumimoji="1" lang="en-US" altLang="ja-JP" sz="2400" b="1" dirty="0" smtClean="0"/>
              <a:t>K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pp form.: </a:t>
            </a:r>
          </a:p>
          <a:p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He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(K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pp)</a:t>
            </a:r>
            <a:r>
              <a:rPr kumimoji="1" lang="en-US" altLang="ja-JP" sz="2400" b="1" dirty="0" smtClean="0">
                <a:sym typeface="Wingdings" panose="05000000000000000000" pitchFamily="2" charset="2"/>
              </a:rPr>
              <a:t>n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,</a:t>
            </a:r>
          </a:p>
          <a:p>
            <a:r>
              <a:rPr lang="en-US" altLang="ja-JP" sz="2400" dirty="0">
                <a:sym typeface="Wingdings" panose="05000000000000000000" pitchFamily="2" charset="2"/>
              </a:rPr>
              <a:t>	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K</a:t>
            </a:r>
            <a:r>
              <a:rPr lang="en-US" altLang="ja-JP" sz="2400" baseline="30000" dirty="0" err="1" smtClean="0">
                <a:sym typeface="Wingdings" panose="05000000000000000000" pitchFamily="2" charset="2"/>
              </a:rPr>
              <a:t>-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pp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41294" y="1157843"/>
            <a:ext cx="2307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 </a:t>
            </a:r>
            <a:r>
              <a:rPr kumimoji="1" lang="en-US" altLang="ja-JP" sz="2400" b="1" dirty="0" smtClean="0"/>
              <a:t>2NA: </a:t>
            </a:r>
          </a:p>
          <a:p>
            <a:r>
              <a:rPr kumimoji="1" lang="en-US" altLang="ja-JP" sz="2400" dirty="0" smtClean="0"/>
              <a:t>e.g. K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He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kumimoji="1" lang="en-US" altLang="ja-JP" sz="2400" b="1" dirty="0" smtClean="0">
                <a:sym typeface="Wingdings" panose="05000000000000000000" pitchFamily="2" charset="2"/>
              </a:rPr>
              <a:t>n</a:t>
            </a:r>
            <a:r>
              <a:rPr kumimoji="1" lang="en-US" altLang="ja-JP" sz="2400" b="1" baseline="-25000" dirty="0" smtClean="0">
                <a:sym typeface="Wingdings" panose="05000000000000000000" pitchFamily="2" charset="2"/>
              </a:rPr>
              <a:t>s</a:t>
            </a:r>
            <a:endParaRPr kumimoji="1" lang="ja-JP" altLang="en-US" sz="2400" b="1" baseline="-25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2008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err="1" smtClean="0"/>
              <a:t>Dalitz</a:t>
            </a:r>
            <a:r>
              <a:rPr kumimoji="1" lang="en-US" altLang="ja-JP" b="1" dirty="0" smtClean="0"/>
              <a:t> plot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90051-ACA3-4512-A516-A4E6FE87985B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 rot="16200000">
            <a:off x="3616629" y="5284472"/>
            <a:ext cx="398574" cy="720080"/>
          </a:xfrm>
          <a:prstGeom prst="ellipse">
            <a:avLst/>
          </a:prstGeom>
          <a:noFill/>
          <a:ln w="508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 rot="12360000">
            <a:off x="4030555" y="3605677"/>
            <a:ext cx="398574" cy="2221112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 rot="5400000">
            <a:off x="3403437" y="2542805"/>
            <a:ext cx="398574" cy="1877871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2587698" y="3501008"/>
            <a:ext cx="2030051" cy="441157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 rot="16200000">
            <a:off x="6496949" y="1015906"/>
            <a:ext cx="398574" cy="720080"/>
          </a:xfrm>
          <a:prstGeom prst="ellipse">
            <a:avLst/>
          </a:prstGeom>
          <a:noFill/>
          <a:ln w="508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82594" y="2060848"/>
            <a:ext cx="2545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 </a:t>
            </a:r>
            <a:r>
              <a:rPr kumimoji="1" lang="en-US" altLang="ja-JP" sz="2400" b="1" dirty="0" smtClean="0"/>
              <a:t>2NA+2step: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e.g. K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He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24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n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s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,</a:t>
            </a:r>
          </a:p>
          <a:p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	   S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sz="2400" dirty="0" smtClean="0">
                <a:sym typeface="Wingdings" panose="05000000000000000000" pitchFamily="2" charset="2"/>
              </a:rPr>
              <a:t>n</a:t>
            </a:r>
            <a:r>
              <a:rPr lang="en-US" altLang="ja-JP" sz="2400" baseline="-25000" dirty="0" smtClean="0">
                <a:sym typeface="Wingdings" panose="05000000000000000000" pitchFamily="2" charset="2"/>
              </a:rPr>
              <a:t>s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="1" dirty="0" smtClean="0">
                <a:sym typeface="Wingdings" panose="05000000000000000000" pitchFamily="2" charset="2"/>
              </a:rPr>
              <a:t>n</a:t>
            </a:r>
            <a:endParaRPr kumimoji="1" lang="ja-JP" altLang="en-US" sz="2400" b="1" dirty="0"/>
          </a:p>
        </p:txBody>
      </p:sp>
      <p:sp>
        <p:nvSpPr>
          <p:cNvPr id="16" name="円/楕円 15"/>
          <p:cNvSpPr/>
          <p:nvPr/>
        </p:nvSpPr>
        <p:spPr>
          <a:xfrm rot="16200000">
            <a:off x="6496949" y="1952010"/>
            <a:ext cx="398574" cy="72008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84070" y="4136883"/>
            <a:ext cx="2544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 </a:t>
            </a:r>
            <a:r>
              <a:rPr kumimoji="1" lang="en-US" altLang="ja-JP" sz="2400" b="1" dirty="0" smtClean="0"/>
              <a:t>2NA+2step: </a:t>
            </a:r>
          </a:p>
          <a:p>
            <a:r>
              <a:rPr kumimoji="1" lang="en-US" altLang="ja-JP" sz="2400" dirty="0" smtClean="0"/>
              <a:t>e.g. K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He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24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b="1" dirty="0" smtClean="0">
                <a:sym typeface="Wingdings" panose="05000000000000000000" pitchFamily="2" charset="2"/>
              </a:rPr>
              <a:t>n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p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s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,</a:t>
            </a:r>
          </a:p>
          <a:p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	   S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sz="2400" dirty="0" smtClean="0">
                <a:sym typeface="Wingdings" panose="05000000000000000000" pitchFamily="2" charset="2"/>
              </a:rPr>
              <a:t>p</a:t>
            </a:r>
            <a:r>
              <a:rPr lang="en-US" altLang="ja-JP" sz="2400" baseline="-25000" dirty="0" smtClean="0">
                <a:sym typeface="Wingdings" panose="05000000000000000000" pitchFamily="2" charset="2"/>
              </a:rPr>
              <a:t>s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 rot="16200000">
            <a:off x="6496949" y="4028045"/>
            <a:ext cx="398574" cy="72008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6372200" y="5301208"/>
            <a:ext cx="741576" cy="441157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8588644">
            <a:off x="2914798" y="3553677"/>
            <a:ext cx="398574" cy="2408757"/>
          </a:xfrm>
          <a:prstGeom prst="ellipse">
            <a:avLst/>
          </a:prstGeom>
          <a:noFill/>
          <a:ln w="508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82594" y="3104964"/>
            <a:ext cx="2441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 </a:t>
            </a:r>
            <a:r>
              <a:rPr kumimoji="1" lang="en-US" altLang="ja-JP" sz="2400" b="1" dirty="0" smtClean="0"/>
              <a:t>2NA+2step: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e.g. K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He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pn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s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,</a:t>
            </a:r>
          </a:p>
          <a:p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	  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pn</a:t>
            </a:r>
            <a:r>
              <a:rPr lang="en-US" altLang="ja-JP" sz="2400" baseline="-25000" dirty="0" err="1" smtClean="0">
                <a:sym typeface="Wingdings" panose="05000000000000000000" pitchFamily="2" charset="2"/>
              </a:rPr>
              <a:t>s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</a:t>
            </a:r>
            <a:r>
              <a:rPr lang="en-US" altLang="ja-JP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en-US" altLang="ja-JP" sz="2400" b="1" dirty="0" err="1" smtClean="0">
                <a:sym typeface="Wingdings" panose="05000000000000000000" pitchFamily="2" charset="2"/>
              </a:rPr>
              <a:t>n</a:t>
            </a:r>
            <a:endParaRPr kumimoji="1" lang="ja-JP" altLang="en-US" sz="2400" b="1" dirty="0"/>
          </a:p>
        </p:txBody>
      </p:sp>
      <p:sp>
        <p:nvSpPr>
          <p:cNvPr id="24" name="円/楕円 23"/>
          <p:cNvSpPr/>
          <p:nvPr/>
        </p:nvSpPr>
        <p:spPr>
          <a:xfrm rot="16200000">
            <a:off x="6496949" y="2996126"/>
            <a:ext cx="398574" cy="720080"/>
          </a:xfrm>
          <a:prstGeom prst="ellipse">
            <a:avLst/>
          </a:prstGeom>
          <a:noFill/>
          <a:ln w="508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1079612" y="1808820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857039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3" y="3090773"/>
            <a:ext cx="4463988" cy="376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7" y="80628"/>
            <a:ext cx="5112568" cy="72008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K-induced vs </a:t>
            </a:r>
            <a:r>
              <a:rPr lang="en-US" altLang="ja-JP" b="1" dirty="0" smtClean="0">
                <a:latin typeface="Symbol" panose="05050102010706020507" pitchFamily="18" charset="2"/>
              </a:rPr>
              <a:t>p</a:t>
            </a:r>
            <a:r>
              <a:rPr lang="en-US" altLang="ja-JP" b="1" dirty="0" smtClean="0"/>
              <a:t>-induced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90051-ACA3-4512-A516-A4E6FE87985B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48064" y="80628"/>
            <a:ext cx="3506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[1] D. </a:t>
            </a:r>
            <a:r>
              <a:rPr lang="en-US" altLang="ja-JP" sz="1400" dirty="0" err="1" smtClean="0"/>
              <a:t>Gotta</a:t>
            </a:r>
            <a:r>
              <a:rPr lang="en-US" altLang="ja-JP" sz="1400" dirty="0" smtClean="0"/>
              <a:t>, et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al., PRC51. 496 (1995)</a:t>
            </a:r>
          </a:p>
          <a:p>
            <a:r>
              <a:rPr kumimoji="1" lang="en-US" altLang="ja-JP" sz="1400" dirty="0" smtClean="0"/>
              <a:t>[2] P. Weber  et al., NPA501 765 (1989)</a:t>
            </a:r>
          </a:p>
          <a:p>
            <a:r>
              <a:rPr kumimoji="1" lang="en-US" altLang="ja-JP" sz="1400" dirty="0" smtClean="0"/>
              <a:t>[3] G. </a:t>
            </a:r>
            <a:r>
              <a:rPr kumimoji="1" lang="en-US" altLang="ja-JP" sz="1400" dirty="0" err="1" smtClean="0"/>
              <a:t>Backenstoss</a:t>
            </a:r>
            <a:r>
              <a:rPr kumimoji="1" lang="en-US" altLang="ja-JP" sz="1400" dirty="0" smtClean="0"/>
              <a:t> et al., </a:t>
            </a:r>
            <a:r>
              <a:rPr lang="en-US" altLang="ja-JP" sz="1400" dirty="0" smtClean="0"/>
              <a:t>PRL55. </a:t>
            </a:r>
            <a:r>
              <a:rPr lang="en-US" altLang="ja-JP" sz="1400" dirty="0"/>
              <a:t>2782 </a:t>
            </a:r>
            <a:r>
              <a:rPr lang="en-US" altLang="ja-JP" sz="1400" dirty="0" smtClean="0"/>
              <a:t>(1985)</a:t>
            </a:r>
          </a:p>
        </p:txBody>
      </p:sp>
      <p:pic>
        <p:nvPicPr>
          <p:cNvPr id="28" name="Picture 2" descr="C:\Users\sakuma\Desktop\dalitz_Lp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" y="3111489"/>
            <a:ext cx="4566886" cy="37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51620" y="728700"/>
            <a:ext cx="7056277" cy="2556284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sz="2400" dirty="0" smtClean="0"/>
              <a:t> stopped [1]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2nucleon absorption  &amp;FSI (50%/</a:t>
            </a:r>
            <a:r>
              <a:rPr lang="en-US" altLang="ja-JP" sz="1800" dirty="0" smtClean="0">
                <a:solidFill>
                  <a:schemeClr val="tx1"/>
                </a:solidFill>
                <a:latin typeface="Symbol" panose="05050102010706020507" pitchFamily="18" charset="2"/>
              </a:rPr>
              <a:t>p </a:t>
            </a:r>
            <a:r>
              <a:rPr lang="en-US" altLang="ja-JP" sz="1800" baseline="-25000" dirty="0" smtClean="0">
                <a:solidFill>
                  <a:schemeClr val="tx1"/>
                </a:solidFill>
              </a:rPr>
              <a:t>stopped</a:t>
            </a:r>
            <a:r>
              <a:rPr lang="en-US" altLang="ja-JP" sz="1800" dirty="0">
                <a:solidFill>
                  <a:schemeClr val="tx1"/>
                </a:solidFill>
              </a:rPr>
              <a:t>) </a:t>
            </a:r>
            <a:r>
              <a:rPr lang="en-US" altLang="ja-JP" sz="1800" dirty="0" smtClean="0">
                <a:solidFill>
                  <a:schemeClr val="tx1"/>
                </a:solidFill>
              </a:rPr>
              <a:t>are  clearly  </a:t>
            </a:r>
            <a:r>
              <a:rPr lang="en-US" altLang="ja-JP" sz="1800" dirty="0">
                <a:solidFill>
                  <a:schemeClr val="tx1"/>
                </a:solidFill>
              </a:rPr>
              <a:t>seen</a:t>
            </a:r>
            <a:endParaRPr lang="en-US" altLang="ja-JP" sz="1800" dirty="0" smtClean="0">
              <a:solidFill>
                <a:schemeClr val="tx1"/>
              </a:solidFill>
            </a:endParaRPr>
          </a:p>
          <a:p>
            <a:pPr lvl="1"/>
            <a:r>
              <a:rPr kumimoji="1" lang="en-US" altLang="ja-JP" sz="1800" dirty="0" smtClean="0">
                <a:solidFill>
                  <a:schemeClr val="tx1"/>
                </a:solidFill>
              </a:rPr>
              <a:t>3nucleon absorption &lt;3% /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Symbol" panose="05050102010706020507" pitchFamily="18" charset="2"/>
              </a:rPr>
              <a:t>p </a:t>
            </a:r>
            <a:r>
              <a:rPr kumimoji="1" lang="en-US" altLang="ja-JP" sz="1800" baseline="-25000" dirty="0" smtClean="0">
                <a:solidFill>
                  <a:schemeClr val="tx1"/>
                </a:solidFill>
              </a:rPr>
              <a:t>stopped</a:t>
            </a:r>
            <a:endParaRPr kumimoji="1" lang="en-US" altLang="ja-JP" sz="2000" baseline="-250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p</a:t>
            </a:r>
            <a:r>
              <a:rPr lang="en-US" altLang="ja-JP" sz="2400" baseline="30000" dirty="0" smtClean="0">
                <a:latin typeface="Symbol" panose="05050102010706020507" pitchFamily="18" charset="2"/>
              </a:rPr>
              <a:t>-</a:t>
            </a:r>
            <a:r>
              <a:rPr lang="en-US" altLang="ja-JP" sz="2400" dirty="0" smtClean="0"/>
              <a:t> in-flight [2],[3]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2nucleon absorption 0.85 </a:t>
            </a:r>
            <a:r>
              <a:rPr lang="en-US" altLang="ja-JP" sz="1800" dirty="0">
                <a:solidFill>
                  <a:schemeClr val="tx1"/>
                </a:solidFill>
              </a:rPr>
              <a:t>± </a:t>
            </a:r>
            <a:r>
              <a:rPr lang="en-US" altLang="ja-JP" sz="1800" dirty="0" smtClean="0">
                <a:solidFill>
                  <a:schemeClr val="tx1"/>
                </a:solidFill>
              </a:rPr>
              <a:t>0.17mb (266 </a:t>
            </a:r>
            <a:r>
              <a:rPr lang="en-US" altLang="ja-JP" sz="1800" dirty="0">
                <a:solidFill>
                  <a:schemeClr val="tx1"/>
                </a:solidFill>
              </a:rPr>
              <a:t>M</a:t>
            </a:r>
            <a:r>
              <a:rPr lang="en-US" altLang="ja-JP" sz="1800" dirty="0" smtClean="0">
                <a:solidFill>
                  <a:schemeClr val="tx1"/>
                </a:solidFill>
              </a:rPr>
              <a:t>eV/c)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3nucleon absorption 3.7 </a:t>
            </a:r>
            <a:r>
              <a:rPr lang="en-US" altLang="ja-JP" sz="1800" dirty="0">
                <a:solidFill>
                  <a:schemeClr val="tx1"/>
                </a:solidFill>
              </a:rPr>
              <a:t>± </a:t>
            </a:r>
            <a:r>
              <a:rPr lang="en-US" altLang="ja-JP" sz="1800" dirty="0" smtClean="0">
                <a:solidFill>
                  <a:schemeClr val="tx1"/>
                </a:solidFill>
              </a:rPr>
              <a:t>0.6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mb</a:t>
            </a:r>
            <a:r>
              <a:rPr lang="en-US" altLang="ja-JP" sz="1800" dirty="0" smtClean="0">
                <a:solidFill>
                  <a:schemeClr val="tx1"/>
                </a:solidFill>
              </a:rPr>
              <a:t>(220 MeV/c)</a:t>
            </a:r>
          </a:p>
          <a:p>
            <a:pPr lvl="1"/>
            <a:r>
              <a:rPr lang="en-US" altLang="ja-JP" sz="1800" dirty="0" smtClean="0"/>
              <a:t>3</a:t>
            </a:r>
            <a:r>
              <a:rPr lang="en-US" altLang="ja-JP" sz="1800" dirty="0" smtClean="0">
                <a:solidFill>
                  <a:schemeClr val="tx1"/>
                </a:solidFill>
              </a:rPr>
              <a:t>NA/2NA ~ 4</a:t>
            </a:r>
            <a:endParaRPr lang="en-US" altLang="ja-JP" sz="2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7955" y="3609020"/>
            <a:ext cx="1420902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in-flight K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505499" y="3620373"/>
            <a:ext cx="1458989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stopped </a:t>
            </a:r>
            <a:r>
              <a:rPr lang="en-US" altLang="ja-JP" sz="24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endParaRPr kumimoji="1" lang="ja-JP" altLang="en-US" sz="24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422" y="5193196"/>
            <a:ext cx="3911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suggests that</a:t>
            </a:r>
          </a:p>
          <a:p>
            <a:pPr algn="ctr"/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3NA reactions are dominant?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2267744" y="3573016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35239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13"/>
            <a:ext cx="9144000" cy="67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kinematics-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6750" y="1557942"/>
            <a:ext cx="5016500" cy="1997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kinematics-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350" y="2603500"/>
            <a:ext cx="1892300" cy="1480116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8520658" y="6543675"/>
            <a:ext cx="166142" cy="254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6</a:t>
            </a:fld>
            <a:endParaRPr sz="12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  <p:sp>
        <p:nvSpPr>
          <p:cNvPr id="72" name="Shape 72"/>
          <p:cNvSpPr/>
          <p:nvPr/>
        </p:nvSpPr>
        <p:spPr>
          <a:xfrm>
            <a:off x="433420" y="88900"/>
            <a:ext cx="759136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1" indent="0" algn="ctr">
              <a:spcBef>
                <a:spcPts val="700"/>
              </a:spcBef>
              <a:buClr>
                <a:srgbClr val="000000"/>
              </a:buClr>
            </a:pPr>
            <a:r>
              <a:rPr sz="3200" b="1">
                <a:uFill>
                  <a:solidFill/>
                </a:uFill>
              </a:rPr>
              <a:t>E15: “K</a:t>
            </a:r>
            <a:r>
              <a:rPr sz="3200" b="1" baseline="29999">
                <a:uFill>
                  <a:solidFill/>
                </a:uFill>
              </a:rPr>
              <a:t>-</a:t>
            </a:r>
            <a:r>
              <a:rPr sz="3200" b="1">
                <a:uFill>
                  <a:solidFill/>
                </a:uFill>
              </a:rPr>
              <a:t>pp” search via </a:t>
            </a:r>
            <a:r>
              <a:rPr sz="3200" b="1" baseline="29999">
                <a:uFill>
                  <a:solidFill/>
                </a:uFill>
              </a:rPr>
              <a:t>3</a:t>
            </a:r>
            <a:r>
              <a:rPr sz="3200" b="1">
                <a:uFill>
                  <a:solidFill/>
                </a:uFill>
              </a:rPr>
              <a:t>He(K</a:t>
            </a:r>
            <a:r>
              <a:rPr sz="3200" b="1" baseline="29999">
                <a:uFill>
                  <a:solidFill/>
                </a:uFill>
              </a:rPr>
              <a:t>-</a:t>
            </a:r>
            <a:r>
              <a:rPr sz="3200" b="1">
                <a:uFill>
                  <a:solidFill/>
                </a:uFill>
              </a:rPr>
              <a:t>,n) @p</a:t>
            </a:r>
            <a:r>
              <a:rPr sz="3200" b="1" baseline="-5999">
                <a:uFill>
                  <a:solidFill/>
                </a:uFill>
              </a:rPr>
              <a:t>K</a:t>
            </a:r>
            <a:r>
              <a:rPr sz="3200" b="1">
                <a:uFill>
                  <a:solidFill/>
                </a:uFill>
              </a:rPr>
              <a:t>=1GeV/c</a:t>
            </a:r>
          </a:p>
        </p:txBody>
      </p:sp>
      <p:pic>
        <p:nvPicPr>
          <p:cNvPr id="73" name="kinematics-5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5841" y="3489836"/>
            <a:ext cx="5460624" cy="320040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-2120900" y="622300"/>
            <a:ext cx="985520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1" indent="0" algn="ctr">
              <a:spcBef>
                <a:spcPts val="700"/>
              </a:spcBef>
              <a:buClr>
                <a:srgbClr val="000000"/>
              </a:buClr>
            </a:pPr>
            <a:r>
              <a:rPr sz="2400" b="1" i="1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for efficient “ppK” formation </a:t>
            </a:r>
          </a:p>
        </p:txBody>
      </p:sp>
      <p:sp>
        <p:nvSpPr>
          <p:cNvPr id="75" name="Shape 75"/>
          <p:cNvSpPr/>
          <p:nvPr/>
        </p:nvSpPr>
        <p:spPr>
          <a:xfrm>
            <a:off x="5394821" y="609600"/>
            <a:ext cx="3256558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1" indent="0" algn="ctr">
              <a:spcBef>
                <a:spcPts val="700"/>
              </a:spcBef>
              <a:buClr>
                <a:srgbClr val="000000"/>
              </a:buClr>
            </a:pPr>
            <a:r>
              <a:rPr sz="2400" b="1" i="1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without 2NA background</a:t>
            </a:r>
          </a:p>
        </p:txBody>
      </p:sp>
      <p:sp>
        <p:nvSpPr>
          <p:cNvPr id="76" name="Shape 76"/>
          <p:cNvSpPr/>
          <p:nvPr/>
        </p:nvSpPr>
        <p:spPr>
          <a:xfrm>
            <a:off x="5522887" y="977900"/>
            <a:ext cx="3005784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1" indent="0" algn="ctr">
              <a:spcBef>
                <a:spcPts val="700"/>
              </a:spcBef>
              <a:buClr>
                <a:srgbClr val="000000"/>
              </a:buClr>
            </a:pPr>
            <a:r>
              <a:rPr sz="2400" b="1" i="1">
                <a:uFill>
                  <a:solidFill/>
                </a:uFill>
                <a:latin typeface="Times"/>
                <a:ea typeface="Times"/>
                <a:cs typeface="Times"/>
                <a:sym typeface="Times"/>
              </a:rPr>
              <a:t>Y decay can be rejected</a:t>
            </a:r>
          </a:p>
        </p:txBody>
      </p:sp>
      <p:sp>
        <p:nvSpPr>
          <p:cNvPr id="77" name="Shape 77"/>
          <p:cNvSpPr/>
          <p:nvPr/>
        </p:nvSpPr>
        <p:spPr>
          <a:xfrm rot="10800000">
            <a:off x="5265382" y="683092"/>
            <a:ext cx="125335" cy="720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40"/>
                  <a:pt x="10800" y="313"/>
                </a:cubicBezTo>
                <a:lnTo>
                  <a:pt x="10800" y="10487"/>
                </a:lnTo>
                <a:cubicBezTo>
                  <a:pt x="10800" y="10660"/>
                  <a:pt x="15635" y="10800"/>
                  <a:pt x="21600" y="10800"/>
                </a:cubicBezTo>
                <a:cubicBezTo>
                  <a:pt x="15635" y="10800"/>
                  <a:pt x="10800" y="10940"/>
                  <a:pt x="10800" y="11113"/>
                </a:cubicBezTo>
                <a:lnTo>
                  <a:pt x="10800" y="21287"/>
                </a:lnTo>
                <a:cubicBezTo>
                  <a:pt x="10800" y="21460"/>
                  <a:pt x="5965" y="21600"/>
                  <a:pt x="0" y="21600"/>
                </a:cubicBezTo>
              </a:path>
            </a:pathLst>
          </a:custGeom>
          <a:ln w="25400">
            <a:solidFill/>
            <a:round/>
          </a:ln>
        </p:spPr>
        <p:txBody>
          <a:bodyPr lIns="0" tIns="0" rIns="0" bIns="0"/>
          <a:lstStyle/>
          <a:p>
            <a:pPr lvl="0" defTabSz="457200">
              <a:buClr>
                <a:srgbClr val="000000"/>
              </a:buCl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2799705" y="952500"/>
            <a:ext cx="240159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1" indent="0" algn="ctr">
              <a:spcBef>
                <a:spcPts val="700"/>
              </a:spcBef>
              <a:buClr>
                <a:srgbClr val="000000"/>
              </a:buClr>
            </a:pPr>
            <a:r>
              <a:rPr sz="2200" b="1" i="1">
                <a:solidFill>
                  <a:srgbClr val="005493"/>
                </a:solidFill>
                <a:uFill>
                  <a:solidFill>
                    <a:srgbClr val="005493"/>
                  </a:solidFill>
                </a:uFill>
                <a:latin typeface="Times"/>
                <a:ea typeface="Times"/>
                <a:cs typeface="Times"/>
                <a:sym typeface="Times"/>
              </a:rPr>
              <a:t>Formation &amp; Decay</a:t>
            </a:r>
          </a:p>
        </p:txBody>
      </p:sp>
      <p:sp>
        <p:nvSpPr>
          <p:cNvPr id="79" name="Shape 79"/>
          <p:cNvSpPr/>
          <p:nvPr/>
        </p:nvSpPr>
        <p:spPr>
          <a:xfrm>
            <a:off x="3116684" y="2654300"/>
            <a:ext cx="1513632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1" indent="0" algn="ctr">
              <a:spcBef>
                <a:spcPts val="700"/>
              </a:spcBef>
              <a:buClr>
                <a:srgbClr val="000000"/>
              </a:buClr>
            </a:pPr>
            <a:r>
              <a:rPr b="1">
                <a:solidFill>
                  <a:srgbClr val="7A81FF"/>
                </a:solidFill>
                <a:uFill>
                  <a:solidFill>
                    <a:srgbClr val="7A81FF"/>
                  </a:solidFill>
                </a:uFill>
              </a:rPr>
              <a:t>(quasi-free KN)</a:t>
            </a:r>
          </a:p>
        </p:txBody>
      </p:sp>
      <p:sp>
        <p:nvSpPr>
          <p:cNvPr id="80" name="Shape 80"/>
          <p:cNvSpPr/>
          <p:nvPr/>
        </p:nvSpPr>
        <p:spPr>
          <a:xfrm>
            <a:off x="3106148" y="2708557"/>
            <a:ext cx="1488233" cy="330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en-US" altLang="ja-JP" sz="4800" b="1" dirty="0" smtClean="0">
                <a:solidFill>
                  <a:schemeClr val="bg1"/>
                </a:solidFill>
              </a:rPr>
              <a:t>Experimental Setup</a:t>
            </a:r>
            <a:endParaRPr kumimoji="1" lang="ja-JP" alt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747AA-9E9A-4314-BC12-EB1DF6CAC482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b="2637"/>
          <a:stretch/>
        </p:blipFill>
        <p:spPr bwMode="auto">
          <a:xfrm>
            <a:off x="179512" y="872716"/>
            <a:ext cx="8781644" cy="59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711104"/>
            <a:ext cx="4478351" cy="27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19700995">
            <a:off x="5186727" y="2147741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15m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28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E15 1</a:t>
            </a:r>
            <a:r>
              <a:rPr kumimoji="1" lang="en-US" altLang="ja-JP" b="1" baseline="30000" dirty="0" smtClean="0"/>
              <a:t>st</a:t>
            </a:r>
            <a:r>
              <a:rPr kumimoji="1" lang="en-US" altLang="ja-JP" b="1" dirty="0" smtClean="0"/>
              <a:t> Stage Physics-Run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747AA-9E9A-4314-BC12-EB1DF6CAC48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500" y="1304765"/>
            <a:ext cx="8964488" cy="2124235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Production run of </a:t>
            </a:r>
            <a:r>
              <a:rPr lang="en-US" altLang="ja-JP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~1% of the approved proposal </a:t>
            </a:r>
            <a:r>
              <a:rPr kumimoji="1" lang="en-US" altLang="ja-JP" dirty="0" smtClean="0"/>
              <a:t>was successfully performed in 2013.</a:t>
            </a:r>
          </a:p>
          <a:p>
            <a:r>
              <a:rPr lang="en-US" altLang="ja-JP" dirty="0"/>
              <a:t>All detector systems worked well as designed</a:t>
            </a:r>
            <a:r>
              <a:rPr lang="en-US" altLang="ja-JP" dirty="0" smtClean="0"/>
              <a:t>.</a:t>
            </a:r>
            <a:endParaRPr lang="ja-JP" altLang="en-US" sz="3600" dirty="0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251520" y="3501008"/>
          <a:ext cx="864096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728192"/>
                <a:gridCol w="2016224"/>
                <a:gridCol w="1152128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Primary-beam intensity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Secondary-</a:t>
                      </a:r>
                      <a:r>
                        <a:rPr kumimoji="1" lang="en-US" altLang="ja-JP" baseline="0" dirty="0" err="1" smtClean="0"/>
                        <a:t>kaon</a:t>
                      </a:r>
                      <a:r>
                        <a:rPr kumimoji="1" lang="en-US" altLang="ja-JP" baseline="0" dirty="0" smtClean="0"/>
                        <a:t> intensity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Duration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Kaons</a:t>
                      </a:r>
                      <a:r>
                        <a:rPr kumimoji="1" lang="en-US" altLang="ja-JP" baseline="0" dirty="0" smtClean="0"/>
                        <a:t> on target</a:t>
                      </a:r>
                    </a:p>
                    <a:p>
                      <a:pPr algn="ctr"/>
                      <a:r>
                        <a:rPr kumimoji="1" lang="en-US" altLang="ja-JP" baseline="0" dirty="0" smtClean="0"/>
                        <a:t>(w/ </a:t>
                      </a:r>
                      <a:r>
                        <a:rPr kumimoji="1" lang="en-US" altLang="ja-JP" baseline="0" dirty="0" err="1" smtClean="0"/>
                        <a:t>tgt</a:t>
                      </a:r>
                      <a:r>
                        <a:rPr kumimoji="1" lang="en-US" altLang="ja-JP" baseline="0" dirty="0" smtClean="0"/>
                        <a:t> selection)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March, 2013</a:t>
                      </a:r>
                    </a:p>
                    <a:p>
                      <a:pPr algn="ctr"/>
                      <a:r>
                        <a:rPr kumimoji="1" lang="en-US" altLang="ja-JP" b="1" dirty="0" smtClean="0"/>
                        <a:t>(Run#47)</a:t>
                      </a:r>
                      <a:endParaRPr kumimoji="1" lang="ja-JP" altLang="en-US" b="1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14.5 kW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(18 </a:t>
                      </a:r>
                      <a:r>
                        <a:rPr kumimoji="1" lang="en-US" altLang="ja-JP" dirty="0" err="1" smtClean="0"/>
                        <a:t>Tppp</a:t>
                      </a:r>
                      <a:r>
                        <a:rPr kumimoji="1" lang="en-US" altLang="ja-JP" dirty="0" smtClean="0"/>
                        <a:t>, 6s)</a:t>
                      </a:r>
                      <a:endParaRPr kumimoji="1" lang="ja-JP" altLang="en-US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80 k/spill</a:t>
                      </a:r>
                      <a:endParaRPr kumimoji="1" lang="ja-JP" altLang="en-US" sz="2400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30 h</a:t>
                      </a:r>
                      <a:endParaRPr kumimoji="1" lang="ja-JP" altLang="en-US" sz="2400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1.1 x 10</a:t>
                      </a:r>
                      <a:r>
                        <a:rPr kumimoji="1" lang="en-US" altLang="ja-JP" sz="2400" baseline="30000" dirty="0" smtClean="0"/>
                        <a:t>9</a:t>
                      </a:r>
                      <a:endParaRPr kumimoji="1" lang="ja-JP" altLang="en-US" sz="2400" baseline="30000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May, 2013</a:t>
                      </a:r>
                    </a:p>
                    <a:p>
                      <a:pPr algn="ctr"/>
                      <a:r>
                        <a:rPr kumimoji="1" lang="en-US" altLang="ja-JP" b="1" dirty="0" smtClean="0"/>
                        <a:t>(Run#49c)</a:t>
                      </a:r>
                      <a:endParaRPr kumimoji="1" lang="ja-JP" altLang="en-US" b="1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 kW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(30 </a:t>
                      </a:r>
                      <a:r>
                        <a:rPr kumimoji="1" lang="en-US" altLang="ja-JP" dirty="0" err="1" smtClean="0"/>
                        <a:t>Tppp</a:t>
                      </a:r>
                      <a:r>
                        <a:rPr kumimoji="1" lang="en-US" altLang="ja-JP" dirty="0" smtClean="0"/>
                        <a:t>,</a:t>
                      </a:r>
                      <a:r>
                        <a:rPr kumimoji="1" lang="en-US" altLang="ja-JP" baseline="0" dirty="0" smtClean="0"/>
                        <a:t> 6s)</a:t>
                      </a:r>
                      <a:endParaRPr kumimoji="1" lang="ja-JP" altLang="en-US" dirty="0"/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140 k/spill</a:t>
                      </a:r>
                      <a:endParaRPr kumimoji="1" lang="ja-JP" altLang="en-US" sz="2400" dirty="0"/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88 h</a:t>
                      </a:r>
                      <a:endParaRPr kumimoji="1" lang="ja-JP" altLang="en-US" sz="2400" dirty="0"/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5.3 x 10</a:t>
                      </a:r>
                      <a:r>
                        <a:rPr kumimoji="1" lang="en-US" altLang="ja-JP" sz="2400" baseline="30000" dirty="0" smtClean="0"/>
                        <a:t>9</a:t>
                      </a:r>
                      <a:endParaRPr kumimoji="1" lang="ja-JP" altLang="en-US" sz="2400" baseline="30000" dirty="0"/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833740" y="5579948"/>
            <a:ext cx="8346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* production </a:t>
            </a:r>
            <a:r>
              <a:rPr lang="en-US" altLang="ja-JP" i="1" dirty="0"/>
              <a:t>target: Au 50% loss, spill length: </a:t>
            </a:r>
            <a:r>
              <a:rPr lang="en-US" altLang="ja-JP" i="1" dirty="0" smtClean="0"/>
              <a:t>2s</a:t>
            </a:r>
            <a:r>
              <a:rPr lang="en-US" altLang="ja-JP" i="1" dirty="0"/>
              <a:t>, spill duty factor: ~45</a:t>
            </a:r>
            <a:r>
              <a:rPr lang="en-US" altLang="ja-JP" i="1" dirty="0" smtClean="0"/>
              <a:t>%, K/pi ratio: ~1/2</a:t>
            </a:r>
          </a:p>
          <a:p>
            <a:r>
              <a:rPr lang="en-US" altLang="ja-JP" i="1" dirty="0" smtClean="0"/>
              <a:t>* ~70% of beam </a:t>
            </a:r>
            <a:r>
              <a:rPr lang="en-US" altLang="ja-JP" i="1" dirty="0" err="1" smtClean="0"/>
              <a:t>kaons</a:t>
            </a:r>
            <a:r>
              <a:rPr lang="en-US" altLang="ja-JP" i="1" dirty="0" smtClean="0"/>
              <a:t> hit the </a:t>
            </a:r>
            <a:r>
              <a:rPr lang="en-US" altLang="ja-JP" i="1" dirty="0" err="1" smtClean="0"/>
              <a:t>fiducial</a:t>
            </a:r>
            <a:r>
              <a:rPr lang="en-US" altLang="ja-JP" i="1" dirty="0" smtClean="0"/>
              <a:t> volume of </a:t>
            </a:r>
            <a:r>
              <a:rPr lang="en-US" altLang="ja-JP" i="1" baseline="30000" dirty="0" smtClean="0"/>
              <a:t>3</a:t>
            </a:r>
            <a:r>
              <a:rPr lang="en-US" altLang="ja-JP" i="1" dirty="0" smtClean="0"/>
              <a:t>He target</a:t>
            </a:r>
            <a:endParaRPr lang="en-US" altLang="ja-JP" i="1" dirty="0"/>
          </a:p>
        </p:txBody>
      </p:sp>
    </p:spTree>
    <p:extLst>
      <p:ext uri="{BB962C8B-B14F-4D97-AF65-F5344CB8AC3E}">
        <p14:creationId xmlns:p14="http://schemas.microsoft.com/office/powerpoint/2010/main" val="3117957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457200" y="1851818"/>
            <a:ext cx="8229600" cy="31543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400" b="1"/>
              <a:t>Analysis Status of E15-1</a:t>
            </a:r>
            <a:r>
              <a:rPr sz="5400" b="1" baseline="30000"/>
              <a:t>st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9</a:t>
            </a:fld>
            <a:endParaRPr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6923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  <a:txDef>
      <a:spPr/>
      <a:bodyPr vert="horz" lIns="91440" tIns="45720" rIns="91440" bIns="45720" rtlCol="0" anchor="b">
        <a:noAutofit/>
      </a:bodyPr>
      <a:lstStyle>
        <a:defPPr marL="0" marR="0" indent="0" algn="ctr" defTabSz="914400" rtl="0" eaLnBrk="1" fontAlgn="auto" latinLnBrk="0" hangingPunct="1">
          <a:lnSpc>
            <a:spcPts val="58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1" sz="4400" b="0" i="0" u="none" strike="noStrike" kern="1200" cap="none" spc="0" normalizeH="0" baseline="0" noProof="0" dirty="0" smtClean="0">
            <a:ln>
              <a:noFill/>
            </a:ln>
            <a:solidFill>
              <a:srgbClr val="1F497D"/>
            </a:solidFill>
            <a:effectLst>
              <a:outerShdw blurRad="63500" dist="38100" dir="5400000" algn="t" rotWithShape="0">
                <a:prstClr val="black">
                  <a:alpha val="25000"/>
                </a:prstClr>
              </a:outerShdw>
            </a:effectLst>
            <a:uLnTx/>
            <a:uFillTx/>
            <a:latin typeface="Arial"/>
            <a:ea typeface="ＭＳ Ｐゴシック"/>
            <a:cs typeface="+mj-cs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  <a:txDef>
      <a:spPr/>
      <a:bodyPr vert="horz" lIns="91440" tIns="45720" rIns="91440" bIns="45720" rtlCol="0" anchor="b">
        <a:noAutofit/>
      </a:bodyPr>
      <a:lstStyle>
        <a:defPPr marL="0" marR="0" indent="0" algn="ctr" defTabSz="914400" rtl="0" eaLnBrk="1" fontAlgn="auto" latinLnBrk="0" hangingPunct="1">
          <a:lnSpc>
            <a:spcPts val="58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1" sz="4400" b="0" i="0" u="none" strike="noStrike" kern="1200" cap="none" spc="0" normalizeH="0" baseline="0" noProof="0" dirty="0" smtClean="0">
            <a:ln>
              <a:noFill/>
            </a:ln>
            <a:solidFill>
              <a:srgbClr val="1F497D"/>
            </a:solidFill>
            <a:effectLst>
              <a:outerShdw blurRad="63500" dist="38100" dir="5400000" algn="t" rotWithShape="0">
                <a:prstClr val="black">
                  <a:alpha val="25000"/>
                </a:prstClr>
              </a:outerShdw>
            </a:effectLst>
            <a:uLnTx/>
            <a:uFillTx/>
            <a:latin typeface="Arial"/>
            <a:ea typeface="ＭＳ Ｐゴシック"/>
            <a:cs typeface="+mj-cs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1365</Words>
  <Application>Microsoft Office PowerPoint</Application>
  <PresentationFormat>画面に合わせる (4:3)</PresentationFormat>
  <Paragraphs>349</Paragraphs>
  <Slides>42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42</vt:i4>
      </vt:variant>
    </vt:vector>
  </HeadingPairs>
  <TitlesOfParts>
    <vt:vector size="58" baseType="lpstr">
      <vt:lpstr>Helvetica Neue</vt:lpstr>
      <vt:lpstr>Arial</vt:lpstr>
      <vt:lpstr>Tahoma</vt:lpstr>
      <vt:lpstr>ヒラギノ角ゴ ProN W3</vt:lpstr>
      <vt:lpstr>Chalkboard SE Bold</vt:lpstr>
      <vt:lpstr>メイリオ</vt:lpstr>
      <vt:lpstr>Wingdings</vt:lpstr>
      <vt:lpstr>Symbol</vt:lpstr>
      <vt:lpstr>Helvetica</vt:lpstr>
      <vt:lpstr>Times</vt:lpstr>
      <vt:lpstr>ＭＳ Ｐゴシック</vt:lpstr>
      <vt:lpstr>Calibri</vt:lpstr>
      <vt:lpstr>HG平成角ｺﾞｼｯｸ体W5</vt:lpstr>
      <vt:lpstr>Default</vt:lpstr>
      <vt:lpstr>標準デザイン</vt:lpstr>
      <vt:lpstr>3_標準デザイン</vt:lpstr>
      <vt:lpstr>Status of the Seatch for Kaonic Nuclei (E15) at J-PARC</vt:lpstr>
      <vt:lpstr>The J-PARC E15 Collaboration</vt:lpstr>
      <vt:lpstr>Kaonic Nuclei</vt:lpstr>
      <vt:lpstr>PowerPoint プレゼンテーション</vt:lpstr>
      <vt:lpstr>PowerPoint プレゼンテーション</vt:lpstr>
      <vt:lpstr>PowerPoint プレゼンテーション</vt:lpstr>
      <vt:lpstr>Experimental Setup</vt:lpstr>
      <vt:lpstr>E15 1st Stage Physics-Run</vt:lpstr>
      <vt:lpstr>Analysis Status of E15-1st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Background Evaluation</vt:lpstr>
      <vt:lpstr>Spectrum below the Threshold</vt:lpstr>
      <vt:lpstr>E15 and Other Experiments</vt:lpstr>
      <vt:lpstr>Comparison between E15 and Calc.</vt:lpstr>
      <vt:lpstr>Decay Channel Exclusive 3He(K-, Λp)n</vt:lpstr>
      <vt:lpstr>3He(K-,ppπ-)X = 3He(K-, Λp)nmis. events</vt:lpstr>
      <vt:lpstr>PowerPoint プレゼンテーション</vt:lpstr>
      <vt:lpstr>3He(K-, Λp)n Events</vt:lpstr>
      <vt:lpstr>PowerPoint プレゼンテーション</vt:lpstr>
      <vt:lpstr>Kinematically-complete 3He(K-, Λpn)</vt:lpstr>
      <vt:lpstr>PowerPoint プレゼンテーション</vt:lpstr>
      <vt:lpstr>Semi-Inclusive 3He(K-,n/p)X M.M. spectrum</vt:lpstr>
      <vt:lpstr>Summary</vt:lpstr>
      <vt:lpstr>Thank you for attention!</vt:lpstr>
      <vt:lpstr>Backup</vt:lpstr>
      <vt:lpstr>PowerPoint プレゼンテーション</vt:lpstr>
      <vt:lpstr>PowerPoint プレゼンテーション</vt:lpstr>
      <vt:lpstr>PowerPoint プレゼンテーション</vt:lpstr>
      <vt:lpstr>3He(K-, n): hint in exclusive 3He(K-,p+p-pn)n</vt:lpstr>
      <vt:lpstr>3He(K-, n): hints in L/pp-tagging </vt:lpstr>
      <vt:lpstr>p(K-,K0S)nforward yield (n in NC acc.)</vt:lpstr>
      <vt:lpstr>PowerPoint プレゼンテーション</vt:lpstr>
      <vt:lpstr>d(K−,n)Λ(1405) yield</vt:lpstr>
      <vt:lpstr>Typical Trigger Condition in 1GeV/c K- + 3He  @ Run#49c [24 kW (30 Tppp)]</vt:lpstr>
      <vt:lpstr>Semi-Inclusive Spectrum</vt:lpstr>
      <vt:lpstr>Dalitz plot</vt:lpstr>
      <vt:lpstr>K-induced vs p-induced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Search for Kaonic Nuclei at J-PARC(E15)</dc:title>
  <dc:creator>Outa</dc:creator>
  <cp:lastModifiedBy>應田治彦</cp:lastModifiedBy>
  <cp:revision>22</cp:revision>
  <dcterms:modified xsi:type="dcterms:W3CDTF">2014-12-12T06:08:28Z</dcterms:modified>
</cp:coreProperties>
</file>