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3"/>
  </p:notesMasterIdLst>
  <p:sldIdLst>
    <p:sldId id="256" r:id="rId2"/>
    <p:sldId id="257" r:id="rId3"/>
    <p:sldId id="342" r:id="rId4"/>
    <p:sldId id="273" r:id="rId5"/>
    <p:sldId id="274" r:id="rId6"/>
    <p:sldId id="275" r:id="rId7"/>
    <p:sldId id="343" r:id="rId8"/>
    <p:sldId id="259" r:id="rId9"/>
    <p:sldId id="260" r:id="rId10"/>
    <p:sldId id="265" r:id="rId11"/>
    <p:sldId id="266" r:id="rId12"/>
    <p:sldId id="267" r:id="rId13"/>
    <p:sldId id="268" r:id="rId14"/>
    <p:sldId id="269" r:id="rId15"/>
    <p:sldId id="344" r:id="rId16"/>
    <p:sldId id="336" r:id="rId17"/>
    <p:sldId id="296" r:id="rId18"/>
    <p:sldId id="345" r:id="rId19"/>
    <p:sldId id="305" r:id="rId20"/>
    <p:sldId id="352" r:id="rId21"/>
    <p:sldId id="350" r:id="rId22"/>
    <p:sldId id="306" r:id="rId23"/>
    <p:sldId id="307" r:id="rId24"/>
    <p:sldId id="308" r:id="rId25"/>
    <p:sldId id="309" r:id="rId26"/>
    <p:sldId id="310" r:id="rId27"/>
    <p:sldId id="338" r:id="rId28"/>
    <p:sldId id="348" r:id="rId29"/>
    <p:sldId id="349" r:id="rId30"/>
    <p:sldId id="341" r:id="rId31"/>
    <p:sldId id="362" r:id="rId32"/>
    <p:sldId id="354" r:id="rId33"/>
    <p:sldId id="355" r:id="rId34"/>
    <p:sldId id="356" r:id="rId35"/>
    <p:sldId id="357" r:id="rId36"/>
    <p:sldId id="358" r:id="rId37"/>
    <p:sldId id="359" r:id="rId38"/>
    <p:sldId id="360" r:id="rId39"/>
    <p:sldId id="361" r:id="rId40"/>
    <p:sldId id="277" r:id="rId41"/>
    <p:sldId id="278" r:id="rId42"/>
    <p:sldId id="279" r:id="rId43"/>
    <p:sldId id="280" r:id="rId44"/>
    <p:sldId id="281" r:id="rId45"/>
    <p:sldId id="282" r:id="rId46"/>
    <p:sldId id="283" r:id="rId47"/>
    <p:sldId id="284" r:id="rId48"/>
    <p:sldId id="322" r:id="rId49"/>
    <p:sldId id="323" r:id="rId50"/>
    <p:sldId id="324" r:id="rId51"/>
    <p:sldId id="325" r:id="rId52"/>
    <p:sldId id="326" r:id="rId53"/>
    <p:sldId id="327" r:id="rId54"/>
    <p:sldId id="328" r:id="rId55"/>
    <p:sldId id="329" r:id="rId56"/>
    <p:sldId id="330" r:id="rId57"/>
    <p:sldId id="331" r:id="rId58"/>
    <p:sldId id="332" r:id="rId59"/>
    <p:sldId id="333" r:id="rId60"/>
    <p:sldId id="334" r:id="rId61"/>
    <p:sldId id="335" r:id="rId6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後神利志" initials="後神利志" lastIdx="1" clrIdx="0">
    <p:extLst>
      <p:ext uri="{19B8F6BF-5375-455C-9EA6-DF929625EA0E}">
        <p15:presenceInfo xmlns:p15="http://schemas.microsoft.com/office/powerpoint/2012/main" userId="afc0e9a52ed3761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49" autoAdjust="0"/>
    <p:restoredTop sz="94660"/>
  </p:normalViewPr>
  <p:slideViewPr>
    <p:cSldViewPr snapToGrid="0">
      <p:cViewPr varScale="1">
        <p:scale>
          <a:sx n="53" d="100"/>
          <a:sy n="53" d="100"/>
        </p:scale>
        <p:origin x="54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commentAuthors" Target="commentAuthor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4-04-22T15:34:48.919" idx="1">
    <p:pos x="5783" y="513"/>
    <p:text/>
    <p:extLst>
      <p:ext uri="{C676402C-5697-4E1C-873F-D02D1690AC5C}">
        <p15:threadingInfo xmlns:p15="http://schemas.microsoft.com/office/powerpoint/2012/main" timeZoneBias="-54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4-04-22T15:34:48.919" idx="1">
    <p:pos x="5783" y="513"/>
    <p:text/>
    <p:extLst>
      <p:ext uri="{C676402C-5697-4E1C-873F-D02D1690AC5C}">
        <p15:threadingInfo xmlns:p15="http://schemas.microsoft.com/office/powerpoint/2012/main" timeZoneBias="-54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7447EA-42E5-4F4D-9505-81E119F6FD60}" type="datetimeFigureOut">
              <a:rPr kumimoji="1" lang="ja-JP" altLang="en-US" smtClean="0"/>
              <a:t>2014/12/11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638E6D-52C3-47F9-B027-4CDD51BF81E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513601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F282EA-F765-46AB-BE43-7B9AB5F081DD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533044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F282EA-F765-46AB-BE43-7B9AB5F081DD}" type="slidenum">
              <a:rPr kumimoji="1" lang="ja-JP" altLang="en-US" smtClean="0"/>
              <a:t>50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9469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F282EA-F765-46AB-BE43-7B9AB5F081DD}" type="slidenum">
              <a:rPr kumimoji="1" lang="ja-JP" altLang="en-US" smtClean="0"/>
              <a:t>51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918527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485080-0E57-4870-9CC5-3161854319C8}" type="slidenum">
              <a:rPr kumimoji="1" lang="ja-JP" altLang="en-US" smtClean="0"/>
              <a:t>53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996411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8C08C2-3020-4437-AF39-46341CB52155}" type="slidenum">
              <a:rPr kumimoji="1" lang="ja-JP" altLang="en-US" smtClean="0"/>
              <a:t>54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984588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8C08C2-3020-4437-AF39-46341CB52155}" type="slidenum">
              <a:rPr kumimoji="1" lang="ja-JP" altLang="en-US" smtClean="0"/>
              <a:t>55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195171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55C3E-E26A-45D8-8C9C-832EC42BCCC0}" type="slidenum">
              <a:rPr kumimoji="1" lang="ja-JP" altLang="en-US" smtClean="0"/>
              <a:t>56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804722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55C3E-E26A-45D8-8C9C-832EC42BCCC0}" type="slidenum">
              <a:rPr kumimoji="1" lang="ja-JP" altLang="en-US" smtClean="0"/>
              <a:t>57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128064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F282EA-F765-46AB-BE43-7B9AB5F081DD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325176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DC822B-1D61-491C-89EF-7688D4FDB349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871069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DC822B-1D61-491C-89EF-7688D4FDB349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001375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ノート プレースホルダー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altLang="ja-JP" sz="2800" b="1" i="1" u="sng" dirty="0" smtClean="0"/>
                  <a:t>PDG values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altLang="ja-JP" sz="1200" dirty="0" smtClean="0"/>
                  <a:t>(</a:t>
                </a:r>
                <a:r>
                  <a:rPr lang="en-US" altLang="ja-JP" sz="1200" dirty="0" err="1" smtClean="0"/>
                  <a:t>K.Nakamura</a:t>
                </a:r>
                <a:r>
                  <a:rPr lang="en-US" altLang="ja-JP" sz="1200" dirty="0" smtClean="0"/>
                  <a:t> et al., Journal of Physics G 37, 075021, 2010)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altLang="ja-JP" sz="2800" dirty="0" smtClean="0"/>
                  <a:t>Λ: </a:t>
                </a:r>
                <a14:m>
                  <m:oMath xmlns:m="http://schemas.openxmlformats.org/officeDocument/2006/math">
                    <m:r>
                      <a:rPr lang="en-US" altLang="ja-JP" sz="2800" i="1" smtClean="0">
                        <a:latin typeface="Cambria Math" panose="02040503050406030204" pitchFamily="18" charset="0"/>
                      </a:rPr>
                      <m:t>1115.683</m:t>
                    </m:r>
                    <m:r>
                      <a:rPr lang="en-US" altLang="ja-JP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±0.006</m:t>
                    </m:r>
                  </m:oMath>
                </a14:m>
                <a:r>
                  <a:rPr lang="ja-JP" altLang="en-US" sz="2800" dirty="0" smtClean="0"/>
                  <a:t> </a:t>
                </a:r>
                <a:r>
                  <a:rPr lang="en-US" altLang="ja-JP" sz="2800" dirty="0" smtClean="0"/>
                  <a:t>MeV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altLang="ja-JP" sz="2800" dirty="0" smtClean="0"/>
                  <a:t>Σ</a:t>
                </a:r>
                <a:r>
                  <a:rPr lang="en-US" altLang="ja-JP" sz="2800" baseline="30000" dirty="0" smtClean="0"/>
                  <a:t>0</a:t>
                </a:r>
                <a:r>
                  <a:rPr lang="en-US" altLang="ja-JP" sz="2800" dirty="0" smtClean="0"/>
                  <a:t>: </a:t>
                </a:r>
                <a14:m>
                  <m:oMath xmlns:m="http://schemas.openxmlformats.org/officeDocument/2006/math">
                    <m:r>
                      <a:rPr lang="en-US" altLang="ja-JP" sz="2800" i="1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altLang="ja-JP" sz="2800" i="1" smtClean="0">
                        <a:latin typeface="Cambria Math" panose="02040503050406030204" pitchFamily="18" charset="0"/>
                      </a:rPr>
                      <m:t>192.642</m:t>
                    </m:r>
                    <m:r>
                      <a:rPr lang="en-US" altLang="ja-JP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  <m:r>
                      <a:rPr lang="en-US" altLang="ja-JP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0.024</m:t>
                    </m:r>
                  </m:oMath>
                </a14:m>
                <a:r>
                  <a:rPr lang="ja-JP" altLang="en-US" sz="2800" dirty="0" smtClean="0"/>
                  <a:t> </a:t>
                </a:r>
                <a:r>
                  <a:rPr lang="en-US" altLang="ja-JP" sz="2800" dirty="0" smtClean="0"/>
                  <a:t>MeV</a:t>
                </a:r>
                <a:endParaRPr lang="ja-JP" altLang="en-US" sz="2800" dirty="0"/>
              </a:p>
            </p:txBody>
          </p:sp>
        </mc:Choice>
        <mc:Fallback xmlns="">
          <p:sp>
            <p:nvSpPr>
              <p:cNvPr id="3" name="ノート プレースホルダー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altLang="ja-JP" sz="2800" b="1" i="1" u="sng" dirty="0" smtClean="0"/>
                  <a:t>PDG values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altLang="ja-JP" sz="1200" dirty="0" smtClean="0"/>
                  <a:t>(</a:t>
                </a:r>
                <a:r>
                  <a:rPr lang="en-US" altLang="ja-JP" sz="1200" dirty="0" err="1" smtClean="0"/>
                  <a:t>K.Nakamura</a:t>
                </a:r>
                <a:r>
                  <a:rPr lang="en-US" altLang="ja-JP" sz="1200" dirty="0" smtClean="0"/>
                  <a:t> et al., Journal of Physics G 37, 075021, 2010)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altLang="ja-JP" sz="2800" dirty="0" smtClean="0"/>
                  <a:t>Λ: </a:t>
                </a:r>
                <a:r>
                  <a:rPr lang="en-US" altLang="ja-JP" sz="2800" i="0" smtClean="0">
                    <a:latin typeface="Cambria Math" panose="02040503050406030204" pitchFamily="18" charset="0"/>
                  </a:rPr>
                  <a:t>1115.683</a:t>
                </a:r>
                <a:r>
                  <a:rPr lang="en-US" altLang="ja-JP" sz="2800" i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±0.006</a:t>
                </a:r>
                <a:r>
                  <a:rPr lang="ja-JP" altLang="en-US" sz="2800" dirty="0" smtClean="0"/>
                  <a:t> </a:t>
                </a:r>
                <a:r>
                  <a:rPr lang="en-US" altLang="ja-JP" sz="2800" dirty="0" smtClean="0"/>
                  <a:t>MeV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altLang="ja-JP" sz="2800" dirty="0" smtClean="0"/>
                  <a:t>Σ</a:t>
                </a:r>
                <a:r>
                  <a:rPr lang="en-US" altLang="ja-JP" sz="2800" baseline="30000" dirty="0" smtClean="0"/>
                  <a:t>0</a:t>
                </a:r>
                <a:r>
                  <a:rPr lang="en-US" altLang="ja-JP" sz="2800" dirty="0" smtClean="0"/>
                  <a:t>: </a:t>
                </a:r>
                <a:r>
                  <a:rPr lang="en-US" altLang="ja-JP" sz="2800" i="0">
                    <a:latin typeface="Cambria Math" panose="02040503050406030204" pitchFamily="18" charset="0"/>
                  </a:rPr>
                  <a:t>1</a:t>
                </a:r>
                <a:r>
                  <a:rPr lang="en-US" altLang="ja-JP" sz="2800" i="0" smtClean="0">
                    <a:latin typeface="Cambria Math" panose="02040503050406030204" pitchFamily="18" charset="0"/>
                  </a:rPr>
                  <a:t>192.642</a:t>
                </a:r>
                <a:r>
                  <a:rPr lang="en-US" altLang="ja-JP" sz="2800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±</a:t>
                </a:r>
                <a:r>
                  <a:rPr lang="en-US" altLang="ja-JP" sz="2800" i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0.024</a:t>
                </a:r>
                <a:r>
                  <a:rPr lang="ja-JP" altLang="en-US" sz="2800" dirty="0" smtClean="0"/>
                  <a:t> </a:t>
                </a:r>
                <a:r>
                  <a:rPr lang="en-US" altLang="ja-JP" sz="2800" dirty="0" smtClean="0"/>
                  <a:t>MeV</a:t>
                </a:r>
                <a:endParaRPr lang="ja-JP" altLang="en-US" sz="2800" dirty="0"/>
              </a:p>
            </p:txBody>
          </p:sp>
        </mc:Fallback>
      </mc:AlternateContent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38E6D-52C3-47F9-B027-4CDD51BF81ED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15934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55C3E-E26A-45D8-8C9C-832EC42BCCC0}" type="slidenum">
              <a:rPr kumimoji="1" lang="ja-JP" altLang="en-US" smtClean="0"/>
              <a:t>22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178306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55C3E-E26A-45D8-8C9C-832EC42BCCC0}" type="slidenum">
              <a:rPr kumimoji="1" lang="ja-JP" altLang="en-US" smtClean="0"/>
              <a:t>23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586952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55C3E-E26A-45D8-8C9C-832EC42BCCC0}" type="slidenum">
              <a:rPr kumimoji="1" lang="ja-JP" altLang="en-US" smtClean="0"/>
              <a:t>24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436444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55C3E-E26A-45D8-8C9C-832EC42BCCC0}" type="slidenum">
              <a:rPr kumimoji="1" lang="ja-JP" altLang="en-US" smtClean="0"/>
              <a:t>25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759021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7A5A0-DD83-4391-B20C-AACACBA2C147}" type="datetimeFigureOut">
              <a:rPr kumimoji="1" lang="ja-JP" altLang="en-US" smtClean="0"/>
              <a:t>2014/12/11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41670-3A5F-40E5-A78F-B4C7A14B974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466281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7A5A0-DD83-4391-B20C-AACACBA2C147}" type="datetimeFigureOut">
              <a:rPr kumimoji="1" lang="ja-JP" altLang="en-US" smtClean="0"/>
              <a:t>2014/12/11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41670-3A5F-40E5-A78F-B4C7A14B974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741667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7A5A0-DD83-4391-B20C-AACACBA2C147}" type="datetimeFigureOut">
              <a:rPr kumimoji="1" lang="ja-JP" altLang="en-US" smtClean="0"/>
              <a:t>2014/12/11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41670-3A5F-40E5-A78F-B4C7A14B974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25362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7A5A0-DD83-4391-B20C-AACACBA2C147}" type="datetimeFigureOut">
              <a:rPr kumimoji="1" lang="ja-JP" altLang="en-US" smtClean="0"/>
              <a:t>2014/12/11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41670-3A5F-40E5-A78F-B4C7A14B974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250934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7A5A0-DD83-4391-B20C-AACACBA2C147}" type="datetimeFigureOut">
              <a:rPr kumimoji="1" lang="ja-JP" altLang="en-US" smtClean="0"/>
              <a:t>2014/12/11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41670-3A5F-40E5-A78F-B4C7A14B974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798725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7A5A0-DD83-4391-B20C-AACACBA2C147}" type="datetimeFigureOut">
              <a:rPr kumimoji="1" lang="ja-JP" altLang="en-US" smtClean="0"/>
              <a:t>2014/12/11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41670-3A5F-40E5-A78F-B4C7A14B974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921145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7A5A0-DD83-4391-B20C-AACACBA2C147}" type="datetimeFigureOut">
              <a:rPr kumimoji="1" lang="ja-JP" altLang="en-US" smtClean="0"/>
              <a:t>2014/12/11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41670-3A5F-40E5-A78F-B4C7A14B974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184022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7A5A0-DD83-4391-B20C-AACACBA2C147}" type="datetimeFigureOut">
              <a:rPr kumimoji="1" lang="ja-JP" altLang="en-US" smtClean="0"/>
              <a:t>2014/12/11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41670-3A5F-40E5-A78F-B4C7A14B974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377872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7A5A0-DD83-4391-B20C-AACACBA2C147}" type="datetimeFigureOut">
              <a:rPr kumimoji="1" lang="ja-JP" altLang="en-US" smtClean="0"/>
              <a:t>2014/12/11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41670-3A5F-40E5-A78F-B4C7A14B974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127058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7A5A0-DD83-4391-B20C-AACACBA2C147}" type="datetimeFigureOut">
              <a:rPr kumimoji="1" lang="ja-JP" altLang="en-US" smtClean="0"/>
              <a:t>2014/12/11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41670-3A5F-40E5-A78F-B4C7A14B974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081846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7A5A0-DD83-4391-B20C-AACACBA2C147}" type="datetimeFigureOut">
              <a:rPr kumimoji="1" lang="ja-JP" altLang="en-US" smtClean="0"/>
              <a:t>2014/12/11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41670-3A5F-40E5-A78F-B4C7A14B974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795735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57A5A0-DD83-4391-B20C-AACACBA2C147}" type="datetimeFigureOut">
              <a:rPr kumimoji="1" lang="ja-JP" altLang="en-US" smtClean="0"/>
              <a:t>2014/12/11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1670-3A5F-40E5-A78F-B4C7A14B974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8773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11.jpe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3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0.png"/><Relationship Id="rId4" Type="http://schemas.openxmlformats.org/officeDocument/2006/relationships/image" Target="../media/image19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1.png"/><Relationship Id="rId4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1.png"/><Relationship Id="rId4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17.png"/><Relationship Id="rId4" Type="http://schemas.openxmlformats.org/officeDocument/2006/relationships/image" Target="../media/image2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0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3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.png"/><Relationship Id="rId5" Type="http://schemas.openxmlformats.org/officeDocument/2006/relationships/image" Target="../media/image75.png"/><Relationship Id="rId4" Type="http://schemas.openxmlformats.org/officeDocument/2006/relationships/image" Target="../media/image78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2.png"/><Relationship Id="rId4" Type="http://schemas.openxmlformats.org/officeDocument/2006/relationships/image" Target="../media/image81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6.png"/><Relationship Id="rId5" Type="http://schemas.openxmlformats.org/officeDocument/2006/relationships/image" Target="../media/image85.png"/><Relationship Id="rId4" Type="http://schemas.openxmlformats.org/officeDocument/2006/relationships/image" Target="../media/image84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0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png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430530" y="963197"/>
            <a:ext cx="8496300" cy="2112963"/>
          </a:xfrm>
          <a:noFill/>
          <a:ln>
            <a:noFill/>
          </a:ln>
        </p:spPr>
        <p:txBody>
          <a:bodyPr>
            <a:normAutofit fontScale="90000"/>
          </a:bodyPr>
          <a:lstStyle/>
          <a:p>
            <a:r>
              <a:rPr kumimoji="1" lang="en-US" altLang="ja-JP" sz="4500" dirty="0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latin typeface="Imprint MT Shadow" panose="04020605060303030202" pitchFamily="82" charset="0"/>
              </a:rPr>
              <a:t>Spectroscopic research of </a:t>
            </a:r>
            <a:br>
              <a:rPr kumimoji="1" lang="en-US" altLang="ja-JP" sz="4500" dirty="0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latin typeface="Imprint MT Shadow" panose="04020605060303030202" pitchFamily="82" charset="0"/>
              </a:rPr>
            </a:br>
            <a:r>
              <a:rPr kumimoji="1" lang="en-US" altLang="ja-JP" sz="4500" dirty="0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latin typeface="Imprint MT Shadow" panose="04020605060303030202" pitchFamily="82" charset="0"/>
              </a:rPr>
              <a:t>light to medium-heavy Λ </a:t>
            </a:r>
            <a:r>
              <a:rPr kumimoji="1" lang="en-US" altLang="ja-JP" sz="4500" dirty="0" err="1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latin typeface="Imprint MT Shadow" panose="04020605060303030202" pitchFamily="82" charset="0"/>
              </a:rPr>
              <a:t>hypernuclei</a:t>
            </a:r>
            <a:r>
              <a:rPr kumimoji="1" lang="en-US" altLang="ja-JP" sz="4500" dirty="0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latin typeface="Imprint MT Shadow" panose="04020605060303030202" pitchFamily="82" charset="0"/>
              </a:rPr>
              <a:t> </a:t>
            </a:r>
            <a:br>
              <a:rPr kumimoji="1" lang="en-US" altLang="ja-JP" sz="4500" dirty="0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latin typeface="Imprint MT Shadow" panose="04020605060303030202" pitchFamily="82" charset="0"/>
              </a:rPr>
            </a:br>
            <a:r>
              <a:rPr kumimoji="1" lang="en-US" altLang="ja-JP" sz="4500" dirty="0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latin typeface="Imprint MT Shadow" panose="04020605060303030202" pitchFamily="82" charset="0"/>
              </a:rPr>
              <a:t>with high quality electron beam</a:t>
            </a:r>
            <a:endParaRPr kumimoji="1" lang="ja-JP" altLang="en-US" sz="4500" dirty="0">
              <a:ln>
                <a:solidFill>
                  <a:schemeClr val="tx1"/>
                </a:solidFill>
              </a:ln>
              <a:solidFill>
                <a:srgbClr val="00B050"/>
              </a:solidFill>
              <a:latin typeface="Imprint MT Shadow" panose="04020605060303030202" pitchFamily="82" charset="0"/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249680" y="5303203"/>
            <a:ext cx="6858000" cy="960437"/>
          </a:xfrm>
          <a:noFill/>
        </p:spPr>
        <p:txBody>
          <a:bodyPr/>
          <a:lstStyle/>
          <a:p>
            <a:r>
              <a:rPr kumimoji="1" lang="en-US" altLang="ja-JP" dirty="0" smtClean="0"/>
              <a:t>Strangeness Nuclear Physics 2014 @Changsha, China</a:t>
            </a:r>
          </a:p>
          <a:p>
            <a:r>
              <a:rPr lang="en-US" altLang="ja-JP" dirty="0" smtClean="0"/>
              <a:t>2014/12/12-14</a:t>
            </a:r>
            <a:endParaRPr kumimoji="1" lang="en-US" altLang="ja-JP" dirty="0" smtClean="0"/>
          </a:p>
        </p:txBody>
      </p:sp>
      <p:sp>
        <p:nvSpPr>
          <p:cNvPr id="4" name="サブタイトル 2"/>
          <p:cNvSpPr txBox="1">
            <a:spLocks/>
          </p:cNvSpPr>
          <p:nvPr/>
        </p:nvSpPr>
        <p:spPr>
          <a:xfrm>
            <a:off x="1158240" y="3523378"/>
            <a:ext cx="6858000" cy="960437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dirty="0" smtClean="0">
                <a:ln>
                  <a:solidFill>
                    <a:schemeClr val="tx1"/>
                  </a:solidFill>
                </a:ln>
              </a:rPr>
              <a:t>Graduate School of Science, Kyoto University</a:t>
            </a:r>
          </a:p>
          <a:p>
            <a:r>
              <a:rPr lang="en-US" altLang="ja-JP" dirty="0" smtClean="0">
                <a:ln>
                  <a:solidFill>
                    <a:schemeClr val="tx1"/>
                  </a:solidFill>
                </a:ln>
              </a:rPr>
              <a:t>Toshiyuki Gogami (</a:t>
            </a:r>
            <a:r>
              <a:rPr lang="ja-JP" altLang="en-US" dirty="0" smtClean="0">
                <a:ln>
                  <a:solidFill>
                    <a:schemeClr val="tx1"/>
                  </a:solidFill>
                </a:ln>
              </a:rPr>
              <a:t>後神 利志</a:t>
            </a:r>
            <a:r>
              <a:rPr lang="en-US" altLang="ja-JP" dirty="0" smtClean="0">
                <a:ln>
                  <a:solidFill>
                    <a:schemeClr val="tx1"/>
                  </a:solidFill>
                </a:ln>
              </a:rPr>
              <a:t>)</a:t>
            </a: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385" y="3462418"/>
            <a:ext cx="1068269" cy="1068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271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Experimental setup</a:t>
            </a:r>
            <a:endParaRPr kumimoji="1" lang="ja-JP" altLang="en-US" dirty="0"/>
          </a:p>
        </p:txBody>
      </p:sp>
      <p:pic>
        <p:nvPicPr>
          <p:cNvPr id="3075" name="Picture 3" descr="C:\Users\dragon\Documents\ぶつり\HES-HKS\千賀さんから\新しいフォルダー\20090723HKS-HES_toshi\pre-cicane\HES_HKS_layout.bm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629" y="1862826"/>
            <a:ext cx="6658625" cy="3716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Toshiyuki G\Documents\ぶつり\HES-HKS\Illustrator_gogami\heshks_setup3.bm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265437">
            <a:off x="4763594" y="3070656"/>
            <a:ext cx="2857172" cy="1404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テキスト ボックス 4"/>
          <p:cNvSpPr txBox="1"/>
          <p:nvPr/>
        </p:nvSpPr>
        <p:spPr>
          <a:xfrm>
            <a:off x="3958222" y="2814169"/>
            <a:ext cx="1655903" cy="2885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sz="1275" dirty="0"/>
              <a:t>Pre-chicane beam line</a:t>
            </a:r>
            <a:endParaRPr lang="ja-JP" altLang="en-US" sz="1275" dirty="0"/>
          </a:p>
        </p:txBody>
      </p:sp>
      <p:pic>
        <p:nvPicPr>
          <p:cNvPr id="12" name="Picture 2" descr="C:\Users\Toshiyuki G\Documents\ぶつり\HES-HKS\Illustrator_gogami\heshks_setup3.bm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244" y="1862826"/>
            <a:ext cx="7816106" cy="384122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テキスト ボックス 9"/>
          <p:cNvSpPr txBox="1"/>
          <p:nvPr/>
        </p:nvSpPr>
        <p:spPr>
          <a:xfrm>
            <a:off x="4669580" y="2910046"/>
            <a:ext cx="2055371" cy="43858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ja-JP" sz="2250" dirty="0" err="1"/>
              <a:t>Δp</a:t>
            </a:r>
            <a:r>
              <a:rPr lang="en-US" altLang="ja-JP" sz="2250" dirty="0"/>
              <a:t>/p ~ 2 × 10</a:t>
            </a:r>
            <a:r>
              <a:rPr lang="en-US" altLang="ja-JP" sz="2250" baseline="30000" dirty="0"/>
              <a:t>-4</a:t>
            </a:r>
            <a:endParaRPr lang="ja-JP" altLang="en-US" sz="2250" baseline="30000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1936494" y="3088307"/>
            <a:ext cx="2055371" cy="43858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ja-JP" sz="2250" dirty="0" err="1"/>
              <a:t>Δp</a:t>
            </a:r>
            <a:r>
              <a:rPr lang="en-US" altLang="ja-JP" sz="2250" dirty="0"/>
              <a:t>/p ~ 2 × 10</a:t>
            </a:r>
            <a:r>
              <a:rPr lang="en-US" altLang="ja-JP" sz="2250" baseline="30000" dirty="0"/>
              <a:t>-4</a:t>
            </a:r>
            <a:endParaRPr lang="ja-JP" altLang="en-US" sz="2250" baseline="30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89186" y="3844986"/>
            <a:ext cx="2251770" cy="3462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altLang="ja-JP" sz="1650" b="1" dirty="0">
                <a:solidFill>
                  <a:schemeClr val="accent2">
                    <a:lumMod val="50000"/>
                  </a:schemeClr>
                </a:solidFill>
              </a:rPr>
              <a:t>θ</a:t>
            </a:r>
            <a:r>
              <a:rPr lang="en-US" altLang="ja-JP" sz="1650" b="1" baseline="-25000" dirty="0">
                <a:solidFill>
                  <a:schemeClr val="accent2">
                    <a:lumMod val="50000"/>
                  </a:schemeClr>
                </a:solidFill>
              </a:rPr>
              <a:t>e’</a:t>
            </a:r>
            <a:r>
              <a:rPr lang="en-US" altLang="ja-JP" sz="1650" b="1" dirty="0">
                <a:solidFill>
                  <a:schemeClr val="accent2">
                    <a:lumMod val="50000"/>
                  </a:schemeClr>
                </a:solidFill>
              </a:rPr>
              <a:t> = 6.5 ± 5.0 [degree]</a:t>
            </a:r>
            <a:endParaRPr lang="ja-JP" altLang="en-US" sz="165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6158291" y="4166777"/>
            <a:ext cx="2221314" cy="3462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altLang="ja-JP" sz="1650" b="1" dirty="0">
                <a:solidFill>
                  <a:srgbClr val="002060"/>
                </a:solidFill>
              </a:rPr>
              <a:t>θ</a:t>
            </a:r>
            <a:r>
              <a:rPr lang="en-US" altLang="ja-JP" sz="1650" b="1" baseline="-25000" dirty="0">
                <a:solidFill>
                  <a:srgbClr val="002060"/>
                </a:solidFill>
              </a:rPr>
              <a:t>K</a:t>
            </a:r>
            <a:r>
              <a:rPr lang="en-US" altLang="ja-JP" sz="1650" b="1" dirty="0">
                <a:solidFill>
                  <a:srgbClr val="002060"/>
                </a:solidFill>
              </a:rPr>
              <a:t> = 5.7 ± 4.6 [degree]</a:t>
            </a:r>
            <a:endParaRPr lang="ja-JP" altLang="en-US" sz="1650" b="1" dirty="0">
              <a:solidFill>
                <a:srgbClr val="002060"/>
              </a:solidFill>
            </a:endParaRPr>
          </a:p>
        </p:txBody>
      </p:sp>
      <p:sp>
        <p:nvSpPr>
          <p:cNvPr id="11" name="コンテンツ プレースホルダー 10"/>
          <p:cNvSpPr>
            <a:spLocks noGrp="1"/>
          </p:cNvSpPr>
          <p:nvPr>
            <p:ph idx="1"/>
          </p:nvPr>
        </p:nvSpPr>
        <p:spPr>
          <a:xfrm>
            <a:off x="5411972" y="6131243"/>
            <a:ext cx="3103378" cy="45719"/>
          </a:xfrm>
        </p:spPr>
        <p:txBody>
          <a:bodyPr>
            <a:normAutofit fontScale="25000" lnSpcReduction="20000"/>
          </a:bodyPr>
          <a:lstStyle/>
          <a:p>
            <a:endParaRPr kumimoji="1" lang="ja-JP" altLang="en-US"/>
          </a:p>
        </p:txBody>
      </p:sp>
      <p:pic>
        <p:nvPicPr>
          <p:cNvPr id="17" name="図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3266" y="815843"/>
            <a:ext cx="2961167" cy="672993"/>
          </a:xfrm>
          <a:prstGeom prst="rect">
            <a:avLst/>
          </a:prstGeom>
        </p:spPr>
      </p:pic>
      <p:sp>
        <p:nvSpPr>
          <p:cNvPr id="19" name="テキスト ボックス 18"/>
          <p:cNvSpPr txBox="1"/>
          <p:nvPr/>
        </p:nvSpPr>
        <p:spPr>
          <a:xfrm>
            <a:off x="677978" y="4201868"/>
            <a:ext cx="1552605" cy="3462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50" b="1" dirty="0" smtClean="0">
                <a:solidFill>
                  <a:schemeClr val="accent2">
                    <a:lumMod val="50000"/>
                  </a:schemeClr>
                </a:solidFill>
              </a:rPr>
              <a:t>Ω</a:t>
            </a:r>
            <a:r>
              <a:rPr lang="en-US" altLang="ja-JP" sz="1650" b="1" baseline="-25000" dirty="0" smtClean="0">
                <a:solidFill>
                  <a:schemeClr val="accent2">
                    <a:lumMod val="50000"/>
                  </a:schemeClr>
                </a:solidFill>
              </a:rPr>
              <a:t>HKS</a:t>
            </a:r>
            <a:r>
              <a:rPr lang="en-US" altLang="ja-JP" sz="1650" b="1" dirty="0" smtClean="0">
                <a:solidFill>
                  <a:schemeClr val="accent2">
                    <a:lumMod val="50000"/>
                  </a:schemeClr>
                </a:solidFill>
              </a:rPr>
              <a:t> = 7.0 [</a:t>
            </a:r>
            <a:r>
              <a:rPr lang="en-US" altLang="ja-JP" sz="1650" b="1" dirty="0" err="1" smtClean="0">
                <a:solidFill>
                  <a:schemeClr val="accent2">
                    <a:lumMod val="50000"/>
                  </a:schemeClr>
                </a:solidFill>
              </a:rPr>
              <a:t>msr</a:t>
            </a:r>
            <a:r>
              <a:rPr lang="en-US" altLang="ja-JP" sz="1650" b="1" dirty="0" smtClean="0">
                <a:solidFill>
                  <a:schemeClr val="accent2">
                    <a:lumMod val="50000"/>
                  </a:schemeClr>
                </a:solidFill>
              </a:rPr>
              <a:t>]</a:t>
            </a:r>
            <a:endParaRPr lang="ja-JP" altLang="en-US" sz="165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6192180" y="4954862"/>
            <a:ext cx="1680973" cy="3462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50" b="1" dirty="0" smtClean="0">
                <a:solidFill>
                  <a:srgbClr val="002060"/>
                </a:solidFill>
              </a:rPr>
              <a:t>Ω</a:t>
            </a:r>
            <a:r>
              <a:rPr lang="en-US" altLang="ja-JP" sz="1650" b="1" baseline="-25000" dirty="0" smtClean="0">
                <a:solidFill>
                  <a:srgbClr val="002060"/>
                </a:solidFill>
              </a:rPr>
              <a:t>HKS</a:t>
            </a:r>
            <a:r>
              <a:rPr lang="en-US" altLang="ja-JP" sz="1650" b="1" dirty="0" smtClean="0">
                <a:solidFill>
                  <a:srgbClr val="002060"/>
                </a:solidFill>
              </a:rPr>
              <a:t> </a:t>
            </a:r>
            <a:r>
              <a:rPr lang="en-US" altLang="ja-JP" sz="1650" b="1" dirty="0">
                <a:solidFill>
                  <a:srgbClr val="002060"/>
                </a:solidFill>
              </a:rPr>
              <a:t>= </a:t>
            </a:r>
            <a:r>
              <a:rPr lang="en-US" altLang="ja-JP" sz="1650" b="1" dirty="0" smtClean="0">
                <a:solidFill>
                  <a:srgbClr val="002060"/>
                </a:solidFill>
              </a:rPr>
              <a:t>8.0 [</a:t>
            </a:r>
            <a:r>
              <a:rPr lang="en-US" altLang="ja-JP" sz="1650" b="1" dirty="0" err="1" smtClean="0">
                <a:solidFill>
                  <a:srgbClr val="002060"/>
                </a:solidFill>
              </a:rPr>
              <a:t>mrad</a:t>
            </a:r>
            <a:r>
              <a:rPr lang="en-US" altLang="ja-JP" sz="1650" b="1" dirty="0" smtClean="0">
                <a:solidFill>
                  <a:srgbClr val="002060"/>
                </a:solidFill>
              </a:rPr>
              <a:t>]</a:t>
            </a:r>
            <a:endParaRPr lang="ja-JP" altLang="en-US" sz="165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5134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7" grpId="0"/>
      <p:bldP spid="14" grpId="0"/>
      <p:bldP spid="19" grpId="0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Experimental setup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346948" y="5805265"/>
            <a:ext cx="2654052" cy="78656"/>
          </a:xfrm>
        </p:spPr>
        <p:txBody>
          <a:bodyPr>
            <a:normAutofit fontScale="25000" lnSpcReduction="20000"/>
          </a:bodyPr>
          <a:lstStyle/>
          <a:p>
            <a:endParaRPr kumimoji="1" lang="ja-JP" altLang="en-US" dirty="0"/>
          </a:p>
        </p:txBody>
      </p:sp>
      <p:pic>
        <p:nvPicPr>
          <p:cNvPr id="3075" name="Picture 3" descr="C:\Users\dragon\Documents\ぶつり\HES-HKS\千賀さんから\新しいフォルダー\20090723HKS-HES_toshi\pre-cicane\HES_HKS_layout.bm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629" y="1862826"/>
            <a:ext cx="6658625" cy="3716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Toshiyuki G\Documents\ぶつり\HES-HKS\Illustrator_gogami\heshks_setup3.bm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265437">
            <a:off x="4763594" y="3070656"/>
            <a:ext cx="2857172" cy="1404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Toshiyuki G\Documents\ぶつり\HES-HKS\Illustrator_gogami\heshks_setup3.bm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629" y="2090814"/>
            <a:ext cx="6593473" cy="324036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Toshiyuki G\Pictures\Capture_pict\hes_hks_setup2009_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142" y="1574301"/>
            <a:ext cx="6858804" cy="4568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3266" y="815843"/>
            <a:ext cx="2961167" cy="672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651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24694"/>
            <a:ext cx="6995120" cy="1143000"/>
          </a:xfrm>
        </p:spPr>
        <p:txBody>
          <a:bodyPr/>
          <a:lstStyle/>
          <a:p>
            <a:r>
              <a:rPr kumimoji="1" lang="en-US" altLang="ja-JP" dirty="0" smtClean="0"/>
              <a:t>Detectors &amp; Trigger</a:t>
            </a:r>
            <a:endParaRPr kumimoji="1" lang="ja-JP" altLang="en-US" dirty="0"/>
          </a:p>
        </p:txBody>
      </p:sp>
      <p:pic>
        <p:nvPicPr>
          <p:cNvPr id="4" name="Picture 3" descr="C:\Users\Toshiyuki G\Pictures\2009_HESHKS\6\IMG_2694 (800x53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259551" y="2388359"/>
            <a:ext cx="4360605" cy="2905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右矢印 4"/>
          <p:cNvSpPr/>
          <p:nvPr/>
        </p:nvSpPr>
        <p:spPr>
          <a:xfrm rot="15732737">
            <a:off x="5544205" y="3680426"/>
            <a:ext cx="4058379" cy="321118"/>
          </a:xfrm>
          <a:prstGeom prst="rightArrow">
            <a:avLst/>
          </a:prstGeom>
          <a:solidFill>
            <a:srgbClr val="0070C0">
              <a:alpha val="37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122813" y="1261209"/>
            <a:ext cx="944534" cy="10156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en-US" altLang="ja-JP" sz="3000" b="1" dirty="0" smtClean="0">
                <a:solidFill>
                  <a:srgbClr val="002060"/>
                </a:solidFill>
              </a:rPr>
              <a:t>K</a:t>
            </a:r>
            <a:r>
              <a:rPr kumimoji="1" lang="en-US" altLang="ja-JP" sz="3000" b="1" baseline="30000" dirty="0" smtClean="0">
                <a:solidFill>
                  <a:srgbClr val="002060"/>
                </a:solidFill>
              </a:rPr>
              <a:t>+</a:t>
            </a:r>
          </a:p>
          <a:p>
            <a:r>
              <a:rPr lang="en-US" altLang="ja-JP" sz="3000" dirty="0" smtClean="0"/>
              <a:t>p, π</a:t>
            </a:r>
            <a:r>
              <a:rPr lang="en-US" altLang="ja-JP" sz="3000" baseline="30000" dirty="0" smtClean="0"/>
              <a:t>+</a:t>
            </a:r>
            <a:endParaRPr kumimoji="1" lang="ja-JP" altLang="en-US" sz="3000" baseline="30000" dirty="0"/>
          </a:p>
        </p:txBody>
      </p:sp>
      <p:pic>
        <p:nvPicPr>
          <p:cNvPr id="9" name="Picture 2" descr="C:\Users\Toshiyuki G\Pictures\2010_2\Nov2010\HES_detecto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07504" y="2164295"/>
            <a:ext cx="3041351" cy="3424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ストライプ矢印 10"/>
          <p:cNvSpPr/>
          <p:nvPr/>
        </p:nvSpPr>
        <p:spPr>
          <a:xfrm rot="16709709">
            <a:off x="336821" y="3143236"/>
            <a:ext cx="2594502" cy="375610"/>
          </a:xfrm>
          <a:prstGeom prst="stripedRightArrow">
            <a:avLst/>
          </a:prstGeom>
          <a:solidFill>
            <a:srgbClr val="C00000">
              <a:alpha val="50000"/>
            </a:srgbClr>
          </a:solidFill>
          <a:ln>
            <a:solidFill>
              <a:schemeClr val="tx1"/>
            </a:solidFill>
          </a:ln>
          <a:scene3d>
            <a:camera prst="orthographicFront">
              <a:rot lat="21599989" lon="21599969" rev="101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979712" y="1610297"/>
            <a:ext cx="576064" cy="55399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en-US" altLang="ja-JP" sz="3000" b="1" dirty="0" smtClean="0">
                <a:solidFill>
                  <a:srgbClr val="C00000"/>
                </a:solidFill>
              </a:rPr>
              <a:t>e</a:t>
            </a:r>
            <a:r>
              <a:rPr kumimoji="1" lang="en-US" altLang="ja-JP" sz="3000" b="1" baseline="30000" dirty="0" smtClean="0">
                <a:solidFill>
                  <a:srgbClr val="C00000"/>
                </a:solidFill>
              </a:rPr>
              <a:t>-</a:t>
            </a:r>
            <a:endParaRPr kumimoji="1" lang="ja-JP" altLang="en-US" sz="3000" baseline="30000" dirty="0">
              <a:solidFill>
                <a:srgbClr val="C00000"/>
              </a:solidFill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3527884" y="5158353"/>
            <a:ext cx="194421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200" b="1" dirty="0" smtClean="0"/>
              <a:t>Drift chambers</a:t>
            </a:r>
          </a:p>
        </p:txBody>
      </p:sp>
      <p:cxnSp>
        <p:nvCxnSpPr>
          <p:cNvPr id="16" name="直線矢印コネクタ 15"/>
          <p:cNvCxnSpPr>
            <a:stCxn id="15" idx="1"/>
          </p:cNvCxnSpPr>
          <p:nvPr/>
        </p:nvCxnSpPr>
        <p:spPr>
          <a:xfrm flipH="1" flipV="1">
            <a:off x="1979712" y="4221088"/>
            <a:ext cx="1548172" cy="115270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7" name="直線矢印コネクタ 16"/>
          <p:cNvCxnSpPr>
            <a:stCxn id="15" idx="3"/>
          </p:cNvCxnSpPr>
          <p:nvPr/>
        </p:nvCxnSpPr>
        <p:spPr>
          <a:xfrm>
            <a:off x="5472100" y="5373797"/>
            <a:ext cx="1967753" cy="4592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0" name="テキスト ボックス 19"/>
          <p:cNvSpPr txBox="1"/>
          <p:nvPr/>
        </p:nvSpPr>
        <p:spPr>
          <a:xfrm>
            <a:off x="3312963" y="2083495"/>
            <a:ext cx="262718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200" b="1" dirty="0" smtClean="0"/>
              <a:t>TOF walls </a:t>
            </a:r>
          </a:p>
          <a:p>
            <a:r>
              <a:rPr kumimoji="1" lang="en-US" altLang="ja-JP" sz="2200" b="1" dirty="0" smtClean="0"/>
              <a:t>(Plastic scintillators)</a:t>
            </a:r>
            <a:endParaRPr kumimoji="1" lang="ja-JP" altLang="en-US" sz="2200" b="1" dirty="0"/>
          </a:p>
        </p:txBody>
      </p:sp>
      <p:cxnSp>
        <p:nvCxnSpPr>
          <p:cNvPr id="21" name="直線矢印コネクタ 20"/>
          <p:cNvCxnSpPr>
            <a:stCxn id="20" idx="1"/>
          </p:cNvCxnSpPr>
          <p:nvPr/>
        </p:nvCxnSpPr>
        <p:spPr>
          <a:xfrm flipH="1">
            <a:off x="2267745" y="2468216"/>
            <a:ext cx="1045218" cy="2407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5" name="直線矢印コネクタ 24"/>
          <p:cNvCxnSpPr>
            <a:stCxn id="20" idx="1"/>
          </p:cNvCxnSpPr>
          <p:nvPr/>
        </p:nvCxnSpPr>
        <p:spPr>
          <a:xfrm flipH="1">
            <a:off x="2267745" y="2468216"/>
            <a:ext cx="1045218" cy="103279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9" name="テキスト ボックス 28"/>
          <p:cNvSpPr txBox="1"/>
          <p:nvPr/>
        </p:nvSpPr>
        <p:spPr>
          <a:xfrm>
            <a:off x="3240955" y="3429000"/>
            <a:ext cx="298722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200" b="1" dirty="0" smtClean="0"/>
              <a:t>Cerenkov detectors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altLang="ja-JP" sz="2200" b="1" dirty="0" smtClean="0"/>
              <a:t>Aerogel (n=1.05)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kumimoji="1" lang="en-US" altLang="ja-JP" sz="2200" b="1" dirty="0" smtClean="0"/>
              <a:t>Water  (n=1.33)</a:t>
            </a:r>
            <a:endParaRPr kumimoji="1" lang="ja-JP" altLang="en-US" sz="2200" b="1" dirty="0"/>
          </a:p>
        </p:txBody>
      </p:sp>
      <p:cxnSp>
        <p:nvCxnSpPr>
          <p:cNvPr id="30" name="直線矢印コネクタ 29"/>
          <p:cNvCxnSpPr/>
          <p:nvPr/>
        </p:nvCxnSpPr>
        <p:spPr>
          <a:xfrm flipV="1">
            <a:off x="5148064" y="3212976"/>
            <a:ext cx="1800200" cy="30931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4" name="直線矢印コネクタ 33"/>
          <p:cNvCxnSpPr/>
          <p:nvPr/>
        </p:nvCxnSpPr>
        <p:spPr>
          <a:xfrm flipV="1">
            <a:off x="5148064" y="2468215"/>
            <a:ext cx="1447016" cy="103279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8" name="直線矢印コネクタ 37"/>
          <p:cNvCxnSpPr/>
          <p:nvPr/>
        </p:nvCxnSpPr>
        <p:spPr>
          <a:xfrm>
            <a:off x="4734569" y="2276872"/>
            <a:ext cx="1388244" cy="31169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1" name="直線矢印コネクタ 40"/>
          <p:cNvCxnSpPr/>
          <p:nvPr/>
        </p:nvCxnSpPr>
        <p:spPr>
          <a:xfrm>
            <a:off x="4734569" y="2276872"/>
            <a:ext cx="1817651" cy="156411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4" name="直線矢印コネクタ 43"/>
          <p:cNvCxnSpPr/>
          <p:nvPr/>
        </p:nvCxnSpPr>
        <p:spPr>
          <a:xfrm>
            <a:off x="4734569" y="2276872"/>
            <a:ext cx="1860511" cy="194421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7" name="直線矢印コネクタ 46"/>
          <p:cNvCxnSpPr>
            <a:stCxn id="15" idx="3"/>
          </p:cNvCxnSpPr>
          <p:nvPr/>
        </p:nvCxnSpPr>
        <p:spPr>
          <a:xfrm flipV="1">
            <a:off x="5472100" y="4536996"/>
            <a:ext cx="1026114" cy="83680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52" name="テキスト ボックス 51"/>
          <p:cNvSpPr txBox="1"/>
          <p:nvPr/>
        </p:nvSpPr>
        <p:spPr>
          <a:xfrm>
            <a:off x="107504" y="1340768"/>
            <a:ext cx="1005169" cy="70788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 smtClean="0">
                <a:solidFill>
                  <a:srgbClr val="C00000"/>
                </a:solidFill>
              </a:rPr>
              <a:t>HES</a:t>
            </a:r>
            <a:endParaRPr kumimoji="1" lang="ja-JP" altLang="en-US" sz="4000" b="1" dirty="0">
              <a:solidFill>
                <a:srgbClr val="C00000"/>
              </a:solidFill>
            </a:endParaRPr>
          </a:p>
        </p:txBody>
      </p:sp>
      <p:sp>
        <p:nvSpPr>
          <p:cNvPr id="53" name="テキスト ボックス 52"/>
          <p:cNvSpPr txBox="1"/>
          <p:nvPr/>
        </p:nvSpPr>
        <p:spPr>
          <a:xfrm>
            <a:off x="7812361" y="908720"/>
            <a:ext cx="1152128" cy="707886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 smtClean="0">
                <a:solidFill>
                  <a:schemeClr val="tx2"/>
                </a:solidFill>
              </a:rPr>
              <a:t>HKS</a:t>
            </a:r>
            <a:endParaRPr kumimoji="1" lang="ja-JP" altLang="en-US" sz="4000" b="1" dirty="0">
              <a:solidFill>
                <a:schemeClr val="tx2"/>
              </a:solidFill>
            </a:endParaRPr>
          </a:p>
        </p:txBody>
      </p:sp>
      <p:cxnSp>
        <p:nvCxnSpPr>
          <p:cNvPr id="54" name="直線コネクタ 53"/>
          <p:cNvCxnSpPr/>
          <p:nvPr/>
        </p:nvCxnSpPr>
        <p:spPr>
          <a:xfrm flipH="1">
            <a:off x="4427984" y="1412776"/>
            <a:ext cx="72008" cy="4608512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直線矢印コネクタ 30"/>
          <p:cNvCxnSpPr>
            <a:stCxn id="15" idx="1"/>
          </p:cNvCxnSpPr>
          <p:nvPr/>
        </p:nvCxnSpPr>
        <p:spPr>
          <a:xfrm flipH="1" flipV="1">
            <a:off x="2011454" y="3982998"/>
            <a:ext cx="1516430" cy="139079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5422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0" grpId="0"/>
      <p:bldP spid="2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24694"/>
            <a:ext cx="6995120" cy="1143000"/>
          </a:xfrm>
        </p:spPr>
        <p:txBody>
          <a:bodyPr/>
          <a:lstStyle/>
          <a:p>
            <a:r>
              <a:rPr kumimoji="1" lang="en-US" altLang="ja-JP" dirty="0" smtClean="0"/>
              <a:t>Detectors &amp; Trigger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682494" y="6681117"/>
            <a:ext cx="3466728" cy="176883"/>
          </a:xfrm>
        </p:spPr>
        <p:txBody>
          <a:bodyPr>
            <a:normAutofit fontScale="25000" lnSpcReduction="20000"/>
          </a:bodyPr>
          <a:lstStyle/>
          <a:p>
            <a:endParaRPr kumimoji="1" lang="ja-JP" altLang="en-US" dirty="0"/>
          </a:p>
        </p:txBody>
      </p:sp>
      <p:pic>
        <p:nvPicPr>
          <p:cNvPr id="4" name="Picture 3" descr="C:\Users\Toshiyuki G\Pictures\2009_HESHKS\6\IMG_2694 (800x53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259551" y="2388359"/>
            <a:ext cx="4360605" cy="2905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右矢印 4"/>
          <p:cNvSpPr/>
          <p:nvPr/>
        </p:nvSpPr>
        <p:spPr>
          <a:xfrm rot="15732737">
            <a:off x="5544205" y="3680426"/>
            <a:ext cx="4058379" cy="321118"/>
          </a:xfrm>
          <a:prstGeom prst="rightArrow">
            <a:avLst/>
          </a:prstGeom>
          <a:solidFill>
            <a:srgbClr val="0070C0">
              <a:alpha val="37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7" name="直線コネクタ 6"/>
          <p:cNvCxnSpPr/>
          <p:nvPr/>
        </p:nvCxnSpPr>
        <p:spPr>
          <a:xfrm flipH="1">
            <a:off x="4427984" y="1412776"/>
            <a:ext cx="72008" cy="4608512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テキスト ボックス 7"/>
          <p:cNvSpPr txBox="1"/>
          <p:nvPr/>
        </p:nvSpPr>
        <p:spPr>
          <a:xfrm>
            <a:off x="6122813" y="1261209"/>
            <a:ext cx="944534" cy="10156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en-US" altLang="ja-JP" sz="3000" b="1" dirty="0" smtClean="0">
                <a:solidFill>
                  <a:srgbClr val="002060"/>
                </a:solidFill>
              </a:rPr>
              <a:t>K</a:t>
            </a:r>
            <a:r>
              <a:rPr kumimoji="1" lang="en-US" altLang="ja-JP" sz="3000" b="1" baseline="30000" dirty="0" smtClean="0">
                <a:solidFill>
                  <a:srgbClr val="002060"/>
                </a:solidFill>
              </a:rPr>
              <a:t>+</a:t>
            </a:r>
          </a:p>
          <a:p>
            <a:r>
              <a:rPr lang="en-US" altLang="ja-JP" sz="3000" dirty="0" smtClean="0"/>
              <a:t>p, π</a:t>
            </a:r>
            <a:r>
              <a:rPr lang="en-US" altLang="ja-JP" sz="3000" baseline="30000" dirty="0" smtClean="0"/>
              <a:t>+</a:t>
            </a:r>
            <a:endParaRPr kumimoji="1" lang="ja-JP" altLang="en-US" sz="3000" baseline="30000" dirty="0"/>
          </a:p>
        </p:txBody>
      </p:sp>
      <p:pic>
        <p:nvPicPr>
          <p:cNvPr id="9" name="Picture 2" descr="C:\Users\Toshiyuki G\Pictures\2010_2\Nov2010\HES_detecto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07504" y="2164295"/>
            <a:ext cx="3041351" cy="3424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ストライプ矢印 10"/>
          <p:cNvSpPr/>
          <p:nvPr/>
        </p:nvSpPr>
        <p:spPr>
          <a:xfrm rot="16709709">
            <a:off x="336821" y="3143236"/>
            <a:ext cx="2594502" cy="375610"/>
          </a:xfrm>
          <a:prstGeom prst="stripedRightArrow">
            <a:avLst/>
          </a:prstGeom>
          <a:solidFill>
            <a:srgbClr val="C00000">
              <a:alpha val="50000"/>
            </a:srgbClr>
          </a:solidFill>
          <a:ln>
            <a:solidFill>
              <a:schemeClr val="tx1"/>
            </a:solidFill>
          </a:ln>
          <a:scene3d>
            <a:camera prst="orthographicFront">
              <a:rot lat="21599989" lon="21599969" rev="101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979712" y="1610297"/>
            <a:ext cx="576064" cy="55399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en-US" altLang="ja-JP" sz="3000" b="1" dirty="0" smtClean="0">
                <a:solidFill>
                  <a:srgbClr val="002060"/>
                </a:solidFill>
              </a:rPr>
              <a:t>e</a:t>
            </a:r>
            <a:r>
              <a:rPr kumimoji="1" lang="en-US" altLang="ja-JP" sz="3000" b="1" baseline="30000" dirty="0" smtClean="0">
                <a:solidFill>
                  <a:srgbClr val="002060"/>
                </a:solidFill>
              </a:rPr>
              <a:t>-</a:t>
            </a:r>
            <a:endParaRPr kumimoji="1" lang="ja-JP" altLang="en-US" sz="3000" baseline="30000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3527884" y="5158353"/>
            <a:ext cx="194421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200" b="1" dirty="0" smtClean="0"/>
              <a:t>Drift chambers</a:t>
            </a:r>
          </a:p>
        </p:txBody>
      </p:sp>
      <p:cxnSp>
        <p:nvCxnSpPr>
          <p:cNvPr id="16" name="直線矢印コネクタ 15"/>
          <p:cNvCxnSpPr>
            <a:stCxn id="15" idx="1"/>
          </p:cNvCxnSpPr>
          <p:nvPr/>
        </p:nvCxnSpPr>
        <p:spPr>
          <a:xfrm flipH="1" flipV="1">
            <a:off x="1979712" y="4221088"/>
            <a:ext cx="1548172" cy="115270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7" name="直線矢印コネクタ 16"/>
          <p:cNvCxnSpPr>
            <a:stCxn id="15" idx="3"/>
          </p:cNvCxnSpPr>
          <p:nvPr/>
        </p:nvCxnSpPr>
        <p:spPr>
          <a:xfrm>
            <a:off x="5472100" y="5373797"/>
            <a:ext cx="1967753" cy="4592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0" name="テキスト ボックス 19"/>
          <p:cNvSpPr txBox="1"/>
          <p:nvPr/>
        </p:nvSpPr>
        <p:spPr>
          <a:xfrm>
            <a:off x="3312963" y="2083495"/>
            <a:ext cx="262718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200" b="1" dirty="0" smtClean="0"/>
              <a:t>TOF walls </a:t>
            </a:r>
          </a:p>
          <a:p>
            <a:r>
              <a:rPr kumimoji="1" lang="en-US" altLang="ja-JP" sz="2200" b="1" dirty="0" smtClean="0"/>
              <a:t>(Plastic scintillators)</a:t>
            </a:r>
            <a:endParaRPr kumimoji="1" lang="ja-JP" altLang="en-US" sz="2200" b="1" dirty="0"/>
          </a:p>
        </p:txBody>
      </p:sp>
      <p:cxnSp>
        <p:nvCxnSpPr>
          <p:cNvPr id="21" name="直線矢印コネクタ 20"/>
          <p:cNvCxnSpPr>
            <a:stCxn id="20" idx="1"/>
          </p:cNvCxnSpPr>
          <p:nvPr/>
        </p:nvCxnSpPr>
        <p:spPr>
          <a:xfrm flipH="1">
            <a:off x="2267745" y="2468216"/>
            <a:ext cx="1045218" cy="2407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5" name="直線矢印コネクタ 24"/>
          <p:cNvCxnSpPr>
            <a:stCxn id="20" idx="1"/>
          </p:cNvCxnSpPr>
          <p:nvPr/>
        </p:nvCxnSpPr>
        <p:spPr>
          <a:xfrm flipH="1">
            <a:off x="2267745" y="2468216"/>
            <a:ext cx="1045218" cy="103279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9" name="テキスト ボックス 28"/>
          <p:cNvSpPr txBox="1"/>
          <p:nvPr/>
        </p:nvSpPr>
        <p:spPr>
          <a:xfrm>
            <a:off x="3240955" y="3429000"/>
            <a:ext cx="298722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200" b="1" dirty="0" smtClean="0"/>
              <a:t>Cerenkov detectors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altLang="ja-JP" sz="2200" b="1" dirty="0" smtClean="0"/>
              <a:t>Aerogel (n=1.05)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kumimoji="1" lang="en-US" altLang="ja-JP" sz="2200" b="1" dirty="0" smtClean="0"/>
              <a:t>Water  (n=1.33)</a:t>
            </a:r>
            <a:endParaRPr kumimoji="1" lang="ja-JP" altLang="en-US" sz="2200" b="1" dirty="0"/>
          </a:p>
        </p:txBody>
      </p:sp>
      <p:cxnSp>
        <p:nvCxnSpPr>
          <p:cNvPr id="30" name="直線矢印コネクタ 29"/>
          <p:cNvCxnSpPr/>
          <p:nvPr/>
        </p:nvCxnSpPr>
        <p:spPr>
          <a:xfrm flipV="1">
            <a:off x="5148064" y="3212976"/>
            <a:ext cx="1800200" cy="30931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4" name="直線矢印コネクタ 33"/>
          <p:cNvCxnSpPr/>
          <p:nvPr/>
        </p:nvCxnSpPr>
        <p:spPr>
          <a:xfrm flipV="1">
            <a:off x="5148064" y="2468215"/>
            <a:ext cx="1447016" cy="103279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8" name="直線矢印コネクタ 37"/>
          <p:cNvCxnSpPr/>
          <p:nvPr/>
        </p:nvCxnSpPr>
        <p:spPr>
          <a:xfrm>
            <a:off x="4734569" y="2276872"/>
            <a:ext cx="1388244" cy="31169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1" name="直線矢印コネクタ 40"/>
          <p:cNvCxnSpPr/>
          <p:nvPr/>
        </p:nvCxnSpPr>
        <p:spPr>
          <a:xfrm>
            <a:off x="4734569" y="2276872"/>
            <a:ext cx="1817651" cy="156411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4" name="直線矢印コネクタ 43"/>
          <p:cNvCxnSpPr/>
          <p:nvPr/>
        </p:nvCxnSpPr>
        <p:spPr>
          <a:xfrm>
            <a:off x="4734569" y="2276872"/>
            <a:ext cx="1860511" cy="194421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7" name="直線矢印コネクタ 46"/>
          <p:cNvCxnSpPr>
            <a:stCxn id="15" idx="3"/>
          </p:cNvCxnSpPr>
          <p:nvPr/>
        </p:nvCxnSpPr>
        <p:spPr>
          <a:xfrm flipV="1">
            <a:off x="5472100" y="4536996"/>
            <a:ext cx="1026114" cy="83680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52" name="テキスト ボックス 51"/>
          <p:cNvSpPr txBox="1"/>
          <p:nvPr/>
        </p:nvSpPr>
        <p:spPr>
          <a:xfrm>
            <a:off x="107504" y="1340768"/>
            <a:ext cx="1005169" cy="70788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 smtClean="0">
                <a:solidFill>
                  <a:srgbClr val="C00000"/>
                </a:solidFill>
              </a:rPr>
              <a:t>HES</a:t>
            </a:r>
            <a:endParaRPr kumimoji="1" lang="ja-JP" altLang="en-US" sz="4000" b="1" dirty="0">
              <a:solidFill>
                <a:srgbClr val="C00000"/>
              </a:solidFill>
            </a:endParaRPr>
          </a:p>
        </p:txBody>
      </p:sp>
      <p:sp>
        <p:nvSpPr>
          <p:cNvPr id="53" name="テキスト ボックス 52"/>
          <p:cNvSpPr txBox="1"/>
          <p:nvPr/>
        </p:nvSpPr>
        <p:spPr>
          <a:xfrm>
            <a:off x="7812361" y="908720"/>
            <a:ext cx="1152128" cy="707886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 smtClean="0">
                <a:solidFill>
                  <a:schemeClr val="tx2"/>
                </a:solidFill>
              </a:rPr>
              <a:t>HKS</a:t>
            </a:r>
            <a:endParaRPr kumimoji="1" lang="ja-JP" altLang="en-US" sz="4000" b="1" dirty="0">
              <a:solidFill>
                <a:schemeClr val="tx2"/>
              </a:solidFill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4932040" y="2492896"/>
            <a:ext cx="4157911" cy="1477328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en-US" altLang="ja-JP" sz="2200" dirty="0" smtClean="0">
                <a:solidFill>
                  <a:schemeClr val="bg1"/>
                </a:solidFill>
              </a:rPr>
              <a:t> </a:t>
            </a:r>
            <a:r>
              <a:rPr kumimoji="1" lang="en-US" altLang="ja-JP" sz="3000" b="1" u="sng" dirty="0" smtClean="0">
                <a:solidFill>
                  <a:schemeClr val="bg1"/>
                </a:solidFill>
              </a:rPr>
              <a:t>HKS trigger</a:t>
            </a:r>
          </a:p>
          <a:p>
            <a:pPr algn="ctr"/>
            <a:r>
              <a:rPr lang="en-US" altLang="ja-JP" sz="3000" b="1" dirty="0" smtClean="0">
                <a:solidFill>
                  <a:schemeClr val="bg1"/>
                </a:solidFill>
              </a:rPr>
              <a:t>(TOF1x2x3) </a:t>
            </a:r>
            <a:r>
              <a:rPr kumimoji="1" lang="en-US" altLang="ja-JP" sz="3000" b="1" dirty="0" smtClean="0">
                <a:solidFill>
                  <a:schemeClr val="bg1"/>
                </a:solidFill>
              </a:rPr>
              <a:t>x Cerenkov</a:t>
            </a:r>
          </a:p>
          <a:p>
            <a:pPr algn="ctr"/>
            <a:r>
              <a:rPr lang="en-US" altLang="ja-JP" sz="3000" b="1" dirty="0" smtClean="0">
                <a:solidFill>
                  <a:srgbClr val="00B0F0"/>
                </a:solidFill>
              </a:rPr>
              <a:t>~10 kHz</a:t>
            </a:r>
            <a:endParaRPr kumimoji="1" lang="ja-JP" altLang="en-US" sz="3000" b="1" dirty="0">
              <a:solidFill>
                <a:srgbClr val="00B0F0"/>
              </a:solidFill>
            </a:endParaRPr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467544" y="2492896"/>
            <a:ext cx="2232249" cy="1477328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en-US" altLang="ja-JP" sz="2200" dirty="0" smtClean="0">
                <a:solidFill>
                  <a:schemeClr val="bg1"/>
                </a:solidFill>
              </a:rPr>
              <a:t> </a:t>
            </a:r>
            <a:r>
              <a:rPr kumimoji="1" lang="en-US" altLang="ja-JP" sz="3000" b="1" u="sng" dirty="0" smtClean="0">
                <a:solidFill>
                  <a:schemeClr val="bg1"/>
                </a:solidFill>
              </a:rPr>
              <a:t>HES trigger</a:t>
            </a:r>
          </a:p>
          <a:p>
            <a:pPr algn="ctr"/>
            <a:r>
              <a:rPr lang="en-US" altLang="ja-JP" sz="3000" b="1" dirty="0" smtClean="0">
                <a:solidFill>
                  <a:schemeClr val="bg1"/>
                </a:solidFill>
              </a:rPr>
              <a:t>(TOF1x2)</a:t>
            </a:r>
            <a:endParaRPr kumimoji="1" lang="en-US" altLang="ja-JP" sz="3000" b="1" dirty="0" smtClean="0">
              <a:solidFill>
                <a:schemeClr val="bg1"/>
              </a:solidFill>
            </a:endParaRPr>
          </a:p>
          <a:p>
            <a:pPr algn="ctr"/>
            <a:r>
              <a:rPr lang="en-US" altLang="ja-JP" sz="3000" b="1" dirty="0" smtClean="0">
                <a:solidFill>
                  <a:srgbClr val="00B0F0"/>
                </a:solidFill>
              </a:rPr>
              <a:t>~2000 kHz</a:t>
            </a:r>
            <a:endParaRPr kumimoji="1" lang="ja-JP" altLang="en-US" sz="3000" b="1" dirty="0">
              <a:solidFill>
                <a:srgbClr val="00B0F0"/>
              </a:solidFill>
            </a:endParaRPr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2696365" y="4976008"/>
            <a:ext cx="3603827" cy="1477328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en-US" altLang="ja-JP" sz="2200" dirty="0" smtClean="0">
                <a:solidFill>
                  <a:schemeClr val="bg1"/>
                </a:solidFill>
              </a:rPr>
              <a:t> </a:t>
            </a:r>
            <a:r>
              <a:rPr lang="en-US" altLang="ja-JP" sz="3000" b="1" u="sng" dirty="0" smtClean="0">
                <a:solidFill>
                  <a:schemeClr val="bg1"/>
                </a:solidFill>
              </a:rPr>
              <a:t>Coincidence</a:t>
            </a:r>
            <a:r>
              <a:rPr kumimoji="1" lang="en-US" altLang="ja-JP" sz="3000" b="1" u="sng" dirty="0" smtClean="0">
                <a:solidFill>
                  <a:schemeClr val="bg1"/>
                </a:solidFill>
              </a:rPr>
              <a:t> trigger</a:t>
            </a:r>
          </a:p>
          <a:p>
            <a:pPr algn="ctr"/>
            <a:r>
              <a:rPr lang="en-US" altLang="ja-JP" sz="3000" b="1" dirty="0" smtClean="0">
                <a:solidFill>
                  <a:schemeClr val="bg1"/>
                </a:solidFill>
              </a:rPr>
              <a:t>HES x HKS</a:t>
            </a:r>
            <a:endParaRPr kumimoji="1" lang="en-US" altLang="ja-JP" sz="3000" b="1" dirty="0" smtClean="0">
              <a:solidFill>
                <a:schemeClr val="bg1"/>
              </a:solidFill>
            </a:endParaRPr>
          </a:p>
          <a:p>
            <a:pPr algn="ctr"/>
            <a:r>
              <a:rPr lang="en-US" altLang="ja-JP" sz="3000" b="1" dirty="0" smtClean="0">
                <a:solidFill>
                  <a:srgbClr val="00B0F0"/>
                </a:solidFill>
              </a:rPr>
              <a:t>&lt; 2 kHz</a:t>
            </a:r>
            <a:endParaRPr kumimoji="1" lang="ja-JP" altLang="en-US" sz="3000" b="1" dirty="0">
              <a:solidFill>
                <a:srgbClr val="00B0F0"/>
              </a:solidFill>
            </a:endParaRPr>
          </a:p>
        </p:txBody>
      </p:sp>
      <p:sp>
        <p:nvSpPr>
          <p:cNvPr id="13" name="右矢印 12"/>
          <p:cNvSpPr/>
          <p:nvPr/>
        </p:nvSpPr>
        <p:spPr>
          <a:xfrm rot="3125484">
            <a:off x="2189273" y="4220324"/>
            <a:ext cx="985455" cy="738664"/>
          </a:xfrm>
          <a:prstGeom prst="right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右矢印 34"/>
          <p:cNvSpPr/>
          <p:nvPr/>
        </p:nvSpPr>
        <p:spPr>
          <a:xfrm rot="7554453">
            <a:off x="5579384" y="4179422"/>
            <a:ext cx="985455" cy="738664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11181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13" grpId="0" animBg="1"/>
      <p:bldP spid="3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10009" y="144789"/>
            <a:ext cx="7886700" cy="945881"/>
          </a:xfrm>
        </p:spPr>
        <p:txBody>
          <a:bodyPr/>
          <a:lstStyle/>
          <a:p>
            <a:r>
              <a:rPr kumimoji="1" lang="en-US" altLang="ja-JP" dirty="0" smtClean="0"/>
              <a:t>Data summary</a:t>
            </a:r>
            <a:r>
              <a:rPr lang="ja-JP" altLang="en-US" dirty="0"/>
              <a:t> </a:t>
            </a:r>
            <a:r>
              <a:rPr lang="en-US" altLang="ja-JP" dirty="0" smtClean="0"/>
              <a:t>(</a:t>
            </a:r>
            <a:r>
              <a:rPr lang="en-US" altLang="ja-JP" dirty="0" err="1" smtClean="0"/>
              <a:t>JLab</a:t>
            </a:r>
            <a:r>
              <a:rPr lang="en-US" altLang="ja-JP" dirty="0" smtClean="0"/>
              <a:t> E05-115)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635896" y="4581128"/>
            <a:ext cx="4879454" cy="1110978"/>
          </a:xfrm>
        </p:spPr>
        <p:txBody>
          <a:bodyPr/>
          <a:lstStyle/>
          <a:p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表 3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164388" y="1772817"/>
              <a:ext cx="8907693" cy="4237564"/>
            </p:xfrm>
            <a:graphic>
              <a:graphicData uri="http://schemas.openxmlformats.org/drawingml/2006/table">
                <a:tbl>
                  <a:tblPr firstRow="1" bandRow="1">
                    <a:tableStyleId>{D113A9D2-9D6B-4929-AA2D-F23B5EE8CBE7}</a:tableStyleId>
                  </a:tblPr>
                  <a:tblGrid>
                    <a:gridCol w="1765529"/>
                    <a:gridCol w="1573571"/>
                    <a:gridCol w="1693589"/>
                    <a:gridCol w="1139707"/>
                    <a:gridCol w="2735297"/>
                  </a:tblGrid>
                  <a:tr h="917884">
                    <a:tc>
                      <a:txBody>
                        <a:bodyPr/>
                        <a:lstStyle/>
                        <a:p>
                          <a:r>
                            <a:rPr kumimoji="1" lang="en-US" altLang="ja-JP" dirty="0" smtClean="0"/>
                            <a:t>Target ([mg/cm</a:t>
                          </a:r>
                          <a:r>
                            <a:rPr kumimoji="1" lang="en-US" altLang="ja-JP" baseline="30000" dirty="0" smtClean="0"/>
                            <a:t>2</a:t>
                          </a:r>
                          <a:r>
                            <a:rPr kumimoji="1" lang="en-US" altLang="ja-JP" dirty="0" smtClean="0"/>
                            <a:t>])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dirty="0" err="1" smtClean="0"/>
                            <a:t>Hypernucleus</a:t>
                          </a:r>
                          <a:endParaRPr kumimoji="1" lang="en-US" altLang="ja-JP" dirty="0" smtClean="0"/>
                        </a:p>
                        <a:p>
                          <a:r>
                            <a:rPr kumimoji="1" lang="en-US" altLang="ja-JP" dirty="0" smtClean="0"/>
                            <a:t>Hyperon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dirty="0" smtClean="0"/>
                            <a:t>Nominal beam current [</a:t>
                          </a:r>
                          <a:r>
                            <a:rPr kumimoji="1" lang="en-US" altLang="ja-JP" dirty="0" err="1" smtClean="0"/>
                            <a:t>μA</a:t>
                          </a:r>
                          <a:r>
                            <a:rPr kumimoji="1" lang="en-US" altLang="ja-JP" dirty="0" smtClean="0"/>
                            <a:t>]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dirty="0" smtClean="0"/>
                            <a:t>Run time [h]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dirty="0" smtClean="0"/>
                            <a:t>Total incident charge [C]</a:t>
                          </a:r>
                        </a:p>
                        <a:p>
                          <a:r>
                            <a:rPr kumimoji="1" lang="en-US" altLang="ja-JP" dirty="0" smtClean="0"/>
                            <a:t>(Number</a:t>
                          </a:r>
                          <a:r>
                            <a:rPr kumimoji="1" lang="en-US" altLang="ja-JP" baseline="0" dirty="0" smtClean="0"/>
                            <a:t> of incident e</a:t>
                          </a:r>
                          <a:r>
                            <a:rPr kumimoji="1" lang="en-US" altLang="ja-JP" baseline="30000" dirty="0" smtClean="0"/>
                            <a:t>-</a:t>
                          </a:r>
                          <a:r>
                            <a:rPr kumimoji="1" lang="en-US" altLang="ja-JP" dirty="0" smtClean="0"/>
                            <a:t>)</a:t>
                          </a:r>
                          <a:endParaRPr kumimoji="1" lang="ja-JP" altLang="en-US" dirty="0"/>
                        </a:p>
                      </a:txBody>
                      <a:tcPr/>
                    </a:tc>
                  </a:tr>
                  <a:tr h="474240">
                    <a:tc>
                      <a:txBody>
                        <a:bodyPr/>
                        <a:lstStyle/>
                        <a:p>
                          <a:r>
                            <a:rPr kumimoji="1" lang="en-US" altLang="ja-JP" sz="2500" dirty="0" smtClean="0"/>
                            <a:t>CH</a:t>
                          </a:r>
                          <a:r>
                            <a:rPr kumimoji="1" lang="en-US" altLang="ja-JP" sz="2500" baseline="-25000" dirty="0" smtClean="0"/>
                            <a:t>2</a:t>
                          </a:r>
                          <a:r>
                            <a:rPr kumimoji="1" lang="en-US" altLang="ja-JP" sz="2500" dirty="0" smtClean="0"/>
                            <a:t> (450)</a:t>
                          </a:r>
                          <a:endParaRPr kumimoji="1" lang="ja-JP" altLang="en-US" sz="25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sz="2500" dirty="0" smtClean="0"/>
                            <a:t>Λ, Σ</a:t>
                          </a:r>
                          <a:r>
                            <a:rPr kumimoji="1" lang="en-US" altLang="ja-JP" sz="2500" baseline="30000" dirty="0" smtClean="0"/>
                            <a:t>0</a:t>
                          </a:r>
                          <a:r>
                            <a:rPr kumimoji="1" lang="en-US" altLang="ja-JP" sz="2500" dirty="0" smtClean="0"/>
                            <a:t>, </a:t>
                          </a:r>
                          <a:r>
                            <a:rPr kumimoji="1" lang="en-US" altLang="ja-JP" sz="2500" baseline="30000" dirty="0" smtClean="0"/>
                            <a:t>12</a:t>
                          </a:r>
                          <a:r>
                            <a:rPr kumimoji="1" lang="en-US" altLang="ja-JP" sz="2500" baseline="-25000" dirty="0" smtClean="0"/>
                            <a:t>Λ</a:t>
                          </a:r>
                          <a:r>
                            <a:rPr kumimoji="1" lang="en-US" altLang="ja-JP" sz="2500" dirty="0" smtClean="0"/>
                            <a:t>B</a:t>
                          </a:r>
                          <a:endParaRPr kumimoji="1" lang="ja-JP" altLang="en-US" sz="25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sz="2500" dirty="0" smtClean="0"/>
                            <a:t>2.0</a:t>
                          </a:r>
                          <a:endParaRPr kumimoji="1" lang="ja-JP" altLang="en-US" sz="25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sz="2500" dirty="0" smtClean="0"/>
                            <a:t>39</a:t>
                          </a:r>
                          <a:endParaRPr kumimoji="1" lang="ja-JP" altLang="en-US" sz="25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sz="2500" dirty="0" smtClean="0"/>
                            <a:t>0.28 (0.17</a:t>
                          </a:r>
                          <a14:m>
                            <m:oMath xmlns:m="http://schemas.openxmlformats.org/officeDocument/2006/math">
                              <m:r>
                                <a:rPr kumimoji="1" lang="en-US" altLang="ja-JP" sz="2500" smtClean="0"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kumimoji="1" lang="en-US" altLang="ja-JP" sz="2500" dirty="0" smtClean="0"/>
                            <a:t>10</a:t>
                          </a:r>
                          <a:r>
                            <a:rPr kumimoji="1" lang="en-US" altLang="ja-JP" sz="2500" baseline="30000" dirty="0" smtClean="0"/>
                            <a:t>19</a:t>
                          </a:r>
                          <a:r>
                            <a:rPr kumimoji="1" lang="en-US" altLang="ja-JP" sz="2500" dirty="0" smtClean="0"/>
                            <a:t>)</a:t>
                          </a:r>
                          <a:endParaRPr kumimoji="1" lang="ja-JP" altLang="en-US" sz="2500" dirty="0"/>
                        </a:p>
                      </a:txBody>
                      <a:tcPr/>
                    </a:tc>
                  </a:tr>
                  <a:tr h="474240">
                    <a:tc>
                      <a:txBody>
                        <a:bodyPr/>
                        <a:lstStyle/>
                        <a:p>
                          <a:r>
                            <a:rPr kumimoji="1" lang="en-US" altLang="ja-JP" sz="2500" dirty="0" smtClean="0"/>
                            <a:t>H</a:t>
                          </a:r>
                          <a:r>
                            <a:rPr kumimoji="1" lang="en-US" altLang="ja-JP" sz="2500" baseline="-25000" dirty="0" smtClean="0"/>
                            <a:t>2</a:t>
                          </a:r>
                          <a:r>
                            <a:rPr kumimoji="1" lang="en-US" altLang="ja-JP" sz="2500" dirty="0" smtClean="0"/>
                            <a:t>O (500)</a:t>
                          </a:r>
                          <a:endParaRPr kumimoji="1" lang="ja-JP" altLang="en-US" sz="25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sz="2500" dirty="0" smtClean="0"/>
                            <a:t>Λ, Σ</a:t>
                          </a:r>
                          <a:r>
                            <a:rPr kumimoji="1" lang="en-US" altLang="ja-JP" sz="2500" baseline="30000" dirty="0" smtClean="0"/>
                            <a:t>0</a:t>
                          </a:r>
                          <a:r>
                            <a:rPr kumimoji="1" lang="en-US" altLang="ja-JP" sz="2500" dirty="0" smtClean="0"/>
                            <a:t>,</a:t>
                          </a:r>
                          <a:r>
                            <a:rPr kumimoji="1" lang="en-US" altLang="ja-JP" sz="2500" baseline="0" dirty="0" smtClean="0"/>
                            <a:t> </a:t>
                          </a:r>
                          <a:r>
                            <a:rPr kumimoji="1" lang="en-US" altLang="ja-JP" sz="2500" baseline="30000" dirty="0" smtClean="0"/>
                            <a:t>16</a:t>
                          </a:r>
                          <a:r>
                            <a:rPr kumimoji="1" lang="en-US" altLang="ja-JP" sz="2500" baseline="-25000" dirty="0" smtClean="0"/>
                            <a:t>Λ</a:t>
                          </a:r>
                          <a:r>
                            <a:rPr kumimoji="1" lang="en-US" altLang="ja-JP" sz="2500" baseline="0" dirty="0" smtClean="0"/>
                            <a:t>N</a:t>
                          </a:r>
                          <a:endParaRPr kumimoji="1" lang="ja-JP" altLang="en-US" sz="2500" dirty="0" smtClean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sz="2500" dirty="0" smtClean="0"/>
                            <a:t>2.5</a:t>
                          </a:r>
                          <a:endParaRPr kumimoji="1" lang="ja-JP" altLang="en-US" sz="25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sz="2500" dirty="0" smtClean="0"/>
                            <a:t>21</a:t>
                          </a:r>
                          <a:endParaRPr kumimoji="1" lang="ja-JP" altLang="en-US" sz="25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sz="2500" dirty="0" smtClean="0"/>
                            <a:t>0.20 (0.12</a:t>
                          </a:r>
                          <a14:m>
                            <m:oMath xmlns:m="http://schemas.openxmlformats.org/officeDocument/2006/math">
                              <m:r>
                                <a:rPr kumimoji="1" lang="en-US" altLang="ja-JP" sz="2500" smtClean="0"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kumimoji="1" lang="en-US" altLang="ja-JP" sz="2500" dirty="0" smtClean="0"/>
                            <a:t>10</a:t>
                          </a:r>
                          <a:r>
                            <a:rPr kumimoji="1" lang="en-US" altLang="ja-JP" sz="2500" baseline="30000" dirty="0" smtClean="0"/>
                            <a:t>19</a:t>
                          </a:r>
                          <a:r>
                            <a:rPr kumimoji="1" lang="en-US" altLang="ja-JP" sz="2500" dirty="0" smtClean="0"/>
                            <a:t>)</a:t>
                          </a:r>
                          <a:endParaRPr kumimoji="1" lang="ja-JP" altLang="en-US" sz="2500" dirty="0"/>
                        </a:p>
                      </a:txBody>
                      <a:tcPr/>
                    </a:tc>
                  </a:tr>
                  <a:tr h="474240">
                    <a:tc>
                      <a:txBody>
                        <a:bodyPr/>
                        <a:lstStyle/>
                        <a:p>
                          <a:r>
                            <a:rPr kumimoji="1" lang="en-US" altLang="ja-JP" sz="2500" baseline="30000" dirty="0" smtClean="0"/>
                            <a:t>7</a:t>
                          </a:r>
                          <a:r>
                            <a:rPr kumimoji="1" lang="en-US" altLang="ja-JP" sz="2500" dirty="0" smtClean="0"/>
                            <a:t>Li (208)</a:t>
                          </a:r>
                          <a:endParaRPr kumimoji="1" lang="ja-JP" altLang="en-US" sz="25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sz="2500" baseline="30000" dirty="0" smtClean="0"/>
                            <a:t>7</a:t>
                          </a:r>
                          <a:r>
                            <a:rPr kumimoji="1" lang="en-US" altLang="ja-JP" sz="2500" baseline="-25000" dirty="0" smtClean="0"/>
                            <a:t>Λ</a:t>
                          </a:r>
                          <a:r>
                            <a:rPr kumimoji="1" lang="en-US" altLang="ja-JP" sz="2500" dirty="0" smtClean="0"/>
                            <a:t>He</a:t>
                          </a:r>
                          <a:endParaRPr kumimoji="1" lang="ja-JP" altLang="en-US" sz="25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sz="2500" dirty="0" smtClean="0"/>
                            <a:t>35</a:t>
                          </a:r>
                          <a:endParaRPr kumimoji="1" lang="ja-JP" altLang="en-US" sz="25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sz="2500" dirty="0" smtClean="0"/>
                            <a:t>42</a:t>
                          </a:r>
                          <a:endParaRPr kumimoji="1" lang="ja-JP" altLang="en-US" sz="25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sz="2500" dirty="0" smtClean="0"/>
                            <a:t>4.84 (3.0</a:t>
                          </a:r>
                          <a14:m>
                            <m:oMath xmlns:m="http://schemas.openxmlformats.org/officeDocument/2006/math">
                              <m:r>
                                <a:rPr kumimoji="1" lang="en-US" altLang="ja-JP" sz="2500" smtClean="0"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kumimoji="1" lang="en-US" altLang="ja-JP" sz="2500" dirty="0" smtClean="0"/>
                            <a:t>10</a:t>
                          </a:r>
                          <a:r>
                            <a:rPr kumimoji="1" lang="en-US" altLang="ja-JP" sz="2500" baseline="30000" dirty="0" smtClean="0"/>
                            <a:t>19</a:t>
                          </a:r>
                          <a:r>
                            <a:rPr kumimoji="1" lang="en-US" altLang="ja-JP" sz="2500" dirty="0" smtClean="0"/>
                            <a:t>)</a:t>
                          </a:r>
                          <a:endParaRPr kumimoji="1" lang="ja-JP" altLang="en-US" sz="2500" dirty="0"/>
                        </a:p>
                      </a:txBody>
                      <a:tcPr/>
                    </a:tc>
                  </a:tr>
                  <a:tr h="474240">
                    <a:tc>
                      <a:txBody>
                        <a:bodyPr/>
                        <a:lstStyle/>
                        <a:p>
                          <a:r>
                            <a:rPr kumimoji="1" lang="en-US" altLang="ja-JP" sz="2500" baseline="30000" dirty="0" smtClean="0"/>
                            <a:t>9</a:t>
                          </a:r>
                          <a:r>
                            <a:rPr kumimoji="1" lang="en-US" altLang="ja-JP" sz="2500" dirty="0" smtClean="0"/>
                            <a:t>Be (188)</a:t>
                          </a:r>
                          <a:endParaRPr kumimoji="1" lang="ja-JP" altLang="en-US" sz="25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sz="2500" baseline="30000" dirty="0" smtClean="0"/>
                            <a:t>9</a:t>
                          </a:r>
                          <a:r>
                            <a:rPr kumimoji="1" lang="en-US" altLang="ja-JP" sz="2500" baseline="-25000" dirty="0" smtClean="0"/>
                            <a:t>Λ</a:t>
                          </a:r>
                          <a:r>
                            <a:rPr kumimoji="1" lang="en-US" altLang="ja-JP" sz="2500" dirty="0" smtClean="0"/>
                            <a:t>Li</a:t>
                          </a:r>
                          <a:endParaRPr kumimoji="1" lang="ja-JP" altLang="en-US" sz="25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sz="2500" dirty="0" smtClean="0"/>
                            <a:t>40</a:t>
                          </a:r>
                          <a:endParaRPr kumimoji="1" lang="ja-JP" altLang="en-US" sz="25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sz="2500" dirty="0" smtClean="0"/>
                            <a:t>39</a:t>
                          </a:r>
                          <a:endParaRPr kumimoji="1" lang="ja-JP" altLang="en-US" sz="25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sz="2500" dirty="0" smtClean="0"/>
                            <a:t>5.33 (3.3</a:t>
                          </a:r>
                          <a14:m>
                            <m:oMath xmlns:m="http://schemas.openxmlformats.org/officeDocument/2006/math">
                              <m:r>
                                <a:rPr kumimoji="1" lang="en-US" altLang="ja-JP" sz="2500" smtClean="0"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kumimoji="1" lang="en-US" altLang="ja-JP" sz="2500" dirty="0" smtClean="0"/>
                            <a:t>10</a:t>
                          </a:r>
                          <a:r>
                            <a:rPr kumimoji="1" lang="en-US" altLang="ja-JP" sz="2500" baseline="30000" dirty="0" smtClean="0"/>
                            <a:t>19</a:t>
                          </a:r>
                          <a:r>
                            <a:rPr kumimoji="1" lang="en-US" altLang="ja-JP" sz="2500" dirty="0" smtClean="0"/>
                            <a:t>)</a:t>
                          </a:r>
                          <a:endParaRPr kumimoji="1" lang="ja-JP" altLang="en-US" sz="2500" dirty="0"/>
                        </a:p>
                      </a:txBody>
                      <a:tcPr/>
                    </a:tc>
                  </a:tr>
                  <a:tr h="474240">
                    <a:tc>
                      <a:txBody>
                        <a:bodyPr/>
                        <a:lstStyle/>
                        <a:p>
                          <a:r>
                            <a:rPr kumimoji="1" lang="en-US" altLang="ja-JP" sz="2500" baseline="30000" dirty="0" smtClean="0"/>
                            <a:t>10</a:t>
                          </a:r>
                          <a:r>
                            <a:rPr kumimoji="1" lang="en-US" altLang="ja-JP" sz="2500" dirty="0" smtClean="0"/>
                            <a:t>B (56)</a:t>
                          </a:r>
                          <a:endParaRPr kumimoji="1" lang="ja-JP" altLang="en-US" sz="25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sz="2500" baseline="30000" dirty="0" smtClean="0"/>
                            <a:t>10</a:t>
                          </a:r>
                          <a:r>
                            <a:rPr kumimoji="1" lang="en-US" altLang="ja-JP" sz="2500" baseline="-25000" dirty="0" smtClean="0"/>
                            <a:t>Λ</a:t>
                          </a:r>
                          <a:r>
                            <a:rPr kumimoji="1" lang="en-US" altLang="ja-JP" sz="2500" dirty="0" smtClean="0"/>
                            <a:t>Be</a:t>
                          </a:r>
                          <a:endParaRPr kumimoji="1" lang="ja-JP" altLang="en-US" sz="25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sz="2500" dirty="0" smtClean="0"/>
                            <a:t>40</a:t>
                          </a:r>
                          <a:endParaRPr kumimoji="1" lang="ja-JP" altLang="en-US" sz="25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sz="2500" dirty="0" smtClean="0"/>
                            <a:t>45</a:t>
                          </a:r>
                          <a:endParaRPr kumimoji="1" lang="ja-JP" altLang="en-US" sz="25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sz="2500" dirty="0" smtClean="0"/>
                            <a:t>6.25 (3.9</a:t>
                          </a:r>
                          <a14:m>
                            <m:oMath xmlns:m="http://schemas.openxmlformats.org/officeDocument/2006/math">
                              <m:r>
                                <a:rPr kumimoji="1" lang="en-US" altLang="ja-JP" sz="2500" smtClean="0"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kumimoji="1" lang="en-US" altLang="ja-JP" sz="2500" dirty="0" smtClean="0"/>
                            <a:t>10</a:t>
                          </a:r>
                          <a:r>
                            <a:rPr kumimoji="1" lang="en-US" altLang="ja-JP" sz="2500" baseline="30000" dirty="0" smtClean="0"/>
                            <a:t>19</a:t>
                          </a:r>
                          <a:r>
                            <a:rPr kumimoji="1" lang="en-US" altLang="ja-JP" sz="2500" dirty="0" smtClean="0"/>
                            <a:t>)</a:t>
                          </a:r>
                          <a:endParaRPr kumimoji="1" lang="ja-JP" altLang="en-US" sz="2500" dirty="0"/>
                        </a:p>
                      </a:txBody>
                      <a:tcPr/>
                    </a:tc>
                  </a:tr>
                  <a:tr h="474240">
                    <a:tc>
                      <a:txBody>
                        <a:bodyPr/>
                        <a:lstStyle/>
                        <a:p>
                          <a:r>
                            <a:rPr kumimoji="1" lang="en-US" altLang="ja-JP" sz="2500" baseline="30000" dirty="0" smtClean="0"/>
                            <a:t>12</a:t>
                          </a:r>
                          <a:r>
                            <a:rPr kumimoji="1" lang="en-US" altLang="ja-JP" sz="2500" dirty="0" smtClean="0"/>
                            <a:t>C (88)</a:t>
                          </a:r>
                          <a:endParaRPr kumimoji="1" lang="ja-JP" altLang="en-US" sz="25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sz="2500" baseline="30000" dirty="0" smtClean="0"/>
                            <a:t>12</a:t>
                          </a:r>
                          <a:r>
                            <a:rPr kumimoji="1" lang="en-US" altLang="ja-JP" sz="2500" baseline="-25000" dirty="0" smtClean="0"/>
                            <a:t>Λ</a:t>
                          </a:r>
                          <a:r>
                            <a:rPr kumimoji="1" lang="en-US" altLang="ja-JP" sz="2500" dirty="0" smtClean="0"/>
                            <a:t>B</a:t>
                          </a:r>
                          <a:endParaRPr kumimoji="1" lang="ja-JP" altLang="en-US" sz="25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sz="2500" dirty="0" smtClean="0"/>
                            <a:t>20, 35</a:t>
                          </a:r>
                          <a:endParaRPr kumimoji="1" lang="ja-JP" altLang="en-US" sz="25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sz="2500" dirty="0" smtClean="0"/>
                            <a:t>55</a:t>
                          </a:r>
                          <a:endParaRPr kumimoji="1" lang="ja-JP" altLang="en-US" sz="25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sz="2500" dirty="0" smtClean="0"/>
                            <a:t>5.73 (3.6</a:t>
                          </a:r>
                          <a14:m>
                            <m:oMath xmlns:m="http://schemas.openxmlformats.org/officeDocument/2006/math">
                              <m:r>
                                <a:rPr kumimoji="1" lang="en-US" altLang="ja-JP" sz="2500" smtClean="0"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kumimoji="1" lang="en-US" altLang="ja-JP" sz="2500" dirty="0" smtClean="0"/>
                            <a:t>10</a:t>
                          </a:r>
                          <a:r>
                            <a:rPr kumimoji="1" lang="en-US" altLang="ja-JP" sz="2500" baseline="30000" dirty="0" smtClean="0"/>
                            <a:t>19</a:t>
                          </a:r>
                          <a:r>
                            <a:rPr kumimoji="1" lang="en-US" altLang="ja-JP" sz="2500" dirty="0" smtClean="0"/>
                            <a:t>)</a:t>
                          </a:r>
                          <a:endParaRPr kumimoji="1" lang="ja-JP" altLang="en-US" sz="2500" dirty="0"/>
                        </a:p>
                      </a:txBody>
                      <a:tcPr/>
                    </a:tc>
                  </a:tr>
                  <a:tr h="474240">
                    <a:tc>
                      <a:txBody>
                        <a:bodyPr/>
                        <a:lstStyle/>
                        <a:p>
                          <a:r>
                            <a:rPr kumimoji="1" lang="en-US" altLang="ja-JP" sz="2500" baseline="30000" dirty="0" smtClean="0"/>
                            <a:t>52</a:t>
                          </a:r>
                          <a:r>
                            <a:rPr kumimoji="1" lang="en-US" altLang="ja-JP" sz="2500" dirty="0" smtClean="0"/>
                            <a:t>Cr (154)</a:t>
                          </a:r>
                          <a:endParaRPr kumimoji="1" lang="ja-JP" altLang="en-US" sz="25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sz="2500" baseline="30000" dirty="0" smtClean="0"/>
                            <a:t>52</a:t>
                          </a:r>
                          <a:r>
                            <a:rPr kumimoji="1" lang="en-US" altLang="ja-JP" sz="2500" baseline="-25000" dirty="0" smtClean="0"/>
                            <a:t>Λ</a:t>
                          </a:r>
                          <a:r>
                            <a:rPr kumimoji="1" lang="en-US" altLang="ja-JP" sz="2500" dirty="0" smtClean="0"/>
                            <a:t>V</a:t>
                          </a:r>
                          <a:endParaRPr kumimoji="1" lang="ja-JP" altLang="en-US" sz="25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sz="2500" dirty="0" smtClean="0"/>
                            <a:t>7.5</a:t>
                          </a:r>
                          <a:endParaRPr kumimoji="1" lang="ja-JP" altLang="en-US" sz="25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sz="2500" dirty="0" smtClean="0"/>
                            <a:t>230</a:t>
                          </a:r>
                          <a:endParaRPr kumimoji="1" lang="ja-JP" altLang="en-US" sz="25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sz="2500" dirty="0" smtClean="0"/>
                            <a:t>6.35 (4.0</a:t>
                          </a:r>
                          <a14:m>
                            <m:oMath xmlns:m="http://schemas.openxmlformats.org/officeDocument/2006/math">
                              <m:r>
                                <a:rPr kumimoji="1" lang="en-US" altLang="ja-JP" sz="2500" smtClean="0"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kumimoji="1" lang="en-US" altLang="ja-JP" sz="2500" dirty="0" smtClean="0"/>
                            <a:t>10</a:t>
                          </a:r>
                          <a:r>
                            <a:rPr kumimoji="1" lang="en-US" altLang="ja-JP" sz="2500" baseline="30000" dirty="0" smtClean="0"/>
                            <a:t>19</a:t>
                          </a:r>
                          <a:r>
                            <a:rPr kumimoji="1" lang="en-US" altLang="ja-JP" sz="2500" dirty="0" smtClean="0"/>
                            <a:t>)</a:t>
                          </a:r>
                          <a:endParaRPr kumimoji="1" lang="ja-JP" altLang="en-US" sz="25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表 3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164388" y="1772817"/>
              <a:ext cx="8907693" cy="4237564"/>
            </p:xfrm>
            <a:graphic>
              <a:graphicData uri="http://schemas.openxmlformats.org/drawingml/2006/table">
                <a:tbl>
                  <a:tblPr firstRow="1" bandRow="1">
                    <a:tableStyleId>{D113A9D2-9D6B-4929-AA2D-F23B5EE8CBE7}</a:tableStyleId>
                  </a:tblPr>
                  <a:tblGrid>
                    <a:gridCol w="1765529"/>
                    <a:gridCol w="1573571"/>
                    <a:gridCol w="1693589"/>
                    <a:gridCol w="1139707"/>
                    <a:gridCol w="2735297"/>
                  </a:tblGrid>
                  <a:tr h="917884">
                    <a:tc>
                      <a:txBody>
                        <a:bodyPr/>
                        <a:lstStyle/>
                        <a:p>
                          <a:r>
                            <a:rPr kumimoji="1" lang="en-US" altLang="ja-JP" dirty="0" smtClean="0"/>
                            <a:t>Target ([mg/cm</a:t>
                          </a:r>
                          <a:r>
                            <a:rPr kumimoji="1" lang="en-US" altLang="ja-JP" baseline="30000" dirty="0" smtClean="0"/>
                            <a:t>2</a:t>
                          </a:r>
                          <a:r>
                            <a:rPr kumimoji="1" lang="en-US" altLang="ja-JP" dirty="0" smtClean="0"/>
                            <a:t>])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dirty="0" err="1" smtClean="0"/>
                            <a:t>Hypernucleus</a:t>
                          </a:r>
                          <a:endParaRPr kumimoji="1" lang="en-US" altLang="ja-JP" dirty="0" smtClean="0"/>
                        </a:p>
                        <a:p>
                          <a:r>
                            <a:rPr kumimoji="1" lang="en-US" altLang="ja-JP" dirty="0" smtClean="0"/>
                            <a:t>Hyperon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dirty="0" smtClean="0"/>
                            <a:t>Nominal beam current [</a:t>
                          </a:r>
                          <a:r>
                            <a:rPr kumimoji="1" lang="en-US" altLang="ja-JP" dirty="0" err="1" smtClean="0"/>
                            <a:t>μA</a:t>
                          </a:r>
                          <a:r>
                            <a:rPr kumimoji="1" lang="en-US" altLang="ja-JP" dirty="0" smtClean="0"/>
                            <a:t>]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dirty="0" smtClean="0"/>
                            <a:t>Run time [h]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dirty="0" smtClean="0"/>
                            <a:t>Total incident charge [C]</a:t>
                          </a:r>
                        </a:p>
                        <a:p>
                          <a:r>
                            <a:rPr kumimoji="1" lang="en-US" altLang="ja-JP" dirty="0" smtClean="0"/>
                            <a:t>(Number</a:t>
                          </a:r>
                          <a:r>
                            <a:rPr kumimoji="1" lang="en-US" altLang="ja-JP" baseline="0" dirty="0" smtClean="0"/>
                            <a:t> of incident e</a:t>
                          </a:r>
                          <a:r>
                            <a:rPr kumimoji="1" lang="en-US" altLang="ja-JP" baseline="30000" dirty="0" smtClean="0"/>
                            <a:t>-</a:t>
                          </a:r>
                          <a:r>
                            <a:rPr kumimoji="1" lang="en-US" altLang="ja-JP" dirty="0" smtClean="0"/>
                            <a:t>)</a:t>
                          </a:r>
                          <a:endParaRPr kumimoji="1" lang="ja-JP" altLang="en-US" dirty="0"/>
                        </a:p>
                      </a:txBody>
                      <a:tcPr/>
                    </a:tc>
                  </a:tr>
                  <a:tr h="474240">
                    <a:tc>
                      <a:txBody>
                        <a:bodyPr/>
                        <a:lstStyle/>
                        <a:p>
                          <a:r>
                            <a:rPr kumimoji="1" lang="en-US" altLang="ja-JP" sz="2500" dirty="0" smtClean="0"/>
                            <a:t>CH</a:t>
                          </a:r>
                          <a:r>
                            <a:rPr kumimoji="1" lang="en-US" altLang="ja-JP" sz="2500" baseline="-25000" dirty="0" smtClean="0"/>
                            <a:t>2</a:t>
                          </a:r>
                          <a:r>
                            <a:rPr kumimoji="1" lang="en-US" altLang="ja-JP" sz="2500" dirty="0" smtClean="0"/>
                            <a:t> (450)</a:t>
                          </a:r>
                          <a:endParaRPr kumimoji="1" lang="ja-JP" altLang="en-US" sz="25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sz="2500" dirty="0" smtClean="0"/>
                            <a:t>Λ, Σ</a:t>
                          </a:r>
                          <a:r>
                            <a:rPr kumimoji="1" lang="en-US" altLang="ja-JP" sz="2500" baseline="30000" dirty="0" smtClean="0"/>
                            <a:t>0</a:t>
                          </a:r>
                          <a:r>
                            <a:rPr kumimoji="1" lang="en-US" altLang="ja-JP" sz="2500" dirty="0" smtClean="0"/>
                            <a:t>, </a:t>
                          </a:r>
                          <a:r>
                            <a:rPr kumimoji="1" lang="en-US" altLang="ja-JP" sz="2500" baseline="30000" dirty="0" smtClean="0"/>
                            <a:t>12</a:t>
                          </a:r>
                          <a:r>
                            <a:rPr kumimoji="1" lang="en-US" altLang="ja-JP" sz="2500" baseline="-25000" dirty="0" smtClean="0"/>
                            <a:t>Λ</a:t>
                          </a:r>
                          <a:r>
                            <a:rPr kumimoji="1" lang="en-US" altLang="ja-JP" sz="2500" dirty="0" smtClean="0"/>
                            <a:t>B</a:t>
                          </a:r>
                          <a:endParaRPr kumimoji="1" lang="ja-JP" altLang="en-US" sz="25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sz="2500" dirty="0" smtClean="0"/>
                            <a:t>2.0</a:t>
                          </a:r>
                          <a:endParaRPr kumimoji="1" lang="ja-JP" altLang="en-US" sz="25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sz="2500" dirty="0" smtClean="0"/>
                            <a:t>39</a:t>
                          </a:r>
                          <a:endParaRPr kumimoji="1" lang="ja-JP" altLang="en-US" sz="25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227840" t="-201282" r="-2450" b="-629487"/>
                          </a:stretch>
                        </a:blipFill>
                      </a:tcPr>
                    </a:tc>
                  </a:tr>
                  <a:tr h="474240">
                    <a:tc>
                      <a:txBody>
                        <a:bodyPr/>
                        <a:lstStyle/>
                        <a:p>
                          <a:r>
                            <a:rPr kumimoji="1" lang="en-US" altLang="ja-JP" sz="2500" dirty="0" smtClean="0"/>
                            <a:t>H</a:t>
                          </a:r>
                          <a:r>
                            <a:rPr kumimoji="1" lang="en-US" altLang="ja-JP" sz="2500" baseline="-25000" dirty="0" smtClean="0"/>
                            <a:t>2</a:t>
                          </a:r>
                          <a:r>
                            <a:rPr kumimoji="1" lang="en-US" altLang="ja-JP" sz="2500" dirty="0" smtClean="0"/>
                            <a:t>O (500)</a:t>
                          </a:r>
                          <a:endParaRPr kumimoji="1" lang="ja-JP" altLang="en-US" sz="25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sz="2500" dirty="0" smtClean="0"/>
                            <a:t>Λ, Σ</a:t>
                          </a:r>
                          <a:r>
                            <a:rPr kumimoji="1" lang="en-US" altLang="ja-JP" sz="2500" baseline="30000" dirty="0" smtClean="0"/>
                            <a:t>0</a:t>
                          </a:r>
                          <a:r>
                            <a:rPr kumimoji="1" lang="en-US" altLang="ja-JP" sz="2500" dirty="0" smtClean="0"/>
                            <a:t>,</a:t>
                          </a:r>
                          <a:r>
                            <a:rPr kumimoji="1" lang="en-US" altLang="ja-JP" sz="2500" baseline="0" dirty="0" smtClean="0"/>
                            <a:t> </a:t>
                          </a:r>
                          <a:r>
                            <a:rPr kumimoji="1" lang="en-US" altLang="ja-JP" sz="2500" baseline="30000" dirty="0" smtClean="0"/>
                            <a:t>16</a:t>
                          </a:r>
                          <a:r>
                            <a:rPr kumimoji="1" lang="en-US" altLang="ja-JP" sz="2500" baseline="-25000" dirty="0" smtClean="0"/>
                            <a:t>Λ</a:t>
                          </a:r>
                          <a:r>
                            <a:rPr kumimoji="1" lang="en-US" altLang="ja-JP" sz="2500" baseline="0" dirty="0" smtClean="0"/>
                            <a:t>N</a:t>
                          </a:r>
                          <a:endParaRPr kumimoji="1" lang="ja-JP" altLang="en-US" sz="2500" dirty="0" smtClean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sz="2500" dirty="0" smtClean="0"/>
                            <a:t>2.5</a:t>
                          </a:r>
                          <a:endParaRPr kumimoji="1" lang="ja-JP" altLang="en-US" sz="25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sz="2500" dirty="0" smtClean="0"/>
                            <a:t>21</a:t>
                          </a:r>
                          <a:endParaRPr kumimoji="1" lang="ja-JP" altLang="en-US" sz="25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227840" t="-301282" r="-2450" b="-529487"/>
                          </a:stretch>
                        </a:blipFill>
                      </a:tcPr>
                    </a:tc>
                  </a:tr>
                  <a:tr h="474240">
                    <a:tc>
                      <a:txBody>
                        <a:bodyPr/>
                        <a:lstStyle/>
                        <a:p>
                          <a:r>
                            <a:rPr kumimoji="1" lang="en-US" altLang="ja-JP" sz="2500" baseline="30000" dirty="0" smtClean="0"/>
                            <a:t>7</a:t>
                          </a:r>
                          <a:r>
                            <a:rPr kumimoji="1" lang="en-US" altLang="ja-JP" sz="2500" dirty="0" smtClean="0"/>
                            <a:t>Li (208)</a:t>
                          </a:r>
                          <a:endParaRPr kumimoji="1" lang="ja-JP" altLang="en-US" sz="25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sz="2500" baseline="30000" dirty="0" smtClean="0"/>
                            <a:t>7</a:t>
                          </a:r>
                          <a:r>
                            <a:rPr kumimoji="1" lang="en-US" altLang="ja-JP" sz="2500" baseline="-25000" dirty="0" smtClean="0"/>
                            <a:t>Λ</a:t>
                          </a:r>
                          <a:r>
                            <a:rPr kumimoji="1" lang="en-US" altLang="ja-JP" sz="2500" dirty="0" smtClean="0"/>
                            <a:t>He</a:t>
                          </a:r>
                          <a:endParaRPr kumimoji="1" lang="ja-JP" altLang="en-US" sz="25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sz="2500" dirty="0" smtClean="0"/>
                            <a:t>35</a:t>
                          </a:r>
                          <a:endParaRPr kumimoji="1" lang="ja-JP" altLang="en-US" sz="25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sz="2500" dirty="0" smtClean="0"/>
                            <a:t>42</a:t>
                          </a:r>
                          <a:endParaRPr kumimoji="1" lang="ja-JP" altLang="en-US" sz="25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227840" t="-406494" r="-2450" b="-436364"/>
                          </a:stretch>
                        </a:blipFill>
                      </a:tcPr>
                    </a:tc>
                  </a:tr>
                  <a:tr h="474240">
                    <a:tc>
                      <a:txBody>
                        <a:bodyPr/>
                        <a:lstStyle/>
                        <a:p>
                          <a:r>
                            <a:rPr kumimoji="1" lang="en-US" altLang="ja-JP" sz="2500" baseline="30000" dirty="0" smtClean="0"/>
                            <a:t>9</a:t>
                          </a:r>
                          <a:r>
                            <a:rPr kumimoji="1" lang="en-US" altLang="ja-JP" sz="2500" dirty="0" smtClean="0"/>
                            <a:t>Be (188)</a:t>
                          </a:r>
                          <a:endParaRPr kumimoji="1" lang="ja-JP" altLang="en-US" sz="25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sz="2500" baseline="30000" dirty="0" smtClean="0"/>
                            <a:t>9</a:t>
                          </a:r>
                          <a:r>
                            <a:rPr kumimoji="1" lang="en-US" altLang="ja-JP" sz="2500" baseline="-25000" dirty="0" smtClean="0"/>
                            <a:t>Λ</a:t>
                          </a:r>
                          <a:r>
                            <a:rPr kumimoji="1" lang="en-US" altLang="ja-JP" sz="2500" dirty="0" smtClean="0"/>
                            <a:t>Li</a:t>
                          </a:r>
                          <a:endParaRPr kumimoji="1" lang="ja-JP" altLang="en-US" sz="25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sz="2500" dirty="0" smtClean="0"/>
                            <a:t>40</a:t>
                          </a:r>
                          <a:endParaRPr kumimoji="1" lang="ja-JP" altLang="en-US" sz="25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sz="2500" dirty="0" smtClean="0"/>
                            <a:t>39</a:t>
                          </a:r>
                          <a:endParaRPr kumimoji="1" lang="ja-JP" altLang="en-US" sz="25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227840" t="-500000" r="-2450" b="-330769"/>
                          </a:stretch>
                        </a:blipFill>
                      </a:tcPr>
                    </a:tc>
                  </a:tr>
                  <a:tr h="474240">
                    <a:tc>
                      <a:txBody>
                        <a:bodyPr/>
                        <a:lstStyle/>
                        <a:p>
                          <a:r>
                            <a:rPr kumimoji="1" lang="en-US" altLang="ja-JP" sz="2500" baseline="30000" dirty="0" smtClean="0"/>
                            <a:t>10</a:t>
                          </a:r>
                          <a:r>
                            <a:rPr kumimoji="1" lang="en-US" altLang="ja-JP" sz="2500" dirty="0" smtClean="0"/>
                            <a:t>B (56)</a:t>
                          </a:r>
                          <a:endParaRPr kumimoji="1" lang="ja-JP" altLang="en-US" sz="25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sz="2500" baseline="30000" dirty="0" smtClean="0"/>
                            <a:t>10</a:t>
                          </a:r>
                          <a:r>
                            <a:rPr kumimoji="1" lang="en-US" altLang="ja-JP" sz="2500" baseline="-25000" dirty="0" smtClean="0"/>
                            <a:t>Λ</a:t>
                          </a:r>
                          <a:r>
                            <a:rPr kumimoji="1" lang="en-US" altLang="ja-JP" sz="2500" dirty="0" smtClean="0"/>
                            <a:t>Be</a:t>
                          </a:r>
                          <a:endParaRPr kumimoji="1" lang="ja-JP" altLang="en-US" sz="25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sz="2500" dirty="0" smtClean="0"/>
                            <a:t>40</a:t>
                          </a:r>
                          <a:endParaRPr kumimoji="1" lang="ja-JP" altLang="en-US" sz="25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sz="2500" dirty="0" smtClean="0"/>
                            <a:t>45</a:t>
                          </a:r>
                          <a:endParaRPr kumimoji="1" lang="ja-JP" altLang="en-US" sz="25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227840" t="-600000" r="-2450" b="-230769"/>
                          </a:stretch>
                        </a:blipFill>
                      </a:tcPr>
                    </a:tc>
                  </a:tr>
                  <a:tr h="474240">
                    <a:tc>
                      <a:txBody>
                        <a:bodyPr/>
                        <a:lstStyle/>
                        <a:p>
                          <a:r>
                            <a:rPr kumimoji="1" lang="en-US" altLang="ja-JP" sz="2500" baseline="30000" dirty="0" smtClean="0"/>
                            <a:t>12</a:t>
                          </a:r>
                          <a:r>
                            <a:rPr kumimoji="1" lang="en-US" altLang="ja-JP" sz="2500" dirty="0" smtClean="0"/>
                            <a:t>C (88)</a:t>
                          </a:r>
                          <a:endParaRPr kumimoji="1" lang="ja-JP" altLang="en-US" sz="25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sz="2500" baseline="30000" dirty="0" smtClean="0"/>
                            <a:t>12</a:t>
                          </a:r>
                          <a:r>
                            <a:rPr kumimoji="1" lang="en-US" altLang="ja-JP" sz="2500" baseline="-25000" dirty="0" smtClean="0"/>
                            <a:t>Λ</a:t>
                          </a:r>
                          <a:r>
                            <a:rPr kumimoji="1" lang="en-US" altLang="ja-JP" sz="2500" dirty="0" smtClean="0"/>
                            <a:t>B</a:t>
                          </a:r>
                          <a:endParaRPr kumimoji="1" lang="ja-JP" altLang="en-US" sz="25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sz="2500" dirty="0" smtClean="0"/>
                            <a:t>20, 35</a:t>
                          </a:r>
                          <a:endParaRPr kumimoji="1" lang="ja-JP" altLang="en-US" sz="25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sz="2500" dirty="0" smtClean="0"/>
                            <a:t>55</a:t>
                          </a:r>
                          <a:endParaRPr kumimoji="1" lang="ja-JP" altLang="en-US" sz="25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227840" t="-700000" r="-2450" b="-130769"/>
                          </a:stretch>
                        </a:blipFill>
                      </a:tcPr>
                    </a:tc>
                  </a:tr>
                  <a:tr h="474240">
                    <a:tc>
                      <a:txBody>
                        <a:bodyPr/>
                        <a:lstStyle/>
                        <a:p>
                          <a:r>
                            <a:rPr kumimoji="1" lang="en-US" altLang="ja-JP" sz="2500" baseline="30000" dirty="0" smtClean="0"/>
                            <a:t>52</a:t>
                          </a:r>
                          <a:r>
                            <a:rPr kumimoji="1" lang="en-US" altLang="ja-JP" sz="2500" dirty="0" smtClean="0"/>
                            <a:t>Cr (154)</a:t>
                          </a:r>
                          <a:endParaRPr kumimoji="1" lang="ja-JP" altLang="en-US" sz="25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sz="2500" baseline="30000" dirty="0" smtClean="0"/>
                            <a:t>52</a:t>
                          </a:r>
                          <a:r>
                            <a:rPr kumimoji="1" lang="en-US" altLang="ja-JP" sz="2500" baseline="-25000" dirty="0" smtClean="0"/>
                            <a:t>Λ</a:t>
                          </a:r>
                          <a:r>
                            <a:rPr kumimoji="1" lang="en-US" altLang="ja-JP" sz="2500" dirty="0" smtClean="0"/>
                            <a:t>V</a:t>
                          </a:r>
                          <a:endParaRPr kumimoji="1" lang="ja-JP" altLang="en-US" sz="25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sz="2500" dirty="0" smtClean="0"/>
                            <a:t>7.5</a:t>
                          </a:r>
                          <a:endParaRPr kumimoji="1" lang="ja-JP" altLang="en-US" sz="25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sz="2500" dirty="0" smtClean="0"/>
                            <a:t>230</a:t>
                          </a:r>
                          <a:endParaRPr kumimoji="1" lang="ja-JP" altLang="en-US" sz="25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227840" t="-800000" r="-2450" b="-30769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5" name="テキスト ボックス 4"/>
          <p:cNvSpPr txBox="1"/>
          <p:nvPr/>
        </p:nvSpPr>
        <p:spPr>
          <a:xfrm>
            <a:off x="87951" y="1244906"/>
            <a:ext cx="4065408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500" dirty="0" smtClean="0"/>
              <a:t>( August – November in 2009)</a:t>
            </a:r>
            <a:endParaRPr kumimoji="1" lang="ja-JP" altLang="en-US" sz="2500" dirty="0"/>
          </a:p>
        </p:txBody>
      </p:sp>
    </p:spTree>
    <p:extLst>
      <p:ext uri="{BB962C8B-B14F-4D97-AF65-F5344CB8AC3E}">
        <p14:creationId xmlns:p14="http://schemas.microsoft.com/office/powerpoint/2010/main" val="558313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Contents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465932" y="1792574"/>
            <a:ext cx="6047572" cy="435133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p"/>
            </a:pPr>
            <a:r>
              <a:rPr kumimoji="1" lang="en-US" altLang="ja-JP" dirty="0" smtClean="0"/>
              <a:t>Introduction of (e,e’K</a:t>
            </a:r>
            <a:r>
              <a:rPr kumimoji="1" lang="en-US" altLang="ja-JP" baseline="30000" dirty="0" smtClean="0"/>
              <a:t>+</a:t>
            </a:r>
            <a:r>
              <a:rPr kumimoji="1" lang="en-US" altLang="ja-JP" dirty="0" smtClean="0"/>
              <a:t>) experiment</a:t>
            </a:r>
          </a:p>
          <a:p>
            <a:pPr marL="0" indent="0">
              <a:buNone/>
            </a:pPr>
            <a:endParaRPr kumimoji="1" lang="en-US" altLang="ja-JP" dirty="0" smtClean="0"/>
          </a:p>
          <a:p>
            <a:pPr>
              <a:buFont typeface="Wingdings" panose="05000000000000000000" pitchFamily="2" charset="2"/>
              <a:buChar char="p"/>
            </a:pPr>
            <a:r>
              <a:rPr lang="en-US" altLang="ja-JP" dirty="0" smtClean="0"/>
              <a:t>Overview of </a:t>
            </a:r>
            <a:r>
              <a:rPr lang="en-US" altLang="ja-JP" dirty="0" err="1" smtClean="0"/>
              <a:t>JLab</a:t>
            </a:r>
            <a:r>
              <a:rPr lang="en-US" altLang="ja-JP" dirty="0" smtClean="0"/>
              <a:t> E05-115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ja-JP" dirty="0" smtClean="0"/>
              <a:t>Experimental setup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ja-JP" dirty="0" smtClean="0"/>
              <a:t>Data summary</a:t>
            </a:r>
          </a:p>
          <a:p>
            <a:pPr marL="457200" lvl="1" indent="0">
              <a:buNone/>
            </a:pPr>
            <a:endParaRPr lang="en-US" altLang="ja-JP" dirty="0" smtClean="0"/>
          </a:p>
          <a:p>
            <a:pPr>
              <a:buFont typeface="Wingdings" panose="05000000000000000000" pitchFamily="2" charset="2"/>
              <a:buChar char="p"/>
            </a:pPr>
            <a:r>
              <a:rPr lang="en-US" altLang="ja-JP" dirty="0" smtClean="0"/>
              <a:t>Results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ja-JP" dirty="0" smtClean="0"/>
              <a:t>About systematic errors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ja-JP" baseline="30000" dirty="0" smtClean="0"/>
              <a:t>7</a:t>
            </a:r>
            <a:r>
              <a:rPr lang="en-US" altLang="ja-JP" baseline="-25000" dirty="0" smtClean="0"/>
              <a:t>Λ</a:t>
            </a:r>
            <a:r>
              <a:rPr lang="en-US" altLang="ja-JP" dirty="0" smtClean="0"/>
              <a:t>He</a:t>
            </a:r>
          </a:p>
          <a:p>
            <a:endParaRPr kumimoji="1" lang="ja-JP" altLang="en-US" dirty="0"/>
          </a:p>
        </p:txBody>
      </p:sp>
      <p:sp>
        <p:nvSpPr>
          <p:cNvPr id="5" name="正方形/長方形 4"/>
          <p:cNvSpPr/>
          <p:nvPr/>
        </p:nvSpPr>
        <p:spPr>
          <a:xfrm>
            <a:off x="557215" y="577776"/>
            <a:ext cx="6956289" cy="3530469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45065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56170" y="109730"/>
            <a:ext cx="8689526" cy="1325563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 smtClean="0"/>
              <a:t>Energy scale calibration</a:t>
            </a:r>
            <a:br>
              <a:rPr kumimoji="1" lang="en-US" altLang="ja-JP" dirty="0" smtClean="0"/>
            </a:br>
            <a:r>
              <a:rPr lang="en-US" altLang="ja-JP" dirty="0" smtClean="0"/>
              <a:t>= </a:t>
            </a:r>
            <a:r>
              <a:rPr lang="en-US" altLang="ja-JP" dirty="0"/>
              <a:t>Backward transfer matrix </a:t>
            </a:r>
            <a:r>
              <a:rPr lang="en-US" altLang="ja-JP" dirty="0" smtClean="0"/>
              <a:t>optimization</a:t>
            </a:r>
            <a:endParaRPr kumimoji="1" lang="ja-JP" altLang="en-US" dirty="0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6" y="1706710"/>
            <a:ext cx="4792435" cy="3257492"/>
          </a:xfrm>
        </p:spPr>
      </p:pic>
      <p:sp>
        <p:nvSpPr>
          <p:cNvPr id="5" name="テキスト ボックス 4"/>
          <p:cNvSpPr txBox="1"/>
          <p:nvPr/>
        </p:nvSpPr>
        <p:spPr>
          <a:xfrm>
            <a:off x="4309688" y="5245041"/>
            <a:ext cx="4257961" cy="132343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altLang="ja-JP" sz="4000" dirty="0" err="1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</a:rPr>
              <a:t>ΔB</a:t>
            </a:r>
            <a:r>
              <a:rPr lang="en-US" altLang="ja-JP" sz="4000" baseline="-25000" dirty="0" err="1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</a:rPr>
              <a:t>mat</a:t>
            </a:r>
            <a:r>
              <a:rPr lang="en-US" altLang="ja-JP" sz="4000" dirty="0"/>
              <a:t> </a:t>
            </a:r>
            <a:r>
              <a:rPr lang="en-US" altLang="ja-JP" sz="4000" dirty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</a:rPr>
              <a:t>=</a:t>
            </a:r>
            <a:r>
              <a:rPr lang="en-US" altLang="ja-JP" sz="4000" dirty="0"/>
              <a:t> </a:t>
            </a:r>
            <a:r>
              <a:rPr lang="en-US" altLang="ja-JP" sz="4000" b="1" dirty="0" smtClean="0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</a:rPr>
              <a:t>0.110 </a:t>
            </a:r>
            <a:r>
              <a:rPr lang="en-US" altLang="ja-JP" sz="4000" b="1" dirty="0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</a:rPr>
              <a:t>M</a:t>
            </a:r>
            <a:r>
              <a:rPr lang="en-US" altLang="ja-JP" sz="4000" b="1" dirty="0" smtClean="0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</a:rPr>
              <a:t>eV</a:t>
            </a:r>
            <a:endParaRPr lang="en-US" altLang="ja-JP" sz="4000" b="1" dirty="0">
              <a:ln>
                <a:solidFill>
                  <a:sysClr val="windowText" lastClr="000000"/>
                </a:solidFill>
              </a:ln>
              <a:solidFill>
                <a:srgbClr val="00B0F0"/>
              </a:solidFill>
            </a:endParaRPr>
          </a:p>
          <a:p>
            <a:r>
              <a:rPr lang="en-US" altLang="ja-JP" sz="4000" dirty="0" err="1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</a:rPr>
              <a:t>ΔE</a:t>
            </a:r>
            <a:r>
              <a:rPr lang="en-US" altLang="ja-JP" sz="4000" baseline="-25000" dirty="0" err="1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</a:rPr>
              <a:t>mat</a:t>
            </a:r>
            <a:r>
              <a:rPr lang="en-US" altLang="ja-JP" sz="4000" dirty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</a:rPr>
              <a:t> </a:t>
            </a:r>
            <a:r>
              <a:rPr lang="en-US" altLang="ja-JP" sz="4000" dirty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</a:rPr>
              <a:t>=</a:t>
            </a:r>
            <a:r>
              <a:rPr lang="en-US" altLang="ja-JP" sz="4000" dirty="0"/>
              <a:t> </a:t>
            </a:r>
            <a:r>
              <a:rPr lang="en-US" altLang="ja-JP" sz="4000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</a:rPr>
              <a:t>0.050 </a:t>
            </a:r>
            <a:r>
              <a:rPr lang="en-US" altLang="ja-JP" sz="4000" dirty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</a:rPr>
              <a:t>M</a:t>
            </a:r>
            <a:r>
              <a:rPr lang="en-US" altLang="ja-JP" sz="4000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</a:rPr>
              <a:t>eV  </a:t>
            </a:r>
            <a:endParaRPr lang="ja-JP" altLang="en-US" sz="4000" dirty="0">
              <a:ln>
                <a:solidFill>
                  <a:sysClr val="windowText" lastClr="000000"/>
                </a:solidFill>
              </a:ln>
              <a:solidFill>
                <a:srgbClr val="00B05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コンテンツ プレースホルダー 2"/>
              <p:cNvSpPr txBox="1">
                <a:spLocks/>
              </p:cNvSpPr>
              <p:nvPr/>
            </p:nvSpPr>
            <p:spPr>
              <a:xfrm>
                <a:off x="5146521" y="3486466"/>
                <a:ext cx="3617882" cy="135411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 lnSpcReduction="1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kumimoji="1"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altLang="ja-JP" sz="2200" b="1" i="1" u="sng" dirty="0" smtClean="0"/>
                  <a:t>PDG values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altLang="ja-JP" sz="1100" dirty="0" smtClean="0"/>
                  <a:t>(</a:t>
                </a:r>
                <a:r>
                  <a:rPr lang="en-US" altLang="ja-JP" sz="1100" dirty="0" err="1" smtClean="0"/>
                  <a:t>K.Nakamura</a:t>
                </a:r>
                <a:r>
                  <a:rPr lang="en-US" altLang="ja-JP" sz="1100" dirty="0" smtClean="0"/>
                  <a:t> et al., Journal of Physics G 37, 075021, 2010)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altLang="ja-JP" sz="2200" dirty="0" smtClean="0"/>
                  <a:t>Λ: </a:t>
                </a:r>
                <a14:m>
                  <m:oMath xmlns:m="http://schemas.openxmlformats.org/officeDocument/2006/math">
                    <m:r>
                      <a:rPr lang="en-US" altLang="ja-JP" sz="2200" i="1" smtClean="0">
                        <a:latin typeface="Cambria Math" panose="02040503050406030204" pitchFamily="18" charset="0"/>
                      </a:rPr>
                      <m:t>1115.683</m:t>
                    </m:r>
                    <m:r>
                      <a:rPr lang="en-US" altLang="ja-JP" sz="2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±0.006</m:t>
                    </m:r>
                  </m:oMath>
                </a14:m>
                <a:r>
                  <a:rPr lang="ja-JP" altLang="en-US" sz="2200" dirty="0" smtClean="0"/>
                  <a:t> </a:t>
                </a:r>
                <a:r>
                  <a:rPr lang="en-US" altLang="ja-JP" sz="2200" dirty="0" smtClean="0"/>
                  <a:t>MeV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altLang="ja-JP" sz="2200" dirty="0" smtClean="0"/>
                  <a:t>Σ</a:t>
                </a:r>
                <a:r>
                  <a:rPr lang="en-US" altLang="ja-JP" sz="2200" baseline="30000" dirty="0" smtClean="0"/>
                  <a:t>0</a:t>
                </a:r>
                <a:r>
                  <a:rPr lang="en-US" altLang="ja-JP" sz="2200" dirty="0" smtClean="0"/>
                  <a:t>: </a:t>
                </a:r>
                <a14:m>
                  <m:oMath xmlns:m="http://schemas.openxmlformats.org/officeDocument/2006/math">
                    <m:r>
                      <a:rPr lang="en-US" altLang="ja-JP" sz="2200" i="1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altLang="ja-JP" sz="2200" i="1" smtClean="0">
                        <a:latin typeface="Cambria Math" panose="02040503050406030204" pitchFamily="18" charset="0"/>
                      </a:rPr>
                      <m:t>192.642</m:t>
                    </m:r>
                    <m:r>
                      <a:rPr lang="en-US" altLang="ja-JP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  <m:r>
                      <a:rPr lang="en-US" altLang="ja-JP" sz="2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0.024</m:t>
                    </m:r>
                  </m:oMath>
                </a14:m>
                <a:r>
                  <a:rPr lang="ja-JP" altLang="en-US" sz="2200" dirty="0" smtClean="0"/>
                  <a:t> </a:t>
                </a:r>
                <a:r>
                  <a:rPr lang="en-US" altLang="ja-JP" sz="2200" dirty="0" smtClean="0"/>
                  <a:t>MeV</a:t>
                </a:r>
                <a:endParaRPr lang="ja-JP" altLang="en-US" sz="2200" dirty="0"/>
              </a:p>
            </p:txBody>
          </p:sp>
        </mc:Choice>
        <mc:Fallback xmlns="">
          <p:sp>
            <p:nvSpPr>
              <p:cNvPr id="7" name="コンテンツ プレースホルダー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6521" y="3486466"/>
                <a:ext cx="3617882" cy="1354114"/>
              </a:xfrm>
              <a:prstGeom prst="rect">
                <a:avLst/>
              </a:prstGeom>
              <a:blipFill rotWithShape="0">
                <a:blip r:embed="rId4"/>
                <a:stretch>
                  <a:fillRect l="-1684" t="-6757" b="-675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図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2300" y="1738169"/>
            <a:ext cx="4146324" cy="1690144"/>
          </a:xfrm>
          <a:prstGeom prst="rect">
            <a:avLst/>
          </a:prstGeom>
        </p:spPr>
      </p:pic>
      <p:sp>
        <p:nvSpPr>
          <p:cNvPr id="12" name="テキスト ボックス 11"/>
          <p:cNvSpPr txBox="1"/>
          <p:nvPr/>
        </p:nvSpPr>
        <p:spPr>
          <a:xfrm>
            <a:off x="284282" y="5478337"/>
            <a:ext cx="287508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000" dirty="0" smtClean="0"/>
              <a:t>Systematic Errors</a:t>
            </a:r>
          </a:p>
          <a:p>
            <a:r>
              <a:rPr lang="en-US" altLang="ja-JP" sz="3000" dirty="0" smtClean="0"/>
              <a:t>for </a:t>
            </a:r>
            <a:r>
              <a:rPr lang="en-US" altLang="ja-JP" sz="3000" dirty="0" err="1" smtClean="0"/>
              <a:t>hypernuclei</a:t>
            </a:r>
            <a:endParaRPr kumimoji="1" lang="ja-JP" altLang="en-US" sz="3000" dirty="0"/>
          </a:p>
        </p:txBody>
      </p:sp>
      <p:sp>
        <p:nvSpPr>
          <p:cNvPr id="13" name="右矢印 12"/>
          <p:cNvSpPr/>
          <p:nvPr/>
        </p:nvSpPr>
        <p:spPr>
          <a:xfrm>
            <a:off x="3271056" y="5776849"/>
            <a:ext cx="815248" cy="418641"/>
          </a:xfrm>
          <a:prstGeom prst="right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角丸四角形 2"/>
          <p:cNvSpPr/>
          <p:nvPr/>
        </p:nvSpPr>
        <p:spPr>
          <a:xfrm>
            <a:off x="5690937" y="2286000"/>
            <a:ext cx="1973179" cy="673768"/>
          </a:xfrm>
          <a:prstGeom prst="roundRect">
            <a:avLst/>
          </a:prstGeom>
          <a:noFill/>
          <a:ln w="63500" cmpd="sng">
            <a:solidFill>
              <a:srgbClr val="FFFF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546896" y="1856814"/>
            <a:ext cx="22612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i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Polyethylene target</a:t>
            </a:r>
            <a:endParaRPr kumimoji="1" lang="ja-JP" altLang="en-US" sz="2000" i="1" dirty="0">
              <a:ln>
                <a:solidFill>
                  <a:schemeClr val="tx1"/>
                </a:solidFill>
              </a:ln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0976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11560" y="116632"/>
            <a:ext cx="7886700" cy="1215567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 smtClean="0"/>
              <a:t>Differenti</a:t>
            </a:r>
            <a:r>
              <a:rPr lang="en-US" altLang="ja-JP" dirty="0" smtClean="0"/>
              <a:t>al </a:t>
            </a:r>
            <a:r>
              <a:rPr lang="en-US" altLang="ja-JP" dirty="0"/>
              <a:t>c</a:t>
            </a:r>
            <a:r>
              <a:rPr kumimoji="1" lang="en-US" altLang="ja-JP" dirty="0" smtClean="0"/>
              <a:t>ross section </a:t>
            </a:r>
            <a:r>
              <a:rPr lang="en-US" altLang="ja-JP" dirty="0"/>
              <a:t/>
            </a:r>
            <a:br>
              <a:rPr lang="en-US" altLang="ja-JP" dirty="0"/>
            </a:br>
            <a:r>
              <a:rPr lang="en-US" altLang="ja-JP" dirty="0" smtClean="0"/>
              <a:t>for the </a:t>
            </a:r>
            <a:r>
              <a:rPr lang="en-US" altLang="ja-JP" i="1" dirty="0" smtClean="0"/>
              <a:t>(γ*,K</a:t>
            </a:r>
            <a:r>
              <a:rPr lang="en-US" altLang="ja-JP" i="1" baseline="30000" dirty="0" smtClean="0"/>
              <a:t>+</a:t>
            </a:r>
            <a:r>
              <a:rPr lang="en-US" altLang="ja-JP" i="1" dirty="0" smtClean="0"/>
              <a:t>)</a:t>
            </a:r>
            <a:r>
              <a:rPr lang="en-US" altLang="ja-JP" dirty="0" smtClean="0"/>
              <a:t> reaction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283968" y="6858000"/>
            <a:ext cx="4978896" cy="45719"/>
          </a:xfrm>
        </p:spPr>
        <p:txBody>
          <a:bodyPr>
            <a:normAutofit fontScale="25000" lnSpcReduction="20000"/>
          </a:bodyPr>
          <a:lstStyle/>
          <a:p>
            <a:endParaRPr kumimoji="1" lang="ja-JP" altLang="en-US" dirty="0"/>
          </a:p>
        </p:txBody>
      </p:sp>
      <p:pic>
        <p:nvPicPr>
          <p:cNvPr id="4" name="Picture 2" descr="C:\Users\Toshiyuki G\Pictures\Capture_pict\define_cs_2May20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688" y="1916832"/>
            <a:ext cx="8902807" cy="244827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直線コネクタ 5"/>
          <p:cNvCxnSpPr/>
          <p:nvPr/>
        </p:nvCxnSpPr>
        <p:spPr>
          <a:xfrm flipV="1">
            <a:off x="349238" y="2060848"/>
            <a:ext cx="792088" cy="1157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直線矢印コネクタ 7"/>
          <p:cNvCxnSpPr/>
          <p:nvPr/>
        </p:nvCxnSpPr>
        <p:spPr>
          <a:xfrm>
            <a:off x="3347864" y="4221088"/>
            <a:ext cx="0" cy="11544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テキスト ボックス 10"/>
          <p:cNvSpPr txBox="1"/>
          <p:nvPr/>
        </p:nvSpPr>
        <p:spPr>
          <a:xfrm>
            <a:off x="1619672" y="5375538"/>
            <a:ext cx="36004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500" dirty="0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</a:rPr>
              <a:t>Number of virtual photon</a:t>
            </a:r>
          </a:p>
          <a:p>
            <a:r>
              <a:rPr lang="en-US" altLang="ja-JP" sz="2500" dirty="0"/>
              <a:t>i</a:t>
            </a:r>
            <a:r>
              <a:rPr lang="en-US" altLang="ja-JP" sz="2500" dirty="0" smtClean="0"/>
              <a:t>ncluding HES acceptance</a:t>
            </a:r>
            <a:endParaRPr kumimoji="1" lang="ja-JP" altLang="en-US" sz="2500" dirty="0"/>
          </a:p>
        </p:txBody>
      </p:sp>
      <p:cxnSp>
        <p:nvCxnSpPr>
          <p:cNvPr id="12" name="直線矢印コネクタ 11"/>
          <p:cNvCxnSpPr/>
          <p:nvPr/>
        </p:nvCxnSpPr>
        <p:spPr>
          <a:xfrm flipH="1">
            <a:off x="1572038" y="4221088"/>
            <a:ext cx="1199762" cy="5772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テキスト ボックス 14"/>
          <p:cNvSpPr txBox="1"/>
          <p:nvPr/>
        </p:nvSpPr>
        <p:spPr>
          <a:xfrm>
            <a:off x="84447" y="4798313"/>
            <a:ext cx="29751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>
                <a:ln>
                  <a:solidFill>
                    <a:schemeClr val="tx1"/>
                  </a:solidFill>
                </a:ln>
                <a:solidFill>
                  <a:schemeClr val="accent5">
                    <a:lumMod val="75000"/>
                  </a:schemeClr>
                </a:solidFill>
              </a:rPr>
              <a:t>Number of target nuclei</a:t>
            </a:r>
            <a:endParaRPr kumimoji="1" lang="ja-JP" altLang="en-US" sz="2000" dirty="0">
              <a:ln>
                <a:solidFill>
                  <a:schemeClr val="tx1"/>
                </a:solidFill>
              </a:ln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4788024" y="4798313"/>
            <a:ext cx="16478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500" dirty="0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</a:rPr>
              <a:t>Efficiencies</a:t>
            </a:r>
            <a:endParaRPr kumimoji="1" lang="ja-JP" altLang="en-US" sz="2500" dirty="0">
              <a:solidFill>
                <a:srgbClr val="FFC000"/>
              </a:solidFill>
            </a:endParaRPr>
          </a:p>
        </p:txBody>
      </p:sp>
      <p:cxnSp>
        <p:nvCxnSpPr>
          <p:cNvPr id="18" name="直線矢印コネクタ 17"/>
          <p:cNvCxnSpPr/>
          <p:nvPr/>
        </p:nvCxnSpPr>
        <p:spPr>
          <a:xfrm>
            <a:off x="4427984" y="4221088"/>
            <a:ext cx="936104" cy="5772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直線矢印コネクタ 20"/>
          <p:cNvCxnSpPr>
            <a:endCxn id="17" idx="0"/>
          </p:cNvCxnSpPr>
          <p:nvPr/>
        </p:nvCxnSpPr>
        <p:spPr>
          <a:xfrm flipH="1">
            <a:off x="5611924" y="4293096"/>
            <a:ext cx="544252" cy="50521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直線矢印コネクタ 23"/>
          <p:cNvCxnSpPr/>
          <p:nvPr/>
        </p:nvCxnSpPr>
        <p:spPr>
          <a:xfrm flipH="1">
            <a:off x="6012160" y="4293096"/>
            <a:ext cx="864098" cy="50521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直線矢印コネクタ 29"/>
          <p:cNvCxnSpPr/>
          <p:nvPr/>
        </p:nvCxnSpPr>
        <p:spPr>
          <a:xfrm>
            <a:off x="8172400" y="4293096"/>
            <a:ext cx="0" cy="8640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テキスト ボックス 31"/>
          <p:cNvSpPr txBox="1"/>
          <p:nvPr/>
        </p:nvSpPr>
        <p:spPr>
          <a:xfrm>
            <a:off x="7117971" y="5205793"/>
            <a:ext cx="19258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HKS acceptance</a:t>
            </a:r>
            <a:endParaRPr kumimoji="1" lang="ja-JP" altLang="en-US" sz="2000" dirty="0">
              <a:ln>
                <a:solidFill>
                  <a:schemeClr val="tx1"/>
                </a:solidFill>
              </a:ln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8575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Contents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465932" y="1792574"/>
            <a:ext cx="6047572" cy="435133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p"/>
            </a:pPr>
            <a:r>
              <a:rPr kumimoji="1" lang="en-US" altLang="ja-JP" dirty="0" smtClean="0"/>
              <a:t>Introduction of (e,e’K</a:t>
            </a:r>
            <a:r>
              <a:rPr kumimoji="1" lang="en-US" altLang="ja-JP" baseline="30000" dirty="0" smtClean="0"/>
              <a:t>+</a:t>
            </a:r>
            <a:r>
              <a:rPr kumimoji="1" lang="en-US" altLang="ja-JP" dirty="0" smtClean="0"/>
              <a:t>) experiment</a:t>
            </a:r>
          </a:p>
          <a:p>
            <a:pPr marL="0" indent="0">
              <a:buNone/>
            </a:pPr>
            <a:endParaRPr kumimoji="1" lang="en-US" altLang="ja-JP" dirty="0" smtClean="0"/>
          </a:p>
          <a:p>
            <a:pPr>
              <a:buFont typeface="Wingdings" panose="05000000000000000000" pitchFamily="2" charset="2"/>
              <a:buChar char="p"/>
            </a:pPr>
            <a:r>
              <a:rPr lang="en-US" altLang="ja-JP" dirty="0" smtClean="0"/>
              <a:t>Overview of </a:t>
            </a:r>
            <a:r>
              <a:rPr lang="en-US" altLang="ja-JP" dirty="0" err="1" smtClean="0"/>
              <a:t>JLab</a:t>
            </a:r>
            <a:r>
              <a:rPr lang="en-US" altLang="ja-JP" dirty="0" smtClean="0"/>
              <a:t> E05-115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ja-JP" dirty="0" smtClean="0"/>
              <a:t>Experimental setup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ja-JP" dirty="0" smtClean="0"/>
              <a:t>Data summary</a:t>
            </a:r>
          </a:p>
          <a:p>
            <a:pPr marL="457200" lvl="1" indent="0">
              <a:buNone/>
            </a:pPr>
            <a:endParaRPr lang="en-US" altLang="ja-JP" dirty="0" smtClean="0"/>
          </a:p>
          <a:p>
            <a:pPr>
              <a:buFont typeface="Wingdings" panose="05000000000000000000" pitchFamily="2" charset="2"/>
              <a:buChar char="p"/>
            </a:pPr>
            <a:r>
              <a:rPr lang="en-US" altLang="ja-JP" dirty="0" smtClean="0"/>
              <a:t>Results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ja-JP" dirty="0" smtClean="0"/>
              <a:t>About systematic errors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ja-JP" baseline="30000" dirty="0" smtClean="0"/>
              <a:t>7</a:t>
            </a:r>
            <a:r>
              <a:rPr lang="en-US" altLang="ja-JP" baseline="-25000" dirty="0" smtClean="0"/>
              <a:t>Λ</a:t>
            </a:r>
            <a:r>
              <a:rPr lang="en-US" altLang="ja-JP" dirty="0" smtClean="0"/>
              <a:t>He</a:t>
            </a:r>
          </a:p>
          <a:p>
            <a:pPr marL="457200" lvl="1" indent="0">
              <a:buNone/>
            </a:pPr>
            <a:endParaRPr lang="en-US" altLang="ja-JP" dirty="0" smtClean="0"/>
          </a:p>
          <a:p>
            <a:endParaRPr kumimoji="1" lang="ja-JP" altLang="en-US" dirty="0"/>
          </a:p>
        </p:txBody>
      </p:sp>
      <p:sp>
        <p:nvSpPr>
          <p:cNvPr id="5" name="正方形/長方形 4"/>
          <p:cNvSpPr/>
          <p:nvPr/>
        </p:nvSpPr>
        <p:spPr>
          <a:xfrm>
            <a:off x="557215" y="365125"/>
            <a:ext cx="6956289" cy="504713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70514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44220" y="21779"/>
            <a:ext cx="4606370" cy="994172"/>
          </a:xfrm>
        </p:spPr>
        <p:txBody>
          <a:bodyPr>
            <a:normAutofit/>
          </a:bodyPr>
          <a:lstStyle/>
          <a:p>
            <a:r>
              <a:rPr kumimoji="1" lang="en-US" altLang="ja-JP" baseline="30000" dirty="0" smtClean="0"/>
              <a:t>7</a:t>
            </a:r>
            <a:r>
              <a:rPr kumimoji="1" lang="en-US" altLang="ja-JP" baseline="-25000" dirty="0" smtClean="0"/>
              <a:t>Λ</a:t>
            </a:r>
            <a:r>
              <a:rPr kumimoji="1" lang="en-US" altLang="ja-JP" dirty="0" smtClean="0"/>
              <a:t>He </a:t>
            </a:r>
            <a:r>
              <a:rPr kumimoji="1" lang="en-US" altLang="ja-JP" dirty="0" err="1" smtClean="0"/>
              <a:t>hyprenucleus</a:t>
            </a:r>
            <a:endParaRPr kumimoji="1" lang="ja-JP" altLang="en-US" dirty="0"/>
          </a:p>
        </p:txBody>
      </p:sp>
      <p:pic>
        <p:nvPicPr>
          <p:cNvPr id="6" name="コンテンツ プレースホルダー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9043" y="1011078"/>
            <a:ext cx="4816830" cy="5318676"/>
          </a:xfrm>
        </p:spPr>
      </p:pic>
      <p:grpSp>
        <p:nvGrpSpPr>
          <p:cNvPr id="7" name="グループ化 6"/>
          <p:cNvGrpSpPr/>
          <p:nvPr/>
        </p:nvGrpSpPr>
        <p:grpSpPr>
          <a:xfrm>
            <a:off x="3006821" y="3220101"/>
            <a:ext cx="1065869" cy="1065869"/>
            <a:chOff x="3809824" y="3909289"/>
            <a:chExt cx="1421159" cy="1421159"/>
          </a:xfrm>
        </p:grpSpPr>
        <p:sp>
          <p:nvSpPr>
            <p:cNvPr id="8" name="円/楕円 7"/>
            <p:cNvSpPr/>
            <p:nvPr/>
          </p:nvSpPr>
          <p:spPr>
            <a:xfrm>
              <a:off x="4458663" y="4721054"/>
              <a:ext cx="476559" cy="476559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225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tx1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Λ</a:t>
              </a:r>
              <a:endParaRPr lang="ja-JP" altLang="en-US" sz="225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endParaRPr>
            </a:p>
          </p:txBody>
        </p:sp>
        <p:sp>
          <p:nvSpPr>
            <p:cNvPr id="9" name="円/楕円 8"/>
            <p:cNvSpPr/>
            <p:nvPr/>
          </p:nvSpPr>
          <p:spPr>
            <a:xfrm>
              <a:off x="4382330" y="4004985"/>
              <a:ext cx="692939" cy="692939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225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tx1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α</a:t>
              </a:r>
              <a:endParaRPr lang="ja-JP" altLang="en-US" sz="225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endParaRPr>
            </a:p>
          </p:txBody>
        </p:sp>
        <p:sp>
          <p:nvSpPr>
            <p:cNvPr id="10" name="円/楕円 9"/>
            <p:cNvSpPr/>
            <p:nvPr/>
          </p:nvSpPr>
          <p:spPr>
            <a:xfrm>
              <a:off x="3923181" y="4203510"/>
              <a:ext cx="404037" cy="404037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2250" b="1" dirty="0">
                  <a:ln w="9525">
                    <a:solidFill>
                      <a:sysClr val="windowText" lastClr="000000"/>
                    </a:solidFill>
                    <a:prstDash val="solid"/>
                  </a:ln>
                  <a:solidFill>
                    <a:schemeClr val="accent4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n</a:t>
              </a:r>
              <a:endParaRPr lang="ja-JP" altLang="en-US" sz="2250" b="1" dirty="0">
                <a:ln w="9525">
                  <a:solidFill>
                    <a:sysClr val="windowText" lastClr="000000"/>
                  </a:solidFill>
                  <a:prstDash val="solid"/>
                </a:ln>
                <a:solidFill>
                  <a:schemeClr val="accent4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endParaRPr>
            </a:p>
          </p:txBody>
        </p:sp>
        <p:sp>
          <p:nvSpPr>
            <p:cNvPr id="11" name="円/楕円 10"/>
            <p:cNvSpPr/>
            <p:nvPr/>
          </p:nvSpPr>
          <p:spPr>
            <a:xfrm>
              <a:off x="3809824" y="3909289"/>
              <a:ext cx="1421159" cy="142115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350"/>
            </a:p>
          </p:txBody>
        </p:sp>
        <p:sp>
          <p:nvSpPr>
            <p:cNvPr id="12" name="円/楕円 11"/>
            <p:cNvSpPr/>
            <p:nvPr/>
          </p:nvSpPr>
          <p:spPr>
            <a:xfrm>
              <a:off x="3978293" y="4721054"/>
              <a:ext cx="404037" cy="404037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2250" b="1" dirty="0">
                  <a:ln w="9525">
                    <a:solidFill>
                      <a:sysClr val="windowText" lastClr="000000"/>
                    </a:solidFill>
                    <a:prstDash val="solid"/>
                  </a:ln>
                  <a:solidFill>
                    <a:schemeClr val="accent4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n</a:t>
              </a:r>
              <a:endParaRPr lang="ja-JP" altLang="en-US" sz="2250" b="1" dirty="0">
                <a:ln w="9525">
                  <a:solidFill>
                    <a:sysClr val="windowText" lastClr="000000"/>
                  </a:solidFill>
                  <a:prstDash val="solid"/>
                </a:ln>
                <a:solidFill>
                  <a:schemeClr val="accent4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endParaRPr>
            </a:p>
          </p:txBody>
        </p:sp>
      </p:grpSp>
      <p:grpSp>
        <p:nvGrpSpPr>
          <p:cNvPr id="13" name="グループ化 12"/>
          <p:cNvGrpSpPr/>
          <p:nvPr/>
        </p:nvGrpSpPr>
        <p:grpSpPr>
          <a:xfrm>
            <a:off x="517095" y="2798792"/>
            <a:ext cx="1065869" cy="1899233"/>
            <a:chOff x="3809824" y="3909289"/>
            <a:chExt cx="1421159" cy="2532310"/>
          </a:xfrm>
        </p:grpSpPr>
        <p:sp>
          <p:nvSpPr>
            <p:cNvPr id="14" name="円/楕円 13"/>
            <p:cNvSpPr/>
            <p:nvPr/>
          </p:nvSpPr>
          <p:spPr>
            <a:xfrm>
              <a:off x="4252240" y="5965040"/>
              <a:ext cx="476559" cy="476559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225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tx1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Λ</a:t>
              </a:r>
              <a:endParaRPr lang="ja-JP" altLang="en-US" sz="225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endParaRPr>
            </a:p>
          </p:txBody>
        </p:sp>
        <p:sp>
          <p:nvSpPr>
            <p:cNvPr id="15" name="円/楕円 14"/>
            <p:cNvSpPr/>
            <p:nvPr/>
          </p:nvSpPr>
          <p:spPr>
            <a:xfrm>
              <a:off x="4533340" y="4277382"/>
              <a:ext cx="692939" cy="69293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225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tx1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α</a:t>
              </a:r>
              <a:endParaRPr lang="ja-JP" altLang="en-US" sz="225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endParaRPr>
            </a:p>
          </p:txBody>
        </p:sp>
        <p:sp>
          <p:nvSpPr>
            <p:cNvPr id="16" name="円/楕円 15"/>
            <p:cNvSpPr/>
            <p:nvPr/>
          </p:nvSpPr>
          <p:spPr>
            <a:xfrm>
              <a:off x="3923181" y="4203510"/>
              <a:ext cx="404037" cy="404037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2250" b="1" dirty="0">
                  <a:ln w="9525">
                    <a:solidFill>
                      <a:sysClr val="windowText" lastClr="000000"/>
                    </a:solidFill>
                    <a:prstDash val="solid"/>
                  </a:ln>
                  <a:solidFill>
                    <a:schemeClr val="accent4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n</a:t>
              </a:r>
              <a:endParaRPr lang="ja-JP" altLang="en-US" sz="2250" b="1" dirty="0">
                <a:ln w="9525">
                  <a:solidFill>
                    <a:sysClr val="windowText" lastClr="000000"/>
                  </a:solidFill>
                  <a:prstDash val="solid"/>
                </a:ln>
                <a:solidFill>
                  <a:schemeClr val="accent4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endParaRPr>
            </a:p>
          </p:txBody>
        </p:sp>
        <p:sp>
          <p:nvSpPr>
            <p:cNvPr id="17" name="円/楕円 16"/>
            <p:cNvSpPr/>
            <p:nvPr/>
          </p:nvSpPr>
          <p:spPr>
            <a:xfrm>
              <a:off x="3809824" y="3909289"/>
              <a:ext cx="1421159" cy="142115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350"/>
            </a:p>
          </p:txBody>
        </p:sp>
        <p:sp>
          <p:nvSpPr>
            <p:cNvPr id="18" name="円/楕円 17"/>
            <p:cNvSpPr/>
            <p:nvPr/>
          </p:nvSpPr>
          <p:spPr>
            <a:xfrm>
              <a:off x="3978293" y="4721054"/>
              <a:ext cx="404037" cy="404037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2250" b="1" dirty="0">
                  <a:ln w="9525">
                    <a:solidFill>
                      <a:sysClr val="windowText" lastClr="000000"/>
                    </a:solidFill>
                    <a:prstDash val="solid"/>
                  </a:ln>
                  <a:solidFill>
                    <a:schemeClr val="accent4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n</a:t>
              </a:r>
              <a:endParaRPr lang="ja-JP" altLang="en-US" sz="2250" b="1" dirty="0">
                <a:ln w="9525">
                  <a:solidFill>
                    <a:sysClr val="windowText" lastClr="000000"/>
                  </a:solidFill>
                  <a:prstDash val="solid"/>
                </a:ln>
                <a:solidFill>
                  <a:schemeClr val="accent4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endParaRPr>
            </a:p>
          </p:txBody>
        </p:sp>
      </p:grpSp>
      <p:sp>
        <p:nvSpPr>
          <p:cNvPr id="19" name="右矢印 18"/>
          <p:cNvSpPr/>
          <p:nvPr/>
        </p:nvSpPr>
        <p:spPr>
          <a:xfrm>
            <a:off x="1969137" y="3704606"/>
            <a:ext cx="651510" cy="303028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876668" y="3797125"/>
            <a:ext cx="37702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000" dirty="0"/>
              <a:t>+</a:t>
            </a:r>
            <a:endParaRPr lang="ja-JP" altLang="en-US" sz="3000" dirty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674668" y="2234563"/>
            <a:ext cx="74571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000" baseline="30000" dirty="0">
                <a:ln>
                  <a:solidFill>
                    <a:sysClr val="windowText" lastClr="000000"/>
                  </a:solidFill>
                </a:ln>
                <a:solidFill>
                  <a:schemeClr val="accent4">
                    <a:lumMod val="75000"/>
                  </a:schemeClr>
                </a:solidFill>
              </a:rPr>
              <a:t>6</a:t>
            </a:r>
            <a:r>
              <a:rPr lang="en-US" altLang="ja-JP" sz="3000" dirty="0">
                <a:ln>
                  <a:solidFill>
                    <a:sysClr val="windowText" lastClr="000000"/>
                  </a:solidFill>
                </a:ln>
                <a:solidFill>
                  <a:schemeClr val="accent4">
                    <a:lumMod val="75000"/>
                  </a:schemeClr>
                </a:solidFill>
              </a:rPr>
              <a:t>He</a:t>
            </a:r>
            <a:endParaRPr lang="ja-JP" altLang="en-US" sz="3000" dirty="0">
              <a:ln>
                <a:solidFill>
                  <a:sysClr val="windowText" lastClr="000000"/>
                </a:solidFill>
              </a:ln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3133172" y="2261508"/>
            <a:ext cx="74571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000" baseline="30000" dirty="0">
                <a:ln>
                  <a:solidFill>
                    <a:sysClr val="windowText" lastClr="000000"/>
                  </a:solidFill>
                </a:ln>
                <a:solidFill>
                  <a:schemeClr val="accent4">
                    <a:lumMod val="75000"/>
                  </a:schemeClr>
                </a:solidFill>
              </a:rPr>
              <a:t>7</a:t>
            </a:r>
            <a:r>
              <a:rPr lang="en-US" altLang="ja-JP" sz="3000" dirty="0">
                <a:ln>
                  <a:solidFill>
                    <a:sysClr val="windowText" lastClr="000000"/>
                  </a:solidFill>
                </a:ln>
                <a:solidFill>
                  <a:schemeClr val="accent4">
                    <a:lumMod val="75000"/>
                  </a:schemeClr>
                </a:solidFill>
              </a:rPr>
              <a:t>He</a:t>
            </a:r>
            <a:endParaRPr lang="ja-JP" altLang="en-US" sz="3000" dirty="0">
              <a:ln>
                <a:solidFill>
                  <a:sysClr val="windowText" lastClr="000000"/>
                </a:solidFill>
              </a:ln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3122383" y="2437976"/>
            <a:ext cx="3321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000" baseline="-25000" dirty="0">
                <a:ln>
                  <a:solidFill>
                    <a:sysClr val="windowText" lastClr="000000"/>
                  </a:solidFill>
                </a:ln>
                <a:solidFill>
                  <a:schemeClr val="accent4">
                    <a:lumMod val="75000"/>
                  </a:schemeClr>
                </a:solidFill>
              </a:rPr>
              <a:t>Λ</a:t>
            </a:r>
            <a:endParaRPr lang="ja-JP" altLang="en-US" sz="3000" baseline="-25000" dirty="0">
              <a:ln>
                <a:solidFill>
                  <a:sysClr val="windowText" lastClr="000000"/>
                </a:solidFill>
              </a:ln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5" name="角丸四角形 24"/>
          <p:cNvSpPr/>
          <p:nvPr/>
        </p:nvSpPr>
        <p:spPr>
          <a:xfrm>
            <a:off x="7073734" y="4202429"/>
            <a:ext cx="1495841" cy="649800"/>
          </a:xfrm>
          <a:prstGeom prst="roundRect">
            <a:avLst/>
          </a:prstGeom>
          <a:noFill/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  <p:sp>
        <p:nvSpPr>
          <p:cNvPr id="26" name="角丸四角形 25"/>
          <p:cNvSpPr/>
          <p:nvPr/>
        </p:nvSpPr>
        <p:spPr>
          <a:xfrm>
            <a:off x="7073734" y="5137939"/>
            <a:ext cx="1495841" cy="335835"/>
          </a:xfrm>
          <a:prstGeom prst="round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  <p:sp>
        <p:nvSpPr>
          <p:cNvPr id="27" name="角丸四角形 26"/>
          <p:cNvSpPr/>
          <p:nvPr/>
        </p:nvSpPr>
        <p:spPr>
          <a:xfrm>
            <a:off x="5412071" y="1389306"/>
            <a:ext cx="1227182" cy="453243"/>
          </a:xfrm>
          <a:prstGeom prst="roundRect">
            <a:avLst/>
          </a:prstGeom>
          <a:noFill/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  <p:sp>
        <p:nvSpPr>
          <p:cNvPr id="3" name="テキスト ボックス 2"/>
          <p:cNvSpPr txBox="1"/>
          <p:nvPr/>
        </p:nvSpPr>
        <p:spPr>
          <a:xfrm rot="20934493">
            <a:off x="4805889" y="965197"/>
            <a:ext cx="1489895" cy="3462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50" b="1" dirty="0">
                <a:ln>
                  <a:solidFill>
                    <a:sysClr val="windowText" lastClr="000000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>Resonant state</a:t>
            </a:r>
            <a:endParaRPr lang="ja-JP" altLang="en-US" sz="1650" b="1" dirty="0">
              <a:ln>
                <a:solidFill>
                  <a:sysClr val="windowText" lastClr="000000"/>
                </a:solidFill>
              </a:ln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8" name="角丸四角形 27"/>
          <p:cNvSpPr/>
          <p:nvPr/>
        </p:nvSpPr>
        <p:spPr>
          <a:xfrm>
            <a:off x="5412071" y="2321529"/>
            <a:ext cx="1227182" cy="421636"/>
          </a:xfrm>
          <a:prstGeom prst="round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  <p:sp>
        <p:nvSpPr>
          <p:cNvPr id="29" name="テキスト ボックス 28"/>
          <p:cNvSpPr txBox="1"/>
          <p:nvPr/>
        </p:nvSpPr>
        <p:spPr>
          <a:xfrm rot="20934493">
            <a:off x="6526222" y="3823331"/>
            <a:ext cx="1240083" cy="3462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50" b="1" dirty="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Bound state</a:t>
            </a:r>
            <a:endParaRPr lang="ja-JP" altLang="en-US" sz="1650" b="1" dirty="0">
              <a:ln>
                <a:solidFill>
                  <a:sysClr val="windowText" lastClr="000000"/>
                </a:solidFill>
              </a:ln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4509263" y="4425679"/>
            <a:ext cx="2504212" cy="43858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ja-JP" sz="2250" b="1" dirty="0">
                <a:ln>
                  <a:solidFill>
                    <a:sysClr val="windowText" lastClr="000000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Unbound </a:t>
            </a:r>
            <a:r>
              <a:rPr lang="en-US" altLang="ja-JP" sz="2250" b="1" dirty="0">
                <a:ln>
                  <a:solidFill>
                    <a:sysClr val="windowText" lastClr="000000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ym typeface="Wingdings" panose="05000000000000000000" pitchFamily="2" charset="2"/>
              </a:rPr>
              <a:t></a:t>
            </a:r>
            <a:r>
              <a:rPr lang="en-US" altLang="ja-JP" sz="2250" b="1" dirty="0">
                <a:ln>
                  <a:solidFill>
                    <a:sysClr val="windowText" lastClr="000000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ym typeface="Wingdings" panose="05000000000000000000" pitchFamily="2" charset="2"/>
              </a:rPr>
              <a:t> </a:t>
            </a:r>
            <a:r>
              <a:rPr lang="en-US" altLang="ja-JP" sz="2250" b="1" dirty="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ym typeface="Wingdings" panose="05000000000000000000" pitchFamily="2" charset="2"/>
              </a:rPr>
              <a:t>Bound</a:t>
            </a:r>
            <a:endParaRPr lang="ja-JP" altLang="en-US" sz="2250" b="1" dirty="0">
              <a:ln>
                <a:solidFill>
                  <a:sysClr val="windowText" lastClr="000000"/>
                </a:solidFill>
              </a:ln>
              <a:solidFill>
                <a:schemeClr val="accent6">
                  <a:lumMod val="7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5621298" y="5007064"/>
            <a:ext cx="1387752" cy="43858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ja-JP" sz="2250" b="1" dirty="0">
                <a:ln>
                  <a:solidFill>
                    <a:schemeClr val="tx1"/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CSB effect</a:t>
            </a:r>
            <a:endParaRPr lang="ja-JP" altLang="en-US" sz="2250" b="1" dirty="0">
              <a:ln>
                <a:solidFill>
                  <a:schemeClr val="tx1"/>
                </a:solidFill>
              </a:ln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29989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Contents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465932" y="1792574"/>
            <a:ext cx="6047572" cy="435133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p"/>
            </a:pPr>
            <a:r>
              <a:rPr kumimoji="1" lang="en-US" altLang="ja-JP" dirty="0" smtClean="0"/>
              <a:t>Introduction of (e,e’K</a:t>
            </a:r>
            <a:r>
              <a:rPr kumimoji="1" lang="en-US" altLang="ja-JP" baseline="30000" dirty="0" smtClean="0"/>
              <a:t>+</a:t>
            </a:r>
            <a:r>
              <a:rPr kumimoji="1" lang="en-US" altLang="ja-JP" dirty="0" smtClean="0"/>
              <a:t>) experiment</a:t>
            </a:r>
          </a:p>
          <a:p>
            <a:pPr marL="0" indent="0">
              <a:buNone/>
            </a:pPr>
            <a:endParaRPr kumimoji="1" lang="en-US" altLang="ja-JP" dirty="0" smtClean="0"/>
          </a:p>
          <a:p>
            <a:pPr>
              <a:buFont typeface="Wingdings" panose="05000000000000000000" pitchFamily="2" charset="2"/>
              <a:buChar char="p"/>
            </a:pPr>
            <a:r>
              <a:rPr lang="en-US" altLang="ja-JP" dirty="0" smtClean="0"/>
              <a:t>Overview of </a:t>
            </a:r>
            <a:r>
              <a:rPr lang="en-US" altLang="ja-JP" dirty="0" err="1" smtClean="0"/>
              <a:t>JLab</a:t>
            </a:r>
            <a:r>
              <a:rPr lang="en-US" altLang="ja-JP" dirty="0" smtClean="0"/>
              <a:t> E05-115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ja-JP" dirty="0" smtClean="0"/>
              <a:t>Experimental setup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ja-JP" dirty="0" smtClean="0"/>
              <a:t>Data summary</a:t>
            </a:r>
          </a:p>
          <a:p>
            <a:pPr marL="457200" lvl="1" indent="0">
              <a:buNone/>
            </a:pPr>
            <a:endParaRPr lang="en-US" altLang="ja-JP" dirty="0" smtClean="0"/>
          </a:p>
          <a:p>
            <a:pPr>
              <a:buFont typeface="Wingdings" panose="05000000000000000000" pitchFamily="2" charset="2"/>
              <a:buChar char="p"/>
            </a:pPr>
            <a:r>
              <a:rPr lang="en-US" altLang="ja-JP" dirty="0" smtClean="0"/>
              <a:t>Results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ja-JP" dirty="0" smtClean="0"/>
              <a:t>About systematic errors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ja-JP" baseline="30000" dirty="0" smtClean="0"/>
              <a:t>7</a:t>
            </a:r>
            <a:r>
              <a:rPr lang="en-US" altLang="ja-JP" baseline="-25000" dirty="0" smtClean="0"/>
              <a:t>Λ</a:t>
            </a:r>
            <a:r>
              <a:rPr lang="en-US" altLang="ja-JP" dirty="0" smtClean="0"/>
              <a:t>He</a:t>
            </a:r>
          </a:p>
          <a:p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1702" y="2339122"/>
            <a:ext cx="3104931" cy="4116576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1702" y="6102407"/>
            <a:ext cx="1554480" cy="353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663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76776" y="68399"/>
            <a:ext cx="7886700" cy="1325563"/>
          </a:xfrm>
        </p:spPr>
        <p:txBody>
          <a:bodyPr/>
          <a:lstStyle/>
          <a:p>
            <a:r>
              <a:rPr kumimoji="1" lang="en-US" altLang="ja-JP" dirty="0" smtClean="0"/>
              <a:t>Missing mass spectrum of </a:t>
            </a:r>
            <a:r>
              <a:rPr kumimoji="1" lang="en-US" altLang="ja-JP" baseline="30000" dirty="0" smtClean="0"/>
              <a:t>7</a:t>
            </a:r>
            <a:r>
              <a:rPr kumimoji="1" lang="en-US" altLang="ja-JP" baseline="-25000" dirty="0" smtClean="0"/>
              <a:t>Λ</a:t>
            </a:r>
            <a:r>
              <a:rPr kumimoji="1" lang="en-US" altLang="ja-JP" dirty="0" smtClean="0"/>
              <a:t>He</a:t>
            </a:r>
            <a:endParaRPr kumimoji="1" lang="ja-JP" altLang="en-US" dirty="0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163" y="1232913"/>
            <a:ext cx="7521925" cy="5249113"/>
          </a:xfrm>
        </p:spPr>
      </p:pic>
      <p:cxnSp>
        <p:nvCxnSpPr>
          <p:cNvPr id="6" name="直線コネクタ 5"/>
          <p:cNvCxnSpPr/>
          <p:nvPr/>
        </p:nvCxnSpPr>
        <p:spPr>
          <a:xfrm flipH="1" flipV="1">
            <a:off x="4615770" y="1722872"/>
            <a:ext cx="4355" cy="4076349"/>
          </a:xfrm>
          <a:prstGeom prst="line">
            <a:avLst/>
          </a:prstGeom>
          <a:ln w="28575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" name="直線コネクタ 6"/>
          <p:cNvCxnSpPr/>
          <p:nvPr/>
        </p:nvCxnSpPr>
        <p:spPr>
          <a:xfrm flipH="1">
            <a:off x="2943725" y="5268589"/>
            <a:ext cx="1672045" cy="13062"/>
          </a:xfrm>
          <a:prstGeom prst="line">
            <a:avLst/>
          </a:prstGeom>
          <a:ln w="28575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" name="円/楕円 9"/>
          <p:cNvSpPr/>
          <p:nvPr/>
        </p:nvSpPr>
        <p:spPr>
          <a:xfrm>
            <a:off x="3510748" y="2558476"/>
            <a:ext cx="1566577" cy="1509739"/>
          </a:xfrm>
          <a:prstGeom prst="ellipse">
            <a:avLst/>
          </a:prstGeom>
          <a:solidFill>
            <a:srgbClr val="92D050">
              <a:alpha val="20000"/>
            </a:srgbClr>
          </a:solidFill>
          <a:ln w="1905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5077325" y="5128557"/>
            <a:ext cx="1934119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500" dirty="0" smtClean="0"/>
              <a:t>Bound region</a:t>
            </a:r>
            <a:endParaRPr kumimoji="1" lang="ja-JP" altLang="en-US" sz="2500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4802512" y="2229566"/>
            <a:ext cx="3378041" cy="63094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kumimoji="1" lang="en-US" altLang="ja-JP" sz="3500" b="1" i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</a:rPr>
              <a:t>Interested region</a:t>
            </a:r>
            <a:endParaRPr kumimoji="1" lang="ja-JP" altLang="en-US" sz="3500" b="1" i="1" dirty="0">
              <a:ln>
                <a:solidFill>
                  <a:sysClr val="windowText" lastClr="000000"/>
                </a:solidFill>
              </a:ln>
              <a:solidFill>
                <a:srgbClr val="00B050"/>
              </a:solidFill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1690818" y="5281651"/>
            <a:ext cx="6957802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altLang="ja-JP" sz="2500" dirty="0" smtClean="0"/>
              <a:t>Accidental background subtraction</a:t>
            </a:r>
          </a:p>
          <a:p>
            <a:pPr marL="342900" indent="-342900">
              <a:buFont typeface="+mj-lt"/>
              <a:buAutoNum type="arabicPeriod"/>
            </a:pPr>
            <a:r>
              <a:rPr lang="en-US" altLang="ja-JP" sz="2500" dirty="0" smtClean="0"/>
              <a:t>Peak candidate search with statistical significance</a:t>
            </a:r>
          </a:p>
          <a:p>
            <a:pPr marL="342900" indent="-342900">
              <a:buFont typeface="+mj-lt"/>
              <a:buAutoNum type="arabicPeriod"/>
            </a:pPr>
            <a:r>
              <a:rPr kumimoji="1" lang="en-US" altLang="ja-JP" sz="2500" dirty="0" smtClean="0"/>
              <a:t>Peak fitting</a:t>
            </a:r>
            <a:endParaRPr kumimoji="1" lang="ja-JP" altLang="en-US" sz="2500" dirty="0"/>
          </a:p>
        </p:txBody>
      </p:sp>
    </p:spTree>
    <p:extLst>
      <p:ext uri="{BB962C8B-B14F-4D97-AF65-F5344CB8AC3E}">
        <p14:creationId xmlns:p14="http://schemas.microsoft.com/office/powerpoint/2010/main" val="612553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0 L -0.02031 -0.10116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4" y="-5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2" grpId="0"/>
      <p:bldP spid="12" grpId="1"/>
      <p:bldP spid="13" grpId="0"/>
      <p:bldP spid="13" grpId="1"/>
      <p:bldP spid="1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17095" y="188640"/>
            <a:ext cx="4606370" cy="994172"/>
          </a:xfrm>
        </p:spPr>
        <p:txBody>
          <a:bodyPr>
            <a:normAutofit/>
          </a:bodyPr>
          <a:lstStyle/>
          <a:p>
            <a:r>
              <a:rPr kumimoji="1" lang="en-US" altLang="ja-JP" baseline="30000" dirty="0" smtClean="0"/>
              <a:t>7</a:t>
            </a:r>
            <a:r>
              <a:rPr kumimoji="1" lang="en-US" altLang="ja-JP" baseline="-25000" dirty="0" smtClean="0"/>
              <a:t>Λ</a:t>
            </a:r>
            <a:r>
              <a:rPr kumimoji="1" lang="en-US" altLang="ja-JP" dirty="0" smtClean="0"/>
              <a:t>He </a:t>
            </a:r>
            <a:r>
              <a:rPr kumimoji="1" lang="en-US" altLang="ja-JP" dirty="0" err="1" smtClean="0"/>
              <a:t>hyprenucleus</a:t>
            </a:r>
            <a:endParaRPr kumimoji="1" lang="ja-JP" altLang="en-US" dirty="0"/>
          </a:p>
        </p:txBody>
      </p:sp>
      <p:pic>
        <p:nvPicPr>
          <p:cNvPr id="6" name="コンテンツ プレースホルダー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7715" y="1011078"/>
            <a:ext cx="4438157" cy="4900551"/>
          </a:xfrm>
        </p:spPr>
      </p:pic>
      <p:sp>
        <p:nvSpPr>
          <p:cNvPr id="25" name="角丸四角形 24"/>
          <p:cNvSpPr/>
          <p:nvPr/>
        </p:nvSpPr>
        <p:spPr>
          <a:xfrm>
            <a:off x="7073734" y="3968576"/>
            <a:ext cx="1495841" cy="547320"/>
          </a:xfrm>
          <a:prstGeom prst="roundRect">
            <a:avLst/>
          </a:prstGeom>
          <a:noFill/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  <p:sp>
        <p:nvSpPr>
          <p:cNvPr id="26" name="角丸四角形 25"/>
          <p:cNvSpPr/>
          <p:nvPr/>
        </p:nvSpPr>
        <p:spPr>
          <a:xfrm>
            <a:off x="7065053" y="4766434"/>
            <a:ext cx="1495841" cy="335835"/>
          </a:xfrm>
          <a:prstGeom prst="round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  <p:sp>
        <p:nvSpPr>
          <p:cNvPr id="27" name="角丸四角形 26"/>
          <p:cNvSpPr/>
          <p:nvPr/>
        </p:nvSpPr>
        <p:spPr>
          <a:xfrm>
            <a:off x="5616613" y="1386791"/>
            <a:ext cx="1227182" cy="347470"/>
          </a:xfrm>
          <a:prstGeom prst="roundRect">
            <a:avLst/>
          </a:prstGeom>
          <a:noFill/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  <p:sp>
        <p:nvSpPr>
          <p:cNvPr id="3" name="テキスト ボックス 2"/>
          <p:cNvSpPr txBox="1"/>
          <p:nvPr/>
        </p:nvSpPr>
        <p:spPr>
          <a:xfrm rot="20934493">
            <a:off x="5142856" y="1135353"/>
            <a:ext cx="1489895" cy="3462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50" b="1" dirty="0">
                <a:ln>
                  <a:solidFill>
                    <a:sysClr val="windowText" lastClr="000000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>Resonant state</a:t>
            </a:r>
            <a:endParaRPr lang="ja-JP" altLang="en-US" sz="1650" b="1" dirty="0">
              <a:ln>
                <a:solidFill>
                  <a:sysClr val="windowText" lastClr="000000"/>
                </a:solidFill>
              </a:ln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8" name="角丸四角形 27"/>
          <p:cNvSpPr/>
          <p:nvPr/>
        </p:nvSpPr>
        <p:spPr>
          <a:xfrm>
            <a:off x="5616613" y="2234563"/>
            <a:ext cx="1227182" cy="376250"/>
          </a:xfrm>
          <a:prstGeom prst="round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  <p:sp>
        <p:nvSpPr>
          <p:cNvPr id="29" name="テキスト ボックス 28"/>
          <p:cNvSpPr txBox="1"/>
          <p:nvPr/>
        </p:nvSpPr>
        <p:spPr>
          <a:xfrm rot="20934493">
            <a:off x="6595651" y="3730367"/>
            <a:ext cx="1240083" cy="3462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50" b="1" dirty="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Bound state</a:t>
            </a:r>
            <a:endParaRPr lang="ja-JP" altLang="en-US" sz="1650" b="1" dirty="0">
              <a:ln>
                <a:solidFill>
                  <a:sysClr val="windowText" lastClr="000000"/>
                </a:solidFill>
              </a:ln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4619188" y="4185049"/>
            <a:ext cx="2504212" cy="43858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ja-JP" sz="2250" b="1" dirty="0">
                <a:ln>
                  <a:solidFill>
                    <a:sysClr val="windowText" lastClr="000000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Unbound </a:t>
            </a:r>
            <a:r>
              <a:rPr lang="en-US" altLang="ja-JP" sz="2250" b="1" dirty="0">
                <a:ln>
                  <a:solidFill>
                    <a:sysClr val="windowText" lastClr="000000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ym typeface="Wingdings" panose="05000000000000000000" pitchFamily="2" charset="2"/>
              </a:rPr>
              <a:t></a:t>
            </a:r>
            <a:r>
              <a:rPr lang="en-US" altLang="ja-JP" sz="2250" b="1" dirty="0">
                <a:ln>
                  <a:solidFill>
                    <a:sysClr val="windowText" lastClr="000000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ym typeface="Wingdings" panose="05000000000000000000" pitchFamily="2" charset="2"/>
              </a:rPr>
              <a:t> </a:t>
            </a:r>
            <a:r>
              <a:rPr lang="en-US" altLang="ja-JP" sz="2250" b="1" dirty="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ym typeface="Wingdings" panose="05000000000000000000" pitchFamily="2" charset="2"/>
              </a:rPr>
              <a:t>Bound</a:t>
            </a:r>
            <a:endParaRPr lang="ja-JP" altLang="en-US" sz="2250" b="1" dirty="0">
              <a:ln>
                <a:solidFill>
                  <a:sysClr val="windowText" lastClr="000000"/>
                </a:solidFill>
              </a:ln>
              <a:solidFill>
                <a:schemeClr val="accent6">
                  <a:lumMod val="7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5621298" y="4766434"/>
            <a:ext cx="1387752" cy="43858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ja-JP" sz="2250" b="1" dirty="0">
                <a:ln>
                  <a:solidFill>
                    <a:schemeClr val="tx1"/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CSB effect</a:t>
            </a:r>
            <a:endParaRPr lang="ja-JP" altLang="en-US" sz="2250" b="1" dirty="0">
              <a:ln>
                <a:solidFill>
                  <a:schemeClr val="tx1"/>
                </a:solidFill>
              </a:ln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33" name="図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974" y="1098814"/>
            <a:ext cx="4678043" cy="3667620"/>
          </a:xfrm>
          <a:prstGeom prst="rect">
            <a:avLst/>
          </a:prstGeom>
        </p:spPr>
      </p:pic>
      <p:sp>
        <p:nvSpPr>
          <p:cNvPr id="23" name="テキスト ボックス 22"/>
          <p:cNvSpPr txBox="1"/>
          <p:nvPr/>
        </p:nvSpPr>
        <p:spPr>
          <a:xfrm>
            <a:off x="967527" y="2609109"/>
            <a:ext cx="736099" cy="43088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ja-JP" sz="2200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1/2</a:t>
            </a:r>
            <a:r>
              <a:rPr lang="en-US" altLang="ja-JP" sz="2200" baseline="30000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+</a:t>
            </a:r>
            <a:r>
              <a:rPr lang="en-US" altLang="ja-JP" sz="2200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 </a:t>
            </a:r>
            <a:endParaRPr kumimoji="1" lang="ja-JP" altLang="en-US" sz="2200" dirty="0">
              <a:ln>
                <a:solidFill>
                  <a:schemeClr val="tx1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2667376" y="2932624"/>
            <a:ext cx="1358064" cy="43088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ja-JP" sz="2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</a:rPr>
              <a:t>3/2</a:t>
            </a:r>
            <a:r>
              <a:rPr lang="en-US" altLang="ja-JP" sz="2200" baseline="300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</a:rPr>
              <a:t>+</a:t>
            </a:r>
            <a:r>
              <a:rPr lang="en-US" altLang="ja-JP" sz="2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</a:rPr>
              <a:t>, 5/2</a:t>
            </a:r>
            <a:r>
              <a:rPr lang="en-US" altLang="ja-JP" sz="2200" baseline="300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</a:rPr>
              <a:t>+</a:t>
            </a:r>
            <a:r>
              <a:rPr lang="en-US" altLang="ja-JP" sz="2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</a:rPr>
              <a:t> </a:t>
            </a:r>
            <a:endParaRPr kumimoji="1" lang="ja-JP" altLang="en-US" sz="2200" dirty="0">
              <a:ln>
                <a:solidFill>
                  <a:schemeClr val="tx1"/>
                </a:solidFill>
              </a:ln>
              <a:solidFill>
                <a:srgbClr val="002060"/>
              </a:solidFill>
            </a:endParaRPr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2281114" y="3833868"/>
            <a:ext cx="1900970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500" i="1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</a:rPr>
              <a:t>Present work</a:t>
            </a:r>
            <a:endParaRPr kumimoji="1" lang="ja-JP" altLang="en-US" sz="2500" i="1" dirty="0">
              <a:ln>
                <a:solidFill>
                  <a:sysClr val="windowText" lastClr="000000"/>
                </a:solidFill>
              </a:ln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テキスト ボックス 35"/>
              <p:cNvSpPr txBox="1"/>
              <p:nvPr/>
            </p:nvSpPr>
            <p:spPr>
              <a:xfrm rot="16200000">
                <a:off x="-412967" y="3420799"/>
                <a:ext cx="101425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lin"/>
                          <m:ctrlPr>
                            <a:rPr kumimoji="1" lang="ja-JP" altLang="en-US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kumimoji="1" lang="ja-JP" altLang="en-US" sz="20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num>
                        <m:den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m:rPr>
                              <m:sty m:val="p"/>
                            </m:rPr>
                            <a:rPr kumimoji="1" lang="el-GR" altLang="ja-JP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Ω</m:t>
                          </m:r>
                        </m:den>
                      </m:f>
                    </m:oMath>
                  </m:oMathPara>
                </a14:m>
                <a:endParaRPr kumimoji="1" lang="ja-JP" altLang="en-US" sz="2000" dirty="0"/>
              </a:p>
            </p:txBody>
          </p:sp>
        </mc:Choice>
        <mc:Fallback xmlns="">
          <p:sp>
            <p:nvSpPr>
              <p:cNvPr id="36" name="テキスト ボックス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-412967" y="3420799"/>
                <a:ext cx="1014252" cy="400110"/>
              </a:xfrm>
              <a:prstGeom prst="rect">
                <a:avLst/>
              </a:prstGeom>
              <a:blipFill rotWithShape="0">
                <a:blip r:embed="rId4"/>
                <a:stretch>
                  <a:fillRect l="-118462" t="-34940" r="-181538" b="-301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7" name="コンテンツ プレースホルダー 3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753845873"/>
                  </p:ext>
                </p:extLst>
              </p:nvPr>
            </p:nvGraphicFramePr>
            <p:xfrm>
              <a:off x="168624" y="4839503"/>
              <a:ext cx="4572001" cy="18288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648073"/>
                    <a:gridCol w="2160240"/>
                    <a:gridCol w="1763688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kumimoji="1" lang="en-US" altLang="ja-JP" sz="1700" dirty="0" smtClean="0"/>
                            <a:t>Peak </a:t>
                          </a:r>
                          <a:endParaRPr kumimoji="1" lang="ja-JP" altLang="en-US" sz="17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kumimoji="1" lang="en-US" altLang="ja-JP" sz="17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kumimoji="1" lang="en-US" altLang="ja-JP" sz="17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  <m:r>
                                <m:rPr>
                                  <m:sty m:val="p"/>
                                </m:rPr>
                                <a:rPr kumimoji="1" lang="en-US" altLang="ja-JP" sz="1700" b="0" i="1" baseline="-25000" smtClean="0">
                                  <a:latin typeface="Cambria Math" panose="02040503050406030204" pitchFamily="18" charset="0"/>
                                </a:rPr>
                                <m:t>Λ</m:t>
                              </m:r>
                            </m:oMath>
                          </a14:m>
                          <a:r>
                            <a:rPr kumimoji="1" lang="ja-JP" altLang="en-US" sz="1700" dirty="0" smtClean="0"/>
                            <a:t> </a:t>
                          </a:r>
                          <a:r>
                            <a:rPr kumimoji="1" lang="en-US" altLang="ja-JP" sz="1700" dirty="0" smtClean="0"/>
                            <a:t>[MeV]</a:t>
                          </a:r>
                        </a:p>
                        <a:p>
                          <a:r>
                            <a:rPr kumimoji="1" lang="en-US" altLang="ja-JP" sz="1700" dirty="0" smtClean="0"/>
                            <a:t>(E</a:t>
                          </a:r>
                          <a:r>
                            <a:rPr kumimoji="1" lang="en-US" altLang="ja-JP" sz="1700" baseline="-25000" dirty="0" smtClean="0"/>
                            <a:t>x</a:t>
                          </a:r>
                          <a:r>
                            <a:rPr kumimoji="1" lang="en-US" altLang="ja-JP" sz="1700" dirty="0" smtClean="0"/>
                            <a:t>)</a:t>
                          </a:r>
                          <a:endParaRPr kumimoji="1" lang="ja-JP" altLang="en-US" sz="17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sz="1700" i="0" dirty="0" smtClean="0">
                              <a:latin typeface="Cambria Math" panose="02040503050406030204" pitchFamily="18" charset="0"/>
                            </a:rPr>
                            <a:t>(</a:t>
                          </a:r>
                          <a:r>
                            <a:rPr kumimoji="1" lang="en-US" altLang="ja-JP" sz="1700" i="0" baseline="0" dirty="0" smtClean="0">
                              <a:latin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kumimoji="1" lang="en-US" altLang="ja-JP" sz="17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kumimoji="1" lang="en-US" altLang="ja-JP" sz="1700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r>
                                    <a:rPr kumimoji="1" lang="en-US" altLang="ja-JP" sz="17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𝜎</m:t>
                                  </m:r>
                                </m:num>
                                <m:den>
                                  <m:r>
                                    <a:rPr kumimoji="1" lang="en-US" altLang="ja-JP" sz="1700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r>
                                    <m:rPr>
                                      <m:sty m:val="p"/>
                                    </m:rPr>
                                    <a:rPr kumimoji="1" lang="el-GR" altLang="ja-JP" sz="17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Ω</m:t>
                                  </m:r>
                                  <m:r>
                                    <a:rPr kumimoji="1" lang="en-US" altLang="ja-JP" sz="1700" b="0" i="1" baseline="-2500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𝐾</m:t>
                                  </m:r>
                                </m:den>
                              </m:f>
                              <m:r>
                                <a:rPr kumimoji="1" lang="en-US" altLang="ja-JP" sz="17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kumimoji="1" lang="en-US" altLang="ja-JP" sz="1700" dirty="0" smtClean="0"/>
                            <a:t>)[</a:t>
                          </a:r>
                          <a:r>
                            <a:rPr kumimoji="1" lang="en-US" altLang="ja-JP" sz="1700" dirty="0" err="1" smtClean="0"/>
                            <a:t>nb</a:t>
                          </a:r>
                          <a:r>
                            <a:rPr kumimoji="1" lang="en-US" altLang="ja-JP" sz="1700" dirty="0" smtClean="0"/>
                            <a:t>/</a:t>
                          </a:r>
                          <a:r>
                            <a:rPr kumimoji="1" lang="en-US" altLang="ja-JP" sz="1700" dirty="0" err="1" smtClean="0"/>
                            <a:t>sr</a:t>
                          </a:r>
                          <a:r>
                            <a:rPr kumimoji="1" lang="en-US" altLang="ja-JP" sz="1700" dirty="0" smtClean="0"/>
                            <a:t>]</a:t>
                          </a:r>
                          <a:endParaRPr kumimoji="1" lang="ja-JP" altLang="en-US" sz="1700" dirty="0"/>
                        </a:p>
                      </a:txBody>
                      <a:tcPr/>
                    </a:tc>
                  </a:tr>
                  <a:tr h="476797">
                    <a:tc>
                      <a:txBody>
                        <a:bodyPr/>
                        <a:lstStyle/>
                        <a:p>
                          <a:r>
                            <a:rPr kumimoji="1" lang="en-US" altLang="ja-JP" sz="1700" dirty="0" smtClean="0"/>
                            <a:t>1</a:t>
                          </a:r>
                          <a:endParaRPr kumimoji="1" lang="ja-JP" altLang="en-US" sz="17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kumimoji="1" lang="en-US" altLang="ja-JP" sz="1700" b="0" i="1" smtClean="0">
                                    <a:latin typeface="Cambria Math" panose="02040503050406030204" pitchFamily="18" charset="0"/>
                                  </a:rPr>
                                  <m:t>−5.55</m:t>
                                </m:r>
                                <m:r>
                                  <a:rPr kumimoji="1" lang="en-US" altLang="ja-JP" sz="17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±0.10±0.11</m:t>
                                </m:r>
                              </m:oMath>
                            </m:oMathPara>
                          </a14:m>
                          <a:endParaRPr kumimoji="1" lang="en-US" altLang="ja-JP" sz="1700" b="0" dirty="0" smtClean="0">
                            <a:ea typeface="Cambria Math" panose="02040503050406030204" pitchFamily="18" charset="0"/>
                          </a:endParaRPr>
                        </a:p>
                        <a:p>
                          <a:r>
                            <a:rPr kumimoji="1" lang="en-US" altLang="ja-JP" sz="1700" dirty="0" smtClean="0"/>
                            <a:t>(0)</a:t>
                          </a:r>
                          <a:endParaRPr kumimoji="1" lang="ja-JP" altLang="en-US" sz="17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kumimoji="1" lang="en-US" altLang="ja-JP" sz="1700" b="0" i="1" smtClean="0">
                                    <a:latin typeface="Cambria Math" panose="02040503050406030204" pitchFamily="18" charset="0"/>
                                  </a:rPr>
                                  <m:t>10.7</m:t>
                                </m:r>
                                <m:r>
                                  <a:rPr kumimoji="1" lang="en-US" altLang="ja-JP" sz="17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±1.0±1.8</m:t>
                                </m:r>
                              </m:oMath>
                            </m:oMathPara>
                          </a14:m>
                          <a:endParaRPr kumimoji="1" lang="ja-JP" altLang="en-US" sz="17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kumimoji="1" lang="en-US" altLang="ja-JP" sz="1700" dirty="0" smtClean="0"/>
                            <a:t>2</a:t>
                          </a:r>
                          <a:endParaRPr kumimoji="1" lang="ja-JP" altLang="en-US" sz="17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kumimoji="1" lang="en-US" altLang="ja-JP" sz="1700" b="0" i="1" smtClean="0">
                                    <a:latin typeface="Cambria Math" panose="02040503050406030204" pitchFamily="18" charset="0"/>
                                  </a:rPr>
                                  <m:t>−3.65</m:t>
                                </m:r>
                                <m:r>
                                  <a:rPr kumimoji="1" lang="en-US" altLang="ja-JP" sz="17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±0.20±0.11</m:t>
                                </m:r>
                              </m:oMath>
                            </m:oMathPara>
                          </a14:m>
                          <a:endParaRPr kumimoji="1" lang="en-US" altLang="ja-JP" sz="1700" dirty="0" smtClean="0"/>
                        </a:p>
                        <a:p>
                          <a:pPr marL="0" marR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sz="1700" dirty="0" smtClean="0"/>
                            <a:t>(</a:t>
                          </a:r>
                          <a14:m>
                            <m:oMath xmlns:m="http://schemas.openxmlformats.org/officeDocument/2006/math">
                              <m:r>
                                <a:rPr kumimoji="1" lang="en-US" altLang="ja-JP" sz="1700" b="0" i="1" smtClean="0">
                                  <a:latin typeface="Cambria Math" panose="02040503050406030204" pitchFamily="18" charset="0"/>
                                </a:rPr>
                                <m:t>1.90</m:t>
                              </m:r>
                              <m:r>
                                <a:rPr kumimoji="1" lang="en-US" altLang="ja-JP" sz="17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±0.20±0.11</m:t>
                              </m:r>
                            </m:oMath>
                          </a14:m>
                          <a:r>
                            <a:rPr kumimoji="1" lang="en-US" altLang="ja-JP" sz="1700" dirty="0" smtClean="0"/>
                            <a:t>)</a:t>
                          </a:r>
                          <a:endParaRPr kumimoji="1" lang="ja-JP" altLang="en-US" sz="17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kumimoji="1" lang="en-US" altLang="ja-JP" sz="17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6.2±0.6±1.1</m:t>
                                </m:r>
                              </m:oMath>
                            </m:oMathPara>
                          </a14:m>
                          <a:endParaRPr kumimoji="1" lang="ja-JP" altLang="en-US" sz="1700" dirty="0"/>
                        </a:p>
                        <a:p>
                          <a:endParaRPr kumimoji="1" lang="ja-JP" altLang="en-US" sz="17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37" name="コンテンツ プレースホルダー 3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753845873"/>
                  </p:ext>
                </p:extLst>
              </p:nvPr>
            </p:nvGraphicFramePr>
            <p:xfrm>
              <a:off x="168624" y="4839503"/>
              <a:ext cx="4572001" cy="18288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648073"/>
                    <a:gridCol w="2160240"/>
                    <a:gridCol w="1763688"/>
                  </a:tblGrid>
                  <a:tr h="609600">
                    <a:tc>
                      <a:txBody>
                        <a:bodyPr/>
                        <a:lstStyle/>
                        <a:p>
                          <a:r>
                            <a:rPr kumimoji="1" lang="en-US" altLang="ja-JP" sz="1700" dirty="0" smtClean="0"/>
                            <a:t>Peak </a:t>
                          </a:r>
                          <a:endParaRPr kumimoji="1" lang="ja-JP" altLang="en-US" sz="17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 rotWithShape="0">
                          <a:blip r:embed="rId5"/>
                          <a:stretch>
                            <a:fillRect l="-30141" t="-3000" r="-82254" b="-21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 rotWithShape="0">
                          <a:blip r:embed="rId5"/>
                          <a:stretch>
                            <a:fillRect l="-159310" t="-3000" r="-690" b="-215000"/>
                          </a:stretch>
                        </a:blipFill>
                      </a:tcPr>
                    </a:tc>
                  </a:tr>
                  <a:tr h="609600">
                    <a:tc>
                      <a:txBody>
                        <a:bodyPr/>
                        <a:lstStyle/>
                        <a:p>
                          <a:r>
                            <a:rPr kumimoji="1" lang="en-US" altLang="ja-JP" sz="1700" dirty="0" smtClean="0"/>
                            <a:t>1</a:t>
                          </a:r>
                          <a:endParaRPr kumimoji="1" lang="ja-JP" altLang="en-US" sz="17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 rotWithShape="0">
                          <a:blip r:embed="rId5"/>
                          <a:stretch>
                            <a:fillRect l="-30141" t="-101980" r="-82254" b="-1128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 rotWithShape="0">
                          <a:blip r:embed="rId5"/>
                          <a:stretch>
                            <a:fillRect l="-159310" t="-101980" r="-690" b="-112871"/>
                          </a:stretch>
                        </a:blipFill>
                      </a:tcPr>
                    </a:tc>
                  </a:tr>
                  <a:tr h="609600">
                    <a:tc>
                      <a:txBody>
                        <a:bodyPr/>
                        <a:lstStyle/>
                        <a:p>
                          <a:r>
                            <a:rPr kumimoji="1" lang="en-US" altLang="ja-JP" sz="1700" dirty="0" smtClean="0"/>
                            <a:t>2</a:t>
                          </a:r>
                          <a:endParaRPr kumimoji="1" lang="ja-JP" altLang="en-US" sz="17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 rotWithShape="0">
                          <a:blip r:embed="rId5"/>
                          <a:stretch>
                            <a:fillRect l="-30141" t="-204000" r="-82254" b="-1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 rotWithShape="0">
                          <a:blip r:embed="rId5"/>
                          <a:stretch>
                            <a:fillRect l="-159310" t="-204000" r="-690" b="-14000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38" name="テキスト ボックス 37"/>
          <p:cNvSpPr txBox="1"/>
          <p:nvPr/>
        </p:nvSpPr>
        <p:spPr>
          <a:xfrm>
            <a:off x="1974895" y="1580664"/>
            <a:ext cx="2683748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500" dirty="0"/>
              <a:t>(</a:t>
            </a:r>
            <a:r>
              <a:rPr kumimoji="1" lang="en-US" altLang="ja-JP" sz="2500" dirty="0" smtClean="0"/>
              <a:t>FWHM = 1.3 MeV)</a:t>
            </a:r>
            <a:endParaRPr kumimoji="1" lang="ja-JP" altLang="en-US" sz="2500" dirty="0"/>
          </a:p>
        </p:txBody>
      </p:sp>
    </p:spTree>
    <p:extLst>
      <p:ext uri="{BB962C8B-B14F-4D97-AF65-F5344CB8AC3E}">
        <p14:creationId xmlns:p14="http://schemas.microsoft.com/office/powerpoint/2010/main" val="3315773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3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477056" y="123956"/>
            <a:ext cx="5945176" cy="991308"/>
          </a:xfrm>
        </p:spPr>
        <p:txBody>
          <a:bodyPr>
            <a:noAutofit/>
          </a:bodyPr>
          <a:lstStyle/>
          <a:p>
            <a:r>
              <a:rPr lang="en-US" altLang="ja-JP" sz="3500" dirty="0" smtClean="0"/>
              <a:t>CSB interaction test in </a:t>
            </a:r>
            <a:br>
              <a:rPr lang="en-US" altLang="ja-JP" sz="3500" dirty="0" smtClean="0"/>
            </a:br>
            <a:r>
              <a:rPr lang="en-US" altLang="ja-JP" sz="3500" dirty="0" smtClean="0"/>
              <a:t>T=1 A=7 </a:t>
            </a:r>
            <a:r>
              <a:rPr lang="en-US" altLang="ja-JP" sz="3500" dirty="0" err="1" smtClean="0"/>
              <a:t>iso</a:t>
            </a:r>
            <a:r>
              <a:rPr lang="en-US" altLang="ja-JP" sz="3500" dirty="0" smtClean="0"/>
              <a:t>-triplet comparison</a:t>
            </a:r>
            <a:endParaRPr kumimoji="1" lang="ja-JP" altLang="en-US" sz="3500" dirty="0"/>
          </a:p>
        </p:txBody>
      </p:sp>
      <p:grpSp>
        <p:nvGrpSpPr>
          <p:cNvPr id="47" name="グループ化 46"/>
          <p:cNvGrpSpPr/>
          <p:nvPr/>
        </p:nvGrpSpPr>
        <p:grpSpPr>
          <a:xfrm>
            <a:off x="5948547" y="5492391"/>
            <a:ext cx="1013631" cy="960945"/>
            <a:chOff x="5698878" y="3799424"/>
            <a:chExt cx="1421159" cy="1421159"/>
          </a:xfrm>
        </p:grpSpPr>
        <p:sp>
          <p:nvSpPr>
            <p:cNvPr id="48" name="円/楕円 47"/>
            <p:cNvSpPr/>
            <p:nvPr/>
          </p:nvSpPr>
          <p:spPr>
            <a:xfrm>
              <a:off x="6347717" y="4611189"/>
              <a:ext cx="476559" cy="476559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225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tx1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Λ</a:t>
              </a:r>
              <a:endParaRPr lang="ja-JP" altLang="en-US" sz="225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endParaRPr>
            </a:p>
          </p:txBody>
        </p:sp>
        <p:sp>
          <p:nvSpPr>
            <p:cNvPr id="49" name="円/楕円 48"/>
            <p:cNvSpPr/>
            <p:nvPr/>
          </p:nvSpPr>
          <p:spPr>
            <a:xfrm>
              <a:off x="5876033" y="4632455"/>
              <a:ext cx="404037" cy="404037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2250" b="1" dirty="0">
                  <a:ln w="9525">
                    <a:solidFill>
                      <a:sysClr val="windowText" lastClr="000000"/>
                    </a:solidFill>
                    <a:prstDash val="solid"/>
                  </a:ln>
                  <a:solidFill>
                    <a:schemeClr val="accent4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p</a:t>
              </a:r>
              <a:endParaRPr lang="ja-JP" altLang="en-US" sz="2250" b="1" dirty="0">
                <a:ln w="9525">
                  <a:solidFill>
                    <a:sysClr val="windowText" lastClr="000000"/>
                  </a:solidFill>
                  <a:prstDash val="solid"/>
                </a:ln>
                <a:solidFill>
                  <a:schemeClr val="accent4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endParaRPr>
            </a:p>
          </p:txBody>
        </p:sp>
        <p:sp>
          <p:nvSpPr>
            <p:cNvPr id="50" name="円/楕円 49"/>
            <p:cNvSpPr/>
            <p:nvPr/>
          </p:nvSpPr>
          <p:spPr>
            <a:xfrm>
              <a:off x="6271384" y="3895120"/>
              <a:ext cx="692939" cy="692939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225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tx1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α</a:t>
              </a:r>
              <a:endParaRPr lang="ja-JP" altLang="en-US" sz="225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endParaRPr>
            </a:p>
          </p:txBody>
        </p:sp>
        <p:sp>
          <p:nvSpPr>
            <p:cNvPr id="51" name="円/楕円 50"/>
            <p:cNvSpPr/>
            <p:nvPr/>
          </p:nvSpPr>
          <p:spPr>
            <a:xfrm>
              <a:off x="5812235" y="4093645"/>
              <a:ext cx="404037" cy="404037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2250" b="1" dirty="0">
                  <a:ln w="9525">
                    <a:solidFill>
                      <a:sysClr val="windowText" lastClr="000000"/>
                    </a:solidFill>
                    <a:prstDash val="solid"/>
                  </a:ln>
                  <a:solidFill>
                    <a:schemeClr val="accent4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n</a:t>
              </a:r>
              <a:endParaRPr lang="ja-JP" altLang="en-US" sz="2250" b="1" dirty="0">
                <a:ln w="9525">
                  <a:solidFill>
                    <a:sysClr val="windowText" lastClr="000000"/>
                  </a:solidFill>
                  <a:prstDash val="solid"/>
                </a:ln>
                <a:solidFill>
                  <a:schemeClr val="accent4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endParaRPr>
            </a:p>
          </p:txBody>
        </p:sp>
        <p:sp>
          <p:nvSpPr>
            <p:cNvPr id="52" name="円/楕円 51"/>
            <p:cNvSpPr/>
            <p:nvPr/>
          </p:nvSpPr>
          <p:spPr>
            <a:xfrm>
              <a:off x="5698878" y="3799424"/>
              <a:ext cx="1421159" cy="142115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350"/>
            </a:p>
          </p:txBody>
        </p:sp>
      </p:grpSp>
      <p:grpSp>
        <p:nvGrpSpPr>
          <p:cNvPr id="53" name="グループ化 52"/>
          <p:cNvGrpSpPr/>
          <p:nvPr/>
        </p:nvGrpSpPr>
        <p:grpSpPr>
          <a:xfrm>
            <a:off x="7452484" y="5479098"/>
            <a:ext cx="1013631" cy="960945"/>
            <a:chOff x="7531224" y="3845494"/>
            <a:chExt cx="1421159" cy="1421159"/>
          </a:xfrm>
        </p:grpSpPr>
        <p:sp>
          <p:nvSpPr>
            <p:cNvPr id="54" name="円/楕円 53"/>
            <p:cNvSpPr/>
            <p:nvPr/>
          </p:nvSpPr>
          <p:spPr>
            <a:xfrm>
              <a:off x="8180063" y="4657259"/>
              <a:ext cx="476559" cy="476559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225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tx1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Λ</a:t>
              </a:r>
              <a:endParaRPr lang="ja-JP" altLang="en-US" sz="225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endParaRPr>
            </a:p>
          </p:txBody>
        </p:sp>
        <p:sp>
          <p:nvSpPr>
            <p:cNvPr id="55" name="円/楕円 54"/>
            <p:cNvSpPr/>
            <p:nvPr/>
          </p:nvSpPr>
          <p:spPr>
            <a:xfrm>
              <a:off x="7708379" y="4678525"/>
              <a:ext cx="404037" cy="404037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2250" b="1" dirty="0">
                  <a:ln w="9525">
                    <a:solidFill>
                      <a:sysClr val="windowText" lastClr="000000"/>
                    </a:solidFill>
                    <a:prstDash val="solid"/>
                  </a:ln>
                  <a:solidFill>
                    <a:schemeClr val="accent4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p</a:t>
              </a:r>
              <a:endParaRPr lang="ja-JP" altLang="en-US" sz="2250" b="1" dirty="0">
                <a:ln w="9525">
                  <a:solidFill>
                    <a:sysClr val="windowText" lastClr="000000"/>
                  </a:solidFill>
                  <a:prstDash val="solid"/>
                </a:ln>
                <a:solidFill>
                  <a:schemeClr val="accent4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endParaRPr>
            </a:p>
          </p:txBody>
        </p:sp>
        <p:sp>
          <p:nvSpPr>
            <p:cNvPr id="56" name="円/楕円 55"/>
            <p:cNvSpPr/>
            <p:nvPr/>
          </p:nvSpPr>
          <p:spPr>
            <a:xfrm>
              <a:off x="8103730" y="3941190"/>
              <a:ext cx="692939" cy="692939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225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tx1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α</a:t>
              </a:r>
              <a:endParaRPr lang="ja-JP" altLang="en-US" sz="225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endParaRPr>
            </a:p>
          </p:txBody>
        </p:sp>
        <p:sp>
          <p:nvSpPr>
            <p:cNvPr id="57" name="円/楕円 56"/>
            <p:cNvSpPr/>
            <p:nvPr/>
          </p:nvSpPr>
          <p:spPr>
            <a:xfrm>
              <a:off x="7531224" y="3845494"/>
              <a:ext cx="1421159" cy="142115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350"/>
            </a:p>
          </p:txBody>
        </p:sp>
        <p:sp>
          <p:nvSpPr>
            <p:cNvPr id="58" name="円/楕円 57"/>
            <p:cNvSpPr/>
            <p:nvPr/>
          </p:nvSpPr>
          <p:spPr>
            <a:xfrm>
              <a:off x="7681685" y="4152036"/>
              <a:ext cx="404037" cy="404037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2250" b="1" dirty="0">
                  <a:ln w="9525">
                    <a:solidFill>
                      <a:sysClr val="windowText" lastClr="000000"/>
                    </a:solidFill>
                    <a:prstDash val="solid"/>
                  </a:ln>
                  <a:solidFill>
                    <a:schemeClr val="accent4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p</a:t>
              </a:r>
              <a:endParaRPr lang="ja-JP" altLang="en-US" sz="2250" b="1" dirty="0">
                <a:ln w="9525">
                  <a:solidFill>
                    <a:sysClr val="windowText" lastClr="000000"/>
                  </a:solidFill>
                  <a:prstDash val="solid"/>
                </a:ln>
                <a:solidFill>
                  <a:schemeClr val="accent4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endParaRPr>
            </a:p>
          </p:txBody>
        </p:sp>
      </p:grpSp>
      <p:pic>
        <p:nvPicPr>
          <p:cNvPr id="59" name="コンテンツ プレースホルダー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1656483"/>
            <a:ext cx="4806962" cy="3704899"/>
          </a:xfrm>
          <a:prstGeom prst="rect">
            <a:avLst/>
          </a:prstGeom>
        </p:spPr>
      </p:pic>
      <p:grpSp>
        <p:nvGrpSpPr>
          <p:cNvPr id="61" name="グループ化 60"/>
          <p:cNvGrpSpPr/>
          <p:nvPr/>
        </p:nvGrpSpPr>
        <p:grpSpPr>
          <a:xfrm>
            <a:off x="4449644" y="5433849"/>
            <a:ext cx="1013631" cy="960945"/>
            <a:chOff x="3809824" y="3909289"/>
            <a:chExt cx="1421159" cy="1421159"/>
          </a:xfrm>
        </p:grpSpPr>
        <p:sp>
          <p:nvSpPr>
            <p:cNvPr id="62" name="円/楕円 61"/>
            <p:cNvSpPr/>
            <p:nvPr/>
          </p:nvSpPr>
          <p:spPr>
            <a:xfrm>
              <a:off x="4458663" y="4721054"/>
              <a:ext cx="476559" cy="476559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225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tx1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Λ</a:t>
              </a:r>
              <a:endParaRPr lang="ja-JP" altLang="en-US" sz="225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endParaRPr>
            </a:p>
          </p:txBody>
        </p:sp>
        <p:sp>
          <p:nvSpPr>
            <p:cNvPr id="63" name="円/楕円 62"/>
            <p:cNvSpPr/>
            <p:nvPr/>
          </p:nvSpPr>
          <p:spPr>
            <a:xfrm>
              <a:off x="4382330" y="4004985"/>
              <a:ext cx="692939" cy="692939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225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tx1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α</a:t>
              </a:r>
              <a:endParaRPr lang="ja-JP" altLang="en-US" sz="225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endParaRPr>
            </a:p>
          </p:txBody>
        </p:sp>
        <p:sp>
          <p:nvSpPr>
            <p:cNvPr id="64" name="円/楕円 63"/>
            <p:cNvSpPr/>
            <p:nvPr/>
          </p:nvSpPr>
          <p:spPr>
            <a:xfrm>
              <a:off x="3923181" y="4203510"/>
              <a:ext cx="404037" cy="404037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2250" b="1" dirty="0">
                  <a:ln w="9525">
                    <a:solidFill>
                      <a:sysClr val="windowText" lastClr="000000"/>
                    </a:solidFill>
                    <a:prstDash val="solid"/>
                  </a:ln>
                  <a:solidFill>
                    <a:schemeClr val="accent4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n</a:t>
              </a:r>
              <a:endParaRPr lang="ja-JP" altLang="en-US" sz="2250" b="1" dirty="0">
                <a:ln w="9525">
                  <a:solidFill>
                    <a:sysClr val="windowText" lastClr="000000"/>
                  </a:solidFill>
                  <a:prstDash val="solid"/>
                </a:ln>
                <a:solidFill>
                  <a:schemeClr val="accent4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endParaRPr>
            </a:p>
          </p:txBody>
        </p:sp>
        <p:sp>
          <p:nvSpPr>
            <p:cNvPr id="65" name="円/楕円 64"/>
            <p:cNvSpPr/>
            <p:nvPr/>
          </p:nvSpPr>
          <p:spPr>
            <a:xfrm>
              <a:off x="3809824" y="3909289"/>
              <a:ext cx="1421159" cy="142115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350"/>
            </a:p>
          </p:txBody>
        </p:sp>
        <p:sp>
          <p:nvSpPr>
            <p:cNvPr id="66" name="円/楕円 65"/>
            <p:cNvSpPr/>
            <p:nvPr/>
          </p:nvSpPr>
          <p:spPr>
            <a:xfrm>
              <a:off x="3978293" y="4721054"/>
              <a:ext cx="404037" cy="404037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2250" b="1" dirty="0">
                  <a:ln w="9525">
                    <a:solidFill>
                      <a:sysClr val="windowText" lastClr="000000"/>
                    </a:solidFill>
                    <a:prstDash val="solid"/>
                  </a:ln>
                  <a:solidFill>
                    <a:schemeClr val="accent4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n</a:t>
              </a:r>
              <a:endParaRPr lang="ja-JP" altLang="en-US" sz="2250" b="1" dirty="0">
                <a:ln w="9525">
                  <a:solidFill>
                    <a:sysClr val="windowText" lastClr="000000"/>
                  </a:solidFill>
                  <a:prstDash val="solid"/>
                </a:ln>
                <a:solidFill>
                  <a:schemeClr val="accent4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endParaRPr>
            </a:p>
          </p:txBody>
        </p:sp>
      </p:grpSp>
      <p:pic>
        <p:nvPicPr>
          <p:cNvPr id="15" name="コンテンツ プレースホルダー 14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816" y="2620437"/>
            <a:ext cx="2507425" cy="1277342"/>
          </a:xfrm>
          <a:ln>
            <a:solidFill>
              <a:schemeClr val="tx1"/>
            </a:solidFill>
          </a:ln>
        </p:spPr>
      </p:pic>
      <p:pic>
        <p:nvPicPr>
          <p:cNvPr id="18" name="図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702" y="1734292"/>
            <a:ext cx="2489274" cy="84630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7" name="図 6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99" y="3950883"/>
            <a:ext cx="2813378" cy="1538366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70" name="直線コネクタ 69"/>
          <p:cNvCxnSpPr/>
          <p:nvPr/>
        </p:nvCxnSpPr>
        <p:spPr>
          <a:xfrm flipV="1">
            <a:off x="1564239" y="1734292"/>
            <a:ext cx="7709" cy="3616259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3" name="テキスト ボックス 72"/>
          <p:cNvSpPr txBox="1"/>
          <p:nvPr/>
        </p:nvSpPr>
        <p:spPr>
          <a:xfrm>
            <a:off x="676943" y="1762729"/>
            <a:ext cx="694421" cy="4385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250" baseline="30000" dirty="0">
                <a:ln>
                  <a:solidFill>
                    <a:sysClr val="windowText" lastClr="000000"/>
                  </a:solidFill>
                </a:ln>
                <a:solidFill>
                  <a:schemeClr val="accent1">
                    <a:lumMod val="40000"/>
                    <a:lumOff val="60000"/>
                  </a:schemeClr>
                </a:solidFill>
              </a:rPr>
              <a:t>7</a:t>
            </a:r>
            <a:r>
              <a:rPr lang="en-US" altLang="ja-JP" sz="2250" baseline="-25000" dirty="0">
                <a:ln>
                  <a:solidFill>
                    <a:sysClr val="windowText" lastClr="000000"/>
                  </a:solidFill>
                </a:ln>
                <a:solidFill>
                  <a:schemeClr val="accent1">
                    <a:lumMod val="40000"/>
                    <a:lumOff val="60000"/>
                  </a:schemeClr>
                </a:solidFill>
              </a:rPr>
              <a:t>Λ</a:t>
            </a:r>
            <a:r>
              <a:rPr lang="en-US" altLang="ja-JP" sz="2250" dirty="0">
                <a:ln>
                  <a:solidFill>
                    <a:sysClr val="windowText" lastClr="000000"/>
                  </a:solidFill>
                </a:ln>
                <a:solidFill>
                  <a:schemeClr val="accent1">
                    <a:lumMod val="40000"/>
                    <a:lumOff val="60000"/>
                  </a:schemeClr>
                </a:solidFill>
              </a:rPr>
              <a:t>Be</a:t>
            </a:r>
            <a:endParaRPr lang="ja-JP" altLang="en-US" sz="2250" dirty="0">
              <a:ln>
                <a:solidFill>
                  <a:sysClr val="windowText" lastClr="000000"/>
                </a:solidFill>
              </a:ln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4" name="テキスト ボックス 73"/>
          <p:cNvSpPr txBox="1"/>
          <p:nvPr/>
        </p:nvSpPr>
        <p:spPr>
          <a:xfrm>
            <a:off x="680281" y="2699731"/>
            <a:ext cx="580608" cy="4385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250" baseline="30000" dirty="0">
                <a:ln>
                  <a:solidFill>
                    <a:sysClr val="windowText" lastClr="000000"/>
                  </a:solidFill>
                </a:ln>
                <a:solidFill>
                  <a:schemeClr val="accent1">
                    <a:lumMod val="40000"/>
                    <a:lumOff val="60000"/>
                  </a:schemeClr>
                </a:solidFill>
              </a:rPr>
              <a:t>7</a:t>
            </a:r>
            <a:r>
              <a:rPr lang="en-US" altLang="ja-JP" sz="2250" baseline="-25000" dirty="0">
                <a:ln>
                  <a:solidFill>
                    <a:sysClr val="windowText" lastClr="000000"/>
                  </a:solidFill>
                </a:ln>
                <a:solidFill>
                  <a:schemeClr val="accent1">
                    <a:lumMod val="40000"/>
                    <a:lumOff val="60000"/>
                  </a:schemeClr>
                </a:solidFill>
              </a:rPr>
              <a:t>Λ</a:t>
            </a:r>
            <a:r>
              <a:rPr lang="en-US" altLang="ja-JP" sz="2250" dirty="0">
                <a:ln>
                  <a:solidFill>
                    <a:sysClr val="windowText" lastClr="000000"/>
                  </a:solidFill>
                </a:ln>
                <a:solidFill>
                  <a:schemeClr val="accent1">
                    <a:lumMod val="40000"/>
                    <a:lumOff val="60000"/>
                  </a:schemeClr>
                </a:solidFill>
              </a:rPr>
              <a:t>Li</a:t>
            </a:r>
            <a:endParaRPr lang="ja-JP" altLang="en-US" sz="2250" dirty="0">
              <a:ln>
                <a:solidFill>
                  <a:sysClr val="windowText" lastClr="000000"/>
                </a:solidFill>
              </a:ln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5" name="テキスト ボックス 74"/>
          <p:cNvSpPr txBox="1"/>
          <p:nvPr/>
        </p:nvSpPr>
        <p:spPr>
          <a:xfrm>
            <a:off x="612354" y="4483129"/>
            <a:ext cx="716863" cy="4385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250" baseline="30000" dirty="0">
                <a:ln>
                  <a:solidFill>
                    <a:sysClr val="windowText" lastClr="000000"/>
                  </a:solidFill>
                </a:ln>
                <a:solidFill>
                  <a:schemeClr val="accent1">
                    <a:lumMod val="40000"/>
                    <a:lumOff val="60000"/>
                  </a:schemeClr>
                </a:solidFill>
              </a:rPr>
              <a:t>7</a:t>
            </a:r>
            <a:r>
              <a:rPr lang="en-US" altLang="ja-JP" sz="2250" baseline="-25000" dirty="0">
                <a:ln>
                  <a:solidFill>
                    <a:sysClr val="windowText" lastClr="000000"/>
                  </a:solidFill>
                </a:ln>
                <a:solidFill>
                  <a:schemeClr val="accent1">
                    <a:lumMod val="40000"/>
                    <a:lumOff val="60000"/>
                  </a:schemeClr>
                </a:solidFill>
              </a:rPr>
              <a:t>Λ</a:t>
            </a:r>
            <a:r>
              <a:rPr lang="en-US" altLang="ja-JP" sz="2250" dirty="0">
                <a:ln>
                  <a:solidFill>
                    <a:sysClr val="windowText" lastClr="000000"/>
                  </a:solidFill>
                </a:ln>
                <a:solidFill>
                  <a:schemeClr val="accent1">
                    <a:lumMod val="40000"/>
                    <a:lumOff val="60000"/>
                  </a:schemeClr>
                </a:solidFill>
              </a:rPr>
              <a:t>He</a:t>
            </a:r>
            <a:endParaRPr lang="ja-JP" altLang="en-US" sz="2250" dirty="0">
              <a:ln>
                <a:solidFill>
                  <a:sysClr val="windowText" lastClr="000000"/>
                </a:solidFill>
              </a:ln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6" name="テキスト ボックス 75"/>
          <p:cNvSpPr txBox="1"/>
          <p:nvPr/>
        </p:nvSpPr>
        <p:spPr>
          <a:xfrm rot="16200000">
            <a:off x="-247309" y="4405138"/>
            <a:ext cx="865301" cy="3808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875" dirty="0"/>
              <a:t>Counts</a:t>
            </a:r>
            <a:endParaRPr lang="ja-JP" altLang="en-US" sz="1875" dirty="0"/>
          </a:p>
        </p:txBody>
      </p:sp>
      <p:sp>
        <p:nvSpPr>
          <p:cNvPr id="77" name="テキスト ボックス 76"/>
          <p:cNvSpPr txBox="1"/>
          <p:nvPr/>
        </p:nvSpPr>
        <p:spPr>
          <a:xfrm rot="16200000">
            <a:off x="-247309" y="2903977"/>
            <a:ext cx="865301" cy="3808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875" dirty="0"/>
              <a:t>Counts</a:t>
            </a:r>
            <a:endParaRPr lang="ja-JP" altLang="en-US" sz="1875" dirty="0"/>
          </a:p>
        </p:txBody>
      </p:sp>
      <p:sp>
        <p:nvSpPr>
          <p:cNvPr id="78" name="テキスト ボックス 77"/>
          <p:cNvSpPr txBox="1"/>
          <p:nvPr/>
        </p:nvSpPr>
        <p:spPr>
          <a:xfrm rot="16200000">
            <a:off x="-243142" y="1910703"/>
            <a:ext cx="865301" cy="3808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875" dirty="0"/>
              <a:t>Counts</a:t>
            </a:r>
            <a:endParaRPr lang="ja-JP" altLang="en-US" sz="1875" dirty="0"/>
          </a:p>
        </p:txBody>
      </p:sp>
      <p:sp>
        <p:nvSpPr>
          <p:cNvPr id="79" name="テキスト ボックス 78"/>
          <p:cNvSpPr txBox="1"/>
          <p:nvPr/>
        </p:nvSpPr>
        <p:spPr>
          <a:xfrm>
            <a:off x="1223551" y="5534748"/>
            <a:ext cx="1071127" cy="3808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875" dirty="0"/>
              <a:t>B</a:t>
            </a:r>
            <a:r>
              <a:rPr lang="en-US" altLang="ja-JP" sz="1875" baseline="-25000" dirty="0"/>
              <a:t>Λ</a:t>
            </a:r>
            <a:r>
              <a:rPr lang="ja-JP" altLang="en-US" sz="1875" dirty="0"/>
              <a:t> </a:t>
            </a:r>
            <a:r>
              <a:rPr lang="en-US" altLang="ja-JP" sz="1875" dirty="0"/>
              <a:t>[MeV]</a:t>
            </a:r>
            <a:endParaRPr lang="ja-JP" altLang="en-US" sz="1875" dirty="0"/>
          </a:p>
        </p:txBody>
      </p:sp>
      <p:sp>
        <p:nvSpPr>
          <p:cNvPr id="80" name="テキスト ボックス 79"/>
          <p:cNvSpPr txBox="1"/>
          <p:nvPr/>
        </p:nvSpPr>
        <p:spPr>
          <a:xfrm>
            <a:off x="2495451" y="3057673"/>
            <a:ext cx="1587294" cy="5078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ja-JP" sz="1350" dirty="0" err="1"/>
              <a:t>H.Tamura</a:t>
            </a:r>
            <a:r>
              <a:rPr lang="en-US" altLang="ja-JP" sz="1350" dirty="0"/>
              <a:t> et al., </a:t>
            </a:r>
          </a:p>
          <a:p>
            <a:r>
              <a:rPr lang="en-US" altLang="ja-JP" sz="1350" dirty="0"/>
              <a:t>PRL 84, 5963 (2000)</a:t>
            </a:r>
          </a:p>
        </p:txBody>
      </p:sp>
      <p:sp>
        <p:nvSpPr>
          <p:cNvPr id="81" name="十字形 80"/>
          <p:cNvSpPr/>
          <p:nvPr/>
        </p:nvSpPr>
        <p:spPr>
          <a:xfrm>
            <a:off x="2040056" y="3094414"/>
            <a:ext cx="382813" cy="382813"/>
          </a:xfrm>
          <a:prstGeom prst="plus">
            <a:avLst>
              <a:gd name="adj" fmla="val 40534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578258" y="1430454"/>
            <a:ext cx="213616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350" dirty="0" err="1"/>
              <a:t>M.Juric</a:t>
            </a:r>
            <a:r>
              <a:rPr lang="en-US" altLang="ja-JP" sz="1350" dirty="0"/>
              <a:t> et al., NPB52 (1973)</a:t>
            </a:r>
            <a:endParaRPr lang="ja-JP" altLang="en-US" sz="1350" dirty="0"/>
          </a:p>
        </p:txBody>
      </p:sp>
    </p:spTree>
    <p:extLst>
      <p:ext uri="{BB962C8B-B14F-4D97-AF65-F5344CB8AC3E}">
        <p14:creationId xmlns:p14="http://schemas.microsoft.com/office/powerpoint/2010/main" val="3325463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04946" y="156412"/>
            <a:ext cx="9039054" cy="991308"/>
          </a:xfrm>
        </p:spPr>
        <p:txBody>
          <a:bodyPr>
            <a:normAutofit/>
          </a:bodyPr>
          <a:lstStyle/>
          <a:p>
            <a:r>
              <a:rPr lang="en-US" altLang="ja-JP" sz="3500" dirty="0" smtClean="0"/>
              <a:t>CSB interaction test in A=7 </a:t>
            </a:r>
            <a:r>
              <a:rPr lang="en-US" altLang="ja-JP" sz="3500" dirty="0" err="1" smtClean="0"/>
              <a:t>iso</a:t>
            </a:r>
            <a:r>
              <a:rPr lang="en-US" altLang="ja-JP" sz="3500" dirty="0" smtClean="0"/>
              <a:t>-triplet comparison</a:t>
            </a:r>
            <a:endParaRPr kumimoji="1" lang="ja-JP" altLang="en-US" sz="3500" dirty="0"/>
          </a:p>
        </p:txBody>
      </p:sp>
      <p:grpSp>
        <p:nvGrpSpPr>
          <p:cNvPr id="47" name="グループ化 46"/>
          <p:cNvGrpSpPr/>
          <p:nvPr/>
        </p:nvGrpSpPr>
        <p:grpSpPr>
          <a:xfrm>
            <a:off x="5948547" y="5492391"/>
            <a:ext cx="1013631" cy="960945"/>
            <a:chOff x="5698878" y="3799424"/>
            <a:chExt cx="1421159" cy="1421159"/>
          </a:xfrm>
        </p:grpSpPr>
        <p:sp>
          <p:nvSpPr>
            <p:cNvPr id="48" name="円/楕円 47"/>
            <p:cNvSpPr/>
            <p:nvPr/>
          </p:nvSpPr>
          <p:spPr>
            <a:xfrm>
              <a:off x="6347717" y="4611189"/>
              <a:ext cx="476559" cy="476559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225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tx1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Λ</a:t>
              </a:r>
              <a:endParaRPr lang="ja-JP" altLang="en-US" sz="225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endParaRPr>
            </a:p>
          </p:txBody>
        </p:sp>
        <p:sp>
          <p:nvSpPr>
            <p:cNvPr id="49" name="円/楕円 48"/>
            <p:cNvSpPr/>
            <p:nvPr/>
          </p:nvSpPr>
          <p:spPr>
            <a:xfrm>
              <a:off x="5876033" y="4632455"/>
              <a:ext cx="404037" cy="404037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2250" b="1" dirty="0">
                  <a:ln w="9525">
                    <a:solidFill>
                      <a:sysClr val="windowText" lastClr="000000"/>
                    </a:solidFill>
                    <a:prstDash val="solid"/>
                  </a:ln>
                  <a:solidFill>
                    <a:schemeClr val="accent4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p</a:t>
              </a:r>
              <a:endParaRPr lang="ja-JP" altLang="en-US" sz="2250" b="1" dirty="0">
                <a:ln w="9525">
                  <a:solidFill>
                    <a:sysClr val="windowText" lastClr="000000"/>
                  </a:solidFill>
                  <a:prstDash val="solid"/>
                </a:ln>
                <a:solidFill>
                  <a:schemeClr val="accent4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endParaRPr>
            </a:p>
          </p:txBody>
        </p:sp>
        <p:sp>
          <p:nvSpPr>
            <p:cNvPr id="50" name="円/楕円 49"/>
            <p:cNvSpPr/>
            <p:nvPr/>
          </p:nvSpPr>
          <p:spPr>
            <a:xfrm>
              <a:off x="6271384" y="3895120"/>
              <a:ext cx="692939" cy="692939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225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tx1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α</a:t>
              </a:r>
              <a:endParaRPr lang="ja-JP" altLang="en-US" sz="225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endParaRPr>
            </a:p>
          </p:txBody>
        </p:sp>
        <p:sp>
          <p:nvSpPr>
            <p:cNvPr id="51" name="円/楕円 50"/>
            <p:cNvSpPr/>
            <p:nvPr/>
          </p:nvSpPr>
          <p:spPr>
            <a:xfrm>
              <a:off x="5812235" y="4093645"/>
              <a:ext cx="404037" cy="404037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2250" b="1" dirty="0">
                  <a:ln w="9525">
                    <a:solidFill>
                      <a:sysClr val="windowText" lastClr="000000"/>
                    </a:solidFill>
                    <a:prstDash val="solid"/>
                  </a:ln>
                  <a:solidFill>
                    <a:schemeClr val="accent4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n</a:t>
              </a:r>
              <a:endParaRPr lang="ja-JP" altLang="en-US" sz="2250" b="1" dirty="0">
                <a:ln w="9525">
                  <a:solidFill>
                    <a:sysClr val="windowText" lastClr="000000"/>
                  </a:solidFill>
                  <a:prstDash val="solid"/>
                </a:ln>
                <a:solidFill>
                  <a:schemeClr val="accent4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endParaRPr>
            </a:p>
          </p:txBody>
        </p:sp>
        <p:sp>
          <p:nvSpPr>
            <p:cNvPr id="52" name="円/楕円 51"/>
            <p:cNvSpPr/>
            <p:nvPr/>
          </p:nvSpPr>
          <p:spPr>
            <a:xfrm>
              <a:off x="5698878" y="3799424"/>
              <a:ext cx="1421159" cy="142115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350"/>
            </a:p>
          </p:txBody>
        </p:sp>
      </p:grpSp>
      <p:grpSp>
        <p:nvGrpSpPr>
          <p:cNvPr id="53" name="グループ化 52"/>
          <p:cNvGrpSpPr/>
          <p:nvPr/>
        </p:nvGrpSpPr>
        <p:grpSpPr>
          <a:xfrm>
            <a:off x="7452484" y="5479098"/>
            <a:ext cx="1013631" cy="960945"/>
            <a:chOff x="7531224" y="3845494"/>
            <a:chExt cx="1421159" cy="1421159"/>
          </a:xfrm>
        </p:grpSpPr>
        <p:sp>
          <p:nvSpPr>
            <p:cNvPr id="54" name="円/楕円 53"/>
            <p:cNvSpPr/>
            <p:nvPr/>
          </p:nvSpPr>
          <p:spPr>
            <a:xfrm>
              <a:off x="8180063" y="4657259"/>
              <a:ext cx="476559" cy="476559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225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tx1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Λ</a:t>
              </a:r>
              <a:endParaRPr lang="ja-JP" altLang="en-US" sz="225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endParaRPr>
            </a:p>
          </p:txBody>
        </p:sp>
        <p:sp>
          <p:nvSpPr>
            <p:cNvPr id="55" name="円/楕円 54"/>
            <p:cNvSpPr/>
            <p:nvPr/>
          </p:nvSpPr>
          <p:spPr>
            <a:xfrm>
              <a:off x="7708379" y="4678525"/>
              <a:ext cx="404037" cy="404037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2250" b="1" dirty="0">
                  <a:ln w="9525">
                    <a:solidFill>
                      <a:sysClr val="windowText" lastClr="000000"/>
                    </a:solidFill>
                    <a:prstDash val="solid"/>
                  </a:ln>
                  <a:solidFill>
                    <a:schemeClr val="accent4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p</a:t>
              </a:r>
              <a:endParaRPr lang="ja-JP" altLang="en-US" sz="2250" b="1" dirty="0">
                <a:ln w="9525">
                  <a:solidFill>
                    <a:sysClr val="windowText" lastClr="000000"/>
                  </a:solidFill>
                  <a:prstDash val="solid"/>
                </a:ln>
                <a:solidFill>
                  <a:schemeClr val="accent4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endParaRPr>
            </a:p>
          </p:txBody>
        </p:sp>
        <p:sp>
          <p:nvSpPr>
            <p:cNvPr id="56" name="円/楕円 55"/>
            <p:cNvSpPr/>
            <p:nvPr/>
          </p:nvSpPr>
          <p:spPr>
            <a:xfrm>
              <a:off x="8103730" y="3941190"/>
              <a:ext cx="692939" cy="692939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225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tx1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α</a:t>
              </a:r>
              <a:endParaRPr lang="ja-JP" altLang="en-US" sz="225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endParaRPr>
            </a:p>
          </p:txBody>
        </p:sp>
        <p:sp>
          <p:nvSpPr>
            <p:cNvPr id="57" name="円/楕円 56"/>
            <p:cNvSpPr/>
            <p:nvPr/>
          </p:nvSpPr>
          <p:spPr>
            <a:xfrm>
              <a:off x="7531224" y="3845494"/>
              <a:ext cx="1421159" cy="142115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350"/>
            </a:p>
          </p:txBody>
        </p:sp>
        <p:sp>
          <p:nvSpPr>
            <p:cNvPr id="58" name="円/楕円 57"/>
            <p:cNvSpPr/>
            <p:nvPr/>
          </p:nvSpPr>
          <p:spPr>
            <a:xfrm>
              <a:off x="7681685" y="4152036"/>
              <a:ext cx="404037" cy="404037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2250" b="1" dirty="0">
                  <a:ln w="9525">
                    <a:solidFill>
                      <a:sysClr val="windowText" lastClr="000000"/>
                    </a:solidFill>
                    <a:prstDash val="solid"/>
                  </a:ln>
                  <a:solidFill>
                    <a:schemeClr val="accent4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p</a:t>
              </a:r>
              <a:endParaRPr lang="ja-JP" altLang="en-US" sz="2250" b="1" dirty="0">
                <a:ln w="9525">
                  <a:solidFill>
                    <a:sysClr val="windowText" lastClr="000000"/>
                  </a:solidFill>
                  <a:prstDash val="solid"/>
                </a:ln>
                <a:solidFill>
                  <a:schemeClr val="accent4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endParaRPr>
            </a:p>
          </p:txBody>
        </p:sp>
      </p:grpSp>
      <p:pic>
        <p:nvPicPr>
          <p:cNvPr id="59" name="コンテンツ プレースホルダー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1656483"/>
            <a:ext cx="4806962" cy="3704899"/>
          </a:xfrm>
          <a:prstGeom prst="rect">
            <a:avLst/>
          </a:prstGeom>
        </p:spPr>
      </p:pic>
      <p:grpSp>
        <p:nvGrpSpPr>
          <p:cNvPr id="61" name="グループ化 60"/>
          <p:cNvGrpSpPr/>
          <p:nvPr/>
        </p:nvGrpSpPr>
        <p:grpSpPr>
          <a:xfrm>
            <a:off x="4449644" y="5433849"/>
            <a:ext cx="1013631" cy="960945"/>
            <a:chOff x="3809824" y="3909289"/>
            <a:chExt cx="1421159" cy="1421159"/>
          </a:xfrm>
        </p:grpSpPr>
        <p:sp>
          <p:nvSpPr>
            <p:cNvPr id="62" name="円/楕円 61"/>
            <p:cNvSpPr/>
            <p:nvPr/>
          </p:nvSpPr>
          <p:spPr>
            <a:xfrm>
              <a:off x="4458663" y="4721054"/>
              <a:ext cx="476559" cy="476559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225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tx1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Λ</a:t>
              </a:r>
              <a:endParaRPr lang="ja-JP" altLang="en-US" sz="225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endParaRPr>
            </a:p>
          </p:txBody>
        </p:sp>
        <p:sp>
          <p:nvSpPr>
            <p:cNvPr id="63" name="円/楕円 62"/>
            <p:cNvSpPr/>
            <p:nvPr/>
          </p:nvSpPr>
          <p:spPr>
            <a:xfrm>
              <a:off x="4382330" y="4004985"/>
              <a:ext cx="692939" cy="692939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225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tx1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α</a:t>
              </a:r>
              <a:endParaRPr lang="ja-JP" altLang="en-US" sz="225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endParaRPr>
            </a:p>
          </p:txBody>
        </p:sp>
        <p:sp>
          <p:nvSpPr>
            <p:cNvPr id="64" name="円/楕円 63"/>
            <p:cNvSpPr/>
            <p:nvPr/>
          </p:nvSpPr>
          <p:spPr>
            <a:xfrm>
              <a:off x="3923181" y="4203510"/>
              <a:ext cx="404037" cy="404037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2250" b="1" dirty="0">
                  <a:ln w="9525">
                    <a:solidFill>
                      <a:sysClr val="windowText" lastClr="000000"/>
                    </a:solidFill>
                    <a:prstDash val="solid"/>
                  </a:ln>
                  <a:solidFill>
                    <a:schemeClr val="accent4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n</a:t>
              </a:r>
              <a:endParaRPr lang="ja-JP" altLang="en-US" sz="2250" b="1" dirty="0">
                <a:ln w="9525">
                  <a:solidFill>
                    <a:sysClr val="windowText" lastClr="000000"/>
                  </a:solidFill>
                  <a:prstDash val="solid"/>
                </a:ln>
                <a:solidFill>
                  <a:schemeClr val="accent4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endParaRPr>
            </a:p>
          </p:txBody>
        </p:sp>
        <p:sp>
          <p:nvSpPr>
            <p:cNvPr id="65" name="円/楕円 64"/>
            <p:cNvSpPr/>
            <p:nvPr/>
          </p:nvSpPr>
          <p:spPr>
            <a:xfrm>
              <a:off x="3809824" y="3909289"/>
              <a:ext cx="1421159" cy="142115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350"/>
            </a:p>
          </p:txBody>
        </p:sp>
        <p:sp>
          <p:nvSpPr>
            <p:cNvPr id="66" name="円/楕円 65"/>
            <p:cNvSpPr/>
            <p:nvPr/>
          </p:nvSpPr>
          <p:spPr>
            <a:xfrm>
              <a:off x="3978293" y="4721054"/>
              <a:ext cx="404037" cy="404037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2250" b="1" dirty="0">
                  <a:ln w="9525">
                    <a:solidFill>
                      <a:sysClr val="windowText" lastClr="000000"/>
                    </a:solidFill>
                    <a:prstDash val="solid"/>
                  </a:ln>
                  <a:solidFill>
                    <a:schemeClr val="accent4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n</a:t>
              </a:r>
              <a:endParaRPr lang="ja-JP" altLang="en-US" sz="2250" b="1" dirty="0">
                <a:ln w="9525">
                  <a:solidFill>
                    <a:sysClr val="windowText" lastClr="000000"/>
                  </a:solidFill>
                  <a:prstDash val="solid"/>
                </a:ln>
                <a:solidFill>
                  <a:schemeClr val="accent4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endParaRPr>
            </a:p>
          </p:txBody>
        </p:sp>
      </p:grpSp>
      <p:pic>
        <p:nvPicPr>
          <p:cNvPr id="38" name="図 3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012" y="1334748"/>
            <a:ext cx="2497470" cy="2382284"/>
          </a:xfrm>
          <a:prstGeom prst="rect">
            <a:avLst/>
          </a:prstGeom>
        </p:spPr>
      </p:pic>
      <p:pic>
        <p:nvPicPr>
          <p:cNvPr id="39" name="図 3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46" y="3719591"/>
            <a:ext cx="3935243" cy="2823583"/>
          </a:xfrm>
          <a:prstGeom prst="rect">
            <a:avLst/>
          </a:prstGeom>
        </p:spPr>
      </p:pic>
      <p:pic>
        <p:nvPicPr>
          <p:cNvPr id="41" name="図 4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5637" y="1664088"/>
            <a:ext cx="4769666" cy="3676154"/>
          </a:xfrm>
          <a:prstGeom prst="rect">
            <a:avLst/>
          </a:prstGeom>
        </p:spPr>
      </p:pic>
      <p:sp>
        <p:nvSpPr>
          <p:cNvPr id="6" name="正方形/長方形 5"/>
          <p:cNvSpPr/>
          <p:nvPr/>
        </p:nvSpPr>
        <p:spPr>
          <a:xfrm>
            <a:off x="1824390" y="1417838"/>
            <a:ext cx="244457" cy="4756784"/>
          </a:xfrm>
          <a:prstGeom prst="rect">
            <a:avLst/>
          </a:prstGeom>
          <a:solidFill>
            <a:srgbClr val="C00000">
              <a:alpha val="19000"/>
            </a:srgbClr>
          </a:solidFill>
          <a:ln w="952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1675661" y="6237312"/>
            <a:ext cx="736099" cy="43088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ja-JP" sz="2200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1/2</a:t>
            </a:r>
            <a:r>
              <a:rPr lang="en-US" altLang="ja-JP" sz="2200" baseline="30000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+</a:t>
            </a:r>
            <a:r>
              <a:rPr lang="en-US" altLang="ja-JP" sz="2200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 </a:t>
            </a:r>
            <a:endParaRPr kumimoji="1" lang="ja-JP" altLang="en-US" sz="2200" dirty="0">
              <a:ln>
                <a:solidFill>
                  <a:schemeClr val="tx1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2100969" y="5616242"/>
            <a:ext cx="1900970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500" i="1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</a:rPr>
              <a:t>Present work</a:t>
            </a:r>
            <a:endParaRPr kumimoji="1" lang="ja-JP" altLang="en-US" sz="2500" i="1" dirty="0">
              <a:ln>
                <a:solidFill>
                  <a:sysClr val="windowText" lastClr="000000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69" name="テキスト ボックス 68"/>
          <p:cNvSpPr txBox="1"/>
          <p:nvPr/>
        </p:nvSpPr>
        <p:spPr>
          <a:xfrm>
            <a:off x="781939" y="1140839"/>
            <a:ext cx="30490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b="1" i="1" dirty="0" err="1"/>
              <a:t>S.N.Nakamura</a:t>
            </a:r>
            <a:r>
              <a:rPr lang="en-US" altLang="ja-JP" sz="1200" b="1" i="1" dirty="0"/>
              <a:t> et al., PRL 110, 012502 (2013)</a:t>
            </a:r>
            <a:endParaRPr lang="ja-JP" altLang="en-US" sz="1200" b="1" i="1" dirty="0"/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2668267" y="2213492"/>
            <a:ext cx="1037463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chemeClr val="accent4"/>
                </a:solidFill>
              </a:rPr>
              <a:t>E01-011</a:t>
            </a:r>
          </a:p>
          <a:p>
            <a:r>
              <a:rPr lang="en-US" altLang="ja-JP" sz="2000" dirty="0" smtClean="0">
                <a:solidFill>
                  <a:schemeClr val="accent4"/>
                </a:solidFill>
              </a:rPr>
              <a:t>(2005)</a:t>
            </a:r>
            <a:endParaRPr lang="ja-JP" altLang="en-US" baseline="30000" dirty="0">
              <a:ln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2670441" y="4553134"/>
            <a:ext cx="1037463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rgbClr val="C00000"/>
                </a:solidFill>
              </a:rPr>
              <a:t>E05-115</a:t>
            </a:r>
          </a:p>
          <a:p>
            <a:r>
              <a:rPr lang="en-US" altLang="ja-JP" sz="2000" dirty="0" smtClean="0">
                <a:solidFill>
                  <a:srgbClr val="C00000"/>
                </a:solidFill>
              </a:rPr>
              <a:t>(2009)</a:t>
            </a:r>
            <a:endParaRPr lang="en-US" altLang="ja-JP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8639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3" grpId="0" animBg="1"/>
      <p:bldP spid="45" grpId="0"/>
      <p:bldP spid="3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27540" y="486130"/>
            <a:ext cx="8494085" cy="661589"/>
          </a:xfrm>
        </p:spPr>
        <p:txBody>
          <a:bodyPr>
            <a:normAutofit fontScale="90000"/>
          </a:bodyPr>
          <a:lstStyle/>
          <a:p>
            <a:r>
              <a:rPr lang="en-US" altLang="ja-JP" dirty="0" smtClean="0"/>
              <a:t>CSB interaction test in A=7 </a:t>
            </a:r>
            <a:r>
              <a:rPr lang="en-US" altLang="ja-JP" dirty="0" err="1" smtClean="0"/>
              <a:t>iso</a:t>
            </a:r>
            <a:r>
              <a:rPr lang="en-US" altLang="ja-JP" dirty="0" smtClean="0"/>
              <a:t>-triplet comparison</a:t>
            </a:r>
            <a:endParaRPr kumimoji="1" lang="ja-JP" altLang="en-US" dirty="0"/>
          </a:p>
        </p:txBody>
      </p:sp>
      <p:grpSp>
        <p:nvGrpSpPr>
          <p:cNvPr id="47" name="グループ化 46"/>
          <p:cNvGrpSpPr/>
          <p:nvPr/>
        </p:nvGrpSpPr>
        <p:grpSpPr>
          <a:xfrm>
            <a:off x="5948547" y="5492391"/>
            <a:ext cx="1013631" cy="960945"/>
            <a:chOff x="5698878" y="3799424"/>
            <a:chExt cx="1421159" cy="1421159"/>
          </a:xfrm>
        </p:grpSpPr>
        <p:sp>
          <p:nvSpPr>
            <p:cNvPr id="48" name="円/楕円 47"/>
            <p:cNvSpPr/>
            <p:nvPr/>
          </p:nvSpPr>
          <p:spPr>
            <a:xfrm>
              <a:off x="6347717" y="4611189"/>
              <a:ext cx="476559" cy="476559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225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tx1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Λ</a:t>
              </a:r>
              <a:endParaRPr lang="ja-JP" altLang="en-US" sz="225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endParaRPr>
            </a:p>
          </p:txBody>
        </p:sp>
        <p:sp>
          <p:nvSpPr>
            <p:cNvPr id="49" name="円/楕円 48"/>
            <p:cNvSpPr/>
            <p:nvPr/>
          </p:nvSpPr>
          <p:spPr>
            <a:xfrm>
              <a:off x="5876033" y="4632455"/>
              <a:ext cx="404037" cy="404037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2250" b="1" dirty="0">
                  <a:ln w="9525">
                    <a:solidFill>
                      <a:sysClr val="windowText" lastClr="000000"/>
                    </a:solidFill>
                    <a:prstDash val="solid"/>
                  </a:ln>
                  <a:solidFill>
                    <a:schemeClr val="accent4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p</a:t>
              </a:r>
              <a:endParaRPr lang="ja-JP" altLang="en-US" sz="2250" b="1" dirty="0">
                <a:ln w="9525">
                  <a:solidFill>
                    <a:sysClr val="windowText" lastClr="000000"/>
                  </a:solidFill>
                  <a:prstDash val="solid"/>
                </a:ln>
                <a:solidFill>
                  <a:schemeClr val="accent4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endParaRPr>
            </a:p>
          </p:txBody>
        </p:sp>
        <p:sp>
          <p:nvSpPr>
            <p:cNvPr id="50" name="円/楕円 49"/>
            <p:cNvSpPr/>
            <p:nvPr/>
          </p:nvSpPr>
          <p:spPr>
            <a:xfrm>
              <a:off x="6271384" y="3895120"/>
              <a:ext cx="692939" cy="692939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225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tx1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α</a:t>
              </a:r>
              <a:endParaRPr lang="ja-JP" altLang="en-US" sz="225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endParaRPr>
            </a:p>
          </p:txBody>
        </p:sp>
        <p:sp>
          <p:nvSpPr>
            <p:cNvPr id="51" name="円/楕円 50"/>
            <p:cNvSpPr/>
            <p:nvPr/>
          </p:nvSpPr>
          <p:spPr>
            <a:xfrm>
              <a:off x="5812235" y="4093645"/>
              <a:ext cx="404037" cy="404037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2250" b="1" dirty="0">
                  <a:ln w="9525">
                    <a:solidFill>
                      <a:sysClr val="windowText" lastClr="000000"/>
                    </a:solidFill>
                    <a:prstDash val="solid"/>
                  </a:ln>
                  <a:solidFill>
                    <a:schemeClr val="accent4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n</a:t>
              </a:r>
              <a:endParaRPr lang="ja-JP" altLang="en-US" sz="2250" b="1" dirty="0">
                <a:ln w="9525">
                  <a:solidFill>
                    <a:sysClr val="windowText" lastClr="000000"/>
                  </a:solidFill>
                  <a:prstDash val="solid"/>
                </a:ln>
                <a:solidFill>
                  <a:schemeClr val="accent4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endParaRPr>
            </a:p>
          </p:txBody>
        </p:sp>
        <p:sp>
          <p:nvSpPr>
            <p:cNvPr id="52" name="円/楕円 51"/>
            <p:cNvSpPr/>
            <p:nvPr/>
          </p:nvSpPr>
          <p:spPr>
            <a:xfrm>
              <a:off x="5698878" y="3799424"/>
              <a:ext cx="1421159" cy="142115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350"/>
            </a:p>
          </p:txBody>
        </p:sp>
      </p:grpSp>
      <p:grpSp>
        <p:nvGrpSpPr>
          <p:cNvPr id="53" name="グループ化 52"/>
          <p:cNvGrpSpPr/>
          <p:nvPr/>
        </p:nvGrpSpPr>
        <p:grpSpPr>
          <a:xfrm>
            <a:off x="7452484" y="5479098"/>
            <a:ext cx="1013631" cy="960945"/>
            <a:chOff x="7531224" y="3845494"/>
            <a:chExt cx="1421159" cy="1421159"/>
          </a:xfrm>
        </p:grpSpPr>
        <p:sp>
          <p:nvSpPr>
            <p:cNvPr id="54" name="円/楕円 53"/>
            <p:cNvSpPr/>
            <p:nvPr/>
          </p:nvSpPr>
          <p:spPr>
            <a:xfrm>
              <a:off x="8180063" y="4657259"/>
              <a:ext cx="476559" cy="476559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225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tx1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Λ</a:t>
              </a:r>
              <a:endParaRPr lang="ja-JP" altLang="en-US" sz="225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endParaRPr>
            </a:p>
          </p:txBody>
        </p:sp>
        <p:sp>
          <p:nvSpPr>
            <p:cNvPr id="55" name="円/楕円 54"/>
            <p:cNvSpPr/>
            <p:nvPr/>
          </p:nvSpPr>
          <p:spPr>
            <a:xfrm>
              <a:off x="7708379" y="4678525"/>
              <a:ext cx="404037" cy="404037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2250" b="1" dirty="0">
                  <a:ln w="9525">
                    <a:solidFill>
                      <a:sysClr val="windowText" lastClr="000000"/>
                    </a:solidFill>
                    <a:prstDash val="solid"/>
                  </a:ln>
                  <a:solidFill>
                    <a:schemeClr val="accent4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p</a:t>
              </a:r>
              <a:endParaRPr lang="ja-JP" altLang="en-US" sz="2250" b="1" dirty="0">
                <a:ln w="9525">
                  <a:solidFill>
                    <a:sysClr val="windowText" lastClr="000000"/>
                  </a:solidFill>
                  <a:prstDash val="solid"/>
                </a:ln>
                <a:solidFill>
                  <a:schemeClr val="accent4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endParaRPr>
            </a:p>
          </p:txBody>
        </p:sp>
        <p:sp>
          <p:nvSpPr>
            <p:cNvPr id="56" name="円/楕円 55"/>
            <p:cNvSpPr/>
            <p:nvPr/>
          </p:nvSpPr>
          <p:spPr>
            <a:xfrm>
              <a:off x="8103730" y="3941190"/>
              <a:ext cx="692939" cy="692939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225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tx1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α</a:t>
              </a:r>
              <a:endParaRPr lang="ja-JP" altLang="en-US" sz="225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endParaRPr>
            </a:p>
          </p:txBody>
        </p:sp>
        <p:sp>
          <p:nvSpPr>
            <p:cNvPr id="57" name="円/楕円 56"/>
            <p:cNvSpPr/>
            <p:nvPr/>
          </p:nvSpPr>
          <p:spPr>
            <a:xfrm>
              <a:off x="7531224" y="3845494"/>
              <a:ext cx="1421159" cy="142115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350"/>
            </a:p>
          </p:txBody>
        </p:sp>
        <p:sp>
          <p:nvSpPr>
            <p:cNvPr id="58" name="円/楕円 57"/>
            <p:cNvSpPr/>
            <p:nvPr/>
          </p:nvSpPr>
          <p:spPr>
            <a:xfrm>
              <a:off x="7681685" y="4152036"/>
              <a:ext cx="404037" cy="404037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2250" b="1" dirty="0">
                  <a:ln w="9525">
                    <a:solidFill>
                      <a:sysClr val="windowText" lastClr="000000"/>
                    </a:solidFill>
                    <a:prstDash val="solid"/>
                  </a:ln>
                  <a:solidFill>
                    <a:schemeClr val="accent4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p</a:t>
              </a:r>
              <a:endParaRPr lang="ja-JP" altLang="en-US" sz="2250" b="1" dirty="0">
                <a:ln w="9525">
                  <a:solidFill>
                    <a:sysClr val="windowText" lastClr="000000"/>
                  </a:solidFill>
                  <a:prstDash val="solid"/>
                </a:ln>
                <a:solidFill>
                  <a:schemeClr val="accent4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endParaRPr>
            </a:p>
          </p:txBody>
        </p:sp>
      </p:grpSp>
      <p:pic>
        <p:nvPicPr>
          <p:cNvPr id="59" name="コンテンツ プレースホルダー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1656483"/>
            <a:ext cx="4806962" cy="3704899"/>
          </a:xfrm>
          <a:prstGeom prst="rect">
            <a:avLst/>
          </a:prstGeom>
        </p:spPr>
      </p:pic>
      <p:grpSp>
        <p:nvGrpSpPr>
          <p:cNvPr id="61" name="グループ化 60"/>
          <p:cNvGrpSpPr/>
          <p:nvPr/>
        </p:nvGrpSpPr>
        <p:grpSpPr>
          <a:xfrm>
            <a:off x="4449644" y="5433849"/>
            <a:ext cx="1013631" cy="960945"/>
            <a:chOff x="3809824" y="3909289"/>
            <a:chExt cx="1421159" cy="1421159"/>
          </a:xfrm>
        </p:grpSpPr>
        <p:sp>
          <p:nvSpPr>
            <p:cNvPr id="62" name="円/楕円 61"/>
            <p:cNvSpPr/>
            <p:nvPr/>
          </p:nvSpPr>
          <p:spPr>
            <a:xfrm>
              <a:off x="4458663" y="4721054"/>
              <a:ext cx="476559" cy="476559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225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tx1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Λ</a:t>
              </a:r>
              <a:endParaRPr lang="ja-JP" altLang="en-US" sz="225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endParaRPr>
            </a:p>
          </p:txBody>
        </p:sp>
        <p:sp>
          <p:nvSpPr>
            <p:cNvPr id="63" name="円/楕円 62"/>
            <p:cNvSpPr/>
            <p:nvPr/>
          </p:nvSpPr>
          <p:spPr>
            <a:xfrm>
              <a:off x="4382330" y="4004985"/>
              <a:ext cx="692939" cy="692939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225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tx1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α</a:t>
              </a:r>
              <a:endParaRPr lang="ja-JP" altLang="en-US" sz="225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endParaRPr>
            </a:p>
          </p:txBody>
        </p:sp>
        <p:sp>
          <p:nvSpPr>
            <p:cNvPr id="64" name="円/楕円 63"/>
            <p:cNvSpPr/>
            <p:nvPr/>
          </p:nvSpPr>
          <p:spPr>
            <a:xfrm>
              <a:off x="3923181" y="4203510"/>
              <a:ext cx="404037" cy="404037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2250" b="1" dirty="0">
                  <a:ln w="9525">
                    <a:solidFill>
                      <a:sysClr val="windowText" lastClr="000000"/>
                    </a:solidFill>
                    <a:prstDash val="solid"/>
                  </a:ln>
                  <a:solidFill>
                    <a:schemeClr val="accent4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n</a:t>
              </a:r>
              <a:endParaRPr lang="ja-JP" altLang="en-US" sz="2250" b="1" dirty="0">
                <a:ln w="9525">
                  <a:solidFill>
                    <a:sysClr val="windowText" lastClr="000000"/>
                  </a:solidFill>
                  <a:prstDash val="solid"/>
                </a:ln>
                <a:solidFill>
                  <a:schemeClr val="accent4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endParaRPr>
            </a:p>
          </p:txBody>
        </p:sp>
        <p:sp>
          <p:nvSpPr>
            <p:cNvPr id="65" name="円/楕円 64"/>
            <p:cNvSpPr/>
            <p:nvPr/>
          </p:nvSpPr>
          <p:spPr>
            <a:xfrm>
              <a:off x="3809824" y="3909289"/>
              <a:ext cx="1421159" cy="142115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350"/>
            </a:p>
          </p:txBody>
        </p:sp>
        <p:sp>
          <p:nvSpPr>
            <p:cNvPr id="66" name="円/楕円 65"/>
            <p:cNvSpPr/>
            <p:nvPr/>
          </p:nvSpPr>
          <p:spPr>
            <a:xfrm>
              <a:off x="3978293" y="4721054"/>
              <a:ext cx="404037" cy="404037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2250" b="1" dirty="0">
                  <a:ln w="9525">
                    <a:solidFill>
                      <a:sysClr val="windowText" lastClr="000000"/>
                    </a:solidFill>
                    <a:prstDash val="solid"/>
                  </a:ln>
                  <a:solidFill>
                    <a:schemeClr val="accent4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n</a:t>
              </a:r>
              <a:endParaRPr lang="ja-JP" altLang="en-US" sz="2250" b="1" dirty="0">
                <a:ln w="9525">
                  <a:solidFill>
                    <a:sysClr val="windowText" lastClr="000000"/>
                  </a:solidFill>
                  <a:prstDash val="solid"/>
                </a:ln>
                <a:solidFill>
                  <a:schemeClr val="accent4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endParaRPr>
            </a:p>
          </p:txBody>
        </p:sp>
      </p:grpSp>
      <p:pic>
        <p:nvPicPr>
          <p:cNvPr id="38" name="図 3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012" y="1334748"/>
            <a:ext cx="2497470" cy="2382284"/>
          </a:xfrm>
          <a:prstGeom prst="rect">
            <a:avLst/>
          </a:prstGeom>
        </p:spPr>
      </p:pic>
      <p:pic>
        <p:nvPicPr>
          <p:cNvPr id="39" name="図 3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46" y="3719591"/>
            <a:ext cx="3935243" cy="2823583"/>
          </a:xfrm>
          <a:prstGeom prst="rect">
            <a:avLst/>
          </a:prstGeom>
        </p:spPr>
      </p:pic>
      <p:pic>
        <p:nvPicPr>
          <p:cNvPr id="41" name="図 4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5637" y="1664088"/>
            <a:ext cx="4769666" cy="3676154"/>
          </a:xfrm>
          <a:prstGeom prst="rect">
            <a:avLst/>
          </a:prstGeom>
        </p:spPr>
      </p:pic>
      <p:sp>
        <p:nvSpPr>
          <p:cNvPr id="6" name="正方形/長方形 5"/>
          <p:cNvSpPr/>
          <p:nvPr/>
        </p:nvSpPr>
        <p:spPr>
          <a:xfrm>
            <a:off x="1824390" y="1417838"/>
            <a:ext cx="244457" cy="4756784"/>
          </a:xfrm>
          <a:prstGeom prst="rect">
            <a:avLst/>
          </a:prstGeom>
          <a:solidFill>
            <a:srgbClr val="C00000">
              <a:alpha val="19000"/>
            </a:srgbClr>
          </a:solidFill>
          <a:ln w="952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1675661" y="6237312"/>
            <a:ext cx="736099" cy="43088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ja-JP" sz="2200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1/2</a:t>
            </a:r>
            <a:r>
              <a:rPr lang="en-US" altLang="ja-JP" sz="2200" baseline="30000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+</a:t>
            </a:r>
            <a:r>
              <a:rPr lang="en-US" altLang="ja-JP" sz="2200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 </a:t>
            </a:r>
            <a:endParaRPr kumimoji="1" lang="ja-JP" altLang="en-US" sz="2200" dirty="0">
              <a:ln>
                <a:solidFill>
                  <a:schemeClr val="tx1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2100969" y="5616242"/>
            <a:ext cx="1900970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500" i="1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</a:rPr>
              <a:t>Present work</a:t>
            </a:r>
            <a:endParaRPr kumimoji="1" lang="ja-JP" altLang="en-US" sz="2500" i="1" dirty="0">
              <a:ln>
                <a:solidFill>
                  <a:sysClr val="windowText" lastClr="000000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69" name="テキスト ボックス 68"/>
          <p:cNvSpPr txBox="1"/>
          <p:nvPr/>
        </p:nvSpPr>
        <p:spPr>
          <a:xfrm>
            <a:off x="781939" y="1140839"/>
            <a:ext cx="30490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b="1" i="1" dirty="0" err="1"/>
              <a:t>S.N.Nakamura</a:t>
            </a:r>
            <a:r>
              <a:rPr lang="en-US" altLang="ja-JP" sz="1200" b="1" i="1" dirty="0"/>
              <a:t> et al., PRL 110, 012502 (2013)</a:t>
            </a:r>
            <a:endParaRPr lang="ja-JP" altLang="en-US" sz="1200" b="1" i="1" dirty="0"/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2668267" y="2213492"/>
            <a:ext cx="1037463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chemeClr val="accent4"/>
                </a:solidFill>
              </a:rPr>
              <a:t>E01-011</a:t>
            </a:r>
          </a:p>
          <a:p>
            <a:r>
              <a:rPr lang="en-US" altLang="ja-JP" sz="2000" dirty="0" smtClean="0">
                <a:solidFill>
                  <a:schemeClr val="accent4"/>
                </a:solidFill>
              </a:rPr>
              <a:t>(2005)</a:t>
            </a:r>
            <a:endParaRPr lang="ja-JP" altLang="en-US" baseline="30000" dirty="0">
              <a:ln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2670441" y="4553134"/>
            <a:ext cx="1037463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rgbClr val="C00000"/>
                </a:solidFill>
              </a:rPr>
              <a:t>E05-115</a:t>
            </a:r>
          </a:p>
          <a:p>
            <a:r>
              <a:rPr lang="en-US" altLang="ja-JP" sz="2000" dirty="0" smtClean="0">
                <a:solidFill>
                  <a:srgbClr val="C00000"/>
                </a:solidFill>
              </a:rPr>
              <a:t>(2009)</a:t>
            </a:r>
            <a:endParaRPr lang="en-US" altLang="ja-JP" dirty="0" smtClean="0">
              <a:solidFill>
                <a:srgbClr val="C00000"/>
              </a:solidFill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0" y="188640"/>
            <a:ext cx="9144000" cy="6669360"/>
          </a:xfrm>
          <a:prstGeom prst="rect">
            <a:avLst/>
          </a:prstGeom>
          <a:solidFill>
            <a:schemeClr val="bg1">
              <a:alpha val="6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311586" y="2524196"/>
            <a:ext cx="8129598" cy="170816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ja-JP" sz="3500" b="1" i="1" u="sng" baseline="30000" dirty="0" smtClean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</a:rPr>
              <a:t>7</a:t>
            </a:r>
            <a:r>
              <a:rPr lang="en-US" altLang="ja-JP" sz="3500" b="1" i="1" u="sng" baseline="-25000" dirty="0" smtClean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</a:rPr>
              <a:t>Λ</a:t>
            </a:r>
            <a:r>
              <a:rPr lang="en-US" altLang="ja-JP" sz="3500" b="1" i="1" u="sng" dirty="0" smtClean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</a:rPr>
              <a:t>He </a:t>
            </a:r>
            <a:r>
              <a:rPr lang="en-US" altLang="ja-JP" sz="3500" b="1" i="1" u="sng" dirty="0" err="1" smtClean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</a:rPr>
              <a:t>g.s</a:t>
            </a:r>
            <a:r>
              <a:rPr lang="en-US" altLang="ja-JP" sz="3500" b="1" i="1" u="sng" dirty="0" smtClean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</a:rPr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ja-JP" sz="3500" b="1" i="1" dirty="0" smtClean="0">
                <a:solidFill>
                  <a:schemeClr val="tx1"/>
                </a:solidFill>
              </a:rPr>
              <a:t>Consistent with the previous experiment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ja-JP" sz="3500" b="1" i="1" dirty="0" smtClean="0">
                <a:solidFill>
                  <a:schemeClr val="tx1"/>
                </a:solidFill>
              </a:rPr>
              <a:t>Prefer calc. w/o the CSB interaction</a:t>
            </a:r>
          </a:p>
        </p:txBody>
      </p:sp>
    </p:spTree>
    <p:extLst>
      <p:ext uri="{BB962C8B-B14F-4D97-AF65-F5344CB8AC3E}">
        <p14:creationId xmlns:p14="http://schemas.microsoft.com/office/powerpoint/2010/main" val="1386598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図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46" y="3719591"/>
            <a:ext cx="3935243" cy="2823583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21787" y="268614"/>
            <a:ext cx="8494085" cy="661589"/>
          </a:xfrm>
        </p:spPr>
        <p:txBody>
          <a:bodyPr>
            <a:normAutofit fontScale="90000"/>
          </a:bodyPr>
          <a:lstStyle/>
          <a:p>
            <a:r>
              <a:rPr lang="en-US" altLang="ja-JP" dirty="0" smtClean="0"/>
              <a:t>The first report of </a:t>
            </a:r>
            <a:r>
              <a:rPr lang="en-US" altLang="ja-JP" baseline="30000" dirty="0" smtClean="0"/>
              <a:t>7</a:t>
            </a:r>
            <a:r>
              <a:rPr lang="en-US" altLang="ja-JP" baseline="-25000" dirty="0" smtClean="0"/>
              <a:t>Λ</a:t>
            </a:r>
            <a:r>
              <a:rPr lang="en-US" altLang="ja-JP" dirty="0" smtClean="0"/>
              <a:t>He exc</a:t>
            </a:r>
            <a:r>
              <a:rPr kumimoji="1" lang="en-US" altLang="ja-JP" dirty="0" smtClean="0"/>
              <a:t>ited states</a:t>
            </a:r>
            <a:endParaRPr kumimoji="1" lang="ja-JP" altLang="en-US" dirty="0"/>
          </a:p>
        </p:txBody>
      </p:sp>
      <p:pic>
        <p:nvPicPr>
          <p:cNvPr id="38" name="図 3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012" y="1334748"/>
            <a:ext cx="2497470" cy="2382284"/>
          </a:xfrm>
          <a:prstGeom prst="rect">
            <a:avLst/>
          </a:prstGeom>
        </p:spPr>
      </p:pic>
      <p:sp>
        <p:nvSpPr>
          <p:cNvPr id="60" name="テキスト ボックス 59"/>
          <p:cNvSpPr txBox="1"/>
          <p:nvPr/>
        </p:nvSpPr>
        <p:spPr>
          <a:xfrm>
            <a:off x="2789066" y="2179708"/>
            <a:ext cx="1037463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chemeClr val="accent4"/>
                </a:solidFill>
              </a:rPr>
              <a:t>E01-011</a:t>
            </a:r>
          </a:p>
          <a:p>
            <a:r>
              <a:rPr lang="en-US" altLang="ja-JP" sz="2000" dirty="0" smtClean="0">
                <a:solidFill>
                  <a:schemeClr val="accent4"/>
                </a:solidFill>
              </a:rPr>
              <a:t>(2005)</a:t>
            </a:r>
            <a:endParaRPr kumimoji="1" lang="ja-JP" altLang="en-US" sz="2000" dirty="0">
              <a:solidFill>
                <a:schemeClr val="accent4"/>
              </a:solidFill>
            </a:endParaRPr>
          </a:p>
        </p:txBody>
      </p:sp>
      <p:sp>
        <p:nvSpPr>
          <p:cNvPr id="68" name="テキスト ボックス 67"/>
          <p:cNvSpPr txBox="1"/>
          <p:nvPr/>
        </p:nvSpPr>
        <p:spPr>
          <a:xfrm>
            <a:off x="2796843" y="4395078"/>
            <a:ext cx="1037463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chemeClr val="accent4"/>
                </a:solidFill>
              </a:rPr>
              <a:t>E05-115</a:t>
            </a:r>
          </a:p>
          <a:p>
            <a:r>
              <a:rPr lang="en-US" altLang="ja-JP" sz="2000" dirty="0" smtClean="0">
                <a:solidFill>
                  <a:schemeClr val="accent4"/>
                </a:solidFill>
              </a:rPr>
              <a:t>(2009)</a:t>
            </a:r>
            <a:endParaRPr kumimoji="1" lang="ja-JP" altLang="en-US" sz="2000" dirty="0">
              <a:solidFill>
                <a:schemeClr val="accent4"/>
              </a:solidFill>
            </a:endParaRPr>
          </a:p>
        </p:txBody>
      </p:sp>
      <p:sp>
        <p:nvSpPr>
          <p:cNvPr id="69" name="テキスト ボックス 68"/>
          <p:cNvSpPr txBox="1"/>
          <p:nvPr/>
        </p:nvSpPr>
        <p:spPr>
          <a:xfrm>
            <a:off x="781939" y="1140839"/>
            <a:ext cx="30490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b="1" i="1" dirty="0" err="1"/>
              <a:t>S.N.Nakamura</a:t>
            </a:r>
            <a:r>
              <a:rPr lang="en-US" altLang="ja-JP" sz="1200" b="1" i="1" dirty="0"/>
              <a:t> et al., PRL 110, 012502 (2013)</a:t>
            </a:r>
            <a:endParaRPr lang="ja-JP" altLang="en-US" sz="1200" b="1" i="1" dirty="0"/>
          </a:p>
        </p:txBody>
      </p:sp>
      <p:sp>
        <p:nvSpPr>
          <p:cNvPr id="31" name="正方形/長方形 30"/>
          <p:cNvSpPr/>
          <p:nvPr/>
        </p:nvSpPr>
        <p:spPr>
          <a:xfrm>
            <a:off x="2014900" y="1417838"/>
            <a:ext cx="244417" cy="4747466"/>
          </a:xfrm>
          <a:prstGeom prst="rect">
            <a:avLst/>
          </a:prstGeom>
          <a:solidFill>
            <a:srgbClr val="00B0F0">
              <a:alpha val="30000"/>
            </a:srgbClr>
          </a:solidFill>
          <a:ln w="31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593318" y="5662409"/>
            <a:ext cx="1358064" cy="43088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ja-JP" sz="2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</a:rPr>
              <a:t>3/2</a:t>
            </a:r>
            <a:r>
              <a:rPr lang="en-US" altLang="ja-JP" sz="2200" baseline="300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</a:rPr>
              <a:t>+</a:t>
            </a:r>
            <a:r>
              <a:rPr lang="en-US" altLang="ja-JP" sz="2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</a:rPr>
              <a:t>, 5/2</a:t>
            </a:r>
            <a:r>
              <a:rPr lang="en-US" altLang="ja-JP" sz="2200" baseline="300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</a:rPr>
              <a:t>+</a:t>
            </a:r>
            <a:r>
              <a:rPr lang="en-US" altLang="ja-JP" sz="2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</a:rPr>
              <a:t> </a:t>
            </a:r>
            <a:endParaRPr kumimoji="1" lang="ja-JP" altLang="en-US" sz="2200" dirty="0">
              <a:ln>
                <a:solidFill>
                  <a:schemeClr val="tx1"/>
                </a:solidFill>
              </a:ln>
              <a:solidFill>
                <a:srgbClr val="002060"/>
              </a:solidFill>
            </a:endParaRPr>
          </a:p>
        </p:txBody>
      </p:sp>
      <p:pic>
        <p:nvPicPr>
          <p:cNvPr id="33" name="コンテンツ プレースホルダー 5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7715" y="1408769"/>
            <a:ext cx="4438157" cy="4900551"/>
          </a:xfrm>
        </p:spPr>
      </p:pic>
      <p:sp>
        <p:nvSpPr>
          <p:cNvPr id="34" name="角丸四角形 33"/>
          <p:cNvSpPr/>
          <p:nvPr/>
        </p:nvSpPr>
        <p:spPr>
          <a:xfrm>
            <a:off x="7073734" y="4366267"/>
            <a:ext cx="1495841" cy="547320"/>
          </a:xfrm>
          <a:prstGeom prst="roundRect">
            <a:avLst/>
          </a:prstGeom>
          <a:noFill/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  <p:sp>
        <p:nvSpPr>
          <p:cNvPr id="35" name="角丸四角形 34"/>
          <p:cNvSpPr/>
          <p:nvPr/>
        </p:nvSpPr>
        <p:spPr>
          <a:xfrm>
            <a:off x="7065053" y="5164125"/>
            <a:ext cx="1495841" cy="335835"/>
          </a:xfrm>
          <a:prstGeom prst="round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  <p:sp>
        <p:nvSpPr>
          <p:cNvPr id="36" name="角丸四角形 35"/>
          <p:cNvSpPr/>
          <p:nvPr/>
        </p:nvSpPr>
        <p:spPr>
          <a:xfrm>
            <a:off x="5616613" y="1784482"/>
            <a:ext cx="1227182" cy="347470"/>
          </a:xfrm>
          <a:prstGeom prst="roundRect">
            <a:avLst/>
          </a:prstGeom>
          <a:noFill/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  <p:sp>
        <p:nvSpPr>
          <p:cNvPr id="37" name="テキスト ボックス 36"/>
          <p:cNvSpPr txBox="1"/>
          <p:nvPr/>
        </p:nvSpPr>
        <p:spPr>
          <a:xfrm rot="20934493">
            <a:off x="5142856" y="1533044"/>
            <a:ext cx="1489895" cy="3462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50" b="1" dirty="0">
                <a:ln>
                  <a:solidFill>
                    <a:sysClr val="windowText" lastClr="000000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>Resonant state</a:t>
            </a:r>
            <a:endParaRPr lang="ja-JP" altLang="en-US" sz="1650" b="1" dirty="0">
              <a:ln>
                <a:solidFill>
                  <a:sysClr val="windowText" lastClr="000000"/>
                </a:solidFill>
              </a:ln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0" name="角丸四角形 39"/>
          <p:cNvSpPr/>
          <p:nvPr/>
        </p:nvSpPr>
        <p:spPr>
          <a:xfrm>
            <a:off x="5616613" y="2632254"/>
            <a:ext cx="1227182" cy="376250"/>
          </a:xfrm>
          <a:prstGeom prst="round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  <p:sp>
        <p:nvSpPr>
          <p:cNvPr id="42" name="テキスト ボックス 41"/>
          <p:cNvSpPr txBox="1"/>
          <p:nvPr/>
        </p:nvSpPr>
        <p:spPr>
          <a:xfrm rot="20934493">
            <a:off x="6595651" y="4128058"/>
            <a:ext cx="1240083" cy="3462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50" b="1" dirty="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Bound state</a:t>
            </a:r>
            <a:endParaRPr lang="ja-JP" altLang="en-US" sz="1650" b="1" dirty="0">
              <a:ln>
                <a:solidFill>
                  <a:sysClr val="windowText" lastClr="000000"/>
                </a:solidFill>
              </a:ln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4509263" y="4574594"/>
            <a:ext cx="2504212" cy="43858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ja-JP" sz="2250" b="1" dirty="0">
                <a:ln>
                  <a:solidFill>
                    <a:sysClr val="windowText" lastClr="000000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Unbound </a:t>
            </a:r>
            <a:r>
              <a:rPr lang="en-US" altLang="ja-JP" sz="2250" b="1" dirty="0">
                <a:ln>
                  <a:solidFill>
                    <a:sysClr val="windowText" lastClr="000000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ym typeface="Wingdings" panose="05000000000000000000" pitchFamily="2" charset="2"/>
              </a:rPr>
              <a:t></a:t>
            </a:r>
            <a:r>
              <a:rPr lang="en-US" altLang="ja-JP" sz="2250" b="1" dirty="0">
                <a:ln>
                  <a:solidFill>
                    <a:sysClr val="windowText" lastClr="000000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ym typeface="Wingdings" panose="05000000000000000000" pitchFamily="2" charset="2"/>
              </a:rPr>
              <a:t> </a:t>
            </a:r>
            <a:r>
              <a:rPr lang="en-US" altLang="ja-JP" sz="2250" b="1" dirty="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ym typeface="Wingdings" panose="05000000000000000000" pitchFamily="2" charset="2"/>
              </a:rPr>
              <a:t>Bound</a:t>
            </a:r>
            <a:endParaRPr lang="ja-JP" altLang="en-US" sz="2250" b="1" dirty="0">
              <a:ln>
                <a:solidFill>
                  <a:sysClr val="windowText" lastClr="000000"/>
                </a:solidFill>
              </a:ln>
              <a:solidFill>
                <a:schemeClr val="accent6">
                  <a:lumMod val="7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67" name="上下矢印 66"/>
          <p:cNvSpPr/>
          <p:nvPr/>
        </p:nvSpPr>
        <p:spPr>
          <a:xfrm>
            <a:off x="7703651" y="4653650"/>
            <a:ext cx="228989" cy="709724"/>
          </a:xfrm>
          <a:prstGeom prst="upDown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  <p:sp>
        <p:nvSpPr>
          <p:cNvPr id="70" name="テキスト ボックス 69"/>
          <p:cNvSpPr txBox="1"/>
          <p:nvPr/>
        </p:nvSpPr>
        <p:spPr>
          <a:xfrm>
            <a:off x="7873858" y="4807662"/>
            <a:ext cx="42992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200" dirty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</a:rPr>
              <a:t>E</a:t>
            </a:r>
            <a:r>
              <a:rPr lang="en-US" altLang="ja-JP" sz="2200" baseline="-25000" dirty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</a:rPr>
              <a:t>Λ</a:t>
            </a:r>
            <a:endParaRPr lang="ja-JP" altLang="en-US" sz="2200" baseline="-25000" dirty="0">
              <a:ln>
                <a:solidFill>
                  <a:sysClr val="windowText" lastClr="000000"/>
                </a:solidFill>
              </a:ln>
              <a:solidFill>
                <a:srgbClr val="FFC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1" name="表 7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97313423"/>
                  </p:ext>
                </p:extLst>
              </p:nvPr>
            </p:nvGraphicFramePr>
            <p:xfrm>
              <a:off x="251520" y="1988840"/>
              <a:ext cx="5011585" cy="1741170"/>
            </p:xfrm>
            <a:graphic>
              <a:graphicData uri="http://schemas.openxmlformats.org/drawingml/2006/table">
                <a:tbl>
                  <a:tblPr firstRow="1" bandRow="1">
                    <a:tableStyleId>{B301B821-A1FF-4177-AEE7-76D212191A09}</a:tableStyleId>
                  </a:tblPr>
                  <a:tblGrid>
                    <a:gridCol w="2500166"/>
                    <a:gridCol w="2511419"/>
                  </a:tblGrid>
                  <a:tr h="331470">
                    <a:tc>
                      <a:txBody>
                        <a:bodyPr/>
                        <a:lstStyle/>
                        <a:p>
                          <a:endParaRPr kumimoji="1" lang="ja-JP" altLang="en-US" sz="10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1700" dirty="0" smtClean="0"/>
                            <a:t>E</a:t>
                          </a:r>
                          <a:r>
                            <a:rPr kumimoji="1" lang="en-US" altLang="ja-JP" sz="1700" baseline="-25000" dirty="0" smtClean="0"/>
                            <a:t>Λ</a:t>
                          </a:r>
                          <a:r>
                            <a:rPr kumimoji="1" lang="en-US" altLang="ja-JP" sz="1700" baseline="0" dirty="0" smtClean="0"/>
                            <a:t> (3/2</a:t>
                          </a:r>
                          <a:r>
                            <a:rPr kumimoji="1" lang="en-US" altLang="ja-JP" sz="1700" baseline="30000" dirty="0" smtClean="0"/>
                            <a:t>+</a:t>
                          </a:r>
                          <a:r>
                            <a:rPr kumimoji="1" lang="en-US" altLang="ja-JP" sz="1700" baseline="0" dirty="0" smtClean="0"/>
                            <a:t>,5/2</a:t>
                          </a:r>
                          <a:r>
                            <a:rPr kumimoji="1" lang="en-US" altLang="ja-JP" sz="1700" baseline="30000" dirty="0" smtClean="0"/>
                            <a:t>+</a:t>
                          </a:r>
                          <a:r>
                            <a:rPr kumimoji="1" lang="en-US" altLang="ja-JP" sz="1700" baseline="0" dirty="0" smtClean="0"/>
                            <a:t>) [MeV]</a:t>
                          </a:r>
                          <a:endParaRPr kumimoji="1" lang="ja-JP" altLang="en-US" sz="1700" dirty="0"/>
                        </a:p>
                      </a:txBody>
                      <a:tcPr marL="68580" marR="68580" marT="34290" marB="34290"/>
                    </a:tc>
                  </a:tr>
                  <a:tr h="354330">
                    <a:tc>
                      <a:txBody>
                        <a:bodyPr/>
                        <a:lstStyle/>
                        <a:p>
                          <a:r>
                            <a:rPr kumimoji="1" lang="en-US" altLang="ja-JP" sz="1900" dirty="0" err="1" smtClean="0">
                              <a:ln>
                                <a:solidFill>
                                  <a:sysClr val="windowText" lastClr="000000"/>
                                </a:solidFill>
                              </a:ln>
                              <a:solidFill>
                                <a:srgbClr val="C00000"/>
                              </a:solidFill>
                            </a:rPr>
                            <a:t>JLab</a:t>
                          </a:r>
                          <a:r>
                            <a:rPr kumimoji="1" lang="en-US" altLang="ja-JP" sz="1900" baseline="0" dirty="0" smtClean="0">
                              <a:ln>
                                <a:solidFill>
                                  <a:sysClr val="windowText" lastClr="000000"/>
                                </a:solidFill>
                              </a:ln>
                              <a:solidFill>
                                <a:srgbClr val="C00000"/>
                              </a:solidFill>
                            </a:rPr>
                            <a:t> E05-115</a:t>
                          </a:r>
                          <a:endParaRPr kumimoji="1" lang="ja-JP" altLang="en-US" sz="1900" b="1" dirty="0">
                            <a:ln>
                              <a:solidFill>
                                <a:sysClr val="windowText" lastClr="000000"/>
                              </a:solidFill>
                            </a:ln>
                            <a:solidFill>
                              <a:srgbClr val="C00000"/>
                            </a:solidFill>
                          </a:endParaRP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1900" dirty="0" smtClean="0">
                              <a:ln>
                                <a:solidFill>
                                  <a:sysClr val="windowText" lastClr="000000"/>
                                </a:solidFill>
                              </a:ln>
                              <a:solidFill>
                                <a:srgbClr val="C00000"/>
                              </a:solidFill>
                            </a:rPr>
                            <a:t>1.90</a:t>
                          </a:r>
                          <a14:m>
                            <m:oMath xmlns:m="http://schemas.openxmlformats.org/officeDocument/2006/math">
                              <m:r>
                                <a:rPr kumimoji="1" lang="en-US" altLang="ja-JP" sz="1700" smtClean="0">
                                  <a:ln>
                                    <a:solidFill>
                                      <a:sysClr val="windowText" lastClr="000000"/>
                                    </a:solidFill>
                                  </a:ln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±</m:t>
                              </m:r>
                            </m:oMath>
                          </a14:m>
                          <a:r>
                            <a:rPr kumimoji="1" lang="en-US" altLang="ja-JP" sz="1700" dirty="0" smtClean="0">
                              <a:ln>
                                <a:solidFill>
                                  <a:sysClr val="windowText" lastClr="000000"/>
                                </a:solidFill>
                              </a:ln>
                              <a:solidFill>
                                <a:srgbClr val="C00000"/>
                              </a:solidFill>
                            </a:rPr>
                            <a:t>0.22</a:t>
                          </a:r>
                          <a14:m>
                            <m:oMath xmlns:m="http://schemas.openxmlformats.org/officeDocument/2006/math">
                              <m:r>
                                <a:rPr kumimoji="1" lang="en-US" altLang="ja-JP" sz="1700" smtClean="0">
                                  <a:ln>
                                    <a:solidFill>
                                      <a:sysClr val="windowText" lastClr="000000"/>
                                    </a:solidFill>
                                  </a:ln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±</m:t>
                              </m:r>
                            </m:oMath>
                          </a14:m>
                          <a:r>
                            <a:rPr kumimoji="1" lang="ja-JP" altLang="en-US" sz="1700" dirty="0" smtClean="0">
                              <a:ln>
                                <a:solidFill>
                                  <a:sysClr val="windowText" lastClr="000000"/>
                                </a:solidFill>
                              </a:ln>
                              <a:solidFill>
                                <a:srgbClr val="C00000"/>
                              </a:solidFill>
                            </a:rPr>
                            <a:t> </a:t>
                          </a:r>
                          <a:r>
                            <a:rPr kumimoji="1" lang="en-US" altLang="ja-JP" sz="1700" dirty="0" smtClean="0">
                              <a:ln>
                                <a:solidFill>
                                  <a:sysClr val="windowText" lastClr="000000"/>
                                </a:solidFill>
                              </a:ln>
                              <a:solidFill>
                                <a:srgbClr val="C00000"/>
                              </a:solidFill>
                            </a:rPr>
                            <a:t>0.05</a:t>
                          </a:r>
                          <a:endParaRPr kumimoji="1" lang="ja-JP" altLang="en-US" sz="1700" b="1" dirty="0">
                            <a:ln>
                              <a:solidFill>
                                <a:sysClr val="windowText" lastClr="000000"/>
                              </a:solidFill>
                            </a:ln>
                            <a:solidFill>
                              <a:srgbClr val="C00000"/>
                            </a:solidFill>
                          </a:endParaRPr>
                        </a:p>
                      </a:txBody>
                      <a:tcPr marL="68580" marR="68580" marT="34290" marB="34290"/>
                    </a:tc>
                  </a:tr>
                  <a:tr h="525780">
                    <a:tc>
                      <a:txBody>
                        <a:bodyPr/>
                        <a:lstStyle/>
                        <a:p>
                          <a:r>
                            <a:rPr kumimoji="1" lang="en-US" altLang="ja-JP" sz="1500" dirty="0" err="1" smtClean="0"/>
                            <a:t>E.Hiyama</a:t>
                          </a:r>
                          <a:r>
                            <a:rPr kumimoji="1" lang="en-US" altLang="ja-JP" sz="1500" dirty="0" smtClean="0"/>
                            <a:t> et</a:t>
                          </a:r>
                          <a:r>
                            <a:rPr kumimoji="1" lang="en-US" altLang="ja-JP" sz="1500" baseline="0" dirty="0" smtClean="0"/>
                            <a:t> al., </a:t>
                          </a:r>
                          <a:endParaRPr kumimoji="1" lang="en-US" altLang="ja-JP" sz="1500" dirty="0" smtClean="0"/>
                        </a:p>
                        <a:p>
                          <a:r>
                            <a:rPr kumimoji="1" lang="en-US" altLang="ja-JP" sz="1500" dirty="0" smtClean="0"/>
                            <a:t>PRC 80,</a:t>
                          </a:r>
                          <a:r>
                            <a:rPr kumimoji="1" lang="en-US" altLang="ja-JP" sz="1500" baseline="0" dirty="0" smtClean="0"/>
                            <a:t> 054321 (2009)</a:t>
                          </a:r>
                          <a:endParaRPr kumimoji="1" lang="ja-JP" altLang="en-US" sz="15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1700" dirty="0" smtClean="0"/>
                            <a:t>1.70 (mean value)</a:t>
                          </a:r>
                          <a:endParaRPr kumimoji="1" lang="ja-JP" altLang="en-US" sz="1700" dirty="0"/>
                        </a:p>
                      </a:txBody>
                      <a:tcPr marL="68580" marR="68580" marT="34290" marB="34290"/>
                    </a:tc>
                  </a:tr>
                  <a:tr h="525780">
                    <a:tc>
                      <a:txBody>
                        <a:bodyPr/>
                        <a:lstStyle/>
                        <a:p>
                          <a:r>
                            <a:rPr kumimoji="1" lang="en-US" altLang="ja-JP" sz="1500" dirty="0" err="1" smtClean="0"/>
                            <a:t>M.Sotona</a:t>
                          </a:r>
                          <a:r>
                            <a:rPr kumimoji="1" lang="en-US" altLang="ja-JP" sz="1500" baseline="0" dirty="0" smtClean="0"/>
                            <a:t> et al.,</a:t>
                          </a:r>
                        </a:p>
                        <a:p>
                          <a:r>
                            <a:rPr kumimoji="1" lang="en-US" altLang="ja-JP" sz="1500" baseline="0" dirty="0" smtClean="0"/>
                            <a:t>PTP 117 (1994)</a:t>
                          </a:r>
                          <a:endParaRPr kumimoji="1" lang="ja-JP" altLang="en-US" sz="15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1700" dirty="0" smtClean="0"/>
                            <a:t>1.79 (mean value)</a:t>
                          </a:r>
                          <a:endParaRPr kumimoji="1" lang="ja-JP" altLang="en-US" sz="1700" dirty="0"/>
                        </a:p>
                      </a:txBody>
                      <a:tcPr marL="68580" marR="68580" marT="34290" marB="34290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71" name="表 7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97313423"/>
                  </p:ext>
                </p:extLst>
              </p:nvPr>
            </p:nvGraphicFramePr>
            <p:xfrm>
              <a:off x="251520" y="1988840"/>
              <a:ext cx="5011585" cy="1741170"/>
            </p:xfrm>
            <a:graphic>
              <a:graphicData uri="http://schemas.openxmlformats.org/drawingml/2006/table">
                <a:tbl>
                  <a:tblPr firstRow="1" bandRow="1">
                    <a:tableStyleId>{B301B821-A1FF-4177-AEE7-76D212191A09}</a:tableStyleId>
                  </a:tblPr>
                  <a:tblGrid>
                    <a:gridCol w="2500166"/>
                    <a:gridCol w="2511419"/>
                  </a:tblGrid>
                  <a:tr h="331470">
                    <a:tc>
                      <a:txBody>
                        <a:bodyPr/>
                        <a:lstStyle/>
                        <a:p>
                          <a:endParaRPr kumimoji="1" lang="ja-JP" altLang="en-US" sz="10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1700" dirty="0" smtClean="0"/>
                            <a:t>E</a:t>
                          </a:r>
                          <a:r>
                            <a:rPr kumimoji="1" lang="en-US" altLang="ja-JP" sz="1700" baseline="-25000" dirty="0" smtClean="0"/>
                            <a:t>Λ</a:t>
                          </a:r>
                          <a:r>
                            <a:rPr kumimoji="1" lang="en-US" altLang="ja-JP" sz="1700" baseline="0" dirty="0" smtClean="0"/>
                            <a:t> (3/2</a:t>
                          </a:r>
                          <a:r>
                            <a:rPr kumimoji="1" lang="en-US" altLang="ja-JP" sz="1700" baseline="30000" dirty="0" smtClean="0"/>
                            <a:t>+</a:t>
                          </a:r>
                          <a:r>
                            <a:rPr kumimoji="1" lang="en-US" altLang="ja-JP" sz="1700" baseline="0" dirty="0" smtClean="0"/>
                            <a:t>,5/2</a:t>
                          </a:r>
                          <a:r>
                            <a:rPr kumimoji="1" lang="en-US" altLang="ja-JP" sz="1700" baseline="30000" dirty="0" smtClean="0"/>
                            <a:t>+</a:t>
                          </a:r>
                          <a:r>
                            <a:rPr kumimoji="1" lang="en-US" altLang="ja-JP" sz="1700" baseline="0" dirty="0" smtClean="0"/>
                            <a:t>) [MeV]</a:t>
                          </a:r>
                          <a:endParaRPr kumimoji="1" lang="ja-JP" altLang="en-US" sz="1700" dirty="0"/>
                        </a:p>
                      </a:txBody>
                      <a:tcPr marL="68580" marR="68580" marT="34290" marB="34290"/>
                    </a:tc>
                  </a:tr>
                  <a:tr h="358140">
                    <a:tc>
                      <a:txBody>
                        <a:bodyPr/>
                        <a:lstStyle/>
                        <a:p>
                          <a:r>
                            <a:rPr kumimoji="1" lang="en-US" altLang="ja-JP" sz="1900" dirty="0" err="1" smtClean="0">
                              <a:ln>
                                <a:solidFill>
                                  <a:sysClr val="windowText" lastClr="000000"/>
                                </a:solidFill>
                              </a:ln>
                              <a:solidFill>
                                <a:srgbClr val="C00000"/>
                              </a:solidFill>
                            </a:rPr>
                            <a:t>JLab</a:t>
                          </a:r>
                          <a:r>
                            <a:rPr kumimoji="1" lang="en-US" altLang="ja-JP" sz="1900" baseline="0" dirty="0" smtClean="0">
                              <a:ln>
                                <a:solidFill>
                                  <a:sysClr val="windowText" lastClr="000000"/>
                                </a:solidFill>
                              </a:ln>
                              <a:solidFill>
                                <a:srgbClr val="C00000"/>
                              </a:solidFill>
                            </a:rPr>
                            <a:t> E05-115</a:t>
                          </a:r>
                          <a:endParaRPr kumimoji="1" lang="ja-JP" altLang="en-US" sz="1900" b="1" dirty="0">
                            <a:ln>
                              <a:solidFill>
                                <a:sysClr val="windowText" lastClr="000000"/>
                              </a:solidFill>
                            </a:ln>
                            <a:solidFill>
                              <a:srgbClr val="C00000"/>
                            </a:solidFill>
                          </a:endParaRP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68580" marR="68580" marT="34290" marB="34290">
                        <a:blipFill rotWithShape="0">
                          <a:blip r:embed="rId6"/>
                          <a:stretch>
                            <a:fillRect l="-100000" t="-100000" r="-485" b="-315254"/>
                          </a:stretch>
                        </a:blipFill>
                      </a:tcPr>
                    </a:tc>
                  </a:tr>
                  <a:tr h="525780">
                    <a:tc>
                      <a:txBody>
                        <a:bodyPr/>
                        <a:lstStyle/>
                        <a:p>
                          <a:r>
                            <a:rPr kumimoji="1" lang="en-US" altLang="ja-JP" sz="1500" dirty="0" err="1" smtClean="0"/>
                            <a:t>E.Hiyama</a:t>
                          </a:r>
                          <a:r>
                            <a:rPr kumimoji="1" lang="en-US" altLang="ja-JP" sz="1500" dirty="0" smtClean="0"/>
                            <a:t> et</a:t>
                          </a:r>
                          <a:r>
                            <a:rPr kumimoji="1" lang="en-US" altLang="ja-JP" sz="1500" baseline="0" dirty="0" smtClean="0"/>
                            <a:t> al., </a:t>
                          </a:r>
                          <a:endParaRPr kumimoji="1" lang="en-US" altLang="ja-JP" sz="1500" dirty="0" smtClean="0"/>
                        </a:p>
                        <a:p>
                          <a:r>
                            <a:rPr kumimoji="1" lang="en-US" altLang="ja-JP" sz="1500" dirty="0" smtClean="0"/>
                            <a:t>PRC 80,</a:t>
                          </a:r>
                          <a:r>
                            <a:rPr kumimoji="1" lang="en-US" altLang="ja-JP" sz="1500" baseline="0" dirty="0" smtClean="0"/>
                            <a:t> 054321 (2009)</a:t>
                          </a:r>
                          <a:endParaRPr kumimoji="1" lang="ja-JP" altLang="en-US" sz="15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1700" dirty="0" smtClean="0"/>
                            <a:t>1.70 (mean value)</a:t>
                          </a:r>
                          <a:endParaRPr kumimoji="1" lang="ja-JP" altLang="en-US" sz="1700" dirty="0"/>
                        </a:p>
                      </a:txBody>
                      <a:tcPr marL="68580" marR="68580" marT="34290" marB="34290"/>
                    </a:tc>
                  </a:tr>
                  <a:tr h="525780">
                    <a:tc>
                      <a:txBody>
                        <a:bodyPr/>
                        <a:lstStyle/>
                        <a:p>
                          <a:r>
                            <a:rPr kumimoji="1" lang="en-US" altLang="ja-JP" sz="1500" dirty="0" err="1" smtClean="0"/>
                            <a:t>M.Sotona</a:t>
                          </a:r>
                          <a:r>
                            <a:rPr kumimoji="1" lang="en-US" altLang="ja-JP" sz="1500" baseline="0" dirty="0" smtClean="0"/>
                            <a:t> et al.,</a:t>
                          </a:r>
                        </a:p>
                        <a:p>
                          <a:r>
                            <a:rPr kumimoji="1" lang="en-US" altLang="ja-JP" sz="1500" baseline="0" dirty="0" smtClean="0"/>
                            <a:t>PTP 117 (1994)</a:t>
                          </a:r>
                          <a:endParaRPr kumimoji="1" lang="ja-JP" altLang="en-US" sz="15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1700" dirty="0" smtClean="0"/>
                            <a:t>1.79 </a:t>
                          </a:r>
                          <a:r>
                            <a:rPr kumimoji="1" lang="en-US" altLang="ja-JP" sz="1700" dirty="0" smtClean="0"/>
                            <a:t>(mean value)</a:t>
                          </a:r>
                          <a:endParaRPr kumimoji="1" lang="ja-JP" altLang="en-US" sz="1700" dirty="0"/>
                        </a:p>
                      </a:txBody>
                      <a:tcPr marL="68580" marR="68580" marT="34290" marB="34290"/>
                    </a:tc>
                  </a:tr>
                </a:tbl>
              </a:graphicData>
            </a:graphic>
          </p:graphicFrame>
        </mc:Fallback>
      </mc:AlternateContent>
      <p:sp>
        <p:nvSpPr>
          <p:cNvPr id="24" name="テキスト ボックス 23"/>
          <p:cNvSpPr txBox="1"/>
          <p:nvPr/>
        </p:nvSpPr>
        <p:spPr>
          <a:xfrm>
            <a:off x="2100969" y="5616242"/>
            <a:ext cx="1900970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500" i="1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</a:rPr>
              <a:t>Present work</a:t>
            </a:r>
            <a:endParaRPr kumimoji="1" lang="ja-JP" altLang="en-US" sz="2500" i="1" dirty="0">
              <a:ln>
                <a:solidFill>
                  <a:sysClr val="windowText" lastClr="000000"/>
                </a:solidFill>
              </a:ln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80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77970" y="202587"/>
            <a:ext cx="8283856" cy="1551706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 smtClean="0"/>
              <a:t>Comparison with theoretical prediction</a:t>
            </a:r>
            <a:br>
              <a:rPr kumimoji="1" lang="en-US" altLang="ja-JP" dirty="0" smtClean="0"/>
            </a:br>
            <a:r>
              <a:rPr lang="en-US" altLang="ja-JP" dirty="0" smtClean="0"/>
              <a:t>of the differential cross section (</a:t>
            </a:r>
            <a:r>
              <a:rPr lang="en-US" altLang="ja-JP" baseline="30000" dirty="0" smtClean="0"/>
              <a:t>7</a:t>
            </a:r>
            <a:r>
              <a:rPr lang="en-US" altLang="ja-JP" baseline="-25000" dirty="0" smtClean="0"/>
              <a:t>Λ</a:t>
            </a:r>
            <a:r>
              <a:rPr lang="en-US" altLang="ja-JP" dirty="0" smtClean="0"/>
              <a:t>He)</a:t>
            </a:r>
            <a:endParaRPr kumimoji="1" lang="ja-JP" altLang="en-US" dirty="0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916832"/>
            <a:ext cx="6092994" cy="4351338"/>
          </a:xfrm>
        </p:spPr>
      </p:pic>
      <p:sp>
        <p:nvSpPr>
          <p:cNvPr id="5" name="テキスト ボックス 4"/>
          <p:cNvSpPr txBox="1"/>
          <p:nvPr/>
        </p:nvSpPr>
        <p:spPr>
          <a:xfrm>
            <a:off x="6531992" y="3068960"/>
            <a:ext cx="2282997" cy="86177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kumimoji="1" lang="en-US" altLang="ja-JP" sz="2500" i="1" dirty="0" smtClean="0"/>
              <a:t>1/2</a:t>
            </a:r>
            <a:r>
              <a:rPr kumimoji="1" lang="en-US" altLang="ja-JP" sz="2500" i="1" baseline="30000" dirty="0" smtClean="0"/>
              <a:t>+</a:t>
            </a:r>
            <a:r>
              <a:rPr kumimoji="1" lang="en-US" altLang="ja-JP" sz="2500" i="1" dirty="0" smtClean="0"/>
              <a:t>:(3/2</a:t>
            </a:r>
            <a:r>
              <a:rPr kumimoji="1" lang="en-US" altLang="ja-JP" sz="2500" i="1" baseline="30000" dirty="0" smtClean="0"/>
              <a:t>+</a:t>
            </a:r>
            <a:r>
              <a:rPr kumimoji="1" lang="en-US" altLang="ja-JP" sz="2500" i="1" dirty="0" smtClean="0"/>
              <a:t>,5/2</a:t>
            </a:r>
            <a:r>
              <a:rPr kumimoji="1" lang="en-US" altLang="ja-JP" sz="2500" i="1" baseline="30000" dirty="0" smtClean="0"/>
              <a:t>+</a:t>
            </a:r>
            <a:r>
              <a:rPr lang="en-US" altLang="ja-JP" sz="2500" i="1" dirty="0" smtClean="0"/>
              <a:t>) </a:t>
            </a:r>
            <a:endParaRPr kumimoji="1" lang="en-US" altLang="ja-JP" sz="2500" i="1" baseline="30000" dirty="0" smtClean="0"/>
          </a:p>
          <a:p>
            <a:pPr algn="ctr"/>
            <a:r>
              <a:rPr kumimoji="1" lang="en-US" altLang="ja-JP" sz="2500" dirty="0" smtClean="0"/>
              <a:t>= 0.63 </a:t>
            </a:r>
            <a:endParaRPr kumimoji="1" lang="ja-JP" altLang="en-US" sz="25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301608" y="2638073"/>
            <a:ext cx="274376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200" b="1" i="1" dirty="0" smtClean="0">
                <a:solidFill>
                  <a:srgbClr val="002060"/>
                </a:solidFill>
              </a:rPr>
              <a:t>Theoretical Prediction</a:t>
            </a:r>
            <a:endParaRPr kumimoji="1" lang="ja-JP" altLang="en-US" sz="2200" b="1" i="1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/>
              <p:cNvSpPr txBox="1"/>
              <p:nvPr/>
            </p:nvSpPr>
            <p:spPr>
              <a:xfrm>
                <a:off x="6596746" y="4655458"/>
                <a:ext cx="2165080" cy="861774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ja-JP" sz="2500" i="1" dirty="0" smtClean="0"/>
                  <a:t>#1 : #2</a:t>
                </a:r>
                <a:endParaRPr kumimoji="1" lang="en-US" altLang="ja-JP" sz="2500" i="1" dirty="0" smtClean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500" b="0" i="1" smtClean="0">
                          <a:latin typeface="Cambria Math" panose="02040503050406030204" pitchFamily="18" charset="0"/>
                        </a:rPr>
                        <m:t>=0.61</m:t>
                      </m:r>
                      <m:r>
                        <a:rPr kumimoji="1" lang="en-US" altLang="ja-JP" sz="2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±0.08</m:t>
                      </m:r>
                    </m:oMath>
                  </m:oMathPara>
                </a14:m>
                <a:endParaRPr kumimoji="1" lang="ja-JP" altLang="en-US" sz="2500" dirty="0"/>
              </a:p>
            </p:txBody>
          </p:sp>
        </mc:Choice>
        <mc:Fallback xmlns="">
          <p:sp>
            <p:nvSpPr>
              <p:cNvPr id="7" name="テキスト ボックス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6746" y="4655458"/>
                <a:ext cx="2165080" cy="861774"/>
              </a:xfrm>
              <a:prstGeom prst="rect">
                <a:avLst/>
              </a:prstGeom>
              <a:blipFill rotWithShape="0">
                <a:blip r:embed="rId3"/>
                <a:stretch>
                  <a:fillRect t="-4895" b="-69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テキスト ボックス 7"/>
          <p:cNvSpPr txBox="1"/>
          <p:nvPr/>
        </p:nvSpPr>
        <p:spPr>
          <a:xfrm>
            <a:off x="6395350" y="4255813"/>
            <a:ext cx="169629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200" b="1" i="1" dirty="0" err="1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JLab</a:t>
            </a:r>
            <a:r>
              <a:rPr lang="en-US" altLang="ja-JP" sz="2200" b="1" i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 E05-115</a:t>
            </a:r>
            <a:endParaRPr kumimoji="1" lang="ja-JP" altLang="en-US" sz="2200" b="1" i="1" dirty="0">
              <a:ln>
                <a:solidFill>
                  <a:schemeClr val="tx1"/>
                </a:solidFill>
              </a:ln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2467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8650" y="188640"/>
            <a:ext cx="8416722" cy="1551706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 smtClean="0"/>
              <a:t>Comparison with theoretical prediction</a:t>
            </a:r>
            <a:br>
              <a:rPr kumimoji="1" lang="en-US" altLang="ja-JP" dirty="0" smtClean="0"/>
            </a:br>
            <a:r>
              <a:rPr lang="en-US" altLang="ja-JP" dirty="0" smtClean="0"/>
              <a:t>of the differential cross section (</a:t>
            </a:r>
            <a:r>
              <a:rPr lang="en-US" altLang="ja-JP" baseline="30000" dirty="0" smtClean="0"/>
              <a:t>7</a:t>
            </a:r>
            <a:r>
              <a:rPr lang="en-US" altLang="ja-JP" baseline="-25000" dirty="0" smtClean="0"/>
              <a:t>Λ</a:t>
            </a:r>
            <a:r>
              <a:rPr lang="en-US" altLang="ja-JP" dirty="0" smtClean="0"/>
              <a:t>He)</a:t>
            </a:r>
            <a:endParaRPr kumimoji="1" lang="ja-JP" altLang="en-US" dirty="0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916832"/>
            <a:ext cx="6092994" cy="4351338"/>
          </a:xfrm>
        </p:spPr>
      </p:pic>
      <p:sp>
        <p:nvSpPr>
          <p:cNvPr id="5" name="テキスト ボックス 4"/>
          <p:cNvSpPr txBox="1"/>
          <p:nvPr/>
        </p:nvSpPr>
        <p:spPr>
          <a:xfrm>
            <a:off x="6531992" y="3068960"/>
            <a:ext cx="2282997" cy="86177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kumimoji="1" lang="en-US" altLang="ja-JP" sz="2500" i="1" dirty="0" smtClean="0"/>
              <a:t>1/2</a:t>
            </a:r>
            <a:r>
              <a:rPr kumimoji="1" lang="en-US" altLang="ja-JP" sz="2500" i="1" baseline="30000" dirty="0" smtClean="0"/>
              <a:t>+</a:t>
            </a:r>
            <a:r>
              <a:rPr kumimoji="1" lang="en-US" altLang="ja-JP" sz="2500" i="1" dirty="0" smtClean="0"/>
              <a:t>:(3/2</a:t>
            </a:r>
            <a:r>
              <a:rPr kumimoji="1" lang="en-US" altLang="ja-JP" sz="2500" i="1" baseline="30000" dirty="0" smtClean="0"/>
              <a:t>+</a:t>
            </a:r>
            <a:r>
              <a:rPr kumimoji="1" lang="en-US" altLang="ja-JP" sz="2500" i="1" dirty="0" smtClean="0"/>
              <a:t>,5/2</a:t>
            </a:r>
            <a:r>
              <a:rPr kumimoji="1" lang="en-US" altLang="ja-JP" sz="2500" i="1" baseline="30000" dirty="0" smtClean="0"/>
              <a:t>+</a:t>
            </a:r>
            <a:r>
              <a:rPr lang="en-US" altLang="ja-JP" sz="2500" i="1" dirty="0" smtClean="0"/>
              <a:t>) </a:t>
            </a:r>
            <a:endParaRPr kumimoji="1" lang="en-US" altLang="ja-JP" sz="2500" i="1" baseline="30000" dirty="0" smtClean="0"/>
          </a:p>
          <a:p>
            <a:pPr algn="ctr"/>
            <a:r>
              <a:rPr kumimoji="1" lang="en-US" altLang="ja-JP" sz="2500" dirty="0" smtClean="0"/>
              <a:t>= 0.63 </a:t>
            </a:r>
            <a:endParaRPr kumimoji="1" lang="ja-JP" altLang="en-US" sz="25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301608" y="2638073"/>
            <a:ext cx="274376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200" b="1" i="1" dirty="0" smtClean="0">
                <a:solidFill>
                  <a:srgbClr val="002060"/>
                </a:solidFill>
              </a:rPr>
              <a:t>Theoretical Prediction</a:t>
            </a:r>
            <a:endParaRPr kumimoji="1" lang="ja-JP" altLang="en-US" sz="2200" b="1" i="1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/>
              <p:cNvSpPr txBox="1"/>
              <p:nvPr/>
            </p:nvSpPr>
            <p:spPr>
              <a:xfrm>
                <a:off x="6596746" y="4655458"/>
                <a:ext cx="2165080" cy="861774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ja-JP" sz="2500" i="1" dirty="0" smtClean="0"/>
                  <a:t>#1 : #2</a:t>
                </a:r>
                <a:endParaRPr kumimoji="1" lang="en-US" altLang="ja-JP" sz="2500" i="1" dirty="0" smtClean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500" b="0" i="1" smtClean="0">
                          <a:latin typeface="Cambria Math" panose="02040503050406030204" pitchFamily="18" charset="0"/>
                        </a:rPr>
                        <m:t>=0.61</m:t>
                      </m:r>
                      <m:r>
                        <a:rPr kumimoji="1" lang="en-US" altLang="ja-JP" sz="2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±0.08</m:t>
                      </m:r>
                    </m:oMath>
                  </m:oMathPara>
                </a14:m>
                <a:endParaRPr kumimoji="1" lang="ja-JP" altLang="en-US" sz="2500" dirty="0"/>
              </a:p>
            </p:txBody>
          </p:sp>
        </mc:Choice>
        <mc:Fallback xmlns="">
          <p:sp>
            <p:nvSpPr>
              <p:cNvPr id="7" name="テキスト ボックス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6746" y="4655458"/>
                <a:ext cx="2165080" cy="861774"/>
              </a:xfrm>
              <a:prstGeom prst="rect">
                <a:avLst/>
              </a:prstGeom>
              <a:blipFill rotWithShape="0">
                <a:blip r:embed="rId3"/>
                <a:stretch>
                  <a:fillRect t="-4895" b="-69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テキスト ボックス 7"/>
          <p:cNvSpPr txBox="1"/>
          <p:nvPr/>
        </p:nvSpPr>
        <p:spPr>
          <a:xfrm>
            <a:off x="6395350" y="4255813"/>
            <a:ext cx="169629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200" b="1" i="1" dirty="0" err="1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JLab</a:t>
            </a:r>
            <a:r>
              <a:rPr lang="en-US" altLang="ja-JP" sz="2200" b="1" i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 E05-115</a:t>
            </a:r>
            <a:endParaRPr kumimoji="1" lang="ja-JP" altLang="en-US" sz="2200" b="1" i="1" dirty="0">
              <a:ln>
                <a:solidFill>
                  <a:schemeClr val="tx1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0" y="-131330"/>
            <a:ext cx="9144000" cy="7019461"/>
          </a:xfrm>
          <a:prstGeom prst="rect">
            <a:avLst/>
          </a:prstGeom>
          <a:solidFill>
            <a:schemeClr val="bg1">
              <a:alpha val="6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114525" y="2915195"/>
            <a:ext cx="6361165" cy="170816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ja-JP" sz="3500" b="1" i="1" u="sng" baseline="30000" dirty="0" smtClean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</a:rPr>
              <a:t>7</a:t>
            </a:r>
            <a:r>
              <a:rPr lang="en-US" altLang="ja-JP" sz="3500" b="1" i="1" u="sng" baseline="-25000" dirty="0" smtClean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</a:rPr>
              <a:t>Λ</a:t>
            </a:r>
            <a:r>
              <a:rPr lang="en-US" altLang="ja-JP" sz="3500" b="1" i="1" u="sng" dirty="0" smtClean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</a:rPr>
              <a:t>He (3/2</a:t>
            </a:r>
            <a:r>
              <a:rPr lang="en-US" altLang="ja-JP" sz="3500" b="1" i="1" u="sng" baseline="30000" dirty="0" smtClean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</a:rPr>
              <a:t>+</a:t>
            </a:r>
            <a:r>
              <a:rPr lang="en-US" altLang="ja-JP" sz="3500" b="1" i="1" u="sng" dirty="0" smtClean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</a:rPr>
              <a:t>, 5/2</a:t>
            </a:r>
            <a:r>
              <a:rPr lang="en-US" altLang="ja-JP" sz="3500" b="1" i="1" u="sng" baseline="30000" dirty="0" smtClean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</a:rPr>
              <a:t>+</a:t>
            </a:r>
            <a:r>
              <a:rPr lang="en-US" altLang="ja-JP" sz="3500" b="1" i="1" u="sng" dirty="0" smtClean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</a:rPr>
              <a:t>)</a:t>
            </a:r>
          </a:p>
          <a:p>
            <a:r>
              <a:rPr lang="en-US" altLang="ja-JP" sz="3500" b="1" i="1" dirty="0" smtClean="0">
                <a:solidFill>
                  <a:schemeClr val="tx1"/>
                </a:solidFill>
              </a:rPr>
              <a:t>Confirmed the glue-like role of Λ</a:t>
            </a:r>
          </a:p>
          <a:p>
            <a:r>
              <a:rPr lang="en-US" altLang="ja-JP" sz="3500" b="1" i="1" dirty="0">
                <a:solidFill>
                  <a:schemeClr val="tx1"/>
                </a:solidFill>
              </a:rPr>
              <a:t> </a:t>
            </a:r>
            <a:r>
              <a:rPr lang="en-US" altLang="ja-JP" sz="3500" b="1" i="1" dirty="0" smtClean="0">
                <a:solidFill>
                  <a:schemeClr val="tx1"/>
                </a:solidFill>
              </a:rPr>
              <a:t>         [Unbound </a:t>
            </a:r>
            <a:r>
              <a:rPr lang="en-US" altLang="ja-JP" sz="3500" b="1" i="1" dirty="0" smtClean="0">
                <a:solidFill>
                  <a:schemeClr val="tx1"/>
                </a:solidFill>
                <a:sym typeface="Wingdings" panose="05000000000000000000" pitchFamily="2" charset="2"/>
              </a:rPr>
              <a:t> bound</a:t>
            </a:r>
            <a:r>
              <a:rPr lang="en-US" altLang="ja-JP" sz="3500" b="1" i="1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altLang="ja-JP" sz="3500" b="1" i="1" dirty="0" smtClean="0">
                <a:solidFill>
                  <a:schemeClr val="tx1"/>
                </a:solidFill>
                <a:sym typeface="Wingdings" panose="05000000000000000000" pitchFamily="2" charset="2"/>
              </a:rPr>
              <a:t>]</a:t>
            </a:r>
            <a:endParaRPr lang="en-US" altLang="ja-JP" sz="3500" b="1" i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5751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546971" y="0"/>
            <a:ext cx="2215158" cy="648072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 smtClean="0"/>
              <a:t>Summary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65100" y="967905"/>
            <a:ext cx="8978900" cy="6093296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kumimoji="1" lang="en-US" altLang="ja-JP" sz="2900" dirty="0" err="1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</a:rPr>
              <a:t>JLab</a:t>
            </a:r>
            <a:r>
              <a:rPr kumimoji="1" lang="en-US" altLang="ja-JP" sz="2900" dirty="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</a:rPr>
              <a:t> E05-115 experiment with the (</a:t>
            </a:r>
            <a:r>
              <a:rPr kumimoji="1" lang="en-US" altLang="ja-JP" sz="2900" dirty="0" err="1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</a:rPr>
              <a:t>e,e’K</a:t>
            </a:r>
            <a:r>
              <a:rPr kumimoji="1" lang="en-US" altLang="ja-JP" sz="2900" baseline="30000" dirty="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</a:rPr>
              <a:t>+</a:t>
            </a:r>
            <a:r>
              <a:rPr kumimoji="1" lang="en-US" altLang="ja-JP" sz="2900" dirty="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</a:rPr>
              <a:t>) reaction in 2009</a:t>
            </a:r>
          </a:p>
          <a:p>
            <a:pPr marL="0" indent="0">
              <a:buNone/>
            </a:pPr>
            <a:r>
              <a:rPr lang="en-US" altLang="ja-JP" sz="2900" dirty="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</a:rPr>
              <a:t>[HES (w/ tilt method) + HKS + SPL]</a:t>
            </a:r>
          </a:p>
          <a:p>
            <a:pPr marL="0" indent="0">
              <a:buNone/>
            </a:pPr>
            <a:endParaRPr kumimoji="1" lang="en-US" altLang="ja-JP" sz="2500" dirty="0" smtClean="0">
              <a:ln>
                <a:solidFill>
                  <a:schemeClr val="tx1"/>
                </a:solidFill>
              </a:ln>
              <a:solidFill>
                <a:srgbClr val="0070C0"/>
              </a:solidFill>
            </a:endParaRPr>
          </a:p>
          <a:p>
            <a:pPr marL="342900" lvl="1" indent="0">
              <a:buNone/>
            </a:pPr>
            <a:r>
              <a:rPr lang="en-US" altLang="ja-JP" sz="2500" i="1" u="sng" dirty="0" smtClean="0"/>
              <a:t>Spectroscopies with 0.11 </a:t>
            </a:r>
            <a:r>
              <a:rPr lang="en-US" altLang="ja-JP" sz="2500" i="1" u="sng" dirty="0"/>
              <a:t>M</a:t>
            </a:r>
            <a:r>
              <a:rPr lang="en-US" altLang="ja-JP" sz="2500" i="1" u="sng" dirty="0" smtClean="0"/>
              <a:t>eV systematic errors </a:t>
            </a:r>
          </a:p>
          <a:p>
            <a:pPr marL="342900" lvl="1" indent="0">
              <a:buNone/>
            </a:pPr>
            <a:endParaRPr lang="en-US" altLang="ja-JP" sz="2500" i="1" u="sng" dirty="0" smtClean="0"/>
          </a:p>
          <a:p>
            <a:pPr lvl="2"/>
            <a:r>
              <a:rPr lang="en-US" altLang="ja-JP" sz="2500" baseline="30000" dirty="0" smtClean="0"/>
              <a:t>12</a:t>
            </a:r>
            <a:r>
              <a:rPr lang="en-US" altLang="ja-JP" sz="2500" dirty="0" smtClean="0"/>
              <a:t>C(e,e’K</a:t>
            </a:r>
            <a:r>
              <a:rPr lang="en-US" altLang="ja-JP" sz="2500" baseline="30000" dirty="0" smtClean="0"/>
              <a:t>+</a:t>
            </a:r>
            <a:r>
              <a:rPr lang="en-US" altLang="ja-JP" sz="2500" dirty="0" smtClean="0"/>
              <a:t>)</a:t>
            </a:r>
            <a:r>
              <a:rPr lang="en-US" altLang="ja-JP" sz="2500" baseline="30000" dirty="0" smtClean="0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</a:rPr>
              <a:t>12</a:t>
            </a:r>
            <a:r>
              <a:rPr lang="en-US" altLang="ja-JP" sz="2500" baseline="-25000" dirty="0" smtClean="0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</a:rPr>
              <a:t>Λ</a:t>
            </a:r>
            <a:r>
              <a:rPr lang="en-US" altLang="ja-JP" sz="2500" dirty="0" smtClean="0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</a:rPr>
              <a:t>B</a:t>
            </a:r>
            <a:r>
              <a:rPr lang="en-US" altLang="ja-JP" sz="2500" dirty="0" smtClean="0"/>
              <a:t> with FWHM=0.5 MeV</a:t>
            </a:r>
          </a:p>
          <a:p>
            <a:pPr lvl="3"/>
            <a:r>
              <a:rPr lang="en-US" altLang="ja-JP" sz="2350" dirty="0" smtClean="0"/>
              <a:t>Consistent with the previous experiments</a:t>
            </a:r>
          </a:p>
          <a:p>
            <a:pPr lvl="3">
              <a:buFont typeface="Wingdings" panose="05000000000000000000" pitchFamily="2" charset="2"/>
              <a:buChar char="à"/>
            </a:pPr>
            <a:r>
              <a:rPr lang="en-US" altLang="ja-JP" sz="2350" dirty="0" smtClean="0">
                <a:sym typeface="Wingdings" panose="05000000000000000000" pitchFamily="2" charset="2"/>
              </a:rPr>
              <a:t>SPL(new)+HES(new) +HKS worked well</a:t>
            </a:r>
          </a:p>
          <a:p>
            <a:pPr marL="1028700" lvl="3" indent="0">
              <a:buNone/>
            </a:pPr>
            <a:endParaRPr lang="en-US" altLang="ja-JP" sz="2350" dirty="0" smtClean="0"/>
          </a:p>
          <a:p>
            <a:pPr lvl="2"/>
            <a:r>
              <a:rPr lang="en-US" altLang="ja-JP" sz="2500" baseline="30000" dirty="0" smtClean="0"/>
              <a:t>7</a:t>
            </a:r>
            <a:r>
              <a:rPr lang="en-US" altLang="ja-JP" sz="2500" dirty="0" smtClean="0"/>
              <a:t>Li(</a:t>
            </a:r>
            <a:r>
              <a:rPr lang="en-US" altLang="ja-JP" sz="2500" dirty="0" err="1" smtClean="0"/>
              <a:t>e,e’K</a:t>
            </a:r>
            <a:r>
              <a:rPr lang="en-US" altLang="ja-JP" sz="2500" baseline="30000" dirty="0" smtClean="0"/>
              <a:t>+</a:t>
            </a:r>
            <a:r>
              <a:rPr lang="en-US" altLang="ja-JP" sz="2500" dirty="0" smtClean="0"/>
              <a:t>)</a:t>
            </a:r>
            <a:r>
              <a:rPr lang="en-US" altLang="ja-JP" sz="2500" baseline="30000" dirty="0" smtClean="0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</a:rPr>
              <a:t>7</a:t>
            </a:r>
            <a:r>
              <a:rPr lang="en-US" altLang="ja-JP" sz="2500" baseline="-25000" dirty="0" smtClean="0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</a:rPr>
              <a:t>Λ</a:t>
            </a:r>
            <a:r>
              <a:rPr lang="en-US" altLang="ja-JP" sz="2500" dirty="0" smtClean="0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</a:rPr>
              <a:t>He</a:t>
            </a:r>
            <a:r>
              <a:rPr lang="en-US" altLang="ja-JP" sz="2500" dirty="0" smtClean="0"/>
              <a:t> </a:t>
            </a:r>
            <a:r>
              <a:rPr lang="en-US" altLang="ja-JP" sz="2500" dirty="0"/>
              <a:t>with </a:t>
            </a:r>
            <a:r>
              <a:rPr lang="en-US" altLang="ja-JP" sz="2500" dirty="0" smtClean="0"/>
              <a:t>FWHM=1.3 MeV</a:t>
            </a:r>
          </a:p>
          <a:p>
            <a:pPr lvl="3"/>
            <a:r>
              <a:rPr lang="en-US" altLang="ja-JP" sz="2350" smtClean="0"/>
              <a:t>Prefer </a:t>
            </a:r>
            <a:r>
              <a:rPr lang="en-US" altLang="ja-JP" sz="2350" dirty="0" smtClean="0"/>
              <a:t>the calculations w/o the ΛN CSB interaction</a:t>
            </a:r>
          </a:p>
          <a:p>
            <a:pPr lvl="3"/>
            <a:r>
              <a:rPr lang="en-US" altLang="ja-JP" sz="2350" dirty="0" smtClean="0"/>
              <a:t>Confirmed 3/2</a:t>
            </a:r>
            <a:r>
              <a:rPr lang="en-US" altLang="ja-JP" sz="2350" baseline="30000" dirty="0" smtClean="0"/>
              <a:t>+</a:t>
            </a:r>
            <a:r>
              <a:rPr lang="en-US" altLang="ja-JP" sz="2350" dirty="0" smtClean="0"/>
              <a:t> and 5/2</a:t>
            </a:r>
            <a:r>
              <a:rPr lang="en-US" altLang="ja-JP" sz="2350" baseline="30000" dirty="0" smtClean="0"/>
              <a:t>+</a:t>
            </a:r>
            <a:r>
              <a:rPr lang="en-US" altLang="ja-JP" sz="2350" dirty="0" smtClean="0"/>
              <a:t> states (unbound </a:t>
            </a:r>
            <a:r>
              <a:rPr lang="en-US" altLang="ja-JP" sz="2350" dirty="0" smtClean="0">
                <a:sym typeface="Wingdings" panose="05000000000000000000" pitchFamily="2" charset="2"/>
              </a:rPr>
              <a:t> bound</a:t>
            </a:r>
            <a:r>
              <a:rPr lang="en-US" altLang="ja-JP" sz="2350" dirty="0" smtClean="0"/>
              <a:t>)</a:t>
            </a:r>
          </a:p>
          <a:p>
            <a:pPr marL="1028700" lvl="3" indent="0">
              <a:buNone/>
            </a:pPr>
            <a:endParaRPr lang="en-US" altLang="ja-JP" sz="2350" dirty="0"/>
          </a:p>
          <a:p>
            <a:pPr lvl="2"/>
            <a:r>
              <a:rPr lang="en-US" altLang="ja-JP" sz="2500" baseline="30000" dirty="0" smtClean="0"/>
              <a:t>10</a:t>
            </a:r>
            <a:r>
              <a:rPr lang="en-US" altLang="ja-JP" sz="2500" dirty="0" smtClean="0"/>
              <a:t>B(</a:t>
            </a:r>
            <a:r>
              <a:rPr lang="en-US" altLang="ja-JP" sz="2500" dirty="0" err="1" smtClean="0"/>
              <a:t>e,e’K</a:t>
            </a:r>
            <a:r>
              <a:rPr lang="en-US" altLang="ja-JP" sz="2500" baseline="30000" dirty="0"/>
              <a:t>+</a:t>
            </a:r>
            <a:r>
              <a:rPr lang="en-US" altLang="ja-JP" sz="2500" dirty="0"/>
              <a:t>)</a:t>
            </a:r>
            <a:r>
              <a:rPr lang="en-US" altLang="ja-JP" sz="2500" baseline="30000" dirty="0" smtClean="0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</a:rPr>
              <a:t>10</a:t>
            </a:r>
            <a:r>
              <a:rPr lang="en-US" altLang="ja-JP" sz="2500" baseline="-25000" dirty="0" smtClean="0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</a:rPr>
              <a:t>Λ</a:t>
            </a:r>
            <a:r>
              <a:rPr lang="en-US" altLang="ja-JP" sz="2500" dirty="0" smtClean="0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</a:rPr>
              <a:t>Be</a:t>
            </a:r>
            <a:r>
              <a:rPr lang="en-US" altLang="ja-JP" sz="2500" dirty="0" smtClean="0"/>
              <a:t> </a:t>
            </a:r>
            <a:r>
              <a:rPr lang="en-US" altLang="ja-JP" sz="2500" dirty="0"/>
              <a:t>with </a:t>
            </a:r>
            <a:r>
              <a:rPr lang="en-US" altLang="ja-JP" sz="2500" dirty="0" smtClean="0"/>
              <a:t>FWHM=0.78 MeV</a:t>
            </a:r>
          </a:p>
          <a:p>
            <a:pPr lvl="3"/>
            <a:r>
              <a:rPr lang="en-US" altLang="ja-JP" sz="2350" dirty="0" smtClean="0"/>
              <a:t>The first spectroscopic measurement</a:t>
            </a:r>
          </a:p>
          <a:p>
            <a:pPr lvl="3"/>
            <a:r>
              <a:rPr lang="en-US" altLang="ja-JP" sz="2350" dirty="0" smtClean="0"/>
              <a:t>ΛN CSB</a:t>
            </a:r>
          </a:p>
          <a:p>
            <a:pPr lvl="3"/>
            <a:r>
              <a:rPr lang="en-US" altLang="ja-JP" sz="2350" dirty="0" smtClean="0"/>
              <a:t>Glue-like role </a:t>
            </a:r>
          </a:p>
          <a:p>
            <a:pPr marL="1028700" lvl="3" indent="0">
              <a:buNone/>
            </a:pPr>
            <a:endParaRPr lang="en-US" altLang="ja-JP" sz="2350" dirty="0"/>
          </a:p>
          <a:p>
            <a:pPr lvl="2"/>
            <a:r>
              <a:rPr lang="en-US" altLang="ja-JP" sz="2500" baseline="30000" dirty="0" smtClean="0"/>
              <a:t>52</a:t>
            </a:r>
            <a:r>
              <a:rPr lang="en-US" altLang="ja-JP" sz="2500" dirty="0" smtClean="0"/>
              <a:t>C(</a:t>
            </a:r>
            <a:r>
              <a:rPr lang="en-US" altLang="ja-JP" sz="2500" dirty="0" err="1" smtClean="0"/>
              <a:t>e,e’K</a:t>
            </a:r>
            <a:r>
              <a:rPr lang="en-US" altLang="ja-JP" sz="2500" baseline="30000" dirty="0" smtClean="0"/>
              <a:t>+</a:t>
            </a:r>
            <a:r>
              <a:rPr lang="en-US" altLang="ja-JP" sz="2500" dirty="0" smtClean="0"/>
              <a:t>)</a:t>
            </a:r>
            <a:r>
              <a:rPr lang="en-US" altLang="ja-JP" sz="2500" baseline="30000" dirty="0" smtClean="0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</a:rPr>
              <a:t>52</a:t>
            </a:r>
            <a:r>
              <a:rPr lang="en-US" altLang="ja-JP" sz="2500" baseline="-25000" dirty="0" smtClean="0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</a:rPr>
              <a:t>Λ</a:t>
            </a:r>
            <a:r>
              <a:rPr lang="en-US" altLang="ja-JP" sz="2500" dirty="0" smtClean="0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</a:rPr>
              <a:t>V</a:t>
            </a:r>
            <a:r>
              <a:rPr lang="en-US" altLang="ja-JP" sz="2500" dirty="0" smtClean="0"/>
              <a:t> </a:t>
            </a:r>
            <a:r>
              <a:rPr lang="en-US" altLang="ja-JP" sz="2500" dirty="0"/>
              <a:t>with </a:t>
            </a:r>
            <a:r>
              <a:rPr lang="en-US" altLang="ja-JP" sz="2500" dirty="0" smtClean="0"/>
              <a:t>FWHM=2.2 MeV</a:t>
            </a:r>
          </a:p>
          <a:p>
            <a:pPr lvl="3"/>
            <a:r>
              <a:rPr lang="en-US" altLang="ja-JP" sz="2350" dirty="0" smtClean="0"/>
              <a:t>The first measurement with the (e,e’K</a:t>
            </a:r>
            <a:r>
              <a:rPr lang="en-US" altLang="ja-JP" sz="2350" baseline="30000" dirty="0" smtClean="0"/>
              <a:t>+</a:t>
            </a:r>
            <a:r>
              <a:rPr lang="en-US" altLang="ja-JP" sz="2350" dirty="0" smtClean="0"/>
              <a:t>) in the medium-heavy mass region</a:t>
            </a:r>
          </a:p>
          <a:p>
            <a:pPr lvl="3"/>
            <a:r>
              <a:rPr lang="en-US" altLang="ja-JP" sz="2350" dirty="0" smtClean="0"/>
              <a:t>Reported </a:t>
            </a:r>
            <a:r>
              <a:rPr lang="en-US" altLang="ja-JP" sz="2350" baseline="30000" dirty="0" smtClean="0"/>
              <a:t>12</a:t>
            </a:r>
            <a:r>
              <a:rPr lang="en-US" altLang="ja-JP" sz="2350" baseline="-25000" dirty="0" smtClean="0"/>
              <a:t>Λ</a:t>
            </a:r>
            <a:r>
              <a:rPr lang="en-US" altLang="ja-JP" sz="2350" dirty="0" smtClean="0"/>
              <a:t>C </a:t>
            </a:r>
            <a:r>
              <a:rPr lang="en-US" altLang="ja-JP" sz="2350" dirty="0" err="1" smtClean="0"/>
              <a:t>g.s</a:t>
            </a:r>
            <a:r>
              <a:rPr lang="en-US" altLang="ja-JP" sz="2350" dirty="0" smtClean="0"/>
              <a:t>. might be shallower by ~0.5 MeV</a:t>
            </a:r>
          </a:p>
          <a:p>
            <a:pPr lvl="3"/>
            <a:r>
              <a:rPr lang="en-US" altLang="ja-JP" sz="2350" dirty="0" smtClean="0"/>
              <a:t>The first measurement without the emulsion reference in the medium-heavy mass region</a:t>
            </a:r>
            <a:endParaRPr lang="en-US" altLang="ja-JP" sz="2350" dirty="0"/>
          </a:p>
          <a:p>
            <a:pPr lvl="2"/>
            <a:endParaRPr lang="en-US" altLang="ja-JP" sz="2500" dirty="0" smtClean="0"/>
          </a:p>
          <a:p>
            <a:pPr lvl="1"/>
            <a:endParaRPr kumimoji="1" lang="ja-JP" altLang="en-US" sz="2500" dirty="0"/>
          </a:p>
        </p:txBody>
      </p:sp>
      <p:sp>
        <p:nvSpPr>
          <p:cNvPr id="4" name="角丸四角形 3"/>
          <p:cNvSpPr/>
          <p:nvPr/>
        </p:nvSpPr>
        <p:spPr>
          <a:xfrm>
            <a:off x="1042019" y="3289300"/>
            <a:ext cx="5832088" cy="878663"/>
          </a:xfrm>
          <a:prstGeom prst="roundRect">
            <a:avLst/>
          </a:prstGeom>
          <a:noFill/>
          <a:ln w="44450">
            <a:solidFill>
              <a:srgbClr val="FF00FF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008411" y="3776026"/>
            <a:ext cx="1292405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500" b="1" i="1" dirty="0" smtClean="0">
                <a:ln>
                  <a:solidFill>
                    <a:sysClr val="windowText" lastClr="000000"/>
                  </a:solidFill>
                </a:ln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 talk</a:t>
            </a:r>
            <a:endParaRPr kumimoji="1" lang="ja-JP" altLang="en-US" sz="2500" b="1" i="1" dirty="0">
              <a:ln>
                <a:solidFill>
                  <a:sysClr val="windowText" lastClr="000000"/>
                </a:solidFill>
              </a:ln>
              <a:solidFill>
                <a:srgbClr val="FF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61072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431338" y="232322"/>
            <a:ext cx="6309501" cy="881542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 smtClean="0"/>
              <a:t>Thank you for your attention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328442" y="6812281"/>
            <a:ext cx="5815558" cy="45719"/>
          </a:xfrm>
        </p:spPr>
        <p:txBody>
          <a:bodyPr>
            <a:normAutofit fontScale="25000" lnSpcReduction="20000"/>
          </a:bodyPr>
          <a:lstStyle/>
          <a:p>
            <a:endParaRPr kumimoji="1" lang="ja-JP" altLang="en-US"/>
          </a:p>
        </p:txBody>
      </p:sp>
      <p:pic>
        <p:nvPicPr>
          <p:cNvPr id="4" name="Picture 2" descr="C:\Users\Toshiyuki G\Pictures\2009_HESHKS\HESHKS2009May_mo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248736"/>
            <a:ext cx="7949058" cy="529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Toshiyuki G\Pictures\JLab_logo_text_black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368" y="1248736"/>
            <a:ext cx="2667571" cy="606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テキスト ボックス 5"/>
          <p:cNvSpPr txBox="1"/>
          <p:nvPr/>
        </p:nvSpPr>
        <p:spPr>
          <a:xfrm>
            <a:off x="2875547" y="6220326"/>
            <a:ext cx="1511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</a:rPr>
              <a:t>Chair: </a:t>
            </a:r>
            <a:r>
              <a:rPr kumimoji="1" lang="en-US" altLang="ja-JP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</a:rPr>
              <a:t>Liguang</a:t>
            </a:r>
            <a:endParaRPr kumimoji="1" lang="ja-JP" altLang="en-US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7" name="角丸四角形 6"/>
          <p:cNvSpPr/>
          <p:nvPr/>
        </p:nvSpPr>
        <p:spPr>
          <a:xfrm>
            <a:off x="3686522" y="4572000"/>
            <a:ext cx="613610" cy="1636294"/>
          </a:xfrm>
          <a:prstGeom prst="round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角丸四角形 7"/>
          <p:cNvSpPr/>
          <p:nvPr/>
        </p:nvSpPr>
        <p:spPr>
          <a:xfrm>
            <a:off x="6642280" y="4768698"/>
            <a:ext cx="613610" cy="1636294"/>
          </a:xfrm>
          <a:prstGeom prst="round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872840" y="6443838"/>
            <a:ext cx="23641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</a:rPr>
              <a:t>Next speaker: </a:t>
            </a:r>
            <a:r>
              <a:rPr kumimoji="1" lang="en-US" altLang="ja-JP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</a:rPr>
              <a:t>Chunhua</a:t>
            </a:r>
            <a:endParaRPr kumimoji="1" lang="ja-JP" altLang="en-US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016133" y="3712747"/>
            <a:ext cx="25176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ln>
                  <a:solidFill>
                    <a:sysClr val="windowText" lastClr="000000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>Previous</a:t>
            </a:r>
            <a:r>
              <a:rPr lang="en-US" altLang="ja-JP" dirty="0">
                <a:ln>
                  <a:solidFill>
                    <a:sysClr val="windowText" lastClr="000000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en-US" altLang="ja-JP" dirty="0" smtClean="0">
                <a:ln>
                  <a:solidFill>
                    <a:sysClr val="windowText" lastClr="000000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>speaker</a:t>
            </a:r>
            <a:r>
              <a:rPr kumimoji="1" lang="en-US" altLang="ja-JP" dirty="0" smtClean="0">
                <a:ln>
                  <a:solidFill>
                    <a:sysClr val="windowText" lastClr="000000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>: Patrick</a:t>
            </a:r>
            <a:endParaRPr kumimoji="1" lang="ja-JP" altLang="en-US" dirty="0">
              <a:ln>
                <a:solidFill>
                  <a:sysClr val="windowText" lastClr="000000"/>
                </a:solidFill>
              </a:ln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" name="角丸四角形 10"/>
          <p:cNvSpPr/>
          <p:nvPr/>
        </p:nvSpPr>
        <p:spPr>
          <a:xfrm>
            <a:off x="4078707" y="4094111"/>
            <a:ext cx="356920" cy="477889"/>
          </a:xfrm>
          <a:prstGeom prst="round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4605936" y="3909445"/>
            <a:ext cx="8125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ln>
                  <a:solidFill>
                    <a:sysClr val="windowText" lastClr="000000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>Myself</a:t>
            </a:r>
            <a:endParaRPr kumimoji="1" lang="ja-JP" altLang="en-US" dirty="0">
              <a:ln>
                <a:solidFill>
                  <a:sysClr val="windowText" lastClr="000000"/>
                </a:solidFill>
              </a:ln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3" name="角丸四角形 12"/>
          <p:cNvSpPr/>
          <p:nvPr/>
        </p:nvSpPr>
        <p:spPr>
          <a:xfrm>
            <a:off x="4859882" y="4254797"/>
            <a:ext cx="349793" cy="255266"/>
          </a:xfrm>
          <a:prstGeom prst="round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63954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Contents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465932" y="1792574"/>
            <a:ext cx="6047572" cy="435133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p"/>
            </a:pPr>
            <a:r>
              <a:rPr kumimoji="1" lang="en-US" altLang="ja-JP" dirty="0" smtClean="0"/>
              <a:t>Introduction of (e,e’K</a:t>
            </a:r>
            <a:r>
              <a:rPr kumimoji="1" lang="en-US" altLang="ja-JP" baseline="30000" dirty="0" smtClean="0"/>
              <a:t>+</a:t>
            </a:r>
            <a:r>
              <a:rPr kumimoji="1" lang="en-US" altLang="ja-JP" dirty="0" smtClean="0"/>
              <a:t>) experiment</a:t>
            </a:r>
          </a:p>
          <a:p>
            <a:pPr marL="0" indent="0">
              <a:buNone/>
            </a:pPr>
            <a:endParaRPr kumimoji="1" lang="en-US" altLang="ja-JP" dirty="0" smtClean="0"/>
          </a:p>
          <a:p>
            <a:pPr>
              <a:buFont typeface="Wingdings" panose="05000000000000000000" pitchFamily="2" charset="2"/>
              <a:buChar char="p"/>
            </a:pPr>
            <a:r>
              <a:rPr lang="en-US" altLang="ja-JP" dirty="0" smtClean="0"/>
              <a:t>Overview of </a:t>
            </a:r>
            <a:r>
              <a:rPr lang="en-US" altLang="ja-JP" dirty="0" err="1" smtClean="0"/>
              <a:t>JLab</a:t>
            </a:r>
            <a:r>
              <a:rPr lang="en-US" altLang="ja-JP" dirty="0" smtClean="0"/>
              <a:t> E05-115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ja-JP" dirty="0" smtClean="0"/>
              <a:t>Experimental setup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ja-JP" dirty="0" smtClean="0"/>
              <a:t>Data summary</a:t>
            </a:r>
          </a:p>
          <a:p>
            <a:pPr marL="457200" lvl="1" indent="0">
              <a:buNone/>
            </a:pPr>
            <a:endParaRPr lang="en-US" altLang="ja-JP" dirty="0" smtClean="0"/>
          </a:p>
          <a:p>
            <a:pPr>
              <a:buFont typeface="Wingdings" panose="05000000000000000000" pitchFamily="2" charset="2"/>
              <a:buChar char="p"/>
            </a:pPr>
            <a:r>
              <a:rPr lang="en-US" altLang="ja-JP" dirty="0" smtClean="0"/>
              <a:t>Results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ja-JP" dirty="0" smtClean="0"/>
              <a:t>About systematic errors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ja-JP" baseline="30000" dirty="0" smtClean="0"/>
              <a:t>7</a:t>
            </a:r>
            <a:r>
              <a:rPr lang="en-US" altLang="ja-JP" baseline="-25000" dirty="0" smtClean="0"/>
              <a:t>Λ</a:t>
            </a:r>
            <a:r>
              <a:rPr lang="en-US" altLang="ja-JP" dirty="0" smtClean="0"/>
              <a:t>He</a:t>
            </a:r>
          </a:p>
          <a:p>
            <a:endParaRPr kumimoji="1" lang="ja-JP" altLang="en-US" dirty="0"/>
          </a:p>
        </p:txBody>
      </p:sp>
      <p:sp>
        <p:nvSpPr>
          <p:cNvPr id="4" name="正方形/長方形 3"/>
          <p:cNvSpPr/>
          <p:nvPr/>
        </p:nvSpPr>
        <p:spPr>
          <a:xfrm>
            <a:off x="1255922" y="2422074"/>
            <a:ext cx="6632155" cy="396607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/>
          <p:cNvSpPr/>
          <p:nvPr/>
        </p:nvSpPr>
        <p:spPr>
          <a:xfrm>
            <a:off x="628650" y="517793"/>
            <a:ext cx="6632155" cy="95179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10333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Backup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16762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Second 2</a:t>
            </a:r>
            <a:r>
              <a:rPr kumimoji="1" lang="en-US" altLang="ja-JP" baseline="30000" dirty="0" smtClean="0"/>
              <a:t>+</a:t>
            </a:r>
            <a:r>
              <a:rPr kumimoji="1" lang="en-US" altLang="ja-JP" dirty="0" smtClean="0"/>
              <a:t> state of </a:t>
            </a:r>
            <a:r>
              <a:rPr kumimoji="1" lang="en-US" altLang="ja-JP" baseline="30000" dirty="0" smtClean="0"/>
              <a:t>6</a:t>
            </a:r>
            <a:r>
              <a:rPr kumimoji="1" lang="en-US" altLang="ja-JP" dirty="0" smtClean="0"/>
              <a:t>He</a:t>
            </a:r>
            <a:endParaRPr kumimoji="1" lang="ja-JP" altLang="en-US" dirty="0"/>
          </a:p>
        </p:txBody>
      </p:sp>
      <p:pic>
        <p:nvPicPr>
          <p:cNvPr id="41" name="コンテンツ プレースホルダー 40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0854" y="6516688"/>
            <a:ext cx="380579" cy="239712"/>
          </a:xfrm>
        </p:spPr>
      </p:pic>
      <p:grpSp>
        <p:nvGrpSpPr>
          <p:cNvPr id="24" name="グループ化 23"/>
          <p:cNvGrpSpPr/>
          <p:nvPr/>
        </p:nvGrpSpPr>
        <p:grpSpPr>
          <a:xfrm>
            <a:off x="4553996" y="5693466"/>
            <a:ext cx="1065869" cy="1065869"/>
            <a:chOff x="3809824" y="3909289"/>
            <a:chExt cx="1421159" cy="1421159"/>
          </a:xfrm>
        </p:grpSpPr>
        <p:sp>
          <p:nvSpPr>
            <p:cNvPr id="25" name="円/楕円 24"/>
            <p:cNvSpPr/>
            <p:nvPr/>
          </p:nvSpPr>
          <p:spPr>
            <a:xfrm>
              <a:off x="4458663" y="4721054"/>
              <a:ext cx="476559" cy="476559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225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tx1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Λ</a:t>
              </a:r>
              <a:endParaRPr lang="ja-JP" altLang="en-US" sz="225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endParaRPr>
            </a:p>
          </p:txBody>
        </p:sp>
        <p:sp>
          <p:nvSpPr>
            <p:cNvPr id="26" name="円/楕円 25"/>
            <p:cNvSpPr/>
            <p:nvPr/>
          </p:nvSpPr>
          <p:spPr>
            <a:xfrm>
              <a:off x="4382330" y="4004985"/>
              <a:ext cx="692939" cy="692939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225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tx1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α</a:t>
              </a:r>
              <a:endParaRPr lang="ja-JP" altLang="en-US" sz="225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endParaRPr>
            </a:p>
          </p:txBody>
        </p:sp>
        <p:sp>
          <p:nvSpPr>
            <p:cNvPr id="27" name="円/楕円 26"/>
            <p:cNvSpPr/>
            <p:nvPr/>
          </p:nvSpPr>
          <p:spPr>
            <a:xfrm>
              <a:off x="3923181" y="4203510"/>
              <a:ext cx="404037" cy="404037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2250" b="1" dirty="0">
                  <a:ln w="9525">
                    <a:solidFill>
                      <a:sysClr val="windowText" lastClr="000000"/>
                    </a:solidFill>
                    <a:prstDash val="solid"/>
                  </a:ln>
                  <a:solidFill>
                    <a:schemeClr val="accent4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n</a:t>
              </a:r>
              <a:endParaRPr lang="ja-JP" altLang="en-US" sz="2250" b="1" dirty="0">
                <a:ln w="9525">
                  <a:solidFill>
                    <a:sysClr val="windowText" lastClr="000000"/>
                  </a:solidFill>
                  <a:prstDash val="solid"/>
                </a:ln>
                <a:solidFill>
                  <a:schemeClr val="accent4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endParaRPr>
            </a:p>
          </p:txBody>
        </p:sp>
        <p:sp>
          <p:nvSpPr>
            <p:cNvPr id="28" name="円/楕円 27"/>
            <p:cNvSpPr/>
            <p:nvPr/>
          </p:nvSpPr>
          <p:spPr>
            <a:xfrm>
              <a:off x="3809824" y="3909289"/>
              <a:ext cx="1421159" cy="142115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350"/>
            </a:p>
          </p:txBody>
        </p:sp>
        <p:sp>
          <p:nvSpPr>
            <p:cNvPr id="29" name="円/楕円 28"/>
            <p:cNvSpPr/>
            <p:nvPr/>
          </p:nvSpPr>
          <p:spPr>
            <a:xfrm>
              <a:off x="3978293" y="4721054"/>
              <a:ext cx="404037" cy="404037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2250" b="1" dirty="0">
                  <a:ln w="9525">
                    <a:solidFill>
                      <a:sysClr val="windowText" lastClr="000000"/>
                    </a:solidFill>
                    <a:prstDash val="solid"/>
                  </a:ln>
                  <a:solidFill>
                    <a:schemeClr val="accent4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n</a:t>
              </a:r>
              <a:endParaRPr lang="ja-JP" altLang="en-US" sz="2250" b="1" dirty="0">
                <a:ln w="9525">
                  <a:solidFill>
                    <a:sysClr val="windowText" lastClr="000000"/>
                  </a:solidFill>
                  <a:prstDash val="solid"/>
                </a:ln>
                <a:solidFill>
                  <a:schemeClr val="accent4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endParaRPr>
            </a:p>
          </p:txBody>
        </p:sp>
      </p:grpSp>
      <p:pic>
        <p:nvPicPr>
          <p:cNvPr id="42" name="図 4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258" y="1859243"/>
            <a:ext cx="5947596" cy="3746157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30" name="グループ化 29"/>
          <p:cNvGrpSpPr/>
          <p:nvPr/>
        </p:nvGrpSpPr>
        <p:grpSpPr>
          <a:xfrm>
            <a:off x="1965900" y="5674850"/>
            <a:ext cx="1065869" cy="1065870"/>
            <a:chOff x="3809824" y="3909289"/>
            <a:chExt cx="1421159" cy="1421159"/>
          </a:xfrm>
        </p:grpSpPr>
        <p:sp>
          <p:nvSpPr>
            <p:cNvPr id="32" name="円/楕円 31"/>
            <p:cNvSpPr/>
            <p:nvPr/>
          </p:nvSpPr>
          <p:spPr>
            <a:xfrm>
              <a:off x="4533340" y="4277382"/>
              <a:ext cx="692939" cy="69293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225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tx1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α</a:t>
              </a:r>
              <a:endParaRPr lang="ja-JP" altLang="en-US" sz="225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endParaRPr>
            </a:p>
          </p:txBody>
        </p:sp>
        <p:sp>
          <p:nvSpPr>
            <p:cNvPr id="33" name="円/楕円 32"/>
            <p:cNvSpPr/>
            <p:nvPr/>
          </p:nvSpPr>
          <p:spPr>
            <a:xfrm>
              <a:off x="3923181" y="4203510"/>
              <a:ext cx="404037" cy="404037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2250" b="1" dirty="0">
                  <a:ln w="9525">
                    <a:solidFill>
                      <a:sysClr val="windowText" lastClr="000000"/>
                    </a:solidFill>
                    <a:prstDash val="solid"/>
                  </a:ln>
                  <a:solidFill>
                    <a:schemeClr val="accent4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n</a:t>
              </a:r>
              <a:endParaRPr lang="ja-JP" altLang="en-US" sz="2250" b="1" dirty="0">
                <a:ln w="9525">
                  <a:solidFill>
                    <a:sysClr val="windowText" lastClr="000000"/>
                  </a:solidFill>
                  <a:prstDash val="solid"/>
                </a:ln>
                <a:solidFill>
                  <a:schemeClr val="accent4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endParaRPr>
            </a:p>
          </p:txBody>
        </p:sp>
        <p:sp>
          <p:nvSpPr>
            <p:cNvPr id="34" name="円/楕円 33"/>
            <p:cNvSpPr/>
            <p:nvPr/>
          </p:nvSpPr>
          <p:spPr>
            <a:xfrm>
              <a:off x="3809824" y="3909289"/>
              <a:ext cx="1421159" cy="142115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350"/>
            </a:p>
          </p:txBody>
        </p:sp>
        <p:sp>
          <p:nvSpPr>
            <p:cNvPr id="35" name="円/楕円 34"/>
            <p:cNvSpPr/>
            <p:nvPr/>
          </p:nvSpPr>
          <p:spPr>
            <a:xfrm>
              <a:off x="3978293" y="4721054"/>
              <a:ext cx="404037" cy="404037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2250" b="1" dirty="0">
                  <a:ln w="9525">
                    <a:solidFill>
                      <a:sysClr val="windowText" lastClr="000000"/>
                    </a:solidFill>
                    <a:prstDash val="solid"/>
                  </a:ln>
                  <a:solidFill>
                    <a:schemeClr val="accent4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n</a:t>
              </a:r>
              <a:endParaRPr lang="ja-JP" altLang="en-US" sz="2250" b="1" dirty="0">
                <a:ln w="9525">
                  <a:solidFill>
                    <a:sysClr val="windowText" lastClr="000000"/>
                  </a:solidFill>
                  <a:prstDash val="solid"/>
                </a:ln>
                <a:solidFill>
                  <a:schemeClr val="accent4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endParaRPr>
            </a:p>
          </p:txBody>
        </p:sp>
      </p:grpSp>
      <p:sp>
        <p:nvSpPr>
          <p:cNvPr id="23" name="テキスト ボックス 22"/>
          <p:cNvSpPr txBox="1"/>
          <p:nvPr/>
        </p:nvSpPr>
        <p:spPr>
          <a:xfrm>
            <a:off x="233388" y="6013878"/>
            <a:ext cx="20103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err="1" smtClean="0"/>
              <a:t>Borromean</a:t>
            </a:r>
            <a:r>
              <a:rPr kumimoji="1" lang="en-US" altLang="ja-JP" dirty="0" smtClean="0"/>
              <a:t> state</a:t>
            </a:r>
            <a:endParaRPr kumimoji="1" lang="ja-JP" altLang="en-US" dirty="0"/>
          </a:p>
        </p:txBody>
      </p:sp>
      <p:pic>
        <p:nvPicPr>
          <p:cNvPr id="43" name="図 4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873" y="1850460"/>
            <a:ext cx="5950981" cy="374828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4" name="図 4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873" y="1850460"/>
            <a:ext cx="5950981" cy="374828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5" name="図 4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832425" y="3515753"/>
            <a:ext cx="11921680" cy="2551007"/>
          </a:xfrm>
          <a:prstGeom prst="rect">
            <a:avLst/>
          </a:prstGeom>
        </p:spPr>
      </p:pic>
      <p:sp>
        <p:nvSpPr>
          <p:cNvPr id="48" name="テキスト ボックス 47"/>
          <p:cNvSpPr txBox="1"/>
          <p:nvPr/>
        </p:nvSpPr>
        <p:spPr>
          <a:xfrm rot="16200000">
            <a:off x="6089475" y="2174499"/>
            <a:ext cx="1900970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500" i="1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</a:rPr>
              <a:t>Present work</a:t>
            </a:r>
            <a:endParaRPr kumimoji="1" lang="ja-JP" altLang="en-US" sz="2500" i="1" dirty="0">
              <a:ln>
                <a:solidFill>
                  <a:sysClr val="windowText" lastClr="000000"/>
                </a:solidFill>
              </a:ln>
              <a:solidFill>
                <a:srgbClr val="C00000"/>
              </a:solidFill>
            </a:endParaRPr>
          </a:p>
        </p:txBody>
      </p:sp>
      <p:cxnSp>
        <p:nvCxnSpPr>
          <p:cNvPr id="51" name="直線コネクタ 50"/>
          <p:cNvCxnSpPr/>
          <p:nvPr/>
        </p:nvCxnSpPr>
        <p:spPr>
          <a:xfrm>
            <a:off x="4369980" y="3508744"/>
            <a:ext cx="1217986" cy="0"/>
          </a:xfrm>
          <a:prstGeom prst="line">
            <a:avLst/>
          </a:prstGeom>
          <a:ln>
            <a:solidFill>
              <a:schemeClr val="dk1">
                <a:alpha val="28000"/>
              </a:schemeClr>
            </a:solidFill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2" name="テキスト ボックス 51"/>
          <p:cNvSpPr txBox="1"/>
          <p:nvPr/>
        </p:nvSpPr>
        <p:spPr>
          <a:xfrm>
            <a:off x="5396550" y="3487478"/>
            <a:ext cx="607859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300" baseline="30000" dirty="0" smtClean="0"/>
              <a:t>6</a:t>
            </a:r>
            <a:r>
              <a:rPr kumimoji="1" lang="en-US" altLang="ja-JP" sz="1300" dirty="0" smtClean="0"/>
              <a:t>He+Λ</a:t>
            </a:r>
            <a:endParaRPr kumimoji="1" lang="ja-JP" altLang="en-US" sz="1300" dirty="0"/>
          </a:p>
        </p:txBody>
      </p:sp>
      <p:sp>
        <p:nvSpPr>
          <p:cNvPr id="56" name="テキスト ボックス 55"/>
          <p:cNvSpPr txBox="1"/>
          <p:nvPr/>
        </p:nvSpPr>
        <p:spPr>
          <a:xfrm>
            <a:off x="5833235" y="4391146"/>
            <a:ext cx="643125" cy="400110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000" b="1" i="1" dirty="0" smtClean="0">
                <a:solidFill>
                  <a:srgbClr val="FFFF00"/>
                </a:solidFill>
              </a:rPr>
              <a:t>0.54</a:t>
            </a:r>
            <a:endParaRPr kumimoji="1" lang="ja-JP" altLang="en-US" sz="2000" b="1" i="1" dirty="0">
              <a:solidFill>
                <a:srgbClr val="FFFF00"/>
              </a:solidFill>
            </a:endParaRPr>
          </a:p>
        </p:txBody>
      </p:sp>
      <p:sp>
        <p:nvSpPr>
          <p:cNvPr id="57" name="テキスト ボックス 56"/>
          <p:cNvSpPr txBox="1"/>
          <p:nvPr/>
        </p:nvSpPr>
        <p:spPr>
          <a:xfrm>
            <a:off x="5997543" y="4930067"/>
            <a:ext cx="314510" cy="400110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000" b="1" i="1" dirty="0" smtClean="0">
                <a:solidFill>
                  <a:srgbClr val="FFFF00"/>
                </a:solidFill>
              </a:rPr>
              <a:t>1</a:t>
            </a:r>
            <a:endParaRPr kumimoji="1" lang="ja-JP" altLang="en-US" sz="2000" b="1" i="1" dirty="0">
              <a:solidFill>
                <a:srgbClr val="FFFF00"/>
              </a:solidFill>
            </a:endParaRPr>
          </a:p>
        </p:txBody>
      </p:sp>
      <p:sp>
        <p:nvSpPr>
          <p:cNvPr id="58" name="テキスト ボックス 57"/>
          <p:cNvSpPr txBox="1"/>
          <p:nvPr/>
        </p:nvSpPr>
        <p:spPr>
          <a:xfrm>
            <a:off x="5781737" y="3162092"/>
            <a:ext cx="643125" cy="400110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000" b="1" i="1" dirty="0" smtClean="0">
                <a:solidFill>
                  <a:srgbClr val="FFFF00"/>
                </a:solidFill>
              </a:rPr>
              <a:t>0.16</a:t>
            </a:r>
            <a:endParaRPr kumimoji="1" lang="ja-JP" altLang="en-US" sz="2000" b="1" i="1" dirty="0">
              <a:solidFill>
                <a:srgbClr val="FFFF00"/>
              </a:solidFill>
            </a:endParaRPr>
          </a:p>
        </p:txBody>
      </p:sp>
      <p:sp>
        <p:nvSpPr>
          <p:cNvPr id="59" name="角丸四角形 58"/>
          <p:cNvSpPr/>
          <p:nvPr/>
        </p:nvSpPr>
        <p:spPr>
          <a:xfrm>
            <a:off x="6810049" y="2798736"/>
            <a:ext cx="1935125" cy="1209739"/>
          </a:xfrm>
          <a:prstGeom prst="roundRect">
            <a:avLst/>
          </a:prstGeom>
          <a:solidFill>
            <a:srgbClr val="FFC000">
              <a:alpha val="30000"/>
            </a:srgbClr>
          </a:solidFill>
          <a:ln w="444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45809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52" grpId="0"/>
      <p:bldP spid="56" grpId="0" animBg="1"/>
      <p:bldP spid="57" grpId="0" animBg="1"/>
      <p:bldP spid="58" grpId="0" animBg="1"/>
      <p:bldP spid="59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Contents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465932" y="1792574"/>
            <a:ext cx="6047572" cy="4351338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p"/>
            </a:pPr>
            <a:r>
              <a:rPr kumimoji="1" lang="en-US" altLang="ja-JP" dirty="0" smtClean="0"/>
              <a:t>Introduction of (e,e’K</a:t>
            </a:r>
            <a:r>
              <a:rPr kumimoji="1" lang="en-US" altLang="ja-JP" baseline="30000" dirty="0" smtClean="0"/>
              <a:t>+</a:t>
            </a:r>
            <a:r>
              <a:rPr kumimoji="1" lang="en-US" altLang="ja-JP" dirty="0" smtClean="0"/>
              <a:t>) experiment</a:t>
            </a:r>
          </a:p>
          <a:p>
            <a:pPr marL="0" indent="0">
              <a:buNone/>
            </a:pPr>
            <a:endParaRPr kumimoji="1" lang="en-US" altLang="ja-JP" dirty="0" smtClean="0"/>
          </a:p>
          <a:p>
            <a:pPr>
              <a:buFont typeface="Wingdings" panose="05000000000000000000" pitchFamily="2" charset="2"/>
              <a:buChar char="p"/>
            </a:pPr>
            <a:r>
              <a:rPr lang="en-US" altLang="ja-JP" dirty="0" smtClean="0"/>
              <a:t>Overview of </a:t>
            </a:r>
            <a:r>
              <a:rPr lang="en-US" altLang="ja-JP" dirty="0" err="1" smtClean="0"/>
              <a:t>JLab</a:t>
            </a:r>
            <a:r>
              <a:rPr lang="en-US" altLang="ja-JP" dirty="0" smtClean="0"/>
              <a:t> E05-115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ja-JP" dirty="0" smtClean="0"/>
              <a:t>Experimental setup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ja-JP" dirty="0" smtClean="0"/>
              <a:t>Data summary</a:t>
            </a:r>
          </a:p>
          <a:p>
            <a:pPr marL="457200" lvl="1" indent="0">
              <a:buNone/>
            </a:pPr>
            <a:endParaRPr lang="en-US" altLang="ja-JP" dirty="0" smtClean="0"/>
          </a:p>
          <a:p>
            <a:pPr>
              <a:buFont typeface="Wingdings" panose="05000000000000000000" pitchFamily="2" charset="2"/>
              <a:buChar char="p"/>
            </a:pPr>
            <a:r>
              <a:rPr lang="en-US" altLang="ja-JP" dirty="0" smtClean="0"/>
              <a:t>Results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ja-JP" dirty="0" smtClean="0"/>
              <a:t>About systematic errors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ja-JP" baseline="30000" dirty="0" smtClean="0"/>
              <a:t>7</a:t>
            </a:r>
            <a:r>
              <a:rPr lang="en-US" altLang="ja-JP" baseline="-25000" dirty="0" smtClean="0"/>
              <a:t>Λ</a:t>
            </a:r>
            <a:r>
              <a:rPr lang="en-US" altLang="ja-JP" dirty="0" smtClean="0"/>
              <a:t>He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ja-JP" baseline="30000" dirty="0" smtClean="0"/>
              <a:t>10</a:t>
            </a:r>
            <a:r>
              <a:rPr lang="en-US" altLang="ja-JP" baseline="-25000" dirty="0" smtClean="0"/>
              <a:t>Λ</a:t>
            </a:r>
            <a:r>
              <a:rPr lang="en-US" altLang="ja-JP" dirty="0" smtClean="0"/>
              <a:t>Be</a:t>
            </a:r>
          </a:p>
          <a:p>
            <a:endParaRPr kumimoji="1" lang="ja-JP" altLang="en-US" dirty="0"/>
          </a:p>
        </p:txBody>
      </p:sp>
      <p:sp>
        <p:nvSpPr>
          <p:cNvPr id="5" name="正方形/長方形 4"/>
          <p:cNvSpPr/>
          <p:nvPr/>
        </p:nvSpPr>
        <p:spPr>
          <a:xfrm>
            <a:off x="557215" y="365124"/>
            <a:ext cx="6956289" cy="5033593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65607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78037" y="199378"/>
            <a:ext cx="3740786" cy="756607"/>
          </a:xfrm>
        </p:spPr>
        <p:txBody>
          <a:bodyPr/>
          <a:lstStyle/>
          <a:p>
            <a:r>
              <a:rPr lang="en-US" altLang="ja-JP" baseline="30000" dirty="0"/>
              <a:t>10</a:t>
            </a:r>
            <a:r>
              <a:rPr lang="en-US" altLang="ja-JP" dirty="0"/>
              <a:t>B(</a:t>
            </a:r>
            <a:r>
              <a:rPr lang="en-US" altLang="ja-JP" dirty="0" err="1"/>
              <a:t>e,e’K</a:t>
            </a:r>
            <a:r>
              <a:rPr lang="en-US" altLang="ja-JP" baseline="30000" dirty="0"/>
              <a:t>+</a:t>
            </a:r>
            <a:r>
              <a:rPr lang="en-US" altLang="ja-JP" dirty="0"/>
              <a:t>)</a:t>
            </a:r>
            <a:r>
              <a:rPr lang="en-US" altLang="ja-JP" baseline="30000" dirty="0"/>
              <a:t>10</a:t>
            </a:r>
            <a:r>
              <a:rPr lang="en-US" altLang="ja-JP" baseline="-25000" dirty="0"/>
              <a:t>Λ</a:t>
            </a:r>
            <a:r>
              <a:rPr lang="en-US" altLang="ja-JP" dirty="0"/>
              <a:t>Be</a:t>
            </a:r>
            <a:endParaRPr kumimoji="1" lang="ja-JP" altLang="en-US" dirty="0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7322" y="1340768"/>
            <a:ext cx="4641182" cy="5040560"/>
          </a:xfrm>
        </p:spPr>
      </p:pic>
      <p:sp>
        <p:nvSpPr>
          <p:cNvPr id="7" name="角丸四角形 6"/>
          <p:cNvSpPr/>
          <p:nvPr/>
        </p:nvSpPr>
        <p:spPr>
          <a:xfrm>
            <a:off x="5220072" y="1628800"/>
            <a:ext cx="1443206" cy="524543"/>
          </a:xfrm>
          <a:prstGeom prst="roundRect">
            <a:avLst/>
          </a:prstGeom>
          <a:noFill/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  <p:sp>
        <p:nvSpPr>
          <p:cNvPr id="8" name="テキスト ボックス 7"/>
          <p:cNvSpPr txBox="1"/>
          <p:nvPr/>
        </p:nvSpPr>
        <p:spPr>
          <a:xfrm rot="20934493">
            <a:off x="4847102" y="1261814"/>
            <a:ext cx="1489895" cy="3462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50" b="1" dirty="0">
                <a:ln>
                  <a:solidFill>
                    <a:sysClr val="windowText" lastClr="000000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>Resonant state</a:t>
            </a:r>
            <a:endParaRPr lang="ja-JP" altLang="en-US" sz="1650" b="1" dirty="0">
              <a:ln>
                <a:solidFill>
                  <a:sysClr val="windowText" lastClr="000000"/>
                </a:solidFill>
              </a:ln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角丸四角形 8"/>
          <p:cNvSpPr/>
          <p:nvPr/>
        </p:nvSpPr>
        <p:spPr>
          <a:xfrm>
            <a:off x="5245472" y="2404678"/>
            <a:ext cx="1440160" cy="448258"/>
          </a:xfrm>
          <a:prstGeom prst="round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  <p:sp>
        <p:nvSpPr>
          <p:cNvPr id="10" name="テキスト ボックス 9"/>
          <p:cNvSpPr txBox="1"/>
          <p:nvPr/>
        </p:nvSpPr>
        <p:spPr>
          <a:xfrm rot="20934493">
            <a:off x="6473873" y="4068245"/>
            <a:ext cx="1240083" cy="3462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50" b="1" dirty="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Bound state</a:t>
            </a:r>
            <a:endParaRPr lang="ja-JP" altLang="en-US" sz="1650" b="1" dirty="0">
              <a:ln>
                <a:solidFill>
                  <a:sysClr val="windowText" lastClr="000000"/>
                </a:solidFill>
              </a:ln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4283968" y="4530545"/>
            <a:ext cx="2504212" cy="43858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ja-JP" sz="2250" b="1" dirty="0">
                <a:ln>
                  <a:solidFill>
                    <a:sysClr val="windowText" lastClr="000000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Unbound </a:t>
            </a:r>
            <a:r>
              <a:rPr lang="en-US" altLang="ja-JP" sz="2250" b="1" dirty="0">
                <a:ln>
                  <a:solidFill>
                    <a:sysClr val="windowText" lastClr="000000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ym typeface="Wingdings" panose="05000000000000000000" pitchFamily="2" charset="2"/>
              </a:rPr>
              <a:t></a:t>
            </a:r>
            <a:r>
              <a:rPr lang="en-US" altLang="ja-JP" sz="2250" b="1" dirty="0">
                <a:ln>
                  <a:solidFill>
                    <a:sysClr val="windowText" lastClr="000000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ym typeface="Wingdings" panose="05000000000000000000" pitchFamily="2" charset="2"/>
              </a:rPr>
              <a:t> </a:t>
            </a:r>
            <a:r>
              <a:rPr lang="en-US" altLang="ja-JP" sz="2250" b="1" dirty="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ym typeface="Wingdings" panose="05000000000000000000" pitchFamily="2" charset="2"/>
              </a:rPr>
              <a:t>Bound</a:t>
            </a:r>
            <a:endParaRPr lang="ja-JP" altLang="en-US" sz="2250" b="1" dirty="0">
              <a:ln>
                <a:solidFill>
                  <a:sysClr val="windowText" lastClr="000000"/>
                </a:solidFill>
              </a:ln>
              <a:solidFill>
                <a:schemeClr val="accent6">
                  <a:lumMod val="7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2" name="角丸四角形 11"/>
          <p:cNvSpPr/>
          <p:nvPr/>
        </p:nvSpPr>
        <p:spPr>
          <a:xfrm>
            <a:off x="7093914" y="4437112"/>
            <a:ext cx="1654550" cy="720080"/>
          </a:xfrm>
          <a:prstGeom prst="roundRect">
            <a:avLst/>
          </a:prstGeom>
          <a:noFill/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  <p:sp>
        <p:nvSpPr>
          <p:cNvPr id="13" name="角丸四角形 12"/>
          <p:cNvSpPr/>
          <p:nvPr/>
        </p:nvSpPr>
        <p:spPr>
          <a:xfrm>
            <a:off x="7093914" y="5417834"/>
            <a:ext cx="1654550" cy="531445"/>
          </a:xfrm>
          <a:prstGeom prst="round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5614485" y="5547478"/>
            <a:ext cx="1387752" cy="43858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ja-JP" sz="2250" b="1" dirty="0">
                <a:ln>
                  <a:solidFill>
                    <a:schemeClr val="tx1"/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CSB effect</a:t>
            </a:r>
            <a:endParaRPr lang="ja-JP" altLang="en-US" sz="2250" b="1" dirty="0">
              <a:ln>
                <a:solidFill>
                  <a:schemeClr val="tx1"/>
                </a:solidFill>
              </a:ln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4827711" y="4990777"/>
            <a:ext cx="1963999" cy="43858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ja-JP" sz="2250" b="1" dirty="0" smtClean="0">
                <a:ln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Level inversion</a:t>
            </a:r>
            <a:endParaRPr lang="ja-JP" altLang="en-US" sz="2250" b="1" dirty="0">
              <a:ln>
                <a:solidFill>
                  <a:sysClr val="windowText" lastClr="000000"/>
                </a:solidFill>
              </a:ln>
              <a:solidFill>
                <a:srgbClr val="7030A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459090" y="1950313"/>
            <a:ext cx="71526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000" baseline="30000" dirty="0" smtClean="0">
                <a:ln>
                  <a:solidFill>
                    <a:sysClr val="windowText" lastClr="000000"/>
                  </a:solidFill>
                </a:ln>
                <a:solidFill>
                  <a:schemeClr val="accent4">
                    <a:lumMod val="75000"/>
                  </a:schemeClr>
                </a:solidFill>
              </a:rPr>
              <a:t>9</a:t>
            </a:r>
            <a:r>
              <a:rPr lang="en-US" altLang="ja-JP" sz="3000" dirty="0" smtClean="0">
                <a:ln>
                  <a:solidFill>
                    <a:sysClr val="windowText" lastClr="000000"/>
                  </a:solidFill>
                </a:ln>
                <a:solidFill>
                  <a:schemeClr val="accent4">
                    <a:lumMod val="75000"/>
                  </a:schemeClr>
                </a:solidFill>
              </a:rPr>
              <a:t>Be</a:t>
            </a:r>
            <a:endParaRPr lang="ja-JP" altLang="en-US" sz="3000" dirty="0">
              <a:ln>
                <a:solidFill>
                  <a:sysClr val="windowText" lastClr="000000"/>
                </a:solidFill>
              </a:ln>
              <a:solidFill>
                <a:schemeClr val="accent4">
                  <a:lumMod val="75000"/>
                </a:schemeClr>
              </a:solidFill>
            </a:endParaRPr>
          </a:p>
        </p:txBody>
      </p:sp>
      <p:grpSp>
        <p:nvGrpSpPr>
          <p:cNvPr id="32" name="グループ化 31"/>
          <p:cNvGrpSpPr/>
          <p:nvPr/>
        </p:nvGrpSpPr>
        <p:grpSpPr>
          <a:xfrm>
            <a:off x="401394" y="2753419"/>
            <a:ext cx="1067242" cy="1899233"/>
            <a:chOff x="699973" y="1916832"/>
            <a:chExt cx="1067242" cy="1899233"/>
          </a:xfrm>
        </p:grpSpPr>
        <p:grpSp>
          <p:nvGrpSpPr>
            <p:cNvPr id="22" name="グループ化 21"/>
            <p:cNvGrpSpPr/>
            <p:nvPr/>
          </p:nvGrpSpPr>
          <p:grpSpPr>
            <a:xfrm>
              <a:off x="699973" y="1916832"/>
              <a:ext cx="1067242" cy="1899233"/>
              <a:chOff x="3807993" y="3909289"/>
              <a:chExt cx="1422990" cy="2532310"/>
            </a:xfrm>
          </p:grpSpPr>
          <p:sp>
            <p:nvSpPr>
              <p:cNvPr id="23" name="円/楕円 22"/>
              <p:cNvSpPr/>
              <p:nvPr/>
            </p:nvSpPr>
            <p:spPr>
              <a:xfrm>
                <a:off x="4252240" y="5965040"/>
                <a:ext cx="476559" cy="476559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ja-JP" sz="2250" b="1" dirty="0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chemeClr val="tx1"/>
                    </a:solidFill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</a:rPr>
                  <a:t>Λ</a:t>
                </a:r>
                <a:endParaRPr lang="ja-JP" altLang="en-US" sz="225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tx1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endParaRPr>
              </a:p>
            </p:txBody>
          </p:sp>
          <p:sp>
            <p:nvSpPr>
              <p:cNvPr id="24" name="円/楕円 23"/>
              <p:cNvSpPr/>
              <p:nvPr/>
            </p:nvSpPr>
            <p:spPr>
              <a:xfrm>
                <a:off x="4312720" y="3909289"/>
                <a:ext cx="692939" cy="692938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ja-JP" sz="2250" b="1" dirty="0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chemeClr val="tx1"/>
                    </a:solidFill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</a:rPr>
                  <a:t>α</a:t>
                </a:r>
                <a:endParaRPr lang="ja-JP" altLang="en-US" sz="225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tx1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endParaRPr>
              </a:p>
            </p:txBody>
          </p:sp>
          <p:sp>
            <p:nvSpPr>
              <p:cNvPr id="25" name="円/楕円 24"/>
              <p:cNvSpPr/>
              <p:nvPr/>
            </p:nvSpPr>
            <p:spPr>
              <a:xfrm>
                <a:off x="3807993" y="4415190"/>
                <a:ext cx="404037" cy="404037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ja-JP" sz="2250" b="1" dirty="0">
                    <a:ln w="9525">
                      <a:solidFill>
                        <a:sysClr val="windowText" lastClr="000000"/>
                      </a:solidFill>
                      <a:prstDash val="solid"/>
                    </a:ln>
                    <a:solidFill>
                      <a:schemeClr val="accent4"/>
                    </a:solidFill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</a:rPr>
                  <a:t>n</a:t>
                </a:r>
                <a:endParaRPr lang="ja-JP" altLang="en-US" sz="2250" b="1" dirty="0">
                  <a:ln w="9525">
                    <a:solidFill>
                      <a:sysClr val="windowText" lastClr="000000"/>
                    </a:solidFill>
                    <a:prstDash val="solid"/>
                  </a:ln>
                  <a:solidFill>
                    <a:schemeClr val="accent4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endParaRPr>
              </a:p>
            </p:txBody>
          </p:sp>
          <p:sp>
            <p:nvSpPr>
              <p:cNvPr id="26" name="円/楕円 25"/>
              <p:cNvSpPr/>
              <p:nvPr/>
            </p:nvSpPr>
            <p:spPr>
              <a:xfrm>
                <a:off x="3809824" y="3909289"/>
                <a:ext cx="1421159" cy="1421159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sz="1350"/>
              </a:p>
            </p:txBody>
          </p:sp>
        </p:grpSp>
        <p:sp>
          <p:nvSpPr>
            <p:cNvPr id="29" name="円/楕円 28"/>
            <p:cNvSpPr/>
            <p:nvPr/>
          </p:nvSpPr>
          <p:spPr>
            <a:xfrm>
              <a:off x="1043608" y="2447772"/>
              <a:ext cx="519704" cy="519704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225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tx1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α</a:t>
              </a:r>
              <a:endParaRPr lang="ja-JP" altLang="en-US" sz="225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endParaRPr>
            </a:p>
          </p:txBody>
        </p:sp>
      </p:grpSp>
      <p:grpSp>
        <p:nvGrpSpPr>
          <p:cNvPr id="31" name="グループ化 30"/>
          <p:cNvGrpSpPr/>
          <p:nvPr/>
        </p:nvGrpSpPr>
        <p:grpSpPr>
          <a:xfrm>
            <a:off x="2735966" y="3070454"/>
            <a:ext cx="1065869" cy="1065869"/>
            <a:chOff x="3232460" y="2363131"/>
            <a:chExt cx="1065869" cy="1065869"/>
          </a:xfrm>
        </p:grpSpPr>
        <p:grpSp>
          <p:nvGrpSpPr>
            <p:cNvPr id="16" name="グループ化 15"/>
            <p:cNvGrpSpPr/>
            <p:nvPr/>
          </p:nvGrpSpPr>
          <p:grpSpPr>
            <a:xfrm>
              <a:off x="3232460" y="2363131"/>
              <a:ext cx="1065869" cy="1065869"/>
              <a:chOff x="3809824" y="3909289"/>
              <a:chExt cx="1421159" cy="1421159"/>
            </a:xfrm>
          </p:grpSpPr>
          <p:sp>
            <p:nvSpPr>
              <p:cNvPr id="17" name="円/楕円 16"/>
              <p:cNvSpPr/>
              <p:nvPr/>
            </p:nvSpPr>
            <p:spPr>
              <a:xfrm>
                <a:off x="4674416" y="4716757"/>
                <a:ext cx="476559" cy="476559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ja-JP" sz="2250" b="1" dirty="0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chemeClr val="tx1"/>
                    </a:solidFill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</a:rPr>
                  <a:t>Λ</a:t>
                </a:r>
                <a:endParaRPr lang="ja-JP" altLang="en-US" sz="225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tx1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endParaRPr>
              </a:p>
            </p:txBody>
          </p:sp>
          <p:sp>
            <p:nvSpPr>
              <p:cNvPr id="18" name="円/楕円 17"/>
              <p:cNvSpPr/>
              <p:nvPr/>
            </p:nvSpPr>
            <p:spPr>
              <a:xfrm>
                <a:off x="4382330" y="4004985"/>
                <a:ext cx="692939" cy="692939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ja-JP" sz="2250" b="1" dirty="0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chemeClr val="tx1"/>
                    </a:solidFill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</a:rPr>
                  <a:t>α</a:t>
                </a:r>
                <a:endParaRPr lang="ja-JP" altLang="en-US" sz="225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tx1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endParaRPr>
              </a:p>
            </p:txBody>
          </p:sp>
          <p:sp>
            <p:nvSpPr>
              <p:cNvPr id="19" name="円/楕円 18"/>
              <p:cNvSpPr/>
              <p:nvPr/>
            </p:nvSpPr>
            <p:spPr>
              <a:xfrm>
                <a:off x="3923181" y="4203510"/>
                <a:ext cx="404037" cy="404037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ja-JP" sz="2250" b="1" dirty="0">
                    <a:ln w="9525">
                      <a:solidFill>
                        <a:sysClr val="windowText" lastClr="000000"/>
                      </a:solidFill>
                      <a:prstDash val="solid"/>
                    </a:ln>
                    <a:solidFill>
                      <a:schemeClr val="accent4"/>
                    </a:solidFill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</a:rPr>
                  <a:t>n</a:t>
                </a:r>
                <a:endParaRPr lang="ja-JP" altLang="en-US" sz="2250" b="1" dirty="0">
                  <a:ln w="9525">
                    <a:solidFill>
                      <a:sysClr val="windowText" lastClr="000000"/>
                    </a:solidFill>
                    <a:prstDash val="solid"/>
                  </a:ln>
                  <a:solidFill>
                    <a:schemeClr val="accent4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endParaRPr>
              </a:p>
            </p:txBody>
          </p:sp>
          <p:sp>
            <p:nvSpPr>
              <p:cNvPr id="20" name="円/楕円 19"/>
              <p:cNvSpPr/>
              <p:nvPr/>
            </p:nvSpPr>
            <p:spPr>
              <a:xfrm>
                <a:off x="3809824" y="3909289"/>
                <a:ext cx="1421159" cy="1421159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sz="1350"/>
              </a:p>
            </p:txBody>
          </p:sp>
        </p:grpSp>
        <p:sp>
          <p:nvSpPr>
            <p:cNvPr id="30" name="円/楕円 29"/>
            <p:cNvSpPr/>
            <p:nvPr/>
          </p:nvSpPr>
          <p:spPr>
            <a:xfrm>
              <a:off x="3346207" y="2850764"/>
              <a:ext cx="519704" cy="519704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225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tx1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α</a:t>
              </a:r>
              <a:endParaRPr lang="ja-JP" altLang="en-US" sz="225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endParaRPr>
            </a:p>
          </p:txBody>
        </p:sp>
      </p:grpSp>
      <p:sp>
        <p:nvSpPr>
          <p:cNvPr id="33" name="テキスト ボックス 32"/>
          <p:cNvSpPr txBox="1"/>
          <p:nvPr/>
        </p:nvSpPr>
        <p:spPr>
          <a:xfrm>
            <a:off x="730036" y="3775321"/>
            <a:ext cx="37702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000" dirty="0"/>
              <a:t>+</a:t>
            </a:r>
            <a:endParaRPr lang="ja-JP" altLang="en-US" sz="3000" dirty="0"/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2797200" y="1965424"/>
            <a:ext cx="84510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000" baseline="30000" dirty="0" smtClean="0">
                <a:ln>
                  <a:solidFill>
                    <a:sysClr val="windowText" lastClr="000000"/>
                  </a:solidFill>
                </a:ln>
                <a:solidFill>
                  <a:schemeClr val="accent4">
                    <a:lumMod val="75000"/>
                  </a:schemeClr>
                </a:solidFill>
              </a:rPr>
              <a:t>10</a:t>
            </a:r>
            <a:r>
              <a:rPr lang="en-US" altLang="ja-JP" sz="3000" dirty="0" smtClean="0">
                <a:ln>
                  <a:solidFill>
                    <a:sysClr val="windowText" lastClr="000000"/>
                  </a:solidFill>
                </a:ln>
                <a:solidFill>
                  <a:schemeClr val="accent4">
                    <a:lumMod val="75000"/>
                  </a:schemeClr>
                </a:solidFill>
              </a:rPr>
              <a:t>Be</a:t>
            </a:r>
            <a:endParaRPr lang="ja-JP" altLang="en-US" sz="3000" dirty="0">
              <a:ln>
                <a:solidFill>
                  <a:sysClr val="windowText" lastClr="000000"/>
                </a:solidFill>
              </a:ln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2819380" y="2104201"/>
            <a:ext cx="3321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000" baseline="-25000" dirty="0" smtClean="0">
                <a:ln>
                  <a:solidFill>
                    <a:sysClr val="windowText" lastClr="000000"/>
                  </a:solidFill>
                </a:ln>
                <a:solidFill>
                  <a:schemeClr val="accent4">
                    <a:lumMod val="75000"/>
                  </a:schemeClr>
                </a:solidFill>
              </a:rPr>
              <a:t>Λ</a:t>
            </a:r>
            <a:endParaRPr lang="ja-JP" altLang="en-US" sz="3000" baseline="-25000" dirty="0">
              <a:ln>
                <a:solidFill>
                  <a:sysClr val="windowText" lastClr="000000"/>
                </a:solidFill>
              </a:ln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2" name="右矢印 41"/>
          <p:cNvSpPr/>
          <p:nvPr/>
        </p:nvSpPr>
        <p:spPr>
          <a:xfrm>
            <a:off x="1784268" y="3652549"/>
            <a:ext cx="651510" cy="303028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</p:spTree>
    <p:extLst>
      <p:ext uri="{BB962C8B-B14F-4D97-AF65-F5344CB8AC3E}">
        <p14:creationId xmlns:p14="http://schemas.microsoft.com/office/powerpoint/2010/main" val="2721741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  <p:bldP spid="1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78037" y="199378"/>
            <a:ext cx="3740786" cy="756607"/>
          </a:xfrm>
        </p:spPr>
        <p:txBody>
          <a:bodyPr/>
          <a:lstStyle/>
          <a:p>
            <a:r>
              <a:rPr lang="en-US" altLang="ja-JP" baseline="30000" dirty="0"/>
              <a:t>10</a:t>
            </a:r>
            <a:r>
              <a:rPr lang="en-US" altLang="ja-JP" dirty="0"/>
              <a:t>B(</a:t>
            </a:r>
            <a:r>
              <a:rPr lang="en-US" altLang="ja-JP" dirty="0" err="1"/>
              <a:t>e,e’K</a:t>
            </a:r>
            <a:r>
              <a:rPr lang="en-US" altLang="ja-JP" baseline="30000" dirty="0"/>
              <a:t>+</a:t>
            </a:r>
            <a:r>
              <a:rPr lang="en-US" altLang="ja-JP" dirty="0"/>
              <a:t>)</a:t>
            </a:r>
            <a:r>
              <a:rPr lang="en-US" altLang="ja-JP" baseline="30000" dirty="0"/>
              <a:t>10</a:t>
            </a:r>
            <a:r>
              <a:rPr lang="en-US" altLang="ja-JP" baseline="-25000" dirty="0"/>
              <a:t>Λ</a:t>
            </a:r>
            <a:r>
              <a:rPr lang="en-US" altLang="ja-JP" dirty="0"/>
              <a:t>Be</a:t>
            </a:r>
            <a:endParaRPr kumimoji="1" lang="ja-JP" altLang="en-US" dirty="0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7322" y="1340768"/>
            <a:ext cx="4641182" cy="5040560"/>
          </a:xfrm>
        </p:spPr>
      </p:pic>
      <p:sp>
        <p:nvSpPr>
          <p:cNvPr id="7" name="角丸四角形 6"/>
          <p:cNvSpPr/>
          <p:nvPr/>
        </p:nvSpPr>
        <p:spPr>
          <a:xfrm>
            <a:off x="5220072" y="1628800"/>
            <a:ext cx="1443206" cy="524543"/>
          </a:xfrm>
          <a:prstGeom prst="roundRect">
            <a:avLst/>
          </a:prstGeom>
          <a:noFill/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  <p:sp>
        <p:nvSpPr>
          <p:cNvPr id="8" name="テキスト ボックス 7"/>
          <p:cNvSpPr txBox="1"/>
          <p:nvPr/>
        </p:nvSpPr>
        <p:spPr>
          <a:xfrm rot="20934493">
            <a:off x="4847102" y="1261814"/>
            <a:ext cx="1489895" cy="3462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50" b="1" dirty="0">
                <a:ln>
                  <a:solidFill>
                    <a:sysClr val="windowText" lastClr="000000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>Resonant state</a:t>
            </a:r>
            <a:endParaRPr lang="ja-JP" altLang="en-US" sz="1650" b="1" dirty="0">
              <a:ln>
                <a:solidFill>
                  <a:sysClr val="windowText" lastClr="000000"/>
                </a:solidFill>
              </a:ln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角丸四角形 8"/>
          <p:cNvSpPr/>
          <p:nvPr/>
        </p:nvSpPr>
        <p:spPr>
          <a:xfrm>
            <a:off x="5245472" y="2404678"/>
            <a:ext cx="1440160" cy="448258"/>
          </a:xfrm>
          <a:prstGeom prst="round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  <p:sp>
        <p:nvSpPr>
          <p:cNvPr id="10" name="テキスト ボックス 9"/>
          <p:cNvSpPr txBox="1"/>
          <p:nvPr/>
        </p:nvSpPr>
        <p:spPr>
          <a:xfrm rot="20934493">
            <a:off x="6473873" y="4068245"/>
            <a:ext cx="1240083" cy="3462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50" b="1" dirty="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Bound state</a:t>
            </a:r>
            <a:endParaRPr lang="ja-JP" altLang="en-US" sz="1650" b="1" dirty="0">
              <a:ln>
                <a:solidFill>
                  <a:sysClr val="windowText" lastClr="000000"/>
                </a:solidFill>
              </a:ln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2" name="角丸四角形 11"/>
          <p:cNvSpPr/>
          <p:nvPr/>
        </p:nvSpPr>
        <p:spPr>
          <a:xfrm>
            <a:off x="7093914" y="4437112"/>
            <a:ext cx="1654550" cy="720080"/>
          </a:xfrm>
          <a:prstGeom prst="roundRect">
            <a:avLst/>
          </a:prstGeom>
          <a:noFill/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  <p:sp>
        <p:nvSpPr>
          <p:cNvPr id="13" name="角丸四角形 12"/>
          <p:cNvSpPr/>
          <p:nvPr/>
        </p:nvSpPr>
        <p:spPr>
          <a:xfrm>
            <a:off x="7093914" y="5417834"/>
            <a:ext cx="1654550" cy="531445"/>
          </a:xfrm>
          <a:prstGeom prst="round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5614485" y="5547478"/>
            <a:ext cx="1387752" cy="43858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ja-JP" sz="2250" b="1" dirty="0">
                <a:ln>
                  <a:solidFill>
                    <a:schemeClr val="tx1"/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CSB effect</a:t>
            </a:r>
            <a:endParaRPr lang="ja-JP" altLang="en-US" sz="2250" b="1" dirty="0">
              <a:ln>
                <a:solidFill>
                  <a:schemeClr val="tx1"/>
                </a:solidFill>
              </a:ln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4827711" y="4914577"/>
            <a:ext cx="1963999" cy="43858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ja-JP" sz="2250" b="1" dirty="0" smtClean="0">
                <a:ln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Level inversion</a:t>
            </a:r>
            <a:endParaRPr lang="ja-JP" altLang="en-US" sz="2250" b="1" dirty="0">
              <a:ln>
                <a:solidFill>
                  <a:sysClr val="windowText" lastClr="000000"/>
                </a:solidFill>
              </a:ln>
              <a:solidFill>
                <a:srgbClr val="7030A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34" name="コンテンツ プレースホルダー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74" y="2209764"/>
            <a:ext cx="4586495" cy="3490114"/>
          </a:xfrm>
          <a:prstGeom prst="rect">
            <a:avLst/>
          </a:prstGeom>
        </p:spPr>
      </p:pic>
      <p:sp>
        <p:nvSpPr>
          <p:cNvPr id="37" name="テキスト ボックス 36"/>
          <p:cNvSpPr txBox="1"/>
          <p:nvPr/>
        </p:nvSpPr>
        <p:spPr>
          <a:xfrm>
            <a:off x="703154" y="3728479"/>
            <a:ext cx="784189" cy="43088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ja-JP" sz="2200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1</a:t>
            </a:r>
            <a:r>
              <a:rPr lang="en-US" altLang="ja-JP" sz="2200" baseline="30000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-</a:t>
            </a:r>
            <a:r>
              <a:rPr lang="en-US" altLang="ja-JP" sz="2200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, 2</a:t>
            </a:r>
            <a:r>
              <a:rPr lang="en-US" altLang="ja-JP" sz="2200" baseline="30000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-</a:t>
            </a:r>
            <a:r>
              <a:rPr lang="en-US" altLang="ja-JP" sz="2200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 </a:t>
            </a:r>
            <a:endParaRPr kumimoji="1" lang="ja-JP" altLang="en-US" sz="2200" dirty="0">
              <a:ln>
                <a:solidFill>
                  <a:schemeClr val="tx1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1630781" y="5555173"/>
            <a:ext cx="1877437" cy="43088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ja-JP" sz="2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</a:rPr>
              <a:t>3</a:t>
            </a:r>
            <a:r>
              <a:rPr lang="en-US" altLang="ja-JP" sz="2200" baseline="300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</a:rPr>
              <a:t>-</a:t>
            </a:r>
            <a:r>
              <a:rPr lang="en-US" altLang="ja-JP" sz="2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</a:rPr>
              <a:t>, 2</a:t>
            </a:r>
            <a:r>
              <a:rPr lang="en-US" altLang="ja-JP" sz="2200" baseline="300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</a:rPr>
              <a:t>-</a:t>
            </a:r>
            <a:r>
              <a:rPr lang="en-US" altLang="ja-JP" sz="2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</a:rPr>
              <a:t> and 0</a:t>
            </a:r>
            <a:r>
              <a:rPr lang="en-US" altLang="ja-JP" sz="2200" baseline="300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</a:rPr>
              <a:t>+</a:t>
            </a:r>
            <a:r>
              <a:rPr lang="en-US" altLang="ja-JP" sz="2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</a:rPr>
              <a:t>,1</a:t>
            </a:r>
            <a:r>
              <a:rPr lang="en-US" altLang="ja-JP" sz="2200" baseline="300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</a:rPr>
              <a:t>+</a:t>
            </a:r>
            <a:endParaRPr kumimoji="1" lang="ja-JP" altLang="en-US" sz="2200" baseline="30000" dirty="0">
              <a:ln>
                <a:solidFill>
                  <a:schemeClr val="tx1"/>
                </a:solidFill>
              </a:ln>
              <a:solidFill>
                <a:srgbClr val="002060"/>
              </a:solidFill>
            </a:endParaRPr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2491281" y="4785014"/>
            <a:ext cx="1900970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500" i="1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</a:rPr>
              <a:t>Present work</a:t>
            </a:r>
            <a:endParaRPr kumimoji="1" lang="ja-JP" altLang="en-US" sz="2500" i="1" dirty="0">
              <a:ln>
                <a:solidFill>
                  <a:sysClr val="windowText" lastClr="000000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40" name="正方形/長方形 39"/>
          <p:cNvSpPr/>
          <p:nvPr/>
        </p:nvSpPr>
        <p:spPr>
          <a:xfrm>
            <a:off x="1817247" y="2679979"/>
            <a:ext cx="227353" cy="2553538"/>
          </a:xfrm>
          <a:prstGeom prst="rect">
            <a:avLst/>
          </a:prstGeom>
          <a:solidFill>
            <a:srgbClr val="00B0F0">
              <a:alpha val="30000"/>
            </a:srgbClr>
          </a:solidFill>
          <a:ln w="31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  <p:sp>
        <p:nvSpPr>
          <p:cNvPr id="41" name="正方形/長方形 40"/>
          <p:cNvSpPr/>
          <p:nvPr/>
        </p:nvSpPr>
        <p:spPr>
          <a:xfrm>
            <a:off x="1574800" y="2667154"/>
            <a:ext cx="227353" cy="2553538"/>
          </a:xfrm>
          <a:prstGeom prst="rect">
            <a:avLst/>
          </a:prstGeom>
          <a:solidFill>
            <a:srgbClr val="C00000">
              <a:alpha val="30000"/>
            </a:srgbClr>
          </a:solidFill>
          <a:ln w="31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4557604" y="4446507"/>
            <a:ext cx="2504212" cy="43858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ja-JP" sz="2250" b="1" dirty="0">
                <a:ln>
                  <a:solidFill>
                    <a:sysClr val="windowText" lastClr="000000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Unbound </a:t>
            </a:r>
            <a:r>
              <a:rPr lang="en-US" altLang="ja-JP" sz="2250" b="1" dirty="0">
                <a:ln>
                  <a:solidFill>
                    <a:sysClr val="windowText" lastClr="000000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ym typeface="Wingdings" panose="05000000000000000000" pitchFamily="2" charset="2"/>
              </a:rPr>
              <a:t></a:t>
            </a:r>
            <a:r>
              <a:rPr lang="en-US" altLang="ja-JP" sz="2250" b="1" dirty="0">
                <a:ln>
                  <a:solidFill>
                    <a:sysClr val="windowText" lastClr="000000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ym typeface="Wingdings" panose="05000000000000000000" pitchFamily="2" charset="2"/>
              </a:rPr>
              <a:t> </a:t>
            </a:r>
            <a:r>
              <a:rPr lang="en-US" altLang="ja-JP" sz="2250" b="1" dirty="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ym typeface="Wingdings" panose="05000000000000000000" pitchFamily="2" charset="2"/>
              </a:rPr>
              <a:t>Bound</a:t>
            </a:r>
            <a:endParaRPr lang="ja-JP" altLang="en-US" sz="2250" b="1" dirty="0">
              <a:ln>
                <a:solidFill>
                  <a:sysClr val="windowText" lastClr="000000"/>
                </a:solidFill>
              </a:ln>
              <a:solidFill>
                <a:schemeClr val="accent6">
                  <a:lumMod val="7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11476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55600" y="231002"/>
            <a:ext cx="8572500" cy="1325563"/>
          </a:xfrm>
        </p:spPr>
        <p:txBody>
          <a:bodyPr/>
          <a:lstStyle/>
          <a:p>
            <a:r>
              <a:rPr lang="en-US" altLang="ja-JP" dirty="0"/>
              <a:t>Comparison between </a:t>
            </a:r>
            <a:r>
              <a:rPr kumimoji="1" lang="en-US" altLang="ja-JP" baseline="30000" dirty="0" smtClean="0"/>
              <a:t> 10</a:t>
            </a:r>
            <a:r>
              <a:rPr kumimoji="1" lang="en-US" altLang="ja-JP" baseline="-25000" dirty="0" smtClean="0"/>
              <a:t>Λ</a:t>
            </a:r>
            <a:r>
              <a:rPr kumimoji="1" lang="en-US" altLang="ja-JP" dirty="0" smtClean="0"/>
              <a:t>B and </a:t>
            </a:r>
            <a:r>
              <a:rPr kumimoji="1" lang="en-US" altLang="ja-JP" baseline="30000" dirty="0" smtClean="0"/>
              <a:t>10</a:t>
            </a:r>
            <a:r>
              <a:rPr kumimoji="1" lang="en-US" altLang="ja-JP" baseline="-25000" dirty="0" smtClean="0"/>
              <a:t>Λ</a:t>
            </a:r>
            <a:r>
              <a:rPr kumimoji="1" lang="en-US" altLang="ja-JP" dirty="0" smtClean="0"/>
              <a:t>Be</a:t>
            </a:r>
            <a:endParaRPr kumimoji="1" lang="ja-JP" altLang="en-US" dirty="0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5929954"/>
            <a:ext cx="720080" cy="669694"/>
          </a:xfrm>
        </p:spPr>
      </p:pic>
      <p:grpSp>
        <p:nvGrpSpPr>
          <p:cNvPr id="5" name="グループ化 4"/>
          <p:cNvGrpSpPr/>
          <p:nvPr/>
        </p:nvGrpSpPr>
        <p:grpSpPr>
          <a:xfrm>
            <a:off x="1187624" y="4437112"/>
            <a:ext cx="1065869" cy="1065869"/>
            <a:chOff x="3232460" y="2363131"/>
            <a:chExt cx="1065869" cy="1065869"/>
          </a:xfrm>
        </p:grpSpPr>
        <p:grpSp>
          <p:nvGrpSpPr>
            <p:cNvPr id="6" name="グループ化 5"/>
            <p:cNvGrpSpPr/>
            <p:nvPr/>
          </p:nvGrpSpPr>
          <p:grpSpPr>
            <a:xfrm>
              <a:off x="3232460" y="2363131"/>
              <a:ext cx="1065869" cy="1065869"/>
              <a:chOff x="3809824" y="3909289"/>
              <a:chExt cx="1421159" cy="1421159"/>
            </a:xfrm>
          </p:grpSpPr>
          <p:sp>
            <p:nvSpPr>
              <p:cNvPr id="8" name="円/楕円 7"/>
              <p:cNvSpPr/>
              <p:nvPr/>
            </p:nvSpPr>
            <p:spPr>
              <a:xfrm>
                <a:off x="4674416" y="4716757"/>
                <a:ext cx="476559" cy="476559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ja-JP" sz="2250" b="1" dirty="0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chemeClr val="tx1"/>
                    </a:solidFill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</a:rPr>
                  <a:t>Λ</a:t>
                </a:r>
                <a:endParaRPr lang="ja-JP" altLang="en-US" sz="225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tx1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endParaRPr>
              </a:p>
            </p:txBody>
          </p:sp>
          <p:sp>
            <p:nvSpPr>
              <p:cNvPr id="9" name="円/楕円 8"/>
              <p:cNvSpPr/>
              <p:nvPr/>
            </p:nvSpPr>
            <p:spPr>
              <a:xfrm>
                <a:off x="4382330" y="4004985"/>
                <a:ext cx="692939" cy="692939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ja-JP" sz="2250" b="1" dirty="0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chemeClr val="tx1"/>
                    </a:solidFill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</a:rPr>
                  <a:t>α</a:t>
                </a:r>
                <a:endParaRPr lang="ja-JP" altLang="en-US" sz="225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tx1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endParaRPr>
              </a:p>
            </p:txBody>
          </p:sp>
          <p:sp>
            <p:nvSpPr>
              <p:cNvPr id="10" name="円/楕円 9"/>
              <p:cNvSpPr/>
              <p:nvPr/>
            </p:nvSpPr>
            <p:spPr>
              <a:xfrm>
                <a:off x="3923181" y="4203510"/>
                <a:ext cx="404037" cy="404037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ja-JP" sz="2250" b="1" dirty="0">
                    <a:ln w="9525">
                      <a:solidFill>
                        <a:sysClr val="windowText" lastClr="000000"/>
                      </a:solidFill>
                      <a:prstDash val="solid"/>
                    </a:ln>
                    <a:solidFill>
                      <a:schemeClr val="accent4"/>
                    </a:solidFill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</a:rPr>
                  <a:t>n</a:t>
                </a:r>
                <a:endParaRPr lang="ja-JP" altLang="en-US" sz="2250" b="1" dirty="0">
                  <a:ln w="9525">
                    <a:solidFill>
                      <a:sysClr val="windowText" lastClr="000000"/>
                    </a:solidFill>
                    <a:prstDash val="solid"/>
                  </a:ln>
                  <a:solidFill>
                    <a:schemeClr val="accent4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endParaRPr>
              </a:p>
            </p:txBody>
          </p:sp>
          <p:sp>
            <p:nvSpPr>
              <p:cNvPr id="11" name="円/楕円 10"/>
              <p:cNvSpPr/>
              <p:nvPr/>
            </p:nvSpPr>
            <p:spPr>
              <a:xfrm>
                <a:off x="3809824" y="3909289"/>
                <a:ext cx="1421159" cy="1421159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sz="1350"/>
              </a:p>
            </p:txBody>
          </p:sp>
        </p:grpSp>
        <p:sp>
          <p:nvSpPr>
            <p:cNvPr id="7" name="円/楕円 6"/>
            <p:cNvSpPr/>
            <p:nvPr/>
          </p:nvSpPr>
          <p:spPr>
            <a:xfrm>
              <a:off x="3346207" y="2850764"/>
              <a:ext cx="519704" cy="519704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225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tx1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α</a:t>
              </a:r>
              <a:endParaRPr lang="ja-JP" altLang="en-US" sz="225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endParaRPr>
            </a:p>
          </p:txBody>
        </p:sp>
      </p:grpSp>
      <p:grpSp>
        <p:nvGrpSpPr>
          <p:cNvPr id="12" name="グループ化 11"/>
          <p:cNvGrpSpPr/>
          <p:nvPr/>
        </p:nvGrpSpPr>
        <p:grpSpPr>
          <a:xfrm>
            <a:off x="1208501" y="2296290"/>
            <a:ext cx="1065869" cy="1065869"/>
            <a:chOff x="3232460" y="2363131"/>
            <a:chExt cx="1065869" cy="1065869"/>
          </a:xfrm>
        </p:grpSpPr>
        <p:grpSp>
          <p:nvGrpSpPr>
            <p:cNvPr id="13" name="グループ化 12"/>
            <p:cNvGrpSpPr/>
            <p:nvPr/>
          </p:nvGrpSpPr>
          <p:grpSpPr>
            <a:xfrm>
              <a:off x="3232460" y="2363131"/>
              <a:ext cx="1065869" cy="1065869"/>
              <a:chOff x="3809824" y="3909289"/>
              <a:chExt cx="1421159" cy="1421159"/>
            </a:xfrm>
          </p:grpSpPr>
          <p:sp>
            <p:nvSpPr>
              <p:cNvPr id="15" name="円/楕円 14"/>
              <p:cNvSpPr/>
              <p:nvPr/>
            </p:nvSpPr>
            <p:spPr>
              <a:xfrm>
                <a:off x="4674416" y="4716757"/>
                <a:ext cx="476559" cy="476559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ja-JP" sz="2250" b="1" dirty="0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chemeClr val="tx1"/>
                    </a:solidFill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</a:rPr>
                  <a:t>Λ</a:t>
                </a:r>
                <a:endParaRPr lang="ja-JP" altLang="en-US" sz="225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tx1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endParaRPr>
              </a:p>
            </p:txBody>
          </p:sp>
          <p:sp>
            <p:nvSpPr>
              <p:cNvPr id="16" name="円/楕円 15"/>
              <p:cNvSpPr/>
              <p:nvPr/>
            </p:nvSpPr>
            <p:spPr>
              <a:xfrm>
                <a:off x="4382330" y="4004985"/>
                <a:ext cx="692939" cy="692939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ja-JP" sz="2250" b="1" dirty="0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chemeClr val="tx1"/>
                    </a:solidFill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</a:rPr>
                  <a:t>α</a:t>
                </a:r>
                <a:endParaRPr lang="ja-JP" altLang="en-US" sz="225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tx1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endParaRPr>
              </a:p>
            </p:txBody>
          </p:sp>
          <p:sp>
            <p:nvSpPr>
              <p:cNvPr id="18" name="円/楕円 17"/>
              <p:cNvSpPr/>
              <p:nvPr/>
            </p:nvSpPr>
            <p:spPr>
              <a:xfrm>
                <a:off x="3809824" y="3909289"/>
                <a:ext cx="1421159" cy="1421159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sz="1350"/>
              </a:p>
            </p:txBody>
          </p:sp>
        </p:grpSp>
        <p:sp>
          <p:nvSpPr>
            <p:cNvPr id="14" name="円/楕円 13"/>
            <p:cNvSpPr/>
            <p:nvPr/>
          </p:nvSpPr>
          <p:spPr>
            <a:xfrm>
              <a:off x="3346207" y="2850764"/>
              <a:ext cx="519704" cy="519704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225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tx1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α</a:t>
              </a:r>
              <a:endParaRPr lang="ja-JP" altLang="en-US" sz="225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endParaRPr>
            </a:p>
          </p:txBody>
        </p:sp>
      </p:grpSp>
      <p:sp>
        <p:nvSpPr>
          <p:cNvPr id="19" name="円/楕円 18"/>
          <p:cNvSpPr/>
          <p:nvPr/>
        </p:nvSpPr>
        <p:spPr>
          <a:xfrm>
            <a:off x="1301371" y="2511261"/>
            <a:ext cx="288176" cy="273198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250" b="1" dirty="0">
                <a:ln w="9525">
                  <a:solidFill>
                    <a:sysClr val="windowText" lastClr="000000"/>
                  </a:solidFill>
                  <a:prstDash val="solid"/>
                </a:ln>
                <a:solidFill>
                  <a:schemeClr val="accent4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p</a:t>
            </a:r>
            <a:endParaRPr lang="ja-JP" altLang="en-US" sz="2250" b="1" dirty="0">
              <a:ln w="9525">
                <a:solidFill>
                  <a:sysClr val="windowText" lastClr="000000"/>
                </a:solidFill>
                <a:prstDash val="solid"/>
              </a:ln>
              <a:solidFill>
                <a:schemeClr val="accent4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1272642" y="5545171"/>
            <a:ext cx="84510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000" baseline="30000" dirty="0" smtClean="0">
                <a:ln>
                  <a:solidFill>
                    <a:sysClr val="windowText" lastClr="000000"/>
                  </a:solidFill>
                </a:ln>
                <a:solidFill>
                  <a:schemeClr val="accent4">
                    <a:lumMod val="75000"/>
                  </a:schemeClr>
                </a:solidFill>
              </a:rPr>
              <a:t>10</a:t>
            </a:r>
            <a:r>
              <a:rPr lang="en-US" altLang="ja-JP" sz="3000" dirty="0" smtClean="0">
                <a:ln>
                  <a:solidFill>
                    <a:sysClr val="windowText" lastClr="000000"/>
                  </a:solidFill>
                </a:ln>
                <a:solidFill>
                  <a:schemeClr val="accent4">
                    <a:lumMod val="75000"/>
                  </a:schemeClr>
                </a:solidFill>
              </a:rPr>
              <a:t>Be</a:t>
            </a:r>
            <a:endParaRPr lang="ja-JP" altLang="en-US" sz="3000" dirty="0">
              <a:ln>
                <a:solidFill>
                  <a:sysClr val="windowText" lastClr="000000"/>
                </a:solidFill>
              </a:ln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1331640" y="5699059"/>
            <a:ext cx="3321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000" baseline="-25000" dirty="0" smtClean="0">
                <a:ln>
                  <a:solidFill>
                    <a:sysClr val="windowText" lastClr="000000"/>
                  </a:solidFill>
                </a:ln>
                <a:solidFill>
                  <a:schemeClr val="accent4">
                    <a:lumMod val="75000"/>
                  </a:schemeClr>
                </a:solidFill>
              </a:rPr>
              <a:t>Λ</a:t>
            </a:r>
            <a:endParaRPr lang="ja-JP" altLang="en-US" sz="3000" baseline="-25000" dirty="0">
              <a:ln>
                <a:solidFill>
                  <a:sysClr val="windowText" lastClr="000000"/>
                </a:solidFill>
              </a:ln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1382440" y="3353658"/>
            <a:ext cx="65434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000" baseline="30000" dirty="0" smtClean="0">
                <a:ln>
                  <a:solidFill>
                    <a:sysClr val="windowText" lastClr="000000"/>
                  </a:solidFill>
                </a:ln>
                <a:solidFill>
                  <a:schemeClr val="accent4">
                    <a:lumMod val="75000"/>
                  </a:schemeClr>
                </a:solidFill>
              </a:rPr>
              <a:t>10</a:t>
            </a:r>
            <a:r>
              <a:rPr lang="en-US" altLang="ja-JP" sz="3000" dirty="0" smtClean="0">
                <a:ln>
                  <a:solidFill>
                    <a:sysClr val="windowText" lastClr="000000"/>
                  </a:solidFill>
                </a:ln>
                <a:solidFill>
                  <a:schemeClr val="accent4">
                    <a:lumMod val="75000"/>
                  </a:schemeClr>
                </a:solidFill>
              </a:rPr>
              <a:t>B</a:t>
            </a:r>
            <a:endParaRPr lang="ja-JP" altLang="en-US" sz="3000" dirty="0">
              <a:ln>
                <a:solidFill>
                  <a:sysClr val="windowText" lastClr="000000"/>
                </a:solidFill>
              </a:ln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1441438" y="3507546"/>
            <a:ext cx="3321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000" baseline="-25000" dirty="0" smtClean="0">
                <a:ln>
                  <a:solidFill>
                    <a:sysClr val="windowText" lastClr="000000"/>
                  </a:solidFill>
                </a:ln>
                <a:solidFill>
                  <a:schemeClr val="accent4">
                    <a:lumMod val="75000"/>
                  </a:schemeClr>
                </a:solidFill>
              </a:rPr>
              <a:t>Λ</a:t>
            </a:r>
            <a:endParaRPr lang="ja-JP" altLang="en-US" sz="3000" baseline="-25000" dirty="0">
              <a:ln>
                <a:solidFill>
                  <a:sysClr val="windowText" lastClr="000000"/>
                </a:solidFill>
              </a:ln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2255" y="1490843"/>
            <a:ext cx="5686253" cy="5132233"/>
          </a:xfrm>
          <a:prstGeom prst="rect">
            <a:avLst/>
          </a:prstGeom>
        </p:spPr>
      </p:pic>
      <p:sp>
        <p:nvSpPr>
          <p:cNvPr id="20" name="正方形/長方形 19"/>
          <p:cNvSpPr/>
          <p:nvPr/>
        </p:nvSpPr>
        <p:spPr>
          <a:xfrm>
            <a:off x="5054788" y="1423409"/>
            <a:ext cx="309299" cy="4675760"/>
          </a:xfrm>
          <a:prstGeom prst="rect">
            <a:avLst/>
          </a:prstGeom>
          <a:solidFill>
            <a:srgbClr val="C00000">
              <a:alpha val="30000"/>
            </a:srgbClr>
          </a:solidFill>
          <a:ln w="31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テキスト ボックス 24"/>
              <p:cNvSpPr txBox="1"/>
              <p:nvPr/>
            </p:nvSpPr>
            <p:spPr>
              <a:xfrm rot="16200000">
                <a:off x="2961715" y="5856974"/>
                <a:ext cx="889410" cy="3539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lin"/>
                          <m:ctrlPr>
                            <a:rPr kumimoji="1" lang="ja-JP" altLang="en-US" sz="17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sz="17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kumimoji="1" lang="ja-JP" altLang="en-US" sz="17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num>
                        <m:den>
                          <m:r>
                            <a:rPr kumimoji="1" lang="en-US" altLang="ja-JP" sz="17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m:rPr>
                              <m:sty m:val="p"/>
                            </m:rPr>
                            <a:rPr kumimoji="1" lang="el-GR" altLang="ja-JP" sz="17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Ω</m:t>
                          </m:r>
                        </m:den>
                      </m:f>
                    </m:oMath>
                  </m:oMathPara>
                </a14:m>
                <a:endParaRPr kumimoji="1" lang="ja-JP" altLang="en-US" sz="1700" dirty="0"/>
              </a:p>
            </p:txBody>
          </p:sp>
        </mc:Choice>
        <mc:Fallback xmlns="">
          <p:sp>
            <p:nvSpPr>
              <p:cNvPr id="25" name="テキスト ボックス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2961715" y="5856974"/>
                <a:ext cx="889410" cy="353943"/>
              </a:xfrm>
              <a:prstGeom prst="rect">
                <a:avLst/>
              </a:prstGeom>
              <a:blipFill rotWithShape="0">
                <a:blip r:embed="rId4"/>
                <a:stretch>
                  <a:fillRect l="-106897" t="-32192" r="-16896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84412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83137" y="15205"/>
            <a:ext cx="7886700" cy="1325563"/>
          </a:xfrm>
        </p:spPr>
        <p:txBody>
          <a:bodyPr/>
          <a:lstStyle/>
          <a:p>
            <a:r>
              <a:rPr kumimoji="1" lang="en-US" altLang="ja-JP" dirty="0" smtClean="0"/>
              <a:t>Comparison of the ground states (A=10)</a:t>
            </a:r>
            <a:endParaRPr kumimoji="1" lang="ja-JP" altLang="en-US" dirty="0"/>
          </a:p>
        </p:txBody>
      </p:sp>
      <p:pic>
        <p:nvPicPr>
          <p:cNvPr id="5" name="コンテンツ プレースホルダ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5782" y="1340768"/>
            <a:ext cx="4448217" cy="3196324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6652230" y="4960772"/>
            <a:ext cx="2451761" cy="7694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ja-JP" sz="2200" dirty="0" smtClean="0"/>
              <a:t>CSB off : +0.22 </a:t>
            </a:r>
            <a:r>
              <a:rPr lang="en-US" altLang="ja-JP" sz="2200" dirty="0"/>
              <a:t>M</a:t>
            </a:r>
            <a:r>
              <a:rPr lang="en-US" altLang="ja-JP" sz="2200" dirty="0" smtClean="0"/>
              <a:t>eV</a:t>
            </a:r>
          </a:p>
          <a:p>
            <a:r>
              <a:rPr kumimoji="1" lang="en-US" altLang="ja-JP" sz="2200" dirty="0" smtClean="0"/>
              <a:t>CSB on : -0.02 </a:t>
            </a:r>
            <a:r>
              <a:rPr lang="en-US" altLang="ja-JP" sz="2200" dirty="0"/>
              <a:t>M</a:t>
            </a:r>
            <a:r>
              <a:rPr kumimoji="1" lang="en-US" altLang="ja-JP" sz="2200" dirty="0" smtClean="0"/>
              <a:t>eV</a:t>
            </a:r>
            <a:endParaRPr kumimoji="1" lang="ja-JP" altLang="en-US" sz="2200" dirty="0"/>
          </a:p>
        </p:txBody>
      </p:sp>
      <p:sp>
        <p:nvSpPr>
          <p:cNvPr id="7" name="左右矢印 6"/>
          <p:cNvSpPr/>
          <p:nvPr/>
        </p:nvSpPr>
        <p:spPr>
          <a:xfrm>
            <a:off x="6156176" y="5237480"/>
            <a:ext cx="402397" cy="216024"/>
          </a:xfrm>
          <a:prstGeom prst="leftRightArrow">
            <a:avLst/>
          </a:prstGeom>
          <a:solidFill>
            <a:srgbClr val="C000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65" y="4840362"/>
            <a:ext cx="6068104" cy="104851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テキスト ボックス 8"/>
          <p:cNvSpPr txBox="1"/>
          <p:nvPr/>
        </p:nvSpPr>
        <p:spPr>
          <a:xfrm>
            <a:off x="71267" y="4496033"/>
            <a:ext cx="13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i="1" dirty="0" smtClean="0"/>
              <a:t>Experiments</a:t>
            </a:r>
            <a:endParaRPr kumimoji="1" lang="ja-JP" altLang="en-US" i="1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546007" y="4620984"/>
            <a:ext cx="17017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i="1" dirty="0" smtClean="0"/>
              <a:t>Theoretical calc.</a:t>
            </a:r>
            <a:endParaRPr kumimoji="1" lang="ja-JP" altLang="en-US" i="1" dirty="0"/>
          </a:p>
        </p:txBody>
      </p:sp>
      <p:pic>
        <p:nvPicPr>
          <p:cNvPr id="12" name="コンテンツ プレースホルダー 11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345023"/>
            <a:ext cx="4260476" cy="3077231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0"/>
              <p:cNvSpPr txBox="1"/>
              <p:nvPr/>
            </p:nvSpPr>
            <p:spPr>
              <a:xfrm rot="16200000">
                <a:off x="-196345" y="3008043"/>
                <a:ext cx="1096326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lin"/>
                          <m:ctrlPr>
                            <a:rPr kumimoji="1" lang="ja-JP" altLang="en-US" sz="2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sz="22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kumimoji="1" lang="ja-JP" altLang="en-US" sz="22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num>
                        <m:den>
                          <m:r>
                            <a:rPr kumimoji="1" lang="en-US" altLang="ja-JP" sz="22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m:rPr>
                              <m:sty m:val="p"/>
                            </m:rPr>
                            <a:rPr kumimoji="1" lang="el-GR" altLang="ja-JP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Ω</m:t>
                          </m:r>
                        </m:den>
                      </m:f>
                    </m:oMath>
                  </m:oMathPara>
                </a14:m>
                <a:endParaRPr kumimoji="1" lang="ja-JP" altLang="en-US" sz="2200" dirty="0"/>
              </a:p>
            </p:txBody>
          </p:sp>
        </mc:Choice>
        <mc:Fallback xmlns="">
          <p:sp>
            <p:nvSpPr>
              <p:cNvPr id="11" name="テキスト ボックス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-196345" y="3008043"/>
                <a:ext cx="1096326" cy="430887"/>
              </a:xfrm>
              <a:prstGeom prst="rect">
                <a:avLst/>
              </a:prstGeom>
              <a:blipFill rotWithShape="0">
                <a:blip r:embed="rId5"/>
                <a:stretch>
                  <a:fillRect l="-121127" t="-37222" r="-184507" b="-33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45689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83137" y="15205"/>
            <a:ext cx="7886700" cy="1325563"/>
          </a:xfrm>
        </p:spPr>
        <p:txBody>
          <a:bodyPr/>
          <a:lstStyle/>
          <a:p>
            <a:r>
              <a:rPr kumimoji="1" lang="en-US" altLang="ja-JP" dirty="0" smtClean="0"/>
              <a:t>Comparison of the ground states (A=10)</a:t>
            </a:r>
            <a:endParaRPr kumimoji="1" lang="ja-JP" altLang="en-US" dirty="0"/>
          </a:p>
        </p:txBody>
      </p:sp>
      <p:pic>
        <p:nvPicPr>
          <p:cNvPr id="5" name="コンテンツ プレースホルダ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5782" y="1340768"/>
            <a:ext cx="4448217" cy="3196324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6652230" y="4960772"/>
            <a:ext cx="2451761" cy="7694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ja-JP" sz="2200" dirty="0" smtClean="0"/>
              <a:t>CSB off : +0.22 </a:t>
            </a:r>
            <a:r>
              <a:rPr lang="en-US" altLang="ja-JP" sz="2200" dirty="0"/>
              <a:t>M</a:t>
            </a:r>
            <a:r>
              <a:rPr lang="en-US" altLang="ja-JP" sz="2200" dirty="0" smtClean="0"/>
              <a:t>eV</a:t>
            </a:r>
          </a:p>
          <a:p>
            <a:r>
              <a:rPr kumimoji="1" lang="en-US" altLang="ja-JP" sz="2200" dirty="0" smtClean="0"/>
              <a:t>CSB on : -0.02 </a:t>
            </a:r>
            <a:r>
              <a:rPr lang="en-US" altLang="ja-JP" sz="2200" dirty="0"/>
              <a:t>M</a:t>
            </a:r>
            <a:r>
              <a:rPr kumimoji="1" lang="en-US" altLang="ja-JP" sz="2200" dirty="0" smtClean="0"/>
              <a:t>eV</a:t>
            </a:r>
            <a:endParaRPr kumimoji="1" lang="ja-JP" altLang="en-US" sz="2200" dirty="0"/>
          </a:p>
        </p:txBody>
      </p:sp>
      <p:sp>
        <p:nvSpPr>
          <p:cNvPr id="7" name="左右矢印 6"/>
          <p:cNvSpPr/>
          <p:nvPr/>
        </p:nvSpPr>
        <p:spPr>
          <a:xfrm>
            <a:off x="6156176" y="5237480"/>
            <a:ext cx="402397" cy="216024"/>
          </a:xfrm>
          <a:prstGeom prst="leftRightArrow">
            <a:avLst/>
          </a:prstGeom>
          <a:solidFill>
            <a:srgbClr val="C000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65" y="4840362"/>
            <a:ext cx="6068104" cy="104851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テキスト ボックス 8"/>
          <p:cNvSpPr txBox="1"/>
          <p:nvPr/>
        </p:nvSpPr>
        <p:spPr>
          <a:xfrm>
            <a:off x="71267" y="4496033"/>
            <a:ext cx="13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i="1" dirty="0" smtClean="0"/>
              <a:t>Experiments</a:t>
            </a:r>
            <a:endParaRPr kumimoji="1" lang="ja-JP" altLang="en-US" i="1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546007" y="4620984"/>
            <a:ext cx="17017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i="1" dirty="0" smtClean="0"/>
              <a:t>Theoretical calc.</a:t>
            </a:r>
            <a:endParaRPr kumimoji="1" lang="ja-JP" altLang="en-US" i="1" dirty="0"/>
          </a:p>
        </p:txBody>
      </p:sp>
      <p:pic>
        <p:nvPicPr>
          <p:cNvPr id="12" name="コンテンツ プレースホルダー 11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345023"/>
            <a:ext cx="4260476" cy="3077231"/>
          </a:xfrm>
        </p:spPr>
      </p:pic>
      <p:sp>
        <p:nvSpPr>
          <p:cNvPr id="11" name="正方形/長方形 10"/>
          <p:cNvSpPr/>
          <p:nvPr/>
        </p:nvSpPr>
        <p:spPr>
          <a:xfrm>
            <a:off x="0" y="-218240"/>
            <a:ext cx="9144000" cy="7076240"/>
          </a:xfrm>
          <a:prstGeom prst="rect">
            <a:avLst/>
          </a:prstGeom>
          <a:solidFill>
            <a:schemeClr val="bg1">
              <a:alpha val="6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1422565" y="3074994"/>
            <a:ext cx="6325065" cy="170816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ja-JP" sz="3500" b="1" i="1" baseline="30000" dirty="0" smtClean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</a:rPr>
              <a:t>10</a:t>
            </a:r>
            <a:r>
              <a:rPr lang="en-US" altLang="ja-JP" sz="3500" b="1" i="1" baseline="-25000" dirty="0" smtClean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</a:rPr>
              <a:t>Λ</a:t>
            </a:r>
            <a:r>
              <a:rPr lang="en-US" altLang="ja-JP" sz="3500" b="1" i="1" dirty="0" smtClean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</a:rPr>
              <a:t>Be – </a:t>
            </a:r>
            <a:r>
              <a:rPr lang="en-US" altLang="ja-JP" sz="3500" b="1" i="1" baseline="30000" dirty="0" smtClean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</a:rPr>
              <a:t>10</a:t>
            </a:r>
            <a:r>
              <a:rPr lang="en-US" altLang="ja-JP" sz="3500" b="1" i="1" baseline="-25000" dirty="0" smtClean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</a:rPr>
              <a:t>Λ</a:t>
            </a:r>
            <a:r>
              <a:rPr lang="en-US" altLang="ja-JP" sz="3500" b="1" i="1" dirty="0" smtClean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</a:rPr>
              <a:t>B </a:t>
            </a:r>
          </a:p>
          <a:p>
            <a:r>
              <a:rPr lang="en-US" altLang="ja-JP" sz="3500" b="1" i="1" dirty="0" smtClean="0">
                <a:solidFill>
                  <a:schemeClr val="tx1"/>
                </a:solidFill>
              </a:rPr>
              <a:t>Further effort is needed </a:t>
            </a:r>
          </a:p>
          <a:p>
            <a:r>
              <a:rPr lang="en-US" altLang="ja-JP" sz="3500" b="1" i="1" dirty="0" smtClean="0">
                <a:solidFill>
                  <a:schemeClr val="tx1"/>
                </a:solidFill>
              </a:rPr>
              <a:t>theoretically and experimentally </a:t>
            </a:r>
          </a:p>
        </p:txBody>
      </p:sp>
    </p:spTree>
    <p:extLst>
      <p:ext uri="{BB962C8B-B14F-4D97-AF65-F5344CB8AC3E}">
        <p14:creationId xmlns:p14="http://schemas.microsoft.com/office/powerpoint/2010/main" val="2446979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コンテンツ プレースホルダー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509" y="1803903"/>
            <a:ext cx="4242779" cy="4096612"/>
          </a:xfrm>
        </p:spPr>
      </p:pic>
      <p:pic>
        <p:nvPicPr>
          <p:cNvPr id="5" name="コンテンツ プレースホルダー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989945" y="2264651"/>
            <a:ext cx="7391656" cy="2425874"/>
          </a:xfrm>
          <a:prstGeom prst="rect">
            <a:avLst/>
          </a:prstGeom>
        </p:spPr>
      </p:pic>
      <p:sp>
        <p:nvSpPr>
          <p:cNvPr id="10" name="正方形/長方形 9"/>
          <p:cNvSpPr/>
          <p:nvPr/>
        </p:nvSpPr>
        <p:spPr>
          <a:xfrm>
            <a:off x="1475656" y="3983797"/>
            <a:ext cx="5760640" cy="364666"/>
          </a:xfrm>
          <a:prstGeom prst="rect">
            <a:avLst/>
          </a:prstGeom>
          <a:solidFill>
            <a:srgbClr val="00B0F0">
              <a:alpha val="30000"/>
            </a:srgbClr>
          </a:solidFill>
          <a:ln w="31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  <p:sp>
        <p:nvSpPr>
          <p:cNvPr id="11" name="正方形/長方形 10"/>
          <p:cNvSpPr/>
          <p:nvPr/>
        </p:nvSpPr>
        <p:spPr>
          <a:xfrm>
            <a:off x="1433124" y="4557879"/>
            <a:ext cx="5803172" cy="95258"/>
          </a:xfrm>
          <a:prstGeom prst="rect">
            <a:avLst/>
          </a:prstGeom>
          <a:solidFill>
            <a:srgbClr val="C00000">
              <a:alpha val="30000"/>
            </a:srgbClr>
          </a:solidFill>
          <a:ln w="31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  <p:sp>
        <p:nvSpPr>
          <p:cNvPr id="3" name="正方形/長方形 2"/>
          <p:cNvSpPr/>
          <p:nvPr/>
        </p:nvSpPr>
        <p:spPr>
          <a:xfrm>
            <a:off x="-13652" y="-27384"/>
            <a:ext cx="9180512" cy="1916832"/>
          </a:xfrm>
          <a:prstGeom prst="rect">
            <a:avLst/>
          </a:prstGeom>
          <a:solidFill>
            <a:schemeClr val="bg1"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11560" y="143217"/>
            <a:ext cx="7272808" cy="1553675"/>
          </a:xfrm>
        </p:spPr>
        <p:txBody>
          <a:bodyPr/>
          <a:lstStyle/>
          <a:p>
            <a:r>
              <a:rPr kumimoji="1" lang="en-US" altLang="ja-JP" dirty="0" smtClean="0"/>
              <a:t>Comparison </a:t>
            </a:r>
            <a:r>
              <a:rPr lang="en-US" altLang="ja-JP" dirty="0" smtClean="0"/>
              <a:t>with theoretical predictions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18874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コンテンツ プレースホルダー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509" y="1803903"/>
            <a:ext cx="4242779" cy="4096612"/>
          </a:xfrm>
        </p:spPr>
      </p:pic>
      <p:pic>
        <p:nvPicPr>
          <p:cNvPr id="5" name="コンテンツ プレースホルダー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989945" y="2264651"/>
            <a:ext cx="7391656" cy="2425874"/>
          </a:xfrm>
          <a:prstGeom prst="rect">
            <a:avLst/>
          </a:prstGeom>
        </p:spPr>
      </p:pic>
      <p:sp>
        <p:nvSpPr>
          <p:cNvPr id="10" name="正方形/長方形 9"/>
          <p:cNvSpPr/>
          <p:nvPr/>
        </p:nvSpPr>
        <p:spPr>
          <a:xfrm>
            <a:off x="1475656" y="3983797"/>
            <a:ext cx="5760640" cy="364666"/>
          </a:xfrm>
          <a:prstGeom prst="rect">
            <a:avLst/>
          </a:prstGeom>
          <a:solidFill>
            <a:srgbClr val="00B0F0">
              <a:alpha val="30000"/>
            </a:srgbClr>
          </a:solidFill>
          <a:ln w="31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  <p:sp>
        <p:nvSpPr>
          <p:cNvPr id="11" name="正方形/長方形 10"/>
          <p:cNvSpPr/>
          <p:nvPr/>
        </p:nvSpPr>
        <p:spPr>
          <a:xfrm>
            <a:off x="1433124" y="4557879"/>
            <a:ext cx="5803172" cy="95258"/>
          </a:xfrm>
          <a:prstGeom prst="rect">
            <a:avLst/>
          </a:prstGeom>
          <a:solidFill>
            <a:srgbClr val="C00000">
              <a:alpha val="30000"/>
            </a:srgbClr>
          </a:solidFill>
          <a:ln w="31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  <p:sp>
        <p:nvSpPr>
          <p:cNvPr id="3" name="正方形/長方形 2"/>
          <p:cNvSpPr/>
          <p:nvPr/>
        </p:nvSpPr>
        <p:spPr>
          <a:xfrm>
            <a:off x="-13652" y="-27384"/>
            <a:ext cx="9180512" cy="1916832"/>
          </a:xfrm>
          <a:prstGeom prst="rect">
            <a:avLst/>
          </a:prstGeom>
          <a:solidFill>
            <a:schemeClr val="bg1"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11560" y="143217"/>
            <a:ext cx="7272808" cy="1553675"/>
          </a:xfrm>
        </p:spPr>
        <p:txBody>
          <a:bodyPr/>
          <a:lstStyle/>
          <a:p>
            <a:r>
              <a:rPr kumimoji="1" lang="en-US" altLang="ja-JP" dirty="0" smtClean="0"/>
              <a:t>Comparison </a:t>
            </a:r>
            <a:r>
              <a:rPr lang="en-US" altLang="ja-JP" dirty="0" smtClean="0"/>
              <a:t>with theoretical predictions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/>
        </p:nvSpPr>
        <p:spPr>
          <a:xfrm>
            <a:off x="0" y="-218240"/>
            <a:ext cx="9144000" cy="7076240"/>
          </a:xfrm>
          <a:prstGeom prst="rect">
            <a:avLst/>
          </a:prstGeom>
          <a:solidFill>
            <a:schemeClr val="bg1">
              <a:alpha val="6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899592" y="2849719"/>
            <a:ext cx="7788799" cy="170816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ja-JP" sz="3500" b="1" i="1" baseline="30000" dirty="0" smtClean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</a:rPr>
              <a:t>10</a:t>
            </a:r>
            <a:r>
              <a:rPr lang="en-US" altLang="ja-JP" sz="3500" b="1" i="1" baseline="-25000" dirty="0" smtClean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</a:rPr>
              <a:t>Λ</a:t>
            </a:r>
            <a:r>
              <a:rPr lang="en-US" altLang="ja-JP" sz="3500" b="1" i="1" dirty="0" smtClean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</a:rPr>
              <a:t>Be  structures with 0.78 MeV (FHWM)</a:t>
            </a:r>
          </a:p>
          <a:p>
            <a:r>
              <a:rPr lang="en-US" altLang="ja-JP" sz="3500" b="1" i="1" dirty="0" smtClean="0">
                <a:solidFill>
                  <a:schemeClr val="tx1"/>
                </a:solidFill>
              </a:rPr>
              <a:t>Theoretical calculations (cross section)</a:t>
            </a:r>
          </a:p>
          <a:p>
            <a:r>
              <a:rPr lang="en-US" altLang="ja-JP" sz="3500" b="1" i="1" dirty="0" smtClean="0">
                <a:solidFill>
                  <a:schemeClr val="tx1"/>
                </a:solidFill>
              </a:rPr>
              <a:t>are needed for further understanding</a:t>
            </a:r>
          </a:p>
        </p:txBody>
      </p:sp>
    </p:spTree>
    <p:extLst>
      <p:ext uri="{BB962C8B-B14F-4D97-AF65-F5344CB8AC3E}">
        <p14:creationId xmlns:p14="http://schemas.microsoft.com/office/powerpoint/2010/main" val="2210678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8650" y="149102"/>
            <a:ext cx="7886700" cy="975642"/>
          </a:xfrm>
        </p:spPr>
        <p:txBody>
          <a:bodyPr/>
          <a:lstStyle/>
          <a:p>
            <a:r>
              <a:rPr lang="en-US" altLang="ja-JP" dirty="0" smtClean="0"/>
              <a:t>Systematic study of Λ </a:t>
            </a:r>
            <a:r>
              <a:rPr lang="en-US" altLang="ja-JP" dirty="0" err="1" smtClean="0"/>
              <a:t>hypernuclei</a:t>
            </a:r>
            <a:endParaRPr kumimoji="1" lang="ja-JP" altLang="en-US" dirty="0"/>
          </a:p>
        </p:txBody>
      </p:sp>
      <p:pic>
        <p:nvPicPr>
          <p:cNvPr id="6" name="コンテンツ プレースホルダー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642" y="1340768"/>
            <a:ext cx="8263830" cy="5167314"/>
          </a:xfrm>
        </p:spPr>
      </p:pic>
      <p:sp>
        <p:nvSpPr>
          <p:cNvPr id="4" name="角丸四角形 3"/>
          <p:cNvSpPr/>
          <p:nvPr/>
        </p:nvSpPr>
        <p:spPr>
          <a:xfrm>
            <a:off x="7014575" y="5794873"/>
            <a:ext cx="1237058" cy="380459"/>
          </a:xfrm>
          <a:prstGeom prst="roundRect">
            <a:avLst/>
          </a:prstGeom>
          <a:solidFill>
            <a:srgbClr val="FFC000">
              <a:alpha val="20000"/>
            </a:srgbClr>
          </a:solidFill>
          <a:ln w="508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8" name="角丸四角形 7"/>
          <p:cNvSpPr/>
          <p:nvPr/>
        </p:nvSpPr>
        <p:spPr>
          <a:xfrm>
            <a:off x="816279" y="5686817"/>
            <a:ext cx="411272" cy="401576"/>
          </a:xfrm>
          <a:prstGeom prst="roundRect">
            <a:avLst/>
          </a:prstGeom>
          <a:solidFill>
            <a:srgbClr val="FFC000">
              <a:alpha val="20000"/>
            </a:srgbClr>
          </a:solidFill>
          <a:ln w="508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9" name="角丸四角形 8"/>
          <p:cNvSpPr/>
          <p:nvPr/>
        </p:nvSpPr>
        <p:spPr>
          <a:xfrm>
            <a:off x="1215025" y="5686817"/>
            <a:ext cx="411272" cy="401576"/>
          </a:xfrm>
          <a:prstGeom prst="roundRect">
            <a:avLst/>
          </a:prstGeom>
          <a:solidFill>
            <a:srgbClr val="FFC000">
              <a:alpha val="20000"/>
            </a:srgbClr>
          </a:solidFill>
          <a:ln w="508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0" name="角丸四角形 9"/>
          <p:cNvSpPr/>
          <p:nvPr/>
        </p:nvSpPr>
        <p:spPr>
          <a:xfrm>
            <a:off x="1974939" y="5295428"/>
            <a:ext cx="411272" cy="401576"/>
          </a:xfrm>
          <a:prstGeom prst="roundRect">
            <a:avLst/>
          </a:prstGeom>
          <a:solidFill>
            <a:srgbClr val="FFC000">
              <a:alpha val="20000"/>
            </a:srgbClr>
          </a:solidFill>
          <a:ln w="508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1" name="角丸四角形 10"/>
          <p:cNvSpPr/>
          <p:nvPr/>
        </p:nvSpPr>
        <p:spPr>
          <a:xfrm>
            <a:off x="2386211" y="4881326"/>
            <a:ext cx="411272" cy="401576"/>
          </a:xfrm>
          <a:prstGeom prst="roundRect">
            <a:avLst/>
          </a:prstGeom>
          <a:solidFill>
            <a:srgbClr val="FFC000">
              <a:alpha val="20000"/>
            </a:srgbClr>
          </a:solidFill>
          <a:ln w="508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2" name="角丸四角形 11"/>
          <p:cNvSpPr/>
          <p:nvPr/>
        </p:nvSpPr>
        <p:spPr>
          <a:xfrm>
            <a:off x="2352260" y="4477024"/>
            <a:ext cx="411272" cy="401576"/>
          </a:xfrm>
          <a:prstGeom prst="roundRect">
            <a:avLst/>
          </a:prstGeom>
          <a:solidFill>
            <a:srgbClr val="FFC000">
              <a:alpha val="20000"/>
            </a:srgbClr>
          </a:solidFill>
          <a:ln w="508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3" name="角丸四角形 12"/>
          <p:cNvSpPr/>
          <p:nvPr/>
        </p:nvSpPr>
        <p:spPr>
          <a:xfrm>
            <a:off x="2734853" y="4068403"/>
            <a:ext cx="411272" cy="401576"/>
          </a:xfrm>
          <a:prstGeom prst="roundRect">
            <a:avLst/>
          </a:prstGeom>
          <a:solidFill>
            <a:srgbClr val="FFC000">
              <a:alpha val="20000"/>
            </a:srgbClr>
          </a:solidFill>
          <a:ln w="508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4" name="角丸四角形 13"/>
          <p:cNvSpPr/>
          <p:nvPr/>
        </p:nvSpPr>
        <p:spPr>
          <a:xfrm>
            <a:off x="3511463" y="3283908"/>
            <a:ext cx="411272" cy="401576"/>
          </a:xfrm>
          <a:prstGeom prst="roundRect">
            <a:avLst/>
          </a:prstGeom>
          <a:solidFill>
            <a:srgbClr val="FFC000">
              <a:alpha val="20000"/>
            </a:srgbClr>
          </a:solidFill>
          <a:ln w="508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5" name="角丸四角形 14"/>
          <p:cNvSpPr/>
          <p:nvPr/>
        </p:nvSpPr>
        <p:spPr>
          <a:xfrm>
            <a:off x="4622104" y="2056357"/>
            <a:ext cx="411272" cy="401576"/>
          </a:xfrm>
          <a:prstGeom prst="roundRect">
            <a:avLst/>
          </a:prstGeom>
          <a:solidFill>
            <a:srgbClr val="FFC000">
              <a:alpha val="20000"/>
            </a:srgbClr>
          </a:solidFill>
          <a:ln w="508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6" name="角丸四角形 15"/>
          <p:cNvSpPr/>
          <p:nvPr/>
        </p:nvSpPr>
        <p:spPr>
          <a:xfrm>
            <a:off x="6267188" y="4085635"/>
            <a:ext cx="411272" cy="401576"/>
          </a:xfrm>
          <a:prstGeom prst="roundRect">
            <a:avLst/>
          </a:prstGeom>
          <a:solidFill>
            <a:srgbClr val="FFC000">
              <a:alpha val="20000"/>
            </a:srgbClr>
          </a:solidFill>
          <a:ln w="508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55685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3" y="107952"/>
            <a:ext cx="3640993" cy="1016792"/>
          </a:xfrm>
        </p:spPr>
        <p:txBody>
          <a:bodyPr>
            <a:normAutofit/>
          </a:bodyPr>
          <a:lstStyle/>
          <a:p>
            <a:r>
              <a:rPr kumimoji="1" lang="en-US" altLang="ja-JP" baseline="30000" dirty="0" smtClean="0"/>
              <a:t>52</a:t>
            </a:r>
            <a:r>
              <a:rPr kumimoji="1" lang="en-US" altLang="ja-JP" dirty="0" smtClean="0"/>
              <a:t>Cr(e,e’K</a:t>
            </a:r>
            <a:r>
              <a:rPr kumimoji="1" lang="en-US" altLang="ja-JP" baseline="30000" dirty="0" smtClean="0"/>
              <a:t>+</a:t>
            </a:r>
            <a:r>
              <a:rPr kumimoji="1" lang="en-US" altLang="ja-JP" dirty="0" smtClean="0"/>
              <a:t>)</a:t>
            </a:r>
            <a:r>
              <a:rPr kumimoji="1" lang="en-US" altLang="ja-JP" baseline="30000" dirty="0" smtClean="0"/>
              <a:t>52</a:t>
            </a:r>
            <a:r>
              <a:rPr kumimoji="1" lang="en-US" altLang="ja-JP" baseline="-25000" dirty="0" smtClean="0"/>
              <a:t>Λ</a:t>
            </a:r>
            <a:r>
              <a:rPr kumimoji="1" lang="en-US" altLang="ja-JP" dirty="0" smtClean="0"/>
              <a:t>V</a:t>
            </a:r>
            <a:endParaRPr kumimoji="1" lang="ja-JP" altLang="en-US" dirty="0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1199074"/>
            <a:ext cx="5525188" cy="4351338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/>
              <p:cNvSpPr txBox="1"/>
              <p:nvPr/>
            </p:nvSpPr>
            <p:spPr>
              <a:xfrm>
                <a:off x="2296261" y="5437885"/>
                <a:ext cx="4916539" cy="8617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2500" dirty="0" smtClean="0">
                    <a:latin typeface="Cambria Math" panose="02040503050406030204" pitchFamily="18" charset="0"/>
                  </a:rPr>
                  <a:t>Ground state (3</a:t>
                </a:r>
                <a:r>
                  <a:rPr lang="en-US" altLang="ja-JP" sz="2500" baseline="30000" dirty="0" smtClean="0">
                    <a:latin typeface="Cambria Math" panose="02040503050406030204" pitchFamily="18" charset="0"/>
                  </a:rPr>
                  <a:t>-</a:t>
                </a:r>
                <a:r>
                  <a:rPr lang="en-US" altLang="ja-JP" sz="2500" dirty="0" smtClean="0">
                    <a:latin typeface="Cambria Math" panose="02040503050406030204" pitchFamily="18" charset="0"/>
                  </a:rPr>
                  <a:t>, 4</a:t>
                </a:r>
                <a:r>
                  <a:rPr lang="en-US" altLang="ja-JP" sz="2500" baseline="30000" dirty="0" smtClean="0">
                    <a:latin typeface="Cambria Math" panose="02040503050406030204" pitchFamily="18" charset="0"/>
                  </a:rPr>
                  <a:t>-</a:t>
                </a:r>
                <a:r>
                  <a:rPr lang="en-US" altLang="ja-JP" sz="2500" dirty="0" smtClean="0">
                    <a:latin typeface="Cambria Math" panose="02040503050406030204" pitchFamily="18" charset="0"/>
                  </a:rPr>
                  <a:t>)</a:t>
                </a:r>
                <a:endParaRPr kumimoji="1" lang="en-US" altLang="ja-JP" sz="2500" b="0" dirty="0" smtClean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kumimoji="1" lang="en-US" altLang="ja-JP" sz="25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kumimoji="1" lang="en-US" altLang="ja-JP" sz="25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m:rPr>
                        <m:sty m:val="p"/>
                      </m:rPr>
                      <a:rPr lang="en-US" altLang="ja-JP" sz="2500" i="1" baseline="-25000">
                        <a:latin typeface="Cambria Math" panose="02040503050406030204" pitchFamily="18" charset="0"/>
                      </a:rPr>
                      <m:t>Λ</m:t>
                    </m:r>
                    <m:r>
                      <a:rPr lang="en-US" altLang="ja-JP" sz="2500" b="0" i="1" smtClean="0">
                        <a:latin typeface="Cambria Math" panose="02040503050406030204" pitchFamily="18" charset="0"/>
                      </a:rPr>
                      <m:t>= </m:t>
                    </m:r>
                    <m:r>
                      <a:rPr kumimoji="1" lang="en-US" altLang="ja-JP" sz="2500" b="0" i="1" smtClean="0">
                        <a:latin typeface="Cambria Math" panose="02040503050406030204" pitchFamily="18" charset="0"/>
                      </a:rPr>
                      <m:t>−21.88</m:t>
                    </m:r>
                    <m:r>
                      <a:rPr kumimoji="1" lang="en-US" altLang="ja-JP" sz="25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±0.59±0.11</m:t>
                    </m:r>
                  </m:oMath>
                </a14:m>
                <a:r>
                  <a:rPr kumimoji="1" lang="ja-JP" altLang="en-US" sz="2500" dirty="0" smtClean="0"/>
                  <a:t> </a:t>
                </a:r>
                <a:r>
                  <a:rPr kumimoji="1" lang="en-US" altLang="ja-JP" sz="2500" dirty="0" smtClean="0"/>
                  <a:t>MeV</a:t>
                </a:r>
                <a:endParaRPr kumimoji="1" lang="ja-JP" altLang="en-US" sz="2500" dirty="0"/>
              </a:p>
            </p:txBody>
          </p:sp>
        </mc:Choice>
        <mc:Fallback xmlns="">
          <p:sp>
            <p:nvSpPr>
              <p:cNvPr id="7" name="テキスト ボックス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6261" y="5437885"/>
                <a:ext cx="4916539" cy="861774"/>
              </a:xfrm>
              <a:prstGeom prst="rect">
                <a:avLst/>
              </a:prstGeom>
              <a:blipFill rotWithShape="0">
                <a:blip r:embed="rId3"/>
                <a:stretch>
                  <a:fillRect l="-2109" t="-4965" r="-1117" b="-1631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テキスト ボックス 7"/>
          <p:cNvSpPr txBox="1"/>
          <p:nvPr/>
        </p:nvSpPr>
        <p:spPr>
          <a:xfrm>
            <a:off x="6516216" y="4178296"/>
            <a:ext cx="2517036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500" b="1" i="1" dirty="0" smtClean="0">
                <a:solidFill>
                  <a:srgbClr val="0070C0"/>
                </a:solidFill>
              </a:rPr>
              <a:t>FWHM = 2.2 MeV</a:t>
            </a:r>
            <a:endParaRPr kumimoji="1" lang="ja-JP" altLang="en-US" sz="2500" b="1" i="1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/>
              <p:cNvSpPr txBox="1"/>
              <p:nvPr/>
            </p:nvSpPr>
            <p:spPr>
              <a:xfrm>
                <a:off x="227425" y="2638653"/>
                <a:ext cx="3199658" cy="861774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500" i="1" dirty="0" smtClean="0"/>
                  <a:t>High rate &amp; multiplicity</a:t>
                </a:r>
              </a:p>
              <a:p>
                <a:r>
                  <a:rPr lang="en-US" altLang="ja-JP" sz="2500" i="1" dirty="0" smtClean="0"/>
                  <a:t>(background </a:t>
                </a:r>
                <a14:m>
                  <m:oMath xmlns:m="http://schemas.openxmlformats.org/officeDocument/2006/math">
                    <m:r>
                      <a:rPr lang="en-US" altLang="ja-JP" sz="25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</m:t>
                    </m:r>
                    <m:r>
                      <a:rPr lang="en-US" altLang="ja-JP" sz="25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𝑍</m:t>
                    </m:r>
                    <m:r>
                      <a:rPr lang="en-US" altLang="ja-JP" sz="2500" b="0" i="1" baseline="30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altLang="ja-JP" sz="2500" i="1" dirty="0" smtClean="0"/>
                  <a:t>)</a:t>
                </a:r>
                <a:endParaRPr kumimoji="1" lang="ja-JP" altLang="en-US" sz="2500" i="1" dirty="0"/>
              </a:p>
            </p:txBody>
          </p:sp>
        </mc:Choice>
        <mc:Fallback xmlns="">
          <p:sp>
            <p:nvSpPr>
              <p:cNvPr id="9" name="テキスト ボックス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425" y="2638653"/>
                <a:ext cx="3199658" cy="861774"/>
              </a:xfrm>
              <a:prstGeom prst="rect">
                <a:avLst/>
              </a:prstGeom>
              <a:blipFill rotWithShape="0">
                <a:blip r:embed="rId4"/>
                <a:stretch>
                  <a:fillRect l="-2846" t="-4895" r="-1898" b="-1538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テキスト ボックス 5"/>
          <p:cNvSpPr txBox="1"/>
          <p:nvPr/>
        </p:nvSpPr>
        <p:spPr>
          <a:xfrm>
            <a:off x="1115616" y="3574757"/>
            <a:ext cx="14950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Resolution </a:t>
            </a:r>
            <a:r>
              <a:rPr lang="en-US" altLang="ja-JP" dirty="0" smtClean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</a:rPr>
              <a:t>↓</a:t>
            </a:r>
            <a:r>
              <a:rPr lang="en-US" altLang="ja-JP" dirty="0" smtClean="0"/>
              <a:t> </a:t>
            </a:r>
          </a:p>
          <a:p>
            <a:r>
              <a:rPr lang="en-US" altLang="ja-JP" dirty="0" smtClean="0"/>
              <a:t>Efficiency </a:t>
            </a:r>
            <a:r>
              <a:rPr lang="en-US" altLang="ja-JP" dirty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</a:rPr>
              <a:t>↓</a:t>
            </a:r>
            <a:endParaRPr lang="en-US" altLang="ja-JP" dirty="0" smtClean="0">
              <a:ln>
                <a:solidFill>
                  <a:schemeClr val="tx1"/>
                </a:solidFill>
              </a:ln>
              <a:solidFill>
                <a:srgbClr val="00B0F0"/>
              </a:solidFill>
            </a:endParaRPr>
          </a:p>
        </p:txBody>
      </p:sp>
      <p:sp>
        <p:nvSpPr>
          <p:cNvPr id="12" name="左中かっこ 11"/>
          <p:cNvSpPr/>
          <p:nvPr/>
        </p:nvSpPr>
        <p:spPr>
          <a:xfrm>
            <a:off x="971600" y="3632047"/>
            <a:ext cx="144016" cy="518774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7200186" y="1749152"/>
            <a:ext cx="1833066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500" i="1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</a:rPr>
              <a:t>Present </a:t>
            </a:r>
            <a:r>
              <a:rPr lang="en-US" altLang="ja-JP" sz="2500" i="1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</a:rPr>
              <a:t>data</a:t>
            </a:r>
            <a:endParaRPr kumimoji="1" lang="ja-JP" altLang="en-US" sz="2500" i="1" dirty="0">
              <a:ln>
                <a:solidFill>
                  <a:sysClr val="windowText" lastClr="000000"/>
                </a:solidFill>
              </a:ln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1185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37786" y="32792"/>
            <a:ext cx="8432482" cy="1191666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 smtClean="0"/>
              <a:t>Comparison between </a:t>
            </a:r>
            <a:r>
              <a:rPr kumimoji="1" lang="en-US" altLang="ja-JP" baseline="30000" dirty="0" smtClean="0"/>
              <a:t>52</a:t>
            </a:r>
            <a:r>
              <a:rPr kumimoji="1" lang="en-US" altLang="ja-JP" baseline="-25000" dirty="0" smtClean="0"/>
              <a:t>Λ</a:t>
            </a:r>
            <a:r>
              <a:rPr kumimoji="1" lang="en-US" altLang="ja-JP" dirty="0" smtClean="0"/>
              <a:t>V and </a:t>
            </a:r>
            <a:r>
              <a:rPr kumimoji="1" lang="en-US" altLang="ja-JP" baseline="30000" dirty="0" smtClean="0"/>
              <a:t>51</a:t>
            </a:r>
            <a:r>
              <a:rPr kumimoji="1" lang="en-US" altLang="ja-JP" baseline="-25000" dirty="0" smtClean="0"/>
              <a:t>Λ</a:t>
            </a:r>
            <a:r>
              <a:rPr kumimoji="1" lang="en-US" altLang="ja-JP" dirty="0" smtClean="0"/>
              <a:t>V</a:t>
            </a:r>
            <a:r>
              <a:rPr lang="ja-JP" altLang="en-US" dirty="0"/>
              <a:t> </a:t>
            </a:r>
            <a:r>
              <a:rPr lang="en-US" altLang="ja-JP" dirty="0" smtClean="0"/>
              <a:t>(1)</a:t>
            </a:r>
            <a:endParaRPr kumimoji="1" lang="ja-JP" altLang="en-US" dirty="0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052736"/>
            <a:ext cx="5509073" cy="3960440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テキスト ボックス 2"/>
              <p:cNvSpPr txBox="1"/>
              <p:nvPr/>
            </p:nvSpPr>
            <p:spPr>
              <a:xfrm>
                <a:off x="1763688" y="5085184"/>
                <a:ext cx="6869958" cy="477054"/>
              </a:xfrm>
              <a:prstGeom prst="rect">
                <a:avLst/>
              </a:prstGeom>
              <a:solidFill>
                <a:schemeClr val="tx1"/>
              </a:solidFill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1" lang="ja-JP" altLang="en-US" sz="2500" b="1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∆</m:t>
                    </m:r>
                    <m:r>
                      <a:rPr kumimoji="1" lang="en-US" altLang="ja-JP" sz="2500" b="1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𝑩</m:t>
                    </m:r>
                    <m:r>
                      <a:rPr kumimoji="1" lang="el-GR" altLang="ja-JP" sz="2500" b="1" i="1" baseline="-2500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𝜦</m:t>
                    </m:r>
                    <m:r>
                      <a:rPr kumimoji="1" lang="en-US" altLang="ja-JP" sz="2500" b="1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=+</m:t>
                    </m:r>
                    <m:r>
                      <a:rPr kumimoji="1" lang="en-US" altLang="ja-JP" sz="2500" b="1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  <m:r>
                      <a:rPr kumimoji="1" lang="en-US" altLang="ja-JP" sz="2500" b="1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kumimoji="1" lang="en-US" altLang="ja-JP" sz="2500" b="1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𝟗𝟏</m:t>
                    </m:r>
                    <m:r>
                      <a:rPr kumimoji="1" lang="en-US" altLang="ja-JP" sz="2500" b="1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  <m:r>
                      <a:rPr kumimoji="1" lang="en-US" altLang="ja-JP" sz="2500" b="1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  <m:r>
                      <a:rPr kumimoji="1" lang="en-US" altLang="ja-JP" sz="2500" b="1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kumimoji="1" lang="en-US" altLang="ja-JP" sz="2500" b="1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𝟔𝟎</m:t>
                    </m:r>
                    <m:r>
                      <a:rPr kumimoji="1" lang="en-US" altLang="ja-JP" sz="2500" b="1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kumimoji="1" lang="en-US" altLang="ja-JP" sz="2500" b="1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𝒔𝒕𝒂𝒕</m:t>
                    </m:r>
                    <m:r>
                      <a:rPr kumimoji="1" lang="en-US" altLang="ja-JP" sz="2500" b="1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.)±</m:t>
                    </m:r>
                    <m:r>
                      <a:rPr kumimoji="1" lang="en-US" altLang="ja-JP" sz="2500" b="1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  <m:r>
                      <a:rPr kumimoji="1" lang="en-US" altLang="ja-JP" sz="2500" b="1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kumimoji="1" lang="en-US" altLang="ja-JP" sz="2500" b="1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𝟑𝟑</m:t>
                    </m:r>
                    <m:r>
                      <a:rPr kumimoji="1" lang="en-US" altLang="ja-JP" sz="2500" b="1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kumimoji="1" lang="en-US" altLang="ja-JP" sz="2500" b="1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𝒔𝒚𝒔</m:t>
                    </m:r>
                    <m:r>
                      <a:rPr kumimoji="1" lang="en-US" altLang="ja-JP" sz="2500" b="1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.)</m:t>
                    </m:r>
                  </m:oMath>
                </a14:m>
                <a:r>
                  <a:rPr kumimoji="1" lang="ja-JP" altLang="en-US" sz="2500" b="1" dirty="0" smtClean="0">
                    <a:solidFill>
                      <a:schemeClr val="accent4"/>
                    </a:solidFill>
                  </a:rPr>
                  <a:t> </a:t>
                </a:r>
                <a:r>
                  <a:rPr kumimoji="1" lang="en-US" altLang="ja-JP" sz="2500" b="1" dirty="0" smtClean="0">
                    <a:solidFill>
                      <a:schemeClr val="accent4"/>
                    </a:solidFill>
                  </a:rPr>
                  <a:t>MeV</a:t>
                </a:r>
                <a:endParaRPr kumimoji="1" lang="ja-JP" altLang="en-US" sz="2500" b="1" dirty="0">
                  <a:solidFill>
                    <a:schemeClr val="accent4"/>
                  </a:solidFill>
                </a:endParaRPr>
              </a:p>
            </p:txBody>
          </p:sp>
        </mc:Choice>
        <mc:Fallback xmlns="">
          <p:sp>
            <p:nvSpPr>
              <p:cNvPr id="3" name="テキスト ボックス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3688" y="5085184"/>
                <a:ext cx="6869958" cy="477054"/>
              </a:xfrm>
              <a:prstGeom prst="rect">
                <a:avLst/>
              </a:prstGeom>
              <a:blipFill rotWithShape="0">
                <a:blip r:embed="rId3"/>
                <a:stretch>
                  <a:fillRect l="-266" t="-8974" r="-532" b="-3076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/>
              <p:cNvSpPr txBox="1"/>
              <p:nvPr/>
            </p:nvSpPr>
            <p:spPr>
              <a:xfrm>
                <a:off x="3563888" y="5667732"/>
                <a:ext cx="5228163" cy="620811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 marL="342900" indent="-342900">
                  <a:buFont typeface="+mj-ea"/>
                  <a:buAutoNum type="circleNumDbPlain"/>
                </a:pPr>
                <a:r>
                  <a:rPr kumimoji="1" lang="en-US" altLang="ja-JP" sz="2500" b="0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ja-JP" sz="25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sz="25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kumimoji="1" lang="en-US" altLang="ja-JP" sz="25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kumimoji="1" lang="en-US" altLang="ja-JP" sz="25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kumimoji="1" lang="en-US" altLang="ja-JP" sz="25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kumimoji="1" lang="en-US" altLang="ja-JP" sz="25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sup>
                    </m:sSup>
                  </m:oMath>
                </a14:m>
                <a:r>
                  <a:rPr lang="ja-JP" altLang="en-US" sz="2500" dirty="0"/>
                  <a:t> </a:t>
                </a:r>
                <a:r>
                  <a:rPr lang="en-US" altLang="ja-JP" sz="2500" dirty="0" smtClean="0"/>
                  <a:t>dependence </a:t>
                </a:r>
                <a:r>
                  <a:rPr lang="en-US" altLang="ja-JP" sz="2500" dirty="0" smtClean="0">
                    <a:sym typeface="Wingdings" panose="05000000000000000000" pitchFamily="2" charset="2"/>
                  </a:rPr>
                  <a:t> +0.10</a:t>
                </a:r>
                <a:r>
                  <a:rPr lang="en-US" altLang="ja-JP" sz="2000" baseline="30000" dirty="0" smtClean="0">
                    <a:sym typeface="Wingdings" panose="05000000000000000000" pitchFamily="2" charset="2"/>
                  </a:rPr>
                  <a:t>*1)*2)</a:t>
                </a:r>
                <a:r>
                  <a:rPr lang="en-US" altLang="ja-JP" sz="2000" dirty="0" smtClean="0">
                    <a:sym typeface="Wingdings" panose="05000000000000000000" pitchFamily="2" charset="2"/>
                  </a:rPr>
                  <a:t> </a:t>
                </a:r>
                <a:r>
                  <a:rPr lang="en-US" altLang="ja-JP" sz="2500" dirty="0" smtClean="0">
                    <a:sym typeface="Wingdings" panose="05000000000000000000" pitchFamily="2" charset="2"/>
                  </a:rPr>
                  <a:t>MeV</a:t>
                </a:r>
                <a:endParaRPr kumimoji="1" lang="ja-JP" altLang="en-US" sz="2500" baseline="30000" dirty="0"/>
              </a:p>
            </p:txBody>
          </p:sp>
        </mc:Choice>
        <mc:Fallback xmlns="">
          <p:sp>
            <p:nvSpPr>
              <p:cNvPr id="5" name="テキスト ボックス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3888" y="5667732"/>
                <a:ext cx="5228163" cy="620811"/>
              </a:xfrm>
              <a:prstGeom prst="rect">
                <a:avLst/>
              </a:prstGeom>
              <a:blipFill rotWithShape="0">
                <a:blip r:embed="rId4"/>
                <a:stretch>
                  <a:fillRect l="-1281" b="-2115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テキスト ボックス 5"/>
          <p:cNvSpPr txBox="1"/>
          <p:nvPr/>
        </p:nvSpPr>
        <p:spPr>
          <a:xfrm>
            <a:off x="5757496" y="6365557"/>
            <a:ext cx="338650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300" dirty="0" smtClean="0"/>
              <a:t>*1) </a:t>
            </a:r>
            <a:r>
              <a:rPr lang="en-US" altLang="ja-JP" sz="1300" dirty="0" err="1" smtClean="0"/>
              <a:t>D.J.Millener</a:t>
            </a:r>
            <a:r>
              <a:rPr lang="en-US" altLang="ja-JP" sz="1300" dirty="0" smtClean="0"/>
              <a:t>, </a:t>
            </a:r>
            <a:r>
              <a:rPr lang="en-US" altLang="ja-JP" sz="1300" i="1" dirty="0" smtClean="0"/>
              <a:t>p</a:t>
            </a:r>
            <a:r>
              <a:rPr kumimoji="1" lang="en-US" altLang="ja-JP" sz="1300" i="1" dirty="0" smtClean="0"/>
              <a:t>rivate communication </a:t>
            </a:r>
            <a:r>
              <a:rPr kumimoji="1" lang="en-US" altLang="ja-JP" sz="1300" dirty="0" smtClean="0"/>
              <a:t>(2014)</a:t>
            </a:r>
          </a:p>
          <a:p>
            <a:r>
              <a:rPr lang="en-US" altLang="ja-JP" sz="1300" dirty="0" smtClean="0"/>
              <a:t>*2) </a:t>
            </a:r>
            <a:r>
              <a:rPr lang="en-US" altLang="ja-JP" sz="1300" dirty="0" err="1" smtClean="0"/>
              <a:t>Y.Yamamoto</a:t>
            </a:r>
            <a:r>
              <a:rPr lang="en-US" altLang="ja-JP" sz="1300" dirty="0" smtClean="0"/>
              <a:t>, </a:t>
            </a:r>
            <a:r>
              <a:rPr lang="en-US" altLang="ja-JP" sz="1300" i="1" dirty="0" smtClean="0"/>
              <a:t>private communication</a:t>
            </a:r>
            <a:r>
              <a:rPr lang="en-US" altLang="ja-JP" sz="1300" dirty="0" smtClean="0"/>
              <a:t> (2014)</a:t>
            </a:r>
            <a:endParaRPr kumimoji="1" lang="ja-JP" altLang="en-US" sz="1300" dirty="0"/>
          </a:p>
        </p:txBody>
      </p:sp>
    </p:spTree>
    <p:extLst>
      <p:ext uri="{BB962C8B-B14F-4D97-AF65-F5344CB8AC3E}">
        <p14:creationId xmlns:p14="http://schemas.microsoft.com/office/powerpoint/2010/main" val="3145743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11560" y="0"/>
            <a:ext cx="7886700" cy="1325563"/>
          </a:xfrm>
        </p:spPr>
        <p:txBody>
          <a:bodyPr/>
          <a:lstStyle/>
          <a:p>
            <a:r>
              <a:rPr lang="en-US" altLang="ja-JP" dirty="0"/>
              <a:t>Comparison between </a:t>
            </a:r>
            <a:r>
              <a:rPr lang="en-US" altLang="ja-JP" baseline="30000" dirty="0"/>
              <a:t>52</a:t>
            </a:r>
            <a:r>
              <a:rPr lang="en-US" altLang="ja-JP" baseline="-25000" dirty="0"/>
              <a:t>Λ</a:t>
            </a:r>
            <a:r>
              <a:rPr lang="en-US" altLang="ja-JP" dirty="0"/>
              <a:t>V and </a:t>
            </a:r>
            <a:r>
              <a:rPr lang="en-US" altLang="ja-JP" baseline="30000" dirty="0" smtClean="0"/>
              <a:t>51</a:t>
            </a:r>
            <a:r>
              <a:rPr lang="en-US" altLang="ja-JP" baseline="-25000" dirty="0" smtClean="0"/>
              <a:t>Λ</a:t>
            </a:r>
            <a:r>
              <a:rPr lang="en-US" altLang="ja-JP" dirty="0" smtClean="0"/>
              <a:t>V (2)</a:t>
            </a:r>
            <a:endParaRPr kumimoji="1" lang="ja-JP" altLang="en-US" dirty="0"/>
          </a:p>
        </p:txBody>
      </p:sp>
      <p:pic>
        <p:nvPicPr>
          <p:cNvPr id="6" name="コンテンツ プレースホルダー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3451" y="1196752"/>
            <a:ext cx="4314709" cy="3468688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/>
              <p:cNvSpPr txBox="1"/>
              <p:nvPr/>
            </p:nvSpPr>
            <p:spPr>
              <a:xfrm>
                <a:off x="1396532" y="4725144"/>
                <a:ext cx="6869958" cy="477054"/>
              </a:xfrm>
              <a:prstGeom prst="rect">
                <a:avLst/>
              </a:prstGeom>
              <a:solidFill>
                <a:schemeClr val="tx1"/>
              </a:solidFill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1" lang="ja-JP" altLang="en-US" sz="2500" b="1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∆</m:t>
                    </m:r>
                    <m:r>
                      <a:rPr kumimoji="1" lang="en-US" altLang="ja-JP" sz="2500" b="1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𝑩</m:t>
                    </m:r>
                    <m:r>
                      <a:rPr kumimoji="1" lang="el-GR" altLang="ja-JP" sz="2500" b="1" i="1" baseline="-2500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𝜦</m:t>
                    </m:r>
                    <m:r>
                      <a:rPr kumimoji="1" lang="en-US" altLang="ja-JP" sz="2500" b="1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=+</m:t>
                    </m:r>
                    <m:r>
                      <a:rPr kumimoji="1" lang="en-US" altLang="ja-JP" sz="2500" b="1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  <m:r>
                      <a:rPr kumimoji="1" lang="en-US" altLang="ja-JP" sz="2500" b="1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kumimoji="1" lang="en-US" altLang="ja-JP" sz="2500" b="1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𝟗𝟏</m:t>
                    </m:r>
                    <m:r>
                      <a:rPr kumimoji="1" lang="en-US" altLang="ja-JP" sz="2500" b="1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  <m:r>
                      <a:rPr kumimoji="1" lang="en-US" altLang="ja-JP" sz="2500" b="1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  <m:r>
                      <a:rPr kumimoji="1" lang="en-US" altLang="ja-JP" sz="2500" b="1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kumimoji="1" lang="en-US" altLang="ja-JP" sz="2500" b="1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𝟔𝟎</m:t>
                    </m:r>
                    <m:r>
                      <a:rPr kumimoji="1" lang="en-US" altLang="ja-JP" sz="2500" b="1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kumimoji="1" lang="en-US" altLang="ja-JP" sz="2500" b="1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𝒔𝒕𝒂𝒕</m:t>
                    </m:r>
                    <m:r>
                      <a:rPr kumimoji="1" lang="en-US" altLang="ja-JP" sz="2500" b="1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.)±</m:t>
                    </m:r>
                    <m:r>
                      <a:rPr kumimoji="1" lang="en-US" altLang="ja-JP" sz="2500" b="1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  <m:r>
                      <a:rPr kumimoji="1" lang="en-US" altLang="ja-JP" sz="2500" b="1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kumimoji="1" lang="en-US" altLang="ja-JP" sz="2500" b="1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𝟑𝟑</m:t>
                    </m:r>
                    <m:r>
                      <a:rPr kumimoji="1" lang="en-US" altLang="ja-JP" sz="2500" b="1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kumimoji="1" lang="en-US" altLang="ja-JP" sz="2500" b="1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𝒔𝒚𝒔</m:t>
                    </m:r>
                    <m:r>
                      <a:rPr kumimoji="1" lang="en-US" altLang="ja-JP" sz="2500" b="1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.)</m:t>
                    </m:r>
                  </m:oMath>
                </a14:m>
                <a:r>
                  <a:rPr kumimoji="1" lang="ja-JP" altLang="en-US" sz="2500" b="1" dirty="0" smtClean="0">
                    <a:solidFill>
                      <a:schemeClr val="accent4"/>
                    </a:solidFill>
                  </a:rPr>
                  <a:t> </a:t>
                </a:r>
                <a:r>
                  <a:rPr lang="en-US" altLang="ja-JP" sz="2500" b="1" dirty="0" smtClean="0">
                    <a:solidFill>
                      <a:schemeClr val="accent4"/>
                    </a:solidFill>
                  </a:rPr>
                  <a:t>MeV</a:t>
                </a:r>
                <a:endParaRPr kumimoji="1" lang="en-US" altLang="ja-JP" sz="2500" b="1" dirty="0" smtClean="0">
                  <a:solidFill>
                    <a:schemeClr val="accent4"/>
                  </a:solidFill>
                </a:endParaRPr>
              </a:p>
            </p:txBody>
          </p:sp>
        </mc:Choice>
        <mc:Fallback xmlns="">
          <p:sp>
            <p:nvSpPr>
              <p:cNvPr id="4" name="テキスト ボックス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6532" y="4725144"/>
                <a:ext cx="6869958" cy="477054"/>
              </a:xfrm>
              <a:prstGeom prst="rect">
                <a:avLst/>
              </a:prstGeom>
              <a:blipFill rotWithShape="0">
                <a:blip r:embed="rId3"/>
                <a:stretch>
                  <a:fillRect l="-266" t="-8974" r="-532" b="-3076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テキスト ボックス 4"/>
          <p:cNvSpPr txBox="1"/>
          <p:nvPr/>
        </p:nvSpPr>
        <p:spPr>
          <a:xfrm>
            <a:off x="2334077" y="5477471"/>
            <a:ext cx="4966809" cy="86177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457200" indent="-457200">
              <a:buFont typeface="+mj-ea"/>
              <a:buAutoNum type="circleNumDbPlain" startAt="2"/>
            </a:pPr>
            <a:r>
              <a:rPr lang="en-US" altLang="ja-JP" sz="2500" dirty="0" smtClean="0">
                <a:sym typeface="Wingdings" panose="05000000000000000000" pitchFamily="2" charset="2"/>
              </a:rPr>
              <a:t>Particle-hole state contamination</a:t>
            </a:r>
            <a:endParaRPr lang="en-US" altLang="ja-JP" sz="2500" dirty="0">
              <a:sym typeface="Wingdings" panose="05000000000000000000" pitchFamily="2" charset="2"/>
            </a:endParaRPr>
          </a:p>
          <a:p>
            <a:r>
              <a:rPr lang="en-US" altLang="ja-JP" sz="2500" dirty="0" smtClean="0">
                <a:sym typeface="Wingdings" panose="05000000000000000000" pitchFamily="2" charset="2"/>
              </a:rPr>
              <a:t>             + 0.45 MeV</a:t>
            </a:r>
            <a:endParaRPr lang="ja-JP" altLang="en-US" sz="2500" dirty="0"/>
          </a:p>
        </p:txBody>
      </p:sp>
      <p:pic>
        <p:nvPicPr>
          <p:cNvPr id="7" name="コンテンツ プレースホルダー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76" y="1202060"/>
            <a:ext cx="4500040" cy="3235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221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11559" y="116632"/>
            <a:ext cx="8419707" cy="903634"/>
          </a:xfrm>
        </p:spPr>
        <p:txBody>
          <a:bodyPr>
            <a:normAutofit fontScale="90000"/>
          </a:bodyPr>
          <a:lstStyle/>
          <a:p>
            <a:r>
              <a:rPr lang="en-US" altLang="ja-JP" dirty="0"/>
              <a:t>Comparison between </a:t>
            </a:r>
            <a:r>
              <a:rPr lang="en-US" altLang="ja-JP" baseline="30000" dirty="0"/>
              <a:t>52</a:t>
            </a:r>
            <a:r>
              <a:rPr lang="en-US" altLang="ja-JP" baseline="-25000" dirty="0"/>
              <a:t>Λ</a:t>
            </a:r>
            <a:r>
              <a:rPr lang="en-US" altLang="ja-JP" dirty="0"/>
              <a:t>V and </a:t>
            </a:r>
            <a:r>
              <a:rPr lang="en-US" altLang="ja-JP" baseline="30000" dirty="0" smtClean="0"/>
              <a:t>51</a:t>
            </a:r>
            <a:r>
              <a:rPr lang="en-US" altLang="ja-JP" baseline="-25000" dirty="0" smtClean="0"/>
              <a:t>Λ</a:t>
            </a:r>
            <a:r>
              <a:rPr lang="en-US" altLang="ja-JP" dirty="0" smtClean="0"/>
              <a:t>V (3)</a:t>
            </a:r>
            <a:endParaRPr kumimoji="1" lang="ja-JP" altLang="en-US" dirty="0"/>
          </a:p>
        </p:txBody>
      </p:sp>
      <p:pic>
        <p:nvPicPr>
          <p:cNvPr id="4" name="コンテンツ プレースホルダ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262076"/>
            <a:ext cx="3974170" cy="3391060"/>
          </a:xfrm>
          <a:prstGeom prst="rect">
            <a:avLst/>
          </a:prstGeom>
        </p:spPr>
      </p:pic>
      <p:pic>
        <p:nvPicPr>
          <p:cNvPr id="7" name="コンテンツ プレースホルダー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12776"/>
            <a:ext cx="3922491" cy="2507822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/>
              <p:cNvSpPr txBox="1"/>
              <p:nvPr/>
            </p:nvSpPr>
            <p:spPr>
              <a:xfrm>
                <a:off x="2051720" y="5407204"/>
                <a:ext cx="5461367" cy="898003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 marL="342900" indent="-342900">
                  <a:buFont typeface="+mj-ea"/>
                  <a:buAutoNum type="circleNumDbPlain" startAt="3"/>
                </a:pPr>
                <a:r>
                  <a:rPr lang="en-US" altLang="ja-JP" sz="2500" baseline="30000" dirty="0" smtClean="0"/>
                  <a:t>12</a:t>
                </a:r>
                <a:r>
                  <a:rPr lang="en-US" altLang="ja-JP" sz="2500" baseline="-25000" dirty="0" smtClean="0"/>
                  <a:t>Λ</a:t>
                </a:r>
                <a:r>
                  <a:rPr lang="en-US" altLang="ja-JP" sz="2500" dirty="0" smtClean="0"/>
                  <a:t>C: Calibration data might be shifted</a:t>
                </a:r>
              </a:p>
              <a:p>
                <a:r>
                  <a:rPr lang="en-US" altLang="ja-JP" sz="2500" dirty="0" smtClean="0"/>
                  <a:t>                           </a:t>
                </a:r>
                <a:r>
                  <a:rPr lang="en-US" altLang="ja-JP" sz="2500" dirty="0" smtClean="0"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r>
                      <a:rPr lang="en-US" altLang="ja-JP" sz="2800" b="0" i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+</m:t>
                    </m:r>
                    <m:r>
                      <a:rPr lang="en-US" altLang="ja-JP" sz="2800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0.54</m:t>
                    </m:r>
                    <m:r>
                      <a:rPr lang="en-US" altLang="ja-JP" sz="2800" i="1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±0.21</m:t>
                    </m:r>
                  </m:oMath>
                </a14:m>
                <a:r>
                  <a:rPr lang="en-US" altLang="ja-JP" sz="2500" dirty="0" smtClean="0">
                    <a:sym typeface="Wingdings" panose="05000000000000000000" pitchFamily="2" charset="2"/>
                  </a:rPr>
                  <a:t> MeV</a:t>
                </a:r>
                <a:endParaRPr lang="ja-JP" altLang="en-US" sz="2500" dirty="0"/>
              </a:p>
            </p:txBody>
          </p:sp>
        </mc:Choice>
        <mc:Fallback xmlns="">
          <p:sp>
            <p:nvSpPr>
              <p:cNvPr id="6" name="テキスト ボックス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1720" y="5407204"/>
                <a:ext cx="5461367" cy="898003"/>
              </a:xfrm>
              <a:prstGeom prst="rect">
                <a:avLst/>
              </a:prstGeom>
              <a:blipFill rotWithShape="0">
                <a:blip r:embed="rId4"/>
                <a:stretch>
                  <a:fillRect l="-1226" t="-4027" r="-557" b="-1476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/>
              <p:cNvSpPr txBox="1"/>
              <p:nvPr/>
            </p:nvSpPr>
            <p:spPr>
              <a:xfrm>
                <a:off x="1396532" y="4725144"/>
                <a:ext cx="6869958" cy="477054"/>
              </a:xfrm>
              <a:prstGeom prst="rect">
                <a:avLst/>
              </a:prstGeom>
              <a:solidFill>
                <a:schemeClr val="tx1"/>
              </a:solidFill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1" lang="ja-JP" altLang="en-US" sz="2500" b="1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∆</m:t>
                    </m:r>
                    <m:r>
                      <a:rPr kumimoji="1" lang="en-US" altLang="ja-JP" sz="2500" b="1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𝑩</m:t>
                    </m:r>
                    <m:r>
                      <a:rPr kumimoji="1" lang="el-GR" altLang="ja-JP" sz="2500" b="1" i="1" baseline="-2500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𝜦</m:t>
                    </m:r>
                    <m:r>
                      <a:rPr kumimoji="1" lang="en-US" altLang="ja-JP" sz="2500" b="1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=+</m:t>
                    </m:r>
                    <m:r>
                      <a:rPr kumimoji="1" lang="en-US" altLang="ja-JP" sz="2500" b="1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  <m:r>
                      <a:rPr kumimoji="1" lang="en-US" altLang="ja-JP" sz="2500" b="1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kumimoji="1" lang="en-US" altLang="ja-JP" sz="2500" b="1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𝟗𝟏</m:t>
                    </m:r>
                    <m:r>
                      <a:rPr kumimoji="1" lang="en-US" altLang="ja-JP" sz="2500" b="1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  <m:r>
                      <a:rPr kumimoji="1" lang="en-US" altLang="ja-JP" sz="2500" b="1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  <m:r>
                      <a:rPr kumimoji="1" lang="en-US" altLang="ja-JP" sz="2500" b="1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kumimoji="1" lang="en-US" altLang="ja-JP" sz="2500" b="1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𝟔𝟎</m:t>
                    </m:r>
                    <m:r>
                      <a:rPr kumimoji="1" lang="en-US" altLang="ja-JP" sz="2500" b="1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kumimoji="1" lang="en-US" altLang="ja-JP" sz="2500" b="1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𝒔𝒕𝒂𝒕</m:t>
                    </m:r>
                    <m:r>
                      <a:rPr kumimoji="1" lang="en-US" altLang="ja-JP" sz="2500" b="1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.)±</m:t>
                    </m:r>
                    <m:r>
                      <a:rPr kumimoji="1" lang="en-US" altLang="ja-JP" sz="2500" b="1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  <m:r>
                      <a:rPr kumimoji="1" lang="en-US" altLang="ja-JP" sz="2500" b="1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kumimoji="1" lang="en-US" altLang="ja-JP" sz="2500" b="1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𝟑𝟑</m:t>
                    </m:r>
                    <m:r>
                      <a:rPr kumimoji="1" lang="en-US" altLang="ja-JP" sz="2500" b="1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kumimoji="1" lang="en-US" altLang="ja-JP" sz="2500" b="1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𝒔𝒚𝒔</m:t>
                    </m:r>
                    <m:r>
                      <a:rPr kumimoji="1" lang="en-US" altLang="ja-JP" sz="2500" b="1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.)</m:t>
                    </m:r>
                  </m:oMath>
                </a14:m>
                <a:r>
                  <a:rPr kumimoji="1" lang="ja-JP" altLang="en-US" sz="2500" b="1" dirty="0" smtClean="0">
                    <a:solidFill>
                      <a:schemeClr val="accent4"/>
                    </a:solidFill>
                  </a:rPr>
                  <a:t> </a:t>
                </a:r>
                <a:r>
                  <a:rPr kumimoji="1" lang="en-US" altLang="ja-JP" sz="2500" b="1" dirty="0" smtClean="0">
                    <a:solidFill>
                      <a:schemeClr val="accent4"/>
                    </a:solidFill>
                  </a:rPr>
                  <a:t>MeV</a:t>
                </a:r>
                <a:endParaRPr kumimoji="1" lang="ja-JP" altLang="en-US" sz="2500" b="1" dirty="0">
                  <a:solidFill>
                    <a:schemeClr val="accent4"/>
                  </a:solidFill>
                </a:endParaRPr>
              </a:p>
            </p:txBody>
          </p:sp>
        </mc:Choice>
        <mc:Fallback xmlns="">
          <p:sp>
            <p:nvSpPr>
              <p:cNvPr id="8" name="テキスト ボックス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6532" y="4725144"/>
                <a:ext cx="6869958" cy="477054"/>
              </a:xfrm>
              <a:prstGeom prst="rect">
                <a:avLst/>
              </a:prstGeom>
              <a:blipFill rotWithShape="0">
                <a:blip r:embed="rId5"/>
                <a:stretch>
                  <a:fillRect l="-266" t="-8974" r="-532" b="-3076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テキスト ボックス 2"/>
              <p:cNvSpPr txBox="1"/>
              <p:nvPr/>
            </p:nvSpPr>
            <p:spPr>
              <a:xfrm>
                <a:off x="914780" y="3975447"/>
                <a:ext cx="365722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400" dirty="0" smtClean="0"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r>
                      <a:rPr kumimoji="1" lang="en-US" altLang="ja-JP" sz="24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0.54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±0.21</m:t>
                    </m:r>
                  </m:oMath>
                </a14:m>
                <a:r>
                  <a:rPr kumimoji="1" lang="ja-JP" altLang="en-US" sz="2400" dirty="0" smtClean="0"/>
                  <a:t> </a:t>
                </a:r>
                <a:r>
                  <a:rPr lang="en-US" altLang="ja-JP" sz="2400" dirty="0" smtClean="0"/>
                  <a:t>MeV shifted</a:t>
                </a:r>
                <a:endParaRPr kumimoji="1" lang="ja-JP" altLang="en-US" sz="2400" dirty="0"/>
              </a:p>
            </p:txBody>
          </p:sp>
        </mc:Choice>
        <mc:Fallback xmlns="">
          <p:sp>
            <p:nvSpPr>
              <p:cNvPr id="3" name="テキスト ボックス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780" y="3975447"/>
                <a:ext cx="3657220" cy="461665"/>
              </a:xfrm>
              <a:prstGeom prst="rect">
                <a:avLst/>
              </a:prstGeom>
              <a:blipFill rotWithShape="0">
                <a:blip r:embed="rId6"/>
                <a:stretch>
                  <a:fillRect l="-2500" t="-11842" r="-1500" b="-2894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テキスト ボックス 9"/>
          <p:cNvSpPr txBox="1"/>
          <p:nvPr/>
        </p:nvSpPr>
        <p:spPr>
          <a:xfrm>
            <a:off x="5329767" y="903377"/>
            <a:ext cx="3490705" cy="369332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baseline="30000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</a:rPr>
              <a:t>12</a:t>
            </a:r>
            <a:r>
              <a:rPr kumimoji="1" lang="en-US" altLang="ja-JP" baseline="-25000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</a:rPr>
              <a:t>Λ</a:t>
            </a:r>
            <a:r>
              <a:rPr kumimoji="1" lang="en-US" altLang="ja-JP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</a:rPr>
              <a:t>C: Emulsion data (6 events)</a:t>
            </a:r>
            <a:r>
              <a:rPr kumimoji="1" lang="en-US" altLang="ja-JP" baseline="30000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</a:rPr>
              <a:t>*1)*2)</a:t>
            </a:r>
            <a:endParaRPr kumimoji="1" lang="ja-JP" altLang="en-US" baseline="30000" dirty="0">
              <a:ln>
                <a:solidFill>
                  <a:sysClr val="windowText" lastClr="000000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11" name="下矢印 10"/>
          <p:cNvSpPr/>
          <p:nvPr/>
        </p:nvSpPr>
        <p:spPr>
          <a:xfrm>
            <a:off x="6494699" y="1312247"/>
            <a:ext cx="360040" cy="392510"/>
          </a:xfrm>
          <a:prstGeom prst="down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5595341" y="6351531"/>
            <a:ext cx="35618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 smtClean="0"/>
              <a:t>*1) </a:t>
            </a:r>
            <a:r>
              <a:rPr lang="en-US" altLang="ja-JP" sz="1400" dirty="0" err="1" smtClean="0"/>
              <a:t>P.Dluzewski</a:t>
            </a:r>
            <a:r>
              <a:rPr lang="en-US" altLang="ja-JP" sz="1400" dirty="0" smtClean="0"/>
              <a:t> et al., NPA484, 520-524 (1988)</a:t>
            </a:r>
          </a:p>
          <a:p>
            <a:r>
              <a:rPr kumimoji="1" lang="en-US" altLang="ja-JP" sz="1400" dirty="0" smtClean="0"/>
              <a:t>*2) </a:t>
            </a:r>
            <a:r>
              <a:rPr kumimoji="1" lang="en-US" altLang="ja-JP" sz="1400" dirty="0" err="1" smtClean="0"/>
              <a:t>D.H.Davis</a:t>
            </a:r>
            <a:r>
              <a:rPr kumimoji="1" lang="en-US" altLang="ja-JP" sz="1400" dirty="0" smtClean="0"/>
              <a:t>, NPA 754, 3c-13c (2005)</a:t>
            </a:r>
            <a:endParaRPr kumimoji="1"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548633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3568" y="32792"/>
            <a:ext cx="7886700" cy="1191666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 smtClean="0"/>
              <a:t>Comparison between </a:t>
            </a:r>
            <a:r>
              <a:rPr kumimoji="1" lang="en-US" altLang="ja-JP" baseline="30000" dirty="0" smtClean="0"/>
              <a:t>52</a:t>
            </a:r>
            <a:r>
              <a:rPr kumimoji="1" lang="en-US" altLang="ja-JP" baseline="-25000" dirty="0" smtClean="0"/>
              <a:t>Λ</a:t>
            </a:r>
            <a:r>
              <a:rPr kumimoji="1" lang="en-US" altLang="ja-JP" dirty="0" smtClean="0"/>
              <a:t>V and </a:t>
            </a:r>
            <a:r>
              <a:rPr kumimoji="1" lang="en-US" altLang="ja-JP" baseline="30000" dirty="0" smtClean="0"/>
              <a:t>51</a:t>
            </a:r>
            <a:r>
              <a:rPr kumimoji="1" lang="en-US" altLang="ja-JP" baseline="-25000" dirty="0" smtClean="0"/>
              <a:t>Λ</a:t>
            </a:r>
            <a:r>
              <a:rPr kumimoji="1" lang="en-US" altLang="ja-JP" dirty="0" smtClean="0"/>
              <a:t>V</a:t>
            </a:r>
            <a:endParaRPr kumimoji="1" lang="ja-JP" altLang="en-US" dirty="0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51" y="1556792"/>
            <a:ext cx="4281225" cy="3077747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テキスト ボックス 2"/>
              <p:cNvSpPr txBox="1"/>
              <p:nvPr/>
            </p:nvSpPr>
            <p:spPr>
              <a:xfrm>
                <a:off x="135736" y="4698337"/>
                <a:ext cx="4761816" cy="461665"/>
              </a:xfrm>
              <a:prstGeom prst="rect">
                <a:avLst/>
              </a:prstGeom>
              <a:solidFill>
                <a:schemeClr val="tx1"/>
              </a:solidFill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1" lang="ja-JP" altLang="en-US" sz="2400" b="1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∆</m:t>
                    </m:r>
                    <m:r>
                      <a:rPr kumimoji="1" lang="en-US" altLang="ja-JP" sz="2400" b="1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𝑩</m:t>
                    </m:r>
                    <m:r>
                      <a:rPr kumimoji="1" lang="el-GR" altLang="ja-JP" sz="2400" b="1" i="1" baseline="-2500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𝜦</m:t>
                    </m:r>
                    <m:r>
                      <a:rPr kumimoji="1" lang="en-US" altLang="ja-JP" sz="2400" b="1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=+</m:t>
                    </m:r>
                    <m:r>
                      <a:rPr kumimoji="1" lang="en-US" altLang="ja-JP" sz="2400" b="1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  <m:r>
                      <a:rPr kumimoji="1" lang="en-US" altLang="ja-JP" sz="2400" b="1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kumimoji="1" lang="en-US" altLang="ja-JP" sz="2400" b="1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𝟗𝟏</m:t>
                    </m:r>
                    <m:r>
                      <a:rPr kumimoji="1" lang="en-US" altLang="ja-JP" sz="2400" b="1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  <m:r>
                      <a:rPr kumimoji="1" lang="en-US" altLang="ja-JP" sz="2400" b="1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  <m:r>
                      <a:rPr kumimoji="1" lang="en-US" altLang="ja-JP" sz="2400" b="1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kumimoji="1" lang="en-US" altLang="ja-JP" sz="2400" b="1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𝟔𝟎</m:t>
                    </m:r>
                    <m:r>
                      <a:rPr kumimoji="1" lang="en-US" altLang="ja-JP" sz="2400" b="1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  <m:r>
                      <a:rPr kumimoji="1" lang="en-US" altLang="ja-JP" sz="2400" b="1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  <m:r>
                      <a:rPr kumimoji="1" lang="en-US" altLang="ja-JP" sz="2400" b="1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kumimoji="1" lang="en-US" altLang="ja-JP" sz="2400" b="1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𝟑𝟑</m:t>
                    </m:r>
                  </m:oMath>
                </a14:m>
                <a:r>
                  <a:rPr kumimoji="1" lang="ja-JP" altLang="en-US" sz="2400" b="1" dirty="0" smtClean="0">
                    <a:solidFill>
                      <a:schemeClr val="accent4"/>
                    </a:solidFill>
                  </a:rPr>
                  <a:t> </a:t>
                </a:r>
                <a:r>
                  <a:rPr kumimoji="1" lang="en-US" altLang="ja-JP" sz="2400" b="1" dirty="0" smtClean="0">
                    <a:solidFill>
                      <a:schemeClr val="accent4"/>
                    </a:solidFill>
                  </a:rPr>
                  <a:t>MeV</a:t>
                </a:r>
                <a:endParaRPr kumimoji="1" lang="ja-JP" altLang="en-US" sz="2400" b="1" dirty="0">
                  <a:solidFill>
                    <a:schemeClr val="accent4"/>
                  </a:solidFill>
                </a:endParaRPr>
              </a:p>
            </p:txBody>
          </p:sp>
        </mc:Choice>
        <mc:Fallback xmlns="">
          <p:sp>
            <p:nvSpPr>
              <p:cNvPr id="3" name="テキスト ボックス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736" y="4698337"/>
                <a:ext cx="4761816" cy="461665"/>
              </a:xfrm>
              <a:prstGeom prst="rect">
                <a:avLst/>
              </a:prstGeom>
              <a:blipFill rotWithShape="0">
                <a:blip r:embed="rId3"/>
                <a:stretch>
                  <a:fillRect l="-256" t="-10667" r="-1152" b="-3066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/>
              <p:cNvSpPr txBox="1"/>
              <p:nvPr/>
            </p:nvSpPr>
            <p:spPr>
              <a:xfrm>
                <a:off x="4572000" y="1610203"/>
                <a:ext cx="4441665" cy="2424766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 marL="342900" indent="-342900">
                  <a:buFont typeface="+mj-ea"/>
                  <a:buAutoNum type="circleNumDbPlain"/>
                </a:pPr>
                <a:r>
                  <a:rPr kumimoji="1" lang="en-US" altLang="ja-JP" sz="2200" b="0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ja-JP" sz="2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sz="22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kumimoji="1" lang="en-US" altLang="ja-JP" sz="22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kumimoji="1" lang="en-US" altLang="ja-JP" sz="22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kumimoji="1" lang="en-US" altLang="ja-JP" sz="2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kumimoji="1" lang="en-US" altLang="ja-JP" sz="22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sup>
                    </m:sSup>
                  </m:oMath>
                </a14:m>
                <a:r>
                  <a:rPr lang="ja-JP" altLang="en-US" sz="2200" dirty="0"/>
                  <a:t> </a:t>
                </a:r>
                <a:r>
                  <a:rPr lang="en-US" altLang="ja-JP" sz="2200" dirty="0" smtClean="0"/>
                  <a:t>dependence </a:t>
                </a:r>
                <a:r>
                  <a:rPr lang="en-US" altLang="ja-JP" sz="2200" dirty="0"/>
                  <a:t> </a:t>
                </a:r>
                <a:r>
                  <a:rPr lang="en-US" altLang="ja-JP" sz="2200" dirty="0" smtClean="0"/>
                  <a:t> </a:t>
                </a:r>
              </a:p>
              <a:p>
                <a:r>
                  <a:rPr lang="en-US" altLang="ja-JP" sz="2500" dirty="0" smtClean="0">
                    <a:sym typeface="Wingdings" panose="05000000000000000000" pitchFamily="2" charset="2"/>
                  </a:rPr>
                  <a:t>                 +0.10 MeV</a:t>
                </a:r>
              </a:p>
              <a:p>
                <a:pPr marL="457200" indent="-457200">
                  <a:buFont typeface="+mj-ea"/>
                  <a:buAutoNum type="circleNumDbPlain" startAt="2"/>
                </a:pPr>
                <a:r>
                  <a:rPr lang="en-US" altLang="ja-JP" sz="2200" dirty="0">
                    <a:sym typeface="Wingdings" panose="05000000000000000000" pitchFamily="2" charset="2"/>
                  </a:rPr>
                  <a:t>Particle-hole state contamination</a:t>
                </a:r>
              </a:p>
              <a:p>
                <a:r>
                  <a:rPr lang="en-US" altLang="ja-JP" sz="2500" dirty="0">
                    <a:sym typeface="Wingdings" panose="05000000000000000000" pitchFamily="2" charset="2"/>
                  </a:rPr>
                  <a:t>            </a:t>
                </a:r>
                <a:r>
                  <a:rPr lang="en-US" altLang="ja-JP" sz="2500" dirty="0" smtClean="0">
                    <a:sym typeface="Wingdings" panose="05000000000000000000" pitchFamily="2" charset="2"/>
                  </a:rPr>
                  <a:t>     </a:t>
                </a:r>
                <a:r>
                  <a:rPr lang="en-US" altLang="ja-JP" sz="2500" dirty="0">
                    <a:sym typeface="Wingdings" panose="05000000000000000000" pitchFamily="2" charset="2"/>
                  </a:rPr>
                  <a:t>+ </a:t>
                </a:r>
                <a:r>
                  <a:rPr lang="en-US" altLang="ja-JP" sz="2500" dirty="0" smtClean="0">
                    <a:sym typeface="Wingdings" panose="05000000000000000000" pitchFamily="2" charset="2"/>
                  </a:rPr>
                  <a:t>0.45 </a:t>
                </a:r>
                <a:r>
                  <a:rPr lang="en-US" altLang="ja-JP" sz="2500" dirty="0">
                    <a:sym typeface="Wingdings" panose="05000000000000000000" pitchFamily="2" charset="2"/>
                  </a:rPr>
                  <a:t>MeV</a:t>
                </a:r>
                <a:endParaRPr lang="ja-JP" altLang="en-US" sz="2500" dirty="0"/>
              </a:p>
              <a:p>
                <a:pPr marL="342900" indent="-342900">
                  <a:buFont typeface="+mj-ea"/>
                  <a:buAutoNum type="circleNumDbPlain" startAt="3"/>
                </a:pPr>
                <a:r>
                  <a:rPr lang="en-US" altLang="ja-JP" sz="2200" baseline="30000" dirty="0" smtClean="0"/>
                  <a:t>12</a:t>
                </a:r>
                <a:r>
                  <a:rPr lang="en-US" altLang="ja-JP" sz="2200" baseline="-25000" dirty="0" smtClean="0"/>
                  <a:t>Λ</a:t>
                </a:r>
                <a:r>
                  <a:rPr lang="en-US" altLang="ja-JP" sz="2200" dirty="0" smtClean="0"/>
                  <a:t>C might </a:t>
                </a:r>
                <a:r>
                  <a:rPr lang="en-US" altLang="ja-JP" sz="2200" dirty="0"/>
                  <a:t>be shifted</a:t>
                </a:r>
              </a:p>
              <a:p>
                <a:r>
                  <a:rPr lang="en-US" altLang="ja-JP" sz="2500" dirty="0"/>
                  <a:t>              </a:t>
                </a:r>
                <a:r>
                  <a:rPr lang="en-US" altLang="ja-JP" sz="2500" dirty="0" smtClean="0"/>
                  <a:t>  </a:t>
                </a:r>
                <a:r>
                  <a:rPr lang="en-US" altLang="ja-JP" sz="2500" dirty="0"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r>
                      <a:rPr lang="en-US" altLang="ja-JP" sz="2500" b="0" i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+</m:t>
                    </m:r>
                    <m:r>
                      <a:rPr lang="en-US" altLang="ja-JP" sz="2500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0.54</m:t>
                    </m:r>
                    <m:r>
                      <a:rPr lang="en-US" altLang="ja-JP" sz="2500" i="1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±0.21</m:t>
                    </m:r>
                  </m:oMath>
                </a14:m>
                <a:r>
                  <a:rPr lang="en-US" altLang="ja-JP" sz="2500" dirty="0" smtClean="0">
                    <a:sym typeface="Wingdings" panose="05000000000000000000" pitchFamily="2" charset="2"/>
                  </a:rPr>
                  <a:t> MeV</a:t>
                </a:r>
                <a:endParaRPr lang="ja-JP" altLang="en-US" sz="2500" dirty="0"/>
              </a:p>
            </p:txBody>
          </p:sp>
        </mc:Choice>
        <mc:Fallback xmlns="">
          <p:sp>
            <p:nvSpPr>
              <p:cNvPr id="5" name="テキスト ボックス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1610203"/>
                <a:ext cx="4441665" cy="2424766"/>
              </a:xfrm>
              <a:prstGeom prst="rect">
                <a:avLst/>
              </a:prstGeom>
              <a:blipFill rotWithShape="0">
                <a:blip r:embed="rId4"/>
                <a:stretch>
                  <a:fillRect l="-958" r="-821" b="-35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/>
              <p:cNvSpPr txBox="1"/>
              <p:nvPr/>
            </p:nvSpPr>
            <p:spPr>
              <a:xfrm>
                <a:off x="5308409" y="4634539"/>
                <a:ext cx="279198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1" lang="en-US" altLang="ja-JP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+1.1±0.21</m:t>
                    </m:r>
                  </m:oMath>
                </a14:m>
                <a:r>
                  <a:rPr kumimoji="1" lang="ja-JP" altLang="en-US" sz="2800" dirty="0" smtClean="0"/>
                  <a:t> </a:t>
                </a:r>
                <a:r>
                  <a:rPr lang="en-US" altLang="ja-JP" sz="2800" dirty="0" smtClean="0"/>
                  <a:t>MeV</a:t>
                </a:r>
                <a:endParaRPr kumimoji="1" lang="ja-JP" altLang="en-US" sz="2800" dirty="0"/>
              </a:p>
            </p:txBody>
          </p:sp>
        </mc:Choice>
        <mc:Fallback xmlns="">
          <p:sp>
            <p:nvSpPr>
              <p:cNvPr id="6" name="テキスト ボックス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8409" y="4634539"/>
                <a:ext cx="2791983" cy="523220"/>
              </a:xfrm>
              <a:prstGeom prst="rect">
                <a:avLst/>
              </a:prstGeom>
              <a:blipFill rotWithShape="0">
                <a:blip r:embed="rId5"/>
                <a:stretch>
                  <a:fillRect t="-10465" r="-3275" b="-3255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右矢印 6"/>
          <p:cNvSpPr/>
          <p:nvPr/>
        </p:nvSpPr>
        <p:spPr>
          <a:xfrm rot="5400000">
            <a:off x="6385226" y="4215462"/>
            <a:ext cx="436008" cy="379204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68267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3568" y="32792"/>
            <a:ext cx="7886700" cy="1191666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 smtClean="0"/>
              <a:t>Comparison between </a:t>
            </a:r>
            <a:r>
              <a:rPr kumimoji="1" lang="en-US" altLang="ja-JP" baseline="30000" dirty="0" smtClean="0"/>
              <a:t>52</a:t>
            </a:r>
            <a:r>
              <a:rPr kumimoji="1" lang="en-US" altLang="ja-JP" baseline="-25000" dirty="0" smtClean="0"/>
              <a:t>Λ</a:t>
            </a:r>
            <a:r>
              <a:rPr kumimoji="1" lang="en-US" altLang="ja-JP" dirty="0" smtClean="0"/>
              <a:t>V and </a:t>
            </a:r>
            <a:r>
              <a:rPr kumimoji="1" lang="en-US" altLang="ja-JP" baseline="30000" dirty="0" smtClean="0"/>
              <a:t>51</a:t>
            </a:r>
            <a:r>
              <a:rPr kumimoji="1" lang="en-US" altLang="ja-JP" baseline="-25000" dirty="0" smtClean="0"/>
              <a:t>Λ</a:t>
            </a:r>
            <a:r>
              <a:rPr kumimoji="1" lang="en-US" altLang="ja-JP" dirty="0" smtClean="0"/>
              <a:t>V</a:t>
            </a:r>
            <a:endParaRPr kumimoji="1" lang="ja-JP" altLang="en-US" dirty="0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51" y="1556792"/>
            <a:ext cx="4281225" cy="3077747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テキスト ボックス 2"/>
              <p:cNvSpPr txBox="1"/>
              <p:nvPr/>
            </p:nvSpPr>
            <p:spPr>
              <a:xfrm>
                <a:off x="135736" y="4698337"/>
                <a:ext cx="4154279" cy="461665"/>
              </a:xfrm>
              <a:prstGeom prst="rect">
                <a:avLst/>
              </a:prstGeom>
              <a:solidFill>
                <a:schemeClr val="tx1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ja-JP" altLang="en-US" sz="2400" b="1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∆</m:t>
                      </m:r>
                      <m:r>
                        <a:rPr kumimoji="1" lang="en-US" altLang="ja-JP" sz="2400" b="1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𝑩</m:t>
                      </m:r>
                      <m:r>
                        <a:rPr kumimoji="1" lang="el-GR" altLang="ja-JP" sz="2400" b="1" i="1" baseline="-25000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𝜦</m:t>
                      </m:r>
                      <m:r>
                        <a:rPr kumimoji="1" lang="en-US" altLang="ja-JP" sz="2400" b="1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=+</m:t>
                      </m:r>
                      <m:r>
                        <a:rPr kumimoji="1" lang="en-US" altLang="ja-JP" sz="2400" b="1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  <m:r>
                        <a:rPr kumimoji="1" lang="en-US" altLang="ja-JP" sz="2400" b="1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kumimoji="1" lang="en-US" altLang="ja-JP" sz="2400" b="1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𝟗𝟏</m:t>
                      </m:r>
                      <m:r>
                        <a:rPr kumimoji="1" lang="en-US" altLang="ja-JP" sz="2400" b="1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±</m:t>
                      </m:r>
                      <m:r>
                        <a:rPr kumimoji="1" lang="en-US" altLang="ja-JP" sz="2400" b="1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  <m:r>
                        <a:rPr kumimoji="1" lang="en-US" altLang="ja-JP" sz="2400" b="1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kumimoji="1" lang="en-US" altLang="ja-JP" sz="2400" b="1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𝟓𝟗</m:t>
                      </m:r>
                      <m:r>
                        <a:rPr kumimoji="1" lang="en-US" altLang="ja-JP" sz="2400" b="1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±</m:t>
                      </m:r>
                      <m:r>
                        <a:rPr kumimoji="1" lang="en-US" altLang="ja-JP" sz="2400" b="1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  <m:r>
                        <a:rPr kumimoji="1" lang="en-US" altLang="ja-JP" sz="2400" b="1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kumimoji="1" lang="en-US" altLang="ja-JP" sz="2400" b="1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𝟏𝟏</m:t>
                      </m:r>
                    </m:oMath>
                  </m:oMathPara>
                </a14:m>
                <a:endParaRPr kumimoji="1" lang="ja-JP" altLang="en-US" sz="2400" b="1" dirty="0">
                  <a:solidFill>
                    <a:schemeClr val="accent4"/>
                  </a:solidFill>
                </a:endParaRPr>
              </a:p>
            </p:txBody>
          </p:sp>
        </mc:Choice>
        <mc:Fallback xmlns="">
          <p:sp>
            <p:nvSpPr>
              <p:cNvPr id="3" name="テキスト ボックス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736" y="4698337"/>
                <a:ext cx="4154279" cy="461665"/>
              </a:xfrm>
              <a:prstGeom prst="rect">
                <a:avLst/>
              </a:prstGeom>
              <a:blipFill rotWithShape="0">
                <a:blip r:embed="rId3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/>
              <p:cNvSpPr txBox="1"/>
              <p:nvPr/>
            </p:nvSpPr>
            <p:spPr>
              <a:xfrm>
                <a:off x="4572000" y="1610203"/>
                <a:ext cx="4441665" cy="2388539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 marL="342900" indent="-342900">
                  <a:buFont typeface="+mj-ea"/>
                  <a:buAutoNum type="circleNumDbPlain"/>
                </a:pPr>
                <a:r>
                  <a:rPr kumimoji="1" lang="en-US" altLang="ja-JP" sz="2200" b="0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ja-JP" sz="2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sz="22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kumimoji="1" lang="en-US" altLang="ja-JP" sz="22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kumimoji="1" lang="en-US" altLang="ja-JP" sz="22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kumimoji="1" lang="en-US" altLang="ja-JP" sz="2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kumimoji="1" lang="en-US" altLang="ja-JP" sz="22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sup>
                    </m:sSup>
                  </m:oMath>
                </a14:m>
                <a:r>
                  <a:rPr lang="ja-JP" altLang="en-US" sz="2200" dirty="0"/>
                  <a:t> </a:t>
                </a:r>
                <a:r>
                  <a:rPr lang="en-US" altLang="ja-JP" sz="2200" dirty="0" smtClean="0"/>
                  <a:t>dependence </a:t>
                </a:r>
                <a:r>
                  <a:rPr lang="en-US" altLang="ja-JP" sz="2200" dirty="0"/>
                  <a:t> </a:t>
                </a:r>
                <a:r>
                  <a:rPr lang="en-US" altLang="ja-JP" sz="2200" dirty="0" smtClean="0"/>
                  <a:t> </a:t>
                </a:r>
              </a:p>
              <a:p>
                <a:r>
                  <a:rPr lang="en-US" altLang="ja-JP" sz="2500" dirty="0" smtClean="0">
                    <a:sym typeface="Wingdings" panose="05000000000000000000" pitchFamily="2" charset="2"/>
                  </a:rPr>
                  <a:t>                 +0.26 MeV</a:t>
                </a:r>
              </a:p>
              <a:p>
                <a:pPr marL="457200" indent="-457200">
                  <a:buFont typeface="+mj-ea"/>
                  <a:buAutoNum type="circleNumDbPlain" startAt="2"/>
                </a:pPr>
                <a:r>
                  <a:rPr lang="en-US" altLang="ja-JP" sz="2200" dirty="0">
                    <a:sym typeface="Wingdings" panose="05000000000000000000" pitchFamily="2" charset="2"/>
                  </a:rPr>
                  <a:t>Particle-hole state contamination</a:t>
                </a:r>
              </a:p>
              <a:p>
                <a:r>
                  <a:rPr lang="en-US" altLang="ja-JP" sz="2500" dirty="0">
                    <a:sym typeface="Wingdings" panose="05000000000000000000" pitchFamily="2" charset="2"/>
                  </a:rPr>
                  <a:t>            </a:t>
                </a:r>
                <a:r>
                  <a:rPr lang="en-US" altLang="ja-JP" sz="2500" dirty="0" smtClean="0">
                    <a:sym typeface="Wingdings" panose="05000000000000000000" pitchFamily="2" charset="2"/>
                  </a:rPr>
                  <a:t>     </a:t>
                </a:r>
                <a:r>
                  <a:rPr lang="en-US" altLang="ja-JP" sz="2500" dirty="0">
                    <a:sym typeface="Wingdings" panose="05000000000000000000" pitchFamily="2" charset="2"/>
                  </a:rPr>
                  <a:t>+ 0.50 MeV</a:t>
                </a:r>
                <a:endParaRPr lang="ja-JP" altLang="en-US" sz="2500" dirty="0"/>
              </a:p>
              <a:p>
                <a:pPr marL="342900" indent="-342900">
                  <a:buFont typeface="+mj-ea"/>
                  <a:buAutoNum type="circleNumDbPlain" startAt="3"/>
                </a:pPr>
                <a:r>
                  <a:rPr lang="en-US" altLang="ja-JP" sz="2200" baseline="30000" dirty="0" smtClean="0"/>
                  <a:t>12</a:t>
                </a:r>
                <a:r>
                  <a:rPr lang="en-US" altLang="ja-JP" sz="2200" baseline="-25000" dirty="0" smtClean="0"/>
                  <a:t>Λ</a:t>
                </a:r>
                <a:r>
                  <a:rPr lang="en-US" altLang="ja-JP" sz="2200" dirty="0" smtClean="0"/>
                  <a:t>C might </a:t>
                </a:r>
                <a:r>
                  <a:rPr lang="en-US" altLang="ja-JP" sz="2200" dirty="0"/>
                  <a:t>be shifted</a:t>
                </a:r>
              </a:p>
              <a:p>
                <a:r>
                  <a:rPr lang="en-US" altLang="ja-JP" sz="2500" dirty="0"/>
                  <a:t>              </a:t>
                </a:r>
                <a:r>
                  <a:rPr lang="en-US" altLang="ja-JP" sz="2500" dirty="0" smtClean="0"/>
                  <a:t>  </a:t>
                </a:r>
                <a:r>
                  <a:rPr lang="en-US" altLang="ja-JP" sz="2500" dirty="0">
                    <a:sym typeface="Wingdings" panose="05000000000000000000" pitchFamily="2" charset="2"/>
                  </a:rPr>
                  <a:t> +0.54 </a:t>
                </a:r>
                <a:r>
                  <a:rPr lang="en-US" altLang="ja-JP" sz="2500" dirty="0" smtClean="0">
                    <a:sym typeface="Wingdings" panose="05000000000000000000" pitchFamily="2" charset="2"/>
                  </a:rPr>
                  <a:t>MeV</a:t>
                </a:r>
                <a:endParaRPr lang="ja-JP" altLang="en-US" sz="2500" dirty="0"/>
              </a:p>
            </p:txBody>
          </p:sp>
        </mc:Choice>
        <mc:Fallback xmlns="">
          <p:sp>
            <p:nvSpPr>
              <p:cNvPr id="5" name="テキスト ボックス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1610203"/>
                <a:ext cx="4441665" cy="2388539"/>
              </a:xfrm>
              <a:prstGeom prst="rect">
                <a:avLst/>
              </a:prstGeom>
              <a:blipFill rotWithShape="0">
                <a:blip r:embed="rId4"/>
                <a:stretch>
                  <a:fillRect l="-958" r="-821" b="-507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/>
              <p:cNvSpPr txBox="1"/>
              <p:nvPr/>
            </p:nvSpPr>
            <p:spPr>
              <a:xfrm>
                <a:off x="5823094" y="4634539"/>
                <a:ext cx="279198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1" lang="en-US" altLang="ja-JP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+1.1±0.21</m:t>
                    </m:r>
                  </m:oMath>
                </a14:m>
                <a:r>
                  <a:rPr kumimoji="1" lang="ja-JP" altLang="en-US" sz="2800" dirty="0" smtClean="0"/>
                  <a:t> </a:t>
                </a:r>
                <a:r>
                  <a:rPr lang="en-US" altLang="ja-JP" sz="2800" dirty="0" smtClean="0"/>
                  <a:t>MeV</a:t>
                </a:r>
                <a:endParaRPr kumimoji="1" lang="ja-JP" altLang="en-US" sz="2800" dirty="0"/>
              </a:p>
            </p:txBody>
          </p:sp>
        </mc:Choice>
        <mc:Fallback xmlns="">
          <p:sp>
            <p:nvSpPr>
              <p:cNvPr id="6" name="テキスト ボックス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3094" y="4634539"/>
                <a:ext cx="2791983" cy="523220"/>
              </a:xfrm>
              <a:prstGeom prst="rect">
                <a:avLst/>
              </a:prstGeom>
              <a:blipFill rotWithShape="0">
                <a:blip r:embed="rId5"/>
                <a:stretch>
                  <a:fillRect t="-10465" r="-3493" b="-3255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右矢印 6"/>
          <p:cNvSpPr/>
          <p:nvPr/>
        </p:nvSpPr>
        <p:spPr>
          <a:xfrm rot="5400000">
            <a:off x="6385226" y="4215462"/>
            <a:ext cx="436008" cy="379204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14116" y="836712"/>
            <a:ext cx="9166396" cy="5877272"/>
          </a:xfrm>
          <a:prstGeom prst="rect">
            <a:avLst/>
          </a:prstGeom>
          <a:solidFill>
            <a:schemeClr val="bg1"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/>
              <p:cNvSpPr txBox="1"/>
              <p:nvPr/>
            </p:nvSpPr>
            <p:spPr>
              <a:xfrm>
                <a:off x="1132628" y="2924944"/>
                <a:ext cx="6988580" cy="1169551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kumimoji="1" lang="en-US" altLang="ja-JP" sz="3500" b="0" dirty="0" smtClean="0">
                    <a:ln>
                      <a:solidFill>
                        <a:schemeClr val="tx1"/>
                      </a:solidFill>
                    </a:ln>
                    <a:solidFill>
                      <a:srgbClr val="00B0F0"/>
                    </a:solidFill>
                    <a:ea typeface="Cambria Math" panose="02040503050406030204" pitchFamily="18" charset="0"/>
                  </a:rPr>
                  <a:t>Reported value of </a:t>
                </a:r>
              </a:p>
              <a:p>
                <a:r>
                  <a:rPr lang="en-US" altLang="ja-JP" sz="3500" baseline="30000" dirty="0">
                    <a:ln>
                      <a:solidFill>
                        <a:schemeClr val="tx1"/>
                      </a:solidFill>
                    </a:ln>
                    <a:solidFill>
                      <a:srgbClr val="00B0F0"/>
                    </a:solidFill>
                    <a:ea typeface="Cambria Math" panose="02040503050406030204" pitchFamily="18" charset="0"/>
                  </a:rPr>
                  <a:t>1</a:t>
                </a:r>
                <a:r>
                  <a:rPr lang="en-US" altLang="ja-JP" sz="3500" baseline="30000" dirty="0" smtClean="0">
                    <a:ln>
                      <a:solidFill>
                        <a:schemeClr val="tx1"/>
                      </a:solidFill>
                    </a:ln>
                    <a:solidFill>
                      <a:srgbClr val="00B0F0"/>
                    </a:solidFill>
                    <a:ea typeface="Cambria Math" panose="02040503050406030204" pitchFamily="18" charset="0"/>
                  </a:rPr>
                  <a:t>2</a:t>
                </a:r>
                <a:r>
                  <a:rPr lang="en-US" altLang="ja-JP" sz="3500" baseline="-25000" dirty="0" smtClean="0">
                    <a:ln>
                      <a:solidFill>
                        <a:schemeClr val="tx1"/>
                      </a:solidFill>
                    </a:ln>
                    <a:solidFill>
                      <a:srgbClr val="00B0F0"/>
                    </a:solidFill>
                    <a:ea typeface="Cambria Math" panose="02040503050406030204" pitchFamily="18" charset="0"/>
                  </a:rPr>
                  <a:t>Λ</a:t>
                </a:r>
                <a:r>
                  <a:rPr lang="en-US" altLang="ja-JP" sz="3500" dirty="0" smtClean="0">
                    <a:ln>
                      <a:solidFill>
                        <a:schemeClr val="tx1"/>
                      </a:solidFill>
                    </a:ln>
                    <a:solidFill>
                      <a:srgbClr val="00B0F0"/>
                    </a:solidFill>
                    <a:ea typeface="Cambria Math" panose="02040503050406030204" pitchFamily="18" charset="0"/>
                  </a:rPr>
                  <a:t>C</a:t>
                </a:r>
                <a:r>
                  <a:rPr lang="ja-JP" altLang="en-US" sz="3500" dirty="0">
                    <a:ln>
                      <a:solidFill>
                        <a:schemeClr val="tx1"/>
                      </a:solidFill>
                    </a:ln>
                    <a:solidFill>
                      <a:srgbClr val="00B0F0"/>
                    </a:solidFill>
                    <a:ea typeface="Cambria Math" panose="02040503050406030204" pitchFamily="18" charset="0"/>
                  </a:rPr>
                  <a:t> </a:t>
                </a:r>
                <a:r>
                  <a:rPr lang="en-US" altLang="ja-JP" sz="3500" dirty="0" smtClean="0">
                    <a:ln>
                      <a:solidFill>
                        <a:schemeClr val="tx1"/>
                      </a:solidFill>
                    </a:ln>
                    <a:solidFill>
                      <a:srgbClr val="00B0F0"/>
                    </a:solidFill>
                    <a:ea typeface="Cambria Math" panose="02040503050406030204" pitchFamily="18" charset="0"/>
                  </a:rPr>
                  <a:t>might be shallower by </a:t>
                </a:r>
                <a14:m>
                  <m:oMath xmlns:m="http://schemas.openxmlformats.org/officeDocument/2006/math">
                    <m:r>
                      <a:rPr kumimoji="1" lang="en-US" altLang="ja-JP" sz="3500" b="0" i="1" smtClean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kumimoji="1" lang="en-US" altLang="ja-JP" sz="3500" b="0" i="1" smtClean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0.5</m:t>
                    </m:r>
                  </m:oMath>
                </a14:m>
                <a:r>
                  <a:rPr kumimoji="1" lang="ja-JP" altLang="en-US" sz="3500" dirty="0" smtClean="0">
                    <a:ln>
                      <a:solidFill>
                        <a:schemeClr val="tx1"/>
                      </a:solidFill>
                    </a:ln>
                    <a:solidFill>
                      <a:srgbClr val="002060"/>
                    </a:solidFill>
                  </a:rPr>
                  <a:t> </a:t>
                </a:r>
                <a:r>
                  <a:rPr kumimoji="1" lang="en-US" altLang="ja-JP" sz="3500" dirty="0" smtClean="0">
                    <a:ln>
                      <a:solidFill>
                        <a:schemeClr val="tx1"/>
                      </a:solidFill>
                    </a:ln>
                    <a:solidFill>
                      <a:srgbClr val="002060"/>
                    </a:solidFill>
                  </a:rPr>
                  <a:t>MeV</a:t>
                </a:r>
                <a:endParaRPr kumimoji="1" lang="ja-JP" altLang="en-US" sz="3500" dirty="0">
                  <a:ln>
                    <a:solidFill>
                      <a:schemeClr val="tx1"/>
                    </a:solidFill>
                  </a:ln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9" name="テキスト ボックス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2628" y="2924944"/>
                <a:ext cx="6988580" cy="1169551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4885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97444" y="156919"/>
            <a:ext cx="5322562" cy="822594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 smtClean="0"/>
              <a:t>Λ single particle energy </a:t>
            </a:r>
            <a:endParaRPr kumimoji="1" lang="ja-JP" altLang="en-US" dirty="0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0305" y="1639433"/>
            <a:ext cx="5854302" cy="4104456"/>
          </a:xfrm>
        </p:spPr>
      </p:pic>
      <p:sp>
        <p:nvSpPr>
          <p:cNvPr id="3" name="テキスト ボックス 2"/>
          <p:cNvSpPr txBox="1"/>
          <p:nvPr/>
        </p:nvSpPr>
        <p:spPr>
          <a:xfrm>
            <a:off x="2843808" y="908720"/>
            <a:ext cx="603883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200" dirty="0" smtClean="0"/>
              <a:t>The first data point without the emulsion reference</a:t>
            </a:r>
          </a:p>
          <a:p>
            <a:r>
              <a:rPr kumimoji="1" lang="en-US" altLang="ja-JP" sz="2200" dirty="0" smtClean="0"/>
              <a:t>in the medium-heavy region</a:t>
            </a:r>
            <a:endParaRPr kumimoji="1" lang="ja-JP" altLang="en-US" sz="2200" dirty="0"/>
          </a:p>
        </p:txBody>
      </p:sp>
      <p:sp>
        <p:nvSpPr>
          <p:cNvPr id="5" name="円/楕円 4"/>
          <p:cNvSpPr/>
          <p:nvPr/>
        </p:nvSpPr>
        <p:spPr>
          <a:xfrm>
            <a:off x="2987824" y="2503469"/>
            <a:ext cx="541802" cy="541802"/>
          </a:xfrm>
          <a:prstGeom prst="ellipse">
            <a:avLst/>
          </a:prstGeom>
          <a:solidFill>
            <a:srgbClr val="00B0F0">
              <a:alpha val="24000"/>
            </a:srgbClr>
          </a:solidFill>
          <a:ln w="190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7" name="直線矢印コネクタ 6"/>
          <p:cNvCxnSpPr>
            <a:endCxn id="5" idx="7"/>
          </p:cNvCxnSpPr>
          <p:nvPr/>
        </p:nvCxnSpPr>
        <p:spPr>
          <a:xfrm flipH="1">
            <a:off x="3450281" y="1639433"/>
            <a:ext cx="1265735" cy="9433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テキスト ボックス 7"/>
          <p:cNvSpPr txBox="1"/>
          <p:nvPr/>
        </p:nvSpPr>
        <p:spPr>
          <a:xfrm>
            <a:off x="430968" y="5569703"/>
            <a:ext cx="482568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i="1" u="sng" dirty="0" smtClean="0"/>
              <a:t>(e,e’K</a:t>
            </a:r>
            <a:r>
              <a:rPr lang="en-US" altLang="ja-JP" sz="2000" i="1" u="sng" baseline="30000" dirty="0" smtClean="0"/>
              <a:t>+</a:t>
            </a:r>
            <a:r>
              <a:rPr lang="en-US" altLang="ja-JP" sz="2000" i="1" u="sng" dirty="0" smtClean="0"/>
              <a:t>) experiment</a:t>
            </a:r>
          </a:p>
          <a:p>
            <a:pPr marL="342900" indent="-342900">
              <a:buFont typeface="+mj-ea"/>
              <a:buAutoNum type="circleNumDbPlain"/>
            </a:pPr>
            <a:r>
              <a:rPr lang="en-US" altLang="ja-JP" sz="2000" dirty="0" smtClean="0"/>
              <a:t>Absolute energy calibration with Λ and Σ</a:t>
            </a:r>
            <a:r>
              <a:rPr lang="en-US" altLang="ja-JP" sz="2000" baseline="30000" dirty="0" smtClean="0"/>
              <a:t>0</a:t>
            </a:r>
          </a:p>
          <a:p>
            <a:pPr marL="342900" indent="-342900">
              <a:buFont typeface="+mj-ea"/>
              <a:buAutoNum type="circleNumDbPlain"/>
            </a:pPr>
            <a:r>
              <a:rPr kumimoji="1" lang="en-US" altLang="ja-JP" sz="2000" dirty="0" smtClean="0"/>
              <a:t>High energy resolution</a:t>
            </a:r>
            <a:endParaRPr kumimoji="1" lang="ja-JP" altLang="en-US" sz="2000" dirty="0"/>
          </a:p>
        </p:txBody>
      </p:sp>
      <p:sp>
        <p:nvSpPr>
          <p:cNvPr id="9" name="正方形/長方形 8"/>
          <p:cNvSpPr/>
          <p:nvPr/>
        </p:nvSpPr>
        <p:spPr>
          <a:xfrm>
            <a:off x="2216654" y="2052642"/>
            <a:ext cx="1419242" cy="3176557"/>
          </a:xfrm>
          <a:prstGeom prst="rect">
            <a:avLst/>
          </a:prstGeom>
          <a:solidFill>
            <a:schemeClr val="accent4">
              <a:lumMod val="40000"/>
              <a:lumOff val="60000"/>
              <a:alpha val="17000"/>
            </a:schemeClr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20416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51520" y="14119"/>
            <a:ext cx="5184776" cy="822594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 smtClean="0"/>
              <a:t>Λ single particle energy </a:t>
            </a:r>
            <a:endParaRPr kumimoji="1" lang="ja-JP" altLang="en-US" dirty="0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0305" y="1639433"/>
            <a:ext cx="5854302" cy="4104456"/>
          </a:xfrm>
        </p:spPr>
      </p:pic>
      <p:sp>
        <p:nvSpPr>
          <p:cNvPr id="3" name="テキスト ボックス 2"/>
          <p:cNvSpPr txBox="1"/>
          <p:nvPr/>
        </p:nvSpPr>
        <p:spPr>
          <a:xfrm>
            <a:off x="2843808" y="908720"/>
            <a:ext cx="603883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200" dirty="0" smtClean="0"/>
              <a:t>The first data point without the emulsion reference</a:t>
            </a:r>
          </a:p>
          <a:p>
            <a:r>
              <a:rPr kumimoji="1" lang="en-US" altLang="ja-JP" sz="2200" dirty="0" smtClean="0"/>
              <a:t>in the medium-heavy region</a:t>
            </a:r>
            <a:endParaRPr kumimoji="1" lang="ja-JP" altLang="en-US" sz="2200" dirty="0"/>
          </a:p>
        </p:txBody>
      </p:sp>
      <p:sp>
        <p:nvSpPr>
          <p:cNvPr id="5" name="円/楕円 4"/>
          <p:cNvSpPr/>
          <p:nvPr/>
        </p:nvSpPr>
        <p:spPr>
          <a:xfrm>
            <a:off x="2987824" y="2503469"/>
            <a:ext cx="541802" cy="541802"/>
          </a:xfrm>
          <a:prstGeom prst="ellipse">
            <a:avLst/>
          </a:prstGeom>
          <a:solidFill>
            <a:srgbClr val="00B0F0">
              <a:alpha val="24000"/>
            </a:srgbClr>
          </a:solidFill>
          <a:ln w="190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7" name="直線矢印コネクタ 6"/>
          <p:cNvCxnSpPr>
            <a:endCxn id="5" idx="7"/>
          </p:cNvCxnSpPr>
          <p:nvPr/>
        </p:nvCxnSpPr>
        <p:spPr>
          <a:xfrm flipH="1">
            <a:off x="3450281" y="1639433"/>
            <a:ext cx="1265735" cy="9433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テキスト ボックス 7"/>
          <p:cNvSpPr txBox="1"/>
          <p:nvPr/>
        </p:nvSpPr>
        <p:spPr>
          <a:xfrm>
            <a:off x="430968" y="5569703"/>
            <a:ext cx="482568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i="1" u="sng" dirty="0" smtClean="0"/>
              <a:t>(e,e’K</a:t>
            </a:r>
            <a:r>
              <a:rPr lang="en-US" altLang="ja-JP" sz="2000" i="1" u="sng" baseline="30000" dirty="0" smtClean="0"/>
              <a:t>+</a:t>
            </a:r>
            <a:r>
              <a:rPr lang="en-US" altLang="ja-JP" sz="2000" i="1" u="sng" dirty="0" smtClean="0"/>
              <a:t>) experiment</a:t>
            </a:r>
          </a:p>
          <a:p>
            <a:pPr marL="342900" indent="-342900">
              <a:buFont typeface="+mj-ea"/>
              <a:buAutoNum type="circleNumDbPlain"/>
            </a:pPr>
            <a:r>
              <a:rPr lang="en-US" altLang="ja-JP" sz="2000" dirty="0" smtClean="0"/>
              <a:t>Absolute energy calibration with Λ and Σ</a:t>
            </a:r>
            <a:r>
              <a:rPr lang="en-US" altLang="ja-JP" sz="2000" baseline="30000" dirty="0" smtClean="0"/>
              <a:t>0</a:t>
            </a:r>
          </a:p>
          <a:p>
            <a:pPr marL="342900" indent="-342900">
              <a:buFont typeface="+mj-ea"/>
              <a:buAutoNum type="circleNumDbPlain"/>
            </a:pPr>
            <a:r>
              <a:rPr kumimoji="1" lang="en-US" altLang="ja-JP" sz="2000" dirty="0" smtClean="0"/>
              <a:t>High energy resolution</a:t>
            </a:r>
            <a:endParaRPr kumimoji="1" lang="ja-JP" altLang="en-US" sz="2000" dirty="0"/>
          </a:p>
        </p:txBody>
      </p:sp>
      <p:sp>
        <p:nvSpPr>
          <p:cNvPr id="9" name="正方形/長方形 8"/>
          <p:cNvSpPr/>
          <p:nvPr/>
        </p:nvSpPr>
        <p:spPr>
          <a:xfrm>
            <a:off x="2216654" y="2052642"/>
            <a:ext cx="1419242" cy="3176557"/>
          </a:xfrm>
          <a:prstGeom prst="rect">
            <a:avLst/>
          </a:prstGeom>
          <a:solidFill>
            <a:schemeClr val="accent4">
              <a:lumMod val="40000"/>
              <a:lumOff val="60000"/>
              <a:alpha val="17000"/>
            </a:schemeClr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>
          <a:xfrm>
            <a:off x="-22396" y="980728"/>
            <a:ext cx="9166396" cy="5877272"/>
          </a:xfrm>
          <a:prstGeom prst="rect">
            <a:avLst/>
          </a:prstGeom>
          <a:solidFill>
            <a:schemeClr val="bg1"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667481" y="2563642"/>
            <a:ext cx="7779950" cy="240065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kumimoji="1" lang="en-US" altLang="ja-JP" sz="3000" b="1" i="1" u="sng" dirty="0" smtClean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ea typeface="Cambria Math" panose="02040503050406030204" pitchFamily="18" charset="0"/>
              </a:rPr>
              <a:t>Medium to heavy </a:t>
            </a:r>
            <a:r>
              <a:rPr kumimoji="1" lang="en-US" altLang="ja-JP" sz="3000" b="1" i="1" u="sng" dirty="0" err="1" smtClean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ea typeface="Cambria Math" panose="02040503050406030204" pitchFamily="18" charset="0"/>
              </a:rPr>
              <a:t>hypernuclei</a:t>
            </a:r>
            <a:endParaRPr kumimoji="1" lang="en-US" altLang="ja-JP" sz="3000" b="1" i="1" u="sng" dirty="0" smtClean="0">
              <a:ln>
                <a:solidFill>
                  <a:schemeClr val="tx1"/>
                </a:solidFill>
              </a:ln>
              <a:solidFill>
                <a:srgbClr val="00B0F0"/>
              </a:solidFill>
              <a:ea typeface="Cambria Math" panose="02040503050406030204" pitchFamily="18" charset="0"/>
            </a:endParaRPr>
          </a:p>
          <a:p>
            <a:pPr algn="ctr"/>
            <a:endParaRPr kumimoji="1" lang="en-US" altLang="ja-JP" sz="3000" b="0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ea typeface="Cambria Math" panose="02040503050406030204" pitchFamily="18" charset="0"/>
            </a:endParaRPr>
          </a:p>
          <a:p>
            <a:r>
              <a:rPr lang="en-US" altLang="ja-JP" sz="30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a typeface="Cambria Math" panose="02040503050406030204" pitchFamily="18" charset="0"/>
              </a:rPr>
              <a:t>Important to measure with the (e,e’K</a:t>
            </a:r>
            <a:r>
              <a:rPr lang="en-US" altLang="ja-JP" sz="3000" baseline="300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a typeface="Cambria Math" panose="02040503050406030204" pitchFamily="18" charset="0"/>
              </a:rPr>
              <a:t>+</a:t>
            </a:r>
            <a:r>
              <a:rPr lang="en-US" altLang="ja-JP" sz="30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a typeface="Cambria Math" panose="02040503050406030204" pitchFamily="18" charset="0"/>
              </a:rPr>
              <a:t>) reaction  </a:t>
            </a:r>
          </a:p>
          <a:p>
            <a:r>
              <a:rPr lang="ja-JP" altLang="en-US" sz="30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a typeface="Cambria Math" panose="02040503050406030204" pitchFamily="18" charset="0"/>
              </a:rPr>
              <a:t>① </a:t>
            </a:r>
            <a:r>
              <a:rPr lang="en-US" altLang="ja-JP" sz="30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a typeface="Cambria Math" panose="02040503050406030204" pitchFamily="18" charset="0"/>
              </a:rPr>
              <a:t>Absolute binding energy with Λ and Σ</a:t>
            </a:r>
            <a:r>
              <a:rPr lang="en-US" altLang="ja-JP" sz="3000" baseline="300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a typeface="Cambria Math" panose="02040503050406030204" pitchFamily="18" charset="0"/>
              </a:rPr>
              <a:t>0</a:t>
            </a:r>
            <a:r>
              <a:rPr lang="en-US" altLang="ja-JP" sz="30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a typeface="Cambria Math" panose="02040503050406030204" pitchFamily="18" charset="0"/>
              </a:rPr>
              <a:t> </a:t>
            </a:r>
          </a:p>
          <a:p>
            <a:r>
              <a:rPr kumimoji="1" lang="ja-JP" altLang="en-US" sz="30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② </a:t>
            </a:r>
            <a:r>
              <a:rPr kumimoji="1" lang="en-US" altLang="ja-JP" sz="30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Higher energy resolution (sub-MeV)</a:t>
            </a:r>
          </a:p>
        </p:txBody>
      </p:sp>
    </p:spTree>
    <p:extLst>
      <p:ext uri="{BB962C8B-B14F-4D97-AF65-F5344CB8AC3E}">
        <p14:creationId xmlns:p14="http://schemas.microsoft.com/office/powerpoint/2010/main" val="3233385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直線コネクタ 16"/>
          <p:cNvCxnSpPr/>
          <p:nvPr/>
        </p:nvCxnSpPr>
        <p:spPr>
          <a:xfrm flipV="1">
            <a:off x="4023267" y="2714295"/>
            <a:ext cx="2636965" cy="3090969"/>
          </a:xfrm>
          <a:prstGeom prst="line">
            <a:avLst/>
          </a:prstGeom>
          <a:ln>
            <a:prstDash val="sys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54746" y="260648"/>
            <a:ext cx="3745246" cy="572416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 smtClean="0"/>
              <a:t>Kinematics   </a:t>
            </a:r>
            <a:endParaRPr kumimoji="1" lang="ja-JP" altLang="en-US" dirty="0"/>
          </a:p>
        </p:txBody>
      </p:sp>
      <p:pic>
        <p:nvPicPr>
          <p:cNvPr id="42" name="コンテンツ プレースホルダー 4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5032" y="6780213"/>
            <a:ext cx="153849" cy="155575"/>
          </a:xfrm>
        </p:spPr>
      </p:pic>
      <p:sp>
        <p:nvSpPr>
          <p:cNvPr id="5" name="円/楕円 4"/>
          <p:cNvSpPr/>
          <p:nvPr/>
        </p:nvSpPr>
        <p:spPr>
          <a:xfrm>
            <a:off x="4787226" y="4420992"/>
            <a:ext cx="518458" cy="518458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500" dirty="0"/>
              <a:t>p</a:t>
            </a:r>
            <a:endParaRPr kumimoji="1" lang="ja-JP" altLang="en-US" sz="2500" dirty="0"/>
          </a:p>
        </p:txBody>
      </p:sp>
      <p:sp>
        <p:nvSpPr>
          <p:cNvPr id="6" name="円/楕円 5"/>
          <p:cNvSpPr/>
          <p:nvPr/>
        </p:nvSpPr>
        <p:spPr>
          <a:xfrm>
            <a:off x="5753499" y="4208672"/>
            <a:ext cx="617497" cy="617497"/>
          </a:xfrm>
          <a:prstGeom prst="ellipse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000" dirty="0"/>
              <a:t>Λ</a:t>
            </a:r>
            <a:endParaRPr kumimoji="1" lang="ja-JP" altLang="en-US" sz="2000" baseline="30000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5007611" y="2511360"/>
            <a:ext cx="457176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500" dirty="0" smtClean="0"/>
              <a:t>K</a:t>
            </a:r>
            <a:r>
              <a:rPr kumimoji="1" lang="en-US" altLang="ja-JP" sz="2500" baseline="30000" dirty="0" smtClean="0"/>
              <a:t>+</a:t>
            </a:r>
            <a:endParaRPr kumimoji="1" lang="ja-JP" altLang="en-US" sz="2500" baseline="30000" dirty="0"/>
          </a:p>
        </p:txBody>
      </p:sp>
      <p:cxnSp>
        <p:nvCxnSpPr>
          <p:cNvPr id="20" name="直線矢印コネクタ 19"/>
          <p:cNvCxnSpPr/>
          <p:nvPr/>
        </p:nvCxnSpPr>
        <p:spPr>
          <a:xfrm flipV="1">
            <a:off x="5098645" y="3147549"/>
            <a:ext cx="243104" cy="106112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32" name="フリーフォーム 31"/>
          <p:cNvSpPr/>
          <p:nvPr/>
        </p:nvSpPr>
        <p:spPr>
          <a:xfrm>
            <a:off x="4156364" y="4773881"/>
            <a:ext cx="715873" cy="750777"/>
          </a:xfrm>
          <a:custGeom>
            <a:avLst/>
            <a:gdLst>
              <a:gd name="connsiteX0" fmla="*/ 0 w 715873"/>
              <a:gd name="connsiteY0" fmla="*/ 688768 h 750777"/>
              <a:gd name="connsiteX1" fmla="*/ 308758 w 715873"/>
              <a:gd name="connsiteY1" fmla="*/ 736270 h 750777"/>
              <a:gd name="connsiteX2" fmla="*/ 106878 w 715873"/>
              <a:gd name="connsiteY2" fmla="*/ 463137 h 750777"/>
              <a:gd name="connsiteX3" fmla="*/ 356259 w 715873"/>
              <a:gd name="connsiteY3" fmla="*/ 546264 h 750777"/>
              <a:gd name="connsiteX4" fmla="*/ 285007 w 715873"/>
              <a:gd name="connsiteY4" fmla="*/ 320633 h 750777"/>
              <a:gd name="connsiteX5" fmla="*/ 510639 w 715873"/>
              <a:gd name="connsiteY5" fmla="*/ 403761 h 750777"/>
              <a:gd name="connsiteX6" fmla="*/ 344384 w 715873"/>
              <a:gd name="connsiteY6" fmla="*/ 190005 h 750777"/>
              <a:gd name="connsiteX7" fmla="*/ 617517 w 715873"/>
              <a:gd name="connsiteY7" fmla="*/ 285007 h 750777"/>
              <a:gd name="connsiteX8" fmla="*/ 451262 w 715873"/>
              <a:gd name="connsiteY8" fmla="*/ 71251 h 750777"/>
              <a:gd name="connsiteX9" fmla="*/ 688768 w 715873"/>
              <a:gd name="connsiteY9" fmla="*/ 154379 h 750777"/>
              <a:gd name="connsiteX10" fmla="*/ 700644 w 715873"/>
              <a:gd name="connsiteY10" fmla="*/ 0 h 750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15873" h="750777">
                <a:moveTo>
                  <a:pt x="0" y="688768"/>
                </a:moveTo>
                <a:cubicBezTo>
                  <a:pt x="145472" y="731321"/>
                  <a:pt x="290945" y="773875"/>
                  <a:pt x="308758" y="736270"/>
                </a:cubicBezTo>
                <a:cubicBezTo>
                  <a:pt x="326571" y="698665"/>
                  <a:pt x="98961" y="494805"/>
                  <a:pt x="106878" y="463137"/>
                </a:cubicBezTo>
                <a:cubicBezTo>
                  <a:pt x="114795" y="431469"/>
                  <a:pt x="326571" y="570015"/>
                  <a:pt x="356259" y="546264"/>
                </a:cubicBezTo>
                <a:cubicBezTo>
                  <a:pt x="385947" y="522513"/>
                  <a:pt x="259277" y="344383"/>
                  <a:pt x="285007" y="320633"/>
                </a:cubicBezTo>
                <a:cubicBezTo>
                  <a:pt x="310737" y="296882"/>
                  <a:pt x="500743" y="425532"/>
                  <a:pt x="510639" y="403761"/>
                </a:cubicBezTo>
                <a:cubicBezTo>
                  <a:pt x="520535" y="381990"/>
                  <a:pt x="326571" y="209797"/>
                  <a:pt x="344384" y="190005"/>
                </a:cubicBezTo>
                <a:cubicBezTo>
                  <a:pt x="362197" y="170213"/>
                  <a:pt x="599704" y="304799"/>
                  <a:pt x="617517" y="285007"/>
                </a:cubicBezTo>
                <a:cubicBezTo>
                  <a:pt x="635330" y="265215"/>
                  <a:pt x="439387" y="93022"/>
                  <a:pt x="451262" y="71251"/>
                </a:cubicBezTo>
                <a:cubicBezTo>
                  <a:pt x="463137" y="49480"/>
                  <a:pt x="647204" y="166254"/>
                  <a:pt x="688768" y="154379"/>
                </a:cubicBezTo>
                <a:cubicBezTo>
                  <a:pt x="730332" y="142504"/>
                  <a:pt x="715488" y="71252"/>
                  <a:pt x="700644" y="0"/>
                </a:cubicBezTo>
              </a:path>
            </a:pathLst>
          </a:cu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右矢印 35"/>
          <p:cNvSpPr/>
          <p:nvPr/>
        </p:nvSpPr>
        <p:spPr>
          <a:xfrm rot="21011445">
            <a:off x="5365822" y="4368836"/>
            <a:ext cx="324135" cy="42895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円/楕円 37"/>
          <p:cNvSpPr/>
          <p:nvPr/>
        </p:nvSpPr>
        <p:spPr>
          <a:xfrm>
            <a:off x="5316370" y="2962909"/>
            <a:ext cx="144016" cy="14401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5" name="グループ化 14"/>
          <p:cNvGrpSpPr/>
          <p:nvPr/>
        </p:nvGrpSpPr>
        <p:grpSpPr>
          <a:xfrm>
            <a:off x="-108520" y="2636912"/>
            <a:ext cx="4156587" cy="3729314"/>
            <a:chOff x="-16635" y="1124744"/>
            <a:chExt cx="4156587" cy="3729314"/>
          </a:xfrm>
        </p:grpSpPr>
        <p:pic>
          <p:nvPicPr>
            <p:cNvPr id="47" name="図 4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1517" y="1454286"/>
              <a:ext cx="3382619" cy="2717627"/>
            </a:xfrm>
            <a:prstGeom prst="rect">
              <a:avLst/>
            </a:prstGeom>
          </p:spPr>
        </p:pic>
        <p:sp>
          <p:nvSpPr>
            <p:cNvPr id="3" name="テキスト ボックス 2"/>
            <p:cNvSpPr txBox="1"/>
            <p:nvPr/>
          </p:nvSpPr>
          <p:spPr>
            <a:xfrm>
              <a:off x="249592" y="1124744"/>
              <a:ext cx="38903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err="1" smtClean="0"/>
                <a:t>R.Bradford</a:t>
              </a:r>
              <a:r>
                <a:rPr kumimoji="1" lang="en-US" altLang="ja-JP" dirty="0" smtClean="0"/>
                <a:t> et al., PRC73, 035202 (2006)</a:t>
              </a:r>
              <a:endParaRPr kumimoji="1" lang="ja-JP" altLang="en-US" dirty="0"/>
            </a:p>
          </p:txBody>
        </p:sp>
        <p:sp>
          <p:nvSpPr>
            <p:cNvPr id="26" name="テキスト ボックス 25"/>
            <p:cNvSpPr txBox="1"/>
            <p:nvPr/>
          </p:nvSpPr>
          <p:spPr>
            <a:xfrm rot="16200000">
              <a:off x="-724649" y="2490122"/>
              <a:ext cx="1893082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500" dirty="0" smtClean="0"/>
                <a:t>Cross section</a:t>
              </a:r>
              <a:endParaRPr kumimoji="1" lang="ja-JP" altLang="en-US" sz="2500" dirty="0"/>
            </a:p>
          </p:txBody>
        </p:sp>
        <p:sp>
          <p:nvSpPr>
            <p:cNvPr id="10" name="テキスト ボックス 9"/>
            <p:cNvSpPr txBox="1"/>
            <p:nvPr/>
          </p:nvSpPr>
          <p:spPr>
            <a:xfrm>
              <a:off x="955556" y="4377004"/>
              <a:ext cx="1808508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500" dirty="0" err="1" smtClean="0"/>
                <a:t>E</a:t>
              </a:r>
              <a:r>
                <a:rPr kumimoji="1" lang="en-US" altLang="ja-JP" sz="2500" baseline="-25000" dirty="0" err="1" smtClean="0"/>
                <a:t>γ</a:t>
              </a:r>
              <a:r>
                <a:rPr kumimoji="1" lang="en-US" altLang="ja-JP" sz="2500" dirty="0" smtClean="0"/>
                <a:t> = 1.5 </a:t>
              </a:r>
              <a:r>
                <a:rPr kumimoji="1" lang="en-US" altLang="ja-JP" sz="2500" dirty="0" err="1" smtClean="0"/>
                <a:t>GeV</a:t>
              </a:r>
              <a:endParaRPr kumimoji="1" lang="ja-JP" altLang="en-US" sz="2500" dirty="0"/>
            </a:p>
          </p:txBody>
        </p:sp>
      </p:grpSp>
      <p:sp>
        <p:nvSpPr>
          <p:cNvPr id="12" name="テキスト ボックス 11"/>
          <p:cNvSpPr txBox="1"/>
          <p:nvPr/>
        </p:nvSpPr>
        <p:spPr>
          <a:xfrm>
            <a:off x="4696222" y="5123840"/>
            <a:ext cx="433132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altLang="ja-JP" sz="2500" dirty="0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</a:rPr>
              <a:t>γ</a:t>
            </a:r>
            <a:r>
              <a:rPr lang="en-US" altLang="ja-JP" sz="2500" baseline="30000" dirty="0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</a:rPr>
              <a:t>*</a:t>
            </a:r>
            <a:endParaRPr kumimoji="1" lang="ja-JP" altLang="en-US" sz="2500" baseline="30000" dirty="0">
              <a:ln>
                <a:solidFill>
                  <a:schemeClr val="tx1"/>
                </a:solidFill>
              </a:ln>
              <a:solidFill>
                <a:srgbClr val="FFC000"/>
              </a:solidFill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4718351" y="5556606"/>
            <a:ext cx="108395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200" dirty="0" smtClean="0"/>
              <a:t>1.5</a:t>
            </a:r>
            <a:r>
              <a:rPr kumimoji="1" lang="en-US" altLang="ja-JP" sz="2200" dirty="0" smtClean="0"/>
              <a:t> </a:t>
            </a:r>
            <a:r>
              <a:rPr kumimoji="1" lang="en-US" altLang="ja-JP" sz="2200" dirty="0" err="1" smtClean="0"/>
              <a:t>GeV</a:t>
            </a:r>
            <a:endParaRPr kumimoji="1" lang="ja-JP" altLang="en-US" sz="2200" dirty="0"/>
          </a:p>
        </p:txBody>
      </p:sp>
      <p:sp>
        <p:nvSpPr>
          <p:cNvPr id="13" name="正方形/長方形 12"/>
          <p:cNvSpPr/>
          <p:nvPr/>
        </p:nvSpPr>
        <p:spPr>
          <a:xfrm>
            <a:off x="3990403" y="2166228"/>
            <a:ext cx="3937163" cy="4187101"/>
          </a:xfrm>
          <a:prstGeom prst="rect">
            <a:avLst/>
          </a:prstGeom>
          <a:solidFill>
            <a:schemeClr val="accent1">
              <a:lumMod val="20000"/>
              <a:lumOff val="80000"/>
              <a:alpha val="15000"/>
            </a:schemeClr>
          </a:solidFill>
          <a:ln>
            <a:solidFill>
              <a:schemeClr val="tx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1" name="円弧 20"/>
          <p:cNvSpPr/>
          <p:nvPr/>
        </p:nvSpPr>
        <p:spPr>
          <a:xfrm rot="20860473">
            <a:off x="4884549" y="3638244"/>
            <a:ext cx="914400" cy="914400"/>
          </a:xfrm>
          <a:prstGeom prst="arc">
            <a:avLst>
              <a:gd name="adj1" fmla="val 16200000"/>
              <a:gd name="adj2" fmla="val 2050889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5364088" y="3167970"/>
            <a:ext cx="559769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500" dirty="0" err="1" smtClean="0"/>
              <a:t>θ</a:t>
            </a:r>
            <a:r>
              <a:rPr kumimoji="1" lang="en-US" altLang="ja-JP" sz="2500" baseline="-25000" dirty="0" err="1" smtClean="0"/>
              <a:t>γK</a:t>
            </a:r>
            <a:endParaRPr kumimoji="1" lang="ja-JP" altLang="en-US" sz="2500" baseline="-25000" dirty="0"/>
          </a:p>
        </p:txBody>
      </p:sp>
      <p:grpSp>
        <p:nvGrpSpPr>
          <p:cNvPr id="35" name="グループ化 34"/>
          <p:cNvGrpSpPr/>
          <p:nvPr/>
        </p:nvGrpSpPr>
        <p:grpSpPr>
          <a:xfrm>
            <a:off x="5260326" y="75982"/>
            <a:ext cx="3890360" cy="2830305"/>
            <a:chOff x="5260326" y="75982"/>
            <a:chExt cx="3890360" cy="2830305"/>
          </a:xfrm>
        </p:grpSpPr>
        <p:pic>
          <p:nvPicPr>
            <p:cNvPr id="31" name="図 3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86007" y="405110"/>
              <a:ext cx="3189275" cy="2501177"/>
            </a:xfrm>
            <a:prstGeom prst="rect">
              <a:avLst/>
            </a:prstGeom>
          </p:spPr>
        </p:pic>
        <p:sp>
          <p:nvSpPr>
            <p:cNvPr id="49" name="テキスト ボックス 48"/>
            <p:cNvSpPr txBox="1"/>
            <p:nvPr/>
          </p:nvSpPr>
          <p:spPr>
            <a:xfrm>
              <a:off x="5260326" y="75982"/>
              <a:ext cx="38903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err="1" smtClean="0"/>
                <a:t>R.Bradford</a:t>
              </a:r>
              <a:r>
                <a:rPr kumimoji="1" lang="en-US" altLang="ja-JP" dirty="0" smtClean="0"/>
                <a:t> et al., PRC73, 035202 (2006)</a:t>
              </a:r>
              <a:endParaRPr kumimoji="1" lang="ja-JP" altLang="en-US" dirty="0"/>
            </a:p>
          </p:txBody>
        </p:sp>
        <p:sp>
          <p:nvSpPr>
            <p:cNvPr id="33" name="正方形/長方形 32"/>
            <p:cNvSpPr/>
            <p:nvPr/>
          </p:nvSpPr>
          <p:spPr>
            <a:xfrm>
              <a:off x="8172400" y="546856"/>
              <a:ext cx="792088" cy="1964504"/>
            </a:xfrm>
            <a:prstGeom prst="rect">
              <a:avLst/>
            </a:prstGeom>
            <a:solidFill>
              <a:schemeClr val="accent2">
                <a:alpha val="26000"/>
              </a:schemeClr>
            </a:solidFill>
            <a:ln>
              <a:solidFill>
                <a:schemeClr val="tx1">
                  <a:alpha val="2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4" name="テキスト ボックス 33"/>
          <p:cNvSpPr txBox="1"/>
          <p:nvPr/>
        </p:nvSpPr>
        <p:spPr>
          <a:xfrm>
            <a:off x="5908346" y="3195779"/>
            <a:ext cx="9076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/>
              <a:t>(Small)</a:t>
            </a:r>
            <a:endParaRPr kumimoji="1" lang="ja-JP" altLang="en-US" sz="2000" dirty="0"/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5668069" y="5949953"/>
            <a:ext cx="2180405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500" dirty="0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</a:rPr>
              <a:t>γ* + p </a:t>
            </a:r>
            <a:r>
              <a:rPr lang="en-US" altLang="ja-JP" sz="2500" dirty="0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sym typeface="Wingdings" panose="05000000000000000000" pitchFamily="2" charset="2"/>
              </a:rPr>
              <a:t> K</a:t>
            </a:r>
            <a:r>
              <a:rPr lang="en-US" altLang="ja-JP" sz="2500" baseline="30000" dirty="0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sym typeface="Wingdings" panose="05000000000000000000" pitchFamily="2" charset="2"/>
              </a:rPr>
              <a:t>+</a:t>
            </a:r>
            <a:r>
              <a:rPr lang="en-US" altLang="ja-JP" sz="2500" dirty="0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sym typeface="Wingdings" panose="05000000000000000000" pitchFamily="2" charset="2"/>
              </a:rPr>
              <a:t> + Λ</a:t>
            </a:r>
            <a:endParaRPr kumimoji="1" lang="ja-JP" altLang="en-US" sz="2500" dirty="0">
              <a:ln>
                <a:solidFill>
                  <a:schemeClr val="tx1"/>
                </a:solidFill>
              </a:ln>
              <a:solidFill>
                <a:srgbClr val="FFC000"/>
              </a:solidFill>
            </a:endParaRPr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3995936" y="2914249"/>
            <a:ext cx="129189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200" dirty="0" smtClean="0"/>
              <a:t>1.2 </a:t>
            </a:r>
            <a:r>
              <a:rPr lang="en-US" altLang="ja-JP" sz="2200" dirty="0" err="1" smtClean="0"/>
              <a:t>GeV</a:t>
            </a:r>
            <a:r>
              <a:rPr lang="en-US" altLang="ja-JP" sz="2200" dirty="0" smtClean="0"/>
              <a:t>/c</a:t>
            </a:r>
            <a:endParaRPr kumimoji="1" lang="ja-JP" altLang="en-US" sz="2200" dirty="0"/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249632" y="774742"/>
            <a:ext cx="436664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200" dirty="0" err="1" smtClean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</a:rPr>
              <a:t>JLab</a:t>
            </a:r>
            <a:r>
              <a:rPr kumimoji="1" lang="en-US" altLang="ja-JP" sz="2200" dirty="0" smtClean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</a:rPr>
              <a:t> E05-115 by the (</a:t>
            </a:r>
            <a:r>
              <a:rPr kumimoji="1" lang="en-US" altLang="ja-JP" sz="2200" dirty="0" err="1" smtClean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</a:rPr>
              <a:t>e,e’K</a:t>
            </a:r>
            <a:r>
              <a:rPr kumimoji="1" lang="en-US" altLang="ja-JP" sz="2200" baseline="30000" dirty="0" smtClean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</a:rPr>
              <a:t>+</a:t>
            </a:r>
            <a:r>
              <a:rPr kumimoji="1" lang="en-US" altLang="ja-JP" sz="2200" dirty="0" smtClean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</a:rPr>
              <a:t>) reaction</a:t>
            </a:r>
            <a:endParaRPr kumimoji="1" lang="ja-JP" altLang="en-US" sz="2200" dirty="0">
              <a:ln>
                <a:solidFill>
                  <a:schemeClr val="tx1"/>
                </a:solidFill>
              </a:ln>
              <a:solidFill>
                <a:srgbClr val="00B0F0"/>
              </a:solidFill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539552" y="5280660"/>
            <a:ext cx="3206017" cy="4708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470734" y="5250331"/>
            <a:ext cx="5084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0.9</a:t>
            </a:r>
            <a:endParaRPr kumimoji="1" lang="ja-JP" altLang="en-US" sz="2000" dirty="0"/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2705826" y="5231809"/>
            <a:ext cx="6080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smtClean="0"/>
              <a:t>2.6</a:t>
            </a:r>
            <a:endParaRPr kumimoji="1" lang="ja-JP" altLang="en-US" sz="2000" dirty="0"/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3199133" y="5235258"/>
            <a:ext cx="5084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/>
              <a:t>3.1</a:t>
            </a:r>
            <a:endParaRPr kumimoji="1" lang="ja-JP" altLang="en-US" sz="2000" dirty="0"/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1610069" y="5238358"/>
            <a:ext cx="6080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smtClean="0"/>
              <a:t>1.7</a:t>
            </a:r>
            <a:endParaRPr kumimoji="1" lang="ja-JP" altLang="en-US" sz="2000" dirty="0"/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1043518" y="5229200"/>
            <a:ext cx="6080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smtClean="0"/>
              <a:t>1.3</a:t>
            </a:r>
            <a:endParaRPr kumimoji="1" lang="ja-JP" altLang="en-US" sz="2000" dirty="0"/>
          </a:p>
        </p:txBody>
      </p:sp>
      <p:sp>
        <p:nvSpPr>
          <p:cNvPr id="48" name="テキスト ボックス 47"/>
          <p:cNvSpPr txBox="1"/>
          <p:nvPr/>
        </p:nvSpPr>
        <p:spPr>
          <a:xfrm>
            <a:off x="2135264" y="5246545"/>
            <a:ext cx="6080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smtClean="0"/>
              <a:t>2.1</a:t>
            </a:r>
            <a:endParaRPr kumimoji="1" lang="ja-JP" altLang="en-US" sz="2000" dirty="0"/>
          </a:p>
        </p:txBody>
      </p:sp>
      <p:sp>
        <p:nvSpPr>
          <p:cNvPr id="50" name="テキスト ボックス 49"/>
          <p:cNvSpPr txBox="1"/>
          <p:nvPr/>
        </p:nvSpPr>
        <p:spPr>
          <a:xfrm>
            <a:off x="2590169" y="5485751"/>
            <a:ext cx="13812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err="1" smtClean="0"/>
              <a:t>E</a:t>
            </a:r>
            <a:r>
              <a:rPr lang="en-US" altLang="ja-JP" sz="2000" baseline="-25000" dirty="0" err="1" smtClean="0"/>
              <a:t>γ</a:t>
            </a:r>
            <a:r>
              <a:rPr lang="en-US" altLang="ja-JP" sz="2000" dirty="0" smtClean="0"/>
              <a:t> [</a:t>
            </a:r>
            <a:r>
              <a:rPr lang="en-US" altLang="ja-JP" sz="2000" dirty="0" err="1" smtClean="0"/>
              <a:t>GeV</a:t>
            </a:r>
            <a:r>
              <a:rPr lang="en-US" altLang="ja-JP" sz="2000" dirty="0" smtClean="0"/>
              <a:t>]</a:t>
            </a:r>
            <a:endParaRPr kumimoji="1" lang="ja-JP" altLang="en-US" sz="2000" dirty="0"/>
          </a:p>
        </p:txBody>
      </p:sp>
      <p:sp>
        <p:nvSpPr>
          <p:cNvPr id="7" name="上矢印 6"/>
          <p:cNvSpPr/>
          <p:nvPr/>
        </p:nvSpPr>
        <p:spPr>
          <a:xfrm>
            <a:off x="1527020" y="3974949"/>
            <a:ext cx="112085" cy="1877469"/>
          </a:xfrm>
          <a:prstGeom prst="up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4947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4" grpId="0"/>
      <p:bldP spid="39" grpId="0"/>
      <p:bldP spid="4" grpId="0" animBg="1"/>
      <p:bldP spid="40" grpId="0"/>
      <p:bldP spid="43" grpId="0"/>
      <p:bldP spid="44" grpId="0"/>
      <p:bldP spid="45" grpId="0"/>
      <p:bldP spid="46" grpId="0"/>
      <p:bldP spid="48" grpId="0"/>
      <p:bldP spid="50" grpId="0"/>
      <p:bldP spid="7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4" name="直線コネクタ 43"/>
          <p:cNvCxnSpPr/>
          <p:nvPr/>
        </p:nvCxnSpPr>
        <p:spPr>
          <a:xfrm flipV="1">
            <a:off x="4023267" y="2714295"/>
            <a:ext cx="2636965" cy="3090969"/>
          </a:xfrm>
          <a:prstGeom prst="line">
            <a:avLst/>
          </a:prstGeom>
          <a:ln>
            <a:prstDash val="sys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54746" y="260648"/>
            <a:ext cx="2399420" cy="572416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 smtClean="0"/>
              <a:t>Kinematics </a:t>
            </a:r>
            <a:endParaRPr kumimoji="1" lang="ja-JP" altLang="en-US" dirty="0"/>
          </a:p>
        </p:txBody>
      </p:sp>
      <p:pic>
        <p:nvPicPr>
          <p:cNvPr id="42" name="コンテンツ プレースホルダー 4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5032" y="6780213"/>
            <a:ext cx="153849" cy="155575"/>
          </a:xfrm>
        </p:spPr>
      </p:pic>
      <p:sp>
        <p:nvSpPr>
          <p:cNvPr id="6" name="円/楕円 5"/>
          <p:cNvSpPr/>
          <p:nvPr/>
        </p:nvSpPr>
        <p:spPr>
          <a:xfrm>
            <a:off x="5753499" y="4208672"/>
            <a:ext cx="617497" cy="617497"/>
          </a:xfrm>
          <a:prstGeom prst="ellipse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000" dirty="0"/>
              <a:t>Λ</a:t>
            </a:r>
            <a:endParaRPr kumimoji="1" lang="ja-JP" altLang="en-US" sz="2000" baseline="30000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5007611" y="2511360"/>
            <a:ext cx="457176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500" dirty="0" smtClean="0"/>
              <a:t>K</a:t>
            </a:r>
            <a:r>
              <a:rPr kumimoji="1" lang="en-US" altLang="ja-JP" sz="2500" baseline="30000" dirty="0" smtClean="0"/>
              <a:t>+</a:t>
            </a:r>
            <a:endParaRPr kumimoji="1" lang="ja-JP" altLang="en-US" sz="2500" baseline="30000" dirty="0"/>
          </a:p>
        </p:txBody>
      </p:sp>
      <p:cxnSp>
        <p:nvCxnSpPr>
          <p:cNvPr id="20" name="直線矢印コネクタ 19"/>
          <p:cNvCxnSpPr/>
          <p:nvPr/>
        </p:nvCxnSpPr>
        <p:spPr>
          <a:xfrm flipV="1">
            <a:off x="5098645" y="3147549"/>
            <a:ext cx="243104" cy="106112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36" name="右矢印 35"/>
          <p:cNvSpPr/>
          <p:nvPr/>
        </p:nvSpPr>
        <p:spPr>
          <a:xfrm rot="21011445">
            <a:off x="5365822" y="4368836"/>
            <a:ext cx="324135" cy="42895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円/楕円 37"/>
          <p:cNvSpPr/>
          <p:nvPr/>
        </p:nvSpPr>
        <p:spPr>
          <a:xfrm>
            <a:off x="5316370" y="2962909"/>
            <a:ext cx="144016" cy="14401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円弧 20"/>
          <p:cNvSpPr/>
          <p:nvPr/>
        </p:nvSpPr>
        <p:spPr>
          <a:xfrm rot="20860473">
            <a:off x="4884549" y="3638244"/>
            <a:ext cx="914400" cy="914400"/>
          </a:xfrm>
          <a:prstGeom prst="arc">
            <a:avLst>
              <a:gd name="adj1" fmla="val 16200000"/>
              <a:gd name="adj2" fmla="val 2050889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5364088" y="3167970"/>
            <a:ext cx="559769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500" dirty="0" err="1" smtClean="0"/>
              <a:t>θ</a:t>
            </a:r>
            <a:r>
              <a:rPr kumimoji="1" lang="en-US" altLang="ja-JP" sz="2500" baseline="-25000" dirty="0" err="1" smtClean="0"/>
              <a:t>γK</a:t>
            </a:r>
            <a:endParaRPr kumimoji="1" lang="ja-JP" altLang="en-US" sz="2500" baseline="-25000" dirty="0"/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5908346" y="3195779"/>
            <a:ext cx="26167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/>
              <a:t>(Small scattering angle)</a:t>
            </a:r>
            <a:endParaRPr kumimoji="1" lang="ja-JP" altLang="en-US" sz="2000" dirty="0"/>
          </a:p>
        </p:txBody>
      </p:sp>
      <p:cxnSp>
        <p:nvCxnSpPr>
          <p:cNvPr id="39" name="直線矢印コネクタ 38"/>
          <p:cNvCxnSpPr/>
          <p:nvPr/>
        </p:nvCxnSpPr>
        <p:spPr>
          <a:xfrm flipH="1" flipV="1">
            <a:off x="3295310" y="3345419"/>
            <a:ext cx="896730" cy="217181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0" name="直線コネクタ 39"/>
          <p:cNvCxnSpPr/>
          <p:nvPr/>
        </p:nvCxnSpPr>
        <p:spPr>
          <a:xfrm flipH="1" flipV="1">
            <a:off x="4156310" y="1916832"/>
            <a:ext cx="55650" cy="4752528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1" name="テキスト ボックス 40"/>
          <p:cNvSpPr txBox="1"/>
          <p:nvPr/>
        </p:nvSpPr>
        <p:spPr>
          <a:xfrm>
            <a:off x="3681499" y="3725838"/>
            <a:ext cx="47481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200" dirty="0" err="1" smtClean="0"/>
              <a:t>θ</a:t>
            </a:r>
            <a:r>
              <a:rPr kumimoji="1" lang="en-US" altLang="ja-JP" sz="2200" baseline="-25000" dirty="0" err="1" smtClean="0"/>
              <a:t>e</a:t>
            </a:r>
            <a:r>
              <a:rPr lang="en-US" altLang="ja-JP" sz="2200" baseline="-25000" dirty="0" smtClean="0"/>
              <a:t>’</a:t>
            </a:r>
            <a:endParaRPr kumimoji="1" lang="ja-JP" altLang="en-US" sz="2200" baseline="-25000" dirty="0"/>
          </a:p>
        </p:txBody>
      </p:sp>
      <p:sp>
        <p:nvSpPr>
          <p:cNvPr id="43" name="円弧 42"/>
          <p:cNvSpPr/>
          <p:nvPr/>
        </p:nvSpPr>
        <p:spPr>
          <a:xfrm rot="19267653">
            <a:off x="3550745" y="4272057"/>
            <a:ext cx="914400" cy="914400"/>
          </a:xfrm>
          <a:prstGeom prst="arc">
            <a:avLst>
              <a:gd name="adj1" fmla="val 16200000"/>
              <a:gd name="adj2" fmla="val 1984507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2844143" y="6237312"/>
            <a:ext cx="136928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200" dirty="0" smtClean="0"/>
              <a:t>2.344 </a:t>
            </a:r>
            <a:r>
              <a:rPr kumimoji="1" lang="en-US" altLang="ja-JP" sz="2200" dirty="0" err="1" smtClean="0"/>
              <a:t>GeV</a:t>
            </a:r>
            <a:endParaRPr kumimoji="1" lang="ja-JP" altLang="en-US" sz="2200" dirty="0"/>
          </a:p>
        </p:txBody>
      </p:sp>
      <p:sp>
        <p:nvSpPr>
          <p:cNvPr id="48" name="テキスト ボックス 47"/>
          <p:cNvSpPr txBox="1"/>
          <p:nvPr/>
        </p:nvSpPr>
        <p:spPr>
          <a:xfrm>
            <a:off x="3081265" y="5949280"/>
            <a:ext cx="113069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200" dirty="0" smtClean="0"/>
              <a:t>Electron</a:t>
            </a:r>
            <a:endParaRPr kumimoji="1" lang="ja-JP" altLang="en-US" sz="2200" dirty="0"/>
          </a:p>
        </p:txBody>
      </p:sp>
      <p:cxnSp>
        <p:nvCxnSpPr>
          <p:cNvPr id="50" name="直線矢印コネクタ 49"/>
          <p:cNvCxnSpPr/>
          <p:nvPr/>
        </p:nvCxnSpPr>
        <p:spPr>
          <a:xfrm flipV="1">
            <a:off x="4211960" y="5517232"/>
            <a:ext cx="0" cy="115212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1" name="テキスト ボックス 50"/>
          <p:cNvSpPr txBox="1"/>
          <p:nvPr/>
        </p:nvSpPr>
        <p:spPr>
          <a:xfrm>
            <a:off x="1907704" y="3862209"/>
            <a:ext cx="157722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200" dirty="0" smtClean="0"/>
              <a:t>0.844 </a:t>
            </a:r>
            <a:r>
              <a:rPr kumimoji="1" lang="en-US" altLang="ja-JP" sz="2200" dirty="0" err="1" smtClean="0"/>
              <a:t>GeV</a:t>
            </a:r>
            <a:r>
              <a:rPr kumimoji="1" lang="en-US" altLang="ja-JP" sz="2200" dirty="0" smtClean="0"/>
              <a:t>/c</a:t>
            </a:r>
            <a:endParaRPr kumimoji="1" lang="ja-JP" altLang="en-US" sz="2200" dirty="0"/>
          </a:p>
        </p:txBody>
      </p:sp>
      <p:sp>
        <p:nvSpPr>
          <p:cNvPr id="52" name="テキスト ボックス 51"/>
          <p:cNvSpPr txBox="1"/>
          <p:nvPr/>
        </p:nvSpPr>
        <p:spPr>
          <a:xfrm>
            <a:off x="2829127" y="2909022"/>
            <a:ext cx="421910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500" dirty="0" smtClean="0"/>
              <a:t>e’</a:t>
            </a:r>
            <a:endParaRPr kumimoji="1" lang="ja-JP" altLang="en-US" sz="2500" baseline="30000" dirty="0"/>
          </a:p>
        </p:txBody>
      </p:sp>
      <p:sp>
        <p:nvSpPr>
          <p:cNvPr id="53" name="テキスト ボックス 52"/>
          <p:cNvSpPr txBox="1"/>
          <p:nvPr/>
        </p:nvSpPr>
        <p:spPr>
          <a:xfrm>
            <a:off x="4244503" y="2914249"/>
            <a:ext cx="108395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200" dirty="0" smtClean="0"/>
              <a:t>1.2 </a:t>
            </a:r>
            <a:r>
              <a:rPr lang="en-US" altLang="ja-JP" sz="2200" dirty="0" err="1" smtClean="0"/>
              <a:t>GeV</a:t>
            </a:r>
            <a:endParaRPr kumimoji="1" lang="ja-JP" altLang="en-US" sz="2200" dirty="0"/>
          </a:p>
        </p:txBody>
      </p:sp>
      <p:sp>
        <p:nvSpPr>
          <p:cNvPr id="11" name="正方形/長方形 10"/>
          <p:cNvSpPr/>
          <p:nvPr/>
        </p:nvSpPr>
        <p:spPr>
          <a:xfrm>
            <a:off x="4300388" y="157361"/>
            <a:ext cx="4638470" cy="6375549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円/楕円 4"/>
          <p:cNvSpPr/>
          <p:nvPr/>
        </p:nvSpPr>
        <p:spPr>
          <a:xfrm>
            <a:off x="4787226" y="4420992"/>
            <a:ext cx="518458" cy="518458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500" dirty="0"/>
              <a:t>p</a:t>
            </a:r>
            <a:endParaRPr kumimoji="1" lang="ja-JP" altLang="en-US" sz="2500" dirty="0"/>
          </a:p>
        </p:txBody>
      </p:sp>
      <p:sp>
        <p:nvSpPr>
          <p:cNvPr id="32" name="フリーフォーム 31"/>
          <p:cNvSpPr/>
          <p:nvPr/>
        </p:nvSpPr>
        <p:spPr>
          <a:xfrm>
            <a:off x="4156364" y="4773881"/>
            <a:ext cx="715873" cy="750777"/>
          </a:xfrm>
          <a:custGeom>
            <a:avLst/>
            <a:gdLst>
              <a:gd name="connsiteX0" fmla="*/ 0 w 715873"/>
              <a:gd name="connsiteY0" fmla="*/ 688768 h 750777"/>
              <a:gd name="connsiteX1" fmla="*/ 308758 w 715873"/>
              <a:gd name="connsiteY1" fmla="*/ 736270 h 750777"/>
              <a:gd name="connsiteX2" fmla="*/ 106878 w 715873"/>
              <a:gd name="connsiteY2" fmla="*/ 463137 h 750777"/>
              <a:gd name="connsiteX3" fmla="*/ 356259 w 715873"/>
              <a:gd name="connsiteY3" fmla="*/ 546264 h 750777"/>
              <a:gd name="connsiteX4" fmla="*/ 285007 w 715873"/>
              <a:gd name="connsiteY4" fmla="*/ 320633 h 750777"/>
              <a:gd name="connsiteX5" fmla="*/ 510639 w 715873"/>
              <a:gd name="connsiteY5" fmla="*/ 403761 h 750777"/>
              <a:gd name="connsiteX6" fmla="*/ 344384 w 715873"/>
              <a:gd name="connsiteY6" fmla="*/ 190005 h 750777"/>
              <a:gd name="connsiteX7" fmla="*/ 617517 w 715873"/>
              <a:gd name="connsiteY7" fmla="*/ 285007 h 750777"/>
              <a:gd name="connsiteX8" fmla="*/ 451262 w 715873"/>
              <a:gd name="connsiteY8" fmla="*/ 71251 h 750777"/>
              <a:gd name="connsiteX9" fmla="*/ 688768 w 715873"/>
              <a:gd name="connsiteY9" fmla="*/ 154379 h 750777"/>
              <a:gd name="connsiteX10" fmla="*/ 700644 w 715873"/>
              <a:gd name="connsiteY10" fmla="*/ 0 h 750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15873" h="750777">
                <a:moveTo>
                  <a:pt x="0" y="688768"/>
                </a:moveTo>
                <a:cubicBezTo>
                  <a:pt x="145472" y="731321"/>
                  <a:pt x="290945" y="773875"/>
                  <a:pt x="308758" y="736270"/>
                </a:cubicBezTo>
                <a:cubicBezTo>
                  <a:pt x="326571" y="698665"/>
                  <a:pt x="98961" y="494805"/>
                  <a:pt x="106878" y="463137"/>
                </a:cubicBezTo>
                <a:cubicBezTo>
                  <a:pt x="114795" y="431469"/>
                  <a:pt x="326571" y="570015"/>
                  <a:pt x="356259" y="546264"/>
                </a:cubicBezTo>
                <a:cubicBezTo>
                  <a:pt x="385947" y="522513"/>
                  <a:pt x="259277" y="344383"/>
                  <a:pt x="285007" y="320633"/>
                </a:cubicBezTo>
                <a:cubicBezTo>
                  <a:pt x="310737" y="296882"/>
                  <a:pt x="500743" y="425532"/>
                  <a:pt x="510639" y="403761"/>
                </a:cubicBezTo>
                <a:cubicBezTo>
                  <a:pt x="520535" y="381990"/>
                  <a:pt x="326571" y="209797"/>
                  <a:pt x="344384" y="190005"/>
                </a:cubicBezTo>
                <a:cubicBezTo>
                  <a:pt x="362197" y="170213"/>
                  <a:pt x="599704" y="304799"/>
                  <a:pt x="617517" y="285007"/>
                </a:cubicBezTo>
                <a:cubicBezTo>
                  <a:pt x="635330" y="265215"/>
                  <a:pt x="439387" y="93022"/>
                  <a:pt x="451262" y="71251"/>
                </a:cubicBezTo>
                <a:cubicBezTo>
                  <a:pt x="463137" y="49480"/>
                  <a:pt x="647204" y="166254"/>
                  <a:pt x="688768" y="154379"/>
                </a:cubicBezTo>
                <a:cubicBezTo>
                  <a:pt x="730332" y="142504"/>
                  <a:pt x="715488" y="71252"/>
                  <a:pt x="700644" y="0"/>
                </a:cubicBezTo>
              </a:path>
            </a:pathLst>
          </a:cu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4696222" y="5123840"/>
            <a:ext cx="433132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altLang="ja-JP" sz="2500" dirty="0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</a:rPr>
              <a:t>γ</a:t>
            </a:r>
            <a:r>
              <a:rPr lang="en-US" altLang="ja-JP" sz="2500" baseline="30000" dirty="0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</a:rPr>
              <a:t>*</a:t>
            </a:r>
            <a:endParaRPr kumimoji="1" lang="ja-JP" altLang="en-US" sz="2500" baseline="30000" dirty="0">
              <a:ln>
                <a:solidFill>
                  <a:schemeClr val="tx1"/>
                </a:solidFill>
              </a:ln>
              <a:solidFill>
                <a:srgbClr val="FFC000"/>
              </a:solidFill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4718351" y="5556606"/>
            <a:ext cx="108395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200" dirty="0" smtClean="0"/>
              <a:t>1.5</a:t>
            </a:r>
            <a:r>
              <a:rPr kumimoji="1" lang="en-US" altLang="ja-JP" sz="2200" dirty="0" smtClean="0"/>
              <a:t> </a:t>
            </a:r>
            <a:r>
              <a:rPr kumimoji="1" lang="en-US" altLang="ja-JP" sz="2200" dirty="0" err="1" smtClean="0"/>
              <a:t>GeV</a:t>
            </a:r>
            <a:endParaRPr kumimoji="1" lang="ja-JP" altLang="en-US" sz="2200" dirty="0"/>
          </a:p>
        </p:txBody>
      </p:sp>
      <p:sp>
        <p:nvSpPr>
          <p:cNvPr id="55" name="正方形/長方形 54"/>
          <p:cNvSpPr/>
          <p:nvPr/>
        </p:nvSpPr>
        <p:spPr>
          <a:xfrm>
            <a:off x="1179417" y="2605819"/>
            <a:ext cx="3937163" cy="4187101"/>
          </a:xfrm>
          <a:prstGeom prst="rect">
            <a:avLst/>
          </a:prstGeom>
          <a:solidFill>
            <a:schemeClr val="accent1">
              <a:lumMod val="20000"/>
              <a:lumOff val="80000"/>
              <a:alpha val="15000"/>
            </a:schemeClr>
          </a:solidFill>
          <a:ln>
            <a:solidFill>
              <a:schemeClr val="tx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grpSp>
        <p:nvGrpSpPr>
          <p:cNvPr id="24" name="グループ化 23"/>
          <p:cNvGrpSpPr/>
          <p:nvPr/>
        </p:nvGrpSpPr>
        <p:grpSpPr>
          <a:xfrm>
            <a:off x="4733029" y="692696"/>
            <a:ext cx="4087443" cy="2866452"/>
            <a:chOff x="4621418" y="417371"/>
            <a:chExt cx="4087443" cy="2866452"/>
          </a:xfrm>
        </p:grpSpPr>
        <p:grpSp>
          <p:nvGrpSpPr>
            <p:cNvPr id="23" name="グループ化 22"/>
            <p:cNvGrpSpPr/>
            <p:nvPr/>
          </p:nvGrpSpPr>
          <p:grpSpPr>
            <a:xfrm>
              <a:off x="4621418" y="417371"/>
              <a:ext cx="4087443" cy="2866452"/>
              <a:chOff x="4621418" y="417371"/>
              <a:chExt cx="4087443" cy="2866452"/>
            </a:xfrm>
          </p:grpSpPr>
          <p:pic>
            <p:nvPicPr>
              <p:cNvPr id="54" name="図 53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72237" y="417371"/>
                <a:ext cx="3836624" cy="2567593"/>
              </a:xfrm>
              <a:prstGeom prst="rect">
                <a:avLst/>
              </a:prstGeom>
            </p:spPr>
          </p:pic>
          <p:sp>
            <p:nvSpPr>
              <p:cNvPr id="14" name="テキスト ボックス 13"/>
              <p:cNvSpPr txBox="1"/>
              <p:nvPr/>
            </p:nvSpPr>
            <p:spPr>
              <a:xfrm rot="16200000">
                <a:off x="3672697" y="1473327"/>
                <a:ext cx="2328330" cy="43088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2200" dirty="0" smtClean="0"/>
                  <a:t>Virtual photon flux</a:t>
                </a:r>
                <a:endParaRPr kumimoji="1" lang="ja-JP" altLang="en-US" sz="2200" dirty="0"/>
              </a:p>
            </p:txBody>
          </p:sp>
          <p:sp>
            <p:nvSpPr>
              <p:cNvPr id="56" name="テキスト ボックス 55"/>
              <p:cNvSpPr txBox="1"/>
              <p:nvPr/>
            </p:nvSpPr>
            <p:spPr>
              <a:xfrm>
                <a:off x="5292080" y="2852936"/>
                <a:ext cx="2793585" cy="43088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2200" dirty="0" smtClean="0"/>
                  <a:t>e’ scattering angle (</a:t>
                </a:r>
                <a:r>
                  <a:rPr lang="el-GR" altLang="ja-JP" sz="2200" dirty="0" smtClean="0"/>
                  <a:t>θ</a:t>
                </a:r>
                <a:r>
                  <a:rPr lang="en-US" altLang="ja-JP" sz="2200" baseline="-25000" dirty="0" smtClean="0"/>
                  <a:t>e’</a:t>
                </a:r>
                <a:r>
                  <a:rPr lang="en-US" altLang="ja-JP" sz="2200" dirty="0" smtClean="0"/>
                  <a:t>)</a:t>
                </a:r>
                <a:endParaRPr kumimoji="1" lang="ja-JP" altLang="en-US" sz="2200" dirty="0"/>
              </a:p>
            </p:txBody>
          </p:sp>
        </p:grpSp>
        <p:sp>
          <p:nvSpPr>
            <p:cNvPr id="22" name="正方形/長方形 21"/>
            <p:cNvSpPr/>
            <p:nvPr/>
          </p:nvSpPr>
          <p:spPr>
            <a:xfrm>
              <a:off x="5220197" y="620688"/>
              <a:ext cx="842050" cy="2093607"/>
            </a:xfrm>
            <a:prstGeom prst="rect">
              <a:avLst/>
            </a:prstGeom>
            <a:solidFill>
              <a:srgbClr val="FFC000">
                <a:alpha val="2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57" name="円弧 56"/>
          <p:cNvSpPr/>
          <p:nvPr/>
        </p:nvSpPr>
        <p:spPr>
          <a:xfrm rot="19267653">
            <a:off x="4000091" y="4614549"/>
            <a:ext cx="914400" cy="914400"/>
          </a:xfrm>
          <a:prstGeom prst="arc">
            <a:avLst>
              <a:gd name="adj1" fmla="val 16496729"/>
              <a:gd name="adj2" fmla="val 397736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テキスト ボックス 57"/>
          <p:cNvSpPr txBox="1"/>
          <p:nvPr/>
        </p:nvSpPr>
        <p:spPr>
          <a:xfrm>
            <a:off x="4344101" y="4149484"/>
            <a:ext cx="41870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200" dirty="0" err="1" smtClean="0"/>
              <a:t>θ</a:t>
            </a:r>
            <a:r>
              <a:rPr kumimoji="1" lang="en-US" altLang="ja-JP" sz="2200" baseline="-25000" dirty="0" err="1" smtClean="0"/>
              <a:t>γ</a:t>
            </a:r>
            <a:endParaRPr kumimoji="1" lang="ja-JP" altLang="en-US" sz="2200" baseline="-25000" dirty="0"/>
          </a:p>
        </p:txBody>
      </p:sp>
      <p:sp>
        <p:nvSpPr>
          <p:cNvPr id="59" name="テキスト ボックス 58"/>
          <p:cNvSpPr txBox="1"/>
          <p:nvPr/>
        </p:nvSpPr>
        <p:spPr>
          <a:xfrm>
            <a:off x="3376347" y="3444257"/>
            <a:ext cx="9076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/>
              <a:t>(Small)</a:t>
            </a:r>
            <a:endParaRPr kumimoji="1" lang="ja-JP" altLang="en-US" sz="2000" dirty="0"/>
          </a:p>
        </p:txBody>
      </p:sp>
      <p:sp>
        <p:nvSpPr>
          <p:cNvPr id="60" name="テキスト ボックス 59"/>
          <p:cNvSpPr txBox="1"/>
          <p:nvPr/>
        </p:nvSpPr>
        <p:spPr>
          <a:xfrm>
            <a:off x="4168435" y="3892986"/>
            <a:ext cx="9076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/>
              <a:t>(Small)</a:t>
            </a:r>
            <a:endParaRPr kumimoji="1" lang="ja-JP" altLang="en-US" sz="2000" dirty="0"/>
          </a:p>
        </p:txBody>
      </p:sp>
      <p:sp>
        <p:nvSpPr>
          <p:cNvPr id="61" name="テキスト ボックス 60"/>
          <p:cNvSpPr txBox="1"/>
          <p:nvPr/>
        </p:nvSpPr>
        <p:spPr>
          <a:xfrm>
            <a:off x="249632" y="774742"/>
            <a:ext cx="436664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200" dirty="0" err="1" smtClean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</a:rPr>
              <a:t>JLab</a:t>
            </a:r>
            <a:r>
              <a:rPr kumimoji="1" lang="en-US" altLang="ja-JP" sz="2200" dirty="0" smtClean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</a:rPr>
              <a:t> E05-115 by the (</a:t>
            </a:r>
            <a:r>
              <a:rPr kumimoji="1" lang="en-US" altLang="ja-JP" sz="2200" dirty="0" err="1" smtClean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</a:rPr>
              <a:t>e,e’K</a:t>
            </a:r>
            <a:r>
              <a:rPr kumimoji="1" lang="en-US" altLang="ja-JP" sz="2200" baseline="30000" dirty="0" smtClean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</a:rPr>
              <a:t>+</a:t>
            </a:r>
            <a:r>
              <a:rPr kumimoji="1" lang="en-US" altLang="ja-JP" sz="2200" dirty="0" smtClean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</a:rPr>
              <a:t>) reaction</a:t>
            </a:r>
            <a:endParaRPr kumimoji="1" lang="ja-JP" altLang="en-US" sz="2200" dirty="0">
              <a:ln>
                <a:solidFill>
                  <a:schemeClr val="tx1"/>
                </a:solidFill>
              </a:ln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5594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6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2902" y="96256"/>
            <a:ext cx="8731376" cy="891981"/>
          </a:xfrm>
        </p:spPr>
        <p:txBody>
          <a:bodyPr>
            <a:normAutofit/>
          </a:bodyPr>
          <a:lstStyle/>
          <a:p>
            <a:r>
              <a:rPr lang="en-US" altLang="ja-JP" sz="3500" dirty="0"/>
              <a:t>Typical reactions </a:t>
            </a:r>
            <a:r>
              <a:rPr lang="en-US" altLang="ja-JP" sz="3500" dirty="0" smtClean="0"/>
              <a:t>for missing mass spectroscopy</a:t>
            </a:r>
            <a:endParaRPr kumimoji="1" lang="ja-JP" altLang="en-US" sz="35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021040" y="6124267"/>
            <a:ext cx="3511302" cy="371699"/>
          </a:xfrm>
        </p:spPr>
        <p:txBody>
          <a:bodyPr>
            <a:normAutofit fontScale="92500" lnSpcReduction="20000"/>
          </a:bodyPr>
          <a:lstStyle/>
          <a:p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902" y="1314751"/>
            <a:ext cx="4420333" cy="4634200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5021040" y="1988840"/>
            <a:ext cx="4037273" cy="1631216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2500" b="1" dirty="0">
                <a:sym typeface="Wingdings" pitchFamily="2" charset="2"/>
              </a:rPr>
              <a:t>~ 1990’s</a:t>
            </a:r>
            <a:endParaRPr lang="en-US" altLang="ja-JP" sz="2500" b="1" baseline="30000" dirty="0">
              <a:sym typeface="Wingdings" pitchFamily="2" charset="2"/>
            </a:endParaRPr>
          </a:p>
          <a:p>
            <a:r>
              <a:rPr lang="en-US" altLang="ja-JP" sz="2500" u="sng" dirty="0">
                <a:sym typeface="Wingdings" pitchFamily="2" charset="2"/>
              </a:rPr>
              <a:t> The (K</a:t>
            </a:r>
            <a:r>
              <a:rPr lang="en-US" altLang="ja-JP" sz="2500" u="sng" baseline="30000" dirty="0">
                <a:sym typeface="Wingdings" pitchFamily="2" charset="2"/>
              </a:rPr>
              <a:t>-</a:t>
            </a:r>
            <a:r>
              <a:rPr lang="en-US" altLang="ja-JP" sz="2500" u="sng" dirty="0">
                <a:sym typeface="Wingdings" pitchFamily="2" charset="2"/>
              </a:rPr>
              <a:t>,π</a:t>
            </a:r>
            <a:r>
              <a:rPr lang="en-US" altLang="ja-JP" sz="2500" u="sng" baseline="30000" dirty="0">
                <a:sym typeface="Wingdings" pitchFamily="2" charset="2"/>
              </a:rPr>
              <a:t>-</a:t>
            </a:r>
            <a:r>
              <a:rPr lang="en-US" altLang="ja-JP" sz="2500" u="sng" dirty="0">
                <a:sym typeface="Wingdings" pitchFamily="2" charset="2"/>
              </a:rPr>
              <a:t>) , (π</a:t>
            </a:r>
            <a:r>
              <a:rPr lang="en-US" altLang="ja-JP" sz="2500" u="sng" baseline="30000" dirty="0">
                <a:sym typeface="Wingdings" pitchFamily="2" charset="2"/>
              </a:rPr>
              <a:t>+</a:t>
            </a:r>
            <a:r>
              <a:rPr lang="en-US" altLang="ja-JP" sz="2500" u="sng" dirty="0">
                <a:sym typeface="Wingdings" pitchFamily="2" charset="2"/>
              </a:rPr>
              <a:t>,K</a:t>
            </a:r>
            <a:r>
              <a:rPr lang="en-US" altLang="ja-JP" sz="2500" u="sng" baseline="30000" dirty="0">
                <a:sym typeface="Wingdings" pitchFamily="2" charset="2"/>
              </a:rPr>
              <a:t>+</a:t>
            </a:r>
            <a:r>
              <a:rPr lang="en-US" altLang="ja-JP" sz="2500" u="sng" dirty="0">
                <a:sym typeface="Wingdings" pitchFamily="2" charset="2"/>
              </a:rPr>
              <a:t>) reactions</a:t>
            </a:r>
          </a:p>
          <a:p>
            <a:pPr marL="214313" indent="-214313">
              <a:buFont typeface="Arial" pitchFamily="34" charset="0"/>
              <a:buChar char="•"/>
            </a:pPr>
            <a:r>
              <a:rPr lang="en-US" altLang="ja-JP" sz="2500" dirty="0">
                <a:sym typeface="Wingdings" pitchFamily="2" charset="2"/>
              </a:rPr>
              <a:t>A</a:t>
            </a:r>
            <a:r>
              <a:rPr lang="en-US" altLang="ja-JP" sz="2500" dirty="0" smtClean="0">
                <a:sym typeface="Wingdings" pitchFamily="2" charset="2"/>
              </a:rPr>
              <a:t> </a:t>
            </a:r>
            <a:r>
              <a:rPr lang="en-US" altLang="ja-JP" sz="2500" dirty="0">
                <a:sym typeface="Wingdings" pitchFamily="2" charset="2"/>
              </a:rPr>
              <a:t>few </a:t>
            </a:r>
            <a:r>
              <a:rPr lang="en-US" altLang="ja-JP" sz="2500" dirty="0" smtClean="0">
                <a:sym typeface="Wingdings" pitchFamily="2" charset="2"/>
              </a:rPr>
              <a:t>MeV (FWHM)</a:t>
            </a:r>
            <a:endParaRPr lang="en-US" altLang="ja-JP" sz="2500" dirty="0">
              <a:sym typeface="Wingdings" pitchFamily="2" charset="2"/>
            </a:endParaRPr>
          </a:p>
          <a:p>
            <a:pPr marL="214313" indent="-214313">
              <a:buFont typeface="Arial" pitchFamily="34" charset="0"/>
              <a:buChar char="•"/>
            </a:pPr>
            <a:r>
              <a:rPr lang="en-US" altLang="ja-JP" sz="2500" dirty="0">
                <a:sym typeface="Wingdings" pitchFamily="2" charset="2"/>
              </a:rPr>
              <a:t>n Λ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110314" y="4350415"/>
            <a:ext cx="3793964" cy="1631216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2500" b="1" dirty="0">
                <a:sym typeface="Wingdings" pitchFamily="2" charset="2"/>
              </a:rPr>
              <a:t>2000~</a:t>
            </a:r>
          </a:p>
          <a:p>
            <a:r>
              <a:rPr lang="en-US" altLang="ja-JP" sz="2500" u="sng" dirty="0">
                <a:sym typeface="Wingdings" pitchFamily="2" charset="2"/>
              </a:rPr>
              <a:t>The (</a:t>
            </a:r>
            <a:r>
              <a:rPr lang="en-US" altLang="ja-JP" sz="2500" u="sng" dirty="0" err="1">
                <a:sym typeface="Wingdings" pitchFamily="2" charset="2"/>
              </a:rPr>
              <a:t>e,e’K</a:t>
            </a:r>
            <a:r>
              <a:rPr lang="en-US" altLang="ja-JP" sz="2500" u="sng" baseline="30000" dirty="0">
                <a:sym typeface="Wingdings" pitchFamily="2" charset="2"/>
              </a:rPr>
              <a:t>+</a:t>
            </a:r>
            <a:r>
              <a:rPr lang="en-US" altLang="ja-JP" sz="2500" u="sng" dirty="0">
                <a:sym typeface="Wingdings" pitchFamily="2" charset="2"/>
              </a:rPr>
              <a:t>) reaction</a:t>
            </a:r>
          </a:p>
          <a:p>
            <a:pPr marL="214313" indent="-214313">
              <a:buFont typeface="Arial" pitchFamily="34" charset="0"/>
              <a:buChar char="•"/>
            </a:pPr>
            <a:r>
              <a:rPr lang="en-US" altLang="ja-JP" sz="2500" dirty="0" smtClean="0">
                <a:sym typeface="Wingdings" pitchFamily="2" charset="2"/>
              </a:rPr>
              <a:t>Sub-MeV (FWHM)</a:t>
            </a:r>
            <a:endParaRPr lang="en-US" altLang="ja-JP" sz="2500" dirty="0">
              <a:sym typeface="Wingdings" pitchFamily="2" charset="2"/>
            </a:endParaRPr>
          </a:p>
          <a:p>
            <a:pPr marL="214313" indent="-214313">
              <a:buFont typeface="Arial" pitchFamily="34" charset="0"/>
              <a:buChar char="•"/>
            </a:pPr>
            <a:r>
              <a:rPr lang="en-US" altLang="ja-JP" sz="2500" dirty="0">
                <a:sym typeface="Wingdings" pitchFamily="2" charset="2"/>
              </a:rPr>
              <a:t>p  Λ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241901" y="3946570"/>
            <a:ext cx="2816412" cy="861774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2500" b="1" dirty="0" smtClean="0">
                <a:solidFill>
                  <a:srgbClr val="FFC000"/>
                </a:solidFill>
              </a:rPr>
              <a:t>①</a:t>
            </a:r>
            <a:r>
              <a:rPr kumimoji="1" lang="en-US" altLang="ja-JP" sz="2500" b="1" dirty="0" smtClean="0">
                <a:solidFill>
                  <a:srgbClr val="FFC000"/>
                </a:solidFill>
              </a:rPr>
              <a:t>Higher resolution</a:t>
            </a:r>
          </a:p>
          <a:p>
            <a:r>
              <a:rPr lang="en-US" altLang="ja-JP" sz="2500" b="1" dirty="0" smtClean="0">
                <a:solidFill>
                  <a:srgbClr val="FFC000"/>
                </a:solidFill>
                <a:sym typeface="Wingdings" panose="05000000000000000000" pitchFamily="2" charset="2"/>
              </a:rPr>
              <a:t> Finer structures</a:t>
            </a:r>
            <a:endParaRPr kumimoji="1" lang="en-US" altLang="ja-JP" sz="2500" b="1" dirty="0" smtClean="0">
              <a:solidFill>
                <a:srgbClr val="FFC00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891781" y="5796527"/>
            <a:ext cx="3231910" cy="861774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ja-JP" altLang="en-US" sz="2500" b="1" dirty="0">
                <a:solidFill>
                  <a:srgbClr val="FFC000"/>
                </a:solidFill>
              </a:rPr>
              <a:t>②</a:t>
            </a:r>
            <a:r>
              <a:rPr kumimoji="1" lang="en-US" altLang="ja-JP" sz="2500" b="1" dirty="0" smtClean="0">
                <a:solidFill>
                  <a:srgbClr val="FFC000"/>
                </a:solidFill>
              </a:rPr>
              <a:t>Mirro</a:t>
            </a:r>
            <a:r>
              <a:rPr lang="en-US" altLang="ja-JP" sz="2500" b="1" dirty="0" smtClean="0">
                <a:solidFill>
                  <a:srgbClr val="FFC000"/>
                </a:solidFill>
              </a:rPr>
              <a:t>r </a:t>
            </a:r>
            <a:r>
              <a:rPr lang="en-US" altLang="ja-JP" sz="2500" b="1" dirty="0" err="1" smtClean="0">
                <a:solidFill>
                  <a:srgbClr val="FFC000"/>
                </a:solidFill>
              </a:rPr>
              <a:t>hypernucleus</a:t>
            </a:r>
            <a:endParaRPr lang="en-US" altLang="ja-JP" sz="2500" b="1" dirty="0" smtClean="0">
              <a:solidFill>
                <a:srgbClr val="FFC000"/>
              </a:solidFill>
            </a:endParaRPr>
          </a:p>
          <a:p>
            <a:r>
              <a:rPr lang="ja-JP" altLang="en-US" sz="2500" b="1" dirty="0" smtClean="0">
                <a:solidFill>
                  <a:srgbClr val="FFC000"/>
                </a:solidFill>
              </a:rPr>
              <a:t>③</a:t>
            </a:r>
            <a:r>
              <a:rPr lang="en-US" altLang="ja-JP" sz="2500" b="1" dirty="0" smtClean="0">
                <a:solidFill>
                  <a:srgbClr val="FFC000"/>
                </a:solidFill>
              </a:rPr>
              <a:t>Absolute energy</a:t>
            </a:r>
            <a:endParaRPr kumimoji="1" lang="ja-JP" altLang="en-US" sz="2500" b="1" dirty="0">
              <a:solidFill>
                <a:srgbClr val="FFC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/>
              <p:cNvSpPr txBox="1"/>
              <p:nvPr/>
            </p:nvSpPr>
            <p:spPr>
              <a:xfrm>
                <a:off x="6323203" y="6071589"/>
                <a:ext cx="2493503" cy="477054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  <p:txBody>
              <a:bodyPr wrap="none" rtlCol="0">
                <a:spAutoFit/>
              </a:bodyPr>
              <a:lstStyle/>
              <a:p>
                <a:r>
                  <a:rPr kumimoji="1" lang="en-US" altLang="ja-JP" sz="2500" dirty="0" smtClean="0">
                    <a:ln>
                      <a:solidFill>
                        <a:srgbClr val="00B0F0"/>
                      </a:solidFill>
                    </a:ln>
                    <a:solidFill>
                      <a:srgbClr val="00B0F0"/>
                    </a:solidFill>
                  </a:rPr>
                  <a:t>Background </a:t>
                </a:r>
                <a14:m>
                  <m:oMath xmlns:m="http://schemas.openxmlformats.org/officeDocument/2006/math">
                    <m:r>
                      <a:rPr kumimoji="1" lang="en-US" altLang="ja-JP" sz="2500" i="1" smtClean="0">
                        <a:ln>
                          <a:solidFill>
                            <a:srgbClr val="00B0F0"/>
                          </a:solidFill>
                        </a:ln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</m:t>
                    </m:r>
                    <m:r>
                      <a:rPr kumimoji="1" lang="en-US" altLang="ja-JP" sz="2500" b="0" i="1" smtClean="0">
                        <a:ln>
                          <a:solidFill>
                            <a:srgbClr val="00B0F0"/>
                          </a:solidFill>
                        </a:ln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𝑍</m:t>
                    </m:r>
                    <m:r>
                      <a:rPr kumimoji="1" lang="en-US" altLang="ja-JP" sz="2500" b="0" i="1" baseline="30000" smtClean="0">
                        <a:ln>
                          <a:solidFill>
                            <a:srgbClr val="00B0F0"/>
                          </a:solidFill>
                        </a:ln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kumimoji="1" lang="ja-JP" altLang="en-US" sz="2500" dirty="0" smtClean="0">
                    <a:ln>
                      <a:solidFill>
                        <a:srgbClr val="00B0F0"/>
                      </a:solidFill>
                    </a:ln>
                    <a:solidFill>
                      <a:srgbClr val="00B0F0"/>
                    </a:solidFill>
                  </a:rPr>
                  <a:t> </a:t>
                </a:r>
                <a:endParaRPr kumimoji="1" lang="ja-JP" altLang="en-US" sz="2500" dirty="0">
                  <a:ln>
                    <a:solidFill>
                      <a:srgbClr val="00B0F0"/>
                    </a:solidFill>
                  </a:ln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9" name="テキスト ボックス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3203" y="6071589"/>
                <a:ext cx="2493503" cy="47705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08710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4" name="直線コネクタ 43"/>
          <p:cNvCxnSpPr/>
          <p:nvPr/>
        </p:nvCxnSpPr>
        <p:spPr>
          <a:xfrm flipV="1">
            <a:off x="4023267" y="2714295"/>
            <a:ext cx="2636965" cy="3090969"/>
          </a:xfrm>
          <a:prstGeom prst="line">
            <a:avLst/>
          </a:prstGeom>
          <a:ln>
            <a:prstDash val="sys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54746" y="260648"/>
            <a:ext cx="2610314" cy="572416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 smtClean="0"/>
              <a:t>Kinematics </a:t>
            </a:r>
            <a:endParaRPr kumimoji="1" lang="ja-JP" altLang="en-US" dirty="0"/>
          </a:p>
        </p:txBody>
      </p:sp>
      <p:pic>
        <p:nvPicPr>
          <p:cNvPr id="42" name="コンテンツ プレースホルダー 4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5032" y="6780213"/>
            <a:ext cx="153849" cy="155575"/>
          </a:xfrm>
        </p:spPr>
      </p:pic>
      <p:sp>
        <p:nvSpPr>
          <p:cNvPr id="6" name="円/楕円 5"/>
          <p:cNvSpPr/>
          <p:nvPr/>
        </p:nvSpPr>
        <p:spPr>
          <a:xfrm>
            <a:off x="5753499" y="4208672"/>
            <a:ext cx="617497" cy="617497"/>
          </a:xfrm>
          <a:prstGeom prst="ellipse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000" dirty="0"/>
              <a:t>Λ</a:t>
            </a:r>
            <a:endParaRPr kumimoji="1" lang="ja-JP" altLang="en-US" sz="2000" baseline="30000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5007611" y="2511360"/>
            <a:ext cx="457176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500" dirty="0" smtClean="0"/>
              <a:t>K</a:t>
            </a:r>
            <a:r>
              <a:rPr kumimoji="1" lang="en-US" altLang="ja-JP" sz="2500" baseline="30000" dirty="0" smtClean="0"/>
              <a:t>+</a:t>
            </a:r>
            <a:endParaRPr kumimoji="1" lang="ja-JP" altLang="en-US" sz="2500" baseline="30000" dirty="0"/>
          </a:p>
        </p:txBody>
      </p:sp>
      <p:cxnSp>
        <p:nvCxnSpPr>
          <p:cNvPr id="20" name="直線矢印コネクタ 19"/>
          <p:cNvCxnSpPr/>
          <p:nvPr/>
        </p:nvCxnSpPr>
        <p:spPr>
          <a:xfrm flipV="1">
            <a:off x="5098645" y="3147549"/>
            <a:ext cx="243104" cy="106112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36" name="右矢印 35"/>
          <p:cNvSpPr/>
          <p:nvPr/>
        </p:nvSpPr>
        <p:spPr>
          <a:xfrm rot="21011445">
            <a:off x="5365822" y="4368836"/>
            <a:ext cx="324135" cy="42895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円/楕円 37"/>
          <p:cNvSpPr/>
          <p:nvPr/>
        </p:nvSpPr>
        <p:spPr>
          <a:xfrm>
            <a:off x="5316370" y="2962909"/>
            <a:ext cx="144016" cy="14401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円弧 20"/>
          <p:cNvSpPr/>
          <p:nvPr/>
        </p:nvSpPr>
        <p:spPr>
          <a:xfrm rot="20860473">
            <a:off x="4884549" y="3638244"/>
            <a:ext cx="914400" cy="914400"/>
          </a:xfrm>
          <a:prstGeom prst="arc">
            <a:avLst>
              <a:gd name="adj1" fmla="val 16200000"/>
              <a:gd name="adj2" fmla="val 2050889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5364088" y="3167970"/>
            <a:ext cx="559769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500" dirty="0" err="1" smtClean="0"/>
              <a:t>θ</a:t>
            </a:r>
            <a:r>
              <a:rPr kumimoji="1" lang="en-US" altLang="ja-JP" sz="2500" baseline="-25000" dirty="0" err="1" smtClean="0"/>
              <a:t>γK</a:t>
            </a:r>
            <a:endParaRPr kumimoji="1" lang="ja-JP" altLang="en-US" sz="2500" baseline="-25000" dirty="0"/>
          </a:p>
        </p:txBody>
      </p:sp>
      <p:cxnSp>
        <p:nvCxnSpPr>
          <p:cNvPr id="39" name="直線矢印コネクタ 38"/>
          <p:cNvCxnSpPr/>
          <p:nvPr/>
        </p:nvCxnSpPr>
        <p:spPr>
          <a:xfrm flipH="1" flipV="1">
            <a:off x="3295310" y="3345419"/>
            <a:ext cx="896730" cy="217181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0" name="直線コネクタ 39"/>
          <p:cNvCxnSpPr/>
          <p:nvPr/>
        </p:nvCxnSpPr>
        <p:spPr>
          <a:xfrm flipH="1" flipV="1">
            <a:off x="4156310" y="1916832"/>
            <a:ext cx="55650" cy="4752528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1" name="テキスト ボックス 40"/>
          <p:cNvSpPr txBox="1"/>
          <p:nvPr/>
        </p:nvSpPr>
        <p:spPr>
          <a:xfrm>
            <a:off x="3681499" y="3725838"/>
            <a:ext cx="47481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200" dirty="0" err="1" smtClean="0"/>
              <a:t>θ</a:t>
            </a:r>
            <a:r>
              <a:rPr kumimoji="1" lang="en-US" altLang="ja-JP" sz="2200" baseline="-25000" dirty="0" err="1" smtClean="0"/>
              <a:t>e</a:t>
            </a:r>
            <a:r>
              <a:rPr lang="en-US" altLang="ja-JP" sz="2200" baseline="-25000" dirty="0" smtClean="0"/>
              <a:t>’</a:t>
            </a:r>
            <a:endParaRPr kumimoji="1" lang="ja-JP" altLang="en-US" sz="2200" baseline="-25000" dirty="0"/>
          </a:p>
        </p:txBody>
      </p:sp>
      <p:sp>
        <p:nvSpPr>
          <p:cNvPr id="43" name="円弧 42"/>
          <p:cNvSpPr/>
          <p:nvPr/>
        </p:nvSpPr>
        <p:spPr>
          <a:xfrm rot="19267653">
            <a:off x="3550745" y="4272057"/>
            <a:ext cx="914400" cy="914400"/>
          </a:xfrm>
          <a:prstGeom prst="arc">
            <a:avLst>
              <a:gd name="adj1" fmla="val 16200000"/>
              <a:gd name="adj2" fmla="val 1984507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2844143" y="6237312"/>
            <a:ext cx="136928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200" dirty="0" smtClean="0"/>
              <a:t>2.344 </a:t>
            </a:r>
            <a:r>
              <a:rPr kumimoji="1" lang="en-US" altLang="ja-JP" sz="2200" dirty="0" err="1" smtClean="0"/>
              <a:t>GeV</a:t>
            </a:r>
            <a:endParaRPr kumimoji="1" lang="ja-JP" altLang="en-US" sz="2200" dirty="0"/>
          </a:p>
        </p:txBody>
      </p:sp>
      <p:sp>
        <p:nvSpPr>
          <p:cNvPr id="48" name="テキスト ボックス 47"/>
          <p:cNvSpPr txBox="1"/>
          <p:nvPr/>
        </p:nvSpPr>
        <p:spPr>
          <a:xfrm>
            <a:off x="3081265" y="5949280"/>
            <a:ext cx="113069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200" dirty="0" smtClean="0"/>
              <a:t>Electron</a:t>
            </a:r>
            <a:endParaRPr kumimoji="1" lang="ja-JP" altLang="en-US" sz="2200" dirty="0"/>
          </a:p>
        </p:txBody>
      </p:sp>
      <p:cxnSp>
        <p:nvCxnSpPr>
          <p:cNvPr id="50" name="直線矢印コネクタ 49"/>
          <p:cNvCxnSpPr/>
          <p:nvPr/>
        </p:nvCxnSpPr>
        <p:spPr>
          <a:xfrm flipV="1">
            <a:off x="4211960" y="5517232"/>
            <a:ext cx="0" cy="115212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1" name="テキスト ボックス 50"/>
          <p:cNvSpPr txBox="1"/>
          <p:nvPr/>
        </p:nvSpPr>
        <p:spPr>
          <a:xfrm>
            <a:off x="1907704" y="3862209"/>
            <a:ext cx="157722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200" dirty="0" smtClean="0"/>
              <a:t>0.844 </a:t>
            </a:r>
            <a:r>
              <a:rPr kumimoji="1" lang="en-US" altLang="ja-JP" sz="2200" dirty="0" err="1" smtClean="0"/>
              <a:t>GeV</a:t>
            </a:r>
            <a:r>
              <a:rPr kumimoji="1" lang="en-US" altLang="ja-JP" sz="2200" dirty="0" smtClean="0"/>
              <a:t>/c</a:t>
            </a:r>
            <a:endParaRPr kumimoji="1" lang="ja-JP" altLang="en-US" sz="2200" dirty="0"/>
          </a:p>
        </p:txBody>
      </p:sp>
      <p:sp>
        <p:nvSpPr>
          <p:cNvPr id="52" name="テキスト ボックス 51"/>
          <p:cNvSpPr txBox="1"/>
          <p:nvPr/>
        </p:nvSpPr>
        <p:spPr>
          <a:xfrm>
            <a:off x="2829127" y="2909022"/>
            <a:ext cx="421910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500" dirty="0" smtClean="0"/>
              <a:t>e’</a:t>
            </a:r>
            <a:endParaRPr kumimoji="1" lang="ja-JP" altLang="en-US" sz="2500" baseline="30000" dirty="0"/>
          </a:p>
        </p:txBody>
      </p:sp>
      <p:sp>
        <p:nvSpPr>
          <p:cNvPr id="53" name="テキスト ボックス 52"/>
          <p:cNvSpPr txBox="1"/>
          <p:nvPr/>
        </p:nvSpPr>
        <p:spPr>
          <a:xfrm>
            <a:off x="4067944" y="2914249"/>
            <a:ext cx="129189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200" dirty="0" smtClean="0"/>
              <a:t>1.2 </a:t>
            </a:r>
            <a:r>
              <a:rPr lang="en-US" altLang="ja-JP" sz="2200" dirty="0" err="1" smtClean="0"/>
              <a:t>GeV</a:t>
            </a:r>
            <a:r>
              <a:rPr lang="en-US" altLang="ja-JP" sz="2200" dirty="0" smtClean="0"/>
              <a:t>/c</a:t>
            </a:r>
            <a:endParaRPr kumimoji="1" lang="ja-JP" altLang="en-US" sz="2200" dirty="0"/>
          </a:p>
        </p:txBody>
      </p:sp>
      <p:sp>
        <p:nvSpPr>
          <p:cNvPr id="5" name="円/楕円 4"/>
          <p:cNvSpPr/>
          <p:nvPr/>
        </p:nvSpPr>
        <p:spPr>
          <a:xfrm>
            <a:off x="4787226" y="4420992"/>
            <a:ext cx="518458" cy="518458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500" dirty="0"/>
              <a:t>p</a:t>
            </a:r>
            <a:endParaRPr kumimoji="1" lang="ja-JP" altLang="en-US" sz="2500" dirty="0"/>
          </a:p>
        </p:txBody>
      </p:sp>
      <p:sp>
        <p:nvSpPr>
          <p:cNvPr id="32" name="フリーフォーム 31"/>
          <p:cNvSpPr/>
          <p:nvPr/>
        </p:nvSpPr>
        <p:spPr>
          <a:xfrm>
            <a:off x="4156364" y="4773881"/>
            <a:ext cx="715873" cy="750777"/>
          </a:xfrm>
          <a:custGeom>
            <a:avLst/>
            <a:gdLst>
              <a:gd name="connsiteX0" fmla="*/ 0 w 715873"/>
              <a:gd name="connsiteY0" fmla="*/ 688768 h 750777"/>
              <a:gd name="connsiteX1" fmla="*/ 308758 w 715873"/>
              <a:gd name="connsiteY1" fmla="*/ 736270 h 750777"/>
              <a:gd name="connsiteX2" fmla="*/ 106878 w 715873"/>
              <a:gd name="connsiteY2" fmla="*/ 463137 h 750777"/>
              <a:gd name="connsiteX3" fmla="*/ 356259 w 715873"/>
              <a:gd name="connsiteY3" fmla="*/ 546264 h 750777"/>
              <a:gd name="connsiteX4" fmla="*/ 285007 w 715873"/>
              <a:gd name="connsiteY4" fmla="*/ 320633 h 750777"/>
              <a:gd name="connsiteX5" fmla="*/ 510639 w 715873"/>
              <a:gd name="connsiteY5" fmla="*/ 403761 h 750777"/>
              <a:gd name="connsiteX6" fmla="*/ 344384 w 715873"/>
              <a:gd name="connsiteY6" fmla="*/ 190005 h 750777"/>
              <a:gd name="connsiteX7" fmla="*/ 617517 w 715873"/>
              <a:gd name="connsiteY7" fmla="*/ 285007 h 750777"/>
              <a:gd name="connsiteX8" fmla="*/ 451262 w 715873"/>
              <a:gd name="connsiteY8" fmla="*/ 71251 h 750777"/>
              <a:gd name="connsiteX9" fmla="*/ 688768 w 715873"/>
              <a:gd name="connsiteY9" fmla="*/ 154379 h 750777"/>
              <a:gd name="connsiteX10" fmla="*/ 700644 w 715873"/>
              <a:gd name="connsiteY10" fmla="*/ 0 h 750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15873" h="750777">
                <a:moveTo>
                  <a:pt x="0" y="688768"/>
                </a:moveTo>
                <a:cubicBezTo>
                  <a:pt x="145472" y="731321"/>
                  <a:pt x="290945" y="773875"/>
                  <a:pt x="308758" y="736270"/>
                </a:cubicBezTo>
                <a:cubicBezTo>
                  <a:pt x="326571" y="698665"/>
                  <a:pt x="98961" y="494805"/>
                  <a:pt x="106878" y="463137"/>
                </a:cubicBezTo>
                <a:cubicBezTo>
                  <a:pt x="114795" y="431469"/>
                  <a:pt x="326571" y="570015"/>
                  <a:pt x="356259" y="546264"/>
                </a:cubicBezTo>
                <a:cubicBezTo>
                  <a:pt x="385947" y="522513"/>
                  <a:pt x="259277" y="344383"/>
                  <a:pt x="285007" y="320633"/>
                </a:cubicBezTo>
                <a:cubicBezTo>
                  <a:pt x="310737" y="296882"/>
                  <a:pt x="500743" y="425532"/>
                  <a:pt x="510639" y="403761"/>
                </a:cubicBezTo>
                <a:cubicBezTo>
                  <a:pt x="520535" y="381990"/>
                  <a:pt x="326571" y="209797"/>
                  <a:pt x="344384" y="190005"/>
                </a:cubicBezTo>
                <a:cubicBezTo>
                  <a:pt x="362197" y="170213"/>
                  <a:pt x="599704" y="304799"/>
                  <a:pt x="617517" y="285007"/>
                </a:cubicBezTo>
                <a:cubicBezTo>
                  <a:pt x="635330" y="265215"/>
                  <a:pt x="439387" y="93022"/>
                  <a:pt x="451262" y="71251"/>
                </a:cubicBezTo>
                <a:cubicBezTo>
                  <a:pt x="463137" y="49480"/>
                  <a:pt x="647204" y="166254"/>
                  <a:pt x="688768" y="154379"/>
                </a:cubicBezTo>
                <a:cubicBezTo>
                  <a:pt x="730332" y="142504"/>
                  <a:pt x="715488" y="71252"/>
                  <a:pt x="700644" y="0"/>
                </a:cubicBezTo>
              </a:path>
            </a:pathLst>
          </a:cu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4696222" y="5123840"/>
            <a:ext cx="433132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altLang="ja-JP" sz="2500" dirty="0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</a:rPr>
              <a:t>γ</a:t>
            </a:r>
            <a:r>
              <a:rPr lang="en-US" altLang="ja-JP" sz="2500" baseline="30000" dirty="0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</a:rPr>
              <a:t>*</a:t>
            </a:r>
            <a:endParaRPr kumimoji="1" lang="ja-JP" altLang="en-US" sz="2500" baseline="30000" dirty="0">
              <a:ln>
                <a:solidFill>
                  <a:schemeClr val="tx1"/>
                </a:solidFill>
              </a:ln>
              <a:solidFill>
                <a:srgbClr val="FFC000"/>
              </a:solidFill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4718351" y="5556606"/>
            <a:ext cx="108395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200" dirty="0" smtClean="0"/>
              <a:t>1.5</a:t>
            </a:r>
            <a:r>
              <a:rPr kumimoji="1" lang="en-US" altLang="ja-JP" sz="2200" dirty="0" smtClean="0"/>
              <a:t> </a:t>
            </a:r>
            <a:r>
              <a:rPr kumimoji="1" lang="en-US" altLang="ja-JP" sz="2200" dirty="0" err="1" smtClean="0"/>
              <a:t>GeV</a:t>
            </a:r>
            <a:endParaRPr kumimoji="1" lang="ja-JP" altLang="en-US" sz="2200" dirty="0"/>
          </a:p>
        </p:txBody>
      </p:sp>
      <p:sp>
        <p:nvSpPr>
          <p:cNvPr id="57" name="円弧 56"/>
          <p:cNvSpPr/>
          <p:nvPr/>
        </p:nvSpPr>
        <p:spPr>
          <a:xfrm rot="19267653">
            <a:off x="4000091" y="4614549"/>
            <a:ext cx="914400" cy="914400"/>
          </a:xfrm>
          <a:prstGeom prst="arc">
            <a:avLst>
              <a:gd name="adj1" fmla="val 16496729"/>
              <a:gd name="adj2" fmla="val 397736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テキスト ボックス 57"/>
          <p:cNvSpPr txBox="1"/>
          <p:nvPr/>
        </p:nvSpPr>
        <p:spPr>
          <a:xfrm>
            <a:off x="4344101" y="4149484"/>
            <a:ext cx="41870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200" dirty="0" err="1" smtClean="0"/>
              <a:t>θ</a:t>
            </a:r>
            <a:r>
              <a:rPr kumimoji="1" lang="en-US" altLang="ja-JP" sz="2200" baseline="-25000" dirty="0" err="1" smtClean="0"/>
              <a:t>γ</a:t>
            </a:r>
            <a:endParaRPr kumimoji="1" lang="ja-JP" altLang="en-US" sz="2200" baseline="-25000" dirty="0"/>
          </a:p>
        </p:txBody>
      </p:sp>
      <p:sp>
        <p:nvSpPr>
          <p:cNvPr id="59" name="テキスト ボックス 58"/>
          <p:cNvSpPr txBox="1"/>
          <p:nvPr/>
        </p:nvSpPr>
        <p:spPr>
          <a:xfrm>
            <a:off x="3376347" y="3444257"/>
            <a:ext cx="9076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/>
              <a:t>(Small)</a:t>
            </a:r>
            <a:endParaRPr kumimoji="1" lang="ja-JP" altLang="en-US" sz="2000" dirty="0"/>
          </a:p>
        </p:txBody>
      </p:sp>
      <p:sp>
        <p:nvSpPr>
          <p:cNvPr id="60" name="テキスト ボックス 59"/>
          <p:cNvSpPr txBox="1"/>
          <p:nvPr/>
        </p:nvSpPr>
        <p:spPr>
          <a:xfrm>
            <a:off x="4168435" y="3892986"/>
            <a:ext cx="9076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/>
              <a:t>(Small)</a:t>
            </a:r>
            <a:endParaRPr kumimoji="1" lang="ja-JP" altLang="en-US" sz="2000" dirty="0"/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5908346" y="3195779"/>
            <a:ext cx="9076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/>
              <a:t>(Small)</a:t>
            </a:r>
            <a:endParaRPr kumimoji="1" lang="ja-JP" altLang="en-US" sz="2000" dirty="0"/>
          </a:p>
        </p:txBody>
      </p:sp>
      <p:sp>
        <p:nvSpPr>
          <p:cNvPr id="47" name="テキスト ボックス 46"/>
          <p:cNvSpPr txBox="1"/>
          <p:nvPr/>
        </p:nvSpPr>
        <p:spPr>
          <a:xfrm>
            <a:off x="249632" y="774742"/>
            <a:ext cx="436664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200" dirty="0" err="1" smtClean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</a:rPr>
              <a:t>JLab</a:t>
            </a:r>
            <a:r>
              <a:rPr kumimoji="1" lang="en-US" altLang="ja-JP" sz="2200" dirty="0" smtClean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</a:rPr>
              <a:t> E05-115 by the (</a:t>
            </a:r>
            <a:r>
              <a:rPr kumimoji="1" lang="en-US" altLang="ja-JP" sz="2200" dirty="0" err="1" smtClean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</a:rPr>
              <a:t>e,e’K</a:t>
            </a:r>
            <a:r>
              <a:rPr kumimoji="1" lang="en-US" altLang="ja-JP" sz="2200" baseline="30000" dirty="0" smtClean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</a:rPr>
              <a:t>+</a:t>
            </a:r>
            <a:r>
              <a:rPr kumimoji="1" lang="en-US" altLang="ja-JP" sz="2200" dirty="0" smtClean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</a:rPr>
              <a:t>) reaction</a:t>
            </a:r>
            <a:endParaRPr kumimoji="1" lang="ja-JP" altLang="en-US" sz="2200" dirty="0">
              <a:ln>
                <a:solidFill>
                  <a:schemeClr val="tx1"/>
                </a:solidFill>
              </a:ln>
              <a:solidFill>
                <a:srgbClr val="00B0F0"/>
              </a:solidFill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2372295" y="2124276"/>
            <a:ext cx="3744416" cy="1376732"/>
          </a:xfrm>
          <a:prstGeom prst="rect">
            <a:avLst/>
          </a:prstGeom>
          <a:solidFill>
            <a:srgbClr val="7030A0">
              <a:alpha val="21000"/>
            </a:srgbClr>
          </a:solidFill>
          <a:ln w="9525">
            <a:solidFill>
              <a:schemeClr val="dk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フリーフォーム 6"/>
          <p:cNvSpPr/>
          <p:nvPr/>
        </p:nvSpPr>
        <p:spPr>
          <a:xfrm>
            <a:off x="5391397" y="1888177"/>
            <a:ext cx="866899" cy="985652"/>
          </a:xfrm>
          <a:custGeom>
            <a:avLst/>
            <a:gdLst>
              <a:gd name="connsiteX0" fmla="*/ 0 w 866899"/>
              <a:gd name="connsiteY0" fmla="*/ 985652 h 985652"/>
              <a:gd name="connsiteX1" fmla="*/ 106878 w 866899"/>
              <a:gd name="connsiteY1" fmla="*/ 641267 h 985652"/>
              <a:gd name="connsiteX2" fmla="*/ 285008 w 866899"/>
              <a:gd name="connsiteY2" fmla="*/ 427511 h 985652"/>
              <a:gd name="connsiteX3" fmla="*/ 866899 w 866899"/>
              <a:gd name="connsiteY3" fmla="*/ 0 h 985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6899" h="985652">
                <a:moveTo>
                  <a:pt x="0" y="985652"/>
                </a:moveTo>
                <a:cubicBezTo>
                  <a:pt x="29688" y="859971"/>
                  <a:pt x="59377" y="734290"/>
                  <a:pt x="106878" y="641267"/>
                </a:cubicBezTo>
                <a:cubicBezTo>
                  <a:pt x="154379" y="548244"/>
                  <a:pt x="158338" y="534389"/>
                  <a:pt x="285008" y="427511"/>
                </a:cubicBezTo>
                <a:cubicBezTo>
                  <a:pt x="411678" y="320633"/>
                  <a:pt x="639288" y="160316"/>
                  <a:pt x="866899" y="0"/>
                </a:cubicBezTo>
              </a:path>
            </a:pathLst>
          </a:custGeom>
          <a:ln>
            <a:headEnd w="lg" len="lg"/>
            <a:tailEnd type="triangle" w="lg" len="lg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フリーフォーム 7"/>
          <p:cNvSpPr/>
          <p:nvPr/>
        </p:nvSpPr>
        <p:spPr>
          <a:xfrm>
            <a:off x="2232561" y="2066306"/>
            <a:ext cx="973777" cy="1128156"/>
          </a:xfrm>
          <a:custGeom>
            <a:avLst/>
            <a:gdLst>
              <a:gd name="connsiteX0" fmla="*/ 973777 w 973777"/>
              <a:gd name="connsiteY0" fmla="*/ 1128156 h 1128156"/>
              <a:gd name="connsiteX1" fmla="*/ 783771 w 973777"/>
              <a:gd name="connsiteY1" fmla="*/ 641268 h 1128156"/>
              <a:gd name="connsiteX2" fmla="*/ 546265 w 973777"/>
              <a:gd name="connsiteY2" fmla="*/ 380011 h 1128156"/>
              <a:gd name="connsiteX3" fmla="*/ 0 w 973777"/>
              <a:gd name="connsiteY3" fmla="*/ 0 h 1128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3777" h="1128156">
                <a:moveTo>
                  <a:pt x="973777" y="1128156"/>
                </a:moveTo>
                <a:cubicBezTo>
                  <a:pt x="914400" y="947057"/>
                  <a:pt x="855023" y="765959"/>
                  <a:pt x="783771" y="641268"/>
                </a:cubicBezTo>
                <a:cubicBezTo>
                  <a:pt x="712519" y="516577"/>
                  <a:pt x="676893" y="486889"/>
                  <a:pt x="546265" y="380011"/>
                </a:cubicBezTo>
                <a:cubicBezTo>
                  <a:pt x="415636" y="273133"/>
                  <a:pt x="207818" y="136566"/>
                  <a:pt x="0" y="0"/>
                </a:cubicBezTo>
              </a:path>
            </a:pathLst>
          </a:custGeom>
          <a:ln>
            <a:tailEnd type="triangle"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252378" y="1325132"/>
            <a:ext cx="2880532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</a:rPr>
              <a:t>K</a:t>
            </a:r>
            <a:r>
              <a:rPr kumimoji="1" lang="en-US" altLang="ja-JP" sz="3200" baseline="30000" dirty="0" smtClean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</a:rPr>
              <a:t>+</a:t>
            </a:r>
            <a:r>
              <a:rPr kumimoji="1" lang="en-US" altLang="ja-JP" sz="3200" dirty="0" smtClean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</a:rPr>
              <a:t> spectrometer</a:t>
            </a:r>
            <a:endParaRPr kumimoji="1" lang="ja-JP" altLang="en-US" sz="3200" dirty="0">
              <a:ln>
                <a:solidFill>
                  <a:schemeClr val="tx1"/>
                </a:solidFill>
              </a:ln>
              <a:solidFill>
                <a:srgbClr val="00B0F0"/>
              </a:solidFill>
            </a:endParaRPr>
          </a:p>
        </p:txBody>
      </p:sp>
      <p:sp>
        <p:nvSpPr>
          <p:cNvPr id="49" name="テキスト ボックス 48"/>
          <p:cNvSpPr txBox="1"/>
          <p:nvPr/>
        </p:nvSpPr>
        <p:spPr>
          <a:xfrm>
            <a:off x="200733" y="1356584"/>
            <a:ext cx="2826030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ja-JP" sz="3200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e’</a:t>
            </a:r>
            <a:r>
              <a:rPr kumimoji="1" lang="en-US" altLang="ja-JP" sz="3200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 spectrometer</a:t>
            </a:r>
            <a:endParaRPr kumimoji="1" lang="ja-JP" altLang="en-US" sz="3200" dirty="0">
              <a:ln>
                <a:solidFill>
                  <a:schemeClr val="tx1"/>
                </a:solidFill>
              </a:ln>
              <a:solidFill>
                <a:srgbClr val="C00000"/>
              </a:solidFill>
            </a:endParaRPr>
          </a:p>
        </p:txBody>
      </p:sp>
      <p:grpSp>
        <p:nvGrpSpPr>
          <p:cNvPr id="15" name="グループ化 14"/>
          <p:cNvGrpSpPr/>
          <p:nvPr/>
        </p:nvGrpSpPr>
        <p:grpSpPr>
          <a:xfrm>
            <a:off x="3909860" y="2242116"/>
            <a:ext cx="564360" cy="564360"/>
            <a:chOff x="7536032" y="3644312"/>
            <a:chExt cx="564360" cy="564360"/>
          </a:xfrm>
        </p:grpSpPr>
        <p:sp>
          <p:nvSpPr>
            <p:cNvPr id="10" name="ドーナツ 9"/>
            <p:cNvSpPr/>
            <p:nvPr/>
          </p:nvSpPr>
          <p:spPr>
            <a:xfrm>
              <a:off x="7536032" y="3644312"/>
              <a:ext cx="564360" cy="564360"/>
            </a:xfrm>
            <a:prstGeom prst="donut">
              <a:avLst>
                <a:gd name="adj" fmla="val 5953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endParaRPr>
            </a:p>
          </p:txBody>
        </p:sp>
        <p:sp>
          <p:nvSpPr>
            <p:cNvPr id="13" name="円/楕円 12"/>
            <p:cNvSpPr/>
            <p:nvPr/>
          </p:nvSpPr>
          <p:spPr>
            <a:xfrm>
              <a:off x="7710200" y="3818480"/>
              <a:ext cx="216024" cy="21602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6" name="テキスト ボックス 15"/>
          <p:cNvSpPr txBox="1"/>
          <p:nvPr/>
        </p:nvSpPr>
        <p:spPr>
          <a:xfrm>
            <a:off x="3597188" y="2089517"/>
            <a:ext cx="3866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i="1" dirty="0" smtClean="0"/>
              <a:t>B</a:t>
            </a:r>
            <a:endParaRPr kumimoji="1" lang="ja-JP" altLang="en-US" sz="2800" b="1" i="1" dirty="0"/>
          </a:p>
        </p:txBody>
      </p:sp>
      <p:sp>
        <p:nvSpPr>
          <p:cNvPr id="61" name="テキスト ボックス 60"/>
          <p:cNvSpPr txBox="1"/>
          <p:nvPr/>
        </p:nvSpPr>
        <p:spPr>
          <a:xfrm>
            <a:off x="196283" y="1926585"/>
            <a:ext cx="1076705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ja-JP" sz="3200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(HES)</a:t>
            </a:r>
            <a:endParaRPr kumimoji="1" lang="ja-JP" altLang="en-US" sz="3200" dirty="0">
              <a:ln>
                <a:solidFill>
                  <a:schemeClr val="tx1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62" name="テキスト ボックス 61"/>
          <p:cNvSpPr txBox="1"/>
          <p:nvPr/>
        </p:nvSpPr>
        <p:spPr>
          <a:xfrm>
            <a:off x="8044234" y="1888177"/>
            <a:ext cx="1089978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</a:rPr>
              <a:t>(HKS)</a:t>
            </a:r>
            <a:endParaRPr kumimoji="1" lang="ja-JP" altLang="en-US" sz="3200" dirty="0">
              <a:ln>
                <a:solidFill>
                  <a:schemeClr val="tx1"/>
                </a:solidFill>
              </a:ln>
              <a:solidFill>
                <a:srgbClr val="00B0F0"/>
              </a:solidFill>
            </a:endParaRPr>
          </a:p>
        </p:txBody>
      </p:sp>
      <p:sp>
        <p:nvSpPr>
          <p:cNvPr id="64" name="テキスト ボックス 63"/>
          <p:cNvSpPr txBox="1"/>
          <p:nvPr/>
        </p:nvSpPr>
        <p:spPr>
          <a:xfrm>
            <a:off x="4305162" y="1594456"/>
            <a:ext cx="10086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>
                <a:ln>
                  <a:solidFill>
                    <a:schemeClr val="tx1"/>
                  </a:solidFill>
                </a:ln>
                <a:solidFill>
                  <a:srgbClr val="7030A0"/>
                </a:solidFill>
              </a:rPr>
              <a:t>(SPL)</a:t>
            </a:r>
            <a:endParaRPr kumimoji="1" lang="ja-JP" altLang="en-US" sz="3200" dirty="0">
              <a:ln>
                <a:solidFill>
                  <a:schemeClr val="tx1"/>
                </a:solidFill>
              </a:ln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720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  <p:bldP spid="9" grpId="0" animBg="1"/>
      <p:bldP spid="49" grpId="0" animBg="1"/>
      <p:bldP spid="16" grpId="0"/>
      <p:bldP spid="61" grpId="0" animBg="1"/>
      <p:bldP spid="62" grpId="0" animBg="1"/>
      <p:bldP spid="64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28460" y="15658"/>
            <a:ext cx="6149347" cy="1047650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 smtClean="0"/>
              <a:t>Background electrons in HES</a:t>
            </a:r>
            <a:endParaRPr kumimoji="1" lang="ja-JP" altLang="en-US" dirty="0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44824"/>
            <a:ext cx="5112678" cy="3519566"/>
          </a:xfr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44825"/>
            <a:ext cx="5103821" cy="3519566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2915816" y="1844823"/>
            <a:ext cx="20946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i="1" dirty="0" smtClean="0">
                <a:solidFill>
                  <a:schemeClr val="accent5">
                    <a:lumMod val="75000"/>
                  </a:schemeClr>
                </a:solidFill>
              </a:rPr>
              <a:t>SIMULATION</a:t>
            </a:r>
            <a:endParaRPr kumimoji="1" lang="ja-JP" altLang="en-US" sz="2800" b="1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0428" y="2780928"/>
            <a:ext cx="3807426" cy="2196592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6189802" y="2087850"/>
            <a:ext cx="1694566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500" dirty="0" smtClean="0"/>
              <a:t>Tilt method</a:t>
            </a:r>
            <a:endParaRPr kumimoji="1" lang="ja-JP" altLang="en-US" sz="25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403648" y="5373216"/>
            <a:ext cx="2919514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300" dirty="0" err="1" smtClean="0"/>
              <a:t>E</a:t>
            </a:r>
            <a:r>
              <a:rPr kumimoji="1" lang="en-US" altLang="ja-JP" sz="2300" baseline="-25000" dirty="0" err="1" smtClean="0"/>
              <a:t>e</a:t>
            </a:r>
            <a:r>
              <a:rPr kumimoji="1" lang="en-US" altLang="ja-JP" sz="2300" dirty="0" smtClean="0"/>
              <a:t> = 2.344</a:t>
            </a:r>
          </a:p>
          <a:p>
            <a:r>
              <a:rPr lang="en-US" altLang="ja-JP" sz="2300" dirty="0" err="1"/>
              <a:t>p</a:t>
            </a:r>
            <a:r>
              <a:rPr lang="en-US" altLang="ja-JP" sz="2300" baseline="-25000" dirty="0" err="1" smtClean="0"/>
              <a:t>e</a:t>
            </a:r>
            <a:r>
              <a:rPr lang="en-US" altLang="ja-JP" sz="2300" baseline="-25000" dirty="0" smtClean="0"/>
              <a:t>’</a:t>
            </a:r>
            <a:r>
              <a:rPr lang="en-US" altLang="ja-JP" sz="2300" dirty="0" smtClean="0"/>
              <a:t> = 0.844 MeV/c</a:t>
            </a:r>
          </a:p>
          <a:p>
            <a:r>
              <a:rPr kumimoji="1" lang="en-US" altLang="ja-JP" sz="2300" dirty="0" err="1" smtClean="0"/>
              <a:t>Δp</a:t>
            </a:r>
            <a:r>
              <a:rPr kumimoji="1" lang="en-US" altLang="ja-JP" sz="2300" baseline="-25000" dirty="0" err="1" smtClean="0"/>
              <a:t>e</a:t>
            </a:r>
            <a:r>
              <a:rPr kumimoji="1" lang="en-US" altLang="ja-JP" sz="2300" baseline="-25000" dirty="0" smtClean="0"/>
              <a:t>’</a:t>
            </a:r>
            <a:r>
              <a:rPr kumimoji="1" lang="en-US" altLang="ja-JP" sz="2300" dirty="0" smtClean="0"/>
              <a:t> = ±150 MeV/c</a:t>
            </a:r>
            <a:endParaRPr kumimoji="1" lang="ja-JP" altLang="en-US" sz="23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355341" y="5438970"/>
            <a:ext cx="3700180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300" dirty="0" smtClean="0"/>
              <a:t>Optimized tilt angle = </a:t>
            </a:r>
            <a:r>
              <a:rPr kumimoji="1" lang="en-US" altLang="ja-JP" sz="2300" b="1" dirty="0" smtClean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</a:rPr>
              <a:t>6.5 </a:t>
            </a:r>
            <a:r>
              <a:rPr kumimoji="1" lang="en-US" altLang="ja-JP" sz="2300" b="1" dirty="0" err="1" smtClean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</a:rPr>
              <a:t>deg</a:t>
            </a:r>
            <a:endParaRPr kumimoji="1" lang="ja-JP" altLang="en-US" sz="2300" b="1" dirty="0">
              <a:ln>
                <a:solidFill>
                  <a:schemeClr val="tx1"/>
                </a:solidFill>
              </a:ln>
              <a:solidFill>
                <a:srgbClr val="00B0F0"/>
              </a:solidFill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5636699" y="5831142"/>
            <a:ext cx="2103653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300" dirty="0" smtClean="0"/>
              <a:t>( </a:t>
            </a:r>
            <a:r>
              <a:rPr kumimoji="1" lang="en-US" altLang="ja-JP" sz="2300" dirty="0" smtClean="0"/>
              <a:t>S/N</a:t>
            </a:r>
            <a:r>
              <a:rPr lang="ja-JP" altLang="en-US" sz="2300" dirty="0" smtClean="0"/>
              <a:t> </a:t>
            </a:r>
            <a:r>
              <a:rPr lang="en-US" altLang="ja-JP" sz="2300" dirty="0" smtClean="0"/>
              <a:t>and Yield )</a:t>
            </a:r>
            <a:endParaRPr kumimoji="1" lang="en-US" altLang="ja-JP" sz="2300" dirty="0" smtClean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6156176" y="764991"/>
            <a:ext cx="2464136" cy="110799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2200" i="1" u="sng" dirty="0" smtClean="0"/>
              <a:t>E89-009 </a:t>
            </a:r>
            <a:r>
              <a:rPr kumimoji="1" lang="en-US" altLang="ja-JP" sz="2200" i="1" u="sng" dirty="0" smtClean="0">
                <a:sym typeface="Wingdings" panose="05000000000000000000" pitchFamily="2" charset="2"/>
              </a:rPr>
              <a:t> </a:t>
            </a:r>
            <a:r>
              <a:rPr kumimoji="1" lang="en-US" altLang="ja-JP" sz="2200" i="1" u="sng" dirty="0" smtClean="0"/>
              <a:t>E01-011</a:t>
            </a:r>
          </a:p>
          <a:p>
            <a:r>
              <a:rPr lang="en-US" altLang="ja-JP" sz="2200" dirty="0" smtClean="0"/>
              <a:t>e’ rate: </a:t>
            </a:r>
            <a:r>
              <a:rPr lang="en-US" altLang="ja-JP" sz="22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1/200</a:t>
            </a:r>
          </a:p>
          <a:p>
            <a:r>
              <a:rPr kumimoji="1" lang="en-US" altLang="ja-JP" sz="2200" dirty="0" smtClean="0"/>
              <a:t>Luminosity: </a:t>
            </a:r>
            <a:r>
              <a:rPr lang="en-US" altLang="ja-JP" sz="22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×</a:t>
            </a:r>
            <a:r>
              <a:rPr kumimoji="1" lang="en-US" altLang="ja-JP" sz="2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200</a:t>
            </a:r>
            <a:endParaRPr kumimoji="1" lang="ja-JP" altLang="en-US" sz="22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3" name="パイ 12"/>
          <p:cNvSpPr/>
          <p:nvPr/>
        </p:nvSpPr>
        <p:spPr>
          <a:xfrm rot="9170823">
            <a:off x="6759685" y="1900453"/>
            <a:ext cx="3192777" cy="3217826"/>
          </a:xfrm>
          <a:prstGeom prst="pie">
            <a:avLst>
              <a:gd name="adj1" fmla="val 584212"/>
              <a:gd name="adj2" fmla="val 3160315"/>
            </a:avLst>
          </a:prstGeom>
          <a:solidFill>
            <a:schemeClr val="accent6">
              <a:lumMod val="40000"/>
              <a:lumOff val="60000"/>
              <a:alpha val="62000"/>
            </a:schemeClr>
          </a:solidFill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4" name="パイ 13"/>
          <p:cNvSpPr/>
          <p:nvPr/>
        </p:nvSpPr>
        <p:spPr>
          <a:xfrm rot="9170823">
            <a:off x="6773817" y="1891992"/>
            <a:ext cx="3192777" cy="3217826"/>
          </a:xfrm>
          <a:prstGeom prst="pie">
            <a:avLst>
              <a:gd name="adj1" fmla="val 1398598"/>
              <a:gd name="adj2" fmla="val 1913871"/>
            </a:avLst>
          </a:prstGeom>
          <a:solidFill>
            <a:srgbClr val="B60AB2">
              <a:alpha val="61961"/>
            </a:srgbClr>
          </a:solidFill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cxnSp>
        <p:nvCxnSpPr>
          <p:cNvPr id="16" name="直線コネクタ 15"/>
          <p:cNvCxnSpPr/>
          <p:nvPr/>
        </p:nvCxnSpPr>
        <p:spPr>
          <a:xfrm flipV="1">
            <a:off x="4927303" y="3488375"/>
            <a:ext cx="4045093" cy="8461"/>
          </a:xfrm>
          <a:prstGeom prst="line">
            <a:avLst/>
          </a:prstGeom>
          <a:ln>
            <a:prstDash val="lgDash"/>
            <a:headEnd type="arrow"/>
            <a:tailEnd type="non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テキスト ボックス 16"/>
          <p:cNvSpPr txBox="1"/>
          <p:nvPr/>
        </p:nvSpPr>
        <p:spPr>
          <a:xfrm>
            <a:off x="4914471" y="3481794"/>
            <a:ext cx="60946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200" dirty="0" smtClean="0"/>
              <a:t>0°</a:t>
            </a:r>
            <a:endParaRPr kumimoji="1" lang="ja-JP" altLang="en-US" sz="2200" dirty="0"/>
          </a:p>
        </p:txBody>
      </p:sp>
      <p:sp>
        <p:nvSpPr>
          <p:cNvPr id="18" name="左矢印 17"/>
          <p:cNvSpPr/>
          <p:nvPr/>
        </p:nvSpPr>
        <p:spPr>
          <a:xfrm rot="428918">
            <a:off x="4988843" y="2989804"/>
            <a:ext cx="498284" cy="223326"/>
          </a:xfrm>
          <a:prstGeom prst="left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5010980" y="2519898"/>
            <a:ext cx="425116" cy="4770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kumimoji="1" lang="en-US" altLang="ja-JP" sz="2500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e’</a:t>
            </a:r>
            <a:endParaRPr kumimoji="1" lang="ja-JP" altLang="en-US" sz="2500" dirty="0">
              <a:ln>
                <a:solidFill>
                  <a:schemeClr val="tx1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21" name="パイ 20"/>
          <p:cNvSpPr/>
          <p:nvPr/>
        </p:nvSpPr>
        <p:spPr>
          <a:xfrm rot="9170823">
            <a:off x="5323845" y="916231"/>
            <a:ext cx="5894446" cy="5149526"/>
          </a:xfrm>
          <a:prstGeom prst="pie">
            <a:avLst>
              <a:gd name="adj1" fmla="val 1931786"/>
              <a:gd name="adj2" fmla="val 2214782"/>
            </a:avLst>
          </a:prstGeom>
          <a:solidFill>
            <a:schemeClr val="accent2">
              <a:lumMod val="60000"/>
              <a:lumOff val="40000"/>
              <a:alpha val="62000"/>
            </a:schemeClr>
          </a:solidFill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3" name="円弧 2"/>
          <p:cNvSpPr/>
          <p:nvPr/>
        </p:nvSpPr>
        <p:spPr>
          <a:xfrm rot="2387824">
            <a:off x="5611995" y="3100387"/>
            <a:ext cx="632102" cy="646596"/>
          </a:xfrm>
          <a:prstGeom prst="arc">
            <a:avLst>
              <a:gd name="adj1" fmla="val 7716832"/>
              <a:gd name="adj2" fmla="val 10887468"/>
            </a:avLst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56002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/>
      <p:bldP spid="21" grpId="0" animBg="1"/>
      <p:bldP spid="3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20092"/>
            <a:ext cx="2732856" cy="1325563"/>
          </a:xfrm>
        </p:spPr>
        <p:txBody>
          <a:bodyPr/>
          <a:lstStyle/>
          <a:p>
            <a:r>
              <a:rPr kumimoji="1" lang="en-US" altLang="ja-JP" dirty="0" smtClean="0"/>
              <a:t>Contents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627784" y="1196752"/>
            <a:ext cx="4536504" cy="5112568"/>
          </a:xfrm>
        </p:spPr>
        <p:txBody>
          <a:bodyPr>
            <a:normAutofit fontScale="77500" lnSpcReduction="20000"/>
          </a:bodyPr>
          <a:lstStyle/>
          <a:p>
            <a:r>
              <a:rPr kumimoji="1" lang="en-US" altLang="ja-JP" sz="3600" b="1" i="1" dirty="0" smtClean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</a:rPr>
              <a:t>Introduction</a:t>
            </a:r>
          </a:p>
          <a:p>
            <a:endParaRPr kumimoji="1" lang="en-US" altLang="ja-JP" sz="3000" b="1" i="1" dirty="0" smtClean="0">
              <a:ln>
                <a:solidFill>
                  <a:schemeClr val="tx1"/>
                </a:solidFill>
              </a:ln>
              <a:solidFill>
                <a:srgbClr val="00B0F0"/>
              </a:solidFill>
            </a:endParaRPr>
          </a:p>
          <a:p>
            <a:r>
              <a:rPr lang="en-US" altLang="ja-JP" sz="3600" b="1" i="1" dirty="0" err="1" smtClean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</a:rPr>
              <a:t>JLab</a:t>
            </a:r>
            <a:r>
              <a:rPr lang="en-US" altLang="ja-JP" sz="3600" b="1" i="1" dirty="0" smtClean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</a:rPr>
              <a:t> E05-115</a:t>
            </a:r>
          </a:p>
          <a:p>
            <a:pPr lvl="1"/>
            <a:r>
              <a:rPr kumimoji="1" lang="en-US" altLang="ja-JP" sz="2200" dirty="0" smtClean="0"/>
              <a:t>Purpose of the present work</a:t>
            </a:r>
          </a:p>
          <a:p>
            <a:pPr lvl="1"/>
            <a:r>
              <a:rPr lang="en-US" altLang="ja-JP" sz="2200" dirty="0" smtClean="0"/>
              <a:t>Kinematics and experimental setup</a:t>
            </a:r>
          </a:p>
          <a:p>
            <a:pPr lvl="1"/>
            <a:r>
              <a:rPr kumimoji="1" lang="en-US" altLang="ja-JP" sz="2200" dirty="0" smtClean="0"/>
              <a:t>Data summary</a:t>
            </a:r>
          </a:p>
          <a:p>
            <a:pPr lvl="1"/>
            <a:endParaRPr kumimoji="1" lang="en-US" altLang="ja-JP" sz="2200" dirty="0" smtClean="0"/>
          </a:p>
          <a:p>
            <a:r>
              <a:rPr lang="en-US" altLang="ja-JP" sz="3600" b="1" i="1" dirty="0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</a:rPr>
              <a:t>Data analysis</a:t>
            </a:r>
          </a:p>
          <a:p>
            <a:pPr lvl="1"/>
            <a:r>
              <a:rPr lang="en-US" altLang="ja-JP" sz="2200" dirty="0" smtClean="0"/>
              <a:t>Energy scale calibration</a:t>
            </a:r>
          </a:p>
          <a:p>
            <a:pPr lvl="1"/>
            <a:r>
              <a:rPr lang="en-US" altLang="ja-JP" sz="2200" dirty="0" smtClean="0"/>
              <a:t>Systematic errors for binding energy</a:t>
            </a:r>
          </a:p>
          <a:p>
            <a:endParaRPr kumimoji="1" lang="en-US" altLang="ja-JP" sz="3000" b="1" dirty="0" smtClean="0">
              <a:ln>
                <a:solidFill>
                  <a:schemeClr val="tx1"/>
                </a:solidFill>
              </a:ln>
              <a:solidFill>
                <a:srgbClr val="00B0F0"/>
              </a:solidFill>
            </a:endParaRPr>
          </a:p>
          <a:p>
            <a:r>
              <a:rPr kumimoji="1" lang="en-US" altLang="ja-JP" sz="3600" b="1" i="1" dirty="0" smtClean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</a:rPr>
              <a:t>Results</a:t>
            </a:r>
          </a:p>
          <a:p>
            <a:pPr lvl="1"/>
            <a:r>
              <a:rPr lang="en-US" altLang="ja-JP" sz="2200" baseline="30000" dirty="0" smtClean="0"/>
              <a:t>12</a:t>
            </a:r>
            <a:r>
              <a:rPr lang="en-US" altLang="ja-JP" sz="2200" baseline="-25000" dirty="0" smtClean="0"/>
              <a:t>Λ</a:t>
            </a:r>
            <a:r>
              <a:rPr lang="en-US" altLang="ja-JP" sz="2200" dirty="0" smtClean="0"/>
              <a:t>B, </a:t>
            </a:r>
            <a:r>
              <a:rPr lang="en-US" altLang="ja-JP" sz="2200" baseline="30000" dirty="0" smtClean="0"/>
              <a:t>7</a:t>
            </a:r>
            <a:r>
              <a:rPr lang="en-US" altLang="ja-JP" sz="2200" baseline="-25000" dirty="0" smtClean="0"/>
              <a:t>Λ</a:t>
            </a:r>
            <a:r>
              <a:rPr lang="en-US" altLang="ja-JP" sz="2200" dirty="0" smtClean="0"/>
              <a:t>He, </a:t>
            </a:r>
            <a:r>
              <a:rPr lang="en-US" altLang="ja-JP" sz="2200" baseline="30000" dirty="0" smtClean="0"/>
              <a:t>10</a:t>
            </a:r>
            <a:r>
              <a:rPr lang="en-US" altLang="ja-JP" sz="2200" baseline="-25000" dirty="0" smtClean="0"/>
              <a:t>Λ</a:t>
            </a:r>
            <a:r>
              <a:rPr lang="en-US" altLang="ja-JP" sz="2200" dirty="0" smtClean="0"/>
              <a:t>Be, </a:t>
            </a:r>
            <a:r>
              <a:rPr lang="en-US" altLang="ja-JP" sz="2200" baseline="30000" dirty="0" smtClean="0"/>
              <a:t>52</a:t>
            </a:r>
            <a:r>
              <a:rPr lang="en-US" altLang="ja-JP" sz="2200" baseline="-25000" dirty="0" smtClean="0"/>
              <a:t>Λ</a:t>
            </a:r>
            <a:r>
              <a:rPr lang="en-US" altLang="ja-JP" sz="2200" dirty="0" smtClean="0"/>
              <a:t>V</a:t>
            </a:r>
          </a:p>
          <a:p>
            <a:endParaRPr lang="en-US" altLang="ja-JP" sz="2800" b="1" dirty="0" smtClean="0">
              <a:ln>
                <a:solidFill>
                  <a:schemeClr val="tx1"/>
                </a:solidFill>
              </a:ln>
              <a:solidFill>
                <a:srgbClr val="00B0F0"/>
              </a:solidFill>
            </a:endParaRPr>
          </a:p>
          <a:p>
            <a:r>
              <a:rPr lang="en-US" altLang="ja-JP" sz="3600" b="1" i="1" dirty="0" smtClean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</a:rPr>
              <a:t>Summary</a:t>
            </a:r>
            <a:endParaRPr lang="en-US" altLang="ja-JP" sz="3600" b="1" i="1" dirty="0">
              <a:ln>
                <a:solidFill>
                  <a:schemeClr val="tx1"/>
                </a:solidFill>
              </a:ln>
              <a:solidFill>
                <a:srgbClr val="00B0F0"/>
              </a:solidFill>
            </a:endParaRPr>
          </a:p>
          <a:p>
            <a:endParaRPr kumimoji="1" lang="en-US" altLang="ja-JP" sz="2500" dirty="0" smtClean="0"/>
          </a:p>
          <a:p>
            <a:endParaRPr lang="en-US" altLang="ja-JP" dirty="0"/>
          </a:p>
        </p:txBody>
      </p:sp>
      <p:sp>
        <p:nvSpPr>
          <p:cNvPr id="4" name="正方形/長方形 3"/>
          <p:cNvSpPr/>
          <p:nvPr/>
        </p:nvSpPr>
        <p:spPr>
          <a:xfrm>
            <a:off x="1907704" y="4797152"/>
            <a:ext cx="5112568" cy="1944216"/>
          </a:xfrm>
          <a:prstGeom prst="rect">
            <a:avLst/>
          </a:prstGeom>
          <a:solidFill>
            <a:schemeClr val="bg1">
              <a:alpha val="6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/>
          <p:cNvSpPr/>
          <p:nvPr/>
        </p:nvSpPr>
        <p:spPr>
          <a:xfrm>
            <a:off x="1871700" y="1052736"/>
            <a:ext cx="5112568" cy="2088232"/>
          </a:xfrm>
          <a:prstGeom prst="rect">
            <a:avLst/>
          </a:prstGeom>
          <a:solidFill>
            <a:schemeClr val="bg1">
              <a:alpha val="6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50493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8649" y="32689"/>
            <a:ext cx="3263183" cy="1325563"/>
          </a:xfrm>
          <a:ln>
            <a:noFill/>
          </a:ln>
        </p:spPr>
        <p:txBody>
          <a:bodyPr/>
          <a:lstStyle/>
          <a:p>
            <a:r>
              <a:rPr lang="en-US" altLang="ja-JP" dirty="0" smtClean="0"/>
              <a:t>Data analysis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885184" y="6812281"/>
            <a:ext cx="4258816" cy="45719"/>
          </a:xfrm>
        </p:spPr>
        <p:txBody>
          <a:bodyPr>
            <a:normAutofit fontScale="25000" lnSpcReduction="20000"/>
          </a:bodyPr>
          <a:lstStyle/>
          <a:p>
            <a:endParaRPr kumimoji="1" lang="ja-JP" altLang="en-US" dirty="0"/>
          </a:p>
        </p:txBody>
      </p:sp>
      <p:pic>
        <p:nvPicPr>
          <p:cNvPr id="4" name="Picture 2" descr="C:\Users\Toshiyuki G\Documents\ぶつり\HES-HKS\Illustrator_gogami\heshks_setup3.bm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72816"/>
            <a:ext cx="8351732" cy="410445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正方形/長方形 4"/>
          <p:cNvSpPr/>
          <p:nvPr/>
        </p:nvSpPr>
        <p:spPr>
          <a:xfrm>
            <a:off x="374692" y="1772816"/>
            <a:ext cx="8351732" cy="4104456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6" name="円/楕円 5"/>
          <p:cNvSpPr/>
          <p:nvPr/>
        </p:nvSpPr>
        <p:spPr>
          <a:xfrm>
            <a:off x="3891833" y="4797152"/>
            <a:ext cx="288032" cy="288032"/>
          </a:xfrm>
          <a:prstGeom prst="ellipse">
            <a:avLst/>
          </a:prstGeom>
          <a:ln>
            <a:solidFill>
              <a:srgbClr val="FFFF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cxnSp>
        <p:nvCxnSpPr>
          <p:cNvPr id="8" name="直線コネクタ 7"/>
          <p:cNvCxnSpPr/>
          <p:nvPr/>
        </p:nvCxnSpPr>
        <p:spPr>
          <a:xfrm flipH="1">
            <a:off x="6793857" y="2677747"/>
            <a:ext cx="288032" cy="1224136"/>
          </a:xfrm>
          <a:prstGeom prst="line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/>
          <p:cNvCxnSpPr/>
          <p:nvPr/>
        </p:nvCxnSpPr>
        <p:spPr>
          <a:xfrm flipH="1">
            <a:off x="1928486" y="2492896"/>
            <a:ext cx="72008" cy="1224136"/>
          </a:xfrm>
          <a:prstGeom prst="line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3" name="テキスト ボックス 12"/>
          <p:cNvSpPr txBox="1"/>
          <p:nvPr/>
        </p:nvSpPr>
        <p:spPr>
          <a:xfrm>
            <a:off x="6588224" y="2060848"/>
            <a:ext cx="1368152" cy="43088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en-US" altLang="ja-JP" sz="2200" b="1" dirty="0" smtClean="0">
                <a:solidFill>
                  <a:srgbClr val="002060"/>
                </a:solidFill>
              </a:rPr>
              <a:t>x, x’, y, y’</a:t>
            </a:r>
            <a:endParaRPr kumimoji="1" lang="ja-JP" altLang="en-US" sz="2200" b="1" dirty="0">
              <a:solidFill>
                <a:srgbClr val="002060"/>
              </a:solidFill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719572" y="1916832"/>
            <a:ext cx="1332148" cy="43088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en-US" altLang="ja-JP" sz="2200" b="1" dirty="0" smtClean="0">
                <a:solidFill>
                  <a:srgbClr val="C00000"/>
                </a:solidFill>
              </a:rPr>
              <a:t>x, x’, y, y’</a:t>
            </a: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4252281" y="4941168"/>
            <a:ext cx="1080120" cy="43088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ja-JP" sz="2200" b="1" dirty="0" smtClean="0">
                <a:solidFill>
                  <a:srgbClr val="002060"/>
                </a:solidFill>
              </a:rPr>
              <a:t>p,</a:t>
            </a:r>
            <a:r>
              <a:rPr kumimoji="1" lang="en-US" altLang="ja-JP" sz="2200" b="1" dirty="0" smtClean="0">
                <a:solidFill>
                  <a:srgbClr val="002060"/>
                </a:solidFill>
              </a:rPr>
              <a:t> x’, y’</a:t>
            </a:r>
            <a:endParaRPr kumimoji="1" lang="ja-JP" altLang="en-US" sz="2200" b="1" dirty="0">
              <a:solidFill>
                <a:srgbClr val="002060"/>
              </a:solidFill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2799525" y="4941167"/>
            <a:ext cx="1042345" cy="43088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en-US" altLang="ja-JP" sz="2200" b="1" dirty="0" smtClean="0">
                <a:solidFill>
                  <a:srgbClr val="C00000"/>
                </a:solidFill>
              </a:rPr>
              <a:t>p, x’, y’</a:t>
            </a: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467544" y="3790201"/>
            <a:ext cx="25373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200" b="1" dirty="0" smtClean="0"/>
              <a:t>@ Reference plane</a:t>
            </a:r>
            <a:endParaRPr kumimoji="1" lang="ja-JP" altLang="en-US" sz="2200" b="1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6156176" y="3934217"/>
            <a:ext cx="25373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200" b="1" dirty="0" smtClean="0"/>
              <a:t>@ Reference plane</a:t>
            </a:r>
            <a:endParaRPr kumimoji="1" lang="ja-JP" altLang="en-US" sz="2200" b="1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3347864" y="5446385"/>
            <a:ext cx="144447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200" b="1" dirty="0" smtClean="0"/>
              <a:t>@ Target</a:t>
            </a:r>
          </a:p>
        </p:txBody>
      </p:sp>
      <p:sp>
        <p:nvSpPr>
          <p:cNvPr id="7" name="円/楕円 6"/>
          <p:cNvSpPr/>
          <p:nvPr/>
        </p:nvSpPr>
        <p:spPr>
          <a:xfrm>
            <a:off x="2123728" y="4509120"/>
            <a:ext cx="3672408" cy="1512168"/>
          </a:xfrm>
          <a:prstGeom prst="ellipse">
            <a:avLst/>
          </a:prstGeom>
          <a:noFill/>
          <a:ln>
            <a:solidFill>
              <a:schemeClr val="accent4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839491" y="6093296"/>
            <a:ext cx="266861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000" b="1" dirty="0" smtClean="0">
                <a:solidFill>
                  <a:schemeClr val="accent4">
                    <a:lumMod val="50000"/>
                  </a:schemeClr>
                </a:solidFill>
              </a:rPr>
              <a:t>Missing Mass</a:t>
            </a:r>
            <a:endParaRPr kumimoji="1" lang="ja-JP" altLang="en-US" sz="30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21" name="フリーフォーム 20"/>
          <p:cNvSpPr/>
          <p:nvPr/>
        </p:nvSpPr>
        <p:spPr>
          <a:xfrm>
            <a:off x="4201610" y="3183281"/>
            <a:ext cx="2269081" cy="1296122"/>
          </a:xfrm>
          <a:custGeom>
            <a:avLst/>
            <a:gdLst>
              <a:gd name="connsiteX0" fmla="*/ 2048719 w 2048719"/>
              <a:gd name="connsiteY0" fmla="*/ 3984 h 1462395"/>
              <a:gd name="connsiteX1" fmla="*/ 1169043 w 2048719"/>
              <a:gd name="connsiteY1" fmla="*/ 96582 h 1462395"/>
              <a:gd name="connsiteX2" fmla="*/ 428263 w 2048719"/>
              <a:gd name="connsiteY2" fmla="*/ 652167 h 1462395"/>
              <a:gd name="connsiteX3" fmla="*/ 0 w 2048719"/>
              <a:gd name="connsiteY3" fmla="*/ 1462395 h 1462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8719" h="1462395">
                <a:moveTo>
                  <a:pt x="2048719" y="3984"/>
                </a:moveTo>
                <a:cubicBezTo>
                  <a:pt x="1743919" y="-3733"/>
                  <a:pt x="1439119" y="-11449"/>
                  <a:pt x="1169043" y="96582"/>
                </a:cubicBezTo>
                <a:cubicBezTo>
                  <a:pt x="898967" y="204613"/>
                  <a:pt x="623103" y="424532"/>
                  <a:pt x="428263" y="652167"/>
                </a:cubicBezTo>
                <a:cubicBezTo>
                  <a:pt x="233422" y="879803"/>
                  <a:pt x="116711" y="1171099"/>
                  <a:pt x="0" y="1462395"/>
                </a:cubicBezTo>
              </a:path>
            </a:pathLst>
          </a:custGeom>
          <a:ln w="38100">
            <a:solidFill>
              <a:srgbClr val="0070C0"/>
            </a:solidFill>
            <a:tailEnd type="arrow"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フリーフォーム 23"/>
          <p:cNvSpPr/>
          <p:nvPr/>
        </p:nvSpPr>
        <p:spPr>
          <a:xfrm>
            <a:off x="2051720" y="3156217"/>
            <a:ext cx="1790150" cy="1323186"/>
          </a:xfrm>
          <a:custGeom>
            <a:avLst/>
            <a:gdLst>
              <a:gd name="connsiteX0" fmla="*/ 0 w 1655180"/>
              <a:gd name="connsiteY0" fmla="*/ 0 h 1064871"/>
              <a:gd name="connsiteX1" fmla="*/ 648182 w 1655180"/>
              <a:gd name="connsiteY1" fmla="*/ 69448 h 1064871"/>
              <a:gd name="connsiteX2" fmla="*/ 1169043 w 1655180"/>
              <a:gd name="connsiteY2" fmla="*/ 370390 h 1064871"/>
              <a:gd name="connsiteX3" fmla="*/ 1655180 w 1655180"/>
              <a:gd name="connsiteY3" fmla="*/ 1064871 h 1064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55180" h="1064871">
                <a:moveTo>
                  <a:pt x="0" y="0"/>
                </a:moveTo>
                <a:cubicBezTo>
                  <a:pt x="226671" y="3858"/>
                  <a:pt x="453342" y="7716"/>
                  <a:pt x="648182" y="69448"/>
                </a:cubicBezTo>
                <a:cubicBezTo>
                  <a:pt x="843022" y="131180"/>
                  <a:pt x="1001210" y="204486"/>
                  <a:pt x="1169043" y="370390"/>
                </a:cubicBezTo>
                <a:cubicBezTo>
                  <a:pt x="1336876" y="536294"/>
                  <a:pt x="1496028" y="800582"/>
                  <a:pt x="1655180" y="1064871"/>
                </a:cubicBezTo>
              </a:path>
            </a:pathLst>
          </a:custGeom>
          <a:ln w="38100">
            <a:solidFill>
              <a:srgbClr val="C00000"/>
            </a:solidFill>
            <a:tailEnd type="arrow" w="lg" len="lg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2579684" y="2204864"/>
            <a:ext cx="3407536" cy="861774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500" dirty="0" smtClean="0">
                <a:solidFill>
                  <a:srgbClr val="FFFF00"/>
                </a:solidFill>
              </a:rPr>
              <a:t>Conversion with</a:t>
            </a:r>
          </a:p>
          <a:p>
            <a:r>
              <a:rPr lang="en-US" altLang="ja-JP" sz="2500" u="sng" dirty="0">
                <a:solidFill>
                  <a:srgbClr val="FFFF00"/>
                </a:solidFill>
              </a:rPr>
              <a:t>i</a:t>
            </a:r>
            <a:r>
              <a:rPr kumimoji="1" lang="en-US" altLang="ja-JP" sz="2500" u="sng" dirty="0" smtClean="0">
                <a:solidFill>
                  <a:srgbClr val="FFFF00"/>
                </a:solidFill>
              </a:rPr>
              <a:t>nverse transfer matrices</a:t>
            </a:r>
            <a:endParaRPr kumimoji="1" lang="ja-JP" altLang="en-US" sz="2500" u="sng" dirty="0">
              <a:solidFill>
                <a:srgbClr val="FFFF00"/>
              </a:solidFill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4387038" y="981723"/>
            <a:ext cx="1672317" cy="477054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500" dirty="0" smtClean="0">
                <a:solidFill>
                  <a:srgbClr val="FFFF00"/>
                </a:solidFill>
              </a:rPr>
              <a:t> Calibration</a:t>
            </a:r>
            <a:endParaRPr kumimoji="1" lang="ja-JP" altLang="en-US" sz="2500" dirty="0">
              <a:solidFill>
                <a:srgbClr val="FFFF00"/>
              </a:solidFill>
            </a:endParaRPr>
          </a:p>
        </p:txBody>
      </p:sp>
      <p:cxnSp>
        <p:nvCxnSpPr>
          <p:cNvPr id="29" name="直線矢印コネクタ 28"/>
          <p:cNvCxnSpPr/>
          <p:nvPr/>
        </p:nvCxnSpPr>
        <p:spPr>
          <a:xfrm flipV="1">
            <a:off x="5148064" y="1534656"/>
            <a:ext cx="72008" cy="110109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3779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5" grpId="0" animBg="1"/>
      <p:bldP spid="16" grpId="0" animBg="1"/>
      <p:bldP spid="19" grpId="0"/>
      <p:bldP spid="7" grpId="0" animBg="1"/>
      <p:bldP spid="9" grpId="0"/>
      <p:bldP spid="21" grpId="0" animBg="1"/>
      <p:bldP spid="24" grpId="0" animBg="1"/>
      <p:bldP spid="26" grpId="0" animBg="1"/>
      <p:bldP spid="27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95536" y="170958"/>
            <a:ext cx="8280920" cy="994172"/>
          </a:xfrm>
        </p:spPr>
        <p:txBody>
          <a:bodyPr>
            <a:normAutofit/>
          </a:bodyPr>
          <a:lstStyle/>
          <a:p>
            <a:r>
              <a:rPr lang="en-US" altLang="ja-JP" dirty="0" smtClean="0"/>
              <a:t>Missing mass reconstruction  </a:t>
            </a:r>
            <a:endParaRPr kumimoji="1" lang="ja-JP" altLang="en-US" dirty="0"/>
          </a:p>
        </p:txBody>
      </p:sp>
      <p:sp>
        <p:nvSpPr>
          <p:cNvPr id="4" name="正方形/長方形 3"/>
          <p:cNvSpPr/>
          <p:nvPr/>
        </p:nvSpPr>
        <p:spPr>
          <a:xfrm>
            <a:off x="1493658" y="2240868"/>
            <a:ext cx="1782198" cy="32403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1650" dirty="0">
                <a:solidFill>
                  <a:schemeClr val="tx1"/>
                </a:solidFill>
              </a:rPr>
              <a:t>x, x’, y, y‘ @ </a:t>
            </a:r>
            <a:r>
              <a:rPr lang="en-US" altLang="ja-JP" sz="1650" dirty="0">
                <a:ln>
                  <a:solidFill>
                    <a:sysClr val="windowText" lastClr="000000"/>
                  </a:solidFill>
                </a:ln>
                <a:solidFill>
                  <a:schemeClr val="accent4">
                    <a:lumMod val="75000"/>
                  </a:schemeClr>
                </a:solidFill>
              </a:rPr>
              <a:t>RP</a:t>
            </a:r>
            <a:r>
              <a:rPr lang="en-US" altLang="ja-JP" sz="1650" dirty="0">
                <a:solidFill>
                  <a:schemeClr val="tx1"/>
                </a:solidFill>
              </a:rPr>
              <a:t> </a:t>
            </a:r>
            <a:endParaRPr lang="ja-JP" altLang="en-US" sz="1650" dirty="0">
              <a:solidFill>
                <a:schemeClr val="tx1"/>
              </a:solidFill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1466655" y="4617132"/>
            <a:ext cx="1782198" cy="32403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1650" dirty="0">
                <a:solidFill>
                  <a:schemeClr val="tx1"/>
                </a:solidFill>
              </a:rPr>
              <a:t>p, x’, y’ @ </a:t>
            </a:r>
            <a:r>
              <a:rPr lang="en-US" altLang="ja-JP" sz="1650" dirty="0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</a:rPr>
              <a:t>Target </a:t>
            </a:r>
            <a:endParaRPr lang="ja-JP" altLang="en-US" sz="1650" dirty="0">
              <a:ln>
                <a:solidFill>
                  <a:sysClr val="windowText" lastClr="000000"/>
                </a:solidFill>
              </a:ln>
              <a:solidFill>
                <a:srgbClr val="00B0F0"/>
              </a:solidFill>
            </a:endParaRPr>
          </a:p>
        </p:txBody>
      </p:sp>
      <p:cxnSp>
        <p:nvCxnSpPr>
          <p:cNvPr id="7" name="直線矢印コネクタ 6"/>
          <p:cNvCxnSpPr>
            <a:endCxn id="5" idx="0"/>
          </p:cNvCxnSpPr>
          <p:nvPr/>
        </p:nvCxnSpPr>
        <p:spPr>
          <a:xfrm>
            <a:off x="2357754" y="2618910"/>
            <a:ext cx="0" cy="199822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" name="正方形/長方形 12"/>
          <p:cNvSpPr/>
          <p:nvPr/>
        </p:nvSpPr>
        <p:spPr>
          <a:xfrm>
            <a:off x="3059832" y="4941168"/>
            <a:ext cx="1782198" cy="32403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650" b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Missing mass</a:t>
            </a:r>
            <a:endParaRPr lang="ja-JP" altLang="en-US" sz="1650" b="1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0" name="コンテンツ プレースホルダー 9"/>
          <p:cNvPicPr>
            <a:picLocks noGrp="1" noChangeAspect="1"/>
          </p:cNvPicPr>
          <p:nvPr>
            <p:ph idx="1"/>
          </p:nvPr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8410" y="1917954"/>
            <a:ext cx="3640976" cy="3130104"/>
          </a:xfrm>
        </p:spPr>
      </p:pic>
      <p:cxnSp>
        <p:nvCxnSpPr>
          <p:cNvPr id="12" name="直線コネクタ 11"/>
          <p:cNvCxnSpPr/>
          <p:nvPr/>
        </p:nvCxnSpPr>
        <p:spPr>
          <a:xfrm flipH="1">
            <a:off x="7306558" y="2707779"/>
            <a:ext cx="322967" cy="1369788"/>
          </a:xfrm>
          <a:prstGeom prst="line">
            <a:avLst/>
          </a:prstGeom>
          <a:ln w="57150">
            <a:solidFill>
              <a:schemeClr val="accent4">
                <a:lumMod val="75000"/>
              </a:schemeClr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5" name="円/楕円 14"/>
          <p:cNvSpPr/>
          <p:nvPr/>
        </p:nvSpPr>
        <p:spPr>
          <a:xfrm>
            <a:off x="5194250" y="4484340"/>
            <a:ext cx="294810" cy="294810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7220490" y="2223353"/>
            <a:ext cx="1783822" cy="3808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875" b="1" i="1" dirty="0">
                <a:ln>
                  <a:solidFill>
                    <a:sysClr val="windowText" lastClr="000000"/>
                  </a:solidFill>
                </a:ln>
                <a:solidFill>
                  <a:schemeClr val="accent4">
                    <a:lumMod val="75000"/>
                  </a:schemeClr>
                </a:solidFill>
              </a:rPr>
              <a:t>Reference plane</a:t>
            </a:r>
            <a:endParaRPr lang="ja-JP" altLang="en-US" sz="1875" b="1" i="1" dirty="0">
              <a:ln>
                <a:solidFill>
                  <a:sysClr val="windowText" lastClr="000000"/>
                </a:solidFill>
              </a:ln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5489060" y="4744931"/>
            <a:ext cx="823880" cy="3808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875" b="1" i="1" dirty="0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</a:rPr>
              <a:t>Target</a:t>
            </a:r>
            <a:endParaRPr lang="ja-JP" altLang="en-US" sz="1875" b="1" i="1" dirty="0">
              <a:ln>
                <a:solidFill>
                  <a:sysClr val="windowText" lastClr="000000"/>
                </a:solidFill>
              </a:ln>
              <a:solidFill>
                <a:srgbClr val="00B0F0"/>
              </a:solidFill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2479282" y="3037020"/>
            <a:ext cx="236274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50" dirty="0" smtClean="0"/>
              <a:t>Inverse </a:t>
            </a:r>
            <a:r>
              <a:rPr lang="en-US" altLang="ja-JP" sz="1650" dirty="0"/>
              <a:t>transfer </a:t>
            </a:r>
            <a:r>
              <a:rPr lang="en-US" altLang="ja-JP" sz="1650" dirty="0" smtClean="0"/>
              <a:t>matrix</a:t>
            </a:r>
          </a:p>
          <a:p>
            <a:r>
              <a:rPr lang="en-US" altLang="ja-JP" sz="1650" dirty="0" smtClean="0"/>
              <a:t>(TOSCA + Geant4)</a:t>
            </a:r>
            <a:endParaRPr lang="ja-JP" altLang="en-US" sz="1650" dirty="0"/>
          </a:p>
        </p:txBody>
      </p:sp>
    </p:spTree>
    <p:extLst>
      <p:ext uri="{BB962C8B-B14F-4D97-AF65-F5344CB8AC3E}">
        <p14:creationId xmlns:p14="http://schemas.microsoft.com/office/powerpoint/2010/main" val="3191830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39041" y="295034"/>
            <a:ext cx="7177413" cy="994172"/>
          </a:xfrm>
        </p:spPr>
        <p:txBody>
          <a:bodyPr>
            <a:normAutofit fontScale="90000"/>
          </a:bodyPr>
          <a:lstStyle/>
          <a:p>
            <a:pPr algn="ctr"/>
            <a:r>
              <a:rPr kumimoji="1" lang="en-US" altLang="ja-JP" dirty="0" smtClean="0"/>
              <a:t>Absolute energy scale calibration</a:t>
            </a:r>
            <a:br>
              <a:rPr kumimoji="1" lang="en-US" altLang="ja-JP" dirty="0" smtClean="0"/>
            </a:br>
            <a:r>
              <a:rPr kumimoji="1" lang="en-US" altLang="ja-JP" dirty="0" smtClean="0"/>
              <a:t>with Λ and</a:t>
            </a:r>
            <a:r>
              <a:rPr lang="ja-JP" altLang="en-US" dirty="0"/>
              <a:t> </a:t>
            </a:r>
            <a:r>
              <a:rPr lang="en-US" altLang="ja-JP" dirty="0" smtClean="0"/>
              <a:t>Σ</a:t>
            </a:r>
            <a:r>
              <a:rPr lang="en-US" altLang="ja-JP" baseline="30000" dirty="0" smtClean="0"/>
              <a:t>0</a:t>
            </a:r>
            <a:r>
              <a:rPr kumimoji="1" lang="en-US" altLang="ja-JP" dirty="0" smtClean="0"/>
              <a:t> </a:t>
            </a:r>
            <a:endParaRPr kumimoji="1" lang="ja-JP" altLang="en-US" dirty="0"/>
          </a:p>
        </p:txBody>
      </p:sp>
      <p:sp>
        <p:nvSpPr>
          <p:cNvPr id="4" name="正方形/長方形 3"/>
          <p:cNvSpPr/>
          <p:nvPr/>
        </p:nvSpPr>
        <p:spPr>
          <a:xfrm>
            <a:off x="1493658" y="2240868"/>
            <a:ext cx="1782198" cy="32403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1650" dirty="0">
                <a:solidFill>
                  <a:schemeClr val="tx1"/>
                </a:solidFill>
              </a:rPr>
              <a:t>x, x’, y, y‘ @ </a:t>
            </a:r>
            <a:r>
              <a:rPr lang="en-US" altLang="ja-JP" sz="1650" dirty="0">
                <a:ln>
                  <a:solidFill>
                    <a:sysClr val="windowText" lastClr="000000"/>
                  </a:solidFill>
                </a:ln>
                <a:solidFill>
                  <a:schemeClr val="accent4">
                    <a:lumMod val="75000"/>
                  </a:schemeClr>
                </a:solidFill>
              </a:rPr>
              <a:t>RP</a:t>
            </a:r>
            <a:r>
              <a:rPr lang="en-US" altLang="ja-JP" sz="1650" dirty="0">
                <a:solidFill>
                  <a:schemeClr val="tx1"/>
                </a:solidFill>
              </a:rPr>
              <a:t> </a:t>
            </a:r>
            <a:endParaRPr lang="ja-JP" altLang="en-US" sz="1650" dirty="0">
              <a:solidFill>
                <a:schemeClr val="tx1"/>
              </a:solidFill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1466655" y="4617132"/>
            <a:ext cx="1782198" cy="32403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1650" dirty="0">
                <a:solidFill>
                  <a:schemeClr val="tx1"/>
                </a:solidFill>
              </a:rPr>
              <a:t>p, x’, y’ @ </a:t>
            </a:r>
            <a:r>
              <a:rPr lang="en-US" altLang="ja-JP" sz="1650" dirty="0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</a:rPr>
              <a:t>Target </a:t>
            </a:r>
            <a:endParaRPr lang="ja-JP" altLang="en-US" sz="1650" dirty="0">
              <a:ln>
                <a:solidFill>
                  <a:sysClr val="windowText" lastClr="000000"/>
                </a:solidFill>
              </a:ln>
              <a:solidFill>
                <a:srgbClr val="00B0F0"/>
              </a:solidFill>
            </a:endParaRPr>
          </a:p>
        </p:txBody>
      </p:sp>
      <p:cxnSp>
        <p:nvCxnSpPr>
          <p:cNvPr id="7" name="直線矢印コネクタ 6"/>
          <p:cNvCxnSpPr>
            <a:endCxn id="5" idx="0"/>
          </p:cNvCxnSpPr>
          <p:nvPr/>
        </p:nvCxnSpPr>
        <p:spPr>
          <a:xfrm>
            <a:off x="2357754" y="2618910"/>
            <a:ext cx="0" cy="199822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" name="正方形/長方形 12"/>
          <p:cNvSpPr/>
          <p:nvPr/>
        </p:nvSpPr>
        <p:spPr>
          <a:xfrm>
            <a:off x="3059832" y="4941168"/>
            <a:ext cx="1782198" cy="32403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650" b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Missing mass</a:t>
            </a:r>
            <a:endParaRPr lang="ja-JP" altLang="en-US" sz="1650" b="1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2479282" y="3037020"/>
            <a:ext cx="2362748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50" dirty="0" smtClean="0"/>
              <a:t>Inverse </a:t>
            </a:r>
            <a:r>
              <a:rPr lang="en-US" altLang="ja-JP" sz="1650" dirty="0"/>
              <a:t>transfer matrix</a:t>
            </a:r>
            <a:endParaRPr lang="ja-JP" altLang="en-US" sz="1650" dirty="0"/>
          </a:p>
        </p:txBody>
      </p:sp>
      <p:cxnSp>
        <p:nvCxnSpPr>
          <p:cNvPr id="18" name="直線矢印コネクタ 17"/>
          <p:cNvCxnSpPr>
            <a:stCxn id="13" idx="0"/>
          </p:cNvCxnSpPr>
          <p:nvPr/>
        </p:nvCxnSpPr>
        <p:spPr>
          <a:xfrm flipV="1">
            <a:off x="3950931" y="3314019"/>
            <a:ext cx="0" cy="162714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3" name="環状矢印 22"/>
          <p:cNvSpPr/>
          <p:nvPr/>
        </p:nvSpPr>
        <p:spPr>
          <a:xfrm>
            <a:off x="2681790" y="3868017"/>
            <a:ext cx="1026114" cy="749115"/>
          </a:xfrm>
          <a:prstGeom prst="circularArrow">
            <a:avLst>
              <a:gd name="adj1" fmla="val 6513"/>
              <a:gd name="adj2" fmla="val 1142319"/>
              <a:gd name="adj3" fmla="val 20332782"/>
              <a:gd name="adj4" fmla="val 1500589"/>
              <a:gd name="adj5" fmla="val 12500"/>
            </a:avLst>
          </a:prstGeom>
          <a:scene3d>
            <a:camera prst="orthographicFront">
              <a:rot lat="0" lon="108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>
              <a:solidFill>
                <a:schemeClr val="tx1"/>
              </a:solidFill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3982993" y="3962091"/>
            <a:ext cx="670016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50" b="1" dirty="0">
                <a:solidFill>
                  <a:srgbClr val="C00000"/>
                </a:solidFill>
              </a:rPr>
              <a:t>Tune</a:t>
            </a:r>
            <a:endParaRPr lang="ja-JP" altLang="en-US" sz="1650" b="1" dirty="0">
              <a:solidFill>
                <a:srgbClr val="C00000"/>
              </a:solidFill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2443878" y="3483006"/>
            <a:ext cx="1458162" cy="438582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ja-JP" sz="2250" b="1" dirty="0"/>
              <a:t>ITERATION</a:t>
            </a:r>
            <a:endParaRPr lang="ja-JP" altLang="en-US" sz="2250" b="1" dirty="0"/>
          </a:p>
        </p:txBody>
      </p:sp>
      <p:pic>
        <p:nvPicPr>
          <p:cNvPr id="34" name="Picture 2" descr="C:\Users\dragon\Documents\ぶつり\HES-HKS\PICTURE4\pict_30Aug2013\ch2_missingmass.bmp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4758" y="2317497"/>
            <a:ext cx="4159243" cy="2822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>
              <a:xfrm>
                <a:off x="5490622" y="5315246"/>
                <a:ext cx="3617882" cy="1354114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en-US" altLang="ja-JP" sz="2200" b="1" i="1" u="sng" dirty="0" smtClean="0"/>
                  <a:t>PDG values</a:t>
                </a:r>
              </a:p>
              <a:p>
                <a:pPr marL="0" indent="0">
                  <a:buNone/>
                </a:pPr>
                <a:r>
                  <a:rPr lang="en-US" altLang="ja-JP" sz="1100" dirty="0" smtClean="0"/>
                  <a:t>(</a:t>
                </a:r>
                <a:r>
                  <a:rPr lang="en-US" altLang="ja-JP" sz="1100" dirty="0" err="1" smtClean="0"/>
                  <a:t>K.Nakamura</a:t>
                </a:r>
                <a:r>
                  <a:rPr lang="en-US" altLang="ja-JP" sz="1100" dirty="0" smtClean="0"/>
                  <a:t> et al., Journal of Physics G 37, 075021, 2010)</a:t>
                </a:r>
              </a:p>
              <a:p>
                <a:pPr marL="0" indent="0">
                  <a:buNone/>
                </a:pPr>
                <a:r>
                  <a:rPr lang="en-US" altLang="ja-JP" sz="2200" dirty="0" smtClean="0"/>
                  <a:t>Λ: </a:t>
                </a:r>
                <a14:m>
                  <m:oMath xmlns:m="http://schemas.openxmlformats.org/officeDocument/2006/math">
                    <m:r>
                      <a:rPr lang="en-US" altLang="ja-JP" sz="2200" b="0" i="1" smtClean="0">
                        <a:latin typeface="Cambria Math" panose="02040503050406030204" pitchFamily="18" charset="0"/>
                      </a:rPr>
                      <m:t>1115.683</m:t>
                    </m:r>
                    <m:r>
                      <a:rPr lang="en-US" altLang="ja-JP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±0.006</m:t>
                    </m:r>
                  </m:oMath>
                </a14:m>
                <a:r>
                  <a:rPr kumimoji="1" lang="ja-JP" altLang="en-US" sz="2200" dirty="0" smtClean="0"/>
                  <a:t> </a:t>
                </a:r>
                <a:r>
                  <a:rPr lang="en-US" altLang="ja-JP" sz="2200" dirty="0" smtClean="0"/>
                  <a:t>MeV</a:t>
                </a:r>
              </a:p>
              <a:p>
                <a:pPr marL="0" indent="0">
                  <a:buNone/>
                </a:pPr>
                <a:r>
                  <a:rPr lang="en-US" altLang="ja-JP" sz="2200" dirty="0" smtClean="0"/>
                  <a:t>Σ</a:t>
                </a:r>
                <a:r>
                  <a:rPr lang="en-US" altLang="ja-JP" sz="2200" baseline="30000" dirty="0" smtClean="0"/>
                  <a:t>0</a:t>
                </a:r>
                <a:r>
                  <a:rPr lang="en-US" altLang="ja-JP" sz="2200" dirty="0" smtClean="0"/>
                  <a:t>: </a:t>
                </a:r>
                <a14:m>
                  <m:oMath xmlns:m="http://schemas.openxmlformats.org/officeDocument/2006/math">
                    <m:r>
                      <a:rPr lang="en-US" altLang="ja-JP" sz="2200" i="1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altLang="ja-JP" sz="2200" b="0" i="1" smtClean="0">
                        <a:latin typeface="Cambria Math" panose="02040503050406030204" pitchFamily="18" charset="0"/>
                      </a:rPr>
                      <m:t>192.642</m:t>
                    </m:r>
                    <m:r>
                      <a:rPr lang="en-US" altLang="ja-JP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  <m:r>
                      <a:rPr lang="en-US" altLang="ja-JP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0.024</m:t>
                    </m:r>
                  </m:oMath>
                </a14:m>
                <a:r>
                  <a:rPr kumimoji="1" lang="ja-JP" altLang="en-US" sz="2200" dirty="0" smtClean="0"/>
                  <a:t> </a:t>
                </a:r>
                <a:r>
                  <a:rPr kumimoji="1" lang="en-US" altLang="ja-JP" sz="2200" dirty="0" smtClean="0"/>
                  <a:t>MeV</a:t>
                </a:r>
                <a:endParaRPr kumimoji="1" lang="ja-JP" altLang="en-US" sz="2200" dirty="0"/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490622" y="5315246"/>
                <a:ext cx="3617882" cy="1354114"/>
              </a:xfrm>
              <a:blipFill rotWithShape="0">
                <a:blip r:embed="rId4"/>
                <a:stretch>
                  <a:fillRect l="-1855" t="-6757" b="-675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直線コネクタ 7"/>
          <p:cNvCxnSpPr/>
          <p:nvPr/>
        </p:nvCxnSpPr>
        <p:spPr>
          <a:xfrm flipH="1">
            <a:off x="7057354" y="1798231"/>
            <a:ext cx="2" cy="3466973"/>
          </a:xfrm>
          <a:prstGeom prst="line">
            <a:avLst/>
          </a:prstGeom>
          <a:ln w="28575">
            <a:solidFill>
              <a:schemeClr val="accent2">
                <a:lumMod val="75000"/>
                <a:alpha val="50000"/>
              </a:schemeClr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直線コネクタ 21"/>
          <p:cNvCxnSpPr/>
          <p:nvPr/>
        </p:nvCxnSpPr>
        <p:spPr>
          <a:xfrm flipH="1">
            <a:off x="7694577" y="1818234"/>
            <a:ext cx="2" cy="3466973"/>
          </a:xfrm>
          <a:prstGeom prst="line">
            <a:avLst/>
          </a:prstGeom>
          <a:ln w="28575">
            <a:solidFill>
              <a:schemeClr val="accent2">
                <a:lumMod val="75000"/>
                <a:alpha val="50000"/>
              </a:schemeClr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2953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5" grpId="0"/>
      <p:bldP spid="27" grpId="0" animBg="1"/>
      <p:bldP spid="3" grpId="0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17744" y="54503"/>
            <a:ext cx="7614696" cy="994172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 smtClean="0"/>
              <a:t>Momentum resolution comparison 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7903235" y="2318021"/>
            <a:ext cx="493812" cy="54006"/>
          </a:xfrm>
        </p:spPr>
        <p:txBody>
          <a:bodyPr>
            <a:normAutofit fontScale="25000" lnSpcReduction="20000"/>
          </a:bodyPr>
          <a:lstStyle/>
          <a:p>
            <a:endParaRPr kumimoji="1" lang="ja-JP" altLang="en-US" dirty="0"/>
          </a:p>
        </p:txBody>
      </p:sp>
      <p:pic>
        <p:nvPicPr>
          <p:cNvPr id="1026" name="Picture 2" descr="ch2MM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9065" y="1196752"/>
            <a:ext cx="1728192" cy="2270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C:\Users\dragon\Documents\ぶつり\HES-HKS\PICTURE4\pict_30Aug2013\ch2_missingmass.bmp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251" y="3437853"/>
            <a:ext cx="3294366" cy="2799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453737" y="1678449"/>
            <a:ext cx="2639983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750" dirty="0">
                <a:ln>
                  <a:solidFill>
                    <a:sysClr val="windowText" lastClr="000000"/>
                  </a:solidFill>
                </a:ln>
                <a:solidFill>
                  <a:schemeClr val="tx2"/>
                </a:solidFill>
              </a:rPr>
              <a:t>Before</a:t>
            </a:r>
          </a:p>
          <a:p>
            <a:r>
              <a:rPr lang="en-US" altLang="ja-JP" sz="3750" dirty="0">
                <a:ln>
                  <a:solidFill>
                    <a:sysClr val="windowText" lastClr="000000"/>
                  </a:solidFill>
                </a:ln>
                <a:solidFill>
                  <a:schemeClr val="tx2"/>
                </a:solidFill>
              </a:rPr>
              <a:t>(</a:t>
            </a:r>
            <a:r>
              <a:rPr lang="en-US" altLang="ja-JP" sz="3750" dirty="0" err="1">
                <a:ln>
                  <a:solidFill>
                    <a:sysClr val="windowText" lastClr="000000"/>
                  </a:solidFill>
                </a:ln>
                <a:solidFill>
                  <a:schemeClr val="tx2"/>
                </a:solidFill>
              </a:rPr>
              <a:t>Δp</a:t>
            </a:r>
            <a:r>
              <a:rPr lang="en-US" altLang="ja-JP" sz="3750" dirty="0">
                <a:ln>
                  <a:solidFill>
                    <a:sysClr val="windowText" lastClr="000000"/>
                  </a:solidFill>
                </a:ln>
                <a:solidFill>
                  <a:schemeClr val="tx2"/>
                </a:solidFill>
              </a:rPr>
              <a:t>/p ~ 10</a:t>
            </a:r>
            <a:r>
              <a:rPr lang="en-US" altLang="ja-JP" sz="3750" baseline="30000" dirty="0">
                <a:ln>
                  <a:solidFill>
                    <a:sysClr val="windowText" lastClr="000000"/>
                  </a:solidFill>
                </a:ln>
                <a:solidFill>
                  <a:schemeClr val="tx2"/>
                </a:solidFill>
              </a:rPr>
              <a:t>-3</a:t>
            </a:r>
            <a:r>
              <a:rPr lang="en-US" altLang="ja-JP" sz="3750" dirty="0">
                <a:ln>
                  <a:solidFill>
                    <a:sysClr val="windowText" lastClr="000000"/>
                  </a:solidFill>
                </a:ln>
                <a:solidFill>
                  <a:schemeClr val="tx2"/>
                </a:solidFill>
              </a:rPr>
              <a:t>)</a:t>
            </a:r>
            <a:endParaRPr lang="ja-JP" altLang="en-US" sz="3750" dirty="0">
              <a:ln>
                <a:solidFill>
                  <a:sysClr val="windowText" lastClr="000000"/>
                </a:solidFill>
              </a:ln>
              <a:solidFill>
                <a:schemeClr val="tx2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34341" y="4221088"/>
            <a:ext cx="2522219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750" dirty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</a:rPr>
              <a:t>After</a:t>
            </a:r>
          </a:p>
          <a:p>
            <a:r>
              <a:rPr lang="en-US" altLang="ja-JP" sz="3750" dirty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</a:rPr>
              <a:t>(</a:t>
            </a:r>
            <a:r>
              <a:rPr lang="en-US" altLang="ja-JP" sz="3750" dirty="0" err="1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</a:rPr>
              <a:t>Δp</a:t>
            </a:r>
            <a:r>
              <a:rPr lang="en-US" altLang="ja-JP" sz="3750" dirty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</a:rPr>
              <a:t>/p ~10</a:t>
            </a:r>
            <a:r>
              <a:rPr lang="en-US" altLang="ja-JP" sz="3750" baseline="30000" dirty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</a:rPr>
              <a:t>-4</a:t>
            </a:r>
            <a:r>
              <a:rPr lang="en-US" altLang="ja-JP" sz="3750" dirty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</a:rPr>
              <a:t>)</a:t>
            </a:r>
            <a:endParaRPr lang="ja-JP" altLang="en-US" sz="3750" dirty="0">
              <a:ln>
                <a:solidFill>
                  <a:sysClr val="windowText" lastClr="000000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78513" y="2060848"/>
            <a:ext cx="2267159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250" b="1" dirty="0">
                <a:solidFill>
                  <a:srgbClr val="0070C0"/>
                </a:solidFill>
              </a:rPr>
              <a:t>4 MeV (FWHM)</a:t>
            </a:r>
            <a:endParaRPr lang="ja-JP" altLang="en-US" sz="2250" b="1" dirty="0">
              <a:solidFill>
                <a:srgbClr val="0070C0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867234" y="4453742"/>
            <a:ext cx="2259446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250" b="1" dirty="0" smtClean="0">
                <a:solidFill>
                  <a:srgbClr val="C00000"/>
                </a:solidFill>
              </a:rPr>
              <a:t>1.5 </a:t>
            </a:r>
            <a:r>
              <a:rPr lang="en-US" altLang="ja-JP" sz="2250" b="1" dirty="0">
                <a:solidFill>
                  <a:srgbClr val="C00000"/>
                </a:solidFill>
              </a:rPr>
              <a:t>MeV (FWHM)</a:t>
            </a:r>
            <a:endParaRPr lang="ja-JP" altLang="en-US" sz="2250" b="1" dirty="0">
              <a:solidFill>
                <a:srgbClr val="C00000"/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753251" y="5438690"/>
            <a:ext cx="3355253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250" dirty="0"/>
              <a:t>~ 0.5 MeV (FWHM) for </a:t>
            </a:r>
            <a:r>
              <a:rPr lang="en-US" altLang="ja-JP" sz="2250" baseline="30000" dirty="0"/>
              <a:t>12</a:t>
            </a:r>
            <a:r>
              <a:rPr lang="en-US" altLang="ja-JP" sz="2250" baseline="-25000" dirty="0"/>
              <a:t>Λ</a:t>
            </a:r>
            <a:r>
              <a:rPr lang="en-US" altLang="ja-JP" sz="2250" dirty="0"/>
              <a:t>B</a:t>
            </a:r>
            <a:endParaRPr lang="ja-JP" altLang="en-US" sz="2250" dirty="0"/>
          </a:p>
        </p:txBody>
      </p:sp>
      <p:sp>
        <p:nvSpPr>
          <p:cNvPr id="8" name="上下矢印 7"/>
          <p:cNvSpPr/>
          <p:nvPr/>
        </p:nvSpPr>
        <p:spPr>
          <a:xfrm>
            <a:off x="6837066" y="4935195"/>
            <a:ext cx="119602" cy="427517"/>
          </a:xfrm>
          <a:prstGeom prst="upDownArrow">
            <a:avLst/>
          </a:prstGeom>
          <a:solidFill>
            <a:schemeClr val="accent6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</p:spTree>
    <p:extLst>
      <p:ext uri="{BB962C8B-B14F-4D97-AF65-F5344CB8AC3E}">
        <p14:creationId xmlns:p14="http://schemas.microsoft.com/office/powerpoint/2010/main" val="3727090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8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17744" y="54503"/>
            <a:ext cx="7614696" cy="994172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 smtClean="0"/>
              <a:t>Momentum resolution comparison 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7903235" y="2318021"/>
            <a:ext cx="493812" cy="54006"/>
          </a:xfrm>
        </p:spPr>
        <p:txBody>
          <a:bodyPr>
            <a:normAutofit fontScale="25000" lnSpcReduction="20000"/>
          </a:bodyPr>
          <a:lstStyle/>
          <a:p>
            <a:endParaRPr kumimoji="1" lang="ja-JP" altLang="en-US" dirty="0"/>
          </a:p>
        </p:txBody>
      </p:sp>
      <p:pic>
        <p:nvPicPr>
          <p:cNvPr id="1026" name="Picture 2" descr="ch2MM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9065" y="1196752"/>
            <a:ext cx="1728192" cy="2270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C:\Users\dragon\Documents\ぶつり\HES-HKS\PICTURE4\pict_30Aug2013\ch2_missingmass.bmp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251" y="3437853"/>
            <a:ext cx="3294366" cy="2799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453737" y="1678449"/>
            <a:ext cx="2639983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750" dirty="0">
                <a:ln>
                  <a:solidFill>
                    <a:sysClr val="windowText" lastClr="000000"/>
                  </a:solidFill>
                </a:ln>
                <a:solidFill>
                  <a:schemeClr val="tx2"/>
                </a:solidFill>
              </a:rPr>
              <a:t>Before</a:t>
            </a:r>
          </a:p>
          <a:p>
            <a:r>
              <a:rPr lang="en-US" altLang="ja-JP" sz="3750" dirty="0">
                <a:ln>
                  <a:solidFill>
                    <a:sysClr val="windowText" lastClr="000000"/>
                  </a:solidFill>
                </a:ln>
                <a:solidFill>
                  <a:schemeClr val="tx2"/>
                </a:solidFill>
              </a:rPr>
              <a:t>(</a:t>
            </a:r>
            <a:r>
              <a:rPr lang="en-US" altLang="ja-JP" sz="3750" dirty="0" err="1">
                <a:ln>
                  <a:solidFill>
                    <a:sysClr val="windowText" lastClr="000000"/>
                  </a:solidFill>
                </a:ln>
                <a:solidFill>
                  <a:schemeClr val="tx2"/>
                </a:solidFill>
              </a:rPr>
              <a:t>Δp</a:t>
            </a:r>
            <a:r>
              <a:rPr lang="en-US" altLang="ja-JP" sz="3750" dirty="0">
                <a:ln>
                  <a:solidFill>
                    <a:sysClr val="windowText" lastClr="000000"/>
                  </a:solidFill>
                </a:ln>
                <a:solidFill>
                  <a:schemeClr val="tx2"/>
                </a:solidFill>
              </a:rPr>
              <a:t>/p ~ 10</a:t>
            </a:r>
            <a:r>
              <a:rPr lang="en-US" altLang="ja-JP" sz="3750" baseline="30000" dirty="0">
                <a:ln>
                  <a:solidFill>
                    <a:sysClr val="windowText" lastClr="000000"/>
                  </a:solidFill>
                </a:ln>
                <a:solidFill>
                  <a:schemeClr val="tx2"/>
                </a:solidFill>
              </a:rPr>
              <a:t>-3</a:t>
            </a:r>
            <a:r>
              <a:rPr lang="en-US" altLang="ja-JP" sz="3750" dirty="0">
                <a:ln>
                  <a:solidFill>
                    <a:sysClr val="windowText" lastClr="000000"/>
                  </a:solidFill>
                </a:ln>
                <a:solidFill>
                  <a:schemeClr val="tx2"/>
                </a:solidFill>
              </a:rPr>
              <a:t>)</a:t>
            </a:r>
            <a:endParaRPr lang="ja-JP" altLang="en-US" sz="3750" dirty="0">
              <a:ln>
                <a:solidFill>
                  <a:sysClr val="windowText" lastClr="000000"/>
                </a:solidFill>
              </a:ln>
              <a:solidFill>
                <a:schemeClr val="tx2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34341" y="4221088"/>
            <a:ext cx="2522219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750" dirty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</a:rPr>
              <a:t>After</a:t>
            </a:r>
          </a:p>
          <a:p>
            <a:r>
              <a:rPr lang="en-US" altLang="ja-JP" sz="3750" dirty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</a:rPr>
              <a:t>(</a:t>
            </a:r>
            <a:r>
              <a:rPr lang="en-US" altLang="ja-JP" sz="3750" dirty="0" err="1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</a:rPr>
              <a:t>Δp</a:t>
            </a:r>
            <a:r>
              <a:rPr lang="en-US" altLang="ja-JP" sz="3750" dirty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</a:rPr>
              <a:t>/p ~10</a:t>
            </a:r>
            <a:r>
              <a:rPr lang="en-US" altLang="ja-JP" sz="3750" baseline="30000" dirty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</a:rPr>
              <a:t>-4</a:t>
            </a:r>
            <a:r>
              <a:rPr lang="en-US" altLang="ja-JP" sz="3750" dirty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</a:rPr>
              <a:t>)</a:t>
            </a:r>
            <a:endParaRPr lang="ja-JP" altLang="en-US" sz="3750" dirty="0">
              <a:ln>
                <a:solidFill>
                  <a:sysClr val="windowText" lastClr="000000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78513" y="2060848"/>
            <a:ext cx="2267159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250" b="1" dirty="0">
                <a:solidFill>
                  <a:srgbClr val="0070C0"/>
                </a:solidFill>
              </a:rPr>
              <a:t>4 MeV (FWHM)</a:t>
            </a:r>
            <a:endParaRPr lang="ja-JP" altLang="en-US" sz="2250" b="1" dirty="0">
              <a:solidFill>
                <a:srgbClr val="0070C0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867234" y="4453742"/>
            <a:ext cx="2259446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250" b="1" dirty="0" smtClean="0">
                <a:solidFill>
                  <a:srgbClr val="C00000"/>
                </a:solidFill>
              </a:rPr>
              <a:t>1.5 </a:t>
            </a:r>
            <a:r>
              <a:rPr lang="en-US" altLang="ja-JP" sz="2250" b="1" dirty="0">
                <a:solidFill>
                  <a:srgbClr val="C00000"/>
                </a:solidFill>
              </a:rPr>
              <a:t>MeV (FWHM)</a:t>
            </a:r>
            <a:endParaRPr lang="ja-JP" altLang="en-US" sz="2250" b="1" dirty="0">
              <a:solidFill>
                <a:srgbClr val="C00000"/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753251" y="5438690"/>
            <a:ext cx="3355253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250" dirty="0"/>
              <a:t>~ 0.5 MeV (FWHM) for </a:t>
            </a:r>
            <a:r>
              <a:rPr lang="en-US" altLang="ja-JP" sz="2250" baseline="30000" dirty="0"/>
              <a:t>12</a:t>
            </a:r>
            <a:r>
              <a:rPr lang="en-US" altLang="ja-JP" sz="2250" baseline="-25000" dirty="0"/>
              <a:t>Λ</a:t>
            </a:r>
            <a:r>
              <a:rPr lang="en-US" altLang="ja-JP" sz="2250" dirty="0"/>
              <a:t>B</a:t>
            </a:r>
            <a:endParaRPr lang="ja-JP" altLang="en-US" sz="2250" dirty="0"/>
          </a:p>
        </p:txBody>
      </p:sp>
      <p:sp>
        <p:nvSpPr>
          <p:cNvPr id="8" name="上下矢印 7"/>
          <p:cNvSpPr/>
          <p:nvPr/>
        </p:nvSpPr>
        <p:spPr>
          <a:xfrm>
            <a:off x="6837066" y="4935195"/>
            <a:ext cx="119602" cy="427517"/>
          </a:xfrm>
          <a:prstGeom prst="upDownArrow">
            <a:avLst/>
          </a:prstGeom>
          <a:solidFill>
            <a:schemeClr val="accent6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  <p:sp>
        <p:nvSpPr>
          <p:cNvPr id="12" name="正方形/長方形 11"/>
          <p:cNvSpPr/>
          <p:nvPr/>
        </p:nvSpPr>
        <p:spPr>
          <a:xfrm>
            <a:off x="0" y="260648"/>
            <a:ext cx="9144000" cy="6048672"/>
          </a:xfrm>
          <a:prstGeom prst="rect">
            <a:avLst/>
          </a:prstGeom>
          <a:solidFill>
            <a:schemeClr val="bg1"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 dirty="0">
              <a:solidFill>
                <a:schemeClr val="tx1"/>
              </a:solidFill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1788290" y="3226341"/>
            <a:ext cx="572078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250" b="1" i="1" dirty="0">
                <a:ln>
                  <a:solidFill>
                    <a:schemeClr val="tx1"/>
                  </a:solidFill>
                </a:ln>
                <a:solidFill>
                  <a:schemeClr val="accent5">
                    <a:lumMod val="75000"/>
                  </a:schemeClr>
                </a:solidFill>
              </a:rPr>
              <a:t>How good is the binding energy determined ?</a:t>
            </a:r>
          </a:p>
          <a:p>
            <a:pPr algn="ctr"/>
            <a:r>
              <a:rPr lang="en-US" altLang="ja-JP" sz="2250" b="1" i="1" dirty="0">
                <a:ln>
                  <a:solidFill>
                    <a:schemeClr val="tx1"/>
                  </a:solidFill>
                </a:ln>
                <a:solidFill>
                  <a:schemeClr val="accent5">
                    <a:lumMod val="75000"/>
                  </a:schemeClr>
                </a:solidFill>
              </a:rPr>
              <a:t>(Systematic error) </a:t>
            </a:r>
            <a:endParaRPr lang="ja-JP" altLang="en-US" sz="2250" b="1" i="1" dirty="0">
              <a:ln>
                <a:solidFill>
                  <a:schemeClr val="tx1"/>
                </a:solidFill>
              </a:ln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8533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11560" y="200209"/>
            <a:ext cx="8104449" cy="994172"/>
          </a:xfrm>
        </p:spPr>
        <p:txBody>
          <a:bodyPr>
            <a:normAutofit fontScale="90000"/>
          </a:bodyPr>
          <a:lstStyle/>
          <a:p>
            <a:r>
              <a:rPr lang="en-US" altLang="ja-JP" dirty="0" smtClean="0"/>
              <a:t>Systematic errors for binding energy</a:t>
            </a:r>
            <a:endParaRPr kumimoji="1" lang="ja-JP" altLang="en-US" dirty="0"/>
          </a:p>
        </p:txBody>
      </p:sp>
      <p:pic>
        <p:nvPicPr>
          <p:cNvPr id="6" name="コンテンツ プレースホルダー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304" y="2052848"/>
            <a:ext cx="6095965" cy="3683131"/>
          </a:xfrm>
        </p:spPr>
      </p:pic>
      <p:sp>
        <p:nvSpPr>
          <p:cNvPr id="7" name="正方形/長方形 6"/>
          <p:cNvSpPr/>
          <p:nvPr/>
        </p:nvSpPr>
        <p:spPr>
          <a:xfrm>
            <a:off x="3672067" y="1951058"/>
            <a:ext cx="3680750" cy="13629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680749" y="2529731"/>
            <a:ext cx="2402004" cy="4385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250" dirty="0"/>
              <a:t>( TOSCA + Geant4 )</a:t>
            </a:r>
            <a:endParaRPr lang="ja-JP" altLang="en-US" sz="2250" dirty="0"/>
          </a:p>
        </p:txBody>
      </p:sp>
    </p:spTree>
    <p:extLst>
      <p:ext uri="{BB962C8B-B14F-4D97-AF65-F5344CB8AC3E}">
        <p14:creationId xmlns:p14="http://schemas.microsoft.com/office/powerpoint/2010/main" val="2218225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コンテンツ プレースホルダー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304" y="2052848"/>
            <a:ext cx="6095965" cy="3683131"/>
          </a:xfrm>
        </p:spPr>
      </p:pic>
      <p:sp>
        <p:nvSpPr>
          <p:cNvPr id="9" name="正方形/長方形 8"/>
          <p:cNvSpPr/>
          <p:nvPr/>
        </p:nvSpPr>
        <p:spPr>
          <a:xfrm>
            <a:off x="43406" y="1894926"/>
            <a:ext cx="3611301" cy="1362919"/>
          </a:xfrm>
          <a:prstGeom prst="rect">
            <a:avLst/>
          </a:prstGeom>
          <a:solidFill>
            <a:schemeClr val="bg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6371863" y="3366064"/>
            <a:ext cx="2630348" cy="2158283"/>
          </a:xfrm>
          <a:prstGeom prst="rect">
            <a:avLst/>
          </a:prstGeom>
          <a:noFill/>
          <a:ln w="28575" cmpd="thinThick">
            <a:solidFill>
              <a:schemeClr val="accent6">
                <a:lumMod val="75000"/>
              </a:schemeClr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en-US" altLang="ja-JP" sz="1875" i="1" u="sng" dirty="0" smtClean="0"/>
              <a:t>Realistic dummy data</a:t>
            </a:r>
            <a:endParaRPr lang="en-US" altLang="ja-JP" sz="1875" i="1" u="sng" dirty="0"/>
          </a:p>
          <a:p>
            <a:pPr marL="214313" indent="-214313">
              <a:buFont typeface="Wingdings" panose="05000000000000000000" pitchFamily="2" charset="2"/>
              <a:buChar char="p"/>
            </a:pPr>
            <a:r>
              <a:rPr lang="en-US" altLang="ja-JP" sz="1650" dirty="0"/>
              <a:t>S/N</a:t>
            </a:r>
          </a:p>
          <a:p>
            <a:pPr marL="214313" indent="-214313">
              <a:buFont typeface="Wingdings" panose="05000000000000000000" pitchFamily="2" charset="2"/>
              <a:buChar char="p"/>
            </a:pPr>
            <a:r>
              <a:rPr lang="en-US" altLang="ja-JP" sz="1650" dirty="0"/>
              <a:t>Yields</a:t>
            </a:r>
          </a:p>
          <a:p>
            <a:pPr marL="214313" indent="-214313">
              <a:buFont typeface="Wingdings" panose="05000000000000000000" pitchFamily="2" charset="2"/>
              <a:buChar char="p"/>
            </a:pPr>
            <a:r>
              <a:rPr lang="en-US" altLang="ja-JP" sz="1650" dirty="0"/>
              <a:t>Energy straggling in target</a:t>
            </a:r>
          </a:p>
          <a:p>
            <a:pPr marL="214313" indent="-214313">
              <a:buFont typeface="Wingdings" panose="05000000000000000000" pitchFamily="2" charset="2"/>
              <a:buChar char="p"/>
            </a:pPr>
            <a:r>
              <a:rPr lang="en-US" altLang="ja-JP" sz="1650" dirty="0"/>
              <a:t>Beam </a:t>
            </a:r>
            <a:r>
              <a:rPr lang="en-US" altLang="ja-JP" sz="1650" dirty="0" smtClean="0"/>
              <a:t>raster</a:t>
            </a:r>
          </a:p>
          <a:p>
            <a:pPr marL="214313" indent="-214313">
              <a:buFont typeface="Wingdings" panose="05000000000000000000" pitchFamily="2" charset="2"/>
              <a:buChar char="p"/>
            </a:pPr>
            <a:r>
              <a:rPr lang="en-US" altLang="ja-JP" sz="1650" dirty="0" smtClean="0"/>
              <a:t>Beam energy spread</a:t>
            </a:r>
            <a:endParaRPr lang="en-US" altLang="ja-JP" sz="1650" dirty="0"/>
          </a:p>
          <a:p>
            <a:pPr marL="214313" indent="-214313">
              <a:buFont typeface="Wingdings" panose="05000000000000000000" pitchFamily="2" charset="2"/>
              <a:buChar char="p"/>
            </a:pPr>
            <a:r>
              <a:rPr lang="en-US" altLang="ja-JP" sz="1650" dirty="0"/>
              <a:t>Spectrometer acceptance</a:t>
            </a:r>
          </a:p>
          <a:p>
            <a:pPr marL="214313" indent="-214313">
              <a:buFont typeface="Wingdings" panose="05000000000000000000" pitchFamily="2" charset="2"/>
              <a:buChar char="p"/>
            </a:pPr>
            <a:r>
              <a:rPr lang="en-US" altLang="ja-JP" sz="1650" dirty="0"/>
              <a:t>Detector resolution</a:t>
            </a: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7276348" y="3004301"/>
            <a:ext cx="190366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200" b="1" i="1" dirty="0" smtClean="0">
                <a:ln>
                  <a:solidFill>
                    <a:schemeClr val="tx1"/>
                  </a:solidFill>
                </a:ln>
                <a:solidFill>
                  <a:schemeClr val="accent4">
                    <a:lumMod val="75000"/>
                  </a:schemeClr>
                </a:solidFill>
              </a:rPr>
              <a:t>Full simulation</a:t>
            </a:r>
            <a:endParaRPr kumimoji="1" lang="ja-JP" altLang="en-US" sz="2200" b="1" i="1" dirty="0">
              <a:ln>
                <a:solidFill>
                  <a:schemeClr val="tx1"/>
                </a:solidFill>
              </a:ln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5" name="タイトル 4"/>
          <p:cNvSpPr>
            <a:spLocks noGrp="1"/>
          </p:cNvSpPr>
          <p:nvPr>
            <p:ph type="title"/>
          </p:nvPr>
        </p:nvSpPr>
        <p:spPr>
          <a:xfrm>
            <a:off x="611560" y="318523"/>
            <a:ext cx="7886700" cy="759618"/>
          </a:xfrm>
        </p:spPr>
        <p:txBody>
          <a:bodyPr>
            <a:normAutofit fontScale="90000"/>
          </a:bodyPr>
          <a:lstStyle/>
          <a:p>
            <a:r>
              <a:rPr lang="en-US" altLang="ja-JP" dirty="0"/>
              <a:t>Systematic errors for binding energy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15009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91401" y="294358"/>
            <a:ext cx="8243207" cy="642167"/>
          </a:xfrm>
        </p:spPr>
        <p:txBody>
          <a:bodyPr>
            <a:normAutofit/>
          </a:bodyPr>
          <a:lstStyle/>
          <a:p>
            <a:r>
              <a:rPr kumimoji="1" lang="en-US" altLang="ja-JP" sz="3500" dirty="0" smtClean="0"/>
              <a:t>(</a:t>
            </a:r>
            <a:r>
              <a:rPr kumimoji="1" lang="en-US" altLang="ja-JP" sz="3500" dirty="0" err="1" smtClean="0"/>
              <a:t>e,e’K</a:t>
            </a:r>
            <a:r>
              <a:rPr kumimoji="1" lang="en-US" altLang="ja-JP" sz="3500" baseline="30000" dirty="0" smtClean="0"/>
              <a:t>+</a:t>
            </a:r>
            <a:r>
              <a:rPr kumimoji="1" lang="en-US" altLang="ja-JP" sz="3500" dirty="0" smtClean="0"/>
              <a:t>) experiments at Jefferson Lab (</a:t>
            </a:r>
            <a:r>
              <a:rPr kumimoji="1" lang="en-US" altLang="ja-JP" sz="3500" dirty="0" err="1" smtClean="0"/>
              <a:t>JLab</a:t>
            </a:r>
            <a:r>
              <a:rPr kumimoji="1" lang="en-US" altLang="ja-JP" sz="3500" dirty="0" smtClean="0"/>
              <a:t>)</a:t>
            </a:r>
            <a:endParaRPr kumimoji="1" lang="ja-JP" altLang="en-US" sz="35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>
              <a:xfrm>
                <a:off x="5493846" y="1670558"/>
                <a:ext cx="3727326" cy="2100431"/>
              </a:xfrm>
            </p:spPr>
            <p:txBody>
              <a:bodyPr>
                <a:normAutofit fontScale="77500" lnSpcReduction="20000"/>
              </a:bodyPr>
              <a:lstStyle/>
              <a:p>
                <a:r>
                  <a:rPr kumimoji="1" lang="en-US" altLang="ja-JP" dirty="0" smtClean="0"/>
                  <a:t>Beam energy </a:t>
                </a:r>
                <a14:m>
                  <m:oMath xmlns:m="http://schemas.openxmlformats.org/officeDocument/2006/math">
                    <m:r>
                      <a:rPr kumimoji="1" lang="en-US" altLang="ja-JP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≳</m:t>
                    </m:r>
                  </m:oMath>
                </a14:m>
                <a:r>
                  <a:rPr kumimoji="1" lang="en-US" altLang="ja-JP" dirty="0" smtClean="0"/>
                  <a:t> 1.5 </a:t>
                </a:r>
                <a:r>
                  <a:rPr kumimoji="1" lang="en-US" altLang="ja-JP" dirty="0" err="1" smtClean="0"/>
                  <a:t>GeV</a:t>
                </a:r>
                <a:endParaRPr kumimoji="1" lang="en-US" altLang="ja-JP" dirty="0" smtClean="0"/>
              </a:p>
              <a:p>
                <a:r>
                  <a:rPr lang="en-US" altLang="ja-JP" dirty="0" smtClean="0"/>
                  <a:t>Energy spread ΔE/E &lt; 10</a:t>
                </a:r>
                <a:r>
                  <a:rPr lang="en-US" altLang="ja-JP" baseline="30000" dirty="0" smtClean="0"/>
                  <a:t>-4</a:t>
                </a:r>
              </a:p>
              <a:p>
                <a:r>
                  <a:rPr lang="en-US" altLang="ja-JP" dirty="0" smtClean="0"/>
                  <a:t>Small </a:t>
                </a:r>
                <a:r>
                  <a:rPr lang="en-US" altLang="ja-JP" dirty="0" err="1" smtClean="0"/>
                  <a:t>emittance</a:t>
                </a:r>
                <a:r>
                  <a:rPr lang="en-US" altLang="ja-JP" dirty="0" smtClean="0"/>
                  <a:t> (2μm</a:t>
                </a:r>
                <a:r>
                  <a:rPr lang="ja-JP" altLang="en-US" dirty="0" smtClean="0"/>
                  <a:t>・</a:t>
                </a:r>
                <a:r>
                  <a:rPr lang="en-US" altLang="ja-JP" dirty="0" err="1" smtClean="0"/>
                  <a:t>mrad</a:t>
                </a:r>
                <a:r>
                  <a:rPr lang="en-US" altLang="ja-JP" dirty="0" smtClean="0"/>
                  <a:t>)</a:t>
                </a:r>
              </a:p>
              <a:p>
                <a:r>
                  <a:rPr lang="en-US" altLang="ja-JP" dirty="0" smtClean="0"/>
                  <a:t>High intensity (a few - 50 </a:t>
                </a:r>
                <a:r>
                  <a:rPr lang="en-US" altLang="ja-JP" dirty="0" err="1" smtClean="0"/>
                  <a:t>μA</a:t>
                </a:r>
                <a:r>
                  <a:rPr lang="en-US" altLang="ja-JP" dirty="0" smtClean="0"/>
                  <a:t>)</a:t>
                </a:r>
              </a:p>
              <a:p>
                <a:r>
                  <a:rPr lang="en-US" altLang="ja-JP" dirty="0" smtClean="0"/>
                  <a:t>Duty factor </a:t>
                </a:r>
                <a14:m>
                  <m:oMath xmlns:m="http://schemas.openxmlformats.org/officeDocument/2006/math">
                    <m:r>
                      <a:rPr lang="en-US" altLang="ja-JP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≃</m:t>
                    </m:r>
                  </m:oMath>
                </a14:m>
                <a:r>
                  <a:rPr kumimoji="1" lang="ja-JP" altLang="en-US" dirty="0" smtClean="0"/>
                  <a:t> </a:t>
                </a:r>
                <a:r>
                  <a:rPr kumimoji="1" lang="en-US" altLang="ja-JP" dirty="0" smtClean="0"/>
                  <a:t>100%</a:t>
                </a:r>
              </a:p>
              <a:p>
                <a:endParaRPr kumimoji="1" lang="ja-JP" altLang="en-US" dirty="0"/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493846" y="1670558"/>
                <a:ext cx="3727326" cy="2100431"/>
              </a:xfrm>
              <a:blipFill rotWithShape="0">
                <a:blip r:embed="rId2"/>
                <a:stretch>
                  <a:fillRect l="-1797" t="-6087" r="-196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図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7" y="1325776"/>
            <a:ext cx="5229708" cy="2517221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3671644" y="1970789"/>
            <a:ext cx="15334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(1 km round)</a:t>
            </a:r>
            <a:endParaRPr kumimoji="1" lang="ja-JP" altLang="en-US" sz="2000" dirty="0"/>
          </a:p>
        </p:txBody>
      </p:sp>
      <p:sp>
        <p:nvSpPr>
          <p:cNvPr id="6" name="右矢印 5"/>
          <p:cNvSpPr/>
          <p:nvPr/>
        </p:nvSpPr>
        <p:spPr>
          <a:xfrm>
            <a:off x="2915816" y="4684694"/>
            <a:ext cx="864096" cy="288032"/>
          </a:xfrm>
          <a:prstGeom prst="rightArrow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右矢印 6"/>
          <p:cNvSpPr/>
          <p:nvPr/>
        </p:nvSpPr>
        <p:spPr>
          <a:xfrm>
            <a:off x="2915816" y="5080166"/>
            <a:ext cx="2232248" cy="449540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右矢印 7"/>
          <p:cNvSpPr/>
          <p:nvPr/>
        </p:nvSpPr>
        <p:spPr>
          <a:xfrm>
            <a:off x="2915816" y="5577822"/>
            <a:ext cx="4608512" cy="547031"/>
          </a:xfrm>
          <a:prstGeom prst="right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C00000"/>
              </a:solidFill>
            </a:endParaRPr>
          </a:p>
        </p:txBody>
      </p:sp>
      <p:cxnSp>
        <p:nvCxnSpPr>
          <p:cNvPr id="10" name="直線矢印コネクタ 9"/>
          <p:cNvCxnSpPr/>
          <p:nvPr/>
        </p:nvCxnSpPr>
        <p:spPr>
          <a:xfrm>
            <a:off x="2555776" y="6124854"/>
            <a:ext cx="576064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直線コネクタ 11"/>
          <p:cNvCxnSpPr/>
          <p:nvPr/>
        </p:nvCxnSpPr>
        <p:spPr>
          <a:xfrm flipV="1">
            <a:off x="2555776" y="4756702"/>
            <a:ext cx="0" cy="136815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テキスト ボックス 12"/>
          <p:cNvSpPr txBox="1"/>
          <p:nvPr/>
        </p:nvSpPr>
        <p:spPr>
          <a:xfrm>
            <a:off x="395536" y="4612686"/>
            <a:ext cx="17716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/>
              <a:t>2000 (E89-009)</a:t>
            </a:r>
            <a:endParaRPr kumimoji="1" lang="ja-JP" altLang="en-US" sz="2000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395536" y="5116742"/>
            <a:ext cx="2007281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300" dirty="0" smtClean="0"/>
              <a:t>2005 (E01-011)</a:t>
            </a:r>
            <a:endParaRPr kumimoji="1" lang="ja-JP" altLang="en-US" sz="2300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391401" y="5604545"/>
            <a:ext cx="2164375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500" dirty="0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</a:rPr>
              <a:t>2009 (E05-115)</a:t>
            </a:r>
            <a:endParaRPr kumimoji="1" lang="ja-JP" altLang="en-US" sz="2500" dirty="0">
              <a:ln>
                <a:solidFill>
                  <a:schemeClr val="tx1"/>
                </a:solidFill>
              </a:ln>
              <a:solidFill>
                <a:srgbClr val="FFC000"/>
              </a:solidFill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6804248" y="6124854"/>
            <a:ext cx="175240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200" dirty="0" smtClean="0"/>
              <a:t>Mass number</a:t>
            </a:r>
            <a:endParaRPr kumimoji="1" lang="ja-JP" altLang="en-US" sz="2200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5345774" y="5008595"/>
            <a:ext cx="57579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000" dirty="0" smtClean="0"/>
              <a:t>28</a:t>
            </a:r>
            <a:endParaRPr kumimoji="1" lang="ja-JP" altLang="en-US" sz="3000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7697999" y="5421904"/>
            <a:ext cx="639919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500" dirty="0" smtClean="0"/>
              <a:t>52</a:t>
            </a:r>
            <a:endParaRPr kumimoji="1" lang="ja-JP" altLang="en-US" sz="3500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3923928" y="4574214"/>
            <a:ext cx="508473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500" dirty="0" smtClean="0"/>
              <a:t>12</a:t>
            </a:r>
            <a:endParaRPr kumimoji="1" lang="ja-JP" altLang="en-US" sz="2500" dirty="0"/>
          </a:p>
        </p:txBody>
      </p:sp>
      <p:sp>
        <p:nvSpPr>
          <p:cNvPr id="20" name="正方形/長方形 19"/>
          <p:cNvSpPr/>
          <p:nvPr/>
        </p:nvSpPr>
        <p:spPr>
          <a:xfrm>
            <a:off x="169103" y="4503367"/>
            <a:ext cx="8579361" cy="1981527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5271141" y="1094494"/>
            <a:ext cx="2047355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500" b="1" i="1" u="sng" dirty="0" smtClean="0"/>
              <a:t>Requirements</a:t>
            </a:r>
            <a:endParaRPr kumimoji="1" lang="ja-JP" altLang="en-US" sz="2500" b="1" i="1" u="sng" dirty="0"/>
          </a:p>
        </p:txBody>
      </p:sp>
      <p:sp>
        <p:nvSpPr>
          <p:cNvPr id="22" name="左中かっこ 21"/>
          <p:cNvSpPr/>
          <p:nvPr/>
        </p:nvSpPr>
        <p:spPr>
          <a:xfrm>
            <a:off x="5392223" y="1670558"/>
            <a:ext cx="89098" cy="1872208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644008" y="4638826"/>
            <a:ext cx="18425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i="1" dirty="0" smtClean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</a:rPr>
              <a:t>Proof of principle</a:t>
            </a:r>
            <a:endParaRPr kumimoji="1" lang="ja-JP" altLang="en-US" b="1" i="1" dirty="0">
              <a:ln>
                <a:solidFill>
                  <a:schemeClr val="tx1"/>
                </a:solidFill>
              </a:ln>
              <a:solidFill>
                <a:srgbClr val="00B0F0"/>
              </a:solidFill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5908804" y="3686431"/>
            <a:ext cx="925253" cy="430887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2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MAMI</a:t>
            </a:r>
            <a:endParaRPr kumimoji="1" lang="ja-JP" altLang="en-US" sz="22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7007457" y="3687943"/>
            <a:ext cx="928909" cy="430887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2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CEBAF</a:t>
            </a:r>
            <a:endParaRPr kumimoji="1" lang="ja-JP" altLang="en-US" sz="22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24" name="角丸四角形 23"/>
          <p:cNvSpPr/>
          <p:nvPr/>
        </p:nvSpPr>
        <p:spPr>
          <a:xfrm>
            <a:off x="169103" y="5479272"/>
            <a:ext cx="8798103" cy="965425"/>
          </a:xfrm>
          <a:prstGeom prst="roundRect">
            <a:avLst/>
          </a:prstGeom>
          <a:noFill/>
          <a:ln w="41275">
            <a:solidFill>
              <a:srgbClr val="FF00F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87301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3" grpId="0" animBg="1"/>
      <p:bldP spid="24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コンテンツ プレースホルダー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304" y="2052848"/>
            <a:ext cx="6095965" cy="3683131"/>
          </a:xfrm>
        </p:spPr>
      </p:pic>
      <p:sp>
        <p:nvSpPr>
          <p:cNvPr id="9" name="正方形/長方形 8"/>
          <p:cNvSpPr/>
          <p:nvPr/>
        </p:nvSpPr>
        <p:spPr>
          <a:xfrm>
            <a:off x="43406" y="1894926"/>
            <a:ext cx="3611301" cy="1362919"/>
          </a:xfrm>
          <a:prstGeom prst="rect">
            <a:avLst/>
          </a:prstGeom>
          <a:solidFill>
            <a:schemeClr val="bg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 dirty="0"/>
          </a:p>
        </p:txBody>
      </p:sp>
      <p:sp>
        <p:nvSpPr>
          <p:cNvPr id="4" name="上下矢印 3"/>
          <p:cNvSpPr/>
          <p:nvPr/>
        </p:nvSpPr>
        <p:spPr>
          <a:xfrm>
            <a:off x="4592253" y="2445875"/>
            <a:ext cx="538226" cy="2908139"/>
          </a:xfrm>
          <a:prstGeom prst="upDownArrow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altLang="ja-JP" sz="2250" dirty="0">
                <a:ln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>Compare</a:t>
            </a:r>
            <a:endParaRPr lang="ja-JP" altLang="en-US" sz="2250" dirty="0">
              <a:ln>
                <a:solidFill>
                  <a:schemeClr val="tx1"/>
                </a:solidFill>
              </a:ln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371863" y="3366064"/>
            <a:ext cx="2630348" cy="2158283"/>
          </a:xfrm>
          <a:prstGeom prst="rect">
            <a:avLst/>
          </a:prstGeom>
          <a:noFill/>
          <a:ln w="28575" cmpd="thinThick">
            <a:solidFill>
              <a:schemeClr val="accent6">
                <a:lumMod val="75000"/>
              </a:schemeClr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en-US" altLang="ja-JP" sz="1875" i="1" u="sng" dirty="0" smtClean="0"/>
              <a:t>Realistic dummy data</a:t>
            </a:r>
            <a:endParaRPr lang="en-US" altLang="ja-JP" sz="1875" i="1" u="sng" dirty="0"/>
          </a:p>
          <a:p>
            <a:pPr marL="214313" indent="-214313">
              <a:buFont typeface="Wingdings" panose="05000000000000000000" pitchFamily="2" charset="2"/>
              <a:buChar char="p"/>
            </a:pPr>
            <a:r>
              <a:rPr lang="en-US" altLang="ja-JP" sz="1650" dirty="0"/>
              <a:t>S/N</a:t>
            </a:r>
          </a:p>
          <a:p>
            <a:pPr marL="214313" indent="-214313">
              <a:buFont typeface="Wingdings" panose="05000000000000000000" pitchFamily="2" charset="2"/>
              <a:buChar char="p"/>
            </a:pPr>
            <a:r>
              <a:rPr lang="en-US" altLang="ja-JP" sz="1650" dirty="0"/>
              <a:t>Yields</a:t>
            </a:r>
          </a:p>
          <a:p>
            <a:pPr marL="214313" indent="-214313">
              <a:buFont typeface="Wingdings" panose="05000000000000000000" pitchFamily="2" charset="2"/>
              <a:buChar char="p"/>
            </a:pPr>
            <a:r>
              <a:rPr lang="en-US" altLang="ja-JP" sz="1650" dirty="0"/>
              <a:t>Energy straggling in target</a:t>
            </a:r>
          </a:p>
          <a:p>
            <a:pPr marL="214313" indent="-214313">
              <a:buFont typeface="Wingdings" panose="05000000000000000000" pitchFamily="2" charset="2"/>
              <a:buChar char="p"/>
            </a:pPr>
            <a:r>
              <a:rPr lang="en-US" altLang="ja-JP" sz="1650" dirty="0"/>
              <a:t>Beam </a:t>
            </a:r>
            <a:r>
              <a:rPr lang="en-US" altLang="ja-JP" sz="1650" dirty="0" smtClean="0"/>
              <a:t>raster</a:t>
            </a:r>
          </a:p>
          <a:p>
            <a:pPr marL="214313" indent="-214313">
              <a:buFont typeface="Wingdings" panose="05000000000000000000" pitchFamily="2" charset="2"/>
              <a:buChar char="p"/>
            </a:pPr>
            <a:r>
              <a:rPr lang="en-US" altLang="ja-JP" sz="1650" dirty="0" smtClean="0"/>
              <a:t>Beam energy spread</a:t>
            </a:r>
            <a:endParaRPr lang="en-US" altLang="ja-JP" sz="1650" dirty="0"/>
          </a:p>
          <a:p>
            <a:pPr marL="214313" indent="-214313">
              <a:buFont typeface="Wingdings" panose="05000000000000000000" pitchFamily="2" charset="2"/>
              <a:buChar char="p"/>
            </a:pPr>
            <a:r>
              <a:rPr lang="en-US" altLang="ja-JP" sz="1650" dirty="0"/>
              <a:t>Spectrometer acceptance</a:t>
            </a:r>
          </a:p>
          <a:p>
            <a:pPr marL="214313" indent="-214313">
              <a:buFont typeface="Wingdings" panose="05000000000000000000" pitchFamily="2" charset="2"/>
              <a:buChar char="p"/>
            </a:pPr>
            <a:r>
              <a:rPr lang="en-US" altLang="ja-JP" sz="1650" dirty="0"/>
              <a:t>Detector resolution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7276348" y="3004301"/>
            <a:ext cx="190366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200" b="1" i="1" dirty="0" smtClean="0">
                <a:ln>
                  <a:solidFill>
                    <a:schemeClr val="tx1"/>
                  </a:solidFill>
                </a:ln>
                <a:solidFill>
                  <a:schemeClr val="accent4">
                    <a:lumMod val="75000"/>
                  </a:schemeClr>
                </a:solidFill>
              </a:rPr>
              <a:t>Full simulation</a:t>
            </a:r>
            <a:endParaRPr kumimoji="1" lang="ja-JP" altLang="en-US" sz="2200" b="1" i="1" dirty="0">
              <a:ln>
                <a:solidFill>
                  <a:schemeClr val="tx1"/>
                </a:solidFill>
              </a:ln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>
          <a:xfrm>
            <a:off x="605500" y="249073"/>
            <a:ext cx="7886700" cy="903634"/>
          </a:xfrm>
        </p:spPr>
        <p:txBody>
          <a:bodyPr>
            <a:normAutofit fontScale="90000"/>
          </a:bodyPr>
          <a:lstStyle/>
          <a:p>
            <a:r>
              <a:rPr lang="en-US" altLang="ja-JP" dirty="0"/>
              <a:t>Systematic errors for binding energy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54455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コンテンツ プレースホルダー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304" y="2052848"/>
            <a:ext cx="6095965" cy="3683131"/>
          </a:xfrm>
        </p:spPr>
      </p:pic>
      <p:sp>
        <p:nvSpPr>
          <p:cNvPr id="9" name="正方形/長方形 8"/>
          <p:cNvSpPr/>
          <p:nvPr/>
        </p:nvSpPr>
        <p:spPr>
          <a:xfrm>
            <a:off x="43406" y="1894926"/>
            <a:ext cx="3611301" cy="1362919"/>
          </a:xfrm>
          <a:prstGeom prst="rect">
            <a:avLst/>
          </a:prstGeom>
          <a:solidFill>
            <a:schemeClr val="bg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 dirty="0"/>
          </a:p>
        </p:txBody>
      </p:sp>
      <p:sp>
        <p:nvSpPr>
          <p:cNvPr id="4" name="上下矢印 3"/>
          <p:cNvSpPr/>
          <p:nvPr/>
        </p:nvSpPr>
        <p:spPr>
          <a:xfrm>
            <a:off x="4592253" y="2445875"/>
            <a:ext cx="538226" cy="2908139"/>
          </a:xfrm>
          <a:prstGeom prst="upDownArrow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altLang="ja-JP" sz="2250" dirty="0">
                <a:ln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>Compare</a:t>
            </a:r>
            <a:endParaRPr lang="ja-JP" altLang="en-US" sz="2250" dirty="0">
              <a:ln>
                <a:solidFill>
                  <a:schemeClr val="tx1"/>
                </a:solidFill>
              </a:ln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074373" y="3291568"/>
            <a:ext cx="4257961" cy="132343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altLang="ja-JP" sz="4000" dirty="0" err="1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</a:rPr>
              <a:t>ΔB</a:t>
            </a:r>
            <a:r>
              <a:rPr lang="en-US" altLang="ja-JP" sz="4000" baseline="-25000" dirty="0" err="1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</a:rPr>
              <a:t>mat</a:t>
            </a:r>
            <a:r>
              <a:rPr lang="en-US" altLang="ja-JP" sz="4000" dirty="0"/>
              <a:t> </a:t>
            </a:r>
            <a:r>
              <a:rPr lang="en-US" altLang="ja-JP" sz="4000" dirty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</a:rPr>
              <a:t>=</a:t>
            </a:r>
            <a:r>
              <a:rPr lang="en-US" altLang="ja-JP" sz="4000" dirty="0"/>
              <a:t> </a:t>
            </a:r>
            <a:r>
              <a:rPr lang="en-US" altLang="ja-JP" sz="4000" b="1" dirty="0" smtClean="0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</a:rPr>
              <a:t>0.110 </a:t>
            </a:r>
            <a:r>
              <a:rPr lang="en-US" altLang="ja-JP" sz="4000" b="1" dirty="0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</a:rPr>
              <a:t>M</a:t>
            </a:r>
            <a:r>
              <a:rPr lang="en-US" altLang="ja-JP" sz="4000" b="1" dirty="0" smtClean="0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</a:rPr>
              <a:t>eV</a:t>
            </a:r>
            <a:endParaRPr lang="en-US" altLang="ja-JP" sz="4000" b="1" dirty="0">
              <a:ln>
                <a:solidFill>
                  <a:sysClr val="windowText" lastClr="000000"/>
                </a:solidFill>
              </a:ln>
              <a:solidFill>
                <a:srgbClr val="00B0F0"/>
              </a:solidFill>
            </a:endParaRPr>
          </a:p>
          <a:p>
            <a:r>
              <a:rPr lang="en-US" altLang="ja-JP" sz="4000" dirty="0" err="1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</a:rPr>
              <a:t>ΔE</a:t>
            </a:r>
            <a:r>
              <a:rPr lang="en-US" altLang="ja-JP" sz="4000" baseline="-25000" dirty="0" err="1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</a:rPr>
              <a:t>mat</a:t>
            </a:r>
            <a:r>
              <a:rPr lang="en-US" altLang="ja-JP" sz="4000" dirty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</a:rPr>
              <a:t> </a:t>
            </a:r>
            <a:r>
              <a:rPr lang="en-US" altLang="ja-JP" sz="4000" dirty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</a:rPr>
              <a:t>=</a:t>
            </a:r>
            <a:r>
              <a:rPr lang="en-US" altLang="ja-JP" sz="4000" dirty="0"/>
              <a:t> </a:t>
            </a:r>
            <a:r>
              <a:rPr lang="en-US" altLang="ja-JP" sz="4000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</a:rPr>
              <a:t>0.050 </a:t>
            </a:r>
            <a:r>
              <a:rPr lang="en-US" altLang="ja-JP" sz="4000" dirty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</a:rPr>
              <a:t>M</a:t>
            </a:r>
            <a:r>
              <a:rPr lang="en-US" altLang="ja-JP" sz="4000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</a:rPr>
              <a:t>eV  </a:t>
            </a:r>
            <a:endParaRPr lang="ja-JP" altLang="en-US" sz="4000" dirty="0">
              <a:ln>
                <a:solidFill>
                  <a:sysClr val="windowText" lastClr="000000"/>
                </a:solidFill>
              </a:ln>
              <a:solidFill>
                <a:srgbClr val="00B05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371863" y="3366064"/>
            <a:ext cx="2630348" cy="2158283"/>
          </a:xfrm>
          <a:prstGeom prst="rect">
            <a:avLst/>
          </a:prstGeom>
          <a:noFill/>
          <a:ln w="28575" cmpd="thinThick">
            <a:solidFill>
              <a:schemeClr val="accent6">
                <a:lumMod val="75000"/>
              </a:schemeClr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en-US" altLang="ja-JP" sz="1875" i="1" u="sng" dirty="0" smtClean="0"/>
              <a:t>Realistic dummy data</a:t>
            </a:r>
            <a:endParaRPr lang="en-US" altLang="ja-JP" sz="1875" i="1" u="sng" dirty="0"/>
          </a:p>
          <a:p>
            <a:pPr marL="214313" indent="-214313">
              <a:buFont typeface="Wingdings" panose="05000000000000000000" pitchFamily="2" charset="2"/>
              <a:buChar char="p"/>
            </a:pPr>
            <a:r>
              <a:rPr lang="en-US" altLang="ja-JP" sz="1650" dirty="0"/>
              <a:t>S/N</a:t>
            </a:r>
          </a:p>
          <a:p>
            <a:pPr marL="214313" indent="-214313">
              <a:buFont typeface="Wingdings" panose="05000000000000000000" pitchFamily="2" charset="2"/>
              <a:buChar char="p"/>
            </a:pPr>
            <a:r>
              <a:rPr lang="en-US" altLang="ja-JP" sz="1650" dirty="0"/>
              <a:t>Yields</a:t>
            </a:r>
          </a:p>
          <a:p>
            <a:pPr marL="214313" indent="-214313">
              <a:buFont typeface="Wingdings" panose="05000000000000000000" pitchFamily="2" charset="2"/>
              <a:buChar char="p"/>
            </a:pPr>
            <a:r>
              <a:rPr lang="en-US" altLang="ja-JP" sz="1650" dirty="0"/>
              <a:t>Energy straggling in target</a:t>
            </a:r>
          </a:p>
          <a:p>
            <a:pPr marL="214313" indent="-214313">
              <a:buFont typeface="Wingdings" panose="05000000000000000000" pitchFamily="2" charset="2"/>
              <a:buChar char="p"/>
            </a:pPr>
            <a:r>
              <a:rPr lang="en-US" altLang="ja-JP" sz="1650" dirty="0"/>
              <a:t>Beam </a:t>
            </a:r>
            <a:r>
              <a:rPr lang="en-US" altLang="ja-JP" sz="1650" dirty="0" smtClean="0"/>
              <a:t>raster</a:t>
            </a:r>
          </a:p>
          <a:p>
            <a:pPr marL="214313" indent="-214313">
              <a:buFont typeface="Wingdings" panose="05000000000000000000" pitchFamily="2" charset="2"/>
              <a:buChar char="p"/>
            </a:pPr>
            <a:r>
              <a:rPr lang="en-US" altLang="ja-JP" sz="1650" dirty="0" smtClean="0"/>
              <a:t>Beam energy spread</a:t>
            </a:r>
            <a:endParaRPr lang="en-US" altLang="ja-JP" sz="1650" dirty="0"/>
          </a:p>
          <a:p>
            <a:pPr marL="214313" indent="-214313">
              <a:buFont typeface="Wingdings" panose="05000000000000000000" pitchFamily="2" charset="2"/>
              <a:buChar char="p"/>
            </a:pPr>
            <a:r>
              <a:rPr lang="en-US" altLang="ja-JP" sz="1650" dirty="0"/>
              <a:t>Spectrometer acceptance</a:t>
            </a:r>
          </a:p>
          <a:p>
            <a:pPr marL="214313" indent="-214313">
              <a:buFont typeface="Wingdings" panose="05000000000000000000" pitchFamily="2" charset="2"/>
              <a:buChar char="p"/>
            </a:pPr>
            <a:r>
              <a:rPr lang="en-US" altLang="ja-JP" sz="1650" dirty="0"/>
              <a:t>Detector resolution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7276348" y="3004301"/>
            <a:ext cx="190366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200" b="1" i="1" dirty="0" smtClean="0">
                <a:ln>
                  <a:solidFill>
                    <a:schemeClr val="tx1"/>
                  </a:solidFill>
                </a:ln>
                <a:solidFill>
                  <a:schemeClr val="accent4">
                    <a:lumMod val="75000"/>
                  </a:schemeClr>
                </a:solidFill>
              </a:rPr>
              <a:t>Full simulation</a:t>
            </a:r>
            <a:endParaRPr kumimoji="1" lang="ja-JP" altLang="en-US" sz="2200" b="1" i="1" dirty="0">
              <a:ln>
                <a:solidFill>
                  <a:schemeClr val="tx1"/>
                </a:solidFill>
              </a:ln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>
          <a:xfrm>
            <a:off x="605500" y="320116"/>
            <a:ext cx="7886700" cy="769903"/>
          </a:xfrm>
        </p:spPr>
        <p:txBody>
          <a:bodyPr>
            <a:normAutofit fontScale="90000"/>
          </a:bodyPr>
          <a:lstStyle/>
          <a:p>
            <a:r>
              <a:rPr lang="en-US" altLang="ja-JP" dirty="0"/>
              <a:t>Systematic errors for binding energy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9312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Contents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465932" y="1792574"/>
            <a:ext cx="6047572" cy="435133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p"/>
            </a:pPr>
            <a:r>
              <a:rPr kumimoji="1" lang="en-US" altLang="ja-JP" dirty="0" smtClean="0"/>
              <a:t>Introduction of (e,e’K</a:t>
            </a:r>
            <a:r>
              <a:rPr kumimoji="1" lang="en-US" altLang="ja-JP" baseline="30000" dirty="0" smtClean="0"/>
              <a:t>+</a:t>
            </a:r>
            <a:r>
              <a:rPr kumimoji="1" lang="en-US" altLang="ja-JP" dirty="0" smtClean="0"/>
              <a:t>) experiment</a:t>
            </a:r>
          </a:p>
          <a:p>
            <a:pPr marL="0" indent="0">
              <a:buNone/>
            </a:pPr>
            <a:endParaRPr kumimoji="1" lang="en-US" altLang="ja-JP" dirty="0" smtClean="0"/>
          </a:p>
          <a:p>
            <a:pPr>
              <a:buFont typeface="Wingdings" panose="05000000000000000000" pitchFamily="2" charset="2"/>
              <a:buChar char="p"/>
            </a:pPr>
            <a:r>
              <a:rPr lang="en-US" altLang="ja-JP" dirty="0" smtClean="0"/>
              <a:t>Overview of </a:t>
            </a:r>
            <a:r>
              <a:rPr lang="en-US" altLang="ja-JP" dirty="0" err="1" smtClean="0"/>
              <a:t>JLab</a:t>
            </a:r>
            <a:r>
              <a:rPr lang="en-US" altLang="ja-JP" dirty="0" smtClean="0"/>
              <a:t> E05-115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ja-JP" dirty="0" smtClean="0"/>
              <a:t>Experimental setup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ja-JP" dirty="0" smtClean="0"/>
              <a:t>Data summary</a:t>
            </a:r>
          </a:p>
          <a:p>
            <a:pPr marL="457200" lvl="1" indent="0">
              <a:buNone/>
            </a:pPr>
            <a:endParaRPr lang="en-US" altLang="ja-JP" dirty="0" smtClean="0"/>
          </a:p>
          <a:p>
            <a:pPr>
              <a:buFont typeface="Wingdings" panose="05000000000000000000" pitchFamily="2" charset="2"/>
              <a:buChar char="p"/>
            </a:pPr>
            <a:r>
              <a:rPr lang="en-US" altLang="ja-JP" dirty="0" smtClean="0"/>
              <a:t>Results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ja-JP" dirty="0" smtClean="0"/>
              <a:t>About systematic errors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ja-JP" baseline="30000" dirty="0" smtClean="0"/>
              <a:t>7</a:t>
            </a:r>
            <a:r>
              <a:rPr lang="en-US" altLang="ja-JP" baseline="-25000" dirty="0" smtClean="0"/>
              <a:t>Λ</a:t>
            </a:r>
            <a:r>
              <a:rPr lang="en-US" altLang="ja-JP" dirty="0" smtClean="0"/>
              <a:t>He</a:t>
            </a:r>
          </a:p>
          <a:p>
            <a:endParaRPr kumimoji="1" lang="ja-JP" altLang="en-US" dirty="0"/>
          </a:p>
        </p:txBody>
      </p:sp>
      <p:sp>
        <p:nvSpPr>
          <p:cNvPr id="4" name="正方形/長方形 3"/>
          <p:cNvSpPr/>
          <p:nvPr/>
        </p:nvSpPr>
        <p:spPr>
          <a:xfrm>
            <a:off x="1011573" y="4391247"/>
            <a:ext cx="6386162" cy="185455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/>
          <p:cNvSpPr/>
          <p:nvPr/>
        </p:nvSpPr>
        <p:spPr>
          <a:xfrm>
            <a:off x="726510" y="626302"/>
            <a:ext cx="6956289" cy="1814796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33682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53753" y="62994"/>
            <a:ext cx="7428215" cy="700623"/>
          </a:xfrm>
        </p:spPr>
        <p:txBody>
          <a:bodyPr>
            <a:normAutofit fontScale="90000"/>
          </a:bodyPr>
          <a:lstStyle/>
          <a:p>
            <a:r>
              <a:rPr lang="en-US" altLang="ja-JP" dirty="0" smtClean="0"/>
              <a:t>Goals of </a:t>
            </a:r>
            <a:r>
              <a:rPr lang="en-US" altLang="ja-JP" dirty="0" err="1" smtClean="0"/>
              <a:t>JLab</a:t>
            </a:r>
            <a:r>
              <a:rPr lang="en-US" altLang="ja-JP" dirty="0" smtClean="0"/>
              <a:t> E05-115 experiment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93096" y="2852936"/>
            <a:ext cx="4710952" cy="2016224"/>
          </a:xfrm>
        </p:spPr>
        <p:txBody>
          <a:bodyPr>
            <a:normAutofit fontScale="85000" lnSpcReduction="10000"/>
          </a:bodyPr>
          <a:lstStyle/>
          <a:p>
            <a:r>
              <a:rPr lang="en-US" altLang="ja-JP" sz="2400" b="1" baseline="30000" dirty="0" smtClean="0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</a:rPr>
              <a:t>7</a:t>
            </a:r>
            <a:r>
              <a:rPr lang="en-US" altLang="ja-JP" sz="2400" b="1" dirty="0" smtClean="0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</a:rPr>
              <a:t>Li(</a:t>
            </a:r>
            <a:r>
              <a:rPr lang="en-US" altLang="ja-JP" sz="24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</a:rPr>
              <a:t>e,e’K</a:t>
            </a:r>
            <a:r>
              <a:rPr lang="en-US" altLang="ja-JP" sz="2400" b="1" baseline="30000" dirty="0" smtClean="0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</a:rPr>
              <a:t>+</a:t>
            </a:r>
            <a:r>
              <a:rPr lang="en-US" altLang="ja-JP" sz="2400" b="1" dirty="0" smtClean="0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</a:rPr>
              <a:t>)</a:t>
            </a:r>
            <a:r>
              <a:rPr lang="en-US" altLang="ja-JP" sz="2400" b="1" baseline="30000" dirty="0" smtClean="0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</a:rPr>
              <a:t>7</a:t>
            </a:r>
            <a:r>
              <a:rPr lang="en-US" altLang="ja-JP" sz="2400" b="1" baseline="-25000" dirty="0" smtClean="0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</a:rPr>
              <a:t>Λ</a:t>
            </a:r>
            <a:r>
              <a:rPr lang="en-US" altLang="ja-JP" sz="2400" b="1" dirty="0" smtClean="0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</a:rPr>
              <a:t>He </a:t>
            </a:r>
            <a:endParaRPr lang="en-US" altLang="ja-JP" sz="2400" dirty="0">
              <a:ln>
                <a:solidFill>
                  <a:sysClr val="windowText" lastClr="000000"/>
                </a:solidFill>
              </a:ln>
              <a:solidFill>
                <a:srgbClr val="00B0F0"/>
              </a:solidFill>
            </a:endParaRPr>
          </a:p>
          <a:p>
            <a:pPr lvl="1"/>
            <a:r>
              <a:rPr kumimoji="1" lang="en-US" altLang="ja-JP" sz="1900" dirty="0" smtClean="0"/>
              <a:t>CSB </a:t>
            </a:r>
            <a:r>
              <a:rPr lang="en-US" altLang="ja-JP" sz="1900" dirty="0" smtClean="0"/>
              <a:t>effect in ΛN interaction (αΛNN)</a:t>
            </a:r>
            <a:endParaRPr kumimoji="1" lang="en-US" altLang="ja-JP" sz="1900" dirty="0" smtClean="0"/>
          </a:p>
          <a:p>
            <a:pPr lvl="1"/>
            <a:r>
              <a:rPr lang="en-US" altLang="ja-JP" sz="1900" dirty="0" smtClean="0"/>
              <a:t>Λ Glue like role</a:t>
            </a:r>
            <a:endParaRPr lang="en-US" altLang="ja-JP" sz="1900" dirty="0"/>
          </a:p>
          <a:p>
            <a:r>
              <a:rPr lang="en-US" altLang="ja-JP" sz="2400" b="1" dirty="0" smtClean="0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</a:rPr>
              <a:t> </a:t>
            </a:r>
            <a:r>
              <a:rPr lang="en-US" altLang="ja-JP" sz="2400" b="1" baseline="30000" dirty="0" smtClean="0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</a:rPr>
              <a:t>10</a:t>
            </a:r>
            <a:r>
              <a:rPr lang="en-US" altLang="ja-JP" sz="2400" b="1" dirty="0" smtClean="0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</a:rPr>
              <a:t>B(</a:t>
            </a:r>
            <a:r>
              <a:rPr lang="en-US" altLang="ja-JP" sz="24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</a:rPr>
              <a:t>e,e’K</a:t>
            </a:r>
            <a:r>
              <a:rPr lang="en-US" altLang="ja-JP" sz="2400" b="1" baseline="30000" dirty="0" smtClean="0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</a:rPr>
              <a:t>+</a:t>
            </a:r>
            <a:r>
              <a:rPr lang="en-US" altLang="ja-JP" sz="2400" b="1" dirty="0" smtClean="0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</a:rPr>
              <a:t>)</a:t>
            </a:r>
            <a:r>
              <a:rPr lang="en-US" altLang="ja-JP" sz="2400" b="1" baseline="30000" dirty="0" smtClean="0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</a:rPr>
              <a:t>10</a:t>
            </a:r>
            <a:r>
              <a:rPr lang="en-US" altLang="ja-JP" sz="2400" b="1" baseline="-25000" dirty="0" smtClean="0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</a:rPr>
              <a:t>Λ</a:t>
            </a:r>
            <a:r>
              <a:rPr lang="en-US" altLang="ja-JP" sz="2400" b="1" dirty="0" smtClean="0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</a:rPr>
              <a:t>Be</a:t>
            </a:r>
            <a:endParaRPr lang="en-US" altLang="ja-JP" sz="2400" dirty="0"/>
          </a:p>
          <a:p>
            <a:pPr lvl="1"/>
            <a:r>
              <a:rPr lang="en-US" altLang="ja-JP" sz="1900" dirty="0" smtClean="0"/>
              <a:t>CSB effect in ΛN interaction (ααΛN)</a:t>
            </a:r>
            <a:endParaRPr lang="en-US" altLang="ja-JP" sz="1900" dirty="0"/>
          </a:p>
          <a:p>
            <a:pPr lvl="1"/>
            <a:r>
              <a:rPr lang="en-US" altLang="ja-JP" sz="1900" dirty="0"/>
              <a:t>Λ Glue like role</a:t>
            </a:r>
          </a:p>
          <a:p>
            <a:pPr lvl="1"/>
            <a:r>
              <a:rPr lang="en-US" altLang="ja-JP" sz="1900" dirty="0"/>
              <a:t>Level </a:t>
            </a:r>
            <a:r>
              <a:rPr lang="en-US" altLang="ja-JP" sz="1900" dirty="0" smtClean="0"/>
              <a:t>inversion </a:t>
            </a:r>
            <a:r>
              <a:rPr lang="en-US" altLang="ja-JP" sz="1900" dirty="0"/>
              <a:t>due to nuclear deformation</a:t>
            </a:r>
            <a:endParaRPr lang="en-US" altLang="ja-JP" sz="1900" b="1" dirty="0" smtClean="0">
              <a:ln>
                <a:solidFill>
                  <a:sysClr val="windowText" lastClr="000000"/>
                </a:solidFill>
              </a:ln>
              <a:solidFill>
                <a:srgbClr val="00B0F0"/>
              </a:solidFill>
            </a:endParaRPr>
          </a:p>
          <a:p>
            <a:pPr lvl="2"/>
            <a:endParaRPr kumimoji="1" lang="en-US" altLang="ja-JP" dirty="0" smtClean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79512" y="2303874"/>
            <a:ext cx="4025974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500" b="1" i="1" u="sng" dirty="0" smtClean="0"/>
              <a:t>Spectroscopi</a:t>
            </a:r>
            <a:r>
              <a:rPr lang="en-US" altLang="ja-JP" sz="2500" b="1" i="1" u="sng" dirty="0" smtClean="0"/>
              <a:t>c measurements</a:t>
            </a:r>
            <a:endParaRPr kumimoji="1" lang="ja-JP" altLang="en-US" sz="2500" b="1" i="1" u="sng" dirty="0"/>
          </a:p>
        </p:txBody>
      </p:sp>
      <p:sp>
        <p:nvSpPr>
          <p:cNvPr id="7" name="コンテンツ プレースホルダー 2"/>
          <p:cNvSpPr txBox="1">
            <a:spLocks/>
          </p:cNvSpPr>
          <p:nvPr/>
        </p:nvSpPr>
        <p:spPr>
          <a:xfrm>
            <a:off x="323528" y="5013454"/>
            <a:ext cx="6048672" cy="17279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US" altLang="ja-JP" dirty="0" smtClean="0"/>
          </a:p>
          <a:p>
            <a:r>
              <a:rPr lang="en-US" altLang="ja-JP" sz="2200" b="1" baseline="30000" dirty="0" smtClean="0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</a:rPr>
              <a:t>52</a:t>
            </a:r>
            <a:r>
              <a:rPr lang="en-US" altLang="ja-JP" sz="2200" b="1" dirty="0" smtClean="0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</a:rPr>
              <a:t>Cr(</a:t>
            </a:r>
            <a:r>
              <a:rPr lang="en-US" altLang="ja-JP" sz="22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</a:rPr>
              <a:t>e,e’K</a:t>
            </a:r>
            <a:r>
              <a:rPr lang="en-US" altLang="ja-JP" sz="2200" b="1" baseline="30000" dirty="0" smtClean="0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</a:rPr>
              <a:t>+</a:t>
            </a:r>
            <a:r>
              <a:rPr lang="en-US" altLang="ja-JP" sz="2200" b="1" dirty="0" smtClean="0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</a:rPr>
              <a:t>)</a:t>
            </a:r>
            <a:r>
              <a:rPr lang="en-US" altLang="ja-JP" sz="2200" b="1" baseline="30000" dirty="0" smtClean="0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</a:rPr>
              <a:t>52</a:t>
            </a:r>
            <a:r>
              <a:rPr lang="en-US" altLang="ja-JP" sz="2200" b="1" baseline="-25000" dirty="0" smtClean="0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</a:rPr>
              <a:t>Λ</a:t>
            </a:r>
            <a:r>
              <a:rPr lang="en-US" altLang="ja-JP" sz="2200" b="1" dirty="0" smtClean="0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</a:rPr>
              <a:t>V</a:t>
            </a:r>
            <a:r>
              <a:rPr lang="en-US" altLang="ja-JP" sz="2200" dirty="0" smtClean="0"/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ja-JP" sz="1800" dirty="0" smtClean="0"/>
              <a:t>  (the first challenge for medium-heavy mass region)</a:t>
            </a:r>
          </a:p>
          <a:p>
            <a:pPr lvl="1"/>
            <a:r>
              <a:rPr lang="en-US" altLang="ja-JP" dirty="0" smtClean="0"/>
              <a:t>Λ single particle potential</a:t>
            </a:r>
            <a:endParaRPr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79512" y="4818784"/>
            <a:ext cx="7643439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500" b="1" i="1" u="sng" dirty="0" smtClean="0"/>
              <a:t>Pilot measurement to medium-heavy </a:t>
            </a:r>
            <a:r>
              <a:rPr lang="en-US" altLang="ja-JP" sz="2500" b="1" i="1" u="sng" dirty="0" err="1" smtClean="0"/>
              <a:t>hypernuclear</a:t>
            </a:r>
            <a:r>
              <a:rPr lang="en-US" altLang="ja-JP" sz="2500" b="1" i="1" u="sng" dirty="0" smtClean="0"/>
              <a:t> study</a:t>
            </a:r>
            <a:endParaRPr kumimoji="1" lang="ja-JP" altLang="en-US" sz="2500" b="1" i="1" u="sng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33333" y="1103798"/>
            <a:ext cx="7596823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500" b="1" i="1" u="sng" dirty="0" smtClean="0"/>
              <a:t>Consistency confirmation with</a:t>
            </a:r>
            <a:r>
              <a:rPr lang="ja-JP" altLang="en-US" sz="2500" b="1" i="1" u="sng" dirty="0" smtClean="0"/>
              <a:t> </a:t>
            </a:r>
            <a:r>
              <a:rPr lang="en-US" altLang="ja-JP" sz="2500" b="1" i="1" u="sng" dirty="0" smtClean="0"/>
              <a:t>the previous experiments</a:t>
            </a:r>
            <a:endParaRPr kumimoji="1" lang="ja-JP" altLang="en-US" sz="2500" b="1" i="1" u="sng" dirty="0"/>
          </a:p>
        </p:txBody>
      </p:sp>
      <p:sp>
        <p:nvSpPr>
          <p:cNvPr id="11" name="コンテンツ プレースホルダー 2"/>
          <p:cNvSpPr txBox="1">
            <a:spLocks/>
          </p:cNvSpPr>
          <p:nvPr/>
        </p:nvSpPr>
        <p:spPr>
          <a:xfrm>
            <a:off x="323528" y="1652860"/>
            <a:ext cx="2736304" cy="5520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2200" b="1" baseline="30000" dirty="0" smtClean="0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</a:rPr>
              <a:t>12</a:t>
            </a:r>
            <a:r>
              <a:rPr lang="en-US" altLang="ja-JP" sz="2200" b="1" dirty="0" smtClean="0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</a:rPr>
              <a:t>C(e,e’K</a:t>
            </a:r>
            <a:r>
              <a:rPr lang="en-US" altLang="ja-JP" sz="2200" b="1" baseline="30000" dirty="0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</a:rPr>
              <a:t>+</a:t>
            </a:r>
            <a:r>
              <a:rPr lang="en-US" altLang="ja-JP" sz="2200" b="1" dirty="0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</a:rPr>
              <a:t>)</a:t>
            </a:r>
            <a:r>
              <a:rPr lang="en-US" altLang="ja-JP" sz="2200" b="1" baseline="30000" dirty="0" smtClean="0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</a:rPr>
              <a:t>12</a:t>
            </a:r>
            <a:r>
              <a:rPr lang="en-US" altLang="ja-JP" sz="2200" b="1" baseline="-25000" dirty="0" smtClean="0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</a:rPr>
              <a:t>Λ</a:t>
            </a:r>
            <a:r>
              <a:rPr lang="en-US" altLang="ja-JP" sz="2200" b="1" dirty="0" smtClean="0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</a:rPr>
              <a:t>B</a:t>
            </a:r>
            <a:endParaRPr lang="en-US" altLang="ja-JP" sz="2400" dirty="0" smtClean="0"/>
          </a:p>
          <a:p>
            <a:pPr lvl="2"/>
            <a:endParaRPr lang="en-US" altLang="ja-JP" dirty="0" smtClean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4444526" y="1580852"/>
            <a:ext cx="3378425" cy="86177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2500" b="1" i="1" dirty="0" smtClean="0"/>
              <a:t>Will be talked by </a:t>
            </a:r>
            <a:r>
              <a:rPr kumimoji="1" lang="en-US" altLang="ja-JP" sz="2500" b="1" i="1" dirty="0" err="1" smtClean="0"/>
              <a:t>C.Chen</a:t>
            </a:r>
            <a:endParaRPr kumimoji="1" lang="en-US" altLang="ja-JP" sz="2500" b="1" i="1" dirty="0" smtClean="0"/>
          </a:p>
          <a:p>
            <a:r>
              <a:rPr lang="en-US" altLang="ja-JP" sz="2500" b="1" i="1" dirty="0" smtClean="0"/>
              <a:t>PRC90, 034320 (2014)</a:t>
            </a:r>
            <a:endParaRPr kumimoji="1" lang="ja-JP" altLang="en-US" sz="2500" b="1" i="1" dirty="0"/>
          </a:p>
        </p:txBody>
      </p:sp>
      <p:sp>
        <p:nvSpPr>
          <p:cNvPr id="16" name="右矢印 15"/>
          <p:cNvSpPr/>
          <p:nvPr/>
        </p:nvSpPr>
        <p:spPr>
          <a:xfrm>
            <a:off x="2681807" y="1764833"/>
            <a:ext cx="1523679" cy="227480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5374175" y="3487462"/>
            <a:ext cx="2470548" cy="477054"/>
          </a:xfrm>
          <a:prstGeom prst="rect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2500" b="1" i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Preparing papers</a:t>
            </a:r>
            <a:endParaRPr kumimoji="1" lang="ja-JP" altLang="en-US" sz="2500" b="1" i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8" name="右中かっこ 17"/>
          <p:cNvSpPr/>
          <p:nvPr/>
        </p:nvSpPr>
        <p:spPr>
          <a:xfrm>
            <a:off x="4777025" y="2852936"/>
            <a:ext cx="454045" cy="1795264"/>
          </a:xfrm>
          <a:prstGeom prst="righ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5525658" y="5763845"/>
            <a:ext cx="2167581" cy="477054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2500" b="1" i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Under Analysis</a:t>
            </a:r>
            <a:endParaRPr kumimoji="1" lang="ja-JP" altLang="en-US" sz="2500" b="1" i="1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9790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Missing mass spectroscopy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>
              <a:xfrm>
                <a:off x="1257436" y="1700808"/>
                <a:ext cx="6629128" cy="883295"/>
              </a:xfr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kumimoji="1" lang="en-US" altLang="ja-JP" sz="4000" i="1" smtClean="0">
                              <a:latin typeface="Cambria Math" panose="02040503050406030204" pitchFamily="18" charset="0"/>
                            </a:rPr>
                          </m:ctrlPr>
                        </m:sPrePr>
                        <m:sub/>
                        <m:sup>
                          <m:r>
                            <a:rPr lang="en-US" altLang="ja-JP" sz="40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p>
                        <m:e>
                          <m:r>
                            <a:rPr lang="en-US" altLang="ja-JP" sz="4000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  <m:r>
                            <a:rPr lang="en-US" altLang="ja-JP" sz="4000" b="0" i="1" smtClean="0">
                              <a:latin typeface="Cambria Math" panose="02040503050406030204" pitchFamily="18" charset="0"/>
                            </a:rPr>
                            <m:t> (</m:t>
                          </m:r>
                          <m:r>
                            <a:rPr lang="en-US" altLang="ja-JP" sz="4000" b="0" i="1" smtClean="0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altLang="ja-JP" sz="4000" b="0" i="1" smtClean="0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altLang="ja-JP" sz="4000" b="0" i="1" smtClean="0">
                                  <a:ln>
                                    <a:solidFill>
                                      <a:schemeClr val="tx1"/>
                                    </a:solidFill>
                                  </a:ln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4000" b="0" i="1" smtClean="0">
                                  <a:ln>
                                    <a:solidFill>
                                      <a:schemeClr val="tx1"/>
                                    </a:solidFill>
                                  </a:ln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ja-JP" sz="4000" b="0" i="1" smtClean="0">
                                  <a:ln>
                                    <a:solidFill>
                                      <a:schemeClr val="tx1"/>
                                    </a:solidFill>
                                  </a:ln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altLang="ja-JP" sz="4000" b="0" i="1" smtClean="0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lang="en-US" altLang="ja-JP" sz="4000" b="0" i="1" baseline="30000" smtClean="0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ja-JP" sz="4000" b="0" i="1" smtClean="0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  <m:sPre>
                            <m:sPrePr>
                              <m:ctrlPr>
                                <a:rPr lang="en-US" altLang="ja-JP" sz="4000" b="0" i="1" smtClean="0">
                                  <a:latin typeface="Cambria Math" panose="02040503050406030204" pitchFamily="18" charset="0"/>
                                </a:rPr>
                              </m:ctrlPr>
                            </m:sPrePr>
                            <m:sub>
                              <m:r>
                                <m:rPr>
                                  <m:sty m:val="p"/>
                                </m:rPr>
                                <a:rPr lang="en-US" altLang="ja-JP" sz="4000" i="1">
                                  <a:latin typeface="Cambria Math" panose="02040503050406030204" pitchFamily="18" charset="0"/>
                                </a:rPr>
                                <m:t>Λ</m:t>
                              </m:r>
                            </m:sub>
                            <m:sup>
                              <m:r>
                                <a:rPr lang="en-US" altLang="ja-JP" sz="40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p>
                            <m:e>
                              <m:r>
                                <a:rPr lang="en-US" altLang="ja-JP" sz="40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altLang="ja-JP" sz="4000" b="0" i="1" smtClean="0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  <m:r>
                                <a:rPr lang="en-US" altLang="ja-JP" sz="4000" b="0" i="1" smtClean="0">
                                  <a:latin typeface="Cambria Math" panose="02040503050406030204" pitchFamily="18" charset="0"/>
                                </a:rPr>
                                <m:t>−1)</m:t>
                              </m:r>
                            </m:e>
                          </m:sPre>
                        </m:e>
                      </m:sPre>
                    </m:oMath>
                  </m:oMathPara>
                </a14:m>
                <a:endParaRPr lang="en-US" altLang="ja-JP" sz="4000" dirty="0" smtClean="0"/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57436" y="1700808"/>
                <a:ext cx="6629128" cy="883295"/>
              </a:xfr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コンテンツ プレースホルダー 2"/>
              <p:cNvSpPr txBox="1">
                <a:spLocks/>
              </p:cNvSpPr>
              <p:nvPr/>
            </p:nvSpPr>
            <p:spPr>
              <a:xfrm>
                <a:off x="664054" y="3645024"/>
                <a:ext cx="7886700" cy="88329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70000" lnSpcReduction="20000"/>
              </a:bodyPr>
              <a:lstStyle>
                <a:lvl1pPr marL="171450" indent="-171450" algn="l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kumimoji="1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143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572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kumimoji="1"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2001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kumimoji="1"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430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kumimoji="1"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kumimoji="1"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kumimoji="1"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kumimoji="1"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kumimoji="1"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ja-JP" sz="4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ja-JP" sz="40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altLang="ja-JP" sz="4000" b="0" i="1" smtClean="0">
                              <a:latin typeface="Cambria Math" panose="02040503050406030204" pitchFamily="18" charset="0"/>
                            </a:rPr>
                            <m:t>𝐻𝑌𝑃</m:t>
                          </m:r>
                        </m:sub>
                        <m:sup>
                          <m:r>
                            <a:rPr lang="en-US" altLang="ja-JP" sz="4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altLang="ja-JP" sz="40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ja-JP" sz="4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ja-JP" sz="4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4000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altLang="ja-JP" sz="40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  <m:r>
                            <a:rPr lang="en-US" altLang="ja-JP" sz="4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ja-JP" sz="4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4000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altLang="ja-JP" sz="40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altLang="ja-JP" sz="4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ja-JP" sz="4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4000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altLang="ja-JP" sz="4000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sub>
                          </m:sSub>
                          <m:r>
                            <a:rPr lang="en-US" altLang="ja-JP" sz="4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ja-JP" sz="4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4000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altLang="ja-JP" sz="40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  <m:r>
                                <a:rPr lang="en-US" altLang="ja-JP" sz="4000" b="0" i="1" baseline="30000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b>
                          </m:sSub>
                        </m:e>
                      </m:d>
                      <m:r>
                        <a:rPr lang="en-US" altLang="ja-JP" sz="4000" b="0" i="1" baseline="3000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altLang="ja-JP" sz="4000" b="0" i="1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altLang="ja-JP" sz="4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ja-JP" sz="40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4000" b="1" i="1" smtClean="0"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</m:e>
                            <m:sub>
                              <m:r>
                                <a:rPr lang="en-US" altLang="ja-JP" sz="4000" b="1" i="1" smtClean="0">
                                  <a:latin typeface="Cambria Math" panose="02040503050406030204" pitchFamily="18" charset="0"/>
                                </a:rPr>
                                <m:t>𝒆</m:t>
                              </m:r>
                            </m:sub>
                          </m:sSub>
                          <m:r>
                            <a:rPr lang="en-US" altLang="ja-JP" sz="4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ja-JP" sz="40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4000" b="1" i="1" smtClean="0"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</m:e>
                            <m:sub>
                              <m:r>
                                <a:rPr lang="en-US" altLang="ja-JP" sz="4000" b="1" i="1" smtClean="0">
                                  <a:latin typeface="Cambria Math" panose="02040503050406030204" pitchFamily="18" charset="0"/>
                                </a:rPr>
                                <m:t>𝑲</m:t>
                              </m:r>
                            </m:sub>
                          </m:sSub>
                          <m:r>
                            <a:rPr lang="en-US" altLang="ja-JP" sz="4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ja-JP" sz="40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4000" b="1" i="1" smtClean="0"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</m:e>
                            <m:sub>
                              <m:r>
                                <a:rPr lang="en-US" altLang="ja-JP" sz="4000" b="1" i="1" smtClean="0">
                                  <a:latin typeface="Cambria Math" panose="02040503050406030204" pitchFamily="18" charset="0"/>
                                </a:rPr>
                                <m:t>𝒆</m:t>
                              </m:r>
                              <m:r>
                                <a:rPr lang="en-US" altLang="ja-JP" sz="4000" b="1" i="1" baseline="30000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b>
                          </m:sSub>
                        </m:e>
                      </m:d>
                      <m:r>
                        <a:rPr lang="en-US" altLang="ja-JP" sz="4000" b="0" i="1" baseline="30000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altLang="ja-JP" sz="4000" baseline="30000" dirty="0" smtClean="0"/>
              </a:p>
            </p:txBody>
          </p:sp>
        </mc:Choice>
        <mc:Fallback xmlns="">
          <p:sp>
            <p:nvSpPr>
              <p:cNvPr id="4" name="コンテンツ プレースホルダー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054" y="3645024"/>
                <a:ext cx="7886700" cy="88329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テキスト ボックス 4"/>
          <p:cNvSpPr txBox="1"/>
          <p:nvPr/>
        </p:nvSpPr>
        <p:spPr>
          <a:xfrm>
            <a:off x="2767375" y="4121940"/>
            <a:ext cx="97103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200" i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Known</a:t>
            </a:r>
            <a:endParaRPr kumimoji="1" lang="ja-JP" altLang="en-US" sz="2200" i="1" dirty="0">
              <a:ln>
                <a:solidFill>
                  <a:schemeClr val="tx1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911908" y="3237510"/>
            <a:ext cx="91422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200" i="1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CEBAF</a:t>
            </a:r>
            <a:endParaRPr kumimoji="1" lang="ja-JP" altLang="en-US" sz="2200" i="1" dirty="0">
              <a:ln>
                <a:solidFill>
                  <a:schemeClr val="tx1"/>
                </a:solidFill>
              </a:ln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2203518" y="3691770"/>
            <a:ext cx="504056" cy="431468"/>
          </a:xfrm>
          <a:prstGeom prst="rect">
            <a:avLst/>
          </a:prstGeom>
          <a:solidFill>
            <a:srgbClr val="00B0F0">
              <a:alpha val="23000"/>
            </a:srgbClr>
          </a:solidFill>
          <a:ln>
            <a:solidFill>
              <a:schemeClr val="tx1">
                <a:alpha val="76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/>
          <p:cNvSpPr/>
          <p:nvPr/>
        </p:nvSpPr>
        <p:spPr>
          <a:xfrm>
            <a:off x="5916402" y="3692524"/>
            <a:ext cx="504056" cy="431468"/>
          </a:xfrm>
          <a:prstGeom prst="rect">
            <a:avLst/>
          </a:prstGeom>
          <a:solidFill>
            <a:srgbClr val="00B0F0">
              <a:alpha val="23000"/>
            </a:srgbClr>
          </a:solidFill>
          <a:ln>
            <a:solidFill>
              <a:schemeClr val="tx1">
                <a:alpha val="76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正方形/長方形 16"/>
          <p:cNvSpPr/>
          <p:nvPr/>
        </p:nvSpPr>
        <p:spPr>
          <a:xfrm>
            <a:off x="3011849" y="3669532"/>
            <a:ext cx="504056" cy="431468"/>
          </a:xfrm>
          <a:prstGeom prst="rect">
            <a:avLst/>
          </a:prstGeom>
          <a:solidFill>
            <a:schemeClr val="accent4">
              <a:lumMod val="40000"/>
              <a:lumOff val="60000"/>
              <a:alpha val="23000"/>
            </a:schemeClr>
          </a:solidFill>
          <a:ln>
            <a:solidFill>
              <a:schemeClr val="tx1">
                <a:alpha val="76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5576217" y="3237509"/>
            <a:ext cx="91422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200" i="1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CEBAF</a:t>
            </a:r>
            <a:endParaRPr kumimoji="1" lang="ja-JP" altLang="en-US" sz="2200" i="1" dirty="0">
              <a:ln>
                <a:solidFill>
                  <a:schemeClr val="tx1"/>
                </a:solidFill>
              </a:ln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9" name="円/楕円 18"/>
          <p:cNvSpPr/>
          <p:nvPr/>
        </p:nvSpPr>
        <p:spPr>
          <a:xfrm>
            <a:off x="6702424" y="3671474"/>
            <a:ext cx="529830" cy="529830"/>
          </a:xfrm>
          <a:prstGeom prst="ellipse">
            <a:avLst/>
          </a:prstGeom>
          <a:solidFill>
            <a:srgbClr val="C00000">
              <a:alpha val="30000"/>
            </a:srgbClr>
          </a:solidFill>
          <a:ln>
            <a:solidFill>
              <a:schemeClr val="tx1">
                <a:alpha val="83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円/楕円 19"/>
          <p:cNvSpPr/>
          <p:nvPr/>
        </p:nvSpPr>
        <p:spPr>
          <a:xfrm>
            <a:off x="7561903" y="3671490"/>
            <a:ext cx="529830" cy="529830"/>
          </a:xfrm>
          <a:prstGeom prst="ellipse">
            <a:avLst/>
          </a:prstGeom>
          <a:solidFill>
            <a:srgbClr val="C00000">
              <a:alpha val="30000"/>
            </a:srgbClr>
          </a:solidFill>
          <a:ln>
            <a:solidFill>
              <a:schemeClr val="tx1">
                <a:alpha val="83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37" name="グループ化 36"/>
          <p:cNvGrpSpPr/>
          <p:nvPr/>
        </p:nvGrpSpPr>
        <p:grpSpPr>
          <a:xfrm>
            <a:off x="3995936" y="4221088"/>
            <a:ext cx="2971403" cy="595848"/>
            <a:chOff x="3995936" y="4437112"/>
            <a:chExt cx="2971403" cy="595848"/>
          </a:xfrm>
        </p:grpSpPr>
        <p:cxnSp>
          <p:nvCxnSpPr>
            <p:cNvPr id="26" name="直線コネクタ 25"/>
            <p:cNvCxnSpPr/>
            <p:nvPr/>
          </p:nvCxnSpPr>
          <p:spPr>
            <a:xfrm>
              <a:off x="6967339" y="4437112"/>
              <a:ext cx="0" cy="59584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直線コネクタ 26"/>
            <p:cNvCxnSpPr/>
            <p:nvPr/>
          </p:nvCxnSpPr>
          <p:spPr>
            <a:xfrm>
              <a:off x="3995936" y="5032960"/>
              <a:ext cx="2971403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直線コネクタ 30"/>
            <p:cNvCxnSpPr/>
            <p:nvPr/>
          </p:nvCxnSpPr>
          <p:spPr>
            <a:xfrm>
              <a:off x="3995936" y="4437112"/>
              <a:ext cx="0" cy="595848"/>
            </a:xfrm>
            <a:prstGeom prst="line">
              <a:avLst/>
            </a:prstGeom>
            <a:ln>
              <a:headEnd type="arrow" w="med" len="lg"/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3" name="グループ化 42"/>
          <p:cNvGrpSpPr/>
          <p:nvPr/>
        </p:nvGrpSpPr>
        <p:grpSpPr>
          <a:xfrm>
            <a:off x="4788024" y="4121940"/>
            <a:ext cx="3038794" cy="1035252"/>
            <a:chOff x="4788024" y="4481980"/>
            <a:chExt cx="3038794" cy="1035252"/>
          </a:xfrm>
        </p:grpSpPr>
        <p:cxnSp>
          <p:nvCxnSpPr>
            <p:cNvPr id="34" name="直線コネクタ 33"/>
            <p:cNvCxnSpPr/>
            <p:nvPr/>
          </p:nvCxnSpPr>
          <p:spPr>
            <a:xfrm>
              <a:off x="7826818" y="4564103"/>
              <a:ext cx="0" cy="95312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直線コネクタ 34"/>
            <p:cNvCxnSpPr/>
            <p:nvPr/>
          </p:nvCxnSpPr>
          <p:spPr>
            <a:xfrm>
              <a:off x="4788024" y="5517232"/>
              <a:ext cx="3038794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直線コネクタ 35"/>
            <p:cNvCxnSpPr/>
            <p:nvPr/>
          </p:nvCxnSpPr>
          <p:spPr>
            <a:xfrm>
              <a:off x="4788024" y="4481980"/>
              <a:ext cx="0" cy="1035252"/>
            </a:xfrm>
            <a:prstGeom prst="line">
              <a:avLst/>
            </a:prstGeom>
            <a:ln>
              <a:headEnd type="arrow" w="med" len="lg"/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2" name="テキスト ボックス 41"/>
          <p:cNvSpPr txBox="1"/>
          <p:nvPr/>
        </p:nvSpPr>
        <p:spPr>
          <a:xfrm>
            <a:off x="6786421" y="3079482"/>
            <a:ext cx="1357679" cy="4770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ja-JP" sz="2500" b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Measure</a:t>
            </a:r>
            <a:endParaRPr kumimoji="1" lang="ja-JP" altLang="en-US" sz="2500" b="1" dirty="0">
              <a:ln>
                <a:solidFill>
                  <a:schemeClr val="tx1"/>
                </a:solidFill>
              </a:ln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正方形/長方形 43"/>
              <p:cNvSpPr/>
              <p:nvPr/>
            </p:nvSpPr>
            <p:spPr>
              <a:xfrm>
                <a:off x="2217285" y="5529424"/>
                <a:ext cx="4762971" cy="5132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80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altLang="ja-JP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8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l-GR" altLang="ja-JP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Λ</m:t>
                          </m:r>
                        </m:sub>
                      </m:sSub>
                      <m:r>
                        <a:rPr lang="en-US" altLang="ja-JP" sz="28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ja-JP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8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altLang="ja-JP" sz="2800" b="0" i="1" smtClean="0">
                              <a:latin typeface="Cambria Math" panose="02040503050406030204" pitchFamily="18" charset="0"/>
                            </a:rPr>
                            <m:t>𝐻𝑌𝑃</m:t>
                          </m:r>
                        </m:sub>
                      </m:sSub>
                      <m:r>
                        <a:rPr lang="en-US" altLang="ja-JP" sz="2800" i="1">
                          <a:latin typeface="Cambria Math" panose="02040503050406030204" pitchFamily="18" charset="0"/>
                        </a:rPr>
                        <m:t> −</m:t>
                      </m:r>
                      <m:sSub>
                        <m:sSubPr>
                          <m:ctrlPr>
                            <a:rPr lang="en-US" altLang="ja-JP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8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l-GR" altLang="ja-JP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Λ</m:t>
                          </m:r>
                        </m:sub>
                      </m:sSub>
                      <m:r>
                        <a:rPr lang="en-US" altLang="ja-JP" sz="2800" i="1">
                          <a:latin typeface="Cambria Math" panose="02040503050406030204" pitchFamily="18" charset="0"/>
                        </a:rPr>
                        <m:t> −</m:t>
                      </m:r>
                      <m:sSub>
                        <m:sSubPr>
                          <m:ctrlPr>
                            <a:rPr lang="en-US" altLang="ja-JP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8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altLang="ja-JP" sz="2800" b="0" i="1" smtClean="0">
                              <a:latin typeface="Cambria Math" panose="02040503050406030204" pitchFamily="18" charset="0"/>
                            </a:rPr>
                            <m:t>𝑐𝑜𝑟𝑒</m:t>
                          </m:r>
                        </m:sub>
                      </m:sSub>
                    </m:oMath>
                  </m:oMathPara>
                </a14:m>
                <a:endParaRPr lang="en-US" altLang="ja-JP" sz="2800" i="1" baseline="-25000" dirty="0" smtClean="0"/>
              </a:p>
            </p:txBody>
          </p:sp>
        </mc:Choice>
        <mc:Fallback xmlns="">
          <p:sp>
            <p:nvSpPr>
              <p:cNvPr id="44" name="正方形/長方形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7285" y="5529424"/>
                <a:ext cx="4762971" cy="51328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右矢印 44"/>
          <p:cNvSpPr/>
          <p:nvPr/>
        </p:nvSpPr>
        <p:spPr>
          <a:xfrm>
            <a:off x="1403648" y="5661248"/>
            <a:ext cx="720080" cy="216024"/>
          </a:xfrm>
          <a:prstGeom prst="rightArrow">
            <a:avLst/>
          </a:prstGeom>
          <a:solidFill>
            <a:schemeClr val="accent6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2976916" y="6042706"/>
            <a:ext cx="30498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/>
              <a:t>(</a:t>
            </a:r>
            <a:r>
              <a:rPr kumimoji="1" lang="en-US" altLang="ja-JP" sz="2800" dirty="0" smtClean="0"/>
              <a:t>Λ’s binding energy)</a:t>
            </a:r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610064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5" grpId="0" animBg="1"/>
      <p:bldP spid="16" grpId="0" animBg="1"/>
      <p:bldP spid="17" grpId="0" animBg="1"/>
      <p:bldP spid="18" grpId="0"/>
      <p:bldP spid="19" grpId="0" animBg="1"/>
      <p:bldP spid="20" grpId="0" animBg="1"/>
      <p:bldP spid="42" grpId="0"/>
      <p:bldP spid="44" grpId="0"/>
      <p:bldP spid="45" grpId="0" animBg="1"/>
      <p:bldP spid="46" grpId="0"/>
    </p:bld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4302</TotalTime>
  <Words>2391</Words>
  <Application>Microsoft Office PowerPoint</Application>
  <PresentationFormat>画面に合わせる (4:3)</PresentationFormat>
  <Paragraphs>746</Paragraphs>
  <Slides>61</Slides>
  <Notes>16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61</vt:i4>
      </vt:variant>
    </vt:vector>
  </HeadingPairs>
  <TitlesOfParts>
    <vt:vector size="69" baseType="lpstr">
      <vt:lpstr>ＭＳ Ｐゴシック</vt:lpstr>
      <vt:lpstr>Arial</vt:lpstr>
      <vt:lpstr>Calibri</vt:lpstr>
      <vt:lpstr>Calibri Light</vt:lpstr>
      <vt:lpstr>Cambria Math</vt:lpstr>
      <vt:lpstr>Imprint MT Shadow</vt:lpstr>
      <vt:lpstr>Wingdings</vt:lpstr>
      <vt:lpstr>Office テーマ</vt:lpstr>
      <vt:lpstr>Spectroscopic research of  light to medium-heavy Λ hypernuclei  with high quality electron beam</vt:lpstr>
      <vt:lpstr>Contents</vt:lpstr>
      <vt:lpstr>Contents</vt:lpstr>
      <vt:lpstr>Systematic study of Λ hypernuclei</vt:lpstr>
      <vt:lpstr>Typical reactions for missing mass spectroscopy</vt:lpstr>
      <vt:lpstr>(e,e’K+) experiments at Jefferson Lab (JLab)</vt:lpstr>
      <vt:lpstr>Contents</vt:lpstr>
      <vt:lpstr>Goals of JLab E05-115 experiment</vt:lpstr>
      <vt:lpstr>Missing mass spectroscopy</vt:lpstr>
      <vt:lpstr>Experimental setup</vt:lpstr>
      <vt:lpstr>Experimental setup</vt:lpstr>
      <vt:lpstr>Detectors &amp; Trigger</vt:lpstr>
      <vt:lpstr>Detectors &amp; Trigger</vt:lpstr>
      <vt:lpstr>Data summary (JLab E05-115)</vt:lpstr>
      <vt:lpstr>Contents</vt:lpstr>
      <vt:lpstr>Energy scale calibration = Backward transfer matrix optimization</vt:lpstr>
      <vt:lpstr>Differential cross section  for the (γ*,K+) reaction</vt:lpstr>
      <vt:lpstr>Contents</vt:lpstr>
      <vt:lpstr>7ΛHe hyprenucleus</vt:lpstr>
      <vt:lpstr>Missing mass spectrum of 7ΛHe</vt:lpstr>
      <vt:lpstr>7ΛHe hyprenucleus</vt:lpstr>
      <vt:lpstr>CSB interaction test in  T=1 A=7 iso-triplet comparison</vt:lpstr>
      <vt:lpstr>CSB interaction test in A=7 iso-triplet comparison</vt:lpstr>
      <vt:lpstr>CSB interaction test in A=7 iso-triplet comparison</vt:lpstr>
      <vt:lpstr>The first report of 7ΛHe excited states</vt:lpstr>
      <vt:lpstr>Comparison with theoretical prediction of the differential cross section (7ΛHe)</vt:lpstr>
      <vt:lpstr>Comparison with theoretical prediction of the differential cross section (7ΛHe)</vt:lpstr>
      <vt:lpstr>Summary</vt:lpstr>
      <vt:lpstr>Thank you for your attention</vt:lpstr>
      <vt:lpstr>Backup</vt:lpstr>
      <vt:lpstr>Second 2+ state of 6He</vt:lpstr>
      <vt:lpstr>Contents</vt:lpstr>
      <vt:lpstr>10B(e,e’K+)10ΛBe</vt:lpstr>
      <vt:lpstr>10B(e,e’K+)10ΛBe</vt:lpstr>
      <vt:lpstr>Comparison between  10ΛB and 10ΛBe</vt:lpstr>
      <vt:lpstr>Comparison of the ground states (A=10)</vt:lpstr>
      <vt:lpstr>Comparison of the ground states (A=10)</vt:lpstr>
      <vt:lpstr>Comparison with theoretical predictions</vt:lpstr>
      <vt:lpstr>Comparison with theoretical predictions</vt:lpstr>
      <vt:lpstr>52Cr(e,e’K+)52ΛV</vt:lpstr>
      <vt:lpstr>Comparison between 52ΛV and 51ΛV (1)</vt:lpstr>
      <vt:lpstr>Comparison between 52ΛV and 51ΛV (2)</vt:lpstr>
      <vt:lpstr>Comparison between 52ΛV and 51ΛV (3)</vt:lpstr>
      <vt:lpstr>Comparison between 52ΛV and 51ΛV</vt:lpstr>
      <vt:lpstr>Comparison between 52ΛV and 51ΛV</vt:lpstr>
      <vt:lpstr>Λ single particle energy </vt:lpstr>
      <vt:lpstr>Λ single particle energy </vt:lpstr>
      <vt:lpstr>Kinematics   </vt:lpstr>
      <vt:lpstr>Kinematics </vt:lpstr>
      <vt:lpstr>Kinematics </vt:lpstr>
      <vt:lpstr>Background electrons in HES</vt:lpstr>
      <vt:lpstr>Contents</vt:lpstr>
      <vt:lpstr>Data analysis</vt:lpstr>
      <vt:lpstr>Missing mass reconstruction  </vt:lpstr>
      <vt:lpstr>Absolute energy scale calibration with Λ and Σ0 </vt:lpstr>
      <vt:lpstr>Momentum resolution comparison </vt:lpstr>
      <vt:lpstr>Momentum resolution comparison </vt:lpstr>
      <vt:lpstr>Systematic errors for binding energy</vt:lpstr>
      <vt:lpstr>Systematic errors for binding energy</vt:lpstr>
      <vt:lpstr>Systematic errors for binding energy</vt:lpstr>
      <vt:lpstr>Systematic errors for binding energy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Lambda hypernuclear spectroscopy with electron beams</dc:title>
  <dc:creator>後神利志</dc:creator>
  <cp:lastModifiedBy>後神利志</cp:lastModifiedBy>
  <cp:revision>54</cp:revision>
  <dcterms:created xsi:type="dcterms:W3CDTF">2014-11-17T08:34:46Z</dcterms:created>
  <dcterms:modified xsi:type="dcterms:W3CDTF">2014-12-11T17:57:03Z</dcterms:modified>
</cp:coreProperties>
</file>