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650" r:id="rId1"/>
  </p:sldMasterIdLst>
  <p:notesMasterIdLst>
    <p:notesMasterId r:id="rId23"/>
  </p:notesMasterIdLst>
  <p:handoutMasterIdLst>
    <p:handoutMasterId r:id="rId24"/>
  </p:handoutMasterIdLst>
  <p:sldIdLst>
    <p:sldId id="1947" r:id="rId2"/>
    <p:sldId id="1957" r:id="rId3"/>
    <p:sldId id="1948" r:id="rId4"/>
    <p:sldId id="1954" r:id="rId5"/>
    <p:sldId id="1809" r:id="rId6"/>
    <p:sldId id="1848" r:id="rId7"/>
    <p:sldId id="1813" r:id="rId8"/>
    <p:sldId id="1955" r:id="rId9"/>
    <p:sldId id="1956" r:id="rId10"/>
    <p:sldId id="1940" r:id="rId11"/>
    <p:sldId id="1950" r:id="rId12"/>
    <p:sldId id="1958" r:id="rId13"/>
    <p:sldId id="1818" r:id="rId14"/>
    <p:sldId id="1823" r:id="rId15"/>
    <p:sldId id="1925" r:id="rId16"/>
    <p:sldId id="1922" r:id="rId17"/>
    <p:sldId id="1826" r:id="rId18"/>
    <p:sldId id="1824" r:id="rId19"/>
    <p:sldId id="1916" r:id="rId20"/>
    <p:sldId id="1714" r:id="rId21"/>
    <p:sldId id="1937" r:id="rId22"/>
  </p:sldIdLst>
  <p:sldSz cx="9144000" cy="6858000" type="screen4x3"/>
  <p:notesSz cx="7102475" cy="10233025"/>
  <p:embeddedFontLst>
    <p:embeddedFont>
      <p:font typeface="SymbolProp BT" panose="05000000000000000000" pitchFamily="2" charset="2"/>
      <p:regular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  <p:embeddedFont>
      <p:font typeface="Symbol_bar" panose="05050102010706020507" pitchFamily="18" charset="2"/>
      <p:regular r:id="rId30"/>
    </p:embeddedFont>
    <p:embeddedFont>
      <p:font typeface="VerdanaBar" panose="020B0604030504040204" pitchFamily="34" charset="0"/>
      <p:regular r:id="rId31"/>
    </p:embeddedFont>
    <p:embeddedFont>
      <p:font typeface="Cambria Math" panose="02040503050406030204" pitchFamily="18" charset="0"/>
      <p:regular r:id="rId32"/>
    </p:embeddedFont>
  </p:embeddedFontLst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umimoji="1" sz="16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umimoji="1" sz="16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umimoji="1" sz="16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umimoji="1" sz="16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99"/>
    <a:srgbClr val="008000"/>
    <a:srgbClr val="FFFF99"/>
    <a:srgbClr val="99CCFF"/>
    <a:srgbClr val="6699FF"/>
    <a:srgbClr val="FFFF66"/>
    <a:srgbClr val="3366CC"/>
    <a:srgbClr val="FF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428" autoAdjust="0"/>
    <p:restoredTop sz="98705" autoAdjust="0"/>
  </p:normalViewPr>
  <p:slideViewPr>
    <p:cSldViewPr snapToGrid="0">
      <p:cViewPr>
        <p:scale>
          <a:sx n="166" d="100"/>
          <a:sy n="166" d="100"/>
        </p:scale>
        <p:origin x="1932" y="2154"/>
      </p:cViewPr>
      <p:guideLst>
        <p:guide orient="horz" pos="165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1190" y="-72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"/>
            <a:ext cx="3076363" cy="51268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280" tIns="46140" rIns="92280" bIns="46140" numCol="1" anchor="t" anchorCtr="0" compatLnSpc="1">
            <a:prstTxWarp prst="textNoShape">
              <a:avLst/>
            </a:prstTxWarp>
          </a:bodyPr>
          <a:lstStyle>
            <a:lvl1pPr defTabSz="922286" eaLnBrk="0" hangingPunct="0">
              <a:defRPr kumimoji="0" sz="13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6115" y="4"/>
            <a:ext cx="3076362" cy="51268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280" tIns="46140" rIns="92280" bIns="46140" numCol="1" anchor="t" anchorCtr="0" compatLnSpc="1">
            <a:prstTxWarp prst="textNoShape">
              <a:avLst/>
            </a:prstTxWarp>
          </a:bodyPr>
          <a:lstStyle>
            <a:lvl1pPr algn="r" defTabSz="922286" eaLnBrk="0" hangingPunct="0">
              <a:defRPr kumimoji="0" sz="13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0345"/>
            <a:ext cx="3076363" cy="51268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280" tIns="46140" rIns="92280" bIns="46140" numCol="1" anchor="b" anchorCtr="0" compatLnSpc="1">
            <a:prstTxWarp prst="textNoShape">
              <a:avLst/>
            </a:prstTxWarp>
          </a:bodyPr>
          <a:lstStyle>
            <a:lvl1pPr defTabSz="922286" eaLnBrk="0" hangingPunct="0">
              <a:defRPr kumimoji="0" sz="13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6115" y="9720345"/>
            <a:ext cx="3076362" cy="51268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280" tIns="46140" rIns="92280" bIns="46140" numCol="1" anchor="b" anchorCtr="0" compatLnSpc="1">
            <a:prstTxWarp prst="textNoShape">
              <a:avLst/>
            </a:prstTxWarp>
          </a:bodyPr>
          <a:lstStyle>
            <a:lvl1pPr algn="r" defTabSz="922286" eaLnBrk="0" hangingPunct="0">
              <a:defRPr kumimoji="0" sz="1300">
                <a:latin typeface="Times New Roman" pitchFamily="18" charset="0"/>
              </a:defRPr>
            </a:lvl1pPr>
          </a:lstStyle>
          <a:p>
            <a:fld id="{1698365B-423E-457B-9706-EFB3C7E6BEE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1844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"/>
            <a:ext cx="3076363" cy="51268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280" tIns="46140" rIns="92280" bIns="46140" numCol="1" anchor="t" anchorCtr="0" compatLnSpc="1">
            <a:prstTxWarp prst="textNoShape">
              <a:avLst/>
            </a:prstTxWarp>
          </a:bodyPr>
          <a:lstStyle>
            <a:lvl1pPr defTabSz="922286" eaLnBrk="0" hangingPunct="0">
              <a:defRPr kumimoji="0" sz="13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2051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95363" y="766763"/>
            <a:ext cx="5119687" cy="384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988" y="4864935"/>
            <a:ext cx="5212506" cy="460144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280" tIns="46140" rIns="92280" bIns="461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Hier klicken, um Master-Textformat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4026115" y="4"/>
            <a:ext cx="3076362" cy="51268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280" tIns="46140" rIns="92280" bIns="46140" numCol="1" anchor="t" anchorCtr="0" compatLnSpc="1">
            <a:prstTxWarp prst="textNoShape">
              <a:avLst/>
            </a:prstTxWarp>
          </a:bodyPr>
          <a:lstStyle>
            <a:lvl1pPr algn="r" defTabSz="922286" eaLnBrk="0" hangingPunct="0">
              <a:defRPr kumimoji="0" sz="13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0345"/>
            <a:ext cx="3076363" cy="51268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280" tIns="46140" rIns="92280" bIns="46140" numCol="1" anchor="b" anchorCtr="0" compatLnSpc="1">
            <a:prstTxWarp prst="textNoShape">
              <a:avLst/>
            </a:prstTxWarp>
          </a:bodyPr>
          <a:lstStyle>
            <a:lvl1pPr defTabSz="922286" eaLnBrk="0" hangingPunct="0">
              <a:defRPr kumimoji="0" sz="13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6115" y="9720345"/>
            <a:ext cx="3076362" cy="51268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280" tIns="46140" rIns="92280" bIns="46140" numCol="1" anchor="b" anchorCtr="0" compatLnSpc="1">
            <a:prstTxWarp prst="textNoShape">
              <a:avLst/>
            </a:prstTxWarp>
          </a:bodyPr>
          <a:lstStyle>
            <a:lvl1pPr algn="r" defTabSz="922286" eaLnBrk="0" hangingPunct="0">
              <a:defRPr kumimoji="0" sz="1300">
                <a:latin typeface="Times New Roman" pitchFamily="18" charset="0"/>
              </a:defRPr>
            </a:lvl1pPr>
          </a:lstStyle>
          <a:p>
            <a:fld id="{7917E2ED-BD67-4D13-895D-4593A74CEC4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48827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Goal: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trigger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fully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selfconsistent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dynamical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treatment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antihyperons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nuclei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7E2ED-BD67-4D13-895D-4593A74CEC45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0750" eaLnBrk="0" hangingPunct="0">
              <a:defRPr kumimoji="1"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20750" eaLnBrk="0" hangingPunct="0">
              <a:defRPr kumimoji="1"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20750" eaLnBrk="0" hangingPunct="0">
              <a:defRPr kumimoji="1"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20750" eaLnBrk="0" hangingPunct="0">
              <a:defRPr kumimoji="1"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20750" eaLnBrk="0" hangingPunct="0">
              <a:defRPr kumimoji="1"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681E754-6194-4FFB-A874-424E356EBBB7}" type="slidenum">
              <a:rPr kumimoji="0" lang="de-DE" altLang="de-DE" sz="1300" smtClean="0">
                <a:latin typeface="Times New Roman" pitchFamily="18" charset="0"/>
              </a:rPr>
              <a:pPr/>
              <a:t>6</a:t>
            </a:fld>
            <a:endParaRPr kumimoji="0" lang="de-DE" altLang="de-DE" sz="1300" smtClean="0">
              <a:latin typeface="Times New Roman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GIBUUPhys</a:t>
            </a:r>
            <a:r>
              <a:rPr lang="de-DE" dirty="0" smtClean="0"/>
              <a:t>. </a:t>
            </a:r>
            <a:r>
              <a:rPr lang="de-DE" dirty="0" err="1" smtClean="0"/>
              <a:t>Rev</a:t>
            </a:r>
            <a:r>
              <a:rPr lang="de-DE" dirty="0" smtClean="0"/>
              <a:t>. C 85, 024614 (2012)</a:t>
            </a:r>
          </a:p>
          <a:p>
            <a:endParaRPr lang="de-DE" dirty="0" smtClean="0"/>
          </a:p>
          <a:p>
            <a:r>
              <a:rPr lang="de-DE" dirty="0" smtClean="0"/>
              <a:t>HIMSTER</a:t>
            </a:r>
          </a:p>
          <a:p>
            <a:endParaRPr lang="de-DE" dirty="0" smtClean="0"/>
          </a:p>
          <a:p>
            <a:r>
              <a:rPr lang="de-DE" dirty="0" smtClean="0"/>
              <a:t>2600 </a:t>
            </a:r>
            <a:r>
              <a:rPr lang="de-DE" dirty="0" err="1" smtClean="0"/>
              <a:t>cores</a:t>
            </a:r>
            <a:endParaRPr lang="de-DE" dirty="0" smtClean="0"/>
          </a:p>
          <a:p>
            <a:r>
              <a:rPr lang="de-DE" dirty="0" smtClean="0"/>
              <a:t>100GB</a:t>
            </a:r>
            <a:r>
              <a:rPr lang="de-DE" baseline="0" dirty="0" smtClean="0"/>
              <a:t> RAM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Helmholtz Institute Mainz (HIM) is running a big cluster dedicated for experiment simulation - the </a:t>
            </a:r>
            <a:r>
              <a:rPr lang="en-US" dirty="0" err="1" smtClean="0"/>
              <a:t>HIMster</a:t>
            </a:r>
            <a:r>
              <a:rPr lang="en-US" dirty="0" smtClean="0"/>
              <a:t>. The </a:t>
            </a:r>
            <a:r>
              <a:rPr lang="en-US" dirty="0" err="1" smtClean="0"/>
              <a:t>HIMster</a:t>
            </a:r>
            <a:r>
              <a:rPr lang="en-US" dirty="0" smtClean="0"/>
              <a:t> consists of 130 compute nodes each having 2 AMD 8-core processors (</a:t>
            </a:r>
            <a:r>
              <a:rPr lang="en-US" dirty="0" err="1" smtClean="0"/>
              <a:t>Magny</a:t>
            </a:r>
            <a:r>
              <a:rPr lang="en-US" dirty="0" smtClean="0"/>
              <a:t> </a:t>
            </a:r>
            <a:r>
              <a:rPr lang="en-US" dirty="0" err="1" smtClean="0"/>
              <a:t>Cours</a:t>
            </a:r>
            <a:r>
              <a:rPr lang="en-US" dirty="0" smtClean="0"/>
              <a:t> series) running at a clock frequency of 2.3 GHz. All nodes are equipped with 3 1-Gbit </a:t>
            </a:r>
            <a:r>
              <a:rPr lang="en-US" dirty="0" err="1" smtClean="0"/>
              <a:t>Nics</a:t>
            </a:r>
            <a:r>
              <a:rPr lang="en-US" dirty="0" smtClean="0"/>
              <a:t> and a QDR </a:t>
            </a:r>
            <a:r>
              <a:rPr lang="en-US" dirty="0" err="1" smtClean="0"/>
              <a:t>Infiniband</a:t>
            </a:r>
            <a:r>
              <a:rPr lang="en-US" dirty="0" smtClean="0"/>
              <a:t>-HCA (</a:t>
            </a:r>
            <a:r>
              <a:rPr lang="en-US" dirty="0" err="1" smtClean="0"/>
              <a:t>Mellanox</a:t>
            </a:r>
            <a:r>
              <a:rPr lang="en-US" dirty="0" smtClean="0"/>
              <a:t> Connect-X). Currently we are running the system in diskless mode, where:</a:t>
            </a:r>
          </a:p>
          <a:p>
            <a:endParaRPr lang="en-US" dirty="0" smtClean="0"/>
          </a:p>
          <a:p>
            <a:r>
              <a:rPr lang="en-US" dirty="0" smtClean="0"/>
              <a:t>    the first 14 Nodes have 64 </a:t>
            </a:r>
            <a:r>
              <a:rPr lang="en-US" dirty="0" err="1" smtClean="0"/>
              <a:t>GByte</a:t>
            </a:r>
            <a:r>
              <a:rPr lang="en-US" dirty="0" smtClean="0"/>
              <a:t> RAM ⇒ 4 </a:t>
            </a:r>
            <a:r>
              <a:rPr lang="en-US" dirty="0" err="1" smtClean="0"/>
              <a:t>GByte</a:t>
            </a:r>
            <a:r>
              <a:rPr lang="en-US" dirty="0" smtClean="0"/>
              <a:t> / core</a:t>
            </a:r>
          </a:p>
          <a:p>
            <a:r>
              <a:rPr lang="en-US" dirty="0" smtClean="0"/>
              <a:t>    and the remaining nodes have 32 </a:t>
            </a:r>
            <a:r>
              <a:rPr lang="en-US" dirty="0" err="1" smtClean="0"/>
              <a:t>GByte</a:t>
            </a:r>
            <a:r>
              <a:rPr lang="en-US" dirty="0" smtClean="0"/>
              <a:t> RAM ⇒ 2 </a:t>
            </a:r>
            <a:r>
              <a:rPr lang="en-US" dirty="0" err="1" smtClean="0"/>
              <a:t>GByte</a:t>
            </a:r>
            <a:r>
              <a:rPr lang="en-US" dirty="0" smtClean="0"/>
              <a:t> / core</a:t>
            </a:r>
          </a:p>
          <a:p>
            <a:endParaRPr lang="en-US" dirty="0" smtClean="0"/>
          </a:p>
          <a:p>
            <a:r>
              <a:rPr lang="en-US" dirty="0" smtClean="0"/>
              <a:t>The central storage amounts to roughly 130 </a:t>
            </a:r>
            <a:r>
              <a:rPr lang="en-US" dirty="0" err="1" smtClean="0"/>
              <a:t>TByte</a:t>
            </a:r>
            <a:r>
              <a:rPr lang="en-US" dirty="0" smtClean="0"/>
              <a:t> net capacity, with </a:t>
            </a:r>
            <a:r>
              <a:rPr lang="en-US" dirty="0" err="1" smtClean="0"/>
              <a:t>FhGFS</a:t>
            </a:r>
            <a:r>
              <a:rPr lang="en-US" dirty="0" smtClean="0"/>
              <a:t> as the underlying parallel file system. The peak read/write performance is roughly 1.4 </a:t>
            </a:r>
            <a:r>
              <a:rPr lang="en-US" dirty="0" err="1" smtClean="0"/>
              <a:t>GByte</a:t>
            </a:r>
            <a:r>
              <a:rPr lang="en-US" dirty="0" smtClean="0"/>
              <a:t>/s. The storage is built up of 2 file servers, where each server is connected to</a:t>
            </a:r>
          </a:p>
          <a:p>
            <a:endParaRPr lang="en-US" dirty="0" smtClean="0"/>
          </a:p>
          <a:p>
            <a:r>
              <a:rPr lang="en-US" dirty="0" smtClean="0"/>
              <a:t>    2 Promise </a:t>
            </a:r>
            <a:r>
              <a:rPr lang="en-US" dirty="0" err="1" smtClean="0"/>
              <a:t>VTrak</a:t>
            </a:r>
            <a:r>
              <a:rPr lang="en-US" dirty="0" smtClean="0"/>
              <a:t> Subsystems via </a:t>
            </a:r>
            <a:r>
              <a:rPr lang="en-US" dirty="0" err="1" smtClean="0"/>
              <a:t>Fibre</a:t>
            </a:r>
            <a:r>
              <a:rPr lang="en-US" dirty="0" smtClean="0"/>
              <a:t>-Channel ⇒ total of 40 2 </a:t>
            </a:r>
            <a:r>
              <a:rPr lang="en-US" dirty="0" err="1" smtClean="0"/>
              <a:t>TByte</a:t>
            </a:r>
            <a:r>
              <a:rPr lang="en-US" dirty="0" smtClean="0"/>
              <a:t> disks</a:t>
            </a:r>
          </a:p>
          <a:p>
            <a:r>
              <a:rPr lang="en-US" dirty="0" smtClean="0"/>
              <a:t>    4 Promise JBODs via SAS ⇒ total of 80 2 </a:t>
            </a:r>
            <a:r>
              <a:rPr lang="en-US" dirty="0" err="1" smtClean="0"/>
              <a:t>TByte</a:t>
            </a:r>
            <a:r>
              <a:rPr lang="en-US" dirty="0" smtClean="0"/>
              <a:t> disks</a:t>
            </a:r>
          </a:p>
          <a:p>
            <a:endParaRPr lang="en-US" dirty="0" smtClean="0"/>
          </a:p>
          <a:p>
            <a:r>
              <a:rPr lang="en-US" dirty="0" smtClean="0"/>
              <a:t>Currently the volumes are grouped in 4 RAID6 arrays.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7E2ED-BD67-4D13-895D-4593A74CEC45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2947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GIBUUPhys</a:t>
            </a:r>
            <a:r>
              <a:rPr lang="de-DE" dirty="0" smtClean="0"/>
              <a:t>. </a:t>
            </a:r>
            <a:r>
              <a:rPr lang="de-DE" dirty="0" err="1" smtClean="0"/>
              <a:t>Rev</a:t>
            </a:r>
            <a:r>
              <a:rPr lang="de-DE" dirty="0" smtClean="0"/>
              <a:t>. C 85, 024614 (2012)</a:t>
            </a:r>
          </a:p>
          <a:p>
            <a:endParaRPr lang="de-DE" dirty="0" smtClean="0"/>
          </a:p>
          <a:p>
            <a:r>
              <a:rPr lang="de-DE" dirty="0" smtClean="0"/>
              <a:t>HIMSTER</a:t>
            </a:r>
          </a:p>
          <a:p>
            <a:endParaRPr lang="de-DE" dirty="0" smtClean="0"/>
          </a:p>
          <a:p>
            <a:r>
              <a:rPr lang="de-DE" dirty="0" smtClean="0"/>
              <a:t>260 </a:t>
            </a:r>
            <a:r>
              <a:rPr lang="de-DE" dirty="0" err="1" smtClean="0"/>
              <a:t>cores</a:t>
            </a:r>
            <a:endParaRPr lang="de-DE" dirty="0" smtClean="0"/>
          </a:p>
          <a:p>
            <a:r>
              <a:rPr lang="de-DE" dirty="0" smtClean="0"/>
              <a:t>100GB</a:t>
            </a:r>
            <a:r>
              <a:rPr lang="de-DE" baseline="0" dirty="0" smtClean="0"/>
              <a:t> RAM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Helmholtz Institute Mainz (HIM) is running a big cluster dedicated for experiment simulation - the </a:t>
            </a:r>
            <a:r>
              <a:rPr lang="en-US" dirty="0" err="1" smtClean="0"/>
              <a:t>HIMster</a:t>
            </a:r>
            <a:r>
              <a:rPr lang="en-US" dirty="0" smtClean="0"/>
              <a:t>. The </a:t>
            </a:r>
            <a:r>
              <a:rPr lang="en-US" dirty="0" err="1" smtClean="0"/>
              <a:t>HIMster</a:t>
            </a:r>
            <a:r>
              <a:rPr lang="en-US" dirty="0" smtClean="0"/>
              <a:t> consists of 130 compute nodes each having 2 AMD 8-core processors (</a:t>
            </a:r>
            <a:r>
              <a:rPr lang="en-US" dirty="0" err="1" smtClean="0"/>
              <a:t>Magny</a:t>
            </a:r>
            <a:r>
              <a:rPr lang="en-US" dirty="0" smtClean="0"/>
              <a:t> </a:t>
            </a:r>
            <a:r>
              <a:rPr lang="en-US" dirty="0" err="1" smtClean="0"/>
              <a:t>Cours</a:t>
            </a:r>
            <a:r>
              <a:rPr lang="en-US" dirty="0" smtClean="0"/>
              <a:t> series) running at a clock frequency of 2.3 GHz. All nodes are equipped with 3 1-Gbit </a:t>
            </a:r>
            <a:r>
              <a:rPr lang="en-US" dirty="0" err="1" smtClean="0"/>
              <a:t>Nics</a:t>
            </a:r>
            <a:r>
              <a:rPr lang="en-US" dirty="0" smtClean="0"/>
              <a:t> and a QDR </a:t>
            </a:r>
            <a:r>
              <a:rPr lang="en-US" dirty="0" err="1" smtClean="0"/>
              <a:t>Infiniband</a:t>
            </a:r>
            <a:r>
              <a:rPr lang="en-US" dirty="0" smtClean="0"/>
              <a:t>-HCA (</a:t>
            </a:r>
            <a:r>
              <a:rPr lang="en-US" dirty="0" err="1" smtClean="0"/>
              <a:t>Mellanox</a:t>
            </a:r>
            <a:r>
              <a:rPr lang="en-US" dirty="0" smtClean="0"/>
              <a:t> Connect-X). Currently we are running the system in diskless mode, where:</a:t>
            </a:r>
          </a:p>
          <a:p>
            <a:endParaRPr lang="en-US" dirty="0" smtClean="0"/>
          </a:p>
          <a:p>
            <a:r>
              <a:rPr lang="en-US" dirty="0" smtClean="0"/>
              <a:t>    the first 14 Nodes have 64 </a:t>
            </a:r>
            <a:r>
              <a:rPr lang="en-US" dirty="0" err="1" smtClean="0"/>
              <a:t>GByte</a:t>
            </a:r>
            <a:r>
              <a:rPr lang="en-US" dirty="0" smtClean="0"/>
              <a:t> RAM ⇒ 4 </a:t>
            </a:r>
            <a:r>
              <a:rPr lang="en-US" dirty="0" err="1" smtClean="0"/>
              <a:t>GByte</a:t>
            </a:r>
            <a:r>
              <a:rPr lang="en-US" dirty="0" smtClean="0"/>
              <a:t> / core</a:t>
            </a:r>
          </a:p>
          <a:p>
            <a:r>
              <a:rPr lang="en-US" dirty="0" smtClean="0"/>
              <a:t>    and the remaining nodes have 32 </a:t>
            </a:r>
            <a:r>
              <a:rPr lang="en-US" dirty="0" err="1" smtClean="0"/>
              <a:t>GByte</a:t>
            </a:r>
            <a:r>
              <a:rPr lang="en-US" dirty="0" smtClean="0"/>
              <a:t> RAM ⇒ 2 </a:t>
            </a:r>
            <a:r>
              <a:rPr lang="en-US" dirty="0" err="1" smtClean="0"/>
              <a:t>GByte</a:t>
            </a:r>
            <a:r>
              <a:rPr lang="en-US" dirty="0" smtClean="0"/>
              <a:t> / core</a:t>
            </a:r>
          </a:p>
          <a:p>
            <a:endParaRPr lang="en-US" dirty="0" smtClean="0"/>
          </a:p>
          <a:p>
            <a:r>
              <a:rPr lang="en-US" dirty="0" smtClean="0"/>
              <a:t>The central storage amounts to roughly 130 </a:t>
            </a:r>
            <a:r>
              <a:rPr lang="en-US" dirty="0" err="1" smtClean="0"/>
              <a:t>TByte</a:t>
            </a:r>
            <a:r>
              <a:rPr lang="en-US" dirty="0" smtClean="0"/>
              <a:t> net capacity, with </a:t>
            </a:r>
            <a:r>
              <a:rPr lang="en-US" dirty="0" err="1" smtClean="0"/>
              <a:t>FhGFS</a:t>
            </a:r>
            <a:r>
              <a:rPr lang="en-US" dirty="0" smtClean="0"/>
              <a:t> as the underlying parallel file system. The peak read/write performance is roughly 1.4 </a:t>
            </a:r>
            <a:r>
              <a:rPr lang="en-US" dirty="0" err="1" smtClean="0"/>
              <a:t>GByte</a:t>
            </a:r>
            <a:r>
              <a:rPr lang="en-US" dirty="0" smtClean="0"/>
              <a:t>/s. The storage is built up of 2 file servers, where each server is connected to</a:t>
            </a:r>
          </a:p>
          <a:p>
            <a:endParaRPr lang="en-US" dirty="0" smtClean="0"/>
          </a:p>
          <a:p>
            <a:r>
              <a:rPr lang="en-US" dirty="0" smtClean="0"/>
              <a:t>    2 Promise </a:t>
            </a:r>
            <a:r>
              <a:rPr lang="en-US" dirty="0" err="1" smtClean="0"/>
              <a:t>VTrak</a:t>
            </a:r>
            <a:r>
              <a:rPr lang="en-US" dirty="0" smtClean="0"/>
              <a:t> Subsystems via </a:t>
            </a:r>
            <a:r>
              <a:rPr lang="en-US" dirty="0" err="1" smtClean="0"/>
              <a:t>Fibre</a:t>
            </a:r>
            <a:r>
              <a:rPr lang="en-US" dirty="0" smtClean="0"/>
              <a:t>-Channel ⇒ total of 40 2 </a:t>
            </a:r>
            <a:r>
              <a:rPr lang="en-US" dirty="0" err="1" smtClean="0"/>
              <a:t>TByte</a:t>
            </a:r>
            <a:r>
              <a:rPr lang="en-US" dirty="0" smtClean="0"/>
              <a:t> disks</a:t>
            </a:r>
          </a:p>
          <a:p>
            <a:r>
              <a:rPr lang="en-US" dirty="0" smtClean="0"/>
              <a:t>    4 Promise JBODs via SAS ⇒ total of 80 2 </a:t>
            </a:r>
            <a:r>
              <a:rPr lang="en-US" dirty="0" err="1" smtClean="0"/>
              <a:t>TByte</a:t>
            </a:r>
            <a:r>
              <a:rPr lang="en-US" dirty="0" smtClean="0"/>
              <a:t> disks</a:t>
            </a:r>
          </a:p>
          <a:p>
            <a:endParaRPr lang="en-US" dirty="0" smtClean="0"/>
          </a:p>
          <a:p>
            <a:r>
              <a:rPr lang="en-US" dirty="0" smtClean="0"/>
              <a:t>Currently the volumes are grouped in 4 RAID6 arrays.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7E2ED-BD67-4D13-895D-4593A74CEC45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2947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Central heavy ion collisions are the usual tool to probe high densities</a:t>
            </a:r>
          </a:p>
          <a:p>
            <a:r>
              <a:rPr lang="en-US" dirty="0" smtClean="0"/>
              <a:t>But…</a:t>
            </a:r>
          </a:p>
          <a:p>
            <a:r>
              <a:rPr lang="en-US" dirty="0" smtClean="0"/>
              <a:t>Central collisions  hot </a:t>
            </a:r>
            <a:r>
              <a:rPr lang="en-US" dirty="0" err="1" smtClean="0"/>
              <a:t>hadronic</a:t>
            </a:r>
            <a:r>
              <a:rPr lang="en-US" dirty="0" smtClean="0"/>
              <a:t> finite matter with mesons and baryons</a:t>
            </a:r>
          </a:p>
          <a:p>
            <a:r>
              <a:rPr lang="en-US" dirty="0" smtClean="0"/>
              <a:t>Neutron stars  Cold neutral baryonic infinite matter  </a:t>
            </a:r>
          </a:p>
          <a:p>
            <a:endParaRPr lang="en-US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7E2ED-BD67-4D13-895D-4593A74CEC45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9371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7E2ED-BD67-4D13-895D-4593A74CEC45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5960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HIM  JSPS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7E2ED-BD67-4D13-895D-4593A74CEC45}" type="slidenum">
              <a:rPr lang="de-DE" smtClean="0"/>
              <a:pPr/>
              <a:t>20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56" name="Rectangle 12"/>
          <p:cNvSpPr>
            <a:spLocks noChangeArrowheads="1"/>
          </p:cNvSpPr>
          <p:nvPr/>
        </p:nvSpPr>
        <p:spPr bwMode="auto">
          <a:xfrm>
            <a:off x="0" y="0"/>
            <a:ext cx="9305925" cy="6858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54000" tIns="10800" rIns="54000" bIns="10800" anchor="ctr"/>
          <a:lstStyle/>
          <a:p>
            <a:endParaRPr lang="de-DE"/>
          </a:p>
        </p:txBody>
      </p:sp>
      <p:sp>
        <p:nvSpPr>
          <p:cNvPr id="287748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2522538"/>
            <a:ext cx="7678737" cy="1066800"/>
          </a:xfrm>
        </p:spPr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Klicken Sie, um das Titelformat zu bearbeiten</a:t>
            </a:r>
          </a:p>
        </p:txBody>
      </p:sp>
      <p:sp>
        <p:nvSpPr>
          <p:cNvPr id="28774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543300" y="3876675"/>
            <a:ext cx="4914900" cy="2098675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CC0066"/>
                </a:solidFill>
              </a:defRPr>
            </a:lvl1pPr>
          </a:lstStyle>
          <a:p>
            <a:r>
              <a:rPr lang="de-DE"/>
              <a:t>Klicken Sie, um das Format des Untertitelmasters zu bearbeiten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932613" y="0"/>
            <a:ext cx="2224087" cy="6858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8763" y="0"/>
            <a:ext cx="6521450" cy="68580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7885" y="-497780"/>
            <a:ext cx="7103444" cy="107721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4" name="Picture 12" descr="JGU-Logo_farbe_neg_cmyk_low.tif"/>
          <p:cNvPicPr>
            <a:picLocks noChangeAspect="1"/>
          </p:cNvPicPr>
          <p:nvPr userDrawn="1"/>
        </p:nvPicPr>
        <p:blipFill>
          <a:blip r:embed="rId2" cstate="print"/>
          <a:srcRect l="41165" t="27392" r="38170" b="43318"/>
          <a:stretch>
            <a:fillRect/>
          </a:stretch>
        </p:blipFill>
        <p:spPr>
          <a:xfrm>
            <a:off x="-1" y="19496"/>
            <a:ext cx="511951" cy="4935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53154" name="Picture 2" descr="http://www.him.uni-mainz.de/sites/him.m1234.de/files/logo-him/HI-Mainz_d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295" y="63201"/>
            <a:ext cx="888379" cy="395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93738" y="720725"/>
            <a:ext cx="4154487" cy="6137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00625" y="720725"/>
            <a:ext cx="4156075" cy="6137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8763" y="0"/>
            <a:ext cx="86026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Titel</a:t>
            </a:r>
          </a:p>
        </p:txBody>
      </p:sp>
      <p:sp>
        <p:nvSpPr>
          <p:cNvPr id="2867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3738" y="720725"/>
            <a:ext cx="8462962" cy="613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Klicken Sie, um die Formate des Vorlagentextes zu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286727" name="Line 7"/>
          <p:cNvSpPr>
            <a:spLocks noChangeShapeType="1"/>
          </p:cNvSpPr>
          <p:nvPr/>
        </p:nvSpPr>
        <p:spPr bwMode="auto">
          <a:xfrm>
            <a:off x="709613" y="581025"/>
            <a:ext cx="8156575" cy="0"/>
          </a:xfrm>
          <a:prstGeom prst="line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accent2"/>
            </a:outerShdw>
          </a:effectLst>
        </p:spPr>
        <p:txBody>
          <a:bodyPr lIns="18000" tIns="10800" rIns="18000" bIns="10800"/>
          <a:lstStyle/>
          <a:p>
            <a:endParaRPr lang="de-DE"/>
          </a:p>
        </p:txBody>
      </p:sp>
      <p:sp>
        <p:nvSpPr>
          <p:cNvPr id="286731" name="Line 11"/>
          <p:cNvSpPr>
            <a:spLocks noChangeShapeType="1"/>
          </p:cNvSpPr>
          <p:nvPr/>
        </p:nvSpPr>
        <p:spPr bwMode="auto">
          <a:xfrm>
            <a:off x="220663" y="581025"/>
            <a:ext cx="8820150" cy="0"/>
          </a:xfrm>
          <a:prstGeom prst="line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accent2"/>
            </a:outerShdw>
          </a:effectLst>
        </p:spPr>
        <p:txBody>
          <a:bodyPr lIns="18000" tIns="10800" rIns="18000" bIns="10800"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Blip>
          <a:blip r:embed="rId13"/>
        </a:buBlip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Blip>
          <a:blip r:embed="rId14"/>
        </a:buBlip>
        <a:defRPr sz="1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Blip>
          <a:blip r:embed="rId15"/>
        </a:buBlip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37.wmf"/><Relationship Id="rId3" Type="http://schemas.openxmlformats.org/officeDocument/2006/relationships/image" Target="../media/image38.emf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11" Type="http://schemas.openxmlformats.org/officeDocument/2006/relationships/oleObject" Target="../embeddings/oleObject16.bin"/><Relationship Id="rId5" Type="http://schemas.openxmlformats.org/officeDocument/2006/relationships/image" Target="../media/image34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3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37.wmf"/><Relationship Id="rId3" Type="http://schemas.openxmlformats.org/officeDocument/2006/relationships/image" Target="../media/image39.emf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11" Type="http://schemas.openxmlformats.org/officeDocument/2006/relationships/oleObject" Target="../embeddings/oleObject22.bin"/><Relationship Id="rId5" Type="http://schemas.openxmlformats.org/officeDocument/2006/relationships/image" Target="../media/image34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3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emf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2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9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22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7.wmf"/><Relationship Id="rId12" Type="http://schemas.openxmlformats.org/officeDocument/2006/relationships/image" Target="../media/image23.jpeg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5" Type="http://schemas.openxmlformats.org/officeDocument/2006/relationships/oleObject" Target="../embeddings/oleObject8.bin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8.wmf"/><Relationship Id="rId14" Type="http://schemas.openxmlformats.org/officeDocument/2006/relationships/image" Target="../media/image2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emf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ibuu.hepforge.org/trac/wiki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4275" y="-273779"/>
            <a:ext cx="11618475" cy="7714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477865" y="47434"/>
            <a:ext cx="9904555" cy="3477875"/>
          </a:xfrm>
          <a:prstGeom prst="rect">
            <a:avLst/>
          </a:prstGeom>
          <a:solidFill>
            <a:srgbClr val="333333">
              <a:alpha val="36078"/>
            </a:srgbClr>
          </a:solidFill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 sz="3200">
                <a:solidFill>
                  <a:schemeClr val="tx2"/>
                </a:solidFill>
              </a:defRPr>
            </a:lvl2pPr>
            <a:lvl3pPr>
              <a:defRPr sz="3200">
                <a:solidFill>
                  <a:schemeClr val="tx2"/>
                </a:solidFill>
              </a:defRPr>
            </a:lvl3pPr>
            <a:lvl4pPr>
              <a:defRPr sz="3200">
                <a:solidFill>
                  <a:schemeClr val="tx2"/>
                </a:solidFill>
              </a:defRPr>
            </a:lvl4pPr>
            <a:lvl5pPr>
              <a:defRPr sz="3200">
                <a:solidFill>
                  <a:schemeClr val="tx2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</a:defRPr>
            </a:lvl9pPr>
          </a:lstStyle>
          <a:p>
            <a:r>
              <a:rPr lang="en-US" sz="1600" b="0" dirty="0">
                <a:solidFill>
                  <a:srgbClr val="FFC000"/>
                </a:solidFill>
              </a:rPr>
              <a:t>2014 International Symposium on Strangeness Nuclear Physics </a:t>
            </a:r>
            <a:r>
              <a:rPr lang="en-US" sz="1600" b="0" dirty="0" smtClean="0">
                <a:solidFill>
                  <a:srgbClr val="FFC000"/>
                </a:solidFill>
              </a:rPr>
              <a:t>Changsha</a:t>
            </a:r>
            <a:r>
              <a:rPr lang="en-US" sz="1600" b="0" dirty="0">
                <a:solidFill>
                  <a:srgbClr val="FFC000"/>
                </a:solidFill>
              </a:rPr>
              <a:t>, China </a:t>
            </a:r>
            <a:endParaRPr lang="en-US" sz="1600" b="0" dirty="0" smtClean="0">
              <a:solidFill>
                <a:srgbClr val="FFC000"/>
              </a:solidFill>
            </a:endParaRPr>
          </a:p>
          <a:p>
            <a:endParaRPr lang="en-US" sz="1600" b="0" dirty="0">
              <a:solidFill>
                <a:srgbClr val="FFC000"/>
              </a:solidFill>
              <a:latin typeface="+mn-lt"/>
            </a:endParaRPr>
          </a:p>
          <a:p>
            <a:r>
              <a:rPr lang="en-US" sz="2800" dirty="0" smtClean="0">
                <a:solidFill>
                  <a:srgbClr val="FFC000"/>
                </a:solidFill>
                <a:latin typeface="+mn-lt"/>
              </a:rPr>
              <a:t>Antiproton beams:</a:t>
            </a:r>
          </a:p>
          <a:p>
            <a:r>
              <a:rPr lang="en-US" sz="2800" dirty="0" smtClean="0">
                <a:solidFill>
                  <a:srgbClr val="FFC000"/>
                </a:solidFill>
                <a:latin typeface="+mn-lt"/>
              </a:rPr>
              <a:t>a unique tool to study </a:t>
            </a:r>
          </a:p>
          <a:p>
            <a:r>
              <a:rPr lang="en-US" sz="2800" dirty="0" err="1" smtClean="0">
                <a:solidFill>
                  <a:srgbClr val="FFC000"/>
                </a:solidFill>
                <a:latin typeface="+mn-lt"/>
              </a:rPr>
              <a:t>antihyperons</a:t>
            </a:r>
            <a:r>
              <a:rPr lang="en-US" sz="2800" dirty="0" smtClean="0">
                <a:solidFill>
                  <a:srgbClr val="FFC000"/>
                </a:solidFill>
                <a:latin typeface="+mn-lt"/>
              </a:rPr>
              <a:t> embedded in nuclei</a:t>
            </a:r>
            <a:endParaRPr lang="en-US" sz="1600" dirty="0" smtClean="0">
              <a:solidFill>
                <a:srgbClr val="FFC000"/>
              </a:solidFill>
              <a:latin typeface="+mn-lt"/>
            </a:endParaRPr>
          </a:p>
          <a:p>
            <a:endParaRPr lang="en-US" sz="1800" dirty="0" smtClean="0">
              <a:solidFill>
                <a:srgbClr val="FFC000"/>
              </a:solidFill>
            </a:endParaRPr>
          </a:p>
          <a:p>
            <a:r>
              <a:rPr lang="en-US" sz="1800" dirty="0" smtClean="0">
                <a:solidFill>
                  <a:srgbClr val="FFC000"/>
                </a:solidFill>
              </a:rPr>
              <a:t>Josef Pochodzalla</a:t>
            </a:r>
          </a:p>
          <a:p>
            <a:endParaRPr lang="en-US" sz="1600" b="0" dirty="0" smtClean="0">
              <a:solidFill>
                <a:srgbClr val="FFC000"/>
              </a:solidFill>
            </a:endParaRPr>
          </a:p>
          <a:p>
            <a:r>
              <a:rPr lang="en-US" sz="1600" b="0" dirty="0" smtClean="0">
                <a:solidFill>
                  <a:srgbClr val="FFC000"/>
                </a:solidFill>
              </a:rPr>
              <a:t>Helmholtz-</a:t>
            </a:r>
            <a:r>
              <a:rPr lang="en-US" sz="1600" b="0" dirty="0" err="1" smtClean="0">
                <a:solidFill>
                  <a:srgbClr val="FFC000"/>
                </a:solidFill>
              </a:rPr>
              <a:t>Institut</a:t>
            </a:r>
            <a:r>
              <a:rPr lang="en-US" sz="1600" b="0" dirty="0" smtClean="0">
                <a:solidFill>
                  <a:srgbClr val="FFC000"/>
                </a:solidFill>
              </a:rPr>
              <a:t> Mainz</a:t>
            </a:r>
          </a:p>
          <a:p>
            <a:r>
              <a:rPr lang="en-US" sz="1600" b="0" dirty="0" smtClean="0">
                <a:solidFill>
                  <a:srgbClr val="FFC000"/>
                </a:solidFill>
              </a:rPr>
              <a:t>Institute </a:t>
            </a:r>
            <a:r>
              <a:rPr lang="en-US" sz="1600" b="0" dirty="0" err="1" smtClean="0">
                <a:solidFill>
                  <a:srgbClr val="FFC000"/>
                </a:solidFill>
              </a:rPr>
              <a:t>für</a:t>
            </a:r>
            <a:r>
              <a:rPr lang="en-US" sz="1600" b="0" dirty="0" smtClean="0">
                <a:solidFill>
                  <a:srgbClr val="FFC000"/>
                </a:solidFill>
              </a:rPr>
              <a:t> </a:t>
            </a:r>
            <a:r>
              <a:rPr lang="en-US" sz="1600" b="0" dirty="0" err="1" smtClean="0">
                <a:solidFill>
                  <a:srgbClr val="FFC000"/>
                </a:solidFill>
              </a:rPr>
              <a:t>Kernphysik</a:t>
            </a:r>
            <a:r>
              <a:rPr lang="en-US" sz="1600" b="0" dirty="0" smtClean="0">
                <a:solidFill>
                  <a:srgbClr val="FFC000"/>
                </a:solidFill>
              </a:rPr>
              <a:t> Mainz </a:t>
            </a:r>
          </a:p>
          <a:p>
            <a:endParaRPr lang="en-US" sz="1600" dirty="0" smtClean="0">
              <a:solidFill>
                <a:srgbClr val="FFC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244359" y="4171284"/>
            <a:ext cx="6478071" cy="1200329"/>
          </a:xfrm>
          <a:prstGeom prst="rect">
            <a:avLst/>
          </a:prstGeom>
          <a:solidFill>
            <a:srgbClr val="333333">
              <a:alpha val="36078"/>
            </a:srgbClr>
          </a:solidFill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 sz="3200">
                <a:solidFill>
                  <a:schemeClr val="tx2"/>
                </a:solidFill>
              </a:defRPr>
            </a:lvl2pPr>
            <a:lvl3pPr>
              <a:defRPr sz="3200">
                <a:solidFill>
                  <a:schemeClr val="tx2"/>
                </a:solidFill>
              </a:defRPr>
            </a:lvl3pPr>
            <a:lvl4pPr>
              <a:defRPr sz="3200">
                <a:solidFill>
                  <a:schemeClr val="tx2"/>
                </a:solidFill>
              </a:defRPr>
            </a:lvl4pPr>
            <a:lvl5pPr>
              <a:defRPr sz="3200">
                <a:solidFill>
                  <a:schemeClr val="tx2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C000"/>
                </a:solidFill>
              </a:rPr>
              <a:t>Motivation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FFC000"/>
                </a:solidFill>
              </a:rPr>
              <a:t>Antihyperons</a:t>
            </a:r>
            <a:r>
              <a:rPr lang="en-US" sz="2400" dirty="0" smtClean="0">
                <a:solidFill>
                  <a:srgbClr val="FFC000"/>
                </a:solidFill>
              </a:rPr>
              <a:t> in nuclei at </a:t>
            </a:r>
            <a:r>
              <a:rPr lang="en-US" sz="2400" dirty="0" smtClean="0">
                <a:solidFill>
                  <a:srgbClr val="FFC000"/>
                </a:solidFill>
                <a:latin typeface="VerdanaBar" panose="020B0604030504040204" pitchFamily="34" charset="0"/>
              </a:rPr>
              <a:t>P</a:t>
            </a:r>
            <a:r>
              <a:rPr lang="en-US" sz="2400" dirty="0" smtClean="0">
                <a:solidFill>
                  <a:srgbClr val="FFC000"/>
                </a:solidFill>
              </a:rPr>
              <a:t>ANDA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C000"/>
                </a:solidFill>
              </a:rPr>
              <a:t>Future options</a:t>
            </a:r>
          </a:p>
        </p:txBody>
      </p:sp>
    </p:spTree>
    <p:extLst>
      <p:ext uri="{BB962C8B-B14F-4D97-AF65-F5344CB8AC3E}">
        <p14:creationId xmlns:p14="http://schemas.microsoft.com/office/powerpoint/2010/main" val="46477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Typical 15000 </a:t>
                </a:r>
                <a:r>
                  <a:rPr lang="de-DE" dirty="0" smtClean="0">
                    <a:latin typeface="Symbol_bar" panose="05050102010706020507" pitchFamily="18" charset="2"/>
                  </a:rPr>
                  <a:t>L</a:t>
                </a:r>
                <a:r>
                  <a:rPr lang="de-DE" dirty="0" smtClean="0">
                    <a:latin typeface="Symbol" panose="05050102010706020507" pitchFamily="18" charset="2"/>
                  </a:rPr>
                  <a:t>L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pairs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produced</a:t>
                </a:r>
                <a:endParaRPr lang="de-DE" dirty="0" smtClean="0"/>
              </a:p>
              <a:p>
                <a:endParaRPr lang="de-DE" dirty="0" smtClean="0"/>
              </a:p>
              <a:p>
                <a:endParaRPr lang="de-DE" dirty="0"/>
              </a:p>
              <a:p>
                <a:endParaRPr lang="de-DE" dirty="0" smtClean="0"/>
              </a:p>
              <a:p>
                <a:endParaRPr lang="de-DE" dirty="0"/>
              </a:p>
              <a:p>
                <a:endParaRPr lang="de-DE" dirty="0" smtClean="0"/>
              </a:p>
              <a:p>
                <a:endParaRPr lang="de-DE" dirty="0"/>
              </a:p>
              <a:p>
                <a:endParaRPr lang="de-DE" dirty="0" smtClean="0"/>
              </a:p>
              <a:p>
                <a:endParaRPr lang="de-DE" dirty="0"/>
              </a:p>
              <a:p>
                <a:endParaRPr lang="de-DE" dirty="0" smtClean="0"/>
              </a:p>
              <a:p>
                <a:endParaRPr lang="de-DE" dirty="0"/>
              </a:p>
              <a:p>
                <a:endParaRPr lang="de-DE" dirty="0" smtClean="0"/>
              </a:p>
              <a:p>
                <a:endParaRPr lang="de-DE" dirty="0"/>
              </a:p>
              <a:p>
                <a:endParaRPr lang="de-DE" dirty="0" smtClean="0"/>
              </a:p>
              <a:p>
                <a:endParaRPr lang="de-DE" dirty="0" smtClean="0"/>
              </a:p>
              <a:p>
                <a:endParaRPr lang="de-DE" dirty="0"/>
              </a:p>
              <a:p>
                <a:r>
                  <a:rPr lang="de-DE" dirty="0" err="1" smtClean="0"/>
                  <a:t>Coplanarity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distorted</a:t>
                </a:r>
                <a:r>
                  <a:rPr lang="de-DE" dirty="0" smtClean="0"/>
                  <a:t> </a:t>
                </a:r>
                <a:r>
                  <a:rPr lang="de-DE" dirty="0"/>
                  <a:t> 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/>
                        <a:sym typeface="Symbol"/>
                      </a:rPr>
                      <m:t></m:t>
                    </m:r>
                    <m:r>
                      <a:rPr lang="de-DE" b="0" i="1" smtClean="0">
                        <a:latin typeface="Cambria Math"/>
                        <a:sym typeface="Symbol"/>
                      </a:rPr>
                      <m:t> </m:t>
                    </m:r>
                  </m:oMath>
                </a14:m>
                <a:r>
                  <a:rPr lang="de-DE" dirty="0" smtClean="0"/>
                  <a:t>strong </a:t>
                </a:r>
                <a:r>
                  <a:rPr lang="de-DE" dirty="0" err="1" smtClean="0"/>
                  <a:t>rescattering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refraction</a:t>
                </a:r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49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78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153" y="1298012"/>
            <a:ext cx="6387485" cy="4382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7885" y="-5337"/>
            <a:ext cx="7103444" cy="584775"/>
          </a:xfrm>
        </p:spPr>
        <p:txBody>
          <a:bodyPr/>
          <a:lstStyle/>
          <a:p>
            <a:r>
              <a:rPr lang="de-DE" dirty="0" err="1" smtClean="0"/>
              <a:t>Rescattering</a:t>
            </a:r>
            <a:r>
              <a:rPr lang="de-DE" dirty="0" smtClean="0"/>
              <a:t> </a:t>
            </a:r>
            <a:r>
              <a:rPr lang="de-DE" dirty="0" err="1" smtClean="0"/>
              <a:t>effects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057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7884" y="-5337"/>
            <a:ext cx="7703279" cy="584775"/>
          </a:xfrm>
        </p:spPr>
        <p:txBody>
          <a:bodyPr/>
          <a:lstStyle/>
          <a:p>
            <a:r>
              <a:rPr lang="de-DE" dirty="0" smtClean="0"/>
              <a:t>Absorption, </a:t>
            </a:r>
            <a:r>
              <a:rPr lang="de-DE" dirty="0" err="1" smtClean="0"/>
              <a:t>rescattering</a:t>
            </a:r>
            <a:r>
              <a:rPr lang="de-DE" dirty="0" smtClean="0"/>
              <a:t>, </a:t>
            </a:r>
            <a:r>
              <a:rPr lang="de-DE" dirty="0" err="1" smtClean="0"/>
              <a:t>geometry</a:t>
            </a:r>
            <a:r>
              <a:rPr lang="de-DE" dirty="0" smtClean="0"/>
              <a:t>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93738" y="6283376"/>
            <a:ext cx="8462962" cy="574624"/>
          </a:xfrm>
        </p:spPr>
        <p:txBody>
          <a:bodyPr/>
          <a:lstStyle/>
          <a:p>
            <a:r>
              <a:rPr lang="de-DE" dirty="0" err="1" smtClean="0"/>
              <a:t>Mikroscopic</a:t>
            </a:r>
            <a:r>
              <a:rPr lang="de-DE" dirty="0" smtClean="0"/>
              <a:t> </a:t>
            </a:r>
            <a:r>
              <a:rPr lang="de-DE" dirty="0" err="1" smtClean="0"/>
              <a:t>transport</a:t>
            </a:r>
            <a:r>
              <a:rPr lang="de-DE" dirty="0" smtClean="0"/>
              <a:t> </a:t>
            </a:r>
            <a:r>
              <a:rPr lang="de-DE" dirty="0" err="1" smtClean="0"/>
              <a:t>models</a:t>
            </a:r>
            <a:r>
              <a:rPr lang="de-DE" dirty="0" smtClean="0"/>
              <a:t> </a:t>
            </a:r>
            <a:r>
              <a:rPr lang="de-DE" dirty="0" err="1" smtClean="0"/>
              <a:t>needed</a:t>
            </a:r>
            <a:endParaRPr lang="de-DE" dirty="0"/>
          </a:p>
        </p:txBody>
      </p:sp>
      <p:pic>
        <p:nvPicPr>
          <p:cNvPr id="23838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0" r="7649"/>
          <a:stretch/>
        </p:blipFill>
        <p:spPr bwMode="auto">
          <a:xfrm>
            <a:off x="337624" y="1175225"/>
            <a:ext cx="6091310" cy="4322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3"/>
          <p:cNvSpPr>
            <a:spLocks noChangeAspect="1"/>
          </p:cNvSpPr>
          <p:nvPr/>
        </p:nvSpPr>
        <p:spPr bwMode="auto">
          <a:xfrm>
            <a:off x="6732499" y="2638863"/>
            <a:ext cx="1620000" cy="1620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54000" tIns="10800" rIns="54000" bIns="10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6" name="Gerade Verbindung mit Pfeil 5"/>
          <p:cNvCxnSpPr/>
          <p:nvPr/>
        </p:nvCxnSpPr>
        <p:spPr bwMode="auto">
          <a:xfrm flipH="1" flipV="1">
            <a:off x="7877907" y="3840481"/>
            <a:ext cx="28135" cy="12801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99"/>
            </a:solidFill>
            <a:prstDash val="dash"/>
            <a:round/>
            <a:headEnd type="none" w="sm" len="sm"/>
            <a:tailEnd type="arrow"/>
          </a:ln>
          <a:effectLst/>
        </p:spPr>
      </p:cxnSp>
      <p:cxnSp>
        <p:nvCxnSpPr>
          <p:cNvPr id="8" name="Gerade Verbindung mit Pfeil 7"/>
          <p:cNvCxnSpPr/>
          <p:nvPr/>
        </p:nvCxnSpPr>
        <p:spPr bwMode="auto">
          <a:xfrm flipH="1" flipV="1">
            <a:off x="8170984" y="3808698"/>
            <a:ext cx="28135" cy="12801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dash"/>
            <a:round/>
            <a:headEnd type="none" w="sm" len="sm"/>
            <a:tailEnd type="arrow"/>
          </a:ln>
          <a:effectLst/>
        </p:spPr>
      </p:cxnSp>
      <p:cxnSp>
        <p:nvCxnSpPr>
          <p:cNvPr id="9" name="Gerade Verbindung mit Pfeil 8"/>
          <p:cNvCxnSpPr/>
          <p:nvPr/>
        </p:nvCxnSpPr>
        <p:spPr bwMode="auto">
          <a:xfrm flipV="1">
            <a:off x="8185051" y="3336321"/>
            <a:ext cx="169985" cy="5041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1" name="Gerade Verbindung mit Pfeil 10"/>
          <p:cNvCxnSpPr/>
          <p:nvPr/>
        </p:nvCxnSpPr>
        <p:spPr bwMode="auto">
          <a:xfrm flipH="1" flipV="1">
            <a:off x="8032652" y="2954215"/>
            <a:ext cx="138332" cy="88626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6" name="Gerade Verbindung mit Pfeil 15"/>
          <p:cNvCxnSpPr/>
          <p:nvPr/>
        </p:nvCxnSpPr>
        <p:spPr bwMode="auto">
          <a:xfrm flipV="1">
            <a:off x="7887870" y="3397348"/>
            <a:ext cx="169985" cy="5041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7" name="Gerade Verbindung mit Pfeil 16"/>
          <p:cNvCxnSpPr/>
          <p:nvPr/>
        </p:nvCxnSpPr>
        <p:spPr bwMode="auto">
          <a:xfrm flipH="1" flipV="1">
            <a:off x="7711439" y="2982350"/>
            <a:ext cx="138332" cy="88626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8" name="Gerade Verbindung mit Pfeil 17"/>
          <p:cNvCxnSpPr/>
          <p:nvPr/>
        </p:nvCxnSpPr>
        <p:spPr bwMode="auto">
          <a:xfrm flipV="1">
            <a:off x="7800262" y="3061465"/>
            <a:ext cx="345200" cy="58796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99"/>
            </a:solidFill>
            <a:prstDash val="sysDash"/>
            <a:round/>
            <a:headEnd type="none" w="sm" len="sm"/>
            <a:tailEnd type="arrow"/>
          </a:ln>
          <a:effectLst/>
        </p:spPr>
      </p:cxnSp>
      <p:cxnSp>
        <p:nvCxnSpPr>
          <p:cNvPr id="21" name="Gerade Verbindung mit Pfeil 20"/>
          <p:cNvCxnSpPr/>
          <p:nvPr/>
        </p:nvCxnSpPr>
        <p:spPr bwMode="auto">
          <a:xfrm>
            <a:off x="3967089" y="4501661"/>
            <a:ext cx="0" cy="5486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3" name="Gerade Verbindung mit Pfeil 22"/>
          <p:cNvCxnSpPr/>
          <p:nvPr/>
        </p:nvCxnSpPr>
        <p:spPr bwMode="auto">
          <a:xfrm>
            <a:off x="4274235" y="4508696"/>
            <a:ext cx="0" cy="5486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sm" len="sm"/>
            <a:tailEnd type="arrow"/>
          </a:ln>
          <a:effectLst/>
        </p:spPr>
      </p:cxnSp>
      <p:graphicFrame>
        <p:nvGraphicFramePr>
          <p:cNvPr id="22" name="Objek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667621"/>
              </p:ext>
            </p:extLst>
          </p:nvPr>
        </p:nvGraphicFramePr>
        <p:xfrm>
          <a:off x="3967089" y="4055424"/>
          <a:ext cx="403881" cy="42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5927" name="Equation" r:id="rId4" imgW="241200" imgH="253800" progId="Equation.DSMT4">
                  <p:embed/>
                </p:oleObj>
              </mc:Choice>
              <mc:Fallback>
                <p:oleObj name="Equation" r:id="rId4" imgW="2412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67089" y="4055424"/>
                        <a:ext cx="403881" cy="42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273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48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37" y="653922"/>
            <a:ext cx="4728295" cy="3623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7885" y="-497780"/>
            <a:ext cx="8472598" cy="1077218"/>
          </a:xfrm>
        </p:spPr>
        <p:txBody>
          <a:bodyPr/>
          <a:lstStyle/>
          <a:p>
            <a:r>
              <a:rPr lang="de-DE" dirty="0" err="1" smtClean="0"/>
              <a:t>Rescattering</a:t>
            </a:r>
            <a:r>
              <a:rPr lang="de-DE" dirty="0" smtClean="0"/>
              <a:t> &amp; </a:t>
            </a:r>
            <a:r>
              <a:rPr lang="de-DE" dirty="0" err="1" smtClean="0"/>
              <a:t>Momentum</a:t>
            </a:r>
            <a:r>
              <a:rPr lang="de-DE" dirty="0" smtClean="0"/>
              <a:t> </a:t>
            </a:r>
            <a:r>
              <a:rPr lang="de-DE" dirty="0" err="1" smtClean="0"/>
              <a:t>Distributions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2046" y="4877101"/>
            <a:ext cx="3709450" cy="1751428"/>
          </a:xfrm>
        </p:spPr>
        <p:txBody>
          <a:bodyPr/>
          <a:lstStyle/>
          <a:p>
            <a:r>
              <a:rPr lang="en-US" dirty="0"/>
              <a:t>Is Y –</a:t>
            </a:r>
            <a:r>
              <a:rPr lang="en-US" dirty="0">
                <a:latin typeface="VerdanaBar" panose="020B0604030504040204" pitchFamily="34" charset="0"/>
              </a:rPr>
              <a:t>Y</a:t>
            </a:r>
            <a:r>
              <a:rPr lang="en-US" dirty="0"/>
              <a:t> pair production at all sensitive to the </a:t>
            </a:r>
            <a:r>
              <a:rPr lang="en-US" dirty="0">
                <a:latin typeface="VerdanaBar" panose="020B0604030504040204" pitchFamily="34" charset="0"/>
              </a:rPr>
              <a:t>Y</a:t>
            </a:r>
            <a:r>
              <a:rPr lang="en-US" dirty="0"/>
              <a:t> potential ?</a:t>
            </a:r>
          </a:p>
          <a:p>
            <a:endParaRPr lang="en-US" dirty="0"/>
          </a:p>
          <a:p>
            <a:r>
              <a:rPr lang="en-US" dirty="0"/>
              <a:t>Test case: </a:t>
            </a:r>
            <a:r>
              <a:rPr lang="en-US" dirty="0" smtClean="0">
                <a:latin typeface="Symbol" panose="05050102010706020507" pitchFamily="18" charset="2"/>
              </a:rPr>
              <a:t>L</a:t>
            </a:r>
            <a:r>
              <a:rPr lang="en-US" dirty="0" smtClean="0"/>
              <a:t>-</a:t>
            </a:r>
            <a:r>
              <a:rPr lang="en-US" dirty="0" smtClean="0">
                <a:latin typeface="Symbol_bar" panose="05050102010706020507" pitchFamily="18" charset="2"/>
              </a:rPr>
              <a:t>L</a:t>
            </a:r>
            <a:r>
              <a:rPr lang="en-US" dirty="0" smtClean="0"/>
              <a:t> production</a:t>
            </a:r>
            <a:endParaRPr lang="en-US" dirty="0"/>
          </a:p>
          <a:p>
            <a:endParaRPr lang="de-DE" dirty="0"/>
          </a:p>
        </p:txBody>
      </p:sp>
      <p:pic>
        <p:nvPicPr>
          <p:cNvPr id="23848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871" y="2777368"/>
            <a:ext cx="4796821" cy="3714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28437" y="4190130"/>
            <a:ext cx="4056015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     longitudinal </a:t>
            </a:r>
            <a:r>
              <a:rPr lang="de-DE" dirty="0" err="1" smtClean="0"/>
              <a:t>momentum</a:t>
            </a:r>
            <a:r>
              <a:rPr lang="de-DE" dirty="0" smtClean="0"/>
              <a:t> (</a:t>
            </a:r>
            <a:r>
              <a:rPr lang="de-DE" dirty="0" err="1" smtClean="0"/>
              <a:t>GeV</a:t>
            </a:r>
            <a:r>
              <a:rPr lang="de-DE" dirty="0" smtClean="0"/>
              <a:t>/c)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129873" y="6398276"/>
            <a:ext cx="4796820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     </a:t>
            </a:r>
            <a:r>
              <a:rPr lang="de-DE" dirty="0" err="1" smtClean="0"/>
              <a:t>transverse</a:t>
            </a:r>
            <a:r>
              <a:rPr lang="de-DE" dirty="0" smtClean="0"/>
              <a:t> </a:t>
            </a:r>
            <a:r>
              <a:rPr lang="de-DE" dirty="0" err="1" smtClean="0"/>
              <a:t>momentum</a:t>
            </a:r>
            <a:r>
              <a:rPr lang="de-DE" dirty="0" smtClean="0"/>
              <a:t>   (</a:t>
            </a:r>
            <a:r>
              <a:rPr lang="de-DE" dirty="0" err="1" smtClean="0"/>
              <a:t>GeV</a:t>
            </a:r>
            <a:r>
              <a:rPr lang="de-DE" dirty="0" smtClean="0"/>
              <a:t>/c)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44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0771" y="-5337"/>
            <a:ext cx="7103444" cy="584775"/>
          </a:xfrm>
        </p:spPr>
        <p:txBody>
          <a:bodyPr/>
          <a:lstStyle/>
          <a:p>
            <a:r>
              <a:rPr lang="de-DE" dirty="0"/>
              <a:t>Scan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>
                <a:latin typeface="Symbol_bar" panose="05050102010706020507" pitchFamily="18" charset="2"/>
              </a:rPr>
              <a:t>L</a:t>
            </a:r>
            <a:r>
              <a:rPr lang="de-DE" dirty="0"/>
              <a:t> P</a:t>
            </a:r>
            <a:r>
              <a:rPr lang="de-DE" dirty="0" smtClean="0"/>
              <a:t>otential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U(</a:t>
            </a:r>
            <a:r>
              <a:rPr lang="de-DE" dirty="0" smtClean="0">
                <a:latin typeface="Symbol_bar" panose="05050102010706020507" pitchFamily="18" charset="2"/>
              </a:rPr>
              <a:t>L</a:t>
            </a:r>
            <a:r>
              <a:rPr lang="de-DE" dirty="0" smtClean="0"/>
              <a:t>)= -449MeV, -225MeV, -112MeV, 0MeV</a:t>
            </a:r>
          </a:p>
          <a:p>
            <a:r>
              <a:rPr lang="de-DE" dirty="0" smtClean="0"/>
              <a:t>All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potentials</a:t>
            </a:r>
            <a:r>
              <a:rPr lang="de-DE" dirty="0" smtClean="0"/>
              <a:t> </a:t>
            </a:r>
            <a:r>
              <a:rPr lang="de-DE" dirty="0" err="1" smtClean="0"/>
              <a:t>unchanged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2352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77" y="1449429"/>
            <a:ext cx="6436766" cy="4456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4169646" y="4628575"/>
            <a:ext cx="1848645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E</a:t>
            </a:r>
            <a:r>
              <a:rPr lang="de-DE" dirty="0" smtClean="0"/>
              <a:t>(</a:t>
            </a:r>
            <a:r>
              <a:rPr lang="de-DE" dirty="0" smtClean="0">
                <a:latin typeface="VerdanaBar" panose="020B0604030504040204" pitchFamily="34" charset="0"/>
              </a:rPr>
              <a:t>p</a:t>
            </a:r>
            <a:r>
              <a:rPr lang="de-DE" dirty="0" smtClean="0"/>
              <a:t>)=850MeV</a:t>
            </a:r>
          </a:p>
          <a:p>
            <a:r>
              <a:rPr lang="de-DE" dirty="0" smtClean="0">
                <a:latin typeface="Symbol" panose="05050102010706020507" pitchFamily="18" charset="2"/>
              </a:rPr>
              <a:t>L-</a:t>
            </a:r>
            <a:r>
              <a:rPr lang="de-DE" dirty="0" smtClean="0">
                <a:latin typeface="Symbol_bar" panose="05050102010706020507" pitchFamily="18" charset="2"/>
              </a:rPr>
              <a:t>L</a:t>
            </a:r>
            <a:r>
              <a:rPr lang="de-DE" dirty="0" smtClean="0">
                <a:latin typeface="Symbol" panose="05050102010706020507" pitchFamily="18" charset="2"/>
              </a:rPr>
              <a:t> </a:t>
            </a:r>
            <a:endParaRPr lang="de-DE" dirty="0">
              <a:latin typeface="Symbol" panose="05050102010706020507" pitchFamily="18" charset="2"/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785812"/>
              </p:ext>
            </p:extLst>
          </p:nvPr>
        </p:nvGraphicFramePr>
        <p:xfrm>
          <a:off x="3895817" y="6065837"/>
          <a:ext cx="20193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951" name="Equation" r:id="rId4" imgW="1346040" imgH="444240" progId="Equation.DSMT4">
                  <p:embed/>
                </p:oleObj>
              </mc:Choice>
              <mc:Fallback>
                <p:oleObj name="Equation" r:id="rId4" imgW="1346040" imgH="444240" progId="Equation.DSMT4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5817" y="6065837"/>
                        <a:ext cx="2019300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uppieren 5"/>
          <p:cNvGrpSpPr/>
          <p:nvPr/>
        </p:nvGrpSpPr>
        <p:grpSpPr>
          <a:xfrm>
            <a:off x="466751" y="4851400"/>
            <a:ext cx="955675" cy="2019300"/>
            <a:chOff x="3052817" y="5173663"/>
            <a:chExt cx="955675" cy="2019300"/>
          </a:xfrm>
        </p:grpSpPr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3052817" y="5173663"/>
              <a:ext cx="955675" cy="1708150"/>
              <a:chOff x="578" y="3158"/>
              <a:chExt cx="602" cy="1076"/>
            </a:xfrm>
          </p:grpSpPr>
          <p:sp>
            <p:nvSpPr>
              <p:cNvPr id="13" name="Oval 12"/>
              <p:cNvSpPr>
                <a:spLocks noChangeArrowheads="1"/>
              </p:cNvSpPr>
              <p:nvPr/>
            </p:nvSpPr>
            <p:spPr bwMode="auto">
              <a:xfrm>
                <a:off x="578" y="3158"/>
                <a:ext cx="222" cy="22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32157"/>
                      <a:invGamma/>
                    </a:schemeClr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lIns="54000" tIns="10800" rIns="54000" bIns="10800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4" name="Oval 13"/>
              <p:cNvSpPr>
                <a:spLocks noChangeArrowheads="1"/>
              </p:cNvSpPr>
              <p:nvPr/>
            </p:nvSpPr>
            <p:spPr bwMode="auto">
              <a:xfrm>
                <a:off x="958" y="3574"/>
                <a:ext cx="222" cy="228"/>
              </a:xfrm>
              <a:prstGeom prst="ellipse">
                <a:avLst/>
              </a:prstGeom>
              <a:gradFill rotWithShape="1">
                <a:gsLst>
                  <a:gs pos="0">
                    <a:srgbClr val="FFADCE"/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54000" tIns="10800" rIns="54000" bIns="10800" anchor="ctr"/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graphicFrame>
            <p:nvGraphicFramePr>
              <p:cNvPr id="15" name="Object 4"/>
              <p:cNvGraphicFramePr>
                <a:graphicFrameLocks noChangeAspect="1"/>
              </p:cNvGraphicFramePr>
              <p:nvPr/>
            </p:nvGraphicFramePr>
            <p:xfrm>
              <a:off x="1012" y="3631"/>
              <a:ext cx="120" cy="1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70952" name="Equation" r:id="rId6" imgW="190440" imgH="190440" progId="Equation.DSMT4">
                      <p:embed/>
                    </p:oleObj>
                  </mc:Choice>
                  <mc:Fallback>
                    <p:oleObj name="Equation" r:id="rId6" imgW="190440" imgH="19044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12" y="3631"/>
                            <a:ext cx="120" cy="12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" name="Object 5"/>
              <p:cNvGraphicFramePr>
                <a:graphicFrameLocks noChangeAspect="1"/>
              </p:cNvGraphicFramePr>
              <p:nvPr/>
            </p:nvGraphicFramePr>
            <p:xfrm>
              <a:off x="644" y="3189"/>
              <a:ext cx="100" cy="1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70953" name="Equation" r:id="rId8" imgW="190440" imgH="228600" progId="Equation.DSMT4">
                      <p:embed/>
                    </p:oleObj>
                  </mc:Choice>
                  <mc:Fallback>
                    <p:oleObj name="Equation" r:id="rId8" imgW="190440" imgH="228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44" y="3189"/>
                            <a:ext cx="100" cy="12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" name="Line 16"/>
              <p:cNvSpPr>
                <a:spLocks noChangeShapeType="1"/>
              </p:cNvSpPr>
              <p:nvPr/>
            </p:nvSpPr>
            <p:spPr bwMode="auto">
              <a:xfrm flipV="1">
                <a:off x="874" y="3796"/>
                <a:ext cx="162" cy="438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54000" tIns="10800" rIns="54000" bIns="10800" anchor="ctr"/>
              <a:lstStyle/>
              <a:p>
                <a:endParaRPr lang="de-DE"/>
              </a:p>
            </p:txBody>
          </p:sp>
          <p:sp>
            <p:nvSpPr>
              <p:cNvPr id="18" name="Line 17"/>
              <p:cNvSpPr>
                <a:spLocks noChangeShapeType="1"/>
              </p:cNvSpPr>
              <p:nvPr/>
            </p:nvSpPr>
            <p:spPr bwMode="auto">
              <a:xfrm flipH="1" flipV="1">
                <a:off x="722" y="3410"/>
                <a:ext cx="162" cy="81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54000" tIns="10800" rIns="54000" bIns="10800" anchor="ctr"/>
              <a:lstStyle/>
              <a:p>
                <a:endParaRPr lang="de-DE"/>
              </a:p>
            </p:txBody>
          </p:sp>
        </p:grpSp>
        <p:sp>
          <p:nvSpPr>
            <p:cNvPr id="19" name="Oval 22"/>
            <p:cNvSpPr>
              <a:spLocks noChangeAspect="1" noChangeArrowheads="1"/>
            </p:cNvSpPr>
            <p:nvPr/>
          </p:nvSpPr>
          <p:spPr bwMode="auto">
            <a:xfrm>
              <a:off x="3125842" y="6346826"/>
              <a:ext cx="846138" cy="846137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alpha val="35001"/>
                  </a:srgbClr>
                </a:gs>
                <a:gs pos="100000">
                  <a:srgbClr val="007600">
                    <a:alpha val="39998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54000" tIns="10800" rIns="54000" bIns="10800" anchor="ctr"/>
            <a:lstStyle>
              <a:lvl1pPr eaLnBrk="0" hangingPunct="0"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8110056" y="4740275"/>
            <a:ext cx="1069975" cy="2152650"/>
            <a:chOff x="8004175" y="5138738"/>
            <a:chExt cx="1069975" cy="2152650"/>
          </a:xfrm>
        </p:grpSpPr>
        <p:grpSp>
          <p:nvGrpSpPr>
            <p:cNvPr id="20" name="Group 4"/>
            <p:cNvGrpSpPr>
              <a:grpSpLocks/>
            </p:cNvGrpSpPr>
            <p:nvPr/>
          </p:nvGrpSpPr>
          <p:grpSpPr bwMode="auto">
            <a:xfrm>
              <a:off x="8004175" y="5138738"/>
              <a:ext cx="1069975" cy="1743075"/>
              <a:chOff x="4906" y="3060"/>
              <a:chExt cx="674" cy="1098"/>
            </a:xfrm>
          </p:grpSpPr>
          <p:sp>
            <p:nvSpPr>
              <p:cNvPr id="21" name="Oval 5"/>
              <p:cNvSpPr>
                <a:spLocks noChangeArrowheads="1"/>
              </p:cNvSpPr>
              <p:nvPr/>
            </p:nvSpPr>
            <p:spPr bwMode="auto">
              <a:xfrm>
                <a:off x="4906" y="3424"/>
                <a:ext cx="222" cy="22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32157"/>
                      <a:invGamma/>
                    </a:schemeClr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lIns="54000" tIns="10800" rIns="54000" bIns="10800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22" name="Oval 6"/>
              <p:cNvSpPr>
                <a:spLocks noChangeArrowheads="1"/>
              </p:cNvSpPr>
              <p:nvPr/>
            </p:nvSpPr>
            <p:spPr bwMode="auto">
              <a:xfrm>
                <a:off x="5358" y="3060"/>
                <a:ext cx="222" cy="228"/>
              </a:xfrm>
              <a:prstGeom prst="ellipse">
                <a:avLst/>
              </a:prstGeom>
              <a:gradFill rotWithShape="1">
                <a:gsLst>
                  <a:gs pos="0">
                    <a:srgbClr val="FFADCE"/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54000" tIns="10800" rIns="54000" bIns="10800" anchor="ctr"/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graphicFrame>
            <p:nvGraphicFramePr>
              <p:cNvPr id="23" name="Object 2"/>
              <p:cNvGraphicFramePr>
                <a:graphicFrameLocks noChangeAspect="1"/>
              </p:cNvGraphicFramePr>
              <p:nvPr/>
            </p:nvGraphicFramePr>
            <p:xfrm>
              <a:off x="5418" y="3105"/>
              <a:ext cx="120" cy="1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70954" name="Equation" r:id="rId10" imgW="190440" imgH="190440" progId="Equation.DSMT4">
                      <p:embed/>
                    </p:oleObj>
                  </mc:Choice>
                  <mc:Fallback>
                    <p:oleObj name="Equation" r:id="rId10" imgW="190440" imgH="19044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18" y="3105"/>
                            <a:ext cx="120" cy="12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" name="Object 3"/>
              <p:cNvGraphicFramePr>
                <a:graphicFrameLocks noChangeAspect="1"/>
              </p:cNvGraphicFramePr>
              <p:nvPr/>
            </p:nvGraphicFramePr>
            <p:xfrm>
              <a:off x="4960" y="3467"/>
              <a:ext cx="100" cy="1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70955" name="Equation" r:id="rId11" imgW="190440" imgH="228600" progId="Equation.DSMT4">
                      <p:embed/>
                    </p:oleObj>
                  </mc:Choice>
                  <mc:Fallback>
                    <p:oleObj name="Equation" r:id="rId11" imgW="190440" imgH="228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60" y="3467"/>
                            <a:ext cx="100" cy="12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5" name="Line 9"/>
              <p:cNvSpPr>
                <a:spLocks noChangeShapeType="1"/>
              </p:cNvSpPr>
              <p:nvPr/>
            </p:nvSpPr>
            <p:spPr bwMode="auto">
              <a:xfrm flipV="1">
                <a:off x="5190" y="3312"/>
                <a:ext cx="228" cy="846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54000" tIns="10800" rIns="54000" bIns="10800" anchor="ctr"/>
              <a:lstStyle/>
              <a:p>
                <a:endParaRPr lang="de-DE"/>
              </a:p>
            </p:txBody>
          </p:sp>
          <p:sp>
            <p:nvSpPr>
              <p:cNvPr id="26" name="Line 10"/>
              <p:cNvSpPr>
                <a:spLocks noChangeShapeType="1"/>
              </p:cNvSpPr>
              <p:nvPr/>
            </p:nvSpPr>
            <p:spPr bwMode="auto">
              <a:xfrm flipH="1" flipV="1">
                <a:off x="5050" y="3664"/>
                <a:ext cx="138" cy="462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54000" tIns="10800" rIns="54000" bIns="10800" anchor="ctr"/>
              <a:lstStyle/>
              <a:p>
                <a:endParaRPr lang="de-DE"/>
              </a:p>
            </p:txBody>
          </p:sp>
        </p:grpSp>
        <p:sp>
          <p:nvSpPr>
            <p:cNvPr id="27" name="Oval 23"/>
            <p:cNvSpPr>
              <a:spLocks noChangeAspect="1" noChangeArrowheads="1"/>
            </p:cNvSpPr>
            <p:nvPr/>
          </p:nvSpPr>
          <p:spPr bwMode="auto">
            <a:xfrm>
              <a:off x="8042275" y="6445250"/>
              <a:ext cx="846138" cy="846138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alpha val="35001"/>
                  </a:srgbClr>
                </a:gs>
                <a:gs pos="100000">
                  <a:srgbClr val="007600">
                    <a:alpha val="39998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54000" tIns="10800" rIns="54000" bIns="10800" anchor="ctr"/>
            <a:lstStyle>
              <a:lvl1pPr eaLnBrk="0" hangingPunct="0"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</p:grp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893697"/>
              </p:ext>
            </p:extLst>
          </p:nvPr>
        </p:nvGraphicFramePr>
        <p:xfrm>
          <a:off x="2278352" y="1809647"/>
          <a:ext cx="2284412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956" name="Equation" r:id="rId12" imgW="1524000" imgH="482600" progId="Equation.DSMT4">
                  <p:embed/>
                </p:oleObj>
              </mc:Choice>
              <mc:Fallback>
                <p:oleObj name="Equation" r:id="rId12" imgW="1524000" imgH="482600" progId="Equation.DSMT4">
                  <p:embed/>
                  <p:pic>
                    <p:nvPicPr>
                      <p:cNvPr id="0" name="Objek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8352" y="1809647"/>
                        <a:ext cx="2284412" cy="7223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18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3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171" y="1405624"/>
            <a:ext cx="6879167" cy="474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0771" y="-5337"/>
            <a:ext cx="7103444" cy="584775"/>
          </a:xfrm>
        </p:spPr>
        <p:txBody>
          <a:bodyPr/>
          <a:lstStyle/>
          <a:p>
            <a:r>
              <a:rPr lang="de-DE" dirty="0"/>
              <a:t>Scan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>
                <a:latin typeface="Symbol_bar" panose="05050102010706020507" pitchFamily="18" charset="2"/>
              </a:rPr>
              <a:t>L</a:t>
            </a:r>
            <a:r>
              <a:rPr lang="de-DE" dirty="0"/>
              <a:t> P</a:t>
            </a:r>
            <a:r>
              <a:rPr lang="de-DE" dirty="0" smtClean="0"/>
              <a:t>otential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U(</a:t>
            </a:r>
            <a:r>
              <a:rPr lang="de-DE" dirty="0" smtClean="0">
                <a:latin typeface="Symbol_bar" panose="05050102010706020507" pitchFamily="18" charset="2"/>
              </a:rPr>
              <a:t>L</a:t>
            </a:r>
            <a:r>
              <a:rPr lang="de-DE" dirty="0" smtClean="0"/>
              <a:t>)= -449MeV, -225MeV, -112MeV, 0MeV</a:t>
            </a:r>
          </a:p>
          <a:p>
            <a:r>
              <a:rPr lang="de-DE" dirty="0" smtClean="0"/>
              <a:t>All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potentials</a:t>
            </a:r>
            <a:r>
              <a:rPr lang="de-DE" dirty="0" smtClean="0"/>
              <a:t> </a:t>
            </a:r>
            <a:r>
              <a:rPr lang="de-DE" dirty="0" err="1" smtClean="0"/>
              <a:t>unchanged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032569" y="4649753"/>
            <a:ext cx="2097741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E</a:t>
            </a:r>
            <a:r>
              <a:rPr lang="de-DE" dirty="0" smtClean="0"/>
              <a:t>(</a:t>
            </a:r>
            <a:r>
              <a:rPr lang="de-DE" dirty="0" smtClean="0">
                <a:latin typeface="VerdanaBar" panose="020B0604030504040204" pitchFamily="34" charset="0"/>
              </a:rPr>
              <a:t>p</a:t>
            </a:r>
            <a:r>
              <a:rPr lang="de-DE" dirty="0" smtClean="0"/>
              <a:t>)=1000MeV</a:t>
            </a:r>
          </a:p>
          <a:p>
            <a:r>
              <a:rPr lang="de-DE" dirty="0" smtClean="0">
                <a:latin typeface="Symbol" panose="05050102010706020507" pitchFamily="18" charset="2"/>
              </a:rPr>
              <a:t>L-</a:t>
            </a:r>
            <a:r>
              <a:rPr lang="de-DE" dirty="0" smtClean="0">
                <a:latin typeface="Symbol_bar" panose="05050102010706020507" pitchFamily="18" charset="2"/>
              </a:rPr>
              <a:t>L</a:t>
            </a:r>
            <a:r>
              <a:rPr lang="de-DE" dirty="0" smtClean="0">
                <a:latin typeface="Symbol" panose="05050102010706020507" pitchFamily="18" charset="2"/>
              </a:rPr>
              <a:t> </a:t>
            </a:r>
            <a:endParaRPr lang="de-DE" dirty="0">
              <a:latin typeface="Symbol" panose="05050102010706020507" pitchFamily="18" charset="2"/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682048"/>
              </p:ext>
            </p:extLst>
          </p:nvPr>
        </p:nvGraphicFramePr>
        <p:xfrm>
          <a:off x="4206240" y="6146956"/>
          <a:ext cx="20193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3996" name="Equation" r:id="rId4" imgW="1346040" imgH="444240" progId="Equation.DSMT4">
                  <p:embed/>
                </p:oleObj>
              </mc:Choice>
              <mc:Fallback>
                <p:oleObj name="Equation" r:id="rId4" imgW="13460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240" y="6146956"/>
                        <a:ext cx="2019300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uppieren 6"/>
          <p:cNvGrpSpPr/>
          <p:nvPr/>
        </p:nvGrpSpPr>
        <p:grpSpPr>
          <a:xfrm>
            <a:off x="259364" y="4870450"/>
            <a:ext cx="955675" cy="2019300"/>
            <a:chOff x="3052817" y="5173663"/>
            <a:chExt cx="955675" cy="2019300"/>
          </a:xfrm>
        </p:grpSpPr>
        <p:grpSp>
          <p:nvGrpSpPr>
            <p:cNvPr id="8" name="Group 11"/>
            <p:cNvGrpSpPr>
              <a:grpSpLocks/>
            </p:cNvGrpSpPr>
            <p:nvPr/>
          </p:nvGrpSpPr>
          <p:grpSpPr bwMode="auto">
            <a:xfrm>
              <a:off x="3052817" y="5173663"/>
              <a:ext cx="955675" cy="1708150"/>
              <a:chOff x="578" y="3158"/>
              <a:chExt cx="602" cy="1076"/>
            </a:xfrm>
          </p:grpSpPr>
          <p:sp>
            <p:nvSpPr>
              <p:cNvPr id="10" name="Oval 12"/>
              <p:cNvSpPr>
                <a:spLocks noChangeArrowheads="1"/>
              </p:cNvSpPr>
              <p:nvPr/>
            </p:nvSpPr>
            <p:spPr bwMode="auto">
              <a:xfrm>
                <a:off x="578" y="3158"/>
                <a:ext cx="222" cy="22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32157"/>
                      <a:invGamma/>
                    </a:schemeClr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lIns="54000" tIns="10800" rIns="54000" bIns="10800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1" name="Oval 13"/>
              <p:cNvSpPr>
                <a:spLocks noChangeArrowheads="1"/>
              </p:cNvSpPr>
              <p:nvPr/>
            </p:nvSpPr>
            <p:spPr bwMode="auto">
              <a:xfrm>
                <a:off x="958" y="3574"/>
                <a:ext cx="222" cy="228"/>
              </a:xfrm>
              <a:prstGeom prst="ellipse">
                <a:avLst/>
              </a:prstGeom>
              <a:gradFill rotWithShape="1">
                <a:gsLst>
                  <a:gs pos="0">
                    <a:srgbClr val="FFADCE"/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54000" tIns="10800" rIns="54000" bIns="10800" anchor="ctr"/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graphicFrame>
            <p:nvGraphicFramePr>
              <p:cNvPr id="12" name="Object 4"/>
              <p:cNvGraphicFramePr>
                <a:graphicFrameLocks noChangeAspect="1"/>
              </p:cNvGraphicFramePr>
              <p:nvPr/>
            </p:nvGraphicFramePr>
            <p:xfrm>
              <a:off x="1012" y="3631"/>
              <a:ext cx="120" cy="1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73997" name="Equation" r:id="rId6" imgW="190440" imgH="190440" progId="Equation.DSMT4">
                      <p:embed/>
                    </p:oleObj>
                  </mc:Choice>
                  <mc:Fallback>
                    <p:oleObj name="Equation" r:id="rId6" imgW="190440" imgH="19044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12" y="3631"/>
                            <a:ext cx="120" cy="12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" name="Object 5"/>
              <p:cNvGraphicFramePr>
                <a:graphicFrameLocks noChangeAspect="1"/>
              </p:cNvGraphicFramePr>
              <p:nvPr/>
            </p:nvGraphicFramePr>
            <p:xfrm>
              <a:off x="644" y="3189"/>
              <a:ext cx="100" cy="1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73998" name="Equation" r:id="rId8" imgW="190440" imgH="228600" progId="Equation.DSMT4">
                      <p:embed/>
                    </p:oleObj>
                  </mc:Choice>
                  <mc:Fallback>
                    <p:oleObj name="Equation" r:id="rId8" imgW="190440" imgH="228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44" y="3189"/>
                            <a:ext cx="100" cy="12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" name="Line 16"/>
              <p:cNvSpPr>
                <a:spLocks noChangeShapeType="1"/>
              </p:cNvSpPr>
              <p:nvPr/>
            </p:nvSpPr>
            <p:spPr bwMode="auto">
              <a:xfrm flipV="1">
                <a:off x="874" y="3796"/>
                <a:ext cx="162" cy="438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54000" tIns="10800" rIns="54000" bIns="10800" anchor="ctr"/>
              <a:lstStyle/>
              <a:p>
                <a:endParaRPr lang="de-DE"/>
              </a:p>
            </p:txBody>
          </p:sp>
          <p:sp>
            <p:nvSpPr>
              <p:cNvPr id="15" name="Line 17"/>
              <p:cNvSpPr>
                <a:spLocks noChangeShapeType="1"/>
              </p:cNvSpPr>
              <p:nvPr/>
            </p:nvSpPr>
            <p:spPr bwMode="auto">
              <a:xfrm flipH="1" flipV="1">
                <a:off x="722" y="3410"/>
                <a:ext cx="162" cy="81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54000" tIns="10800" rIns="54000" bIns="10800" anchor="ctr"/>
              <a:lstStyle/>
              <a:p>
                <a:endParaRPr lang="de-DE"/>
              </a:p>
            </p:txBody>
          </p:sp>
        </p:grpSp>
        <p:sp>
          <p:nvSpPr>
            <p:cNvPr id="9" name="Oval 22"/>
            <p:cNvSpPr>
              <a:spLocks noChangeAspect="1" noChangeArrowheads="1"/>
            </p:cNvSpPr>
            <p:nvPr/>
          </p:nvSpPr>
          <p:spPr bwMode="auto">
            <a:xfrm>
              <a:off x="3125842" y="6346826"/>
              <a:ext cx="846138" cy="846137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alpha val="35001"/>
                  </a:srgbClr>
                </a:gs>
                <a:gs pos="100000">
                  <a:srgbClr val="007600">
                    <a:alpha val="39998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54000" tIns="10800" rIns="54000" bIns="10800" anchor="ctr"/>
            <a:lstStyle>
              <a:lvl1pPr eaLnBrk="0" hangingPunct="0"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</p:grpSp>
      <p:grpSp>
        <p:nvGrpSpPr>
          <p:cNvPr id="5" name="Gruppieren 4"/>
          <p:cNvGrpSpPr/>
          <p:nvPr/>
        </p:nvGrpSpPr>
        <p:grpSpPr>
          <a:xfrm>
            <a:off x="8004175" y="4706674"/>
            <a:ext cx="1069975" cy="2152650"/>
            <a:chOff x="8004175" y="5138738"/>
            <a:chExt cx="1069975" cy="2152650"/>
          </a:xfrm>
        </p:grpSpPr>
        <p:grpSp>
          <p:nvGrpSpPr>
            <p:cNvPr id="16" name="Group 4"/>
            <p:cNvGrpSpPr>
              <a:grpSpLocks/>
            </p:cNvGrpSpPr>
            <p:nvPr/>
          </p:nvGrpSpPr>
          <p:grpSpPr bwMode="auto">
            <a:xfrm>
              <a:off x="8004175" y="5138738"/>
              <a:ext cx="1069975" cy="1743075"/>
              <a:chOff x="4906" y="3060"/>
              <a:chExt cx="674" cy="1098"/>
            </a:xfrm>
          </p:grpSpPr>
          <p:sp>
            <p:nvSpPr>
              <p:cNvPr id="17" name="Oval 5"/>
              <p:cNvSpPr>
                <a:spLocks noChangeArrowheads="1"/>
              </p:cNvSpPr>
              <p:nvPr/>
            </p:nvSpPr>
            <p:spPr bwMode="auto">
              <a:xfrm>
                <a:off x="4906" y="3424"/>
                <a:ext cx="222" cy="22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32157"/>
                      <a:invGamma/>
                    </a:schemeClr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lIns="54000" tIns="10800" rIns="54000" bIns="10800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8" name="Oval 6"/>
              <p:cNvSpPr>
                <a:spLocks noChangeArrowheads="1"/>
              </p:cNvSpPr>
              <p:nvPr/>
            </p:nvSpPr>
            <p:spPr bwMode="auto">
              <a:xfrm>
                <a:off x="5358" y="3060"/>
                <a:ext cx="222" cy="228"/>
              </a:xfrm>
              <a:prstGeom prst="ellipse">
                <a:avLst/>
              </a:prstGeom>
              <a:gradFill rotWithShape="1">
                <a:gsLst>
                  <a:gs pos="0">
                    <a:srgbClr val="FFADCE"/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54000" tIns="10800" rIns="54000" bIns="10800" anchor="ctr"/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graphicFrame>
            <p:nvGraphicFramePr>
              <p:cNvPr id="19" name="Object 2"/>
              <p:cNvGraphicFramePr>
                <a:graphicFrameLocks noChangeAspect="1"/>
              </p:cNvGraphicFramePr>
              <p:nvPr/>
            </p:nvGraphicFramePr>
            <p:xfrm>
              <a:off x="5418" y="3105"/>
              <a:ext cx="120" cy="1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73999" name="Equation" r:id="rId10" imgW="190440" imgH="190440" progId="Equation.DSMT4">
                      <p:embed/>
                    </p:oleObj>
                  </mc:Choice>
                  <mc:Fallback>
                    <p:oleObj name="Equation" r:id="rId10" imgW="190440" imgH="19044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18" y="3105"/>
                            <a:ext cx="120" cy="12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" name="Object 3"/>
              <p:cNvGraphicFramePr>
                <a:graphicFrameLocks noChangeAspect="1"/>
              </p:cNvGraphicFramePr>
              <p:nvPr/>
            </p:nvGraphicFramePr>
            <p:xfrm>
              <a:off x="4960" y="3467"/>
              <a:ext cx="100" cy="1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74000" name="Equation" r:id="rId11" imgW="190440" imgH="228600" progId="Equation.DSMT4">
                      <p:embed/>
                    </p:oleObj>
                  </mc:Choice>
                  <mc:Fallback>
                    <p:oleObj name="Equation" r:id="rId11" imgW="190440" imgH="228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60" y="3467"/>
                            <a:ext cx="100" cy="12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1" name="Line 9"/>
              <p:cNvSpPr>
                <a:spLocks noChangeShapeType="1"/>
              </p:cNvSpPr>
              <p:nvPr/>
            </p:nvSpPr>
            <p:spPr bwMode="auto">
              <a:xfrm flipV="1">
                <a:off x="5190" y="3312"/>
                <a:ext cx="228" cy="846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54000" tIns="10800" rIns="54000" bIns="10800" anchor="ctr"/>
              <a:lstStyle/>
              <a:p>
                <a:endParaRPr lang="de-DE"/>
              </a:p>
            </p:txBody>
          </p:sp>
          <p:sp>
            <p:nvSpPr>
              <p:cNvPr id="22" name="Line 10"/>
              <p:cNvSpPr>
                <a:spLocks noChangeShapeType="1"/>
              </p:cNvSpPr>
              <p:nvPr/>
            </p:nvSpPr>
            <p:spPr bwMode="auto">
              <a:xfrm flipH="1" flipV="1">
                <a:off x="5050" y="3664"/>
                <a:ext cx="138" cy="462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54000" tIns="10800" rIns="54000" bIns="10800" anchor="ctr"/>
              <a:lstStyle/>
              <a:p>
                <a:endParaRPr lang="de-DE"/>
              </a:p>
            </p:txBody>
          </p:sp>
        </p:grpSp>
        <p:sp>
          <p:nvSpPr>
            <p:cNvPr id="23" name="Oval 23"/>
            <p:cNvSpPr>
              <a:spLocks noChangeAspect="1" noChangeArrowheads="1"/>
            </p:cNvSpPr>
            <p:nvPr/>
          </p:nvSpPr>
          <p:spPr bwMode="auto">
            <a:xfrm>
              <a:off x="8042275" y="6445250"/>
              <a:ext cx="846138" cy="846138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alpha val="35001"/>
                  </a:srgbClr>
                </a:gs>
                <a:gs pos="100000">
                  <a:srgbClr val="007600">
                    <a:alpha val="39998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54000" tIns="10800" rIns="54000" bIns="10800" anchor="ctr"/>
            <a:lstStyle>
              <a:lvl1pPr eaLnBrk="0" hangingPunct="0"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</p:grpSp>
      <p:graphicFrame>
        <p:nvGraphicFramePr>
          <p:cNvPr id="24" name="Objek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184106"/>
              </p:ext>
            </p:extLst>
          </p:nvPr>
        </p:nvGraphicFramePr>
        <p:xfrm>
          <a:off x="1931429" y="1623052"/>
          <a:ext cx="2284412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4001" name="Equation" r:id="rId12" imgW="1524000" imgH="482600" progId="Equation.DSMT4">
                  <p:embed/>
                </p:oleObj>
              </mc:Choice>
              <mc:Fallback>
                <p:oleObj name="Equation" r:id="rId12" imgW="1524000" imgH="482600" progId="Equation.DSMT4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1429" y="1623052"/>
                        <a:ext cx="2284412" cy="7223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480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7885" y="-5337"/>
            <a:ext cx="7103444" cy="584775"/>
          </a:xfrm>
        </p:spPr>
        <p:txBody>
          <a:bodyPr/>
          <a:lstStyle/>
          <a:p>
            <a:r>
              <a:rPr lang="de-DE" dirty="0" smtClean="0"/>
              <a:t>The </a:t>
            </a:r>
            <a:r>
              <a:rPr lang="de-DE" dirty="0" smtClean="0">
                <a:latin typeface="VerdanaBar" panose="020B0604030504040204" pitchFamily="34" charset="0"/>
              </a:rPr>
              <a:t>P</a:t>
            </a:r>
            <a:r>
              <a:rPr lang="de-DE" dirty="0" smtClean="0"/>
              <a:t>ANDA </a:t>
            </a:r>
            <a:r>
              <a:rPr lang="de-DE" dirty="0" err="1" smtClean="0"/>
              <a:t>detector</a:t>
            </a:r>
            <a:endParaRPr lang="de-DE" dirty="0"/>
          </a:p>
        </p:txBody>
      </p:sp>
      <p:pic>
        <p:nvPicPr>
          <p:cNvPr id="2369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92" y="940466"/>
            <a:ext cx="7670147" cy="4721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609598" y="5738403"/>
            <a:ext cx="8462962" cy="124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kumimoji="0" lang="en-US" sz="1800" kern="0" dirty="0" smtClean="0"/>
              <a:t>Official timeline </a:t>
            </a:r>
          </a:p>
          <a:p>
            <a:pPr lvl="1"/>
            <a:r>
              <a:rPr kumimoji="0" lang="en-US" sz="1800" kern="0" dirty="0" smtClean="0"/>
              <a:t>2013-2017</a:t>
            </a:r>
            <a:r>
              <a:rPr kumimoji="0" lang="en-US" sz="1800" kern="0" dirty="0"/>
              <a:t>: </a:t>
            </a:r>
            <a:r>
              <a:rPr kumimoji="0" lang="en-US" sz="1800" kern="0" dirty="0" smtClean="0"/>
              <a:t>(partial) pre-assembling </a:t>
            </a:r>
            <a:r>
              <a:rPr kumimoji="0" lang="en-US" sz="1800" kern="0" dirty="0"/>
              <a:t>at COSY, </a:t>
            </a:r>
            <a:r>
              <a:rPr kumimoji="0" lang="en-US" sz="1800" kern="0" dirty="0" err="1"/>
              <a:t>Jülich</a:t>
            </a:r>
            <a:endParaRPr kumimoji="0" lang="en-US" sz="1800" kern="0" dirty="0"/>
          </a:p>
          <a:p>
            <a:pPr lvl="1"/>
            <a:r>
              <a:rPr kumimoji="0" lang="en-US" sz="1800" kern="0" dirty="0" smtClean="0">
                <a:sym typeface="Symbol"/>
              </a:rPr>
              <a:t></a:t>
            </a:r>
            <a:r>
              <a:rPr kumimoji="0" lang="en-US" sz="1800" kern="0" dirty="0" smtClean="0"/>
              <a:t>2018</a:t>
            </a:r>
            <a:r>
              <a:rPr kumimoji="0" lang="en-US" sz="1800" kern="0" dirty="0"/>
              <a:t>: first beam </a:t>
            </a:r>
            <a:r>
              <a:rPr kumimoji="0" lang="en-US" sz="1800" kern="0" dirty="0" smtClean="0"/>
              <a:t>expected at FAIR</a:t>
            </a:r>
            <a:endParaRPr kumimoji="0" lang="de-DE" sz="1800" kern="0" dirty="0"/>
          </a:p>
        </p:txBody>
      </p:sp>
      <p:sp>
        <p:nvSpPr>
          <p:cNvPr id="6" name="Rechteckige Legende 5"/>
          <p:cNvSpPr/>
          <p:nvPr/>
        </p:nvSpPr>
        <p:spPr bwMode="auto">
          <a:xfrm>
            <a:off x="609598" y="753584"/>
            <a:ext cx="1326777" cy="512368"/>
          </a:xfrm>
          <a:prstGeom prst="wedgeRectCallout">
            <a:avLst>
              <a:gd name="adj1" fmla="val 21059"/>
              <a:gd name="adj2" fmla="val 468421"/>
            </a:avLst>
          </a:prstGeom>
          <a:solidFill>
            <a:srgbClr val="00B0F0">
              <a:alpha val="6117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54000" tIns="10800" rIns="54000" bIns="1080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dirty="0"/>
              <a:t>Antiproton beam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hteckige Legende 8"/>
          <p:cNvSpPr/>
          <p:nvPr/>
        </p:nvSpPr>
        <p:spPr bwMode="auto">
          <a:xfrm>
            <a:off x="4311136" y="755998"/>
            <a:ext cx="1532966" cy="512368"/>
          </a:xfrm>
          <a:prstGeom prst="wedgeRectCallout">
            <a:avLst>
              <a:gd name="adj1" fmla="val -149236"/>
              <a:gd name="adj2" fmla="val 464923"/>
            </a:avLst>
          </a:prstGeom>
          <a:solidFill>
            <a:srgbClr val="00B0F0">
              <a:alpha val="6117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54000" tIns="10800" rIns="54000" bIns="1080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Interaction </a:t>
            </a:r>
            <a:r>
              <a:rPr lang="de-DE" dirty="0" err="1" smtClean="0"/>
              <a:t>point</a:t>
            </a:r>
            <a:endParaRPr lang="de-DE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Rechteckige Legende 9"/>
          <p:cNvSpPr/>
          <p:nvPr/>
        </p:nvSpPr>
        <p:spPr bwMode="auto">
          <a:xfrm>
            <a:off x="2120153" y="753584"/>
            <a:ext cx="2023176" cy="512368"/>
          </a:xfrm>
          <a:prstGeom prst="wedgeRectCallout">
            <a:avLst>
              <a:gd name="adj1" fmla="val -21390"/>
              <a:gd name="adj2" fmla="val 254963"/>
            </a:avLst>
          </a:prstGeom>
          <a:solidFill>
            <a:srgbClr val="00B0F0">
              <a:alpha val="6117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54000" tIns="10800" rIns="54000" bIns="1080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Clusterjet </a:t>
            </a:r>
            <a:r>
              <a:rPr lang="de-DE" dirty="0" err="1" smtClean="0"/>
              <a:t>or</a:t>
            </a:r>
            <a:r>
              <a:rPr lang="de-DE" dirty="0" smtClean="0"/>
              <a:t> pellet </a:t>
            </a:r>
            <a:r>
              <a:rPr lang="de-DE" dirty="0" err="1" smtClean="0"/>
              <a:t>target</a:t>
            </a:r>
            <a:r>
              <a:rPr lang="de-DE" dirty="0" smtClean="0"/>
              <a:t> </a:t>
            </a:r>
            <a:r>
              <a:rPr lang="de-DE" dirty="0" err="1" smtClean="0"/>
              <a:t>point</a:t>
            </a:r>
            <a:endParaRPr lang="de-DE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hteckige Legende 10"/>
          <p:cNvSpPr/>
          <p:nvPr/>
        </p:nvSpPr>
        <p:spPr bwMode="auto">
          <a:xfrm>
            <a:off x="237563" y="4992856"/>
            <a:ext cx="1411944" cy="512368"/>
          </a:xfrm>
          <a:prstGeom prst="wedgeRectCallout">
            <a:avLst>
              <a:gd name="adj1" fmla="val 125032"/>
              <a:gd name="adj2" fmla="val -367917"/>
            </a:avLst>
          </a:prstGeom>
          <a:solidFill>
            <a:srgbClr val="FFFF00">
              <a:alpha val="67059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54000" tIns="10800" rIns="54000" bIns="1080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Micro </a:t>
            </a:r>
            <a:r>
              <a:rPr lang="de-DE" dirty="0" err="1" smtClean="0"/>
              <a:t>vertex</a:t>
            </a:r>
            <a:r>
              <a:rPr lang="de-DE" dirty="0" smtClean="0"/>
              <a:t> </a:t>
            </a:r>
            <a:r>
              <a:rPr lang="de-DE" dirty="0" err="1" smtClean="0"/>
              <a:t>detector</a:t>
            </a:r>
            <a:endParaRPr lang="de-DE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Rechteckige Legende 11"/>
          <p:cNvSpPr/>
          <p:nvPr/>
        </p:nvSpPr>
        <p:spPr bwMode="auto">
          <a:xfrm>
            <a:off x="1949821" y="4980272"/>
            <a:ext cx="1385049" cy="512368"/>
          </a:xfrm>
          <a:prstGeom prst="wedgeRectCallout">
            <a:avLst>
              <a:gd name="adj1" fmla="val 15858"/>
              <a:gd name="adj2" fmla="val -346921"/>
            </a:avLst>
          </a:prstGeom>
          <a:solidFill>
            <a:srgbClr val="FFFF00">
              <a:alpha val="6509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54000" tIns="10800" rIns="54000" bIns="1080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dirty="0" err="1" smtClean="0"/>
              <a:t>Straw</a:t>
            </a:r>
            <a:r>
              <a:rPr lang="de-DE" dirty="0" smtClean="0"/>
              <a:t> Tube </a:t>
            </a:r>
            <a:r>
              <a:rPr lang="de-DE" dirty="0" err="1" smtClean="0"/>
              <a:t>tracker</a:t>
            </a:r>
            <a:endParaRPr lang="de-DE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Rechteckige Legende 12"/>
          <p:cNvSpPr/>
          <p:nvPr/>
        </p:nvSpPr>
        <p:spPr bwMode="auto">
          <a:xfrm>
            <a:off x="3487270" y="4989238"/>
            <a:ext cx="1385049" cy="512368"/>
          </a:xfrm>
          <a:prstGeom prst="wedgeRectCallout">
            <a:avLst>
              <a:gd name="adj1" fmla="val -43689"/>
              <a:gd name="adj2" fmla="val -374915"/>
            </a:avLst>
          </a:prstGeom>
          <a:solidFill>
            <a:srgbClr val="FFFF00">
              <a:alpha val="6509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54000" tIns="10800" rIns="54000" bIns="1080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GEM </a:t>
            </a:r>
            <a:r>
              <a:rPr lang="de-DE" dirty="0" err="1" smtClean="0"/>
              <a:t>detectors</a:t>
            </a:r>
            <a:endParaRPr lang="de-DE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" name="Rechteckige Legende 13"/>
          <p:cNvSpPr/>
          <p:nvPr/>
        </p:nvSpPr>
        <p:spPr bwMode="auto">
          <a:xfrm>
            <a:off x="5077619" y="4992856"/>
            <a:ext cx="1385049" cy="512368"/>
          </a:xfrm>
          <a:prstGeom prst="wedgeRectCallout">
            <a:avLst>
              <a:gd name="adj1" fmla="val -72168"/>
              <a:gd name="adj2" fmla="val -388912"/>
            </a:avLst>
          </a:prstGeom>
          <a:solidFill>
            <a:srgbClr val="FFFF00">
              <a:alpha val="6509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54000" tIns="10800" rIns="54000" bIns="1080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dirty="0" err="1" smtClean="0"/>
              <a:t>Forard</a:t>
            </a:r>
            <a:r>
              <a:rPr lang="de-DE" dirty="0" smtClean="0"/>
              <a:t> </a:t>
            </a:r>
            <a:r>
              <a:rPr lang="de-DE" dirty="0" err="1" smtClean="0"/>
              <a:t>tracking</a:t>
            </a:r>
            <a:endParaRPr lang="de-DE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Rechteckige Legende 14"/>
          <p:cNvSpPr/>
          <p:nvPr/>
        </p:nvSpPr>
        <p:spPr bwMode="auto">
          <a:xfrm>
            <a:off x="6987101" y="5021304"/>
            <a:ext cx="1242499" cy="512368"/>
          </a:xfrm>
          <a:prstGeom prst="wedgeRectCallout">
            <a:avLst>
              <a:gd name="adj1" fmla="val 39201"/>
              <a:gd name="adj2" fmla="val -423905"/>
            </a:avLst>
          </a:prstGeom>
          <a:solidFill>
            <a:srgbClr val="FFFF00">
              <a:alpha val="6509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54000" tIns="10800" rIns="54000" bIns="1080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dirty="0" err="1" smtClean="0"/>
              <a:t>Luminosity</a:t>
            </a:r>
            <a:r>
              <a:rPr lang="de-DE" dirty="0" smtClean="0"/>
              <a:t> </a:t>
            </a:r>
            <a:r>
              <a:rPr lang="de-DE" dirty="0" err="1" smtClean="0"/>
              <a:t>monitor</a:t>
            </a:r>
            <a:endParaRPr lang="de-DE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747738" y="755998"/>
            <a:ext cx="1721224" cy="1323439"/>
          </a:xfrm>
          <a:prstGeom prst="rect">
            <a:avLst/>
          </a:prstGeom>
          <a:solidFill>
            <a:srgbClr val="00B050">
              <a:alpha val="58824"/>
            </a:srgbClr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PID </a:t>
            </a:r>
            <a:r>
              <a:rPr lang="de-DE" dirty="0" err="1" smtClean="0"/>
              <a:t>detectors</a:t>
            </a:r>
            <a:r>
              <a:rPr lang="de-DE" dirty="0" smtClean="0"/>
              <a:t> </a:t>
            </a:r>
          </a:p>
          <a:p>
            <a:r>
              <a:rPr lang="de-DE" dirty="0" smtClean="0"/>
              <a:t>TOF</a:t>
            </a:r>
          </a:p>
          <a:p>
            <a:r>
              <a:rPr lang="de-DE" dirty="0" smtClean="0"/>
              <a:t>DIRC</a:t>
            </a:r>
          </a:p>
          <a:p>
            <a:r>
              <a:rPr lang="de-DE" dirty="0" err="1" smtClean="0"/>
              <a:t>Muon</a:t>
            </a:r>
            <a:endParaRPr lang="de-DE" dirty="0" smtClean="0"/>
          </a:p>
          <a:p>
            <a:r>
              <a:rPr lang="de-DE" dirty="0" smtClean="0"/>
              <a:t>Forward RICH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0" y="2795386"/>
            <a:ext cx="1949821" cy="830997"/>
          </a:xfrm>
          <a:prstGeom prst="rect">
            <a:avLst/>
          </a:prstGeom>
          <a:solidFill>
            <a:srgbClr val="7030A0">
              <a:alpha val="58824"/>
            </a:srgbClr>
          </a:solidFill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FF00"/>
                </a:solidFill>
              </a:rPr>
              <a:t>PWO </a:t>
            </a:r>
            <a:r>
              <a:rPr lang="de-DE" dirty="0" err="1" smtClean="0">
                <a:solidFill>
                  <a:srgbClr val="FFFF00"/>
                </a:solidFill>
              </a:rPr>
              <a:t>Caolorimter</a:t>
            </a:r>
            <a:endParaRPr lang="de-DE" dirty="0" smtClean="0">
              <a:solidFill>
                <a:srgbClr val="FFFF00"/>
              </a:solidFill>
            </a:endParaRPr>
          </a:p>
          <a:p>
            <a:r>
              <a:rPr lang="de-DE" dirty="0" smtClean="0">
                <a:solidFill>
                  <a:srgbClr val="FFFF00"/>
                </a:solidFill>
              </a:rPr>
              <a:t>Forward    </a:t>
            </a:r>
            <a:r>
              <a:rPr lang="de-DE" dirty="0" err="1" smtClean="0">
                <a:solidFill>
                  <a:srgbClr val="FFFF00"/>
                </a:solidFill>
              </a:rPr>
              <a:t>Shaslyk</a:t>
            </a:r>
            <a:r>
              <a:rPr lang="de-DE" dirty="0" smtClean="0">
                <a:solidFill>
                  <a:srgbClr val="FFFF00"/>
                </a:solidFill>
              </a:rPr>
              <a:t> EMC</a:t>
            </a:r>
          </a:p>
        </p:txBody>
      </p:sp>
    </p:spTree>
    <p:extLst>
      <p:ext uri="{BB962C8B-B14F-4D97-AF65-F5344CB8AC3E}">
        <p14:creationId xmlns:p14="http://schemas.microsoft.com/office/powerpoint/2010/main" val="292725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8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7885" y="-5337"/>
            <a:ext cx="7790924" cy="584775"/>
          </a:xfrm>
        </p:spPr>
        <p:txBody>
          <a:bodyPr/>
          <a:lstStyle/>
          <a:p>
            <a:r>
              <a:rPr lang="de-DE" dirty="0" smtClean="0"/>
              <a:t>Antihyperon-Hyperon Pairs in </a:t>
            </a:r>
            <a:r>
              <a:rPr lang="de-DE" dirty="0" smtClean="0">
                <a:latin typeface="VerdanaBar" panose="020B0604030504040204" pitchFamily="34" charset="0"/>
              </a:rPr>
              <a:t>P</a:t>
            </a:r>
            <a:r>
              <a:rPr lang="de-DE" dirty="0" smtClean="0"/>
              <a:t>ANDA</a:t>
            </a:r>
            <a:endParaRPr lang="de-DE" dirty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455198" y="720725"/>
            <a:ext cx="8688801" cy="613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defTabSz="781050">
              <a:tabLst>
                <a:tab pos="2419350" algn="l"/>
                <a:tab pos="3771900" algn="l"/>
              </a:tabLst>
            </a:pPr>
            <a:r>
              <a:rPr kumimoji="0" lang="en-US" altLang="de-DE" sz="1800" kern="0" dirty="0" smtClean="0"/>
              <a:t>2018 first beam in </a:t>
            </a:r>
            <a:r>
              <a:rPr kumimoji="0" lang="en-US" altLang="de-DE" sz="1800" kern="0" dirty="0" smtClean="0">
                <a:latin typeface="VerdanaBar" panose="020B0604030504040204" pitchFamily="34" charset="0"/>
              </a:rPr>
              <a:t>P</a:t>
            </a:r>
            <a:r>
              <a:rPr kumimoji="0" lang="en-US" altLang="de-DE" sz="1800" kern="0" dirty="0" smtClean="0"/>
              <a:t>ANDA expected </a:t>
            </a:r>
            <a:r>
              <a:rPr kumimoji="0" lang="en-US" altLang="de-DE" sz="1800" kern="0" dirty="0">
                <a:sym typeface="Symbol"/>
              </a:rPr>
              <a:t> </a:t>
            </a:r>
            <a:r>
              <a:rPr kumimoji="0" lang="en-US" altLang="de-DE" sz="1800" kern="0" dirty="0" smtClean="0">
                <a:sym typeface="Symbol"/>
              </a:rPr>
              <a:t>    </a:t>
            </a:r>
            <a:r>
              <a:rPr kumimoji="0" lang="en-US" altLang="de-DE" sz="1800" kern="0" dirty="0" smtClean="0"/>
              <a:t>commissioning phase</a:t>
            </a:r>
          </a:p>
          <a:p>
            <a:pPr defTabSz="781050">
              <a:tabLst>
                <a:tab pos="2419350" algn="l"/>
                <a:tab pos="3771900" algn="l"/>
              </a:tabLst>
            </a:pPr>
            <a:r>
              <a:rPr kumimoji="0" lang="en-US" altLang="de-DE" sz="1800" kern="0" dirty="0" smtClean="0"/>
              <a:t>We are right now exploring different scenarios</a:t>
            </a:r>
          </a:p>
          <a:p>
            <a:pPr lvl="1" defTabSz="781050">
              <a:tabLst>
                <a:tab pos="2419350" algn="l"/>
                <a:tab pos="3771900" algn="l"/>
              </a:tabLst>
            </a:pPr>
            <a:r>
              <a:rPr kumimoji="0" lang="en-US" altLang="de-DE" sz="1800" kern="0" dirty="0"/>
              <a:t>d</a:t>
            </a:r>
            <a:r>
              <a:rPr kumimoji="0" lang="en-US" altLang="de-DE" sz="1800" kern="0" dirty="0" smtClean="0"/>
              <a:t>ifferent detector availability</a:t>
            </a:r>
          </a:p>
          <a:p>
            <a:pPr lvl="1" defTabSz="781050">
              <a:tabLst>
                <a:tab pos="2419350" algn="l"/>
                <a:tab pos="3771900" algn="l"/>
              </a:tabLst>
            </a:pPr>
            <a:r>
              <a:rPr kumimoji="0" lang="en-US" altLang="de-DE" sz="1800" kern="0" dirty="0"/>
              <a:t>d</a:t>
            </a:r>
            <a:r>
              <a:rPr kumimoji="0" lang="en-US" altLang="de-DE" sz="1800" kern="0" dirty="0" smtClean="0"/>
              <a:t>ifferent solenoid fields (1T, 0.5T,…)</a:t>
            </a:r>
          </a:p>
          <a:p>
            <a:pPr marL="0" indent="0" defTabSz="781050">
              <a:buNone/>
              <a:tabLst>
                <a:tab pos="2419350" algn="l"/>
                <a:tab pos="3771900" algn="l"/>
              </a:tabLst>
            </a:pPr>
            <a:r>
              <a:rPr kumimoji="0" lang="en-US" altLang="de-DE" sz="1800" kern="0" dirty="0" smtClean="0"/>
              <a:t>    and other important aspects like </a:t>
            </a:r>
          </a:p>
          <a:p>
            <a:pPr lvl="1" defTabSz="781050">
              <a:tabLst>
                <a:tab pos="2419350" algn="l"/>
                <a:tab pos="3771900" algn="l"/>
              </a:tabLst>
            </a:pPr>
            <a:r>
              <a:rPr kumimoji="0" lang="en-US" altLang="de-DE" sz="1800" kern="0" dirty="0"/>
              <a:t>l</a:t>
            </a:r>
            <a:r>
              <a:rPr kumimoji="0" lang="en-US" altLang="de-DE" sz="1800" kern="0" dirty="0" smtClean="0"/>
              <a:t>uminosity</a:t>
            </a:r>
          </a:p>
          <a:p>
            <a:pPr lvl="1" defTabSz="781050">
              <a:tabLst>
                <a:tab pos="2419350" algn="l"/>
                <a:tab pos="3771900" algn="l"/>
              </a:tabLst>
            </a:pPr>
            <a:r>
              <a:rPr kumimoji="0" lang="en-US" altLang="de-DE" sz="1800" kern="0" dirty="0"/>
              <a:t>l</a:t>
            </a:r>
            <a:r>
              <a:rPr kumimoji="0" lang="en-US" altLang="de-DE" sz="1800" kern="0" dirty="0" smtClean="0"/>
              <a:t>ength of typical running period</a:t>
            </a:r>
          </a:p>
          <a:p>
            <a:pPr lvl="1" defTabSz="781050">
              <a:tabLst>
                <a:tab pos="2419350" algn="l"/>
                <a:tab pos="3771900" algn="l"/>
              </a:tabLst>
            </a:pPr>
            <a:endParaRPr kumimoji="0" lang="en-US" altLang="de-DE" sz="1800" kern="0" dirty="0" smtClean="0"/>
          </a:p>
          <a:p>
            <a:pPr defTabSz="781050">
              <a:tabLst>
                <a:tab pos="2419350" algn="l"/>
                <a:tab pos="3771900" algn="l"/>
              </a:tabLst>
            </a:pPr>
            <a:r>
              <a:rPr kumimoji="0" lang="en-US" altLang="de-DE" sz="1800" kern="0" dirty="0" smtClean="0"/>
              <a:t>Typical (</a:t>
            </a:r>
            <a:r>
              <a:rPr kumimoji="0" lang="en-US" altLang="de-DE" sz="1800" i="1" kern="0" dirty="0" smtClean="0"/>
              <a:t>preliminary</a:t>
            </a:r>
            <a:r>
              <a:rPr kumimoji="0" lang="en-US" altLang="de-DE" sz="1800" kern="0" dirty="0" smtClean="0"/>
              <a:t>) </a:t>
            </a:r>
            <a:r>
              <a:rPr kumimoji="0" lang="en-US" altLang="de-DE" sz="1800" kern="0" dirty="0" smtClean="0">
                <a:latin typeface="Symbol_bar" panose="05050102010706020507" pitchFamily="18" charset="2"/>
              </a:rPr>
              <a:t>L</a:t>
            </a:r>
            <a:r>
              <a:rPr kumimoji="0" lang="en-US" altLang="de-DE" sz="1800" kern="0" dirty="0" smtClean="0">
                <a:latin typeface="Symbol" panose="05050102010706020507" pitchFamily="18" charset="2"/>
              </a:rPr>
              <a:t>L</a:t>
            </a:r>
            <a:r>
              <a:rPr kumimoji="0" lang="en-US" altLang="de-DE" sz="1800" kern="0" dirty="0" smtClean="0"/>
              <a:t> pair efficiency </a:t>
            </a:r>
            <a:r>
              <a:rPr kumimoji="0" lang="en-US" altLang="de-DE" sz="1800" kern="0" dirty="0" smtClean="0">
                <a:sym typeface="Symbol"/>
              </a:rPr>
              <a:t></a:t>
            </a:r>
            <a:r>
              <a:rPr kumimoji="0" lang="en-US" altLang="de-DE" sz="1800" kern="0" dirty="0" smtClean="0"/>
              <a:t> 3-5%  (better at higher momenta)</a:t>
            </a:r>
          </a:p>
          <a:p>
            <a:r>
              <a:rPr lang="de-DE" sz="1800" dirty="0" smtClean="0">
                <a:latin typeface="Symbol_bar" panose="05050102010706020507" pitchFamily="18" charset="2"/>
                <a:sym typeface="Symbol"/>
              </a:rPr>
              <a:t>L</a:t>
            </a:r>
            <a:r>
              <a:rPr lang="de-DE" sz="1800" dirty="0" smtClean="0">
                <a:sym typeface="Symbol"/>
              </a:rPr>
              <a:t>+</a:t>
            </a:r>
            <a:r>
              <a:rPr lang="de-DE" sz="1800" dirty="0" smtClean="0">
                <a:latin typeface="Symbol" panose="05050102010706020507" pitchFamily="18" charset="2"/>
                <a:sym typeface="Symbol"/>
              </a:rPr>
              <a:t>L </a:t>
            </a:r>
            <a:r>
              <a:rPr lang="de-DE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case</a:t>
            </a:r>
            <a:endParaRPr lang="de-DE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Symbol"/>
            </a:endParaRPr>
          </a:p>
          <a:p>
            <a:pPr lvl="1"/>
            <a:r>
              <a:rPr lang="sv-SE" baseline="30000" dirty="0"/>
              <a:t>nat</a:t>
            </a:r>
            <a:r>
              <a:rPr lang="sv-SE" dirty="0"/>
              <a:t>Ne target, H for </a:t>
            </a:r>
            <a:r>
              <a:rPr lang="sv-SE" dirty="0" smtClean="0"/>
              <a:t>calibration</a:t>
            </a:r>
            <a:r>
              <a:rPr lang="sv-SE" baseline="30000" dirty="0" smtClean="0"/>
              <a:t> 	</a:t>
            </a:r>
            <a:r>
              <a:rPr lang="sv-SE" dirty="0" smtClean="0">
                <a:solidFill>
                  <a:srgbClr val="008000"/>
                </a:solidFill>
              </a:rPr>
              <a:t>systematic check</a:t>
            </a:r>
            <a:endParaRPr lang="de-DE" dirty="0">
              <a:solidFill>
                <a:srgbClr val="008000"/>
              </a:solidFill>
              <a:sym typeface="Symbol"/>
            </a:endParaRPr>
          </a:p>
          <a:p>
            <a:pPr lvl="1"/>
            <a:r>
              <a:rPr lang="de-DE" dirty="0" err="1">
                <a:sym typeface="Symbol"/>
              </a:rPr>
              <a:t>o</a:t>
            </a:r>
            <a:r>
              <a:rPr lang="de-DE" dirty="0" err="1" smtClean="0">
                <a:sym typeface="Symbol"/>
              </a:rPr>
              <a:t>nly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>
                <a:sym typeface="Symbol"/>
              </a:rPr>
              <a:t>charged</a:t>
            </a:r>
            <a:r>
              <a:rPr lang="de-DE" dirty="0">
                <a:sym typeface="Symbol"/>
              </a:rPr>
              <a:t> </a:t>
            </a:r>
            <a:r>
              <a:rPr lang="de-DE" dirty="0" err="1">
                <a:sym typeface="Symbol"/>
              </a:rPr>
              <a:t>particle</a:t>
            </a:r>
            <a:r>
              <a:rPr lang="de-DE" dirty="0">
                <a:sym typeface="Symbol"/>
              </a:rPr>
              <a:t> </a:t>
            </a:r>
            <a:r>
              <a:rPr lang="de-DE" dirty="0" err="1">
                <a:sym typeface="Symbol"/>
              </a:rPr>
              <a:t>detection</a:t>
            </a:r>
            <a:r>
              <a:rPr lang="de-DE" dirty="0">
                <a:sym typeface="Symbol"/>
              </a:rPr>
              <a:t>    </a:t>
            </a:r>
            <a:r>
              <a:rPr lang="de-DE" dirty="0" smtClean="0">
                <a:sym typeface="Symbol"/>
              </a:rPr>
              <a:t>	</a:t>
            </a:r>
            <a:r>
              <a:rPr lang="de-DE" dirty="0" smtClean="0">
                <a:solidFill>
                  <a:srgbClr val="008000"/>
                </a:solidFill>
                <a:sym typeface="Symbol"/>
              </a:rPr>
              <a:t>easy</a:t>
            </a:r>
            <a:endParaRPr lang="sv-SE" dirty="0">
              <a:solidFill>
                <a:srgbClr val="008000"/>
              </a:solidFill>
            </a:endParaRPr>
          </a:p>
          <a:p>
            <a:pPr lvl="1"/>
            <a:r>
              <a:rPr lang="de-DE" dirty="0" err="1">
                <a:sym typeface="Symbol"/>
              </a:rPr>
              <a:t>a</a:t>
            </a:r>
            <a:r>
              <a:rPr lang="de-DE" dirty="0" err="1" smtClean="0">
                <a:sym typeface="Symbol"/>
              </a:rPr>
              <a:t>ssume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average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>
                <a:sym typeface="Symbol"/>
              </a:rPr>
              <a:t>interactions</a:t>
            </a:r>
            <a:r>
              <a:rPr lang="de-DE" dirty="0">
                <a:sym typeface="Symbol"/>
              </a:rPr>
              <a:t> rate </a:t>
            </a:r>
            <a:r>
              <a:rPr lang="de-DE" dirty="0" smtClean="0">
                <a:sym typeface="Symbol"/>
              </a:rPr>
              <a:t>	</a:t>
            </a:r>
            <a:r>
              <a:rPr lang="de-DE" dirty="0" smtClean="0">
                <a:solidFill>
                  <a:srgbClr val="008000"/>
                </a:solidFill>
                <a:sym typeface="Symbol"/>
              </a:rPr>
              <a:t>10</a:t>
            </a:r>
            <a:r>
              <a:rPr lang="de-DE" baseline="30000" dirty="0" smtClean="0">
                <a:solidFill>
                  <a:srgbClr val="008000"/>
                </a:solidFill>
                <a:sym typeface="Symbol"/>
              </a:rPr>
              <a:t>6</a:t>
            </a:r>
            <a:r>
              <a:rPr lang="de-DE" dirty="0" smtClean="0">
                <a:solidFill>
                  <a:srgbClr val="008000"/>
                </a:solidFill>
                <a:sym typeface="Symbol"/>
              </a:rPr>
              <a:t>s</a:t>
            </a:r>
            <a:r>
              <a:rPr lang="de-DE" baseline="30000" dirty="0" smtClean="0">
                <a:solidFill>
                  <a:srgbClr val="008000"/>
                </a:solidFill>
                <a:sym typeface="Symbol"/>
              </a:rPr>
              <a:t>-1  </a:t>
            </a:r>
            <a:r>
              <a:rPr lang="de-DE" dirty="0" smtClean="0">
                <a:solidFill>
                  <a:srgbClr val="008000"/>
                </a:solidFill>
                <a:sym typeface="Symbol"/>
              </a:rPr>
              <a:t> (~10% </a:t>
            </a:r>
            <a:r>
              <a:rPr lang="de-DE" dirty="0" err="1">
                <a:solidFill>
                  <a:srgbClr val="008000"/>
                </a:solidFill>
                <a:sym typeface="Symbol"/>
              </a:rPr>
              <a:t>of</a:t>
            </a:r>
            <a:r>
              <a:rPr lang="de-DE" dirty="0">
                <a:solidFill>
                  <a:srgbClr val="008000"/>
                </a:solidFill>
                <a:sym typeface="Symbol"/>
              </a:rPr>
              <a:t> </a:t>
            </a:r>
            <a:r>
              <a:rPr lang="de-DE" dirty="0" err="1">
                <a:solidFill>
                  <a:srgbClr val="008000"/>
                </a:solidFill>
                <a:sym typeface="Symbol"/>
              </a:rPr>
              <a:t>default</a:t>
            </a:r>
            <a:r>
              <a:rPr lang="de-DE" dirty="0">
                <a:solidFill>
                  <a:srgbClr val="008000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008000"/>
                </a:solidFill>
                <a:sym typeface="Symbol"/>
              </a:rPr>
              <a:t>luminosity</a:t>
            </a:r>
            <a:r>
              <a:rPr lang="de-DE" dirty="0" smtClean="0">
                <a:solidFill>
                  <a:srgbClr val="008000"/>
                </a:solidFill>
                <a:sym typeface="Symbol"/>
              </a:rPr>
              <a:t>)</a:t>
            </a:r>
            <a:endParaRPr lang="de-DE" dirty="0">
              <a:solidFill>
                <a:srgbClr val="008000"/>
              </a:solidFill>
              <a:sym typeface="Symbol"/>
            </a:endParaRPr>
          </a:p>
          <a:p>
            <a:pPr lvl="1"/>
            <a:r>
              <a:rPr lang="de-DE" dirty="0">
                <a:sym typeface="Symbol"/>
              </a:rPr>
              <a:t>pair </a:t>
            </a:r>
            <a:r>
              <a:rPr lang="de-DE" dirty="0" err="1">
                <a:sym typeface="Symbol"/>
              </a:rPr>
              <a:t>reconstruction</a:t>
            </a:r>
            <a:r>
              <a:rPr lang="de-DE" dirty="0">
                <a:sym typeface="Symbol"/>
              </a:rPr>
              <a:t> </a:t>
            </a:r>
            <a:r>
              <a:rPr lang="de-DE" dirty="0" err="1">
                <a:sym typeface="Symbol"/>
              </a:rPr>
              <a:t>efficiency</a:t>
            </a:r>
            <a:r>
              <a:rPr lang="de-DE" dirty="0">
                <a:sym typeface="Symbol"/>
              </a:rPr>
              <a:t> </a:t>
            </a:r>
            <a:r>
              <a:rPr lang="de-DE" dirty="0" smtClean="0">
                <a:sym typeface="Symbol"/>
              </a:rPr>
              <a:t>	</a:t>
            </a:r>
            <a:r>
              <a:rPr lang="de-DE" dirty="0" smtClean="0">
                <a:solidFill>
                  <a:srgbClr val="008000"/>
                </a:solidFill>
                <a:sym typeface="Symbol"/>
              </a:rPr>
              <a:t>~3% </a:t>
            </a:r>
          </a:p>
          <a:p>
            <a:pPr marL="457200" lvl="1" indent="0">
              <a:buNone/>
            </a:pPr>
            <a:r>
              <a:rPr lang="de-DE" b="1" dirty="0" smtClean="0">
                <a:solidFill>
                  <a:srgbClr val="C00000"/>
                </a:solidFill>
                <a:sym typeface="Symbol"/>
              </a:rPr>
              <a:t>	 144k  </a:t>
            </a:r>
            <a:r>
              <a:rPr lang="de-DE" b="1" dirty="0" err="1">
                <a:solidFill>
                  <a:srgbClr val="C00000"/>
                </a:solidFill>
                <a:sym typeface="Symbol"/>
              </a:rPr>
              <a:t>detected</a:t>
            </a:r>
            <a:r>
              <a:rPr lang="de-DE" b="1" dirty="0">
                <a:solidFill>
                  <a:srgbClr val="C00000"/>
                </a:solidFill>
                <a:sym typeface="Symbol"/>
              </a:rPr>
              <a:t> </a:t>
            </a:r>
            <a:r>
              <a:rPr lang="de-DE" b="1" dirty="0">
                <a:solidFill>
                  <a:srgbClr val="C00000"/>
                </a:solidFill>
                <a:latin typeface="Symbol_bar" panose="05050102010706020507" pitchFamily="18" charset="2"/>
                <a:sym typeface="Symbol"/>
              </a:rPr>
              <a:t>L</a:t>
            </a:r>
            <a:r>
              <a:rPr lang="de-DE" b="1" dirty="0">
                <a:solidFill>
                  <a:srgbClr val="C00000"/>
                </a:solidFill>
                <a:sym typeface="Symbol"/>
              </a:rPr>
              <a:t>+</a:t>
            </a:r>
            <a:r>
              <a:rPr lang="de-DE" b="1" dirty="0">
                <a:solidFill>
                  <a:srgbClr val="C00000"/>
                </a:solidFill>
                <a:latin typeface="Symbol" panose="05050102010706020507" pitchFamily="18" charset="2"/>
                <a:sym typeface="Symbol"/>
              </a:rPr>
              <a:t>L </a:t>
            </a:r>
            <a:r>
              <a:rPr lang="de-DE" b="1" dirty="0" err="1" smtClean="0">
                <a:solidFill>
                  <a:srgbClr val="C00000"/>
                </a:solidFill>
                <a:sym typeface="Symbol"/>
              </a:rPr>
              <a:t>pairs</a:t>
            </a:r>
            <a:r>
              <a:rPr lang="de-DE" b="1" dirty="0" smtClean="0">
                <a:solidFill>
                  <a:srgbClr val="C00000"/>
                </a:solidFill>
                <a:sym typeface="Symbol"/>
              </a:rPr>
              <a:t> per </a:t>
            </a:r>
            <a:r>
              <a:rPr lang="de-DE" b="1" dirty="0" err="1" smtClean="0">
                <a:solidFill>
                  <a:srgbClr val="C00000"/>
                </a:solidFill>
                <a:sym typeface="Symbol"/>
              </a:rPr>
              <a:t>day</a:t>
            </a:r>
            <a:r>
              <a:rPr lang="de-DE" b="1" dirty="0" smtClean="0">
                <a:solidFill>
                  <a:srgbClr val="C00000"/>
                </a:solidFill>
                <a:sym typeface="Symbol"/>
              </a:rPr>
              <a:t> 	 10  </a:t>
            </a:r>
            <a:r>
              <a:rPr lang="de-DE" b="1" dirty="0" err="1" smtClean="0">
                <a:solidFill>
                  <a:srgbClr val="C00000"/>
                </a:solidFill>
                <a:sym typeface="Symbol"/>
              </a:rPr>
              <a:t>GiBUU</a:t>
            </a:r>
            <a:endParaRPr lang="de-DE" b="1" dirty="0" smtClean="0">
              <a:solidFill>
                <a:srgbClr val="C00000"/>
              </a:solidFill>
              <a:sym typeface="Symbol"/>
            </a:endParaRPr>
          </a:p>
          <a:p>
            <a:pPr lvl="1"/>
            <a:endParaRPr lang="de-DE" dirty="0" smtClean="0">
              <a:sym typeface="Symbol"/>
            </a:endParaRPr>
          </a:p>
          <a:p>
            <a:pPr lvl="1"/>
            <a:r>
              <a:rPr lang="de-DE" dirty="0" smtClean="0">
                <a:sym typeface="Symbol"/>
              </a:rPr>
              <a:t>Moderate </a:t>
            </a:r>
            <a:r>
              <a:rPr lang="de-DE" dirty="0" err="1" smtClean="0">
                <a:sym typeface="Symbol"/>
              </a:rPr>
              <a:t>data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taking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period</a:t>
            </a:r>
            <a:r>
              <a:rPr lang="de-DE" dirty="0" smtClean="0">
                <a:sym typeface="Symbol"/>
              </a:rPr>
              <a:t> 	</a:t>
            </a:r>
            <a:r>
              <a:rPr lang="de-DE" i="1" dirty="0" smtClean="0">
                <a:solidFill>
                  <a:srgbClr val="008000"/>
                </a:solidFill>
                <a:sym typeface="Symbol"/>
              </a:rPr>
              <a:t>~14 </a:t>
            </a:r>
            <a:r>
              <a:rPr lang="de-DE" i="1" dirty="0" err="1" smtClean="0">
                <a:solidFill>
                  <a:srgbClr val="008000"/>
                </a:solidFill>
                <a:sym typeface="Symbol"/>
              </a:rPr>
              <a:t>days</a:t>
            </a:r>
            <a:r>
              <a:rPr lang="de-DE" i="1" dirty="0" smtClean="0">
                <a:solidFill>
                  <a:srgbClr val="008000"/>
                </a:solidFill>
                <a:sym typeface="Symbol"/>
              </a:rPr>
              <a:t> Ne </a:t>
            </a:r>
            <a:r>
              <a:rPr lang="de-DE" i="1" dirty="0" err="1" smtClean="0">
                <a:solidFill>
                  <a:srgbClr val="008000"/>
                </a:solidFill>
                <a:sym typeface="Symbol"/>
              </a:rPr>
              <a:t>target</a:t>
            </a:r>
            <a:r>
              <a:rPr lang="de-DE" i="1" dirty="0" smtClean="0">
                <a:solidFill>
                  <a:srgbClr val="008000"/>
                </a:solidFill>
                <a:sym typeface="Symbol"/>
              </a:rPr>
              <a:t> + 7 </a:t>
            </a:r>
            <a:r>
              <a:rPr lang="de-DE" i="1" dirty="0" err="1" smtClean="0">
                <a:solidFill>
                  <a:srgbClr val="008000"/>
                </a:solidFill>
                <a:sym typeface="Symbol"/>
              </a:rPr>
              <a:t>days</a:t>
            </a:r>
            <a:r>
              <a:rPr lang="de-DE" i="1" dirty="0" smtClean="0">
                <a:solidFill>
                  <a:srgbClr val="008000"/>
                </a:solidFill>
                <a:sym typeface="Symbol"/>
              </a:rPr>
              <a:t> p-target</a:t>
            </a:r>
            <a:endParaRPr lang="de-DE" i="1" dirty="0">
              <a:solidFill>
                <a:srgbClr val="008000"/>
              </a:solidFill>
              <a:sym typeface="Symbol"/>
            </a:endParaRPr>
          </a:p>
          <a:p>
            <a:pPr marL="457200" lvl="1" indent="0">
              <a:buNone/>
            </a:pPr>
            <a:r>
              <a:rPr lang="de-DE" b="1" dirty="0" smtClean="0">
                <a:solidFill>
                  <a:srgbClr val="C00000"/>
                </a:solidFill>
                <a:sym typeface="Symbol"/>
              </a:rPr>
              <a:t>	  130 </a:t>
            </a:r>
            <a:r>
              <a:rPr lang="de-DE" b="1" dirty="0">
                <a:solidFill>
                  <a:srgbClr val="C00000"/>
                </a:solidFill>
                <a:sym typeface="Symbol"/>
              </a:rPr>
              <a:t> </a:t>
            </a:r>
            <a:r>
              <a:rPr lang="de-DE" b="1" dirty="0" err="1">
                <a:solidFill>
                  <a:srgbClr val="C00000"/>
                </a:solidFill>
                <a:sym typeface="Symbol"/>
              </a:rPr>
              <a:t>present</a:t>
            </a:r>
            <a:r>
              <a:rPr lang="de-DE" b="1" dirty="0">
                <a:solidFill>
                  <a:srgbClr val="C00000"/>
                </a:solidFill>
                <a:sym typeface="Symbol"/>
              </a:rPr>
              <a:t> </a:t>
            </a:r>
            <a:r>
              <a:rPr lang="de-DE" b="1" dirty="0" err="1">
                <a:solidFill>
                  <a:srgbClr val="C00000"/>
                </a:solidFill>
                <a:sym typeface="Symbol"/>
              </a:rPr>
              <a:t>GiBUU</a:t>
            </a:r>
            <a:r>
              <a:rPr lang="de-DE" b="1" dirty="0">
                <a:solidFill>
                  <a:srgbClr val="C00000"/>
                </a:solidFill>
                <a:sym typeface="Symbol"/>
              </a:rPr>
              <a:t> </a:t>
            </a:r>
            <a:r>
              <a:rPr lang="de-DE" b="1" dirty="0" err="1">
                <a:solidFill>
                  <a:srgbClr val="C00000"/>
                </a:solidFill>
                <a:sym typeface="Symbol"/>
              </a:rPr>
              <a:t>simulations</a:t>
            </a:r>
            <a:endParaRPr lang="de-DE" b="1" dirty="0">
              <a:solidFill>
                <a:srgbClr val="C00000"/>
              </a:solidFill>
              <a:sym typeface="Symbol"/>
            </a:endParaRPr>
          </a:p>
          <a:p>
            <a:pPr defTabSz="781050">
              <a:tabLst>
                <a:tab pos="2419350" algn="l"/>
                <a:tab pos="3771900" algn="l"/>
              </a:tabLst>
            </a:pPr>
            <a:endParaRPr kumimoji="0" lang="en-US" altLang="de-DE" sz="1800" kern="0" dirty="0"/>
          </a:p>
          <a:p>
            <a:pPr defTabSz="781050">
              <a:tabLst>
                <a:tab pos="2419350" algn="l"/>
                <a:tab pos="3771900" algn="l"/>
              </a:tabLst>
            </a:pPr>
            <a:endParaRPr kumimoji="0" lang="en-US" altLang="de-DE" kern="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238" y="1398712"/>
            <a:ext cx="2882167" cy="1774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25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7885" y="-5337"/>
            <a:ext cx="7103444" cy="584775"/>
          </a:xfrm>
        </p:spPr>
        <p:txBody>
          <a:bodyPr/>
          <a:lstStyle/>
          <a:p>
            <a:r>
              <a:rPr lang="de-DE" dirty="0" smtClean="0"/>
              <a:t>Future Options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C00000"/>
                </a:solidFill>
                <a:latin typeface="Symbol_bar" panose="05050102010706020507" pitchFamily="18" charset="2"/>
                <a:sym typeface="Symbol"/>
              </a:rPr>
              <a:t>L</a:t>
            </a:r>
            <a:r>
              <a:rPr lang="de-DE" dirty="0" smtClean="0">
                <a:solidFill>
                  <a:srgbClr val="C00000"/>
                </a:solidFill>
                <a:sym typeface="Symbol"/>
              </a:rPr>
              <a:t>+</a:t>
            </a:r>
            <a:r>
              <a:rPr lang="de-DE" dirty="0" smtClean="0">
                <a:solidFill>
                  <a:srgbClr val="C00000"/>
                </a:solidFill>
                <a:latin typeface="Symbol" panose="05050102010706020507" pitchFamily="18" charset="2"/>
                <a:sym typeface="Symbol"/>
              </a:rPr>
              <a:t>S</a:t>
            </a:r>
            <a:r>
              <a:rPr lang="de-DE" baseline="30000" dirty="0" smtClean="0">
                <a:solidFill>
                  <a:srgbClr val="C00000"/>
                </a:solidFill>
                <a:sym typeface="Symbol"/>
              </a:rPr>
              <a:t>-</a:t>
            </a:r>
          </a:p>
          <a:p>
            <a:pPr lvl="1"/>
            <a:r>
              <a:rPr lang="de-DE" dirty="0" smtClean="0">
                <a:sym typeface="Symbol"/>
              </a:rPr>
              <a:t>Ideal probe </a:t>
            </a:r>
            <a:r>
              <a:rPr lang="de-DE" dirty="0" err="1" smtClean="0">
                <a:sym typeface="Symbol"/>
              </a:rPr>
              <a:t>for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interactions</a:t>
            </a:r>
            <a:r>
              <a:rPr lang="de-DE" dirty="0" smtClean="0">
                <a:sym typeface="Symbol"/>
              </a:rPr>
              <a:t> in </a:t>
            </a:r>
            <a:r>
              <a:rPr lang="de-DE" dirty="0" err="1" smtClean="0">
                <a:sym typeface="Symbol"/>
              </a:rPr>
              <a:t>the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sym typeface="Symbol"/>
              </a:rPr>
              <a:t>neutron</a:t>
            </a:r>
            <a:r>
              <a:rPr lang="de-DE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sym typeface="Symbol"/>
              </a:rPr>
              <a:t>skin</a:t>
            </a:r>
            <a:endParaRPr lang="de-DE" dirty="0" smtClean="0">
              <a:solidFill>
                <a:srgbClr val="FF0000"/>
              </a:solidFill>
              <a:sym typeface="Symbol"/>
            </a:endParaRPr>
          </a:p>
          <a:p>
            <a:pPr lvl="1"/>
            <a:r>
              <a:rPr lang="sv-SE" baseline="30000" dirty="0" smtClean="0"/>
              <a:t>20</a:t>
            </a:r>
            <a:r>
              <a:rPr lang="sv-SE" dirty="0" smtClean="0"/>
              <a:t>Ne; </a:t>
            </a:r>
            <a:r>
              <a:rPr lang="sv-SE" baseline="30000" dirty="0"/>
              <a:t>22</a:t>
            </a:r>
            <a:r>
              <a:rPr lang="sv-SE" dirty="0"/>
              <a:t>Ne, H for calibration; later: </a:t>
            </a:r>
            <a:r>
              <a:rPr lang="sv-SE" baseline="30000" dirty="0" smtClean="0">
                <a:solidFill>
                  <a:srgbClr val="0070C0"/>
                </a:solidFill>
              </a:rPr>
              <a:t>86</a:t>
            </a:r>
            <a:r>
              <a:rPr lang="sv-SE" dirty="0" smtClean="0">
                <a:solidFill>
                  <a:srgbClr val="0070C0"/>
                </a:solidFill>
              </a:rPr>
              <a:t>Kr (36 Protons, 50 Neutrons)</a:t>
            </a:r>
            <a:endParaRPr lang="sv-SE" dirty="0">
              <a:solidFill>
                <a:srgbClr val="0070C0"/>
              </a:solidFill>
            </a:endParaRPr>
          </a:p>
          <a:p>
            <a:pPr lvl="1"/>
            <a:r>
              <a:rPr lang="sv-SE" dirty="0" smtClean="0">
                <a:latin typeface="Symbol" panose="05050102010706020507" pitchFamily="18" charset="2"/>
              </a:rPr>
              <a:t>S</a:t>
            </a:r>
            <a:r>
              <a:rPr lang="sv-SE" baseline="30000" dirty="0" smtClean="0"/>
              <a:t>- </a:t>
            </a:r>
            <a:r>
              <a:rPr lang="sv-SE" dirty="0" smtClean="0"/>
              <a:t>tracking,</a:t>
            </a:r>
            <a:r>
              <a:rPr lang="sv-SE" baseline="30000" dirty="0" smtClean="0"/>
              <a:t> </a:t>
            </a:r>
            <a:r>
              <a:rPr lang="sv-SE" dirty="0" smtClean="0">
                <a:latin typeface="Symbol" panose="05050102010706020507" pitchFamily="18" charset="2"/>
              </a:rPr>
              <a:t>S</a:t>
            </a:r>
            <a:r>
              <a:rPr lang="sv-SE" baseline="30000" dirty="0" smtClean="0"/>
              <a:t>-</a:t>
            </a:r>
            <a:r>
              <a:rPr lang="sv-SE" dirty="0" smtClean="0">
                <a:sym typeface="Symbol"/>
              </a:rPr>
              <a:t>n</a:t>
            </a:r>
            <a:r>
              <a:rPr lang="sv-SE" dirty="0" smtClean="0">
                <a:latin typeface="Symbol" panose="05050102010706020507" pitchFamily="18" charset="2"/>
                <a:sym typeface="Symbol"/>
              </a:rPr>
              <a:t>p</a:t>
            </a:r>
            <a:r>
              <a:rPr lang="sv-SE" baseline="30000" dirty="0" smtClean="0">
                <a:sym typeface="Symbol"/>
              </a:rPr>
              <a:t>-</a:t>
            </a:r>
            <a:endParaRPr lang="sv-SE" dirty="0"/>
          </a:p>
          <a:p>
            <a:pPr lvl="1"/>
            <a:r>
              <a:rPr lang="de-DE" dirty="0" err="1">
                <a:solidFill>
                  <a:srgbClr val="000000"/>
                </a:solidFill>
              </a:rPr>
              <a:t>s</a:t>
            </a:r>
            <a:r>
              <a:rPr lang="de-DE" dirty="0" err="1" smtClean="0">
                <a:solidFill>
                  <a:srgbClr val="000000"/>
                </a:solidFill>
              </a:rPr>
              <a:t>imilar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production</a:t>
            </a:r>
            <a:r>
              <a:rPr lang="de-DE" dirty="0" smtClean="0">
                <a:solidFill>
                  <a:srgbClr val="000000"/>
                </a:solidFill>
              </a:rPr>
              <a:t> rate (at least in light </a:t>
            </a:r>
            <a:r>
              <a:rPr lang="de-DE" dirty="0" err="1" smtClean="0">
                <a:solidFill>
                  <a:srgbClr val="000000"/>
                </a:solidFill>
              </a:rPr>
              <a:t>nuclei</a:t>
            </a:r>
            <a:r>
              <a:rPr lang="de-DE" dirty="0" smtClean="0">
                <a:solidFill>
                  <a:srgbClr val="000000"/>
                </a:solidFill>
              </a:rPr>
              <a:t>)</a:t>
            </a:r>
          </a:p>
          <a:p>
            <a:pPr lvl="1"/>
            <a:endParaRPr lang="de-DE" dirty="0" smtClean="0">
              <a:solidFill>
                <a:srgbClr val="000000"/>
              </a:solidFill>
            </a:endParaRPr>
          </a:p>
          <a:p>
            <a:r>
              <a:rPr lang="de-DE" dirty="0" smtClean="0">
                <a:solidFill>
                  <a:srgbClr val="000000"/>
                </a:solidFill>
              </a:rPr>
              <a:t>Further </a:t>
            </a:r>
            <a:r>
              <a:rPr lang="de-DE" dirty="0" err="1" smtClean="0">
                <a:solidFill>
                  <a:srgbClr val="000000"/>
                </a:solidFill>
              </a:rPr>
              <a:t>options</a:t>
            </a:r>
            <a:r>
              <a:rPr lang="de-DE" dirty="0" smtClean="0">
                <a:solidFill>
                  <a:srgbClr val="000000"/>
                </a:solidFill>
              </a:rPr>
              <a:t>:</a:t>
            </a:r>
          </a:p>
          <a:p>
            <a:pPr lvl="1"/>
            <a:r>
              <a:rPr lang="de-DE" dirty="0" err="1" smtClean="0">
                <a:solidFill>
                  <a:srgbClr val="000000"/>
                </a:solidFill>
              </a:rPr>
              <a:t>Any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other</a:t>
            </a:r>
            <a:r>
              <a:rPr lang="de-DE" dirty="0" smtClean="0">
                <a:solidFill>
                  <a:srgbClr val="000000"/>
                </a:solidFill>
              </a:rPr>
              <a:t> pair: </a:t>
            </a:r>
            <a:r>
              <a:rPr lang="de-DE" dirty="0" smtClean="0">
                <a:solidFill>
                  <a:srgbClr val="000000"/>
                </a:solidFill>
                <a:latin typeface="Symbol" panose="05050102010706020507" pitchFamily="18" charset="2"/>
              </a:rPr>
              <a:t>S</a:t>
            </a:r>
            <a:r>
              <a:rPr lang="de-DE" dirty="0" smtClean="0">
                <a:solidFill>
                  <a:srgbClr val="000000"/>
                </a:solidFill>
              </a:rPr>
              <a:t>-</a:t>
            </a:r>
            <a:r>
              <a:rPr lang="de-DE" dirty="0" smtClean="0">
                <a:solidFill>
                  <a:srgbClr val="000000"/>
                </a:solidFill>
                <a:latin typeface="Symbol_bar" panose="05050102010706020507" pitchFamily="18" charset="2"/>
              </a:rPr>
              <a:t>S</a:t>
            </a:r>
            <a:r>
              <a:rPr lang="de-DE" dirty="0" smtClean="0">
                <a:solidFill>
                  <a:srgbClr val="000000"/>
                </a:solidFill>
              </a:rPr>
              <a:t>, </a:t>
            </a:r>
            <a:r>
              <a:rPr lang="de-DE" dirty="0" smtClean="0">
                <a:solidFill>
                  <a:srgbClr val="000000"/>
                </a:solidFill>
                <a:latin typeface="Symbol" panose="05050102010706020507" pitchFamily="18" charset="2"/>
              </a:rPr>
              <a:t>X</a:t>
            </a:r>
            <a:r>
              <a:rPr lang="de-DE" dirty="0" smtClean="0">
                <a:solidFill>
                  <a:srgbClr val="000000"/>
                </a:solidFill>
              </a:rPr>
              <a:t>-</a:t>
            </a:r>
            <a:r>
              <a:rPr lang="de-DE" dirty="0" smtClean="0">
                <a:solidFill>
                  <a:srgbClr val="000000"/>
                </a:solidFill>
                <a:latin typeface="Symbol_bar" panose="05050102010706020507" pitchFamily="18" charset="2"/>
              </a:rPr>
              <a:t>X</a:t>
            </a:r>
            <a:r>
              <a:rPr lang="de-DE" dirty="0" smtClean="0">
                <a:solidFill>
                  <a:srgbClr val="000000"/>
                </a:solidFill>
              </a:rPr>
              <a:t>, </a:t>
            </a:r>
            <a:r>
              <a:rPr lang="de-DE" dirty="0" err="1" smtClean="0">
                <a:solidFill>
                  <a:srgbClr val="C00000"/>
                </a:solidFill>
                <a:latin typeface="Symbol" panose="05050102010706020507" pitchFamily="18" charset="2"/>
              </a:rPr>
              <a:t>L</a:t>
            </a:r>
            <a:r>
              <a:rPr lang="de-DE" baseline="-25000" dirty="0" err="1" smtClean="0">
                <a:solidFill>
                  <a:srgbClr val="C00000"/>
                </a:solidFill>
              </a:rPr>
              <a:t>c</a:t>
            </a:r>
            <a:r>
              <a:rPr lang="de-DE" dirty="0" err="1" smtClean="0">
                <a:solidFill>
                  <a:srgbClr val="C00000"/>
                </a:solidFill>
                <a:latin typeface="Symbol_bar" panose="05050102010706020507" pitchFamily="18" charset="2"/>
              </a:rPr>
              <a:t>L</a:t>
            </a:r>
            <a:r>
              <a:rPr lang="de-DE" baseline="-25000" dirty="0" err="1" smtClean="0">
                <a:solidFill>
                  <a:srgbClr val="C00000"/>
                </a:solidFill>
              </a:rPr>
              <a:t>c</a:t>
            </a:r>
            <a:endParaRPr lang="de-DE" baseline="-25000" dirty="0" smtClean="0">
              <a:solidFill>
                <a:srgbClr val="C00000"/>
              </a:solidFill>
            </a:endParaRPr>
          </a:p>
          <a:p>
            <a:pPr lvl="1"/>
            <a:r>
              <a:rPr lang="de-DE" dirty="0">
                <a:solidFill>
                  <a:srgbClr val="000000"/>
                </a:solidFill>
              </a:rPr>
              <a:t>L</a:t>
            </a:r>
            <a:r>
              <a:rPr lang="de-DE" dirty="0" smtClean="0">
                <a:solidFill>
                  <a:srgbClr val="000000"/>
                </a:solidFill>
              </a:rPr>
              <a:t>ong </a:t>
            </a:r>
            <a:r>
              <a:rPr lang="de-DE" dirty="0" err="1" smtClean="0">
                <a:solidFill>
                  <a:srgbClr val="000000"/>
                </a:solidFill>
              </a:rPr>
              <a:t>lived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resonances</a:t>
            </a:r>
            <a:r>
              <a:rPr lang="de-DE" dirty="0" smtClean="0">
                <a:solidFill>
                  <a:srgbClr val="000000"/>
                </a:solidFill>
              </a:rPr>
              <a:t> in </a:t>
            </a:r>
            <a:r>
              <a:rPr lang="de-DE" dirty="0" err="1" smtClean="0">
                <a:solidFill>
                  <a:srgbClr val="000000"/>
                </a:solidFill>
              </a:rPr>
              <a:t>nuclei</a:t>
            </a:r>
            <a:endParaRPr lang="de-DE" dirty="0" smtClean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de-DE" dirty="0">
                <a:solidFill>
                  <a:srgbClr val="000000"/>
                </a:solidFill>
              </a:rPr>
              <a:t>	</a:t>
            </a:r>
            <a:r>
              <a:rPr lang="de-DE" dirty="0" smtClean="0">
                <a:solidFill>
                  <a:srgbClr val="000000"/>
                </a:solidFill>
                <a:latin typeface="Symbol" panose="05050102010706020507" pitchFamily="18" charset="2"/>
              </a:rPr>
              <a:t>L</a:t>
            </a:r>
            <a:r>
              <a:rPr lang="de-DE" dirty="0" smtClean="0"/>
              <a:t>(1520</a:t>
            </a:r>
            <a:r>
              <a:rPr lang="de-DE" dirty="0"/>
              <a:t>) </a:t>
            </a:r>
            <a:r>
              <a:rPr lang="de-DE" dirty="0" smtClean="0"/>
              <a:t>(</a:t>
            </a:r>
            <a:r>
              <a:rPr lang="de-DE" dirty="0" smtClean="0">
                <a:latin typeface="Symbol" panose="05050102010706020507" pitchFamily="18" charset="2"/>
              </a:rPr>
              <a:t>G</a:t>
            </a:r>
            <a:r>
              <a:rPr lang="de-DE" dirty="0" smtClean="0"/>
              <a:t>= </a:t>
            </a:r>
            <a:r>
              <a:rPr lang="de-DE" dirty="0"/>
              <a:t>15.6 </a:t>
            </a:r>
            <a:r>
              <a:rPr lang="de-DE" dirty="0" err="1"/>
              <a:t>MeV</a:t>
            </a:r>
            <a:r>
              <a:rPr lang="de-DE" dirty="0" smtClean="0"/>
              <a:t>) </a:t>
            </a:r>
          </a:p>
          <a:p>
            <a:pPr marL="457200" lvl="1" indent="0">
              <a:buNone/>
            </a:pPr>
            <a:r>
              <a:rPr lang="de-DE" dirty="0"/>
              <a:t>	</a:t>
            </a:r>
            <a:r>
              <a:rPr lang="de-DE" dirty="0" smtClean="0">
                <a:latin typeface="Symbol" panose="05050102010706020507" pitchFamily="18" charset="2"/>
              </a:rPr>
              <a:t>X</a:t>
            </a:r>
            <a:r>
              <a:rPr lang="de-DE" dirty="0" smtClean="0"/>
              <a:t>(1530</a:t>
            </a:r>
            <a:r>
              <a:rPr lang="de-DE" dirty="0"/>
              <a:t>) </a:t>
            </a:r>
            <a:r>
              <a:rPr lang="de-DE" dirty="0" smtClean="0"/>
              <a:t>(</a:t>
            </a:r>
            <a:r>
              <a:rPr lang="de-DE" dirty="0" smtClean="0">
                <a:latin typeface="Symbol" panose="05050102010706020507" pitchFamily="18" charset="2"/>
              </a:rPr>
              <a:t>G</a:t>
            </a:r>
            <a:r>
              <a:rPr lang="de-DE" dirty="0" smtClean="0"/>
              <a:t>=9.9 </a:t>
            </a:r>
            <a:r>
              <a:rPr lang="de-DE" dirty="0" err="1"/>
              <a:t>MeV</a:t>
            </a:r>
            <a:r>
              <a:rPr lang="de-DE" dirty="0" smtClean="0"/>
              <a:t>)</a:t>
            </a:r>
          </a:p>
          <a:p>
            <a:pPr marL="457200" lvl="1" indent="0">
              <a:buNone/>
            </a:pPr>
            <a:r>
              <a:rPr lang="de-DE" dirty="0">
                <a:solidFill>
                  <a:srgbClr val="000000"/>
                </a:solidFill>
              </a:rPr>
              <a:t>	</a:t>
            </a:r>
            <a:r>
              <a:rPr lang="de-DE" dirty="0" err="1" smtClean="0">
                <a:solidFill>
                  <a:srgbClr val="C00000"/>
                </a:solidFill>
                <a:latin typeface="Symbol" panose="05050102010706020507" pitchFamily="18" charset="2"/>
              </a:rPr>
              <a:t>L</a:t>
            </a:r>
            <a:r>
              <a:rPr lang="de-DE" baseline="-25000" dirty="0" err="1" smtClean="0">
                <a:solidFill>
                  <a:srgbClr val="C00000"/>
                </a:solidFill>
              </a:rPr>
              <a:t>c</a:t>
            </a:r>
            <a:r>
              <a:rPr lang="de-DE" dirty="0" smtClean="0">
                <a:solidFill>
                  <a:srgbClr val="C00000"/>
                </a:solidFill>
              </a:rPr>
              <a:t>(2880) (</a:t>
            </a:r>
            <a:r>
              <a:rPr lang="de-DE" dirty="0" smtClean="0">
                <a:solidFill>
                  <a:srgbClr val="C00000"/>
                </a:solidFill>
                <a:latin typeface="Symbol" panose="05050102010706020507" pitchFamily="18" charset="2"/>
              </a:rPr>
              <a:t>G</a:t>
            </a:r>
            <a:r>
              <a:rPr lang="de-DE" dirty="0" smtClean="0">
                <a:solidFill>
                  <a:srgbClr val="C00000"/>
                </a:solidFill>
              </a:rPr>
              <a:t>=5.8MeV)</a:t>
            </a:r>
          </a:p>
          <a:p>
            <a:pPr marL="457200" lvl="1" indent="0">
              <a:buNone/>
            </a:pPr>
            <a:endParaRPr lang="de-DE" dirty="0">
              <a:solidFill>
                <a:srgbClr val="000000"/>
              </a:solidFill>
            </a:endParaRPr>
          </a:p>
          <a:p>
            <a:pPr lvl="1"/>
            <a:endParaRPr lang="de-DE" dirty="0">
              <a:sym typeface="Symbol"/>
            </a:endParaRPr>
          </a:p>
          <a:p>
            <a:pPr lvl="2"/>
            <a:endParaRPr lang="de-DE" dirty="0" smtClean="0">
              <a:sym typeface="Symbol"/>
            </a:endParaRPr>
          </a:p>
          <a:p>
            <a:pPr lvl="2"/>
            <a:endParaRPr lang="de-DE" dirty="0">
              <a:sym typeface="Symbol"/>
            </a:endParaRPr>
          </a:p>
          <a:p>
            <a:pPr lvl="2"/>
            <a:endParaRPr lang="de-DE" dirty="0" smtClean="0">
              <a:sym typeface="Symbol"/>
            </a:endParaRPr>
          </a:p>
          <a:p>
            <a:r>
              <a:rPr lang="sv-SE" dirty="0" smtClean="0">
                <a:solidFill>
                  <a:srgbClr val="C00000"/>
                </a:solidFill>
              </a:rPr>
              <a:t>Unique change to study charmed baryons in nuclear systems ?</a:t>
            </a:r>
            <a:endParaRPr lang="sv-SE" dirty="0">
              <a:solidFill>
                <a:srgbClr val="C00000"/>
              </a:solidFill>
            </a:endParaRPr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</p:txBody>
      </p:sp>
      <p:grpSp>
        <p:nvGrpSpPr>
          <p:cNvPr id="8" name="Gruppieren 7"/>
          <p:cNvGrpSpPr/>
          <p:nvPr/>
        </p:nvGrpSpPr>
        <p:grpSpPr>
          <a:xfrm>
            <a:off x="4852416" y="2785882"/>
            <a:ext cx="3947731" cy="2693481"/>
            <a:chOff x="4852416" y="2785882"/>
            <a:chExt cx="3947731" cy="2693481"/>
          </a:xfrm>
        </p:grpSpPr>
        <p:pic>
          <p:nvPicPr>
            <p:cNvPr id="2354297" name="Picture 1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2416" y="2785882"/>
              <a:ext cx="3947731" cy="2693481"/>
            </a:xfrm>
            <a:prstGeom prst="rect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graphicFrame>
          <p:nvGraphicFramePr>
            <p:cNvPr id="4" name="Objek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6752004"/>
                </p:ext>
              </p:extLst>
            </p:nvPr>
          </p:nvGraphicFramePr>
          <p:xfrm>
            <a:off x="5903805" y="4833878"/>
            <a:ext cx="2305004" cy="370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4332" name="Equation" r:id="rId4" imgW="1422360" imgH="228600" progId="Equation.DSMT4">
                    <p:embed/>
                  </p:oleObj>
                </mc:Choice>
                <mc:Fallback>
                  <p:oleObj name="Equation" r:id="rId4" imgW="142236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903805" y="4833878"/>
                          <a:ext cx="2305004" cy="37044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Rechteck 4"/>
            <p:cNvSpPr/>
            <p:nvPr/>
          </p:nvSpPr>
          <p:spPr bwMode="auto">
            <a:xfrm>
              <a:off x="5577840" y="3108960"/>
              <a:ext cx="434340" cy="23774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54000" tIns="10800" rIns="54000" bIns="10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7" name="Gerade Verbindung 6"/>
            <p:cNvCxnSpPr/>
            <p:nvPr/>
          </p:nvCxnSpPr>
          <p:spPr bwMode="auto">
            <a:xfrm flipV="1">
              <a:off x="5308092" y="3534156"/>
              <a:ext cx="3346704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C000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58469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7885" y="-497780"/>
            <a:ext cx="7627848" cy="1077218"/>
          </a:xfrm>
        </p:spPr>
        <p:txBody>
          <a:bodyPr/>
          <a:lstStyle/>
          <a:p>
            <a:r>
              <a:rPr lang="de-DE" dirty="0" smtClean="0"/>
              <a:t>Other |s|=1 </a:t>
            </a:r>
            <a:r>
              <a:rPr lang="de-DE" dirty="0" err="1" smtClean="0"/>
              <a:t>channels</a:t>
            </a:r>
            <a:r>
              <a:rPr lang="de-DE" dirty="0" smtClean="0"/>
              <a:t> </a:t>
            </a:r>
            <a:r>
              <a:rPr lang="de-DE" dirty="0"/>
              <a:t>@</a:t>
            </a:r>
            <a:r>
              <a:rPr lang="de-DE" dirty="0" smtClean="0"/>
              <a:t> 1000MeV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>
                <a:latin typeface="VerdanaBar" panose="020B0604030504040204" pitchFamily="34" charset="0"/>
              </a:rPr>
              <a:t>p</a:t>
            </a:r>
            <a:r>
              <a:rPr lang="de-DE" dirty="0" err="1"/>
              <a:t>+</a:t>
            </a:r>
            <a:r>
              <a:rPr lang="de-DE" dirty="0" err="1">
                <a:solidFill>
                  <a:srgbClr val="FF0000"/>
                </a:solidFill>
              </a:rPr>
              <a:t>p</a:t>
            </a:r>
            <a:r>
              <a:rPr lang="de-DE" dirty="0" err="1">
                <a:sym typeface="Symbol"/>
              </a:rPr>
              <a:t></a:t>
            </a:r>
            <a:r>
              <a:rPr lang="de-DE" dirty="0" err="1" smtClean="0">
                <a:latin typeface="Symbol_bar" panose="05050102010706020507" pitchFamily="18" charset="2"/>
                <a:sym typeface="Symbol"/>
              </a:rPr>
              <a:t>L</a:t>
            </a:r>
            <a:r>
              <a:rPr lang="de-DE" dirty="0" err="1" smtClean="0">
                <a:sym typeface="Symbol"/>
              </a:rPr>
              <a:t>+</a:t>
            </a:r>
            <a:r>
              <a:rPr lang="de-DE" dirty="0" err="1" smtClean="0">
                <a:latin typeface="Symbol" panose="05050102010706020507" pitchFamily="18" charset="2"/>
                <a:sym typeface="Symbol"/>
              </a:rPr>
              <a:t>L</a:t>
            </a:r>
            <a:r>
              <a:rPr lang="de-DE" dirty="0">
                <a:latin typeface="Symbol" panose="05050102010706020507" pitchFamily="18" charset="2"/>
                <a:sym typeface="Symbol"/>
              </a:rPr>
              <a:t> </a:t>
            </a:r>
            <a:r>
              <a:rPr lang="de-DE" dirty="0" smtClean="0">
                <a:latin typeface="Symbol" panose="05050102010706020507" pitchFamily="18" charset="2"/>
                <a:sym typeface="Symbol"/>
              </a:rPr>
              <a:t>        </a:t>
            </a:r>
            <a:r>
              <a:rPr lang="de-DE" dirty="0" smtClean="0">
                <a:latin typeface="VerdanaBar" panose="020B0604030504040204" pitchFamily="34" charset="0"/>
              </a:rPr>
              <a:t>p</a:t>
            </a:r>
            <a:r>
              <a:rPr lang="de-DE" dirty="0" smtClean="0"/>
              <a:t>+</a:t>
            </a:r>
            <a:r>
              <a:rPr lang="de-DE" dirty="0" smtClean="0">
                <a:solidFill>
                  <a:srgbClr val="FF0000"/>
                </a:solidFill>
              </a:rPr>
              <a:t>p</a:t>
            </a:r>
            <a:r>
              <a:rPr lang="de-DE" dirty="0" smtClean="0">
                <a:sym typeface="Symbol"/>
              </a:rPr>
              <a:t></a:t>
            </a:r>
            <a:r>
              <a:rPr lang="de-DE" dirty="0" smtClean="0">
                <a:latin typeface="Symbol_bar" panose="05050102010706020507" pitchFamily="18" charset="2"/>
                <a:sym typeface="Symbol"/>
              </a:rPr>
              <a:t>S</a:t>
            </a:r>
            <a:r>
              <a:rPr lang="de-DE" baseline="30000" dirty="0" smtClean="0">
                <a:latin typeface="Symbol_bar" panose="05050102010706020507" pitchFamily="18" charset="2"/>
                <a:sym typeface="Symbol"/>
              </a:rPr>
              <a:t>0</a:t>
            </a:r>
            <a:r>
              <a:rPr lang="de-DE" dirty="0" smtClean="0">
                <a:sym typeface="Symbol"/>
              </a:rPr>
              <a:t>+</a:t>
            </a:r>
            <a:r>
              <a:rPr lang="de-DE" dirty="0" smtClean="0">
                <a:latin typeface="Symbol" panose="05050102010706020507" pitchFamily="18" charset="2"/>
                <a:sym typeface="Symbol"/>
              </a:rPr>
              <a:t>L     </a:t>
            </a:r>
          </a:p>
          <a:p>
            <a:r>
              <a:rPr lang="de-DE" dirty="0" err="1" smtClean="0">
                <a:latin typeface="VerdanaBar" panose="020B0604030504040204" pitchFamily="34" charset="0"/>
                <a:sym typeface="Symbol"/>
              </a:rPr>
              <a:t>p</a:t>
            </a:r>
            <a:r>
              <a:rPr lang="de-DE" dirty="0" err="1" smtClean="0">
                <a:sym typeface="Symbol"/>
              </a:rPr>
              <a:t>+</a:t>
            </a:r>
            <a:r>
              <a:rPr lang="de-DE" dirty="0" err="1" smtClean="0">
                <a:solidFill>
                  <a:srgbClr val="008000"/>
                </a:solidFill>
                <a:sym typeface="Symbol"/>
              </a:rPr>
              <a:t>n</a:t>
            </a:r>
            <a:r>
              <a:rPr lang="de-DE" dirty="0" err="1">
                <a:sym typeface="Symbol"/>
              </a:rPr>
              <a:t></a:t>
            </a:r>
            <a:r>
              <a:rPr lang="de-DE" dirty="0" err="1">
                <a:latin typeface="Symbol_bar" panose="05050102010706020507" pitchFamily="18" charset="2"/>
                <a:sym typeface="Symbol"/>
              </a:rPr>
              <a:t>L</a:t>
            </a:r>
            <a:r>
              <a:rPr lang="de-DE" dirty="0" err="1">
                <a:sym typeface="Symbol"/>
              </a:rPr>
              <a:t>+</a:t>
            </a:r>
            <a:r>
              <a:rPr lang="de-DE" dirty="0" err="1">
                <a:latin typeface="Symbol" panose="05050102010706020507" pitchFamily="18" charset="2"/>
                <a:sym typeface="Symbol"/>
              </a:rPr>
              <a:t>S</a:t>
            </a:r>
            <a:r>
              <a:rPr lang="de-DE" baseline="30000" dirty="0">
                <a:sym typeface="Symbol"/>
              </a:rPr>
              <a:t>-</a:t>
            </a:r>
            <a:r>
              <a:rPr lang="de-DE" dirty="0">
                <a:sym typeface="Symbol"/>
              </a:rPr>
              <a:t>   </a:t>
            </a:r>
            <a:r>
              <a:rPr lang="de-DE" dirty="0" smtClean="0">
                <a:sym typeface="Symbol"/>
              </a:rPr>
              <a:t>   </a:t>
            </a:r>
            <a:r>
              <a:rPr lang="de-DE" dirty="0" err="1" smtClean="0">
                <a:latin typeface="VerdanaBar" panose="020B0604030504040204" pitchFamily="34" charset="0"/>
                <a:sym typeface="Symbol"/>
              </a:rPr>
              <a:t>p</a:t>
            </a:r>
            <a:r>
              <a:rPr lang="de-DE" dirty="0" err="1" smtClean="0">
                <a:sym typeface="Symbol"/>
              </a:rPr>
              <a:t>+</a:t>
            </a:r>
            <a:r>
              <a:rPr lang="de-DE" dirty="0" err="1" smtClean="0">
                <a:solidFill>
                  <a:srgbClr val="008000"/>
                </a:solidFill>
                <a:sym typeface="Symbol"/>
              </a:rPr>
              <a:t>n</a:t>
            </a:r>
            <a:r>
              <a:rPr lang="de-DE" dirty="0" err="1">
                <a:sym typeface="Symbol"/>
              </a:rPr>
              <a:t></a:t>
            </a:r>
            <a:r>
              <a:rPr lang="de-DE" dirty="0" err="1">
                <a:latin typeface="Symbol_bar" panose="05050102010706020507" pitchFamily="18" charset="2"/>
                <a:sym typeface="Symbol"/>
              </a:rPr>
              <a:t>S</a:t>
            </a:r>
            <a:r>
              <a:rPr lang="de-DE" baseline="30000" dirty="0">
                <a:latin typeface="Symbol_bar" panose="05050102010706020507" pitchFamily="18" charset="2"/>
                <a:sym typeface="Symbol"/>
              </a:rPr>
              <a:t>+</a:t>
            </a:r>
            <a:r>
              <a:rPr lang="de-DE" dirty="0">
                <a:sym typeface="Symbol"/>
              </a:rPr>
              <a:t>+</a:t>
            </a:r>
            <a:r>
              <a:rPr lang="de-DE" dirty="0">
                <a:latin typeface="Symbol" panose="05050102010706020507" pitchFamily="18" charset="2"/>
                <a:sym typeface="Symbol"/>
              </a:rPr>
              <a:t>L</a:t>
            </a:r>
            <a:r>
              <a:rPr lang="de-DE" dirty="0">
                <a:sym typeface="Symbol"/>
              </a:rPr>
              <a:t> </a:t>
            </a:r>
            <a:endParaRPr lang="de-DE" dirty="0" smtClean="0">
              <a:sym typeface="Symbol"/>
            </a:endParaRPr>
          </a:p>
          <a:p>
            <a:r>
              <a:rPr lang="de-DE" dirty="0" smtClean="0">
                <a:sym typeface="Symbol"/>
              </a:rPr>
              <a:t>all </a:t>
            </a:r>
            <a:r>
              <a:rPr lang="de-DE" dirty="0" err="1" smtClean="0">
                <a:sym typeface="Symbol"/>
              </a:rPr>
              <a:t>antihyperon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potentials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scaled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by</a:t>
            </a:r>
            <a:r>
              <a:rPr lang="de-DE" dirty="0" smtClean="0">
                <a:sym typeface="Symbol"/>
              </a:rPr>
              <a:t> same </a:t>
            </a:r>
            <a:r>
              <a:rPr lang="de-DE" dirty="0" err="1" smtClean="0">
                <a:sym typeface="Symbol"/>
              </a:rPr>
              <a:t>factor</a:t>
            </a:r>
            <a:endParaRPr lang="de-DE" dirty="0">
              <a:sym typeface="Symbol"/>
            </a:endParaRPr>
          </a:p>
          <a:p>
            <a:endParaRPr lang="de-DE" dirty="0"/>
          </a:p>
        </p:txBody>
      </p:sp>
      <p:pic>
        <p:nvPicPr>
          <p:cNvPr id="2354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835" y="2029462"/>
            <a:ext cx="6438572" cy="4480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218858" y="2445848"/>
            <a:ext cx="2097741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E</a:t>
            </a:r>
            <a:r>
              <a:rPr lang="de-DE" dirty="0" smtClean="0"/>
              <a:t>(</a:t>
            </a:r>
            <a:r>
              <a:rPr lang="de-DE" dirty="0" smtClean="0">
                <a:latin typeface="VerdanaBar" panose="020B0604030504040204" pitchFamily="34" charset="0"/>
              </a:rPr>
              <a:t>p</a:t>
            </a:r>
            <a:r>
              <a:rPr lang="de-DE" dirty="0" smtClean="0"/>
              <a:t>)=1000MeV</a:t>
            </a:r>
          </a:p>
          <a:p>
            <a:r>
              <a:rPr lang="de-DE" dirty="0" smtClean="0">
                <a:latin typeface="Symbol" panose="05050102010706020507" pitchFamily="18" charset="2"/>
              </a:rPr>
              <a:t>S</a:t>
            </a:r>
            <a:r>
              <a:rPr lang="de-DE" baseline="30000" dirty="0">
                <a:latin typeface="+mn-lt"/>
              </a:rPr>
              <a:t>-</a:t>
            </a:r>
            <a:r>
              <a:rPr lang="de-DE" dirty="0" smtClean="0">
                <a:latin typeface="Symbol" panose="05050102010706020507" pitchFamily="18" charset="2"/>
              </a:rPr>
              <a:t>-</a:t>
            </a:r>
            <a:r>
              <a:rPr lang="de-DE" dirty="0" smtClean="0">
                <a:latin typeface="Symbol_bar" panose="05050102010706020507" pitchFamily="18" charset="2"/>
              </a:rPr>
              <a:t>L</a:t>
            </a:r>
            <a:r>
              <a:rPr lang="de-DE" dirty="0" smtClean="0">
                <a:latin typeface="Symbol" panose="05050102010706020507" pitchFamily="18" charset="2"/>
              </a:rPr>
              <a:t> </a:t>
            </a:r>
            <a:endParaRPr lang="de-DE" dirty="0">
              <a:latin typeface="Symbol" panose="05050102010706020507" pitchFamily="18" charset="2"/>
            </a:endParaRPr>
          </a:p>
        </p:txBody>
      </p:sp>
      <p:sp>
        <p:nvSpPr>
          <p:cNvPr id="4" name="Ellipse 3"/>
          <p:cNvSpPr/>
          <p:nvPr/>
        </p:nvSpPr>
        <p:spPr bwMode="auto">
          <a:xfrm>
            <a:off x="854110" y="914400"/>
            <a:ext cx="1748413" cy="773723"/>
          </a:xfrm>
          <a:prstGeom prst="ellipse">
            <a:avLst/>
          </a:prstGeom>
          <a:noFill/>
          <a:ln w="57150" cap="flat" cmpd="sng" algn="ctr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54000" tIns="10800" rIns="54000" bIns="10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50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15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83" y="1025426"/>
            <a:ext cx="6612937" cy="4142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93738" y="644523"/>
            <a:ext cx="8462962" cy="6137275"/>
          </a:xfrm>
        </p:spPr>
        <p:txBody>
          <a:bodyPr/>
          <a:lstStyle/>
          <a:p>
            <a:r>
              <a:rPr lang="sv-SE" dirty="0" smtClean="0"/>
              <a:t>1000MeV </a:t>
            </a:r>
            <a:r>
              <a:rPr lang="sv-SE" dirty="0" smtClean="0">
                <a:latin typeface="VerdanaBar" panose="020B0604030504040204" pitchFamily="34" charset="0"/>
              </a:rPr>
              <a:t>p</a:t>
            </a:r>
            <a:r>
              <a:rPr lang="sv-SE" dirty="0" smtClean="0"/>
              <a:t>+</a:t>
            </a:r>
            <a:r>
              <a:rPr lang="sv-SE" baseline="30000" dirty="0" smtClean="0"/>
              <a:t>20</a:t>
            </a:r>
            <a:r>
              <a:rPr lang="sv-SE" dirty="0" smtClean="0"/>
              <a:t>Ne and </a:t>
            </a:r>
            <a:r>
              <a:rPr lang="sv-SE" dirty="0" smtClean="0">
                <a:latin typeface="VerdanaBar" panose="020B0604030504040204" pitchFamily="34" charset="0"/>
              </a:rPr>
              <a:t>p</a:t>
            </a:r>
            <a:r>
              <a:rPr lang="sv-SE" dirty="0" smtClean="0"/>
              <a:t>+</a:t>
            </a:r>
            <a:r>
              <a:rPr lang="sv-SE" baseline="30000" dirty="0" smtClean="0"/>
              <a:t>22</a:t>
            </a:r>
            <a:r>
              <a:rPr lang="sv-SE" dirty="0" smtClean="0"/>
              <a:t>Ne;     </a:t>
            </a:r>
            <a:r>
              <a:rPr lang="sv-SE" dirty="0" smtClean="0">
                <a:latin typeface="Symbol" panose="05050102010706020507" pitchFamily="18" charset="2"/>
              </a:rPr>
              <a:t>x(</a:t>
            </a:r>
            <a:r>
              <a:rPr lang="sv-SE" dirty="0" smtClean="0">
                <a:latin typeface="Symbol_bar" panose="05050102010706020507" pitchFamily="18" charset="2"/>
              </a:rPr>
              <a:t>L</a:t>
            </a:r>
            <a:r>
              <a:rPr lang="sv-SE" dirty="0" smtClean="0"/>
              <a:t>) = 0.25</a:t>
            </a:r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/>
          </a:p>
          <a:p>
            <a:r>
              <a:rPr lang="sv-SE" dirty="0" smtClean="0"/>
              <a:t>When going from </a:t>
            </a:r>
            <a:r>
              <a:rPr lang="sv-SE" baseline="30000" dirty="0" smtClean="0"/>
              <a:t>20</a:t>
            </a:r>
            <a:r>
              <a:rPr lang="sv-SE" dirty="0" smtClean="0"/>
              <a:t>Ne to </a:t>
            </a:r>
            <a:r>
              <a:rPr lang="sv-SE" baseline="30000" dirty="0" smtClean="0"/>
              <a:t>22</a:t>
            </a:r>
            <a:r>
              <a:rPr lang="sv-SE" dirty="0" smtClean="0"/>
              <a:t>Ne two competing effects</a:t>
            </a:r>
          </a:p>
          <a:p>
            <a:pPr lvl="1"/>
            <a:r>
              <a:rPr lang="sv-SE" dirty="0"/>
              <a:t>m</a:t>
            </a:r>
            <a:r>
              <a:rPr lang="sv-SE" dirty="0" smtClean="0"/>
              <a:t>ore absorption of </a:t>
            </a:r>
            <a:r>
              <a:rPr lang="sv-SE" dirty="0" smtClean="0">
                <a:solidFill>
                  <a:srgbClr val="C00000"/>
                </a:solidFill>
              </a:rPr>
              <a:t>ingoing </a:t>
            </a:r>
            <a:r>
              <a:rPr lang="sv-SE" dirty="0" smtClean="0">
                <a:solidFill>
                  <a:srgbClr val="C00000"/>
                </a:solidFill>
                <a:latin typeface="VerdanaBar" panose="020B0604030504040204" pitchFamily="34" charset="0"/>
              </a:rPr>
              <a:t>p</a:t>
            </a:r>
            <a:r>
              <a:rPr lang="sv-SE" dirty="0" smtClean="0"/>
              <a:t> in thicker n-skin    </a:t>
            </a:r>
            <a:r>
              <a:rPr lang="sv-SE" dirty="0" smtClean="0">
                <a:sym typeface="Symbol"/>
              </a:rPr>
              <a:t> less </a:t>
            </a:r>
            <a:r>
              <a:rPr lang="sv-SE" dirty="0" smtClean="0">
                <a:latin typeface="Symbol_bar" panose="05050102010706020507" pitchFamily="18" charset="2"/>
                <a:sym typeface="Symbol"/>
              </a:rPr>
              <a:t>L</a:t>
            </a:r>
            <a:r>
              <a:rPr lang="sv-SE" dirty="0" smtClean="0">
                <a:latin typeface="Symbol" panose="05050102010706020507" pitchFamily="18" charset="2"/>
                <a:sym typeface="Symbol"/>
              </a:rPr>
              <a:t>L</a:t>
            </a:r>
            <a:r>
              <a:rPr lang="sv-SE" dirty="0" smtClean="0">
                <a:sym typeface="Symbol"/>
              </a:rPr>
              <a:t> and more </a:t>
            </a:r>
            <a:r>
              <a:rPr lang="sv-SE" dirty="0" smtClean="0">
                <a:latin typeface="Symbol_bar" panose="05050102010706020507" pitchFamily="18" charset="2"/>
                <a:sym typeface="Symbol"/>
              </a:rPr>
              <a:t>L</a:t>
            </a:r>
            <a:r>
              <a:rPr lang="sv-SE" dirty="0" smtClean="0">
                <a:latin typeface="Symbol" panose="05050102010706020507" pitchFamily="18" charset="2"/>
                <a:sym typeface="Symbol"/>
              </a:rPr>
              <a:t>S</a:t>
            </a:r>
            <a:r>
              <a:rPr lang="sv-SE" baseline="30000" dirty="0" smtClean="0">
                <a:sym typeface="Symbol"/>
              </a:rPr>
              <a:t>-</a:t>
            </a:r>
            <a:endParaRPr lang="sv-SE" baseline="30000" dirty="0"/>
          </a:p>
          <a:p>
            <a:pPr lvl="1"/>
            <a:r>
              <a:rPr lang="sv-SE" dirty="0"/>
              <a:t>m</a:t>
            </a:r>
            <a:r>
              <a:rPr lang="sv-SE" dirty="0" smtClean="0"/>
              <a:t>ore absorption </a:t>
            </a:r>
            <a:r>
              <a:rPr lang="sv-SE" dirty="0"/>
              <a:t>of </a:t>
            </a:r>
            <a:r>
              <a:rPr lang="sv-SE" dirty="0" smtClean="0">
                <a:solidFill>
                  <a:srgbClr val="0070C0"/>
                </a:solidFill>
                <a:latin typeface="+mj-lt"/>
              </a:rPr>
              <a:t>outgoing </a:t>
            </a:r>
            <a:r>
              <a:rPr lang="sv-SE" dirty="0" smtClean="0">
                <a:solidFill>
                  <a:srgbClr val="0070C0"/>
                </a:solidFill>
                <a:latin typeface="Symbol_bar" panose="05050102010706020507" pitchFamily="18" charset="2"/>
              </a:rPr>
              <a:t>L</a:t>
            </a:r>
            <a:r>
              <a:rPr lang="sv-SE" dirty="0" smtClean="0"/>
              <a:t> </a:t>
            </a:r>
            <a:r>
              <a:rPr lang="sv-SE" dirty="0"/>
              <a:t>in </a:t>
            </a:r>
            <a:r>
              <a:rPr lang="sv-SE" dirty="0" smtClean="0"/>
              <a:t>thicker n-skin  </a:t>
            </a:r>
            <a:r>
              <a:rPr lang="sv-SE" dirty="0" smtClean="0">
                <a:sym typeface="Symbol"/>
              </a:rPr>
              <a:t> </a:t>
            </a:r>
            <a:r>
              <a:rPr lang="sv-SE" dirty="0">
                <a:sym typeface="Symbol"/>
              </a:rPr>
              <a:t>less </a:t>
            </a:r>
            <a:r>
              <a:rPr lang="sv-SE" dirty="0">
                <a:latin typeface="Symbol_bar" panose="05050102010706020507" pitchFamily="18" charset="2"/>
                <a:sym typeface="Symbol"/>
              </a:rPr>
              <a:t>L</a:t>
            </a:r>
            <a:r>
              <a:rPr lang="sv-SE" dirty="0">
                <a:latin typeface="Symbol" panose="05050102010706020507" pitchFamily="18" charset="2"/>
                <a:sym typeface="Symbol"/>
              </a:rPr>
              <a:t>L</a:t>
            </a:r>
            <a:r>
              <a:rPr lang="sv-SE" dirty="0">
                <a:sym typeface="Symbol"/>
              </a:rPr>
              <a:t> and </a:t>
            </a:r>
            <a:r>
              <a:rPr lang="sv-SE" dirty="0" smtClean="0">
                <a:sym typeface="Symbol"/>
              </a:rPr>
              <a:t>less </a:t>
            </a:r>
            <a:r>
              <a:rPr lang="sv-SE" dirty="0" smtClean="0">
                <a:latin typeface="Symbol_bar" panose="05050102010706020507" pitchFamily="18" charset="2"/>
                <a:sym typeface="Symbol"/>
              </a:rPr>
              <a:t>L</a:t>
            </a:r>
            <a:r>
              <a:rPr lang="sv-SE" dirty="0" smtClean="0">
                <a:latin typeface="Symbol" panose="05050102010706020507" pitchFamily="18" charset="2"/>
                <a:sym typeface="Symbol"/>
              </a:rPr>
              <a:t>S</a:t>
            </a:r>
            <a:r>
              <a:rPr lang="sv-SE" baseline="30000" dirty="0" smtClean="0">
                <a:sym typeface="Symbol"/>
              </a:rPr>
              <a:t>-</a:t>
            </a:r>
            <a:endParaRPr lang="sv-SE" dirty="0" smtClean="0"/>
          </a:p>
          <a:p>
            <a:r>
              <a:rPr lang="de-DE" dirty="0" smtClean="0">
                <a:latin typeface="Symbol_bar" panose="05050102010706020507" pitchFamily="18" charset="2"/>
                <a:sym typeface="Symbol"/>
              </a:rPr>
              <a:t>L</a:t>
            </a:r>
            <a:r>
              <a:rPr lang="de-DE" dirty="0" smtClean="0">
                <a:sym typeface="Symbol"/>
              </a:rPr>
              <a:t>+</a:t>
            </a:r>
            <a:r>
              <a:rPr lang="de-DE" dirty="0" smtClean="0">
                <a:latin typeface="Symbol" panose="05050102010706020507" pitchFamily="18" charset="2"/>
                <a:sym typeface="Symbol"/>
              </a:rPr>
              <a:t>S</a:t>
            </a:r>
            <a:r>
              <a:rPr lang="de-DE" baseline="30000" dirty="0" smtClean="0">
                <a:sym typeface="Symbol"/>
              </a:rPr>
              <a:t>-</a:t>
            </a:r>
            <a:r>
              <a:rPr lang="de-DE" dirty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and</a:t>
            </a:r>
            <a:r>
              <a:rPr lang="de-DE" dirty="0" smtClean="0">
                <a:sym typeface="Symbol"/>
              </a:rPr>
              <a:t> </a:t>
            </a:r>
            <a:r>
              <a:rPr lang="de-DE" dirty="0" smtClean="0">
                <a:latin typeface="Symbol_bar" panose="05050102010706020507" pitchFamily="18" charset="2"/>
                <a:sym typeface="Symbol"/>
              </a:rPr>
              <a:t>L</a:t>
            </a:r>
            <a:r>
              <a:rPr lang="de-DE" dirty="0" smtClean="0">
                <a:sym typeface="Symbol"/>
              </a:rPr>
              <a:t>+</a:t>
            </a:r>
            <a:r>
              <a:rPr lang="de-DE" dirty="0" smtClean="0">
                <a:latin typeface="Symbol" panose="05050102010706020507" pitchFamily="18" charset="2"/>
                <a:sym typeface="Symbol"/>
              </a:rPr>
              <a:t>L </a:t>
            </a:r>
            <a:r>
              <a:rPr lang="de-DE" dirty="0" err="1" smtClean="0">
                <a:sym typeface="Symbol"/>
              </a:rPr>
              <a:t>production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may</a:t>
            </a:r>
            <a:r>
              <a:rPr lang="de-DE" dirty="0" smtClean="0">
                <a:sym typeface="Symbol"/>
              </a:rPr>
              <a:t> probe </a:t>
            </a:r>
            <a:r>
              <a:rPr lang="de-DE" dirty="0" err="1" smtClean="0">
                <a:sym typeface="Symbol"/>
              </a:rPr>
              <a:t>the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neutron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skin</a:t>
            </a:r>
            <a:endParaRPr lang="sv-SE" dirty="0" smtClean="0"/>
          </a:p>
          <a:p>
            <a:r>
              <a:rPr lang="sv-SE" dirty="0" smtClean="0"/>
              <a:t>Possibility to explore </a:t>
            </a:r>
            <a:r>
              <a:rPr lang="sv-SE" dirty="0"/>
              <a:t>potentials in </a:t>
            </a:r>
            <a:r>
              <a:rPr lang="sv-SE" dirty="0" smtClean="0"/>
              <a:t>neutron-rich environment ?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7884" y="-497780"/>
            <a:ext cx="7550879" cy="1077218"/>
          </a:xfrm>
        </p:spPr>
        <p:txBody>
          <a:bodyPr/>
          <a:lstStyle/>
          <a:p>
            <a:r>
              <a:rPr lang="de-DE" dirty="0" err="1" smtClean="0"/>
              <a:t>Reactions</a:t>
            </a:r>
            <a:r>
              <a:rPr lang="de-DE" dirty="0" smtClean="0"/>
              <a:t> </a:t>
            </a:r>
            <a:r>
              <a:rPr lang="de-DE" dirty="0" err="1" smtClean="0"/>
              <a:t>within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/>
              <a:t>N</a:t>
            </a:r>
            <a:r>
              <a:rPr lang="de-DE" dirty="0" smtClean="0"/>
              <a:t>eutron </a:t>
            </a:r>
            <a:r>
              <a:rPr lang="de-DE" dirty="0"/>
              <a:t>S</a:t>
            </a:r>
            <a:r>
              <a:rPr lang="de-DE" dirty="0" smtClean="0"/>
              <a:t>kin</a:t>
            </a:r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611943"/>
              </p:ext>
            </p:extLst>
          </p:nvPr>
        </p:nvGraphicFramePr>
        <p:xfrm>
          <a:off x="5941560" y="1462240"/>
          <a:ext cx="3044821" cy="15849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237130"/>
                <a:gridCol w="873412"/>
                <a:gridCol w="934279"/>
              </a:tblGrid>
              <a:tr h="276673">
                <a:tc>
                  <a:txBody>
                    <a:bodyPr/>
                    <a:lstStyle/>
                    <a:p>
                      <a:endParaRPr lang="de-DE" sz="1600" b="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 err="1" smtClean="0">
                          <a:solidFill>
                            <a:srgbClr val="000000"/>
                          </a:solidFill>
                          <a:latin typeface="VerdanaBar" panose="020B0604030504040204" pitchFamily="34" charset="0"/>
                        </a:rPr>
                        <a:t>p</a:t>
                      </a:r>
                      <a:r>
                        <a:rPr lang="de-DE" sz="1600" b="0" dirty="0" err="1" smtClean="0">
                          <a:solidFill>
                            <a:srgbClr val="000000"/>
                          </a:solidFill>
                        </a:rPr>
                        <a:t>+</a:t>
                      </a:r>
                      <a:r>
                        <a:rPr lang="de-DE" sz="1600" b="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p</a:t>
                      </a:r>
                      <a:endParaRPr lang="de-DE" sz="1600" b="0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r>
                        <a:rPr lang="de-DE" sz="1600" b="0" dirty="0" smtClean="0">
                          <a:solidFill>
                            <a:srgbClr val="000000"/>
                          </a:solidFill>
                          <a:sym typeface="Symbol"/>
                        </a:rPr>
                        <a:t></a:t>
                      </a:r>
                      <a:r>
                        <a:rPr lang="de-DE" sz="1600" b="0" dirty="0" smtClean="0">
                          <a:solidFill>
                            <a:srgbClr val="000000"/>
                          </a:solidFill>
                          <a:latin typeface="Symbol_bar" panose="05050102010706020507" pitchFamily="18" charset="2"/>
                          <a:sym typeface="Symbol"/>
                        </a:rPr>
                        <a:t>L</a:t>
                      </a:r>
                      <a:r>
                        <a:rPr lang="de-DE" sz="1600" b="0" dirty="0" smtClean="0">
                          <a:solidFill>
                            <a:srgbClr val="000000"/>
                          </a:solidFill>
                          <a:sym typeface="Symbol"/>
                        </a:rPr>
                        <a:t>+</a:t>
                      </a:r>
                      <a:r>
                        <a:rPr lang="de-DE" sz="1600" b="0" dirty="0" smtClean="0">
                          <a:solidFill>
                            <a:srgbClr val="000000"/>
                          </a:solidFill>
                          <a:latin typeface="Symbol" panose="05050102010706020507" pitchFamily="18" charset="2"/>
                          <a:sym typeface="Symbol"/>
                        </a:rPr>
                        <a:t>L </a:t>
                      </a:r>
                      <a:endParaRPr lang="de-DE" sz="16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 err="1" smtClean="0">
                          <a:solidFill>
                            <a:srgbClr val="000000"/>
                          </a:solidFill>
                          <a:latin typeface="VerdanaBar" panose="020B0604030504040204" pitchFamily="34" charset="0"/>
                          <a:sym typeface="Symbol"/>
                        </a:rPr>
                        <a:t>p</a:t>
                      </a:r>
                      <a:r>
                        <a:rPr lang="de-DE" sz="1600" b="0" dirty="0" err="1" smtClean="0">
                          <a:solidFill>
                            <a:srgbClr val="000000"/>
                          </a:solidFill>
                          <a:sym typeface="Symbol"/>
                        </a:rPr>
                        <a:t>+</a:t>
                      </a:r>
                      <a:r>
                        <a:rPr lang="de-DE" sz="1600" b="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sym typeface="Symbol"/>
                        </a:rPr>
                        <a:t>n</a:t>
                      </a:r>
                      <a:endParaRPr lang="de-DE" sz="1600" b="0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sym typeface="Symbol"/>
                      </a:endParaRPr>
                    </a:p>
                    <a:p>
                      <a:r>
                        <a:rPr lang="de-DE" sz="1600" b="0" dirty="0" smtClean="0">
                          <a:solidFill>
                            <a:srgbClr val="000000"/>
                          </a:solidFill>
                          <a:sym typeface="Symbol"/>
                        </a:rPr>
                        <a:t></a:t>
                      </a:r>
                      <a:r>
                        <a:rPr lang="de-DE" sz="1600" b="0" dirty="0" smtClean="0">
                          <a:solidFill>
                            <a:srgbClr val="000000"/>
                          </a:solidFill>
                          <a:latin typeface="Symbol_bar" panose="05050102010706020507" pitchFamily="18" charset="2"/>
                          <a:sym typeface="Symbol"/>
                        </a:rPr>
                        <a:t>L</a:t>
                      </a:r>
                      <a:r>
                        <a:rPr lang="de-DE" sz="1600" b="0" dirty="0" smtClean="0">
                          <a:solidFill>
                            <a:srgbClr val="000000"/>
                          </a:solidFill>
                          <a:sym typeface="Symbol"/>
                        </a:rPr>
                        <a:t>+</a:t>
                      </a:r>
                      <a:r>
                        <a:rPr lang="de-DE" sz="1600" b="0" dirty="0" smtClean="0">
                          <a:solidFill>
                            <a:srgbClr val="000000"/>
                          </a:solidFill>
                          <a:latin typeface="Symbol" panose="05050102010706020507" pitchFamily="18" charset="2"/>
                          <a:sym typeface="Symbol"/>
                        </a:rPr>
                        <a:t>S</a:t>
                      </a:r>
                      <a:r>
                        <a:rPr lang="de-DE" sz="1600" b="0" baseline="30000" dirty="0" smtClean="0">
                          <a:solidFill>
                            <a:srgbClr val="000000"/>
                          </a:solidFill>
                          <a:sym typeface="Symbol"/>
                        </a:rPr>
                        <a:t>-</a:t>
                      </a:r>
                      <a:endParaRPr lang="de-DE" sz="16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276673">
                <a:tc>
                  <a:txBody>
                    <a:bodyPr/>
                    <a:lstStyle/>
                    <a:p>
                      <a:r>
                        <a:rPr lang="sv-SE" sz="1600" baseline="30000" dirty="0" smtClean="0">
                          <a:solidFill>
                            <a:srgbClr val="008000"/>
                          </a:solidFill>
                        </a:rPr>
                        <a:t>20</a:t>
                      </a:r>
                      <a:r>
                        <a:rPr lang="sv-SE" sz="1600" dirty="0" smtClean="0">
                          <a:solidFill>
                            <a:srgbClr val="008000"/>
                          </a:solidFill>
                        </a:rPr>
                        <a:t>Ne</a:t>
                      </a:r>
                      <a:endParaRPr lang="de-DE" sz="1600" b="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b="0" dirty="0" smtClean="0">
                          <a:solidFill>
                            <a:srgbClr val="008000"/>
                          </a:solidFill>
                        </a:rPr>
                        <a:t>18808</a:t>
                      </a:r>
                      <a:endParaRPr lang="de-DE" sz="1600" b="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b="0" dirty="0" smtClean="0">
                          <a:solidFill>
                            <a:srgbClr val="008000"/>
                          </a:solidFill>
                        </a:rPr>
                        <a:t>3667</a:t>
                      </a:r>
                      <a:endParaRPr lang="de-DE" sz="1600" b="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2766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aseline="30000" dirty="0" smtClean="0">
                          <a:solidFill>
                            <a:srgbClr val="D60093"/>
                          </a:solidFill>
                        </a:rPr>
                        <a:t>22</a:t>
                      </a:r>
                      <a:r>
                        <a:rPr lang="sv-SE" sz="1600" dirty="0" smtClean="0">
                          <a:solidFill>
                            <a:srgbClr val="D60093"/>
                          </a:solidFill>
                        </a:rPr>
                        <a:t>Ne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b="0" dirty="0" smtClean="0">
                          <a:solidFill>
                            <a:srgbClr val="D60093"/>
                          </a:solidFill>
                        </a:rPr>
                        <a:t>15733</a:t>
                      </a:r>
                      <a:endParaRPr lang="de-DE" sz="1600" b="0" dirty="0">
                        <a:solidFill>
                          <a:srgbClr val="D60093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b="0" dirty="0" smtClean="0">
                          <a:solidFill>
                            <a:srgbClr val="D60093"/>
                          </a:solidFill>
                        </a:rPr>
                        <a:t>4516</a:t>
                      </a:r>
                      <a:endParaRPr lang="de-DE" sz="1600" b="0" dirty="0">
                        <a:solidFill>
                          <a:srgbClr val="D60093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2766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aseline="30000" dirty="0" smtClean="0"/>
                        <a:t>22</a:t>
                      </a:r>
                      <a:r>
                        <a:rPr lang="sv-SE" sz="1600" baseline="0" dirty="0" smtClean="0"/>
                        <a:t>Ne</a:t>
                      </a:r>
                      <a:r>
                        <a:rPr lang="de-DE" sz="1600" b="0" dirty="0" smtClean="0"/>
                        <a:t>/</a:t>
                      </a:r>
                      <a:r>
                        <a:rPr lang="sv-SE" sz="1600" baseline="30000" dirty="0" smtClean="0"/>
                        <a:t>20</a:t>
                      </a:r>
                      <a:r>
                        <a:rPr lang="sv-SE" sz="1600" dirty="0" smtClean="0"/>
                        <a:t>Ne</a:t>
                      </a:r>
                      <a:endParaRPr lang="de-DE" sz="1600" b="0" dirty="0" smtClean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b="0" dirty="0" smtClean="0"/>
                        <a:t>0.84</a:t>
                      </a:r>
                      <a:endParaRPr lang="de-DE" sz="1600" b="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b="0" dirty="0" smtClean="0"/>
                        <a:t>1.23</a:t>
                      </a:r>
                      <a:endParaRPr lang="de-DE" sz="1600" b="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437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auto">
          <a:xfrm>
            <a:off x="5092505" y="1378642"/>
            <a:ext cx="3896750" cy="5254284"/>
          </a:xfrm>
          <a:prstGeom prst="rect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54000" tIns="10800" rIns="54000" bIns="10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7885" y="-5337"/>
            <a:ext cx="7103444" cy="584775"/>
          </a:xfrm>
        </p:spPr>
        <p:txBody>
          <a:bodyPr/>
          <a:lstStyle/>
          <a:p>
            <a:r>
              <a:rPr lang="de-DE" dirty="0" smtClean="0"/>
              <a:t>Antihyperons </a:t>
            </a:r>
            <a:r>
              <a:rPr lang="de-DE" dirty="0" smtClean="0"/>
              <a:t>in Nuclei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93738" y="720725"/>
            <a:ext cx="7184170" cy="6137275"/>
          </a:xfrm>
        </p:spPr>
        <p:txBody>
          <a:bodyPr/>
          <a:lstStyle/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g-</a:t>
            </a:r>
            <a:r>
              <a:rPr lang="de-DE" dirty="0" err="1" smtClean="0"/>
              <a:t>parity</a:t>
            </a:r>
            <a:r>
              <a:rPr lang="de-DE" dirty="0" smtClean="0"/>
              <a:t> </a:t>
            </a:r>
            <a:r>
              <a:rPr lang="de-DE" dirty="0" err="1" smtClean="0"/>
              <a:t>borken</a:t>
            </a:r>
            <a:r>
              <a:rPr lang="de-DE" dirty="0" smtClean="0"/>
              <a:t>? U(</a:t>
            </a:r>
            <a:r>
              <a:rPr lang="de-DE" dirty="0" smtClean="0">
                <a:latin typeface="VerdanaBar" panose="020B0604030504040204" pitchFamily="34" charset="0"/>
              </a:rPr>
              <a:t>p</a:t>
            </a:r>
            <a:r>
              <a:rPr lang="de-DE" dirty="0" smtClean="0"/>
              <a:t>)=-150MeV</a:t>
            </a:r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err="1" smtClean="0"/>
              <a:t>Cold</a:t>
            </a:r>
            <a:r>
              <a:rPr lang="de-DE" dirty="0" smtClean="0"/>
              <a:t> </a:t>
            </a:r>
            <a:r>
              <a:rPr lang="de-DE" dirty="0" err="1" smtClean="0"/>
              <a:t>compression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antibaryons</a:t>
            </a:r>
            <a:r>
              <a:rPr lang="de-DE" dirty="0" smtClean="0"/>
              <a:t>?</a:t>
            </a:r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691" y="4005784"/>
            <a:ext cx="3441485" cy="2312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938625"/>
              </p:ext>
            </p:extLst>
          </p:nvPr>
        </p:nvGraphicFramePr>
        <p:xfrm>
          <a:off x="1081477" y="1378322"/>
          <a:ext cx="3408363" cy="188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3890" name="Equation" r:id="rId4" imgW="1930320" imgH="1066680" progId="Equation.DSMT4">
                  <p:embed/>
                </p:oleObj>
              </mc:Choice>
              <mc:Fallback>
                <p:oleObj name="Equation" r:id="rId4" imgW="1930320" imgH="106668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1477" y="1378322"/>
                        <a:ext cx="3408363" cy="18843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/>
          <p:cNvSpPr/>
          <p:nvPr/>
        </p:nvSpPr>
        <p:spPr>
          <a:xfrm>
            <a:off x="5217276" y="1518539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US" altLang="de-DE" dirty="0">
                <a:solidFill>
                  <a:srgbClr val="008000"/>
                </a:solidFill>
              </a:rPr>
              <a:t>Hans-Peter </a:t>
            </a:r>
            <a:r>
              <a:rPr lang="en-US" altLang="de-DE" dirty="0" err="1">
                <a:solidFill>
                  <a:srgbClr val="008000"/>
                </a:solidFill>
              </a:rPr>
              <a:t>Dürr</a:t>
            </a:r>
            <a:r>
              <a:rPr lang="en-US" altLang="de-DE" dirty="0">
                <a:solidFill>
                  <a:srgbClr val="008000"/>
                </a:solidFill>
              </a:rPr>
              <a:t> and Edward Teller,                                         Phys. Rev. </a:t>
            </a:r>
            <a:r>
              <a:rPr lang="en-US" altLang="de-DE" b="1" dirty="0">
                <a:solidFill>
                  <a:srgbClr val="008000"/>
                </a:solidFill>
              </a:rPr>
              <a:t>101</a:t>
            </a:r>
            <a:r>
              <a:rPr lang="en-US" altLang="de-DE" dirty="0">
                <a:solidFill>
                  <a:srgbClr val="008000"/>
                </a:solidFill>
              </a:rPr>
              <a:t>, 494 (1956</a:t>
            </a:r>
            <a:r>
              <a:rPr lang="en-US" altLang="de-DE" dirty="0" smtClean="0">
                <a:solidFill>
                  <a:srgbClr val="008000"/>
                </a:solidFill>
              </a:rPr>
              <a:t>):</a:t>
            </a:r>
          </a:p>
          <a:p>
            <a:pPr eaLnBrk="1" hangingPunct="1"/>
            <a:r>
              <a:rPr lang="en-US" altLang="de-DE" dirty="0" smtClean="0"/>
              <a:t>sign </a:t>
            </a:r>
            <a:r>
              <a:rPr lang="en-US" altLang="de-DE" dirty="0"/>
              <a:t>change in coupling constant                                                      when going from NN to N</a:t>
            </a:r>
            <a:r>
              <a:rPr lang="en-US" altLang="de-DE" dirty="0">
                <a:latin typeface="VerdanaBar" pitchFamily="34" charset="0"/>
              </a:rPr>
              <a:t>N</a:t>
            </a:r>
            <a:endParaRPr lang="en-US" altLang="de-DE" dirty="0"/>
          </a:p>
        </p:txBody>
      </p:sp>
      <p:grpSp>
        <p:nvGrpSpPr>
          <p:cNvPr id="8" name="Gruppieren 15"/>
          <p:cNvGrpSpPr>
            <a:grpSpLocks/>
          </p:cNvGrpSpPr>
          <p:nvPr/>
        </p:nvGrpSpPr>
        <p:grpSpPr bwMode="auto">
          <a:xfrm>
            <a:off x="4963696" y="2533900"/>
            <a:ext cx="3987742" cy="4118735"/>
            <a:chOff x="4502150" y="2008188"/>
            <a:chExt cx="4624388" cy="4743450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4"/>
            <a:stretch>
              <a:fillRect/>
            </a:stretch>
          </p:blipFill>
          <p:spPr bwMode="auto">
            <a:xfrm>
              <a:off x="4502150" y="2008188"/>
              <a:ext cx="4624388" cy="474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grpSp>
          <p:nvGrpSpPr>
            <p:cNvPr id="10" name="Gruppieren 14"/>
            <p:cNvGrpSpPr>
              <a:grpSpLocks/>
            </p:cNvGrpSpPr>
            <p:nvPr/>
          </p:nvGrpSpPr>
          <p:grpSpPr bwMode="auto">
            <a:xfrm>
              <a:off x="5753100" y="2171700"/>
              <a:ext cx="2438400" cy="3905250"/>
              <a:chOff x="5753100" y="2171700"/>
              <a:chExt cx="2438400" cy="3905250"/>
            </a:xfrm>
          </p:grpSpPr>
          <p:sp>
            <p:nvSpPr>
              <p:cNvPr id="11" name="Text Box 4"/>
              <p:cNvSpPr txBox="1">
                <a:spLocks noChangeAspect="1" noChangeArrowheads="1"/>
              </p:cNvSpPr>
              <p:nvPr/>
            </p:nvSpPr>
            <p:spPr bwMode="auto">
              <a:xfrm>
                <a:off x="5981700" y="4056063"/>
                <a:ext cx="304800" cy="268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54000" tIns="10800" rIns="54000" bIns="10800">
                <a:spAutoFit/>
              </a:bodyPr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DE" altLang="de-DE">
                    <a:solidFill>
                      <a:srgbClr val="FF0000"/>
                    </a:solidFill>
                  </a:rPr>
                  <a:t>+</a:t>
                </a:r>
              </a:p>
            </p:txBody>
          </p:sp>
          <p:sp>
            <p:nvSpPr>
              <p:cNvPr id="12" name="Text Box 5"/>
              <p:cNvSpPr txBox="1">
                <a:spLocks noChangeAspect="1" noChangeArrowheads="1"/>
              </p:cNvSpPr>
              <p:nvPr/>
            </p:nvSpPr>
            <p:spPr bwMode="auto">
              <a:xfrm>
                <a:off x="6832600" y="5397500"/>
                <a:ext cx="304800" cy="266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54000" tIns="10800" rIns="54000" bIns="10800">
                <a:spAutoFit/>
              </a:bodyPr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DE" altLang="de-DE">
                    <a:solidFill>
                      <a:srgbClr val="FF0000"/>
                    </a:solidFill>
                  </a:rPr>
                  <a:t>+</a:t>
                </a:r>
              </a:p>
            </p:txBody>
          </p:sp>
          <p:sp>
            <p:nvSpPr>
              <p:cNvPr id="13" name="Text Box 6"/>
              <p:cNvSpPr txBox="1">
                <a:spLocks noChangeAspect="1" noChangeArrowheads="1"/>
              </p:cNvSpPr>
              <p:nvPr/>
            </p:nvSpPr>
            <p:spPr bwMode="auto">
              <a:xfrm>
                <a:off x="6851650" y="3201988"/>
                <a:ext cx="304800" cy="387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54000" tIns="10800" rIns="54000" bIns="10800">
                <a:spAutoFit/>
              </a:bodyPr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DE" altLang="de-DE" sz="2400">
                    <a:solidFill>
                      <a:srgbClr val="3333CC"/>
                    </a:solidFill>
                  </a:rPr>
                  <a:t>-</a:t>
                </a:r>
              </a:p>
            </p:txBody>
          </p:sp>
          <p:sp>
            <p:nvSpPr>
              <p:cNvPr id="14" name="Text Box 7"/>
              <p:cNvSpPr txBox="1">
                <a:spLocks noChangeAspect="1" noChangeArrowheads="1"/>
              </p:cNvSpPr>
              <p:nvPr/>
            </p:nvSpPr>
            <p:spPr bwMode="auto">
              <a:xfrm>
                <a:off x="6415088" y="4113213"/>
                <a:ext cx="304800" cy="387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54000" tIns="10800" rIns="54000" bIns="10800">
                <a:spAutoFit/>
              </a:bodyPr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DE" altLang="de-DE" sz="2400">
                    <a:solidFill>
                      <a:srgbClr val="3333CC"/>
                    </a:solidFill>
                  </a:rPr>
                  <a:t>-</a:t>
                </a:r>
              </a:p>
            </p:txBody>
          </p:sp>
          <p:sp>
            <p:nvSpPr>
              <p:cNvPr id="15" name="Rectangle 25"/>
              <p:cNvSpPr>
                <a:spLocks noChangeArrowheads="1"/>
              </p:cNvSpPr>
              <p:nvPr/>
            </p:nvSpPr>
            <p:spPr bwMode="auto">
              <a:xfrm>
                <a:off x="5753100" y="2171700"/>
                <a:ext cx="2438400" cy="3905250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7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54000" tIns="10800" rIns="54000" bIns="10800" anchor="ctr"/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6" name="AutoShape 26"/>
              <p:cNvSpPr>
                <a:spLocks noChangeArrowheads="1"/>
              </p:cNvSpPr>
              <p:nvPr/>
            </p:nvSpPr>
            <p:spPr bwMode="auto">
              <a:xfrm flipH="1">
                <a:off x="5810250" y="2447925"/>
                <a:ext cx="1714500" cy="447675"/>
              </a:xfrm>
              <a:custGeom>
                <a:avLst/>
                <a:gdLst>
                  <a:gd name="T0" fmla="*/ 2147483647 w 21600"/>
                  <a:gd name="T1" fmla="*/ 0 h 21600"/>
                  <a:gd name="T2" fmla="*/ 0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5400 h 21600"/>
                  <a:gd name="T14" fmla="*/ 189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0000">
                      <a:alpha val="40999"/>
                    </a:srgbClr>
                  </a:gs>
                </a:gsLst>
                <a:lin ang="0" scaled="1"/>
              </a:gradFill>
              <a:ln w="9525">
                <a:solidFill>
                  <a:schemeClr val="folHlink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lIns="54000" tIns="10800" rIns="54000" bIns="10800" anchor="ctr"/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 eaLnBrk="1" hangingPunct="1"/>
                <a:r>
                  <a:rPr lang="de-DE" altLang="de-DE" sz="1200"/>
                  <a:t>quark picture</a:t>
                </a:r>
              </a:p>
            </p:txBody>
          </p:sp>
        </p:grpSp>
      </p:grpSp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797272"/>
              </p:ext>
            </p:extLst>
          </p:nvPr>
        </p:nvGraphicFramePr>
        <p:xfrm>
          <a:off x="6744696" y="154745"/>
          <a:ext cx="1104900" cy="106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3891" name="Equation" r:id="rId7" imgW="368280" imgH="355320" progId="Equation.DSMT4">
                  <p:embed/>
                </p:oleObj>
              </mc:Choice>
              <mc:Fallback>
                <p:oleObj name="Equation" r:id="rId7" imgW="368280" imgH="3553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4696" y="154745"/>
                        <a:ext cx="1104900" cy="1065212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47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7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8047" y="-261791"/>
            <a:ext cx="11618475" cy="7714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533394" y="841460"/>
            <a:ext cx="8164287" cy="4401205"/>
          </a:xfrm>
          <a:prstGeom prst="rect">
            <a:avLst/>
          </a:prstGeom>
          <a:solidFill>
            <a:srgbClr val="333333">
              <a:alpha val="55686"/>
            </a:srgb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dirty="0">
                <a:solidFill>
                  <a:srgbClr val="FFFF00"/>
                </a:solidFill>
              </a:rPr>
              <a:t>S</a:t>
            </a:r>
            <a:r>
              <a:rPr lang="en-US" sz="2800" dirty="0" smtClean="0">
                <a:solidFill>
                  <a:srgbClr val="FFFF00"/>
                </a:solidFill>
              </a:rPr>
              <a:t>tored antiproton beams at FAIR offer several unique opportunities to study the interactions of hyperons and </a:t>
            </a:r>
            <a:r>
              <a:rPr lang="en-US" sz="2800" dirty="0" err="1" smtClean="0">
                <a:solidFill>
                  <a:srgbClr val="FFC000"/>
                </a:solidFill>
              </a:rPr>
              <a:t>antihyperons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in nuclear systems</a:t>
            </a:r>
          </a:p>
          <a:p>
            <a:pPr>
              <a:buNone/>
            </a:pPr>
            <a:endParaRPr lang="en-US" sz="2800" dirty="0" smtClean="0">
              <a:solidFill>
                <a:schemeClr val="accent5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  <a:latin typeface="VerdanaBar" panose="020B0604030504040204" pitchFamily="34" charset="0"/>
              </a:rPr>
              <a:t>P</a:t>
            </a:r>
            <a:r>
              <a:rPr lang="en-US" sz="2800" dirty="0" smtClean="0">
                <a:solidFill>
                  <a:srgbClr val="FFFF00"/>
                </a:solidFill>
              </a:rPr>
              <a:t>ANDA is an excellent and </a:t>
            </a:r>
            <a:r>
              <a:rPr lang="en-US" sz="2800" dirty="0">
                <a:solidFill>
                  <a:srgbClr val="FFFF00"/>
                </a:solidFill>
              </a:rPr>
              <a:t>unique </a:t>
            </a:r>
            <a:r>
              <a:rPr lang="en-US" sz="2800" dirty="0" smtClean="0">
                <a:solidFill>
                  <a:srgbClr val="FFFF00"/>
                </a:solidFill>
              </a:rPr>
              <a:t>factory for strange and charmed  </a:t>
            </a:r>
            <a:r>
              <a:rPr lang="en-US" sz="2800" dirty="0" smtClean="0">
                <a:solidFill>
                  <a:srgbClr val="FFFF00"/>
                </a:solidFill>
                <a:latin typeface="VerdanaBar" panose="020B0604030504040204" pitchFamily="34" charset="0"/>
              </a:rPr>
              <a:t>Y</a:t>
            </a:r>
            <a:r>
              <a:rPr lang="en-US" sz="2800" dirty="0" smtClean="0">
                <a:solidFill>
                  <a:srgbClr val="FFFF00"/>
                </a:solidFill>
              </a:rPr>
              <a:t>Y pairs</a:t>
            </a:r>
          </a:p>
          <a:p>
            <a:endParaRPr lang="en-US" sz="2800" dirty="0">
              <a:solidFill>
                <a:schemeClr val="accent5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The </a:t>
            </a:r>
            <a:r>
              <a:rPr lang="en-US" sz="2800" dirty="0" smtClean="0">
                <a:solidFill>
                  <a:srgbClr val="FFFF00"/>
                </a:solidFill>
                <a:latin typeface="Symbol_bar" panose="05050102010706020507" pitchFamily="18" charset="2"/>
              </a:rPr>
              <a:t>L</a:t>
            </a:r>
            <a:r>
              <a:rPr lang="en-US" sz="2800" dirty="0" smtClean="0">
                <a:solidFill>
                  <a:srgbClr val="FFFF00"/>
                </a:solidFill>
              </a:rPr>
              <a:t>-</a:t>
            </a:r>
            <a:r>
              <a:rPr lang="en-US" sz="2800" dirty="0" smtClean="0">
                <a:solidFill>
                  <a:srgbClr val="FFFF00"/>
                </a:solidFill>
                <a:latin typeface="Symbol" panose="05050102010706020507" pitchFamily="18" charset="2"/>
              </a:rPr>
              <a:t>L</a:t>
            </a:r>
            <a:r>
              <a:rPr lang="en-US" sz="2800" dirty="0" smtClean="0">
                <a:solidFill>
                  <a:srgbClr val="FFFF00"/>
                </a:solidFill>
              </a:rPr>
              <a:t> production is an ideal experiment for the commissioning phase of </a:t>
            </a:r>
            <a:r>
              <a:rPr lang="en-US" sz="2800" dirty="0" smtClean="0">
                <a:solidFill>
                  <a:srgbClr val="FFFF00"/>
                </a:solidFill>
                <a:latin typeface="VerdanaBar" panose="020B0604030504040204" pitchFamily="34" charset="0"/>
              </a:rPr>
              <a:t>P</a:t>
            </a:r>
            <a:r>
              <a:rPr lang="en-US" sz="2800" dirty="0" smtClean="0">
                <a:solidFill>
                  <a:srgbClr val="FFFF00"/>
                </a:solidFill>
              </a:rPr>
              <a:t>ANDA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67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Rechteck 3"/>
          <p:cNvSpPr/>
          <p:nvPr/>
        </p:nvSpPr>
        <p:spPr bwMode="auto">
          <a:xfrm>
            <a:off x="0" y="-134471"/>
            <a:ext cx="9372600" cy="6992471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54000" tIns="10800" rIns="54000" bIns="10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20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7884" y="148551"/>
            <a:ext cx="8475632" cy="430887"/>
          </a:xfrm>
        </p:spPr>
        <p:txBody>
          <a:bodyPr/>
          <a:lstStyle/>
          <a:p>
            <a:r>
              <a:rPr lang="de-DE" sz="2200" dirty="0" smtClean="0">
                <a:latin typeface="VerdanaBar" panose="020B0604030504040204" pitchFamily="34" charset="0"/>
              </a:rPr>
              <a:t>P</a:t>
            </a:r>
            <a:r>
              <a:rPr lang="de-DE" sz="2200" dirty="0" smtClean="0"/>
              <a:t>ANDA – a Factory </a:t>
            </a:r>
            <a:r>
              <a:rPr lang="de-DE" sz="2200" dirty="0" err="1" smtClean="0"/>
              <a:t>for</a:t>
            </a:r>
            <a:r>
              <a:rPr lang="de-DE" sz="2200" dirty="0" smtClean="0"/>
              <a:t> </a:t>
            </a:r>
            <a:r>
              <a:rPr lang="de-DE" sz="2200" dirty="0" err="1" smtClean="0"/>
              <a:t>strange</a:t>
            </a:r>
            <a:r>
              <a:rPr lang="de-DE" sz="2200" dirty="0" smtClean="0"/>
              <a:t> </a:t>
            </a:r>
            <a:r>
              <a:rPr lang="de-DE" sz="2200" i="1" dirty="0" err="1" smtClean="0"/>
              <a:t>and</a:t>
            </a:r>
            <a:r>
              <a:rPr lang="de-DE" sz="2200" dirty="0" smtClean="0"/>
              <a:t> </a:t>
            </a:r>
            <a:r>
              <a:rPr lang="de-DE" sz="2200" dirty="0" err="1" smtClean="0"/>
              <a:t>charmed</a:t>
            </a:r>
            <a:r>
              <a:rPr lang="de-DE" sz="2200" dirty="0" smtClean="0"/>
              <a:t> Y</a:t>
            </a:r>
            <a:r>
              <a:rPr lang="de-DE" sz="2200" dirty="0" smtClean="0">
                <a:latin typeface="VerdanaBar" panose="020B0604030504040204" pitchFamily="34" charset="0"/>
              </a:rPr>
              <a:t>Y-</a:t>
            </a:r>
            <a:r>
              <a:rPr lang="de-DE" sz="2200" dirty="0" smtClean="0"/>
              <a:t>Pairs</a:t>
            </a:r>
            <a:endParaRPr lang="de-DE" sz="2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37670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" r="1600"/>
          <a:stretch/>
        </p:blipFill>
        <p:spPr bwMode="auto">
          <a:xfrm>
            <a:off x="314323" y="685227"/>
            <a:ext cx="8543061" cy="3286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4995" y="4040918"/>
            <a:ext cx="5261719" cy="2583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089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38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219" y="2937164"/>
            <a:ext cx="2928105" cy="1653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7884" y="-497780"/>
            <a:ext cx="7994225" cy="1077218"/>
          </a:xfrm>
        </p:spPr>
        <p:txBody>
          <a:bodyPr/>
          <a:lstStyle/>
          <a:p>
            <a:r>
              <a:rPr lang="de-DE" dirty="0" err="1" smtClean="0"/>
              <a:t>Exploring</a:t>
            </a:r>
            <a:r>
              <a:rPr lang="de-DE" dirty="0" smtClean="0"/>
              <a:t> (anti-)</a:t>
            </a:r>
            <a:r>
              <a:rPr lang="de-DE" dirty="0" err="1" smtClean="0"/>
              <a:t>hyperon</a:t>
            </a:r>
            <a:r>
              <a:rPr lang="de-DE" dirty="0" smtClean="0"/>
              <a:t> </a:t>
            </a:r>
            <a:r>
              <a:rPr lang="de-DE" dirty="0" err="1" smtClean="0"/>
              <a:t>interactions</a:t>
            </a:r>
            <a:r>
              <a:rPr lang="de-DE" dirty="0" smtClean="0"/>
              <a:t> 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93738" y="720725"/>
            <a:ext cx="5499244" cy="6137275"/>
          </a:xfrm>
        </p:spPr>
        <p:txBody>
          <a:bodyPr/>
          <a:lstStyle/>
          <a:p>
            <a:r>
              <a:rPr lang="de-DE" dirty="0" err="1"/>
              <a:t>Excited</a:t>
            </a:r>
            <a:r>
              <a:rPr lang="de-DE" dirty="0"/>
              <a:t> </a:t>
            </a:r>
            <a:r>
              <a:rPr lang="de-DE" dirty="0" err="1"/>
              <a:t>particle</a:t>
            </a:r>
            <a:r>
              <a:rPr lang="de-DE" dirty="0"/>
              <a:t> </a:t>
            </a:r>
            <a:r>
              <a:rPr lang="de-DE" dirty="0" err="1"/>
              <a:t>stable</a:t>
            </a:r>
            <a:r>
              <a:rPr lang="de-DE" dirty="0"/>
              <a:t> </a:t>
            </a:r>
            <a:r>
              <a:rPr lang="de-DE" dirty="0" err="1"/>
              <a:t>state</a:t>
            </a:r>
            <a:r>
              <a:rPr lang="de-DE" dirty="0"/>
              <a:t> </a:t>
            </a:r>
            <a:r>
              <a:rPr lang="de-DE" dirty="0" err="1"/>
              <a:t>spectroscopy</a:t>
            </a:r>
            <a:endParaRPr lang="de-DE" dirty="0"/>
          </a:p>
          <a:p>
            <a:pPr lvl="1"/>
            <a:r>
              <a:rPr lang="de-DE" dirty="0" smtClean="0">
                <a:latin typeface="Symbol" panose="05050102010706020507" pitchFamily="18" charset="2"/>
              </a:rPr>
              <a:t>g</a:t>
            </a:r>
            <a:r>
              <a:rPr lang="de-DE" dirty="0" smtClean="0"/>
              <a:t>-</a:t>
            </a:r>
            <a:r>
              <a:rPr lang="de-DE" dirty="0" err="1" smtClean="0"/>
              <a:t>spectroscopy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C00000"/>
                </a:solidFill>
              </a:rPr>
              <a:t>PANDA@FAIR</a:t>
            </a:r>
            <a:endParaRPr lang="de-DE" dirty="0">
              <a:solidFill>
                <a:srgbClr val="C00000"/>
              </a:solidFill>
            </a:endParaRPr>
          </a:p>
          <a:p>
            <a:pPr marL="342900" lvl="1" indent="-342900">
              <a:buSzPct val="75000"/>
              <a:buBlip>
                <a:blip r:embed="rId3"/>
              </a:buBlip>
            </a:pPr>
            <a:endParaRPr lang="de-DE" sz="1800" dirty="0" smtClean="0"/>
          </a:p>
          <a:p>
            <a:pPr marL="342900" lvl="1" indent="-342900">
              <a:buSzPct val="75000"/>
              <a:buBlip>
                <a:blip r:embed="rId3"/>
              </a:buBlip>
            </a:pPr>
            <a:endParaRPr lang="de-DE" sz="1800" dirty="0"/>
          </a:p>
          <a:p>
            <a:pPr marL="342900" lvl="1" indent="-342900">
              <a:buSzPct val="75000"/>
              <a:buBlip>
                <a:blip r:embed="rId3"/>
              </a:buBlip>
            </a:pPr>
            <a:endParaRPr lang="de-DE" sz="1800" dirty="0" smtClean="0"/>
          </a:p>
          <a:p>
            <a:pPr marL="342900" lvl="1" indent="-342900">
              <a:buSzPct val="75000"/>
              <a:buBlip>
                <a:blip r:embed="rId3"/>
              </a:buBlip>
            </a:pPr>
            <a:endParaRPr lang="de-DE" sz="1800" dirty="0"/>
          </a:p>
          <a:p>
            <a:pPr marL="342900" lvl="1" indent="-342900">
              <a:buSzPct val="75000"/>
              <a:buBlip>
                <a:blip r:embed="rId3"/>
              </a:buBlip>
            </a:pPr>
            <a:endParaRPr lang="de-DE" sz="1800" dirty="0" smtClean="0"/>
          </a:p>
          <a:p>
            <a:pPr marL="342900" lvl="1" indent="-342900">
              <a:buSzPct val="75000"/>
              <a:buBlip>
                <a:blip r:embed="rId3"/>
              </a:buBlip>
            </a:pPr>
            <a:r>
              <a:rPr lang="de-DE" sz="1800" dirty="0" err="1" smtClean="0"/>
              <a:t>Secondary</a:t>
            </a:r>
            <a:r>
              <a:rPr lang="de-DE" sz="1800" dirty="0" smtClean="0"/>
              <a:t> </a:t>
            </a:r>
            <a:r>
              <a:rPr lang="de-DE" sz="1800" dirty="0" err="1" smtClean="0"/>
              <a:t>scattering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momentum</a:t>
            </a:r>
            <a:r>
              <a:rPr lang="de-DE" sz="1800" dirty="0" smtClean="0"/>
              <a:t>                                       </a:t>
            </a:r>
            <a:r>
              <a:rPr lang="de-DE" sz="1800" dirty="0" err="1" smtClean="0"/>
              <a:t>tagged</a:t>
            </a:r>
            <a:r>
              <a:rPr lang="de-DE" sz="1800" dirty="0" smtClean="0"/>
              <a:t> </a:t>
            </a:r>
            <a:r>
              <a:rPr lang="de-DE" sz="1800" dirty="0" err="1" smtClean="0"/>
              <a:t>hyperons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antihyperons</a:t>
            </a:r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marL="457200" lvl="1" indent="0">
              <a:buNone/>
            </a:pPr>
            <a:endParaRPr lang="de-DE" dirty="0"/>
          </a:p>
          <a:p>
            <a:pPr marL="457200" lvl="1" indent="0">
              <a:buNone/>
            </a:pPr>
            <a:endParaRPr lang="de-DE" dirty="0" smtClean="0"/>
          </a:p>
          <a:p>
            <a:r>
              <a:rPr lang="de-DE" dirty="0" smtClean="0"/>
              <a:t>Antihyperons in </a:t>
            </a:r>
            <a:r>
              <a:rPr lang="de-DE" dirty="0" err="1" smtClean="0"/>
              <a:t>atomic</a:t>
            </a:r>
            <a:r>
              <a:rPr lang="de-DE" dirty="0" smtClean="0"/>
              <a:t> </a:t>
            </a:r>
            <a:r>
              <a:rPr lang="de-DE" dirty="0" err="1" smtClean="0"/>
              <a:t>nuclei</a:t>
            </a:r>
            <a:r>
              <a:rPr lang="de-DE" dirty="0" smtClean="0"/>
              <a:t> </a:t>
            </a:r>
          </a:p>
          <a:p>
            <a:pPr lvl="1"/>
            <a:endParaRPr lang="de-DE" dirty="0" smtClean="0"/>
          </a:p>
        </p:txBody>
      </p:sp>
      <p:pic>
        <p:nvPicPr>
          <p:cNvPr id="23562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496" y="729920"/>
            <a:ext cx="2471828" cy="1791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/>
          <p:nvPr/>
        </p:nvSpPr>
        <p:spPr bwMode="auto">
          <a:xfrm>
            <a:off x="0" y="2671294"/>
            <a:ext cx="9144000" cy="2091577"/>
          </a:xfrm>
          <a:prstGeom prst="rect">
            <a:avLst/>
          </a:prstGeom>
          <a:solidFill>
            <a:srgbClr val="404040">
              <a:alpha val="26000"/>
            </a:srgb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54000" tIns="10800" rIns="54000" bIns="10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0" y="579717"/>
            <a:ext cx="9144000" cy="2091577"/>
          </a:xfrm>
          <a:prstGeom prst="rect">
            <a:avLst/>
          </a:prstGeom>
          <a:solidFill>
            <a:srgbClr val="404040">
              <a:alpha val="26000"/>
            </a:srgb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54000" tIns="10800" rIns="54000" bIns="10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23838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411" y="5108024"/>
            <a:ext cx="1565997" cy="1252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07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7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4274" y="-273885"/>
            <a:ext cx="11618475" cy="7714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51542" y="2073865"/>
            <a:ext cx="7916303" cy="1938992"/>
          </a:xfrm>
          <a:prstGeom prst="rect">
            <a:avLst/>
          </a:prstGeom>
          <a:solidFill>
            <a:srgbClr val="333333">
              <a:alpha val="36078"/>
            </a:srgbClr>
          </a:solidFill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 sz="3200">
                <a:solidFill>
                  <a:schemeClr val="tx2"/>
                </a:solidFill>
              </a:defRPr>
            </a:lvl2pPr>
            <a:lvl3pPr>
              <a:defRPr sz="3200">
                <a:solidFill>
                  <a:schemeClr val="tx2"/>
                </a:solidFill>
              </a:defRPr>
            </a:lvl3pPr>
            <a:lvl4pPr>
              <a:defRPr sz="3200">
                <a:solidFill>
                  <a:schemeClr val="tx2"/>
                </a:solidFill>
              </a:defRPr>
            </a:lvl4pPr>
            <a:lvl5pPr>
              <a:defRPr sz="3200">
                <a:solidFill>
                  <a:schemeClr val="tx2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>
                <a:solidFill>
                  <a:srgbClr val="FFC000"/>
                </a:solidFill>
              </a:rPr>
              <a:t>reaching for the unthinkable</a:t>
            </a: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r>
              <a:rPr lang="en-US" sz="3200" dirty="0" smtClean="0">
                <a:solidFill>
                  <a:srgbClr val="FFC000"/>
                </a:solidFill>
              </a:rPr>
              <a:t>ANTIHYPRONS IN NUCLEI </a:t>
            </a:r>
          </a:p>
          <a:p>
            <a:r>
              <a:rPr lang="en-US" sz="3200" dirty="0" smtClean="0">
                <a:solidFill>
                  <a:srgbClr val="FFC000"/>
                </a:solidFill>
              </a:rPr>
              <a:t>at PANDA</a:t>
            </a:r>
          </a:p>
        </p:txBody>
      </p:sp>
    </p:spTree>
    <p:extLst>
      <p:ext uri="{BB962C8B-B14F-4D97-AF65-F5344CB8AC3E}">
        <p14:creationId xmlns:p14="http://schemas.microsoft.com/office/powerpoint/2010/main" val="259112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 bwMode="auto">
          <a:xfrm>
            <a:off x="5114975" y="3643532"/>
            <a:ext cx="3649197" cy="2954216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0" dist="3175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54000" tIns="10800" rIns="54000" bIns="10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1600" b="0" i="0" u="none" strike="noStrike" cap="none" normalizeH="0" baseline="0" smtClean="0"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>
          <a:xfrm>
            <a:off x="540767" y="0"/>
            <a:ext cx="8861425" cy="579438"/>
          </a:xfrm>
        </p:spPr>
        <p:txBody>
          <a:bodyPr/>
          <a:lstStyle/>
          <a:p>
            <a:r>
              <a:rPr lang="de-DE" altLang="de-DE" dirty="0">
                <a:latin typeface="Symbol_bar" panose="05050102010706020507" pitchFamily="18" charset="2"/>
              </a:rPr>
              <a:t>L</a:t>
            </a:r>
            <a:r>
              <a:rPr lang="de-DE" altLang="de-DE" dirty="0" smtClean="0"/>
              <a:t> Potential</a:t>
            </a:r>
          </a:p>
        </p:txBody>
      </p:sp>
      <p:sp>
        <p:nvSpPr>
          <p:cNvPr id="156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6940" y="720725"/>
            <a:ext cx="8462962" cy="6137275"/>
          </a:xfrm>
        </p:spPr>
        <p:txBody>
          <a:bodyPr/>
          <a:lstStyle/>
          <a:p>
            <a:r>
              <a:rPr lang="en-US" altLang="de-DE" dirty="0" smtClean="0">
                <a:solidFill>
                  <a:srgbClr val="FF0000"/>
                </a:solidFill>
              </a:rPr>
              <a:t>exclusive</a:t>
            </a:r>
            <a:r>
              <a:rPr lang="en-US" altLang="de-DE" dirty="0" smtClean="0"/>
              <a:t> </a:t>
            </a:r>
            <a:r>
              <a:rPr lang="en-US" altLang="de-DE" dirty="0" err="1" smtClean="0">
                <a:latin typeface="VerdanaBar" pitchFamily="34" charset="0"/>
              </a:rPr>
              <a:t>p+</a:t>
            </a:r>
            <a:r>
              <a:rPr lang="en-US" altLang="de-DE" dirty="0" err="1" smtClean="0"/>
              <a:t>p</a:t>
            </a:r>
            <a:r>
              <a:rPr lang="en-US" altLang="de-DE" dirty="0" smtClean="0"/>
              <a:t>(A) </a:t>
            </a:r>
            <a:r>
              <a:rPr lang="en-US" altLang="de-DE" dirty="0" smtClean="0">
                <a:sym typeface="SymbolProp BT" pitchFamily="2" charset="2"/>
              </a:rPr>
              <a:t> Y+</a:t>
            </a:r>
            <a:r>
              <a:rPr lang="en-US" altLang="de-DE" dirty="0" smtClean="0">
                <a:latin typeface="VerdanaBar" pitchFamily="34" charset="0"/>
                <a:sym typeface="SymbolProp BT" pitchFamily="2" charset="2"/>
              </a:rPr>
              <a:t>Y</a:t>
            </a:r>
            <a:r>
              <a:rPr lang="en-US" altLang="de-DE" dirty="0" smtClean="0">
                <a:sym typeface="SymbolProp BT" pitchFamily="2" charset="2"/>
              </a:rPr>
              <a:t> </a:t>
            </a:r>
            <a:r>
              <a:rPr lang="en-US" altLang="de-DE" dirty="0" smtClean="0">
                <a:solidFill>
                  <a:srgbClr val="008000"/>
                </a:solidFill>
              </a:rPr>
              <a:t>close to threshold </a:t>
            </a:r>
            <a:r>
              <a:rPr lang="en-US" altLang="de-DE" dirty="0" smtClean="0">
                <a:solidFill>
                  <a:srgbClr val="0070C0"/>
                </a:solidFill>
              </a:rPr>
              <a:t>within a nucleus</a:t>
            </a:r>
          </a:p>
          <a:p>
            <a:r>
              <a:rPr lang="en-US" altLang="de-DE" dirty="0" smtClean="0">
                <a:latin typeface="Symbol" pitchFamily="18" charset="2"/>
              </a:rPr>
              <a:t>L</a:t>
            </a:r>
            <a:r>
              <a:rPr lang="en-US" altLang="de-DE" dirty="0" smtClean="0"/>
              <a:t> </a:t>
            </a:r>
            <a:r>
              <a:rPr lang="en-US" altLang="de-DE" dirty="0" smtClean="0">
                <a:solidFill>
                  <a:srgbClr val="C00000"/>
                </a:solidFill>
              </a:rPr>
              <a:t>and </a:t>
            </a:r>
            <a:r>
              <a:rPr lang="en-US" altLang="de-DE" dirty="0" smtClean="0">
                <a:latin typeface="Symbol_bar" pitchFamily="18" charset="2"/>
              </a:rPr>
              <a:t>L</a:t>
            </a:r>
            <a:r>
              <a:rPr lang="en-US" altLang="de-DE" dirty="0" smtClean="0"/>
              <a:t> that </a:t>
            </a:r>
            <a:r>
              <a:rPr lang="en-US" altLang="de-DE" dirty="0" smtClean="0">
                <a:solidFill>
                  <a:srgbClr val="C00000"/>
                </a:solidFill>
              </a:rPr>
              <a:t>leave  the nucleus </a:t>
            </a:r>
            <a:r>
              <a:rPr lang="en-US" altLang="de-DE" dirty="0" smtClean="0"/>
              <a:t>will have different asymptotic momenta depending on the respective potential</a:t>
            </a:r>
          </a:p>
          <a:p>
            <a:endParaRPr lang="en-US" altLang="de-DE" i="1" dirty="0" smtClean="0">
              <a:solidFill>
                <a:schemeClr val="folHlink"/>
              </a:solidFill>
              <a:sym typeface="Symbol"/>
            </a:endParaRPr>
          </a:p>
          <a:p>
            <a:endParaRPr lang="en-US" altLang="de-DE" i="1" dirty="0">
              <a:solidFill>
                <a:schemeClr val="folHlink"/>
              </a:solidFill>
              <a:sym typeface="Symbol"/>
            </a:endParaRPr>
          </a:p>
          <a:p>
            <a:endParaRPr lang="en-US" altLang="de-DE" i="1" dirty="0" smtClean="0">
              <a:solidFill>
                <a:schemeClr val="folHlink"/>
              </a:solidFill>
              <a:sym typeface="Symbol"/>
            </a:endParaRPr>
          </a:p>
          <a:p>
            <a:endParaRPr lang="en-US" altLang="de-DE" i="1" dirty="0">
              <a:solidFill>
                <a:schemeClr val="folHlink"/>
              </a:solidFill>
              <a:sym typeface="Symbol"/>
            </a:endParaRPr>
          </a:p>
          <a:p>
            <a:endParaRPr lang="en-US" altLang="de-DE" i="1" dirty="0" smtClean="0">
              <a:solidFill>
                <a:schemeClr val="folHlink"/>
              </a:solidFill>
              <a:sym typeface="Symbol"/>
            </a:endParaRPr>
          </a:p>
          <a:p>
            <a:endParaRPr lang="en-US" altLang="de-DE" i="1" dirty="0">
              <a:solidFill>
                <a:schemeClr val="folHlink"/>
              </a:solidFill>
              <a:sym typeface="Symbol"/>
            </a:endParaRPr>
          </a:p>
          <a:p>
            <a:endParaRPr lang="en-US" altLang="de-DE" i="1" dirty="0" smtClean="0">
              <a:solidFill>
                <a:schemeClr val="folHlink"/>
              </a:solidFill>
              <a:sym typeface="Symbol"/>
            </a:endParaRPr>
          </a:p>
          <a:p>
            <a:endParaRPr lang="en-US" altLang="de-DE" i="1" dirty="0">
              <a:solidFill>
                <a:schemeClr val="folHlink"/>
              </a:solidFill>
              <a:sym typeface="Symbol"/>
            </a:endParaRPr>
          </a:p>
          <a:p>
            <a:endParaRPr lang="en-US" altLang="de-DE" i="1" dirty="0" smtClean="0">
              <a:solidFill>
                <a:schemeClr val="folHlink"/>
              </a:solidFill>
              <a:sym typeface="Symbol"/>
            </a:endParaRPr>
          </a:p>
          <a:p>
            <a:pPr marL="0" indent="0">
              <a:buNone/>
            </a:pPr>
            <a:endParaRPr lang="en-US" altLang="de-DE" i="1" dirty="0">
              <a:solidFill>
                <a:schemeClr val="folHlink"/>
              </a:solidFill>
              <a:sym typeface="Symbol"/>
            </a:endParaRPr>
          </a:p>
          <a:p>
            <a:r>
              <a:rPr lang="en-US" altLang="de-DE" i="1" dirty="0" smtClean="0">
                <a:solidFill>
                  <a:schemeClr val="folHlink"/>
                </a:solidFill>
                <a:sym typeface="Symbol"/>
              </a:rPr>
              <a:t> </a:t>
            </a:r>
            <a:r>
              <a:rPr lang="en-US" altLang="de-DE" i="1" dirty="0" smtClean="0">
                <a:solidFill>
                  <a:schemeClr val="folHlink"/>
                </a:solidFill>
              </a:rPr>
              <a:t>transverse</a:t>
            </a:r>
            <a:r>
              <a:rPr lang="en-US" altLang="de-DE" dirty="0" smtClean="0">
                <a:solidFill>
                  <a:schemeClr val="folHlink"/>
                </a:solidFill>
              </a:rPr>
              <a:t> momentum                                                                   close to threshold of                                                                                </a:t>
            </a:r>
            <a:r>
              <a:rPr lang="en-US" altLang="de-DE" i="1" dirty="0" smtClean="0">
                <a:solidFill>
                  <a:schemeClr val="folHlink"/>
                </a:solidFill>
              </a:rPr>
              <a:t>coincident Y</a:t>
            </a:r>
            <a:r>
              <a:rPr lang="en-US" altLang="de-DE" i="1" dirty="0" smtClean="0">
                <a:solidFill>
                  <a:schemeClr val="folHlink"/>
                </a:solidFill>
                <a:latin typeface="VerdanaBar" pitchFamily="34" charset="0"/>
              </a:rPr>
              <a:t>Y</a:t>
            </a:r>
            <a:r>
              <a:rPr lang="en-US" altLang="de-DE" i="1" dirty="0" smtClean="0">
                <a:solidFill>
                  <a:schemeClr val="folHlink"/>
                </a:solidFill>
              </a:rPr>
              <a:t>  </a:t>
            </a:r>
            <a:r>
              <a:rPr lang="en-US" altLang="de-DE" dirty="0" smtClean="0">
                <a:solidFill>
                  <a:schemeClr val="folHlink"/>
                </a:solidFill>
              </a:rPr>
              <a:t>pairs</a:t>
            </a:r>
          </a:p>
        </p:txBody>
      </p:sp>
      <p:sp>
        <p:nvSpPr>
          <p:cNvPr id="23" name="Rechteck 22"/>
          <p:cNvSpPr/>
          <p:nvPr/>
        </p:nvSpPr>
        <p:spPr>
          <a:xfrm>
            <a:off x="6478366" y="3334675"/>
            <a:ext cx="22507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kumimoji="0" lang="de-DE" altLang="de-DE" sz="1200" dirty="0" smtClean="0">
                <a:solidFill>
                  <a:srgbClr val="00B050"/>
                </a:solidFill>
              </a:rPr>
              <a:t>J.P., PLB</a:t>
            </a:r>
            <a:r>
              <a:rPr kumimoji="0" lang="de-DE" altLang="de-DE" sz="1200" dirty="0" smtClean="0">
                <a:solidFill>
                  <a:srgbClr val="00B050"/>
                </a:solidFill>
                <a:latin typeface="Symbol_bar" pitchFamily="18" charset="2"/>
              </a:rPr>
              <a:t> </a:t>
            </a:r>
            <a:r>
              <a:rPr kumimoji="0" lang="de-DE" altLang="de-DE" sz="1200" b="1" dirty="0">
                <a:solidFill>
                  <a:srgbClr val="00B050"/>
                </a:solidFill>
              </a:rPr>
              <a:t>669</a:t>
            </a:r>
            <a:r>
              <a:rPr kumimoji="0" lang="de-DE" altLang="de-DE" sz="1200" dirty="0">
                <a:solidFill>
                  <a:srgbClr val="00B050"/>
                </a:solidFill>
              </a:rPr>
              <a:t> (2008) 306</a:t>
            </a:r>
            <a:endParaRPr lang="de-DE" sz="1200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822816"/>
              </p:ext>
            </p:extLst>
          </p:nvPr>
        </p:nvGraphicFramePr>
        <p:xfrm>
          <a:off x="1226760" y="5948575"/>
          <a:ext cx="2742079" cy="8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019" name="Equation" r:id="rId4" imgW="1523880" imgH="482400" progId="Equation.DSMT4">
                  <p:embed/>
                </p:oleObj>
              </mc:Choice>
              <mc:Fallback>
                <p:oleObj name="Equation" r:id="rId4" imgW="15238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26760" y="5948575"/>
                        <a:ext cx="2742079" cy="86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uppieren 6"/>
          <p:cNvGrpSpPr/>
          <p:nvPr/>
        </p:nvGrpSpPr>
        <p:grpSpPr>
          <a:xfrm>
            <a:off x="5308024" y="3682399"/>
            <a:ext cx="3381248" cy="2700339"/>
            <a:chOff x="5457952" y="1664008"/>
            <a:chExt cx="3381248" cy="2700339"/>
          </a:xfrm>
        </p:grpSpPr>
        <p:sp>
          <p:nvSpPr>
            <p:cNvPr id="9233" name="Oval 5"/>
            <p:cNvSpPr>
              <a:spLocks noChangeArrowheads="1"/>
            </p:cNvSpPr>
            <p:nvPr/>
          </p:nvSpPr>
          <p:spPr bwMode="auto">
            <a:xfrm>
              <a:off x="6180579" y="2052946"/>
              <a:ext cx="1503362" cy="1504950"/>
            </a:xfrm>
            <a:prstGeom prst="ellipse">
              <a:avLst/>
            </a:prstGeom>
            <a:gradFill rotWithShape="1">
              <a:gsLst>
                <a:gs pos="0">
                  <a:srgbClr val="FF99FF"/>
                </a:gs>
                <a:gs pos="100000">
                  <a:srgbClr val="7647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54000" tIns="10800" rIns="54000" bIns="10800" anchor="ctr"/>
            <a:lstStyle>
              <a:lvl1pPr eaLnBrk="0" hangingPunct="0"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9235" name="Oval 7"/>
            <p:cNvSpPr>
              <a:spLocks noChangeArrowheads="1"/>
            </p:cNvSpPr>
            <p:nvPr/>
          </p:nvSpPr>
          <p:spPr bwMode="auto">
            <a:xfrm>
              <a:off x="7159625" y="2883209"/>
              <a:ext cx="304800" cy="306388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alpha val="40999"/>
                  </a:srgbClr>
                </a:gs>
                <a:gs pos="100000">
                  <a:srgbClr val="760000">
                    <a:alpha val="39998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54000" tIns="10800" rIns="54000" bIns="10800" anchor="ctr"/>
            <a:lstStyle>
              <a:lvl1pPr eaLnBrk="0" hangingPunct="0"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9236" name="Oval 8"/>
            <p:cNvSpPr>
              <a:spLocks noChangeArrowheads="1"/>
            </p:cNvSpPr>
            <p:nvPr/>
          </p:nvSpPr>
          <p:spPr bwMode="auto">
            <a:xfrm>
              <a:off x="7170737" y="4057959"/>
              <a:ext cx="304800" cy="306388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54000" tIns="10800" rIns="54000" bIns="10800" anchor="ctr"/>
            <a:lstStyle>
              <a:lvl1pPr eaLnBrk="0" hangingPunct="0"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graphicFrame>
          <p:nvGraphicFramePr>
            <p:cNvPr id="9221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43561271"/>
                </p:ext>
              </p:extLst>
            </p:nvPr>
          </p:nvGraphicFramePr>
          <p:xfrm>
            <a:off x="7567612" y="4064309"/>
            <a:ext cx="1778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1020" name="Equation" r:id="rId6" imgW="177480" imgH="266400" progId="Equation.DSMT4">
                    <p:embed/>
                  </p:oleObj>
                </mc:Choice>
                <mc:Fallback>
                  <p:oleObj name="Equation" r:id="rId6" imgW="177480" imgH="266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67612" y="4064309"/>
                          <a:ext cx="177800" cy="266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37" name="Text Box 10"/>
            <p:cNvSpPr txBox="1">
              <a:spLocks noChangeArrowheads="1"/>
            </p:cNvSpPr>
            <p:nvPr/>
          </p:nvSpPr>
          <p:spPr bwMode="auto">
            <a:xfrm>
              <a:off x="6928756" y="2929247"/>
              <a:ext cx="365125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54000" tIns="10800" rIns="54000" bIns="10800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i="1" dirty="0">
                  <a:solidFill>
                    <a:srgbClr val="C00000"/>
                  </a:solidFill>
                </a:rPr>
                <a:t>p</a:t>
              </a:r>
            </a:p>
          </p:txBody>
        </p:sp>
        <p:sp>
          <p:nvSpPr>
            <p:cNvPr id="9238" name="Line 11"/>
            <p:cNvSpPr>
              <a:spLocks noChangeShapeType="1"/>
            </p:cNvSpPr>
            <p:nvPr/>
          </p:nvSpPr>
          <p:spPr bwMode="auto">
            <a:xfrm flipV="1">
              <a:off x="7331075" y="3121334"/>
              <a:ext cx="0" cy="87312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4000" tIns="10800" rIns="54000" bIns="10800"/>
            <a:lstStyle/>
            <a:p>
              <a:endParaRPr lang="de-DE"/>
            </a:p>
          </p:txBody>
        </p:sp>
        <p:sp>
          <p:nvSpPr>
            <p:cNvPr id="9229" name="Line 13"/>
            <p:cNvSpPr>
              <a:spLocks noChangeShapeType="1"/>
            </p:cNvSpPr>
            <p:nvPr/>
          </p:nvSpPr>
          <p:spPr bwMode="auto">
            <a:xfrm flipV="1">
              <a:off x="7494588" y="2160896"/>
              <a:ext cx="635000" cy="71278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prstDash val="sysDot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4000" tIns="10800" rIns="54000" bIns="10800"/>
            <a:lstStyle/>
            <a:p>
              <a:endParaRPr lang="de-DE"/>
            </a:p>
          </p:txBody>
        </p:sp>
        <p:sp>
          <p:nvSpPr>
            <p:cNvPr id="9230" name="Line 14"/>
            <p:cNvSpPr>
              <a:spLocks noChangeShapeType="1"/>
            </p:cNvSpPr>
            <p:nvPr/>
          </p:nvSpPr>
          <p:spPr bwMode="auto">
            <a:xfrm flipH="1" flipV="1">
              <a:off x="5762752" y="2517289"/>
              <a:ext cx="1330198" cy="351631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4000" tIns="10800" rIns="54000" bIns="10800"/>
            <a:lstStyle/>
            <a:p>
              <a:endParaRPr lang="de-DE"/>
            </a:p>
          </p:txBody>
        </p:sp>
        <p:sp>
          <p:nvSpPr>
            <p:cNvPr id="9231" name="Oval 15"/>
            <p:cNvSpPr>
              <a:spLocks noChangeArrowheads="1"/>
            </p:cNvSpPr>
            <p:nvPr/>
          </p:nvSpPr>
          <p:spPr bwMode="auto">
            <a:xfrm>
              <a:off x="8081963" y="1891021"/>
              <a:ext cx="304800" cy="306388"/>
            </a:xfrm>
            <a:prstGeom prst="ellipse">
              <a:avLst/>
            </a:prstGeom>
            <a:gradFill rotWithShape="1">
              <a:gsLst>
                <a:gs pos="0">
                  <a:srgbClr val="99FF66"/>
                </a:gs>
                <a:gs pos="100000">
                  <a:srgbClr val="47762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54000" tIns="10800" rIns="54000" bIns="10800" anchor="ctr"/>
            <a:lstStyle>
              <a:lvl1pPr eaLnBrk="0" hangingPunct="0"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graphicFrame>
          <p:nvGraphicFramePr>
            <p:cNvPr id="921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70838541"/>
                </p:ext>
              </p:extLst>
            </p:nvPr>
          </p:nvGraphicFramePr>
          <p:xfrm>
            <a:off x="8458200" y="1664008"/>
            <a:ext cx="3810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1021" name="Equation" r:id="rId8" imgW="190440" imgH="241200" progId="Equation.DSMT4">
                    <p:embed/>
                  </p:oleObj>
                </mc:Choice>
                <mc:Fallback>
                  <p:oleObj name="Equation" r:id="rId8" imgW="19044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58200" y="1664008"/>
                          <a:ext cx="381000" cy="482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0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59637169"/>
                </p:ext>
              </p:extLst>
            </p:nvPr>
          </p:nvGraphicFramePr>
          <p:xfrm>
            <a:off x="5457952" y="1803709"/>
            <a:ext cx="3937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1022" name="Equation" r:id="rId10" imgW="190440" imgH="190440" progId="Equation.DSMT4">
                    <p:embed/>
                  </p:oleObj>
                </mc:Choice>
                <mc:Fallback>
                  <p:oleObj name="Equation" r:id="rId10" imgW="190440" imgH="1904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57952" y="1803709"/>
                          <a:ext cx="393700" cy="393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32" name="Oval 18"/>
            <p:cNvSpPr>
              <a:spLocks noChangeArrowheads="1"/>
            </p:cNvSpPr>
            <p:nvPr/>
          </p:nvSpPr>
          <p:spPr bwMode="auto">
            <a:xfrm>
              <a:off x="5457952" y="2260731"/>
              <a:ext cx="304800" cy="306388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76764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54000" tIns="10800" rIns="54000" bIns="10800" anchor="ctr"/>
            <a:lstStyle>
              <a:lvl1pPr eaLnBrk="0" hangingPunct="0"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7070725" y="2716521"/>
              <a:ext cx="554038" cy="306387"/>
              <a:chOff x="4454" y="1535"/>
              <a:chExt cx="349" cy="193"/>
            </a:xfrm>
          </p:grpSpPr>
          <p:sp>
            <p:nvSpPr>
              <p:cNvPr id="9227" name="Oval 21"/>
              <p:cNvSpPr>
                <a:spLocks noChangeArrowheads="1"/>
              </p:cNvSpPr>
              <p:nvPr/>
            </p:nvSpPr>
            <p:spPr bwMode="auto">
              <a:xfrm>
                <a:off x="4611" y="1535"/>
                <a:ext cx="192" cy="193"/>
              </a:xfrm>
              <a:prstGeom prst="ellipse">
                <a:avLst/>
              </a:prstGeom>
              <a:gradFill rotWithShape="1">
                <a:gsLst>
                  <a:gs pos="0">
                    <a:srgbClr val="99FF66"/>
                  </a:gs>
                  <a:gs pos="100000">
                    <a:srgbClr val="47762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54000" tIns="10800" rIns="54000" bIns="10800" anchor="ctr"/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9228" name="Oval 22"/>
              <p:cNvSpPr>
                <a:spLocks noChangeArrowheads="1"/>
              </p:cNvSpPr>
              <p:nvPr/>
            </p:nvSpPr>
            <p:spPr bwMode="auto">
              <a:xfrm>
                <a:off x="4454" y="1535"/>
                <a:ext cx="192" cy="193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767647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54000" tIns="10800" rIns="54000" bIns="10800" anchor="ctr"/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</p:grpSp>
        <p:sp>
          <p:nvSpPr>
            <p:cNvPr id="6" name="Textfeld 5"/>
            <p:cNvSpPr txBox="1"/>
            <p:nvPr/>
          </p:nvSpPr>
          <p:spPr>
            <a:xfrm>
              <a:off x="6553653" y="2183092"/>
              <a:ext cx="1034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aseline="30000" dirty="0" smtClean="0">
                  <a:solidFill>
                    <a:srgbClr val="FFFFFF"/>
                  </a:solidFill>
                </a:rPr>
                <a:t>20</a:t>
              </a:r>
              <a:r>
                <a:rPr lang="de-DE" sz="2400" dirty="0" smtClean="0">
                  <a:solidFill>
                    <a:srgbClr val="FFFFFF"/>
                  </a:solidFill>
                </a:rPr>
                <a:t>Ne</a:t>
              </a:r>
              <a:endParaRPr lang="de-DE" sz="24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0" name="Gruppieren 39"/>
          <p:cNvGrpSpPr/>
          <p:nvPr/>
        </p:nvGrpSpPr>
        <p:grpSpPr>
          <a:xfrm>
            <a:off x="253218" y="1754114"/>
            <a:ext cx="6225148" cy="3069698"/>
            <a:chOff x="105305" y="716062"/>
            <a:chExt cx="9023872" cy="4311519"/>
          </a:xfrm>
        </p:grpSpPr>
        <p:sp>
          <p:nvSpPr>
            <p:cNvPr id="44" name="Freeform 4"/>
            <p:cNvSpPr>
              <a:spLocks/>
            </p:cNvSpPr>
            <p:nvPr/>
          </p:nvSpPr>
          <p:spPr bwMode="auto">
            <a:xfrm>
              <a:off x="188377" y="1504918"/>
              <a:ext cx="8940800" cy="3522663"/>
            </a:xfrm>
            <a:custGeom>
              <a:avLst/>
              <a:gdLst>
                <a:gd name="T0" fmla="*/ 0 w 5632"/>
                <a:gd name="T1" fmla="*/ 2147483647 h 2219"/>
                <a:gd name="T2" fmla="*/ 2147483647 w 5632"/>
                <a:gd name="T3" fmla="*/ 2147483647 h 2219"/>
                <a:gd name="T4" fmla="*/ 2147483647 w 5632"/>
                <a:gd name="T5" fmla="*/ 2147483647 h 2219"/>
                <a:gd name="T6" fmla="*/ 2147483647 w 5632"/>
                <a:gd name="T7" fmla="*/ 2147483647 h 2219"/>
                <a:gd name="T8" fmla="*/ 2147483647 w 5632"/>
                <a:gd name="T9" fmla="*/ 2147483647 h 2219"/>
                <a:gd name="T10" fmla="*/ 2147483647 w 5632"/>
                <a:gd name="T11" fmla="*/ 2147483647 h 2219"/>
                <a:gd name="T12" fmla="*/ 2147483647 w 5632"/>
                <a:gd name="T13" fmla="*/ 2147483647 h 2219"/>
                <a:gd name="T14" fmla="*/ 2147483647 w 5632"/>
                <a:gd name="T15" fmla="*/ 2147483647 h 2219"/>
                <a:gd name="T16" fmla="*/ 2147483647 w 5632"/>
                <a:gd name="T17" fmla="*/ 2147483647 h 2219"/>
                <a:gd name="T18" fmla="*/ 2147483647 w 5632"/>
                <a:gd name="T19" fmla="*/ 2147483647 h 2219"/>
                <a:gd name="T20" fmla="*/ 2147483647 w 5632"/>
                <a:gd name="T21" fmla="*/ 2147483647 h 2219"/>
                <a:gd name="T22" fmla="*/ 2147483647 w 5632"/>
                <a:gd name="T23" fmla="*/ 2147483647 h 2219"/>
                <a:gd name="T24" fmla="*/ 2147483647 w 5632"/>
                <a:gd name="T25" fmla="*/ 2147483647 h 2219"/>
                <a:gd name="T26" fmla="*/ 2147483647 w 5632"/>
                <a:gd name="T27" fmla="*/ 2147483647 h 2219"/>
                <a:gd name="T28" fmla="*/ 2147483647 w 5632"/>
                <a:gd name="T29" fmla="*/ 2147483647 h 2219"/>
                <a:gd name="T30" fmla="*/ 2147483647 w 5632"/>
                <a:gd name="T31" fmla="*/ 2147483647 h 2219"/>
                <a:gd name="T32" fmla="*/ 2147483647 w 5632"/>
                <a:gd name="T33" fmla="*/ 2147483647 h 2219"/>
                <a:gd name="T34" fmla="*/ 2147483647 w 5632"/>
                <a:gd name="T35" fmla="*/ 2147483647 h 221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632"/>
                <a:gd name="T55" fmla="*/ 0 h 2219"/>
                <a:gd name="T56" fmla="*/ 5632 w 5632"/>
                <a:gd name="T57" fmla="*/ 2219 h 221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632" h="2219">
                  <a:moveTo>
                    <a:pt x="0" y="1019"/>
                  </a:moveTo>
                  <a:cubicBezTo>
                    <a:pt x="223" y="1020"/>
                    <a:pt x="447" y="1022"/>
                    <a:pt x="597" y="1028"/>
                  </a:cubicBezTo>
                  <a:cubicBezTo>
                    <a:pt x="747" y="1034"/>
                    <a:pt x="831" y="1039"/>
                    <a:pt x="901" y="1056"/>
                  </a:cubicBezTo>
                  <a:cubicBezTo>
                    <a:pt x="971" y="1073"/>
                    <a:pt x="971" y="1071"/>
                    <a:pt x="1020" y="1129"/>
                  </a:cubicBezTo>
                  <a:cubicBezTo>
                    <a:pt x="1068" y="1187"/>
                    <a:pt x="1124" y="1254"/>
                    <a:pt x="1194" y="1403"/>
                  </a:cubicBezTo>
                  <a:cubicBezTo>
                    <a:pt x="1264" y="1552"/>
                    <a:pt x="1372" y="1898"/>
                    <a:pt x="1443" y="2025"/>
                  </a:cubicBezTo>
                  <a:cubicBezTo>
                    <a:pt x="1514" y="2152"/>
                    <a:pt x="1529" y="2132"/>
                    <a:pt x="1618" y="2162"/>
                  </a:cubicBezTo>
                  <a:cubicBezTo>
                    <a:pt x="1707" y="2192"/>
                    <a:pt x="1767" y="2199"/>
                    <a:pt x="1975" y="2208"/>
                  </a:cubicBezTo>
                  <a:cubicBezTo>
                    <a:pt x="2183" y="2217"/>
                    <a:pt x="2682" y="2217"/>
                    <a:pt x="2865" y="2217"/>
                  </a:cubicBezTo>
                  <a:cubicBezTo>
                    <a:pt x="3048" y="2217"/>
                    <a:pt x="3004" y="2219"/>
                    <a:pt x="3071" y="2208"/>
                  </a:cubicBezTo>
                  <a:cubicBezTo>
                    <a:pt x="3137" y="2197"/>
                    <a:pt x="3204" y="2188"/>
                    <a:pt x="3266" y="2153"/>
                  </a:cubicBezTo>
                  <a:cubicBezTo>
                    <a:pt x="3329" y="2118"/>
                    <a:pt x="3388" y="2108"/>
                    <a:pt x="3450" y="1997"/>
                  </a:cubicBezTo>
                  <a:cubicBezTo>
                    <a:pt x="3513" y="1886"/>
                    <a:pt x="3594" y="1694"/>
                    <a:pt x="3646" y="1485"/>
                  </a:cubicBezTo>
                  <a:cubicBezTo>
                    <a:pt x="3698" y="1276"/>
                    <a:pt x="3738" y="940"/>
                    <a:pt x="3766" y="745"/>
                  </a:cubicBezTo>
                  <a:cubicBezTo>
                    <a:pt x="3795" y="550"/>
                    <a:pt x="3780" y="431"/>
                    <a:pt x="3820" y="315"/>
                  </a:cubicBezTo>
                  <a:cubicBezTo>
                    <a:pt x="3859" y="199"/>
                    <a:pt x="3912" y="100"/>
                    <a:pt x="4005" y="50"/>
                  </a:cubicBezTo>
                  <a:cubicBezTo>
                    <a:pt x="4097" y="0"/>
                    <a:pt x="4103" y="19"/>
                    <a:pt x="4374" y="13"/>
                  </a:cubicBezTo>
                  <a:cubicBezTo>
                    <a:pt x="4644" y="7"/>
                    <a:pt x="5138" y="10"/>
                    <a:pt x="5632" y="13"/>
                  </a:cubicBezTo>
                </a:path>
              </a:pathLst>
            </a:custGeom>
            <a:noFill/>
            <a:ln w="57150" cap="flat" cmpd="sng">
              <a:solidFill>
                <a:schemeClr val="fol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54000" tIns="10800" rIns="54000" bIns="10800"/>
            <a:lstStyle/>
            <a:p>
              <a:endParaRPr lang="de-DE"/>
            </a:p>
          </p:txBody>
        </p:sp>
        <p:pic>
          <p:nvPicPr>
            <p:cNvPr id="45" name="Picture 7" descr="Stahlfeder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D7D4CD"/>
                </a:clrFrom>
                <a:clrTo>
                  <a:srgbClr val="D7D4C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3973" y="4332256"/>
              <a:ext cx="1015795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4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81109387"/>
                </p:ext>
              </p:extLst>
            </p:nvPr>
          </p:nvGraphicFramePr>
          <p:xfrm>
            <a:off x="3503973" y="3750656"/>
            <a:ext cx="1344613" cy="492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1023" name="Equation" r:id="rId13" imgW="901440" imgH="330120" progId="Equation.DSMT4">
                    <p:embed/>
                  </p:oleObj>
                </mc:Choice>
                <mc:Fallback>
                  <p:oleObj name="Equation" r:id="rId13" imgW="901440" imgH="3301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3973" y="3750656"/>
                          <a:ext cx="1344613" cy="492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0875515"/>
                </p:ext>
              </p:extLst>
            </p:nvPr>
          </p:nvGraphicFramePr>
          <p:xfrm>
            <a:off x="105305" y="1802830"/>
            <a:ext cx="2478088" cy="542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1024" name="Equation" r:id="rId15" imgW="1854000" imgH="406080" progId="Equation.DSMT4">
                    <p:embed/>
                  </p:oleObj>
                </mc:Choice>
                <mc:Fallback>
                  <p:oleObj name="Equation" r:id="rId15" imgW="1854000" imgH="4060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305" y="1802830"/>
                          <a:ext cx="2478088" cy="542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79810917"/>
                </p:ext>
              </p:extLst>
            </p:nvPr>
          </p:nvGraphicFramePr>
          <p:xfrm>
            <a:off x="6508215" y="1825594"/>
            <a:ext cx="2312987" cy="522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1025" name="Equation" r:id="rId17" imgW="1854000" imgH="419040" progId="Equation.DSMT4">
                    <p:embed/>
                  </p:oleObj>
                </mc:Choice>
                <mc:Fallback>
                  <p:oleObj name="Equation" r:id="rId17" imgW="1854000" imgH="419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08215" y="1825594"/>
                          <a:ext cx="2312987" cy="522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" name="Ellipse 48"/>
            <p:cNvSpPr/>
            <p:nvPr/>
          </p:nvSpPr>
          <p:spPr bwMode="auto">
            <a:xfrm>
              <a:off x="2863362" y="4242781"/>
              <a:ext cx="785765" cy="7848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3"/>
            </a:lnRef>
            <a:fillRef idx="1003">
              <a:schemeClr val="dk2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54000" tIns="10800" rIns="54000" bIns="10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0" name="Ellipse 49"/>
            <p:cNvSpPr/>
            <p:nvPr/>
          </p:nvSpPr>
          <p:spPr bwMode="auto">
            <a:xfrm>
              <a:off x="105305" y="2345755"/>
              <a:ext cx="785765" cy="7848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3"/>
            </a:lnRef>
            <a:fillRef idx="1003">
              <a:schemeClr val="dk2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54000" tIns="10800" rIns="54000" bIns="10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1" name="Ellipse 50"/>
            <p:cNvSpPr/>
            <p:nvPr/>
          </p:nvSpPr>
          <p:spPr bwMode="auto">
            <a:xfrm>
              <a:off x="7382927" y="716062"/>
              <a:ext cx="785765" cy="784800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headEnd type="none" w="sm" len="sm"/>
              <a:tailEnd type="none" w="sm" len="sm"/>
            </a:ln>
          </p:spPr>
          <p:style>
            <a:lnRef idx="1">
              <a:schemeClr val="accent3"/>
            </a:lnRef>
            <a:fillRef idx="1003">
              <a:schemeClr val="dk2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54000" tIns="10800" rIns="54000" bIns="10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2" name="Ellipse 51"/>
            <p:cNvSpPr/>
            <p:nvPr/>
          </p:nvSpPr>
          <p:spPr bwMode="auto">
            <a:xfrm>
              <a:off x="4361822" y="4242781"/>
              <a:ext cx="785765" cy="784800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headEnd type="none" w="sm" len="sm"/>
              <a:tailEnd type="none" w="sm" len="sm"/>
            </a:ln>
          </p:spPr>
          <p:style>
            <a:lnRef idx="1">
              <a:schemeClr val="accent3"/>
            </a:lnRef>
            <a:fillRef idx="1003">
              <a:schemeClr val="dk2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54000" tIns="10800" rIns="54000" bIns="10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365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0771" y="-5337"/>
            <a:ext cx="7103444" cy="584775"/>
          </a:xfrm>
        </p:spPr>
        <p:txBody>
          <a:bodyPr/>
          <a:lstStyle/>
          <a:p>
            <a:r>
              <a:rPr lang="de-DE" dirty="0" err="1" smtClean="0"/>
              <a:t>GiBUU</a:t>
            </a:r>
            <a:r>
              <a:rPr lang="de-DE" dirty="0" smtClean="0"/>
              <a:t> </a:t>
            </a:r>
            <a:r>
              <a:rPr lang="de-DE" dirty="0" err="1" smtClean="0"/>
              <a:t>Simulations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9470" y="630290"/>
            <a:ext cx="8704530" cy="6137275"/>
          </a:xfrm>
        </p:spPr>
        <p:txBody>
          <a:bodyPr/>
          <a:lstStyle/>
          <a:p>
            <a:r>
              <a:rPr lang="en-US" dirty="0" err="1" smtClean="0"/>
              <a:t>GiBUU</a:t>
            </a:r>
            <a:endParaRPr lang="en-US" dirty="0" smtClean="0"/>
          </a:p>
          <a:p>
            <a:pPr lvl="1"/>
            <a:r>
              <a:rPr lang="en-US" dirty="0" smtClean="0"/>
              <a:t>G-parity </a:t>
            </a:r>
            <a:r>
              <a:rPr lang="en-US" dirty="0"/>
              <a:t>used to estimate </a:t>
            </a:r>
            <a:r>
              <a:rPr lang="en-US" dirty="0" smtClean="0"/>
              <a:t>anti-baryon potentials except </a:t>
            </a:r>
            <a:r>
              <a:rPr lang="en-US" dirty="0"/>
              <a:t>for </a:t>
            </a:r>
            <a:r>
              <a:rPr lang="en-US" dirty="0" smtClean="0">
                <a:latin typeface="VerdanaBar" panose="020B0604030504040204" pitchFamily="34" charset="0"/>
              </a:rPr>
              <a:t>N</a:t>
            </a:r>
          </a:p>
          <a:p>
            <a:pPr lvl="1"/>
            <a:r>
              <a:rPr lang="de-DE" dirty="0" err="1" smtClean="0"/>
              <a:t>Approximately</a:t>
            </a:r>
            <a:r>
              <a:rPr lang="de-DE" dirty="0" smtClean="0"/>
              <a:t> 15k </a:t>
            </a:r>
            <a:r>
              <a:rPr lang="de-DE" dirty="0" err="1" smtClean="0"/>
              <a:t>exclusive</a:t>
            </a:r>
            <a:r>
              <a:rPr lang="de-DE" dirty="0" smtClean="0"/>
              <a:t> </a:t>
            </a:r>
            <a:r>
              <a:rPr lang="de-DE" dirty="0" smtClean="0">
                <a:latin typeface="Symbol" panose="05050102010706020507" pitchFamily="18" charset="2"/>
              </a:rPr>
              <a:t>L</a:t>
            </a:r>
            <a:r>
              <a:rPr lang="de-DE" dirty="0" smtClean="0">
                <a:latin typeface="Symbol_bar" panose="05050102010706020507" pitchFamily="18" charset="2"/>
              </a:rPr>
              <a:t>L </a:t>
            </a:r>
            <a:r>
              <a:rPr lang="de-DE" dirty="0" err="1" smtClean="0">
                <a:latin typeface="+mj-lt"/>
              </a:rPr>
              <a:t>pairs</a:t>
            </a:r>
            <a:r>
              <a:rPr lang="de-DE" dirty="0" smtClean="0">
                <a:latin typeface="+mj-lt"/>
              </a:rPr>
              <a:t> in </a:t>
            </a:r>
            <a:r>
              <a:rPr lang="de-DE" dirty="0" err="1" smtClean="0">
                <a:latin typeface="+mj-lt"/>
              </a:rPr>
              <a:t>each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set</a:t>
            </a:r>
            <a:r>
              <a:rPr lang="de-DE" dirty="0" smtClean="0">
                <a:latin typeface="+mj-lt"/>
              </a:rPr>
              <a:t> </a:t>
            </a:r>
          </a:p>
          <a:p>
            <a:pPr marL="457200" lvl="1" indent="0">
              <a:buNone/>
            </a:pPr>
            <a:r>
              <a:rPr lang="de-DE" dirty="0">
                <a:solidFill>
                  <a:srgbClr val="FF0000"/>
                </a:solidFill>
                <a:latin typeface="+mj-lt"/>
              </a:rPr>
              <a:t> </a:t>
            </a:r>
            <a:r>
              <a:rPr lang="de-DE" dirty="0" smtClean="0">
                <a:solidFill>
                  <a:srgbClr val="FF0000"/>
                </a:solidFill>
                <a:latin typeface="+mj-lt"/>
              </a:rPr>
              <a:t>   </a:t>
            </a:r>
            <a:r>
              <a:rPr lang="de-DE" dirty="0" err="1" smtClean="0">
                <a:solidFill>
                  <a:srgbClr val="FF0000"/>
                </a:solidFill>
                <a:latin typeface="+mj-lt"/>
              </a:rPr>
              <a:t>corresponds</a:t>
            </a:r>
            <a:r>
              <a:rPr lang="de-DE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+mj-lt"/>
              </a:rPr>
              <a:t>to</a:t>
            </a:r>
            <a:r>
              <a:rPr lang="de-DE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de-DE" dirty="0" smtClean="0">
                <a:solidFill>
                  <a:srgbClr val="FF0000"/>
                </a:solidFill>
              </a:rPr>
              <a:t>~15 min </a:t>
            </a:r>
            <a:r>
              <a:rPr lang="de-DE" dirty="0" smtClean="0">
                <a:solidFill>
                  <a:srgbClr val="FF0000"/>
                </a:solidFill>
                <a:latin typeface="VerdanaBar" panose="020B0604030504040204" pitchFamily="34" charset="0"/>
              </a:rPr>
              <a:t>P</a:t>
            </a:r>
            <a:r>
              <a:rPr lang="de-DE" dirty="0" smtClean="0">
                <a:solidFill>
                  <a:srgbClr val="FF0000"/>
                </a:solidFill>
              </a:rPr>
              <a:t>ANDA incl. </a:t>
            </a:r>
            <a:r>
              <a:rPr lang="de-DE" dirty="0" err="1" smtClean="0">
                <a:solidFill>
                  <a:srgbClr val="FF0000"/>
                </a:solidFill>
              </a:rPr>
              <a:t>efficiency</a:t>
            </a:r>
            <a:r>
              <a:rPr lang="de-DE" dirty="0" smtClean="0">
                <a:solidFill>
                  <a:srgbClr val="FF0000"/>
                </a:solidFill>
              </a:rPr>
              <a:t> at 10</a:t>
            </a:r>
            <a:r>
              <a:rPr lang="de-DE" baseline="30000" dirty="0" smtClean="0">
                <a:solidFill>
                  <a:srgbClr val="FF0000"/>
                </a:solidFill>
              </a:rPr>
              <a:t>7</a:t>
            </a:r>
            <a:r>
              <a:rPr lang="de-DE" dirty="0" smtClean="0">
                <a:solidFill>
                  <a:srgbClr val="FF0000"/>
                </a:solidFill>
              </a:rPr>
              <a:t>s</a:t>
            </a:r>
            <a:r>
              <a:rPr lang="de-DE" baseline="30000" dirty="0" smtClean="0">
                <a:solidFill>
                  <a:srgbClr val="FF0000"/>
                </a:solidFill>
              </a:rPr>
              <a:t>-1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Aim </a:t>
            </a:r>
            <a:r>
              <a:rPr lang="en-US" dirty="0"/>
              <a:t>of the present work</a:t>
            </a:r>
          </a:p>
          <a:p>
            <a:pPr lvl="1"/>
            <a:r>
              <a:rPr lang="en-US" dirty="0"/>
              <a:t>Explore sensitivity of </a:t>
            </a:r>
            <a:r>
              <a:rPr lang="en-US" dirty="0" err="1">
                <a:latin typeface="Symbol" panose="05050102010706020507" pitchFamily="18" charset="2"/>
              </a:rPr>
              <a:t>a</a:t>
            </a:r>
            <a:r>
              <a:rPr lang="en-US" baseline="-25000" dirty="0" err="1"/>
              <a:t>T</a:t>
            </a:r>
            <a:r>
              <a:rPr lang="en-US" dirty="0"/>
              <a:t> to a scaling of the real </a:t>
            </a:r>
            <a:r>
              <a:rPr lang="en-US" dirty="0">
                <a:latin typeface="VerdanaBar" panose="020B0604030504040204" pitchFamily="34" charset="0"/>
              </a:rPr>
              <a:t>Y</a:t>
            </a:r>
            <a:r>
              <a:rPr lang="en-US" dirty="0"/>
              <a:t> potential</a:t>
            </a:r>
          </a:p>
          <a:p>
            <a:pPr lvl="1"/>
            <a:r>
              <a:rPr lang="en-US" dirty="0"/>
              <a:t>Proof the feasibility of a measurement at </a:t>
            </a:r>
            <a:r>
              <a:rPr lang="en-US" dirty="0">
                <a:latin typeface="VerdanaBar" panose="020B0604030504040204" pitchFamily="34" charset="0"/>
              </a:rPr>
              <a:t>P</a:t>
            </a:r>
            <a:r>
              <a:rPr lang="en-US" dirty="0"/>
              <a:t>ANDA  </a:t>
            </a:r>
          </a:p>
          <a:p>
            <a:pPr lvl="1"/>
            <a:r>
              <a:rPr lang="en-US" dirty="0"/>
              <a:t>Trigger a fully </a:t>
            </a:r>
            <a:r>
              <a:rPr lang="en-US" dirty="0" smtClean="0"/>
              <a:t>self-consistent dynamical </a:t>
            </a:r>
            <a:r>
              <a:rPr lang="en-US" dirty="0"/>
              <a:t>treatment of </a:t>
            </a:r>
            <a:r>
              <a:rPr lang="en-US" dirty="0" err="1" smtClean="0"/>
              <a:t>antihyperons</a:t>
            </a:r>
            <a:r>
              <a:rPr lang="en-US" dirty="0" smtClean="0"/>
              <a:t> </a:t>
            </a:r>
            <a:r>
              <a:rPr lang="en-US" dirty="0"/>
              <a:t>in nuclei</a:t>
            </a:r>
          </a:p>
          <a:p>
            <a:endParaRPr lang="de-DE" dirty="0"/>
          </a:p>
          <a:p>
            <a:endParaRPr lang="de-DE" dirty="0">
              <a:latin typeface="+mj-lt"/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5223273"/>
              </p:ext>
            </p:extLst>
          </p:nvPr>
        </p:nvGraphicFramePr>
        <p:xfrm>
          <a:off x="4832853" y="0"/>
          <a:ext cx="3034799" cy="593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214" name="Equation" r:id="rId4" imgW="1168200" imgH="228600" progId="Equation.DSMT4">
                  <p:embed/>
                </p:oleObj>
              </mc:Choice>
              <mc:Fallback>
                <p:oleObj name="Equation" r:id="rId4" imgW="1168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32853" y="0"/>
                        <a:ext cx="3034799" cy="593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081522"/>
              </p:ext>
            </p:extLst>
          </p:nvPr>
        </p:nvGraphicFramePr>
        <p:xfrm>
          <a:off x="463819" y="1918268"/>
          <a:ext cx="3241406" cy="205473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15206"/>
                <a:gridCol w="1316550"/>
                <a:gridCol w="1009650"/>
              </a:tblGrid>
              <a:tr h="165194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Energy</a:t>
                      </a:r>
                      <a:r>
                        <a:rPr lang="de-DE" sz="1400" dirty="0" smtClean="0"/>
                        <a:t> </a:t>
                      </a:r>
                    </a:p>
                    <a:p>
                      <a:r>
                        <a:rPr lang="de-DE" sz="1400" dirty="0" smtClean="0"/>
                        <a:t>(</a:t>
                      </a:r>
                      <a:r>
                        <a:rPr lang="de-DE" sz="1400" dirty="0" err="1" smtClean="0"/>
                        <a:t>MeV</a:t>
                      </a:r>
                      <a:r>
                        <a:rPr lang="de-DE" sz="1400" dirty="0" smtClean="0"/>
                        <a:t>)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Momentum</a:t>
                      </a:r>
                      <a:endParaRPr lang="de-DE" sz="1400" dirty="0" smtClean="0"/>
                    </a:p>
                    <a:p>
                      <a:r>
                        <a:rPr lang="de-DE" sz="1400" dirty="0" smtClean="0"/>
                        <a:t>(</a:t>
                      </a:r>
                      <a:r>
                        <a:rPr lang="de-DE" sz="1400" dirty="0" err="1" smtClean="0"/>
                        <a:t>MeV</a:t>
                      </a:r>
                      <a:r>
                        <a:rPr lang="de-DE" sz="1400" dirty="0" smtClean="0"/>
                        <a:t>/c) 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Excess</a:t>
                      </a:r>
                      <a:r>
                        <a:rPr lang="de-DE" sz="1400" dirty="0" smtClean="0"/>
                        <a:t> </a:t>
                      </a:r>
                    </a:p>
                    <a:p>
                      <a:r>
                        <a:rPr lang="de-DE" sz="1400" dirty="0" err="1" smtClean="0"/>
                        <a:t>energy</a:t>
                      </a:r>
                      <a:endParaRPr lang="de-DE" sz="1400" dirty="0" smtClean="0"/>
                    </a:p>
                    <a:p>
                      <a:r>
                        <a:rPr lang="de-DE" sz="1400" dirty="0" smtClean="0"/>
                        <a:t>(</a:t>
                      </a:r>
                      <a:r>
                        <a:rPr lang="de-DE" sz="1400" dirty="0" err="1" smtClean="0"/>
                        <a:t>MeV</a:t>
                      </a:r>
                      <a:r>
                        <a:rPr lang="de-DE" sz="1400" dirty="0" smtClean="0"/>
                        <a:t>)</a:t>
                      </a:r>
                    </a:p>
                    <a:p>
                      <a:endParaRPr lang="de-DE" sz="1400" dirty="0"/>
                    </a:p>
                  </a:txBody>
                  <a:tcPr/>
                </a:tc>
              </a:tr>
              <a:tr h="554928">
                <a:tc>
                  <a:txBody>
                    <a:bodyPr/>
                    <a:lstStyle/>
                    <a:p>
                      <a:r>
                        <a:rPr lang="de-DE" sz="1600" b="0" dirty="0" smtClean="0"/>
                        <a:t>850</a:t>
                      </a:r>
                      <a:endParaRPr lang="de-DE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0" dirty="0" smtClean="0"/>
                        <a:t>1522</a:t>
                      </a:r>
                      <a:endParaRPr lang="de-DE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dirty="0" smtClean="0"/>
                        <a:t>30.6</a:t>
                      </a:r>
                    </a:p>
                  </a:txBody>
                  <a:tcPr/>
                </a:tc>
              </a:tr>
              <a:tr h="554928">
                <a:tc>
                  <a:txBody>
                    <a:bodyPr/>
                    <a:lstStyle/>
                    <a:p>
                      <a:r>
                        <a:rPr lang="de-DE" sz="1600" b="0" dirty="0" smtClean="0"/>
                        <a:t>1000</a:t>
                      </a:r>
                      <a:endParaRPr lang="de-DE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0" dirty="0" smtClean="0"/>
                        <a:t>1696</a:t>
                      </a:r>
                      <a:endParaRPr lang="de-DE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dirty="0" smtClean="0"/>
                        <a:t>92.0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33984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99" y="1918268"/>
            <a:ext cx="4869085" cy="3825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feil nach oben 5"/>
          <p:cNvSpPr/>
          <p:nvPr/>
        </p:nvSpPr>
        <p:spPr bwMode="auto">
          <a:xfrm>
            <a:off x="5085440" y="3030132"/>
            <a:ext cx="263555" cy="819014"/>
          </a:xfrm>
          <a:prstGeom prst="up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54000" tIns="10800" rIns="54000" bIns="10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Pfeil nach oben 9"/>
          <p:cNvSpPr/>
          <p:nvPr/>
        </p:nvSpPr>
        <p:spPr bwMode="auto">
          <a:xfrm>
            <a:off x="6338738" y="3678085"/>
            <a:ext cx="263555" cy="819014"/>
          </a:xfrm>
          <a:prstGeom prst="up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54000" tIns="10800" rIns="54000" bIns="10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95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0771" y="-5337"/>
            <a:ext cx="7103444" cy="584775"/>
          </a:xfrm>
        </p:spPr>
        <p:txBody>
          <a:bodyPr/>
          <a:lstStyle/>
          <a:p>
            <a:r>
              <a:rPr lang="de-DE" dirty="0" err="1" smtClean="0"/>
              <a:t>GiBUU</a:t>
            </a:r>
            <a:r>
              <a:rPr lang="de-DE" dirty="0" smtClean="0"/>
              <a:t> 1.5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hlinkClick r:id="rId3"/>
              </a:rPr>
              <a:t>https://</a:t>
            </a:r>
            <a:r>
              <a:rPr lang="de-DE" dirty="0" smtClean="0">
                <a:hlinkClick r:id="rId3"/>
              </a:rPr>
              <a:t>gibuu.hepforge.org/trac/wiki</a:t>
            </a:r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G-</a:t>
            </a:r>
            <a:r>
              <a:rPr lang="de-DE" dirty="0" err="1" smtClean="0"/>
              <a:t>parity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estimate</a:t>
            </a:r>
            <a:r>
              <a:rPr lang="de-DE" dirty="0" smtClean="0"/>
              <a:t> anti-baryons potential </a:t>
            </a:r>
            <a:r>
              <a:rPr lang="de-DE" sz="1400" dirty="0" smtClean="0"/>
              <a:t>(</a:t>
            </a:r>
            <a:r>
              <a:rPr lang="de-DE" sz="1400" dirty="0" err="1" smtClean="0"/>
              <a:t>except</a:t>
            </a:r>
            <a:r>
              <a:rPr lang="de-DE" sz="1400" dirty="0" smtClean="0"/>
              <a:t> </a:t>
            </a:r>
            <a:r>
              <a:rPr lang="de-DE" sz="1400" dirty="0" err="1" smtClean="0"/>
              <a:t>for</a:t>
            </a:r>
            <a:r>
              <a:rPr lang="de-DE" sz="1400" dirty="0" smtClean="0"/>
              <a:t> </a:t>
            </a:r>
            <a:r>
              <a:rPr lang="de-DE" sz="1400" dirty="0">
                <a:latin typeface="VerdanaBar" panose="020B0604030504040204" pitchFamily="34" charset="0"/>
              </a:rPr>
              <a:t>N</a:t>
            </a:r>
            <a:r>
              <a:rPr lang="de-DE" sz="1400" dirty="0" smtClean="0"/>
              <a:t>)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Antiproton </a:t>
            </a:r>
            <a:r>
              <a:rPr lang="de-DE" dirty="0"/>
              <a:t>potential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scaled</a:t>
            </a:r>
            <a:r>
              <a:rPr lang="de-DE" dirty="0" smtClean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smtClean="0"/>
              <a:t>0.22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obtain</a:t>
            </a:r>
            <a:r>
              <a:rPr lang="de-DE" dirty="0" smtClean="0"/>
              <a:t> -150MeV</a:t>
            </a:r>
            <a:endParaRPr lang="de-DE" dirty="0" smtClean="0">
              <a:latin typeface="Symbol" panose="05050102010706020507" pitchFamily="18" charset="2"/>
            </a:endParaRPr>
          </a:p>
        </p:txBody>
      </p:sp>
      <p:pic>
        <p:nvPicPr>
          <p:cNvPr id="23398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10" y="1114347"/>
            <a:ext cx="7721600" cy="94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9901" name="Picture 6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8" y="3016250"/>
            <a:ext cx="8687416" cy="1722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31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7885" y="-5337"/>
            <a:ext cx="7103444" cy="584775"/>
          </a:xfrm>
        </p:spPr>
        <p:txBody>
          <a:bodyPr/>
          <a:lstStyle/>
          <a:p>
            <a:r>
              <a:rPr lang="de-DE" dirty="0" smtClean="0"/>
              <a:t>Impact Parameter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93738" y="6260123"/>
            <a:ext cx="8462962" cy="597877"/>
          </a:xfrm>
        </p:spPr>
        <p:txBody>
          <a:bodyPr/>
          <a:lstStyle/>
          <a:p>
            <a:r>
              <a:rPr lang="de-DE" dirty="0" smtClean="0"/>
              <a:t>Free </a:t>
            </a:r>
            <a:r>
              <a:rPr lang="de-DE" dirty="0" smtClean="0">
                <a:latin typeface="Symbol" panose="05050102010706020507" pitchFamily="18" charset="2"/>
              </a:rPr>
              <a:t>L</a:t>
            </a:r>
            <a:r>
              <a:rPr lang="de-DE" dirty="0" smtClean="0">
                <a:latin typeface="Symbol_bar" panose="05050102010706020507" pitchFamily="18" charset="2"/>
              </a:rPr>
              <a:t>L</a:t>
            </a:r>
            <a:r>
              <a:rPr lang="de-DE" dirty="0" smtClean="0"/>
              <a:t> </a:t>
            </a:r>
            <a:r>
              <a:rPr lang="de-DE" dirty="0" err="1" smtClean="0"/>
              <a:t>production</a:t>
            </a:r>
            <a:r>
              <a:rPr lang="de-DE" dirty="0" smtClean="0"/>
              <a:t> </a:t>
            </a:r>
            <a:r>
              <a:rPr lang="de-DE" dirty="0" err="1" smtClean="0"/>
              <a:t>selects</a:t>
            </a:r>
            <a:r>
              <a:rPr lang="de-DE" dirty="0" smtClean="0"/>
              <a:t> </a:t>
            </a:r>
            <a:r>
              <a:rPr lang="de-DE" dirty="0" err="1" smtClean="0"/>
              <a:t>peripheral</a:t>
            </a:r>
            <a:r>
              <a:rPr lang="de-DE" dirty="0" smtClean="0"/>
              <a:t> </a:t>
            </a:r>
            <a:r>
              <a:rPr lang="de-DE" dirty="0" err="1" smtClean="0"/>
              <a:t>collisions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2384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68" y="893404"/>
            <a:ext cx="7342677" cy="4972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45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SETTINGS" val="1"/>
  <p:tag name="ADVSHOWMETER" val="0"/>
  <p:tag name="ADVGLOBALTRANSITION" val="-1"/>
  <p:tag name="ADVSCREENWIDTH" val="800"/>
  <p:tag name="ADVSCREENHEIGHT" val="600"/>
  <p:tag name="ADVFASTTRANSITIONS" val="1"/>
  <p:tag name="ADVGAMMA" val="0.000000"/>
  <p:tag name="ADVDIMBULLETS" val="0"/>
  <p:tag name="ADVPANSCAN" val="0"/>
  <p:tag name="ADVBEVELING" val="1"/>
  <p:tag name="ADVSHADOWS" val="1"/>
  <p:tag name="ADVAATEXT" val="1"/>
  <p:tag name="ADVAASHAPES" val="1"/>
</p:tagLst>
</file>

<file path=ppt/theme/theme1.xml><?xml version="1.0" encoding="utf-8"?>
<a:theme xmlns:a="http://schemas.openxmlformats.org/drawingml/2006/main" name="Biologie2002">
  <a:themeElements>
    <a:clrScheme name="Biologie2002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iologie200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54000" tIns="10800" rIns="54000" bIns="10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54000" tIns="10800" rIns="54000" bIns="10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iologie2002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ie2002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ie2002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ie2002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1214</Words>
  <Application>Microsoft Office PowerPoint</Application>
  <PresentationFormat>Bildschirmpräsentation (4:3)</PresentationFormat>
  <Paragraphs>308</Paragraphs>
  <Slides>21</Slides>
  <Notes>7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32" baseType="lpstr">
      <vt:lpstr>Arial</vt:lpstr>
      <vt:lpstr>Symbol</vt:lpstr>
      <vt:lpstr>Wingdings</vt:lpstr>
      <vt:lpstr>Times New Roman</vt:lpstr>
      <vt:lpstr>SymbolProp BT</vt:lpstr>
      <vt:lpstr>Verdana</vt:lpstr>
      <vt:lpstr>Symbol_bar</vt:lpstr>
      <vt:lpstr>VerdanaBar</vt:lpstr>
      <vt:lpstr>Cambria Math</vt:lpstr>
      <vt:lpstr>Biologie2002</vt:lpstr>
      <vt:lpstr>Equation</vt:lpstr>
      <vt:lpstr>PowerPoint-Präsentation</vt:lpstr>
      <vt:lpstr>Antihyperons in Nuclei</vt:lpstr>
      <vt:lpstr>PANDA – a Factory for strange and charmed YY-Pairs</vt:lpstr>
      <vt:lpstr>Exploring (anti-)hyperon interactions  </vt:lpstr>
      <vt:lpstr>PowerPoint-Präsentation</vt:lpstr>
      <vt:lpstr>L Potential</vt:lpstr>
      <vt:lpstr>GiBUU Simulations</vt:lpstr>
      <vt:lpstr>GiBUU 1.5</vt:lpstr>
      <vt:lpstr>Impact Parameter</vt:lpstr>
      <vt:lpstr>Rescattering effects</vt:lpstr>
      <vt:lpstr>Absorption, rescattering, geometry…</vt:lpstr>
      <vt:lpstr>Rescattering &amp; Momentum Distributions</vt:lpstr>
      <vt:lpstr>Scan of L Potential</vt:lpstr>
      <vt:lpstr>Scan of L Potential</vt:lpstr>
      <vt:lpstr>The PANDA detector</vt:lpstr>
      <vt:lpstr>Antihyperon-Hyperon Pairs in PANDA</vt:lpstr>
      <vt:lpstr>Future Options</vt:lpstr>
      <vt:lpstr>Other |s|=1 channels @ 1000MeV</vt:lpstr>
      <vt:lpstr>Reactions within the Neutron Skin</vt:lpstr>
      <vt:lpstr>PowerPoint-Präsentation</vt:lpstr>
      <vt:lpstr>PowerPoint-Präsentation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vielen Facetten seltsamer Hadronen</dc:title>
  <dc:creator>Josef Pochodzalla</dc:creator>
  <cp:lastModifiedBy>Josef Pochodzalla</cp:lastModifiedBy>
  <cp:revision>1746</cp:revision>
  <cp:lastPrinted>2014-07-10T09:57:18Z</cp:lastPrinted>
  <dcterms:created xsi:type="dcterms:W3CDTF">2000-01-25T10:26:52Z</dcterms:created>
  <dcterms:modified xsi:type="dcterms:W3CDTF">2014-12-12T05:47:52Z</dcterms:modified>
</cp:coreProperties>
</file>