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81" r:id="rId3"/>
    <p:sldId id="285" r:id="rId4"/>
    <p:sldId id="258" r:id="rId5"/>
    <p:sldId id="262" r:id="rId6"/>
    <p:sldId id="286" r:id="rId7"/>
    <p:sldId id="287" r:id="rId8"/>
    <p:sldId id="288" r:id="rId9"/>
    <p:sldId id="292" r:id="rId10"/>
    <p:sldId id="263" r:id="rId11"/>
    <p:sldId id="29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0382"/>
    <a:srgbClr val="DA02C0"/>
    <a:srgbClr val="2727EB"/>
    <a:srgbClr val="121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4660"/>
  </p:normalViewPr>
  <p:slideViewPr>
    <p:cSldViewPr snapToGrid="0">
      <p:cViewPr>
        <p:scale>
          <a:sx n="70" d="100"/>
          <a:sy n="70" d="100"/>
        </p:scale>
        <p:origin x="-2736" y="-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61087-ADCB-4FA3-B769-547D34E12122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CBC5D-867A-4DA6-87B1-D91E2B6F6D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50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CBC5D-867A-4DA6-87B1-D91E2B6F6D9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8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8C0E-3C0D-4047-9C4C-435A9354B3CD}" type="datetimeFigureOut">
              <a:rPr lang="en-US" smtClean="0"/>
              <a:pPr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74AB-040E-456C-A1B8-624C364D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4097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Precision Pion Spectroscopy on 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-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Hypernuclei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92344" y="5288130"/>
            <a:ext cx="7543800" cy="90795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Liguang Tang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Department of Physics, Hampton University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4275" y="1468786"/>
            <a:ext cx="7615449" cy="3477875"/>
            <a:chOff x="764275" y="1496081"/>
            <a:chExt cx="7615449" cy="3477875"/>
          </a:xfrm>
        </p:grpSpPr>
        <p:sp>
          <p:nvSpPr>
            <p:cNvPr id="9" name="TextBox 8"/>
            <p:cNvSpPr txBox="1"/>
            <p:nvPr/>
          </p:nvSpPr>
          <p:spPr>
            <a:xfrm>
              <a:off x="764275" y="1496081"/>
              <a:ext cx="7615449" cy="3477875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Fragmentation of excited </a:t>
              </a:r>
              <a:r>
                <a:rPr lang="en-US" sz="3200" b="1" i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hypernuclei</a:t>
              </a:r>
              <a:r>
                <a:rPr lang="en-US" sz="32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 from electro-production </a:t>
              </a:r>
            </a:p>
            <a:p>
              <a:pPr algn="ctr"/>
              <a:r>
                <a:rPr lang="en-US" sz="32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and </a:t>
              </a:r>
            </a:p>
            <a:p>
              <a:pPr algn="ctr"/>
              <a:r>
                <a:rPr lang="en-US" sz="3200" b="1" i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Mesonic</a:t>
              </a:r>
              <a:r>
                <a:rPr lang="en-US" sz="32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weak decay inside Nucleus</a:t>
              </a:r>
            </a:p>
            <a:p>
              <a:pPr algn="ctr"/>
              <a:endParaRPr lang="en-US" sz="1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endParaRPr>
            </a:p>
            <a:p>
              <a:r>
                <a:rPr lang="en-US" sz="32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	      Free:       p + </a:t>
              </a:r>
              <a:r>
                <a:rPr lang="en-US" sz="3200" b="1" i="1" baseline="3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</a:t>
              </a:r>
              <a:r>
                <a:rPr lang="en-US" sz="11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</a:t>
              </a:r>
              <a:r>
                <a:rPr lang="en-US" sz="3200" b="1" i="1" baseline="3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-</a:t>
              </a:r>
              <a:r>
                <a:rPr lang="en-US" sz="3200" b="1" i="1" baseline="40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</a:t>
              </a:r>
              <a:endPara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endParaRPr>
            </a:p>
            <a:p>
              <a:pPr algn="ctr">
                <a:spcAft>
                  <a:spcPts val="1200"/>
                </a:spcAft>
              </a:pPr>
              <a:r>
                <a:rPr lang="en-US" sz="32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  2-B:   </a:t>
              </a:r>
              <a:r>
                <a:rPr lang="en-US" sz="3200" b="1" i="1" baseline="3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A</a:t>
              </a:r>
              <a:r>
                <a:rPr lang="en-US" sz="3200" b="1" i="1" baseline="-30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</a:t>
              </a:r>
              <a:r>
                <a:rPr lang="en-US" sz="32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Z   </a:t>
              </a:r>
              <a:r>
                <a:rPr lang="en-US" sz="3200" b="1" i="1" baseline="3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A</a:t>
              </a:r>
              <a:r>
                <a:rPr lang="en-US" sz="32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(Z + 1) + </a:t>
              </a:r>
              <a:r>
                <a:rPr lang="en-US" sz="3200" b="1" i="1" baseline="3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</a:t>
              </a:r>
              <a:r>
                <a:rPr lang="en-US" sz="1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</a:t>
              </a:r>
              <a:r>
                <a:rPr lang="en-US" sz="3200" b="1" i="1" baseline="3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-</a:t>
              </a:r>
              <a:endParaRPr lang="en-US" sz="3200" b="1" i="1" baseline="4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endParaRPr>
            </a:p>
            <a:p>
              <a:pPr algn="ctr">
                <a:spcAft>
                  <a:spcPts val="1200"/>
                </a:spcAft>
              </a:pPr>
              <a:endParaRPr lang="en-US" sz="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6350890" y="4213065"/>
              <a:ext cx="666205" cy="483325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3"/>
          <p:cNvSpPr txBox="1"/>
          <p:nvPr/>
        </p:nvSpPr>
        <p:spPr>
          <a:xfrm>
            <a:off x="1856097" y="6488668"/>
            <a:ext cx="53772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SNP2014</a:t>
            </a:r>
            <a:r>
              <a:rPr lang="en-US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December 12-13, 2014, Changsha, China</a:t>
            </a:r>
            <a:endParaRPr lang="en-US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7154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2100" y="1277559"/>
            <a:ext cx="8496300" cy="49998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600" dirty="0" smtClean="0"/>
              <a:t>The </a:t>
            </a:r>
            <a:r>
              <a:rPr lang="en-US" sz="2600" dirty="0" smtClean="0"/>
              <a:t>decay pion spectroscopy program is important to provide precise and fundamental information needed to understand the </a:t>
            </a:r>
            <a:r>
              <a:rPr lang="en-US" sz="2600" dirty="0" smtClean="0">
                <a:sym typeface="Symbol"/>
              </a:rPr>
              <a:t></a:t>
            </a:r>
            <a:r>
              <a:rPr lang="en-US" sz="2600" dirty="0" smtClean="0"/>
              <a:t>N interactions.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600" dirty="0"/>
              <a:t>T</a:t>
            </a:r>
            <a:r>
              <a:rPr lang="en-US" sz="2600" dirty="0" smtClean="0"/>
              <a:t>he 2012 MAMI result is encouraging on the </a:t>
            </a:r>
            <a:r>
              <a:rPr lang="en-US" sz="2600" dirty="0" smtClean="0"/>
              <a:t>technique and precision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600" dirty="0" smtClean="0"/>
              <a:t>To reach the ultimate physics goal via this technique, the needed improvements are: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200" dirty="0" smtClean="0"/>
              <a:t>Yield rate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200" dirty="0" smtClean="0"/>
              <a:t>Reduction of background from </a:t>
            </a:r>
            <a:r>
              <a:rPr lang="en-US" sz="2200" dirty="0" smtClean="0">
                <a:latin typeface="Symbol" charset="2"/>
                <a:cs typeface="Symbol" charset="2"/>
              </a:rPr>
              <a:t>S</a:t>
            </a:r>
            <a:r>
              <a:rPr lang="en-US" sz="2200" dirty="0" smtClean="0"/>
              <a:t> decays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04553" y="2334121"/>
            <a:ext cx="5689024" cy="3733012"/>
            <a:chOff x="1813409" y="1699121"/>
            <a:chExt cx="5689024" cy="3733012"/>
          </a:xfrm>
        </p:grpSpPr>
        <p:grpSp>
          <p:nvGrpSpPr>
            <p:cNvPr id="5" name="Group 4"/>
            <p:cNvGrpSpPr/>
            <p:nvPr/>
          </p:nvGrpSpPr>
          <p:grpSpPr>
            <a:xfrm>
              <a:off x="4298234" y="3177120"/>
              <a:ext cx="589196" cy="576137"/>
              <a:chOff x="373158" y="2863688"/>
              <a:chExt cx="589196" cy="576137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373158" y="2863688"/>
                <a:ext cx="589196" cy="576137"/>
              </a:xfrm>
              <a:prstGeom prst="ellipse">
                <a:avLst/>
              </a:prstGeom>
              <a:noFill/>
              <a:ln w="28575" cmpd="sng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608837" y="2877044"/>
                <a:ext cx="117839" cy="0"/>
              </a:xfrm>
              <a:prstGeom prst="line">
                <a:avLst/>
              </a:prstGeom>
              <a:ln w="57150" cmpd="sng">
                <a:solidFill>
                  <a:srgbClr val="FFFF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608837" y="3438269"/>
                <a:ext cx="117839" cy="0"/>
              </a:xfrm>
              <a:prstGeom prst="line">
                <a:avLst/>
              </a:prstGeom>
              <a:ln w="57150" cmpd="sng">
                <a:solidFill>
                  <a:srgbClr val="FFFF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857608" y="2922160"/>
                <a:ext cx="104746" cy="146945"/>
              </a:xfrm>
              <a:prstGeom prst="line">
                <a:avLst/>
              </a:prstGeom>
              <a:ln w="57150" cmpd="sng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373158" y="3228692"/>
                <a:ext cx="104746" cy="146945"/>
              </a:xfrm>
              <a:prstGeom prst="line">
                <a:avLst/>
              </a:prstGeom>
              <a:ln w="57150" cmpd="sng">
                <a:solidFill>
                  <a:srgbClr val="FFFF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>
              <a:off x="1813409" y="1699121"/>
              <a:ext cx="5689024" cy="3733012"/>
              <a:chOff x="1813409" y="1699121"/>
              <a:chExt cx="5689024" cy="3733012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3653016" y="2579525"/>
                <a:ext cx="1833055" cy="1754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flipV="1">
                <a:off x="4569543" y="1793882"/>
                <a:ext cx="0" cy="3299697"/>
              </a:xfrm>
              <a:prstGeom prst="straightConnector1">
                <a:avLst/>
              </a:prstGeom>
              <a:ln w="19050" cmpd="sng">
                <a:solidFill>
                  <a:srgbClr val="FF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4517170" y="3332431"/>
                <a:ext cx="117837" cy="255334"/>
              </a:xfrm>
              <a:prstGeom prst="line">
                <a:avLst/>
              </a:prstGeom>
              <a:ln>
                <a:solidFill>
                  <a:srgbClr val="3366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2736490" y="2422396"/>
                <a:ext cx="3587551" cy="2095046"/>
              </a:xfrm>
              <a:prstGeom prst="line">
                <a:avLst/>
              </a:prstGeom>
              <a:ln w="9525" cmpd="sng">
                <a:solidFill>
                  <a:schemeClr val="tx1"/>
                </a:solidFill>
                <a:prstDash val="lgDash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328952" y="2717011"/>
                <a:ext cx="248771" cy="399369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3528630" y="3759805"/>
                <a:ext cx="248771" cy="399369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5328952" y="2081951"/>
                <a:ext cx="877250" cy="63506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5603910" y="2717011"/>
                <a:ext cx="981996" cy="399369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V="1">
                <a:off x="2900151" y="4199912"/>
                <a:ext cx="877250" cy="63506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2540084" y="3759805"/>
                <a:ext cx="981996" cy="399369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6494252" y="2255346"/>
                <a:ext cx="100818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err="1" smtClean="0">
                    <a:solidFill>
                      <a:srgbClr val="FF0000"/>
                    </a:solidFill>
                  </a:rPr>
                  <a:t>SpekC</a:t>
                </a:r>
                <a:endParaRPr lang="en-US" sz="16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813409" y="4533810"/>
                <a:ext cx="12176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err="1" smtClean="0">
                    <a:solidFill>
                      <a:srgbClr val="FF0000"/>
                    </a:solidFill>
                  </a:rPr>
                  <a:t>SpekA</a:t>
                </a:r>
                <a:endParaRPr lang="en-US" sz="16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5112914" y="2805033"/>
                <a:ext cx="301143" cy="527398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757759" y="3587765"/>
                <a:ext cx="301143" cy="527398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5001620" y="2983983"/>
                <a:ext cx="222588" cy="348448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3947608" y="3585581"/>
                <a:ext cx="222588" cy="348448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V="1">
                <a:off x="3947608" y="1937917"/>
                <a:ext cx="2546645" cy="1996112"/>
              </a:xfrm>
              <a:prstGeom prst="straightConnector1">
                <a:avLst/>
              </a:prstGeom>
              <a:ln w="28575" cmpd="sng">
                <a:solidFill>
                  <a:srgbClr val="0000FF"/>
                </a:solidFill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183289" y="5093579"/>
                <a:ext cx="9427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0000"/>
                    </a:solidFill>
                  </a:rPr>
                  <a:t>Beam</a:t>
                </a:r>
                <a:endParaRPr lang="en-US" sz="16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089998" y="4667005"/>
                <a:ext cx="79214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/>
                  <a:t>Target</a:t>
                </a:r>
                <a:endParaRPr lang="en-US" sz="1600" b="1" dirty="0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 flipH="1" flipV="1">
                <a:off x="4635007" y="3585581"/>
                <a:ext cx="661213" cy="1117053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4582638" y="2053064"/>
                <a:ext cx="10605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/>
                  <a:t>FFD Pair</a:t>
                </a:r>
                <a:endParaRPr lang="en-US" sz="1400" b="1" dirty="0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>
                <a:off x="4992181" y="2422396"/>
                <a:ext cx="120733" cy="382637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4992181" y="2422396"/>
                <a:ext cx="0" cy="555713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2540084" y="2817860"/>
                <a:ext cx="10605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/>
                  <a:t>FFD Pair</a:t>
                </a:r>
                <a:endParaRPr lang="en-US" sz="1400" b="1" dirty="0"/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>
                <a:off x="3247127" y="3187192"/>
                <a:ext cx="692104" cy="365522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>
                <a:off x="3247127" y="3187192"/>
                <a:ext cx="510632" cy="407120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5882144" y="3552714"/>
                <a:ext cx="162028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/>
                  <a:t>Target Chamber with low pressure gas (~5 </a:t>
                </a:r>
                <a:r>
                  <a:rPr lang="en-US" sz="1400" b="1" i="1" dirty="0" err="1" smtClean="0"/>
                  <a:t>Torr</a:t>
                </a:r>
                <a:r>
                  <a:rPr lang="en-US" sz="1400" b="1" dirty="0" smtClean="0"/>
                  <a:t>)</a:t>
                </a:r>
                <a:endParaRPr lang="en-US" sz="1400" b="1" dirty="0"/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 flipH="1" flipV="1">
                <a:off x="5414057" y="3697191"/>
                <a:ext cx="468086" cy="62614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6494252" y="1699121"/>
                <a:ext cx="68084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00FF"/>
                    </a:solidFill>
                    <a:latin typeface="Symbol" charset="2"/>
                    <a:cs typeface="Symbol" charset="2"/>
                  </a:rPr>
                  <a:t>p</a:t>
                </a:r>
                <a:r>
                  <a:rPr lang="en-US" sz="1600" b="1" baseline="30000" dirty="0" smtClean="0">
                    <a:solidFill>
                      <a:srgbClr val="0000FF"/>
                    </a:solidFill>
                    <a:latin typeface="Symbol" charset="2"/>
                    <a:cs typeface="Symbol" charset="2"/>
                  </a:rPr>
                  <a:t>-</a:t>
                </a:r>
                <a:r>
                  <a:rPr lang="en-US" sz="1600" b="1" baseline="-25000" dirty="0" smtClean="0">
                    <a:solidFill>
                      <a:srgbClr val="0000FF"/>
                    </a:solidFill>
                    <a:latin typeface="Symbol" charset="2"/>
                    <a:cs typeface="Symbol" charset="2"/>
                  </a:rPr>
                  <a:t>1</a:t>
                </a:r>
                <a:endParaRPr lang="en-US" sz="1600" b="1" baseline="-25000" dirty="0">
                  <a:solidFill>
                    <a:srgbClr val="0000FF"/>
                  </a:solidFill>
                  <a:latin typeface="Symbol" charset="2"/>
                  <a:cs typeface="Symbol" charset="2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947621" y="4149865"/>
                <a:ext cx="6873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8000"/>
                    </a:solidFill>
                    <a:latin typeface="Symbol" charset="2"/>
                    <a:cs typeface="Symbol" charset="2"/>
                  </a:rPr>
                  <a:t>p</a:t>
                </a:r>
                <a:r>
                  <a:rPr lang="en-US" sz="1600" b="1" baseline="30000" dirty="0" smtClean="0">
                    <a:solidFill>
                      <a:srgbClr val="008000"/>
                    </a:solidFill>
                    <a:latin typeface="Symbol" charset="2"/>
                    <a:cs typeface="Symbol" charset="2"/>
                  </a:rPr>
                  <a:t>-</a:t>
                </a:r>
                <a:r>
                  <a:rPr lang="en-US" sz="1600" b="1" baseline="-25000" dirty="0" smtClean="0">
                    <a:solidFill>
                      <a:srgbClr val="008000"/>
                    </a:solidFill>
                    <a:latin typeface="Symbol" charset="2"/>
                    <a:cs typeface="Symbol" charset="2"/>
                  </a:rPr>
                  <a:t>2</a:t>
                </a:r>
                <a:endParaRPr lang="en-US" sz="1600" b="1" baseline="-25000" dirty="0">
                  <a:solidFill>
                    <a:srgbClr val="008000"/>
                  </a:solidFill>
                  <a:latin typeface="Symbol" charset="2"/>
                  <a:cs typeface="Symbol" charset="2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4854697" y="3243799"/>
                <a:ext cx="7197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 smtClean="0">
                    <a:solidFill>
                      <a:srgbClr val="008000"/>
                    </a:solidFill>
                  </a:rPr>
                  <a:t>F</a:t>
                </a:r>
                <a:r>
                  <a:rPr lang="en-US" sz="1400" b="1" i="1" baseline="-25000" dirty="0" smtClean="0">
                    <a:solidFill>
                      <a:srgbClr val="008000"/>
                    </a:solidFill>
                  </a:rPr>
                  <a:t>2</a:t>
                </a:r>
                <a:endParaRPr lang="en-US" sz="1400" b="1" i="1" baseline="-25000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111271" y="3672576"/>
                <a:ext cx="5171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 smtClean="0">
                    <a:solidFill>
                      <a:srgbClr val="0000FF"/>
                    </a:solidFill>
                  </a:rPr>
                  <a:t>F</a:t>
                </a:r>
                <a:r>
                  <a:rPr lang="en-US" sz="1400" b="1" i="1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b="1" i="1" baseline="-2500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41" name="Straight Arrow Connector 40"/>
              <p:cNvCxnSpPr/>
              <p:nvPr/>
            </p:nvCxnSpPr>
            <p:spPr>
              <a:xfrm flipH="1">
                <a:off x="2291319" y="3116380"/>
                <a:ext cx="3037633" cy="1273626"/>
              </a:xfrm>
              <a:prstGeom prst="straightConnector1">
                <a:avLst/>
              </a:prstGeom>
              <a:ln w="38100" cmpd="sng">
                <a:solidFill>
                  <a:srgbClr val="008000"/>
                </a:solidFill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Arrow Connector 6"/>
            <p:cNvCxnSpPr/>
            <p:nvPr/>
          </p:nvCxnSpPr>
          <p:spPr>
            <a:xfrm>
              <a:off x="3535163" y="2633679"/>
              <a:ext cx="809954" cy="686031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053987" y="2081951"/>
              <a:ext cx="88524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Charge Screen</a:t>
              </a:r>
              <a:endParaRPr lang="en-US" sz="1600" b="1" dirty="0"/>
            </a:p>
          </p:txBody>
        </p:sp>
      </p:grp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72357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Tagging on recoil nucleus w/ Low Pressure MWPC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(Possibility on two body decay?)</a:t>
            </a:r>
            <a:endParaRPr 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834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797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Decay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Pion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Spectroscopy to Study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-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H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ypernuclei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TextBox 72"/>
          <p:cNvSpPr txBox="1">
            <a:spLocks noChangeArrowheads="1"/>
          </p:cNvSpPr>
          <p:nvPr/>
        </p:nvSpPr>
        <p:spPr bwMode="auto">
          <a:xfrm>
            <a:off x="2195681" y="6000557"/>
            <a:ext cx="53378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/>
              <a:t>Weak two-body </a:t>
            </a:r>
            <a:r>
              <a:rPr lang="en-US" sz="2400" b="1" i="1" dirty="0" err="1"/>
              <a:t>mesonic</a:t>
            </a:r>
            <a:r>
              <a:rPr lang="en-US" sz="2400" b="1" i="1" dirty="0"/>
              <a:t> decay </a:t>
            </a:r>
            <a:r>
              <a:rPr lang="en-US" sz="2400" i="1" dirty="0"/>
              <a:t>(~10</a:t>
            </a:r>
            <a:r>
              <a:rPr lang="en-US" sz="2400" i="1" baseline="30000" dirty="0"/>
              <a:t>-</a:t>
            </a:r>
            <a:r>
              <a:rPr lang="en-US" sz="2000" i="1" baseline="30000" dirty="0"/>
              <a:t>10</a:t>
            </a:r>
            <a:r>
              <a:rPr lang="en-US" sz="2400" i="1" dirty="0"/>
              <a:t>s</a:t>
            </a:r>
            <a:r>
              <a:rPr lang="en-US" sz="2400" i="1" dirty="0" smtClean="0"/>
              <a:t>)</a:t>
            </a:r>
            <a:endParaRPr lang="en-US" sz="2400" i="1" dirty="0"/>
          </a:p>
        </p:txBody>
      </p:sp>
      <p:grpSp>
        <p:nvGrpSpPr>
          <p:cNvPr id="146" name="Group 145"/>
          <p:cNvGrpSpPr/>
          <p:nvPr/>
        </p:nvGrpSpPr>
        <p:grpSpPr>
          <a:xfrm>
            <a:off x="0" y="808631"/>
            <a:ext cx="4135271" cy="5090109"/>
            <a:chOff x="0" y="808631"/>
            <a:chExt cx="4135271" cy="5090109"/>
          </a:xfrm>
        </p:grpSpPr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3257385" y="1789966"/>
              <a:ext cx="659523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b="1" i="1" dirty="0" smtClean="0">
                  <a:solidFill>
                    <a:srgbClr val="FF0000"/>
                  </a:solidFill>
                </a:rPr>
                <a:t>K</a:t>
              </a:r>
              <a:r>
                <a:rPr lang="en-US" sz="1000" b="1" i="1" dirty="0" smtClean="0">
                  <a:solidFill>
                    <a:srgbClr val="FF0000"/>
                  </a:solidFill>
                </a:rPr>
                <a:t> </a:t>
              </a:r>
              <a:r>
                <a:rPr lang="en-US" sz="3200" b="1" i="1" baseline="36000" dirty="0" smtClean="0">
                  <a:solidFill>
                    <a:srgbClr val="FF0000"/>
                  </a:solidFill>
                </a:rPr>
                <a:t>+</a:t>
              </a:r>
              <a:endParaRPr lang="en-US" sz="3200" b="1" i="1" baseline="36000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61"/>
            <p:cNvSpPr txBox="1">
              <a:spLocks noChangeArrowheads="1"/>
            </p:cNvSpPr>
            <p:nvPr/>
          </p:nvSpPr>
          <p:spPr bwMode="auto">
            <a:xfrm>
              <a:off x="3289482" y="4728805"/>
              <a:ext cx="845789" cy="708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4000" b="1" i="1" dirty="0">
                  <a:solidFill>
                    <a:srgbClr val="C00000"/>
                  </a:solidFill>
                  <a:sym typeface="Symbol" pitchFamily="18" charset="2"/>
                </a:rPr>
                <a:t></a:t>
              </a:r>
              <a:r>
                <a:rPr lang="en-US" sz="1200" b="1" i="1" dirty="0">
                  <a:solidFill>
                    <a:srgbClr val="C00000"/>
                  </a:solidFill>
                  <a:sym typeface="Symbol" pitchFamily="18" charset="2"/>
                </a:rPr>
                <a:t>  </a:t>
              </a:r>
              <a:r>
                <a:rPr lang="en-US" sz="4000" b="1" i="1" baseline="30000" dirty="0">
                  <a:solidFill>
                    <a:srgbClr val="C00000"/>
                  </a:solidFill>
                </a:rPr>
                <a:t>-</a:t>
              </a:r>
            </a:p>
          </p:txBody>
        </p:sp>
        <p:grpSp>
          <p:nvGrpSpPr>
            <p:cNvPr id="145" name="Group 144"/>
            <p:cNvGrpSpPr/>
            <p:nvPr/>
          </p:nvGrpSpPr>
          <p:grpSpPr>
            <a:xfrm>
              <a:off x="0" y="808631"/>
              <a:ext cx="3560732" cy="5090109"/>
              <a:chOff x="0" y="808631"/>
              <a:chExt cx="3560732" cy="5090109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0" y="808631"/>
                <a:ext cx="2686050" cy="40011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Direct Production</a:t>
                </a:r>
                <a:endParaRPr lang="en-U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" name="Oval 6"/>
              <p:cNvSpPr/>
              <p:nvPr/>
            </p:nvSpPr>
            <p:spPr bwMode="auto">
              <a:xfrm>
                <a:off x="1536676" y="2434966"/>
                <a:ext cx="1387475" cy="131445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  <a:softEdge rad="63500"/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624772" y="2655106"/>
                <a:ext cx="401638" cy="401638"/>
              </a:xfrm>
              <a:prstGeom prst="ellipse">
                <a:avLst/>
              </a:prstGeom>
              <a:solidFill>
                <a:srgbClr val="FF99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  <a:softEdge rad="63500"/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TextBox 46"/>
              <p:cNvSpPr txBox="1">
                <a:spLocks noChangeArrowheads="1"/>
              </p:cNvSpPr>
              <p:nvPr/>
            </p:nvSpPr>
            <p:spPr bwMode="auto">
              <a:xfrm>
                <a:off x="1661285" y="2582081"/>
                <a:ext cx="474663" cy="4616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softEdge rad="63500"/>
              </a:effectLst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solidFill>
                      <a:schemeClr val="bg2"/>
                    </a:solidFill>
                  </a:rPr>
                  <a:t>p</a:t>
                </a:r>
              </a:p>
            </p:txBody>
          </p:sp>
          <p:cxnSp>
            <p:nvCxnSpPr>
              <p:cNvPr id="10" name="Straight Arrow Connector 9"/>
              <p:cNvCxnSpPr/>
              <p:nvPr/>
            </p:nvCxnSpPr>
            <p:spPr bwMode="auto">
              <a:xfrm flipV="1">
                <a:off x="350198" y="1555844"/>
                <a:ext cx="1437659" cy="1131343"/>
              </a:xfrm>
              <a:prstGeom prst="straightConnector1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Group 28"/>
              <p:cNvGrpSpPr>
                <a:grpSpLocks/>
              </p:cNvGrpSpPr>
              <p:nvPr/>
            </p:nvGrpSpPr>
            <p:grpSpPr bwMode="auto">
              <a:xfrm rot="2674573">
                <a:off x="1056361" y="2215827"/>
                <a:ext cx="450643" cy="67786"/>
                <a:chOff x="3849161" y="1456997"/>
                <a:chExt cx="3507742" cy="809618"/>
              </a:xfrm>
            </p:grpSpPr>
            <p:sp>
              <p:nvSpPr>
                <p:cNvPr id="28" name="Freeform 27"/>
                <p:cNvSpPr/>
                <p:nvPr/>
              </p:nvSpPr>
              <p:spPr>
                <a:xfrm>
                  <a:off x="3849161" y="1464810"/>
                  <a:ext cx="1179343" cy="796972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reeform 28"/>
                <p:cNvSpPr/>
                <p:nvPr/>
              </p:nvSpPr>
              <p:spPr>
                <a:xfrm>
                  <a:off x="5015249" y="1457374"/>
                  <a:ext cx="1179343" cy="796972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Freeform 29"/>
                <p:cNvSpPr/>
                <p:nvPr/>
              </p:nvSpPr>
              <p:spPr>
                <a:xfrm>
                  <a:off x="6177567" y="1456997"/>
                  <a:ext cx="1179336" cy="809618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" name="Group 29"/>
              <p:cNvGrpSpPr>
                <a:grpSpLocks/>
              </p:cNvGrpSpPr>
              <p:nvPr/>
            </p:nvGrpSpPr>
            <p:grpSpPr bwMode="auto">
              <a:xfrm rot="2674573">
                <a:off x="1378157" y="2525289"/>
                <a:ext cx="450643" cy="67786"/>
                <a:chOff x="3849170" y="1456986"/>
                <a:chExt cx="3507742" cy="809618"/>
              </a:xfrm>
            </p:grpSpPr>
            <p:sp>
              <p:nvSpPr>
                <p:cNvPr id="25" name="Freeform 24"/>
                <p:cNvSpPr/>
                <p:nvPr/>
              </p:nvSpPr>
              <p:spPr>
                <a:xfrm>
                  <a:off x="3849170" y="1464799"/>
                  <a:ext cx="1179343" cy="796972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Freeform 25"/>
                <p:cNvSpPr/>
                <p:nvPr/>
              </p:nvSpPr>
              <p:spPr>
                <a:xfrm>
                  <a:off x="5015258" y="1457363"/>
                  <a:ext cx="1179343" cy="796972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Freeform 26"/>
                <p:cNvSpPr/>
                <p:nvPr/>
              </p:nvSpPr>
              <p:spPr>
                <a:xfrm>
                  <a:off x="6177576" y="1456986"/>
                  <a:ext cx="1179336" cy="809618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" name="TextBox 44"/>
              <p:cNvSpPr txBox="1">
                <a:spLocks noChangeArrowheads="1"/>
              </p:cNvSpPr>
              <p:nvPr/>
            </p:nvSpPr>
            <p:spPr bwMode="auto">
              <a:xfrm>
                <a:off x="1715877" y="1243345"/>
                <a:ext cx="481414" cy="4626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e</a:t>
                </a:r>
                <a:r>
                  <a:rPr lang="en-US" sz="24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’ </a:t>
                </a:r>
                <a:endParaRPr lang="en-US" sz="2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3" name="TextBox 45"/>
              <p:cNvSpPr txBox="1">
                <a:spLocks noChangeArrowheads="1"/>
              </p:cNvSpPr>
              <p:nvPr/>
            </p:nvSpPr>
            <p:spPr bwMode="auto">
              <a:xfrm>
                <a:off x="177420" y="2203309"/>
                <a:ext cx="474663" cy="4616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e</a:t>
                </a:r>
              </a:p>
            </p:txBody>
          </p:sp>
          <p:sp>
            <p:nvSpPr>
              <p:cNvPr id="14" name="TextBox 48"/>
              <p:cNvSpPr txBox="1">
                <a:spLocks noChangeArrowheads="1"/>
              </p:cNvSpPr>
              <p:nvPr/>
            </p:nvSpPr>
            <p:spPr bwMode="auto">
              <a:xfrm>
                <a:off x="1961179" y="2015249"/>
                <a:ext cx="713782" cy="523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800" i="1" baseline="50000" dirty="0"/>
                  <a:t>12</a:t>
                </a:r>
                <a:r>
                  <a:rPr lang="en-US" sz="2800" i="1" dirty="0"/>
                  <a:t>C</a:t>
                </a:r>
              </a:p>
            </p:txBody>
          </p:sp>
          <p:cxnSp>
            <p:nvCxnSpPr>
              <p:cNvPr id="16" name="Straight Arrow Connector 15"/>
              <p:cNvCxnSpPr/>
              <p:nvPr/>
            </p:nvCxnSpPr>
            <p:spPr bwMode="auto">
              <a:xfrm flipV="1">
                <a:off x="1930875" y="2388357"/>
                <a:ext cx="1576599" cy="38568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0" y="1284382"/>
                <a:ext cx="15287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alibri" pitchFamily="34" charset="0"/>
                  </a:rPr>
                  <a:t>Example:</a:t>
                </a:r>
                <a:endParaRPr lang="en-US" sz="2800" dirty="0">
                  <a:latin typeface="Calibri" pitchFamily="34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1951630" y="3248168"/>
                <a:ext cx="445305" cy="397180"/>
              </a:xfrm>
              <a:prstGeom prst="ellipse">
                <a:avLst/>
              </a:prstGeom>
              <a:solidFill>
                <a:srgbClr val="CCCC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  <a:softEdge rad="63500"/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TextBox 50"/>
              <p:cNvSpPr txBox="1">
                <a:spLocks noChangeArrowheads="1"/>
              </p:cNvSpPr>
              <p:nvPr/>
            </p:nvSpPr>
            <p:spPr bwMode="auto">
              <a:xfrm>
                <a:off x="1981763" y="3248144"/>
                <a:ext cx="474531" cy="4616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softEdge rad="63500"/>
              </a:effectLst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solidFill>
                      <a:schemeClr val="bg2"/>
                    </a:solidFill>
                    <a:sym typeface="Symbol" pitchFamily="18" charset="2"/>
                  </a:rPr>
                  <a:t></a:t>
                </a:r>
                <a:endParaRPr lang="en-US" sz="2400" dirty="0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1869743" y="2975212"/>
                <a:ext cx="272956" cy="42308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V="1">
                <a:off x="2169995" y="3070746"/>
                <a:ext cx="27295" cy="20471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1" y="3725837"/>
                <a:ext cx="21699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/>
                  <a:t>Low lying </a:t>
                </a:r>
                <a:r>
                  <a:rPr lang="en-US" b="1" u="sng" dirty="0" err="1" smtClean="0"/>
                  <a:t>Hypernuclear</a:t>
                </a:r>
                <a:r>
                  <a:rPr lang="en-US" b="1" u="sng" dirty="0" smtClean="0"/>
                  <a:t> States</a:t>
                </a:r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1724546" y="3823786"/>
                <a:ext cx="1073244" cy="2074954"/>
                <a:chOff x="1581952" y="3798667"/>
                <a:chExt cx="1246650" cy="2292848"/>
              </a:xfrm>
            </p:grpSpPr>
            <p:sp>
              <p:nvSpPr>
                <p:cNvPr id="42" name="Right Arrow 41"/>
                <p:cNvSpPr/>
                <p:nvPr/>
              </p:nvSpPr>
              <p:spPr bwMode="auto">
                <a:xfrm rot="5248697">
                  <a:off x="1864395" y="3992672"/>
                  <a:ext cx="620825" cy="232816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3" name="Oval 42"/>
                <p:cNvSpPr/>
                <p:nvPr/>
              </p:nvSpPr>
              <p:spPr bwMode="auto">
                <a:xfrm>
                  <a:off x="1581952" y="4477731"/>
                  <a:ext cx="1214946" cy="11129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solidFill>
                    <a:srgbClr val="D90382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  <a:softEdge rad="63500"/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44" name="Group 43"/>
                <p:cNvGrpSpPr/>
                <p:nvPr/>
              </p:nvGrpSpPr>
              <p:grpSpPr>
                <a:xfrm>
                  <a:off x="1941897" y="4795103"/>
                  <a:ext cx="474531" cy="483392"/>
                  <a:chOff x="1969192" y="6009753"/>
                  <a:chExt cx="474531" cy="483392"/>
                </a:xfrm>
              </p:grpSpPr>
              <p:sp>
                <p:nvSpPr>
                  <p:cNvPr id="46" name="Oval 45"/>
                  <p:cNvSpPr/>
                  <p:nvPr/>
                </p:nvSpPr>
                <p:spPr bwMode="auto">
                  <a:xfrm>
                    <a:off x="1999846" y="6096477"/>
                    <a:ext cx="426164" cy="396668"/>
                  </a:xfrm>
                  <a:prstGeom prst="ellipse">
                    <a:avLst/>
                  </a:prstGeom>
                  <a:solidFill>
                    <a:srgbClr val="CCCC00"/>
                  </a:solidFill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  <a:softEdge rad="63500"/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47" name="Text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69192" y="6009753"/>
                    <a:ext cx="474531" cy="4616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chemeClr val="bg2"/>
                        </a:solidFill>
                        <a:sym typeface="Symbol" pitchFamily="18" charset="2"/>
                      </a:rPr>
                      <a:t></a:t>
                    </a:r>
                    <a:endParaRPr lang="en-US" sz="2400" dirty="0">
                      <a:solidFill>
                        <a:schemeClr val="bg2"/>
                      </a:solidFill>
                    </a:endParaRPr>
                  </a:p>
                </p:txBody>
              </p:sp>
            </p:grpSp>
            <p:sp>
              <p:nvSpPr>
                <p:cNvPr id="45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1832814" y="5683399"/>
                  <a:ext cx="995788" cy="408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b="1" i="1" baseline="50000" dirty="0"/>
                    <a:t>12</a:t>
                  </a:r>
                  <a:r>
                    <a:rPr lang="en-US" b="1" i="1" baseline="-30000" dirty="0">
                      <a:sym typeface="Symbol" pitchFamily="18" charset="2"/>
                    </a:rPr>
                    <a:t></a:t>
                  </a:r>
                  <a:r>
                    <a:rPr lang="en-US" b="1" i="1" dirty="0" smtClean="0">
                      <a:sym typeface="Symbol" pitchFamily="18" charset="2"/>
                    </a:rPr>
                    <a:t>B</a:t>
                  </a:r>
                  <a:r>
                    <a:rPr lang="en-US" b="1" i="1" baseline="-25000" dirty="0" smtClean="0">
                      <a:sym typeface="Symbol" pitchFamily="18" charset="2"/>
                    </a:rPr>
                    <a:t>g.s.</a:t>
                  </a:r>
                  <a:endParaRPr lang="en-US" b="1" i="1" baseline="-25000" dirty="0"/>
                </a:p>
              </p:txBody>
            </p:sp>
          </p:grpSp>
          <p:sp>
            <p:nvSpPr>
              <p:cNvPr id="33" name="TextBox 32"/>
              <p:cNvSpPr txBox="1"/>
              <p:nvPr/>
            </p:nvSpPr>
            <p:spPr>
              <a:xfrm>
                <a:off x="2383072" y="3861755"/>
                <a:ext cx="6876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E.M.</a:t>
                </a:r>
                <a:endParaRPr lang="en-US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34" name="Group 33"/>
              <p:cNvGrpSpPr/>
              <p:nvPr/>
            </p:nvGrpSpPr>
            <p:grpSpPr>
              <a:xfrm rot="18013126">
                <a:off x="2847256" y="3007704"/>
                <a:ext cx="398539" cy="341391"/>
                <a:chOff x="317902" y="4729680"/>
                <a:chExt cx="440390" cy="396550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317902" y="4729680"/>
                  <a:ext cx="247047" cy="175910"/>
                  <a:chOff x="317902" y="4729680"/>
                  <a:chExt cx="247047" cy="175910"/>
                </a:xfrm>
              </p:grpSpPr>
              <p:sp>
                <p:nvSpPr>
                  <p:cNvPr id="40" name="Freeform 39"/>
                  <p:cNvSpPr/>
                  <p:nvPr/>
                </p:nvSpPr>
                <p:spPr bwMode="auto">
                  <a:xfrm rot="2674573">
                    <a:off x="317902" y="4729680"/>
                    <a:ext cx="151511" cy="66727"/>
                  </a:xfrm>
                  <a:custGeom>
                    <a:avLst/>
                    <a:gdLst>
                      <a:gd name="connsiteX0" fmla="*/ 0 w 1177636"/>
                      <a:gd name="connsiteY0" fmla="*/ 415637 h 792018"/>
                      <a:gd name="connsiteX1" fmla="*/ 304800 w 1177636"/>
                      <a:gd name="connsiteY1" fmla="*/ 0 h 792018"/>
                      <a:gd name="connsiteX2" fmla="*/ 581891 w 1177636"/>
                      <a:gd name="connsiteY2" fmla="*/ 415637 h 792018"/>
                      <a:gd name="connsiteX3" fmla="*/ 900545 w 1177636"/>
                      <a:gd name="connsiteY3" fmla="*/ 789709 h 792018"/>
                      <a:gd name="connsiteX4" fmla="*/ 1177636 w 1177636"/>
                      <a:gd name="connsiteY4" fmla="*/ 401782 h 7920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77636" h="792018">
                        <a:moveTo>
                          <a:pt x="0" y="415637"/>
                        </a:moveTo>
                        <a:cubicBezTo>
                          <a:pt x="103909" y="207818"/>
                          <a:pt x="207818" y="0"/>
                          <a:pt x="304800" y="0"/>
                        </a:cubicBezTo>
                        <a:cubicBezTo>
                          <a:pt x="401782" y="0"/>
                          <a:pt x="482600" y="284019"/>
                          <a:pt x="581891" y="415637"/>
                        </a:cubicBezTo>
                        <a:cubicBezTo>
                          <a:pt x="681182" y="547255"/>
                          <a:pt x="801254" y="792018"/>
                          <a:pt x="900545" y="789709"/>
                        </a:cubicBezTo>
                        <a:cubicBezTo>
                          <a:pt x="999836" y="787400"/>
                          <a:pt x="1088736" y="594591"/>
                          <a:pt x="1177636" y="401782"/>
                        </a:cubicBezTo>
                      </a:path>
                    </a:pathLst>
                  </a:cu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Freeform 40"/>
                  <p:cNvSpPr/>
                  <p:nvPr/>
                </p:nvSpPr>
                <p:spPr bwMode="auto">
                  <a:xfrm rot="2674573">
                    <a:off x="413438" y="4838863"/>
                    <a:ext cx="151511" cy="66727"/>
                  </a:xfrm>
                  <a:custGeom>
                    <a:avLst/>
                    <a:gdLst>
                      <a:gd name="connsiteX0" fmla="*/ 0 w 1177636"/>
                      <a:gd name="connsiteY0" fmla="*/ 415637 h 792018"/>
                      <a:gd name="connsiteX1" fmla="*/ 304800 w 1177636"/>
                      <a:gd name="connsiteY1" fmla="*/ 0 h 792018"/>
                      <a:gd name="connsiteX2" fmla="*/ 581891 w 1177636"/>
                      <a:gd name="connsiteY2" fmla="*/ 415637 h 792018"/>
                      <a:gd name="connsiteX3" fmla="*/ 900545 w 1177636"/>
                      <a:gd name="connsiteY3" fmla="*/ 789709 h 792018"/>
                      <a:gd name="connsiteX4" fmla="*/ 1177636 w 1177636"/>
                      <a:gd name="connsiteY4" fmla="*/ 401782 h 7920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77636" h="792018">
                        <a:moveTo>
                          <a:pt x="0" y="415637"/>
                        </a:moveTo>
                        <a:cubicBezTo>
                          <a:pt x="103909" y="207818"/>
                          <a:pt x="207818" y="0"/>
                          <a:pt x="304800" y="0"/>
                        </a:cubicBezTo>
                        <a:cubicBezTo>
                          <a:pt x="401782" y="0"/>
                          <a:pt x="482600" y="284019"/>
                          <a:pt x="581891" y="415637"/>
                        </a:cubicBezTo>
                        <a:cubicBezTo>
                          <a:pt x="681182" y="547255"/>
                          <a:pt x="801254" y="792018"/>
                          <a:pt x="900545" y="789709"/>
                        </a:cubicBezTo>
                        <a:cubicBezTo>
                          <a:pt x="999836" y="787400"/>
                          <a:pt x="1088736" y="594591"/>
                          <a:pt x="1177636" y="401782"/>
                        </a:cubicBezTo>
                      </a:path>
                    </a:pathLst>
                  </a:cu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511245" y="4950320"/>
                  <a:ext cx="247047" cy="175910"/>
                  <a:chOff x="317902" y="4729680"/>
                  <a:chExt cx="247047" cy="175910"/>
                </a:xfrm>
              </p:grpSpPr>
              <p:sp>
                <p:nvSpPr>
                  <p:cNvPr id="38" name="Freeform 37"/>
                  <p:cNvSpPr/>
                  <p:nvPr/>
                </p:nvSpPr>
                <p:spPr bwMode="auto">
                  <a:xfrm rot="2674573">
                    <a:off x="317902" y="4729680"/>
                    <a:ext cx="151511" cy="66727"/>
                  </a:xfrm>
                  <a:custGeom>
                    <a:avLst/>
                    <a:gdLst>
                      <a:gd name="connsiteX0" fmla="*/ 0 w 1177636"/>
                      <a:gd name="connsiteY0" fmla="*/ 415637 h 792018"/>
                      <a:gd name="connsiteX1" fmla="*/ 304800 w 1177636"/>
                      <a:gd name="connsiteY1" fmla="*/ 0 h 792018"/>
                      <a:gd name="connsiteX2" fmla="*/ 581891 w 1177636"/>
                      <a:gd name="connsiteY2" fmla="*/ 415637 h 792018"/>
                      <a:gd name="connsiteX3" fmla="*/ 900545 w 1177636"/>
                      <a:gd name="connsiteY3" fmla="*/ 789709 h 792018"/>
                      <a:gd name="connsiteX4" fmla="*/ 1177636 w 1177636"/>
                      <a:gd name="connsiteY4" fmla="*/ 401782 h 7920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77636" h="792018">
                        <a:moveTo>
                          <a:pt x="0" y="415637"/>
                        </a:moveTo>
                        <a:cubicBezTo>
                          <a:pt x="103909" y="207818"/>
                          <a:pt x="207818" y="0"/>
                          <a:pt x="304800" y="0"/>
                        </a:cubicBezTo>
                        <a:cubicBezTo>
                          <a:pt x="401782" y="0"/>
                          <a:pt x="482600" y="284019"/>
                          <a:pt x="581891" y="415637"/>
                        </a:cubicBezTo>
                        <a:cubicBezTo>
                          <a:pt x="681182" y="547255"/>
                          <a:pt x="801254" y="792018"/>
                          <a:pt x="900545" y="789709"/>
                        </a:cubicBezTo>
                        <a:cubicBezTo>
                          <a:pt x="999836" y="787400"/>
                          <a:pt x="1088736" y="594591"/>
                          <a:pt x="1177636" y="401782"/>
                        </a:cubicBezTo>
                      </a:path>
                    </a:pathLst>
                  </a:cu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Freeform 38"/>
                  <p:cNvSpPr/>
                  <p:nvPr/>
                </p:nvSpPr>
                <p:spPr bwMode="auto">
                  <a:xfrm rot="2674573">
                    <a:off x="413438" y="4838863"/>
                    <a:ext cx="151511" cy="66727"/>
                  </a:xfrm>
                  <a:custGeom>
                    <a:avLst/>
                    <a:gdLst>
                      <a:gd name="connsiteX0" fmla="*/ 0 w 1177636"/>
                      <a:gd name="connsiteY0" fmla="*/ 415637 h 792018"/>
                      <a:gd name="connsiteX1" fmla="*/ 304800 w 1177636"/>
                      <a:gd name="connsiteY1" fmla="*/ 0 h 792018"/>
                      <a:gd name="connsiteX2" fmla="*/ 581891 w 1177636"/>
                      <a:gd name="connsiteY2" fmla="*/ 415637 h 792018"/>
                      <a:gd name="connsiteX3" fmla="*/ 900545 w 1177636"/>
                      <a:gd name="connsiteY3" fmla="*/ 789709 h 792018"/>
                      <a:gd name="connsiteX4" fmla="*/ 1177636 w 1177636"/>
                      <a:gd name="connsiteY4" fmla="*/ 401782 h 7920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77636" h="792018">
                        <a:moveTo>
                          <a:pt x="0" y="415637"/>
                        </a:moveTo>
                        <a:cubicBezTo>
                          <a:pt x="103909" y="207818"/>
                          <a:pt x="207818" y="0"/>
                          <a:pt x="304800" y="0"/>
                        </a:cubicBezTo>
                        <a:cubicBezTo>
                          <a:pt x="401782" y="0"/>
                          <a:pt x="482600" y="284019"/>
                          <a:pt x="581891" y="415637"/>
                        </a:cubicBezTo>
                        <a:cubicBezTo>
                          <a:pt x="681182" y="547255"/>
                          <a:pt x="801254" y="792018"/>
                          <a:pt x="900545" y="789709"/>
                        </a:cubicBezTo>
                        <a:cubicBezTo>
                          <a:pt x="999836" y="787400"/>
                          <a:pt x="1088736" y="594591"/>
                          <a:pt x="1177636" y="401782"/>
                        </a:cubicBezTo>
                      </a:path>
                    </a:pathLst>
                  </a:cu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35" name="TextBox 34"/>
              <p:cNvSpPr txBox="1"/>
              <p:nvPr/>
            </p:nvSpPr>
            <p:spPr>
              <a:xfrm>
                <a:off x="3231749" y="2920617"/>
                <a:ext cx="328983" cy="362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ym typeface="Symbol"/>
                  </a:rPr>
                  <a:t></a:t>
                </a:r>
                <a:endParaRPr lang="en-US" sz="2000" b="1" dirty="0"/>
              </a:p>
            </p:txBody>
          </p:sp>
          <p:sp>
            <p:nvSpPr>
              <p:cNvPr id="49" name="Oval 48"/>
              <p:cNvSpPr/>
              <p:nvPr/>
            </p:nvSpPr>
            <p:spPr bwMode="auto">
              <a:xfrm>
                <a:off x="232015" y="4436626"/>
                <a:ext cx="968988" cy="95423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  <a:softEdge rad="63500"/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Right Arrow 49"/>
              <p:cNvSpPr/>
              <p:nvPr/>
            </p:nvSpPr>
            <p:spPr bwMode="auto">
              <a:xfrm rot="11170220">
                <a:off x="1254976" y="4783644"/>
                <a:ext cx="396015" cy="244088"/>
              </a:xfrm>
              <a:prstGeom prst="rightArrow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TextBox 57"/>
              <p:cNvSpPr txBox="1">
                <a:spLocks noChangeArrowheads="1"/>
              </p:cNvSpPr>
              <p:nvPr/>
            </p:nvSpPr>
            <p:spPr bwMode="auto">
              <a:xfrm>
                <a:off x="373257" y="4647302"/>
                <a:ext cx="677623" cy="5233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i="1" baseline="50000" dirty="0" smtClean="0"/>
                  <a:t>12</a:t>
                </a:r>
                <a:r>
                  <a:rPr lang="en-US" sz="2800" i="1" dirty="0" smtClean="0"/>
                  <a:t>C</a:t>
                </a:r>
                <a:endParaRPr lang="en-US" sz="2800" i="1" dirty="0"/>
              </a:p>
            </p:txBody>
          </p:sp>
          <p:cxnSp>
            <p:nvCxnSpPr>
              <p:cNvPr id="52" name="Straight Arrow Connector 51"/>
              <p:cNvCxnSpPr/>
              <p:nvPr/>
            </p:nvCxnSpPr>
            <p:spPr bwMode="auto">
              <a:xfrm>
                <a:off x="2825088" y="5036029"/>
                <a:ext cx="504966" cy="40938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TextBox 81"/>
              <p:cNvSpPr txBox="1"/>
              <p:nvPr/>
            </p:nvSpPr>
            <p:spPr>
              <a:xfrm>
                <a:off x="1039506" y="2254154"/>
                <a:ext cx="5436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ym typeface="Symbol"/>
                  </a:rPr>
                  <a:t>*</a:t>
                </a:r>
                <a:endParaRPr lang="en-US" sz="2000" b="1" dirty="0"/>
              </a:p>
            </p:txBody>
          </p:sp>
        </p:grpSp>
        <p:sp>
          <p:nvSpPr>
            <p:cNvPr id="136" name="Oval 135"/>
            <p:cNvSpPr/>
            <p:nvPr/>
          </p:nvSpPr>
          <p:spPr>
            <a:xfrm>
              <a:off x="3138984" y="4920018"/>
              <a:ext cx="982639" cy="498144"/>
            </a:xfrm>
            <a:prstGeom prst="ellipse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3875964" y="809696"/>
            <a:ext cx="5268036" cy="5097986"/>
            <a:chOff x="3875964" y="809696"/>
            <a:chExt cx="5268036" cy="5097986"/>
          </a:xfrm>
        </p:grpSpPr>
        <p:sp>
          <p:nvSpPr>
            <p:cNvPr id="56" name="TextBox 55"/>
            <p:cNvSpPr txBox="1"/>
            <p:nvPr/>
          </p:nvSpPr>
          <p:spPr>
            <a:xfrm>
              <a:off x="4107977" y="809696"/>
              <a:ext cx="3179928" cy="40011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Fragmentation Process</a:t>
              </a:r>
              <a:endPara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5186150" y="2552130"/>
              <a:ext cx="1323834" cy="1323831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2">
                  <a:lumMod val="75000"/>
                </a:schemeClr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5668938" y="2774808"/>
              <a:ext cx="424504" cy="474661"/>
              <a:chOff x="3171398" y="3279776"/>
              <a:chExt cx="424504" cy="474661"/>
            </a:xfrm>
          </p:grpSpPr>
          <p:sp>
            <p:nvSpPr>
              <p:cNvPr id="61" name="Oval 60"/>
              <p:cNvSpPr/>
              <p:nvPr/>
            </p:nvSpPr>
            <p:spPr bwMode="auto">
              <a:xfrm>
                <a:off x="3171398" y="3352800"/>
                <a:ext cx="401638" cy="401637"/>
              </a:xfrm>
              <a:prstGeom prst="ellipse">
                <a:avLst/>
              </a:prstGeom>
              <a:solidFill>
                <a:srgbClr val="FF99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  <a:softEdge rad="31750"/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TextBox 21"/>
              <p:cNvSpPr txBox="1">
                <a:spLocks noChangeArrowheads="1"/>
              </p:cNvSpPr>
              <p:nvPr/>
            </p:nvSpPr>
            <p:spPr bwMode="auto">
              <a:xfrm>
                <a:off x="3194264" y="3279776"/>
                <a:ext cx="401638" cy="4616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solidFill>
                      <a:schemeClr val="bg2"/>
                    </a:solidFill>
                  </a:rPr>
                  <a:t>p</a:t>
                </a:r>
              </a:p>
            </p:txBody>
          </p:sp>
        </p:grpSp>
        <p:grpSp>
          <p:nvGrpSpPr>
            <p:cNvPr id="63" name="Group 34"/>
            <p:cNvGrpSpPr>
              <a:grpSpLocks/>
            </p:cNvGrpSpPr>
            <p:nvPr/>
          </p:nvGrpSpPr>
          <p:grpSpPr bwMode="auto">
            <a:xfrm>
              <a:off x="4727609" y="2292824"/>
              <a:ext cx="1127280" cy="614148"/>
              <a:chOff x="1206440" y="2250598"/>
              <a:chExt cx="898695" cy="466731"/>
            </a:xfrm>
          </p:grpSpPr>
          <p:grpSp>
            <p:nvGrpSpPr>
              <p:cNvPr id="64" name="Group 28"/>
              <p:cNvGrpSpPr>
                <a:grpSpLocks/>
              </p:cNvGrpSpPr>
              <p:nvPr/>
            </p:nvGrpSpPr>
            <p:grpSpPr bwMode="auto">
              <a:xfrm rot="2674573">
                <a:off x="1206440" y="2250598"/>
                <a:ext cx="533564" cy="101601"/>
                <a:chOff x="3849163" y="1457003"/>
                <a:chExt cx="3507745" cy="809618"/>
              </a:xfrm>
            </p:grpSpPr>
            <p:sp>
              <p:nvSpPr>
                <p:cNvPr id="69" name="Freeform 68"/>
                <p:cNvSpPr/>
                <p:nvPr/>
              </p:nvSpPr>
              <p:spPr>
                <a:xfrm>
                  <a:off x="3849163" y="1464817"/>
                  <a:ext cx="1179343" cy="796964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Freeform 69"/>
                <p:cNvSpPr/>
                <p:nvPr/>
              </p:nvSpPr>
              <p:spPr>
                <a:xfrm>
                  <a:off x="5015251" y="1457381"/>
                  <a:ext cx="1179343" cy="796964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Freeform 70"/>
                <p:cNvSpPr/>
                <p:nvPr/>
              </p:nvSpPr>
              <p:spPr>
                <a:xfrm>
                  <a:off x="6177572" y="1457003"/>
                  <a:ext cx="1179336" cy="809618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" name="Group 29"/>
              <p:cNvGrpSpPr>
                <a:grpSpLocks/>
              </p:cNvGrpSpPr>
              <p:nvPr/>
            </p:nvGrpSpPr>
            <p:grpSpPr bwMode="auto">
              <a:xfrm rot="2674573">
                <a:off x="1571571" y="2615728"/>
                <a:ext cx="533564" cy="101601"/>
                <a:chOff x="3849173" y="1456992"/>
                <a:chExt cx="3507744" cy="809618"/>
              </a:xfrm>
            </p:grpSpPr>
            <p:sp>
              <p:nvSpPr>
                <p:cNvPr id="66" name="Freeform 65"/>
                <p:cNvSpPr/>
                <p:nvPr/>
              </p:nvSpPr>
              <p:spPr>
                <a:xfrm>
                  <a:off x="3849173" y="1464806"/>
                  <a:ext cx="1179343" cy="796964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Freeform 66"/>
                <p:cNvSpPr/>
                <p:nvPr/>
              </p:nvSpPr>
              <p:spPr>
                <a:xfrm>
                  <a:off x="5015261" y="1457369"/>
                  <a:ext cx="1179343" cy="796964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67"/>
                <p:cNvSpPr/>
                <p:nvPr/>
              </p:nvSpPr>
              <p:spPr>
                <a:xfrm>
                  <a:off x="6177581" y="1456992"/>
                  <a:ext cx="1179336" cy="809618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2" name="TextBox 9"/>
            <p:cNvSpPr txBox="1">
              <a:spLocks noChangeArrowheads="1"/>
            </p:cNvSpPr>
            <p:nvPr/>
          </p:nvSpPr>
          <p:spPr bwMode="auto">
            <a:xfrm>
              <a:off x="3875964" y="2309718"/>
              <a:ext cx="474663" cy="461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</a:rPr>
                <a:t>e</a:t>
              </a:r>
            </a:p>
          </p:txBody>
        </p:sp>
        <p:sp>
          <p:nvSpPr>
            <p:cNvPr id="73" name="TextBox 10"/>
            <p:cNvSpPr txBox="1">
              <a:spLocks noChangeArrowheads="1"/>
            </p:cNvSpPr>
            <p:nvPr/>
          </p:nvSpPr>
          <p:spPr bwMode="auto">
            <a:xfrm>
              <a:off x="5604775" y="2066711"/>
              <a:ext cx="876300" cy="523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i="1" baseline="50000"/>
                <a:t>12</a:t>
              </a:r>
              <a:r>
                <a:rPr lang="en-US" sz="2800" i="1"/>
                <a:t>C</a:t>
              </a:r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5587785" y="3178932"/>
              <a:ext cx="515509" cy="466089"/>
              <a:chOff x="2953767" y="4448175"/>
              <a:chExt cx="515509" cy="466089"/>
            </a:xfrm>
          </p:grpSpPr>
          <p:sp>
            <p:nvSpPr>
              <p:cNvPr id="75" name="Oval 74"/>
              <p:cNvSpPr/>
              <p:nvPr/>
            </p:nvSpPr>
            <p:spPr bwMode="auto">
              <a:xfrm>
                <a:off x="2953767" y="4448175"/>
                <a:ext cx="401555" cy="401638"/>
              </a:xfrm>
              <a:prstGeom prst="ellipse">
                <a:avLst/>
              </a:prstGeom>
              <a:solidFill>
                <a:srgbClr val="CCCC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  <a:softEdge rad="31750"/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6" name="TextBox 32"/>
              <p:cNvSpPr txBox="1">
                <a:spLocks noChangeArrowheads="1"/>
              </p:cNvSpPr>
              <p:nvPr/>
            </p:nvSpPr>
            <p:spPr bwMode="auto">
              <a:xfrm>
                <a:off x="2994711" y="4452605"/>
                <a:ext cx="474565" cy="4616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solidFill>
                      <a:schemeClr val="bg2"/>
                    </a:solidFill>
                    <a:sym typeface="Symbol" pitchFamily="18" charset="2"/>
                  </a:rPr>
                  <a:t></a:t>
                </a:r>
                <a:endParaRPr lang="en-US" sz="2400" dirty="0">
                  <a:solidFill>
                    <a:schemeClr val="bg2"/>
                  </a:solidFill>
                </a:endParaRPr>
              </a:p>
            </p:txBody>
          </p:sp>
        </p:grpSp>
        <p:cxnSp>
          <p:nvCxnSpPr>
            <p:cNvPr id="77" name="Straight Connector 76"/>
            <p:cNvCxnSpPr/>
            <p:nvPr/>
          </p:nvCxnSpPr>
          <p:spPr>
            <a:xfrm rot="5400000">
              <a:off x="5759356" y="3207223"/>
              <a:ext cx="177421" cy="4094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5486399" y="2797789"/>
              <a:ext cx="764275" cy="791569"/>
            </a:xfrm>
            <a:prstGeom prst="ellipse">
              <a:avLst/>
            </a:prstGeom>
            <a:noFill/>
            <a:ln w="9525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697105" y="2336039"/>
              <a:ext cx="5436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ym typeface="Symbol"/>
                </a:rPr>
                <a:t>*</a:t>
              </a:r>
              <a:endParaRPr lang="en-US" sz="2000" b="1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991366" y="3070745"/>
              <a:ext cx="300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s</a:t>
              </a:r>
              <a:endParaRPr lang="en-US" i="1" dirty="0"/>
            </a:p>
          </p:txBody>
        </p:sp>
        <p:sp>
          <p:nvSpPr>
            <p:cNvPr id="81" name="TextBox 29"/>
            <p:cNvSpPr txBox="1">
              <a:spLocks noChangeArrowheads="1"/>
            </p:cNvSpPr>
            <p:nvPr/>
          </p:nvSpPr>
          <p:spPr bwMode="auto">
            <a:xfrm>
              <a:off x="4485907" y="3366803"/>
              <a:ext cx="823071" cy="523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="1" i="1" baseline="50000" dirty="0"/>
                <a:t>12</a:t>
              </a:r>
              <a:r>
                <a:rPr lang="en-US" sz="2000" b="1" i="1" baseline="-30000" dirty="0">
                  <a:sym typeface="Symbol" pitchFamily="18" charset="2"/>
                </a:rPr>
                <a:t></a:t>
              </a:r>
              <a:r>
                <a:rPr lang="en-US" sz="2800" b="1" i="1" dirty="0">
                  <a:sym typeface="Symbol" pitchFamily="18" charset="2"/>
                </a:rPr>
                <a:t>B</a:t>
              </a:r>
              <a:r>
                <a:rPr lang="en-US" sz="2400" b="1" i="1" baseline="30000" dirty="0">
                  <a:sym typeface="Symbol" pitchFamily="18" charset="2"/>
                </a:rPr>
                <a:t>*</a:t>
              </a:r>
              <a:endParaRPr lang="en-US" sz="2400" b="1" i="1" baseline="30000" dirty="0"/>
            </a:p>
          </p:txBody>
        </p:sp>
        <p:cxnSp>
          <p:nvCxnSpPr>
            <p:cNvPr id="83" name="Straight Arrow Connector 82"/>
            <p:cNvCxnSpPr/>
            <p:nvPr/>
          </p:nvCxnSpPr>
          <p:spPr bwMode="auto">
            <a:xfrm flipV="1">
              <a:off x="4203510" y="1637731"/>
              <a:ext cx="1173708" cy="1037230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"/>
            <p:cNvSpPr txBox="1">
              <a:spLocks noChangeArrowheads="1"/>
            </p:cNvSpPr>
            <p:nvPr/>
          </p:nvSpPr>
          <p:spPr bwMode="auto">
            <a:xfrm>
              <a:off x="5285736" y="1286657"/>
              <a:ext cx="474663" cy="461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</a:rPr>
                <a:t>e’</a:t>
              </a:r>
            </a:p>
          </p:txBody>
        </p:sp>
        <p:cxnSp>
          <p:nvCxnSpPr>
            <p:cNvPr id="88" name="Straight Arrow Connector 87"/>
            <p:cNvCxnSpPr/>
            <p:nvPr/>
          </p:nvCxnSpPr>
          <p:spPr bwMode="auto">
            <a:xfrm rot="5400000" flipH="1" flipV="1">
              <a:off x="6117732" y="1518113"/>
              <a:ext cx="1255272" cy="157640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35"/>
            <p:cNvSpPr txBox="1">
              <a:spLocks noChangeArrowheads="1"/>
            </p:cNvSpPr>
            <p:nvPr/>
          </p:nvSpPr>
          <p:spPr bwMode="auto">
            <a:xfrm>
              <a:off x="7460009" y="1418703"/>
              <a:ext cx="876119" cy="584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 i="1" dirty="0" smtClean="0">
                  <a:solidFill>
                    <a:srgbClr val="FF0000"/>
                  </a:solidFill>
                </a:rPr>
                <a:t>K</a:t>
              </a:r>
              <a:r>
                <a:rPr lang="en-US" sz="1200" b="1" i="1" dirty="0" smtClean="0">
                  <a:solidFill>
                    <a:srgbClr val="FF0000"/>
                  </a:solidFill>
                </a:rPr>
                <a:t> </a:t>
              </a:r>
              <a:r>
                <a:rPr lang="en-US" sz="3200" b="1" i="1" baseline="36000" dirty="0" smtClean="0">
                  <a:solidFill>
                    <a:srgbClr val="FF0000"/>
                  </a:solidFill>
                </a:rPr>
                <a:t>+</a:t>
              </a:r>
              <a:endParaRPr lang="en-US" sz="3200" b="1" i="1" baseline="36000" dirty="0">
                <a:solidFill>
                  <a:srgbClr val="FF0000"/>
                </a:solidFill>
              </a:endParaRPr>
            </a:p>
          </p:txBody>
        </p:sp>
        <p:sp>
          <p:nvSpPr>
            <p:cNvPr id="93" name="Right Arrow 38"/>
            <p:cNvSpPr/>
            <p:nvPr/>
          </p:nvSpPr>
          <p:spPr bwMode="auto">
            <a:xfrm rot="1937110">
              <a:off x="6419763" y="3584054"/>
              <a:ext cx="498305" cy="157344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94" name="Straight Arrow Connector 93"/>
            <p:cNvCxnSpPr/>
            <p:nvPr/>
          </p:nvCxnSpPr>
          <p:spPr bwMode="auto">
            <a:xfrm flipH="1">
              <a:off x="5117911" y="3807725"/>
              <a:ext cx="409432" cy="900753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 bwMode="auto">
            <a:xfrm>
              <a:off x="6018662" y="3821372"/>
              <a:ext cx="259308" cy="818867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49"/>
            <p:cNvSpPr txBox="1">
              <a:spLocks noChangeArrowheads="1"/>
            </p:cNvSpPr>
            <p:nvPr/>
          </p:nvSpPr>
          <p:spPr bwMode="auto">
            <a:xfrm>
              <a:off x="4821000" y="4415120"/>
              <a:ext cx="620713" cy="769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400" b="1" i="1" dirty="0">
                  <a:sym typeface="Symbol" pitchFamily="18" charset="2"/>
                </a:rPr>
                <a:t></a:t>
              </a:r>
              <a:endParaRPr lang="en-US" sz="4400" b="1" i="1" baseline="50000" dirty="0"/>
            </a:p>
          </p:txBody>
        </p:sp>
        <p:sp>
          <p:nvSpPr>
            <p:cNvPr id="97" name="TextBox 50"/>
            <p:cNvSpPr txBox="1">
              <a:spLocks noChangeArrowheads="1"/>
            </p:cNvSpPr>
            <p:nvPr/>
          </p:nvSpPr>
          <p:spPr bwMode="auto">
            <a:xfrm>
              <a:off x="6005701" y="4381217"/>
              <a:ext cx="620713" cy="769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400" b="1" i="1" dirty="0">
                  <a:sym typeface="Symbol" pitchFamily="18" charset="2"/>
                </a:rPr>
                <a:t></a:t>
              </a:r>
              <a:endParaRPr lang="en-US" sz="4400" b="1" i="1" baseline="50000" dirty="0"/>
            </a:p>
          </p:txBody>
        </p:sp>
        <p:grpSp>
          <p:nvGrpSpPr>
            <p:cNvPr id="98" name="Group 53"/>
            <p:cNvGrpSpPr>
              <a:grpSpLocks/>
            </p:cNvGrpSpPr>
            <p:nvPr/>
          </p:nvGrpSpPr>
          <p:grpSpPr bwMode="auto">
            <a:xfrm>
              <a:off x="6868188" y="3657141"/>
              <a:ext cx="657224" cy="657332"/>
              <a:chOff x="4440308" y="5888642"/>
              <a:chExt cx="657233" cy="657233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4440308" y="5888642"/>
                <a:ext cx="657233" cy="65723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  <a:softEdge rad="31750"/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4590790" y="5957246"/>
                <a:ext cx="401643" cy="401643"/>
              </a:xfrm>
              <a:prstGeom prst="ellipse">
                <a:avLst/>
              </a:prstGeom>
              <a:solidFill>
                <a:srgbClr val="CCCC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  <a:softEdge rad="31750"/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3" name="TextBox 102"/>
              <p:cNvSpPr txBox="1">
                <a:spLocks noChangeArrowheads="1"/>
              </p:cNvSpPr>
              <p:nvPr/>
            </p:nvSpPr>
            <p:spPr bwMode="auto">
              <a:xfrm>
                <a:off x="4618086" y="5920733"/>
                <a:ext cx="47466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solidFill>
                      <a:schemeClr val="bg2"/>
                    </a:solidFill>
                    <a:sym typeface="Symbol" pitchFamily="18" charset="2"/>
                  </a:rPr>
                  <a:t></a:t>
                </a:r>
                <a:endParaRPr lang="en-US" sz="2400" dirty="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99" name="TextBox 54"/>
            <p:cNvSpPr txBox="1">
              <a:spLocks noChangeArrowheads="1"/>
            </p:cNvSpPr>
            <p:nvPr/>
          </p:nvSpPr>
          <p:spPr bwMode="auto">
            <a:xfrm>
              <a:off x="7104988" y="3168749"/>
              <a:ext cx="61964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="1" i="1" baseline="50000" dirty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r>
                <a:rPr lang="en-US" sz="2000" b="1" i="1" baseline="-30000" dirty="0">
                  <a:solidFill>
                    <a:schemeClr val="accent6">
                      <a:lumMod val="75000"/>
                    </a:schemeClr>
                  </a:solidFill>
                  <a:sym typeface="Symbol" pitchFamily="18" charset="2"/>
                </a:rPr>
                <a:t></a:t>
              </a:r>
              <a:r>
                <a:rPr lang="en-US" sz="2800" b="1" i="1" dirty="0">
                  <a:solidFill>
                    <a:schemeClr val="accent6">
                      <a:lumMod val="75000"/>
                    </a:schemeClr>
                  </a:solidFill>
                  <a:sym typeface="Symbol" pitchFamily="18" charset="2"/>
                </a:rPr>
                <a:t>H</a:t>
              </a:r>
              <a:endParaRPr lang="en-US" sz="2800" b="1" i="1" baseline="30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00" name="TextBox 77"/>
            <p:cNvSpPr txBox="1">
              <a:spLocks noChangeArrowheads="1"/>
            </p:cNvSpPr>
            <p:nvPr/>
          </p:nvSpPr>
          <p:spPr bwMode="auto">
            <a:xfrm>
              <a:off x="6278113" y="2554657"/>
              <a:ext cx="2865887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i="1" dirty="0"/>
                <a:t>Fragmentation </a:t>
              </a:r>
              <a:endParaRPr lang="en-US" sz="2000" i="1" dirty="0" smtClean="0"/>
            </a:p>
            <a:p>
              <a:pPr algn="ctr"/>
              <a:r>
                <a:rPr lang="en-US" sz="2000" i="1" dirty="0" smtClean="0"/>
                <a:t>(&lt;</a:t>
              </a:r>
              <a:r>
                <a:rPr lang="en-US" sz="2000" i="1" dirty="0"/>
                <a:t>10</a:t>
              </a:r>
              <a:r>
                <a:rPr lang="en-US" sz="2000" i="1" baseline="40000" dirty="0"/>
                <a:t>-</a:t>
              </a:r>
              <a:r>
                <a:rPr lang="en-US" i="1" baseline="40000" dirty="0"/>
                <a:t>16</a:t>
              </a:r>
              <a:r>
                <a:rPr lang="en-US" sz="2000" i="1" dirty="0"/>
                <a:t>s)</a:t>
              </a:r>
            </a:p>
          </p:txBody>
        </p:sp>
        <p:sp>
          <p:nvSpPr>
            <p:cNvPr id="109" name="Right Arrow 38"/>
            <p:cNvSpPr/>
            <p:nvPr/>
          </p:nvSpPr>
          <p:spPr bwMode="auto">
            <a:xfrm rot="3635738">
              <a:off x="7335150" y="4403781"/>
              <a:ext cx="337367" cy="137248"/>
            </a:xfrm>
            <a:prstGeom prst="rightArrow">
              <a:avLst/>
            </a:prstGeom>
            <a:solidFill>
              <a:srgbClr val="2727EB"/>
            </a:solidFill>
            <a:ln>
              <a:solidFill>
                <a:srgbClr val="121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>
                <a:solidFill>
                  <a:srgbClr val="2727EB"/>
                </a:solidFill>
              </a:endParaRPr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7438030" y="4030833"/>
              <a:ext cx="1078174" cy="1295849"/>
              <a:chOff x="4189863" y="4099071"/>
              <a:chExt cx="1078174" cy="1295849"/>
            </a:xfrm>
          </p:grpSpPr>
          <p:grpSp>
            <p:nvGrpSpPr>
              <p:cNvPr id="119" name="Group 118"/>
              <p:cNvGrpSpPr/>
              <p:nvPr/>
            </p:nvGrpSpPr>
            <p:grpSpPr>
              <a:xfrm>
                <a:off x="4189863" y="4737588"/>
                <a:ext cx="649216" cy="657332"/>
                <a:chOff x="4189863" y="4737588"/>
                <a:chExt cx="649216" cy="657332"/>
              </a:xfrm>
            </p:grpSpPr>
            <p:sp>
              <p:nvSpPr>
                <p:cNvPr id="121" name="Oval 120"/>
                <p:cNvSpPr/>
                <p:nvPr/>
              </p:nvSpPr>
              <p:spPr bwMode="auto">
                <a:xfrm>
                  <a:off x="4189863" y="4737588"/>
                  <a:ext cx="649216" cy="65733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  <a:softEdge rad="31750"/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122" name="Group 121"/>
                <p:cNvGrpSpPr/>
                <p:nvPr/>
              </p:nvGrpSpPr>
              <p:grpSpPr>
                <a:xfrm>
                  <a:off x="4318686" y="4824274"/>
                  <a:ext cx="501958" cy="461735"/>
                  <a:chOff x="5123904" y="5042638"/>
                  <a:chExt cx="501958" cy="461735"/>
                </a:xfrm>
              </p:grpSpPr>
              <p:sp>
                <p:nvSpPr>
                  <p:cNvPr id="123" name="Oval 122"/>
                  <p:cNvSpPr/>
                  <p:nvPr/>
                </p:nvSpPr>
                <p:spPr bwMode="auto">
                  <a:xfrm>
                    <a:off x="5123904" y="5065510"/>
                    <a:ext cx="401637" cy="401704"/>
                  </a:xfrm>
                  <a:prstGeom prst="ellipse">
                    <a:avLst/>
                  </a:prstGeom>
                  <a:solidFill>
                    <a:srgbClr val="CCCC00"/>
                  </a:solidFill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  <a:softEdge rad="31750"/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24" name="TextBox 1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51200" y="5042638"/>
                    <a:ext cx="474662" cy="46173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chemeClr val="bg2"/>
                        </a:solidFill>
                        <a:sym typeface="Symbol" pitchFamily="18" charset="2"/>
                      </a:rPr>
                      <a:t></a:t>
                    </a:r>
                    <a:endParaRPr lang="en-US" sz="2400" dirty="0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sp>
            <p:nvSpPr>
              <p:cNvPr id="120" name="TextBox 54"/>
              <p:cNvSpPr txBox="1">
                <a:spLocks noChangeArrowheads="1"/>
              </p:cNvSpPr>
              <p:nvPr/>
            </p:nvSpPr>
            <p:spPr bwMode="auto">
              <a:xfrm>
                <a:off x="4268531" y="4099071"/>
                <a:ext cx="99950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="1" i="1" baseline="50000" dirty="0">
                    <a:solidFill>
                      <a:srgbClr val="2727EB"/>
                    </a:solidFill>
                  </a:rPr>
                  <a:t>4</a:t>
                </a:r>
                <a:r>
                  <a:rPr lang="en-US" sz="2000" b="1" i="1" baseline="-30000" dirty="0">
                    <a:solidFill>
                      <a:srgbClr val="2727EB"/>
                    </a:solidFill>
                    <a:sym typeface="Symbol" pitchFamily="18" charset="2"/>
                  </a:rPr>
                  <a:t></a:t>
                </a:r>
                <a:r>
                  <a:rPr lang="en-US" sz="2400" b="1" i="1" dirty="0" smtClean="0">
                    <a:solidFill>
                      <a:srgbClr val="2727EB"/>
                    </a:solidFill>
                    <a:sym typeface="Symbol" pitchFamily="18" charset="2"/>
                  </a:rPr>
                  <a:t>H</a:t>
                </a:r>
                <a:r>
                  <a:rPr lang="en-US" sz="2800" b="1" i="1" baseline="-25000" dirty="0" smtClean="0">
                    <a:solidFill>
                      <a:srgbClr val="2727EB"/>
                    </a:solidFill>
                    <a:sym typeface="Symbol" pitchFamily="18" charset="2"/>
                  </a:rPr>
                  <a:t>g.s.</a:t>
                </a:r>
                <a:endParaRPr lang="en-US" sz="2800" b="1" i="1" baseline="-25000" dirty="0">
                  <a:solidFill>
                    <a:srgbClr val="2727EB"/>
                  </a:solidFill>
                </a:endParaRPr>
              </a:p>
            </p:txBody>
          </p:sp>
        </p:grpSp>
        <p:grpSp>
          <p:nvGrpSpPr>
            <p:cNvPr id="111" name="Group 82"/>
            <p:cNvGrpSpPr/>
            <p:nvPr/>
          </p:nvGrpSpPr>
          <p:grpSpPr>
            <a:xfrm rot="18013126">
              <a:off x="7592160" y="3583269"/>
              <a:ext cx="440390" cy="396550"/>
              <a:chOff x="317902" y="4729680"/>
              <a:chExt cx="440390" cy="396550"/>
            </a:xfrm>
          </p:grpSpPr>
          <p:grpSp>
            <p:nvGrpSpPr>
              <p:cNvPr id="113" name="Group 112"/>
              <p:cNvGrpSpPr/>
              <p:nvPr/>
            </p:nvGrpSpPr>
            <p:grpSpPr>
              <a:xfrm>
                <a:off x="317902" y="4729680"/>
                <a:ext cx="247047" cy="175910"/>
                <a:chOff x="317902" y="4729680"/>
                <a:chExt cx="247047" cy="175910"/>
              </a:xfrm>
            </p:grpSpPr>
            <p:sp>
              <p:nvSpPr>
                <p:cNvPr id="117" name="Freeform 116"/>
                <p:cNvSpPr/>
                <p:nvPr/>
              </p:nvSpPr>
              <p:spPr bwMode="auto">
                <a:xfrm rot="2674573">
                  <a:off x="317902" y="4729680"/>
                  <a:ext cx="151511" cy="66727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Freeform 117"/>
                <p:cNvSpPr/>
                <p:nvPr/>
              </p:nvSpPr>
              <p:spPr bwMode="auto">
                <a:xfrm rot="2674573">
                  <a:off x="413438" y="4838863"/>
                  <a:ext cx="151511" cy="66727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4" name="Group 113"/>
              <p:cNvGrpSpPr/>
              <p:nvPr/>
            </p:nvGrpSpPr>
            <p:grpSpPr>
              <a:xfrm>
                <a:off x="511245" y="4950320"/>
                <a:ext cx="247047" cy="175910"/>
                <a:chOff x="317902" y="4729680"/>
                <a:chExt cx="247047" cy="175910"/>
              </a:xfrm>
            </p:grpSpPr>
            <p:sp>
              <p:nvSpPr>
                <p:cNvPr id="115" name="Freeform 114"/>
                <p:cNvSpPr/>
                <p:nvPr/>
              </p:nvSpPr>
              <p:spPr bwMode="auto">
                <a:xfrm rot="2674573">
                  <a:off x="317902" y="4729680"/>
                  <a:ext cx="151511" cy="66727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Freeform 115"/>
                <p:cNvSpPr/>
                <p:nvPr/>
              </p:nvSpPr>
              <p:spPr bwMode="auto">
                <a:xfrm rot="2674573">
                  <a:off x="413438" y="4838863"/>
                  <a:ext cx="151511" cy="66727"/>
                </a:xfrm>
                <a:custGeom>
                  <a:avLst/>
                  <a:gdLst>
                    <a:gd name="connsiteX0" fmla="*/ 0 w 1177636"/>
                    <a:gd name="connsiteY0" fmla="*/ 415637 h 792018"/>
                    <a:gd name="connsiteX1" fmla="*/ 304800 w 1177636"/>
                    <a:gd name="connsiteY1" fmla="*/ 0 h 792018"/>
                    <a:gd name="connsiteX2" fmla="*/ 581891 w 1177636"/>
                    <a:gd name="connsiteY2" fmla="*/ 415637 h 792018"/>
                    <a:gd name="connsiteX3" fmla="*/ 900545 w 1177636"/>
                    <a:gd name="connsiteY3" fmla="*/ 789709 h 792018"/>
                    <a:gd name="connsiteX4" fmla="*/ 1177636 w 1177636"/>
                    <a:gd name="connsiteY4" fmla="*/ 401782 h 792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7636" h="792018">
                      <a:moveTo>
                        <a:pt x="0" y="415637"/>
                      </a:moveTo>
                      <a:cubicBezTo>
                        <a:pt x="103909" y="207818"/>
                        <a:pt x="207818" y="0"/>
                        <a:pt x="304800" y="0"/>
                      </a:cubicBezTo>
                      <a:cubicBezTo>
                        <a:pt x="401782" y="0"/>
                        <a:pt x="482600" y="284019"/>
                        <a:pt x="581891" y="415637"/>
                      </a:cubicBezTo>
                      <a:cubicBezTo>
                        <a:pt x="681182" y="547255"/>
                        <a:pt x="801254" y="792018"/>
                        <a:pt x="900545" y="789709"/>
                      </a:cubicBezTo>
                      <a:cubicBezTo>
                        <a:pt x="999836" y="787400"/>
                        <a:pt x="1088736" y="594591"/>
                        <a:pt x="1177636" y="401782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12" name="TextBox 111"/>
            <p:cNvSpPr txBox="1"/>
            <p:nvPr/>
          </p:nvSpPr>
          <p:spPr>
            <a:xfrm>
              <a:off x="8038532" y="3493826"/>
              <a:ext cx="3821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ym typeface="Symbol"/>
                </a:rPr>
                <a:t></a:t>
              </a:r>
              <a:endParaRPr lang="en-US" sz="2000" b="1" dirty="0"/>
            </a:p>
          </p:txBody>
        </p:sp>
        <p:sp>
          <p:nvSpPr>
            <p:cNvPr id="128" name="Right Arrow 127"/>
            <p:cNvSpPr/>
            <p:nvPr/>
          </p:nvSpPr>
          <p:spPr bwMode="auto">
            <a:xfrm rot="19870424">
              <a:off x="8055708" y="4639126"/>
              <a:ext cx="336550" cy="165100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29" name="Oval 128"/>
            <p:cNvSpPr/>
            <p:nvPr/>
          </p:nvSpPr>
          <p:spPr bwMode="auto">
            <a:xfrm>
              <a:off x="8381048" y="4203510"/>
              <a:ext cx="530940" cy="5459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3175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0" name="TextBox 60"/>
            <p:cNvSpPr txBox="1">
              <a:spLocks noChangeArrowheads="1"/>
            </p:cNvSpPr>
            <p:nvPr/>
          </p:nvSpPr>
          <p:spPr bwMode="auto">
            <a:xfrm>
              <a:off x="8362962" y="4267580"/>
              <a:ext cx="58996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200" i="1" baseline="50000" dirty="0"/>
                <a:t>4</a:t>
              </a:r>
              <a:r>
                <a:rPr lang="en-US" sz="2200" i="1" dirty="0"/>
                <a:t>He</a:t>
              </a:r>
            </a:p>
          </p:txBody>
        </p:sp>
        <p:cxnSp>
          <p:nvCxnSpPr>
            <p:cNvPr id="131" name="Straight Arrow Connector 130"/>
            <p:cNvCxnSpPr/>
            <p:nvPr/>
          </p:nvCxnSpPr>
          <p:spPr bwMode="auto">
            <a:xfrm flipH="1">
              <a:off x="6796587" y="5131558"/>
              <a:ext cx="641443" cy="38213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64"/>
            <p:cNvSpPr txBox="1">
              <a:spLocks noChangeArrowheads="1"/>
            </p:cNvSpPr>
            <p:nvPr/>
          </p:nvSpPr>
          <p:spPr bwMode="auto">
            <a:xfrm>
              <a:off x="6147900" y="5199796"/>
              <a:ext cx="703277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4000" b="1" i="1" dirty="0">
                  <a:solidFill>
                    <a:srgbClr val="C00000"/>
                  </a:solidFill>
                  <a:sym typeface="Symbol" pitchFamily="18" charset="2"/>
                </a:rPr>
                <a:t></a:t>
              </a:r>
              <a:r>
                <a:rPr lang="en-US" sz="800" b="1" i="1" dirty="0">
                  <a:solidFill>
                    <a:srgbClr val="C00000"/>
                  </a:solidFill>
                  <a:sym typeface="Symbol" pitchFamily="18" charset="2"/>
                </a:rPr>
                <a:t>  </a:t>
              </a:r>
              <a:r>
                <a:rPr lang="en-US" sz="800" b="1" i="1" dirty="0" smtClean="0">
                  <a:solidFill>
                    <a:srgbClr val="C00000"/>
                  </a:solidFill>
                  <a:sym typeface="Symbol" pitchFamily="18" charset="2"/>
                </a:rPr>
                <a:t>  </a:t>
              </a:r>
              <a:r>
                <a:rPr lang="en-US" sz="3200" b="1" i="1" baseline="40000" dirty="0">
                  <a:solidFill>
                    <a:srgbClr val="C00000"/>
                  </a:solidFill>
                </a:rPr>
                <a:t>-</a:t>
              </a:r>
            </a:p>
          </p:txBody>
        </p:sp>
        <p:sp>
          <p:nvSpPr>
            <p:cNvPr id="137" name="Oval 136"/>
            <p:cNvSpPr/>
            <p:nvPr/>
          </p:nvSpPr>
          <p:spPr>
            <a:xfrm>
              <a:off x="6034584" y="5356746"/>
              <a:ext cx="898478" cy="511792"/>
            </a:xfrm>
            <a:prstGeom prst="ellipse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312693" y="3821372"/>
              <a:ext cx="21563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 smtClean="0"/>
                <a:t>Highly Excited </a:t>
              </a:r>
            </a:p>
            <a:p>
              <a:r>
                <a:rPr lang="en-US" b="1" u="sng" dirty="0" err="1" smtClean="0"/>
                <a:t>Hypernuclear</a:t>
              </a:r>
              <a:r>
                <a:rPr lang="en-US" b="1" u="sng" dirty="0" smtClean="0"/>
                <a:t> States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2286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1004"/>
            <a:ext cx="9144000" cy="4148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560923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Excitation spectrum of </a:t>
            </a:r>
            <a:r>
              <a:rPr lang="en-US" sz="2400" baseline="30000" dirty="0" smtClean="0"/>
              <a:t>9</a:t>
            </a:r>
            <a:r>
              <a:rPr lang="en-US" sz="2400" baseline="-25000" dirty="0" smtClean="0">
                <a:sym typeface="Symbol"/>
              </a:rPr>
              <a:t></a:t>
            </a:r>
            <a:r>
              <a:rPr lang="en-US" sz="2400" dirty="0" smtClean="0"/>
              <a:t>Li </a:t>
            </a:r>
            <a:r>
              <a:rPr lang="en-US" sz="2400" dirty="0"/>
              <a:t>measured using the </a:t>
            </a:r>
            <a:r>
              <a:rPr lang="en-US" sz="2400" baseline="30000" dirty="0" smtClean="0"/>
              <a:t>9</a:t>
            </a:r>
            <a:r>
              <a:rPr lang="en-US" sz="2400" dirty="0" smtClean="0"/>
              <a:t>Be(e, </a:t>
            </a:r>
            <a:r>
              <a:rPr lang="en-US" sz="2400" dirty="0" err="1" smtClean="0"/>
              <a:t>e’K</a:t>
            </a:r>
            <a:r>
              <a:rPr lang="en-US" sz="2400" baseline="30000" dirty="0"/>
              <a:t>+</a:t>
            </a:r>
            <a:r>
              <a:rPr lang="en-US" sz="2400" dirty="0"/>
              <a:t>) </a:t>
            </a:r>
            <a:r>
              <a:rPr lang="en-US" sz="2400" dirty="0" smtClean="0"/>
              <a:t>reaction </a:t>
            </a:r>
          </a:p>
          <a:p>
            <a:pPr algn="ctr"/>
            <a:r>
              <a:rPr lang="en-US" sz="2400" dirty="0" smtClean="0"/>
              <a:t>by the </a:t>
            </a:r>
            <a:r>
              <a:rPr lang="en-US" sz="2400" dirty="0" err="1" smtClean="0"/>
              <a:t>JLab</a:t>
            </a:r>
            <a:r>
              <a:rPr lang="en-US" sz="2400" dirty="0" smtClean="0"/>
              <a:t> Hall A experiment - </a:t>
            </a:r>
            <a:r>
              <a:rPr lang="en-US" sz="2400" dirty="0"/>
              <a:t>arXiv:1405.5839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95534"/>
            <a:ext cx="9144000" cy="627797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Excitation Spectrum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Obtained at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JLab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5028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27181" y="811776"/>
            <a:ext cx="5716819" cy="2924151"/>
            <a:chOff x="3427181" y="811776"/>
            <a:chExt cx="5716819" cy="2924151"/>
          </a:xfrm>
        </p:grpSpPr>
        <p:sp>
          <p:nvSpPr>
            <p:cNvPr id="719" name="Rectangle 718"/>
            <p:cNvSpPr/>
            <p:nvPr/>
          </p:nvSpPr>
          <p:spPr>
            <a:xfrm>
              <a:off x="3452884" y="811776"/>
              <a:ext cx="5691116" cy="292415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20" name="Group 165"/>
            <p:cNvGrpSpPr/>
            <p:nvPr/>
          </p:nvGrpSpPr>
          <p:grpSpPr>
            <a:xfrm>
              <a:off x="3427181" y="1368258"/>
              <a:ext cx="2961355" cy="2247213"/>
              <a:chOff x="664894" y="1314575"/>
              <a:chExt cx="2673528" cy="1868572"/>
            </a:xfrm>
          </p:grpSpPr>
          <p:cxnSp>
            <p:nvCxnSpPr>
              <p:cNvPr id="721" name="AutoShape 103"/>
              <p:cNvCxnSpPr>
                <a:cxnSpLocks noChangeShapeType="1"/>
              </p:cNvCxnSpPr>
              <p:nvPr/>
            </p:nvCxnSpPr>
            <p:spPr bwMode="auto">
              <a:xfrm flipV="1">
                <a:off x="948449" y="1704204"/>
                <a:ext cx="1349204" cy="2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sp>
            <p:nvSpPr>
              <p:cNvPr id="722" name="Text Box 104"/>
              <p:cNvSpPr txBox="1">
                <a:spLocks noChangeArrowheads="1"/>
              </p:cNvSpPr>
              <p:nvPr/>
            </p:nvSpPr>
            <p:spPr bwMode="auto">
              <a:xfrm>
                <a:off x="667025" y="1524397"/>
                <a:ext cx="428457" cy="3550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e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23" name="Text Box 105"/>
              <p:cNvSpPr txBox="1">
                <a:spLocks noChangeArrowheads="1"/>
              </p:cNvSpPr>
              <p:nvPr/>
            </p:nvSpPr>
            <p:spPr bwMode="auto">
              <a:xfrm>
                <a:off x="2223584" y="1548312"/>
                <a:ext cx="385424" cy="2773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e</a:t>
                </a: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Arial" pitchFamily="34" charset="0"/>
                    <a:sym typeface="Symbol"/>
                  </a:rPr>
                  <a:t>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24" name="Group 107"/>
              <p:cNvGrpSpPr>
                <a:grpSpLocks/>
              </p:cNvGrpSpPr>
              <p:nvPr/>
            </p:nvGrpSpPr>
            <p:grpSpPr bwMode="auto">
              <a:xfrm>
                <a:off x="1540393" y="1721232"/>
                <a:ext cx="80137" cy="210206"/>
                <a:chOff x="5115" y="2490"/>
                <a:chExt cx="1020" cy="2250"/>
              </a:xfrm>
            </p:grpSpPr>
            <p:grpSp>
              <p:nvGrpSpPr>
                <p:cNvPr id="765" name="Group 108"/>
                <p:cNvGrpSpPr>
                  <a:grpSpLocks/>
                </p:cNvGrpSpPr>
                <p:nvPr/>
              </p:nvGrpSpPr>
              <p:grpSpPr bwMode="auto">
                <a:xfrm>
                  <a:off x="5130" y="2490"/>
                  <a:ext cx="1005" cy="1125"/>
                  <a:chOff x="5130" y="2490"/>
                  <a:chExt cx="1005" cy="1125"/>
                </a:xfrm>
              </p:grpSpPr>
              <p:sp>
                <p:nvSpPr>
                  <p:cNvPr id="771" name="Freeform 109"/>
                  <p:cNvSpPr>
                    <a:spLocks/>
                  </p:cNvSpPr>
                  <p:nvPr/>
                </p:nvSpPr>
                <p:spPr bwMode="auto">
                  <a:xfrm>
                    <a:off x="5640" y="249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72" name="Freeform 110"/>
                  <p:cNvSpPr>
                    <a:spLocks/>
                  </p:cNvSpPr>
                  <p:nvPr/>
                </p:nvSpPr>
                <p:spPr bwMode="auto">
                  <a:xfrm flipH="1">
                    <a:off x="5130" y="306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73" name="Freeform 111"/>
                  <p:cNvSpPr>
                    <a:spLocks/>
                  </p:cNvSpPr>
                  <p:nvPr/>
                </p:nvSpPr>
                <p:spPr bwMode="auto">
                  <a:xfrm flipV="1">
                    <a:off x="5640" y="2775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74" name="Freeform 112"/>
                  <p:cNvSpPr>
                    <a:spLocks/>
                  </p:cNvSpPr>
                  <p:nvPr/>
                </p:nvSpPr>
                <p:spPr bwMode="auto">
                  <a:xfrm flipH="1" flipV="1">
                    <a:off x="5130" y="333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66" name="Group 113"/>
                <p:cNvGrpSpPr>
                  <a:grpSpLocks/>
                </p:cNvGrpSpPr>
                <p:nvPr/>
              </p:nvGrpSpPr>
              <p:grpSpPr bwMode="auto">
                <a:xfrm>
                  <a:off x="5115" y="3615"/>
                  <a:ext cx="1005" cy="1125"/>
                  <a:chOff x="5130" y="2490"/>
                  <a:chExt cx="1005" cy="1125"/>
                </a:xfrm>
              </p:grpSpPr>
              <p:sp>
                <p:nvSpPr>
                  <p:cNvPr id="767" name="Freeform 114"/>
                  <p:cNvSpPr>
                    <a:spLocks/>
                  </p:cNvSpPr>
                  <p:nvPr/>
                </p:nvSpPr>
                <p:spPr bwMode="auto">
                  <a:xfrm>
                    <a:off x="5640" y="249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68" name="Freeform 115"/>
                  <p:cNvSpPr>
                    <a:spLocks/>
                  </p:cNvSpPr>
                  <p:nvPr/>
                </p:nvSpPr>
                <p:spPr bwMode="auto">
                  <a:xfrm flipH="1">
                    <a:off x="5130" y="306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69" name="Freeform 116"/>
                  <p:cNvSpPr>
                    <a:spLocks/>
                  </p:cNvSpPr>
                  <p:nvPr/>
                </p:nvSpPr>
                <p:spPr bwMode="auto">
                  <a:xfrm flipV="1">
                    <a:off x="5640" y="2775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70" name="Freeform 117"/>
                  <p:cNvSpPr>
                    <a:spLocks/>
                  </p:cNvSpPr>
                  <p:nvPr/>
                </p:nvSpPr>
                <p:spPr bwMode="auto">
                  <a:xfrm flipH="1" flipV="1">
                    <a:off x="5130" y="333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25" name="Group 118"/>
              <p:cNvGrpSpPr>
                <a:grpSpLocks/>
              </p:cNvGrpSpPr>
              <p:nvPr/>
            </p:nvGrpSpPr>
            <p:grpSpPr bwMode="auto">
              <a:xfrm>
                <a:off x="1540393" y="1931436"/>
                <a:ext cx="80137" cy="210206"/>
                <a:chOff x="5115" y="2490"/>
                <a:chExt cx="1020" cy="2250"/>
              </a:xfrm>
            </p:grpSpPr>
            <p:grpSp>
              <p:nvGrpSpPr>
                <p:cNvPr id="755" name="Group 119"/>
                <p:cNvGrpSpPr>
                  <a:grpSpLocks/>
                </p:cNvGrpSpPr>
                <p:nvPr/>
              </p:nvGrpSpPr>
              <p:grpSpPr bwMode="auto">
                <a:xfrm>
                  <a:off x="5130" y="2490"/>
                  <a:ext cx="1005" cy="1125"/>
                  <a:chOff x="5130" y="2490"/>
                  <a:chExt cx="1005" cy="1125"/>
                </a:xfrm>
              </p:grpSpPr>
              <p:sp>
                <p:nvSpPr>
                  <p:cNvPr id="761" name="Freeform 120"/>
                  <p:cNvSpPr>
                    <a:spLocks/>
                  </p:cNvSpPr>
                  <p:nvPr/>
                </p:nvSpPr>
                <p:spPr bwMode="auto">
                  <a:xfrm>
                    <a:off x="5640" y="249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62" name="Freeform 121"/>
                  <p:cNvSpPr>
                    <a:spLocks/>
                  </p:cNvSpPr>
                  <p:nvPr/>
                </p:nvSpPr>
                <p:spPr bwMode="auto">
                  <a:xfrm flipH="1">
                    <a:off x="5130" y="306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63" name="Freeform 122"/>
                  <p:cNvSpPr>
                    <a:spLocks/>
                  </p:cNvSpPr>
                  <p:nvPr/>
                </p:nvSpPr>
                <p:spPr bwMode="auto">
                  <a:xfrm flipV="1">
                    <a:off x="5640" y="2775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64" name="Freeform 123"/>
                  <p:cNvSpPr>
                    <a:spLocks/>
                  </p:cNvSpPr>
                  <p:nvPr/>
                </p:nvSpPr>
                <p:spPr bwMode="auto">
                  <a:xfrm flipH="1" flipV="1">
                    <a:off x="5130" y="333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56" name="Group 124"/>
                <p:cNvGrpSpPr>
                  <a:grpSpLocks/>
                </p:cNvGrpSpPr>
                <p:nvPr/>
              </p:nvGrpSpPr>
              <p:grpSpPr bwMode="auto">
                <a:xfrm>
                  <a:off x="5115" y="3615"/>
                  <a:ext cx="1005" cy="1125"/>
                  <a:chOff x="5130" y="2490"/>
                  <a:chExt cx="1005" cy="1125"/>
                </a:xfrm>
              </p:grpSpPr>
              <p:sp>
                <p:nvSpPr>
                  <p:cNvPr id="757" name="Freeform 125"/>
                  <p:cNvSpPr>
                    <a:spLocks/>
                  </p:cNvSpPr>
                  <p:nvPr/>
                </p:nvSpPr>
                <p:spPr bwMode="auto">
                  <a:xfrm>
                    <a:off x="5640" y="249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58" name="Freeform 126"/>
                  <p:cNvSpPr>
                    <a:spLocks/>
                  </p:cNvSpPr>
                  <p:nvPr/>
                </p:nvSpPr>
                <p:spPr bwMode="auto">
                  <a:xfrm flipH="1">
                    <a:off x="5130" y="306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59" name="Freeform 127"/>
                  <p:cNvSpPr>
                    <a:spLocks/>
                  </p:cNvSpPr>
                  <p:nvPr/>
                </p:nvSpPr>
                <p:spPr bwMode="auto">
                  <a:xfrm flipV="1">
                    <a:off x="5640" y="2775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60" name="Freeform 128"/>
                  <p:cNvSpPr>
                    <a:spLocks/>
                  </p:cNvSpPr>
                  <p:nvPr/>
                </p:nvSpPr>
                <p:spPr bwMode="auto">
                  <a:xfrm flipH="1" flipV="1">
                    <a:off x="5130" y="333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26" name="Text Box 129"/>
              <p:cNvSpPr txBox="1">
                <a:spLocks noChangeArrowheads="1"/>
              </p:cNvSpPr>
              <p:nvPr/>
            </p:nvSpPr>
            <p:spPr bwMode="auto">
              <a:xfrm>
                <a:off x="1271725" y="1750435"/>
                <a:ext cx="355032" cy="302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 pitchFamily="18" charset="2"/>
                  </a:rPr>
                  <a:t></a:t>
                </a:r>
                <a:r>
                  <a:rPr kumimoji="0" lang="en-US" altLang="zh-CN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*</a:t>
                </a: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27" name="Oval 130"/>
              <p:cNvSpPr>
                <a:spLocks noChangeArrowheads="1"/>
              </p:cNvSpPr>
              <p:nvPr/>
            </p:nvSpPr>
            <p:spPr bwMode="auto">
              <a:xfrm>
                <a:off x="1480885" y="2141636"/>
                <a:ext cx="190425" cy="16816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728" name="AutoShape 131"/>
              <p:cNvCxnSpPr>
                <a:cxnSpLocks noChangeShapeType="1"/>
              </p:cNvCxnSpPr>
              <p:nvPr/>
            </p:nvCxnSpPr>
            <p:spPr bwMode="auto">
              <a:xfrm flipV="1">
                <a:off x="1647507" y="1952454"/>
                <a:ext cx="618880" cy="220712"/>
              </a:xfrm>
              <a:prstGeom prst="straightConnector1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729" name="Text Box 132"/>
              <p:cNvSpPr txBox="1">
                <a:spLocks noChangeArrowheads="1"/>
              </p:cNvSpPr>
              <p:nvPr/>
            </p:nvSpPr>
            <p:spPr bwMode="auto">
              <a:xfrm>
                <a:off x="2214495" y="1831202"/>
                <a:ext cx="340767" cy="2334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K</a:t>
                </a:r>
                <a:r>
                  <a:rPr kumimoji="0" lang="en-US" altLang="zh-CN" sz="1200" b="1" i="0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+</a:t>
                </a:r>
                <a:endPara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730" name="AutoShape 133"/>
              <p:cNvCxnSpPr>
                <a:cxnSpLocks noChangeShapeType="1"/>
                <a:endCxn id="744" idx="1"/>
              </p:cNvCxnSpPr>
              <p:nvPr/>
            </p:nvCxnSpPr>
            <p:spPr bwMode="auto">
              <a:xfrm>
                <a:off x="1647507" y="2267759"/>
                <a:ext cx="272596" cy="223373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sp>
            <p:nvSpPr>
              <p:cNvPr id="731" name="Text Box 134"/>
              <p:cNvSpPr txBox="1">
                <a:spLocks noChangeArrowheads="1"/>
              </p:cNvSpPr>
              <p:nvPr/>
            </p:nvSpPr>
            <p:spPr bwMode="auto">
              <a:xfrm>
                <a:off x="1756348" y="2164249"/>
                <a:ext cx="224391" cy="2443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 pitchFamily="18" charset="2"/>
                  </a:rPr>
                  <a:t>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732" name="AutoShape 135"/>
              <p:cNvCxnSpPr>
                <a:cxnSpLocks noChangeShapeType="1"/>
              </p:cNvCxnSpPr>
              <p:nvPr/>
            </p:nvCxnSpPr>
            <p:spPr bwMode="auto">
              <a:xfrm flipV="1">
                <a:off x="1278559" y="2278269"/>
                <a:ext cx="226129" cy="199693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sp>
            <p:nvSpPr>
              <p:cNvPr id="733" name="Oval 136"/>
              <p:cNvSpPr>
                <a:spLocks noChangeArrowheads="1"/>
              </p:cNvSpPr>
              <p:nvPr/>
            </p:nvSpPr>
            <p:spPr bwMode="auto">
              <a:xfrm>
                <a:off x="1183346" y="2446431"/>
                <a:ext cx="113462" cy="33632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" name="Text Box 137"/>
              <p:cNvSpPr txBox="1">
                <a:spLocks noChangeArrowheads="1"/>
              </p:cNvSpPr>
              <p:nvPr/>
            </p:nvSpPr>
            <p:spPr bwMode="auto">
              <a:xfrm>
                <a:off x="1223409" y="2136709"/>
                <a:ext cx="256938" cy="286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p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735" name="AutoShape 138"/>
              <p:cNvCxnSpPr>
                <a:cxnSpLocks noChangeShapeType="1"/>
              </p:cNvCxnSpPr>
              <p:nvPr/>
            </p:nvCxnSpPr>
            <p:spPr bwMode="auto">
              <a:xfrm>
                <a:off x="945315" y="2498982"/>
                <a:ext cx="238031" cy="0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36" name="AutoShape 139"/>
              <p:cNvCxnSpPr>
                <a:cxnSpLocks noChangeShapeType="1"/>
              </p:cNvCxnSpPr>
              <p:nvPr/>
            </p:nvCxnSpPr>
            <p:spPr bwMode="auto">
              <a:xfrm>
                <a:off x="945315" y="2572554"/>
                <a:ext cx="238031" cy="0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37" name="AutoShape 140"/>
              <p:cNvCxnSpPr>
                <a:cxnSpLocks noChangeShapeType="1"/>
              </p:cNvCxnSpPr>
              <p:nvPr/>
            </p:nvCxnSpPr>
            <p:spPr bwMode="auto">
              <a:xfrm>
                <a:off x="945315" y="2646125"/>
                <a:ext cx="238031" cy="0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38" name="AutoShape 141"/>
              <p:cNvCxnSpPr>
                <a:cxnSpLocks noChangeShapeType="1"/>
              </p:cNvCxnSpPr>
              <p:nvPr/>
            </p:nvCxnSpPr>
            <p:spPr bwMode="auto">
              <a:xfrm>
                <a:off x="945315" y="2719696"/>
                <a:ext cx="238031" cy="0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sp>
            <p:nvSpPr>
              <p:cNvPr id="739" name="Text Box 142"/>
              <p:cNvSpPr txBox="1">
                <a:spLocks noChangeArrowheads="1"/>
              </p:cNvSpPr>
              <p:nvPr/>
            </p:nvSpPr>
            <p:spPr bwMode="auto">
              <a:xfrm>
                <a:off x="664894" y="2451236"/>
                <a:ext cx="344397" cy="3303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400" b="1" i="0" u="none" strike="noStrike" cap="none" normalizeH="0" baseline="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A</a:t>
                </a:r>
                <a:r>
                  <a:rPr kumimoji="0" lang="en-US" altLang="zh-CN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Z</a:t>
                </a:r>
                <a:endPara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40" name="Text Box 143"/>
              <p:cNvSpPr txBox="1">
                <a:spLocks noChangeArrowheads="1"/>
              </p:cNvSpPr>
              <p:nvPr/>
            </p:nvSpPr>
            <p:spPr bwMode="auto">
              <a:xfrm>
                <a:off x="1622057" y="2752745"/>
                <a:ext cx="636677" cy="367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400" i="0" u="none" strike="noStrike" cap="none" normalizeH="0" baseline="4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sym typeface="Symbol"/>
                  </a:rPr>
                  <a:t>A</a:t>
                </a:r>
                <a:r>
                  <a:rPr kumimoji="0" lang="en-US" altLang="zh-CN" sz="140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sym typeface="Symbol"/>
                  </a:rPr>
                  <a:t></a:t>
                </a:r>
                <a:r>
                  <a:rPr kumimoji="0" lang="en-US" altLang="zh-CN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(</a:t>
                </a:r>
                <a:r>
                  <a:rPr lang="en-US" altLang="zh-CN" sz="1400" dirty="0" smtClean="0">
                    <a:latin typeface="Calibri" pitchFamily="34" charset="0"/>
                    <a:ea typeface="宋体" pitchFamily="2" charset="-122"/>
                  </a:rPr>
                  <a:t>Z</a:t>
                </a:r>
                <a:r>
                  <a:rPr kumimoji="0" lang="en-US" altLang="zh-CN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-1)</a:t>
                </a:r>
                <a:endPara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741" name="AutoShape 150"/>
              <p:cNvCxnSpPr>
                <a:cxnSpLocks noChangeShapeType="1"/>
              </p:cNvCxnSpPr>
              <p:nvPr/>
            </p:nvCxnSpPr>
            <p:spPr bwMode="auto">
              <a:xfrm flipV="1">
                <a:off x="1297650" y="2571375"/>
                <a:ext cx="633578" cy="1178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42" name="AutoShape 150"/>
              <p:cNvCxnSpPr>
                <a:cxnSpLocks noChangeShapeType="1"/>
              </p:cNvCxnSpPr>
              <p:nvPr/>
            </p:nvCxnSpPr>
            <p:spPr bwMode="auto">
              <a:xfrm flipV="1">
                <a:off x="1293414" y="2635105"/>
                <a:ext cx="633578" cy="1178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43" name="AutoShape 150"/>
              <p:cNvCxnSpPr>
                <a:cxnSpLocks noChangeShapeType="1"/>
              </p:cNvCxnSpPr>
              <p:nvPr/>
            </p:nvCxnSpPr>
            <p:spPr bwMode="auto">
              <a:xfrm flipV="1">
                <a:off x="1293414" y="2703386"/>
                <a:ext cx="633578" cy="1178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sp>
            <p:nvSpPr>
              <p:cNvPr id="744" name="Oval 136"/>
              <p:cNvSpPr>
                <a:spLocks noChangeArrowheads="1"/>
              </p:cNvSpPr>
              <p:nvPr/>
            </p:nvSpPr>
            <p:spPr bwMode="auto">
              <a:xfrm>
                <a:off x="1903487" y="2441878"/>
                <a:ext cx="113462" cy="33632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745" name="Straight Connector 744"/>
              <p:cNvCxnSpPr>
                <a:stCxn id="744" idx="6"/>
                <a:endCxn id="747" idx="1"/>
              </p:cNvCxnSpPr>
              <p:nvPr/>
            </p:nvCxnSpPr>
            <p:spPr>
              <a:xfrm flipV="1">
                <a:off x="2016949" y="2382831"/>
                <a:ext cx="571019" cy="227210"/>
              </a:xfrm>
              <a:prstGeom prst="line">
                <a:avLst/>
              </a:prstGeom>
              <a:ln w="28575">
                <a:solidFill>
                  <a:srgbClr val="1212C4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6" name="Straight Connector 745"/>
              <p:cNvCxnSpPr/>
              <p:nvPr/>
            </p:nvCxnSpPr>
            <p:spPr>
              <a:xfrm>
                <a:off x="2018867" y="2670372"/>
                <a:ext cx="239867" cy="51507"/>
              </a:xfrm>
              <a:prstGeom prst="line">
                <a:avLst/>
              </a:prstGeom>
              <a:ln w="28575">
                <a:solidFill>
                  <a:srgbClr val="1212C4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7" name="Text Box 143"/>
              <p:cNvSpPr txBox="1">
                <a:spLocks noChangeArrowheads="1"/>
              </p:cNvSpPr>
              <p:nvPr/>
            </p:nvSpPr>
            <p:spPr bwMode="auto">
              <a:xfrm>
                <a:off x="2587968" y="2248899"/>
                <a:ext cx="707323" cy="267863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rgbClr val="1212C4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lang="en-US" altLang="zh-CN" sz="1100" b="1" baseline="40000" dirty="0" smtClean="0">
                    <a:solidFill>
                      <a:srgbClr val="1212C4"/>
                    </a:solidFill>
                    <a:latin typeface="Calibri" pitchFamily="34" charset="0"/>
                    <a:ea typeface="宋体" pitchFamily="2" charset="-122"/>
                    <a:sym typeface="Symbol"/>
                  </a:rPr>
                  <a:t>A</a:t>
                </a:r>
                <a:r>
                  <a:rPr kumimoji="0" lang="en-US" altLang="zh-CN" sz="1100" b="1" i="0" u="none" strike="noStrike" cap="none" normalizeH="0" baseline="40000" dirty="0" smtClean="0">
                    <a:ln>
                      <a:noFill/>
                    </a:ln>
                    <a:solidFill>
                      <a:srgbClr val="1212C4"/>
                    </a:solidFill>
                    <a:effectLst/>
                    <a:latin typeface="Calibri" pitchFamily="34" charset="0"/>
                    <a:ea typeface="宋体" pitchFamily="2" charset="-122"/>
                    <a:sym typeface="Symbol"/>
                  </a:rPr>
                  <a:t>1</a:t>
                </a:r>
                <a:r>
                  <a:rPr kumimoji="0" lang="en-US" altLang="zh-CN" sz="1100" b="1" i="0" u="none" strike="noStrike" cap="none" normalizeH="0" baseline="-25000" dirty="0" smtClean="0">
                    <a:ln>
                      <a:noFill/>
                    </a:ln>
                    <a:solidFill>
                      <a:srgbClr val="1212C4"/>
                    </a:solidFill>
                    <a:effectLst/>
                    <a:latin typeface="Calibri" pitchFamily="34" charset="0"/>
                    <a:ea typeface="宋体" pitchFamily="2" charset="-122"/>
                    <a:sym typeface="Symbol"/>
                  </a:rPr>
                  <a:t></a:t>
                </a:r>
                <a:r>
                  <a:rPr kumimoji="0" lang="en-US" altLang="zh-CN" sz="1200" b="1" i="0" u="none" strike="noStrike" cap="none" normalizeH="0" baseline="0" dirty="0" smtClean="0">
                    <a:ln>
                      <a:noFill/>
                    </a:ln>
                    <a:solidFill>
                      <a:srgbClr val="1212C4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Z</a:t>
                </a:r>
                <a:r>
                  <a:rPr kumimoji="0" lang="en-US" altLang="zh-CN" sz="1200" b="1" i="0" u="none" strike="noStrike" cap="none" normalizeH="0" baseline="-25000" dirty="0" smtClean="0">
                    <a:ln>
                      <a:noFill/>
                    </a:ln>
                    <a:solidFill>
                      <a:srgbClr val="1212C4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1 stop</a:t>
                </a:r>
                <a:endParaRPr kumimoji="0" lang="en-US" sz="1200" b="1" i="0" u="none" strike="noStrike" cap="none" normalizeH="0" baseline="-25000" dirty="0" smtClean="0">
                  <a:ln>
                    <a:noFill/>
                  </a:ln>
                  <a:solidFill>
                    <a:srgbClr val="1212C4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48" name="Text Box 143"/>
              <p:cNvSpPr txBox="1">
                <a:spLocks noChangeArrowheads="1"/>
              </p:cNvSpPr>
              <p:nvPr/>
            </p:nvSpPr>
            <p:spPr bwMode="auto">
              <a:xfrm>
                <a:off x="2159515" y="2623296"/>
                <a:ext cx="488413" cy="2778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100" baseline="40000" dirty="0" smtClean="0">
                    <a:solidFill>
                      <a:srgbClr val="1212C4"/>
                    </a:solidFill>
                    <a:latin typeface="Calibri" pitchFamily="34" charset="0"/>
                    <a:ea typeface="宋体" pitchFamily="2" charset="-122"/>
                    <a:sym typeface="Symbol"/>
                  </a:rPr>
                  <a:t>A</a:t>
                </a:r>
                <a:r>
                  <a:rPr kumimoji="0" lang="en-US" altLang="zh-CN" sz="1100" i="0" u="none" strike="noStrike" cap="none" normalizeH="0" baseline="40000" dirty="0" smtClean="0">
                    <a:ln>
                      <a:noFill/>
                    </a:ln>
                    <a:solidFill>
                      <a:srgbClr val="1212C4"/>
                    </a:solidFill>
                    <a:effectLst/>
                    <a:latin typeface="Calibri" pitchFamily="34" charset="0"/>
                    <a:ea typeface="宋体" pitchFamily="2" charset="-122"/>
                    <a:sym typeface="Symbol"/>
                  </a:rPr>
                  <a:t>2</a:t>
                </a:r>
                <a:r>
                  <a:rPr kumimoji="0" lang="en-US" altLang="zh-CN" sz="1200" i="0" u="none" strike="noStrike" cap="none" normalizeH="0" baseline="0" dirty="0" smtClean="0">
                    <a:ln>
                      <a:noFill/>
                    </a:ln>
                    <a:solidFill>
                      <a:srgbClr val="1212C4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Z</a:t>
                </a:r>
                <a:r>
                  <a:rPr lang="en-US" altLang="zh-CN" sz="1200" baseline="-25000" dirty="0" smtClean="0">
                    <a:solidFill>
                      <a:srgbClr val="1212C4"/>
                    </a:solidFill>
                    <a:latin typeface="Calibri" pitchFamily="34" charset="0"/>
                    <a:ea typeface="宋体" pitchFamily="2" charset="-122"/>
                  </a:rPr>
                  <a:t>2</a:t>
                </a:r>
                <a:endParaRPr kumimoji="0" lang="en-US" sz="1200" i="0" u="none" strike="noStrike" cap="none" normalizeH="0" baseline="-25000" dirty="0" smtClean="0">
                  <a:ln>
                    <a:noFill/>
                  </a:ln>
                  <a:solidFill>
                    <a:srgbClr val="1212C4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49" name="Text Box 142"/>
              <p:cNvSpPr txBox="1">
                <a:spLocks noChangeArrowheads="1"/>
              </p:cNvSpPr>
              <p:nvPr/>
            </p:nvSpPr>
            <p:spPr bwMode="auto">
              <a:xfrm>
                <a:off x="1585984" y="3008228"/>
                <a:ext cx="1623043" cy="1749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8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(Z-1) = Z</a:t>
                </a:r>
                <a:r>
                  <a:rPr kumimoji="0" lang="en-US" altLang="zh-CN" sz="80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1</a:t>
                </a:r>
                <a:r>
                  <a:rPr kumimoji="0" lang="en-US" altLang="zh-CN" sz="8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+Z</a:t>
                </a:r>
                <a:r>
                  <a:rPr kumimoji="0" lang="en-US" altLang="zh-CN" sz="80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2</a:t>
                </a:r>
                <a:r>
                  <a:rPr kumimoji="0" lang="en-US" altLang="zh-CN" sz="8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;  A=A1+A2 </a:t>
                </a:r>
                <a:endParaRPr kumimoji="0" lang="en-US" sz="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50" name="Text Box 129"/>
              <p:cNvSpPr txBox="1">
                <a:spLocks noChangeArrowheads="1"/>
              </p:cNvSpPr>
              <p:nvPr/>
            </p:nvSpPr>
            <p:spPr bwMode="auto">
              <a:xfrm>
                <a:off x="2690266" y="1825924"/>
                <a:ext cx="343358" cy="250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/>
                  </a:rPr>
                  <a:t></a:t>
                </a:r>
                <a:r>
                  <a:rPr kumimoji="0" lang="en-US" altLang="zh-CN" sz="1200" b="1" i="0" u="none" strike="noStrike" cap="none" normalizeH="0" baseline="28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/>
                  </a:rPr>
                  <a:t>-</a:t>
                </a:r>
                <a:endParaRPr kumimoji="0" lang="en-US" sz="1200" b="1" i="0" u="none" strike="noStrike" cap="none" normalizeH="0" baseline="28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751" name="Straight Arrow Connector 750"/>
              <p:cNvCxnSpPr/>
              <p:nvPr/>
            </p:nvCxnSpPr>
            <p:spPr>
              <a:xfrm rot="16200000" flipV="1">
                <a:off x="2739935" y="2133991"/>
                <a:ext cx="219317" cy="5752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2" name="Straight Arrow Connector 751"/>
              <p:cNvCxnSpPr/>
              <p:nvPr/>
            </p:nvCxnSpPr>
            <p:spPr>
              <a:xfrm rot="16200000" flipH="1">
                <a:off x="2730546" y="2652907"/>
                <a:ext cx="278201" cy="5914"/>
              </a:xfrm>
              <a:prstGeom prst="straightConnector1">
                <a:avLst/>
              </a:prstGeom>
              <a:ln>
                <a:solidFill>
                  <a:srgbClr val="1212C4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3" name="Text Box 143"/>
              <p:cNvSpPr txBox="1">
                <a:spLocks noChangeArrowheads="1"/>
              </p:cNvSpPr>
              <p:nvPr/>
            </p:nvSpPr>
            <p:spPr bwMode="auto">
              <a:xfrm>
                <a:off x="2679983" y="2754981"/>
                <a:ext cx="658439" cy="267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lang="en-US" altLang="zh-CN" sz="1100" b="1" baseline="30000" dirty="0" smtClean="0">
                    <a:solidFill>
                      <a:srgbClr val="1212C4"/>
                    </a:solidFill>
                    <a:latin typeface="Calibri" pitchFamily="34" charset="0"/>
                    <a:ea typeface="宋体" pitchFamily="2" charset="-122"/>
                    <a:sym typeface="Symbol"/>
                  </a:rPr>
                  <a:t>A</a:t>
                </a:r>
                <a:r>
                  <a:rPr kumimoji="0" lang="en-US" altLang="zh-CN" sz="1100" b="1" i="0" u="none" strike="noStrike" cap="none" normalizeH="0" baseline="30000" dirty="0" smtClean="0">
                    <a:ln>
                      <a:noFill/>
                    </a:ln>
                    <a:solidFill>
                      <a:srgbClr val="1212C4"/>
                    </a:solidFill>
                    <a:effectLst/>
                    <a:latin typeface="Calibri" pitchFamily="34" charset="0"/>
                    <a:ea typeface="宋体" pitchFamily="2" charset="-122"/>
                    <a:sym typeface="Symbol"/>
                  </a:rPr>
                  <a:t>1</a:t>
                </a:r>
                <a:r>
                  <a:rPr kumimoji="0" lang="en-US" altLang="zh-CN" sz="1100" b="1" i="0" u="none" strike="noStrike" cap="none" normalizeH="0" dirty="0" smtClean="0">
                    <a:ln>
                      <a:noFill/>
                    </a:ln>
                    <a:solidFill>
                      <a:srgbClr val="1212C4"/>
                    </a:solidFill>
                    <a:effectLst/>
                    <a:latin typeface="Calibri" pitchFamily="34" charset="0"/>
                    <a:ea typeface="宋体" pitchFamily="2" charset="-122"/>
                    <a:sym typeface="Symbol"/>
                  </a:rPr>
                  <a:t>(</a:t>
                </a:r>
                <a:r>
                  <a:rPr kumimoji="0" lang="en-US" altLang="zh-CN" sz="1200" b="1" i="0" u="none" strike="noStrike" cap="none" normalizeH="0" dirty="0" smtClean="0">
                    <a:ln>
                      <a:noFill/>
                    </a:ln>
                    <a:solidFill>
                      <a:srgbClr val="1212C4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Z1+1)</a:t>
                </a:r>
                <a:endParaRPr kumimoji="0" lang="en-US" sz="1200" b="1" i="0" u="none" strike="noStrike" cap="none" normalizeH="0" dirty="0" smtClean="0">
                  <a:ln>
                    <a:noFill/>
                  </a:ln>
                  <a:solidFill>
                    <a:srgbClr val="1212C4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54" name="Text Box 142"/>
              <p:cNvSpPr txBox="1">
                <a:spLocks noChangeArrowheads="1"/>
              </p:cNvSpPr>
              <p:nvPr/>
            </p:nvSpPr>
            <p:spPr bwMode="auto">
              <a:xfrm>
                <a:off x="780852" y="1314575"/>
                <a:ext cx="1623043" cy="255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ea typeface="宋体" pitchFamily="2" charset="-122"/>
                  </a:rPr>
                  <a:t>SPECTROSCOPY</a:t>
                </a:r>
                <a:endPara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</p:grpSp>
        <p:grpSp>
          <p:nvGrpSpPr>
            <p:cNvPr id="775" name="Group 166"/>
            <p:cNvGrpSpPr/>
            <p:nvPr/>
          </p:nvGrpSpPr>
          <p:grpSpPr>
            <a:xfrm>
              <a:off x="6338358" y="1384979"/>
              <a:ext cx="2805642" cy="1819673"/>
              <a:chOff x="3098476" y="3623579"/>
              <a:chExt cx="2517323" cy="1425385"/>
            </a:xfrm>
          </p:grpSpPr>
          <p:cxnSp>
            <p:nvCxnSpPr>
              <p:cNvPr id="776" name="AutoShape 103"/>
              <p:cNvCxnSpPr>
                <a:cxnSpLocks noChangeShapeType="1"/>
              </p:cNvCxnSpPr>
              <p:nvPr/>
            </p:nvCxnSpPr>
            <p:spPr bwMode="auto">
              <a:xfrm flipV="1">
                <a:off x="3416537" y="3970412"/>
                <a:ext cx="1349204" cy="2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sp>
            <p:nvSpPr>
              <p:cNvPr id="777" name="Text Box 104"/>
              <p:cNvSpPr txBox="1">
                <a:spLocks noChangeArrowheads="1"/>
              </p:cNvSpPr>
              <p:nvPr/>
            </p:nvSpPr>
            <p:spPr bwMode="auto">
              <a:xfrm>
                <a:off x="3135113" y="3790605"/>
                <a:ext cx="428457" cy="3550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e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78" name="Text Box 105"/>
              <p:cNvSpPr txBox="1">
                <a:spLocks noChangeArrowheads="1"/>
              </p:cNvSpPr>
              <p:nvPr/>
            </p:nvSpPr>
            <p:spPr bwMode="auto">
              <a:xfrm>
                <a:off x="4691672" y="3814520"/>
                <a:ext cx="385424" cy="2773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e</a:t>
                </a: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Arial" pitchFamily="34" charset="0"/>
                    <a:sym typeface="Symbol"/>
                  </a:rPr>
                  <a:t>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79" name="Group 107"/>
              <p:cNvGrpSpPr>
                <a:grpSpLocks/>
              </p:cNvGrpSpPr>
              <p:nvPr/>
            </p:nvGrpSpPr>
            <p:grpSpPr bwMode="auto">
              <a:xfrm>
                <a:off x="4008481" y="3987440"/>
                <a:ext cx="80137" cy="210206"/>
                <a:chOff x="5115" y="2490"/>
                <a:chExt cx="1020" cy="2250"/>
              </a:xfrm>
            </p:grpSpPr>
            <p:grpSp>
              <p:nvGrpSpPr>
                <p:cNvPr id="814" name="Group 108"/>
                <p:cNvGrpSpPr>
                  <a:grpSpLocks/>
                </p:cNvGrpSpPr>
                <p:nvPr/>
              </p:nvGrpSpPr>
              <p:grpSpPr bwMode="auto">
                <a:xfrm>
                  <a:off x="5130" y="2490"/>
                  <a:ext cx="1005" cy="1125"/>
                  <a:chOff x="5130" y="2490"/>
                  <a:chExt cx="1005" cy="1125"/>
                </a:xfrm>
              </p:grpSpPr>
              <p:sp>
                <p:nvSpPr>
                  <p:cNvPr id="820" name="Freeform 109"/>
                  <p:cNvSpPr>
                    <a:spLocks/>
                  </p:cNvSpPr>
                  <p:nvPr/>
                </p:nvSpPr>
                <p:spPr bwMode="auto">
                  <a:xfrm>
                    <a:off x="5640" y="249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1" name="Freeform 110"/>
                  <p:cNvSpPr>
                    <a:spLocks/>
                  </p:cNvSpPr>
                  <p:nvPr/>
                </p:nvSpPr>
                <p:spPr bwMode="auto">
                  <a:xfrm flipH="1">
                    <a:off x="5130" y="306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2" name="Freeform 111"/>
                  <p:cNvSpPr>
                    <a:spLocks/>
                  </p:cNvSpPr>
                  <p:nvPr/>
                </p:nvSpPr>
                <p:spPr bwMode="auto">
                  <a:xfrm flipV="1">
                    <a:off x="5640" y="2775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3" name="Freeform 112"/>
                  <p:cNvSpPr>
                    <a:spLocks/>
                  </p:cNvSpPr>
                  <p:nvPr/>
                </p:nvSpPr>
                <p:spPr bwMode="auto">
                  <a:xfrm flipH="1" flipV="1">
                    <a:off x="5130" y="333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15" name="Group 113"/>
                <p:cNvGrpSpPr>
                  <a:grpSpLocks/>
                </p:cNvGrpSpPr>
                <p:nvPr/>
              </p:nvGrpSpPr>
              <p:grpSpPr bwMode="auto">
                <a:xfrm>
                  <a:off x="5115" y="3615"/>
                  <a:ext cx="1005" cy="1125"/>
                  <a:chOff x="5130" y="2490"/>
                  <a:chExt cx="1005" cy="1125"/>
                </a:xfrm>
              </p:grpSpPr>
              <p:sp>
                <p:nvSpPr>
                  <p:cNvPr id="816" name="Freeform 114"/>
                  <p:cNvSpPr>
                    <a:spLocks/>
                  </p:cNvSpPr>
                  <p:nvPr/>
                </p:nvSpPr>
                <p:spPr bwMode="auto">
                  <a:xfrm>
                    <a:off x="5640" y="249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7" name="Freeform 115"/>
                  <p:cNvSpPr>
                    <a:spLocks/>
                  </p:cNvSpPr>
                  <p:nvPr/>
                </p:nvSpPr>
                <p:spPr bwMode="auto">
                  <a:xfrm flipH="1">
                    <a:off x="5130" y="306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8" name="Freeform 116"/>
                  <p:cNvSpPr>
                    <a:spLocks/>
                  </p:cNvSpPr>
                  <p:nvPr/>
                </p:nvSpPr>
                <p:spPr bwMode="auto">
                  <a:xfrm flipV="1">
                    <a:off x="5640" y="2775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9" name="Freeform 117"/>
                  <p:cNvSpPr>
                    <a:spLocks/>
                  </p:cNvSpPr>
                  <p:nvPr/>
                </p:nvSpPr>
                <p:spPr bwMode="auto">
                  <a:xfrm flipH="1" flipV="1">
                    <a:off x="5130" y="333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80" name="Group 118"/>
              <p:cNvGrpSpPr>
                <a:grpSpLocks/>
              </p:cNvGrpSpPr>
              <p:nvPr/>
            </p:nvGrpSpPr>
            <p:grpSpPr bwMode="auto">
              <a:xfrm>
                <a:off x="4008481" y="4197644"/>
                <a:ext cx="80137" cy="210206"/>
                <a:chOff x="5115" y="2490"/>
                <a:chExt cx="1020" cy="2250"/>
              </a:xfrm>
            </p:grpSpPr>
            <p:grpSp>
              <p:nvGrpSpPr>
                <p:cNvPr id="804" name="Group 119"/>
                <p:cNvGrpSpPr>
                  <a:grpSpLocks/>
                </p:cNvGrpSpPr>
                <p:nvPr/>
              </p:nvGrpSpPr>
              <p:grpSpPr bwMode="auto">
                <a:xfrm>
                  <a:off x="5130" y="2490"/>
                  <a:ext cx="1005" cy="1125"/>
                  <a:chOff x="5130" y="2490"/>
                  <a:chExt cx="1005" cy="1125"/>
                </a:xfrm>
              </p:grpSpPr>
              <p:sp>
                <p:nvSpPr>
                  <p:cNvPr id="810" name="Freeform 120"/>
                  <p:cNvSpPr>
                    <a:spLocks/>
                  </p:cNvSpPr>
                  <p:nvPr/>
                </p:nvSpPr>
                <p:spPr bwMode="auto">
                  <a:xfrm>
                    <a:off x="5640" y="249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1" name="Freeform 121"/>
                  <p:cNvSpPr>
                    <a:spLocks/>
                  </p:cNvSpPr>
                  <p:nvPr/>
                </p:nvSpPr>
                <p:spPr bwMode="auto">
                  <a:xfrm flipH="1">
                    <a:off x="5130" y="306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2" name="Freeform 122"/>
                  <p:cNvSpPr>
                    <a:spLocks/>
                  </p:cNvSpPr>
                  <p:nvPr/>
                </p:nvSpPr>
                <p:spPr bwMode="auto">
                  <a:xfrm flipV="1">
                    <a:off x="5640" y="2775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3" name="Freeform 123"/>
                  <p:cNvSpPr>
                    <a:spLocks/>
                  </p:cNvSpPr>
                  <p:nvPr/>
                </p:nvSpPr>
                <p:spPr bwMode="auto">
                  <a:xfrm flipH="1" flipV="1">
                    <a:off x="5130" y="333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05" name="Group 124"/>
                <p:cNvGrpSpPr>
                  <a:grpSpLocks/>
                </p:cNvGrpSpPr>
                <p:nvPr/>
              </p:nvGrpSpPr>
              <p:grpSpPr bwMode="auto">
                <a:xfrm>
                  <a:off x="5115" y="3615"/>
                  <a:ext cx="1005" cy="1125"/>
                  <a:chOff x="5130" y="2490"/>
                  <a:chExt cx="1005" cy="1125"/>
                </a:xfrm>
              </p:grpSpPr>
              <p:sp>
                <p:nvSpPr>
                  <p:cNvPr id="806" name="Freeform 125"/>
                  <p:cNvSpPr>
                    <a:spLocks/>
                  </p:cNvSpPr>
                  <p:nvPr/>
                </p:nvSpPr>
                <p:spPr bwMode="auto">
                  <a:xfrm>
                    <a:off x="5640" y="249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7" name="Freeform 126"/>
                  <p:cNvSpPr>
                    <a:spLocks/>
                  </p:cNvSpPr>
                  <p:nvPr/>
                </p:nvSpPr>
                <p:spPr bwMode="auto">
                  <a:xfrm flipH="1">
                    <a:off x="5130" y="306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8" name="Freeform 127"/>
                  <p:cNvSpPr>
                    <a:spLocks/>
                  </p:cNvSpPr>
                  <p:nvPr/>
                </p:nvSpPr>
                <p:spPr bwMode="auto">
                  <a:xfrm flipV="1">
                    <a:off x="5640" y="2775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9" name="Freeform 128"/>
                  <p:cNvSpPr>
                    <a:spLocks/>
                  </p:cNvSpPr>
                  <p:nvPr/>
                </p:nvSpPr>
                <p:spPr bwMode="auto">
                  <a:xfrm flipH="1" flipV="1">
                    <a:off x="5130" y="3330"/>
                    <a:ext cx="495" cy="28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5" y="15"/>
                      </a:cxn>
                      <a:cxn ang="0">
                        <a:pos x="345" y="75"/>
                      </a:cxn>
                      <a:cxn ang="0">
                        <a:pos x="450" y="165"/>
                      </a:cxn>
                      <a:cxn ang="0">
                        <a:pos x="495" y="285"/>
                      </a:cxn>
                    </a:cxnLst>
                    <a:rect l="0" t="0" r="r" b="b"/>
                    <a:pathLst>
                      <a:path w="495" h="285">
                        <a:moveTo>
                          <a:pt x="0" y="0"/>
                        </a:moveTo>
                        <a:cubicBezTo>
                          <a:pt x="54" y="1"/>
                          <a:pt x="108" y="3"/>
                          <a:pt x="165" y="15"/>
                        </a:cubicBezTo>
                        <a:cubicBezTo>
                          <a:pt x="222" y="27"/>
                          <a:pt x="298" y="50"/>
                          <a:pt x="345" y="75"/>
                        </a:cubicBezTo>
                        <a:cubicBezTo>
                          <a:pt x="392" y="100"/>
                          <a:pt x="425" y="130"/>
                          <a:pt x="450" y="165"/>
                        </a:cubicBezTo>
                        <a:cubicBezTo>
                          <a:pt x="475" y="200"/>
                          <a:pt x="485" y="242"/>
                          <a:pt x="495" y="285"/>
                        </a:cubicBezTo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81" name="Text Box 129"/>
              <p:cNvSpPr txBox="1">
                <a:spLocks noChangeArrowheads="1"/>
              </p:cNvSpPr>
              <p:nvPr/>
            </p:nvSpPr>
            <p:spPr bwMode="auto">
              <a:xfrm>
                <a:off x="3739813" y="4016643"/>
                <a:ext cx="355032" cy="302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 pitchFamily="18" charset="2"/>
                  </a:rPr>
                  <a:t></a:t>
                </a:r>
                <a:r>
                  <a:rPr kumimoji="0" lang="en-US" altLang="zh-CN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*</a:t>
                </a: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82" name="Oval 130"/>
              <p:cNvSpPr>
                <a:spLocks noChangeArrowheads="1"/>
              </p:cNvSpPr>
              <p:nvPr/>
            </p:nvSpPr>
            <p:spPr bwMode="auto">
              <a:xfrm>
                <a:off x="3948973" y="4407844"/>
                <a:ext cx="190425" cy="16816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783" name="AutoShape 131"/>
              <p:cNvCxnSpPr>
                <a:cxnSpLocks noChangeShapeType="1"/>
              </p:cNvCxnSpPr>
              <p:nvPr/>
            </p:nvCxnSpPr>
            <p:spPr bwMode="auto">
              <a:xfrm flipV="1">
                <a:off x="4115595" y="4218662"/>
                <a:ext cx="618880" cy="220712"/>
              </a:xfrm>
              <a:prstGeom prst="straightConnector1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784" name="Text Box 132"/>
              <p:cNvSpPr txBox="1">
                <a:spLocks noChangeArrowheads="1"/>
              </p:cNvSpPr>
              <p:nvPr/>
            </p:nvSpPr>
            <p:spPr bwMode="auto">
              <a:xfrm>
                <a:off x="4682583" y="4097410"/>
                <a:ext cx="340767" cy="2334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K</a:t>
                </a:r>
                <a:r>
                  <a:rPr kumimoji="0" lang="en-US" altLang="zh-CN" sz="1200" b="1" i="0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+</a:t>
                </a:r>
                <a:endPara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785" name="AutoShape 133"/>
              <p:cNvCxnSpPr>
                <a:cxnSpLocks noChangeShapeType="1"/>
              </p:cNvCxnSpPr>
              <p:nvPr/>
            </p:nvCxnSpPr>
            <p:spPr bwMode="auto">
              <a:xfrm>
                <a:off x="4115595" y="4533968"/>
                <a:ext cx="275250" cy="46658"/>
              </a:xfrm>
              <a:prstGeom prst="straightConnector1">
                <a:avLst/>
              </a:prstGeom>
              <a:noFill/>
              <a:ln w="9525">
                <a:solidFill>
                  <a:srgbClr val="1212C4"/>
                </a:solidFill>
                <a:round/>
                <a:headEnd type="none" w="med" len="med"/>
                <a:tailEnd type="arrow" w="med" len="med"/>
              </a:ln>
            </p:spPr>
          </p:cxnSp>
          <p:sp>
            <p:nvSpPr>
              <p:cNvPr id="786" name="Text Box 134"/>
              <p:cNvSpPr txBox="1">
                <a:spLocks noChangeArrowheads="1"/>
              </p:cNvSpPr>
              <p:nvPr/>
            </p:nvSpPr>
            <p:spPr bwMode="auto">
              <a:xfrm>
                <a:off x="4388337" y="4439082"/>
                <a:ext cx="632237" cy="24439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rgbClr val="1212C4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 pitchFamily="18" charset="2"/>
                  </a:rPr>
                  <a:t>,</a:t>
                </a:r>
                <a:r>
                  <a:rPr kumimoji="0" lang="en-US" altLang="zh-CN" sz="1100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/>
                  </a:rPr>
                  <a:t>(</a:t>
                </a:r>
                <a:r>
                  <a:rPr kumimoji="0" lang="en-US" altLang="zh-CN" sz="1100" b="1" i="0" u="none" strike="noStrike" cap="none" normalizeH="0" baseline="4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/>
                  </a:rPr>
                  <a:t>-</a:t>
                </a:r>
                <a:r>
                  <a:rPr kumimoji="0" lang="en-US" altLang="zh-CN" sz="1100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/>
                  </a:rPr>
                  <a:t>)</a:t>
                </a:r>
                <a:r>
                  <a:rPr kumimoji="0" lang="en-US" altLang="zh-CN" sz="1100" b="1" i="0" u="none" strike="noStrike" cap="none" normalizeH="0" baseline="4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 pitchFamily="18" charset="2"/>
                  </a:rPr>
                  <a:t> </a:t>
                </a:r>
                <a:endParaRPr kumimoji="0" lang="en-US" sz="1100" b="1" i="0" u="none" strike="noStrike" cap="none" normalizeH="0" baseline="4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787" name="AutoShape 135"/>
              <p:cNvCxnSpPr>
                <a:cxnSpLocks noChangeShapeType="1"/>
              </p:cNvCxnSpPr>
              <p:nvPr/>
            </p:nvCxnSpPr>
            <p:spPr bwMode="auto">
              <a:xfrm flipV="1">
                <a:off x="3746647" y="4544477"/>
                <a:ext cx="226129" cy="199693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sp>
            <p:nvSpPr>
              <p:cNvPr id="788" name="Oval 136"/>
              <p:cNvSpPr>
                <a:spLocks noChangeArrowheads="1"/>
              </p:cNvSpPr>
              <p:nvPr/>
            </p:nvSpPr>
            <p:spPr bwMode="auto">
              <a:xfrm>
                <a:off x="3651434" y="4712639"/>
                <a:ext cx="113462" cy="33632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9" name="Text Box 137"/>
              <p:cNvSpPr txBox="1">
                <a:spLocks noChangeArrowheads="1"/>
              </p:cNvSpPr>
              <p:nvPr/>
            </p:nvSpPr>
            <p:spPr bwMode="auto">
              <a:xfrm>
                <a:off x="3502325" y="4411543"/>
                <a:ext cx="431320" cy="286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p(n)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790" name="AutoShape 138"/>
              <p:cNvCxnSpPr>
                <a:cxnSpLocks noChangeShapeType="1"/>
              </p:cNvCxnSpPr>
              <p:nvPr/>
            </p:nvCxnSpPr>
            <p:spPr bwMode="auto">
              <a:xfrm>
                <a:off x="3413403" y="4765190"/>
                <a:ext cx="238031" cy="0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91" name="AutoShape 139"/>
              <p:cNvCxnSpPr>
                <a:cxnSpLocks noChangeShapeType="1"/>
              </p:cNvCxnSpPr>
              <p:nvPr/>
            </p:nvCxnSpPr>
            <p:spPr bwMode="auto">
              <a:xfrm>
                <a:off x="3413403" y="4838762"/>
                <a:ext cx="238031" cy="0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92" name="AutoShape 140"/>
              <p:cNvCxnSpPr>
                <a:cxnSpLocks noChangeShapeType="1"/>
              </p:cNvCxnSpPr>
              <p:nvPr/>
            </p:nvCxnSpPr>
            <p:spPr bwMode="auto">
              <a:xfrm>
                <a:off x="3413403" y="4912333"/>
                <a:ext cx="238031" cy="0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93" name="AutoShape 141"/>
              <p:cNvCxnSpPr>
                <a:cxnSpLocks noChangeShapeType="1"/>
              </p:cNvCxnSpPr>
              <p:nvPr/>
            </p:nvCxnSpPr>
            <p:spPr bwMode="auto">
              <a:xfrm>
                <a:off x="3413403" y="4985904"/>
                <a:ext cx="238031" cy="0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sp>
            <p:nvSpPr>
              <p:cNvPr id="794" name="Text Box 142"/>
              <p:cNvSpPr txBox="1">
                <a:spLocks noChangeArrowheads="1"/>
              </p:cNvSpPr>
              <p:nvPr/>
            </p:nvSpPr>
            <p:spPr bwMode="auto">
              <a:xfrm>
                <a:off x="3098476" y="4717444"/>
                <a:ext cx="395222" cy="3303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400" b="1" i="0" u="none" strike="noStrike" cap="none" normalizeH="0" baseline="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A</a:t>
                </a:r>
                <a:r>
                  <a:rPr kumimoji="0" lang="en-US" altLang="zh-CN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Z</a:t>
                </a:r>
                <a:endPara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95" name="Text Box 143"/>
              <p:cNvSpPr txBox="1">
                <a:spLocks noChangeArrowheads="1"/>
              </p:cNvSpPr>
              <p:nvPr/>
            </p:nvSpPr>
            <p:spPr bwMode="auto">
              <a:xfrm>
                <a:off x="4323059" y="4734282"/>
                <a:ext cx="568119" cy="2949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400" b="1" i="0" u="none" strike="noStrike" cap="none" normalizeH="0" baseline="4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sym typeface="Symbol"/>
                  </a:rPr>
                  <a:t>(A-1)</a:t>
                </a:r>
                <a:r>
                  <a:rPr lang="en-US" altLang="zh-CN" sz="1400" b="1" dirty="0" smtClean="0">
                    <a:latin typeface="Calibri" pitchFamily="34" charset="0"/>
                    <a:ea typeface="宋体" pitchFamily="2" charset="-122"/>
                  </a:rPr>
                  <a:t>Z’</a:t>
                </a:r>
                <a:endPara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796" name="AutoShape 150"/>
              <p:cNvCxnSpPr>
                <a:cxnSpLocks noChangeShapeType="1"/>
              </p:cNvCxnSpPr>
              <p:nvPr/>
            </p:nvCxnSpPr>
            <p:spPr bwMode="auto">
              <a:xfrm flipV="1">
                <a:off x="3765738" y="4837583"/>
                <a:ext cx="633578" cy="1178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97" name="AutoShape 150"/>
              <p:cNvCxnSpPr>
                <a:cxnSpLocks noChangeShapeType="1"/>
              </p:cNvCxnSpPr>
              <p:nvPr/>
            </p:nvCxnSpPr>
            <p:spPr bwMode="auto">
              <a:xfrm flipV="1">
                <a:off x="3761502" y="4901313"/>
                <a:ext cx="633578" cy="1178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98" name="AutoShape 150"/>
              <p:cNvCxnSpPr>
                <a:cxnSpLocks noChangeShapeType="1"/>
              </p:cNvCxnSpPr>
              <p:nvPr/>
            </p:nvCxnSpPr>
            <p:spPr bwMode="auto">
              <a:xfrm flipV="1">
                <a:off x="3761502" y="4969594"/>
                <a:ext cx="633578" cy="1178"/>
              </a:xfrm>
              <a:prstGeom prst="straightConnector1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</p:cxnSp>
          <p:cxnSp>
            <p:nvCxnSpPr>
              <p:cNvPr id="799" name="Straight Arrow Connector 798"/>
              <p:cNvCxnSpPr/>
              <p:nvPr/>
            </p:nvCxnSpPr>
            <p:spPr>
              <a:xfrm flipV="1">
                <a:off x="5011948" y="4485736"/>
                <a:ext cx="345908" cy="7554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0" name="Text Box 129"/>
              <p:cNvSpPr txBox="1">
                <a:spLocks noChangeArrowheads="1"/>
              </p:cNvSpPr>
              <p:nvPr/>
            </p:nvSpPr>
            <p:spPr bwMode="auto">
              <a:xfrm>
                <a:off x="5272441" y="4313208"/>
                <a:ext cx="343358" cy="250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/>
                  </a:rPr>
                  <a:t></a:t>
                </a:r>
                <a:r>
                  <a:rPr kumimoji="0" lang="en-US" altLang="zh-CN" sz="1200" b="1" i="0" u="none" strike="noStrike" cap="none" normalizeH="0" baseline="28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/>
                  </a:rPr>
                  <a:t>-</a:t>
                </a:r>
                <a:endParaRPr kumimoji="0" lang="en-US" sz="1200" b="1" i="0" u="none" strike="noStrike" cap="none" normalizeH="0" baseline="28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801" name="Straight Arrow Connector 800"/>
              <p:cNvCxnSpPr>
                <a:stCxn id="786" idx="3"/>
              </p:cNvCxnSpPr>
              <p:nvPr/>
            </p:nvCxnSpPr>
            <p:spPr>
              <a:xfrm>
                <a:off x="5020574" y="4561277"/>
                <a:ext cx="215660" cy="1401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2" name="Text Box 134"/>
              <p:cNvSpPr txBox="1">
                <a:spLocks noChangeArrowheads="1"/>
              </p:cNvSpPr>
              <p:nvPr/>
            </p:nvSpPr>
            <p:spPr bwMode="auto">
              <a:xfrm>
                <a:off x="5204038" y="4602650"/>
                <a:ext cx="224391" cy="2443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rgbClr val="1212C4"/>
                    </a:solidFill>
                    <a:effectLst/>
                    <a:latin typeface="Times New Roman" pitchFamily="18" charset="0"/>
                    <a:ea typeface="宋体" pitchFamily="2" charset="-122"/>
                    <a:sym typeface="Symbol" pitchFamily="18" charset="2"/>
                  </a:rPr>
                  <a:t>N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1212C4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803" name="Text Box 142"/>
              <p:cNvSpPr txBox="1">
                <a:spLocks noChangeArrowheads="1"/>
              </p:cNvSpPr>
              <p:nvPr/>
            </p:nvSpPr>
            <p:spPr bwMode="auto">
              <a:xfrm>
                <a:off x="3262384" y="3623579"/>
                <a:ext cx="1623043" cy="255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ea typeface="宋体" pitchFamily="2" charset="-122"/>
                  </a:rPr>
                  <a:t>BACKGROUND</a:t>
                </a:r>
                <a:endPara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</p:grpSp>
        <p:sp>
          <p:nvSpPr>
            <p:cNvPr id="825" name="TextBox 824"/>
            <p:cNvSpPr txBox="1"/>
            <p:nvPr/>
          </p:nvSpPr>
          <p:spPr>
            <a:xfrm>
              <a:off x="3481762" y="862216"/>
              <a:ext cx="555305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Comparison of Spectroscopic and Background 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</a:t>
              </a:r>
              <a:r>
                <a:rPr lang="en-US" sz="1600" b="1" baseline="28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-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 Production</a:t>
              </a:r>
              <a:endParaRPr lang="en-US" sz="1600" b="1" baseline="2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endParaRPr>
            </a:p>
          </p:txBody>
        </p:sp>
      </p:grpSp>
      <p:sp>
        <p:nvSpPr>
          <p:cNvPr id="1091" name="Title 1"/>
          <p:cNvSpPr txBox="1">
            <a:spLocks/>
          </p:cNvSpPr>
          <p:nvPr/>
        </p:nvSpPr>
        <p:spPr>
          <a:xfrm>
            <a:off x="0" y="0"/>
            <a:ext cx="9144000" cy="627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Study of Light </a:t>
            </a:r>
            <a:r>
              <a:rPr kumimoji="0" lang="en-US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Hypernuclei</a:t>
            </a: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by </a:t>
            </a:r>
            <a:r>
              <a:rPr kumimoji="0" lang="en-US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Pionic</a:t>
            </a: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Decay at MAMI and </a:t>
            </a:r>
            <a:r>
              <a:rPr kumimoji="0" lang="en-US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Jlab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04801" y="3843130"/>
            <a:ext cx="8574156" cy="3014870"/>
            <a:chOff x="304801" y="3843130"/>
            <a:chExt cx="8574156" cy="3014870"/>
          </a:xfrm>
        </p:grpSpPr>
        <p:grpSp>
          <p:nvGrpSpPr>
            <p:cNvPr id="826" name="Group 825"/>
            <p:cNvGrpSpPr/>
            <p:nvPr/>
          </p:nvGrpSpPr>
          <p:grpSpPr>
            <a:xfrm>
              <a:off x="304801" y="3843130"/>
              <a:ext cx="8574156" cy="3014870"/>
              <a:chOff x="630554" y="3370520"/>
              <a:chExt cx="5227985" cy="2487094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827" name="Group 270"/>
              <p:cNvGrpSpPr/>
              <p:nvPr/>
            </p:nvGrpSpPr>
            <p:grpSpPr>
              <a:xfrm>
                <a:off x="638310" y="4029775"/>
                <a:ext cx="5220229" cy="1151846"/>
                <a:chOff x="642144" y="2172494"/>
                <a:chExt cx="7800929" cy="2347246"/>
              </a:xfrm>
            </p:grpSpPr>
            <p:grpSp>
              <p:nvGrpSpPr>
                <p:cNvPr id="959" name="Group 457"/>
                <p:cNvGrpSpPr/>
                <p:nvPr/>
              </p:nvGrpSpPr>
              <p:grpSpPr>
                <a:xfrm>
                  <a:off x="643958" y="2177034"/>
                  <a:ext cx="7799115" cy="2342706"/>
                  <a:chOff x="643958" y="2177034"/>
                  <a:chExt cx="7799115" cy="2342706"/>
                </a:xfrm>
              </p:grpSpPr>
              <p:grpSp>
                <p:nvGrpSpPr>
                  <p:cNvPr id="962" name="Group 282"/>
                  <p:cNvGrpSpPr>
                    <a:grpSpLocks/>
                  </p:cNvGrpSpPr>
                  <p:nvPr/>
                </p:nvGrpSpPr>
                <p:grpSpPr bwMode="auto">
                  <a:xfrm rot="10800000">
                    <a:off x="643958" y="2177034"/>
                    <a:ext cx="7799115" cy="115579"/>
                    <a:chOff x="2550" y="9810"/>
                    <a:chExt cx="10605" cy="166"/>
                  </a:xfrm>
                </p:grpSpPr>
                <p:grpSp>
                  <p:nvGrpSpPr>
                    <p:cNvPr id="1024" name="Group 2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3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87" name="AutoShape 28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88" name="AutoShape 28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89" name="AutoShape 28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90" name="AutoShape 28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1025" name="Group 2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05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83" name="AutoShape 28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84" name="AutoShape 29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85" name="AutoShape 29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86" name="AutoShape 29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1026" name="Group 29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65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79" name="AutoShape 29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80" name="AutoShape 29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81" name="AutoShape 29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82" name="AutoShape 29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1027" name="Group 2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4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75" name="AutoShape 29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76" name="AutoShape 30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77" name="AutoShape 30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78" name="AutoShape 30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1028" name="Group 30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0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71" name="AutoShape 30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72" name="AutoShape 30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73" name="AutoShape 30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74" name="AutoShape 30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1029" name="Group 3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575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67" name="AutoShape 30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68" name="AutoShape 31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69" name="AutoShape 31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70" name="AutoShape 31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1030" name="Group 3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52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63" name="AutoShape 31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64" name="AutoShape 31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65" name="AutoShape 31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66" name="AutoShape 31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1031" name="Group 3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495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59" name="AutoShape 31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60" name="AutoShape 32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61" name="AutoShape 32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62" name="AutoShape 32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1032" name="Group 3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47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55" name="AutoShape 32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56" name="AutoShape 32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57" name="AutoShape 32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58" name="AutoShape 32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1033" name="Group 3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43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51" name="AutoShape 32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52" name="AutoShape 33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53" name="AutoShape 33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54" name="AutoShape 33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1034" name="Group 3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75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47" name="AutoShape 33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48" name="AutoShape 33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49" name="AutoShape 33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50" name="AutoShape 33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</p:grpSp>
                <p:cxnSp>
                  <p:nvCxnSpPr>
                    <p:cNvPr id="1035" name="AutoShape 33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550" y="9975"/>
                      <a:ext cx="10605" cy="1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36" name="AutoShape 33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34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37" name="AutoShape 34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55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38" name="AutoShape 34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47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39" name="AutoShape 34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642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40" name="AutoShape 34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275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41" name="AutoShape 34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2195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42" name="AutoShape 345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51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43" name="AutoShape 346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125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44" name="AutoShape 34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315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45" name="AutoShape 34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395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46" name="AutoShape 34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445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</p:cxnSp>
              </p:grpSp>
              <p:grpSp>
                <p:nvGrpSpPr>
                  <p:cNvPr id="963" name="Group 455"/>
                  <p:cNvGrpSpPr/>
                  <p:nvPr/>
                </p:nvGrpSpPr>
                <p:grpSpPr>
                  <a:xfrm>
                    <a:off x="654864" y="2302774"/>
                    <a:ext cx="7741253" cy="2216966"/>
                    <a:chOff x="654864" y="2302774"/>
                    <a:chExt cx="7741253" cy="2216966"/>
                  </a:xfrm>
                </p:grpSpPr>
                <p:sp>
                  <p:nvSpPr>
                    <p:cNvPr id="964" name="Text Box 38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4864" y="2302774"/>
                      <a:ext cx="508146" cy="28640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宋体" pitchFamily="2" charset="-122"/>
                        </a:rPr>
                        <a:t>(b)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effectLst/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965" name="Text Box 39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4461" y="3300440"/>
                      <a:ext cx="1469094" cy="30292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宋体" pitchFamily="2" charset="-122"/>
                        </a:rPr>
                        <a:t>3B background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effectLst/>
                        <a:latin typeface="Arial" pitchFamily="34" charset="0"/>
                      </a:endParaRPr>
                    </a:p>
                  </p:txBody>
                </p:sp>
                <p:grpSp>
                  <p:nvGrpSpPr>
                    <p:cNvPr id="966" name="Group 453"/>
                    <p:cNvGrpSpPr/>
                    <p:nvPr/>
                  </p:nvGrpSpPr>
                  <p:grpSpPr>
                    <a:xfrm>
                      <a:off x="1053163" y="2355483"/>
                      <a:ext cx="7342954" cy="2164257"/>
                      <a:chOff x="1053163" y="2355483"/>
                      <a:chExt cx="7342954" cy="2164257"/>
                    </a:xfrm>
                  </p:grpSpPr>
                  <p:cxnSp>
                    <p:nvCxnSpPr>
                      <p:cNvPr id="967" name="AutoShape 27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5111619" y="3835154"/>
                        <a:ext cx="839" cy="459777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prstDash val="dash"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968" name="AutoShape 27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5111619" y="4274610"/>
                        <a:ext cx="529947" cy="635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 type="arrow" w="med" len="med"/>
                      </a:ln>
                    </p:spPr>
                  </p:cxnSp>
                  <p:cxnSp>
                    <p:nvCxnSpPr>
                      <p:cNvPr id="969" name="AutoShape 27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5310349" y="4221900"/>
                        <a:ext cx="839" cy="52709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970" name="AutoShape 27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5530881" y="4221900"/>
                        <a:ext cx="839" cy="52709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sp>
                    <p:nvSpPr>
                      <p:cNvPr id="971" name="Text Box 27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375754" y="4237142"/>
                        <a:ext cx="331217" cy="28259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2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72" name="Text Box 27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968231" y="4232696"/>
                        <a:ext cx="331217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</a:rPr>
                          <a:t>0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73" name="Text Box 27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552682" y="4138709"/>
                        <a:ext cx="431840" cy="29212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E</a:t>
                        </a:r>
                        <a:r>
                          <a:rPr kumimoji="0" lang="en-US" altLang="zh-CN" sz="1100" b="0" i="0" u="none" strike="noStrike" cap="none" normalizeH="0" baseline="-25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x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74" name="Text Box 36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268543" y="3955179"/>
                        <a:ext cx="297676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1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75" name="Text Box 36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048850" y="3948193"/>
                        <a:ext cx="331217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</a:rPr>
                          <a:t>0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76" name="Text Box 37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12554" y="3845950"/>
                        <a:ext cx="400814" cy="29275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E</a:t>
                        </a:r>
                        <a:r>
                          <a:rPr kumimoji="0" lang="en-US" altLang="zh-CN" sz="1100" b="0" i="0" u="none" strike="noStrike" cap="none" normalizeH="0" baseline="-25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x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77" name="Text Box 37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438284" y="3955179"/>
                        <a:ext cx="297676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1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78" name="Text Box 37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217752" y="3948193"/>
                        <a:ext cx="331217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</a:rPr>
                          <a:t>0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79" name="Text Box 37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681456" y="3845950"/>
                        <a:ext cx="387398" cy="29275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E</a:t>
                        </a:r>
                        <a:r>
                          <a:rPr kumimoji="0" lang="en-US" altLang="zh-CN" sz="1100" b="0" i="0" u="none" strike="noStrike" cap="none" normalizeH="0" baseline="-25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x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80" name="Text Box 38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543459" y="3955179"/>
                        <a:ext cx="297676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1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81" name="Text Box 38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356468" y="3948828"/>
                        <a:ext cx="309415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</a:rPr>
                          <a:t>0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82" name="Text Box 38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06755" y="3845950"/>
                        <a:ext cx="401653" cy="29275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E</a:t>
                        </a:r>
                        <a:r>
                          <a:rPr kumimoji="0" lang="en-US" altLang="zh-CN" sz="1100" b="0" i="0" u="none" strike="noStrike" cap="none" normalizeH="0" baseline="-25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x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83" name="Freeform 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53163" y="3701793"/>
                        <a:ext cx="6706515" cy="11875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4035"/>
                          </a:cxn>
                          <a:cxn ang="0">
                            <a:pos x="3947" y="4035"/>
                          </a:cxn>
                          <a:cxn ang="0">
                            <a:pos x="3840" y="3786"/>
                          </a:cxn>
                          <a:cxn ang="0">
                            <a:pos x="3716" y="3609"/>
                          </a:cxn>
                          <a:cxn ang="0">
                            <a:pos x="3414" y="3413"/>
                          </a:cxn>
                          <a:cxn ang="0">
                            <a:pos x="2614" y="2542"/>
                          </a:cxn>
                          <a:cxn ang="0">
                            <a:pos x="2151" y="2258"/>
                          </a:cxn>
                          <a:cxn ang="0">
                            <a:pos x="1831" y="1653"/>
                          </a:cxn>
                          <a:cxn ang="0">
                            <a:pos x="1458" y="1191"/>
                          </a:cxn>
                          <a:cxn ang="0">
                            <a:pos x="1120" y="995"/>
                          </a:cxn>
                          <a:cxn ang="0">
                            <a:pos x="356" y="18"/>
                          </a:cxn>
                          <a:cxn ang="0">
                            <a:pos x="0" y="0"/>
                          </a:cxn>
                          <a:cxn ang="0">
                            <a:pos x="0" y="4035"/>
                          </a:cxn>
                        </a:cxnLst>
                        <a:rect l="0" t="0" r="r" b="b"/>
                        <a:pathLst>
                          <a:path w="3947" h="4035">
                            <a:moveTo>
                              <a:pt x="0" y="4035"/>
                            </a:moveTo>
                            <a:lnTo>
                              <a:pt x="3947" y="4035"/>
                            </a:lnTo>
                            <a:lnTo>
                              <a:pt x="3840" y="3786"/>
                            </a:lnTo>
                            <a:lnTo>
                              <a:pt x="3716" y="3609"/>
                            </a:lnTo>
                            <a:lnTo>
                              <a:pt x="3414" y="3413"/>
                            </a:lnTo>
                            <a:lnTo>
                              <a:pt x="2614" y="2542"/>
                            </a:lnTo>
                            <a:lnTo>
                              <a:pt x="2151" y="2258"/>
                            </a:lnTo>
                            <a:lnTo>
                              <a:pt x="1831" y="1653"/>
                            </a:lnTo>
                            <a:lnTo>
                              <a:pt x="1458" y="1191"/>
                            </a:lnTo>
                            <a:lnTo>
                              <a:pt x="1120" y="995"/>
                            </a:lnTo>
                            <a:lnTo>
                              <a:pt x="356" y="18"/>
                            </a:lnTo>
                            <a:lnTo>
                              <a:pt x="0" y="0"/>
                            </a:lnTo>
                            <a:lnTo>
                              <a:pt x="0" y="4035"/>
                            </a:lnTo>
                            <a:close/>
                          </a:path>
                        </a:pathLst>
                      </a:custGeom>
                      <a:solidFill>
                        <a:srgbClr val="FEC6F7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4" name="Freeform 2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144801" y="3637653"/>
                        <a:ext cx="59535" cy="18861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033"/>
                          </a:cxn>
                          <a:cxn ang="0">
                            <a:pos x="45" y="1958"/>
                          </a:cxn>
                          <a:cxn ang="0">
                            <a:pos x="75" y="1763"/>
                          </a:cxn>
                          <a:cxn ang="0">
                            <a:pos x="105" y="1433"/>
                          </a:cxn>
                          <a:cxn ang="0">
                            <a:pos x="135" y="863"/>
                          </a:cxn>
                          <a:cxn ang="0">
                            <a:pos x="165" y="413"/>
                          </a:cxn>
                          <a:cxn ang="0">
                            <a:pos x="195" y="38"/>
                          </a:cxn>
                          <a:cxn ang="0">
                            <a:pos x="240" y="638"/>
                          </a:cxn>
                          <a:cxn ang="0">
                            <a:pos x="270" y="1073"/>
                          </a:cxn>
                          <a:cxn ang="0">
                            <a:pos x="315" y="1628"/>
                          </a:cxn>
                          <a:cxn ang="0">
                            <a:pos x="360" y="1883"/>
                          </a:cxn>
                          <a:cxn ang="0">
                            <a:pos x="420" y="2033"/>
                          </a:cxn>
                        </a:cxnLst>
                        <a:rect l="0" t="0" r="r" b="b"/>
                        <a:pathLst>
                          <a:path w="420" h="2033">
                            <a:moveTo>
                              <a:pt x="0" y="2033"/>
                            </a:moveTo>
                            <a:cubicBezTo>
                              <a:pt x="16" y="2018"/>
                              <a:pt x="33" y="2003"/>
                              <a:pt x="45" y="1958"/>
                            </a:cubicBezTo>
                            <a:cubicBezTo>
                              <a:pt x="57" y="1913"/>
                              <a:pt x="65" y="1850"/>
                              <a:pt x="75" y="1763"/>
                            </a:cubicBezTo>
                            <a:cubicBezTo>
                              <a:pt x="85" y="1676"/>
                              <a:pt x="95" y="1583"/>
                              <a:pt x="105" y="1433"/>
                            </a:cubicBezTo>
                            <a:cubicBezTo>
                              <a:pt x="115" y="1283"/>
                              <a:pt x="125" y="1033"/>
                              <a:pt x="135" y="863"/>
                            </a:cubicBezTo>
                            <a:cubicBezTo>
                              <a:pt x="145" y="693"/>
                              <a:pt x="155" y="550"/>
                              <a:pt x="165" y="413"/>
                            </a:cubicBezTo>
                            <a:cubicBezTo>
                              <a:pt x="175" y="276"/>
                              <a:pt x="182" y="0"/>
                              <a:pt x="195" y="38"/>
                            </a:cubicBezTo>
                            <a:cubicBezTo>
                              <a:pt x="208" y="76"/>
                              <a:pt x="228" y="466"/>
                              <a:pt x="240" y="638"/>
                            </a:cubicBezTo>
                            <a:cubicBezTo>
                              <a:pt x="252" y="810"/>
                              <a:pt x="257" y="908"/>
                              <a:pt x="270" y="1073"/>
                            </a:cubicBezTo>
                            <a:cubicBezTo>
                              <a:pt x="283" y="1238"/>
                              <a:pt x="300" y="1493"/>
                              <a:pt x="315" y="1628"/>
                            </a:cubicBezTo>
                            <a:cubicBezTo>
                              <a:pt x="330" y="1763"/>
                              <a:pt x="343" y="1816"/>
                              <a:pt x="360" y="1883"/>
                            </a:cubicBezTo>
                            <a:cubicBezTo>
                              <a:pt x="377" y="1950"/>
                              <a:pt x="410" y="2008"/>
                              <a:pt x="420" y="2033"/>
                            </a:cubicBezTo>
                          </a:path>
                        </a:pathLst>
                      </a:cu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5" name="Text Box 26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483085" y="3482700"/>
                        <a:ext cx="441064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2</a:t>
                        </a:r>
                        <a:r>
                          <a:rPr kumimoji="0" lang="en-US" altLang="zh-CN" sz="1200" b="0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</a:rPr>
                          <a:t>-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86" name="Freeform 2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89817" y="2638081"/>
                        <a:ext cx="51988" cy="11869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033"/>
                          </a:cxn>
                          <a:cxn ang="0">
                            <a:pos x="45" y="1958"/>
                          </a:cxn>
                          <a:cxn ang="0">
                            <a:pos x="75" y="1763"/>
                          </a:cxn>
                          <a:cxn ang="0">
                            <a:pos x="105" y="1433"/>
                          </a:cxn>
                          <a:cxn ang="0">
                            <a:pos x="135" y="863"/>
                          </a:cxn>
                          <a:cxn ang="0">
                            <a:pos x="165" y="413"/>
                          </a:cxn>
                          <a:cxn ang="0">
                            <a:pos x="195" y="38"/>
                          </a:cxn>
                          <a:cxn ang="0">
                            <a:pos x="240" y="638"/>
                          </a:cxn>
                          <a:cxn ang="0">
                            <a:pos x="270" y="1073"/>
                          </a:cxn>
                          <a:cxn ang="0">
                            <a:pos x="315" y="1628"/>
                          </a:cxn>
                          <a:cxn ang="0">
                            <a:pos x="360" y="1883"/>
                          </a:cxn>
                          <a:cxn ang="0">
                            <a:pos x="420" y="2033"/>
                          </a:cxn>
                        </a:cxnLst>
                        <a:rect l="0" t="0" r="r" b="b"/>
                        <a:pathLst>
                          <a:path w="420" h="2033">
                            <a:moveTo>
                              <a:pt x="0" y="2033"/>
                            </a:moveTo>
                            <a:cubicBezTo>
                              <a:pt x="16" y="2018"/>
                              <a:pt x="33" y="2003"/>
                              <a:pt x="45" y="1958"/>
                            </a:cubicBezTo>
                            <a:cubicBezTo>
                              <a:pt x="57" y="1913"/>
                              <a:pt x="65" y="1850"/>
                              <a:pt x="75" y="1763"/>
                            </a:cubicBezTo>
                            <a:cubicBezTo>
                              <a:pt x="85" y="1676"/>
                              <a:pt x="95" y="1583"/>
                              <a:pt x="105" y="1433"/>
                            </a:cubicBezTo>
                            <a:cubicBezTo>
                              <a:pt x="115" y="1283"/>
                              <a:pt x="125" y="1033"/>
                              <a:pt x="135" y="863"/>
                            </a:cubicBezTo>
                            <a:cubicBezTo>
                              <a:pt x="145" y="693"/>
                              <a:pt x="155" y="550"/>
                              <a:pt x="165" y="413"/>
                            </a:cubicBezTo>
                            <a:cubicBezTo>
                              <a:pt x="175" y="276"/>
                              <a:pt x="182" y="0"/>
                              <a:pt x="195" y="38"/>
                            </a:cubicBezTo>
                            <a:cubicBezTo>
                              <a:pt x="208" y="76"/>
                              <a:pt x="228" y="466"/>
                              <a:pt x="240" y="638"/>
                            </a:cubicBezTo>
                            <a:cubicBezTo>
                              <a:pt x="252" y="810"/>
                              <a:pt x="257" y="908"/>
                              <a:pt x="270" y="1073"/>
                            </a:cubicBezTo>
                            <a:cubicBezTo>
                              <a:pt x="283" y="1238"/>
                              <a:pt x="300" y="1493"/>
                              <a:pt x="315" y="1628"/>
                            </a:cubicBezTo>
                            <a:cubicBezTo>
                              <a:pt x="330" y="1763"/>
                              <a:pt x="343" y="1816"/>
                              <a:pt x="360" y="1883"/>
                            </a:cubicBezTo>
                            <a:cubicBezTo>
                              <a:pt x="377" y="1950"/>
                              <a:pt x="410" y="2008"/>
                              <a:pt x="420" y="2033"/>
                            </a:cubicBezTo>
                          </a:path>
                        </a:pathLst>
                      </a:cu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7" name="Text Box 26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769501" y="2434865"/>
                        <a:ext cx="583613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3/2</a:t>
                        </a:r>
                        <a:r>
                          <a:rPr kumimoji="0" lang="en-US" altLang="zh-CN" sz="1200" b="0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+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88" name="Freeform 26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502850" y="3597645"/>
                        <a:ext cx="51988" cy="2146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033"/>
                          </a:cxn>
                          <a:cxn ang="0">
                            <a:pos x="45" y="1958"/>
                          </a:cxn>
                          <a:cxn ang="0">
                            <a:pos x="75" y="1763"/>
                          </a:cxn>
                          <a:cxn ang="0">
                            <a:pos x="105" y="1433"/>
                          </a:cxn>
                          <a:cxn ang="0">
                            <a:pos x="135" y="863"/>
                          </a:cxn>
                          <a:cxn ang="0">
                            <a:pos x="165" y="413"/>
                          </a:cxn>
                          <a:cxn ang="0">
                            <a:pos x="195" y="38"/>
                          </a:cxn>
                          <a:cxn ang="0">
                            <a:pos x="240" y="638"/>
                          </a:cxn>
                          <a:cxn ang="0">
                            <a:pos x="270" y="1073"/>
                          </a:cxn>
                          <a:cxn ang="0">
                            <a:pos x="315" y="1628"/>
                          </a:cxn>
                          <a:cxn ang="0">
                            <a:pos x="360" y="1883"/>
                          </a:cxn>
                          <a:cxn ang="0">
                            <a:pos x="420" y="2033"/>
                          </a:cxn>
                        </a:cxnLst>
                        <a:rect l="0" t="0" r="r" b="b"/>
                        <a:pathLst>
                          <a:path w="420" h="2033">
                            <a:moveTo>
                              <a:pt x="0" y="2033"/>
                            </a:moveTo>
                            <a:cubicBezTo>
                              <a:pt x="16" y="2018"/>
                              <a:pt x="33" y="2003"/>
                              <a:pt x="45" y="1958"/>
                            </a:cubicBezTo>
                            <a:cubicBezTo>
                              <a:pt x="57" y="1913"/>
                              <a:pt x="65" y="1850"/>
                              <a:pt x="75" y="1763"/>
                            </a:cubicBezTo>
                            <a:cubicBezTo>
                              <a:pt x="85" y="1676"/>
                              <a:pt x="95" y="1583"/>
                              <a:pt x="105" y="1433"/>
                            </a:cubicBezTo>
                            <a:cubicBezTo>
                              <a:pt x="115" y="1283"/>
                              <a:pt x="125" y="1033"/>
                              <a:pt x="135" y="863"/>
                            </a:cubicBezTo>
                            <a:cubicBezTo>
                              <a:pt x="145" y="693"/>
                              <a:pt x="155" y="550"/>
                              <a:pt x="165" y="413"/>
                            </a:cubicBezTo>
                            <a:cubicBezTo>
                              <a:pt x="175" y="276"/>
                              <a:pt x="182" y="0"/>
                              <a:pt x="195" y="38"/>
                            </a:cubicBezTo>
                            <a:cubicBezTo>
                              <a:pt x="208" y="76"/>
                              <a:pt x="228" y="466"/>
                              <a:pt x="240" y="638"/>
                            </a:cubicBezTo>
                            <a:cubicBezTo>
                              <a:pt x="252" y="810"/>
                              <a:pt x="257" y="908"/>
                              <a:pt x="270" y="1073"/>
                            </a:cubicBezTo>
                            <a:cubicBezTo>
                              <a:pt x="283" y="1238"/>
                              <a:pt x="300" y="1493"/>
                              <a:pt x="315" y="1628"/>
                            </a:cubicBezTo>
                            <a:cubicBezTo>
                              <a:pt x="330" y="1763"/>
                              <a:pt x="343" y="1816"/>
                              <a:pt x="360" y="1883"/>
                            </a:cubicBezTo>
                            <a:cubicBezTo>
                              <a:pt x="377" y="1950"/>
                              <a:pt x="410" y="2008"/>
                              <a:pt x="420" y="2033"/>
                            </a:cubicBezTo>
                          </a:path>
                        </a:pathLst>
                      </a:cu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9" name="Text Box 26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132876" y="3384899"/>
                        <a:ext cx="536655" cy="28259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000" b="0" i="0" u="none" strike="noStrike" cap="none" normalizeH="0" baseline="0" dirty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5/2</a:t>
                        </a:r>
                        <a:r>
                          <a:rPr kumimoji="0" lang="en-US" altLang="zh-CN" sz="1000" b="0" i="0" u="none" strike="noStrike" cap="none" normalizeH="0" baseline="30000" dirty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+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90" name="Text Box 27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35313" y="3164539"/>
                        <a:ext cx="536655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0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1/2</a:t>
                        </a:r>
                        <a:r>
                          <a:rPr kumimoji="0" lang="en-US" altLang="zh-CN" sz="1000" b="0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+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91" name="Text Box 27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548969" y="2813356"/>
                        <a:ext cx="529947" cy="29593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1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9</a:t>
                        </a:r>
                        <a:r>
                          <a:rPr kumimoji="0" lang="en-US" altLang="zh-CN" sz="1100" b="1" i="0" u="none" strike="noStrike" cap="none" normalizeH="0" baseline="-2500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  <a:sym typeface="Symbol" pitchFamily="18" charset="2"/>
                          </a:rPr>
                          <a:t></a:t>
                        </a:r>
                        <a:r>
                          <a:rPr kumimoji="0" lang="en-US" altLang="zh-CN" sz="1100" b="1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Li</a:t>
                        </a:r>
                        <a:endPara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endParaRP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92" name="Freeform 27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31792" y="2904168"/>
                        <a:ext cx="59535" cy="9208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033"/>
                          </a:cxn>
                          <a:cxn ang="0">
                            <a:pos x="45" y="1958"/>
                          </a:cxn>
                          <a:cxn ang="0">
                            <a:pos x="75" y="1763"/>
                          </a:cxn>
                          <a:cxn ang="0">
                            <a:pos x="105" y="1433"/>
                          </a:cxn>
                          <a:cxn ang="0">
                            <a:pos x="135" y="863"/>
                          </a:cxn>
                          <a:cxn ang="0">
                            <a:pos x="165" y="413"/>
                          </a:cxn>
                          <a:cxn ang="0">
                            <a:pos x="195" y="38"/>
                          </a:cxn>
                          <a:cxn ang="0">
                            <a:pos x="240" y="638"/>
                          </a:cxn>
                          <a:cxn ang="0">
                            <a:pos x="270" y="1073"/>
                          </a:cxn>
                          <a:cxn ang="0">
                            <a:pos x="315" y="1628"/>
                          </a:cxn>
                          <a:cxn ang="0">
                            <a:pos x="360" y="1883"/>
                          </a:cxn>
                          <a:cxn ang="0">
                            <a:pos x="420" y="2033"/>
                          </a:cxn>
                        </a:cxnLst>
                        <a:rect l="0" t="0" r="r" b="b"/>
                        <a:pathLst>
                          <a:path w="420" h="2033">
                            <a:moveTo>
                              <a:pt x="0" y="2033"/>
                            </a:moveTo>
                            <a:cubicBezTo>
                              <a:pt x="16" y="2018"/>
                              <a:pt x="33" y="2003"/>
                              <a:pt x="45" y="1958"/>
                            </a:cubicBezTo>
                            <a:cubicBezTo>
                              <a:pt x="57" y="1913"/>
                              <a:pt x="65" y="1850"/>
                              <a:pt x="75" y="1763"/>
                            </a:cubicBezTo>
                            <a:cubicBezTo>
                              <a:pt x="85" y="1676"/>
                              <a:pt x="95" y="1583"/>
                              <a:pt x="105" y="1433"/>
                            </a:cubicBezTo>
                            <a:cubicBezTo>
                              <a:pt x="115" y="1283"/>
                              <a:pt x="125" y="1033"/>
                              <a:pt x="135" y="863"/>
                            </a:cubicBezTo>
                            <a:cubicBezTo>
                              <a:pt x="145" y="693"/>
                              <a:pt x="155" y="550"/>
                              <a:pt x="165" y="413"/>
                            </a:cubicBezTo>
                            <a:cubicBezTo>
                              <a:pt x="175" y="276"/>
                              <a:pt x="182" y="0"/>
                              <a:pt x="195" y="38"/>
                            </a:cubicBezTo>
                            <a:cubicBezTo>
                              <a:pt x="208" y="76"/>
                              <a:pt x="228" y="466"/>
                              <a:pt x="240" y="638"/>
                            </a:cubicBezTo>
                            <a:cubicBezTo>
                              <a:pt x="252" y="810"/>
                              <a:pt x="257" y="908"/>
                              <a:pt x="270" y="1073"/>
                            </a:cubicBezTo>
                            <a:cubicBezTo>
                              <a:pt x="283" y="1238"/>
                              <a:pt x="300" y="1493"/>
                              <a:pt x="315" y="1628"/>
                            </a:cubicBezTo>
                            <a:cubicBezTo>
                              <a:pt x="330" y="1763"/>
                              <a:pt x="343" y="1816"/>
                              <a:pt x="360" y="1883"/>
                            </a:cubicBezTo>
                            <a:cubicBezTo>
                              <a:pt x="377" y="1950"/>
                              <a:pt x="410" y="2008"/>
                              <a:pt x="420" y="2033"/>
                            </a:cubicBezTo>
                          </a:path>
                        </a:pathLst>
                      </a:cu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93" name="Text Box 28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662649" y="2759376"/>
                        <a:ext cx="659080" cy="30927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1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8</a:t>
                        </a:r>
                        <a:r>
                          <a:rPr kumimoji="0" lang="en-US" altLang="zh-CN" sz="1100" b="1" i="0" u="none" strike="noStrike" cap="none" normalizeH="0" baseline="-2500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  <a:sym typeface="Symbol" pitchFamily="18" charset="2"/>
                          </a:rPr>
                          <a:t></a:t>
                        </a:r>
                        <a:r>
                          <a:rPr kumimoji="0" lang="en-US" altLang="zh-CN" sz="1100" b="1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He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94" name="Text Box 28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086943" y="2497100"/>
                        <a:ext cx="564327" cy="28259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J</a:t>
                        </a:r>
                        <a:r>
                          <a:rPr kumimoji="0" lang="en-US" altLang="zh-CN" sz="1100" b="0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p</a:t>
                        </a: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=?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95" name="Freeform 3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57091" y="2872415"/>
                        <a:ext cx="59535" cy="95257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033"/>
                          </a:cxn>
                          <a:cxn ang="0">
                            <a:pos x="45" y="1958"/>
                          </a:cxn>
                          <a:cxn ang="0">
                            <a:pos x="75" y="1763"/>
                          </a:cxn>
                          <a:cxn ang="0">
                            <a:pos x="105" y="1433"/>
                          </a:cxn>
                          <a:cxn ang="0">
                            <a:pos x="135" y="863"/>
                          </a:cxn>
                          <a:cxn ang="0">
                            <a:pos x="165" y="413"/>
                          </a:cxn>
                          <a:cxn ang="0">
                            <a:pos x="195" y="38"/>
                          </a:cxn>
                          <a:cxn ang="0">
                            <a:pos x="240" y="638"/>
                          </a:cxn>
                          <a:cxn ang="0">
                            <a:pos x="270" y="1073"/>
                          </a:cxn>
                          <a:cxn ang="0">
                            <a:pos x="315" y="1628"/>
                          </a:cxn>
                          <a:cxn ang="0">
                            <a:pos x="360" y="1883"/>
                          </a:cxn>
                          <a:cxn ang="0">
                            <a:pos x="420" y="2033"/>
                          </a:cxn>
                        </a:cxnLst>
                        <a:rect l="0" t="0" r="r" b="b"/>
                        <a:pathLst>
                          <a:path w="420" h="2033">
                            <a:moveTo>
                              <a:pt x="0" y="2033"/>
                            </a:moveTo>
                            <a:cubicBezTo>
                              <a:pt x="16" y="2018"/>
                              <a:pt x="33" y="2003"/>
                              <a:pt x="45" y="1958"/>
                            </a:cubicBezTo>
                            <a:cubicBezTo>
                              <a:pt x="57" y="1913"/>
                              <a:pt x="65" y="1850"/>
                              <a:pt x="75" y="1763"/>
                            </a:cubicBezTo>
                            <a:cubicBezTo>
                              <a:pt x="85" y="1676"/>
                              <a:pt x="95" y="1583"/>
                              <a:pt x="105" y="1433"/>
                            </a:cubicBezTo>
                            <a:cubicBezTo>
                              <a:pt x="115" y="1283"/>
                              <a:pt x="125" y="1033"/>
                              <a:pt x="135" y="863"/>
                            </a:cubicBezTo>
                            <a:cubicBezTo>
                              <a:pt x="145" y="693"/>
                              <a:pt x="155" y="550"/>
                              <a:pt x="165" y="413"/>
                            </a:cubicBezTo>
                            <a:cubicBezTo>
                              <a:pt x="175" y="276"/>
                              <a:pt x="182" y="0"/>
                              <a:pt x="195" y="38"/>
                            </a:cubicBezTo>
                            <a:cubicBezTo>
                              <a:pt x="208" y="76"/>
                              <a:pt x="228" y="466"/>
                              <a:pt x="240" y="638"/>
                            </a:cubicBezTo>
                            <a:cubicBezTo>
                              <a:pt x="252" y="810"/>
                              <a:pt x="257" y="908"/>
                              <a:pt x="270" y="1073"/>
                            </a:cubicBezTo>
                            <a:cubicBezTo>
                              <a:pt x="283" y="1238"/>
                              <a:pt x="300" y="1493"/>
                              <a:pt x="315" y="1628"/>
                            </a:cubicBezTo>
                            <a:cubicBezTo>
                              <a:pt x="330" y="1763"/>
                              <a:pt x="343" y="1816"/>
                              <a:pt x="360" y="1883"/>
                            </a:cubicBezTo>
                            <a:cubicBezTo>
                              <a:pt x="377" y="1950"/>
                              <a:pt x="410" y="2008"/>
                              <a:pt x="420" y="2033"/>
                            </a:cubicBezTo>
                          </a:path>
                        </a:pathLst>
                      </a:cu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96" name="Text Box 35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398394" y="2605059"/>
                        <a:ext cx="433517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1</a:t>
                        </a:r>
                        <a:r>
                          <a:rPr kumimoji="0" lang="en-US" altLang="zh-CN" sz="1200" b="0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</a:rPr>
                          <a:t>-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97" name="Text Box 35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544297" y="2873051"/>
                        <a:ext cx="540009" cy="29656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1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8</a:t>
                        </a:r>
                        <a:r>
                          <a:rPr kumimoji="0" lang="en-US" altLang="zh-CN" sz="1100" b="1" i="0" u="none" strike="noStrike" cap="none" normalizeH="0" baseline="-2500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  <a:sym typeface="Symbol" pitchFamily="18" charset="2"/>
                          </a:rPr>
                          <a:t></a:t>
                        </a:r>
                        <a:r>
                          <a:rPr kumimoji="0" lang="en-US" altLang="zh-CN" sz="1100" b="1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Li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998" name="Freeform 35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004167" y="3597645"/>
                        <a:ext cx="96430" cy="2165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033"/>
                          </a:cxn>
                          <a:cxn ang="0">
                            <a:pos x="45" y="1958"/>
                          </a:cxn>
                          <a:cxn ang="0">
                            <a:pos x="75" y="1763"/>
                          </a:cxn>
                          <a:cxn ang="0">
                            <a:pos x="105" y="1433"/>
                          </a:cxn>
                          <a:cxn ang="0">
                            <a:pos x="135" y="863"/>
                          </a:cxn>
                          <a:cxn ang="0">
                            <a:pos x="165" y="413"/>
                          </a:cxn>
                          <a:cxn ang="0">
                            <a:pos x="195" y="38"/>
                          </a:cxn>
                          <a:cxn ang="0">
                            <a:pos x="240" y="638"/>
                          </a:cxn>
                          <a:cxn ang="0">
                            <a:pos x="270" y="1073"/>
                          </a:cxn>
                          <a:cxn ang="0">
                            <a:pos x="315" y="1628"/>
                          </a:cxn>
                          <a:cxn ang="0">
                            <a:pos x="360" y="1883"/>
                          </a:cxn>
                          <a:cxn ang="0">
                            <a:pos x="420" y="2033"/>
                          </a:cxn>
                        </a:cxnLst>
                        <a:rect l="0" t="0" r="r" b="b"/>
                        <a:pathLst>
                          <a:path w="420" h="2033">
                            <a:moveTo>
                              <a:pt x="0" y="2033"/>
                            </a:moveTo>
                            <a:cubicBezTo>
                              <a:pt x="16" y="2018"/>
                              <a:pt x="33" y="2003"/>
                              <a:pt x="45" y="1958"/>
                            </a:cubicBezTo>
                            <a:cubicBezTo>
                              <a:pt x="57" y="1913"/>
                              <a:pt x="65" y="1850"/>
                              <a:pt x="75" y="1763"/>
                            </a:cubicBezTo>
                            <a:cubicBezTo>
                              <a:pt x="85" y="1676"/>
                              <a:pt x="95" y="1583"/>
                              <a:pt x="105" y="1433"/>
                            </a:cubicBezTo>
                            <a:cubicBezTo>
                              <a:pt x="115" y="1283"/>
                              <a:pt x="125" y="1033"/>
                              <a:pt x="135" y="863"/>
                            </a:cubicBezTo>
                            <a:cubicBezTo>
                              <a:pt x="145" y="693"/>
                              <a:pt x="155" y="550"/>
                              <a:pt x="165" y="413"/>
                            </a:cubicBezTo>
                            <a:cubicBezTo>
                              <a:pt x="175" y="276"/>
                              <a:pt x="182" y="0"/>
                              <a:pt x="195" y="38"/>
                            </a:cubicBezTo>
                            <a:cubicBezTo>
                              <a:pt x="208" y="76"/>
                              <a:pt x="228" y="466"/>
                              <a:pt x="240" y="638"/>
                            </a:cubicBezTo>
                            <a:cubicBezTo>
                              <a:pt x="252" y="810"/>
                              <a:pt x="257" y="908"/>
                              <a:pt x="270" y="1073"/>
                            </a:cubicBezTo>
                            <a:cubicBezTo>
                              <a:pt x="283" y="1238"/>
                              <a:pt x="300" y="1493"/>
                              <a:pt x="315" y="1628"/>
                            </a:cubicBezTo>
                            <a:cubicBezTo>
                              <a:pt x="330" y="1763"/>
                              <a:pt x="343" y="1816"/>
                              <a:pt x="360" y="1883"/>
                            </a:cubicBezTo>
                            <a:cubicBezTo>
                              <a:pt x="377" y="1950"/>
                              <a:pt x="410" y="2008"/>
                              <a:pt x="420" y="2033"/>
                            </a:cubicBezTo>
                          </a:path>
                        </a:pathLst>
                      </a:cu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99" name="Text Box 35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89697" y="3273768"/>
                        <a:ext cx="538332" cy="30863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1" i="0" u="none" strike="noStrike" cap="none" normalizeH="0" baseline="30000" dirty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7</a:t>
                        </a:r>
                        <a:r>
                          <a:rPr kumimoji="0" lang="en-US" altLang="zh-CN" sz="1100" b="1" i="0" u="none" strike="noStrike" cap="none" normalizeH="0" baseline="-25000" dirty="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  <a:sym typeface="Symbol" pitchFamily="18" charset="2"/>
                          </a:rPr>
                          <a:t></a:t>
                        </a:r>
                        <a:r>
                          <a:rPr kumimoji="0" lang="en-US" altLang="zh-CN" sz="1100" b="1" i="0" u="none" strike="noStrike" cap="none" normalizeH="0" baseline="0" dirty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H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1000" name="Freeform 35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59535" y="2893372"/>
                        <a:ext cx="59535" cy="9208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033"/>
                          </a:cxn>
                          <a:cxn ang="0">
                            <a:pos x="45" y="1958"/>
                          </a:cxn>
                          <a:cxn ang="0">
                            <a:pos x="75" y="1763"/>
                          </a:cxn>
                          <a:cxn ang="0">
                            <a:pos x="105" y="1433"/>
                          </a:cxn>
                          <a:cxn ang="0">
                            <a:pos x="135" y="863"/>
                          </a:cxn>
                          <a:cxn ang="0">
                            <a:pos x="165" y="413"/>
                          </a:cxn>
                          <a:cxn ang="0">
                            <a:pos x="195" y="38"/>
                          </a:cxn>
                          <a:cxn ang="0">
                            <a:pos x="240" y="638"/>
                          </a:cxn>
                          <a:cxn ang="0">
                            <a:pos x="270" y="1073"/>
                          </a:cxn>
                          <a:cxn ang="0">
                            <a:pos x="315" y="1628"/>
                          </a:cxn>
                          <a:cxn ang="0">
                            <a:pos x="360" y="1883"/>
                          </a:cxn>
                          <a:cxn ang="0">
                            <a:pos x="420" y="2033"/>
                          </a:cxn>
                        </a:cxnLst>
                        <a:rect l="0" t="0" r="r" b="b"/>
                        <a:pathLst>
                          <a:path w="420" h="2033">
                            <a:moveTo>
                              <a:pt x="0" y="2033"/>
                            </a:moveTo>
                            <a:cubicBezTo>
                              <a:pt x="16" y="2018"/>
                              <a:pt x="33" y="2003"/>
                              <a:pt x="45" y="1958"/>
                            </a:cubicBezTo>
                            <a:cubicBezTo>
                              <a:pt x="57" y="1913"/>
                              <a:pt x="65" y="1850"/>
                              <a:pt x="75" y="1763"/>
                            </a:cubicBezTo>
                            <a:cubicBezTo>
                              <a:pt x="85" y="1676"/>
                              <a:pt x="95" y="1583"/>
                              <a:pt x="105" y="1433"/>
                            </a:cubicBezTo>
                            <a:cubicBezTo>
                              <a:pt x="115" y="1283"/>
                              <a:pt x="125" y="1033"/>
                              <a:pt x="135" y="863"/>
                            </a:cubicBezTo>
                            <a:cubicBezTo>
                              <a:pt x="145" y="693"/>
                              <a:pt x="155" y="550"/>
                              <a:pt x="165" y="413"/>
                            </a:cubicBezTo>
                            <a:cubicBezTo>
                              <a:pt x="175" y="276"/>
                              <a:pt x="182" y="0"/>
                              <a:pt x="195" y="38"/>
                            </a:cubicBezTo>
                            <a:cubicBezTo>
                              <a:pt x="208" y="76"/>
                              <a:pt x="228" y="466"/>
                              <a:pt x="240" y="638"/>
                            </a:cubicBezTo>
                            <a:cubicBezTo>
                              <a:pt x="252" y="810"/>
                              <a:pt x="257" y="908"/>
                              <a:pt x="270" y="1073"/>
                            </a:cubicBezTo>
                            <a:cubicBezTo>
                              <a:pt x="283" y="1238"/>
                              <a:pt x="300" y="1493"/>
                              <a:pt x="315" y="1628"/>
                            </a:cubicBezTo>
                            <a:cubicBezTo>
                              <a:pt x="330" y="1763"/>
                              <a:pt x="343" y="1816"/>
                              <a:pt x="360" y="1883"/>
                            </a:cubicBezTo>
                            <a:cubicBezTo>
                              <a:pt x="377" y="1950"/>
                              <a:pt x="410" y="2008"/>
                              <a:pt x="420" y="2033"/>
                            </a:cubicBezTo>
                          </a:path>
                        </a:pathLst>
                      </a:cu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01" name="Text Box 35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927264" y="2497100"/>
                        <a:ext cx="654049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1/2</a:t>
                        </a:r>
                        <a:r>
                          <a:rPr kumimoji="0" lang="en-US" altLang="zh-CN" sz="1200" b="0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+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1002" name="Freeform 35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68136" y="3127706"/>
                        <a:ext cx="59535" cy="68649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033"/>
                          </a:cxn>
                          <a:cxn ang="0">
                            <a:pos x="45" y="1958"/>
                          </a:cxn>
                          <a:cxn ang="0">
                            <a:pos x="75" y="1763"/>
                          </a:cxn>
                          <a:cxn ang="0">
                            <a:pos x="105" y="1433"/>
                          </a:cxn>
                          <a:cxn ang="0">
                            <a:pos x="135" y="863"/>
                          </a:cxn>
                          <a:cxn ang="0">
                            <a:pos x="165" y="413"/>
                          </a:cxn>
                          <a:cxn ang="0">
                            <a:pos x="195" y="38"/>
                          </a:cxn>
                          <a:cxn ang="0">
                            <a:pos x="240" y="638"/>
                          </a:cxn>
                          <a:cxn ang="0">
                            <a:pos x="270" y="1073"/>
                          </a:cxn>
                          <a:cxn ang="0">
                            <a:pos x="315" y="1628"/>
                          </a:cxn>
                          <a:cxn ang="0">
                            <a:pos x="360" y="1883"/>
                          </a:cxn>
                          <a:cxn ang="0">
                            <a:pos x="420" y="2033"/>
                          </a:cxn>
                        </a:cxnLst>
                        <a:rect l="0" t="0" r="r" b="b"/>
                        <a:pathLst>
                          <a:path w="420" h="2033">
                            <a:moveTo>
                              <a:pt x="0" y="2033"/>
                            </a:moveTo>
                            <a:cubicBezTo>
                              <a:pt x="16" y="2018"/>
                              <a:pt x="33" y="2003"/>
                              <a:pt x="45" y="1958"/>
                            </a:cubicBezTo>
                            <a:cubicBezTo>
                              <a:pt x="57" y="1913"/>
                              <a:pt x="65" y="1850"/>
                              <a:pt x="75" y="1763"/>
                            </a:cubicBezTo>
                            <a:cubicBezTo>
                              <a:pt x="85" y="1676"/>
                              <a:pt x="95" y="1583"/>
                              <a:pt x="105" y="1433"/>
                            </a:cubicBezTo>
                            <a:cubicBezTo>
                              <a:pt x="115" y="1283"/>
                              <a:pt x="125" y="1033"/>
                              <a:pt x="135" y="863"/>
                            </a:cubicBezTo>
                            <a:cubicBezTo>
                              <a:pt x="145" y="693"/>
                              <a:pt x="155" y="550"/>
                              <a:pt x="165" y="413"/>
                            </a:cubicBezTo>
                            <a:cubicBezTo>
                              <a:pt x="175" y="276"/>
                              <a:pt x="182" y="0"/>
                              <a:pt x="195" y="38"/>
                            </a:cubicBezTo>
                            <a:cubicBezTo>
                              <a:pt x="208" y="76"/>
                              <a:pt x="228" y="466"/>
                              <a:pt x="240" y="638"/>
                            </a:cubicBezTo>
                            <a:cubicBezTo>
                              <a:pt x="252" y="810"/>
                              <a:pt x="257" y="908"/>
                              <a:pt x="270" y="1073"/>
                            </a:cubicBezTo>
                            <a:cubicBezTo>
                              <a:pt x="283" y="1238"/>
                              <a:pt x="300" y="1493"/>
                              <a:pt x="315" y="1628"/>
                            </a:cubicBezTo>
                            <a:cubicBezTo>
                              <a:pt x="330" y="1763"/>
                              <a:pt x="343" y="1816"/>
                              <a:pt x="360" y="1883"/>
                            </a:cubicBezTo>
                            <a:cubicBezTo>
                              <a:pt x="377" y="1950"/>
                              <a:pt x="410" y="2008"/>
                              <a:pt x="420" y="2033"/>
                            </a:cubicBezTo>
                          </a:path>
                        </a:pathLst>
                      </a:cu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03" name="Text Box 35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192237" y="3389983"/>
                        <a:ext cx="562650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0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3/2</a:t>
                        </a:r>
                        <a:r>
                          <a:rPr kumimoji="0" lang="en-US" altLang="zh-CN" sz="1000" b="0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+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1004" name="Text Box 36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603594" y="2738420"/>
                        <a:ext cx="540848" cy="30927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1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7</a:t>
                        </a:r>
                        <a:r>
                          <a:rPr kumimoji="0" lang="en-US" altLang="zh-CN" sz="1100" b="1" i="0" u="none" strike="noStrike" cap="none" normalizeH="0" baseline="-2500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  <a:sym typeface="Symbol" pitchFamily="18" charset="2"/>
                          </a:rPr>
                          <a:t></a:t>
                        </a:r>
                        <a:r>
                          <a:rPr kumimoji="0" lang="en-US" altLang="zh-CN" sz="1100" b="1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Li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1005" name="Freeform 3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66938" y="3527789"/>
                        <a:ext cx="99784" cy="29720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033"/>
                          </a:cxn>
                          <a:cxn ang="0">
                            <a:pos x="45" y="1958"/>
                          </a:cxn>
                          <a:cxn ang="0">
                            <a:pos x="75" y="1763"/>
                          </a:cxn>
                          <a:cxn ang="0">
                            <a:pos x="105" y="1433"/>
                          </a:cxn>
                          <a:cxn ang="0">
                            <a:pos x="135" y="863"/>
                          </a:cxn>
                          <a:cxn ang="0">
                            <a:pos x="165" y="413"/>
                          </a:cxn>
                          <a:cxn ang="0">
                            <a:pos x="195" y="38"/>
                          </a:cxn>
                          <a:cxn ang="0">
                            <a:pos x="240" y="638"/>
                          </a:cxn>
                          <a:cxn ang="0">
                            <a:pos x="270" y="1073"/>
                          </a:cxn>
                          <a:cxn ang="0">
                            <a:pos x="315" y="1628"/>
                          </a:cxn>
                          <a:cxn ang="0">
                            <a:pos x="360" y="1883"/>
                          </a:cxn>
                          <a:cxn ang="0">
                            <a:pos x="420" y="2033"/>
                          </a:cxn>
                        </a:cxnLst>
                        <a:rect l="0" t="0" r="r" b="b"/>
                        <a:pathLst>
                          <a:path w="420" h="2033">
                            <a:moveTo>
                              <a:pt x="0" y="2033"/>
                            </a:moveTo>
                            <a:cubicBezTo>
                              <a:pt x="16" y="2018"/>
                              <a:pt x="33" y="2003"/>
                              <a:pt x="45" y="1958"/>
                            </a:cubicBezTo>
                            <a:cubicBezTo>
                              <a:pt x="57" y="1913"/>
                              <a:pt x="65" y="1850"/>
                              <a:pt x="75" y="1763"/>
                            </a:cubicBezTo>
                            <a:cubicBezTo>
                              <a:pt x="85" y="1676"/>
                              <a:pt x="95" y="1583"/>
                              <a:pt x="105" y="1433"/>
                            </a:cubicBezTo>
                            <a:cubicBezTo>
                              <a:pt x="115" y="1283"/>
                              <a:pt x="125" y="1033"/>
                              <a:pt x="135" y="863"/>
                            </a:cubicBezTo>
                            <a:cubicBezTo>
                              <a:pt x="145" y="693"/>
                              <a:pt x="155" y="550"/>
                              <a:pt x="165" y="413"/>
                            </a:cubicBezTo>
                            <a:cubicBezTo>
                              <a:pt x="175" y="276"/>
                              <a:pt x="182" y="0"/>
                              <a:pt x="195" y="38"/>
                            </a:cubicBezTo>
                            <a:cubicBezTo>
                              <a:pt x="208" y="76"/>
                              <a:pt x="228" y="466"/>
                              <a:pt x="240" y="638"/>
                            </a:cubicBezTo>
                            <a:cubicBezTo>
                              <a:pt x="252" y="810"/>
                              <a:pt x="257" y="908"/>
                              <a:pt x="270" y="1073"/>
                            </a:cubicBezTo>
                            <a:cubicBezTo>
                              <a:pt x="283" y="1238"/>
                              <a:pt x="300" y="1493"/>
                              <a:pt x="315" y="1628"/>
                            </a:cubicBezTo>
                            <a:cubicBezTo>
                              <a:pt x="330" y="1763"/>
                              <a:pt x="343" y="1816"/>
                              <a:pt x="360" y="1883"/>
                            </a:cubicBezTo>
                            <a:cubicBezTo>
                              <a:pt x="377" y="1950"/>
                              <a:pt x="410" y="2008"/>
                              <a:pt x="420" y="2033"/>
                            </a:cubicBezTo>
                          </a:path>
                        </a:pathLst>
                      </a:cu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06" name="Text Box 36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077001" y="3345529"/>
                        <a:ext cx="529947" cy="28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1</a:t>
                        </a:r>
                        <a:r>
                          <a:rPr kumimoji="0" lang="en-US" altLang="zh-CN" sz="1200" b="0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</a:rPr>
                          <a:t>-</a:t>
                        </a:r>
                        <a:r>
                          <a:rPr kumimoji="0" lang="en-US" altLang="zh-CN" sz="1100" b="0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 </a:t>
                        </a:r>
                        <a:r>
                          <a:rPr kumimoji="0" lang="en-US" altLang="zh-CN" sz="1100" b="0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?</a:t>
                        </a: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1007" name="Text Box 36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879109" y="3035624"/>
                        <a:ext cx="552587" cy="29720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100" b="1" i="0" u="none" strike="noStrike" cap="none" normalizeH="0" baseline="3000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6</a:t>
                        </a:r>
                        <a:r>
                          <a:rPr kumimoji="0" lang="en-US" altLang="zh-CN" sz="1100" b="1" i="0" u="none" strike="noStrike" cap="none" normalizeH="0" baseline="-2500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  <a:sym typeface="Symbol" pitchFamily="18" charset="2"/>
                          </a:rPr>
                          <a:t></a:t>
                        </a:r>
                        <a:r>
                          <a:rPr kumimoji="0" lang="en-US" altLang="zh-CN" sz="1100" b="1" i="0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Li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800" b="0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cxnSp>
                    <p:nvCxnSpPr>
                      <p:cNvPr id="1008" name="AutoShape 36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353714" y="3950098"/>
                        <a:ext cx="839" cy="52709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09" name="AutoShape 36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92237" y="3824993"/>
                        <a:ext cx="839" cy="187975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prstDash val="dash"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10" name="AutoShape 36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92237" y="4002808"/>
                        <a:ext cx="408361" cy="635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 type="arrow" w="med" len="med"/>
                      </a:ln>
                    </p:spPr>
                  </p:cxnSp>
                  <p:cxnSp>
                    <p:nvCxnSpPr>
                      <p:cNvPr id="1011" name="AutoShape 36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23670" y="3950098"/>
                        <a:ext cx="839" cy="52709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12" name="AutoShape 37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4361978" y="3824993"/>
                        <a:ext cx="0" cy="187975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prstDash val="dash"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13" name="AutoShape 37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4361978" y="4002808"/>
                        <a:ext cx="407523" cy="635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 type="arrow" w="med" len="med"/>
                      </a:ln>
                    </p:spPr>
                  </p:cxnSp>
                  <p:cxnSp>
                    <p:nvCxnSpPr>
                      <p:cNvPr id="1014" name="AutoShape 37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4593411" y="3950098"/>
                        <a:ext cx="839" cy="52709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15" name="AutoShape 37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5499017" y="3824993"/>
                        <a:ext cx="839" cy="187975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prstDash val="dash"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16" name="AutoShape 37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5499855" y="4002808"/>
                        <a:ext cx="408361" cy="635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 type="arrow" w="med" len="med"/>
                      </a:ln>
                    </p:spPr>
                  </p:cxnSp>
                  <p:cxnSp>
                    <p:nvCxnSpPr>
                      <p:cNvPr id="1017" name="AutoShape 37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5687685" y="3950098"/>
                        <a:ext cx="839" cy="52709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</p:cxnSp>
                  <p:sp>
                    <p:nvSpPr>
                      <p:cNvPr id="1018" name="Text Box 38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220986" y="2355483"/>
                        <a:ext cx="2175131" cy="73856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9050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200" b="1" i="0" u="none" strike="noStrike" cap="none" normalizeH="0" baseline="0" dirty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Additions from </a:t>
                        </a:r>
                        <a:r>
                          <a:rPr kumimoji="0" lang="en-US" altLang="zh-CN" sz="1200" b="1" i="0" u="none" strike="noStrike" cap="none" normalizeH="0" baseline="30000" dirty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9</a:t>
                        </a:r>
                        <a:r>
                          <a:rPr kumimoji="0" lang="en-US" altLang="zh-CN" sz="1200" b="1" i="0" u="none" strike="noStrike" cap="none" normalizeH="0" baseline="-25000" dirty="0" smtClean="0">
                            <a:ln>
                              <a:noFill/>
                            </a:ln>
                            <a:effectLst/>
                            <a:latin typeface="Times New Roman" pitchFamily="18" charset="0"/>
                            <a:ea typeface="宋体" pitchFamily="2" charset="-122"/>
                            <a:sym typeface="Symbol" pitchFamily="18" charset="2"/>
                          </a:rPr>
                          <a:t></a:t>
                        </a:r>
                        <a:r>
                          <a:rPr kumimoji="0" lang="en-US" altLang="zh-CN" sz="1200" b="1" i="0" u="none" strike="noStrike" cap="none" normalizeH="0" baseline="0" dirty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Li and its continuum </a:t>
                        </a:r>
                      </a:p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zh-CN" sz="1200" b="1" i="0" u="none" strike="noStrike" cap="none" normalizeH="0" baseline="0" dirty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(Phase II:  </a:t>
                        </a:r>
                        <a:r>
                          <a:rPr kumimoji="0" lang="en-US" altLang="zh-CN" sz="1200" b="1" i="0" u="none" strike="noStrike" cap="none" normalizeH="0" baseline="30000" dirty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9</a:t>
                        </a:r>
                        <a:r>
                          <a:rPr kumimoji="0" lang="en-US" altLang="zh-CN" sz="1200" b="1" i="0" u="none" strike="noStrike" cap="none" normalizeH="0" baseline="0" dirty="0" smtClean="0">
                            <a:ln>
                              <a:noFill/>
                            </a:ln>
                            <a:effectLst/>
                            <a:latin typeface="Calibri" pitchFamily="34" charset="0"/>
                            <a:ea typeface="宋体" pitchFamily="2" charset="-122"/>
                          </a:rPr>
                          <a:t>Be target)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</a:endParaRPr>
                      </a:p>
                    </p:txBody>
                  </p:sp>
                  <p:cxnSp>
                    <p:nvCxnSpPr>
                      <p:cNvPr id="1019" name="AutoShape 39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V="1">
                        <a:off x="5582031" y="3703698"/>
                        <a:ext cx="839" cy="123200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prstDash val="dash"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20" name="AutoShape 39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V="1">
                        <a:off x="5242429" y="3678296"/>
                        <a:ext cx="0" cy="136536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prstDash val="dash"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21" name="AutoShape 39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V="1">
                        <a:off x="5399233" y="3727830"/>
                        <a:ext cx="0" cy="87002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prstDash val="dash"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22" name="AutoShape 39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V="1">
                        <a:off x="3346526" y="3654164"/>
                        <a:ext cx="839" cy="172734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prstDash val="dash"/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23" name="AutoShape 43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558793" y="3567162"/>
                        <a:ext cx="60374" cy="173369"/>
                      </a:xfrm>
                      <a:prstGeom prst="straightConnector1">
                        <a:avLst/>
                      </a:prstGeom>
                      <a:noFill/>
                      <a:ln w="9525">
                        <a:noFill/>
                        <a:round/>
                        <a:headEnd/>
                        <a:tailEnd type="triangle" w="med" len="med"/>
                      </a:ln>
                    </p:spPr>
                  </p:cxnSp>
                </p:grpSp>
              </p:grpSp>
            </p:grpSp>
            <p:cxnSp>
              <p:nvCxnSpPr>
                <p:cNvPr id="960" name="Straight Connector 959"/>
                <p:cNvCxnSpPr/>
                <p:nvPr/>
              </p:nvCxnSpPr>
              <p:spPr>
                <a:xfrm rot="5400000" flipH="1" flipV="1">
                  <a:off x="-185737" y="3000375"/>
                  <a:ext cx="1657350" cy="1588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1" name="Straight Connector 960"/>
                <p:cNvCxnSpPr/>
                <p:nvPr/>
              </p:nvCxnSpPr>
              <p:spPr>
                <a:xfrm rot="5400000" flipH="1" flipV="1">
                  <a:off x="7610476" y="3009900"/>
                  <a:ext cx="1657350" cy="1588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28" name="Group 184"/>
              <p:cNvGrpSpPr/>
              <p:nvPr/>
            </p:nvGrpSpPr>
            <p:grpSpPr>
              <a:xfrm>
                <a:off x="630554" y="3370520"/>
                <a:ext cx="5220261" cy="2487092"/>
                <a:chOff x="789050" y="1255776"/>
                <a:chExt cx="7800976" cy="5068231"/>
              </a:xfrm>
            </p:grpSpPr>
            <p:grpSp>
              <p:nvGrpSpPr>
                <p:cNvPr id="840" name="Group 181"/>
                <p:cNvGrpSpPr/>
                <p:nvPr/>
              </p:nvGrpSpPr>
              <p:grpSpPr>
                <a:xfrm>
                  <a:off x="789050" y="1255776"/>
                  <a:ext cx="7800976" cy="5068231"/>
                  <a:chOff x="1167002" y="1353312"/>
                  <a:chExt cx="7800976" cy="5068231"/>
                </a:xfrm>
              </p:grpSpPr>
              <p:sp>
                <p:nvSpPr>
                  <p:cNvPr id="842" name="Rectangle 841"/>
                  <p:cNvSpPr/>
                  <p:nvPr/>
                </p:nvSpPr>
                <p:spPr>
                  <a:xfrm>
                    <a:off x="1167002" y="1353312"/>
                    <a:ext cx="7800976" cy="4990338"/>
                  </a:xfrm>
                  <a:prstGeom prst="rect">
                    <a:avLst/>
                  </a:prstGeom>
                  <a:solidFill>
                    <a:srgbClr val="FF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843" name="Straight Arrow Connector 842"/>
                  <p:cNvCxnSpPr/>
                  <p:nvPr/>
                </p:nvCxnSpPr>
                <p:spPr>
                  <a:xfrm>
                    <a:off x="1557338" y="5857875"/>
                    <a:ext cx="6657975" cy="158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4" name="Straight Arrow Connector 8"/>
                  <p:cNvCxnSpPr/>
                  <p:nvPr/>
                </p:nvCxnSpPr>
                <p:spPr>
                  <a:xfrm rot="16200000" flipV="1">
                    <a:off x="-305022" y="4011390"/>
                    <a:ext cx="3688494" cy="6065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45" name="TextBox 844"/>
                  <p:cNvSpPr txBox="1"/>
                  <p:nvPr/>
                </p:nvSpPr>
                <p:spPr>
                  <a:xfrm>
                    <a:off x="8201025" y="5657851"/>
                    <a:ext cx="400051" cy="56447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b="1" i="1" dirty="0" smtClean="0"/>
                      <a:t>A</a:t>
                    </a:r>
                    <a:endParaRPr lang="en-US" sz="1200" b="1" i="1" dirty="0"/>
                  </a:p>
                </p:txBody>
              </p:sp>
              <p:sp>
                <p:nvSpPr>
                  <p:cNvPr id="846" name="TextBox 845"/>
                  <p:cNvSpPr txBox="1"/>
                  <p:nvPr/>
                </p:nvSpPr>
                <p:spPr>
                  <a:xfrm>
                    <a:off x="1403414" y="1718500"/>
                    <a:ext cx="400051" cy="56447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b="1" i="1" dirty="0" smtClean="0"/>
                      <a:t>p</a:t>
                    </a:r>
                    <a:endParaRPr lang="en-US" sz="1200" b="1" i="1" dirty="0"/>
                  </a:p>
                </p:txBody>
              </p:sp>
              <p:cxnSp>
                <p:nvCxnSpPr>
                  <p:cNvPr id="847" name="Straight Connector 846"/>
                  <p:cNvCxnSpPr/>
                  <p:nvPr/>
                </p:nvCxnSpPr>
                <p:spPr>
                  <a:xfrm>
                    <a:off x="1552575" y="4767262"/>
                    <a:ext cx="57150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8" name="Straight Connector 847"/>
                  <p:cNvCxnSpPr/>
                  <p:nvPr/>
                </p:nvCxnSpPr>
                <p:spPr>
                  <a:xfrm>
                    <a:off x="1547812" y="5334001"/>
                    <a:ext cx="57150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9" name="Straight Connector 848"/>
                  <p:cNvCxnSpPr/>
                  <p:nvPr/>
                </p:nvCxnSpPr>
                <p:spPr>
                  <a:xfrm>
                    <a:off x="1547814" y="3705223"/>
                    <a:ext cx="57150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0" name="Straight Connector 849"/>
                  <p:cNvCxnSpPr/>
                  <p:nvPr/>
                </p:nvCxnSpPr>
                <p:spPr>
                  <a:xfrm>
                    <a:off x="1543050" y="4229099"/>
                    <a:ext cx="57150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1" name="Straight Connector 850"/>
                  <p:cNvCxnSpPr/>
                  <p:nvPr/>
                </p:nvCxnSpPr>
                <p:spPr>
                  <a:xfrm>
                    <a:off x="1562100" y="2605087"/>
                    <a:ext cx="57150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2" name="Straight Connector 851"/>
                  <p:cNvCxnSpPr/>
                  <p:nvPr/>
                </p:nvCxnSpPr>
                <p:spPr>
                  <a:xfrm>
                    <a:off x="1557337" y="3171826"/>
                    <a:ext cx="57150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53" name="Group 45"/>
                  <p:cNvGrpSpPr/>
                  <p:nvPr/>
                </p:nvGrpSpPr>
                <p:grpSpPr>
                  <a:xfrm>
                    <a:off x="4180982" y="5804396"/>
                    <a:ext cx="1605456" cy="53479"/>
                    <a:chOff x="4180982" y="5804396"/>
                    <a:chExt cx="1605456" cy="53479"/>
                  </a:xfrm>
                </p:grpSpPr>
                <p:cxnSp>
                  <p:nvCxnSpPr>
                    <p:cNvPr id="955" name="Straight Connector 954"/>
                    <p:cNvCxnSpPr/>
                    <p:nvPr/>
                  </p:nvCxnSpPr>
                  <p:spPr>
                    <a:xfrm rot="16200000">
                      <a:off x="5204656" y="5826534"/>
                      <a:ext cx="45839" cy="156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6" name="Straight Connector 955"/>
                    <p:cNvCxnSpPr/>
                    <p:nvPr/>
                  </p:nvCxnSpPr>
                  <p:spPr>
                    <a:xfrm rot="16200000">
                      <a:off x="5762736" y="5830354"/>
                      <a:ext cx="45839" cy="156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7" name="Straight Connector 956"/>
                    <p:cNvCxnSpPr/>
                    <p:nvPr/>
                  </p:nvCxnSpPr>
                  <p:spPr>
                    <a:xfrm rot="16200000">
                      <a:off x="4158844" y="5830353"/>
                      <a:ext cx="45839" cy="156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8" name="Straight Connector 957"/>
                    <p:cNvCxnSpPr/>
                    <p:nvPr/>
                  </p:nvCxnSpPr>
                  <p:spPr>
                    <a:xfrm rot="16200000">
                      <a:off x="4674716" y="5834174"/>
                      <a:ext cx="45839" cy="156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54" name="Straight Connector 853"/>
                  <p:cNvCxnSpPr/>
                  <p:nvPr/>
                </p:nvCxnSpPr>
                <p:spPr>
                  <a:xfrm rot="16200000">
                    <a:off x="3633597" y="5822715"/>
                    <a:ext cx="45839" cy="156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55" name="Group 46"/>
                  <p:cNvGrpSpPr/>
                  <p:nvPr/>
                </p:nvGrpSpPr>
                <p:grpSpPr>
                  <a:xfrm>
                    <a:off x="6305057" y="5799634"/>
                    <a:ext cx="1605456" cy="53479"/>
                    <a:chOff x="4180982" y="5804396"/>
                    <a:chExt cx="1605456" cy="53479"/>
                  </a:xfrm>
                </p:grpSpPr>
                <p:cxnSp>
                  <p:nvCxnSpPr>
                    <p:cNvPr id="951" name="Straight Connector 950"/>
                    <p:cNvCxnSpPr/>
                    <p:nvPr/>
                  </p:nvCxnSpPr>
                  <p:spPr>
                    <a:xfrm rot="16200000">
                      <a:off x="5204656" y="5826534"/>
                      <a:ext cx="45839" cy="156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2" name="Straight Connector 951"/>
                    <p:cNvCxnSpPr/>
                    <p:nvPr/>
                  </p:nvCxnSpPr>
                  <p:spPr>
                    <a:xfrm rot="16200000">
                      <a:off x="5762736" y="5830354"/>
                      <a:ext cx="45839" cy="156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3" name="Straight Connector 952"/>
                    <p:cNvCxnSpPr/>
                    <p:nvPr/>
                  </p:nvCxnSpPr>
                  <p:spPr>
                    <a:xfrm rot="16200000">
                      <a:off x="4158844" y="5830353"/>
                      <a:ext cx="45839" cy="156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4" name="Straight Connector 953"/>
                    <p:cNvCxnSpPr/>
                    <p:nvPr/>
                  </p:nvCxnSpPr>
                  <p:spPr>
                    <a:xfrm rot="16200000">
                      <a:off x="4674716" y="5834174"/>
                      <a:ext cx="45839" cy="156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56" name="Straight Connector 855"/>
                  <p:cNvCxnSpPr/>
                  <p:nvPr/>
                </p:nvCxnSpPr>
                <p:spPr>
                  <a:xfrm rot="16200000">
                    <a:off x="3075518" y="5818894"/>
                    <a:ext cx="45839" cy="156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7" name="Straight Connector 856"/>
                  <p:cNvCxnSpPr/>
                  <p:nvPr/>
                </p:nvCxnSpPr>
                <p:spPr>
                  <a:xfrm rot="16200000">
                    <a:off x="2029706" y="5822713"/>
                    <a:ext cx="45839" cy="156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8" name="Straight Connector 857"/>
                  <p:cNvCxnSpPr/>
                  <p:nvPr/>
                </p:nvCxnSpPr>
                <p:spPr>
                  <a:xfrm rot="16200000">
                    <a:off x="2545577" y="5826534"/>
                    <a:ext cx="45839" cy="156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59" name="TextBox 858"/>
                  <p:cNvSpPr txBox="1"/>
                  <p:nvPr/>
                </p:nvSpPr>
                <p:spPr>
                  <a:xfrm>
                    <a:off x="1938336" y="5910263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1</a:t>
                    </a:r>
                    <a:endParaRPr lang="en-US" sz="1000" b="1" dirty="0"/>
                  </a:p>
                </p:txBody>
              </p:sp>
              <p:sp>
                <p:nvSpPr>
                  <p:cNvPr id="860" name="TextBox 859"/>
                  <p:cNvSpPr txBox="1"/>
                  <p:nvPr/>
                </p:nvSpPr>
                <p:spPr>
                  <a:xfrm>
                    <a:off x="2447924" y="5905501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2</a:t>
                    </a:r>
                    <a:endParaRPr lang="en-US" sz="1000" b="1" dirty="0"/>
                  </a:p>
                </p:txBody>
              </p:sp>
              <p:sp>
                <p:nvSpPr>
                  <p:cNvPr id="861" name="TextBox 860"/>
                  <p:cNvSpPr txBox="1"/>
                  <p:nvPr/>
                </p:nvSpPr>
                <p:spPr>
                  <a:xfrm>
                    <a:off x="2947986" y="5915024"/>
                    <a:ext cx="423863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3</a:t>
                    </a:r>
                    <a:endParaRPr lang="en-US" sz="1000" b="1" dirty="0"/>
                  </a:p>
                </p:txBody>
              </p:sp>
              <p:sp>
                <p:nvSpPr>
                  <p:cNvPr id="862" name="TextBox 861"/>
                  <p:cNvSpPr txBox="1"/>
                  <p:nvPr/>
                </p:nvSpPr>
                <p:spPr>
                  <a:xfrm>
                    <a:off x="3514724" y="5915026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4</a:t>
                    </a:r>
                    <a:endParaRPr lang="en-US" sz="1000" b="1" dirty="0"/>
                  </a:p>
                </p:txBody>
              </p:sp>
              <p:sp>
                <p:nvSpPr>
                  <p:cNvPr id="863" name="TextBox 862"/>
                  <p:cNvSpPr txBox="1"/>
                  <p:nvPr/>
                </p:nvSpPr>
                <p:spPr>
                  <a:xfrm>
                    <a:off x="4038599" y="5910266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5</a:t>
                    </a:r>
                    <a:endParaRPr lang="en-US" sz="1000" b="1" dirty="0"/>
                  </a:p>
                </p:txBody>
              </p:sp>
              <p:sp>
                <p:nvSpPr>
                  <p:cNvPr id="864" name="TextBox 863"/>
                  <p:cNvSpPr txBox="1"/>
                  <p:nvPr/>
                </p:nvSpPr>
                <p:spPr>
                  <a:xfrm>
                    <a:off x="4562475" y="5905502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6</a:t>
                    </a:r>
                    <a:endParaRPr lang="en-US" sz="1000" b="1" dirty="0"/>
                  </a:p>
                </p:txBody>
              </p:sp>
              <p:sp>
                <p:nvSpPr>
                  <p:cNvPr id="865" name="TextBox 864"/>
                  <p:cNvSpPr txBox="1"/>
                  <p:nvPr/>
                </p:nvSpPr>
                <p:spPr>
                  <a:xfrm>
                    <a:off x="5076825" y="5905502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7</a:t>
                    </a:r>
                    <a:endParaRPr lang="en-US" sz="1000" b="1" dirty="0"/>
                  </a:p>
                </p:txBody>
              </p:sp>
              <p:sp>
                <p:nvSpPr>
                  <p:cNvPr id="866" name="TextBox 865"/>
                  <p:cNvSpPr txBox="1"/>
                  <p:nvPr/>
                </p:nvSpPr>
                <p:spPr>
                  <a:xfrm>
                    <a:off x="5634036" y="5905504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8</a:t>
                    </a:r>
                    <a:endParaRPr lang="en-US" sz="1000" b="1" dirty="0"/>
                  </a:p>
                </p:txBody>
              </p:sp>
              <p:sp>
                <p:nvSpPr>
                  <p:cNvPr id="867" name="TextBox 866"/>
                  <p:cNvSpPr txBox="1"/>
                  <p:nvPr/>
                </p:nvSpPr>
                <p:spPr>
                  <a:xfrm>
                    <a:off x="6148387" y="5919791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9</a:t>
                    </a:r>
                    <a:endParaRPr lang="en-US" sz="1000" b="1" dirty="0"/>
                  </a:p>
                </p:txBody>
              </p:sp>
              <p:sp>
                <p:nvSpPr>
                  <p:cNvPr id="868" name="TextBox 867"/>
                  <p:cNvSpPr txBox="1"/>
                  <p:nvPr/>
                </p:nvSpPr>
                <p:spPr>
                  <a:xfrm>
                    <a:off x="6634162" y="5919791"/>
                    <a:ext cx="518132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10</a:t>
                    </a:r>
                    <a:endParaRPr lang="en-US" sz="1000" b="1" dirty="0"/>
                  </a:p>
                </p:txBody>
              </p:sp>
              <p:sp>
                <p:nvSpPr>
                  <p:cNvPr id="869" name="TextBox 868"/>
                  <p:cNvSpPr txBox="1"/>
                  <p:nvPr/>
                </p:nvSpPr>
                <p:spPr>
                  <a:xfrm>
                    <a:off x="7191374" y="5905502"/>
                    <a:ext cx="485256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11</a:t>
                    </a:r>
                    <a:endParaRPr lang="en-US" sz="1000" b="1" dirty="0"/>
                  </a:p>
                </p:txBody>
              </p:sp>
              <p:sp>
                <p:nvSpPr>
                  <p:cNvPr id="870" name="TextBox 869"/>
                  <p:cNvSpPr txBox="1"/>
                  <p:nvPr/>
                </p:nvSpPr>
                <p:spPr>
                  <a:xfrm>
                    <a:off x="7748585" y="5905502"/>
                    <a:ext cx="484155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12</a:t>
                    </a:r>
                    <a:endParaRPr lang="en-US" sz="1000" b="1" dirty="0"/>
                  </a:p>
                </p:txBody>
              </p:sp>
              <p:sp>
                <p:nvSpPr>
                  <p:cNvPr id="871" name="TextBox 870"/>
                  <p:cNvSpPr txBox="1"/>
                  <p:nvPr/>
                </p:nvSpPr>
                <p:spPr>
                  <a:xfrm>
                    <a:off x="1233486" y="5176839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1</a:t>
                    </a:r>
                    <a:endParaRPr lang="en-US" sz="1000" b="1" dirty="0"/>
                  </a:p>
                </p:txBody>
              </p:sp>
              <p:sp>
                <p:nvSpPr>
                  <p:cNvPr id="872" name="TextBox 871"/>
                  <p:cNvSpPr txBox="1"/>
                  <p:nvPr/>
                </p:nvSpPr>
                <p:spPr>
                  <a:xfrm>
                    <a:off x="1243011" y="4643440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2</a:t>
                    </a:r>
                    <a:endParaRPr lang="en-US" sz="1000" b="1" dirty="0"/>
                  </a:p>
                </p:txBody>
              </p:sp>
              <p:sp>
                <p:nvSpPr>
                  <p:cNvPr id="873" name="TextBox 872"/>
                  <p:cNvSpPr txBox="1"/>
                  <p:nvPr/>
                </p:nvSpPr>
                <p:spPr>
                  <a:xfrm>
                    <a:off x="1228722" y="4081461"/>
                    <a:ext cx="423863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3</a:t>
                    </a:r>
                    <a:endParaRPr lang="en-US" sz="1000" b="1" dirty="0"/>
                  </a:p>
                </p:txBody>
              </p:sp>
              <p:sp>
                <p:nvSpPr>
                  <p:cNvPr id="874" name="TextBox 873"/>
                  <p:cNvSpPr txBox="1"/>
                  <p:nvPr/>
                </p:nvSpPr>
                <p:spPr>
                  <a:xfrm>
                    <a:off x="1238249" y="3538537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4</a:t>
                    </a:r>
                    <a:endParaRPr lang="en-US" sz="1000" b="1" dirty="0"/>
                  </a:p>
                </p:txBody>
              </p:sp>
              <p:sp>
                <p:nvSpPr>
                  <p:cNvPr id="875" name="TextBox 874"/>
                  <p:cNvSpPr txBox="1"/>
                  <p:nvPr/>
                </p:nvSpPr>
                <p:spPr>
                  <a:xfrm>
                    <a:off x="1233486" y="2990851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5</a:t>
                    </a:r>
                    <a:endParaRPr lang="en-US" sz="1000" b="1" dirty="0"/>
                  </a:p>
                </p:txBody>
              </p:sp>
              <p:sp>
                <p:nvSpPr>
                  <p:cNvPr id="876" name="TextBox 875"/>
                  <p:cNvSpPr txBox="1"/>
                  <p:nvPr/>
                </p:nvSpPr>
                <p:spPr>
                  <a:xfrm>
                    <a:off x="1243011" y="2428876"/>
                    <a:ext cx="400051" cy="5017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 smtClean="0"/>
                      <a:t>6</a:t>
                    </a:r>
                    <a:endParaRPr lang="en-US" sz="1000" b="1" dirty="0"/>
                  </a:p>
                </p:txBody>
              </p:sp>
              <p:grpSp>
                <p:nvGrpSpPr>
                  <p:cNvPr id="877" name="Group 179"/>
                  <p:cNvGrpSpPr/>
                  <p:nvPr/>
                </p:nvGrpSpPr>
                <p:grpSpPr>
                  <a:xfrm>
                    <a:off x="2757489" y="2863464"/>
                    <a:ext cx="5522919" cy="2715679"/>
                    <a:chOff x="2757489" y="2863464"/>
                    <a:chExt cx="5522919" cy="2715679"/>
                  </a:xfrm>
                </p:grpSpPr>
                <p:grpSp>
                  <p:nvGrpSpPr>
                    <p:cNvPr id="878" name="Group 87"/>
                    <p:cNvGrpSpPr/>
                    <p:nvPr/>
                  </p:nvGrpSpPr>
                  <p:grpSpPr>
                    <a:xfrm>
                      <a:off x="2757489" y="5023923"/>
                      <a:ext cx="628649" cy="533112"/>
                      <a:chOff x="2800351" y="5071978"/>
                      <a:chExt cx="628649" cy="527780"/>
                    </a:xfrm>
                  </p:grpSpPr>
                  <p:sp>
                    <p:nvSpPr>
                      <p:cNvPr id="949" name="Rectangle 84"/>
                      <p:cNvSpPr/>
                      <p:nvPr/>
                    </p:nvSpPr>
                    <p:spPr>
                      <a:xfrm>
                        <a:off x="2869692" y="5114921"/>
                        <a:ext cx="514350" cy="484542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50" name="TextBox 83"/>
                      <p:cNvSpPr txBox="1"/>
                      <p:nvPr/>
                    </p:nvSpPr>
                    <p:spPr>
                      <a:xfrm>
                        <a:off x="2800351" y="5071978"/>
                        <a:ext cx="628649" cy="527780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3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H</a:t>
                        </a:r>
                        <a:endParaRPr lang="en-US" sz="1100" dirty="0"/>
                      </a:p>
                    </p:txBody>
                  </p:sp>
                </p:grpSp>
                <p:grpSp>
                  <p:nvGrpSpPr>
                    <p:cNvPr id="879" name="Group 88"/>
                    <p:cNvGrpSpPr/>
                    <p:nvPr/>
                  </p:nvGrpSpPr>
                  <p:grpSpPr>
                    <a:xfrm>
                      <a:off x="3278160" y="5045164"/>
                      <a:ext cx="628650" cy="533112"/>
                      <a:chOff x="2768573" y="5092788"/>
                      <a:chExt cx="628650" cy="533112"/>
                    </a:xfrm>
                  </p:grpSpPr>
                  <p:sp>
                    <p:nvSpPr>
                      <p:cNvPr id="947" name="Rectangle 90"/>
                      <p:cNvSpPr/>
                      <p:nvPr/>
                    </p:nvSpPr>
                    <p:spPr>
                      <a:xfrm>
                        <a:off x="2845255" y="5114927"/>
                        <a:ext cx="526595" cy="48943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48" name="TextBox 89"/>
                      <p:cNvSpPr txBox="1"/>
                      <p:nvPr/>
                    </p:nvSpPr>
                    <p:spPr>
                      <a:xfrm>
                        <a:off x="2768573" y="5092788"/>
                        <a:ext cx="628650" cy="533112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4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H</a:t>
                        </a:r>
                        <a:endParaRPr lang="en-US" sz="1100" dirty="0"/>
                      </a:p>
                    </p:txBody>
                  </p:sp>
                </p:grpSp>
                <p:grpSp>
                  <p:nvGrpSpPr>
                    <p:cNvPr id="880" name="Group 91"/>
                    <p:cNvGrpSpPr/>
                    <p:nvPr/>
                  </p:nvGrpSpPr>
                  <p:grpSpPr>
                    <a:xfrm>
                      <a:off x="3838576" y="5045160"/>
                      <a:ext cx="628650" cy="533113"/>
                      <a:chOff x="2800351" y="5092784"/>
                      <a:chExt cx="628650" cy="533113"/>
                    </a:xfrm>
                  </p:grpSpPr>
                  <p:sp>
                    <p:nvSpPr>
                      <p:cNvPr id="945" name="TextBox 944"/>
                      <p:cNvSpPr txBox="1"/>
                      <p:nvPr/>
                    </p:nvSpPr>
                    <p:spPr>
                      <a:xfrm>
                        <a:off x="2800351" y="5092784"/>
                        <a:ext cx="628650" cy="533113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5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H</a:t>
                        </a:r>
                        <a:endParaRPr lang="en-US" sz="1100" dirty="0"/>
                      </a:p>
                    </p:txBody>
                  </p:sp>
                  <p:sp>
                    <p:nvSpPr>
                      <p:cNvPr id="946" name="Rectangle 945"/>
                      <p:cNvSpPr/>
                      <p:nvPr/>
                    </p:nvSpPr>
                    <p:spPr>
                      <a:xfrm>
                        <a:off x="2857500" y="5114926"/>
                        <a:ext cx="514350" cy="496544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11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881" name="Group 94"/>
                    <p:cNvGrpSpPr/>
                    <p:nvPr/>
                  </p:nvGrpSpPr>
                  <p:grpSpPr>
                    <a:xfrm>
                      <a:off x="4349723" y="5045592"/>
                      <a:ext cx="628649" cy="533112"/>
                      <a:chOff x="2768574" y="5093431"/>
                      <a:chExt cx="628649" cy="527780"/>
                    </a:xfrm>
                  </p:grpSpPr>
                  <p:sp>
                    <p:nvSpPr>
                      <p:cNvPr id="943" name="TextBox 942"/>
                      <p:cNvSpPr txBox="1"/>
                      <p:nvPr/>
                    </p:nvSpPr>
                    <p:spPr>
                      <a:xfrm>
                        <a:off x="2768574" y="5093431"/>
                        <a:ext cx="628649" cy="527780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6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H</a:t>
                        </a:r>
                        <a:endParaRPr lang="en-US" sz="1100" dirty="0"/>
                      </a:p>
                    </p:txBody>
                  </p:sp>
                  <p:sp>
                    <p:nvSpPr>
                      <p:cNvPr id="944" name="Rectangle 943"/>
                      <p:cNvSpPr/>
                      <p:nvPr/>
                    </p:nvSpPr>
                    <p:spPr>
                      <a:xfrm>
                        <a:off x="2822361" y="5114923"/>
                        <a:ext cx="549489" cy="48454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882" name="Group 97"/>
                    <p:cNvGrpSpPr/>
                    <p:nvPr/>
                  </p:nvGrpSpPr>
                  <p:grpSpPr>
                    <a:xfrm>
                      <a:off x="4899012" y="5046031"/>
                      <a:ext cx="628649" cy="533112"/>
                      <a:chOff x="2784463" y="5094073"/>
                      <a:chExt cx="628649" cy="522555"/>
                    </a:xfrm>
                  </p:grpSpPr>
                  <p:sp>
                    <p:nvSpPr>
                      <p:cNvPr id="941" name="TextBox 940"/>
                      <p:cNvSpPr txBox="1"/>
                      <p:nvPr/>
                    </p:nvSpPr>
                    <p:spPr>
                      <a:xfrm>
                        <a:off x="2784463" y="5094073"/>
                        <a:ext cx="628649" cy="522555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7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H</a:t>
                        </a:r>
                        <a:endParaRPr lang="en-US" sz="1100" dirty="0"/>
                      </a:p>
                    </p:txBody>
                  </p:sp>
                  <p:sp>
                    <p:nvSpPr>
                      <p:cNvPr id="942" name="Rectangle 941"/>
                      <p:cNvSpPr/>
                      <p:nvPr/>
                    </p:nvSpPr>
                    <p:spPr>
                      <a:xfrm>
                        <a:off x="2857500" y="5114925"/>
                        <a:ext cx="514350" cy="479741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883" name="Group 100"/>
                    <p:cNvGrpSpPr/>
                    <p:nvPr/>
                  </p:nvGrpSpPr>
                  <p:grpSpPr>
                    <a:xfrm>
                      <a:off x="5430810" y="5032502"/>
                      <a:ext cx="628650" cy="533112"/>
                      <a:chOff x="2768574" y="5070249"/>
                      <a:chExt cx="628650" cy="538442"/>
                    </a:xfrm>
                  </p:grpSpPr>
                  <p:sp>
                    <p:nvSpPr>
                      <p:cNvPr id="939" name="TextBox 938"/>
                      <p:cNvSpPr txBox="1"/>
                      <p:nvPr/>
                    </p:nvSpPr>
                    <p:spPr>
                      <a:xfrm>
                        <a:off x="2768574" y="5070249"/>
                        <a:ext cx="628650" cy="538442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8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H</a:t>
                        </a:r>
                        <a:endParaRPr lang="en-US" sz="1100" dirty="0"/>
                      </a:p>
                    </p:txBody>
                  </p:sp>
                  <p:sp>
                    <p:nvSpPr>
                      <p:cNvPr id="940" name="Rectangle 102"/>
                      <p:cNvSpPr/>
                      <p:nvPr/>
                    </p:nvSpPr>
                    <p:spPr>
                      <a:xfrm>
                        <a:off x="2845308" y="5105401"/>
                        <a:ext cx="516638" cy="494331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884" name="Group 123"/>
                    <p:cNvGrpSpPr/>
                    <p:nvPr/>
                  </p:nvGrpSpPr>
                  <p:grpSpPr>
                    <a:xfrm>
                      <a:off x="4344958" y="4485331"/>
                      <a:ext cx="2314781" cy="548167"/>
                      <a:chOff x="4359246" y="4571055"/>
                      <a:chExt cx="2314781" cy="548167"/>
                    </a:xfrm>
                  </p:grpSpPr>
                  <p:grpSp>
                    <p:nvGrpSpPr>
                      <p:cNvPr id="927" name="Group 91"/>
                      <p:cNvGrpSpPr/>
                      <p:nvPr/>
                    </p:nvGrpSpPr>
                    <p:grpSpPr>
                      <a:xfrm>
                        <a:off x="4359246" y="4575818"/>
                        <a:ext cx="678221" cy="533112"/>
                        <a:chOff x="2768572" y="5071118"/>
                        <a:chExt cx="678221" cy="533112"/>
                      </a:xfrm>
                    </p:grpSpPr>
                    <p:sp>
                      <p:nvSpPr>
                        <p:cNvPr id="937" name="Rectangle 936"/>
                        <p:cNvSpPr/>
                        <p:nvPr/>
                      </p:nvSpPr>
                      <p:spPr>
                        <a:xfrm>
                          <a:off x="2857500" y="5114925"/>
                          <a:ext cx="514350" cy="471487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38" name="TextBox 937"/>
                        <p:cNvSpPr txBox="1"/>
                        <p:nvPr/>
                      </p:nvSpPr>
                      <p:spPr>
                        <a:xfrm>
                          <a:off x="2768572" y="5071118"/>
                          <a:ext cx="678221" cy="533112"/>
                        </a:xfrm>
                        <a:prstGeom prst="rect">
                          <a:avLst/>
                        </a:prstGeom>
                        <a:noFill/>
                        <a:ln w="28575"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>
                            <a:spcBef>
                              <a:spcPts val="1800"/>
                            </a:spcBef>
                            <a:spcAft>
                              <a:spcPts val="1800"/>
                            </a:spcAft>
                          </a:pPr>
                          <a:r>
                            <a:rPr lang="en-US" sz="1100" baseline="40000" dirty="0" smtClean="0"/>
                            <a:t>6</a:t>
                          </a:r>
                          <a:r>
                            <a:rPr lang="en-US" sz="1100" baseline="-30000" dirty="0" smtClean="0">
                              <a:sym typeface="Symbol"/>
                            </a:rPr>
                            <a:t></a:t>
                          </a:r>
                          <a:r>
                            <a:rPr lang="en-US" sz="1100" dirty="0" smtClean="0">
                              <a:sym typeface="Symbol"/>
                            </a:rPr>
                            <a:t>He</a:t>
                          </a:r>
                          <a:endParaRPr lang="en-US" sz="1100" dirty="0"/>
                        </a:p>
                      </p:txBody>
                    </p:sp>
                  </p:grpSp>
                  <p:grpSp>
                    <p:nvGrpSpPr>
                      <p:cNvPr id="928" name="Group 94"/>
                      <p:cNvGrpSpPr/>
                      <p:nvPr/>
                    </p:nvGrpSpPr>
                    <p:grpSpPr>
                      <a:xfrm>
                        <a:off x="4856106" y="4575817"/>
                        <a:ext cx="769250" cy="517434"/>
                        <a:chOff x="2736795" y="5071118"/>
                        <a:chExt cx="769250" cy="517434"/>
                      </a:xfrm>
                    </p:grpSpPr>
                    <p:sp>
                      <p:nvSpPr>
                        <p:cNvPr id="935" name="Rectangle 934"/>
                        <p:cNvSpPr/>
                        <p:nvPr/>
                      </p:nvSpPr>
                      <p:spPr>
                        <a:xfrm>
                          <a:off x="2857500" y="5114925"/>
                          <a:ext cx="514350" cy="471487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36" name="TextBox 935"/>
                        <p:cNvSpPr txBox="1"/>
                        <p:nvPr/>
                      </p:nvSpPr>
                      <p:spPr>
                        <a:xfrm>
                          <a:off x="2736795" y="5071118"/>
                          <a:ext cx="769250" cy="517434"/>
                        </a:xfrm>
                        <a:prstGeom prst="rect">
                          <a:avLst/>
                        </a:prstGeom>
                        <a:noFill/>
                        <a:ln w="28575"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>
                            <a:spcBef>
                              <a:spcPts val="1800"/>
                            </a:spcBef>
                            <a:spcAft>
                              <a:spcPts val="1800"/>
                            </a:spcAft>
                          </a:pPr>
                          <a:r>
                            <a:rPr lang="en-US" sz="1050" baseline="40000" dirty="0" smtClean="0"/>
                            <a:t>7</a:t>
                          </a:r>
                          <a:r>
                            <a:rPr lang="en-US" sz="1050" baseline="-30000" dirty="0" smtClean="0">
                              <a:sym typeface="Symbol"/>
                            </a:rPr>
                            <a:t></a:t>
                          </a:r>
                          <a:r>
                            <a:rPr lang="en-US" sz="1050" dirty="0" smtClean="0">
                              <a:sym typeface="Symbol"/>
                            </a:rPr>
                            <a:t>He</a:t>
                          </a:r>
                          <a:endParaRPr lang="en-US" sz="1050" dirty="0"/>
                        </a:p>
                      </p:txBody>
                    </p:sp>
                  </p:grpSp>
                  <p:grpSp>
                    <p:nvGrpSpPr>
                      <p:cNvPr id="929" name="Group 97"/>
                      <p:cNvGrpSpPr/>
                      <p:nvPr/>
                    </p:nvGrpSpPr>
                    <p:grpSpPr>
                      <a:xfrm>
                        <a:off x="5426046" y="4571055"/>
                        <a:ext cx="660091" cy="525581"/>
                        <a:chOff x="2768573" y="5071119"/>
                        <a:chExt cx="660091" cy="525581"/>
                      </a:xfrm>
                    </p:grpSpPr>
                    <p:sp>
                      <p:nvSpPr>
                        <p:cNvPr id="933" name="Rectangle 932"/>
                        <p:cNvSpPr/>
                        <p:nvPr/>
                      </p:nvSpPr>
                      <p:spPr>
                        <a:xfrm>
                          <a:off x="2857500" y="5119688"/>
                          <a:ext cx="514350" cy="477012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34" name="TextBox 933"/>
                        <p:cNvSpPr txBox="1"/>
                        <p:nvPr/>
                      </p:nvSpPr>
                      <p:spPr>
                        <a:xfrm>
                          <a:off x="2768573" y="5071119"/>
                          <a:ext cx="660091" cy="517433"/>
                        </a:xfrm>
                        <a:prstGeom prst="rect">
                          <a:avLst/>
                        </a:prstGeom>
                        <a:noFill/>
                        <a:ln w="28575"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>
                            <a:spcBef>
                              <a:spcPts val="1800"/>
                            </a:spcBef>
                            <a:spcAft>
                              <a:spcPts val="1800"/>
                            </a:spcAft>
                          </a:pPr>
                          <a:r>
                            <a:rPr lang="en-US" sz="1050" baseline="40000" dirty="0" smtClean="0"/>
                            <a:t>8</a:t>
                          </a:r>
                          <a:r>
                            <a:rPr lang="en-US" sz="1050" baseline="-30000" dirty="0" smtClean="0">
                              <a:sym typeface="Symbol"/>
                            </a:rPr>
                            <a:t></a:t>
                          </a:r>
                          <a:r>
                            <a:rPr lang="en-US" sz="1050" dirty="0" smtClean="0">
                              <a:sym typeface="Symbol"/>
                            </a:rPr>
                            <a:t>He</a:t>
                          </a:r>
                          <a:endParaRPr lang="en-US" sz="1050" dirty="0"/>
                        </a:p>
                      </p:txBody>
                    </p:sp>
                  </p:grpSp>
                  <p:grpSp>
                    <p:nvGrpSpPr>
                      <p:cNvPr id="930" name="Group 100"/>
                      <p:cNvGrpSpPr/>
                      <p:nvPr/>
                    </p:nvGrpSpPr>
                    <p:grpSpPr>
                      <a:xfrm>
                        <a:off x="5921304" y="4592721"/>
                        <a:ext cx="752723" cy="526501"/>
                        <a:chOff x="2720906" y="5092784"/>
                        <a:chExt cx="752723" cy="526501"/>
                      </a:xfrm>
                    </p:grpSpPr>
                    <p:sp>
                      <p:nvSpPr>
                        <p:cNvPr id="931" name="TextBox 930"/>
                        <p:cNvSpPr txBox="1"/>
                        <p:nvPr/>
                      </p:nvSpPr>
                      <p:spPr>
                        <a:xfrm>
                          <a:off x="2720906" y="5092784"/>
                          <a:ext cx="752723" cy="517433"/>
                        </a:xfrm>
                        <a:prstGeom prst="rect">
                          <a:avLst/>
                        </a:prstGeom>
                        <a:noFill/>
                        <a:ln w="28575"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>
                            <a:spcBef>
                              <a:spcPts val="1800"/>
                            </a:spcBef>
                            <a:spcAft>
                              <a:spcPts val="1800"/>
                            </a:spcAft>
                          </a:pPr>
                          <a:r>
                            <a:rPr lang="en-US" sz="1050" baseline="40000" dirty="0" smtClean="0"/>
                            <a:t>9</a:t>
                          </a:r>
                          <a:r>
                            <a:rPr lang="en-US" sz="1050" baseline="-30000" dirty="0" smtClean="0">
                              <a:sym typeface="Symbol"/>
                            </a:rPr>
                            <a:t></a:t>
                          </a:r>
                          <a:r>
                            <a:rPr lang="en-US" sz="1050" dirty="0" smtClean="0">
                              <a:sym typeface="Symbol"/>
                            </a:rPr>
                            <a:t>He</a:t>
                          </a:r>
                          <a:endParaRPr lang="en-US" sz="1050" dirty="0"/>
                        </a:p>
                      </p:txBody>
                    </p:sp>
                    <p:sp>
                      <p:nvSpPr>
                        <p:cNvPr id="932" name="Rectangle 931"/>
                        <p:cNvSpPr/>
                        <p:nvPr/>
                      </p:nvSpPr>
                      <p:spPr>
                        <a:xfrm>
                          <a:off x="2845308" y="5114541"/>
                          <a:ext cx="514350" cy="504744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1050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885" name="Group 91"/>
                    <p:cNvGrpSpPr/>
                    <p:nvPr/>
                  </p:nvGrpSpPr>
                  <p:grpSpPr>
                    <a:xfrm>
                      <a:off x="4386262" y="3938077"/>
                      <a:ext cx="628650" cy="533113"/>
                      <a:chOff x="2800351" y="5071982"/>
                      <a:chExt cx="628650" cy="527781"/>
                    </a:xfrm>
                  </p:grpSpPr>
                  <p:sp>
                    <p:nvSpPr>
                      <p:cNvPr id="925" name="TextBox 924"/>
                      <p:cNvSpPr txBox="1"/>
                      <p:nvPr/>
                    </p:nvSpPr>
                    <p:spPr>
                      <a:xfrm>
                        <a:off x="2800351" y="5071982"/>
                        <a:ext cx="628650" cy="527781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6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Li</a:t>
                        </a:r>
                        <a:endParaRPr lang="en-US" sz="1100" dirty="0"/>
                      </a:p>
                    </p:txBody>
                  </p:sp>
                  <p:sp>
                    <p:nvSpPr>
                      <p:cNvPr id="926" name="Rectangle 925"/>
                      <p:cNvSpPr/>
                      <p:nvPr/>
                    </p:nvSpPr>
                    <p:spPr>
                      <a:xfrm>
                        <a:off x="2857500" y="5115576"/>
                        <a:ext cx="514350" cy="47083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886" name="Group 94"/>
                    <p:cNvGrpSpPr/>
                    <p:nvPr/>
                  </p:nvGrpSpPr>
                  <p:grpSpPr>
                    <a:xfrm>
                      <a:off x="4883121" y="3964071"/>
                      <a:ext cx="648504" cy="533112"/>
                      <a:chOff x="2768573" y="5092784"/>
                      <a:chExt cx="648504" cy="533112"/>
                    </a:xfrm>
                  </p:grpSpPr>
                  <p:sp>
                    <p:nvSpPr>
                      <p:cNvPr id="923" name="Rectangle 922"/>
                      <p:cNvSpPr/>
                      <p:nvPr/>
                    </p:nvSpPr>
                    <p:spPr>
                      <a:xfrm>
                        <a:off x="2857500" y="5114925"/>
                        <a:ext cx="514350" cy="47148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24" name="TextBox 923"/>
                      <p:cNvSpPr txBox="1"/>
                      <p:nvPr/>
                    </p:nvSpPr>
                    <p:spPr>
                      <a:xfrm>
                        <a:off x="2768573" y="5092784"/>
                        <a:ext cx="648504" cy="533112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7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Li</a:t>
                        </a:r>
                        <a:endParaRPr lang="en-US" sz="1100" dirty="0"/>
                      </a:p>
                    </p:txBody>
                  </p:sp>
                </p:grpSp>
                <p:grpSp>
                  <p:nvGrpSpPr>
                    <p:cNvPr id="887" name="Group 97"/>
                    <p:cNvGrpSpPr/>
                    <p:nvPr/>
                  </p:nvGrpSpPr>
                  <p:grpSpPr>
                    <a:xfrm>
                      <a:off x="5453061" y="3959743"/>
                      <a:ext cx="628650" cy="517433"/>
                      <a:chOff x="2800351" y="5093435"/>
                      <a:chExt cx="628650" cy="512257"/>
                    </a:xfrm>
                  </p:grpSpPr>
                  <p:sp>
                    <p:nvSpPr>
                      <p:cNvPr id="921" name="Rectangle 920"/>
                      <p:cNvSpPr/>
                      <p:nvPr/>
                    </p:nvSpPr>
                    <p:spPr>
                      <a:xfrm>
                        <a:off x="2857500" y="5114925"/>
                        <a:ext cx="514350" cy="47148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22" name="TextBox 921"/>
                      <p:cNvSpPr txBox="1"/>
                      <p:nvPr/>
                    </p:nvSpPr>
                    <p:spPr>
                      <a:xfrm>
                        <a:off x="2800351" y="5093435"/>
                        <a:ext cx="628650" cy="512257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050" baseline="40000" dirty="0" smtClean="0"/>
                          <a:t>8</a:t>
                        </a:r>
                        <a:r>
                          <a:rPr lang="en-US" sz="105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050" dirty="0" smtClean="0">
                            <a:sym typeface="Symbol"/>
                          </a:rPr>
                          <a:t>Li</a:t>
                        </a:r>
                        <a:endParaRPr lang="en-US" sz="1050" dirty="0"/>
                      </a:p>
                    </p:txBody>
                  </p:sp>
                </p:grpSp>
                <p:grpSp>
                  <p:nvGrpSpPr>
                    <p:cNvPr id="888" name="Group 100"/>
                    <p:cNvGrpSpPr/>
                    <p:nvPr/>
                  </p:nvGrpSpPr>
                  <p:grpSpPr>
                    <a:xfrm>
                      <a:off x="5964208" y="3916411"/>
                      <a:ext cx="628650" cy="541295"/>
                      <a:chOff x="2768573" y="5050531"/>
                      <a:chExt cx="628650" cy="535881"/>
                    </a:xfrm>
                  </p:grpSpPr>
                  <p:sp>
                    <p:nvSpPr>
                      <p:cNvPr id="919" name="Rectangle 918"/>
                      <p:cNvSpPr/>
                      <p:nvPr/>
                    </p:nvSpPr>
                    <p:spPr>
                      <a:xfrm>
                        <a:off x="2857500" y="5114925"/>
                        <a:ext cx="514350" cy="47148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20" name="TextBox 919"/>
                      <p:cNvSpPr txBox="1"/>
                      <p:nvPr/>
                    </p:nvSpPr>
                    <p:spPr>
                      <a:xfrm>
                        <a:off x="2768573" y="5050531"/>
                        <a:ext cx="628650" cy="512259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050" baseline="40000" dirty="0" smtClean="0"/>
                          <a:t>9</a:t>
                        </a:r>
                        <a:r>
                          <a:rPr lang="en-US" sz="105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050" dirty="0" smtClean="0">
                            <a:sym typeface="Symbol"/>
                          </a:rPr>
                          <a:t>Li</a:t>
                        </a:r>
                        <a:endParaRPr lang="en-US" sz="1050" dirty="0"/>
                      </a:p>
                    </p:txBody>
                  </p:sp>
                </p:grpSp>
                <p:grpSp>
                  <p:nvGrpSpPr>
                    <p:cNvPr id="889" name="Group 100"/>
                    <p:cNvGrpSpPr/>
                    <p:nvPr/>
                  </p:nvGrpSpPr>
                  <p:grpSpPr>
                    <a:xfrm>
                      <a:off x="6538911" y="3938514"/>
                      <a:ext cx="628650" cy="519196"/>
                      <a:chOff x="2800351" y="5072829"/>
                      <a:chExt cx="628650" cy="508914"/>
                    </a:xfrm>
                  </p:grpSpPr>
                  <p:sp>
                    <p:nvSpPr>
                      <p:cNvPr id="917" name="TextBox 916"/>
                      <p:cNvSpPr txBox="1"/>
                      <p:nvPr/>
                    </p:nvSpPr>
                    <p:spPr>
                      <a:xfrm>
                        <a:off x="2800351" y="5072829"/>
                        <a:ext cx="628650" cy="507187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050" baseline="40000" dirty="0" smtClean="0"/>
                          <a:t>10</a:t>
                        </a:r>
                        <a:r>
                          <a:rPr lang="en-US" sz="105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050" dirty="0" smtClean="0">
                            <a:sym typeface="Symbol"/>
                          </a:rPr>
                          <a:t>Li</a:t>
                        </a:r>
                        <a:endParaRPr lang="en-US" sz="1050" dirty="0"/>
                      </a:p>
                    </p:txBody>
                  </p:sp>
                  <p:sp>
                    <p:nvSpPr>
                      <p:cNvPr id="918" name="Rectangle 917"/>
                      <p:cNvSpPr/>
                      <p:nvPr/>
                    </p:nvSpPr>
                    <p:spPr>
                      <a:xfrm>
                        <a:off x="2857500" y="5114925"/>
                        <a:ext cx="514350" cy="46681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890" name="Group 97"/>
                    <p:cNvGrpSpPr/>
                    <p:nvPr/>
                  </p:nvGrpSpPr>
                  <p:grpSpPr>
                    <a:xfrm>
                      <a:off x="6982243" y="3430717"/>
                      <a:ext cx="805610" cy="503106"/>
                      <a:chOff x="4334294" y="5097594"/>
                      <a:chExt cx="805610" cy="503106"/>
                    </a:xfrm>
                  </p:grpSpPr>
                  <p:sp>
                    <p:nvSpPr>
                      <p:cNvPr id="915" name="TextBox 914"/>
                      <p:cNvSpPr txBox="1"/>
                      <p:nvPr/>
                    </p:nvSpPr>
                    <p:spPr>
                      <a:xfrm>
                        <a:off x="4334294" y="5097594"/>
                        <a:ext cx="805610" cy="501751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000" baseline="40000" dirty="0" smtClean="0"/>
                          <a:t>11</a:t>
                        </a:r>
                        <a:r>
                          <a:rPr lang="en-US" sz="10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000" dirty="0" smtClean="0">
                            <a:sym typeface="Symbol"/>
                          </a:rPr>
                          <a:t>Be</a:t>
                        </a:r>
                        <a:endParaRPr lang="en-US" sz="1000" dirty="0"/>
                      </a:p>
                    </p:txBody>
                  </p:sp>
                  <p:sp>
                    <p:nvSpPr>
                      <p:cNvPr id="916" name="Rectangle 915"/>
                      <p:cNvSpPr/>
                      <p:nvPr/>
                    </p:nvSpPr>
                    <p:spPr>
                      <a:xfrm>
                        <a:off x="4474083" y="5129213"/>
                        <a:ext cx="514350" cy="47148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891" name="Group 100"/>
                    <p:cNvGrpSpPr/>
                    <p:nvPr/>
                  </p:nvGrpSpPr>
                  <p:grpSpPr>
                    <a:xfrm>
                      <a:off x="5970572" y="3440196"/>
                      <a:ext cx="641497" cy="517433"/>
                      <a:chOff x="2784460" y="5092784"/>
                      <a:chExt cx="641497" cy="517433"/>
                    </a:xfrm>
                  </p:grpSpPr>
                  <p:sp>
                    <p:nvSpPr>
                      <p:cNvPr id="913" name="Rectangle 912"/>
                      <p:cNvSpPr/>
                      <p:nvPr/>
                    </p:nvSpPr>
                    <p:spPr>
                      <a:xfrm>
                        <a:off x="2857500" y="5114925"/>
                        <a:ext cx="514350" cy="47148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14" name="TextBox 913"/>
                      <p:cNvSpPr txBox="1"/>
                      <p:nvPr/>
                    </p:nvSpPr>
                    <p:spPr>
                      <a:xfrm>
                        <a:off x="2784460" y="5092784"/>
                        <a:ext cx="641497" cy="517433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050" baseline="40000" dirty="0" smtClean="0"/>
                          <a:t>9</a:t>
                        </a:r>
                        <a:r>
                          <a:rPr lang="en-US" sz="105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050" dirty="0" smtClean="0">
                            <a:sym typeface="Symbol"/>
                          </a:rPr>
                          <a:t>Be</a:t>
                        </a:r>
                        <a:endParaRPr lang="en-US" sz="1050" dirty="0"/>
                      </a:p>
                    </p:txBody>
                  </p:sp>
                </p:grpSp>
                <p:grpSp>
                  <p:nvGrpSpPr>
                    <p:cNvPr id="892" name="Group 100"/>
                    <p:cNvGrpSpPr/>
                    <p:nvPr/>
                  </p:nvGrpSpPr>
                  <p:grpSpPr>
                    <a:xfrm>
                      <a:off x="6513493" y="3460558"/>
                      <a:ext cx="700089" cy="501749"/>
                      <a:chOff x="2784457" y="5117880"/>
                      <a:chExt cx="700089" cy="496730"/>
                    </a:xfrm>
                  </p:grpSpPr>
                  <p:sp>
                    <p:nvSpPr>
                      <p:cNvPr id="911" name="Rectangle 910"/>
                      <p:cNvSpPr/>
                      <p:nvPr/>
                    </p:nvSpPr>
                    <p:spPr>
                      <a:xfrm>
                        <a:off x="2857500" y="5130569"/>
                        <a:ext cx="514350" cy="455843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12" name="TextBox 911"/>
                      <p:cNvSpPr txBox="1"/>
                      <p:nvPr/>
                    </p:nvSpPr>
                    <p:spPr>
                      <a:xfrm>
                        <a:off x="2784457" y="5117880"/>
                        <a:ext cx="700089" cy="496730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000" baseline="40000" dirty="0" smtClean="0"/>
                          <a:t>10</a:t>
                        </a:r>
                        <a:r>
                          <a:rPr lang="en-US" sz="10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000" dirty="0" smtClean="0">
                            <a:sym typeface="Symbol"/>
                          </a:rPr>
                          <a:t>Be</a:t>
                        </a:r>
                        <a:endParaRPr lang="en-US" sz="1000" dirty="0"/>
                      </a:p>
                    </p:txBody>
                  </p:sp>
                </p:grpSp>
                <p:grpSp>
                  <p:nvGrpSpPr>
                    <p:cNvPr id="893" name="Group 100"/>
                    <p:cNvGrpSpPr/>
                    <p:nvPr/>
                  </p:nvGrpSpPr>
                  <p:grpSpPr>
                    <a:xfrm>
                      <a:off x="5405398" y="3396860"/>
                      <a:ext cx="714118" cy="536964"/>
                      <a:chOff x="2752686" y="5049448"/>
                      <a:chExt cx="714118" cy="536964"/>
                    </a:xfrm>
                  </p:grpSpPr>
                  <p:sp>
                    <p:nvSpPr>
                      <p:cNvPr id="909" name="Rectangle 908"/>
                      <p:cNvSpPr/>
                      <p:nvPr/>
                    </p:nvSpPr>
                    <p:spPr>
                      <a:xfrm>
                        <a:off x="2857500" y="5114925"/>
                        <a:ext cx="514350" cy="47148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10" name="TextBox 909"/>
                      <p:cNvSpPr txBox="1"/>
                      <p:nvPr/>
                    </p:nvSpPr>
                    <p:spPr>
                      <a:xfrm>
                        <a:off x="2752686" y="5049448"/>
                        <a:ext cx="714118" cy="517433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050" baseline="40000" dirty="0" smtClean="0"/>
                          <a:t>8</a:t>
                        </a:r>
                        <a:r>
                          <a:rPr lang="en-US" sz="105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050" dirty="0" smtClean="0">
                            <a:sym typeface="Symbol"/>
                          </a:rPr>
                          <a:t>Be</a:t>
                        </a:r>
                        <a:endParaRPr lang="en-US" sz="1050" dirty="0"/>
                      </a:p>
                    </p:txBody>
                  </p:sp>
                </p:grpSp>
                <p:grpSp>
                  <p:nvGrpSpPr>
                    <p:cNvPr id="894" name="Group 97"/>
                    <p:cNvGrpSpPr/>
                    <p:nvPr/>
                  </p:nvGrpSpPr>
                  <p:grpSpPr>
                    <a:xfrm>
                      <a:off x="7010321" y="2906797"/>
                      <a:ext cx="695326" cy="533113"/>
                      <a:chOff x="4362372" y="5107074"/>
                      <a:chExt cx="695326" cy="533113"/>
                    </a:xfrm>
                  </p:grpSpPr>
                  <p:sp>
                    <p:nvSpPr>
                      <p:cNvPr id="907" name="Rectangle 906"/>
                      <p:cNvSpPr/>
                      <p:nvPr/>
                    </p:nvSpPr>
                    <p:spPr>
                      <a:xfrm>
                        <a:off x="4461891" y="5129213"/>
                        <a:ext cx="522352" cy="47148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08" name="TextBox 907"/>
                      <p:cNvSpPr txBox="1"/>
                      <p:nvPr/>
                    </p:nvSpPr>
                    <p:spPr>
                      <a:xfrm>
                        <a:off x="4362372" y="5107074"/>
                        <a:ext cx="695326" cy="533113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11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B</a:t>
                        </a:r>
                        <a:endParaRPr lang="en-US" sz="1100" dirty="0"/>
                      </a:p>
                    </p:txBody>
                  </p:sp>
                </p:grpSp>
                <p:grpSp>
                  <p:nvGrpSpPr>
                    <p:cNvPr id="895" name="Group 100"/>
                    <p:cNvGrpSpPr/>
                    <p:nvPr/>
                  </p:nvGrpSpPr>
                  <p:grpSpPr>
                    <a:xfrm>
                      <a:off x="5970575" y="2885130"/>
                      <a:ext cx="628650" cy="533113"/>
                      <a:chOff x="2784463" y="5071118"/>
                      <a:chExt cx="628650" cy="533113"/>
                    </a:xfrm>
                  </p:grpSpPr>
                  <p:sp>
                    <p:nvSpPr>
                      <p:cNvPr id="905" name="Rectangle 904"/>
                      <p:cNvSpPr/>
                      <p:nvPr/>
                    </p:nvSpPr>
                    <p:spPr>
                      <a:xfrm>
                        <a:off x="2857500" y="5114925"/>
                        <a:ext cx="514350" cy="47148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06" name="TextBox 905"/>
                      <p:cNvSpPr txBox="1"/>
                      <p:nvPr/>
                    </p:nvSpPr>
                    <p:spPr>
                      <a:xfrm>
                        <a:off x="2784463" y="5071118"/>
                        <a:ext cx="628650" cy="533113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9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B</a:t>
                        </a:r>
                        <a:endParaRPr lang="en-US" sz="1100" dirty="0"/>
                      </a:p>
                    </p:txBody>
                  </p:sp>
                </p:grpSp>
                <p:grpSp>
                  <p:nvGrpSpPr>
                    <p:cNvPr id="896" name="Group 100"/>
                    <p:cNvGrpSpPr/>
                    <p:nvPr/>
                  </p:nvGrpSpPr>
                  <p:grpSpPr>
                    <a:xfrm>
                      <a:off x="6509796" y="2914622"/>
                      <a:ext cx="700089" cy="533112"/>
                      <a:chOff x="2780760" y="5105459"/>
                      <a:chExt cx="700089" cy="527778"/>
                    </a:xfrm>
                  </p:grpSpPr>
                  <p:sp>
                    <p:nvSpPr>
                      <p:cNvPr id="903" name="Rectangle 902"/>
                      <p:cNvSpPr/>
                      <p:nvPr/>
                    </p:nvSpPr>
                    <p:spPr>
                      <a:xfrm>
                        <a:off x="2857500" y="5113500"/>
                        <a:ext cx="514350" cy="472902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04" name="TextBox 903"/>
                      <p:cNvSpPr txBox="1"/>
                      <p:nvPr/>
                    </p:nvSpPr>
                    <p:spPr>
                      <a:xfrm>
                        <a:off x="2780760" y="5105459"/>
                        <a:ext cx="700089" cy="527778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10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B</a:t>
                        </a:r>
                        <a:endParaRPr lang="en-US" sz="1100" dirty="0"/>
                      </a:p>
                    </p:txBody>
                  </p:sp>
                </p:grpSp>
                <p:grpSp>
                  <p:nvGrpSpPr>
                    <p:cNvPr id="897" name="Group 100"/>
                    <p:cNvGrpSpPr/>
                    <p:nvPr/>
                  </p:nvGrpSpPr>
                  <p:grpSpPr>
                    <a:xfrm>
                      <a:off x="5453063" y="2863464"/>
                      <a:ext cx="628650" cy="536960"/>
                      <a:chOff x="2800351" y="5049452"/>
                      <a:chExt cx="628650" cy="536960"/>
                    </a:xfrm>
                  </p:grpSpPr>
                  <p:sp>
                    <p:nvSpPr>
                      <p:cNvPr id="901" name="TextBox 900"/>
                      <p:cNvSpPr txBox="1"/>
                      <p:nvPr/>
                    </p:nvSpPr>
                    <p:spPr>
                      <a:xfrm>
                        <a:off x="2800351" y="5049452"/>
                        <a:ext cx="628650" cy="533111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8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B</a:t>
                        </a:r>
                        <a:endParaRPr lang="en-US" sz="1100" dirty="0"/>
                      </a:p>
                    </p:txBody>
                  </p:sp>
                  <p:sp>
                    <p:nvSpPr>
                      <p:cNvPr id="902" name="Rectangle 901"/>
                      <p:cNvSpPr/>
                      <p:nvPr/>
                    </p:nvSpPr>
                    <p:spPr>
                      <a:xfrm>
                        <a:off x="2857500" y="5114925"/>
                        <a:ext cx="514350" cy="47148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898" name="Group 97"/>
                    <p:cNvGrpSpPr/>
                    <p:nvPr/>
                  </p:nvGrpSpPr>
                  <p:grpSpPr>
                    <a:xfrm>
                      <a:off x="7546882" y="2885131"/>
                      <a:ext cx="733526" cy="533111"/>
                      <a:chOff x="4346483" y="5085408"/>
                      <a:chExt cx="733526" cy="533111"/>
                    </a:xfrm>
                  </p:grpSpPr>
                  <p:sp>
                    <p:nvSpPr>
                      <p:cNvPr id="899" name="Rectangle 898"/>
                      <p:cNvSpPr/>
                      <p:nvPr/>
                    </p:nvSpPr>
                    <p:spPr>
                      <a:xfrm>
                        <a:off x="4449699" y="5129213"/>
                        <a:ext cx="514350" cy="47148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00" name="TextBox 899"/>
                      <p:cNvSpPr txBox="1"/>
                      <p:nvPr/>
                    </p:nvSpPr>
                    <p:spPr>
                      <a:xfrm>
                        <a:off x="4346483" y="5085408"/>
                        <a:ext cx="733526" cy="533111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>
                          <a:spcBef>
                            <a:spcPts val="1800"/>
                          </a:spcBef>
                          <a:spcAft>
                            <a:spcPts val="1800"/>
                          </a:spcAft>
                        </a:pPr>
                        <a:r>
                          <a:rPr lang="en-US" sz="1100" baseline="40000" dirty="0" smtClean="0"/>
                          <a:t>12</a:t>
                        </a:r>
                        <a:r>
                          <a:rPr lang="en-US" sz="1100" baseline="-30000" dirty="0" smtClean="0">
                            <a:sym typeface="Symbol"/>
                          </a:rPr>
                          <a:t></a:t>
                        </a:r>
                        <a:r>
                          <a:rPr lang="en-US" sz="1100" dirty="0" smtClean="0">
                            <a:sym typeface="Symbol"/>
                          </a:rPr>
                          <a:t>B</a:t>
                        </a:r>
                        <a:endParaRPr lang="en-US" sz="1100" dirty="0"/>
                      </a:p>
                    </p:txBody>
                  </p:sp>
                </p:grpSp>
              </p:grpSp>
            </p:grpSp>
            <p:sp>
              <p:nvSpPr>
                <p:cNvPr id="841" name="TextBox 840"/>
                <p:cNvSpPr txBox="1"/>
                <p:nvPr/>
              </p:nvSpPr>
              <p:spPr>
                <a:xfrm>
                  <a:off x="2091616" y="1328926"/>
                  <a:ext cx="5187007" cy="5691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Light </a:t>
                  </a:r>
                  <a:r>
                    <a:rPr lang="en-US" sz="1600" b="1" dirty="0" err="1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Hypernuclei</a:t>
                  </a:r>
                  <a:r>
                    <a:rPr lang="en-US" sz="1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to Be Investigated w/ </a:t>
                  </a:r>
                  <a:r>
                    <a:rPr lang="en-US" sz="1600" b="1" baseline="300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7</a:t>
                  </a:r>
                  <a:r>
                    <a:rPr lang="en-US" sz="1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Li, </a:t>
                  </a:r>
                  <a:r>
                    <a:rPr lang="en-US" sz="1600" b="1" baseline="300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9</a:t>
                  </a:r>
                  <a:r>
                    <a:rPr lang="en-US" sz="1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Be and </a:t>
                  </a:r>
                  <a:r>
                    <a:rPr lang="en-US" sz="1600" b="1" baseline="300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12</a:t>
                  </a:r>
                  <a:r>
                    <a:rPr lang="en-US" sz="1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 targets</a:t>
                  </a:r>
                  <a:endParaRPr 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829" name="Freeform 828"/>
              <p:cNvSpPr/>
              <p:nvPr/>
            </p:nvSpPr>
            <p:spPr>
              <a:xfrm>
                <a:off x="2835684" y="4806414"/>
                <a:ext cx="89745" cy="77778"/>
              </a:xfrm>
              <a:custGeom>
                <a:avLst/>
                <a:gdLst>
                  <a:gd name="connsiteX0" fmla="*/ 0 w 134112"/>
                  <a:gd name="connsiteY0" fmla="*/ 0 h 158496"/>
                  <a:gd name="connsiteX1" fmla="*/ 134112 w 134112"/>
                  <a:gd name="connsiteY1" fmla="*/ 158496 h 158496"/>
                  <a:gd name="connsiteX2" fmla="*/ 0 w 134112"/>
                  <a:gd name="connsiteY2" fmla="*/ 158496 h 158496"/>
                  <a:gd name="connsiteX3" fmla="*/ 0 w 134112"/>
                  <a:gd name="connsiteY3" fmla="*/ 0 h 15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112" h="158496">
                    <a:moveTo>
                      <a:pt x="0" y="0"/>
                    </a:moveTo>
                    <a:lnTo>
                      <a:pt x="134112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0" name="Freeform 829"/>
              <p:cNvSpPr/>
              <p:nvPr/>
            </p:nvSpPr>
            <p:spPr>
              <a:xfrm>
                <a:off x="2831605" y="5072653"/>
                <a:ext cx="89745" cy="77778"/>
              </a:xfrm>
              <a:custGeom>
                <a:avLst/>
                <a:gdLst>
                  <a:gd name="connsiteX0" fmla="*/ 0 w 134112"/>
                  <a:gd name="connsiteY0" fmla="*/ 0 h 158496"/>
                  <a:gd name="connsiteX1" fmla="*/ 134112 w 134112"/>
                  <a:gd name="connsiteY1" fmla="*/ 158496 h 158496"/>
                  <a:gd name="connsiteX2" fmla="*/ 0 w 134112"/>
                  <a:gd name="connsiteY2" fmla="*/ 158496 h 158496"/>
                  <a:gd name="connsiteX3" fmla="*/ 0 w 134112"/>
                  <a:gd name="connsiteY3" fmla="*/ 0 h 15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112" h="158496">
                    <a:moveTo>
                      <a:pt x="0" y="0"/>
                    </a:moveTo>
                    <a:lnTo>
                      <a:pt x="134112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1" name="Freeform 830"/>
              <p:cNvSpPr/>
              <p:nvPr/>
            </p:nvSpPr>
            <p:spPr>
              <a:xfrm>
                <a:off x="3549566" y="4803423"/>
                <a:ext cx="89745" cy="77778"/>
              </a:xfrm>
              <a:custGeom>
                <a:avLst/>
                <a:gdLst>
                  <a:gd name="connsiteX0" fmla="*/ 0 w 134112"/>
                  <a:gd name="connsiteY0" fmla="*/ 0 h 158496"/>
                  <a:gd name="connsiteX1" fmla="*/ 134112 w 134112"/>
                  <a:gd name="connsiteY1" fmla="*/ 158496 h 158496"/>
                  <a:gd name="connsiteX2" fmla="*/ 0 w 134112"/>
                  <a:gd name="connsiteY2" fmla="*/ 158496 h 158496"/>
                  <a:gd name="connsiteX3" fmla="*/ 0 w 134112"/>
                  <a:gd name="connsiteY3" fmla="*/ 0 h 15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112" h="158496">
                    <a:moveTo>
                      <a:pt x="0" y="0"/>
                    </a:moveTo>
                    <a:lnTo>
                      <a:pt x="134112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2" name="Freeform 831"/>
              <p:cNvSpPr/>
              <p:nvPr/>
            </p:nvSpPr>
            <p:spPr>
              <a:xfrm>
                <a:off x="3549566" y="4546159"/>
                <a:ext cx="89745" cy="77778"/>
              </a:xfrm>
              <a:custGeom>
                <a:avLst/>
                <a:gdLst>
                  <a:gd name="connsiteX0" fmla="*/ 0 w 134112"/>
                  <a:gd name="connsiteY0" fmla="*/ 0 h 158496"/>
                  <a:gd name="connsiteX1" fmla="*/ 134112 w 134112"/>
                  <a:gd name="connsiteY1" fmla="*/ 158496 h 158496"/>
                  <a:gd name="connsiteX2" fmla="*/ 0 w 134112"/>
                  <a:gd name="connsiteY2" fmla="*/ 158496 h 158496"/>
                  <a:gd name="connsiteX3" fmla="*/ 0 w 134112"/>
                  <a:gd name="connsiteY3" fmla="*/ 0 h 15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112" h="158496">
                    <a:moveTo>
                      <a:pt x="0" y="0"/>
                    </a:moveTo>
                    <a:lnTo>
                      <a:pt x="134112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3" name="Freeform 832"/>
              <p:cNvSpPr/>
              <p:nvPr/>
            </p:nvSpPr>
            <p:spPr>
              <a:xfrm>
                <a:off x="4267527" y="4546159"/>
                <a:ext cx="89745" cy="77778"/>
              </a:xfrm>
              <a:custGeom>
                <a:avLst/>
                <a:gdLst>
                  <a:gd name="connsiteX0" fmla="*/ 0 w 134112"/>
                  <a:gd name="connsiteY0" fmla="*/ 0 h 158496"/>
                  <a:gd name="connsiteX1" fmla="*/ 134112 w 134112"/>
                  <a:gd name="connsiteY1" fmla="*/ 158496 h 158496"/>
                  <a:gd name="connsiteX2" fmla="*/ 0 w 134112"/>
                  <a:gd name="connsiteY2" fmla="*/ 158496 h 158496"/>
                  <a:gd name="connsiteX3" fmla="*/ 0 w 134112"/>
                  <a:gd name="connsiteY3" fmla="*/ 0 h 15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112" h="158496">
                    <a:moveTo>
                      <a:pt x="0" y="0"/>
                    </a:moveTo>
                    <a:lnTo>
                      <a:pt x="134112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4" name="Freeform 833"/>
              <p:cNvSpPr/>
              <p:nvPr/>
            </p:nvSpPr>
            <p:spPr>
              <a:xfrm>
                <a:off x="4267527" y="4282911"/>
                <a:ext cx="89745" cy="77778"/>
              </a:xfrm>
              <a:custGeom>
                <a:avLst/>
                <a:gdLst>
                  <a:gd name="connsiteX0" fmla="*/ 0 w 134112"/>
                  <a:gd name="connsiteY0" fmla="*/ 0 h 158496"/>
                  <a:gd name="connsiteX1" fmla="*/ 134112 w 134112"/>
                  <a:gd name="connsiteY1" fmla="*/ 158496 h 158496"/>
                  <a:gd name="connsiteX2" fmla="*/ 0 w 134112"/>
                  <a:gd name="connsiteY2" fmla="*/ 158496 h 158496"/>
                  <a:gd name="connsiteX3" fmla="*/ 0 w 134112"/>
                  <a:gd name="connsiteY3" fmla="*/ 0 h 15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112" h="158496">
                    <a:moveTo>
                      <a:pt x="0" y="0"/>
                    </a:moveTo>
                    <a:lnTo>
                      <a:pt x="134112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5" name="Rectangle 834"/>
              <p:cNvSpPr/>
              <p:nvPr/>
            </p:nvSpPr>
            <p:spPr>
              <a:xfrm>
                <a:off x="1042693" y="3808020"/>
                <a:ext cx="344193" cy="233707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6" name="TextBox 835"/>
              <p:cNvSpPr txBox="1"/>
              <p:nvPr/>
            </p:nvSpPr>
            <p:spPr>
              <a:xfrm>
                <a:off x="1416080" y="3794560"/>
                <a:ext cx="1305384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Previously measured</a:t>
                </a:r>
                <a:endParaRPr lang="en-US" sz="1000" dirty="0"/>
              </a:p>
            </p:txBody>
          </p:sp>
          <p:sp>
            <p:nvSpPr>
              <p:cNvPr id="837" name="Rectangle 836"/>
              <p:cNvSpPr/>
              <p:nvPr/>
            </p:nvSpPr>
            <p:spPr>
              <a:xfrm>
                <a:off x="1042693" y="4095198"/>
                <a:ext cx="344193" cy="23370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8" name="Freeform 837"/>
              <p:cNvSpPr/>
              <p:nvPr/>
            </p:nvSpPr>
            <p:spPr>
              <a:xfrm>
                <a:off x="1053020" y="4235048"/>
                <a:ext cx="89745" cy="77778"/>
              </a:xfrm>
              <a:custGeom>
                <a:avLst/>
                <a:gdLst>
                  <a:gd name="connsiteX0" fmla="*/ 0 w 134112"/>
                  <a:gd name="connsiteY0" fmla="*/ 0 h 158496"/>
                  <a:gd name="connsiteX1" fmla="*/ 134112 w 134112"/>
                  <a:gd name="connsiteY1" fmla="*/ 158496 h 158496"/>
                  <a:gd name="connsiteX2" fmla="*/ 0 w 134112"/>
                  <a:gd name="connsiteY2" fmla="*/ 158496 h 158496"/>
                  <a:gd name="connsiteX3" fmla="*/ 0 w 134112"/>
                  <a:gd name="connsiteY3" fmla="*/ 0 h 15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112" h="158496">
                    <a:moveTo>
                      <a:pt x="0" y="0"/>
                    </a:moveTo>
                    <a:lnTo>
                      <a:pt x="134112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9" name="TextBox 838"/>
              <p:cNvSpPr txBox="1"/>
              <p:nvPr/>
            </p:nvSpPr>
            <p:spPr>
              <a:xfrm>
                <a:off x="1428318" y="4094078"/>
                <a:ext cx="1240454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Mirror pairs</a:t>
                </a:r>
                <a:endParaRPr lang="en-US" sz="1000" dirty="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3111689" y="4312693"/>
              <a:ext cx="33164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S/A ranges from ~10:1  to  ~0.5:1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36978"/>
            <a:ext cx="3411939" cy="302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57188" y="4012442"/>
            <a:ext cx="8086724" cy="2845558"/>
            <a:chOff x="357188" y="3824993"/>
            <a:chExt cx="8086724" cy="3033007"/>
          </a:xfrm>
        </p:grpSpPr>
        <p:cxnSp>
          <p:nvCxnSpPr>
            <p:cNvPr id="6" name="AutoShape 115"/>
            <p:cNvCxnSpPr>
              <a:cxnSpLocks noChangeShapeType="1"/>
            </p:cNvCxnSpPr>
            <p:nvPr/>
          </p:nvCxnSpPr>
          <p:spPr bwMode="auto">
            <a:xfrm rot="5400000" flipH="1" flipV="1">
              <a:off x="7155731" y="5116393"/>
              <a:ext cx="2575524" cy="8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" name="AutoShape 116"/>
            <p:cNvCxnSpPr>
              <a:cxnSpLocks noChangeShapeType="1"/>
            </p:cNvCxnSpPr>
            <p:nvPr/>
          </p:nvCxnSpPr>
          <p:spPr bwMode="auto">
            <a:xfrm rot="16200000" flipV="1">
              <a:off x="-645263" y="5117251"/>
              <a:ext cx="2577428" cy="10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8" name="Group 454"/>
            <p:cNvGrpSpPr/>
            <p:nvPr/>
          </p:nvGrpSpPr>
          <p:grpSpPr>
            <a:xfrm>
              <a:off x="357188" y="3824993"/>
              <a:ext cx="8085891" cy="3033007"/>
              <a:chOff x="357188" y="3824993"/>
              <a:chExt cx="8085891" cy="3033007"/>
            </a:xfrm>
          </p:grpSpPr>
          <p:sp>
            <p:nvSpPr>
              <p:cNvPr id="9" name="Text Box 384"/>
              <p:cNvSpPr txBox="1">
                <a:spLocks noChangeArrowheads="1"/>
              </p:cNvSpPr>
              <p:nvPr/>
            </p:nvSpPr>
            <p:spPr bwMode="auto">
              <a:xfrm>
                <a:off x="654864" y="3918346"/>
                <a:ext cx="482990" cy="28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(a)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10" name="AutoShape 117"/>
              <p:cNvCxnSpPr>
                <a:cxnSpLocks noChangeShapeType="1"/>
              </p:cNvCxnSpPr>
              <p:nvPr/>
            </p:nvCxnSpPr>
            <p:spPr bwMode="auto">
              <a:xfrm>
                <a:off x="654864" y="3824993"/>
                <a:ext cx="7788210" cy="63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grpSp>
            <p:nvGrpSpPr>
              <p:cNvPr id="11" name="Group 194"/>
              <p:cNvGrpSpPr>
                <a:grpSpLocks/>
              </p:cNvGrpSpPr>
              <p:nvPr/>
            </p:nvGrpSpPr>
            <p:grpSpPr bwMode="auto">
              <a:xfrm rot="10800000">
                <a:off x="643958" y="3824993"/>
                <a:ext cx="7799115" cy="115579"/>
                <a:chOff x="2550" y="9810"/>
                <a:chExt cx="10605" cy="166"/>
              </a:xfrm>
            </p:grpSpPr>
            <p:grpSp>
              <p:nvGrpSpPr>
                <p:cNvPr id="140" name="Group 195"/>
                <p:cNvGrpSpPr>
                  <a:grpSpLocks/>
                </p:cNvGrpSpPr>
                <p:nvPr/>
              </p:nvGrpSpPr>
              <p:grpSpPr bwMode="auto">
                <a:xfrm>
                  <a:off x="273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203" name="AutoShape 19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4" name="AutoShape 19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5" name="AutoShape 19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6" name="AutoShape 19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41" name="Group 200"/>
                <p:cNvGrpSpPr>
                  <a:grpSpLocks/>
                </p:cNvGrpSpPr>
                <p:nvPr/>
              </p:nvGrpSpPr>
              <p:grpSpPr bwMode="auto">
                <a:xfrm>
                  <a:off x="370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199" name="AutoShape 20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0" name="AutoShape 20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1" name="AutoShape 20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2" name="AutoShape 20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42" name="Group 205"/>
                <p:cNvGrpSpPr>
                  <a:grpSpLocks/>
                </p:cNvGrpSpPr>
                <p:nvPr/>
              </p:nvGrpSpPr>
              <p:grpSpPr bwMode="auto">
                <a:xfrm>
                  <a:off x="466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195" name="AutoShape 20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6" name="AutoShape 20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7" name="AutoShape 20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8" name="AutoShape 20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43" name="Group 210"/>
                <p:cNvGrpSpPr>
                  <a:grpSpLocks/>
                </p:cNvGrpSpPr>
                <p:nvPr/>
              </p:nvGrpSpPr>
              <p:grpSpPr bwMode="auto">
                <a:xfrm>
                  <a:off x="564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191" name="AutoShape 21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2" name="AutoShape 2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3" name="AutoShape 2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4" name="AutoShape 21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44" name="Group 215"/>
                <p:cNvGrpSpPr>
                  <a:grpSpLocks/>
                </p:cNvGrpSpPr>
                <p:nvPr/>
              </p:nvGrpSpPr>
              <p:grpSpPr bwMode="auto">
                <a:xfrm>
                  <a:off x="660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187" name="AutoShape 21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88" name="AutoShape 21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89" name="AutoShape 21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0" name="AutoShape 21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45" name="Group 220"/>
                <p:cNvGrpSpPr>
                  <a:grpSpLocks/>
                </p:cNvGrpSpPr>
                <p:nvPr/>
              </p:nvGrpSpPr>
              <p:grpSpPr bwMode="auto">
                <a:xfrm>
                  <a:off x="757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183" name="AutoShape 2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84" name="AutoShape 22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85" name="AutoShape 22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86" name="AutoShape 22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46" name="Group 225"/>
                <p:cNvGrpSpPr>
                  <a:grpSpLocks/>
                </p:cNvGrpSpPr>
                <p:nvPr/>
              </p:nvGrpSpPr>
              <p:grpSpPr bwMode="auto">
                <a:xfrm>
                  <a:off x="852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179" name="AutoShape 22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80" name="AutoShape 22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81" name="AutoShape 22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82" name="AutoShape 229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47" name="Group 230"/>
                <p:cNvGrpSpPr>
                  <a:grpSpLocks/>
                </p:cNvGrpSpPr>
                <p:nvPr/>
              </p:nvGrpSpPr>
              <p:grpSpPr bwMode="auto">
                <a:xfrm>
                  <a:off x="949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175" name="AutoShape 23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76" name="AutoShape 23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77" name="AutoShape 23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78" name="AutoShape 23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48" name="Group 235"/>
                <p:cNvGrpSpPr>
                  <a:grpSpLocks/>
                </p:cNvGrpSpPr>
                <p:nvPr/>
              </p:nvGrpSpPr>
              <p:grpSpPr bwMode="auto">
                <a:xfrm>
                  <a:off x="1047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171" name="AutoShape 23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72" name="AutoShape 23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73" name="AutoShape 23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74" name="AutoShape 23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49" name="Group 240"/>
                <p:cNvGrpSpPr>
                  <a:grpSpLocks/>
                </p:cNvGrpSpPr>
                <p:nvPr/>
              </p:nvGrpSpPr>
              <p:grpSpPr bwMode="auto">
                <a:xfrm>
                  <a:off x="1143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167" name="AutoShape 24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68" name="AutoShape 24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69" name="AutoShape 24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70" name="AutoShape 24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50" name="Group 245"/>
                <p:cNvGrpSpPr>
                  <a:grpSpLocks/>
                </p:cNvGrpSpPr>
                <p:nvPr/>
              </p:nvGrpSpPr>
              <p:grpSpPr bwMode="auto">
                <a:xfrm>
                  <a:off x="1237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163" name="AutoShape 24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64" name="AutoShape 24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65" name="AutoShape 24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66" name="AutoShape 24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151" name="AutoShape 250"/>
                <p:cNvCxnSpPr>
                  <a:cxnSpLocks noChangeShapeType="1"/>
                </p:cNvCxnSpPr>
                <p:nvPr/>
              </p:nvCxnSpPr>
              <p:spPr bwMode="auto">
                <a:xfrm>
                  <a:off x="2550" y="9975"/>
                  <a:ext cx="1060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52" name="AutoShape 251"/>
                <p:cNvCxnSpPr>
                  <a:cxnSpLocks noChangeShapeType="1"/>
                </p:cNvCxnSpPr>
                <p:nvPr/>
              </p:nvCxnSpPr>
              <p:spPr bwMode="auto">
                <a:xfrm>
                  <a:off x="834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53" name="AutoShape 252"/>
                <p:cNvCxnSpPr>
                  <a:cxnSpLocks noChangeShapeType="1"/>
                </p:cNvCxnSpPr>
                <p:nvPr/>
              </p:nvCxnSpPr>
              <p:spPr bwMode="auto">
                <a:xfrm>
                  <a:off x="255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54" name="AutoShape 253"/>
                <p:cNvCxnSpPr>
                  <a:cxnSpLocks noChangeShapeType="1"/>
                </p:cNvCxnSpPr>
                <p:nvPr/>
              </p:nvCxnSpPr>
              <p:spPr bwMode="auto">
                <a:xfrm>
                  <a:off x="447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55" name="AutoShape 254"/>
                <p:cNvCxnSpPr>
                  <a:cxnSpLocks noChangeShapeType="1"/>
                </p:cNvCxnSpPr>
                <p:nvPr/>
              </p:nvCxnSpPr>
              <p:spPr bwMode="auto">
                <a:xfrm>
                  <a:off x="642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56" name="AutoShape 255"/>
                <p:cNvCxnSpPr>
                  <a:cxnSpLocks noChangeShapeType="1"/>
                </p:cNvCxnSpPr>
                <p:nvPr/>
              </p:nvCxnSpPr>
              <p:spPr bwMode="auto">
                <a:xfrm>
                  <a:off x="1027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57" name="AutoShape 256"/>
                <p:cNvCxnSpPr>
                  <a:cxnSpLocks noChangeShapeType="1"/>
                </p:cNvCxnSpPr>
                <p:nvPr/>
              </p:nvCxnSpPr>
              <p:spPr bwMode="auto">
                <a:xfrm>
                  <a:off x="1219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58" name="AutoShape 257"/>
                <p:cNvCxnSpPr>
                  <a:cxnSpLocks noChangeShapeType="1"/>
                </p:cNvCxnSpPr>
                <p:nvPr/>
              </p:nvCxnSpPr>
              <p:spPr bwMode="auto">
                <a:xfrm>
                  <a:off x="351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59" name="AutoShape 258"/>
                <p:cNvCxnSpPr>
                  <a:cxnSpLocks noChangeShapeType="1"/>
                </p:cNvCxnSpPr>
                <p:nvPr/>
              </p:nvCxnSpPr>
              <p:spPr bwMode="auto">
                <a:xfrm>
                  <a:off x="1125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60" name="AutoShape 259"/>
                <p:cNvCxnSpPr>
                  <a:cxnSpLocks noChangeShapeType="1"/>
                </p:cNvCxnSpPr>
                <p:nvPr/>
              </p:nvCxnSpPr>
              <p:spPr bwMode="auto">
                <a:xfrm>
                  <a:off x="931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61" name="AutoShape 260"/>
                <p:cNvCxnSpPr>
                  <a:cxnSpLocks noChangeShapeType="1"/>
                </p:cNvCxnSpPr>
                <p:nvPr/>
              </p:nvCxnSpPr>
              <p:spPr bwMode="auto">
                <a:xfrm>
                  <a:off x="739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62" name="AutoShape 261"/>
                <p:cNvCxnSpPr>
                  <a:cxnSpLocks noChangeShapeType="1"/>
                </p:cNvCxnSpPr>
                <p:nvPr/>
              </p:nvCxnSpPr>
              <p:spPr bwMode="auto">
                <a:xfrm>
                  <a:off x="544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12" name="Group 452"/>
              <p:cNvGrpSpPr/>
              <p:nvPr/>
            </p:nvGrpSpPr>
            <p:grpSpPr>
              <a:xfrm>
                <a:off x="357188" y="3956370"/>
                <a:ext cx="8085891" cy="2901630"/>
                <a:chOff x="357188" y="3956370"/>
                <a:chExt cx="8085891" cy="2901630"/>
              </a:xfrm>
            </p:grpSpPr>
            <p:sp>
              <p:nvSpPr>
                <p:cNvPr id="13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671602" y="3956370"/>
                  <a:ext cx="1712266" cy="839044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200" b="1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2-B decay from </a:t>
                  </a:r>
                  <a:r>
                    <a:rPr kumimoji="0" lang="en-US" altLang="zh-CN" sz="1200" b="1" i="0" u="none" strike="noStrike" cap="none" normalizeH="0" baseline="3000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7</a:t>
                  </a:r>
                  <a:r>
                    <a:rPr kumimoji="0" lang="en-US" altLang="zh-CN" sz="1200" b="1" i="0" u="none" strike="noStrike" cap="none" normalizeH="0" baseline="-25000" dirty="0" smtClean="0">
                      <a:ln>
                        <a:noFill/>
                      </a:ln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200" b="1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He and its continuum</a:t>
                  </a:r>
                  <a:endParaRPr kumimoji="0" lang="en-US" altLang="zh-CN" sz="12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宋体" pitchFamily="2" charset="-122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200" b="1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(Phase I:  </a:t>
                  </a:r>
                  <a:r>
                    <a:rPr kumimoji="0" lang="en-US" altLang="zh-CN" sz="1200" b="1" i="0" u="none" strike="noStrike" cap="none" normalizeH="0" baseline="3000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7</a:t>
                  </a:r>
                  <a:r>
                    <a:rPr kumimoji="0" lang="en-US" altLang="zh-CN" sz="1200" b="1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Li target)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4" name="Text Box 262"/>
                <p:cNvSpPr txBox="1">
                  <a:spLocks noChangeArrowheads="1"/>
                </p:cNvSpPr>
                <p:nvPr/>
              </p:nvSpPr>
              <p:spPr bwMode="auto">
                <a:xfrm>
                  <a:off x="4039025" y="4463520"/>
                  <a:ext cx="593675" cy="281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C96009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1/2</a:t>
                  </a:r>
                  <a:r>
                    <a:rPr kumimoji="0" lang="en-US" altLang="zh-CN" sz="12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C96009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+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grpSp>
              <p:nvGrpSpPr>
                <p:cNvPr id="15" name="Group 446"/>
                <p:cNvGrpSpPr/>
                <p:nvPr/>
              </p:nvGrpSpPr>
              <p:grpSpPr>
                <a:xfrm>
                  <a:off x="357188" y="4099832"/>
                  <a:ext cx="8085891" cy="2758168"/>
                  <a:chOff x="357188" y="4099832"/>
                  <a:chExt cx="8085891" cy="2758168"/>
                </a:xfrm>
              </p:grpSpPr>
              <p:sp>
                <p:nvSpPr>
                  <p:cNvPr id="16" name="Freeform 6"/>
                  <p:cNvSpPr>
                    <a:spLocks/>
                  </p:cNvSpPr>
                  <p:nvPr/>
                </p:nvSpPr>
                <p:spPr bwMode="auto">
                  <a:xfrm>
                    <a:off x="1046455" y="5746024"/>
                    <a:ext cx="6706515" cy="74936"/>
                  </a:xfrm>
                  <a:custGeom>
                    <a:avLst/>
                    <a:gdLst/>
                    <a:ahLst/>
                    <a:cxnLst>
                      <a:cxn ang="0">
                        <a:pos x="0" y="4035"/>
                      </a:cxn>
                      <a:cxn ang="0">
                        <a:pos x="3947" y="4035"/>
                      </a:cxn>
                      <a:cxn ang="0">
                        <a:pos x="3840" y="3786"/>
                      </a:cxn>
                      <a:cxn ang="0">
                        <a:pos x="3716" y="3609"/>
                      </a:cxn>
                      <a:cxn ang="0">
                        <a:pos x="3414" y="3413"/>
                      </a:cxn>
                      <a:cxn ang="0">
                        <a:pos x="2614" y="2542"/>
                      </a:cxn>
                      <a:cxn ang="0">
                        <a:pos x="2151" y="2258"/>
                      </a:cxn>
                      <a:cxn ang="0">
                        <a:pos x="1831" y="1653"/>
                      </a:cxn>
                      <a:cxn ang="0">
                        <a:pos x="1458" y="1191"/>
                      </a:cxn>
                      <a:cxn ang="0">
                        <a:pos x="1120" y="995"/>
                      </a:cxn>
                      <a:cxn ang="0">
                        <a:pos x="356" y="18"/>
                      </a:cxn>
                      <a:cxn ang="0">
                        <a:pos x="0" y="0"/>
                      </a:cxn>
                      <a:cxn ang="0">
                        <a:pos x="0" y="4035"/>
                      </a:cxn>
                    </a:cxnLst>
                    <a:rect l="0" t="0" r="r" b="b"/>
                    <a:pathLst>
                      <a:path w="3947" h="4035">
                        <a:moveTo>
                          <a:pt x="0" y="4035"/>
                        </a:moveTo>
                        <a:lnTo>
                          <a:pt x="3947" y="4035"/>
                        </a:lnTo>
                        <a:lnTo>
                          <a:pt x="3840" y="3786"/>
                        </a:lnTo>
                        <a:lnTo>
                          <a:pt x="3716" y="3609"/>
                        </a:lnTo>
                        <a:lnTo>
                          <a:pt x="3414" y="3413"/>
                        </a:lnTo>
                        <a:lnTo>
                          <a:pt x="2614" y="2542"/>
                        </a:lnTo>
                        <a:lnTo>
                          <a:pt x="2151" y="2258"/>
                        </a:lnTo>
                        <a:lnTo>
                          <a:pt x="1831" y="1653"/>
                        </a:lnTo>
                        <a:lnTo>
                          <a:pt x="1458" y="1191"/>
                        </a:lnTo>
                        <a:lnTo>
                          <a:pt x="1120" y="995"/>
                        </a:lnTo>
                        <a:lnTo>
                          <a:pt x="356" y="18"/>
                        </a:lnTo>
                        <a:lnTo>
                          <a:pt x="0" y="0"/>
                        </a:lnTo>
                        <a:lnTo>
                          <a:pt x="0" y="4035"/>
                        </a:lnTo>
                        <a:close/>
                      </a:path>
                    </a:pathLst>
                  </a:custGeom>
                  <a:solidFill>
                    <a:srgbClr val="92CDDC"/>
                  </a:solidFill>
                  <a:ln w="9525">
                    <a:solidFill>
                      <a:srgbClr val="B6DDE8">
                        <a:alpha val="0"/>
                      </a:srgbClr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cxnSp>
                <p:nvCxnSpPr>
                  <p:cNvPr id="17" name="AutoShape 7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781479" y="5820326"/>
                    <a:ext cx="839" cy="401988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</p:spPr>
              </p:cxnSp>
              <p:cxnSp>
                <p:nvCxnSpPr>
                  <p:cNvPr id="18" name="AutoShape 7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041424" y="5820326"/>
                    <a:ext cx="839" cy="408973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</p:spPr>
              </p:cxnSp>
              <p:sp>
                <p:nvSpPr>
                  <p:cNvPr id="19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704335" y="5847633"/>
                    <a:ext cx="583613" cy="4921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0" dirty="0" err="1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P</a:t>
                    </a:r>
                    <a:r>
                      <a:rPr kumimoji="0" lang="en-US" altLang="zh-CN" sz="1100" b="1" i="0" u="none" strike="noStrike" cap="none" normalizeH="0" baseline="-25000" dirty="0" err="1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Max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0" name="Text 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7090" y="5866996"/>
                    <a:ext cx="560973" cy="3290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0" dirty="0" err="1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P</a:t>
                    </a:r>
                    <a:r>
                      <a:rPr kumimoji="0" lang="en-US" altLang="zh-CN" sz="1100" b="1" i="0" u="none" strike="noStrike" cap="none" normalizeH="0" baseline="-25000" dirty="0" err="1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Min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cxnSp>
                <p:nvCxnSpPr>
                  <p:cNvPr id="21" name="AutoShape 79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7715236" y="6235014"/>
                    <a:ext cx="77144" cy="0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2" name="AutoShape 80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1029684" y="6229299"/>
                    <a:ext cx="77983" cy="0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3" name="AutoShape 8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152347" y="5820961"/>
                    <a:ext cx="0" cy="18861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4E6128"/>
                    </a:solidFill>
                    <a:prstDash val="dash"/>
                    <a:round/>
                    <a:headEnd/>
                    <a:tailEnd/>
                  </a:ln>
                </p:spPr>
              </p:cxnSp>
              <p:sp>
                <p:nvSpPr>
                  <p:cNvPr id="24" name="Freeform 82"/>
                  <p:cNvSpPr>
                    <a:spLocks/>
                  </p:cNvSpPr>
                  <p:nvPr/>
                </p:nvSpPr>
                <p:spPr bwMode="auto">
                  <a:xfrm>
                    <a:off x="4129707" y="4795352"/>
                    <a:ext cx="52827" cy="1025609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" name="Freeform 83"/>
                  <p:cNvSpPr>
                    <a:spLocks/>
                  </p:cNvSpPr>
                  <p:nvPr/>
                </p:nvSpPr>
                <p:spPr bwMode="auto">
                  <a:xfrm>
                    <a:off x="4074365" y="4623888"/>
                    <a:ext cx="63728" cy="1197072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E36C0A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" name="Freeform 84"/>
                  <p:cNvSpPr>
                    <a:spLocks/>
                  </p:cNvSpPr>
                  <p:nvPr/>
                </p:nvSpPr>
                <p:spPr bwMode="auto">
                  <a:xfrm>
                    <a:off x="3247580" y="4623888"/>
                    <a:ext cx="51988" cy="1197072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22AA3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" name="Freeform 85"/>
                  <p:cNvSpPr>
                    <a:spLocks/>
                  </p:cNvSpPr>
                  <p:nvPr/>
                </p:nvSpPr>
                <p:spPr bwMode="auto">
                  <a:xfrm flipH="1">
                    <a:off x="6785311" y="4170018"/>
                    <a:ext cx="45719" cy="1650944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5525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cxnSp>
                <p:nvCxnSpPr>
                  <p:cNvPr id="28" name="AutoShape 8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152347" y="5967658"/>
                    <a:ext cx="794082" cy="63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arrow" w="med" len="med"/>
                  </a:ln>
                </p:spPr>
              </p:cxnSp>
              <p:sp>
                <p:nvSpPr>
                  <p:cNvPr id="29" name="Text Box 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19861" y="5935905"/>
                    <a:ext cx="330378" cy="2825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rPr>
                      <a:t>0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cxnSp>
                <p:nvCxnSpPr>
                  <p:cNvPr id="30" name="AutoShape 8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792141" y="5915583"/>
                    <a:ext cx="0" cy="5207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" name="AutoShape 8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372879" y="5915583"/>
                    <a:ext cx="839" cy="5207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2" name="AutoShape 9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582510" y="5915583"/>
                    <a:ext cx="839" cy="5207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33" name="Text Box 9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27383" y="5930825"/>
                    <a:ext cx="330378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2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34" name="Text Box 9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6645" y="5820961"/>
                    <a:ext cx="510661" cy="2927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E</a:t>
                    </a:r>
                    <a:r>
                      <a:rPr kumimoji="0" lang="en-US" altLang="zh-CN" sz="1100" b="0" i="0" u="none" strike="noStrike" cap="none" normalizeH="0" baseline="-2500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x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cxnSp>
                <p:nvCxnSpPr>
                  <p:cNvPr id="35" name="AutoShape 9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43963" y="5820961"/>
                    <a:ext cx="7799111" cy="127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6" name="AutoShape 9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820531" y="5831756"/>
                    <a:ext cx="839" cy="236239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37" name="AutoShape 9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820531" y="6061645"/>
                    <a:ext cx="551749" cy="63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 type="arrow" w="med" len="med"/>
                  </a:ln>
                </p:spPr>
              </p:cxnSp>
              <p:cxnSp>
                <p:nvCxnSpPr>
                  <p:cNvPr id="38" name="AutoShape 9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008360" y="6009571"/>
                    <a:ext cx="839" cy="5207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9" name="AutoShape 9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207090" y="6009571"/>
                    <a:ext cx="839" cy="5207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40" name="Text 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95135" y="5894627"/>
                    <a:ext cx="452803" cy="2927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E</a:t>
                    </a:r>
                    <a:r>
                      <a:rPr kumimoji="0" lang="en-US" altLang="zh-CN" sz="11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x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41" name="Text Box 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77143" y="6017827"/>
                    <a:ext cx="331217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rPr>
                      <a:t>0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42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62864" y="6024812"/>
                    <a:ext cx="331217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2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43" name="Freeform 101"/>
                  <p:cNvSpPr>
                    <a:spLocks/>
                  </p:cNvSpPr>
                  <p:nvPr/>
                </p:nvSpPr>
                <p:spPr bwMode="auto">
                  <a:xfrm>
                    <a:off x="4003090" y="5025876"/>
                    <a:ext cx="51988" cy="795085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Text Box 10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50541" y="4370015"/>
                    <a:ext cx="410913" cy="299557"/>
                  </a:xfrm>
                  <a:prstGeom prst="rect">
                    <a:avLst/>
                  </a:prstGeom>
                  <a:noFill/>
                  <a:ln w="9525">
                    <a:solidFill>
                      <a:srgbClr val="552579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552579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4</a:t>
                    </a:r>
                    <a:r>
                      <a:rPr kumimoji="0" lang="en-US" altLang="zh-CN" sz="11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552579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52579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H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45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69494" y="4099832"/>
                    <a:ext cx="408361" cy="28259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52579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rPr>
                      <a:t>0</a:t>
                    </a:r>
                    <a:r>
                      <a:rPr kumimoji="0" lang="en-US" altLang="zh-CN" sz="12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552579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+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46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95952" y="4864574"/>
                    <a:ext cx="485230" cy="313272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7</a:t>
                    </a:r>
                    <a:r>
                      <a:rPr kumimoji="0" lang="en-US" altLang="zh-CN" sz="1100" b="1" i="0" u="none" strike="noStrike" cap="none" normalizeH="0" baseline="-2500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He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47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02134" y="4635000"/>
                    <a:ext cx="593675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1/2</a:t>
                    </a:r>
                    <a:r>
                      <a:rPr kumimoji="0" lang="en-US" altLang="zh-CN" sz="12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+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48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68279" y="5431039"/>
                    <a:ext cx="606253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3/2</a:t>
                    </a:r>
                    <a:r>
                      <a:rPr kumimoji="0" lang="en-US" altLang="zh-CN" sz="1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+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49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58409" y="5486923"/>
                    <a:ext cx="569358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5/2</a:t>
                    </a:r>
                    <a:r>
                      <a:rPr kumimoji="0" lang="en-US" altLang="zh-CN" sz="1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+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50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72879" y="6176590"/>
                    <a:ext cx="341279" cy="2927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51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71248" y="4465761"/>
                    <a:ext cx="405631" cy="261134"/>
                  </a:xfrm>
                  <a:prstGeom prst="rect">
                    <a:avLst/>
                  </a:prstGeom>
                  <a:noFill/>
                  <a:ln w="9525">
                    <a:solidFill>
                      <a:srgbClr val="C96009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C96009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3</a:t>
                    </a:r>
                    <a:r>
                      <a:rPr kumimoji="0" lang="en-US" altLang="zh-CN" sz="11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C96009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C96009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H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52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15904" y="4633415"/>
                    <a:ext cx="491320" cy="311681"/>
                  </a:xfrm>
                  <a:prstGeom prst="rect">
                    <a:avLst/>
                  </a:prstGeom>
                  <a:noFill/>
                  <a:ln w="9525">
                    <a:solidFill>
                      <a:srgbClr val="22AA39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22AA39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6</a:t>
                    </a:r>
                    <a:r>
                      <a:rPr kumimoji="0" lang="en-US" altLang="zh-CN" sz="11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22AA39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AA39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He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53" name="Text Box 1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3258" y="4363517"/>
                    <a:ext cx="516531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22AA39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1</a:t>
                    </a:r>
                    <a:r>
                      <a:rPr kumimoji="0" lang="en-US" altLang="zh-CN" sz="12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22AA39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rPr>
                      <a:t>-</a:t>
                    </a:r>
                    <a:r>
                      <a:rPr kumimoji="0" lang="en-US" altLang="zh-CN" sz="11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22AA39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 </a:t>
                    </a:r>
                    <a:r>
                      <a:rPr kumimoji="0" lang="en-US" altLang="zh-CN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22AA39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?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54" name="Freeform 112"/>
                  <p:cNvSpPr>
                    <a:spLocks/>
                  </p:cNvSpPr>
                  <p:nvPr/>
                </p:nvSpPr>
                <p:spPr bwMode="auto">
                  <a:xfrm>
                    <a:off x="6806674" y="5504339"/>
                    <a:ext cx="45719" cy="316620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Text Box 1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70843" y="5001551"/>
                    <a:ext cx="386300" cy="290070"/>
                  </a:xfrm>
                  <a:prstGeom prst="rect">
                    <a:avLst/>
                  </a:prstGeom>
                  <a:noFill/>
                  <a:ln w="952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6</a:t>
                    </a:r>
                    <a:r>
                      <a:rPr kumimoji="0" lang="en-US" altLang="zh-CN" sz="11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H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56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90968" y="5438660"/>
                    <a:ext cx="396936" cy="291964"/>
                  </a:xfrm>
                  <a:prstGeom prst="rect">
                    <a:avLst/>
                  </a:prstGeom>
                  <a:noFill/>
                  <a:ln w="9525">
                    <a:solidFill>
                      <a:srgbClr val="0000CC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5</a:t>
                    </a:r>
                    <a:r>
                      <a:rPr kumimoji="0" lang="en-US" altLang="zh-CN" sz="11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H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57" name="Text Box 1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7188" y="6341703"/>
                    <a:ext cx="573550" cy="2616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90.0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58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70317" y="6341703"/>
                    <a:ext cx="661595" cy="2616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10</a:t>
                    </a: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ea typeface="宋体" pitchFamily="2" charset="-122"/>
                      </a:rPr>
                      <a:t>0.0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</a:endParaRPr>
                  </a:p>
                </p:txBody>
              </p:sp>
              <p:sp>
                <p:nvSpPr>
                  <p:cNvPr id="59" name="Text Box 1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15093" y="6341703"/>
                    <a:ext cx="661595" cy="2616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11</a:t>
                    </a: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ea typeface="宋体" pitchFamily="2" charset="-122"/>
                      </a:rPr>
                      <a:t>0.0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</a:endParaRPr>
                  </a:p>
                </p:txBody>
              </p:sp>
              <p:sp>
                <p:nvSpPr>
                  <p:cNvPr id="60" name="Text Box 1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38068" y="6341703"/>
                    <a:ext cx="661595" cy="2616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12</a:t>
                    </a: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ea typeface="宋体" pitchFamily="2" charset="-122"/>
                      </a:rPr>
                      <a:t>0.0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</a:endParaRPr>
                  </a:p>
                </p:txBody>
              </p:sp>
              <p:sp>
                <p:nvSpPr>
                  <p:cNvPr id="61" name="Text Box 1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61044" y="6341703"/>
                    <a:ext cx="661595" cy="2616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13</a:t>
                    </a: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ea typeface="宋体" pitchFamily="2" charset="-122"/>
                      </a:rPr>
                      <a:t>0.0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</a:endParaRPr>
                  </a:p>
                </p:txBody>
              </p:sp>
              <p:sp>
                <p:nvSpPr>
                  <p:cNvPr id="62" name="Text Box 1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62217" y="6341703"/>
                    <a:ext cx="661595" cy="2616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14</a:t>
                    </a:r>
                    <a:r>
                      <a: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ea typeface="宋体" pitchFamily="2" charset="-122"/>
                      </a:rPr>
                      <a:t>0.0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</a:endParaRPr>
                  </a:p>
                </p:txBody>
              </p:sp>
              <p:grpSp>
                <p:nvGrpSpPr>
                  <p:cNvPr id="63" name="Group 125"/>
                  <p:cNvGrpSpPr>
                    <a:grpSpLocks/>
                  </p:cNvGrpSpPr>
                  <p:nvPr/>
                </p:nvGrpSpPr>
                <p:grpSpPr bwMode="auto">
                  <a:xfrm>
                    <a:off x="643964" y="6289629"/>
                    <a:ext cx="7799115" cy="115579"/>
                    <a:chOff x="2550" y="9810"/>
                    <a:chExt cx="10605" cy="166"/>
                  </a:xfrm>
                </p:grpSpPr>
                <p:grpSp>
                  <p:nvGrpSpPr>
                    <p:cNvPr id="73" name="Group 1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3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36" name="AutoShape 12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37" name="AutoShape 12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38" name="AutoShape 12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39" name="AutoShape 13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74" name="Group 1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05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32" name="AutoShape 13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33" name="AutoShape 13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34" name="AutoShape 13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35" name="AutoShape 13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75" name="Group 1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65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28" name="AutoShape 13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29" name="AutoShape 13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30" name="AutoShape 13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31" name="AutoShape 14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76" name="Group 1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4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24" name="AutoShape 14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25" name="AutoShape 14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26" name="AutoShape 14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27" name="AutoShape 14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77" name="Group 1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0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20" name="AutoShape 14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21" name="AutoShape 14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22" name="AutoShape 14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23" name="AutoShape 15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78" name="Group 1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575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16" name="AutoShape 15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17" name="AutoShape 15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18" name="AutoShape 15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19" name="AutoShape 15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79" name="Group 1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52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12" name="AutoShape 15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13" name="AutoShape 15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14" name="AutoShape 15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15" name="AutoShape 16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80" name="Group 1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495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8" name="AutoShape 16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9" name="AutoShape 16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10" name="AutoShape 16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11" name="AutoShape 16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81" name="Group 1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47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4" name="AutoShape 16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5" name="AutoShape 16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6" name="AutoShape 16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7" name="AutoShape 17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82" name="Group 1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430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100" name="AutoShape 17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1" name="AutoShape 17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2" name="AutoShape 17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3" name="AutoShape 17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grpSp>
                  <p:nvGrpSpPr>
                    <p:cNvPr id="83" name="Group 17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75" y="9855"/>
                      <a:ext cx="586" cy="120"/>
                      <a:chOff x="2910" y="4650"/>
                      <a:chExt cx="586" cy="120"/>
                    </a:xfrm>
                  </p:grpSpPr>
                  <p:cxnSp>
                    <p:nvCxnSpPr>
                      <p:cNvPr id="96" name="AutoShape 17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1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97" name="AutoShape 17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0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98" name="AutoShape 17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99" name="AutoShape 18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95" y="4650"/>
                        <a:ext cx="1" cy="1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  <p:cxnSp>
                  <p:nvCxnSpPr>
                    <p:cNvPr id="84" name="AutoShape 18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550" y="9975"/>
                      <a:ext cx="10605" cy="1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85" name="AutoShape 18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34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86" name="AutoShape 18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55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87" name="AutoShape 18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47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88" name="AutoShape 185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642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89" name="AutoShape 186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275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90" name="AutoShape 18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2195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91" name="AutoShape 18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51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92" name="AutoShape 18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1250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93" name="AutoShape 19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315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94" name="AutoShape 19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395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95" name="AutoShape 19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445" y="9810"/>
                      <a:ext cx="1" cy="16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sp>
                <p:nvSpPr>
                  <p:cNvPr id="64" name="Text Box 19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6363" y="6518247"/>
                    <a:ext cx="3298753" cy="3397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3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</a:t>
                    </a:r>
                    <a:r>
                      <a:rPr kumimoji="0" lang="en-US" altLang="zh-CN" sz="1400" b="1" i="0" u="none" strike="noStrike" cap="none" normalizeH="0" baseline="3000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rPr>
                      <a:t>-</a:t>
                    </a:r>
                    <a:r>
                      <a:rPr kumimoji="0" lang="en-US" altLang="zh-CN" sz="13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 Momentum (</a:t>
                    </a:r>
                    <a:r>
                      <a:rPr kumimoji="0" lang="en-US" altLang="zh-CN" sz="1300" b="1" i="0" u="none" strike="noStrike" cap="none" normalizeH="0" baseline="0" dirty="0" err="1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MeV</a:t>
                    </a:r>
                    <a:r>
                      <a:rPr kumimoji="0" lang="en-US" altLang="zh-CN" sz="13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/c)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65" name="Text Box 2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55487" y="5362453"/>
                    <a:ext cx="1765931" cy="3035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31849B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3B background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66" name="Freeform 352"/>
                  <p:cNvSpPr>
                    <a:spLocks/>
                  </p:cNvSpPr>
                  <p:nvPr/>
                </p:nvSpPr>
                <p:spPr bwMode="auto">
                  <a:xfrm>
                    <a:off x="2731888" y="5603773"/>
                    <a:ext cx="51988" cy="215283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22AA3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7" name="Group 388"/>
                  <p:cNvGrpSpPr>
                    <a:grpSpLocks/>
                  </p:cNvGrpSpPr>
                  <p:nvPr/>
                </p:nvGrpSpPr>
                <p:grpSpPr bwMode="auto">
                  <a:xfrm>
                    <a:off x="6634378" y="5732053"/>
                    <a:ext cx="370628" cy="86367"/>
                    <a:chOff x="10440" y="10665"/>
                    <a:chExt cx="660" cy="762"/>
                  </a:xfrm>
                </p:grpSpPr>
                <p:sp>
                  <p:nvSpPr>
                    <p:cNvPr id="71" name="Freeform 389"/>
                    <p:cNvSpPr>
                      <a:spLocks/>
                    </p:cNvSpPr>
                    <p:nvPr/>
                  </p:nvSpPr>
                  <p:spPr bwMode="auto">
                    <a:xfrm>
                      <a:off x="10440" y="10665"/>
                      <a:ext cx="330" cy="762"/>
                    </a:xfrm>
                    <a:custGeom>
                      <a:avLst/>
                      <a:gdLst/>
                      <a:ahLst/>
                      <a:cxnLst>
                        <a:cxn ang="0">
                          <a:pos x="330" y="0"/>
                        </a:cxn>
                        <a:cxn ang="0">
                          <a:pos x="255" y="180"/>
                        </a:cxn>
                        <a:cxn ang="0">
                          <a:pos x="180" y="495"/>
                        </a:cxn>
                        <a:cxn ang="0">
                          <a:pos x="105" y="720"/>
                        </a:cxn>
                        <a:cxn ang="0">
                          <a:pos x="0" y="750"/>
                        </a:cxn>
                      </a:cxnLst>
                      <a:rect l="0" t="0" r="r" b="b"/>
                      <a:pathLst>
                        <a:path w="330" h="762">
                          <a:moveTo>
                            <a:pt x="330" y="0"/>
                          </a:moveTo>
                          <a:cubicBezTo>
                            <a:pt x="305" y="48"/>
                            <a:pt x="280" y="97"/>
                            <a:pt x="255" y="180"/>
                          </a:cubicBezTo>
                          <a:cubicBezTo>
                            <a:pt x="230" y="263"/>
                            <a:pt x="205" y="405"/>
                            <a:pt x="180" y="495"/>
                          </a:cubicBezTo>
                          <a:cubicBezTo>
                            <a:pt x="155" y="585"/>
                            <a:pt x="135" y="678"/>
                            <a:pt x="105" y="720"/>
                          </a:cubicBezTo>
                          <a:cubicBezTo>
                            <a:pt x="75" y="762"/>
                            <a:pt x="17" y="745"/>
                            <a:pt x="0" y="75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CC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390"/>
                    <p:cNvSpPr>
                      <a:spLocks/>
                    </p:cNvSpPr>
                    <p:nvPr/>
                  </p:nvSpPr>
                  <p:spPr bwMode="auto">
                    <a:xfrm flipH="1">
                      <a:off x="10770" y="10665"/>
                      <a:ext cx="330" cy="762"/>
                    </a:xfrm>
                    <a:custGeom>
                      <a:avLst/>
                      <a:gdLst/>
                      <a:ahLst/>
                      <a:cxnLst>
                        <a:cxn ang="0">
                          <a:pos x="330" y="0"/>
                        </a:cxn>
                        <a:cxn ang="0">
                          <a:pos x="255" y="180"/>
                        </a:cxn>
                        <a:cxn ang="0">
                          <a:pos x="180" y="495"/>
                        </a:cxn>
                        <a:cxn ang="0">
                          <a:pos x="105" y="720"/>
                        </a:cxn>
                        <a:cxn ang="0">
                          <a:pos x="0" y="750"/>
                        </a:cxn>
                      </a:cxnLst>
                      <a:rect l="0" t="0" r="r" b="b"/>
                      <a:pathLst>
                        <a:path w="330" h="762">
                          <a:moveTo>
                            <a:pt x="330" y="0"/>
                          </a:moveTo>
                          <a:cubicBezTo>
                            <a:pt x="305" y="48"/>
                            <a:pt x="280" y="97"/>
                            <a:pt x="255" y="180"/>
                          </a:cubicBezTo>
                          <a:cubicBezTo>
                            <a:pt x="230" y="263"/>
                            <a:pt x="205" y="405"/>
                            <a:pt x="180" y="495"/>
                          </a:cubicBezTo>
                          <a:cubicBezTo>
                            <a:pt x="155" y="585"/>
                            <a:pt x="135" y="678"/>
                            <a:pt x="105" y="720"/>
                          </a:cubicBezTo>
                          <a:cubicBezTo>
                            <a:pt x="75" y="762"/>
                            <a:pt x="17" y="745"/>
                            <a:pt x="0" y="75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CC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cxnSp>
                <p:nvCxnSpPr>
                  <p:cNvPr id="68" name="AutoShape 391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4484403" y="5685059"/>
                    <a:ext cx="0" cy="13717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69" name="AutoShape 392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4556516" y="5691410"/>
                    <a:ext cx="839" cy="12447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70" name="AutoShape 43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782679" y="5598057"/>
                    <a:ext cx="149257" cy="17400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348AA2"/>
                    </a:solidFill>
                    <a:round/>
                    <a:headEnd/>
                    <a:tailEnd type="triangle" w="med" len="med"/>
                  </a:ln>
                </p:spPr>
              </p:cxnSp>
            </p:grpSp>
          </p:grpSp>
        </p:grpSp>
      </p:grpSp>
      <p:grpSp>
        <p:nvGrpSpPr>
          <p:cNvPr id="207" name="Group 206"/>
          <p:cNvGrpSpPr/>
          <p:nvPr/>
        </p:nvGrpSpPr>
        <p:grpSpPr>
          <a:xfrm>
            <a:off x="642144" y="2363563"/>
            <a:ext cx="7811448" cy="2347246"/>
            <a:chOff x="642144" y="2172494"/>
            <a:chExt cx="7811448" cy="2347246"/>
          </a:xfrm>
        </p:grpSpPr>
        <p:grpSp>
          <p:nvGrpSpPr>
            <p:cNvPr id="208" name="Group 457"/>
            <p:cNvGrpSpPr/>
            <p:nvPr/>
          </p:nvGrpSpPr>
          <p:grpSpPr>
            <a:xfrm>
              <a:off x="643958" y="2177034"/>
              <a:ext cx="7799115" cy="2342706"/>
              <a:chOff x="643958" y="2177034"/>
              <a:chExt cx="7799115" cy="2342706"/>
            </a:xfrm>
          </p:grpSpPr>
          <p:grpSp>
            <p:nvGrpSpPr>
              <p:cNvPr id="211" name="Group 282"/>
              <p:cNvGrpSpPr>
                <a:grpSpLocks/>
              </p:cNvGrpSpPr>
              <p:nvPr/>
            </p:nvGrpSpPr>
            <p:grpSpPr bwMode="auto">
              <a:xfrm rot="10800000">
                <a:off x="643958" y="2177034"/>
                <a:ext cx="7799115" cy="115579"/>
                <a:chOff x="2550" y="9810"/>
                <a:chExt cx="10605" cy="166"/>
              </a:xfrm>
            </p:grpSpPr>
            <p:grpSp>
              <p:nvGrpSpPr>
                <p:cNvPr id="273" name="Group 283"/>
                <p:cNvGrpSpPr>
                  <a:grpSpLocks/>
                </p:cNvGrpSpPr>
                <p:nvPr/>
              </p:nvGrpSpPr>
              <p:grpSpPr bwMode="auto">
                <a:xfrm>
                  <a:off x="273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336" name="AutoShape 28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37" name="AutoShape 28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38" name="AutoShape 28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39" name="AutoShape 28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274" name="Group 288"/>
                <p:cNvGrpSpPr>
                  <a:grpSpLocks/>
                </p:cNvGrpSpPr>
                <p:nvPr/>
              </p:nvGrpSpPr>
              <p:grpSpPr bwMode="auto">
                <a:xfrm>
                  <a:off x="370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332" name="AutoShape 28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33" name="AutoShape 29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34" name="AutoShape 29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35" name="AutoShape 29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275" name="Group 293"/>
                <p:cNvGrpSpPr>
                  <a:grpSpLocks/>
                </p:cNvGrpSpPr>
                <p:nvPr/>
              </p:nvGrpSpPr>
              <p:grpSpPr bwMode="auto">
                <a:xfrm>
                  <a:off x="466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328" name="AutoShape 29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29" name="AutoShape 29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30" name="AutoShape 29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31" name="AutoShape 29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276" name="Group 298"/>
                <p:cNvGrpSpPr>
                  <a:grpSpLocks/>
                </p:cNvGrpSpPr>
                <p:nvPr/>
              </p:nvGrpSpPr>
              <p:grpSpPr bwMode="auto">
                <a:xfrm>
                  <a:off x="564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324" name="AutoShape 29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25" name="AutoShape 30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26" name="AutoShape 30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27" name="AutoShape 30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277" name="Group 303"/>
                <p:cNvGrpSpPr>
                  <a:grpSpLocks/>
                </p:cNvGrpSpPr>
                <p:nvPr/>
              </p:nvGrpSpPr>
              <p:grpSpPr bwMode="auto">
                <a:xfrm>
                  <a:off x="660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320" name="AutoShape 30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21" name="AutoShape 30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22" name="AutoShape 30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23" name="AutoShape 30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278" name="Group 308"/>
                <p:cNvGrpSpPr>
                  <a:grpSpLocks/>
                </p:cNvGrpSpPr>
                <p:nvPr/>
              </p:nvGrpSpPr>
              <p:grpSpPr bwMode="auto">
                <a:xfrm>
                  <a:off x="757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316" name="AutoShape 30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7" name="AutoShape 31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8" name="AutoShape 31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9" name="AutoShape 3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279" name="Group 313"/>
                <p:cNvGrpSpPr>
                  <a:grpSpLocks/>
                </p:cNvGrpSpPr>
                <p:nvPr/>
              </p:nvGrpSpPr>
              <p:grpSpPr bwMode="auto">
                <a:xfrm>
                  <a:off x="852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312" name="AutoShape 31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3" name="AutoShape 31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4" name="AutoShape 31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5" name="AutoShape 317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280" name="Group 318"/>
                <p:cNvGrpSpPr>
                  <a:grpSpLocks/>
                </p:cNvGrpSpPr>
                <p:nvPr/>
              </p:nvGrpSpPr>
              <p:grpSpPr bwMode="auto">
                <a:xfrm>
                  <a:off x="949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308" name="AutoShape 31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09" name="AutoShape 32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0" name="AutoShape 3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1" name="AutoShape 32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281" name="Group 323"/>
                <p:cNvGrpSpPr>
                  <a:grpSpLocks/>
                </p:cNvGrpSpPr>
                <p:nvPr/>
              </p:nvGrpSpPr>
              <p:grpSpPr bwMode="auto">
                <a:xfrm>
                  <a:off x="1047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304" name="AutoShape 32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05" name="AutoShape 32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06" name="AutoShape 32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07" name="AutoShape 32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282" name="Group 328"/>
                <p:cNvGrpSpPr>
                  <a:grpSpLocks/>
                </p:cNvGrpSpPr>
                <p:nvPr/>
              </p:nvGrpSpPr>
              <p:grpSpPr bwMode="auto">
                <a:xfrm>
                  <a:off x="1143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300" name="AutoShape 32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01" name="AutoShape 33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02" name="AutoShape 33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03" name="AutoShape 33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283" name="Group 333"/>
                <p:cNvGrpSpPr>
                  <a:grpSpLocks/>
                </p:cNvGrpSpPr>
                <p:nvPr/>
              </p:nvGrpSpPr>
              <p:grpSpPr bwMode="auto">
                <a:xfrm>
                  <a:off x="1237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296" name="AutoShape 33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97" name="AutoShape 33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98" name="AutoShape 33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99" name="AutoShape 33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284" name="AutoShape 338"/>
                <p:cNvCxnSpPr>
                  <a:cxnSpLocks noChangeShapeType="1"/>
                </p:cNvCxnSpPr>
                <p:nvPr/>
              </p:nvCxnSpPr>
              <p:spPr bwMode="auto">
                <a:xfrm>
                  <a:off x="2550" y="9975"/>
                  <a:ext cx="1060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5" name="AutoShape 339"/>
                <p:cNvCxnSpPr>
                  <a:cxnSpLocks noChangeShapeType="1"/>
                </p:cNvCxnSpPr>
                <p:nvPr/>
              </p:nvCxnSpPr>
              <p:spPr bwMode="auto">
                <a:xfrm>
                  <a:off x="834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6" name="AutoShape 340"/>
                <p:cNvCxnSpPr>
                  <a:cxnSpLocks noChangeShapeType="1"/>
                </p:cNvCxnSpPr>
                <p:nvPr/>
              </p:nvCxnSpPr>
              <p:spPr bwMode="auto">
                <a:xfrm>
                  <a:off x="255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7" name="AutoShape 341"/>
                <p:cNvCxnSpPr>
                  <a:cxnSpLocks noChangeShapeType="1"/>
                </p:cNvCxnSpPr>
                <p:nvPr/>
              </p:nvCxnSpPr>
              <p:spPr bwMode="auto">
                <a:xfrm>
                  <a:off x="447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8" name="AutoShape 342"/>
                <p:cNvCxnSpPr>
                  <a:cxnSpLocks noChangeShapeType="1"/>
                </p:cNvCxnSpPr>
                <p:nvPr/>
              </p:nvCxnSpPr>
              <p:spPr bwMode="auto">
                <a:xfrm>
                  <a:off x="642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9" name="AutoShape 343"/>
                <p:cNvCxnSpPr>
                  <a:cxnSpLocks noChangeShapeType="1"/>
                </p:cNvCxnSpPr>
                <p:nvPr/>
              </p:nvCxnSpPr>
              <p:spPr bwMode="auto">
                <a:xfrm>
                  <a:off x="1027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90" name="AutoShape 344"/>
                <p:cNvCxnSpPr>
                  <a:cxnSpLocks noChangeShapeType="1"/>
                </p:cNvCxnSpPr>
                <p:nvPr/>
              </p:nvCxnSpPr>
              <p:spPr bwMode="auto">
                <a:xfrm>
                  <a:off x="1219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91" name="AutoShape 345"/>
                <p:cNvCxnSpPr>
                  <a:cxnSpLocks noChangeShapeType="1"/>
                </p:cNvCxnSpPr>
                <p:nvPr/>
              </p:nvCxnSpPr>
              <p:spPr bwMode="auto">
                <a:xfrm>
                  <a:off x="351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92" name="AutoShape 346"/>
                <p:cNvCxnSpPr>
                  <a:cxnSpLocks noChangeShapeType="1"/>
                </p:cNvCxnSpPr>
                <p:nvPr/>
              </p:nvCxnSpPr>
              <p:spPr bwMode="auto">
                <a:xfrm>
                  <a:off x="1125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93" name="AutoShape 347"/>
                <p:cNvCxnSpPr>
                  <a:cxnSpLocks noChangeShapeType="1"/>
                </p:cNvCxnSpPr>
                <p:nvPr/>
              </p:nvCxnSpPr>
              <p:spPr bwMode="auto">
                <a:xfrm>
                  <a:off x="931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94" name="AutoShape 348"/>
                <p:cNvCxnSpPr>
                  <a:cxnSpLocks noChangeShapeType="1"/>
                </p:cNvCxnSpPr>
                <p:nvPr/>
              </p:nvCxnSpPr>
              <p:spPr bwMode="auto">
                <a:xfrm>
                  <a:off x="739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95" name="AutoShape 349"/>
                <p:cNvCxnSpPr>
                  <a:cxnSpLocks noChangeShapeType="1"/>
                </p:cNvCxnSpPr>
                <p:nvPr/>
              </p:nvCxnSpPr>
              <p:spPr bwMode="auto">
                <a:xfrm>
                  <a:off x="544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212" name="Group 455"/>
              <p:cNvGrpSpPr/>
              <p:nvPr/>
            </p:nvGrpSpPr>
            <p:grpSpPr>
              <a:xfrm>
                <a:off x="654864" y="2302774"/>
                <a:ext cx="7741253" cy="2216966"/>
                <a:chOff x="654864" y="2302774"/>
                <a:chExt cx="7741253" cy="2216966"/>
              </a:xfrm>
            </p:grpSpPr>
            <p:sp>
              <p:nvSpPr>
                <p:cNvPr id="213" name="Text Box 385"/>
                <p:cNvSpPr txBox="1">
                  <a:spLocks noChangeArrowheads="1"/>
                </p:cNvSpPr>
                <p:nvPr/>
              </p:nvSpPr>
              <p:spPr bwMode="auto">
                <a:xfrm>
                  <a:off x="654864" y="2302774"/>
                  <a:ext cx="508146" cy="2864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1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(b)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14" name="Text Box 397"/>
                <p:cNvSpPr txBox="1">
                  <a:spLocks noChangeArrowheads="1"/>
                </p:cNvSpPr>
                <p:nvPr/>
              </p:nvSpPr>
              <p:spPr bwMode="auto">
                <a:xfrm>
                  <a:off x="724461" y="3300440"/>
                  <a:ext cx="1469094" cy="3029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100" b="1" i="0" u="none" strike="noStrike" cap="none" normalizeH="0" baseline="0" smtClean="0">
                      <a:ln>
                        <a:noFill/>
                      </a:ln>
                      <a:solidFill>
                        <a:srgbClr val="FD71EC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3B background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grpSp>
              <p:nvGrpSpPr>
                <p:cNvPr id="215" name="Group 453"/>
                <p:cNvGrpSpPr/>
                <p:nvPr/>
              </p:nvGrpSpPr>
              <p:grpSpPr>
                <a:xfrm>
                  <a:off x="1053163" y="2314539"/>
                  <a:ext cx="7342954" cy="2205201"/>
                  <a:chOff x="1053163" y="2314539"/>
                  <a:chExt cx="7342954" cy="2205201"/>
                </a:xfrm>
              </p:grpSpPr>
              <p:cxnSp>
                <p:nvCxnSpPr>
                  <p:cNvPr id="216" name="AutoShape 27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111619" y="3835154"/>
                    <a:ext cx="839" cy="45977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217" name="AutoShape 27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111619" y="4274610"/>
                    <a:ext cx="529947" cy="63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arrow" w="med" len="med"/>
                  </a:ln>
                </p:spPr>
              </p:cxnSp>
              <p:cxnSp>
                <p:nvCxnSpPr>
                  <p:cNvPr id="218" name="AutoShape 27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310349" y="4221900"/>
                    <a:ext cx="839" cy="52709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19" name="AutoShape 27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530881" y="4221900"/>
                    <a:ext cx="839" cy="52709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220" name="Text Box 27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75754" y="4237142"/>
                    <a:ext cx="331217" cy="2825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2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21" name="Text Box 2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68231" y="4232696"/>
                    <a:ext cx="331217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rPr>
                      <a:t>0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22" name="Text Box 2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52682" y="4138709"/>
                    <a:ext cx="431840" cy="2921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E</a:t>
                    </a:r>
                    <a:r>
                      <a:rPr kumimoji="0" lang="en-US" altLang="zh-CN" sz="1100" b="0" i="0" u="none" strike="noStrike" cap="none" normalizeH="0" baseline="-2500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x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23" name="Text Box 3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8543" y="3955179"/>
                    <a:ext cx="297676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1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24" name="Text Box 3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48850" y="3948193"/>
                    <a:ext cx="331217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rPr>
                      <a:t>0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25" name="Text Box 3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12554" y="3845950"/>
                    <a:ext cx="400814" cy="2927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E</a:t>
                    </a:r>
                    <a:r>
                      <a:rPr kumimoji="0" lang="en-US" altLang="zh-CN" sz="11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x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26" name="Text Box 3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38284" y="3955179"/>
                    <a:ext cx="297676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1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27" name="Text Box 3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17752" y="3948193"/>
                    <a:ext cx="331217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rPr>
                      <a:t>0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28" name="Text Box 37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81456" y="3845950"/>
                    <a:ext cx="387398" cy="2927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E</a:t>
                    </a:r>
                    <a:r>
                      <a:rPr kumimoji="0" lang="en-US" altLang="zh-CN" sz="11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x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29" name="Text Box 3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43459" y="3955179"/>
                    <a:ext cx="297676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1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rgbClr val="FFC000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30" name="Text Box 38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56468" y="3948828"/>
                    <a:ext cx="309415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rPr>
                      <a:t>0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rgbClr val="FFC000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31" name="Text Box 3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06755" y="3845950"/>
                    <a:ext cx="401653" cy="2927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E2A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E</a:t>
                    </a:r>
                    <a:r>
                      <a:rPr kumimoji="0" lang="en-US" altLang="zh-CN" sz="11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E2A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x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32" name="Freeform 5"/>
                  <p:cNvSpPr>
                    <a:spLocks/>
                  </p:cNvSpPr>
                  <p:nvPr/>
                </p:nvSpPr>
                <p:spPr bwMode="auto">
                  <a:xfrm>
                    <a:off x="1053163" y="3701793"/>
                    <a:ext cx="6706515" cy="118755"/>
                  </a:xfrm>
                  <a:custGeom>
                    <a:avLst/>
                    <a:gdLst/>
                    <a:ahLst/>
                    <a:cxnLst>
                      <a:cxn ang="0">
                        <a:pos x="0" y="4035"/>
                      </a:cxn>
                      <a:cxn ang="0">
                        <a:pos x="3947" y="4035"/>
                      </a:cxn>
                      <a:cxn ang="0">
                        <a:pos x="3840" y="3786"/>
                      </a:cxn>
                      <a:cxn ang="0">
                        <a:pos x="3716" y="3609"/>
                      </a:cxn>
                      <a:cxn ang="0">
                        <a:pos x="3414" y="3413"/>
                      </a:cxn>
                      <a:cxn ang="0">
                        <a:pos x="2614" y="2542"/>
                      </a:cxn>
                      <a:cxn ang="0">
                        <a:pos x="2151" y="2258"/>
                      </a:cxn>
                      <a:cxn ang="0">
                        <a:pos x="1831" y="1653"/>
                      </a:cxn>
                      <a:cxn ang="0">
                        <a:pos x="1458" y="1191"/>
                      </a:cxn>
                      <a:cxn ang="0">
                        <a:pos x="1120" y="995"/>
                      </a:cxn>
                      <a:cxn ang="0">
                        <a:pos x="356" y="18"/>
                      </a:cxn>
                      <a:cxn ang="0">
                        <a:pos x="0" y="0"/>
                      </a:cxn>
                      <a:cxn ang="0">
                        <a:pos x="0" y="4035"/>
                      </a:cxn>
                    </a:cxnLst>
                    <a:rect l="0" t="0" r="r" b="b"/>
                    <a:pathLst>
                      <a:path w="3947" h="4035">
                        <a:moveTo>
                          <a:pt x="0" y="4035"/>
                        </a:moveTo>
                        <a:lnTo>
                          <a:pt x="3947" y="4035"/>
                        </a:lnTo>
                        <a:lnTo>
                          <a:pt x="3840" y="3786"/>
                        </a:lnTo>
                        <a:lnTo>
                          <a:pt x="3716" y="3609"/>
                        </a:lnTo>
                        <a:lnTo>
                          <a:pt x="3414" y="3413"/>
                        </a:lnTo>
                        <a:lnTo>
                          <a:pt x="2614" y="2542"/>
                        </a:lnTo>
                        <a:lnTo>
                          <a:pt x="2151" y="2258"/>
                        </a:lnTo>
                        <a:lnTo>
                          <a:pt x="1831" y="1653"/>
                        </a:lnTo>
                        <a:lnTo>
                          <a:pt x="1458" y="1191"/>
                        </a:lnTo>
                        <a:lnTo>
                          <a:pt x="1120" y="995"/>
                        </a:lnTo>
                        <a:lnTo>
                          <a:pt x="356" y="18"/>
                        </a:lnTo>
                        <a:lnTo>
                          <a:pt x="0" y="0"/>
                        </a:lnTo>
                        <a:lnTo>
                          <a:pt x="0" y="4035"/>
                        </a:lnTo>
                        <a:close/>
                      </a:path>
                    </a:pathLst>
                  </a:custGeom>
                  <a:solidFill>
                    <a:srgbClr val="FEC6F7"/>
                  </a:solidFill>
                  <a:ln w="9525">
                    <a:solidFill>
                      <a:srgbClr val="B6DDE8">
                        <a:alpha val="0"/>
                      </a:srgbClr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33" name="Freeform 264"/>
                  <p:cNvSpPr>
                    <a:spLocks/>
                  </p:cNvSpPr>
                  <p:nvPr/>
                </p:nvSpPr>
                <p:spPr bwMode="auto">
                  <a:xfrm>
                    <a:off x="4144801" y="3637653"/>
                    <a:ext cx="59535" cy="188610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34" name="Text Box 2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83085" y="3482700"/>
                    <a:ext cx="441064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E2A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2</a:t>
                    </a:r>
                    <a:r>
                      <a:rPr kumimoji="0" lang="en-US" altLang="zh-CN" sz="12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E2AC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rPr>
                      <a:t>-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35" name="Freeform 266"/>
                  <p:cNvSpPr>
                    <a:spLocks/>
                  </p:cNvSpPr>
                  <p:nvPr/>
                </p:nvSpPr>
                <p:spPr bwMode="auto">
                  <a:xfrm>
                    <a:off x="5089817" y="2638081"/>
                    <a:ext cx="51988" cy="1186912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36" name="Text Box 2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69501" y="2434865"/>
                    <a:ext cx="583613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3/2</a:t>
                    </a:r>
                    <a:r>
                      <a:rPr kumimoji="0" lang="en-US" altLang="zh-CN" sz="1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+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37" name="Freeform 268"/>
                  <p:cNvSpPr>
                    <a:spLocks/>
                  </p:cNvSpPr>
                  <p:nvPr/>
                </p:nvSpPr>
                <p:spPr bwMode="auto">
                  <a:xfrm>
                    <a:off x="4502850" y="3597645"/>
                    <a:ext cx="51988" cy="214647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38" name="Text Box 2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32876" y="3384899"/>
                    <a:ext cx="536655" cy="2825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5/2</a:t>
                    </a:r>
                    <a:r>
                      <a:rPr kumimoji="0" lang="en-US" altLang="zh-CN" sz="10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+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39" name="Text Box 2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35313" y="3164539"/>
                    <a:ext cx="536655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1/2</a:t>
                    </a:r>
                    <a:r>
                      <a:rPr kumimoji="0" lang="en-US" altLang="zh-CN" sz="1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+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40" name="Text Box 2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0238" y="2813355"/>
                    <a:ext cx="438677" cy="298334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9</a:t>
                    </a:r>
                    <a:r>
                      <a:rPr kumimoji="0" lang="en-US" altLang="zh-CN" sz="1100" b="1" i="0" u="none" strike="noStrike" cap="none" normalizeH="0" baseline="-2500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Li</a:t>
                    </a:r>
                    <a:endParaRPr kumimoji="0" lang="en-US" altLang="zh-CN" sz="11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ea typeface="宋体" pitchFamily="2" charset="-122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41" name="Freeform 279"/>
                  <p:cNvSpPr>
                    <a:spLocks/>
                  </p:cNvSpPr>
                  <p:nvPr/>
                </p:nvSpPr>
                <p:spPr bwMode="auto">
                  <a:xfrm>
                    <a:off x="4331792" y="2904168"/>
                    <a:ext cx="59535" cy="920825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42" name="Text Box 2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62316" y="2759376"/>
                    <a:ext cx="459412" cy="311370"/>
                  </a:xfrm>
                  <a:prstGeom prst="rect">
                    <a:avLst/>
                  </a:prstGeom>
                  <a:noFill/>
                  <a:ln w="9525">
                    <a:solidFill>
                      <a:srgbClr val="C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8</a:t>
                    </a:r>
                    <a:r>
                      <a:rPr kumimoji="0" lang="en-US" altLang="zh-CN" sz="11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He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44" name="Freeform 350"/>
                  <p:cNvSpPr>
                    <a:spLocks/>
                  </p:cNvSpPr>
                  <p:nvPr/>
                </p:nvSpPr>
                <p:spPr bwMode="auto">
                  <a:xfrm>
                    <a:off x="5457091" y="2872415"/>
                    <a:ext cx="59535" cy="952578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E2AC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45" name="Text Box 3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98394" y="2605059"/>
                    <a:ext cx="433517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E2A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1</a:t>
                    </a:r>
                    <a:r>
                      <a:rPr kumimoji="0" lang="en-US" altLang="zh-CN" sz="12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E2AC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rPr>
                      <a:t>-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46" name="Text Box 3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44298" y="2873051"/>
                    <a:ext cx="447070" cy="306877"/>
                  </a:xfrm>
                  <a:prstGeom prst="rect">
                    <a:avLst/>
                  </a:prstGeom>
                  <a:noFill/>
                  <a:ln w="9525">
                    <a:solidFill>
                      <a:srgbClr val="E2AC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E2A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8</a:t>
                    </a:r>
                    <a:r>
                      <a:rPr kumimoji="0" lang="en-US" altLang="zh-CN" sz="11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E2AC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E2A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Li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47" name="Freeform 354"/>
                  <p:cNvSpPr>
                    <a:spLocks/>
                  </p:cNvSpPr>
                  <p:nvPr/>
                </p:nvSpPr>
                <p:spPr bwMode="auto">
                  <a:xfrm>
                    <a:off x="7004167" y="3597645"/>
                    <a:ext cx="96430" cy="216553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48" name="Text Box 3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89697" y="3273768"/>
                    <a:ext cx="430219" cy="301945"/>
                  </a:xfrm>
                  <a:prstGeom prst="rect">
                    <a:avLst/>
                  </a:prstGeom>
                  <a:noFill/>
                  <a:ln w="9525">
                    <a:solidFill>
                      <a:srgbClr val="00B0F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7</a:t>
                    </a:r>
                    <a:r>
                      <a:rPr kumimoji="0" lang="en-US" altLang="zh-CN" sz="11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H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49" name="Freeform 356"/>
                  <p:cNvSpPr>
                    <a:spLocks/>
                  </p:cNvSpPr>
                  <p:nvPr/>
                </p:nvSpPr>
                <p:spPr bwMode="auto">
                  <a:xfrm>
                    <a:off x="3159535" y="2893372"/>
                    <a:ext cx="59535" cy="920825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0" name="Text Box 3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27264" y="2497100"/>
                    <a:ext cx="654049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1/2</a:t>
                    </a:r>
                    <a:r>
                      <a:rPr kumimoji="0" lang="en-US" altLang="zh-CN" sz="12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+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51" name="Freeform 358"/>
                  <p:cNvSpPr>
                    <a:spLocks/>
                  </p:cNvSpPr>
                  <p:nvPr/>
                </p:nvSpPr>
                <p:spPr bwMode="auto">
                  <a:xfrm>
                    <a:off x="3068136" y="3127706"/>
                    <a:ext cx="59535" cy="686491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2" name="Text Box 3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92237" y="3389983"/>
                    <a:ext cx="562650" cy="28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3/2</a:t>
                    </a:r>
                    <a:r>
                      <a:rPr kumimoji="0" lang="en-US" altLang="zh-CN" sz="10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+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53" name="Text Box 3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61312" y="2738420"/>
                    <a:ext cx="483129" cy="291383"/>
                  </a:xfrm>
                  <a:prstGeom prst="rect">
                    <a:avLst/>
                  </a:prstGeom>
                  <a:noFill/>
                  <a:ln w="9525">
                    <a:solidFill>
                      <a:srgbClr val="3333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7</a:t>
                    </a:r>
                    <a:r>
                      <a:rPr kumimoji="0" lang="en-US" altLang="zh-CN" sz="11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Li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54" name="Freeform 361"/>
                  <p:cNvSpPr>
                    <a:spLocks/>
                  </p:cNvSpPr>
                  <p:nvPr/>
                </p:nvSpPr>
                <p:spPr bwMode="auto">
                  <a:xfrm>
                    <a:off x="2066938" y="3527789"/>
                    <a:ext cx="99784" cy="297204"/>
                  </a:xfrm>
                  <a:custGeom>
                    <a:avLst/>
                    <a:gdLst/>
                    <a:ahLst/>
                    <a:cxnLst>
                      <a:cxn ang="0">
                        <a:pos x="0" y="2033"/>
                      </a:cxn>
                      <a:cxn ang="0">
                        <a:pos x="45" y="1958"/>
                      </a:cxn>
                      <a:cxn ang="0">
                        <a:pos x="75" y="1763"/>
                      </a:cxn>
                      <a:cxn ang="0">
                        <a:pos x="105" y="1433"/>
                      </a:cxn>
                      <a:cxn ang="0">
                        <a:pos x="135" y="863"/>
                      </a:cxn>
                      <a:cxn ang="0">
                        <a:pos x="165" y="413"/>
                      </a:cxn>
                      <a:cxn ang="0">
                        <a:pos x="195" y="38"/>
                      </a:cxn>
                      <a:cxn ang="0">
                        <a:pos x="240" y="638"/>
                      </a:cxn>
                      <a:cxn ang="0">
                        <a:pos x="270" y="1073"/>
                      </a:cxn>
                      <a:cxn ang="0">
                        <a:pos x="315" y="1628"/>
                      </a:cxn>
                      <a:cxn ang="0">
                        <a:pos x="360" y="1883"/>
                      </a:cxn>
                      <a:cxn ang="0">
                        <a:pos x="420" y="2033"/>
                      </a:cxn>
                    </a:cxnLst>
                    <a:rect l="0" t="0" r="r" b="b"/>
                    <a:pathLst>
                      <a:path w="420" h="2033">
                        <a:moveTo>
                          <a:pt x="0" y="2033"/>
                        </a:moveTo>
                        <a:cubicBezTo>
                          <a:pt x="16" y="2018"/>
                          <a:pt x="33" y="2003"/>
                          <a:pt x="45" y="1958"/>
                        </a:cubicBezTo>
                        <a:cubicBezTo>
                          <a:pt x="57" y="1913"/>
                          <a:pt x="65" y="1850"/>
                          <a:pt x="75" y="1763"/>
                        </a:cubicBezTo>
                        <a:cubicBezTo>
                          <a:pt x="85" y="1676"/>
                          <a:pt x="95" y="1583"/>
                          <a:pt x="105" y="1433"/>
                        </a:cubicBezTo>
                        <a:cubicBezTo>
                          <a:pt x="115" y="1283"/>
                          <a:pt x="125" y="1033"/>
                          <a:pt x="135" y="863"/>
                        </a:cubicBezTo>
                        <a:cubicBezTo>
                          <a:pt x="145" y="693"/>
                          <a:pt x="155" y="550"/>
                          <a:pt x="165" y="413"/>
                        </a:cubicBezTo>
                        <a:cubicBezTo>
                          <a:pt x="175" y="276"/>
                          <a:pt x="182" y="0"/>
                          <a:pt x="195" y="38"/>
                        </a:cubicBezTo>
                        <a:cubicBezTo>
                          <a:pt x="208" y="76"/>
                          <a:pt x="228" y="466"/>
                          <a:pt x="240" y="638"/>
                        </a:cubicBezTo>
                        <a:cubicBezTo>
                          <a:pt x="252" y="810"/>
                          <a:pt x="257" y="908"/>
                          <a:pt x="270" y="1073"/>
                        </a:cubicBezTo>
                        <a:cubicBezTo>
                          <a:pt x="283" y="1238"/>
                          <a:pt x="300" y="1493"/>
                          <a:pt x="315" y="1628"/>
                        </a:cubicBezTo>
                        <a:cubicBezTo>
                          <a:pt x="330" y="1763"/>
                          <a:pt x="343" y="1816"/>
                          <a:pt x="360" y="1883"/>
                        </a:cubicBezTo>
                        <a:cubicBezTo>
                          <a:pt x="377" y="1950"/>
                          <a:pt x="410" y="2008"/>
                          <a:pt x="420" y="2033"/>
                        </a:cubicBezTo>
                      </a:path>
                    </a:pathLst>
                  </a:custGeom>
                  <a:noFill/>
                  <a:ln w="9525">
                    <a:solidFill>
                      <a:srgbClr val="00CC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5" name="Text Box 3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7002" y="3345530"/>
                    <a:ext cx="393244" cy="25748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1</a:t>
                    </a:r>
                    <a:r>
                      <a:rPr kumimoji="0" lang="en-US" altLang="zh-CN" sz="12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rPr>
                      <a:t>-</a:t>
                    </a:r>
                    <a:r>
                      <a:rPr kumimoji="0" lang="en-US" altLang="zh-CN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 </a:t>
                    </a:r>
                    <a:r>
                      <a: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?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256" name="Text Box 3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9869" y="3035623"/>
                    <a:ext cx="411827" cy="321726"/>
                  </a:xfrm>
                  <a:prstGeom prst="rect">
                    <a:avLst/>
                  </a:prstGeom>
                  <a:noFill/>
                  <a:ln w="9525">
                    <a:solidFill>
                      <a:srgbClr val="00CC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1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6</a:t>
                    </a:r>
                    <a:r>
                      <a:rPr kumimoji="0" lang="en-US" altLang="zh-CN" sz="11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Calibri" pitchFamily="34" charset="0"/>
                        <a:ea typeface="宋体" pitchFamily="2" charset="-122"/>
                      </a:rPr>
                      <a:t>Li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cxnSp>
                <p:nvCxnSpPr>
                  <p:cNvPr id="258" name="AutoShape 3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92237" y="3824993"/>
                    <a:ext cx="839" cy="18797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3333FF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259" name="AutoShape 36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92237" y="4002808"/>
                    <a:ext cx="408361" cy="63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 type="arrow" w="med" len="med"/>
                  </a:ln>
                </p:spPr>
              </p:cxnSp>
              <p:cxnSp>
                <p:nvCxnSpPr>
                  <p:cNvPr id="260" name="AutoShape 36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23670" y="3950098"/>
                    <a:ext cx="839" cy="52709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61" name="AutoShape 37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361978" y="3824993"/>
                    <a:ext cx="0" cy="18797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262" name="AutoShape 37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361978" y="4002808"/>
                    <a:ext cx="407523" cy="63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C00000"/>
                    </a:solidFill>
                    <a:round/>
                    <a:headEnd/>
                    <a:tailEnd type="arrow" w="med" len="med"/>
                  </a:ln>
                </p:spPr>
              </p:cxnSp>
              <p:cxnSp>
                <p:nvCxnSpPr>
                  <p:cNvPr id="263" name="AutoShape 37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593411" y="3950098"/>
                    <a:ext cx="839" cy="52709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64" name="AutoShape 37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499017" y="3824993"/>
                    <a:ext cx="839" cy="18797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E2AC00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265" name="AutoShape 37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499855" y="4002808"/>
                    <a:ext cx="408361" cy="63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E2AC00"/>
                    </a:solidFill>
                    <a:round/>
                    <a:headEnd/>
                    <a:tailEnd type="arrow" w="med" len="med"/>
                  </a:ln>
                </p:spPr>
              </p:cxnSp>
              <p:cxnSp>
                <p:nvCxnSpPr>
                  <p:cNvPr id="266" name="AutoShape 37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87685" y="3950098"/>
                    <a:ext cx="839" cy="52709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E2AC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267" name="Text Box 38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20986" y="2314539"/>
                    <a:ext cx="2175131" cy="738565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Additions from </a:t>
                    </a:r>
                    <a:r>
                      <a:rPr kumimoji="0" lang="en-US" altLang="zh-CN" sz="1200" b="1" i="0" u="none" strike="noStrike" cap="none" normalizeH="0" baseline="3000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9</a:t>
                    </a:r>
                    <a:r>
                      <a:rPr kumimoji="0" lang="en-US" altLang="zh-CN" sz="1200" b="1" i="0" u="none" strike="noStrike" cap="none" normalizeH="0" baseline="-2500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  <a:sym typeface="Symbol" pitchFamily="18" charset="2"/>
                      </a:rPr>
                      <a:t></a:t>
                    </a:r>
                    <a:r>
                      <a:rPr kumimoji="0" lang="en-US" altLang="zh-CN" sz="12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Li and its continuum </a:t>
                    </a: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(Phase II:  </a:t>
                    </a:r>
                    <a:r>
                      <a:rPr kumimoji="0" lang="en-US" altLang="zh-CN" sz="1200" b="1" i="0" u="none" strike="noStrike" cap="none" normalizeH="0" baseline="3000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9</a:t>
                    </a:r>
                    <a:r>
                      <a:rPr kumimoji="0" lang="en-US" altLang="zh-CN" sz="12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宋体" pitchFamily="2" charset="-122"/>
                      </a:rPr>
                      <a:t>Be target)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cxnSp>
                <p:nvCxnSpPr>
                  <p:cNvPr id="268" name="AutoShape 393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582031" y="3703698"/>
                    <a:ext cx="839" cy="12320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E2AC00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269" name="AutoShape 394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242429" y="3678296"/>
                    <a:ext cx="0" cy="136536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270" name="AutoShape 39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399233" y="3727830"/>
                    <a:ext cx="0" cy="87002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271" name="AutoShape 39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3346526" y="3654164"/>
                    <a:ext cx="839" cy="17273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3333FF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272" name="AutoShape 43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58793" y="3567162"/>
                    <a:ext cx="60374" cy="173369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EF03D3"/>
                    </a:solidFill>
                    <a:round/>
                    <a:headEnd/>
                    <a:tailEnd type="triangle" w="med" len="med"/>
                  </a:ln>
                </p:spPr>
              </p:cxnSp>
            </p:grpSp>
          </p:grpSp>
        </p:grpSp>
        <p:cxnSp>
          <p:nvCxnSpPr>
            <p:cNvPr id="209" name="Straight Connector 208"/>
            <p:cNvCxnSpPr/>
            <p:nvPr/>
          </p:nvCxnSpPr>
          <p:spPr>
            <a:xfrm rot="5400000" flipH="1" flipV="1">
              <a:off x="-185737" y="3000375"/>
              <a:ext cx="16573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5400000" flipH="1" flipV="1">
              <a:off x="7624123" y="3037196"/>
              <a:ext cx="16573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0" name="Group 339"/>
          <p:cNvGrpSpPr/>
          <p:nvPr/>
        </p:nvGrpSpPr>
        <p:grpSpPr>
          <a:xfrm>
            <a:off x="642935" y="391094"/>
            <a:ext cx="7809863" cy="1994210"/>
            <a:chOff x="642935" y="200025"/>
            <a:chExt cx="7809863" cy="1994210"/>
          </a:xfrm>
        </p:grpSpPr>
        <p:grpSp>
          <p:nvGrpSpPr>
            <p:cNvPr id="341" name="Group 458"/>
            <p:cNvGrpSpPr/>
            <p:nvPr/>
          </p:nvGrpSpPr>
          <p:grpSpPr>
            <a:xfrm>
              <a:off x="643958" y="201388"/>
              <a:ext cx="7799115" cy="1984536"/>
              <a:chOff x="643958" y="201388"/>
              <a:chExt cx="7799115" cy="1984536"/>
            </a:xfrm>
          </p:grpSpPr>
          <p:grpSp>
            <p:nvGrpSpPr>
              <p:cNvPr id="344" name="Group 7"/>
              <p:cNvGrpSpPr>
                <a:grpSpLocks/>
              </p:cNvGrpSpPr>
              <p:nvPr/>
            </p:nvGrpSpPr>
            <p:grpSpPr bwMode="auto">
              <a:xfrm rot="10800000">
                <a:off x="643958" y="201388"/>
                <a:ext cx="7799115" cy="115579"/>
                <a:chOff x="2550" y="9810"/>
                <a:chExt cx="10605" cy="166"/>
              </a:xfrm>
            </p:grpSpPr>
            <p:grpSp>
              <p:nvGrpSpPr>
                <p:cNvPr id="391" name="Group 8"/>
                <p:cNvGrpSpPr>
                  <a:grpSpLocks/>
                </p:cNvGrpSpPr>
                <p:nvPr/>
              </p:nvGrpSpPr>
              <p:grpSpPr bwMode="auto">
                <a:xfrm>
                  <a:off x="273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54" name="AutoShape 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55" name="AutoShape 1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56" name="AutoShape 1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57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392" name="Group 13"/>
                <p:cNvGrpSpPr>
                  <a:grpSpLocks/>
                </p:cNvGrpSpPr>
                <p:nvPr/>
              </p:nvGrpSpPr>
              <p:grpSpPr bwMode="auto">
                <a:xfrm>
                  <a:off x="370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50" name="AutoShape 1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51" name="AutoShape 1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52" name="AutoShape 1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53" name="AutoShape 1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393" name="Group 18"/>
                <p:cNvGrpSpPr>
                  <a:grpSpLocks/>
                </p:cNvGrpSpPr>
                <p:nvPr/>
              </p:nvGrpSpPr>
              <p:grpSpPr bwMode="auto">
                <a:xfrm>
                  <a:off x="466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46" name="AutoShape 1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47" name="AutoShape 2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48" name="AutoShape 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49" name="AutoShape 2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394" name="Group 23"/>
                <p:cNvGrpSpPr>
                  <a:grpSpLocks/>
                </p:cNvGrpSpPr>
                <p:nvPr/>
              </p:nvGrpSpPr>
              <p:grpSpPr bwMode="auto">
                <a:xfrm>
                  <a:off x="564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42" name="AutoShape 2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43" name="AutoShape 2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44" name="AutoShape 2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45" name="AutoShape 2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395" name="Group 28"/>
                <p:cNvGrpSpPr>
                  <a:grpSpLocks/>
                </p:cNvGrpSpPr>
                <p:nvPr/>
              </p:nvGrpSpPr>
              <p:grpSpPr bwMode="auto">
                <a:xfrm>
                  <a:off x="660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38" name="AutoShape 2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39" name="AutoShape 3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40" name="AutoShape 3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41" name="AutoShape 3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396" name="Group 33"/>
                <p:cNvGrpSpPr>
                  <a:grpSpLocks/>
                </p:cNvGrpSpPr>
                <p:nvPr/>
              </p:nvGrpSpPr>
              <p:grpSpPr bwMode="auto">
                <a:xfrm>
                  <a:off x="757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34" name="AutoShape 3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35" name="AutoShape 3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36" name="AutoShape 3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37" name="AutoShape 3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397" name="Group 38"/>
                <p:cNvGrpSpPr>
                  <a:grpSpLocks/>
                </p:cNvGrpSpPr>
                <p:nvPr/>
              </p:nvGrpSpPr>
              <p:grpSpPr bwMode="auto">
                <a:xfrm>
                  <a:off x="852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30" name="AutoShape 3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31" name="AutoShape 4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32" name="AutoShape 4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33" name="AutoShape 42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398" name="Group 43"/>
                <p:cNvGrpSpPr>
                  <a:grpSpLocks/>
                </p:cNvGrpSpPr>
                <p:nvPr/>
              </p:nvGrpSpPr>
              <p:grpSpPr bwMode="auto">
                <a:xfrm>
                  <a:off x="949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26" name="AutoShape 4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27" name="AutoShape 4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28" name="AutoShape 4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29" name="AutoShape 4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399" name="Group 48"/>
                <p:cNvGrpSpPr>
                  <a:grpSpLocks/>
                </p:cNvGrpSpPr>
                <p:nvPr/>
              </p:nvGrpSpPr>
              <p:grpSpPr bwMode="auto">
                <a:xfrm>
                  <a:off x="1047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22" name="AutoShape 4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23" name="AutoShape 5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24" name="AutoShape 5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25" name="AutoShape 5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400" name="Group 53"/>
                <p:cNvGrpSpPr>
                  <a:grpSpLocks/>
                </p:cNvGrpSpPr>
                <p:nvPr/>
              </p:nvGrpSpPr>
              <p:grpSpPr bwMode="auto">
                <a:xfrm>
                  <a:off x="11430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18" name="AutoShape 5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9" name="AutoShape 5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20" name="AutoShape 5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21" name="AutoShape 5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401" name="Group 58"/>
                <p:cNvGrpSpPr>
                  <a:grpSpLocks/>
                </p:cNvGrpSpPr>
                <p:nvPr/>
              </p:nvGrpSpPr>
              <p:grpSpPr bwMode="auto">
                <a:xfrm>
                  <a:off x="12375" y="9855"/>
                  <a:ext cx="586" cy="120"/>
                  <a:chOff x="2910" y="4650"/>
                  <a:chExt cx="586" cy="120"/>
                </a:xfrm>
              </p:grpSpPr>
              <p:cxnSp>
                <p:nvCxnSpPr>
                  <p:cNvPr id="414" name="AutoShape 5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1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5" name="AutoShape 6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0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6" name="AutoShape 6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7" name="AutoShape 6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95" y="4650"/>
                    <a:ext cx="1" cy="1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402" name="AutoShape 63"/>
                <p:cNvCxnSpPr>
                  <a:cxnSpLocks noChangeShapeType="1"/>
                </p:cNvCxnSpPr>
                <p:nvPr/>
              </p:nvCxnSpPr>
              <p:spPr bwMode="auto">
                <a:xfrm>
                  <a:off x="2550" y="9975"/>
                  <a:ext cx="1060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03" name="AutoShape 64"/>
                <p:cNvCxnSpPr>
                  <a:cxnSpLocks noChangeShapeType="1"/>
                </p:cNvCxnSpPr>
                <p:nvPr/>
              </p:nvCxnSpPr>
              <p:spPr bwMode="auto">
                <a:xfrm>
                  <a:off x="834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04" name="AutoShape 65"/>
                <p:cNvCxnSpPr>
                  <a:cxnSpLocks noChangeShapeType="1"/>
                </p:cNvCxnSpPr>
                <p:nvPr/>
              </p:nvCxnSpPr>
              <p:spPr bwMode="auto">
                <a:xfrm>
                  <a:off x="255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05" name="AutoShape 66"/>
                <p:cNvCxnSpPr>
                  <a:cxnSpLocks noChangeShapeType="1"/>
                </p:cNvCxnSpPr>
                <p:nvPr/>
              </p:nvCxnSpPr>
              <p:spPr bwMode="auto">
                <a:xfrm>
                  <a:off x="447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06" name="AutoShape 67"/>
                <p:cNvCxnSpPr>
                  <a:cxnSpLocks noChangeShapeType="1"/>
                </p:cNvCxnSpPr>
                <p:nvPr/>
              </p:nvCxnSpPr>
              <p:spPr bwMode="auto">
                <a:xfrm>
                  <a:off x="642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07" name="AutoShape 68"/>
                <p:cNvCxnSpPr>
                  <a:cxnSpLocks noChangeShapeType="1"/>
                </p:cNvCxnSpPr>
                <p:nvPr/>
              </p:nvCxnSpPr>
              <p:spPr bwMode="auto">
                <a:xfrm>
                  <a:off x="1027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08" name="AutoShape 69"/>
                <p:cNvCxnSpPr>
                  <a:cxnSpLocks noChangeShapeType="1"/>
                </p:cNvCxnSpPr>
                <p:nvPr/>
              </p:nvCxnSpPr>
              <p:spPr bwMode="auto">
                <a:xfrm>
                  <a:off x="1219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09" name="AutoShape 70"/>
                <p:cNvCxnSpPr>
                  <a:cxnSpLocks noChangeShapeType="1"/>
                </p:cNvCxnSpPr>
                <p:nvPr/>
              </p:nvCxnSpPr>
              <p:spPr bwMode="auto">
                <a:xfrm>
                  <a:off x="351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10" name="AutoShape 71"/>
                <p:cNvCxnSpPr>
                  <a:cxnSpLocks noChangeShapeType="1"/>
                </p:cNvCxnSpPr>
                <p:nvPr/>
              </p:nvCxnSpPr>
              <p:spPr bwMode="auto">
                <a:xfrm>
                  <a:off x="11250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11" name="AutoShape 72"/>
                <p:cNvCxnSpPr>
                  <a:cxnSpLocks noChangeShapeType="1"/>
                </p:cNvCxnSpPr>
                <p:nvPr/>
              </p:nvCxnSpPr>
              <p:spPr bwMode="auto">
                <a:xfrm>
                  <a:off x="931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12" name="AutoShape 73"/>
                <p:cNvCxnSpPr>
                  <a:cxnSpLocks noChangeShapeType="1"/>
                </p:cNvCxnSpPr>
                <p:nvPr/>
              </p:nvCxnSpPr>
              <p:spPr bwMode="auto">
                <a:xfrm>
                  <a:off x="739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13" name="AutoShape 74"/>
                <p:cNvCxnSpPr>
                  <a:cxnSpLocks noChangeShapeType="1"/>
                </p:cNvCxnSpPr>
                <p:nvPr/>
              </p:nvCxnSpPr>
              <p:spPr bwMode="auto">
                <a:xfrm>
                  <a:off x="5445" y="9810"/>
                  <a:ext cx="1" cy="1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345" name="Text Box 387"/>
              <p:cNvSpPr txBox="1">
                <a:spLocks noChangeArrowheads="1"/>
              </p:cNvSpPr>
              <p:nvPr/>
            </p:nvSpPr>
            <p:spPr bwMode="auto">
              <a:xfrm>
                <a:off x="654864" y="315697"/>
                <a:ext cx="487182" cy="2737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1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宋体" pitchFamily="2" charset="-122"/>
                  </a:rPr>
                  <a:t>(c)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346" name="Group 456"/>
              <p:cNvGrpSpPr/>
              <p:nvPr/>
            </p:nvGrpSpPr>
            <p:grpSpPr>
              <a:xfrm>
                <a:off x="972233" y="313792"/>
                <a:ext cx="7422207" cy="1872132"/>
                <a:chOff x="972233" y="313792"/>
                <a:chExt cx="7422207" cy="1872132"/>
              </a:xfrm>
            </p:grpSpPr>
            <p:sp>
              <p:nvSpPr>
                <p:cNvPr id="347" name="Freeform 4"/>
                <p:cNvSpPr>
                  <a:spLocks/>
                </p:cNvSpPr>
                <p:nvPr/>
              </p:nvSpPr>
              <p:spPr bwMode="auto">
                <a:xfrm>
                  <a:off x="1033038" y="2121149"/>
                  <a:ext cx="6707353" cy="47629"/>
                </a:xfrm>
                <a:custGeom>
                  <a:avLst/>
                  <a:gdLst/>
                  <a:ahLst/>
                  <a:cxnLst>
                    <a:cxn ang="0">
                      <a:pos x="0" y="4035"/>
                    </a:cxn>
                    <a:cxn ang="0">
                      <a:pos x="3947" y="4035"/>
                    </a:cxn>
                    <a:cxn ang="0">
                      <a:pos x="3840" y="3786"/>
                    </a:cxn>
                    <a:cxn ang="0">
                      <a:pos x="3716" y="3609"/>
                    </a:cxn>
                    <a:cxn ang="0">
                      <a:pos x="3414" y="3413"/>
                    </a:cxn>
                    <a:cxn ang="0">
                      <a:pos x="2614" y="2542"/>
                    </a:cxn>
                    <a:cxn ang="0">
                      <a:pos x="2151" y="2258"/>
                    </a:cxn>
                    <a:cxn ang="0">
                      <a:pos x="1831" y="1653"/>
                    </a:cxn>
                    <a:cxn ang="0">
                      <a:pos x="1458" y="1191"/>
                    </a:cxn>
                    <a:cxn ang="0">
                      <a:pos x="1120" y="995"/>
                    </a:cxn>
                    <a:cxn ang="0">
                      <a:pos x="356" y="18"/>
                    </a:cxn>
                    <a:cxn ang="0">
                      <a:pos x="0" y="0"/>
                    </a:cxn>
                    <a:cxn ang="0">
                      <a:pos x="0" y="4035"/>
                    </a:cxn>
                  </a:cxnLst>
                  <a:rect l="0" t="0" r="r" b="b"/>
                  <a:pathLst>
                    <a:path w="3947" h="4035">
                      <a:moveTo>
                        <a:pt x="0" y="4035"/>
                      </a:moveTo>
                      <a:lnTo>
                        <a:pt x="3947" y="4035"/>
                      </a:lnTo>
                      <a:lnTo>
                        <a:pt x="3840" y="3786"/>
                      </a:lnTo>
                      <a:lnTo>
                        <a:pt x="3716" y="3609"/>
                      </a:lnTo>
                      <a:lnTo>
                        <a:pt x="3414" y="3413"/>
                      </a:lnTo>
                      <a:lnTo>
                        <a:pt x="2614" y="2542"/>
                      </a:lnTo>
                      <a:lnTo>
                        <a:pt x="2151" y="2258"/>
                      </a:lnTo>
                      <a:lnTo>
                        <a:pt x="1831" y="1653"/>
                      </a:lnTo>
                      <a:lnTo>
                        <a:pt x="1458" y="1191"/>
                      </a:lnTo>
                      <a:lnTo>
                        <a:pt x="1120" y="995"/>
                      </a:lnTo>
                      <a:lnTo>
                        <a:pt x="356" y="18"/>
                      </a:lnTo>
                      <a:lnTo>
                        <a:pt x="0" y="0"/>
                      </a:lnTo>
                      <a:lnTo>
                        <a:pt x="0" y="4035"/>
                      </a:lnTo>
                      <a:close/>
                    </a:path>
                  </a:pathLst>
                </a:custGeom>
                <a:solidFill>
                  <a:srgbClr val="C6CDC5"/>
                </a:solidFill>
                <a:ln w="9525">
                  <a:solidFill>
                    <a:srgbClr val="B6DDE8">
                      <a:alpha val="0"/>
                    </a:srgbClr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8" name="Text Box 386"/>
                <p:cNvSpPr txBox="1">
                  <a:spLocks noChangeArrowheads="1"/>
                </p:cNvSpPr>
                <p:nvPr/>
              </p:nvSpPr>
              <p:spPr bwMode="auto">
                <a:xfrm>
                  <a:off x="6243626" y="313792"/>
                  <a:ext cx="2150814" cy="757617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200" b="1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Additions from </a:t>
                  </a:r>
                  <a:r>
                    <a:rPr kumimoji="0" lang="en-US" altLang="zh-CN" sz="1200" b="1" i="0" u="none" strike="noStrike" cap="none" normalizeH="0" baseline="3000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12</a:t>
                  </a:r>
                  <a:r>
                    <a:rPr kumimoji="0" lang="en-US" altLang="zh-CN" sz="1200" b="1" i="0" u="none" strike="noStrike" cap="none" normalizeH="0" baseline="-25000" dirty="0" smtClean="0">
                      <a:ln>
                        <a:noFill/>
                      </a:ln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200" b="1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B and its continuum 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200" b="1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(Phase III:  </a:t>
                  </a:r>
                  <a:r>
                    <a:rPr kumimoji="0" lang="en-US" altLang="zh-CN" sz="1200" b="1" i="0" u="none" strike="noStrike" cap="none" normalizeH="0" baseline="3000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12</a:t>
                  </a:r>
                  <a:r>
                    <a:rPr kumimoji="0" lang="en-US" altLang="zh-CN" sz="1200" b="1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C target)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49" name="Freeform 398"/>
                <p:cNvSpPr>
                  <a:spLocks/>
                </p:cNvSpPr>
                <p:nvPr/>
              </p:nvSpPr>
              <p:spPr bwMode="auto">
                <a:xfrm>
                  <a:off x="4221106" y="385553"/>
                  <a:ext cx="59535" cy="1774334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0" name="Text Box 399"/>
                <p:cNvSpPr txBox="1">
                  <a:spLocks noChangeArrowheads="1"/>
                </p:cNvSpPr>
                <p:nvPr/>
              </p:nvSpPr>
              <p:spPr bwMode="auto">
                <a:xfrm>
                  <a:off x="4311668" y="450376"/>
                  <a:ext cx="451401" cy="272955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1" i="0" u="none" strike="noStrike" cap="none" normalizeH="0" baseline="3000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12</a:t>
                  </a:r>
                  <a:r>
                    <a:rPr kumimoji="0" lang="en-US" altLang="zh-CN" sz="1000" b="1" i="0" u="none" strike="noStrike" cap="none" normalizeH="0" baseline="-25000" dirty="0" smtClean="0">
                      <a:ln>
                        <a:noFill/>
                      </a:ln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000" b="1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itchFamily="34" charset="0"/>
                      <a:ea typeface="宋体" pitchFamily="2" charset="-122"/>
                    </a:rPr>
                    <a:t>B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51" name="Text Box 400"/>
                <p:cNvSpPr txBox="1">
                  <a:spLocks noChangeArrowheads="1"/>
                </p:cNvSpPr>
                <p:nvPr/>
              </p:nvSpPr>
              <p:spPr bwMode="auto">
                <a:xfrm>
                  <a:off x="3942716" y="362691"/>
                  <a:ext cx="379851" cy="281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1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1</a:t>
                  </a:r>
                  <a:r>
                    <a:rPr kumimoji="0" lang="en-US" altLang="zh-CN" sz="1200" b="1" i="0" u="none" strike="noStrike" cap="none" normalizeH="0" baseline="3000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宋体" pitchFamily="2" charset="-122"/>
                    </a:rPr>
                    <a:t>-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52" name="Freeform 401"/>
                <p:cNvSpPr>
                  <a:spLocks/>
                </p:cNvSpPr>
                <p:nvPr/>
              </p:nvSpPr>
              <p:spPr bwMode="auto">
                <a:xfrm>
                  <a:off x="3234164" y="1766790"/>
                  <a:ext cx="59535" cy="406433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3" name="Freeform 402"/>
                <p:cNvSpPr>
                  <a:spLocks/>
                </p:cNvSpPr>
                <p:nvPr/>
              </p:nvSpPr>
              <p:spPr bwMode="auto">
                <a:xfrm>
                  <a:off x="3370843" y="1760440"/>
                  <a:ext cx="59535" cy="412784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4" name="Text Box 403"/>
                <p:cNvSpPr txBox="1">
                  <a:spLocks noChangeArrowheads="1"/>
                </p:cNvSpPr>
                <p:nvPr/>
              </p:nvSpPr>
              <p:spPr bwMode="auto">
                <a:xfrm>
                  <a:off x="3391056" y="1497506"/>
                  <a:ext cx="484908" cy="235759"/>
                </a:xfrm>
                <a:prstGeom prst="rect">
                  <a:avLst/>
                </a:prstGeom>
                <a:noFill/>
                <a:ln w="9525">
                  <a:solidFill>
                    <a:srgbClr val="C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1" i="0" u="none" strike="noStrike" cap="none" normalizeH="0" baseline="3000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11</a:t>
                  </a:r>
                  <a:r>
                    <a:rPr kumimoji="0" lang="en-US" altLang="zh-CN" sz="1000" b="1" i="0" u="none" strike="noStrike" cap="none" normalizeH="0" baseline="-2500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000" b="1" i="0" u="none" strike="noStrike" cap="none" normalizeH="0" baseline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Be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altLang="zh-CN" sz="1000" b="1" i="0" u="none" strike="noStrike" cap="none" normalizeH="0" baseline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itchFamily="34" charset="0"/>
                    <a:ea typeface="宋体" pitchFamily="2" charset="-122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55" name="Freeform 404"/>
                <p:cNvSpPr>
                  <a:spLocks/>
                </p:cNvSpPr>
                <p:nvPr/>
              </p:nvSpPr>
              <p:spPr bwMode="auto">
                <a:xfrm>
                  <a:off x="2928941" y="2025257"/>
                  <a:ext cx="59535" cy="148602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6" name="Freeform 405"/>
                <p:cNvSpPr>
                  <a:spLocks/>
                </p:cNvSpPr>
                <p:nvPr/>
              </p:nvSpPr>
              <p:spPr bwMode="auto">
                <a:xfrm>
                  <a:off x="2725180" y="1747739"/>
                  <a:ext cx="59535" cy="425485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E2AC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7" name="Text Box 406"/>
                <p:cNvSpPr txBox="1">
                  <a:spLocks noChangeArrowheads="1"/>
                </p:cNvSpPr>
                <p:nvPr/>
              </p:nvSpPr>
              <p:spPr bwMode="auto">
                <a:xfrm>
                  <a:off x="2709248" y="1434659"/>
                  <a:ext cx="429737" cy="271311"/>
                </a:xfrm>
                <a:prstGeom prst="rect">
                  <a:avLst/>
                </a:prstGeom>
                <a:noFill/>
                <a:ln w="9525">
                  <a:solidFill>
                    <a:srgbClr val="E2AC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1" i="0" u="none" strike="noStrike" cap="none" normalizeH="0" baseline="30000" smtClean="0">
                      <a:ln>
                        <a:noFill/>
                      </a:ln>
                      <a:solidFill>
                        <a:srgbClr val="E2AC00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11</a:t>
                  </a:r>
                  <a:r>
                    <a:rPr kumimoji="0" lang="en-US" altLang="zh-CN" sz="1000" b="1" i="0" u="none" strike="noStrike" cap="none" normalizeH="0" baseline="-25000" smtClean="0">
                      <a:ln>
                        <a:noFill/>
                      </a:ln>
                      <a:solidFill>
                        <a:srgbClr val="E2AC00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000" b="1" i="0" u="none" strike="noStrike" cap="none" normalizeH="0" baseline="0" smtClean="0">
                      <a:ln>
                        <a:noFill/>
                      </a:ln>
                      <a:solidFill>
                        <a:srgbClr val="E2AC00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B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58" name="Freeform 407"/>
                <p:cNvSpPr>
                  <a:spLocks/>
                </p:cNvSpPr>
                <p:nvPr/>
              </p:nvSpPr>
              <p:spPr bwMode="auto">
                <a:xfrm>
                  <a:off x="2392286" y="2036687"/>
                  <a:ext cx="59535" cy="130186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E2AC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9" name="Freeform 408"/>
                <p:cNvSpPr>
                  <a:spLocks/>
                </p:cNvSpPr>
                <p:nvPr/>
              </p:nvSpPr>
              <p:spPr bwMode="auto">
                <a:xfrm>
                  <a:off x="4803042" y="1773776"/>
                  <a:ext cx="59535" cy="393097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11F905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0" name="Text Box 409"/>
                <p:cNvSpPr txBox="1">
                  <a:spLocks noChangeArrowheads="1"/>
                </p:cNvSpPr>
                <p:nvPr/>
              </p:nvSpPr>
              <p:spPr bwMode="auto">
                <a:xfrm>
                  <a:off x="4900311" y="1445454"/>
                  <a:ext cx="463259" cy="301459"/>
                </a:xfrm>
                <a:prstGeom prst="rect">
                  <a:avLst/>
                </a:prstGeom>
                <a:noFill/>
                <a:ln w="9525">
                  <a:solidFill>
                    <a:srgbClr val="11F905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100" b="1" i="0" u="none" strike="noStrike" cap="none" normalizeH="0" baseline="30000" smtClean="0">
                      <a:ln>
                        <a:noFill/>
                      </a:ln>
                      <a:solidFill>
                        <a:srgbClr val="11F905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10</a:t>
                  </a:r>
                  <a:r>
                    <a:rPr kumimoji="0" lang="en-US" altLang="zh-CN" sz="1100" b="1" i="0" u="none" strike="noStrike" cap="none" normalizeH="0" baseline="-25000" smtClean="0">
                      <a:ln>
                        <a:noFill/>
                      </a:ln>
                      <a:solidFill>
                        <a:srgbClr val="11F905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100" b="1" i="0" u="none" strike="noStrike" cap="none" normalizeH="0" baseline="0" smtClean="0">
                      <a:ln>
                        <a:noFill/>
                      </a:ln>
                      <a:solidFill>
                        <a:srgbClr val="11F905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Li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61" name="Freeform 410"/>
                <p:cNvSpPr>
                  <a:spLocks/>
                </p:cNvSpPr>
                <p:nvPr/>
              </p:nvSpPr>
              <p:spPr bwMode="auto">
                <a:xfrm>
                  <a:off x="4084427" y="1996044"/>
                  <a:ext cx="59535" cy="177814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11F905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2" name="Freeform 411"/>
                <p:cNvSpPr>
                  <a:spLocks/>
                </p:cNvSpPr>
                <p:nvPr/>
              </p:nvSpPr>
              <p:spPr bwMode="auto">
                <a:xfrm>
                  <a:off x="2638812" y="1719162"/>
                  <a:ext cx="59535" cy="455332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156D24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3" name="Text Box 412"/>
                <p:cNvSpPr txBox="1">
                  <a:spLocks noChangeArrowheads="1"/>
                </p:cNvSpPr>
                <p:nvPr/>
              </p:nvSpPr>
              <p:spPr bwMode="auto">
                <a:xfrm>
                  <a:off x="2331536" y="1158076"/>
                  <a:ext cx="493551" cy="261291"/>
                </a:xfrm>
                <a:prstGeom prst="rect">
                  <a:avLst/>
                </a:prstGeom>
                <a:noFill/>
                <a:ln w="9525">
                  <a:solidFill>
                    <a:srgbClr val="156D24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156D24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10</a:t>
                  </a:r>
                  <a:r>
                    <a:rPr kumimoji="0" lang="en-US" altLang="zh-CN" sz="10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156D24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156D24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Be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64" name="Text Box 413"/>
                <p:cNvSpPr txBox="1">
                  <a:spLocks noChangeArrowheads="1"/>
                </p:cNvSpPr>
                <p:nvPr/>
              </p:nvSpPr>
              <p:spPr bwMode="auto">
                <a:xfrm>
                  <a:off x="2713528" y="1696612"/>
                  <a:ext cx="466401" cy="2413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rgbClr val="E2AC00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5/2</a:t>
                  </a:r>
                  <a:r>
                    <a:rPr kumimoji="0" lang="en-US" altLang="zh-CN" sz="1000" b="0" i="0" u="none" strike="noStrike" cap="none" normalizeH="0" baseline="30000" dirty="0" smtClean="0">
                      <a:ln>
                        <a:noFill/>
                      </a:ln>
                      <a:solidFill>
                        <a:srgbClr val="E2AC00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+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67" name="Text Box 416"/>
                <p:cNvSpPr txBox="1">
                  <a:spLocks noChangeArrowheads="1"/>
                </p:cNvSpPr>
                <p:nvPr/>
              </p:nvSpPr>
              <p:spPr bwMode="auto">
                <a:xfrm>
                  <a:off x="2244705" y="1667722"/>
                  <a:ext cx="519885" cy="281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smtClean="0">
                      <a:ln>
                        <a:noFill/>
                      </a:ln>
                      <a:solidFill>
                        <a:srgbClr val="156D24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J</a:t>
                  </a:r>
                  <a:r>
                    <a:rPr kumimoji="0" lang="en-US" altLang="zh-CN" sz="1000" b="0" i="0" u="none" strike="noStrike" cap="none" normalizeH="0" baseline="30000" smtClean="0">
                      <a:ln>
                        <a:noFill/>
                      </a:ln>
                      <a:solidFill>
                        <a:srgbClr val="156D24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p</a:t>
                  </a:r>
                  <a:r>
                    <a:rPr kumimoji="0" lang="en-US" altLang="zh-CN" sz="1000" b="0" i="0" u="none" strike="noStrike" cap="none" normalizeH="0" baseline="0" smtClean="0">
                      <a:ln>
                        <a:noFill/>
                      </a:ln>
                      <a:solidFill>
                        <a:srgbClr val="156D24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=?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68" name="Freeform 417"/>
                <p:cNvSpPr>
                  <a:spLocks/>
                </p:cNvSpPr>
                <p:nvPr/>
              </p:nvSpPr>
              <p:spPr bwMode="auto">
                <a:xfrm>
                  <a:off x="2462722" y="1878560"/>
                  <a:ext cx="59535" cy="289584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156D24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9" name="Freeform 418"/>
                <p:cNvSpPr>
                  <a:spLocks/>
                </p:cNvSpPr>
                <p:nvPr/>
              </p:nvSpPr>
              <p:spPr bwMode="auto">
                <a:xfrm>
                  <a:off x="1412890" y="1685504"/>
                  <a:ext cx="59535" cy="488990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0066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0" name="Text Box 419"/>
                <p:cNvSpPr txBox="1">
                  <a:spLocks noChangeArrowheads="1"/>
                </p:cNvSpPr>
                <p:nvPr/>
              </p:nvSpPr>
              <p:spPr bwMode="auto">
                <a:xfrm>
                  <a:off x="972233" y="1679083"/>
                  <a:ext cx="433488" cy="245251"/>
                </a:xfrm>
                <a:prstGeom prst="rect">
                  <a:avLst/>
                </a:prstGeom>
                <a:noFill/>
                <a:ln w="9525">
                  <a:solidFill>
                    <a:srgbClr val="0066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10</a:t>
                  </a:r>
                  <a:r>
                    <a:rPr kumimoji="0" lang="en-US" altLang="zh-CN" sz="10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B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72" name="Freeform 421"/>
                <p:cNvSpPr>
                  <a:spLocks/>
                </p:cNvSpPr>
                <p:nvPr/>
              </p:nvSpPr>
              <p:spPr bwMode="auto">
                <a:xfrm>
                  <a:off x="4531360" y="1788382"/>
                  <a:ext cx="59535" cy="379761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2344C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3" name="Text Box 422"/>
                <p:cNvSpPr txBox="1">
                  <a:spLocks noChangeArrowheads="1"/>
                </p:cNvSpPr>
                <p:nvPr/>
              </p:nvSpPr>
              <p:spPr bwMode="auto">
                <a:xfrm>
                  <a:off x="4329133" y="1447278"/>
                  <a:ext cx="447584" cy="272340"/>
                </a:xfrm>
                <a:prstGeom prst="rect">
                  <a:avLst/>
                </a:prstGeom>
                <a:noFill/>
                <a:ln w="9525">
                  <a:solidFill>
                    <a:srgbClr val="2344C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2344CF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9</a:t>
                  </a:r>
                  <a:r>
                    <a:rPr kumimoji="0" lang="en-US" altLang="zh-CN" sz="10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2344CF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2344CF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He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75" name="Freeform 424"/>
                <p:cNvSpPr>
                  <a:spLocks/>
                </p:cNvSpPr>
                <p:nvPr/>
              </p:nvSpPr>
              <p:spPr bwMode="auto">
                <a:xfrm>
                  <a:off x="3962002" y="1999854"/>
                  <a:ext cx="59535" cy="186070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2344C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6" name="Freeform 425"/>
                <p:cNvSpPr>
                  <a:spLocks/>
                </p:cNvSpPr>
                <p:nvPr/>
              </p:nvSpPr>
              <p:spPr bwMode="auto">
                <a:xfrm>
                  <a:off x="1575563" y="1682964"/>
                  <a:ext cx="59535" cy="490895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5525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7" name="Text Box 426"/>
                <p:cNvSpPr txBox="1">
                  <a:spLocks noChangeArrowheads="1"/>
                </p:cNvSpPr>
                <p:nvPr/>
              </p:nvSpPr>
              <p:spPr bwMode="auto">
                <a:xfrm>
                  <a:off x="1228298" y="1061178"/>
                  <a:ext cx="436729" cy="262654"/>
                </a:xfrm>
                <a:prstGeom prst="rect">
                  <a:avLst/>
                </a:prstGeom>
                <a:noFill/>
                <a:ln w="9525">
                  <a:solidFill>
                    <a:srgbClr val="55257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552579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9</a:t>
                  </a:r>
                  <a:r>
                    <a:rPr kumimoji="0" lang="en-US" altLang="zh-CN" sz="10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552579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552579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Be</a:t>
                  </a:r>
                  <a:endParaRPr kumimoji="0" lang="en-US" altLang="zh-CN" sz="1000" b="1" i="0" u="none" strike="noStrike" cap="none" normalizeH="0" baseline="0" dirty="0" smtClean="0">
                    <a:ln>
                      <a:noFill/>
                    </a:ln>
                    <a:solidFill>
                      <a:srgbClr val="552579"/>
                    </a:solidFill>
                    <a:effectLst/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78" name="Freeform 427"/>
                <p:cNvSpPr>
                  <a:spLocks/>
                </p:cNvSpPr>
                <p:nvPr/>
              </p:nvSpPr>
              <p:spPr bwMode="auto">
                <a:xfrm>
                  <a:off x="1007044" y="2048753"/>
                  <a:ext cx="59535" cy="119390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5525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9" name="Freeform 428"/>
                <p:cNvSpPr>
                  <a:spLocks/>
                </p:cNvSpPr>
                <p:nvPr/>
              </p:nvSpPr>
              <p:spPr bwMode="auto">
                <a:xfrm>
                  <a:off x="1536153" y="1689949"/>
                  <a:ext cx="59535" cy="490895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E36C0A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0" name="Text Box 429"/>
                <p:cNvSpPr txBox="1">
                  <a:spLocks noChangeArrowheads="1"/>
                </p:cNvSpPr>
                <p:nvPr/>
              </p:nvSpPr>
              <p:spPr bwMode="auto">
                <a:xfrm>
                  <a:off x="1132764" y="1370125"/>
                  <a:ext cx="414202" cy="267605"/>
                </a:xfrm>
                <a:prstGeom prst="rect">
                  <a:avLst/>
                </a:prstGeom>
                <a:noFill/>
                <a:ln w="9525">
                  <a:solidFill>
                    <a:srgbClr val="E36C0A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984806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9</a:t>
                  </a:r>
                  <a:r>
                    <a:rPr kumimoji="0" lang="en-US" altLang="zh-CN" sz="10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984806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984806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B</a:t>
                  </a:r>
                  <a:endParaRPr kumimoji="0" lang="en-US" altLang="zh-CN" sz="1000" b="1" i="0" u="none" strike="noStrike" cap="none" normalizeH="0" baseline="0" dirty="0" smtClean="0">
                    <a:ln>
                      <a:noFill/>
                    </a:ln>
                    <a:solidFill>
                      <a:srgbClr val="984806"/>
                    </a:solidFill>
                    <a:effectLst/>
                    <a:latin typeface="Times New Roman" pitchFamily="18" charset="0"/>
                    <a:ea typeface="宋体" pitchFamily="2" charset="-122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altLang="zh-CN" sz="1000" b="1" i="0" u="none" strike="noStrike" cap="none" normalizeH="0" baseline="0" dirty="0" smtClean="0">
                    <a:ln>
                      <a:noFill/>
                    </a:ln>
                    <a:solidFill>
                      <a:srgbClr val="984806"/>
                    </a:solidFill>
                    <a:effectLst/>
                    <a:latin typeface="Times New Roman" pitchFamily="18" charset="0"/>
                    <a:ea typeface="宋体" pitchFamily="2" charset="-122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81" name="Freeform 430"/>
                <p:cNvSpPr>
                  <a:spLocks/>
                </p:cNvSpPr>
                <p:nvPr/>
              </p:nvSpPr>
              <p:spPr bwMode="auto">
                <a:xfrm>
                  <a:off x="7290104" y="1849347"/>
                  <a:ext cx="59535" cy="325146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2" name="Text Box 431"/>
                <p:cNvSpPr txBox="1">
                  <a:spLocks noChangeArrowheads="1"/>
                </p:cNvSpPr>
                <p:nvPr/>
              </p:nvSpPr>
              <p:spPr bwMode="auto">
                <a:xfrm>
                  <a:off x="7367248" y="1585166"/>
                  <a:ext cx="439271" cy="298225"/>
                </a:xfrm>
                <a:prstGeom prst="rect">
                  <a:avLst/>
                </a:prstGeom>
                <a:noFill/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100" b="1" i="0" u="none" strike="noStrike" cap="none" normalizeH="0" baseline="3000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8</a:t>
                  </a:r>
                  <a:r>
                    <a:rPr kumimoji="0" lang="en-US" altLang="zh-CN" sz="1100" b="1" i="0" u="none" strike="noStrike" cap="none" normalizeH="0" baseline="-2500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1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H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83" name="Freeform 432"/>
                <p:cNvSpPr>
                  <a:spLocks/>
                </p:cNvSpPr>
                <p:nvPr/>
              </p:nvSpPr>
              <p:spPr bwMode="auto">
                <a:xfrm>
                  <a:off x="1622521" y="1686139"/>
                  <a:ext cx="59535" cy="488990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53D1CE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4" name="Text Box 433"/>
                <p:cNvSpPr txBox="1">
                  <a:spLocks noChangeArrowheads="1"/>
                </p:cNvSpPr>
                <p:nvPr/>
              </p:nvSpPr>
              <p:spPr bwMode="auto">
                <a:xfrm>
                  <a:off x="1666962" y="1363533"/>
                  <a:ext cx="421145" cy="287846"/>
                </a:xfrm>
                <a:prstGeom prst="rect">
                  <a:avLst/>
                </a:prstGeom>
                <a:noFill/>
                <a:ln w="9525">
                  <a:solidFill>
                    <a:srgbClr val="53D1CE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53D1CE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8</a:t>
                  </a:r>
                  <a:r>
                    <a:rPr kumimoji="0" lang="en-US" altLang="zh-CN" sz="10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53D1CE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53D1CE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Be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altLang="zh-CN" sz="1000" b="1" i="0" u="none" strike="noStrike" cap="none" normalizeH="0" baseline="0" dirty="0" smtClean="0">
                    <a:ln>
                      <a:noFill/>
                    </a:ln>
                    <a:solidFill>
                      <a:srgbClr val="552579"/>
                    </a:solidFill>
                    <a:effectLst/>
                    <a:latin typeface="Times New Roman" pitchFamily="18" charset="0"/>
                    <a:ea typeface="宋体" pitchFamily="2" charset="-122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85" name="Freeform 434"/>
                <p:cNvSpPr>
                  <a:spLocks/>
                </p:cNvSpPr>
                <p:nvPr/>
              </p:nvSpPr>
              <p:spPr bwMode="auto">
                <a:xfrm>
                  <a:off x="1391927" y="2070345"/>
                  <a:ext cx="59535" cy="111134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53D1CE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6" name="Freeform 435"/>
                <p:cNvSpPr>
                  <a:spLocks/>
                </p:cNvSpPr>
                <p:nvPr/>
              </p:nvSpPr>
              <p:spPr bwMode="auto">
                <a:xfrm>
                  <a:off x="1605750" y="2048753"/>
                  <a:ext cx="118232" cy="118120"/>
                </a:xfrm>
                <a:custGeom>
                  <a:avLst/>
                  <a:gdLst/>
                  <a:ahLst/>
                  <a:cxnLst>
                    <a:cxn ang="0">
                      <a:pos x="0" y="2033"/>
                    </a:cxn>
                    <a:cxn ang="0">
                      <a:pos x="45" y="1958"/>
                    </a:cxn>
                    <a:cxn ang="0">
                      <a:pos x="75" y="1763"/>
                    </a:cxn>
                    <a:cxn ang="0">
                      <a:pos x="105" y="1433"/>
                    </a:cxn>
                    <a:cxn ang="0">
                      <a:pos x="135" y="863"/>
                    </a:cxn>
                    <a:cxn ang="0">
                      <a:pos x="165" y="413"/>
                    </a:cxn>
                    <a:cxn ang="0">
                      <a:pos x="195" y="38"/>
                    </a:cxn>
                    <a:cxn ang="0">
                      <a:pos x="240" y="638"/>
                    </a:cxn>
                    <a:cxn ang="0">
                      <a:pos x="270" y="1073"/>
                    </a:cxn>
                    <a:cxn ang="0">
                      <a:pos x="315" y="1628"/>
                    </a:cxn>
                    <a:cxn ang="0">
                      <a:pos x="360" y="1883"/>
                    </a:cxn>
                    <a:cxn ang="0">
                      <a:pos x="420" y="2033"/>
                    </a:cxn>
                  </a:cxnLst>
                  <a:rect l="0" t="0" r="r" b="b"/>
                  <a:pathLst>
                    <a:path w="420" h="2033">
                      <a:moveTo>
                        <a:pt x="0" y="2033"/>
                      </a:moveTo>
                      <a:cubicBezTo>
                        <a:pt x="16" y="2018"/>
                        <a:pt x="33" y="2003"/>
                        <a:pt x="45" y="1958"/>
                      </a:cubicBezTo>
                      <a:cubicBezTo>
                        <a:pt x="57" y="1913"/>
                        <a:pt x="65" y="1850"/>
                        <a:pt x="75" y="1763"/>
                      </a:cubicBezTo>
                      <a:cubicBezTo>
                        <a:pt x="85" y="1676"/>
                        <a:pt x="95" y="1583"/>
                        <a:pt x="105" y="1433"/>
                      </a:cubicBezTo>
                      <a:cubicBezTo>
                        <a:pt x="115" y="1283"/>
                        <a:pt x="125" y="1033"/>
                        <a:pt x="135" y="863"/>
                      </a:cubicBezTo>
                      <a:cubicBezTo>
                        <a:pt x="145" y="693"/>
                        <a:pt x="155" y="550"/>
                        <a:pt x="165" y="413"/>
                      </a:cubicBezTo>
                      <a:cubicBezTo>
                        <a:pt x="175" y="276"/>
                        <a:pt x="182" y="0"/>
                        <a:pt x="195" y="38"/>
                      </a:cubicBezTo>
                      <a:cubicBezTo>
                        <a:pt x="208" y="76"/>
                        <a:pt x="228" y="466"/>
                        <a:pt x="240" y="638"/>
                      </a:cubicBezTo>
                      <a:cubicBezTo>
                        <a:pt x="252" y="810"/>
                        <a:pt x="257" y="908"/>
                        <a:pt x="270" y="1073"/>
                      </a:cubicBezTo>
                      <a:cubicBezTo>
                        <a:pt x="283" y="1238"/>
                        <a:pt x="300" y="1493"/>
                        <a:pt x="315" y="1628"/>
                      </a:cubicBezTo>
                      <a:cubicBezTo>
                        <a:pt x="330" y="1763"/>
                        <a:pt x="343" y="1816"/>
                        <a:pt x="360" y="1883"/>
                      </a:cubicBezTo>
                      <a:cubicBezTo>
                        <a:pt x="377" y="1950"/>
                        <a:pt x="410" y="2008"/>
                        <a:pt x="420" y="2033"/>
                      </a:cubicBezTo>
                    </a:path>
                  </a:pathLst>
                </a:custGeom>
                <a:noFill/>
                <a:ln w="9525">
                  <a:solidFill>
                    <a:srgbClr val="FD71EC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7" name="Text Box 436"/>
                <p:cNvSpPr txBox="1">
                  <a:spLocks noChangeArrowheads="1"/>
                </p:cNvSpPr>
                <p:nvPr/>
              </p:nvSpPr>
              <p:spPr bwMode="auto">
                <a:xfrm>
                  <a:off x="1708051" y="1836646"/>
                  <a:ext cx="366410" cy="265110"/>
                </a:xfrm>
                <a:prstGeom prst="rect">
                  <a:avLst/>
                </a:prstGeom>
                <a:noFill/>
                <a:ln w="9525">
                  <a:solidFill>
                    <a:srgbClr val="FD71EC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1" i="0" u="none" strike="noStrike" cap="none" normalizeH="0" baseline="30000" smtClean="0">
                      <a:ln>
                        <a:noFill/>
                      </a:ln>
                      <a:solidFill>
                        <a:srgbClr val="FD71EC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8</a:t>
                  </a:r>
                  <a:r>
                    <a:rPr kumimoji="0" lang="en-US" altLang="zh-CN" sz="1000" b="1" i="0" u="none" strike="noStrike" cap="none" normalizeH="0" baseline="-25000" smtClean="0">
                      <a:ln>
                        <a:noFill/>
                      </a:ln>
                      <a:solidFill>
                        <a:srgbClr val="FD71EC"/>
                      </a:solidFill>
                      <a:effectLst/>
                      <a:latin typeface="Times New Roman" pitchFamily="18" charset="0"/>
                      <a:ea typeface="宋体" pitchFamily="2" charset="-122"/>
                      <a:sym typeface="Symbol" pitchFamily="18" charset="2"/>
                    </a:rPr>
                    <a:t></a:t>
                  </a:r>
                  <a:r>
                    <a:rPr kumimoji="0" lang="en-US" altLang="zh-CN" sz="1000" b="1" i="0" u="none" strike="noStrike" cap="none" normalizeH="0" baseline="0" smtClean="0">
                      <a:ln>
                        <a:noFill/>
                      </a:ln>
                      <a:solidFill>
                        <a:srgbClr val="FD71EC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B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88" name="Text Box 439"/>
                <p:cNvSpPr txBox="1">
                  <a:spLocks noChangeArrowheads="1"/>
                </p:cNvSpPr>
                <p:nvPr/>
              </p:nvSpPr>
              <p:spPr bwMode="auto">
                <a:xfrm>
                  <a:off x="5115811" y="1784572"/>
                  <a:ext cx="1407882" cy="3029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100" b="1" i="0" u="none" strike="noStrike" cap="none" normalizeH="0" baseline="0" smtClean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Calibri" pitchFamily="34" charset="0"/>
                      <a:ea typeface="宋体" pitchFamily="2" charset="-122"/>
                    </a:rPr>
                    <a:t>3B background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389" name="AutoShape 440"/>
                <p:cNvCxnSpPr>
                  <a:cxnSpLocks noChangeShapeType="1"/>
                </p:cNvCxnSpPr>
                <p:nvPr/>
              </p:nvCxnSpPr>
              <p:spPr bwMode="auto">
                <a:xfrm flipH="1">
                  <a:off x="5345567" y="2001125"/>
                  <a:ext cx="253234" cy="172734"/>
                </a:xfrm>
                <a:prstGeom prst="straightConnector1">
                  <a:avLst/>
                </a:prstGeom>
                <a:noFill/>
                <a:ln w="9525">
                  <a:solidFill>
                    <a:srgbClr val="4B4B4B"/>
                  </a:solidFill>
                  <a:round/>
                  <a:headEnd/>
                  <a:tailEnd type="triangle" w="med" len="med"/>
                </a:ln>
              </p:spPr>
            </p:cxnSp>
          </p:grpSp>
        </p:grpSp>
        <p:cxnSp>
          <p:nvCxnSpPr>
            <p:cNvPr id="342" name="Straight Connector 341"/>
            <p:cNvCxnSpPr/>
            <p:nvPr/>
          </p:nvCxnSpPr>
          <p:spPr>
            <a:xfrm rot="16200000" flipV="1">
              <a:off x="-342901" y="1185861"/>
              <a:ext cx="1971676" cy="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/>
          </p:nvCxnSpPr>
          <p:spPr>
            <a:xfrm rot="16200000" flipV="1">
              <a:off x="7466958" y="1208395"/>
              <a:ext cx="1971676" cy="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8" name="TextBox 457"/>
          <p:cNvSpPr txBox="1"/>
          <p:nvPr/>
        </p:nvSpPr>
        <p:spPr>
          <a:xfrm>
            <a:off x="232012" y="0"/>
            <a:ext cx="87209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Illustration of Decay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Pion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Spectroscopy</a:t>
            </a:r>
            <a:endParaRPr lang="en-US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614147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Physics Goal of Decay Pion Spectroscopy – Part I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51025" y="1938338"/>
          <a:ext cx="7620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3" imgW="106321" imgH="200823" progId="Equation.3">
                  <p:embed/>
                </p:oleObj>
              </mc:Choice>
              <mc:Fallback>
                <p:oleObj name="Equation" r:id="rId3" imgW="106321" imgH="20082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1938338"/>
                        <a:ext cx="76200" cy="171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92788"/>
              </p:ext>
            </p:extLst>
          </p:nvPr>
        </p:nvGraphicFramePr>
        <p:xfrm>
          <a:off x="3275463" y="1892047"/>
          <a:ext cx="5759355" cy="4870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2949"/>
                <a:gridCol w="1889570"/>
                <a:gridCol w="2076836"/>
              </a:tblGrid>
              <a:tr h="2726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Hypernucleus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B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 (MeV)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Total number </a:t>
                      </a:r>
                      <a:r>
                        <a:rPr lang="en-US" sz="1400" dirty="0">
                          <a:effectLst/>
                        </a:rPr>
                        <a:t>of events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3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0.13 ± 0.05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4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2.04 ± 0.04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>
                          <a:effectLst/>
                        </a:rPr>
                        <a:t>4</a:t>
                      </a:r>
                      <a:r>
                        <a:rPr lang="en-US" sz="14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>
                          <a:effectLst/>
                        </a:rPr>
                        <a:t>He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2.39 </a:t>
                      </a:r>
                      <a:r>
                        <a:rPr lang="en-US" sz="1400" dirty="0">
                          <a:effectLst/>
                        </a:rPr>
                        <a:t>± 0.03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5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He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3.12 ± 0.02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1784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6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He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4.18 ± 0.1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4313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7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He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averaged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5.44-expected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7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Li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5.58 ± 0.03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7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Be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5.16 ± 0.08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8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He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7.16 ± 0.7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8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Li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6.80 ± 0.03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787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>
                          <a:effectLst/>
                        </a:rPr>
                        <a:t>8</a:t>
                      </a:r>
                      <a:r>
                        <a:rPr lang="en-US" sz="14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>
                          <a:effectLst/>
                        </a:rPr>
                        <a:t>Be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6.84 ± 0.05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9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Li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8.53 ± 0.15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>
                          <a:effectLst/>
                        </a:rPr>
                        <a:t>9</a:t>
                      </a:r>
                      <a:r>
                        <a:rPr lang="en-US" sz="14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>
                          <a:effectLst/>
                        </a:rPr>
                        <a:t>Be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6.71 ± 0.04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9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B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8.29 ± 0.18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>
                          <a:effectLst/>
                        </a:rPr>
                        <a:t>10</a:t>
                      </a:r>
                      <a:r>
                        <a:rPr lang="en-US" sz="14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>
                          <a:effectLst/>
                        </a:rPr>
                        <a:t>Be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9.30 ± 0.26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10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B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8.89 ± 0.12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>
                          <a:effectLst/>
                        </a:rPr>
                        <a:t>11</a:t>
                      </a:r>
                      <a:r>
                        <a:rPr lang="en-US" sz="14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10.24 ± 0.05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284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12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B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11.37 ± 0.06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87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  <a:tr h="282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30000" dirty="0">
                          <a:effectLst/>
                        </a:rPr>
                        <a:t>12</a:t>
                      </a:r>
                      <a:r>
                        <a:rPr lang="en-US" sz="1400" baseline="-25000" dirty="0">
                          <a:effectLst/>
                          <a:sym typeface="Symbol"/>
                        </a:rPr>
                        <a:t></a:t>
                      </a:r>
                      <a:r>
                        <a:rPr lang="en-US" sz="1400" dirty="0">
                          <a:effectLst/>
                        </a:rPr>
                        <a:t>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10.76 ± 0.19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79" marR="42379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7546" y="682389"/>
            <a:ext cx="86799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</a:rPr>
              <a:t>Precise measurement of ground state B</a:t>
            </a:r>
            <a:r>
              <a:rPr lang="en-US" sz="2200" baseline="-25000" dirty="0" smtClean="0">
                <a:solidFill>
                  <a:srgbClr val="0070C0"/>
                </a:solidFill>
                <a:sym typeface="Symbol"/>
              </a:rPr>
              <a:t> </a:t>
            </a:r>
            <a:r>
              <a:rPr lang="en-US" sz="2200" dirty="0" smtClean="0">
                <a:solidFill>
                  <a:srgbClr val="0070C0"/>
                </a:solidFill>
                <a:sym typeface="Symbol"/>
              </a:rPr>
              <a:t>(</a:t>
            </a:r>
            <a:r>
              <a:rPr lang="en-US" sz="2200" dirty="0" smtClean="0">
                <a:solidFill>
                  <a:srgbClr val="0070C0"/>
                </a:solidFill>
              </a:rPr>
              <a:t>B</a:t>
            </a:r>
            <a:r>
              <a:rPr lang="en-US" sz="2200" baseline="-25000" dirty="0">
                <a:solidFill>
                  <a:srgbClr val="0070C0"/>
                </a:solidFill>
                <a:sym typeface="Symbol"/>
              </a:rPr>
              <a:t> </a:t>
            </a:r>
            <a:r>
              <a:rPr lang="en-US" sz="2200" dirty="0">
                <a:solidFill>
                  <a:srgbClr val="0070C0"/>
                </a:solidFill>
                <a:sym typeface="Symbol"/>
              </a:rPr>
              <a:t>&lt;</a:t>
            </a:r>
            <a:r>
              <a:rPr lang="en-US" sz="2200" dirty="0" smtClean="0">
                <a:solidFill>
                  <a:srgbClr val="0070C0"/>
                </a:solidFill>
                <a:sym typeface="Symbol"/>
              </a:rPr>
              <a:t>50keV</a:t>
            </a:r>
            <a:r>
              <a:rPr lang="en-US" sz="2200" dirty="0">
                <a:solidFill>
                  <a:srgbClr val="0070C0"/>
                </a:solidFill>
                <a:sym typeface="Symbol"/>
              </a:rPr>
              <a:t>) for a series of light </a:t>
            </a:r>
            <a:r>
              <a:rPr lang="en-US" sz="2200" dirty="0" err="1">
                <a:solidFill>
                  <a:srgbClr val="0070C0"/>
                </a:solidFill>
                <a:sym typeface="Symbol"/>
              </a:rPr>
              <a:t>hypernuclei</a:t>
            </a:r>
            <a:r>
              <a:rPr lang="en-US" sz="2200" dirty="0">
                <a:solidFill>
                  <a:srgbClr val="0070C0"/>
                </a:solidFill>
                <a:sym typeface="Symbol"/>
              </a:rPr>
              <a:t> (</a:t>
            </a:r>
            <a:r>
              <a:rPr lang="en-US" sz="2200" dirty="0" smtClean="0">
                <a:solidFill>
                  <a:srgbClr val="0070C0"/>
                </a:solidFill>
                <a:sym typeface="Symbol"/>
              </a:rPr>
              <a:t>A = 3-12</a:t>
            </a:r>
            <a:r>
              <a:rPr lang="en-US" sz="2200" dirty="0">
                <a:solidFill>
                  <a:srgbClr val="0070C0"/>
                </a:solidFill>
                <a:sym typeface="Symbol"/>
              </a:rPr>
              <a:t>) with high resolution (&lt;130keV FWHM), spin-parity determination of </a:t>
            </a:r>
            <a:r>
              <a:rPr lang="en-US" sz="2200" dirty="0" err="1">
                <a:solidFill>
                  <a:srgbClr val="0070C0"/>
                </a:solidFill>
                <a:sym typeface="Symbol"/>
              </a:rPr>
              <a:t>g.s</a:t>
            </a:r>
            <a:r>
              <a:rPr lang="en-US" sz="2200" dirty="0">
                <a:solidFill>
                  <a:srgbClr val="0070C0"/>
                </a:solidFill>
                <a:sym typeface="Symbol"/>
              </a:rPr>
              <a:t>., charge symmetry breaking (CSB) from mirror </a:t>
            </a:r>
            <a:r>
              <a:rPr lang="en-US" sz="2200" dirty="0" smtClean="0">
                <a:solidFill>
                  <a:srgbClr val="0070C0"/>
                </a:solidFill>
                <a:sym typeface="Symbol"/>
              </a:rPr>
              <a:t>pairs</a:t>
            </a:r>
            <a:endParaRPr lang="en-US" sz="2200" dirty="0">
              <a:solidFill>
                <a:srgbClr val="0070C0"/>
              </a:solidFill>
              <a:sym typeface="Symbo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423" y="1937982"/>
            <a:ext cx="24293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Emulsion Results</a:t>
            </a:r>
            <a:endParaRPr lang="en-US" sz="2400" dirty="0"/>
          </a:p>
        </p:txBody>
      </p:sp>
      <p:sp>
        <p:nvSpPr>
          <p:cNvPr id="11" name="Right Arrow 10"/>
          <p:cNvSpPr/>
          <p:nvPr/>
        </p:nvSpPr>
        <p:spPr>
          <a:xfrm>
            <a:off x="2715904" y="2060812"/>
            <a:ext cx="464024" cy="245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0124" y="3164680"/>
            <a:ext cx="301615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aseline="30000" dirty="0"/>
              <a:t>7</a:t>
            </a:r>
            <a:r>
              <a:rPr lang="en-US" sz="2000" baseline="-25000" dirty="0">
                <a:sym typeface="Symbol"/>
              </a:rPr>
              <a:t></a:t>
            </a:r>
            <a:r>
              <a:rPr lang="en-US" sz="2000" dirty="0" smtClean="0"/>
              <a:t>He, </a:t>
            </a:r>
            <a:r>
              <a:rPr lang="en-US" sz="2000" baseline="30000" dirty="0" smtClean="0"/>
              <a:t>9</a:t>
            </a:r>
            <a:r>
              <a:rPr lang="en-US" sz="2000" baseline="-25000" dirty="0" smtClean="0">
                <a:sym typeface="Symbol"/>
              </a:rPr>
              <a:t></a:t>
            </a:r>
            <a:r>
              <a:rPr lang="en-US" sz="2000" dirty="0" smtClean="0">
                <a:sym typeface="Symbol"/>
              </a:rPr>
              <a:t>Li, </a:t>
            </a:r>
            <a:r>
              <a:rPr lang="en-US" sz="2000" baseline="30000" dirty="0" smtClean="0">
                <a:sym typeface="Symbol"/>
              </a:rPr>
              <a:t>10</a:t>
            </a:r>
            <a:r>
              <a:rPr lang="en-US" sz="2000" baseline="-25000" dirty="0" smtClean="0">
                <a:sym typeface="Symbol"/>
              </a:rPr>
              <a:t></a:t>
            </a:r>
            <a:r>
              <a:rPr lang="en-US" sz="2000" dirty="0" smtClean="0">
                <a:sym typeface="Symbol"/>
              </a:rPr>
              <a:t>B</a:t>
            </a:r>
            <a:r>
              <a:rPr lang="en-US" sz="2000" dirty="0" smtClean="0"/>
              <a:t>e and </a:t>
            </a:r>
            <a:r>
              <a:rPr lang="en-US" sz="2000" baseline="30000" dirty="0" smtClean="0"/>
              <a:t>12</a:t>
            </a:r>
            <a:r>
              <a:rPr lang="en-US" sz="2000" baseline="-25000" dirty="0" smtClean="0">
                <a:sym typeface="Symbol"/>
              </a:rPr>
              <a:t></a:t>
            </a:r>
            <a:r>
              <a:rPr lang="en-US" sz="2000" dirty="0" smtClean="0">
                <a:sym typeface="Symbol"/>
              </a:rPr>
              <a:t>B were recently measured by the (</a:t>
            </a:r>
            <a:r>
              <a:rPr lang="en-US" sz="2000" dirty="0" err="1" smtClean="0">
                <a:sym typeface="Symbol"/>
              </a:rPr>
              <a:t>e,e’K</a:t>
            </a:r>
            <a:r>
              <a:rPr lang="en-US" sz="2000" baseline="30000" dirty="0" smtClean="0">
                <a:sym typeface="Symbol"/>
              </a:rPr>
              <a:t>+</a:t>
            </a:r>
            <a:r>
              <a:rPr lang="en-US" sz="2000" dirty="0" smtClean="0">
                <a:sym typeface="Symbol"/>
              </a:rPr>
              <a:t>) reaction by </a:t>
            </a:r>
            <a:r>
              <a:rPr lang="en-US" sz="2000" dirty="0" err="1" smtClean="0">
                <a:sym typeface="Symbol"/>
              </a:rPr>
              <a:t>JLab</a:t>
            </a:r>
            <a:r>
              <a:rPr lang="en-US" sz="2000" dirty="0" smtClean="0">
                <a:sym typeface="Symbol"/>
              </a:rPr>
              <a:t> experiments, while </a:t>
            </a:r>
            <a:r>
              <a:rPr lang="en-US" sz="2000" baseline="30000" dirty="0" smtClean="0">
                <a:sym typeface="Symbol"/>
              </a:rPr>
              <a:t>10</a:t>
            </a:r>
            <a:r>
              <a:rPr lang="en-US" sz="2000" baseline="-25000" dirty="0" smtClean="0">
                <a:sym typeface="Symbol"/>
              </a:rPr>
              <a:t></a:t>
            </a:r>
            <a:r>
              <a:rPr lang="en-US" sz="2000" dirty="0" smtClean="0">
                <a:sym typeface="Symbol"/>
              </a:rPr>
              <a:t>B was measured earlier by the (</a:t>
            </a:r>
            <a:r>
              <a:rPr lang="el-GR" sz="2000" dirty="0" smtClean="0">
                <a:sym typeface="Symbol"/>
              </a:rPr>
              <a:t>π</a:t>
            </a:r>
            <a:r>
              <a:rPr lang="en-US" sz="2000" baseline="30000" dirty="0" smtClean="0">
                <a:sym typeface="Symbol"/>
              </a:rPr>
              <a:t>+</a:t>
            </a:r>
            <a:r>
              <a:rPr lang="en-US" sz="2000" dirty="0" smtClean="0">
                <a:sym typeface="Symbol"/>
              </a:rPr>
              <a:t>, K</a:t>
            </a:r>
            <a:r>
              <a:rPr lang="en-US" sz="2000" baseline="30000" dirty="0" smtClean="0">
                <a:sym typeface="Symbol"/>
              </a:rPr>
              <a:t>+</a:t>
            </a:r>
            <a:r>
              <a:rPr lang="en-US" sz="2000" dirty="0" smtClean="0">
                <a:sym typeface="Symbol"/>
              </a:rPr>
              <a:t>) reaction by KEK experiment. There are obvious disagreements to the emulsion results (A=9 and 10 systems).</a:t>
            </a:r>
            <a:endParaRPr lang="en-US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109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016261"/>
              </p:ext>
            </p:extLst>
          </p:nvPr>
        </p:nvGraphicFramePr>
        <p:xfrm>
          <a:off x="232012" y="1282889"/>
          <a:ext cx="8666327" cy="17941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5282"/>
                <a:gridCol w="1213286"/>
                <a:gridCol w="1213286"/>
                <a:gridCol w="1213286"/>
                <a:gridCol w="1213286"/>
                <a:gridCol w="1213286"/>
                <a:gridCol w="1334615"/>
              </a:tblGrid>
              <a:tr h="2990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B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 baseline="-25000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(</a:t>
                      </a:r>
                      <a:r>
                        <a:rPr lang="en-US" sz="1600" baseline="30000">
                          <a:effectLst/>
                        </a:rPr>
                        <a:t>3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>
                          <a:effectLst/>
                        </a:rPr>
                        <a:t>H)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B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 baseline="-25000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(</a:t>
                      </a:r>
                      <a:r>
                        <a:rPr lang="en-US" sz="1600" baseline="30000">
                          <a:effectLst/>
                        </a:rPr>
                        <a:t>4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>
                          <a:effectLst/>
                        </a:rPr>
                        <a:t>H)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 baseline="-25000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(</a:t>
                      </a:r>
                      <a:r>
                        <a:rPr lang="en-US" sz="1600" baseline="30000">
                          <a:effectLst/>
                        </a:rPr>
                        <a:t>4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>
                          <a:effectLst/>
                        </a:rPr>
                        <a:t>H</a:t>
                      </a:r>
                      <a:r>
                        <a:rPr lang="en-US" sz="1600" baseline="30000">
                          <a:effectLst/>
                        </a:rPr>
                        <a:t>*</a:t>
                      </a:r>
                      <a:r>
                        <a:rPr lang="en-US" sz="1600">
                          <a:effectLst/>
                        </a:rPr>
                        <a:t>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 baseline="-25000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(</a:t>
                      </a:r>
                      <a:r>
                        <a:rPr lang="en-US" sz="1600" baseline="30000">
                          <a:effectLst/>
                        </a:rPr>
                        <a:t>4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>
                          <a:effectLst/>
                        </a:rPr>
                        <a:t>He)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 baseline="-25000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(</a:t>
                      </a:r>
                      <a:r>
                        <a:rPr lang="en-US" sz="1600" baseline="30000">
                          <a:effectLst/>
                        </a:rPr>
                        <a:t>4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>
                          <a:effectLst/>
                        </a:rPr>
                        <a:t>He</a:t>
                      </a:r>
                      <a:r>
                        <a:rPr lang="en-US" sz="1600" baseline="30000">
                          <a:effectLst/>
                        </a:rPr>
                        <a:t>*</a:t>
                      </a:r>
                      <a:r>
                        <a:rPr lang="en-US" sz="1600">
                          <a:effectLst/>
                        </a:rPr>
                        <a:t>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 baseline="-25000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(</a:t>
                      </a:r>
                      <a:r>
                        <a:rPr lang="en-US" sz="1600" baseline="30000">
                          <a:effectLst/>
                        </a:rPr>
                        <a:t>5</a:t>
                      </a:r>
                      <a:r>
                        <a:rPr lang="en-US" sz="1600" baseline="-25000">
                          <a:effectLst/>
                          <a:sym typeface="Symbol"/>
                        </a:rPr>
                        <a:t></a:t>
                      </a:r>
                      <a:r>
                        <a:rPr lang="en-US" sz="1600">
                          <a:effectLst/>
                        </a:rPr>
                        <a:t>He)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</a:tr>
              <a:tr h="2990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SC97d(S)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0.01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1.67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1.2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1.62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1.17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3.17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</a:tr>
              <a:tr h="2990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SC97e(S)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2.06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0.92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2.02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0.90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2.75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</a:tr>
              <a:tr h="2990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SC97f(S)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0.18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2.16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0.63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2.11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0.62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2.10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</a:tr>
              <a:tr h="2990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SC89(S)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0.37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2.55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Unbound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2.47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Unbound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0.35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</a:tr>
              <a:tr h="2990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Emulsion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0.13 ± 0.05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2.04 ± 0.04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1.00 ± 0.04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2.39 ± 0.03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1.24 ± 0.04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3.12± 0.02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7" marR="50677" marT="0" marB="0"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614147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Physics Goal of Decay Pion Spectroscopy – Part II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137" y="682388"/>
            <a:ext cx="8215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Charge Symmetry Breaking (CSB) in </a:t>
            </a:r>
            <a:r>
              <a:rPr lang="en-US" sz="2800" dirty="0" smtClean="0">
                <a:solidFill>
                  <a:srgbClr val="0070C0"/>
                </a:solidFill>
                <a:sym typeface="Symbol"/>
              </a:rPr>
              <a:t>N interaction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182" y="3193576"/>
            <a:ext cx="89256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No YN interaction model can make consistent predictions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O</a:t>
            </a:r>
            <a:r>
              <a:rPr lang="en-US" sz="2400" dirty="0" smtClean="0">
                <a:solidFill>
                  <a:srgbClr val="0070C0"/>
                </a:solidFill>
              </a:rPr>
              <a:t>rigin of large CSB: 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B</a:t>
            </a:r>
            <a:r>
              <a:rPr lang="en-US" sz="2400" baseline="-25000" dirty="0" smtClean="0">
                <a:solidFill>
                  <a:srgbClr val="0070C0"/>
                </a:solidFill>
                <a:sym typeface="Symbol"/>
              </a:rPr>
              <a:t>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(</a:t>
            </a:r>
            <a:r>
              <a:rPr lang="en-US" sz="2400" baseline="30000" dirty="0" smtClean="0">
                <a:solidFill>
                  <a:srgbClr val="0070C0"/>
                </a:solidFill>
                <a:sym typeface="Symbol"/>
              </a:rPr>
              <a:t>4</a:t>
            </a:r>
            <a:r>
              <a:rPr lang="en-US" sz="2400" baseline="-25000" dirty="0" smtClean="0">
                <a:solidFill>
                  <a:srgbClr val="0070C0"/>
                </a:solidFill>
                <a:sym typeface="Symbol"/>
              </a:rPr>
              <a:t>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He</a:t>
            </a:r>
            <a:r>
              <a:rPr lang="en-US" sz="2400" baseline="-25000" dirty="0" smtClean="0">
                <a:solidFill>
                  <a:srgbClr val="0070C0"/>
                </a:solidFill>
                <a:sym typeface="Symbol"/>
              </a:rPr>
              <a:t>gs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 - </a:t>
            </a:r>
            <a:r>
              <a:rPr lang="en-US" sz="2400" baseline="30000" dirty="0">
                <a:solidFill>
                  <a:srgbClr val="0070C0"/>
                </a:solidFill>
                <a:sym typeface="Symbol"/>
              </a:rPr>
              <a:t>4</a:t>
            </a:r>
            <a:r>
              <a:rPr lang="en-US" sz="2400" baseline="-25000" dirty="0">
                <a:solidFill>
                  <a:srgbClr val="0070C0"/>
                </a:solidFill>
                <a:sym typeface="Symbol"/>
              </a:rPr>
              <a:t>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H</a:t>
            </a:r>
            <a:r>
              <a:rPr lang="en-US" sz="2400" baseline="-25000" dirty="0" smtClean="0">
                <a:solidFill>
                  <a:srgbClr val="0070C0"/>
                </a:solidFill>
                <a:sym typeface="Symbol"/>
              </a:rPr>
              <a:t>gs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) = 0.35 MeV is not known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sym typeface="Symbol"/>
              </a:rPr>
              <a:t>Inconsistent for the excited states: </a:t>
            </a:r>
            <a:r>
              <a:rPr lang="en-US" sz="2400" dirty="0">
                <a:solidFill>
                  <a:srgbClr val="0070C0"/>
                </a:solidFill>
                <a:sym typeface="Symbol"/>
              </a:rPr>
              <a:t>B</a:t>
            </a:r>
            <a:r>
              <a:rPr lang="en-US" sz="2400" baseline="-25000" dirty="0">
                <a:solidFill>
                  <a:srgbClr val="0070C0"/>
                </a:solidFill>
                <a:sym typeface="Symbol"/>
              </a:rPr>
              <a:t></a:t>
            </a:r>
            <a:r>
              <a:rPr lang="en-US" sz="2400" dirty="0">
                <a:solidFill>
                  <a:srgbClr val="0070C0"/>
                </a:solidFill>
                <a:sym typeface="Symbol"/>
              </a:rPr>
              <a:t>(</a:t>
            </a:r>
            <a:r>
              <a:rPr lang="en-US" sz="2400" baseline="30000" dirty="0">
                <a:solidFill>
                  <a:srgbClr val="0070C0"/>
                </a:solidFill>
                <a:sym typeface="Symbol"/>
              </a:rPr>
              <a:t>4</a:t>
            </a:r>
            <a:r>
              <a:rPr lang="en-US" sz="2400" baseline="-25000" dirty="0">
                <a:solidFill>
                  <a:srgbClr val="0070C0"/>
                </a:solidFill>
                <a:sym typeface="Symbol"/>
              </a:rPr>
              <a:t>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He</a:t>
            </a:r>
            <a:r>
              <a:rPr lang="en-US" sz="2400" baseline="30000" dirty="0" smtClean="0">
                <a:solidFill>
                  <a:srgbClr val="0070C0"/>
                </a:solidFill>
                <a:sym typeface="Symbol"/>
              </a:rPr>
              <a:t>*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0070C0"/>
                </a:solidFill>
                <a:sym typeface="Symbol"/>
              </a:rPr>
              <a:t>- </a:t>
            </a:r>
            <a:r>
              <a:rPr lang="en-US" sz="2400" baseline="30000" dirty="0">
                <a:solidFill>
                  <a:srgbClr val="0070C0"/>
                </a:solidFill>
                <a:sym typeface="Symbol"/>
              </a:rPr>
              <a:t>4</a:t>
            </a:r>
            <a:r>
              <a:rPr lang="en-US" sz="2400" baseline="-25000" dirty="0">
                <a:solidFill>
                  <a:srgbClr val="0070C0"/>
                </a:solidFill>
                <a:sym typeface="Symbol"/>
              </a:rPr>
              <a:t>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H</a:t>
            </a:r>
            <a:r>
              <a:rPr lang="en-US" sz="2400" baseline="30000" dirty="0" smtClean="0">
                <a:solidFill>
                  <a:srgbClr val="0070C0"/>
                </a:solidFill>
                <a:sym typeface="Symbol"/>
              </a:rPr>
              <a:t>*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) </a:t>
            </a:r>
            <a:r>
              <a:rPr lang="en-US" sz="2400" dirty="0">
                <a:solidFill>
                  <a:srgbClr val="0070C0"/>
                </a:solidFill>
                <a:sym typeface="Symbol"/>
              </a:rPr>
              <a:t>= 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0.24 MeV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sym typeface="Symbol"/>
              </a:rPr>
              <a:t>Problems in theory or result from emulsion experiments?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sym typeface="Symbol"/>
              </a:rPr>
              <a:t>CSB is thus one of the most important impacts by </a:t>
            </a:r>
            <a:r>
              <a:rPr lang="en-US" sz="2400" dirty="0" err="1" smtClean="0">
                <a:solidFill>
                  <a:srgbClr val="0070C0"/>
                </a:solidFill>
                <a:sym typeface="Symbol"/>
              </a:rPr>
              <a:t>hypernuclear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 physics on the fundamental BB interactions and </a:t>
            </a:r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EOS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 used to predict the mass (density and radius) of neutron stars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sym typeface="Symbol"/>
              </a:rPr>
              <a:t>Correct YN model must predict CSB consistently for multiple </a:t>
            </a:r>
            <a:r>
              <a:rPr lang="en-US" sz="2400" dirty="0" err="1" smtClean="0">
                <a:solidFill>
                  <a:srgbClr val="0070C0"/>
                </a:solidFill>
                <a:sym typeface="Symbol"/>
              </a:rPr>
              <a:t>isospin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 doublets in </a:t>
            </a:r>
            <a:r>
              <a:rPr lang="en-US" sz="2400" i="1" dirty="0" smtClean="0">
                <a:solidFill>
                  <a:srgbClr val="0070C0"/>
                </a:solidFill>
                <a:sym typeface="Symbol"/>
              </a:rPr>
              <a:t>s-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 and </a:t>
            </a:r>
            <a:r>
              <a:rPr lang="en-US" sz="2400" i="1" dirty="0" smtClean="0">
                <a:solidFill>
                  <a:srgbClr val="0070C0"/>
                </a:solidFill>
                <a:sym typeface="Symbol"/>
              </a:rPr>
              <a:t>p-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shell </a:t>
            </a:r>
            <a:r>
              <a:rPr lang="en-US" sz="2400" dirty="0" err="1" smtClean="0">
                <a:solidFill>
                  <a:srgbClr val="0070C0"/>
                </a:solidFill>
                <a:sym typeface="Symbol"/>
              </a:rPr>
              <a:t>hypernuclei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584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27" y="603912"/>
            <a:ext cx="8577618" cy="6158553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0070C0"/>
                </a:solidFill>
              </a:rPr>
              <a:t>Neutron drip line </a:t>
            </a:r>
            <a:r>
              <a:rPr lang="en-US" sz="3000" dirty="0" err="1" smtClean="0">
                <a:solidFill>
                  <a:srgbClr val="0070C0"/>
                </a:solidFill>
              </a:rPr>
              <a:t>hypernuclei</a:t>
            </a:r>
            <a:r>
              <a:rPr lang="en-US" sz="3000" dirty="0" smtClean="0">
                <a:solidFill>
                  <a:srgbClr val="0070C0"/>
                </a:solidFill>
              </a:rPr>
              <a:t>:  Does </a:t>
            </a:r>
            <a:r>
              <a:rPr lang="en-US" sz="3000" baseline="30000" dirty="0" smtClean="0">
                <a:solidFill>
                  <a:srgbClr val="0070C0"/>
                </a:solidFill>
              </a:rPr>
              <a:t>6</a:t>
            </a:r>
            <a:r>
              <a:rPr lang="en-US" sz="3000" baseline="-25000" dirty="0" smtClean="0">
                <a:solidFill>
                  <a:srgbClr val="0070C0"/>
                </a:solidFill>
                <a:sym typeface="Symbol"/>
              </a:rPr>
              <a:t></a:t>
            </a:r>
            <a:r>
              <a:rPr lang="en-US" sz="3000" dirty="0" smtClean="0">
                <a:solidFill>
                  <a:srgbClr val="0070C0"/>
                </a:solidFill>
              </a:rPr>
              <a:t>H exist?    </a:t>
            </a:r>
            <a:r>
              <a:rPr lang="en-US" sz="2400" dirty="0"/>
              <a:t>P</a:t>
            </a:r>
            <a:r>
              <a:rPr lang="en-US" sz="2400" dirty="0" smtClean="0"/>
              <a:t>redicted </a:t>
            </a:r>
            <a:r>
              <a:rPr lang="en-US" sz="2400" dirty="0"/>
              <a:t>by </a:t>
            </a:r>
            <a:r>
              <a:rPr lang="it-IT" sz="2400" dirty="0"/>
              <a:t>[Dalitz &amp; Levi Setti, Nuovo Cimento 30 (1963) 489]</a:t>
            </a:r>
            <a:r>
              <a:rPr lang="en-US" sz="2400" dirty="0" smtClean="0"/>
              <a:t>, </a:t>
            </a:r>
            <a:r>
              <a:rPr lang="en-US" sz="2400" dirty="0"/>
              <a:t>reinforced in estimates by </a:t>
            </a:r>
            <a:r>
              <a:rPr lang="en-US" sz="2400" dirty="0" err="1" smtClean="0"/>
              <a:t>Majling</a:t>
            </a:r>
            <a:r>
              <a:rPr lang="en-US" sz="2400" dirty="0"/>
              <a:t> </a:t>
            </a:r>
            <a:r>
              <a:rPr lang="en-US" sz="2400" dirty="0" smtClean="0"/>
              <a:t>[NPA </a:t>
            </a:r>
            <a:r>
              <a:rPr lang="en-US" sz="2400" dirty="0"/>
              <a:t>585 (1995) 211c] with </a:t>
            </a:r>
            <a:r>
              <a:rPr lang="en-US" sz="2400" dirty="0" err="1" smtClean="0"/>
              <a:t>B</a:t>
            </a:r>
            <a:r>
              <a:rPr lang="en-US" sz="2400" baseline="-25000" dirty="0" err="1" smtClean="0">
                <a:sym typeface="Symbol"/>
              </a:rPr>
              <a:t></a:t>
            </a:r>
            <a:r>
              <a:rPr lang="en-US" sz="2400" baseline="30000" dirty="0" err="1" smtClean="0"/>
              <a:t>Dalitz</a:t>
            </a:r>
            <a:r>
              <a:rPr lang="en-US" sz="2400" dirty="0" smtClean="0"/>
              <a:t>(</a:t>
            </a:r>
            <a:r>
              <a:rPr lang="en-US" sz="2400" baseline="30000" dirty="0" smtClean="0"/>
              <a:t>6</a:t>
            </a:r>
            <a:r>
              <a:rPr lang="en-US" sz="2400" baseline="-25000" dirty="0" smtClean="0">
                <a:sym typeface="Symbol"/>
              </a:rPr>
              <a:t></a:t>
            </a:r>
            <a:r>
              <a:rPr lang="en-US" sz="2400" dirty="0" smtClean="0"/>
              <a:t>H</a:t>
            </a:r>
            <a:r>
              <a:rPr lang="en-US" sz="2400" dirty="0"/>
              <a:t>) = 4.2 </a:t>
            </a:r>
            <a:r>
              <a:rPr lang="en-US" sz="2400" dirty="0" smtClean="0"/>
              <a:t>MeV; and Akaishi </a:t>
            </a:r>
            <a:r>
              <a:rPr lang="en-US" sz="2400" dirty="0"/>
              <a:t>(1999) </a:t>
            </a:r>
            <a:r>
              <a:rPr lang="en-US" sz="2400" dirty="0" smtClean="0"/>
              <a:t>predicted   </a:t>
            </a:r>
            <a:r>
              <a:rPr lang="en-US" sz="2400" dirty="0" err="1" smtClean="0"/>
              <a:t>B</a:t>
            </a:r>
            <a:r>
              <a:rPr lang="en-US" sz="2400" baseline="-25000" dirty="0" err="1" smtClean="0">
                <a:sym typeface="Symbol"/>
              </a:rPr>
              <a:t></a:t>
            </a:r>
            <a:r>
              <a:rPr lang="en-US" sz="2400" baseline="30000" dirty="0" err="1" smtClean="0"/>
              <a:t>Akaishi</a:t>
            </a:r>
            <a:r>
              <a:rPr lang="en-US" sz="2400" dirty="0" smtClean="0"/>
              <a:t>(</a:t>
            </a:r>
            <a:r>
              <a:rPr lang="en-US" sz="2400" baseline="30000" dirty="0"/>
              <a:t>6</a:t>
            </a:r>
            <a:r>
              <a:rPr lang="en-US" sz="2400" baseline="-25000" dirty="0">
                <a:sym typeface="Symbol"/>
              </a:rPr>
              <a:t></a:t>
            </a:r>
            <a:r>
              <a:rPr lang="en-US" sz="2400" dirty="0" smtClean="0"/>
              <a:t>H) </a:t>
            </a:r>
            <a:r>
              <a:rPr lang="en-US" sz="2400" dirty="0"/>
              <a:t>= 5.8 MeV.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Explore the short range natures in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N </a:t>
            </a:r>
            <a:r>
              <a:rPr lang="en-US" sz="2800" dirty="0" smtClean="0">
                <a:solidFill>
                  <a:srgbClr val="FF0000"/>
                </a:solidFill>
              </a:rPr>
              <a:t>interaction, </a:t>
            </a:r>
            <a:r>
              <a:rPr lang="en-US" sz="2800" i="1" dirty="0" smtClean="0">
                <a:solidFill>
                  <a:srgbClr val="FF0000"/>
                </a:solidFill>
              </a:rPr>
              <a:t>i.e</a:t>
            </a:r>
            <a:r>
              <a:rPr lang="en-US" sz="2800" dirty="0" smtClean="0">
                <a:solidFill>
                  <a:srgbClr val="FF0000"/>
                </a:solidFill>
              </a:rPr>
              <a:t>. so called “glue-like” role played by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 to the core nucleus.  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3000" dirty="0">
                <a:solidFill>
                  <a:srgbClr val="0070C0"/>
                </a:solidFill>
              </a:rPr>
              <a:t>FINUDA found three </a:t>
            </a:r>
            <a:r>
              <a:rPr lang="en-US" sz="3000" baseline="30000" dirty="0">
                <a:solidFill>
                  <a:srgbClr val="0070C0"/>
                </a:solidFill>
              </a:rPr>
              <a:t>6</a:t>
            </a:r>
            <a:r>
              <a:rPr lang="en-US" sz="3000" baseline="-25000" dirty="0">
                <a:solidFill>
                  <a:srgbClr val="0070C0"/>
                </a:solidFill>
                <a:sym typeface="Symbol"/>
              </a:rPr>
              <a:t></a:t>
            </a:r>
            <a:r>
              <a:rPr lang="en-US" sz="3000" dirty="0">
                <a:solidFill>
                  <a:srgbClr val="0070C0"/>
                </a:solidFill>
              </a:rPr>
              <a:t>H</a:t>
            </a:r>
            <a:r>
              <a:rPr lang="en-US" sz="3000" dirty="0" smtClean="0">
                <a:solidFill>
                  <a:srgbClr val="0070C0"/>
                </a:solidFill>
              </a:rPr>
              <a:t> </a:t>
            </a:r>
            <a:r>
              <a:rPr lang="en-US" sz="3000" dirty="0">
                <a:solidFill>
                  <a:srgbClr val="0070C0"/>
                </a:solidFill>
              </a:rPr>
              <a:t>events in </a:t>
            </a:r>
            <a:r>
              <a:rPr lang="en-US" sz="3000" dirty="0" smtClean="0">
                <a:solidFill>
                  <a:srgbClr val="0070C0"/>
                </a:solidFill>
              </a:rPr>
              <a:t>the </a:t>
            </a:r>
            <a:r>
              <a:rPr lang="en-US" sz="3000" baseline="30000" dirty="0" smtClean="0">
                <a:solidFill>
                  <a:srgbClr val="0070C0"/>
                </a:solidFill>
              </a:rPr>
              <a:t>6</a:t>
            </a:r>
            <a:r>
              <a:rPr lang="en-US" sz="3000" dirty="0" smtClean="0">
                <a:solidFill>
                  <a:srgbClr val="0070C0"/>
                </a:solidFill>
              </a:rPr>
              <a:t>Li(K</a:t>
            </a:r>
            <a:r>
              <a:rPr lang="en-US" sz="3000" baseline="30000" dirty="0">
                <a:solidFill>
                  <a:srgbClr val="0070C0"/>
                </a:solidFill>
              </a:rPr>
              <a:t>−</a:t>
            </a:r>
            <a:r>
              <a:rPr lang="en-US" sz="3000" baseline="-25000" dirty="0">
                <a:solidFill>
                  <a:srgbClr val="0070C0"/>
                </a:solidFill>
              </a:rPr>
              <a:t>stop</a:t>
            </a:r>
            <a:r>
              <a:rPr lang="en-US" sz="3000" dirty="0">
                <a:solidFill>
                  <a:srgbClr val="0070C0"/>
                </a:solidFill>
              </a:rPr>
              <a:t>, π</a:t>
            </a:r>
            <a:r>
              <a:rPr lang="en-US" sz="3000" baseline="30000" dirty="0" smtClean="0">
                <a:solidFill>
                  <a:srgbClr val="0070C0"/>
                </a:solidFill>
              </a:rPr>
              <a:t>+</a:t>
            </a:r>
            <a:r>
              <a:rPr lang="en-US" sz="3000" dirty="0" smtClean="0">
                <a:solidFill>
                  <a:srgbClr val="0070C0"/>
                </a:solidFill>
              </a:rPr>
              <a:t>) reaction tagged by the 2-B decay π</a:t>
            </a:r>
            <a:r>
              <a:rPr lang="en-US" sz="3000" baseline="30000" dirty="0" smtClean="0">
                <a:solidFill>
                  <a:srgbClr val="0070C0"/>
                </a:solidFill>
              </a:rPr>
              <a:t>-</a:t>
            </a:r>
            <a:r>
              <a:rPr lang="en-US" sz="3000" dirty="0" smtClean="0">
                <a:solidFill>
                  <a:srgbClr val="0070C0"/>
                </a:solidFill>
              </a:rPr>
              <a:t>                         </a:t>
            </a:r>
            <a:r>
              <a:rPr lang="en-US" sz="2400" dirty="0" smtClean="0"/>
              <a:t>[</a:t>
            </a:r>
            <a:r>
              <a:rPr lang="en-US" sz="2400" dirty="0"/>
              <a:t>PRL 108 (2012) 042501, NPA 881 (2012) 269</a:t>
            </a:r>
            <a:r>
              <a:rPr lang="en-US" sz="2400" dirty="0" smtClean="0"/>
              <a:t>],  with estimation          B</a:t>
            </a:r>
            <a:r>
              <a:rPr lang="en-US" sz="2400" baseline="-25000" dirty="0">
                <a:sym typeface="Symbol"/>
              </a:rPr>
              <a:t></a:t>
            </a:r>
            <a:r>
              <a:rPr lang="en-US" sz="2400" dirty="0" smtClean="0"/>
              <a:t>(</a:t>
            </a:r>
            <a:r>
              <a:rPr lang="en-US" sz="2400" baseline="30000" dirty="0"/>
              <a:t>6</a:t>
            </a:r>
            <a:r>
              <a:rPr lang="en-US" sz="2400" baseline="-25000" dirty="0">
                <a:sym typeface="Symbol"/>
              </a:rPr>
              <a:t></a:t>
            </a:r>
            <a:r>
              <a:rPr lang="en-US" sz="2400" dirty="0"/>
              <a:t>H</a:t>
            </a:r>
            <a:r>
              <a:rPr lang="en-US" sz="2400" dirty="0" smtClean="0"/>
              <a:t>) </a:t>
            </a:r>
            <a:r>
              <a:rPr lang="en-US" sz="2400" dirty="0"/>
              <a:t>= (4.0 ± 1.1) </a:t>
            </a:r>
            <a:r>
              <a:rPr lang="en-US" sz="2400" dirty="0" smtClean="0"/>
              <a:t>MeV</a:t>
            </a:r>
          </a:p>
          <a:p>
            <a:r>
              <a:rPr lang="en-US" sz="3000" dirty="0" smtClean="0">
                <a:solidFill>
                  <a:srgbClr val="FF0000"/>
                </a:solidFill>
              </a:rPr>
              <a:t>High precision decay pion spectroscopy using </a:t>
            </a:r>
            <a:r>
              <a:rPr lang="en-US" sz="3000" baseline="30000" dirty="0" smtClean="0">
                <a:solidFill>
                  <a:srgbClr val="FF0000"/>
                </a:solidFill>
              </a:rPr>
              <a:t>7</a:t>
            </a:r>
            <a:r>
              <a:rPr lang="en-US" sz="3000" dirty="0" smtClean="0">
                <a:solidFill>
                  <a:srgbClr val="FF0000"/>
                </a:solidFill>
              </a:rPr>
              <a:t>Li target has the best chance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614147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Physics Goal of Decay Pion Spectroscopy – Part III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5335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7" y="805218"/>
            <a:ext cx="6960358" cy="5246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614147"/>
          </a:xfrm>
        </p:spPr>
        <p:txBody>
          <a:bodyPr>
            <a:noAutofit/>
          </a:bodyPr>
          <a:lstStyle/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2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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Peak Search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864" y="6186931"/>
            <a:ext cx="6892119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 good success of MAMI experiment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438030" y="1160059"/>
            <a:ext cx="1555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Emulsion data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44771" y="3618930"/>
            <a:ext cx="155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MAMI data</a:t>
            </a:r>
          </a:p>
          <a:p>
            <a:pPr algn="ctr"/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50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11236</TotalTime>
  <Words>1505</Words>
  <Application>Microsoft Macintosh PowerPoint</Application>
  <PresentationFormat>On-screen Show (4:3)</PresentationFormat>
  <Paragraphs>387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Precision Pion Spectroscopy on  Light -Hypernuclei</vt:lpstr>
      <vt:lpstr>Decay Pion Spectroscopy to Study -Hypernuclei</vt:lpstr>
      <vt:lpstr>Example Excitation Spectrum Obtained at JLab</vt:lpstr>
      <vt:lpstr>PowerPoint Presentation</vt:lpstr>
      <vt:lpstr>PowerPoint Presentation</vt:lpstr>
      <vt:lpstr>Physics Goal of Decay Pion Spectroscopy – Part I</vt:lpstr>
      <vt:lpstr>Physics Goal of Decay Pion Spectroscopy – Part II</vt:lpstr>
      <vt:lpstr>Physics Goal of Decay Pion Spectroscopy – Part III</vt:lpstr>
      <vt:lpstr>4H Peak Search</vt:lpstr>
      <vt:lpstr>Summary</vt:lpstr>
      <vt:lpstr>Tagging on recoil nucleus w/ Low Pressure MWPC  (Possibility on two body decay?)</vt:lpstr>
    </vt:vector>
  </TitlesOfParts>
  <Company>Jefferson Science Associates,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P12-10-001:  Study of Light Hypernuclei by Pionic Decay at Jlab Physics Objectives</dc:title>
  <dc:creator>tangl</dc:creator>
  <cp:lastModifiedBy>tangl</cp:lastModifiedBy>
  <cp:revision>123</cp:revision>
  <dcterms:created xsi:type="dcterms:W3CDTF">2013-06-15T18:49:51Z</dcterms:created>
  <dcterms:modified xsi:type="dcterms:W3CDTF">2014-12-12T00:05:40Z</dcterms:modified>
</cp:coreProperties>
</file>