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3"/>
  </p:notesMasterIdLst>
  <p:sldIdLst>
    <p:sldId id="317" r:id="rId2"/>
    <p:sldId id="262" r:id="rId3"/>
    <p:sldId id="328" r:id="rId4"/>
    <p:sldId id="274" r:id="rId5"/>
    <p:sldId id="265" r:id="rId6"/>
    <p:sldId id="266" r:id="rId7"/>
    <p:sldId id="268" r:id="rId8"/>
    <p:sldId id="269" r:id="rId9"/>
    <p:sldId id="319" r:id="rId10"/>
    <p:sldId id="315" r:id="rId11"/>
    <p:sldId id="260" r:id="rId12"/>
    <p:sldId id="305" r:id="rId13"/>
    <p:sldId id="284" r:id="rId14"/>
    <p:sldId id="306" r:id="rId15"/>
    <p:sldId id="321" r:id="rId16"/>
    <p:sldId id="322" r:id="rId17"/>
    <p:sldId id="327" r:id="rId18"/>
    <p:sldId id="301" r:id="rId19"/>
    <p:sldId id="304" r:id="rId20"/>
    <p:sldId id="307" r:id="rId21"/>
    <p:sldId id="261" r:id="rId22"/>
    <p:sldId id="292" r:id="rId23"/>
    <p:sldId id="293" r:id="rId24"/>
    <p:sldId id="295" r:id="rId25"/>
    <p:sldId id="294" r:id="rId26"/>
    <p:sldId id="308" r:id="rId27"/>
    <p:sldId id="288" r:id="rId28"/>
    <p:sldId id="283" r:id="rId29"/>
    <p:sldId id="296" r:id="rId30"/>
    <p:sldId id="280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FC24"/>
    <a:srgbClr val="C5F0FF"/>
    <a:srgbClr val="4F81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8" autoAdjust="0"/>
    <p:restoredTop sz="94701" autoAdjust="0"/>
  </p:normalViewPr>
  <p:slideViewPr>
    <p:cSldViewPr>
      <p:cViewPr varScale="1">
        <p:scale>
          <a:sx n="98" d="100"/>
          <a:sy n="98" d="100"/>
        </p:scale>
        <p:origin x="-102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88197-BA1E-4E60-96C7-C9FDC8DD45D2}" type="datetimeFigureOut">
              <a:rPr lang="en-US" smtClean="0"/>
              <a:pPr/>
              <a:t>5/13/2009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2F9A9-6B03-4220-A508-E40659ED07C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2230"/>
            <a:ext cx="5487042" cy="411684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3FC3D-BB3F-4DDE-9797-AB2833D554D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6B8990-80E3-49E6-8516-57C7CA46CE20}" type="slidenum">
              <a:rPr lang="en-US"/>
              <a:pPr/>
              <a:t>16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D44E567-578E-4214-A223-4959D2A42E89}" type="datetimeFigureOut">
              <a:rPr lang="en-US" smtClean="0"/>
              <a:pPr/>
              <a:t>5/13/2009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4E54DF-EF4D-478E-B912-34DECE748B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rn arial 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"/>
            <a:ext cx="9144000" cy="6857996"/>
          </a:xfrm>
          <a:prstGeom prst="rect">
            <a:avLst/>
          </a:prstGeom>
          <a:noFill/>
        </p:spPr>
      </p:pic>
      <p:pic>
        <p:nvPicPr>
          <p:cNvPr id="17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05600" y="3200400"/>
            <a:ext cx="2984413" cy="24385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167335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ALICE DETECTOR CONTROL SYSTEM</a:t>
            </a:r>
            <a:b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Presented at RT 2009, Beijing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endParaRPr lang="en-GB" sz="48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3657600"/>
            <a:ext cx="5486400" cy="1905000"/>
          </a:xfrm>
          <a:solidFill>
            <a:srgbClr val="C5F0FF">
              <a:alpha val="35000"/>
            </a:srgb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n-US" b="1" u="sng" dirty="0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Peter Chochula</a:t>
            </a:r>
            <a:r>
              <a:rPr lang="en-US" b="1" dirty="0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, Lennart Jirden, Andre Augustinus, Lionel Wallet, Marco </a:t>
            </a:r>
            <a:r>
              <a:rPr lang="en-US" b="1" dirty="0" err="1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Bocciolli</a:t>
            </a:r>
            <a:r>
              <a:rPr lang="en-US" b="1" dirty="0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, Peter Rosinsky, Giacinto de Cataldo, Cesar </a:t>
            </a:r>
            <a:r>
              <a:rPr lang="en-US" b="1" dirty="0" err="1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Torcato,Luis</a:t>
            </a:r>
            <a:r>
              <a:rPr lang="en-US" b="1" dirty="0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Granado</a:t>
            </a:r>
            <a:endParaRPr lang="en-US" b="1" dirty="0" smtClean="0">
              <a:ln>
                <a:solidFill>
                  <a:srgbClr val="FF0000">
                    <a:alpha val="58000"/>
                  </a:srgbClr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ln>
                  <a:solidFill>
                    <a:srgbClr val="FF0000">
                      <a:alpha val="58000"/>
                    </a:srgbClr>
                  </a:solidFill>
                </a:ln>
                <a:solidFill>
                  <a:srgbClr val="FFFF00"/>
                </a:solidFill>
              </a:rPr>
              <a:t>CERN - ALICE</a:t>
            </a:r>
            <a:endParaRPr lang="en-GB" b="1" dirty="0">
              <a:ln>
                <a:solidFill>
                  <a:srgbClr val="FF0000">
                    <a:alpha val="58000"/>
                  </a:srgbClr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923044" y="4724400"/>
            <a:ext cx="122095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  <a:latin typeface="Calibri" pitchFamily="34" charset="0"/>
              </a:rPr>
              <a:t>ALICE</a:t>
            </a:r>
            <a:endParaRPr lang="en-US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0"/>
          <p:cNvSpPr>
            <a:spLocks noChangeArrowheads="1"/>
          </p:cNvSpPr>
          <p:nvPr/>
        </p:nvSpPr>
        <p:spPr bwMode="auto">
          <a:xfrm>
            <a:off x="2301875" y="1674812"/>
            <a:ext cx="6532563" cy="3581400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635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lIns="91423" tIns="0" rIns="91423" bIns="45711"/>
          <a:lstStyle/>
          <a:p>
            <a:r>
              <a:rPr lang="en-US" sz="1800" b="1" dirty="0"/>
              <a:t>Detector Controls System</a:t>
            </a:r>
          </a:p>
        </p:txBody>
      </p:sp>
      <p:sp>
        <p:nvSpPr>
          <p:cNvPr id="3" name="AutoShape 508"/>
          <p:cNvSpPr>
            <a:spLocks noChangeArrowheads="1"/>
          </p:cNvSpPr>
          <p:nvPr/>
        </p:nvSpPr>
        <p:spPr bwMode="auto">
          <a:xfrm>
            <a:off x="304800" y="5562600"/>
            <a:ext cx="8610600" cy="10668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635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lIns="91423" tIns="45711" rIns="91423" bIns="45711"/>
          <a:lstStyle/>
          <a:p>
            <a:pPr algn="l"/>
            <a:r>
              <a:rPr lang="en-US" sz="1800" b="1" dirty="0" smtClean="0"/>
              <a:t>DETECTORS</a:t>
            </a:r>
            <a:endParaRPr lang="en-US" sz="1800" b="1" dirty="0"/>
          </a:p>
        </p:txBody>
      </p:sp>
      <p:grpSp>
        <p:nvGrpSpPr>
          <p:cNvPr id="68" name="Group 67"/>
          <p:cNvGrpSpPr/>
          <p:nvPr/>
        </p:nvGrpSpPr>
        <p:grpSpPr>
          <a:xfrm>
            <a:off x="304800" y="457200"/>
            <a:ext cx="1905000" cy="2743200"/>
            <a:chOff x="304800" y="457200"/>
            <a:chExt cx="1905000" cy="2743200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304800" y="457200"/>
              <a:ext cx="1905000" cy="2743200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635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1423" tIns="45711" rIns="91423" bIns="45711"/>
            <a:lstStyle/>
            <a:p>
              <a:pPr algn="ctr"/>
              <a:r>
                <a:rPr lang="en-US" sz="1400" b="1" dirty="0"/>
                <a:t>External </a:t>
              </a:r>
              <a:r>
                <a:rPr lang="en-US" sz="1400" b="1" dirty="0" smtClean="0"/>
                <a:t>Services and Systems</a:t>
              </a:r>
              <a:endParaRPr lang="en-US" sz="1400" b="1" dirty="0"/>
            </a:p>
          </p:txBody>
        </p:sp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423863" y="1036637"/>
              <a:ext cx="1633538" cy="192944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Electricity</a:t>
              </a:r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423862" y="1295400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Ventilation</a:t>
              </a:r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423862" y="1552575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Cooling</a:t>
              </a: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423862" y="2017587"/>
              <a:ext cx="1633538" cy="192213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Gas</a:t>
              </a:r>
            </a:p>
          </p:txBody>
        </p:sp>
        <p:sp>
          <p:nvSpPr>
            <p:cNvPr id="10" name="AutoShape 20"/>
            <p:cNvSpPr>
              <a:spLocks noChangeArrowheads="1"/>
            </p:cNvSpPr>
            <p:nvPr/>
          </p:nvSpPr>
          <p:spPr bwMode="auto">
            <a:xfrm>
              <a:off x="423862" y="1787525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Magnets</a:t>
              </a:r>
            </a:p>
          </p:txBody>
        </p:sp>
        <p:sp>
          <p:nvSpPr>
            <p:cNvPr id="11" name="AutoShape 21"/>
            <p:cNvSpPr>
              <a:spLocks noChangeArrowheads="1"/>
            </p:cNvSpPr>
            <p:nvPr/>
          </p:nvSpPr>
          <p:spPr bwMode="auto">
            <a:xfrm>
              <a:off x="457200" y="2743200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Safety</a:t>
              </a:r>
            </a:p>
          </p:txBody>
        </p:sp>
        <p:sp>
          <p:nvSpPr>
            <p:cNvPr id="12" name="AutoShape 22"/>
            <p:cNvSpPr>
              <a:spLocks noChangeArrowheads="1"/>
            </p:cNvSpPr>
            <p:nvPr/>
          </p:nvSpPr>
          <p:spPr bwMode="auto">
            <a:xfrm>
              <a:off x="432955" y="2265218"/>
              <a:ext cx="1633538" cy="194406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800" b="1" dirty="0">
                  <a:solidFill>
                    <a:srgbClr val="CC0000"/>
                  </a:solidFill>
                </a:rPr>
                <a:t>Access </a:t>
              </a:r>
              <a:r>
                <a:rPr lang="en-US" sz="1400" b="1" dirty="0">
                  <a:solidFill>
                    <a:srgbClr val="CC0000"/>
                  </a:solidFill>
                </a:rPr>
                <a:t>Control</a:t>
              </a:r>
            </a:p>
          </p:txBody>
        </p:sp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457200" y="2514600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LHC</a:t>
              </a:r>
            </a:p>
          </p:txBody>
        </p:sp>
      </p:grp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6629400" y="3276600"/>
            <a:ext cx="1522411" cy="1066800"/>
          </a:xfrm>
          <a:prstGeom prst="can">
            <a:avLst>
              <a:gd name="adj" fmla="val 20083"/>
            </a:avLst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1423" tIns="45711" rIns="91423" bIns="45711" anchor="ctr" anchorCtr="1"/>
          <a:lstStyle/>
          <a:p>
            <a:pPr algn="ctr"/>
            <a:r>
              <a:rPr lang="en-US" sz="1800" b="1" dirty="0">
                <a:solidFill>
                  <a:srgbClr val="FFFF66"/>
                </a:solidFill>
              </a:rPr>
              <a:t>Configuration</a:t>
            </a:r>
          </a:p>
          <a:p>
            <a:pPr algn="ctr"/>
            <a:r>
              <a:rPr lang="en-US" sz="1800" b="1" dirty="0">
                <a:solidFill>
                  <a:srgbClr val="FFFF66"/>
                </a:solidFill>
              </a:rPr>
              <a:t>Database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6629400" y="2057400"/>
            <a:ext cx="1522411" cy="1143000"/>
          </a:xfrm>
          <a:prstGeom prst="can">
            <a:avLst>
              <a:gd name="adj" fmla="val 25000"/>
            </a:avLst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91423" tIns="45711" rIns="91423" bIns="45711" anchor="ctr" anchorCtr="1"/>
          <a:lstStyle/>
          <a:p>
            <a:pPr algn="ctr"/>
            <a:r>
              <a:rPr lang="en-US" sz="1800" b="1">
                <a:solidFill>
                  <a:srgbClr val="FFFF66"/>
                </a:solidFill>
              </a:rPr>
              <a:t>Archival</a:t>
            </a:r>
          </a:p>
          <a:p>
            <a:pPr algn="ctr"/>
            <a:r>
              <a:rPr lang="en-US" sz="1800" b="1">
                <a:solidFill>
                  <a:srgbClr val="FFFF66"/>
                </a:solidFill>
              </a:rPr>
              <a:t>Database</a:t>
            </a:r>
          </a:p>
        </p:txBody>
      </p:sp>
      <p:grpSp>
        <p:nvGrpSpPr>
          <p:cNvPr id="20" name="Group 35"/>
          <p:cNvGrpSpPr>
            <a:grpSpLocks/>
          </p:cNvGrpSpPr>
          <p:nvPr/>
        </p:nvGrpSpPr>
        <p:grpSpPr bwMode="auto">
          <a:xfrm>
            <a:off x="2773363" y="4037012"/>
            <a:ext cx="2519362" cy="990600"/>
            <a:chOff x="1008" y="3168"/>
            <a:chExt cx="1632" cy="672"/>
          </a:xfrm>
        </p:grpSpPr>
        <p:sp>
          <p:nvSpPr>
            <p:cNvPr id="21" name="AutoShape 36"/>
            <p:cNvSpPr>
              <a:spLocks noChangeArrowheads="1"/>
            </p:cNvSpPr>
            <p:nvPr/>
          </p:nvSpPr>
          <p:spPr bwMode="auto">
            <a:xfrm>
              <a:off x="1296" y="3168"/>
              <a:ext cx="1344" cy="384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 algn="ctr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lIns="91423" tIns="45711" rIns="91423" bIns="45711" anchor="ctr" anchorCtr="1">
              <a:flatTx/>
            </a:bodyPr>
            <a:lstStyle/>
            <a:p>
              <a:pPr algn="ctr"/>
              <a:r>
                <a:rPr lang="en-US" sz="1800" b="1">
                  <a:solidFill>
                    <a:srgbClr val="CC0000"/>
                  </a:solidFill>
                </a:rPr>
                <a:t>Devices</a:t>
              </a:r>
            </a:p>
          </p:txBody>
        </p:sp>
        <p:sp>
          <p:nvSpPr>
            <p:cNvPr id="22" name="AutoShape 37"/>
            <p:cNvSpPr>
              <a:spLocks noChangeArrowheads="1"/>
            </p:cNvSpPr>
            <p:nvPr/>
          </p:nvSpPr>
          <p:spPr bwMode="auto">
            <a:xfrm>
              <a:off x="1200" y="3264"/>
              <a:ext cx="1344" cy="384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 algn="ctr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lIns="91423" tIns="45711" rIns="91423" bIns="45711" anchor="ctr" anchorCtr="1">
              <a:flatTx/>
            </a:bodyPr>
            <a:lstStyle/>
            <a:p>
              <a:pPr algn="ctr"/>
              <a:r>
                <a:rPr lang="en-US" sz="1800" b="1">
                  <a:solidFill>
                    <a:srgbClr val="CC0000"/>
                  </a:solidFill>
                </a:rPr>
                <a:t>Devices</a:t>
              </a:r>
            </a:p>
          </p:txBody>
        </p:sp>
        <p:sp>
          <p:nvSpPr>
            <p:cNvPr id="23" name="AutoShape 38"/>
            <p:cNvSpPr>
              <a:spLocks noChangeArrowheads="1"/>
            </p:cNvSpPr>
            <p:nvPr/>
          </p:nvSpPr>
          <p:spPr bwMode="auto">
            <a:xfrm>
              <a:off x="1104" y="3360"/>
              <a:ext cx="1344" cy="384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 algn="ctr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lIns="91423" tIns="45711" rIns="91423" bIns="45711" anchor="ctr" anchorCtr="1">
              <a:flatTx/>
            </a:bodyPr>
            <a:lstStyle/>
            <a:p>
              <a:pPr algn="ctr"/>
              <a:r>
                <a:rPr lang="en-US" sz="1800" b="1">
                  <a:solidFill>
                    <a:srgbClr val="CC0000"/>
                  </a:solidFill>
                </a:rPr>
                <a:t>Devices</a:t>
              </a:r>
            </a:p>
          </p:txBody>
        </p:sp>
        <p:sp>
          <p:nvSpPr>
            <p:cNvPr id="24" name="AutoShape 39"/>
            <p:cNvSpPr>
              <a:spLocks noChangeArrowheads="1"/>
            </p:cNvSpPr>
            <p:nvPr/>
          </p:nvSpPr>
          <p:spPr bwMode="auto">
            <a:xfrm>
              <a:off x="1008" y="3456"/>
              <a:ext cx="1344" cy="384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 algn="ctr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lIns="91423" tIns="45711" rIns="91423" bIns="45711" anchor="ctr" anchorCtr="1">
              <a:flatTx/>
            </a:bodyPr>
            <a:lstStyle/>
            <a:p>
              <a:pPr algn="ctr"/>
              <a:r>
                <a:rPr lang="en-US" sz="1800" b="1">
                  <a:solidFill>
                    <a:srgbClr val="FFFF66"/>
                  </a:solidFill>
                </a:rPr>
                <a:t>Devices</a:t>
              </a:r>
            </a:p>
          </p:txBody>
        </p:sp>
      </p:grp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2932113" y="2208212"/>
            <a:ext cx="2597150" cy="170497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 algn="ctr">
            <a:round/>
            <a:headEnd/>
            <a:tailEnd/>
          </a:ln>
          <a:effectLst/>
          <a:scene3d>
            <a:camera prst="legacyObliqueTopRight"/>
            <a:lightRig rig="legacyFlat4" dir="t"/>
          </a:scene3d>
          <a:sp3d extrusionH="49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lIns="91423" tIns="0" rIns="91423" bIns="0">
            <a:flatTx/>
          </a:bodyPr>
          <a:lstStyle/>
          <a:p>
            <a:pPr algn="l"/>
            <a:r>
              <a:rPr lang="en-US" sz="2800" b="1">
                <a:effectLst>
                  <a:outerShdw blurRad="38100" dist="38100" dir="2700000" algn="tl">
                    <a:srgbClr val="FFFFFF"/>
                  </a:outerShdw>
                </a:effectLst>
              </a:rPr>
              <a:t>SCADA</a:t>
            </a:r>
            <a:endParaRPr lang="en-US" sz="2800" b="1"/>
          </a:p>
        </p:txBody>
      </p:sp>
      <p:pic>
        <p:nvPicPr>
          <p:cNvPr id="27" name="Picture 712" descr="BD1821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7300" y="2360612"/>
            <a:ext cx="1731963" cy="1543050"/>
          </a:xfrm>
          <a:prstGeom prst="rect">
            <a:avLst/>
          </a:prstGeom>
          <a:noFill/>
        </p:spPr>
      </p:pic>
      <p:sp>
        <p:nvSpPr>
          <p:cNvPr id="28" name="AutoShape 715"/>
          <p:cNvSpPr>
            <a:spLocks noChangeArrowheads="1"/>
          </p:cNvSpPr>
          <p:nvPr/>
        </p:nvSpPr>
        <p:spPr bwMode="auto">
          <a:xfrm rot="5400000">
            <a:off x="3447257" y="3444080"/>
            <a:ext cx="1143000" cy="5000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EF6A8"/>
          </a:solidFill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AutoShape 716"/>
          <p:cNvSpPr>
            <a:spLocks noChangeArrowheads="1"/>
          </p:cNvSpPr>
          <p:nvPr/>
        </p:nvSpPr>
        <p:spPr bwMode="auto">
          <a:xfrm rot="16200000" flipV="1">
            <a:off x="3712369" y="3367881"/>
            <a:ext cx="1143000" cy="5000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EF6A8"/>
          </a:solidFill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AutoShape 717"/>
          <p:cNvSpPr>
            <a:spLocks noChangeArrowheads="1"/>
          </p:cNvSpPr>
          <p:nvPr/>
        </p:nvSpPr>
        <p:spPr bwMode="auto">
          <a:xfrm>
            <a:off x="4724400" y="2438400"/>
            <a:ext cx="1943100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EF6A8"/>
          </a:solidFill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1000 ins/s</a:t>
            </a:r>
            <a:endParaRPr lang="en-GB" dirty="0"/>
          </a:p>
        </p:txBody>
      </p:sp>
      <p:sp>
        <p:nvSpPr>
          <p:cNvPr id="31" name="AutoShape 718"/>
          <p:cNvSpPr>
            <a:spLocks noChangeArrowheads="1"/>
          </p:cNvSpPr>
          <p:nvPr/>
        </p:nvSpPr>
        <p:spPr bwMode="auto">
          <a:xfrm flipH="1">
            <a:off x="4724400" y="3352800"/>
            <a:ext cx="1943100" cy="485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EF6A8"/>
          </a:solidFill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/>
              <a:t>Up to 6GB</a:t>
            </a:r>
            <a:endParaRPr lang="en-GB" dirty="0"/>
          </a:p>
        </p:txBody>
      </p:sp>
      <p:grpSp>
        <p:nvGrpSpPr>
          <p:cNvPr id="72" name="Group 71"/>
          <p:cNvGrpSpPr/>
          <p:nvPr/>
        </p:nvGrpSpPr>
        <p:grpSpPr>
          <a:xfrm>
            <a:off x="304800" y="3352800"/>
            <a:ext cx="1905000" cy="2057400"/>
            <a:chOff x="304800" y="3352800"/>
            <a:chExt cx="1905000" cy="2057400"/>
          </a:xfrm>
        </p:grpSpPr>
        <p:sp>
          <p:nvSpPr>
            <p:cNvPr id="37" name="AutoShape 8"/>
            <p:cNvSpPr>
              <a:spLocks noChangeArrowheads="1"/>
            </p:cNvSpPr>
            <p:nvPr/>
          </p:nvSpPr>
          <p:spPr bwMode="auto">
            <a:xfrm>
              <a:off x="304800" y="3352800"/>
              <a:ext cx="1905000" cy="2057400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635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1423" tIns="45711" rIns="91423" bIns="45711"/>
            <a:lstStyle/>
            <a:p>
              <a:pPr algn="ctr"/>
              <a:r>
                <a:rPr lang="en-US" sz="1400" b="1" dirty="0" smtClean="0"/>
                <a:t>Infrastructure</a:t>
              </a:r>
              <a:endParaRPr lang="en-US" sz="1400" b="1" dirty="0"/>
            </a:p>
          </p:txBody>
        </p:sp>
        <p:sp>
          <p:nvSpPr>
            <p:cNvPr id="38" name="AutoShape 16"/>
            <p:cNvSpPr>
              <a:spLocks noChangeArrowheads="1"/>
            </p:cNvSpPr>
            <p:nvPr/>
          </p:nvSpPr>
          <p:spPr bwMode="auto">
            <a:xfrm>
              <a:off x="423863" y="4008437"/>
              <a:ext cx="1633538" cy="192944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 smtClean="0">
                  <a:solidFill>
                    <a:srgbClr val="CC0000"/>
                  </a:solidFill>
                </a:rPr>
                <a:t>B-field</a:t>
              </a:r>
              <a:endParaRPr lang="en-US" sz="1400" b="1" dirty="0">
                <a:solidFill>
                  <a:srgbClr val="CC0000"/>
                </a:solidFill>
              </a:endParaRPr>
            </a:p>
          </p:txBody>
        </p:sp>
        <p:sp>
          <p:nvSpPr>
            <p:cNvPr id="39" name="AutoShape 17"/>
            <p:cNvSpPr>
              <a:spLocks noChangeArrowheads="1"/>
            </p:cNvSpPr>
            <p:nvPr/>
          </p:nvSpPr>
          <p:spPr bwMode="auto">
            <a:xfrm>
              <a:off x="423862" y="4267200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 smtClean="0">
                  <a:solidFill>
                    <a:srgbClr val="CC0000"/>
                  </a:solidFill>
                </a:rPr>
                <a:t>Space Frame</a:t>
              </a:r>
              <a:endParaRPr lang="en-US" sz="1400" b="1" dirty="0">
                <a:solidFill>
                  <a:srgbClr val="CC0000"/>
                </a:solidFill>
              </a:endParaRPr>
            </a:p>
          </p:txBody>
        </p:sp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>
              <a:off x="423862" y="4524375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 smtClean="0">
                  <a:solidFill>
                    <a:srgbClr val="CC0000"/>
                  </a:solidFill>
                </a:rPr>
                <a:t>Beam Pipe</a:t>
              </a:r>
              <a:endParaRPr lang="en-US" sz="1400" b="1" dirty="0">
                <a:solidFill>
                  <a:srgbClr val="CC0000"/>
                </a:solidFill>
              </a:endParaRPr>
            </a:p>
          </p:txBody>
        </p:sp>
        <p:sp>
          <p:nvSpPr>
            <p:cNvPr id="41" name="AutoShape 19"/>
            <p:cNvSpPr>
              <a:spLocks noChangeArrowheads="1"/>
            </p:cNvSpPr>
            <p:nvPr/>
          </p:nvSpPr>
          <p:spPr bwMode="auto">
            <a:xfrm>
              <a:off x="423862" y="4989387"/>
              <a:ext cx="1633538" cy="192213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 smtClean="0">
                  <a:solidFill>
                    <a:srgbClr val="CC0000"/>
                  </a:solidFill>
                </a:rPr>
                <a:t>Radiation</a:t>
              </a:r>
              <a:endParaRPr lang="en-US" sz="1400" b="1" dirty="0">
                <a:solidFill>
                  <a:srgbClr val="CC0000"/>
                </a:solidFill>
              </a:endParaRPr>
            </a:p>
          </p:txBody>
        </p:sp>
        <p:sp>
          <p:nvSpPr>
            <p:cNvPr id="42" name="AutoShape 20"/>
            <p:cNvSpPr>
              <a:spLocks noChangeArrowheads="1"/>
            </p:cNvSpPr>
            <p:nvPr/>
          </p:nvSpPr>
          <p:spPr bwMode="auto">
            <a:xfrm>
              <a:off x="423862" y="4759325"/>
              <a:ext cx="1633538" cy="19367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 err="1" smtClean="0">
                  <a:solidFill>
                    <a:srgbClr val="CC0000"/>
                  </a:solidFill>
                </a:rPr>
                <a:t>Envitonment</a:t>
              </a:r>
              <a:endParaRPr lang="en-US" sz="14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286000" y="457200"/>
            <a:ext cx="6532563" cy="1065212"/>
            <a:chOff x="2286000" y="457200"/>
            <a:chExt cx="6532563" cy="1065212"/>
          </a:xfrm>
        </p:grpSpPr>
        <p:sp>
          <p:nvSpPr>
            <p:cNvPr id="4" name="AutoShape 507"/>
            <p:cNvSpPr>
              <a:spLocks noChangeArrowheads="1"/>
            </p:cNvSpPr>
            <p:nvPr/>
          </p:nvSpPr>
          <p:spPr bwMode="auto">
            <a:xfrm>
              <a:off x="2286000" y="457200"/>
              <a:ext cx="6532563" cy="1065212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635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1423" tIns="45711" rIns="91423" bIns="45711"/>
            <a:lstStyle/>
            <a:p>
              <a:r>
                <a:rPr lang="en-US" sz="1800" b="1" dirty="0"/>
                <a:t>Alice </a:t>
              </a:r>
              <a:r>
                <a:rPr lang="en-US" sz="1800" b="1" dirty="0" smtClean="0"/>
                <a:t>Systems</a:t>
              </a:r>
              <a:endParaRPr lang="en-US" sz="1800" b="1" dirty="0"/>
            </a:p>
          </p:txBody>
        </p:sp>
        <p:sp>
          <p:nvSpPr>
            <p:cNvPr id="14" name="AutoShape 24"/>
            <p:cNvSpPr>
              <a:spLocks noChangeArrowheads="1"/>
            </p:cNvSpPr>
            <p:nvPr/>
          </p:nvSpPr>
          <p:spPr bwMode="auto">
            <a:xfrm>
              <a:off x="2362200" y="1143000"/>
              <a:ext cx="1295400" cy="26511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DAQ</a:t>
              </a:r>
            </a:p>
          </p:txBody>
        </p:sp>
        <p:sp>
          <p:nvSpPr>
            <p:cNvPr id="15" name="AutoShape 25"/>
            <p:cNvSpPr>
              <a:spLocks noChangeArrowheads="1"/>
            </p:cNvSpPr>
            <p:nvPr/>
          </p:nvSpPr>
          <p:spPr bwMode="auto">
            <a:xfrm>
              <a:off x="3733800" y="838200"/>
              <a:ext cx="1371600" cy="265112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TRIGGER</a:t>
              </a:r>
            </a:p>
          </p:txBody>
        </p:sp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3733800" y="1143000"/>
              <a:ext cx="1371600" cy="263525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>
                  <a:solidFill>
                    <a:srgbClr val="CC0000"/>
                  </a:solidFill>
                </a:rPr>
                <a:t>HLT</a:t>
              </a:r>
            </a:p>
          </p:txBody>
        </p:sp>
        <p:sp>
          <p:nvSpPr>
            <p:cNvPr id="17" name="AutoShape 40"/>
            <p:cNvSpPr>
              <a:spLocks noChangeArrowheads="1"/>
            </p:cNvSpPr>
            <p:nvPr/>
          </p:nvSpPr>
          <p:spPr bwMode="auto">
            <a:xfrm>
              <a:off x="6553200" y="609600"/>
              <a:ext cx="1731963" cy="762000"/>
            </a:xfrm>
            <a:prstGeom prst="can">
              <a:avLst>
                <a:gd name="adj" fmla="val 25000"/>
              </a:avLst>
            </a:prstGeom>
            <a:solidFill>
              <a:srgbClr val="96969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800" b="1">
                  <a:solidFill>
                    <a:srgbClr val="FFFF66"/>
                  </a:solidFill>
                </a:rPr>
                <a:t>Conditions</a:t>
              </a:r>
            </a:p>
            <a:p>
              <a:pPr algn="ctr"/>
              <a:r>
                <a:rPr lang="en-US" sz="1800" b="1">
                  <a:solidFill>
                    <a:srgbClr val="FFFF66"/>
                  </a:solidFill>
                </a:rPr>
                <a:t>Database</a:t>
              </a:r>
            </a:p>
          </p:txBody>
        </p:sp>
        <p:sp>
          <p:nvSpPr>
            <p:cNvPr id="25" name="AutoShape 15"/>
            <p:cNvSpPr>
              <a:spLocks noChangeArrowheads="1"/>
            </p:cNvSpPr>
            <p:nvPr/>
          </p:nvSpPr>
          <p:spPr bwMode="auto">
            <a:xfrm>
              <a:off x="2362200" y="838200"/>
              <a:ext cx="1295400" cy="268288"/>
            </a:xfrm>
            <a:prstGeom prst="roundRect">
              <a:avLst>
                <a:gd name="adj" fmla="val 3395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 smtClean="0">
                  <a:solidFill>
                    <a:srgbClr val="CC0000"/>
                  </a:solidFill>
                </a:rPr>
                <a:t>ECS</a:t>
              </a:r>
              <a:endParaRPr lang="en-US" sz="1800" b="1" dirty="0">
                <a:solidFill>
                  <a:srgbClr val="CC0000"/>
                </a:solidFill>
              </a:endParaRPr>
            </a:p>
          </p:txBody>
        </p:sp>
        <p:sp>
          <p:nvSpPr>
            <p:cNvPr id="46" name="AutoShape 15"/>
            <p:cNvSpPr>
              <a:spLocks noChangeArrowheads="1"/>
            </p:cNvSpPr>
            <p:nvPr/>
          </p:nvSpPr>
          <p:spPr bwMode="auto">
            <a:xfrm>
              <a:off x="6705600" y="533400"/>
              <a:ext cx="1371600" cy="268288"/>
            </a:xfrm>
            <a:prstGeom prst="roundRect">
              <a:avLst>
                <a:gd name="adj" fmla="val 33957"/>
              </a:avLst>
            </a:prstGeom>
            <a:solidFill>
              <a:srgbClr val="FFFF66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1423" tIns="45711" rIns="91423" bIns="45711" anchor="ctr" anchorCtr="1"/>
            <a:lstStyle/>
            <a:p>
              <a:pPr algn="ctr"/>
              <a:r>
                <a:rPr lang="en-US" sz="1400" b="1" dirty="0" smtClean="0">
                  <a:solidFill>
                    <a:srgbClr val="CC0000"/>
                  </a:solidFill>
                </a:rPr>
                <a:t>OFFLINE</a:t>
              </a:r>
              <a:endParaRPr lang="en-US" sz="1800" b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46837"/>
            <a:ext cx="2133600" cy="365125"/>
          </a:xfrm>
        </p:spPr>
        <p:txBody>
          <a:bodyPr/>
          <a:lstStyle/>
          <a:p>
            <a:fld id="{FB1B7EE9-30F4-40E4-A08A-E2B0134A626A}" type="slidenum">
              <a:rPr lang="en-US"/>
              <a:pPr/>
              <a:t>10</a:t>
            </a:fld>
            <a:endParaRPr lang="en-US"/>
          </a:p>
        </p:txBody>
      </p:sp>
      <p:grpSp>
        <p:nvGrpSpPr>
          <p:cNvPr id="49" name="Group 37"/>
          <p:cNvGrpSpPr>
            <a:grpSpLocks/>
          </p:cNvGrpSpPr>
          <p:nvPr/>
        </p:nvGrpSpPr>
        <p:grpSpPr bwMode="auto">
          <a:xfrm>
            <a:off x="346364" y="6019800"/>
            <a:ext cx="8534400" cy="273050"/>
            <a:chOff x="192" y="3360"/>
            <a:chExt cx="5376" cy="240"/>
          </a:xfrm>
        </p:grpSpPr>
        <p:sp>
          <p:nvSpPr>
            <p:cNvPr id="50" name="Rectangle 38"/>
            <p:cNvSpPr>
              <a:spLocks noChangeArrowheads="1"/>
            </p:cNvSpPr>
            <p:nvPr/>
          </p:nvSpPr>
          <p:spPr bwMode="auto">
            <a:xfrm>
              <a:off x="192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 dirty="0">
                  <a:latin typeface="Calibri" pitchFamily="34" charset="0"/>
                </a:rPr>
                <a:t>SPD</a:t>
              </a:r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>
              <a:off x="2592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PHO</a:t>
              </a:r>
            </a:p>
          </p:txBody>
        </p:sp>
        <p:sp>
          <p:nvSpPr>
            <p:cNvPr id="52" name="Rectangle 40"/>
            <p:cNvSpPr>
              <a:spLocks noChangeArrowheads="1"/>
            </p:cNvSpPr>
            <p:nvPr/>
          </p:nvSpPr>
          <p:spPr bwMode="auto">
            <a:xfrm>
              <a:off x="2928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FMD</a:t>
              </a:r>
            </a:p>
          </p:txBody>
        </p:sp>
        <p:sp>
          <p:nvSpPr>
            <p:cNvPr id="53" name="Rectangle 41"/>
            <p:cNvSpPr>
              <a:spLocks noChangeArrowheads="1"/>
            </p:cNvSpPr>
            <p:nvPr/>
          </p:nvSpPr>
          <p:spPr bwMode="auto">
            <a:xfrm>
              <a:off x="3264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T0</a:t>
              </a:r>
            </a:p>
          </p:txBody>
        </p:sp>
        <p:sp>
          <p:nvSpPr>
            <p:cNvPr id="54" name="Rectangle 42"/>
            <p:cNvSpPr>
              <a:spLocks noChangeArrowheads="1"/>
            </p:cNvSpPr>
            <p:nvPr/>
          </p:nvSpPr>
          <p:spPr bwMode="auto">
            <a:xfrm>
              <a:off x="3600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V0</a:t>
              </a:r>
            </a:p>
          </p:txBody>
        </p:sp>
        <p:sp>
          <p:nvSpPr>
            <p:cNvPr id="55" name="Rectangle 43"/>
            <p:cNvSpPr>
              <a:spLocks noChangeArrowheads="1"/>
            </p:cNvSpPr>
            <p:nvPr/>
          </p:nvSpPr>
          <p:spPr bwMode="auto">
            <a:xfrm>
              <a:off x="3936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PMD</a:t>
              </a:r>
            </a:p>
          </p:txBody>
        </p:sp>
        <p:sp>
          <p:nvSpPr>
            <p:cNvPr id="56" name="Rectangle 44"/>
            <p:cNvSpPr>
              <a:spLocks noChangeArrowheads="1"/>
            </p:cNvSpPr>
            <p:nvPr/>
          </p:nvSpPr>
          <p:spPr bwMode="auto">
            <a:xfrm>
              <a:off x="4272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 dirty="0" smtClean="0">
                  <a:latin typeface="Calibri" pitchFamily="34" charset="0"/>
                </a:rPr>
                <a:t>MTR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57" name="Rectangle 45"/>
            <p:cNvSpPr>
              <a:spLocks noChangeArrowheads="1"/>
            </p:cNvSpPr>
            <p:nvPr/>
          </p:nvSpPr>
          <p:spPr bwMode="auto">
            <a:xfrm>
              <a:off x="4608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MTK</a:t>
              </a:r>
            </a:p>
          </p:txBody>
        </p:sp>
        <p:sp>
          <p:nvSpPr>
            <p:cNvPr id="58" name="Rectangle 46"/>
            <p:cNvSpPr>
              <a:spLocks noChangeArrowheads="1"/>
            </p:cNvSpPr>
            <p:nvPr/>
          </p:nvSpPr>
          <p:spPr bwMode="auto">
            <a:xfrm>
              <a:off x="4944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ZDC</a:t>
              </a:r>
            </a:p>
          </p:txBody>
        </p:sp>
        <p:sp>
          <p:nvSpPr>
            <p:cNvPr id="59" name="Rectangle 47"/>
            <p:cNvSpPr>
              <a:spLocks noChangeArrowheads="1"/>
            </p:cNvSpPr>
            <p:nvPr/>
          </p:nvSpPr>
          <p:spPr bwMode="auto">
            <a:xfrm>
              <a:off x="5280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ACO</a:t>
              </a:r>
            </a:p>
          </p:txBody>
        </p:sp>
        <p:sp>
          <p:nvSpPr>
            <p:cNvPr id="60" name="Rectangle 48"/>
            <p:cNvSpPr>
              <a:spLocks noChangeArrowheads="1"/>
            </p:cNvSpPr>
            <p:nvPr/>
          </p:nvSpPr>
          <p:spPr bwMode="auto">
            <a:xfrm>
              <a:off x="576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SDD</a:t>
              </a:r>
            </a:p>
          </p:txBody>
        </p:sp>
        <p:sp>
          <p:nvSpPr>
            <p:cNvPr id="61" name="Rectangle 49"/>
            <p:cNvSpPr>
              <a:spLocks noChangeArrowheads="1"/>
            </p:cNvSpPr>
            <p:nvPr/>
          </p:nvSpPr>
          <p:spPr bwMode="auto">
            <a:xfrm>
              <a:off x="912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SSD</a:t>
              </a:r>
            </a:p>
          </p:txBody>
        </p:sp>
        <p:sp>
          <p:nvSpPr>
            <p:cNvPr id="62" name="Rectangle 50"/>
            <p:cNvSpPr>
              <a:spLocks noChangeArrowheads="1"/>
            </p:cNvSpPr>
            <p:nvPr/>
          </p:nvSpPr>
          <p:spPr bwMode="auto">
            <a:xfrm>
              <a:off x="1248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TPC</a:t>
              </a:r>
            </a:p>
          </p:txBody>
        </p:sp>
        <p:sp>
          <p:nvSpPr>
            <p:cNvPr id="63" name="Rectangle 51"/>
            <p:cNvSpPr>
              <a:spLocks noChangeArrowheads="1"/>
            </p:cNvSpPr>
            <p:nvPr/>
          </p:nvSpPr>
          <p:spPr bwMode="auto">
            <a:xfrm>
              <a:off x="1584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TRD</a:t>
              </a:r>
            </a:p>
          </p:txBody>
        </p:sp>
        <p:sp>
          <p:nvSpPr>
            <p:cNvPr id="64" name="Rectangle 52"/>
            <p:cNvSpPr>
              <a:spLocks noChangeArrowheads="1"/>
            </p:cNvSpPr>
            <p:nvPr/>
          </p:nvSpPr>
          <p:spPr bwMode="auto">
            <a:xfrm>
              <a:off x="1920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TOF</a:t>
              </a:r>
            </a:p>
          </p:txBody>
        </p:sp>
        <p:sp>
          <p:nvSpPr>
            <p:cNvPr id="65" name="Rectangle 53"/>
            <p:cNvSpPr>
              <a:spLocks noChangeArrowheads="1"/>
            </p:cNvSpPr>
            <p:nvPr/>
          </p:nvSpPr>
          <p:spPr bwMode="auto">
            <a:xfrm>
              <a:off x="2256" y="3360"/>
              <a:ext cx="288" cy="2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400">
                  <a:latin typeface="Calibri" pitchFamily="34" charset="0"/>
                </a:rPr>
                <a:t>HMP</a:t>
              </a:r>
            </a:p>
          </p:txBody>
        </p:sp>
      </p:grpSp>
      <p:sp>
        <p:nvSpPr>
          <p:cNvPr id="66" name="AutoShape 715"/>
          <p:cNvSpPr>
            <a:spLocks noChangeArrowheads="1"/>
          </p:cNvSpPr>
          <p:nvPr/>
        </p:nvSpPr>
        <p:spPr bwMode="auto">
          <a:xfrm rot="5400000">
            <a:off x="3452019" y="5198268"/>
            <a:ext cx="1143000" cy="5000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EF6A8"/>
          </a:solidFill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7" name="AutoShape 716"/>
          <p:cNvSpPr>
            <a:spLocks noChangeArrowheads="1"/>
          </p:cNvSpPr>
          <p:nvPr/>
        </p:nvSpPr>
        <p:spPr bwMode="auto">
          <a:xfrm rot="16200000" flipV="1">
            <a:off x="3717131" y="5122069"/>
            <a:ext cx="1143000" cy="5000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EF6A8"/>
          </a:solidFill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1" name="Group 70"/>
          <p:cNvGrpSpPr/>
          <p:nvPr/>
        </p:nvGrpSpPr>
        <p:grpSpPr>
          <a:xfrm>
            <a:off x="1828800" y="1219200"/>
            <a:ext cx="5911850" cy="2312987"/>
            <a:chOff x="1828800" y="1219200"/>
            <a:chExt cx="5911850" cy="2312987"/>
          </a:xfrm>
        </p:grpSpPr>
        <p:grpSp>
          <p:nvGrpSpPr>
            <p:cNvPr id="70" name="Group 69"/>
            <p:cNvGrpSpPr/>
            <p:nvPr/>
          </p:nvGrpSpPr>
          <p:grpSpPr>
            <a:xfrm>
              <a:off x="1828800" y="1295400"/>
              <a:ext cx="5911850" cy="2236787"/>
              <a:chOff x="1828800" y="1295400"/>
              <a:chExt cx="5911850" cy="2236787"/>
            </a:xfrm>
          </p:grpSpPr>
          <p:sp>
            <p:nvSpPr>
              <p:cNvPr id="32" name="AutoShape 719"/>
              <p:cNvSpPr>
                <a:spLocks noChangeArrowheads="1"/>
              </p:cNvSpPr>
              <p:nvPr/>
            </p:nvSpPr>
            <p:spPr bwMode="auto">
              <a:xfrm rot="16200000">
                <a:off x="6918325" y="1616075"/>
                <a:ext cx="1143000" cy="501650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BEF6A8"/>
              </a:solidFill>
              <a:ln w="38100" algn="ctr">
                <a:solidFill>
                  <a:srgbClr val="CC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" name="AutoShape 720"/>
              <p:cNvSpPr>
                <a:spLocks noChangeArrowheads="1"/>
              </p:cNvSpPr>
              <p:nvPr/>
            </p:nvSpPr>
            <p:spPr bwMode="auto">
              <a:xfrm rot="5400000">
                <a:off x="4757738" y="1614487"/>
                <a:ext cx="1141412" cy="503237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BEF6A8"/>
              </a:solidFill>
              <a:ln w="38100" algn="ctr">
                <a:solidFill>
                  <a:srgbClr val="CC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" name="AutoShape 723"/>
              <p:cNvSpPr>
                <a:spLocks noChangeArrowheads="1"/>
              </p:cNvSpPr>
              <p:nvPr/>
            </p:nvSpPr>
            <p:spPr bwMode="auto">
              <a:xfrm flipH="1">
                <a:off x="1828800" y="3046412"/>
                <a:ext cx="1181100" cy="485775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BEF6A8"/>
              </a:solidFill>
              <a:ln w="38100" algn="ctr">
                <a:solidFill>
                  <a:srgbClr val="CC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" name="AutoShape 729"/>
              <p:cNvSpPr>
                <a:spLocks noChangeArrowheads="1"/>
              </p:cNvSpPr>
              <p:nvPr/>
            </p:nvSpPr>
            <p:spPr bwMode="auto">
              <a:xfrm>
                <a:off x="1906588" y="2817812"/>
                <a:ext cx="1182687" cy="485775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BEF6A8"/>
              </a:solidFill>
              <a:ln w="38100" algn="ctr">
                <a:solidFill>
                  <a:srgbClr val="CC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" name="AutoShape 721"/>
            <p:cNvSpPr>
              <a:spLocks noChangeArrowheads="1"/>
            </p:cNvSpPr>
            <p:nvPr/>
          </p:nvSpPr>
          <p:spPr bwMode="auto">
            <a:xfrm rot="16200000" flipV="1">
              <a:off x="5023644" y="1539081"/>
              <a:ext cx="1141412" cy="50165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BEF6A8"/>
            </a:solidFill>
            <a:ln w="38100" algn="ctr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4" name="Rectangle 118"/>
          <p:cNvSpPr txBox="1">
            <a:spLocks noChangeArrowheads="1"/>
          </p:cNvSpPr>
          <p:nvPr/>
        </p:nvSpPr>
        <p:spPr>
          <a:xfrm>
            <a:off x="2514600" y="2286000"/>
            <a:ext cx="4191000" cy="1295400"/>
          </a:xfrm>
          <a:prstGeom prst="rect">
            <a:avLst/>
          </a:prstGeom>
          <a:solidFill>
            <a:srgbClr val="FFFF00"/>
          </a:solidFill>
        </p:spPr>
        <p:txBody>
          <a:bodyPr vert="horz" anchor="ctr" anchorCtr="1">
            <a:normAutofit fontScale="55000" lnSpcReduction="20000"/>
          </a:bodyPr>
          <a:lstStyle/>
          <a:p>
            <a:pPr marL="285750" indent="-28575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Controls Context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/>
          <p:nvPr/>
        </p:nvCxnSpPr>
        <p:spPr>
          <a:xfrm>
            <a:off x="2743200" y="4267200"/>
            <a:ext cx="5334000" cy="838200"/>
          </a:xfrm>
          <a:prstGeom prst="line">
            <a:avLst/>
          </a:prstGeom>
          <a:ln w="79375" cmpd="thinThick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990600" y="2667000"/>
            <a:ext cx="3381154" cy="978195"/>
          </a:xfrm>
          <a:custGeom>
            <a:avLst/>
            <a:gdLst>
              <a:gd name="connsiteX0" fmla="*/ 3381154 w 3381154"/>
              <a:gd name="connsiteY0" fmla="*/ 0 h 978195"/>
              <a:gd name="connsiteX1" fmla="*/ 2562447 w 3381154"/>
              <a:gd name="connsiteY1" fmla="*/ 489097 h 978195"/>
              <a:gd name="connsiteX2" fmla="*/ 10633 w 3381154"/>
              <a:gd name="connsiteY2" fmla="*/ 95693 h 978195"/>
              <a:gd name="connsiteX3" fmla="*/ 0 w 3381154"/>
              <a:gd name="connsiteY3" fmla="*/ 978195 h 97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1154" h="978195">
                <a:moveTo>
                  <a:pt x="3381154" y="0"/>
                </a:moveTo>
                <a:lnTo>
                  <a:pt x="2562447" y="489097"/>
                </a:lnTo>
                <a:lnTo>
                  <a:pt x="10633" y="95693"/>
                </a:lnTo>
                <a:lnTo>
                  <a:pt x="0" y="978195"/>
                </a:lnTo>
              </a:path>
            </a:pathLst>
          </a:custGeom>
          <a:ln w="79375" cmpd="thickThin">
            <a:solidFill>
              <a:schemeClr val="accent3">
                <a:lumMod val="7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990600" y="2438400"/>
            <a:ext cx="1447800" cy="457200"/>
          </a:xfrm>
          <a:custGeom>
            <a:avLst/>
            <a:gdLst>
              <a:gd name="connsiteX0" fmla="*/ 3381154 w 3381154"/>
              <a:gd name="connsiteY0" fmla="*/ 0 h 978195"/>
              <a:gd name="connsiteX1" fmla="*/ 2562447 w 3381154"/>
              <a:gd name="connsiteY1" fmla="*/ 489097 h 978195"/>
              <a:gd name="connsiteX2" fmla="*/ 10633 w 3381154"/>
              <a:gd name="connsiteY2" fmla="*/ 95693 h 978195"/>
              <a:gd name="connsiteX3" fmla="*/ 0 w 3381154"/>
              <a:gd name="connsiteY3" fmla="*/ 978195 h 97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1154" h="978195">
                <a:moveTo>
                  <a:pt x="3381154" y="0"/>
                </a:moveTo>
                <a:lnTo>
                  <a:pt x="2562447" y="489097"/>
                </a:lnTo>
                <a:lnTo>
                  <a:pt x="10633" y="95693"/>
                </a:lnTo>
                <a:lnTo>
                  <a:pt x="0" y="978195"/>
                </a:lnTo>
              </a:path>
            </a:pathLst>
          </a:custGeom>
          <a:ln w="79375" cmpd="thickThin">
            <a:solidFill>
              <a:schemeClr val="accent3">
                <a:lumMod val="7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838200"/>
            <a:ext cx="2590800" cy="2209800"/>
          </a:xfrm>
          <a:prstGeom prst="rect">
            <a:avLst/>
          </a:prstGeom>
          <a:solidFill>
            <a:srgbClr val="4F81BD">
              <a:alpha val="32941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OffAxis2Top"/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1219200"/>
            <a:ext cx="2590800" cy="2209800"/>
          </a:xfrm>
          <a:prstGeom prst="rect">
            <a:avLst/>
          </a:prstGeom>
          <a:solidFill>
            <a:srgbClr val="4F81BD">
              <a:alpha val="32941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OffAxis2Top"/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24200" y="3352800"/>
            <a:ext cx="2590800" cy="2209800"/>
          </a:xfrm>
          <a:prstGeom prst="rect">
            <a:avLst/>
          </a:prstGeom>
          <a:solidFill>
            <a:srgbClr val="4F81BD">
              <a:alpha val="32941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OffAxis2Top"/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43600" y="3810000"/>
            <a:ext cx="2590800" cy="2209800"/>
          </a:xfrm>
          <a:prstGeom prst="rect">
            <a:avLst/>
          </a:prstGeom>
          <a:solidFill>
            <a:srgbClr val="4F81BD">
              <a:alpha val="32941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OffAxis2Top"/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962400" y="12954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48200" y="1371600"/>
            <a:ext cx="6858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COOLING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7200" y="16764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400" y="18288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10200" y="14478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5800" y="1828800"/>
            <a:ext cx="2286000" cy="685800"/>
          </a:xfrm>
          <a:prstGeom prst="rect">
            <a:avLst/>
          </a:prstGeom>
          <a:solidFill>
            <a:schemeClr val="bg2">
              <a:alpha val="81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48344" lon="1296544" rev="21351863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ALICE on-detector electronics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00400" y="2209800"/>
            <a:ext cx="2286000" cy="685800"/>
          </a:xfrm>
          <a:prstGeom prst="rect">
            <a:avLst/>
          </a:prstGeom>
          <a:solidFill>
            <a:schemeClr val="bg2">
              <a:alpha val="81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48344" lon="1296544" rev="21351863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Detector devices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ower"/>
          <p:cNvSpPr>
            <a:spLocks noEditPoints="1" noChangeArrowheads="1"/>
          </p:cNvSpPr>
          <p:nvPr/>
        </p:nvSpPr>
        <p:spPr bwMode="auto">
          <a:xfrm>
            <a:off x="3810000" y="3810000"/>
            <a:ext cx="533400" cy="828674"/>
          </a:xfrm>
          <a:custGeom>
            <a:avLst/>
            <a:gdLst>
              <a:gd name="T0" fmla="*/ 0 w 21600"/>
              <a:gd name="T1" fmla="*/ 2184 h 21600"/>
              <a:gd name="T2" fmla="*/ 6664 w 21600"/>
              <a:gd name="T3" fmla="*/ 0 h 21600"/>
              <a:gd name="T4" fmla="*/ 10800 w 21600"/>
              <a:gd name="T5" fmla="*/ 0 h 21600"/>
              <a:gd name="T6" fmla="*/ 21600 w 21600"/>
              <a:gd name="T7" fmla="*/ 0 h 21600"/>
              <a:gd name="T8" fmla="*/ 21600 w 21600"/>
              <a:gd name="T9" fmla="*/ 11649 h 21600"/>
              <a:gd name="T10" fmla="*/ 21600 w 21600"/>
              <a:gd name="T11" fmla="*/ 19416 h 21600"/>
              <a:gd name="T12" fmla="*/ 15166 w 21600"/>
              <a:gd name="T13" fmla="*/ 21600 h 21600"/>
              <a:gd name="T14" fmla="*/ 10570 w 21600"/>
              <a:gd name="T15" fmla="*/ 21600 h 21600"/>
              <a:gd name="T16" fmla="*/ 0 w 21600"/>
              <a:gd name="T17" fmla="*/ 21600 h 21600"/>
              <a:gd name="T18" fmla="*/ 0 w 21600"/>
              <a:gd name="T19" fmla="*/ 11528 h 21600"/>
              <a:gd name="T20" fmla="*/ 459 w 21600"/>
              <a:gd name="T21" fmla="*/ 22540 h 21600"/>
              <a:gd name="T22" fmla="*/ 21485 w 21600"/>
              <a:gd name="T23" fmla="*/ 27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ower"/>
          <p:cNvSpPr>
            <a:spLocks noEditPoints="1" noChangeArrowheads="1"/>
          </p:cNvSpPr>
          <p:nvPr/>
        </p:nvSpPr>
        <p:spPr bwMode="auto">
          <a:xfrm>
            <a:off x="4495800" y="3657600"/>
            <a:ext cx="533400" cy="828674"/>
          </a:xfrm>
          <a:custGeom>
            <a:avLst/>
            <a:gdLst>
              <a:gd name="T0" fmla="*/ 0 w 21600"/>
              <a:gd name="T1" fmla="*/ 2184 h 21600"/>
              <a:gd name="T2" fmla="*/ 6664 w 21600"/>
              <a:gd name="T3" fmla="*/ 0 h 21600"/>
              <a:gd name="T4" fmla="*/ 10800 w 21600"/>
              <a:gd name="T5" fmla="*/ 0 h 21600"/>
              <a:gd name="T6" fmla="*/ 21600 w 21600"/>
              <a:gd name="T7" fmla="*/ 0 h 21600"/>
              <a:gd name="T8" fmla="*/ 21600 w 21600"/>
              <a:gd name="T9" fmla="*/ 11649 h 21600"/>
              <a:gd name="T10" fmla="*/ 21600 w 21600"/>
              <a:gd name="T11" fmla="*/ 19416 h 21600"/>
              <a:gd name="T12" fmla="*/ 15166 w 21600"/>
              <a:gd name="T13" fmla="*/ 21600 h 21600"/>
              <a:gd name="T14" fmla="*/ 10570 w 21600"/>
              <a:gd name="T15" fmla="*/ 21600 h 21600"/>
              <a:gd name="T16" fmla="*/ 0 w 21600"/>
              <a:gd name="T17" fmla="*/ 21600 h 21600"/>
              <a:gd name="T18" fmla="*/ 0 w 21600"/>
              <a:gd name="T19" fmla="*/ 11528 h 21600"/>
              <a:gd name="T20" fmla="*/ 459 w 21600"/>
              <a:gd name="T21" fmla="*/ 22540 h 21600"/>
              <a:gd name="T22" fmla="*/ 21485 w 21600"/>
              <a:gd name="T23" fmla="*/ 27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743200" y="4648200"/>
            <a:ext cx="2286000" cy="685800"/>
          </a:xfrm>
          <a:prstGeom prst="rect">
            <a:avLst/>
          </a:prstGeom>
          <a:solidFill>
            <a:schemeClr val="bg2">
              <a:alpha val="81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48344" lon="1296544" rev="21351863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DCS data storage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(ORACLE, fileservers)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38800" y="5105400"/>
            <a:ext cx="2286000" cy="685800"/>
          </a:xfrm>
          <a:prstGeom prst="rect">
            <a:avLst/>
          </a:prstGeom>
          <a:solidFill>
            <a:schemeClr val="bg2">
              <a:alpha val="81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48344" lon="1296544" rev="21351863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Consumers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67400" y="4191000"/>
            <a:ext cx="1371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Offline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(GRID)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91400" y="4114800"/>
            <a:ext cx="1371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Operator UIs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969334" y="2569534"/>
            <a:ext cx="6553200" cy="1905000"/>
          </a:xfrm>
          <a:custGeom>
            <a:avLst/>
            <a:gdLst>
              <a:gd name="connsiteX0" fmla="*/ 3381154 w 3381154"/>
              <a:gd name="connsiteY0" fmla="*/ 0 h 978195"/>
              <a:gd name="connsiteX1" fmla="*/ 2562447 w 3381154"/>
              <a:gd name="connsiteY1" fmla="*/ 489097 h 978195"/>
              <a:gd name="connsiteX2" fmla="*/ 10633 w 3381154"/>
              <a:gd name="connsiteY2" fmla="*/ 95693 h 978195"/>
              <a:gd name="connsiteX3" fmla="*/ 0 w 3381154"/>
              <a:gd name="connsiteY3" fmla="*/ 978195 h 97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1154" h="978195">
                <a:moveTo>
                  <a:pt x="3381154" y="0"/>
                </a:moveTo>
                <a:lnTo>
                  <a:pt x="2562447" y="489097"/>
                </a:lnTo>
                <a:lnTo>
                  <a:pt x="10633" y="95693"/>
                </a:lnTo>
                <a:lnTo>
                  <a:pt x="0" y="978195"/>
                </a:lnTo>
              </a:path>
            </a:pathLst>
          </a:custGeom>
          <a:ln w="79375" cmpd="thickThin">
            <a:solidFill>
              <a:schemeClr val="accent3">
                <a:lumMod val="7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2971800"/>
            <a:ext cx="2590800" cy="2209800"/>
          </a:xfrm>
          <a:prstGeom prst="rect">
            <a:avLst/>
          </a:prstGeom>
          <a:solidFill>
            <a:srgbClr val="4F81BD">
              <a:alpha val="32941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OffAxis2Top"/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028" name="tower"/>
          <p:cNvSpPr>
            <a:spLocks noEditPoints="1" noChangeArrowheads="1"/>
          </p:cNvSpPr>
          <p:nvPr/>
        </p:nvSpPr>
        <p:spPr bwMode="auto">
          <a:xfrm>
            <a:off x="381000" y="3276600"/>
            <a:ext cx="533400" cy="828674"/>
          </a:xfrm>
          <a:custGeom>
            <a:avLst/>
            <a:gdLst>
              <a:gd name="T0" fmla="*/ 0 w 21600"/>
              <a:gd name="T1" fmla="*/ 2184 h 21600"/>
              <a:gd name="T2" fmla="*/ 6664 w 21600"/>
              <a:gd name="T3" fmla="*/ 0 h 21600"/>
              <a:gd name="T4" fmla="*/ 10800 w 21600"/>
              <a:gd name="T5" fmla="*/ 0 h 21600"/>
              <a:gd name="T6" fmla="*/ 21600 w 21600"/>
              <a:gd name="T7" fmla="*/ 0 h 21600"/>
              <a:gd name="T8" fmla="*/ 21600 w 21600"/>
              <a:gd name="T9" fmla="*/ 11649 h 21600"/>
              <a:gd name="T10" fmla="*/ 21600 w 21600"/>
              <a:gd name="T11" fmla="*/ 19416 h 21600"/>
              <a:gd name="T12" fmla="*/ 15166 w 21600"/>
              <a:gd name="T13" fmla="*/ 21600 h 21600"/>
              <a:gd name="T14" fmla="*/ 10570 w 21600"/>
              <a:gd name="T15" fmla="*/ 21600 h 21600"/>
              <a:gd name="T16" fmla="*/ 0 w 21600"/>
              <a:gd name="T17" fmla="*/ 21600 h 21600"/>
              <a:gd name="T18" fmla="*/ 0 w 21600"/>
              <a:gd name="T19" fmla="*/ 11528 h 21600"/>
              <a:gd name="T20" fmla="*/ 459 w 21600"/>
              <a:gd name="T21" fmla="*/ 22540 h 21600"/>
              <a:gd name="T22" fmla="*/ 21485 w 21600"/>
              <a:gd name="T23" fmla="*/ 27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ower"/>
          <p:cNvSpPr>
            <a:spLocks noEditPoints="1" noChangeArrowheads="1"/>
          </p:cNvSpPr>
          <p:nvPr/>
        </p:nvSpPr>
        <p:spPr bwMode="auto">
          <a:xfrm>
            <a:off x="685800" y="3505200"/>
            <a:ext cx="533400" cy="828674"/>
          </a:xfrm>
          <a:custGeom>
            <a:avLst/>
            <a:gdLst>
              <a:gd name="T0" fmla="*/ 0 w 21600"/>
              <a:gd name="T1" fmla="*/ 2184 h 21600"/>
              <a:gd name="T2" fmla="*/ 6664 w 21600"/>
              <a:gd name="T3" fmla="*/ 0 h 21600"/>
              <a:gd name="T4" fmla="*/ 10800 w 21600"/>
              <a:gd name="T5" fmla="*/ 0 h 21600"/>
              <a:gd name="T6" fmla="*/ 21600 w 21600"/>
              <a:gd name="T7" fmla="*/ 0 h 21600"/>
              <a:gd name="T8" fmla="*/ 21600 w 21600"/>
              <a:gd name="T9" fmla="*/ 11649 h 21600"/>
              <a:gd name="T10" fmla="*/ 21600 w 21600"/>
              <a:gd name="T11" fmla="*/ 19416 h 21600"/>
              <a:gd name="T12" fmla="*/ 15166 w 21600"/>
              <a:gd name="T13" fmla="*/ 21600 h 21600"/>
              <a:gd name="T14" fmla="*/ 10570 w 21600"/>
              <a:gd name="T15" fmla="*/ 21600 h 21600"/>
              <a:gd name="T16" fmla="*/ 0 w 21600"/>
              <a:gd name="T17" fmla="*/ 21600 h 21600"/>
              <a:gd name="T18" fmla="*/ 0 w 21600"/>
              <a:gd name="T19" fmla="*/ 11528 h 21600"/>
              <a:gd name="T20" fmla="*/ 459 w 21600"/>
              <a:gd name="T21" fmla="*/ 22540 h 21600"/>
              <a:gd name="T22" fmla="*/ 21485 w 21600"/>
              <a:gd name="T23" fmla="*/ 27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ower"/>
          <p:cNvSpPr>
            <a:spLocks noEditPoints="1" noChangeArrowheads="1"/>
          </p:cNvSpPr>
          <p:nvPr/>
        </p:nvSpPr>
        <p:spPr bwMode="auto">
          <a:xfrm>
            <a:off x="1143000" y="3200400"/>
            <a:ext cx="533400" cy="828674"/>
          </a:xfrm>
          <a:custGeom>
            <a:avLst/>
            <a:gdLst>
              <a:gd name="T0" fmla="*/ 0 w 21600"/>
              <a:gd name="T1" fmla="*/ 2184 h 21600"/>
              <a:gd name="T2" fmla="*/ 6664 w 21600"/>
              <a:gd name="T3" fmla="*/ 0 h 21600"/>
              <a:gd name="T4" fmla="*/ 10800 w 21600"/>
              <a:gd name="T5" fmla="*/ 0 h 21600"/>
              <a:gd name="T6" fmla="*/ 21600 w 21600"/>
              <a:gd name="T7" fmla="*/ 0 h 21600"/>
              <a:gd name="T8" fmla="*/ 21600 w 21600"/>
              <a:gd name="T9" fmla="*/ 11649 h 21600"/>
              <a:gd name="T10" fmla="*/ 21600 w 21600"/>
              <a:gd name="T11" fmla="*/ 19416 h 21600"/>
              <a:gd name="T12" fmla="*/ 15166 w 21600"/>
              <a:gd name="T13" fmla="*/ 21600 h 21600"/>
              <a:gd name="T14" fmla="*/ 10570 w 21600"/>
              <a:gd name="T15" fmla="*/ 21600 h 21600"/>
              <a:gd name="T16" fmla="*/ 0 w 21600"/>
              <a:gd name="T17" fmla="*/ 21600 h 21600"/>
              <a:gd name="T18" fmla="*/ 0 w 21600"/>
              <a:gd name="T19" fmla="*/ 11528 h 21600"/>
              <a:gd name="T20" fmla="*/ 459 w 21600"/>
              <a:gd name="T21" fmla="*/ 22540 h 21600"/>
              <a:gd name="T22" fmla="*/ 21485 w 21600"/>
              <a:gd name="T23" fmla="*/ 27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ower"/>
          <p:cNvSpPr>
            <a:spLocks noEditPoints="1" noChangeArrowheads="1"/>
          </p:cNvSpPr>
          <p:nvPr/>
        </p:nvSpPr>
        <p:spPr bwMode="auto">
          <a:xfrm>
            <a:off x="1447800" y="3581400"/>
            <a:ext cx="533400" cy="828674"/>
          </a:xfrm>
          <a:custGeom>
            <a:avLst/>
            <a:gdLst>
              <a:gd name="T0" fmla="*/ 0 w 21600"/>
              <a:gd name="T1" fmla="*/ 2184 h 21600"/>
              <a:gd name="T2" fmla="*/ 6664 w 21600"/>
              <a:gd name="T3" fmla="*/ 0 h 21600"/>
              <a:gd name="T4" fmla="*/ 10800 w 21600"/>
              <a:gd name="T5" fmla="*/ 0 h 21600"/>
              <a:gd name="T6" fmla="*/ 21600 w 21600"/>
              <a:gd name="T7" fmla="*/ 0 h 21600"/>
              <a:gd name="T8" fmla="*/ 21600 w 21600"/>
              <a:gd name="T9" fmla="*/ 11649 h 21600"/>
              <a:gd name="T10" fmla="*/ 21600 w 21600"/>
              <a:gd name="T11" fmla="*/ 19416 h 21600"/>
              <a:gd name="T12" fmla="*/ 15166 w 21600"/>
              <a:gd name="T13" fmla="*/ 21600 h 21600"/>
              <a:gd name="T14" fmla="*/ 10570 w 21600"/>
              <a:gd name="T15" fmla="*/ 21600 h 21600"/>
              <a:gd name="T16" fmla="*/ 0 w 21600"/>
              <a:gd name="T17" fmla="*/ 21600 h 21600"/>
              <a:gd name="T18" fmla="*/ 0 w 21600"/>
              <a:gd name="T19" fmla="*/ 11528 h 21600"/>
              <a:gd name="T20" fmla="*/ 459 w 21600"/>
              <a:gd name="T21" fmla="*/ 22540 h 21600"/>
              <a:gd name="T22" fmla="*/ 21485 w 21600"/>
              <a:gd name="T23" fmla="*/ 27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ower"/>
          <p:cNvSpPr>
            <a:spLocks noEditPoints="1" noChangeArrowheads="1"/>
          </p:cNvSpPr>
          <p:nvPr/>
        </p:nvSpPr>
        <p:spPr bwMode="auto">
          <a:xfrm>
            <a:off x="2133600" y="3429000"/>
            <a:ext cx="533400" cy="828674"/>
          </a:xfrm>
          <a:custGeom>
            <a:avLst/>
            <a:gdLst>
              <a:gd name="T0" fmla="*/ 0 w 21600"/>
              <a:gd name="T1" fmla="*/ 2184 h 21600"/>
              <a:gd name="T2" fmla="*/ 6664 w 21600"/>
              <a:gd name="T3" fmla="*/ 0 h 21600"/>
              <a:gd name="T4" fmla="*/ 10800 w 21600"/>
              <a:gd name="T5" fmla="*/ 0 h 21600"/>
              <a:gd name="T6" fmla="*/ 21600 w 21600"/>
              <a:gd name="T7" fmla="*/ 0 h 21600"/>
              <a:gd name="T8" fmla="*/ 21600 w 21600"/>
              <a:gd name="T9" fmla="*/ 11649 h 21600"/>
              <a:gd name="T10" fmla="*/ 21600 w 21600"/>
              <a:gd name="T11" fmla="*/ 19416 h 21600"/>
              <a:gd name="T12" fmla="*/ 15166 w 21600"/>
              <a:gd name="T13" fmla="*/ 21600 h 21600"/>
              <a:gd name="T14" fmla="*/ 10570 w 21600"/>
              <a:gd name="T15" fmla="*/ 21600 h 21600"/>
              <a:gd name="T16" fmla="*/ 0 w 21600"/>
              <a:gd name="T17" fmla="*/ 21600 h 21600"/>
              <a:gd name="T18" fmla="*/ 0 w 21600"/>
              <a:gd name="T19" fmla="*/ 11528 h 21600"/>
              <a:gd name="T20" fmla="*/ 459 w 21600"/>
              <a:gd name="T21" fmla="*/ 22540 h 21600"/>
              <a:gd name="T22" fmla="*/ 21485 w 21600"/>
              <a:gd name="T23" fmla="*/ 27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4267200"/>
            <a:ext cx="2286000" cy="685800"/>
          </a:xfrm>
          <a:prstGeom prst="rect">
            <a:avLst/>
          </a:prstGeom>
          <a:solidFill>
            <a:schemeClr val="bg2">
              <a:alpha val="81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48344" lon="1296544" rev="21351863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DCS data processing farm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1524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sp>
        <p:nvSpPr>
          <p:cNvPr id="2" name="Rectangle 1"/>
          <p:cNvSpPr/>
          <p:nvPr/>
        </p:nvSpPr>
        <p:spPr>
          <a:xfrm>
            <a:off x="6172200" y="1600200"/>
            <a:ext cx="2590800" cy="2209800"/>
          </a:xfrm>
          <a:prstGeom prst="rect">
            <a:avLst/>
          </a:prstGeom>
          <a:solidFill>
            <a:srgbClr val="4F81BD">
              <a:alpha val="32941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OffAxis2Top"/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553200" y="16764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LHC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96200" y="18288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Magnets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29600" y="20574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Safety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86600" y="1905000"/>
            <a:ext cx="609600" cy="685800"/>
          </a:xfrm>
          <a:prstGeom prst="rect">
            <a:avLst/>
          </a:prstGeom>
          <a:solidFill>
            <a:srgbClr val="92D050">
              <a:alpha val="33000"/>
            </a:srgb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90202" lon="2212988" rev="21530179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91200" y="2590800"/>
            <a:ext cx="2286000" cy="685800"/>
          </a:xfrm>
          <a:prstGeom prst="rect">
            <a:avLst/>
          </a:prstGeom>
          <a:solidFill>
            <a:schemeClr val="bg2">
              <a:alpha val="81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isometricLeftDown">
              <a:rot lat="648344" lon="1296544" rev="21351863"/>
            </a:camera>
            <a:lightRig rig="threePt" dir="t"/>
          </a:scene3d>
          <a:sp3d extrusionH="25400">
            <a:bevelT w="2540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External sub-systems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447800" y="2667000"/>
            <a:ext cx="198120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300 000 values/s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read by software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52400" y="5181600"/>
            <a:ext cx="19812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30 000 </a:t>
            </a:r>
            <a:r>
              <a:rPr lang="en-US" sz="1400" dirty="0" smtClean="0">
                <a:solidFill>
                  <a:schemeClr val="tx1"/>
                </a:solidFill>
              </a:rPr>
              <a:t>values/s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Injected into PVSS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667000" y="5486400"/>
            <a:ext cx="21336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1000 values/s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Written to ORACLE after smoothing in PVSS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562600" y="5943600"/>
            <a:ext cx="21336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&gt;200 values/s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Sent to consumers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3352800" y="0"/>
            <a:ext cx="5791200" cy="1200329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Dataflow in ALICE DCS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6GB of data is needed to fully configure ALICE for operation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Several stages of  filtering applied to acquired data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/>
          <a:lstStyle/>
          <a:p>
            <a:r>
              <a:rPr lang="en-US" dirty="0" smtClean="0"/>
              <a:t>Building blocks of ALICE DCS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3048000" y="2667000"/>
            <a:ext cx="5516881" cy="17543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18 detectors with different requirements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Effort to device standardization 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/>
              <a:t>Still large diversity mainly in FEE part</a:t>
            </a:r>
          </a:p>
          <a:p>
            <a:pPr lvl="3">
              <a:buFont typeface="Arial" pitchFamily="34" charset="0"/>
              <a:buChar char="•"/>
            </a:pPr>
            <a:r>
              <a:rPr lang="en-GB" b="1" dirty="0" smtClean="0"/>
              <a:t>Large number of busses (</a:t>
            </a:r>
            <a:r>
              <a:rPr lang="en-GB" b="1" dirty="0" err="1" smtClean="0"/>
              <a:t>CANbus</a:t>
            </a:r>
            <a:r>
              <a:rPr lang="en-GB" b="1" dirty="0" smtClean="0"/>
              <a:t>, JTAG, </a:t>
            </a:r>
            <a:r>
              <a:rPr lang="en-GB" b="1" dirty="0" err="1" smtClean="0"/>
              <a:t>Profibus</a:t>
            </a:r>
            <a:r>
              <a:rPr lang="en-GB" b="1" dirty="0" smtClean="0"/>
              <a:t>, RS232, Ethernet, custom links…)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1219200"/>
            <a:ext cx="4572000" cy="1200329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</p:spPr>
        <p:txBody>
          <a:bodyPr>
            <a:spAutoFit/>
          </a:bodyPr>
          <a:lstStyle/>
          <a:p>
            <a:r>
              <a:rPr lang="en-GB" b="1" dirty="0" smtClean="0"/>
              <a:t>1200 network-attached devices</a:t>
            </a:r>
          </a:p>
          <a:p>
            <a:r>
              <a:rPr lang="en-GB" b="1" dirty="0" smtClean="0"/>
              <a:t>270 crates (VME and power supplies) </a:t>
            </a:r>
          </a:p>
          <a:p>
            <a:r>
              <a:rPr lang="en-GB" b="1" dirty="0" smtClean="0"/>
              <a:t>4 000 controlled voltage channels </a:t>
            </a:r>
          </a:p>
          <a:p>
            <a:endParaRPr lang="en-GB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371600" y="4114800"/>
            <a:ext cx="9144000" cy="1447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     ACCESS      and      ABSTRACTION</a:t>
            </a:r>
          </a:p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60738" y="3810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451338" y="4396565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2452571" y="4972497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429000" y="5560831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41738" y="3583169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 SERVER</a:t>
            </a:r>
          </a:p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1832338" y="4169734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SERVER</a:t>
            </a:r>
          </a:p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833571" y="4745666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3810000" y="5334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45" name="Straight Arrow Connector 144"/>
          <p:cNvCxnSpPr/>
          <p:nvPr/>
        </p:nvCxnSpPr>
        <p:spPr>
          <a:xfrm rot="10800000" flipV="1">
            <a:off x="914400" y="4191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10800000" flipV="1">
            <a:off x="1676400" y="4648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0800000" flipV="1">
            <a:off x="2590800" y="51816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10800000" flipV="1">
            <a:off x="3657600" y="5791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0" y="152400"/>
            <a:ext cx="5943600" cy="120032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r>
              <a:rPr lang="en-GB" b="1" dirty="0" smtClean="0"/>
              <a:t>180 000 OPC items</a:t>
            </a:r>
          </a:p>
          <a:p>
            <a:r>
              <a:rPr lang="en-GB" b="1" dirty="0" smtClean="0"/>
              <a:t>100 000 Front-End (FED) services</a:t>
            </a:r>
          </a:p>
          <a:p>
            <a:r>
              <a:rPr lang="en-GB" b="1" dirty="0" smtClean="0"/>
              <a:t>1 000 </a:t>
            </a:r>
            <a:r>
              <a:rPr lang="en-GB" b="1" dirty="0" err="1" smtClean="0"/>
              <a:t>000</a:t>
            </a:r>
            <a:r>
              <a:rPr lang="en-GB" b="1" dirty="0" smtClean="0"/>
              <a:t> parameters supervised by the DCS </a:t>
            </a:r>
          </a:p>
          <a:p>
            <a:r>
              <a:rPr lang="en-US" b="1" dirty="0" smtClean="0"/>
              <a:t>Monitored at typical rate of 1Hz</a:t>
            </a:r>
            <a:endParaRPr lang="en-GB" b="1" dirty="0" smtClean="0"/>
          </a:p>
        </p:txBody>
      </p:sp>
      <p:sp>
        <p:nvSpPr>
          <p:cNvPr id="25" name="TextBox 24"/>
          <p:cNvSpPr txBox="1"/>
          <p:nvPr/>
        </p:nvSpPr>
        <p:spPr>
          <a:xfrm flipH="1">
            <a:off x="3048000" y="1905000"/>
            <a:ext cx="5516881" cy="203132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Hardware diversity is managed through standard interfaces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OPC servers for commercial devices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FED servers for custom hardware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/>
              <a:t>Provides hardware abstraction, uses CERN DIM (TCP/IP based) protocol for communication</a:t>
            </a:r>
            <a:endParaRPr lang="en-GB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524000" y="304800"/>
            <a:ext cx="9144000" cy="5638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2590800" y="2286000"/>
            <a:ext cx="8153400" cy="1295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CENTRAL   SYSTEMS</a:t>
            </a:r>
          </a:p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4648200" y="3429000"/>
            <a:ext cx="34290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1676400" y="1981200"/>
            <a:ext cx="44958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8400" y="2971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400" y="3810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62400" y="3200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276600" y="3429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200400" y="2743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038600" y="2590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029200" y="4495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15000" y="4800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4114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343400" y="1752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486400" y="2286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553200" y="2895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371600" y="4114800"/>
            <a:ext cx="9144000" cy="1447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     ACCESS      and      ABSTRACTION</a:t>
            </a:r>
          </a:p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60738" y="3810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451338" y="4396565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2452571" y="4972497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429000" y="5560831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41738" y="3583169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 SERVER</a:t>
            </a:r>
          </a:p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1832338" y="4169734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SERVER</a:t>
            </a:r>
          </a:p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833571" y="4745666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3810000" y="5334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37" name="Straight Arrow Connector 136"/>
          <p:cNvCxnSpPr/>
          <p:nvPr/>
        </p:nvCxnSpPr>
        <p:spPr>
          <a:xfrm rot="10800000" flipV="1">
            <a:off x="1905000" y="3276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 flipV="1">
            <a:off x="2667000" y="37338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 flipV="1">
            <a:off x="3505200" y="41910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10800000" flipV="1">
            <a:off x="4495800" y="4800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rot="10800000" flipV="1">
            <a:off x="914400" y="4191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10800000" flipV="1">
            <a:off x="1676400" y="4648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0800000" flipV="1">
            <a:off x="2590800" y="51816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10800000" flipV="1">
            <a:off x="3657600" y="5791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flipH="1">
            <a:off x="2286000" y="3429000"/>
            <a:ext cx="551688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Core of the DCS is based on commercial SCADA system PVSSII</a:t>
            </a:r>
            <a:endParaRPr lang="en-GB" dirty="0" smtClean="0"/>
          </a:p>
        </p:txBody>
      </p:sp>
      <p:sp>
        <p:nvSpPr>
          <p:cNvPr id="46" name="TextBox 45"/>
          <p:cNvSpPr txBox="1"/>
          <p:nvPr/>
        </p:nvSpPr>
        <p:spPr>
          <a:xfrm flipH="1">
            <a:off x="0" y="0"/>
            <a:ext cx="6858000" cy="92333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110 detector computers</a:t>
            </a:r>
          </a:p>
          <a:p>
            <a:r>
              <a:rPr lang="en-US" dirty="0" smtClean="0"/>
              <a:t>60 backend servers</a:t>
            </a:r>
          </a:p>
          <a:p>
            <a:r>
              <a:rPr lang="en-US" dirty="0" smtClean="0"/>
              <a:t>DCS Oracle RAC (able to process up to 150 000 inserts/s)</a:t>
            </a:r>
            <a:endParaRPr lang="en-GB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3810000" y="1600200"/>
            <a:ext cx="8153400" cy="1295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BACKEND     SYSTEMS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5791200" y="106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DNS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00800" y="1371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086600" y="1752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696200" y="2057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458200" y="2438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ACC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04800" y="3657600"/>
            <a:ext cx="3124200" cy="685800"/>
          </a:xfrm>
          <a:prstGeom prst="rect">
            <a:avLst/>
          </a:prstGeom>
          <a:solidFill>
            <a:srgbClr val="FFFF00"/>
          </a:solidFill>
          <a:ln w="9525" algn="ctr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4FD7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304800" y="2895600"/>
            <a:ext cx="3124200" cy="685800"/>
          </a:xfrm>
          <a:prstGeom prst="rect">
            <a:avLst/>
          </a:prstGeom>
          <a:solidFill>
            <a:srgbClr val="FFFF00"/>
          </a:solidFill>
          <a:ln w="9525" algn="ctr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4FD7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PVSSII Architecture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609600" y="4800600"/>
            <a:ext cx="8229600" cy="1905000"/>
          </a:xfrm>
        </p:spPr>
        <p:txBody>
          <a:bodyPr>
            <a:normAutofit fontScale="92500"/>
          </a:bodyPr>
          <a:lstStyle/>
          <a:p>
            <a:pPr marL="548640" lvl="3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dirty="0" smtClean="0"/>
              <a:t>PVSSII system is composed of specialized program modules (managers)</a:t>
            </a:r>
          </a:p>
          <a:p>
            <a:pPr marL="548640" lvl="3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dirty="0" smtClean="0"/>
              <a:t>Managers communicate via TCP/IP</a:t>
            </a:r>
          </a:p>
          <a:p>
            <a:pPr marL="548640" lvl="3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dirty="0" smtClean="0"/>
              <a:t>ALICE DCS is built from 100 PVSS systems composed of 900 managers </a:t>
            </a:r>
          </a:p>
          <a:p>
            <a:pPr marL="548640" lvl="3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dirty="0" smtClean="0"/>
              <a:t>PVSSII is extended by JCOP and ALICE frameworks on top of which User applications are built</a:t>
            </a:r>
          </a:p>
          <a:p>
            <a:endParaRPr lang="en-GB" dirty="0"/>
          </a:p>
        </p:txBody>
      </p:sp>
      <p:sp>
        <p:nvSpPr>
          <p:cNvPr id="30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DAC1-AC33-4B2C-9BC4-681ED8391D79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304800" y="2133600"/>
            <a:ext cx="3124200" cy="685800"/>
          </a:xfrm>
          <a:prstGeom prst="rect">
            <a:avLst/>
          </a:prstGeom>
          <a:solidFill>
            <a:srgbClr val="FFFF00"/>
          </a:solidFill>
          <a:ln w="9525" algn="ctr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4FD7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533400" y="22860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CTL</a:t>
            </a: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304800" y="1371600"/>
            <a:ext cx="3124200" cy="685800"/>
          </a:xfrm>
          <a:prstGeom prst="rect">
            <a:avLst/>
          </a:prstGeom>
          <a:solidFill>
            <a:srgbClr val="FFFF00"/>
          </a:solidFill>
          <a:ln w="9525" algn="ctr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4FD7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2895600" y="22860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API</a:t>
            </a:r>
          </a:p>
        </p:txBody>
      </p:sp>
      <p:sp>
        <p:nvSpPr>
          <p:cNvPr id="71699" name="Oval 19"/>
          <p:cNvSpPr>
            <a:spLocks noChangeArrowheads="1"/>
          </p:cNvSpPr>
          <p:nvPr/>
        </p:nvSpPr>
        <p:spPr bwMode="auto">
          <a:xfrm>
            <a:off x="561975" y="3014663"/>
            <a:ext cx="457200" cy="304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DM</a:t>
            </a:r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1768476" y="3014663"/>
            <a:ext cx="457200" cy="304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EM</a:t>
            </a:r>
          </a:p>
        </p:txBody>
      </p:sp>
      <p:sp>
        <p:nvSpPr>
          <p:cNvPr id="71701" name="Oval 21"/>
          <p:cNvSpPr>
            <a:spLocks noChangeArrowheads="1"/>
          </p:cNvSpPr>
          <p:nvPr/>
        </p:nvSpPr>
        <p:spPr bwMode="auto">
          <a:xfrm>
            <a:off x="685800" y="37338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DRV</a:t>
            </a:r>
          </a:p>
        </p:txBody>
      </p:sp>
      <p:sp>
        <p:nvSpPr>
          <p:cNvPr id="71702" name="Oval 22"/>
          <p:cNvSpPr>
            <a:spLocks noChangeArrowheads="1"/>
          </p:cNvSpPr>
          <p:nvPr/>
        </p:nvSpPr>
        <p:spPr bwMode="auto">
          <a:xfrm>
            <a:off x="1692276" y="37338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DRV</a:t>
            </a:r>
          </a:p>
        </p:txBody>
      </p:sp>
      <p:sp>
        <p:nvSpPr>
          <p:cNvPr id="71703" name="Oval 23"/>
          <p:cNvSpPr>
            <a:spLocks noChangeArrowheads="1"/>
          </p:cNvSpPr>
          <p:nvPr/>
        </p:nvSpPr>
        <p:spPr bwMode="auto">
          <a:xfrm>
            <a:off x="2819400" y="37338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DRV</a:t>
            </a:r>
          </a:p>
        </p:txBody>
      </p:sp>
      <p:sp>
        <p:nvSpPr>
          <p:cNvPr id="71705" name="Oval 25"/>
          <p:cNvSpPr>
            <a:spLocks noChangeArrowheads="1"/>
          </p:cNvSpPr>
          <p:nvPr/>
        </p:nvSpPr>
        <p:spPr bwMode="auto">
          <a:xfrm>
            <a:off x="942975" y="16764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UI</a:t>
            </a:r>
          </a:p>
        </p:txBody>
      </p:sp>
      <p:sp>
        <p:nvSpPr>
          <p:cNvPr id="71706" name="Oval 26"/>
          <p:cNvSpPr>
            <a:spLocks noChangeArrowheads="1"/>
          </p:cNvSpPr>
          <p:nvPr/>
        </p:nvSpPr>
        <p:spPr bwMode="auto">
          <a:xfrm>
            <a:off x="1752601" y="16764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UI</a:t>
            </a:r>
          </a:p>
        </p:txBody>
      </p:sp>
      <p:sp>
        <p:nvSpPr>
          <p:cNvPr id="71707" name="Oval 27"/>
          <p:cNvSpPr>
            <a:spLocks noChangeArrowheads="1"/>
          </p:cNvSpPr>
          <p:nvPr/>
        </p:nvSpPr>
        <p:spPr bwMode="auto">
          <a:xfrm>
            <a:off x="2606675" y="1676400"/>
            <a:ext cx="457200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UI</a:t>
            </a:r>
          </a:p>
        </p:txBody>
      </p:sp>
      <p:cxnSp>
        <p:nvCxnSpPr>
          <p:cNvPr id="71713" name="AutoShape 33"/>
          <p:cNvCxnSpPr>
            <a:cxnSpLocks noChangeShapeType="1"/>
            <a:stCxn id="71705" idx="4"/>
            <a:endCxn id="71700" idx="1"/>
          </p:cNvCxnSpPr>
          <p:nvPr/>
        </p:nvCxnSpPr>
        <p:spPr bwMode="auto">
          <a:xfrm rot="16200000" flipH="1">
            <a:off x="964453" y="2188322"/>
            <a:ext cx="1078100" cy="663856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14" name="AutoShape 34"/>
          <p:cNvCxnSpPr>
            <a:cxnSpLocks noChangeShapeType="1"/>
            <a:stCxn id="71706" idx="4"/>
            <a:endCxn id="71700" idx="0"/>
          </p:cNvCxnSpPr>
          <p:nvPr/>
        </p:nvCxnSpPr>
        <p:spPr bwMode="auto">
          <a:xfrm rot="16200000" flipH="1">
            <a:off x="1472407" y="2489993"/>
            <a:ext cx="1033463" cy="15875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15" name="AutoShape 35"/>
          <p:cNvCxnSpPr>
            <a:cxnSpLocks noChangeShapeType="1"/>
            <a:stCxn id="71707" idx="4"/>
            <a:endCxn id="71700" idx="7"/>
          </p:cNvCxnSpPr>
          <p:nvPr/>
        </p:nvCxnSpPr>
        <p:spPr bwMode="auto">
          <a:xfrm rot="5400000">
            <a:off x="1957948" y="2181973"/>
            <a:ext cx="1078100" cy="676554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16" name="AutoShape 36"/>
          <p:cNvCxnSpPr>
            <a:cxnSpLocks noChangeShapeType="1"/>
            <a:stCxn id="71693" idx="4"/>
            <a:endCxn id="71700" idx="1"/>
          </p:cNvCxnSpPr>
          <p:nvPr/>
        </p:nvCxnSpPr>
        <p:spPr bwMode="auto">
          <a:xfrm rot="16200000" flipH="1">
            <a:off x="1064465" y="2288334"/>
            <a:ext cx="468500" cy="1073431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17" name="AutoShape 37"/>
          <p:cNvCxnSpPr>
            <a:cxnSpLocks noChangeShapeType="1"/>
            <a:stCxn id="71698" idx="4"/>
            <a:endCxn id="71700" idx="6"/>
          </p:cNvCxnSpPr>
          <p:nvPr/>
        </p:nvCxnSpPr>
        <p:spPr bwMode="auto">
          <a:xfrm rot="5400000">
            <a:off x="2386807" y="2429669"/>
            <a:ext cx="576263" cy="898524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18" name="AutoShape 38"/>
          <p:cNvCxnSpPr>
            <a:cxnSpLocks noChangeShapeType="1"/>
            <a:stCxn id="71699" idx="6"/>
            <a:endCxn id="71700" idx="2"/>
          </p:cNvCxnSpPr>
          <p:nvPr/>
        </p:nvCxnSpPr>
        <p:spPr bwMode="auto">
          <a:xfrm>
            <a:off x="1019175" y="3167063"/>
            <a:ext cx="749301" cy="1588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19" name="AutoShape 39"/>
          <p:cNvCxnSpPr>
            <a:cxnSpLocks noChangeShapeType="1"/>
            <a:stCxn id="71701" idx="0"/>
            <a:endCxn id="71700" idx="3"/>
          </p:cNvCxnSpPr>
          <p:nvPr/>
        </p:nvCxnSpPr>
        <p:spPr bwMode="auto">
          <a:xfrm rot="5400000" flipH="1" flipV="1">
            <a:off x="1145428" y="3043798"/>
            <a:ext cx="458975" cy="921031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20" name="AutoShape 40"/>
          <p:cNvCxnSpPr>
            <a:cxnSpLocks noChangeShapeType="1"/>
            <a:stCxn id="71702" idx="0"/>
            <a:endCxn id="71700" idx="4"/>
          </p:cNvCxnSpPr>
          <p:nvPr/>
        </p:nvCxnSpPr>
        <p:spPr bwMode="auto">
          <a:xfrm rot="5400000" flipH="1" flipV="1">
            <a:off x="1751807" y="3488531"/>
            <a:ext cx="414338" cy="76200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71721" name="AutoShape 41"/>
          <p:cNvCxnSpPr>
            <a:cxnSpLocks noChangeShapeType="1"/>
            <a:stCxn id="71703" idx="0"/>
            <a:endCxn id="71700" idx="5"/>
          </p:cNvCxnSpPr>
          <p:nvPr/>
        </p:nvCxnSpPr>
        <p:spPr bwMode="auto">
          <a:xfrm rot="16200000" flipV="1">
            <a:off x="2373874" y="3059673"/>
            <a:ext cx="458975" cy="889279"/>
          </a:xfrm>
          <a:prstGeom prst="straightConnector1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800600" y="1371600"/>
            <a:ext cx="3124200" cy="2971800"/>
          </a:xfrm>
          <a:prstGeom prst="rect">
            <a:avLst/>
          </a:prstGeom>
          <a:solidFill>
            <a:srgbClr val="FFFF00"/>
          </a:solidFill>
          <a:ln w="9525" algn="ctr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4FD7F"/>
            </a:extrusionClr>
          </a:sp3d>
        </p:spPr>
        <p:txBody>
          <a:bodyPr wrap="none" anchor="t" anchorCtr="0">
            <a:flatTx/>
          </a:bodyPr>
          <a:lstStyle/>
          <a:p>
            <a:r>
              <a:rPr lang="en-US" b="1" dirty="0" smtClean="0"/>
              <a:t>User Application</a:t>
            </a: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>
            <a:off x="5181600" y="1828800"/>
            <a:ext cx="22860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chemeClr val="tx1"/>
                </a:solidFill>
              </a:rPr>
              <a:t>ALICE Framework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4000" y="2286000"/>
            <a:ext cx="1905000" cy="1295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chemeClr val="tx1"/>
                </a:solidFill>
              </a:rPr>
              <a:t>JCOP Framework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38800" y="2667000"/>
            <a:ext cx="1295400" cy="609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PVSSII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F5939D78-50BD-4861-AADB-5F47D9BCEECE}" type="slidenum">
              <a:rPr lang="en-US"/>
              <a:pPr/>
              <a:t>16</a:t>
            </a:fld>
            <a:endParaRPr lang="en-US"/>
          </a:p>
        </p:txBody>
      </p:sp>
      <p:pic>
        <p:nvPicPr>
          <p:cNvPr id="72706" name="Picture 2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819400"/>
            <a:ext cx="1824038" cy="1120775"/>
          </a:xfrm>
          <a:prstGeom prst="rect">
            <a:avLst/>
          </a:prstGeom>
          <a:noFill/>
        </p:spPr>
      </p:pic>
      <p:pic>
        <p:nvPicPr>
          <p:cNvPr id="72707" name="Picture 3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143000"/>
            <a:ext cx="1824038" cy="1120775"/>
          </a:xfrm>
          <a:prstGeom prst="rect">
            <a:avLst/>
          </a:prstGeom>
          <a:noFill/>
        </p:spPr>
      </p:pic>
      <p:pic>
        <p:nvPicPr>
          <p:cNvPr id="72708" name="Picture 4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990600"/>
            <a:ext cx="1824038" cy="1120775"/>
          </a:xfrm>
          <a:prstGeom prst="rect">
            <a:avLst/>
          </a:prstGeom>
          <a:noFill/>
        </p:spPr>
      </p:pic>
      <p:pic>
        <p:nvPicPr>
          <p:cNvPr id="72709" name="Picture 5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4600"/>
            <a:ext cx="1824038" cy="1120775"/>
          </a:xfrm>
          <a:prstGeom prst="rect">
            <a:avLst/>
          </a:prstGeom>
          <a:noFill/>
        </p:spPr>
      </p:pic>
      <p:pic>
        <p:nvPicPr>
          <p:cNvPr id="72710" name="Picture 6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1824038" cy="1120775"/>
          </a:xfrm>
          <a:prstGeom prst="rect">
            <a:avLst/>
          </a:prstGeom>
          <a:noFill/>
        </p:spPr>
      </p:pic>
      <p:pic>
        <p:nvPicPr>
          <p:cNvPr id="72711" name="Picture 7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7225"/>
            <a:ext cx="1824038" cy="1120775"/>
          </a:xfrm>
          <a:prstGeom prst="rect">
            <a:avLst/>
          </a:prstGeom>
          <a:noFill/>
        </p:spPr>
      </p:pic>
      <p:pic>
        <p:nvPicPr>
          <p:cNvPr id="72712" name="Picture 8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581400"/>
            <a:ext cx="1824038" cy="1120775"/>
          </a:xfrm>
          <a:prstGeom prst="rect">
            <a:avLst/>
          </a:prstGeom>
          <a:noFill/>
        </p:spPr>
      </p:pic>
      <p:pic>
        <p:nvPicPr>
          <p:cNvPr id="72713" name="Picture 9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438400"/>
            <a:ext cx="1824038" cy="1120775"/>
          </a:xfrm>
          <a:prstGeom prst="rect">
            <a:avLst/>
          </a:prstGeom>
          <a:noFill/>
        </p:spPr>
      </p:pic>
      <p:pic>
        <p:nvPicPr>
          <p:cNvPr id="72714" name="Picture 10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5737225"/>
            <a:ext cx="1824038" cy="1120775"/>
          </a:xfrm>
          <a:prstGeom prst="rect">
            <a:avLst/>
          </a:prstGeom>
          <a:noFill/>
        </p:spPr>
      </p:pic>
      <p:pic>
        <p:nvPicPr>
          <p:cNvPr id="72715" name="Picture 11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724400"/>
            <a:ext cx="1824038" cy="1120775"/>
          </a:xfrm>
          <a:prstGeom prst="rect">
            <a:avLst/>
          </a:prstGeom>
          <a:noFill/>
        </p:spPr>
      </p:pic>
      <p:pic>
        <p:nvPicPr>
          <p:cNvPr id="72716" name="Picture 12" descr="j0285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1824038" cy="1120775"/>
          </a:xfrm>
          <a:prstGeom prst="rect">
            <a:avLst/>
          </a:prstGeom>
          <a:noFill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4800" y="1905000"/>
            <a:ext cx="5410200" cy="4114800"/>
            <a:chOff x="192" y="1200"/>
            <a:chExt cx="3408" cy="2592"/>
          </a:xfrm>
        </p:grpSpPr>
        <p:sp>
          <p:nvSpPr>
            <p:cNvPr id="72719" name="AutoShape 15"/>
            <p:cNvSpPr>
              <a:spLocks noChangeArrowheads="1"/>
            </p:cNvSpPr>
            <p:nvPr/>
          </p:nvSpPr>
          <p:spPr bwMode="auto">
            <a:xfrm>
              <a:off x="1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2720" name="AutoShape 16"/>
            <p:cNvSpPr>
              <a:spLocks noChangeArrowheads="1"/>
            </p:cNvSpPr>
            <p:nvPr/>
          </p:nvSpPr>
          <p:spPr bwMode="auto">
            <a:xfrm>
              <a:off x="192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Data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2721" name="AutoShape 17"/>
            <p:cNvSpPr>
              <a:spLocks noChangeArrowheads="1"/>
            </p:cNvSpPr>
            <p:nvPr/>
          </p:nvSpPr>
          <p:spPr bwMode="auto">
            <a:xfrm>
              <a:off x="1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2722" name="AutoShape 18"/>
            <p:cNvSpPr>
              <a:spLocks noChangeArrowheads="1"/>
            </p:cNvSpPr>
            <p:nvPr/>
          </p:nvSpPr>
          <p:spPr bwMode="auto">
            <a:xfrm>
              <a:off x="2544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2723" name="AutoShape 19"/>
            <p:cNvSpPr>
              <a:spLocks noChangeArrowheads="1"/>
            </p:cNvSpPr>
            <p:nvPr/>
          </p:nvSpPr>
          <p:spPr bwMode="auto">
            <a:xfrm>
              <a:off x="13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2724" name="AutoShape 20"/>
            <p:cNvSpPr>
              <a:spLocks noChangeArrowheads="1"/>
            </p:cNvSpPr>
            <p:nvPr/>
          </p:nvSpPr>
          <p:spPr bwMode="auto">
            <a:xfrm>
              <a:off x="13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2725" name="AutoShape 21"/>
            <p:cNvSpPr>
              <a:spLocks noChangeArrowheads="1"/>
            </p:cNvSpPr>
            <p:nvPr/>
          </p:nvSpPr>
          <p:spPr bwMode="auto">
            <a:xfrm>
              <a:off x="2544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>
              <a:off x="1968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2727" name="AutoShape 23"/>
            <p:cNvCxnSpPr>
              <a:cxnSpLocks noChangeShapeType="1"/>
              <a:stCxn id="72719" idx="2"/>
              <a:endCxn id="72726" idx="0"/>
            </p:cNvCxnSpPr>
            <p:nvPr/>
          </p:nvCxnSpPr>
          <p:spPr bwMode="auto">
            <a:xfrm>
              <a:off x="720" y="1584"/>
              <a:ext cx="12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28" name="AutoShape 24"/>
            <p:cNvCxnSpPr>
              <a:cxnSpLocks noChangeShapeType="1"/>
              <a:stCxn id="72724" idx="2"/>
              <a:endCxn id="72726" idx="0"/>
            </p:cNvCxnSpPr>
            <p:nvPr/>
          </p:nvCxnSpPr>
          <p:spPr bwMode="auto">
            <a:xfrm>
              <a:off x="1920" y="1584"/>
              <a:ext cx="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29" name="AutoShape 25"/>
            <p:cNvCxnSpPr>
              <a:cxnSpLocks noChangeShapeType="1"/>
              <a:stCxn id="72726" idx="0"/>
              <a:endCxn id="72725" idx="2"/>
            </p:cNvCxnSpPr>
            <p:nvPr/>
          </p:nvCxnSpPr>
          <p:spPr bwMode="auto">
            <a:xfrm flipV="1">
              <a:off x="2016" y="1584"/>
              <a:ext cx="105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30" name="AutoShape 26"/>
            <p:cNvCxnSpPr>
              <a:cxnSpLocks noChangeShapeType="1"/>
              <a:stCxn id="72738" idx="2"/>
              <a:endCxn id="72726" idx="1"/>
            </p:cNvCxnSpPr>
            <p:nvPr/>
          </p:nvCxnSpPr>
          <p:spPr bwMode="auto">
            <a:xfrm>
              <a:off x="720" y="2352"/>
              <a:ext cx="1262" cy="54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31" name="AutoShape 27"/>
            <p:cNvCxnSpPr>
              <a:cxnSpLocks noChangeShapeType="1"/>
              <a:stCxn id="72720" idx="3"/>
              <a:endCxn id="72726" idx="1"/>
            </p:cNvCxnSpPr>
            <p:nvPr/>
          </p:nvCxnSpPr>
          <p:spPr bwMode="auto">
            <a:xfrm>
              <a:off x="1248" y="2880"/>
              <a:ext cx="734" cy="1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32" name="AutoShape 28"/>
            <p:cNvCxnSpPr>
              <a:cxnSpLocks noChangeShapeType="1"/>
              <a:stCxn id="72726" idx="5"/>
              <a:endCxn id="72723" idx="0"/>
            </p:cNvCxnSpPr>
            <p:nvPr/>
          </p:nvCxnSpPr>
          <p:spPr bwMode="auto">
            <a:xfrm flipH="1">
              <a:off x="1920" y="2962"/>
              <a:ext cx="130" cy="44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33" name="AutoShape 29"/>
            <p:cNvCxnSpPr>
              <a:cxnSpLocks noChangeShapeType="1"/>
              <a:stCxn id="72726" idx="4"/>
              <a:endCxn id="72721" idx="0"/>
            </p:cNvCxnSpPr>
            <p:nvPr/>
          </p:nvCxnSpPr>
          <p:spPr bwMode="auto">
            <a:xfrm flipH="1">
              <a:off x="720" y="2976"/>
              <a:ext cx="1296" cy="43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34" name="AutoShape 30"/>
            <p:cNvCxnSpPr>
              <a:cxnSpLocks noChangeShapeType="1"/>
              <a:stCxn id="72726" idx="6"/>
              <a:endCxn id="72722" idx="0"/>
            </p:cNvCxnSpPr>
            <p:nvPr/>
          </p:nvCxnSpPr>
          <p:spPr bwMode="auto">
            <a:xfrm>
              <a:off x="2064" y="2928"/>
              <a:ext cx="1008" cy="48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2735" name="AutoShape 31"/>
            <p:cNvCxnSpPr>
              <a:cxnSpLocks noChangeShapeType="1"/>
              <a:stCxn id="72737" idx="2"/>
              <a:endCxn id="72726" idx="6"/>
            </p:cNvCxnSpPr>
            <p:nvPr/>
          </p:nvCxnSpPr>
          <p:spPr bwMode="auto">
            <a:xfrm flipH="1">
              <a:off x="2064" y="2352"/>
              <a:ext cx="1008" cy="57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72736" name="AutoShape 32"/>
            <p:cNvSpPr>
              <a:spLocks noChangeArrowheads="1"/>
            </p:cNvSpPr>
            <p:nvPr/>
          </p:nvSpPr>
          <p:spPr bwMode="auto">
            <a:xfrm>
              <a:off x="1536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Event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2737" name="AutoShape 33"/>
            <p:cNvSpPr>
              <a:spLocks noChangeArrowheads="1"/>
            </p:cNvSpPr>
            <p:nvPr/>
          </p:nvSpPr>
          <p:spPr bwMode="auto">
            <a:xfrm>
              <a:off x="2544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API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2738" name="AutoShape 34"/>
            <p:cNvSpPr>
              <a:spLocks noChangeArrowheads="1"/>
            </p:cNvSpPr>
            <p:nvPr/>
          </p:nvSpPr>
          <p:spPr bwMode="auto">
            <a:xfrm>
              <a:off x="192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Control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</p:grp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4572000" y="3581400"/>
            <a:ext cx="32162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effectLst/>
              </a:rPr>
              <a:t>In a scattered system, the managers can run on dedicated machines</a:t>
            </a:r>
          </a:p>
        </p:txBody>
      </p:sp>
      <p:sp>
        <p:nvSpPr>
          <p:cNvPr id="72740" name="Text Box 36"/>
          <p:cNvSpPr txBox="1">
            <a:spLocks noChangeArrowheads="1"/>
          </p:cNvSpPr>
          <p:nvPr/>
        </p:nvSpPr>
        <p:spPr bwMode="auto">
          <a:xfrm>
            <a:off x="5638800" y="3352800"/>
            <a:ext cx="32162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effectLst/>
              </a:rPr>
              <a:t>In a simple system all managers  run on the same 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72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39" grpId="0"/>
      <p:bldP spid="72740" grpId="0"/>
      <p:bldP spid="7274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35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E18C305B-C4E3-4314-8B85-4A1940AC80AD}" type="slidenum">
              <a:rPr lang="en-US"/>
              <a:pPr/>
              <a:t>17</a:t>
            </a:fld>
            <a:endParaRPr lang="en-US"/>
          </a:p>
        </p:txBody>
      </p:sp>
      <p:pic>
        <p:nvPicPr>
          <p:cNvPr id="75778" name="Picture 2" descr="j0285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1824038" cy="1120775"/>
          </a:xfrm>
          <a:prstGeom prst="rect">
            <a:avLst/>
          </a:prstGeom>
          <a:noFill/>
        </p:spPr>
      </p:pic>
      <p:pic>
        <p:nvPicPr>
          <p:cNvPr id="75779" name="Picture 3" descr="j0285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4953000"/>
            <a:ext cx="1824038" cy="1120775"/>
          </a:xfrm>
          <a:prstGeom prst="rect">
            <a:avLst/>
          </a:prstGeom>
          <a:noFill/>
        </p:spPr>
      </p:pic>
      <p:pic>
        <p:nvPicPr>
          <p:cNvPr id="75780" name="Picture 4" descr="j0285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9963" y="1752600"/>
            <a:ext cx="1824037" cy="112077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2590800"/>
            <a:ext cx="5410200" cy="2743200"/>
            <a:chOff x="960" y="1536"/>
            <a:chExt cx="3408" cy="172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960" y="1584"/>
              <a:ext cx="2352" cy="1680"/>
              <a:chOff x="960" y="1584"/>
              <a:chExt cx="2352" cy="168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960" y="2208"/>
                <a:ext cx="2352" cy="1056"/>
                <a:chOff x="528" y="2160"/>
                <a:chExt cx="2352" cy="1056"/>
              </a:xfrm>
            </p:grpSpPr>
            <p:sp>
              <p:nvSpPr>
                <p:cNvPr id="75784" name="AutoShape 8"/>
                <p:cNvSpPr>
                  <a:spLocks noChangeArrowheads="1"/>
                </p:cNvSpPr>
                <p:nvPr/>
              </p:nvSpPr>
              <p:spPr bwMode="auto">
                <a:xfrm>
                  <a:off x="528" y="2496"/>
                  <a:ext cx="960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effectLst/>
                    </a:rPr>
                    <a:t>Distribution</a:t>
                  </a:r>
                </a:p>
                <a:p>
                  <a:pPr algn="ctr"/>
                  <a:r>
                    <a:rPr lang="en-US">
                      <a:effectLst/>
                    </a:rPr>
                    <a:t>Manager</a:t>
                  </a:r>
                  <a:endParaRPr lang="en-GB">
                    <a:effectLst/>
                  </a:endParaRPr>
                </a:p>
              </p:txBody>
            </p:sp>
            <p:sp>
              <p:nvSpPr>
                <p:cNvPr id="75785" name="AutoShape 9"/>
                <p:cNvSpPr>
                  <a:spLocks noChangeArrowheads="1"/>
                </p:cNvSpPr>
                <p:nvPr/>
              </p:nvSpPr>
              <p:spPr bwMode="auto">
                <a:xfrm>
                  <a:off x="1920" y="2832"/>
                  <a:ext cx="960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effectLst/>
                    </a:rPr>
                    <a:t>Distribution</a:t>
                  </a:r>
                </a:p>
                <a:p>
                  <a:pPr algn="ctr"/>
                  <a:r>
                    <a:rPr lang="en-US">
                      <a:effectLst/>
                    </a:rPr>
                    <a:t>Manager</a:t>
                  </a:r>
                  <a:endParaRPr lang="en-GB">
                    <a:effectLst/>
                  </a:endParaRPr>
                </a:p>
              </p:txBody>
            </p:sp>
            <p:sp>
              <p:nvSpPr>
                <p:cNvPr id="75786" name="AutoShape 10"/>
                <p:cNvSpPr>
                  <a:spLocks noChangeArrowheads="1"/>
                </p:cNvSpPr>
                <p:nvPr/>
              </p:nvSpPr>
              <p:spPr bwMode="auto">
                <a:xfrm>
                  <a:off x="1920" y="2160"/>
                  <a:ext cx="960" cy="38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effectLst/>
                    </a:rPr>
                    <a:t>Distribution</a:t>
                  </a:r>
                </a:p>
                <a:p>
                  <a:pPr algn="ctr"/>
                  <a:r>
                    <a:rPr lang="en-US">
                      <a:effectLst/>
                    </a:rPr>
                    <a:t>Manager</a:t>
                  </a:r>
                  <a:endParaRPr lang="en-GB">
                    <a:effectLst/>
                  </a:endParaRPr>
                </a:p>
              </p:txBody>
            </p:sp>
            <p:cxnSp>
              <p:nvCxnSpPr>
                <p:cNvPr id="75787" name="AutoShape 11"/>
                <p:cNvCxnSpPr>
                  <a:cxnSpLocks noChangeShapeType="1"/>
                  <a:stCxn id="75784" idx="3"/>
                  <a:endCxn id="75786" idx="1"/>
                </p:cNvCxnSpPr>
                <p:nvPr/>
              </p:nvCxnSpPr>
              <p:spPr bwMode="auto">
                <a:xfrm flipV="1">
                  <a:off x="1488" y="2352"/>
                  <a:ext cx="432" cy="336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</p:cxnSp>
            <p:cxnSp>
              <p:nvCxnSpPr>
                <p:cNvPr id="75788" name="AutoShape 12"/>
                <p:cNvCxnSpPr>
                  <a:cxnSpLocks noChangeShapeType="1"/>
                  <a:stCxn id="75785" idx="0"/>
                  <a:endCxn id="75786" idx="2"/>
                </p:cNvCxnSpPr>
                <p:nvPr/>
              </p:nvCxnSpPr>
              <p:spPr bwMode="auto">
                <a:xfrm flipV="1">
                  <a:off x="2400" y="2544"/>
                  <a:ext cx="0" cy="288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</p:cxnSp>
            <p:cxnSp>
              <p:nvCxnSpPr>
                <p:cNvPr id="75789" name="AutoShape 13"/>
                <p:cNvCxnSpPr>
                  <a:cxnSpLocks noChangeShapeType="1"/>
                  <a:stCxn id="75784" idx="3"/>
                  <a:endCxn id="75785" idx="1"/>
                </p:cNvCxnSpPr>
                <p:nvPr/>
              </p:nvCxnSpPr>
              <p:spPr bwMode="auto">
                <a:xfrm>
                  <a:off x="1488" y="2688"/>
                  <a:ext cx="432" cy="336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</p:cxnSp>
          </p:grpSp>
          <p:sp>
            <p:nvSpPr>
              <p:cNvPr id="75790" name="Line 14"/>
              <p:cNvSpPr>
                <a:spLocks noChangeShapeType="1"/>
              </p:cNvSpPr>
              <p:nvPr/>
            </p:nvSpPr>
            <p:spPr bwMode="auto">
              <a:xfrm flipV="1">
                <a:off x="1488" y="1584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5791" name="Line 15"/>
            <p:cNvSpPr>
              <a:spLocks noChangeShapeType="1"/>
            </p:cNvSpPr>
            <p:nvPr/>
          </p:nvSpPr>
          <p:spPr bwMode="auto">
            <a:xfrm flipV="1">
              <a:off x="3312" y="1536"/>
              <a:ext cx="1056" cy="9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792" name="Line 16"/>
            <p:cNvSpPr>
              <a:spLocks noChangeShapeType="1"/>
            </p:cNvSpPr>
            <p:nvPr/>
          </p:nvSpPr>
          <p:spPr bwMode="auto">
            <a:xfrm>
              <a:off x="3312" y="3072"/>
              <a:ext cx="1008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04800" y="1905000"/>
            <a:ext cx="5410200" cy="4114800"/>
            <a:chOff x="192" y="1200"/>
            <a:chExt cx="3408" cy="2592"/>
          </a:xfrm>
        </p:grpSpPr>
        <p:sp>
          <p:nvSpPr>
            <p:cNvPr id="75794" name="AutoShape 18"/>
            <p:cNvSpPr>
              <a:spLocks noChangeArrowheads="1"/>
            </p:cNvSpPr>
            <p:nvPr/>
          </p:nvSpPr>
          <p:spPr bwMode="auto">
            <a:xfrm>
              <a:off x="1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795" name="AutoShape 19"/>
            <p:cNvSpPr>
              <a:spLocks noChangeArrowheads="1"/>
            </p:cNvSpPr>
            <p:nvPr/>
          </p:nvSpPr>
          <p:spPr bwMode="auto">
            <a:xfrm>
              <a:off x="192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Data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796" name="AutoShape 20"/>
            <p:cNvSpPr>
              <a:spLocks noChangeArrowheads="1"/>
            </p:cNvSpPr>
            <p:nvPr/>
          </p:nvSpPr>
          <p:spPr bwMode="auto">
            <a:xfrm>
              <a:off x="1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797" name="AutoShape 21"/>
            <p:cNvSpPr>
              <a:spLocks noChangeArrowheads="1"/>
            </p:cNvSpPr>
            <p:nvPr/>
          </p:nvSpPr>
          <p:spPr bwMode="auto">
            <a:xfrm>
              <a:off x="2544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798" name="AutoShape 22"/>
            <p:cNvSpPr>
              <a:spLocks noChangeArrowheads="1"/>
            </p:cNvSpPr>
            <p:nvPr/>
          </p:nvSpPr>
          <p:spPr bwMode="auto">
            <a:xfrm>
              <a:off x="13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799" name="AutoShape 23"/>
            <p:cNvSpPr>
              <a:spLocks noChangeArrowheads="1"/>
            </p:cNvSpPr>
            <p:nvPr/>
          </p:nvSpPr>
          <p:spPr bwMode="auto">
            <a:xfrm>
              <a:off x="13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00" name="AutoShape 24"/>
            <p:cNvSpPr>
              <a:spLocks noChangeArrowheads="1"/>
            </p:cNvSpPr>
            <p:nvPr/>
          </p:nvSpPr>
          <p:spPr bwMode="auto">
            <a:xfrm>
              <a:off x="2544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01" name="Oval 25"/>
            <p:cNvSpPr>
              <a:spLocks noChangeArrowheads="1"/>
            </p:cNvSpPr>
            <p:nvPr/>
          </p:nvSpPr>
          <p:spPr bwMode="auto">
            <a:xfrm>
              <a:off x="1968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5802" name="AutoShape 26"/>
            <p:cNvCxnSpPr>
              <a:cxnSpLocks noChangeShapeType="1"/>
              <a:stCxn id="75794" idx="2"/>
              <a:endCxn id="75801" idx="0"/>
            </p:cNvCxnSpPr>
            <p:nvPr/>
          </p:nvCxnSpPr>
          <p:spPr bwMode="auto">
            <a:xfrm>
              <a:off x="720" y="1584"/>
              <a:ext cx="12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03" name="AutoShape 27"/>
            <p:cNvCxnSpPr>
              <a:cxnSpLocks noChangeShapeType="1"/>
              <a:stCxn id="75799" idx="2"/>
              <a:endCxn id="75801" idx="0"/>
            </p:cNvCxnSpPr>
            <p:nvPr/>
          </p:nvCxnSpPr>
          <p:spPr bwMode="auto">
            <a:xfrm>
              <a:off x="1920" y="1584"/>
              <a:ext cx="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04" name="AutoShape 28"/>
            <p:cNvCxnSpPr>
              <a:cxnSpLocks noChangeShapeType="1"/>
              <a:stCxn id="75801" idx="0"/>
              <a:endCxn id="75800" idx="2"/>
            </p:cNvCxnSpPr>
            <p:nvPr/>
          </p:nvCxnSpPr>
          <p:spPr bwMode="auto">
            <a:xfrm flipV="1">
              <a:off x="2016" y="1584"/>
              <a:ext cx="105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05" name="AutoShape 29"/>
            <p:cNvCxnSpPr>
              <a:cxnSpLocks noChangeShapeType="1"/>
              <a:stCxn id="75813" idx="2"/>
              <a:endCxn id="75801" idx="1"/>
            </p:cNvCxnSpPr>
            <p:nvPr/>
          </p:nvCxnSpPr>
          <p:spPr bwMode="auto">
            <a:xfrm>
              <a:off x="720" y="2352"/>
              <a:ext cx="1262" cy="54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06" name="AutoShape 30"/>
            <p:cNvCxnSpPr>
              <a:cxnSpLocks noChangeShapeType="1"/>
              <a:stCxn id="75795" idx="3"/>
              <a:endCxn id="75801" idx="1"/>
            </p:cNvCxnSpPr>
            <p:nvPr/>
          </p:nvCxnSpPr>
          <p:spPr bwMode="auto">
            <a:xfrm>
              <a:off x="1248" y="2880"/>
              <a:ext cx="734" cy="1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07" name="AutoShape 31"/>
            <p:cNvCxnSpPr>
              <a:cxnSpLocks noChangeShapeType="1"/>
              <a:stCxn id="75801" idx="5"/>
              <a:endCxn id="75798" idx="0"/>
            </p:cNvCxnSpPr>
            <p:nvPr/>
          </p:nvCxnSpPr>
          <p:spPr bwMode="auto">
            <a:xfrm flipH="1">
              <a:off x="1920" y="2962"/>
              <a:ext cx="130" cy="44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08" name="AutoShape 32"/>
            <p:cNvCxnSpPr>
              <a:cxnSpLocks noChangeShapeType="1"/>
              <a:stCxn id="75801" idx="4"/>
              <a:endCxn id="75796" idx="0"/>
            </p:cNvCxnSpPr>
            <p:nvPr/>
          </p:nvCxnSpPr>
          <p:spPr bwMode="auto">
            <a:xfrm flipH="1">
              <a:off x="720" y="2976"/>
              <a:ext cx="1296" cy="43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09" name="AutoShape 33"/>
            <p:cNvCxnSpPr>
              <a:cxnSpLocks noChangeShapeType="1"/>
              <a:stCxn id="75801" idx="6"/>
              <a:endCxn id="75797" idx="0"/>
            </p:cNvCxnSpPr>
            <p:nvPr/>
          </p:nvCxnSpPr>
          <p:spPr bwMode="auto">
            <a:xfrm>
              <a:off x="2064" y="2928"/>
              <a:ext cx="1008" cy="48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10" name="AutoShape 34"/>
            <p:cNvCxnSpPr>
              <a:cxnSpLocks noChangeShapeType="1"/>
              <a:stCxn id="75812" idx="2"/>
              <a:endCxn id="75801" idx="6"/>
            </p:cNvCxnSpPr>
            <p:nvPr/>
          </p:nvCxnSpPr>
          <p:spPr bwMode="auto">
            <a:xfrm flipH="1">
              <a:off x="2064" y="2352"/>
              <a:ext cx="1008" cy="57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75811" name="AutoShape 35"/>
            <p:cNvSpPr>
              <a:spLocks noChangeArrowheads="1"/>
            </p:cNvSpPr>
            <p:nvPr/>
          </p:nvSpPr>
          <p:spPr bwMode="auto">
            <a:xfrm>
              <a:off x="1536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Event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12" name="AutoShape 36"/>
            <p:cNvSpPr>
              <a:spLocks noChangeArrowheads="1"/>
            </p:cNvSpPr>
            <p:nvPr/>
          </p:nvSpPr>
          <p:spPr bwMode="auto">
            <a:xfrm>
              <a:off x="2544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API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13" name="AutoShape 37"/>
            <p:cNvSpPr>
              <a:spLocks noChangeArrowheads="1"/>
            </p:cNvSpPr>
            <p:nvPr/>
          </p:nvSpPr>
          <p:spPr bwMode="auto">
            <a:xfrm>
              <a:off x="192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Control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304800" y="1905000"/>
            <a:ext cx="5410200" cy="4114800"/>
            <a:chOff x="192" y="1200"/>
            <a:chExt cx="3408" cy="2592"/>
          </a:xfrm>
        </p:grpSpPr>
        <p:sp>
          <p:nvSpPr>
            <p:cNvPr id="75815" name="AutoShape 39"/>
            <p:cNvSpPr>
              <a:spLocks noChangeArrowheads="1"/>
            </p:cNvSpPr>
            <p:nvPr/>
          </p:nvSpPr>
          <p:spPr bwMode="auto">
            <a:xfrm>
              <a:off x="1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16" name="AutoShape 40"/>
            <p:cNvSpPr>
              <a:spLocks noChangeArrowheads="1"/>
            </p:cNvSpPr>
            <p:nvPr/>
          </p:nvSpPr>
          <p:spPr bwMode="auto">
            <a:xfrm>
              <a:off x="192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Data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17" name="AutoShape 41"/>
            <p:cNvSpPr>
              <a:spLocks noChangeArrowheads="1"/>
            </p:cNvSpPr>
            <p:nvPr/>
          </p:nvSpPr>
          <p:spPr bwMode="auto">
            <a:xfrm>
              <a:off x="1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818" name="AutoShape 42"/>
            <p:cNvSpPr>
              <a:spLocks noChangeArrowheads="1"/>
            </p:cNvSpPr>
            <p:nvPr/>
          </p:nvSpPr>
          <p:spPr bwMode="auto">
            <a:xfrm>
              <a:off x="2544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819" name="AutoShape 43"/>
            <p:cNvSpPr>
              <a:spLocks noChangeArrowheads="1"/>
            </p:cNvSpPr>
            <p:nvPr/>
          </p:nvSpPr>
          <p:spPr bwMode="auto">
            <a:xfrm>
              <a:off x="13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820" name="AutoShape 44"/>
            <p:cNvSpPr>
              <a:spLocks noChangeArrowheads="1"/>
            </p:cNvSpPr>
            <p:nvPr/>
          </p:nvSpPr>
          <p:spPr bwMode="auto">
            <a:xfrm>
              <a:off x="13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21" name="AutoShape 45"/>
            <p:cNvSpPr>
              <a:spLocks noChangeArrowheads="1"/>
            </p:cNvSpPr>
            <p:nvPr/>
          </p:nvSpPr>
          <p:spPr bwMode="auto">
            <a:xfrm>
              <a:off x="2544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>
              <a:off x="1968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5823" name="AutoShape 47"/>
            <p:cNvCxnSpPr>
              <a:cxnSpLocks noChangeShapeType="1"/>
              <a:stCxn id="75815" idx="2"/>
              <a:endCxn id="75822" idx="0"/>
            </p:cNvCxnSpPr>
            <p:nvPr/>
          </p:nvCxnSpPr>
          <p:spPr bwMode="auto">
            <a:xfrm>
              <a:off x="720" y="1584"/>
              <a:ext cx="12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24" name="AutoShape 48"/>
            <p:cNvCxnSpPr>
              <a:cxnSpLocks noChangeShapeType="1"/>
              <a:stCxn id="75820" idx="2"/>
              <a:endCxn id="75822" idx="0"/>
            </p:cNvCxnSpPr>
            <p:nvPr/>
          </p:nvCxnSpPr>
          <p:spPr bwMode="auto">
            <a:xfrm>
              <a:off x="1920" y="1584"/>
              <a:ext cx="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25" name="AutoShape 49"/>
            <p:cNvCxnSpPr>
              <a:cxnSpLocks noChangeShapeType="1"/>
              <a:stCxn id="75822" idx="0"/>
              <a:endCxn id="75821" idx="2"/>
            </p:cNvCxnSpPr>
            <p:nvPr/>
          </p:nvCxnSpPr>
          <p:spPr bwMode="auto">
            <a:xfrm flipV="1">
              <a:off x="2016" y="1584"/>
              <a:ext cx="105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26" name="AutoShape 50"/>
            <p:cNvCxnSpPr>
              <a:cxnSpLocks noChangeShapeType="1"/>
              <a:stCxn id="75834" idx="2"/>
              <a:endCxn id="75822" idx="1"/>
            </p:cNvCxnSpPr>
            <p:nvPr/>
          </p:nvCxnSpPr>
          <p:spPr bwMode="auto">
            <a:xfrm>
              <a:off x="720" y="2352"/>
              <a:ext cx="1262" cy="54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27" name="AutoShape 51"/>
            <p:cNvCxnSpPr>
              <a:cxnSpLocks noChangeShapeType="1"/>
              <a:stCxn id="75816" idx="3"/>
              <a:endCxn id="75822" idx="1"/>
            </p:cNvCxnSpPr>
            <p:nvPr/>
          </p:nvCxnSpPr>
          <p:spPr bwMode="auto">
            <a:xfrm>
              <a:off x="1248" y="2880"/>
              <a:ext cx="734" cy="1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28" name="AutoShape 52"/>
            <p:cNvCxnSpPr>
              <a:cxnSpLocks noChangeShapeType="1"/>
              <a:stCxn id="75822" idx="5"/>
              <a:endCxn id="75819" idx="0"/>
            </p:cNvCxnSpPr>
            <p:nvPr/>
          </p:nvCxnSpPr>
          <p:spPr bwMode="auto">
            <a:xfrm flipH="1">
              <a:off x="1920" y="2962"/>
              <a:ext cx="130" cy="44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29" name="AutoShape 53"/>
            <p:cNvCxnSpPr>
              <a:cxnSpLocks noChangeShapeType="1"/>
              <a:stCxn id="75822" idx="4"/>
              <a:endCxn id="75817" idx="0"/>
            </p:cNvCxnSpPr>
            <p:nvPr/>
          </p:nvCxnSpPr>
          <p:spPr bwMode="auto">
            <a:xfrm flipH="1">
              <a:off x="720" y="2976"/>
              <a:ext cx="1296" cy="43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30" name="AutoShape 54"/>
            <p:cNvCxnSpPr>
              <a:cxnSpLocks noChangeShapeType="1"/>
              <a:stCxn id="75822" idx="6"/>
              <a:endCxn id="75818" idx="0"/>
            </p:cNvCxnSpPr>
            <p:nvPr/>
          </p:nvCxnSpPr>
          <p:spPr bwMode="auto">
            <a:xfrm>
              <a:off x="2064" y="2928"/>
              <a:ext cx="1008" cy="48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31" name="AutoShape 55"/>
            <p:cNvCxnSpPr>
              <a:cxnSpLocks noChangeShapeType="1"/>
              <a:stCxn id="75833" idx="2"/>
              <a:endCxn id="75822" idx="6"/>
            </p:cNvCxnSpPr>
            <p:nvPr/>
          </p:nvCxnSpPr>
          <p:spPr bwMode="auto">
            <a:xfrm flipH="1">
              <a:off x="2064" y="2352"/>
              <a:ext cx="1008" cy="57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75832" name="AutoShape 56"/>
            <p:cNvSpPr>
              <a:spLocks noChangeArrowheads="1"/>
            </p:cNvSpPr>
            <p:nvPr/>
          </p:nvSpPr>
          <p:spPr bwMode="auto">
            <a:xfrm>
              <a:off x="1536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Event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33" name="AutoShape 57"/>
            <p:cNvSpPr>
              <a:spLocks noChangeArrowheads="1"/>
            </p:cNvSpPr>
            <p:nvPr/>
          </p:nvSpPr>
          <p:spPr bwMode="auto">
            <a:xfrm>
              <a:off x="2544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API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34" name="AutoShape 58"/>
            <p:cNvSpPr>
              <a:spLocks noChangeArrowheads="1"/>
            </p:cNvSpPr>
            <p:nvPr/>
          </p:nvSpPr>
          <p:spPr bwMode="auto">
            <a:xfrm>
              <a:off x="192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Control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</p:grpSp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304800" y="1905000"/>
            <a:ext cx="5410200" cy="4114800"/>
            <a:chOff x="192" y="1200"/>
            <a:chExt cx="3408" cy="2592"/>
          </a:xfrm>
        </p:grpSpPr>
        <p:sp>
          <p:nvSpPr>
            <p:cNvPr id="75837" name="AutoShape 61"/>
            <p:cNvSpPr>
              <a:spLocks noChangeArrowheads="1"/>
            </p:cNvSpPr>
            <p:nvPr/>
          </p:nvSpPr>
          <p:spPr bwMode="auto">
            <a:xfrm>
              <a:off x="1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38" name="AutoShape 62"/>
            <p:cNvSpPr>
              <a:spLocks noChangeArrowheads="1"/>
            </p:cNvSpPr>
            <p:nvPr/>
          </p:nvSpPr>
          <p:spPr bwMode="auto">
            <a:xfrm>
              <a:off x="192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Data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39" name="AutoShape 63"/>
            <p:cNvSpPr>
              <a:spLocks noChangeArrowheads="1"/>
            </p:cNvSpPr>
            <p:nvPr/>
          </p:nvSpPr>
          <p:spPr bwMode="auto">
            <a:xfrm>
              <a:off x="1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544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1392" y="340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Driver</a:t>
              </a:r>
            </a:p>
          </p:txBody>
        </p:sp>
        <p:sp>
          <p:nvSpPr>
            <p:cNvPr id="75842" name="AutoShape 66"/>
            <p:cNvSpPr>
              <a:spLocks noChangeArrowheads="1"/>
            </p:cNvSpPr>
            <p:nvPr/>
          </p:nvSpPr>
          <p:spPr bwMode="auto">
            <a:xfrm>
              <a:off x="1392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43" name="AutoShape 67"/>
            <p:cNvSpPr>
              <a:spLocks noChangeArrowheads="1"/>
            </p:cNvSpPr>
            <p:nvPr/>
          </p:nvSpPr>
          <p:spPr bwMode="auto">
            <a:xfrm>
              <a:off x="2544" y="1200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User Interface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44" name="Oval 68"/>
            <p:cNvSpPr>
              <a:spLocks noChangeArrowheads="1"/>
            </p:cNvSpPr>
            <p:nvPr/>
          </p:nvSpPr>
          <p:spPr bwMode="auto">
            <a:xfrm>
              <a:off x="1968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5845" name="AutoShape 69"/>
            <p:cNvCxnSpPr>
              <a:cxnSpLocks noChangeShapeType="1"/>
              <a:stCxn id="75837" idx="2"/>
              <a:endCxn id="75844" idx="0"/>
            </p:cNvCxnSpPr>
            <p:nvPr/>
          </p:nvCxnSpPr>
          <p:spPr bwMode="auto">
            <a:xfrm>
              <a:off x="720" y="1584"/>
              <a:ext cx="12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46" name="AutoShape 70"/>
            <p:cNvCxnSpPr>
              <a:cxnSpLocks noChangeShapeType="1"/>
              <a:stCxn id="75842" idx="2"/>
              <a:endCxn id="75844" idx="0"/>
            </p:cNvCxnSpPr>
            <p:nvPr/>
          </p:nvCxnSpPr>
          <p:spPr bwMode="auto">
            <a:xfrm>
              <a:off x="1920" y="1584"/>
              <a:ext cx="9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47" name="AutoShape 71"/>
            <p:cNvCxnSpPr>
              <a:cxnSpLocks noChangeShapeType="1"/>
              <a:stCxn id="75844" idx="0"/>
              <a:endCxn id="75843" idx="2"/>
            </p:cNvCxnSpPr>
            <p:nvPr/>
          </p:nvCxnSpPr>
          <p:spPr bwMode="auto">
            <a:xfrm flipV="1">
              <a:off x="2016" y="1584"/>
              <a:ext cx="1056" cy="129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48" name="AutoShape 72"/>
            <p:cNvCxnSpPr>
              <a:cxnSpLocks noChangeShapeType="1"/>
              <a:stCxn id="75856" idx="2"/>
              <a:endCxn id="75844" idx="1"/>
            </p:cNvCxnSpPr>
            <p:nvPr/>
          </p:nvCxnSpPr>
          <p:spPr bwMode="auto">
            <a:xfrm>
              <a:off x="720" y="2352"/>
              <a:ext cx="1262" cy="54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49" name="AutoShape 73"/>
            <p:cNvCxnSpPr>
              <a:cxnSpLocks noChangeShapeType="1"/>
              <a:stCxn id="75838" idx="3"/>
              <a:endCxn id="75844" idx="1"/>
            </p:cNvCxnSpPr>
            <p:nvPr/>
          </p:nvCxnSpPr>
          <p:spPr bwMode="auto">
            <a:xfrm>
              <a:off x="1248" y="2880"/>
              <a:ext cx="734" cy="1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50" name="AutoShape 74"/>
            <p:cNvCxnSpPr>
              <a:cxnSpLocks noChangeShapeType="1"/>
              <a:stCxn id="75844" idx="5"/>
              <a:endCxn id="75841" idx="0"/>
            </p:cNvCxnSpPr>
            <p:nvPr/>
          </p:nvCxnSpPr>
          <p:spPr bwMode="auto">
            <a:xfrm flipH="1">
              <a:off x="1920" y="2962"/>
              <a:ext cx="130" cy="44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51" name="AutoShape 75"/>
            <p:cNvCxnSpPr>
              <a:cxnSpLocks noChangeShapeType="1"/>
              <a:stCxn id="75844" idx="4"/>
              <a:endCxn id="75839" idx="0"/>
            </p:cNvCxnSpPr>
            <p:nvPr/>
          </p:nvCxnSpPr>
          <p:spPr bwMode="auto">
            <a:xfrm flipH="1">
              <a:off x="720" y="2976"/>
              <a:ext cx="1296" cy="43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52" name="AutoShape 76"/>
            <p:cNvCxnSpPr>
              <a:cxnSpLocks noChangeShapeType="1"/>
              <a:stCxn id="75844" idx="6"/>
              <a:endCxn id="75840" idx="0"/>
            </p:cNvCxnSpPr>
            <p:nvPr/>
          </p:nvCxnSpPr>
          <p:spPr bwMode="auto">
            <a:xfrm>
              <a:off x="2064" y="2928"/>
              <a:ext cx="1008" cy="48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cxnSp>
          <p:nvCxnSpPr>
            <p:cNvPr id="75853" name="AutoShape 77"/>
            <p:cNvCxnSpPr>
              <a:cxnSpLocks noChangeShapeType="1"/>
              <a:stCxn id="75855" idx="2"/>
              <a:endCxn id="75844" idx="6"/>
            </p:cNvCxnSpPr>
            <p:nvPr/>
          </p:nvCxnSpPr>
          <p:spPr bwMode="auto">
            <a:xfrm flipH="1">
              <a:off x="2064" y="2352"/>
              <a:ext cx="1008" cy="57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</p:cxnSp>
        <p:sp>
          <p:nvSpPr>
            <p:cNvPr id="75854" name="AutoShape 78"/>
            <p:cNvSpPr>
              <a:spLocks noChangeArrowheads="1"/>
            </p:cNvSpPr>
            <p:nvPr/>
          </p:nvSpPr>
          <p:spPr bwMode="auto">
            <a:xfrm>
              <a:off x="1536" y="268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Event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55" name="AutoShape 79"/>
            <p:cNvSpPr>
              <a:spLocks noChangeArrowheads="1"/>
            </p:cNvSpPr>
            <p:nvPr/>
          </p:nvSpPr>
          <p:spPr bwMode="auto">
            <a:xfrm>
              <a:off x="2544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API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  <p:sp>
          <p:nvSpPr>
            <p:cNvPr id="75856" name="AutoShape 80"/>
            <p:cNvSpPr>
              <a:spLocks noChangeArrowheads="1"/>
            </p:cNvSpPr>
            <p:nvPr/>
          </p:nvSpPr>
          <p:spPr bwMode="auto">
            <a:xfrm>
              <a:off x="192" y="1968"/>
              <a:ext cx="1056" cy="3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>
                  <a:effectLst/>
                </a:rPr>
                <a:t>Control</a:t>
              </a:r>
            </a:p>
            <a:p>
              <a:pPr algn="ctr"/>
              <a:r>
                <a:rPr lang="en-US">
                  <a:effectLst/>
                </a:rPr>
                <a:t>Manager</a:t>
              </a:r>
              <a:endParaRPr lang="en-GB">
                <a:effectLst/>
              </a:endParaRPr>
            </a:p>
          </p:txBody>
        </p:sp>
      </p:grpSp>
      <p:sp>
        <p:nvSpPr>
          <p:cNvPr id="75857" name="Text Box 81"/>
          <p:cNvSpPr txBox="1">
            <a:spLocks noChangeArrowheads="1"/>
          </p:cNvSpPr>
          <p:nvPr/>
        </p:nvSpPr>
        <p:spPr bwMode="auto">
          <a:xfrm>
            <a:off x="3048000" y="1524000"/>
            <a:ext cx="32162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effectLst/>
              </a:rPr>
              <a:t>In a distributed system several PVSSII systems (simple or scatered) are interconnected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42916 0.15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42916 -0.22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1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9584 -0.222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524000" y="304800"/>
            <a:ext cx="9144000" cy="5638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2743200" y="1828800"/>
            <a:ext cx="8153400" cy="1676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CENTRAL   SYSTEMS</a:t>
            </a:r>
          </a:p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4648200" y="3429000"/>
            <a:ext cx="34290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1676400" y="1981200"/>
            <a:ext cx="44958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8400" y="2971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400" y="3810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62400" y="3200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276600" y="3429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200400" y="2743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038600" y="2590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029200" y="4495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15000" y="4800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4114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495800" y="1447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638800" y="2057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81800" y="2667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371600" y="4114800"/>
            <a:ext cx="9144000" cy="1447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     ACCESS      and      ABSTRACTION</a:t>
            </a:r>
          </a:p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60738" y="3810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451338" y="4396565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2452571" y="4972497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429000" y="5560831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41738" y="3583169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 SERVER</a:t>
            </a:r>
          </a:p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1832338" y="4169734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SERVER</a:t>
            </a:r>
          </a:p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833571" y="4745666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3810000" y="5334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18" name="Straight Arrow Connector 117"/>
          <p:cNvCxnSpPr>
            <a:stCxn id="87" idx="0"/>
          </p:cNvCxnSpPr>
          <p:nvPr/>
        </p:nvCxnSpPr>
        <p:spPr>
          <a:xfrm rot="16200000" flipH="1" flipV="1">
            <a:off x="3067050" y="2495550"/>
            <a:ext cx="1524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7" idx="0"/>
            <a:endCxn id="86" idx="0"/>
          </p:cNvCxnSpPr>
          <p:nvPr/>
        </p:nvCxnSpPr>
        <p:spPr>
          <a:xfrm rot="16200000" flipH="1">
            <a:off x="3162300" y="3048000"/>
            <a:ext cx="6858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88" idx="0"/>
          </p:cNvCxnSpPr>
          <p:nvPr/>
        </p:nvCxnSpPr>
        <p:spPr>
          <a:xfrm rot="16200000" flipH="1" flipV="1">
            <a:off x="3943350" y="2305050"/>
            <a:ext cx="762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88" idx="0"/>
          </p:cNvCxnSpPr>
          <p:nvPr/>
        </p:nvCxnSpPr>
        <p:spPr>
          <a:xfrm rot="16200000" flipH="1">
            <a:off x="4095750" y="2800350"/>
            <a:ext cx="533400" cy="1143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88" idx="0"/>
            <a:endCxn id="84" idx="0"/>
          </p:cNvCxnSpPr>
          <p:nvPr/>
        </p:nvCxnSpPr>
        <p:spPr>
          <a:xfrm rot="16200000" flipH="1" flipV="1">
            <a:off x="3657600" y="3162300"/>
            <a:ext cx="12192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88" idx="0"/>
            <a:endCxn id="86" idx="0"/>
          </p:cNvCxnSpPr>
          <p:nvPr/>
        </p:nvCxnSpPr>
        <p:spPr>
          <a:xfrm rot="16200000" flipH="1" flipV="1">
            <a:off x="3505200" y="26289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84" idx="0"/>
            <a:endCxn id="87" idx="0"/>
          </p:cNvCxnSpPr>
          <p:nvPr/>
        </p:nvCxnSpPr>
        <p:spPr>
          <a:xfrm rot="16200000" flipV="1">
            <a:off x="3314700" y="2895600"/>
            <a:ext cx="10668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 flipV="1">
            <a:off x="1905000" y="3276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 flipV="1">
            <a:off x="2667000" y="37338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 flipV="1">
            <a:off x="3505200" y="41910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10800000" flipV="1">
            <a:off x="4495800" y="4800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rot="10800000" flipV="1">
            <a:off x="914400" y="4191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10800000" flipV="1">
            <a:off x="1676400" y="4648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0800000" flipV="1">
            <a:off x="2590800" y="51816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10800000" flipV="1">
            <a:off x="3657600" y="5791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5" idx="0"/>
          </p:cNvCxnSpPr>
          <p:nvPr/>
        </p:nvCxnSpPr>
        <p:spPr>
          <a:xfrm rot="16200000" flipH="1" flipV="1">
            <a:off x="5619750" y="4133850"/>
            <a:ext cx="609600" cy="5715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0"/>
            <a:endCxn id="94" idx="0"/>
          </p:cNvCxnSpPr>
          <p:nvPr/>
        </p:nvCxnSpPr>
        <p:spPr>
          <a:xfrm rot="16200000" flipH="1" flipV="1">
            <a:off x="5753100" y="4343400"/>
            <a:ext cx="6858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0800000">
            <a:off x="5562600" y="4800600"/>
            <a:ext cx="2286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rot="16200000" flipH="1" flipV="1">
            <a:off x="3657600" y="27813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flipH="1">
            <a:off x="0" y="0"/>
            <a:ext cx="4495800" cy="1754326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b="1" dirty="0" smtClean="0"/>
              <a:t>Each detector DCS is built as a distributed PVSSII </a:t>
            </a:r>
            <a:r>
              <a:rPr lang="en-US" b="1" dirty="0" smtClean="0"/>
              <a:t>system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Mesh, no hierarchical topology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Detector specific</a:t>
            </a:r>
            <a:endParaRPr lang="en-US" b="1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524000" y="304800"/>
            <a:ext cx="9144000" cy="5638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2743200" y="1828800"/>
            <a:ext cx="8153400" cy="1676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CENTRAL   SYSTEMS</a:t>
            </a:r>
          </a:p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4648200" y="3429000"/>
            <a:ext cx="34290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1676400" y="1981200"/>
            <a:ext cx="44958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8400" y="2971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400" y="3810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62400" y="3200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276600" y="3429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200400" y="2743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038600" y="2590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029200" y="4495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15000" y="4800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4114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495800" y="1447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638800" y="2057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81800" y="2667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371600" y="4114800"/>
            <a:ext cx="9144000" cy="1447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     ACCESS      and      ABSTRACTION</a:t>
            </a:r>
          </a:p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60738" y="3810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451338" y="4396565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2452571" y="4972497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429000" y="5560831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41738" y="3583169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 SERVER</a:t>
            </a:r>
          </a:p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1832338" y="4169734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SERVER</a:t>
            </a:r>
          </a:p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833571" y="4745666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3810000" y="5334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18" name="Straight Arrow Connector 117"/>
          <p:cNvCxnSpPr>
            <a:stCxn id="87" idx="0"/>
          </p:cNvCxnSpPr>
          <p:nvPr/>
        </p:nvCxnSpPr>
        <p:spPr>
          <a:xfrm rot="16200000" flipH="1" flipV="1">
            <a:off x="3067050" y="2495550"/>
            <a:ext cx="1524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7" idx="0"/>
            <a:endCxn id="86" idx="0"/>
          </p:cNvCxnSpPr>
          <p:nvPr/>
        </p:nvCxnSpPr>
        <p:spPr>
          <a:xfrm rot="16200000" flipH="1">
            <a:off x="3162300" y="3048000"/>
            <a:ext cx="6858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88" idx="0"/>
          </p:cNvCxnSpPr>
          <p:nvPr/>
        </p:nvCxnSpPr>
        <p:spPr>
          <a:xfrm rot="16200000" flipH="1" flipV="1">
            <a:off x="3943350" y="2305050"/>
            <a:ext cx="762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88" idx="0"/>
          </p:cNvCxnSpPr>
          <p:nvPr/>
        </p:nvCxnSpPr>
        <p:spPr>
          <a:xfrm rot="16200000" flipH="1">
            <a:off x="4095750" y="2800350"/>
            <a:ext cx="533400" cy="1143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88" idx="0"/>
            <a:endCxn id="84" idx="0"/>
          </p:cNvCxnSpPr>
          <p:nvPr/>
        </p:nvCxnSpPr>
        <p:spPr>
          <a:xfrm rot="16200000" flipH="1" flipV="1">
            <a:off x="3657600" y="3162300"/>
            <a:ext cx="12192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88" idx="0"/>
            <a:endCxn id="86" idx="0"/>
          </p:cNvCxnSpPr>
          <p:nvPr/>
        </p:nvCxnSpPr>
        <p:spPr>
          <a:xfrm rot="16200000" flipH="1" flipV="1">
            <a:off x="3505200" y="26289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84" idx="0"/>
            <a:endCxn id="87" idx="0"/>
          </p:cNvCxnSpPr>
          <p:nvPr/>
        </p:nvCxnSpPr>
        <p:spPr>
          <a:xfrm rot="16200000" flipV="1">
            <a:off x="3314700" y="2895600"/>
            <a:ext cx="10668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 flipV="1">
            <a:off x="1905000" y="3276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 flipV="1">
            <a:off x="2667000" y="37338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 flipV="1">
            <a:off x="3505200" y="41910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10800000" flipV="1">
            <a:off x="4495800" y="4800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rot="10800000" flipV="1">
            <a:off x="914400" y="4191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10800000" flipV="1">
            <a:off x="1676400" y="4648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0800000" flipV="1">
            <a:off x="2590800" y="51816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10800000" flipV="1">
            <a:off x="3657600" y="5791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5" idx="0"/>
          </p:cNvCxnSpPr>
          <p:nvPr/>
        </p:nvCxnSpPr>
        <p:spPr>
          <a:xfrm rot="16200000" flipH="1" flipV="1">
            <a:off x="5619750" y="4133850"/>
            <a:ext cx="609600" cy="5715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0"/>
            <a:endCxn id="94" idx="0"/>
          </p:cNvCxnSpPr>
          <p:nvPr/>
        </p:nvCxnSpPr>
        <p:spPr>
          <a:xfrm rot="16200000" flipH="1" flipV="1">
            <a:off x="5753100" y="4343400"/>
            <a:ext cx="6858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0800000">
            <a:off x="5562600" y="4800600"/>
            <a:ext cx="2286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rot="16200000" flipH="1" flipV="1">
            <a:off x="3657600" y="27813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97" idx="2"/>
          </p:cNvCxnSpPr>
          <p:nvPr/>
        </p:nvCxnSpPr>
        <p:spPr>
          <a:xfrm rot="5400000">
            <a:off x="5162550" y="2076450"/>
            <a:ext cx="381000" cy="1104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97" idx="2"/>
          </p:cNvCxnSpPr>
          <p:nvPr/>
        </p:nvCxnSpPr>
        <p:spPr>
          <a:xfrm rot="5400000">
            <a:off x="4705350" y="1695450"/>
            <a:ext cx="457200" cy="19431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rot="10800000" flipV="1">
            <a:off x="4495800" y="2438400"/>
            <a:ext cx="1371600" cy="7620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rot="10800000" flipV="1">
            <a:off x="3657600" y="2438400"/>
            <a:ext cx="2133600" cy="9906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rot="10800000" flipV="1">
            <a:off x="2819400" y="2438400"/>
            <a:ext cx="3048000" cy="457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97" idx="2"/>
            <a:endCxn id="95" idx="0"/>
          </p:cNvCxnSpPr>
          <p:nvPr/>
        </p:nvCxnSpPr>
        <p:spPr>
          <a:xfrm rot="16200000" flipH="1">
            <a:off x="5219700" y="3124200"/>
            <a:ext cx="1676400" cy="3048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endCxn id="93" idx="0"/>
          </p:cNvCxnSpPr>
          <p:nvPr/>
        </p:nvCxnSpPr>
        <p:spPr>
          <a:xfrm rot="5400000">
            <a:off x="4552950" y="3181350"/>
            <a:ext cx="2057400" cy="5715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>
            <a:stCxn id="97" idx="2"/>
            <a:endCxn id="94" idx="0"/>
          </p:cNvCxnSpPr>
          <p:nvPr/>
        </p:nvCxnSpPr>
        <p:spPr>
          <a:xfrm rot="16200000" flipH="1">
            <a:off x="4762500" y="3581400"/>
            <a:ext cx="2362200" cy="76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98" idx="2"/>
            <a:endCxn id="95" idx="0"/>
          </p:cNvCxnSpPr>
          <p:nvPr/>
        </p:nvCxnSpPr>
        <p:spPr>
          <a:xfrm rot="5400000">
            <a:off x="6096000" y="3162300"/>
            <a:ext cx="1066800" cy="838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stCxn id="98" idx="2"/>
          </p:cNvCxnSpPr>
          <p:nvPr/>
        </p:nvCxnSpPr>
        <p:spPr>
          <a:xfrm rot="5400000">
            <a:off x="5657850" y="1809750"/>
            <a:ext cx="152400" cy="2628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96" idx="2"/>
            <a:endCxn id="3" idx="0"/>
          </p:cNvCxnSpPr>
          <p:nvPr/>
        </p:nvCxnSpPr>
        <p:spPr>
          <a:xfrm rot="5400000">
            <a:off x="3162300" y="1371600"/>
            <a:ext cx="1143000" cy="2057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96" idx="2"/>
            <a:endCxn id="93" idx="0"/>
          </p:cNvCxnSpPr>
          <p:nvPr/>
        </p:nvCxnSpPr>
        <p:spPr>
          <a:xfrm rot="16200000" flipH="1">
            <a:off x="3695700" y="2895600"/>
            <a:ext cx="2667000" cy="533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flipH="1">
            <a:off x="0" y="0"/>
            <a:ext cx="4419600" cy="2308324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b="1" dirty="0" smtClean="0"/>
              <a:t>ALICE DCS is built as a distributed system of detector </a:t>
            </a:r>
            <a:r>
              <a:rPr lang="en-US" b="1" dirty="0" smtClean="0"/>
              <a:t>systems</a:t>
            </a:r>
          </a:p>
          <a:p>
            <a:r>
              <a:rPr lang="en-US" b="1" dirty="0" smtClean="0"/>
              <a:t>Central servers connect to ALL detector systems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/>
              <a:t>global data exchange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/>
              <a:t>synchronization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/>
              <a:t>Monitoring…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7E27D7-3BE0-4B17-8CAA-F48B8C85C0DC}" type="slidenum">
              <a:rPr lang="en-US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221" name="Picture 4" descr="ALIce_SETUP_final_cf"/>
            <p:cNvPicPr>
              <a:picLocks noChangeAspect="1" noChangeArrowheads="1"/>
            </p:cNvPicPr>
            <p:nvPr/>
          </p:nvPicPr>
          <p:blipFill>
            <a:blip r:embed="rId2"/>
            <a:srcRect r="4427"/>
            <a:stretch>
              <a:fillRect/>
            </a:stretch>
          </p:blipFill>
          <p:spPr bwMode="auto">
            <a:xfrm>
              <a:off x="0" y="224"/>
              <a:ext cx="5760" cy="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2" name="Rectangle 19"/>
            <p:cNvSpPr>
              <a:spLocks noChangeArrowheads="1"/>
            </p:cNvSpPr>
            <p:nvPr/>
          </p:nvSpPr>
          <p:spPr bwMode="auto">
            <a:xfrm>
              <a:off x="3878" y="375"/>
              <a:ext cx="1882" cy="128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lIns="92075" tIns="46038" rIns="92075" bIns="46038" anchor="ctr">
              <a:spAutoFit/>
            </a:bodyPr>
            <a:lstStyle/>
            <a:p>
              <a:endParaRPr lang="sv-SE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734" y="0"/>
              <a:ext cx="2026" cy="1495"/>
              <a:chOff x="2977" y="246"/>
              <a:chExt cx="2026" cy="1495"/>
            </a:xfrm>
          </p:grpSpPr>
          <p:pic>
            <p:nvPicPr>
              <p:cNvPr id="9225" name="Picture 15" descr="ALIce_SETUP_final_cf"/>
              <p:cNvPicPr>
                <a:picLocks noChangeAspect="1" noChangeArrowheads="1"/>
              </p:cNvPicPr>
              <p:nvPr/>
            </p:nvPicPr>
            <p:blipFill>
              <a:blip r:embed="rId3"/>
              <a:srcRect l="69832" t="6055" r="8464" b="71506"/>
              <a:stretch>
                <a:fillRect/>
              </a:stretch>
            </p:blipFill>
            <p:spPr bwMode="auto">
              <a:xfrm>
                <a:off x="3062" y="377"/>
                <a:ext cx="1941" cy="1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6" name="Picture 16" descr="ALIce_SETUP_final_cf"/>
              <p:cNvPicPr>
                <a:picLocks noChangeAspect="1" noChangeArrowheads="1"/>
              </p:cNvPicPr>
              <p:nvPr/>
            </p:nvPicPr>
            <p:blipFill>
              <a:blip r:embed="rId4"/>
              <a:srcRect l="94846" t="18721" b="70404"/>
              <a:stretch>
                <a:fillRect/>
              </a:stretch>
            </p:blipFill>
            <p:spPr bwMode="auto">
              <a:xfrm>
                <a:off x="4662" y="1033"/>
                <a:ext cx="337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7" name="Picture 17" descr="ALIce_SETUP_final_cf"/>
              <p:cNvPicPr>
                <a:picLocks noChangeAspect="1" noChangeArrowheads="1"/>
              </p:cNvPicPr>
              <p:nvPr/>
            </p:nvPicPr>
            <p:blipFill>
              <a:blip r:embed="rId5"/>
              <a:srcRect l="68111" r="13776" b="97302"/>
              <a:stretch>
                <a:fillRect/>
              </a:stretch>
            </p:blipFill>
            <p:spPr bwMode="auto">
              <a:xfrm>
                <a:off x="2977" y="246"/>
                <a:ext cx="1486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24" name="Picture 23" descr="ALIce_SETUP_final_cf"/>
            <p:cNvPicPr>
              <a:picLocks noChangeAspect="1" noChangeArrowheads="1"/>
            </p:cNvPicPr>
            <p:nvPr/>
          </p:nvPicPr>
          <p:blipFill>
            <a:blip r:embed="rId2"/>
            <a:srcRect l="57576" t="26001" r="33315" b="68188"/>
            <a:stretch>
              <a:fillRect/>
            </a:stretch>
          </p:blipFill>
          <p:spPr bwMode="auto">
            <a:xfrm>
              <a:off x="3483" y="1296"/>
              <a:ext cx="549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0" name="Text Box 22"/>
          <p:cNvSpPr txBox="1">
            <a:spLocks noChangeArrowheads="1"/>
          </p:cNvSpPr>
          <p:nvPr/>
        </p:nvSpPr>
        <p:spPr bwMode="auto">
          <a:xfrm>
            <a:off x="1" y="0"/>
            <a:ext cx="3886200" cy="2308966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Experiment</a:t>
            </a: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Size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C0128"/>
                </a:solidFill>
              </a:rPr>
              <a:t>16 x 26</a:t>
            </a:r>
            <a:r>
              <a:rPr lang="en-US" dirty="0" smtClean="0">
                <a:solidFill>
                  <a:srgbClr val="000000"/>
                </a:solidFill>
              </a:rPr>
              <a:t> meters (some detectors &gt;100m away from IP)</a:t>
            </a: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Weight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C0128"/>
                </a:solidFill>
              </a:rPr>
              <a:t>10,000</a:t>
            </a:r>
            <a:r>
              <a:rPr lang="en-US" dirty="0" smtClean="0">
                <a:solidFill>
                  <a:srgbClr val="000000"/>
                </a:solidFill>
              </a:rPr>
              <a:t> tons</a:t>
            </a: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Detectors: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18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Magnets: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b="1" dirty="0" smtClean="0"/>
              <a:t>Dedicated to study of ultra relativistic heavy ions collisions at LHC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0" y="4267200"/>
            <a:ext cx="3810000" cy="1200971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Collaboration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Members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C0128"/>
                </a:solidFill>
              </a:rPr>
              <a:t>1000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Institutes: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90</a:t>
            </a: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Countries: </a:t>
            </a:r>
            <a:r>
              <a:rPr lang="en-US" dirty="0" smtClean="0">
                <a:solidFill>
                  <a:srgbClr val="FF0000"/>
                </a:solidFill>
              </a:rPr>
              <a:t>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4114800" y="4267200"/>
            <a:ext cx="4573431" cy="1754969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ALICE </a:t>
            </a:r>
            <a:r>
              <a:rPr lang="en-US" b="1" dirty="0" smtClean="0">
                <a:solidFill>
                  <a:srgbClr val="000000"/>
                </a:solidFill>
              </a:rPr>
              <a:t>DCS PROJECT</a:t>
            </a:r>
            <a:endParaRPr lang="en-US" b="1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Started 8 years ago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Small central team collaborating with: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Detector groups (~100 people involved)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LHC experiments 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905000" y="2362200"/>
            <a:ext cx="6815007" cy="1754969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ALICE DCS</a:t>
            </a:r>
          </a:p>
          <a:p>
            <a:pPr>
              <a:buClrTx/>
              <a:buFontTx/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Responsible for safe 24/7 operation of ALICE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Based on commercial SCADA system PVSSII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Controls 18 sub-detectors and about 150 subsystems (HV,LV,FEE</a:t>
            </a:r>
            <a:r>
              <a:rPr lang="en-US" b="1" dirty="0" smtClean="0"/>
              <a:t>…)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Provides infrastructure and services for the experiment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0" grpId="1" animBg="1"/>
      <p:bldP spid="13" grpId="0" animBg="1"/>
      <p:bldP spid="13" grpId="1" animBg="1"/>
      <p:bldP spid="15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524000" y="304800"/>
            <a:ext cx="9144000" cy="5638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PVSS</a:t>
            </a:r>
          </a:p>
          <a:p>
            <a:pPr algn="ctr"/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2743200" y="1828800"/>
            <a:ext cx="8153400" cy="1676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CENTRAL   SYSTEMS</a:t>
            </a:r>
          </a:p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4648200" y="3429000"/>
            <a:ext cx="34290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1676400" y="1981200"/>
            <a:ext cx="44958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8400" y="2971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400" y="3810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62400" y="3200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276600" y="3429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200400" y="2743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038600" y="2590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029200" y="4495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15000" y="4800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4114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495800" y="1447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638800" y="2057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81800" y="2667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371600" y="4114800"/>
            <a:ext cx="9144000" cy="1447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     ACCESS      and      ABSTRACTION</a:t>
            </a:r>
          </a:p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60738" y="3810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451338" y="4396565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2452571" y="4972497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429000" y="5560831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41738" y="3583169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 SERVER</a:t>
            </a:r>
          </a:p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1832338" y="4169734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SERVER</a:t>
            </a:r>
          </a:p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833571" y="4745666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3810000" y="5334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18" name="Straight Arrow Connector 117"/>
          <p:cNvCxnSpPr>
            <a:stCxn id="87" idx="0"/>
          </p:cNvCxnSpPr>
          <p:nvPr/>
        </p:nvCxnSpPr>
        <p:spPr>
          <a:xfrm rot="16200000" flipH="1" flipV="1">
            <a:off x="3067050" y="2495550"/>
            <a:ext cx="1524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7" idx="0"/>
            <a:endCxn id="86" idx="0"/>
          </p:cNvCxnSpPr>
          <p:nvPr/>
        </p:nvCxnSpPr>
        <p:spPr>
          <a:xfrm rot="16200000" flipH="1">
            <a:off x="3162300" y="3048000"/>
            <a:ext cx="6858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88" idx="0"/>
          </p:cNvCxnSpPr>
          <p:nvPr/>
        </p:nvCxnSpPr>
        <p:spPr>
          <a:xfrm rot="16200000" flipH="1" flipV="1">
            <a:off x="3943350" y="2305050"/>
            <a:ext cx="762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88" idx="0"/>
          </p:cNvCxnSpPr>
          <p:nvPr/>
        </p:nvCxnSpPr>
        <p:spPr>
          <a:xfrm rot="16200000" flipH="1">
            <a:off x="4095750" y="2800350"/>
            <a:ext cx="533400" cy="1143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88" idx="0"/>
            <a:endCxn id="84" idx="0"/>
          </p:cNvCxnSpPr>
          <p:nvPr/>
        </p:nvCxnSpPr>
        <p:spPr>
          <a:xfrm rot="16200000" flipH="1" flipV="1">
            <a:off x="3657600" y="3162300"/>
            <a:ext cx="12192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88" idx="0"/>
            <a:endCxn id="86" idx="0"/>
          </p:cNvCxnSpPr>
          <p:nvPr/>
        </p:nvCxnSpPr>
        <p:spPr>
          <a:xfrm rot="16200000" flipH="1" flipV="1">
            <a:off x="3505200" y="26289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84" idx="0"/>
            <a:endCxn id="87" idx="0"/>
          </p:cNvCxnSpPr>
          <p:nvPr/>
        </p:nvCxnSpPr>
        <p:spPr>
          <a:xfrm rot="16200000" flipV="1">
            <a:off x="3314700" y="2895600"/>
            <a:ext cx="10668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 flipV="1">
            <a:off x="1905000" y="3276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 flipV="1">
            <a:off x="2667000" y="37338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 flipV="1">
            <a:off x="3505200" y="41910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10800000" flipV="1">
            <a:off x="4495800" y="4800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rot="10800000" flipV="1">
            <a:off x="914400" y="4191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10800000" flipV="1">
            <a:off x="1676400" y="4648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0800000" flipV="1">
            <a:off x="2590800" y="51816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10800000" flipV="1">
            <a:off x="3657600" y="5791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5" idx="0"/>
          </p:cNvCxnSpPr>
          <p:nvPr/>
        </p:nvCxnSpPr>
        <p:spPr>
          <a:xfrm rot="16200000" flipH="1" flipV="1">
            <a:off x="5619750" y="4133850"/>
            <a:ext cx="609600" cy="5715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0"/>
            <a:endCxn id="94" idx="0"/>
          </p:cNvCxnSpPr>
          <p:nvPr/>
        </p:nvCxnSpPr>
        <p:spPr>
          <a:xfrm rot="16200000" flipH="1" flipV="1">
            <a:off x="5753100" y="4343400"/>
            <a:ext cx="6858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0800000">
            <a:off x="5562600" y="4800600"/>
            <a:ext cx="2286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rot="16200000" flipH="1" flipV="1">
            <a:off x="3657600" y="27813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97" idx="2"/>
          </p:cNvCxnSpPr>
          <p:nvPr/>
        </p:nvCxnSpPr>
        <p:spPr>
          <a:xfrm rot="5400000">
            <a:off x="5162550" y="2076450"/>
            <a:ext cx="381000" cy="1104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97" idx="2"/>
          </p:cNvCxnSpPr>
          <p:nvPr/>
        </p:nvCxnSpPr>
        <p:spPr>
          <a:xfrm rot="5400000">
            <a:off x="4705350" y="1695450"/>
            <a:ext cx="457200" cy="19431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rot="10800000" flipV="1">
            <a:off x="4495800" y="2438400"/>
            <a:ext cx="1371600" cy="7620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rot="10800000" flipV="1">
            <a:off x="3657600" y="2438400"/>
            <a:ext cx="2133600" cy="9906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rot="10800000" flipV="1">
            <a:off x="2819400" y="2438400"/>
            <a:ext cx="3048000" cy="457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97" idx="2"/>
            <a:endCxn id="95" idx="0"/>
          </p:cNvCxnSpPr>
          <p:nvPr/>
        </p:nvCxnSpPr>
        <p:spPr>
          <a:xfrm rot="16200000" flipH="1">
            <a:off x="5219700" y="3124200"/>
            <a:ext cx="1676400" cy="3048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endCxn id="93" idx="0"/>
          </p:cNvCxnSpPr>
          <p:nvPr/>
        </p:nvCxnSpPr>
        <p:spPr>
          <a:xfrm rot="5400000">
            <a:off x="4552950" y="3181350"/>
            <a:ext cx="2057400" cy="5715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>
            <a:stCxn id="97" idx="2"/>
            <a:endCxn id="94" idx="0"/>
          </p:cNvCxnSpPr>
          <p:nvPr/>
        </p:nvCxnSpPr>
        <p:spPr>
          <a:xfrm rot="16200000" flipH="1">
            <a:off x="4762500" y="3581400"/>
            <a:ext cx="2362200" cy="76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98" idx="2"/>
            <a:endCxn id="95" idx="0"/>
          </p:cNvCxnSpPr>
          <p:nvPr/>
        </p:nvCxnSpPr>
        <p:spPr>
          <a:xfrm rot="5400000">
            <a:off x="6096000" y="3162300"/>
            <a:ext cx="1066800" cy="838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stCxn id="98" idx="2"/>
          </p:cNvCxnSpPr>
          <p:nvPr/>
        </p:nvCxnSpPr>
        <p:spPr>
          <a:xfrm rot="5400000">
            <a:off x="5657850" y="1809750"/>
            <a:ext cx="152400" cy="2628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96" idx="2"/>
            <a:endCxn id="3" idx="0"/>
          </p:cNvCxnSpPr>
          <p:nvPr/>
        </p:nvCxnSpPr>
        <p:spPr>
          <a:xfrm rot="5400000">
            <a:off x="3162300" y="1371600"/>
            <a:ext cx="1143000" cy="2057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96" idx="2"/>
            <a:endCxn id="93" idx="0"/>
          </p:cNvCxnSpPr>
          <p:nvPr/>
        </p:nvCxnSpPr>
        <p:spPr>
          <a:xfrm rot="16200000" flipH="1">
            <a:off x="3695700" y="2895600"/>
            <a:ext cx="2667000" cy="533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Rectangle 224"/>
          <p:cNvSpPr/>
          <p:nvPr/>
        </p:nvSpPr>
        <p:spPr>
          <a:xfrm>
            <a:off x="1828800" y="-152400"/>
            <a:ext cx="9144000" cy="5638800"/>
          </a:xfrm>
          <a:prstGeom prst="rect">
            <a:avLst/>
          </a:prstGeom>
          <a:solidFill>
            <a:srgbClr val="4F81BD">
              <a:alpha val="89000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OPERATIONS     LAYER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" name="Group 225"/>
          <p:cNvGrpSpPr/>
          <p:nvPr/>
        </p:nvGrpSpPr>
        <p:grpSpPr>
          <a:xfrm>
            <a:off x="3886200" y="1143000"/>
            <a:ext cx="4572000" cy="3048000"/>
            <a:chOff x="152400" y="990600"/>
            <a:chExt cx="8610600" cy="4724400"/>
          </a:xfrm>
          <a:scene3d>
            <a:camera prst="isometricOffAxis2Top">
              <a:rot lat="19381733" lon="1292377" rev="19603360"/>
            </a:camera>
            <a:lightRig rig="threePt" dir="t"/>
          </a:scene3d>
        </p:grpSpPr>
        <p:sp>
          <p:nvSpPr>
            <p:cNvPr id="227" name="Oval 226"/>
            <p:cNvSpPr/>
            <p:nvPr/>
          </p:nvSpPr>
          <p:spPr>
            <a:xfrm>
              <a:off x="1828800" y="2133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609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14478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895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133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1524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3048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4572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6096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620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9144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13716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1524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1676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1828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1981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133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2971800" y="4267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31242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32766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34290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35814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37338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50" name="Straight Connector 249"/>
            <p:cNvCxnSpPr>
              <a:stCxn id="227" idx="3"/>
              <a:endCxn id="228" idx="0"/>
            </p:cNvCxnSpPr>
            <p:nvPr/>
          </p:nvCxnSpPr>
          <p:spPr>
            <a:xfrm rot="5400000">
              <a:off x="1072380" y="2430905"/>
              <a:ext cx="687715" cy="1003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stCxn id="227" idx="4"/>
              <a:endCxn id="229" idx="0"/>
            </p:cNvCxnSpPr>
            <p:nvPr/>
          </p:nvCxnSpPr>
          <p:spPr>
            <a:xfrm rot="5400000">
              <a:off x="1638300" y="2781300"/>
              <a:ext cx="6096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stCxn id="227" idx="4"/>
              <a:endCxn id="231" idx="0"/>
            </p:cNvCxnSpPr>
            <p:nvPr/>
          </p:nvCxnSpPr>
          <p:spPr>
            <a:xfrm rot="16200000" flipH="1">
              <a:off x="1981200" y="2819400"/>
              <a:ext cx="609600" cy="304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27" idx="5"/>
              <a:endCxn id="230" idx="0"/>
            </p:cNvCxnSpPr>
            <p:nvPr/>
          </p:nvCxnSpPr>
          <p:spPr>
            <a:xfrm rot="16200000" flipH="1">
              <a:off x="2430906" y="2507105"/>
              <a:ext cx="687715" cy="851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32" idx="0"/>
              <a:endCxn id="228" idx="3"/>
            </p:cNvCxnSpPr>
            <p:nvPr/>
          </p:nvCxnSpPr>
          <p:spPr>
            <a:xfrm rot="5400000" flipH="1" flipV="1">
              <a:off x="348480" y="3840606"/>
              <a:ext cx="459115" cy="241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233" idx="0"/>
              <a:endCxn id="228" idx="3"/>
            </p:cNvCxnSpPr>
            <p:nvPr/>
          </p:nvCxnSpPr>
          <p:spPr>
            <a:xfrm rot="5400000" flipH="1" flipV="1">
              <a:off x="348480" y="3993006"/>
              <a:ext cx="611515" cy="89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234" idx="0"/>
              <a:endCxn id="228" idx="3"/>
            </p:cNvCxnSpPr>
            <p:nvPr/>
          </p:nvCxnSpPr>
          <p:spPr>
            <a:xfrm rot="16200000" flipV="1">
              <a:off x="348480" y="4082280"/>
              <a:ext cx="763915" cy="631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stCxn id="235" idx="0"/>
              <a:endCxn id="228" idx="3"/>
            </p:cNvCxnSpPr>
            <p:nvPr/>
          </p:nvCxnSpPr>
          <p:spPr>
            <a:xfrm rot="16200000" flipV="1">
              <a:off x="348480" y="4082280"/>
              <a:ext cx="916315" cy="2155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stCxn id="236" idx="0"/>
              <a:endCxn id="228" idx="3"/>
            </p:cNvCxnSpPr>
            <p:nvPr/>
          </p:nvCxnSpPr>
          <p:spPr>
            <a:xfrm rot="16200000" flipV="1">
              <a:off x="348480" y="4082280"/>
              <a:ext cx="1068715" cy="3679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stCxn id="237" idx="0"/>
              <a:endCxn id="228" idx="3"/>
            </p:cNvCxnSpPr>
            <p:nvPr/>
          </p:nvCxnSpPr>
          <p:spPr>
            <a:xfrm rot="16200000" flipV="1">
              <a:off x="348480" y="4082280"/>
              <a:ext cx="1221115" cy="5203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endCxn id="238" idx="0"/>
            </p:cNvCxnSpPr>
            <p:nvPr/>
          </p:nvCxnSpPr>
          <p:spPr>
            <a:xfrm rot="5400000">
              <a:off x="1530539" y="3955863"/>
              <a:ext cx="380999" cy="8927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>
              <a:stCxn id="229" idx="4"/>
              <a:endCxn id="239" idx="0"/>
            </p:cNvCxnSpPr>
            <p:nvPr/>
          </p:nvCxnSpPr>
          <p:spPr>
            <a:xfrm rot="16200000" flipH="1">
              <a:off x="1524000" y="4038600"/>
              <a:ext cx="5334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229" idx="4"/>
              <a:endCxn id="240" idx="0"/>
            </p:cNvCxnSpPr>
            <p:nvPr/>
          </p:nvCxnSpPr>
          <p:spPr>
            <a:xfrm rot="16200000" flipH="1">
              <a:off x="1524000" y="4038600"/>
              <a:ext cx="6858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stCxn id="229" idx="4"/>
              <a:endCxn id="241" idx="0"/>
            </p:cNvCxnSpPr>
            <p:nvPr/>
          </p:nvCxnSpPr>
          <p:spPr>
            <a:xfrm rot="16200000" flipH="1">
              <a:off x="1524000" y="4038600"/>
              <a:ext cx="8382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229" idx="4"/>
              <a:endCxn id="242" idx="0"/>
            </p:cNvCxnSpPr>
            <p:nvPr/>
          </p:nvCxnSpPr>
          <p:spPr>
            <a:xfrm rot="16200000" flipH="1">
              <a:off x="1524000" y="4038600"/>
              <a:ext cx="9906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29" idx="4"/>
              <a:endCxn id="243" idx="0"/>
            </p:cNvCxnSpPr>
            <p:nvPr/>
          </p:nvCxnSpPr>
          <p:spPr>
            <a:xfrm rot="16200000" flipH="1">
              <a:off x="1524000" y="4038600"/>
              <a:ext cx="11430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30" idx="4"/>
              <a:endCxn id="244" idx="0"/>
            </p:cNvCxnSpPr>
            <p:nvPr/>
          </p:nvCxnSpPr>
          <p:spPr>
            <a:xfrm rot="16200000" flipH="1">
              <a:off x="3009900" y="4000500"/>
              <a:ext cx="4572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30" idx="4"/>
              <a:endCxn id="245" idx="0"/>
            </p:cNvCxnSpPr>
            <p:nvPr/>
          </p:nvCxnSpPr>
          <p:spPr>
            <a:xfrm rot="16200000" flipH="1">
              <a:off x="3009900" y="4000500"/>
              <a:ext cx="6096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30" idx="4"/>
              <a:endCxn id="246" idx="0"/>
            </p:cNvCxnSpPr>
            <p:nvPr/>
          </p:nvCxnSpPr>
          <p:spPr>
            <a:xfrm rot="16200000" flipH="1">
              <a:off x="3009900" y="4000500"/>
              <a:ext cx="7620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30" idx="4"/>
              <a:endCxn id="247" idx="0"/>
            </p:cNvCxnSpPr>
            <p:nvPr/>
          </p:nvCxnSpPr>
          <p:spPr>
            <a:xfrm rot="16200000" flipH="1">
              <a:off x="3009900" y="4000500"/>
              <a:ext cx="9144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30" idx="4"/>
              <a:endCxn id="248" idx="0"/>
            </p:cNvCxnSpPr>
            <p:nvPr/>
          </p:nvCxnSpPr>
          <p:spPr>
            <a:xfrm rot="16200000" flipH="1">
              <a:off x="3009900" y="4000500"/>
              <a:ext cx="10668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30" idx="4"/>
              <a:endCxn id="249" idx="0"/>
            </p:cNvCxnSpPr>
            <p:nvPr/>
          </p:nvCxnSpPr>
          <p:spPr>
            <a:xfrm rot="16200000" flipH="1">
              <a:off x="3009900" y="4000500"/>
              <a:ext cx="1219200" cy="838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/>
            <p:nvPr/>
          </p:nvSpPr>
          <p:spPr>
            <a:xfrm>
              <a:off x="3733800" y="99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3" name="Straight Connector 272"/>
            <p:cNvCxnSpPr>
              <a:stCxn id="272" idx="3"/>
              <a:endCxn id="227" idx="0"/>
            </p:cNvCxnSpPr>
            <p:nvPr/>
          </p:nvCxnSpPr>
          <p:spPr>
            <a:xfrm rot="5400000">
              <a:off x="2634480" y="945005"/>
              <a:ext cx="687715" cy="16894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/>
            <p:nvPr/>
          </p:nvSpPr>
          <p:spPr>
            <a:xfrm>
              <a:off x="6248400" y="2286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5029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58674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7315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6553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4572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4724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4876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5029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5181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53340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57912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59436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60960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8" name="Oval 287"/>
            <p:cNvSpPr/>
            <p:nvPr/>
          </p:nvSpPr>
          <p:spPr>
            <a:xfrm>
              <a:off x="62484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64008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65532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73914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5438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76962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78486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80010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8153400" y="5181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7" name="Straight Connector 296"/>
            <p:cNvCxnSpPr>
              <a:stCxn id="274" idx="3"/>
              <a:endCxn id="275" idx="0"/>
            </p:cNvCxnSpPr>
            <p:nvPr/>
          </p:nvCxnSpPr>
          <p:spPr>
            <a:xfrm rot="5400000">
              <a:off x="5491980" y="2583305"/>
              <a:ext cx="687715" cy="1003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>
              <a:stCxn id="274" idx="4"/>
              <a:endCxn id="276" idx="0"/>
            </p:cNvCxnSpPr>
            <p:nvPr/>
          </p:nvCxnSpPr>
          <p:spPr>
            <a:xfrm rot="5400000">
              <a:off x="6057900" y="2933700"/>
              <a:ext cx="6096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>
              <a:stCxn id="274" idx="4"/>
              <a:endCxn id="278" idx="0"/>
            </p:cNvCxnSpPr>
            <p:nvPr/>
          </p:nvCxnSpPr>
          <p:spPr>
            <a:xfrm rot="16200000" flipH="1">
              <a:off x="6400800" y="2971800"/>
              <a:ext cx="609600" cy="304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>
              <a:stCxn id="274" idx="5"/>
              <a:endCxn id="277" idx="0"/>
            </p:cNvCxnSpPr>
            <p:nvPr/>
          </p:nvCxnSpPr>
          <p:spPr>
            <a:xfrm rot="16200000" flipH="1">
              <a:off x="6850506" y="2659505"/>
              <a:ext cx="687715" cy="851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>
              <a:stCxn id="279" idx="0"/>
              <a:endCxn id="275" idx="3"/>
            </p:cNvCxnSpPr>
            <p:nvPr/>
          </p:nvCxnSpPr>
          <p:spPr>
            <a:xfrm rot="5400000" flipH="1" flipV="1">
              <a:off x="4768080" y="3993006"/>
              <a:ext cx="459115" cy="241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>
              <a:stCxn id="280" idx="0"/>
              <a:endCxn id="275" idx="3"/>
            </p:cNvCxnSpPr>
            <p:nvPr/>
          </p:nvCxnSpPr>
          <p:spPr>
            <a:xfrm rot="5400000" flipH="1" flipV="1">
              <a:off x="4768080" y="4145406"/>
              <a:ext cx="611515" cy="89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>
              <a:stCxn id="281" idx="0"/>
              <a:endCxn id="275" idx="3"/>
            </p:cNvCxnSpPr>
            <p:nvPr/>
          </p:nvCxnSpPr>
          <p:spPr>
            <a:xfrm rot="16200000" flipV="1">
              <a:off x="4768080" y="4234680"/>
              <a:ext cx="763915" cy="631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>
              <a:stCxn id="282" idx="0"/>
              <a:endCxn id="275" idx="3"/>
            </p:cNvCxnSpPr>
            <p:nvPr/>
          </p:nvCxnSpPr>
          <p:spPr>
            <a:xfrm rot="16200000" flipV="1">
              <a:off x="4768080" y="4234680"/>
              <a:ext cx="916315" cy="2155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>
              <a:stCxn id="283" idx="0"/>
              <a:endCxn id="275" idx="3"/>
            </p:cNvCxnSpPr>
            <p:nvPr/>
          </p:nvCxnSpPr>
          <p:spPr>
            <a:xfrm rot="16200000" flipV="1">
              <a:off x="4768080" y="4234680"/>
              <a:ext cx="1068715" cy="3679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>
              <a:stCxn id="284" idx="0"/>
              <a:endCxn id="275" idx="3"/>
            </p:cNvCxnSpPr>
            <p:nvPr/>
          </p:nvCxnSpPr>
          <p:spPr>
            <a:xfrm rot="16200000" flipV="1">
              <a:off x="4768080" y="4234680"/>
              <a:ext cx="1221115" cy="5203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>
              <a:endCxn id="285" idx="0"/>
            </p:cNvCxnSpPr>
            <p:nvPr/>
          </p:nvCxnSpPr>
          <p:spPr>
            <a:xfrm rot="5400000">
              <a:off x="5950139" y="4108263"/>
              <a:ext cx="380999" cy="8927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stCxn id="276" idx="4"/>
              <a:endCxn id="286" idx="0"/>
            </p:cNvCxnSpPr>
            <p:nvPr/>
          </p:nvCxnSpPr>
          <p:spPr>
            <a:xfrm rot="16200000" flipH="1">
              <a:off x="5943600" y="4191000"/>
              <a:ext cx="5334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stCxn id="276" idx="4"/>
              <a:endCxn id="287" idx="0"/>
            </p:cNvCxnSpPr>
            <p:nvPr/>
          </p:nvCxnSpPr>
          <p:spPr>
            <a:xfrm rot="16200000" flipH="1">
              <a:off x="5943600" y="4191000"/>
              <a:ext cx="6858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>
              <a:stCxn id="276" idx="4"/>
              <a:endCxn id="288" idx="0"/>
            </p:cNvCxnSpPr>
            <p:nvPr/>
          </p:nvCxnSpPr>
          <p:spPr>
            <a:xfrm rot="16200000" flipH="1">
              <a:off x="5943600" y="4191000"/>
              <a:ext cx="8382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>
              <a:stCxn id="276" idx="4"/>
              <a:endCxn id="289" idx="0"/>
            </p:cNvCxnSpPr>
            <p:nvPr/>
          </p:nvCxnSpPr>
          <p:spPr>
            <a:xfrm rot="16200000" flipH="1">
              <a:off x="5943600" y="4191000"/>
              <a:ext cx="9906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>
              <a:stCxn id="276" idx="4"/>
              <a:endCxn id="290" idx="0"/>
            </p:cNvCxnSpPr>
            <p:nvPr/>
          </p:nvCxnSpPr>
          <p:spPr>
            <a:xfrm rot="16200000" flipH="1">
              <a:off x="5943600" y="4191000"/>
              <a:ext cx="11430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stCxn id="277" idx="4"/>
              <a:endCxn id="291" idx="0"/>
            </p:cNvCxnSpPr>
            <p:nvPr/>
          </p:nvCxnSpPr>
          <p:spPr>
            <a:xfrm rot="16200000" flipH="1">
              <a:off x="7429500" y="4152900"/>
              <a:ext cx="4572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stCxn id="277" idx="4"/>
              <a:endCxn id="292" idx="0"/>
            </p:cNvCxnSpPr>
            <p:nvPr/>
          </p:nvCxnSpPr>
          <p:spPr>
            <a:xfrm rot="16200000" flipH="1">
              <a:off x="7429500" y="4152900"/>
              <a:ext cx="6096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>
              <a:stCxn id="277" idx="4"/>
              <a:endCxn id="293" idx="0"/>
            </p:cNvCxnSpPr>
            <p:nvPr/>
          </p:nvCxnSpPr>
          <p:spPr>
            <a:xfrm rot="16200000" flipH="1">
              <a:off x="7429500" y="4152900"/>
              <a:ext cx="7620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>
              <a:stCxn id="277" idx="4"/>
              <a:endCxn id="294" idx="0"/>
            </p:cNvCxnSpPr>
            <p:nvPr/>
          </p:nvCxnSpPr>
          <p:spPr>
            <a:xfrm rot="16200000" flipH="1">
              <a:off x="7429500" y="4152900"/>
              <a:ext cx="9144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stCxn id="277" idx="4"/>
              <a:endCxn id="295" idx="0"/>
            </p:cNvCxnSpPr>
            <p:nvPr/>
          </p:nvCxnSpPr>
          <p:spPr>
            <a:xfrm rot="16200000" flipH="1">
              <a:off x="7429500" y="4152900"/>
              <a:ext cx="10668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>
              <a:stCxn id="277" idx="4"/>
              <a:endCxn id="296" idx="0"/>
            </p:cNvCxnSpPr>
            <p:nvPr/>
          </p:nvCxnSpPr>
          <p:spPr>
            <a:xfrm rot="16200000" flipH="1">
              <a:off x="7429500" y="4152900"/>
              <a:ext cx="1219200" cy="838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272" idx="5"/>
              <a:endCxn id="274" idx="0"/>
            </p:cNvCxnSpPr>
            <p:nvPr/>
          </p:nvCxnSpPr>
          <p:spPr>
            <a:xfrm rot="16200000" flipH="1">
              <a:off x="4983606" y="716405"/>
              <a:ext cx="840115" cy="22990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TextBox 161"/>
          <p:cNvSpPr txBox="1"/>
          <p:nvPr/>
        </p:nvSpPr>
        <p:spPr>
          <a:xfrm flipH="1">
            <a:off x="0" y="0"/>
            <a:ext cx="5105400" cy="1754326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PVSSII distributed system is not a natural system representation for the operator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ALICE DCS Is modeled as a  FSM  using CERN SMI++ tools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Hide experiment complexity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Focus on operational aspect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/>
          <p:cNvGrpSpPr/>
          <p:nvPr/>
        </p:nvGrpSpPr>
        <p:grpSpPr>
          <a:xfrm>
            <a:off x="152400" y="1828800"/>
            <a:ext cx="8610600" cy="4724400"/>
            <a:chOff x="152400" y="990600"/>
            <a:chExt cx="8610600" cy="4724400"/>
          </a:xfrm>
        </p:grpSpPr>
        <p:sp>
          <p:nvSpPr>
            <p:cNvPr id="11" name="Oval 10"/>
            <p:cNvSpPr/>
            <p:nvPr/>
          </p:nvSpPr>
          <p:spPr>
            <a:xfrm>
              <a:off x="1828800" y="2133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DET1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09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4478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895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FEE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133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524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048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572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096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620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144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3716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524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676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828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981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133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971800" y="4267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1242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2766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290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814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7338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>
              <a:stCxn id="11" idx="3"/>
              <a:endCxn id="12" idx="0"/>
            </p:cNvCxnSpPr>
            <p:nvPr/>
          </p:nvCxnSpPr>
          <p:spPr>
            <a:xfrm rot="5400000">
              <a:off x="1072380" y="2430905"/>
              <a:ext cx="687715" cy="1003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1" idx="4"/>
              <a:endCxn id="13" idx="0"/>
            </p:cNvCxnSpPr>
            <p:nvPr/>
          </p:nvCxnSpPr>
          <p:spPr>
            <a:xfrm rot="5400000">
              <a:off x="1638300" y="2781300"/>
              <a:ext cx="6096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1" idx="4"/>
              <a:endCxn id="15" idx="0"/>
            </p:cNvCxnSpPr>
            <p:nvPr/>
          </p:nvCxnSpPr>
          <p:spPr>
            <a:xfrm rot="16200000" flipH="1">
              <a:off x="1981200" y="2819400"/>
              <a:ext cx="609600" cy="304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1" idx="5"/>
              <a:endCxn id="14" idx="0"/>
            </p:cNvCxnSpPr>
            <p:nvPr/>
          </p:nvCxnSpPr>
          <p:spPr>
            <a:xfrm rot="16200000" flipH="1">
              <a:off x="2430906" y="2507105"/>
              <a:ext cx="687715" cy="851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9" idx="0"/>
              <a:endCxn id="12" idx="3"/>
            </p:cNvCxnSpPr>
            <p:nvPr/>
          </p:nvCxnSpPr>
          <p:spPr>
            <a:xfrm rot="5400000" flipH="1" flipV="1">
              <a:off x="348480" y="3840606"/>
              <a:ext cx="459115" cy="241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0" idx="0"/>
              <a:endCxn id="12" idx="3"/>
            </p:cNvCxnSpPr>
            <p:nvPr/>
          </p:nvCxnSpPr>
          <p:spPr>
            <a:xfrm rot="5400000" flipH="1" flipV="1">
              <a:off x="348480" y="3993006"/>
              <a:ext cx="611515" cy="89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21" idx="0"/>
              <a:endCxn id="12" idx="3"/>
            </p:cNvCxnSpPr>
            <p:nvPr/>
          </p:nvCxnSpPr>
          <p:spPr>
            <a:xfrm rot="16200000" flipV="1">
              <a:off x="348480" y="4082280"/>
              <a:ext cx="763915" cy="631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22" idx="0"/>
              <a:endCxn id="12" idx="3"/>
            </p:cNvCxnSpPr>
            <p:nvPr/>
          </p:nvCxnSpPr>
          <p:spPr>
            <a:xfrm rot="16200000" flipV="1">
              <a:off x="348480" y="4082280"/>
              <a:ext cx="916315" cy="2155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23" idx="0"/>
              <a:endCxn id="12" idx="3"/>
            </p:cNvCxnSpPr>
            <p:nvPr/>
          </p:nvCxnSpPr>
          <p:spPr>
            <a:xfrm rot="16200000" flipV="1">
              <a:off x="348480" y="4082280"/>
              <a:ext cx="1068715" cy="3679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24" idx="0"/>
              <a:endCxn id="12" idx="3"/>
            </p:cNvCxnSpPr>
            <p:nvPr/>
          </p:nvCxnSpPr>
          <p:spPr>
            <a:xfrm rot="16200000" flipV="1">
              <a:off x="348480" y="4082280"/>
              <a:ext cx="1221115" cy="5203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25" idx="0"/>
            </p:cNvCxnSpPr>
            <p:nvPr/>
          </p:nvCxnSpPr>
          <p:spPr>
            <a:xfrm rot="5400000">
              <a:off x="1530539" y="39558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13" idx="4"/>
              <a:endCxn id="26" idx="0"/>
            </p:cNvCxnSpPr>
            <p:nvPr/>
          </p:nvCxnSpPr>
          <p:spPr>
            <a:xfrm rot="16200000" flipH="1">
              <a:off x="1524000" y="40386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13" idx="4"/>
              <a:endCxn id="27" idx="0"/>
            </p:cNvCxnSpPr>
            <p:nvPr/>
          </p:nvCxnSpPr>
          <p:spPr>
            <a:xfrm rot="16200000" flipH="1">
              <a:off x="1524000" y="40386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13" idx="4"/>
              <a:endCxn id="28" idx="0"/>
            </p:cNvCxnSpPr>
            <p:nvPr/>
          </p:nvCxnSpPr>
          <p:spPr>
            <a:xfrm rot="16200000" flipH="1">
              <a:off x="1524000" y="40386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13" idx="4"/>
              <a:endCxn id="29" idx="0"/>
            </p:cNvCxnSpPr>
            <p:nvPr/>
          </p:nvCxnSpPr>
          <p:spPr>
            <a:xfrm rot="16200000" flipH="1">
              <a:off x="1524000" y="40386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13" idx="4"/>
              <a:endCxn id="30" idx="0"/>
            </p:cNvCxnSpPr>
            <p:nvPr/>
          </p:nvCxnSpPr>
          <p:spPr>
            <a:xfrm rot="16200000" flipH="1">
              <a:off x="1524000" y="40386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14" idx="4"/>
              <a:endCxn id="31" idx="0"/>
            </p:cNvCxnSpPr>
            <p:nvPr/>
          </p:nvCxnSpPr>
          <p:spPr>
            <a:xfrm rot="16200000" flipH="1">
              <a:off x="3009900" y="4000500"/>
              <a:ext cx="4572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4" idx="4"/>
              <a:endCxn id="32" idx="0"/>
            </p:cNvCxnSpPr>
            <p:nvPr/>
          </p:nvCxnSpPr>
          <p:spPr>
            <a:xfrm rot="16200000" flipH="1">
              <a:off x="3009900" y="4000500"/>
              <a:ext cx="6096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4" idx="4"/>
              <a:endCxn id="33" idx="0"/>
            </p:cNvCxnSpPr>
            <p:nvPr/>
          </p:nvCxnSpPr>
          <p:spPr>
            <a:xfrm rot="16200000" flipH="1">
              <a:off x="3009900" y="4000500"/>
              <a:ext cx="7620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4" idx="4"/>
              <a:endCxn id="34" idx="0"/>
            </p:cNvCxnSpPr>
            <p:nvPr/>
          </p:nvCxnSpPr>
          <p:spPr>
            <a:xfrm rot="16200000" flipH="1">
              <a:off x="3009900" y="4000500"/>
              <a:ext cx="9144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14" idx="4"/>
              <a:endCxn id="35" idx="0"/>
            </p:cNvCxnSpPr>
            <p:nvPr/>
          </p:nvCxnSpPr>
          <p:spPr>
            <a:xfrm rot="16200000" flipH="1">
              <a:off x="3009900" y="4000500"/>
              <a:ext cx="10668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4" idx="4"/>
              <a:endCxn id="36" idx="0"/>
            </p:cNvCxnSpPr>
            <p:nvPr/>
          </p:nvCxnSpPr>
          <p:spPr>
            <a:xfrm rot="16200000" flipH="1">
              <a:off x="3009900" y="4000500"/>
              <a:ext cx="1219200" cy="838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3733800" y="99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DCS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14" name="Straight Connector 113"/>
            <p:cNvCxnSpPr>
              <a:stCxn id="113" idx="3"/>
              <a:endCxn id="11" idx="0"/>
            </p:cNvCxnSpPr>
            <p:nvPr/>
          </p:nvCxnSpPr>
          <p:spPr>
            <a:xfrm rot="5400000">
              <a:off x="2634480" y="945005"/>
              <a:ext cx="687715" cy="16894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6248400" y="2286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DET1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029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VHV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8674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6553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572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724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876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5029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5181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3340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57912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59436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0960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2484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4008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5532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73914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75438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76962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78486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80010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8153400" y="5181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40" name="Straight Connector 139"/>
            <p:cNvCxnSpPr>
              <a:stCxn id="117" idx="3"/>
              <a:endCxn id="118" idx="0"/>
            </p:cNvCxnSpPr>
            <p:nvPr/>
          </p:nvCxnSpPr>
          <p:spPr>
            <a:xfrm rot="5400000">
              <a:off x="5491980" y="2583305"/>
              <a:ext cx="687715" cy="1003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17" idx="4"/>
              <a:endCxn id="119" idx="0"/>
            </p:cNvCxnSpPr>
            <p:nvPr/>
          </p:nvCxnSpPr>
          <p:spPr>
            <a:xfrm rot="5400000">
              <a:off x="6057900" y="2933700"/>
              <a:ext cx="6096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17" idx="4"/>
              <a:endCxn id="121" idx="0"/>
            </p:cNvCxnSpPr>
            <p:nvPr/>
          </p:nvCxnSpPr>
          <p:spPr>
            <a:xfrm rot="16200000" flipH="1">
              <a:off x="6400800" y="2971800"/>
              <a:ext cx="609600" cy="304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17" idx="5"/>
              <a:endCxn id="120" idx="0"/>
            </p:cNvCxnSpPr>
            <p:nvPr/>
          </p:nvCxnSpPr>
          <p:spPr>
            <a:xfrm rot="16200000" flipH="1">
              <a:off x="6850506" y="2659505"/>
              <a:ext cx="687715" cy="851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22" idx="0"/>
              <a:endCxn id="118" idx="3"/>
            </p:cNvCxnSpPr>
            <p:nvPr/>
          </p:nvCxnSpPr>
          <p:spPr>
            <a:xfrm rot="5400000" flipH="1" flipV="1">
              <a:off x="4768080" y="3993006"/>
              <a:ext cx="459115" cy="241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23" idx="0"/>
              <a:endCxn id="118" idx="3"/>
            </p:cNvCxnSpPr>
            <p:nvPr/>
          </p:nvCxnSpPr>
          <p:spPr>
            <a:xfrm rot="5400000" flipH="1" flipV="1">
              <a:off x="4768080" y="4145406"/>
              <a:ext cx="611515" cy="89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24" idx="0"/>
              <a:endCxn id="118" idx="3"/>
            </p:cNvCxnSpPr>
            <p:nvPr/>
          </p:nvCxnSpPr>
          <p:spPr>
            <a:xfrm rot="16200000" flipV="1">
              <a:off x="4768080" y="4234680"/>
              <a:ext cx="763915" cy="631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25" idx="0"/>
              <a:endCxn id="118" idx="3"/>
            </p:cNvCxnSpPr>
            <p:nvPr/>
          </p:nvCxnSpPr>
          <p:spPr>
            <a:xfrm rot="16200000" flipV="1">
              <a:off x="4768080" y="4234680"/>
              <a:ext cx="916315" cy="2155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26" idx="0"/>
              <a:endCxn id="118" idx="3"/>
            </p:cNvCxnSpPr>
            <p:nvPr/>
          </p:nvCxnSpPr>
          <p:spPr>
            <a:xfrm rot="16200000" flipV="1">
              <a:off x="4768080" y="4234680"/>
              <a:ext cx="1068715" cy="3679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27" idx="0"/>
              <a:endCxn id="118" idx="3"/>
            </p:cNvCxnSpPr>
            <p:nvPr/>
          </p:nvCxnSpPr>
          <p:spPr>
            <a:xfrm rot="16200000" flipV="1">
              <a:off x="4768080" y="4234680"/>
              <a:ext cx="1221115" cy="5203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endCxn id="128" idx="0"/>
            </p:cNvCxnSpPr>
            <p:nvPr/>
          </p:nvCxnSpPr>
          <p:spPr>
            <a:xfrm rot="5400000">
              <a:off x="5950139" y="41082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19" idx="4"/>
              <a:endCxn id="129" idx="0"/>
            </p:cNvCxnSpPr>
            <p:nvPr/>
          </p:nvCxnSpPr>
          <p:spPr>
            <a:xfrm rot="16200000" flipH="1">
              <a:off x="5943600" y="41910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19" idx="4"/>
              <a:endCxn id="130" idx="0"/>
            </p:cNvCxnSpPr>
            <p:nvPr/>
          </p:nvCxnSpPr>
          <p:spPr>
            <a:xfrm rot="16200000" flipH="1">
              <a:off x="5943600" y="41910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19" idx="4"/>
              <a:endCxn id="131" idx="0"/>
            </p:cNvCxnSpPr>
            <p:nvPr/>
          </p:nvCxnSpPr>
          <p:spPr>
            <a:xfrm rot="16200000" flipH="1">
              <a:off x="5943600" y="41910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19" idx="4"/>
              <a:endCxn id="132" idx="0"/>
            </p:cNvCxnSpPr>
            <p:nvPr/>
          </p:nvCxnSpPr>
          <p:spPr>
            <a:xfrm rot="16200000" flipH="1">
              <a:off x="5943600" y="41910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19" idx="4"/>
              <a:endCxn id="133" idx="0"/>
            </p:cNvCxnSpPr>
            <p:nvPr/>
          </p:nvCxnSpPr>
          <p:spPr>
            <a:xfrm rot="16200000" flipH="1">
              <a:off x="5943600" y="41910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120" idx="4"/>
              <a:endCxn id="134" idx="0"/>
            </p:cNvCxnSpPr>
            <p:nvPr/>
          </p:nvCxnSpPr>
          <p:spPr>
            <a:xfrm rot="16200000" flipH="1">
              <a:off x="7429500" y="4152900"/>
              <a:ext cx="4572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20" idx="4"/>
              <a:endCxn id="135" idx="0"/>
            </p:cNvCxnSpPr>
            <p:nvPr/>
          </p:nvCxnSpPr>
          <p:spPr>
            <a:xfrm rot="16200000" flipH="1">
              <a:off x="7429500" y="4152900"/>
              <a:ext cx="6096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20" idx="4"/>
              <a:endCxn id="136" idx="0"/>
            </p:cNvCxnSpPr>
            <p:nvPr/>
          </p:nvCxnSpPr>
          <p:spPr>
            <a:xfrm rot="16200000" flipH="1">
              <a:off x="7429500" y="4152900"/>
              <a:ext cx="7620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20" idx="4"/>
              <a:endCxn id="137" idx="0"/>
            </p:cNvCxnSpPr>
            <p:nvPr/>
          </p:nvCxnSpPr>
          <p:spPr>
            <a:xfrm rot="16200000" flipH="1">
              <a:off x="7429500" y="4152900"/>
              <a:ext cx="9144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20" idx="4"/>
              <a:endCxn id="138" idx="0"/>
            </p:cNvCxnSpPr>
            <p:nvPr/>
          </p:nvCxnSpPr>
          <p:spPr>
            <a:xfrm rot="16200000" flipH="1">
              <a:off x="7429500" y="4152900"/>
              <a:ext cx="10668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20" idx="4"/>
              <a:endCxn id="139" idx="0"/>
            </p:cNvCxnSpPr>
            <p:nvPr/>
          </p:nvCxnSpPr>
          <p:spPr>
            <a:xfrm rot="16200000" flipH="1">
              <a:off x="7429500" y="4152900"/>
              <a:ext cx="1219200" cy="838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13" idx="5"/>
              <a:endCxn id="117" idx="0"/>
            </p:cNvCxnSpPr>
            <p:nvPr/>
          </p:nvCxnSpPr>
          <p:spPr>
            <a:xfrm rot="16200000" flipH="1">
              <a:off x="4983606" y="716405"/>
              <a:ext cx="840115" cy="22990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 flipH="1">
            <a:off x="0" y="0"/>
            <a:ext cx="6019800" cy="1754326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Hierarchical approach: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ALICE DCS is represented as a tree composed of detector systems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Each detector system is composed of subsystems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Subsystems are structured to devices (crates, boards) and channels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2"/>
          <p:cNvGrpSpPr/>
          <p:nvPr/>
        </p:nvGrpSpPr>
        <p:grpSpPr>
          <a:xfrm>
            <a:off x="152400" y="1676400"/>
            <a:ext cx="8610600" cy="4724400"/>
            <a:chOff x="152400" y="990600"/>
            <a:chExt cx="8610600" cy="4724400"/>
          </a:xfrm>
        </p:grpSpPr>
        <p:sp>
          <p:nvSpPr>
            <p:cNvPr id="11" name="Oval 10"/>
            <p:cNvSpPr/>
            <p:nvPr/>
          </p:nvSpPr>
          <p:spPr>
            <a:xfrm>
              <a:off x="1828800" y="2133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DET1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09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4478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895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FEE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133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524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048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572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096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620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144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3716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524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676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828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981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133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971800" y="4267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1242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2766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290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814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7338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>
              <a:stCxn id="11" idx="3"/>
              <a:endCxn id="12" idx="0"/>
            </p:cNvCxnSpPr>
            <p:nvPr/>
          </p:nvCxnSpPr>
          <p:spPr>
            <a:xfrm rot="5400000">
              <a:off x="1072380" y="2430905"/>
              <a:ext cx="687715" cy="1003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1" idx="4"/>
              <a:endCxn id="13" idx="0"/>
            </p:cNvCxnSpPr>
            <p:nvPr/>
          </p:nvCxnSpPr>
          <p:spPr>
            <a:xfrm rot="5400000">
              <a:off x="1638300" y="2781300"/>
              <a:ext cx="6096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11" idx="4"/>
              <a:endCxn id="15" idx="0"/>
            </p:cNvCxnSpPr>
            <p:nvPr/>
          </p:nvCxnSpPr>
          <p:spPr>
            <a:xfrm rot="16200000" flipH="1">
              <a:off x="1981200" y="2819400"/>
              <a:ext cx="609600" cy="304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1" idx="5"/>
              <a:endCxn id="14" idx="0"/>
            </p:cNvCxnSpPr>
            <p:nvPr/>
          </p:nvCxnSpPr>
          <p:spPr>
            <a:xfrm rot="16200000" flipH="1">
              <a:off x="2430906" y="2507105"/>
              <a:ext cx="687715" cy="851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9" idx="0"/>
              <a:endCxn id="12" idx="3"/>
            </p:cNvCxnSpPr>
            <p:nvPr/>
          </p:nvCxnSpPr>
          <p:spPr>
            <a:xfrm rot="5400000" flipH="1" flipV="1">
              <a:off x="348480" y="3840606"/>
              <a:ext cx="459115" cy="241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0" idx="0"/>
              <a:endCxn id="12" idx="3"/>
            </p:cNvCxnSpPr>
            <p:nvPr/>
          </p:nvCxnSpPr>
          <p:spPr>
            <a:xfrm rot="5400000" flipH="1" flipV="1">
              <a:off x="348480" y="3993006"/>
              <a:ext cx="611515" cy="89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21" idx="0"/>
              <a:endCxn id="12" idx="3"/>
            </p:cNvCxnSpPr>
            <p:nvPr/>
          </p:nvCxnSpPr>
          <p:spPr>
            <a:xfrm rot="16200000" flipV="1">
              <a:off x="348480" y="4082280"/>
              <a:ext cx="763915" cy="631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22" idx="0"/>
              <a:endCxn id="12" idx="3"/>
            </p:cNvCxnSpPr>
            <p:nvPr/>
          </p:nvCxnSpPr>
          <p:spPr>
            <a:xfrm rot="16200000" flipV="1">
              <a:off x="348480" y="4082280"/>
              <a:ext cx="916315" cy="2155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23" idx="0"/>
              <a:endCxn id="12" idx="3"/>
            </p:cNvCxnSpPr>
            <p:nvPr/>
          </p:nvCxnSpPr>
          <p:spPr>
            <a:xfrm rot="16200000" flipV="1">
              <a:off x="348480" y="4082280"/>
              <a:ext cx="1068715" cy="3679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24" idx="0"/>
              <a:endCxn id="12" idx="3"/>
            </p:cNvCxnSpPr>
            <p:nvPr/>
          </p:nvCxnSpPr>
          <p:spPr>
            <a:xfrm rot="16200000" flipV="1">
              <a:off x="348480" y="4082280"/>
              <a:ext cx="1221115" cy="5203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25" idx="0"/>
            </p:cNvCxnSpPr>
            <p:nvPr/>
          </p:nvCxnSpPr>
          <p:spPr>
            <a:xfrm rot="5400000">
              <a:off x="1530539" y="39558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13" idx="4"/>
              <a:endCxn id="26" idx="0"/>
            </p:cNvCxnSpPr>
            <p:nvPr/>
          </p:nvCxnSpPr>
          <p:spPr>
            <a:xfrm rot="16200000" flipH="1">
              <a:off x="1524000" y="40386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13" idx="4"/>
              <a:endCxn id="27" idx="0"/>
            </p:cNvCxnSpPr>
            <p:nvPr/>
          </p:nvCxnSpPr>
          <p:spPr>
            <a:xfrm rot="16200000" flipH="1">
              <a:off x="1524000" y="40386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13" idx="4"/>
              <a:endCxn id="28" idx="0"/>
            </p:cNvCxnSpPr>
            <p:nvPr/>
          </p:nvCxnSpPr>
          <p:spPr>
            <a:xfrm rot="16200000" flipH="1">
              <a:off x="1524000" y="40386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13" idx="4"/>
              <a:endCxn id="29" idx="0"/>
            </p:cNvCxnSpPr>
            <p:nvPr/>
          </p:nvCxnSpPr>
          <p:spPr>
            <a:xfrm rot="16200000" flipH="1">
              <a:off x="1524000" y="40386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13" idx="4"/>
              <a:endCxn id="30" idx="0"/>
            </p:cNvCxnSpPr>
            <p:nvPr/>
          </p:nvCxnSpPr>
          <p:spPr>
            <a:xfrm rot="16200000" flipH="1">
              <a:off x="1524000" y="40386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14" idx="4"/>
              <a:endCxn id="31" idx="0"/>
            </p:cNvCxnSpPr>
            <p:nvPr/>
          </p:nvCxnSpPr>
          <p:spPr>
            <a:xfrm rot="16200000" flipH="1">
              <a:off x="3009900" y="4000500"/>
              <a:ext cx="4572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4" idx="4"/>
              <a:endCxn id="32" idx="0"/>
            </p:cNvCxnSpPr>
            <p:nvPr/>
          </p:nvCxnSpPr>
          <p:spPr>
            <a:xfrm rot="16200000" flipH="1">
              <a:off x="3009900" y="4000500"/>
              <a:ext cx="6096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4" idx="4"/>
              <a:endCxn id="33" idx="0"/>
            </p:cNvCxnSpPr>
            <p:nvPr/>
          </p:nvCxnSpPr>
          <p:spPr>
            <a:xfrm rot="16200000" flipH="1">
              <a:off x="3009900" y="4000500"/>
              <a:ext cx="7620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4" idx="4"/>
              <a:endCxn id="34" idx="0"/>
            </p:cNvCxnSpPr>
            <p:nvPr/>
          </p:nvCxnSpPr>
          <p:spPr>
            <a:xfrm rot="16200000" flipH="1">
              <a:off x="3009900" y="4000500"/>
              <a:ext cx="9144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14" idx="4"/>
              <a:endCxn id="35" idx="0"/>
            </p:cNvCxnSpPr>
            <p:nvPr/>
          </p:nvCxnSpPr>
          <p:spPr>
            <a:xfrm rot="16200000" flipH="1">
              <a:off x="3009900" y="4000500"/>
              <a:ext cx="10668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4" idx="4"/>
              <a:endCxn id="36" idx="0"/>
            </p:cNvCxnSpPr>
            <p:nvPr/>
          </p:nvCxnSpPr>
          <p:spPr>
            <a:xfrm rot="16200000" flipH="1">
              <a:off x="3009900" y="4000500"/>
              <a:ext cx="1219200" cy="838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3733800" y="99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DCS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14" name="Straight Connector 113"/>
            <p:cNvCxnSpPr>
              <a:stCxn id="113" idx="3"/>
              <a:endCxn id="11" idx="0"/>
            </p:cNvCxnSpPr>
            <p:nvPr/>
          </p:nvCxnSpPr>
          <p:spPr>
            <a:xfrm rot="5400000">
              <a:off x="2634480" y="945005"/>
              <a:ext cx="687715" cy="16894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6248400" y="2286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DET1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029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VHV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8674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6553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572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724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876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5029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5181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3340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57912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59436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0960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2484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4008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5532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73914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75438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76962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78486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80010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8153400" y="5181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40" name="Straight Connector 139"/>
            <p:cNvCxnSpPr>
              <a:stCxn id="117" idx="3"/>
              <a:endCxn id="118" idx="0"/>
            </p:cNvCxnSpPr>
            <p:nvPr/>
          </p:nvCxnSpPr>
          <p:spPr>
            <a:xfrm rot="5400000">
              <a:off x="5491980" y="2583305"/>
              <a:ext cx="687715" cy="1003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17" idx="4"/>
              <a:endCxn id="119" idx="0"/>
            </p:cNvCxnSpPr>
            <p:nvPr/>
          </p:nvCxnSpPr>
          <p:spPr>
            <a:xfrm rot="5400000">
              <a:off x="6057900" y="2933700"/>
              <a:ext cx="6096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17" idx="4"/>
              <a:endCxn id="121" idx="0"/>
            </p:cNvCxnSpPr>
            <p:nvPr/>
          </p:nvCxnSpPr>
          <p:spPr>
            <a:xfrm rot="16200000" flipH="1">
              <a:off x="6400800" y="2971800"/>
              <a:ext cx="609600" cy="304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117" idx="5"/>
              <a:endCxn id="120" idx="0"/>
            </p:cNvCxnSpPr>
            <p:nvPr/>
          </p:nvCxnSpPr>
          <p:spPr>
            <a:xfrm rot="16200000" flipH="1">
              <a:off x="6850506" y="2659505"/>
              <a:ext cx="687715" cy="851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22" idx="0"/>
              <a:endCxn id="118" idx="3"/>
            </p:cNvCxnSpPr>
            <p:nvPr/>
          </p:nvCxnSpPr>
          <p:spPr>
            <a:xfrm rot="5400000" flipH="1" flipV="1">
              <a:off x="4768080" y="3993006"/>
              <a:ext cx="459115" cy="241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23" idx="0"/>
              <a:endCxn id="118" idx="3"/>
            </p:cNvCxnSpPr>
            <p:nvPr/>
          </p:nvCxnSpPr>
          <p:spPr>
            <a:xfrm rot="5400000" flipH="1" flipV="1">
              <a:off x="4768080" y="4145406"/>
              <a:ext cx="611515" cy="89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24" idx="0"/>
              <a:endCxn id="118" idx="3"/>
            </p:cNvCxnSpPr>
            <p:nvPr/>
          </p:nvCxnSpPr>
          <p:spPr>
            <a:xfrm rot="16200000" flipV="1">
              <a:off x="4768080" y="4234680"/>
              <a:ext cx="763915" cy="631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25" idx="0"/>
              <a:endCxn id="118" idx="3"/>
            </p:cNvCxnSpPr>
            <p:nvPr/>
          </p:nvCxnSpPr>
          <p:spPr>
            <a:xfrm rot="16200000" flipV="1">
              <a:off x="4768080" y="4234680"/>
              <a:ext cx="916315" cy="2155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26" idx="0"/>
              <a:endCxn id="118" idx="3"/>
            </p:cNvCxnSpPr>
            <p:nvPr/>
          </p:nvCxnSpPr>
          <p:spPr>
            <a:xfrm rot="16200000" flipV="1">
              <a:off x="4768080" y="4234680"/>
              <a:ext cx="1068715" cy="3679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27" idx="0"/>
              <a:endCxn id="118" idx="3"/>
            </p:cNvCxnSpPr>
            <p:nvPr/>
          </p:nvCxnSpPr>
          <p:spPr>
            <a:xfrm rot="16200000" flipV="1">
              <a:off x="4768080" y="4234680"/>
              <a:ext cx="1221115" cy="5203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endCxn id="128" idx="0"/>
            </p:cNvCxnSpPr>
            <p:nvPr/>
          </p:nvCxnSpPr>
          <p:spPr>
            <a:xfrm rot="5400000">
              <a:off x="5950139" y="41082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19" idx="4"/>
              <a:endCxn id="129" idx="0"/>
            </p:cNvCxnSpPr>
            <p:nvPr/>
          </p:nvCxnSpPr>
          <p:spPr>
            <a:xfrm rot="16200000" flipH="1">
              <a:off x="5943600" y="41910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19" idx="4"/>
              <a:endCxn id="130" idx="0"/>
            </p:cNvCxnSpPr>
            <p:nvPr/>
          </p:nvCxnSpPr>
          <p:spPr>
            <a:xfrm rot="16200000" flipH="1">
              <a:off x="5943600" y="41910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19" idx="4"/>
              <a:endCxn id="131" idx="0"/>
            </p:cNvCxnSpPr>
            <p:nvPr/>
          </p:nvCxnSpPr>
          <p:spPr>
            <a:xfrm rot="16200000" flipH="1">
              <a:off x="5943600" y="41910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19" idx="4"/>
              <a:endCxn id="132" idx="0"/>
            </p:cNvCxnSpPr>
            <p:nvPr/>
          </p:nvCxnSpPr>
          <p:spPr>
            <a:xfrm rot="16200000" flipH="1">
              <a:off x="5943600" y="41910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19" idx="4"/>
              <a:endCxn id="133" idx="0"/>
            </p:cNvCxnSpPr>
            <p:nvPr/>
          </p:nvCxnSpPr>
          <p:spPr>
            <a:xfrm rot="16200000" flipH="1">
              <a:off x="5943600" y="41910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120" idx="4"/>
              <a:endCxn id="134" idx="0"/>
            </p:cNvCxnSpPr>
            <p:nvPr/>
          </p:nvCxnSpPr>
          <p:spPr>
            <a:xfrm rot="16200000" flipH="1">
              <a:off x="7429500" y="4152900"/>
              <a:ext cx="4572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20" idx="4"/>
              <a:endCxn id="135" idx="0"/>
            </p:cNvCxnSpPr>
            <p:nvPr/>
          </p:nvCxnSpPr>
          <p:spPr>
            <a:xfrm rot="16200000" flipH="1">
              <a:off x="7429500" y="4152900"/>
              <a:ext cx="6096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20" idx="4"/>
              <a:endCxn id="136" idx="0"/>
            </p:cNvCxnSpPr>
            <p:nvPr/>
          </p:nvCxnSpPr>
          <p:spPr>
            <a:xfrm rot="16200000" flipH="1">
              <a:off x="7429500" y="4152900"/>
              <a:ext cx="7620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20" idx="4"/>
              <a:endCxn id="137" idx="0"/>
            </p:cNvCxnSpPr>
            <p:nvPr/>
          </p:nvCxnSpPr>
          <p:spPr>
            <a:xfrm rot="16200000" flipH="1">
              <a:off x="7429500" y="4152900"/>
              <a:ext cx="9144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20" idx="4"/>
              <a:endCxn id="138" idx="0"/>
            </p:cNvCxnSpPr>
            <p:nvPr/>
          </p:nvCxnSpPr>
          <p:spPr>
            <a:xfrm rot="16200000" flipH="1">
              <a:off x="7429500" y="4152900"/>
              <a:ext cx="10668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20" idx="4"/>
              <a:endCxn id="139" idx="0"/>
            </p:cNvCxnSpPr>
            <p:nvPr/>
          </p:nvCxnSpPr>
          <p:spPr>
            <a:xfrm rot="16200000" flipH="1">
              <a:off x="7429500" y="4152900"/>
              <a:ext cx="1219200" cy="838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13" idx="5"/>
              <a:endCxn id="117" idx="0"/>
            </p:cNvCxnSpPr>
            <p:nvPr/>
          </p:nvCxnSpPr>
          <p:spPr>
            <a:xfrm rot="16200000" flipH="1">
              <a:off x="4983606" y="716405"/>
              <a:ext cx="840115" cy="22990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2438400" y="3276600"/>
            <a:ext cx="3048000" cy="3581400"/>
            <a:chOff x="5334000" y="457200"/>
            <a:chExt cx="3048000" cy="3581400"/>
          </a:xfrm>
        </p:grpSpPr>
        <p:grpSp>
          <p:nvGrpSpPr>
            <p:cNvPr id="98" name="Group 256"/>
            <p:cNvGrpSpPr/>
            <p:nvPr/>
          </p:nvGrpSpPr>
          <p:grpSpPr>
            <a:xfrm>
              <a:off x="5334000" y="457200"/>
              <a:ext cx="3048000" cy="3581400"/>
              <a:chOff x="3810000" y="2209800"/>
              <a:chExt cx="3048000" cy="3581400"/>
            </a:xfrm>
          </p:grpSpPr>
          <p:sp>
            <p:nvSpPr>
              <p:cNvPr id="101" name="Rounded Rectangle 100"/>
              <p:cNvSpPr/>
              <p:nvPr/>
            </p:nvSpPr>
            <p:spPr>
              <a:xfrm>
                <a:off x="3810000" y="2209800"/>
                <a:ext cx="3048000" cy="3581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SINGLE CHANNEL FSM</a:t>
                </a:r>
                <a:endParaRPr lang="en-US" dirty="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953000" y="28956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</a:rPr>
                  <a:t>OFF</a:t>
                </a: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953000" y="4038600"/>
                <a:ext cx="6096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STB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953000" y="510540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ON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3962400" y="3429000"/>
                <a:ext cx="6096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CFG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3886200" y="4800600"/>
                <a:ext cx="7620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RAM</a:t>
                </a: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UP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867400" y="4724400"/>
                <a:ext cx="7620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RAMP</a:t>
                </a: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DWN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943600" y="3505200"/>
                <a:ext cx="6096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ERR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" name="Shape 111"/>
              <p:cNvCxnSpPr>
                <a:stCxn id="102" idx="2"/>
                <a:endCxn id="107" idx="0"/>
              </p:cNvCxnSpPr>
              <p:nvPr/>
            </p:nvCxnSpPr>
            <p:spPr>
              <a:xfrm rot="10800000" flipV="1">
                <a:off x="4267200" y="3162300"/>
                <a:ext cx="685800" cy="2667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hape 114"/>
              <p:cNvCxnSpPr>
                <a:stCxn id="107" idx="5"/>
                <a:endCxn id="104" idx="2"/>
              </p:cNvCxnSpPr>
              <p:nvPr/>
            </p:nvCxnSpPr>
            <p:spPr>
              <a:xfrm rot="16200000" flipH="1">
                <a:off x="4507356" y="3859655"/>
                <a:ext cx="421015" cy="470274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hape 115"/>
              <p:cNvCxnSpPr>
                <a:stCxn id="104" idx="2"/>
                <a:endCxn id="108" idx="0"/>
              </p:cNvCxnSpPr>
              <p:nvPr/>
            </p:nvCxnSpPr>
            <p:spPr>
              <a:xfrm rot="10800000" flipV="1">
                <a:off x="4267200" y="4305300"/>
                <a:ext cx="685800" cy="4953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hape 162"/>
              <p:cNvCxnSpPr>
                <a:stCxn id="108" idx="5"/>
                <a:endCxn id="105" idx="2"/>
              </p:cNvCxnSpPr>
              <p:nvPr/>
            </p:nvCxnSpPr>
            <p:spPr>
              <a:xfrm rot="16200000" flipH="1">
                <a:off x="4686697" y="5105796"/>
                <a:ext cx="116215" cy="416392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hape 163"/>
              <p:cNvCxnSpPr>
                <a:stCxn id="105" idx="6"/>
                <a:endCxn id="110" idx="3"/>
              </p:cNvCxnSpPr>
              <p:nvPr/>
            </p:nvCxnSpPr>
            <p:spPr>
              <a:xfrm flipV="1">
                <a:off x="5486400" y="5179685"/>
                <a:ext cx="492592" cy="192415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hape 164"/>
              <p:cNvCxnSpPr>
                <a:stCxn id="110" idx="0"/>
                <a:endCxn id="104" idx="6"/>
              </p:cNvCxnSpPr>
              <p:nvPr/>
            </p:nvCxnSpPr>
            <p:spPr>
              <a:xfrm rot="16200000" flipV="1">
                <a:off x="5695950" y="4171950"/>
                <a:ext cx="419100" cy="6858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hape 218"/>
              <p:cNvCxnSpPr>
                <a:stCxn id="104" idx="6"/>
                <a:endCxn id="102" idx="6"/>
              </p:cNvCxnSpPr>
              <p:nvPr/>
            </p:nvCxnSpPr>
            <p:spPr>
              <a:xfrm flipH="1" flipV="1">
                <a:off x="5486400" y="3162300"/>
                <a:ext cx="76200" cy="1143000"/>
              </a:xfrm>
              <a:prstGeom prst="curvedConnector3">
                <a:avLst>
                  <a:gd name="adj1" fmla="val -300000"/>
                </a:avLst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hape 218"/>
              <p:cNvCxnSpPr>
                <a:stCxn id="111" idx="0"/>
                <a:endCxn id="102" idx="6"/>
              </p:cNvCxnSpPr>
              <p:nvPr/>
            </p:nvCxnSpPr>
            <p:spPr>
              <a:xfrm rot="16200000" flipV="1">
                <a:off x="5695950" y="2952750"/>
                <a:ext cx="342900" cy="7620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AutoShape 290"/>
              <p:cNvSpPr>
                <a:spLocks noChangeArrowheads="1"/>
              </p:cNvSpPr>
              <p:nvPr/>
            </p:nvSpPr>
            <p:spPr bwMode="auto">
              <a:xfrm flipH="1" flipV="1">
                <a:off x="6400800" y="3886200"/>
                <a:ext cx="236538" cy="342900"/>
              </a:xfrm>
              <a:prstGeom prst="lightningBol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3886200" y="2895600"/>
                <a:ext cx="9786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CONFIGURE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3886200" y="4191000"/>
                <a:ext cx="7040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GO_ON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5105400" y="3657600"/>
                <a:ext cx="744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GO_OFF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5943600" y="3048000"/>
                <a:ext cx="6047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RESET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7086600" y="3581400"/>
              <a:ext cx="733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200" b="1" dirty="0" smtClean="0">
                  <a:solidFill>
                    <a:srgbClr val="FFFF00"/>
                  </a:solidFill>
                </a:rPr>
                <a:t>GO_STB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5791200" y="914400"/>
            <a:ext cx="3048000" cy="3581400"/>
            <a:chOff x="5334000" y="457200"/>
            <a:chExt cx="3048000" cy="3581400"/>
          </a:xfrm>
        </p:grpSpPr>
        <p:grpSp>
          <p:nvGrpSpPr>
            <p:cNvPr id="174" name="Group 256"/>
            <p:cNvGrpSpPr/>
            <p:nvPr/>
          </p:nvGrpSpPr>
          <p:grpSpPr>
            <a:xfrm>
              <a:off x="5334000" y="457200"/>
              <a:ext cx="3048000" cy="3581400"/>
              <a:chOff x="3810000" y="2209800"/>
              <a:chExt cx="3048000" cy="3581400"/>
            </a:xfrm>
          </p:grpSpPr>
          <p:sp>
            <p:nvSpPr>
              <p:cNvPr id="176" name="Rounded Rectangle 175"/>
              <p:cNvSpPr/>
              <p:nvPr/>
            </p:nvSpPr>
            <p:spPr>
              <a:xfrm>
                <a:off x="3810000" y="2209800"/>
                <a:ext cx="3048000" cy="3581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(simplified) TOP LEVEL FSM</a:t>
                </a:r>
                <a:endParaRPr lang="en-US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4800600" y="2895600"/>
                <a:ext cx="7620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</a:rPr>
                  <a:t>STB</a:t>
                </a: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724400" y="4038600"/>
                <a:ext cx="9906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BEAM</a:t>
                </a: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Tuning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724400" y="5105400"/>
                <a:ext cx="9906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READY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962400" y="3429000"/>
                <a:ext cx="8382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Moving BT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886200" y="4724400"/>
                <a:ext cx="9144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Moving</a:t>
                </a: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Ready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5715000" y="4724400"/>
                <a:ext cx="9906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Moving</a:t>
                </a:r>
              </a:p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BT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5943600" y="3505200"/>
                <a:ext cx="609600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tx1"/>
                    </a:solidFill>
                  </a:rPr>
                  <a:t>ERR</a:t>
                </a:r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4" name="Shape 183"/>
              <p:cNvCxnSpPr>
                <a:stCxn id="177" idx="2"/>
                <a:endCxn id="180" idx="0"/>
              </p:cNvCxnSpPr>
              <p:nvPr/>
            </p:nvCxnSpPr>
            <p:spPr>
              <a:xfrm rot="10800000" flipV="1">
                <a:off x="4381500" y="3162300"/>
                <a:ext cx="419100" cy="2667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hape 184"/>
              <p:cNvCxnSpPr>
                <a:endCxn id="178" idx="2"/>
              </p:cNvCxnSpPr>
              <p:nvPr/>
            </p:nvCxnSpPr>
            <p:spPr>
              <a:xfrm rot="16200000" flipH="1">
                <a:off x="4400552" y="3981452"/>
                <a:ext cx="342898" cy="304798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hape 185"/>
              <p:cNvCxnSpPr>
                <a:stCxn id="178" idx="2"/>
                <a:endCxn id="181" idx="0"/>
              </p:cNvCxnSpPr>
              <p:nvPr/>
            </p:nvCxnSpPr>
            <p:spPr>
              <a:xfrm rot="10800000" flipV="1">
                <a:off x="4343400" y="4305300"/>
                <a:ext cx="381000" cy="4191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hape 186"/>
              <p:cNvCxnSpPr>
                <a:stCxn id="181" idx="4"/>
                <a:endCxn id="179" idx="2"/>
              </p:cNvCxnSpPr>
              <p:nvPr/>
            </p:nvCxnSpPr>
            <p:spPr>
              <a:xfrm rot="16200000" flipH="1">
                <a:off x="4476750" y="5124450"/>
                <a:ext cx="114300" cy="3810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hape 187"/>
              <p:cNvCxnSpPr>
                <a:stCxn id="179" idx="6"/>
                <a:endCxn id="182" idx="4"/>
              </p:cNvCxnSpPr>
              <p:nvPr/>
            </p:nvCxnSpPr>
            <p:spPr>
              <a:xfrm flipV="1">
                <a:off x="5715000" y="5257800"/>
                <a:ext cx="495300" cy="1143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hape 188"/>
              <p:cNvCxnSpPr>
                <a:stCxn id="182" idx="0"/>
                <a:endCxn id="178" idx="6"/>
              </p:cNvCxnSpPr>
              <p:nvPr/>
            </p:nvCxnSpPr>
            <p:spPr>
              <a:xfrm rot="16200000" flipV="1">
                <a:off x="5753100" y="4267200"/>
                <a:ext cx="419100" cy="4953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hape 218"/>
              <p:cNvCxnSpPr>
                <a:stCxn id="178" idx="6"/>
                <a:endCxn id="177" idx="6"/>
              </p:cNvCxnSpPr>
              <p:nvPr/>
            </p:nvCxnSpPr>
            <p:spPr>
              <a:xfrm flipH="1" flipV="1">
                <a:off x="5562600" y="3162300"/>
                <a:ext cx="152400" cy="1143000"/>
              </a:xfrm>
              <a:prstGeom prst="curvedConnector3">
                <a:avLst>
                  <a:gd name="adj1" fmla="val -150000"/>
                </a:avLst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hape 218"/>
              <p:cNvCxnSpPr>
                <a:stCxn id="183" idx="0"/>
                <a:endCxn id="177" idx="6"/>
              </p:cNvCxnSpPr>
              <p:nvPr/>
            </p:nvCxnSpPr>
            <p:spPr>
              <a:xfrm rot="16200000" flipV="1">
                <a:off x="5734050" y="2990850"/>
                <a:ext cx="342900" cy="685800"/>
              </a:xfrm>
              <a:prstGeom prst="curvedConnector2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AutoShape 290"/>
              <p:cNvSpPr>
                <a:spLocks noChangeArrowheads="1"/>
              </p:cNvSpPr>
              <p:nvPr/>
            </p:nvSpPr>
            <p:spPr bwMode="auto">
              <a:xfrm flipH="1" flipV="1">
                <a:off x="6400800" y="3886200"/>
                <a:ext cx="236538" cy="342900"/>
              </a:xfrm>
              <a:prstGeom prst="lightningBol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3886200" y="2895600"/>
                <a:ext cx="6589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GO_BT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3886200" y="4191000"/>
                <a:ext cx="7592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GO_RDY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5105400" y="3657600"/>
                <a:ext cx="7330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GO_STB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5943600" y="3048000"/>
                <a:ext cx="6047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rgbClr val="FFFF00"/>
                    </a:solidFill>
                  </a:rPr>
                  <a:t>RESET</a:t>
                </a:r>
                <a:endParaRPr lang="en-US" sz="12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7086600" y="3581400"/>
              <a:ext cx="658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200" b="1" dirty="0" smtClean="0">
                  <a:solidFill>
                    <a:srgbClr val="FFFF00"/>
                  </a:solidFill>
                </a:rPr>
                <a:t>GO_BT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32" name="Striped Right Arrow 231"/>
          <p:cNvSpPr/>
          <p:nvPr/>
        </p:nvSpPr>
        <p:spPr>
          <a:xfrm rot="10239387">
            <a:off x="1249235" y="5520859"/>
            <a:ext cx="1402790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Striped Right Arrow 256"/>
          <p:cNvSpPr/>
          <p:nvPr/>
        </p:nvSpPr>
        <p:spPr>
          <a:xfrm rot="10418604">
            <a:off x="4136560" y="1689995"/>
            <a:ext cx="1648987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 flipH="1">
            <a:off x="0" y="0"/>
            <a:ext cx="5791200" cy="1200329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DCS devices are described as FSM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State diagrams are standardized for channels and devices of the same type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Top level DCS takes into account status of all leaves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905000" y="3124200"/>
            <a:ext cx="609600" cy="5334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DET1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4267200"/>
            <a:ext cx="609600" cy="5334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LV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18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FEE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2098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…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8600" y="5181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810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34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58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82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990600" y="5943600"/>
            <a:ext cx="609600" cy="5334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447800" y="5181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002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7526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050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574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098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48000" y="5257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00400" y="5410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352800" y="5562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05200" y="5715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657600" y="5867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810000" y="6019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/>
          <p:cNvCxnSpPr>
            <a:stCxn id="11" idx="3"/>
            <a:endCxn id="12" idx="0"/>
          </p:cNvCxnSpPr>
          <p:nvPr/>
        </p:nvCxnSpPr>
        <p:spPr>
          <a:xfrm rot="5400000">
            <a:off x="1148580" y="3421505"/>
            <a:ext cx="687715" cy="1003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1" idx="4"/>
            <a:endCxn id="13" idx="0"/>
          </p:cNvCxnSpPr>
          <p:nvPr/>
        </p:nvCxnSpPr>
        <p:spPr>
          <a:xfrm rot="5400000">
            <a:off x="1714500" y="3771900"/>
            <a:ext cx="6096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1" idx="4"/>
            <a:endCxn id="15" idx="0"/>
          </p:cNvCxnSpPr>
          <p:nvPr/>
        </p:nvCxnSpPr>
        <p:spPr>
          <a:xfrm rot="16200000" flipH="1">
            <a:off x="2057400" y="3810000"/>
            <a:ext cx="609600" cy="304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1" idx="5"/>
            <a:endCxn id="14" idx="0"/>
          </p:cNvCxnSpPr>
          <p:nvPr/>
        </p:nvCxnSpPr>
        <p:spPr>
          <a:xfrm rot="16200000" flipH="1">
            <a:off x="2507106" y="3497705"/>
            <a:ext cx="687715" cy="851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9" idx="0"/>
            <a:endCxn id="12" idx="3"/>
          </p:cNvCxnSpPr>
          <p:nvPr/>
        </p:nvCxnSpPr>
        <p:spPr>
          <a:xfrm rot="5400000" flipH="1" flipV="1">
            <a:off x="424680" y="4831206"/>
            <a:ext cx="459115" cy="241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0" idx="0"/>
            <a:endCxn id="12" idx="3"/>
          </p:cNvCxnSpPr>
          <p:nvPr/>
        </p:nvCxnSpPr>
        <p:spPr>
          <a:xfrm rot="5400000" flipH="1" flipV="1">
            <a:off x="424680" y="4983606"/>
            <a:ext cx="611515" cy="89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1" idx="0"/>
            <a:endCxn id="12" idx="3"/>
          </p:cNvCxnSpPr>
          <p:nvPr/>
        </p:nvCxnSpPr>
        <p:spPr>
          <a:xfrm rot="16200000" flipV="1">
            <a:off x="424680" y="5072880"/>
            <a:ext cx="763915" cy="631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2" idx="0"/>
            <a:endCxn id="12" idx="3"/>
          </p:cNvCxnSpPr>
          <p:nvPr/>
        </p:nvCxnSpPr>
        <p:spPr>
          <a:xfrm rot="16200000" flipV="1">
            <a:off x="424680" y="5072880"/>
            <a:ext cx="916315" cy="2155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3" idx="0"/>
            <a:endCxn id="12" idx="3"/>
          </p:cNvCxnSpPr>
          <p:nvPr/>
        </p:nvCxnSpPr>
        <p:spPr>
          <a:xfrm rot="16200000" flipV="1">
            <a:off x="424680" y="5072880"/>
            <a:ext cx="1068715" cy="3679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4" idx="0"/>
            <a:endCxn id="12" idx="3"/>
          </p:cNvCxnSpPr>
          <p:nvPr/>
        </p:nvCxnSpPr>
        <p:spPr>
          <a:xfrm rot="16200000" flipV="1">
            <a:off x="424680" y="5072880"/>
            <a:ext cx="1221115" cy="5203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25" idx="0"/>
          </p:cNvCxnSpPr>
          <p:nvPr/>
        </p:nvCxnSpPr>
        <p:spPr>
          <a:xfrm rot="5400000">
            <a:off x="1606739" y="4946463"/>
            <a:ext cx="380999" cy="8927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3" idx="4"/>
            <a:endCxn id="26" idx="0"/>
          </p:cNvCxnSpPr>
          <p:nvPr/>
        </p:nvCxnSpPr>
        <p:spPr>
          <a:xfrm rot="16200000" flipH="1">
            <a:off x="1600200" y="5029200"/>
            <a:ext cx="5334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3" idx="4"/>
            <a:endCxn id="27" idx="0"/>
          </p:cNvCxnSpPr>
          <p:nvPr/>
        </p:nvCxnSpPr>
        <p:spPr>
          <a:xfrm rot="16200000" flipH="1">
            <a:off x="1600200" y="5029200"/>
            <a:ext cx="6858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13" idx="4"/>
            <a:endCxn id="28" idx="0"/>
          </p:cNvCxnSpPr>
          <p:nvPr/>
        </p:nvCxnSpPr>
        <p:spPr>
          <a:xfrm rot="16200000" flipH="1">
            <a:off x="1600200" y="5029200"/>
            <a:ext cx="8382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3" idx="4"/>
            <a:endCxn id="29" idx="0"/>
          </p:cNvCxnSpPr>
          <p:nvPr/>
        </p:nvCxnSpPr>
        <p:spPr>
          <a:xfrm rot="16200000" flipH="1">
            <a:off x="1600200" y="5029200"/>
            <a:ext cx="9906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3" idx="4"/>
            <a:endCxn id="30" idx="0"/>
          </p:cNvCxnSpPr>
          <p:nvPr/>
        </p:nvCxnSpPr>
        <p:spPr>
          <a:xfrm rot="16200000" flipH="1">
            <a:off x="1600200" y="5029200"/>
            <a:ext cx="11430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4" idx="4"/>
            <a:endCxn id="31" idx="0"/>
          </p:cNvCxnSpPr>
          <p:nvPr/>
        </p:nvCxnSpPr>
        <p:spPr>
          <a:xfrm rot="16200000" flipH="1">
            <a:off x="3086100" y="4991100"/>
            <a:ext cx="4572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4" idx="4"/>
            <a:endCxn id="32" idx="0"/>
          </p:cNvCxnSpPr>
          <p:nvPr/>
        </p:nvCxnSpPr>
        <p:spPr>
          <a:xfrm rot="16200000" flipH="1">
            <a:off x="3086100" y="4991100"/>
            <a:ext cx="6096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14" idx="4"/>
            <a:endCxn id="33" idx="0"/>
          </p:cNvCxnSpPr>
          <p:nvPr/>
        </p:nvCxnSpPr>
        <p:spPr>
          <a:xfrm rot="16200000" flipH="1">
            <a:off x="3086100" y="4991100"/>
            <a:ext cx="7620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14" idx="4"/>
            <a:endCxn id="34" idx="0"/>
          </p:cNvCxnSpPr>
          <p:nvPr/>
        </p:nvCxnSpPr>
        <p:spPr>
          <a:xfrm rot="16200000" flipH="1">
            <a:off x="3086100" y="4991100"/>
            <a:ext cx="9144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4" idx="4"/>
            <a:endCxn id="35" idx="0"/>
          </p:cNvCxnSpPr>
          <p:nvPr/>
        </p:nvCxnSpPr>
        <p:spPr>
          <a:xfrm rot="16200000" flipH="1">
            <a:off x="3086100" y="4991100"/>
            <a:ext cx="10668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4" idx="4"/>
            <a:endCxn id="36" idx="0"/>
          </p:cNvCxnSpPr>
          <p:nvPr/>
        </p:nvCxnSpPr>
        <p:spPr>
          <a:xfrm rot="16200000" flipH="1">
            <a:off x="3086100" y="4991100"/>
            <a:ext cx="1219200" cy="838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3810000" y="1981200"/>
            <a:ext cx="609600" cy="5334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DCS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14" name="Straight Connector 113"/>
          <p:cNvCxnSpPr>
            <a:stCxn id="113" idx="3"/>
            <a:endCxn id="11" idx="0"/>
          </p:cNvCxnSpPr>
          <p:nvPr/>
        </p:nvCxnSpPr>
        <p:spPr>
          <a:xfrm rot="5400000">
            <a:off x="2710680" y="1935605"/>
            <a:ext cx="687715" cy="16894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6324600" y="3276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DET1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105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VHV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9436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7391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LV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629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…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6482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8006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9530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1054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2578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410200" y="6096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8674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0198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61722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3246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4770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629400" y="6096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467600" y="5410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620000" y="5562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7772400" y="5715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924800" y="5867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8077200" y="6019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8229600" y="6172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40" name="Straight Connector 139"/>
          <p:cNvCxnSpPr>
            <a:stCxn id="117" idx="3"/>
            <a:endCxn id="118" idx="0"/>
          </p:cNvCxnSpPr>
          <p:nvPr/>
        </p:nvCxnSpPr>
        <p:spPr>
          <a:xfrm rot="5400000">
            <a:off x="5568180" y="3573905"/>
            <a:ext cx="687715" cy="1003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17" idx="4"/>
            <a:endCxn id="119" idx="0"/>
          </p:cNvCxnSpPr>
          <p:nvPr/>
        </p:nvCxnSpPr>
        <p:spPr>
          <a:xfrm rot="5400000">
            <a:off x="6134100" y="3924300"/>
            <a:ext cx="6096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17" idx="4"/>
            <a:endCxn id="121" idx="0"/>
          </p:cNvCxnSpPr>
          <p:nvPr/>
        </p:nvCxnSpPr>
        <p:spPr>
          <a:xfrm rot="16200000" flipH="1">
            <a:off x="6477000" y="3962400"/>
            <a:ext cx="609600" cy="304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17" idx="5"/>
            <a:endCxn id="120" idx="0"/>
          </p:cNvCxnSpPr>
          <p:nvPr/>
        </p:nvCxnSpPr>
        <p:spPr>
          <a:xfrm rot="16200000" flipH="1">
            <a:off x="6926706" y="3650105"/>
            <a:ext cx="687715" cy="851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2" idx="0"/>
            <a:endCxn id="118" idx="3"/>
          </p:cNvCxnSpPr>
          <p:nvPr/>
        </p:nvCxnSpPr>
        <p:spPr>
          <a:xfrm rot="5400000" flipH="1" flipV="1">
            <a:off x="4844280" y="4983606"/>
            <a:ext cx="459115" cy="241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23" idx="0"/>
            <a:endCxn id="118" idx="3"/>
          </p:cNvCxnSpPr>
          <p:nvPr/>
        </p:nvCxnSpPr>
        <p:spPr>
          <a:xfrm rot="5400000" flipH="1" flipV="1">
            <a:off x="4844280" y="5136006"/>
            <a:ext cx="611515" cy="89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24" idx="0"/>
            <a:endCxn id="118" idx="3"/>
          </p:cNvCxnSpPr>
          <p:nvPr/>
        </p:nvCxnSpPr>
        <p:spPr>
          <a:xfrm rot="16200000" flipV="1">
            <a:off x="4844280" y="5225280"/>
            <a:ext cx="763915" cy="631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25" idx="0"/>
            <a:endCxn id="118" idx="3"/>
          </p:cNvCxnSpPr>
          <p:nvPr/>
        </p:nvCxnSpPr>
        <p:spPr>
          <a:xfrm rot="16200000" flipV="1">
            <a:off x="4844280" y="5225280"/>
            <a:ext cx="916315" cy="2155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26" idx="0"/>
            <a:endCxn id="118" idx="3"/>
          </p:cNvCxnSpPr>
          <p:nvPr/>
        </p:nvCxnSpPr>
        <p:spPr>
          <a:xfrm rot="16200000" flipV="1">
            <a:off x="4844280" y="5225280"/>
            <a:ext cx="1068715" cy="3679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27" idx="0"/>
            <a:endCxn id="118" idx="3"/>
          </p:cNvCxnSpPr>
          <p:nvPr/>
        </p:nvCxnSpPr>
        <p:spPr>
          <a:xfrm rot="16200000" flipV="1">
            <a:off x="4844280" y="5225280"/>
            <a:ext cx="1221115" cy="5203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endCxn id="128" idx="0"/>
          </p:cNvCxnSpPr>
          <p:nvPr/>
        </p:nvCxnSpPr>
        <p:spPr>
          <a:xfrm rot="5400000">
            <a:off x="6026339" y="5098863"/>
            <a:ext cx="380999" cy="8927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19" idx="4"/>
            <a:endCxn id="129" idx="0"/>
          </p:cNvCxnSpPr>
          <p:nvPr/>
        </p:nvCxnSpPr>
        <p:spPr>
          <a:xfrm rot="16200000" flipH="1">
            <a:off x="6019800" y="5181600"/>
            <a:ext cx="5334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19" idx="4"/>
            <a:endCxn id="130" idx="0"/>
          </p:cNvCxnSpPr>
          <p:nvPr/>
        </p:nvCxnSpPr>
        <p:spPr>
          <a:xfrm rot="16200000" flipH="1">
            <a:off x="6019800" y="5181600"/>
            <a:ext cx="6858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19" idx="4"/>
            <a:endCxn id="131" idx="0"/>
          </p:cNvCxnSpPr>
          <p:nvPr/>
        </p:nvCxnSpPr>
        <p:spPr>
          <a:xfrm rot="16200000" flipH="1">
            <a:off x="6019800" y="5181600"/>
            <a:ext cx="8382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19" idx="4"/>
            <a:endCxn id="132" idx="0"/>
          </p:cNvCxnSpPr>
          <p:nvPr/>
        </p:nvCxnSpPr>
        <p:spPr>
          <a:xfrm rot="16200000" flipH="1">
            <a:off x="6019800" y="5181600"/>
            <a:ext cx="9906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19" idx="4"/>
            <a:endCxn id="133" idx="0"/>
          </p:cNvCxnSpPr>
          <p:nvPr/>
        </p:nvCxnSpPr>
        <p:spPr>
          <a:xfrm rot="16200000" flipH="1">
            <a:off x="6019800" y="5181600"/>
            <a:ext cx="11430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20" idx="4"/>
            <a:endCxn id="134" idx="0"/>
          </p:cNvCxnSpPr>
          <p:nvPr/>
        </p:nvCxnSpPr>
        <p:spPr>
          <a:xfrm rot="16200000" flipH="1">
            <a:off x="7505700" y="5143500"/>
            <a:ext cx="4572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20" idx="4"/>
            <a:endCxn id="135" idx="0"/>
          </p:cNvCxnSpPr>
          <p:nvPr/>
        </p:nvCxnSpPr>
        <p:spPr>
          <a:xfrm rot="16200000" flipH="1">
            <a:off x="7505700" y="5143500"/>
            <a:ext cx="6096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20" idx="4"/>
            <a:endCxn id="136" idx="0"/>
          </p:cNvCxnSpPr>
          <p:nvPr/>
        </p:nvCxnSpPr>
        <p:spPr>
          <a:xfrm rot="16200000" flipH="1">
            <a:off x="7505700" y="5143500"/>
            <a:ext cx="7620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20" idx="4"/>
            <a:endCxn id="137" idx="0"/>
          </p:cNvCxnSpPr>
          <p:nvPr/>
        </p:nvCxnSpPr>
        <p:spPr>
          <a:xfrm rot="16200000" flipH="1">
            <a:off x="7505700" y="5143500"/>
            <a:ext cx="9144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20" idx="4"/>
            <a:endCxn id="138" idx="0"/>
          </p:cNvCxnSpPr>
          <p:nvPr/>
        </p:nvCxnSpPr>
        <p:spPr>
          <a:xfrm rot="16200000" flipH="1">
            <a:off x="7505700" y="5143500"/>
            <a:ext cx="10668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20" idx="4"/>
            <a:endCxn id="139" idx="0"/>
          </p:cNvCxnSpPr>
          <p:nvPr/>
        </p:nvCxnSpPr>
        <p:spPr>
          <a:xfrm rot="16200000" flipH="1">
            <a:off x="7505700" y="5143500"/>
            <a:ext cx="1219200" cy="838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13" idx="5"/>
            <a:endCxn id="117" idx="0"/>
          </p:cNvCxnSpPr>
          <p:nvPr/>
        </p:nvCxnSpPr>
        <p:spPr>
          <a:xfrm rot="16200000" flipH="1">
            <a:off x="5059806" y="1707005"/>
            <a:ext cx="840115" cy="22990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peter\AppData\Local\Microsoft\Windows\Temporary Internet Files\Content.IE5\NALGC911\MCj0432594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81400"/>
            <a:ext cx="1828572" cy="1828572"/>
          </a:xfrm>
          <a:prstGeom prst="rect">
            <a:avLst/>
          </a:prstGeom>
          <a:noFill/>
        </p:spPr>
      </p:pic>
      <p:pic>
        <p:nvPicPr>
          <p:cNvPr id="98" name="Picture 2" descr="C:\Users\peter\AppData\Local\Microsoft\Windows\Temporary Internet Files\Content.IE5\YWX5K599\MCj0434949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143000"/>
            <a:ext cx="1939925" cy="1400175"/>
          </a:xfrm>
          <a:prstGeom prst="rect">
            <a:avLst/>
          </a:prstGeom>
          <a:noFill/>
        </p:spPr>
      </p:pic>
      <p:sp>
        <p:nvSpPr>
          <p:cNvPr id="101" name="Left-Right Arrow 100"/>
          <p:cNvSpPr/>
          <p:nvPr/>
        </p:nvSpPr>
        <p:spPr>
          <a:xfrm>
            <a:off x="4343400" y="1905000"/>
            <a:ext cx="14447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 flipH="1">
            <a:off x="0" y="0"/>
            <a:ext cx="5791200" cy="1200329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Top level DCS state is computed as a combination of all FSM states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Single channel can affect the top level state (hence the readiness of the whole DCS)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905000" y="3124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DET1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4267200"/>
            <a:ext cx="609600" cy="5334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LV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18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FEE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2098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…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8600" y="5181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810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34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58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82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990600" y="5943600"/>
            <a:ext cx="609600" cy="5334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447800" y="5181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002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7526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050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574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098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48000" y="5257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00400" y="5410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352800" y="5562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05200" y="5715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657600" y="5867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810000" y="6019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41" name="Straight Connector 40"/>
          <p:cNvCxnSpPr>
            <a:stCxn id="11" idx="4"/>
            <a:endCxn id="13" idx="0"/>
          </p:cNvCxnSpPr>
          <p:nvPr/>
        </p:nvCxnSpPr>
        <p:spPr>
          <a:xfrm rot="5400000">
            <a:off x="1714500" y="3771900"/>
            <a:ext cx="6096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1" idx="4"/>
            <a:endCxn id="15" idx="0"/>
          </p:cNvCxnSpPr>
          <p:nvPr/>
        </p:nvCxnSpPr>
        <p:spPr>
          <a:xfrm rot="16200000" flipH="1">
            <a:off x="2057400" y="3810000"/>
            <a:ext cx="609600" cy="304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1" idx="5"/>
            <a:endCxn id="14" idx="0"/>
          </p:cNvCxnSpPr>
          <p:nvPr/>
        </p:nvCxnSpPr>
        <p:spPr>
          <a:xfrm rot="16200000" flipH="1">
            <a:off x="2507106" y="3497705"/>
            <a:ext cx="687715" cy="851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9" idx="0"/>
            <a:endCxn id="12" idx="3"/>
          </p:cNvCxnSpPr>
          <p:nvPr/>
        </p:nvCxnSpPr>
        <p:spPr>
          <a:xfrm rot="5400000" flipH="1" flipV="1">
            <a:off x="424680" y="4831206"/>
            <a:ext cx="459115" cy="241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0" idx="0"/>
            <a:endCxn id="12" idx="3"/>
          </p:cNvCxnSpPr>
          <p:nvPr/>
        </p:nvCxnSpPr>
        <p:spPr>
          <a:xfrm rot="5400000" flipH="1" flipV="1">
            <a:off x="424680" y="4983606"/>
            <a:ext cx="611515" cy="89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1" idx="0"/>
            <a:endCxn id="12" idx="3"/>
          </p:cNvCxnSpPr>
          <p:nvPr/>
        </p:nvCxnSpPr>
        <p:spPr>
          <a:xfrm rot="16200000" flipV="1">
            <a:off x="424680" y="5072880"/>
            <a:ext cx="763915" cy="631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2" idx="0"/>
            <a:endCxn id="12" idx="3"/>
          </p:cNvCxnSpPr>
          <p:nvPr/>
        </p:nvCxnSpPr>
        <p:spPr>
          <a:xfrm rot="16200000" flipV="1">
            <a:off x="424680" y="5072880"/>
            <a:ext cx="916315" cy="2155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3" idx="0"/>
            <a:endCxn id="12" idx="3"/>
          </p:cNvCxnSpPr>
          <p:nvPr/>
        </p:nvCxnSpPr>
        <p:spPr>
          <a:xfrm rot="16200000" flipV="1">
            <a:off x="424680" y="5072880"/>
            <a:ext cx="1068715" cy="3679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4" idx="0"/>
            <a:endCxn id="12" idx="3"/>
          </p:cNvCxnSpPr>
          <p:nvPr/>
        </p:nvCxnSpPr>
        <p:spPr>
          <a:xfrm rot="16200000" flipV="1">
            <a:off x="424680" y="5072880"/>
            <a:ext cx="1221115" cy="5203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25" idx="0"/>
          </p:cNvCxnSpPr>
          <p:nvPr/>
        </p:nvCxnSpPr>
        <p:spPr>
          <a:xfrm rot="5400000">
            <a:off x="1606739" y="4946463"/>
            <a:ext cx="380999" cy="8927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3" idx="4"/>
            <a:endCxn id="26" idx="0"/>
          </p:cNvCxnSpPr>
          <p:nvPr/>
        </p:nvCxnSpPr>
        <p:spPr>
          <a:xfrm rot="16200000" flipH="1">
            <a:off x="1600200" y="5029200"/>
            <a:ext cx="5334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3" idx="4"/>
            <a:endCxn id="27" idx="0"/>
          </p:cNvCxnSpPr>
          <p:nvPr/>
        </p:nvCxnSpPr>
        <p:spPr>
          <a:xfrm rot="16200000" flipH="1">
            <a:off x="1600200" y="5029200"/>
            <a:ext cx="6858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13" idx="4"/>
            <a:endCxn id="28" idx="0"/>
          </p:cNvCxnSpPr>
          <p:nvPr/>
        </p:nvCxnSpPr>
        <p:spPr>
          <a:xfrm rot="16200000" flipH="1">
            <a:off x="1600200" y="5029200"/>
            <a:ext cx="8382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3" idx="4"/>
            <a:endCxn id="29" idx="0"/>
          </p:cNvCxnSpPr>
          <p:nvPr/>
        </p:nvCxnSpPr>
        <p:spPr>
          <a:xfrm rot="16200000" flipH="1">
            <a:off x="1600200" y="5029200"/>
            <a:ext cx="9906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3" idx="4"/>
            <a:endCxn id="30" idx="0"/>
          </p:cNvCxnSpPr>
          <p:nvPr/>
        </p:nvCxnSpPr>
        <p:spPr>
          <a:xfrm rot="16200000" flipH="1">
            <a:off x="1600200" y="5029200"/>
            <a:ext cx="11430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4" idx="4"/>
            <a:endCxn id="31" idx="0"/>
          </p:cNvCxnSpPr>
          <p:nvPr/>
        </p:nvCxnSpPr>
        <p:spPr>
          <a:xfrm rot="16200000" flipH="1">
            <a:off x="3086100" y="4991100"/>
            <a:ext cx="4572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4" idx="4"/>
            <a:endCxn id="32" idx="0"/>
          </p:cNvCxnSpPr>
          <p:nvPr/>
        </p:nvCxnSpPr>
        <p:spPr>
          <a:xfrm rot="16200000" flipH="1">
            <a:off x="3086100" y="4991100"/>
            <a:ext cx="6096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14" idx="4"/>
            <a:endCxn id="33" idx="0"/>
          </p:cNvCxnSpPr>
          <p:nvPr/>
        </p:nvCxnSpPr>
        <p:spPr>
          <a:xfrm rot="16200000" flipH="1">
            <a:off x="3086100" y="4991100"/>
            <a:ext cx="7620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14" idx="4"/>
            <a:endCxn id="34" idx="0"/>
          </p:cNvCxnSpPr>
          <p:nvPr/>
        </p:nvCxnSpPr>
        <p:spPr>
          <a:xfrm rot="16200000" flipH="1">
            <a:off x="3086100" y="4991100"/>
            <a:ext cx="9144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4" idx="4"/>
            <a:endCxn id="35" idx="0"/>
          </p:cNvCxnSpPr>
          <p:nvPr/>
        </p:nvCxnSpPr>
        <p:spPr>
          <a:xfrm rot="16200000" flipH="1">
            <a:off x="3086100" y="4991100"/>
            <a:ext cx="10668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4" idx="4"/>
            <a:endCxn id="36" idx="0"/>
          </p:cNvCxnSpPr>
          <p:nvPr/>
        </p:nvCxnSpPr>
        <p:spPr>
          <a:xfrm rot="16200000" flipH="1">
            <a:off x="3086100" y="4991100"/>
            <a:ext cx="1219200" cy="838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3810000" y="198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DCS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14" name="Straight Connector 113"/>
          <p:cNvCxnSpPr>
            <a:stCxn id="113" idx="3"/>
            <a:endCxn id="11" idx="0"/>
          </p:cNvCxnSpPr>
          <p:nvPr/>
        </p:nvCxnSpPr>
        <p:spPr>
          <a:xfrm rot="5400000">
            <a:off x="2710680" y="1935605"/>
            <a:ext cx="687715" cy="16894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6324600" y="3276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DET1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105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VHV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9436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7391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LV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629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…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6482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8006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9530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1054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2578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410200" y="6096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8674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0198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61722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3246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4770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629400" y="6096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467600" y="5410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620000" y="5562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7772400" y="5715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924800" y="5867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8077200" y="6019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8229600" y="6172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40" name="Straight Connector 139"/>
          <p:cNvCxnSpPr>
            <a:stCxn id="117" idx="3"/>
            <a:endCxn id="118" idx="0"/>
          </p:cNvCxnSpPr>
          <p:nvPr/>
        </p:nvCxnSpPr>
        <p:spPr>
          <a:xfrm rot="5400000">
            <a:off x="5568180" y="3573905"/>
            <a:ext cx="687715" cy="1003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17" idx="4"/>
            <a:endCxn id="119" idx="0"/>
          </p:cNvCxnSpPr>
          <p:nvPr/>
        </p:nvCxnSpPr>
        <p:spPr>
          <a:xfrm rot="5400000">
            <a:off x="6134100" y="3924300"/>
            <a:ext cx="6096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17" idx="4"/>
            <a:endCxn id="121" idx="0"/>
          </p:cNvCxnSpPr>
          <p:nvPr/>
        </p:nvCxnSpPr>
        <p:spPr>
          <a:xfrm rot="16200000" flipH="1">
            <a:off x="6477000" y="3962400"/>
            <a:ext cx="609600" cy="304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17" idx="5"/>
            <a:endCxn id="120" idx="0"/>
          </p:cNvCxnSpPr>
          <p:nvPr/>
        </p:nvCxnSpPr>
        <p:spPr>
          <a:xfrm rot="16200000" flipH="1">
            <a:off x="6926706" y="3650105"/>
            <a:ext cx="687715" cy="851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2" idx="0"/>
            <a:endCxn id="118" idx="3"/>
          </p:cNvCxnSpPr>
          <p:nvPr/>
        </p:nvCxnSpPr>
        <p:spPr>
          <a:xfrm rot="5400000" flipH="1" flipV="1">
            <a:off x="4844280" y="4983606"/>
            <a:ext cx="459115" cy="241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23" idx="0"/>
            <a:endCxn id="118" idx="3"/>
          </p:cNvCxnSpPr>
          <p:nvPr/>
        </p:nvCxnSpPr>
        <p:spPr>
          <a:xfrm rot="5400000" flipH="1" flipV="1">
            <a:off x="4844280" y="5136006"/>
            <a:ext cx="611515" cy="89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24" idx="0"/>
            <a:endCxn id="118" idx="3"/>
          </p:cNvCxnSpPr>
          <p:nvPr/>
        </p:nvCxnSpPr>
        <p:spPr>
          <a:xfrm rot="16200000" flipV="1">
            <a:off x="4844280" y="5225280"/>
            <a:ext cx="763915" cy="631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25" idx="0"/>
            <a:endCxn id="118" idx="3"/>
          </p:cNvCxnSpPr>
          <p:nvPr/>
        </p:nvCxnSpPr>
        <p:spPr>
          <a:xfrm rot="16200000" flipV="1">
            <a:off x="4844280" y="5225280"/>
            <a:ext cx="916315" cy="2155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26" idx="0"/>
            <a:endCxn id="118" idx="3"/>
          </p:cNvCxnSpPr>
          <p:nvPr/>
        </p:nvCxnSpPr>
        <p:spPr>
          <a:xfrm rot="16200000" flipV="1">
            <a:off x="4844280" y="5225280"/>
            <a:ext cx="1068715" cy="3679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27" idx="0"/>
            <a:endCxn id="118" idx="3"/>
          </p:cNvCxnSpPr>
          <p:nvPr/>
        </p:nvCxnSpPr>
        <p:spPr>
          <a:xfrm rot="16200000" flipV="1">
            <a:off x="4844280" y="5225280"/>
            <a:ext cx="1221115" cy="5203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endCxn id="128" idx="0"/>
          </p:cNvCxnSpPr>
          <p:nvPr/>
        </p:nvCxnSpPr>
        <p:spPr>
          <a:xfrm rot="5400000">
            <a:off x="6026339" y="5098863"/>
            <a:ext cx="380999" cy="8927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19" idx="4"/>
            <a:endCxn id="129" idx="0"/>
          </p:cNvCxnSpPr>
          <p:nvPr/>
        </p:nvCxnSpPr>
        <p:spPr>
          <a:xfrm rot="16200000" flipH="1">
            <a:off x="6019800" y="5181600"/>
            <a:ext cx="5334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19" idx="4"/>
            <a:endCxn id="130" idx="0"/>
          </p:cNvCxnSpPr>
          <p:nvPr/>
        </p:nvCxnSpPr>
        <p:spPr>
          <a:xfrm rot="16200000" flipH="1">
            <a:off x="6019800" y="5181600"/>
            <a:ext cx="6858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19" idx="4"/>
            <a:endCxn id="131" idx="0"/>
          </p:cNvCxnSpPr>
          <p:nvPr/>
        </p:nvCxnSpPr>
        <p:spPr>
          <a:xfrm rot="16200000" flipH="1">
            <a:off x="6019800" y="5181600"/>
            <a:ext cx="8382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19" idx="4"/>
            <a:endCxn id="132" idx="0"/>
          </p:cNvCxnSpPr>
          <p:nvPr/>
        </p:nvCxnSpPr>
        <p:spPr>
          <a:xfrm rot="16200000" flipH="1">
            <a:off x="6019800" y="5181600"/>
            <a:ext cx="9906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19" idx="4"/>
            <a:endCxn id="133" idx="0"/>
          </p:cNvCxnSpPr>
          <p:nvPr/>
        </p:nvCxnSpPr>
        <p:spPr>
          <a:xfrm rot="16200000" flipH="1">
            <a:off x="6019800" y="5181600"/>
            <a:ext cx="11430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20" idx="4"/>
            <a:endCxn id="134" idx="0"/>
          </p:cNvCxnSpPr>
          <p:nvPr/>
        </p:nvCxnSpPr>
        <p:spPr>
          <a:xfrm rot="16200000" flipH="1">
            <a:off x="7505700" y="5143500"/>
            <a:ext cx="4572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20" idx="4"/>
            <a:endCxn id="135" idx="0"/>
          </p:cNvCxnSpPr>
          <p:nvPr/>
        </p:nvCxnSpPr>
        <p:spPr>
          <a:xfrm rot="16200000" flipH="1">
            <a:off x="7505700" y="5143500"/>
            <a:ext cx="6096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20" idx="4"/>
            <a:endCxn id="136" idx="0"/>
          </p:cNvCxnSpPr>
          <p:nvPr/>
        </p:nvCxnSpPr>
        <p:spPr>
          <a:xfrm rot="16200000" flipH="1">
            <a:off x="7505700" y="5143500"/>
            <a:ext cx="7620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20" idx="4"/>
            <a:endCxn id="137" idx="0"/>
          </p:cNvCxnSpPr>
          <p:nvPr/>
        </p:nvCxnSpPr>
        <p:spPr>
          <a:xfrm rot="16200000" flipH="1">
            <a:off x="7505700" y="5143500"/>
            <a:ext cx="9144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20" idx="4"/>
            <a:endCxn id="138" idx="0"/>
          </p:cNvCxnSpPr>
          <p:nvPr/>
        </p:nvCxnSpPr>
        <p:spPr>
          <a:xfrm rot="16200000" flipH="1">
            <a:off x="7505700" y="5143500"/>
            <a:ext cx="10668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20" idx="4"/>
            <a:endCxn id="139" idx="0"/>
          </p:cNvCxnSpPr>
          <p:nvPr/>
        </p:nvCxnSpPr>
        <p:spPr>
          <a:xfrm rot="16200000" flipH="1">
            <a:off x="7505700" y="5143500"/>
            <a:ext cx="1219200" cy="838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13" idx="5"/>
            <a:endCxn id="117" idx="0"/>
          </p:cNvCxnSpPr>
          <p:nvPr/>
        </p:nvCxnSpPr>
        <p:spPr>
          <a:xfrm rot="16200000" flipH="1">
            <a:off x="5059806" y="1707005"/>
            <a:ext cx="840115" cy="22990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2" descr="C:\Users\peter\AppData\Local\Microsoft\Windows\Temporary Internet Files\Content.IE5\YWX5K599\MCj0434949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143000"/>
            <a:ext cx="1939925" cy="1400175"/>
          </a:xfrm>
          <a:prstGeom prst="rect">
            <a:avLst/>
          </a:prstGeom>
          <a:noFill/>
        </p:spPr>
      </p:pic>
      <p:sp>
        <p:nvSpPr>
          <p:cNvPr id="101" name="Left-Right Arrow 100"/>
          <p:cNvSpPr/>
          <p:nvPr/>
        </p:nvSpPr>
        <p:spPr>
          <a:xfrm>
            <a:off x="4343400" y="1905000"/>
            <a:ext cx="14447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 flipH="1">
            <a:off x="0" y="0"/>
            <a:ext cx="5791200" cy="1200329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DCS operator can exclude any part of the DCS tree and release the control to other users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Top level DCS does not take excluded parts of the hierarchy into account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905000" y="3124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DET1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LV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18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FEE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209800" y="4267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…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8600" y="5181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810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34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58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82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9906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447800" y="5181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002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7526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050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574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098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48000" y="5257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00400" y="5410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352800" y="5562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05200" y="5715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657600" y="5867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810000" y="6019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41" name="Straight Connector 40"/>
          <p:cNvCxnSpPr>
            <a:stCxn id="11" idx="4"/>
            <a:endCxn id="13" idx="0"/>
          </p:cNvCxnSpPr>
          <p:nvPr/>
        </p:nvCxnSpPr>
        <p:spPr>
          <a:xfrm rot="5400000">
            <a:off x="1714500" y="3771900"/>
            <a:ext cx="6096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1" idx="4"/>
            <a:endCxn id="15" idx="0"/>
          </p:cNvCxnSpPr>
          <p:nvPr/>
        </p:nvCxnSpPr>
        <p:spPr>
          <a:xfrm rot="16200000" flipH="1">
            <a:off x="2057400" y="3810000"/>
            <a:ext cx="609600" cy="304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1" idx="5"/>
            <a:endCxn id="14" idx="0"/>
          </p:cNvCxnSpPr>
          <p:nvPr/>
        </p:nvCxnSpPr>
        <p:spPr>
          <a:xfrm rot="16200000" flipH="1">
            <a:off x="2507106" y="3497705"/>
            <a:ext cx="687715" cy="851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9" idx="0"/>
            <a:endCxn id="12" idx="3"/>
          </p:cNvCxnSpPr>
          <p:nvPr/>
        </p:nvCxnSpPr>
        <p:spPr>
          <a:xfrm rot="5400000" flipH="1" flipV="1">
            <a:off x="424680" y="4831206"/>
            <a:ext cx="459115" cy="241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0" idx="0"/>
            <a:endCxn id="12" idx="3"/>
          </p:cNvCxnSpPr>
          <p:nvPr/>
        </p:nvCxnSpPr>
        <p:spPr>
          <a:xfrm rot="5400000" flipH="1" flipV="1">
            <a:off x="424680" y="4983606"/>
            <a:ext cx="611515" cy="89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1" idx="0"/>
            <a:endCxn id="12" idx="3"/>
          </p:cNvCxnSpPr>
          <p:nvPr/>
        </p:nvCxnSpPr>
        <p:spPr>
          <a:xfrm rot="16200000" flipV="1">
            <a:off x="424680" y="5072880"/>
            <a:ext cx="763915" cy="631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2" idx="0"/>
            <a:endCxn id="12" idx="3"/>
          </p:cNvCxnSpPr>
          <p:nvPr/>
        </p:nvCxnSpPr>
        <p:spPr>
          <a:xfrm rot="16200000" flipV="1">
            <a:off x="424680" y="5072880"/>
            <a:ext cx="916315" cy="2155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3" idx="0"/>
            <a:endCxn id="12" idx="3"/>
          </p:cNvCxnSpPr>
          <p:nvPr/>
        </p:nvCxnSpPr>
        <p:spPr>
          <a:xfrm rot="16200000" flipV="1">
            <a:off x="424680" y="5072880"/>
            <a:ext cx="1068715" cy="3679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4" idx="0"/>
            <a:endCxn id="12" idx="3"/>
          </p:cNvCxnSpPr>
          <p:nvPr/>
        </p:nvCxnSpPr>
        <p:spPr>
          <a:xfrm rot="16200000" flipV="1">
            <a:off x="424680" y="5072880"/>
            <a:ext cx="1221115" cy="5203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25" idx="0"/>
          </p:cNvCxnSpPr>
          <p:nvPr/>
        </p:nvCxnSpPr>
        <p:spPr>
          <a:xfrm rot="5400000">
            <a:off x="1606739" y="4946463"/>
            <a:ext cx="380999" cy="8927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3" idx="4"/>
            <a:endCxn id="26" idx="0"/>
          </p:cNvCxnSpPr>
          <p:nvPr/>
        </p:nvCxnSpPr>
        <p:spPr>
          <a:xfrm rot="16200000" flipH="1">
            <a:off x="1600200" y="5029200"/>
            <a:ext cx="5334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3" idx="4"/>
            <a:endCxn id="27" idx="0"/>
          </p:cNvCxnSpPr>
          <p:nvPr/>
        </p:nvCxnSpPr>
        <p:spPr>
          <a:xfrm rot="16200000" flipH="1">
            <a:off x="1600200" y="5029200"/>
            <a:ext cx="6858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13" idx="4"/>
            <a:endCxn id="28" idx="0"/>
          </p:cNvCxnSpPr>
          <p:nvPr/>
        </p:nvCxnSpPr>
        <p:spPr>
          <a:xfrm rot="16200000" flipH="1">
            <a:off x="1600200" y="5029200"/>
            <a:ext cx="8382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3" idx="4"/>
            <a:endCxn id="29" idx="0"/>
          </p:cNvCxnSpPr>
          <p:nvPr/>
        </p:nvCxnSpPr>
        <p:spPr>
          <a:xfrm rot="16200000" flipH="1">
            <a:off x="1600200" y="5029200"/>
            <a:ext cx="9906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3" idx="4"/>
            <a:endCxn id="30" idx="0"/>
          </p:cNvCxnSpPr>
          <p:nvPr/>
        </p:nvCxnSpPr>
        <p:spPr>
          <a:xfrm rot="16200000" flipH="1">
            <a:off x="1600200" y="5029200"/>
            <a:ext cx="11430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4" idx="4"/>
            <a:endCxn id="31" idx="0"/>
          </p:cNvCxnSpPr>
          <p:nvPr/>
        </p:nvCxnSpPr>
        <p:spPr>
          <a:xfrm rot="16200000" flipH="1">
            <a:off x="3086100" y="4991100"/>
            <a:ext cx="4572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4" idx="4"/>
            <a:endCxn id="32" idx="0"/>
          </p:cNvCxnSpPr>
          <p:nvPr/>
        </p:nvCxnSpPr>
        <p:spPr>
          <a:xfrm rot="16200000" flipH="1">
            <a:off x="3086100" y="4991100"/>
            <a:ext cx="6096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14" idx="4"/>
            <a:endCxn id="33" idx="0"/>
          </p:cNvCxnSpPr>
          <p:nvPr/>
        </p:nvCxnSpPr>
        <p:spPr>
          <a:xfrm rot="16200000" flipH="1">
            <a:off x="3086100" y="4991100"/>
            <a:ext cx="7620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14" idx="4"/>
            <a:endCxn id="34" idx="0"/>
          </p:cNvCxnSpPr>
          <p:nvPr/>
        </p:nvCxnSpPr>
        <p:spPr>
          <a:xfrm rot="16200000" flipH="1">
            <a:off x="3086100" y="4991100"/>
            <a:ext cx="9144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4" idx="4"/>
            <a:endCxn id="35" idx="0"/>
          </p:cNvCxnSpPr>
          <p:nvPr/>
        </p:nvCxnSpPr>
        <p:spPr>
          <a:xfrm rot="16200000" flipH="1">
            <a:off x="3086100" y="4991100"/>
            <a:ext cx="10668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4" idx="4"/>
            <a:endCxn id="36" idx="0"/>
          </p:cNvCxnSpPr>
          <p:nvPr/>
        </p:nvCxnSpPr>
        <p:spPr>
          <a:xfrm rot="16200000" flipH="1">
            <a:off x="3086100" y="4991100"/>
            <a:ext cx="1219200" cy="838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3810000" y="198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DCS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14" name="Straight Connector 113"/>
          <p:cNvCxnSpPr>
            <a:stCxn id="113" idx="3"/>
            <a:endCxn id="11" idx="0"/>
          </p:cNvCxnSpPr>
          <p:nvPr/>
        </p:nvCxnSpPr>
        <p:spPr>
          <a:xfrm rot="5400000">
            <a:off x="2710680" y="1935605"/>
            <a:ext cx="687715" cy="16894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6324600" y="3276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DET1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105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VHV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9436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HV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7391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LV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629400" y="4419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…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6482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8006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9530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1054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2578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410200" y="6096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867400" y="5334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019800" y="5486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6172200" y="5638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6324600" y="5791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477000" y="5943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629400" y="6096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467600" y="5410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620000" y="55626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7772400" y="57150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924800" y="58674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8077200" y="60198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8229600" y="6172200"/>
            <a:ext cx="6096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CH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140" name="Straight Connector 139"/>
          <p:cNvCxnSpPr>
            <a:stCxn id="117" idx="3"/>
            <a:endCxn id="118" idx="0"/>
          </p:cNvCxnSpPr>
          <p:nvPr/>
        </p:nvCxnSpPr>
        <p:spPr>
          <a:xfrm rot="5400000">
            <a:off x="5568180" y="3573905"/>
            <a:ext cx="687715" cy="1003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17" idx="4"/>
            <a:endCxn id="119" idx="0"/>
          </p:cNvCxnSpPr>
          <p:nvPr/>
        </p:nvCxnSpPr>
        <p:spPr>
          <a:xfrm rot="5400000">
            <a:off x="6134100" y="3924300"/>
            <a:ext cx="6096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17" idx="4"/>
            <a:endCxn id="121" idx="0"/>
          </p:cNvCxnSpPr>
          <p:nvPr/>
        </p:nvCxnSpPr>
        <p:spPr>
          <a:xfrm rot="16200000" flipH="1">
            <a:off x="6477000" y="3962400"/>
            <a:ext cx="609600" cy="304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17" idx="5"/>
            <a:endCxn id="120" idx="0"/>
          </p:cNvCxnSpPr>
          <p:nvPr/>
        </p:nvCxnSpPr>
        <p:spPr>
          <a:xfrm rot="16200000" flipH="1">
            <a:off x="6926706" y="3650105"/>
            <a:ext cx="687715" cy="851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2" idx="0"/>
            <a:endCxn id="118" idx="3"/>
          </p:cNvCxnSpPr>
          <p:nvPr/>
        </p:nvCxnSpPr>
        <p:spPr>
          <a:xfrm rot="5400000" flipH="1" flipV="1">
            <a:off x="4844280" y="4983606"/>
            <a:ext cx="459115" cy="2416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23" idx="0"/>
            <a:endCxn id="118" idx="3"/>
          </p:cNvCxnSpPr>
          <p:nvPr/>
        </p:nvCxnSpPr>
        <p:spPr>
          <a:xfrm rot="5400000" flipH="1" flipV="1">
            <a:off x="4844280" y="5136006"/>
            <a:ext cx="611515" cy="892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24" idx="0"/>
            <a:endCxn id="118" idx="3"/>
          </p:cNvCxnSpPr>
          <p:nvPr/>
        </p:nvCxnSpPr>
        <p:spPr>
          <a:xfrm rot="16200000" flipV="1">
            <a:off x="4844280" y="5225280"/>
            <a:ext cx="763915" cy="631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25" idx="0"/>
            <a:endCxn id="118" idx="3"/>
          </p:cNvCxnSpPr>
          <p:nvPr/>
        </p:nvCxnSpPr>
        <p:spPr>
          <a:xfrm rot="16200000" flipV="1">
            <a:off x="4844280" y="5225280"/>
            <a:ext cx="916315" cy="2155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26" idx="0"/>
            <a:endCxn id="118" idx="3"/>
          </p:cNvCxnSpPr>
          <p:nvPr/>
        </p:nvCxnSpPr>
        <p:spPr>
          <a:xfrm rot="16200000" flipV="1">
            <a:off x="4844280" y="5225280"/>
            <a:ext cx="1068715" cy="3679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27" idx="0"/>
            <a:endCxn id="118" idx="3"/>
          </p:cNvCxnSpPr>
          <p:nvPr/>
        </p:nvCxnSpPr>
        <p:spPr>
          <a:xfrm rot="16200000" flipV="1">
            <a:off x="4844280" y="5225280"/>
            <a:ext cx="1221115" cy="52032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endCxn id="128" idx="0"/>
          </p:cNvCxnSpPr>
          <p:nvPr/>
        </p:nvCxnSpPr>
        <p:spPr>
          <a:xfrm rot="5400000">
            <a:off x="6026339" y="5098863"/>
            <a:ext cx="380999" cy="8927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19" idx="4"/>
            <a:endCxn id="129" idx="0"/>
          </p:cNvCxnSpPr>
          <p:nvPr/>
        </p:nvCxnSpPr>
        <p:spPr>
          <a:xfrm rot="16200000" flipH="1">
            <a:off x="6019800" y="5181600"/>
            <a:ext cx="5334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19" idx="4"/>
            <a:endCxn id="130" idx="0"/>
          </p:cNvCxnSpPr>
          <p:nvPr/>
        </p:nvCxnSpPr>
        <p:spPr>
          <a:xfrm rot="16200000" flipH="1">
            <a:off x="6019800" y="5181600"/>
            <a:ext cx="6858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19" idx="4"/>
            <a:endCxn id="131" idx="0"/>
          </p:cNvCxnSpPr>
          <p:nvPr/>
        </p:nvCxnSpPr>
        <p:spPr>
          <a:xfrm rot="16200000" flipH="1">
            <a:off x="6019800" y="5181600"/>
            <a:ext cx="8382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19" idx="4"/>
            <a:endCxn id="132" idx="0"/>
          </p:cNvCxnSpPr>
          <p:nvPr/>
        </p:nvCxnSpPr>
        <p:spPr>
          <a:xfrm rot="16200000" flipH="1">
            <a:off x="6019800" y="5181600"/>
            <a:ext cx="9906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19" idx="4"/>
            <a:endCxn id="133" idx="0"/>
          </p:cNvCxnSpPr>
          <p:nvPr/>
        </p:nvCxnSpPr>
        <p:spPr>
          <a:xfrm rot="16200000" flipH="1">
            <a:off x="6019800" y="5181600"/>
            <a:ext cx="11430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20" idx="4"/>
            <a:endCxn id="134" idx="0"/>
          </p:cNvCxnSpPr>
          <p:nvPr/>
        </p:nvCxnSpPr>
        <p:spPr>
          <a:xfrm rot="16200000" flipH="1">
            <a:off x="7505700" y="5143500"/>
            <a:ext cx="4572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20" idx="4"/>
            <a:endCxn id="135" idx="0"/>
          </p:cNvCxnSpPr>
          <p:nvPr/>
        </p:nvCxnSpPr>
        <p:spPr>
          <a:xfrm rot="16200000" flipH="1">
            <a:off x="7505700" y="5143500"/>
            <a:ext cx="609600" cy="2286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20" idx="4"/>
            <a:endCxn id="136" idx="0"/>
          </p:cNvCxnSpPr>
          <p:nvPr/>
        </p:nvCxnSpPr>
        <p:spPr>
          <a:xfrm rot="16200000" flipH="1">
            <a:off x="7505700" y="5143500"/>
            <a:ext cx="76200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20" idx="4"/>
            <a:endCxn id="137" idx="0"/>
          </p:cNvCxnSpPr>
          <p:nvPr/>
        </p:nvCxnSpPr>
        <p:spPr>
          <a:xfrm rot="16200000" flipH="1">
            <a:off x="7505700" y="5143500"/>
            <a:ext cx="914400" cy="5334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20" idx="4"/>
            <a:endCxn id="138" idx="0"/>
          </p:cNvCxnSpPr>
          <p:nvPr/>
        </p:nvCxnSpPr>
        <p:spPr>
          <a:xfrm rot="16200000" flipH="1">
            <a:off x="7505700" y="5143500"/>
            <a:ext cx="1066800" cy="68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20" idx="4"/>
            <a:endCxn id="139" idx="0"/>
          </p:cNvCxnSpPr>
          <p:nvPr/>
        </p:nvCxnSpPr>
        <p:spPr>
          <a:xfrm rot="16200000" flipH="1">
            <a:off x="7505700" y="5143500"/>
            <a:ext cx="1219200" cy="838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13" idx="5"/>
            <a:endCxn id="117" idx="0"/>
          </p:cNvCxnSpPr>
          <p:nvPr/>
        </p:nvCxnSpPr>
        <p:spPr>
          <a:xfrm rot="16200000" flipH="1">
            <a:off x="5059806" y="1707005"/>
            <a:ext cx="840115" cy="229907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peter\AppData\Local\Microsoft\Windows\Temporary Internet Files\Content.IE5\YWX5K599\MCj0434949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143000"/>
            <a:ext cx="1939925" cy="1400175"/>
          </a:xfrm>
          <a:prstGeom prst="rect">
            <a:avLst/>
          </a:prstGeom>
          <a:noFill/>
        </p:spPr>
      </p:pic>
      <p:pic>
        <p:nvPicPr>
          <p:cNvPr id="102" name="Picture 2" descr="C:\Users\peter\AppData\Local\Microsoft\Windows\Temporary Internet Files\Content.IE5\NALGC911\MCj0415804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1762125" cy="1882775"/>
          </a:xfrm>
          <a:prstGeom prst="rect">
            <a:avLst/>
          </a:prstGeom>
          <a:noFill/>
        </p:spPr>
      </p:pic>
      <p:sp>
        <p:nvSpPr>
          <p:cNvPr id="104" name="Left-Right Arrow 103"/>
          <p:cNvSpPr/>
          <p:nvPr/>
        </p:nvSpPr>
        <p:spPr>
          <a:xfrm rot="16200000">
            <a:off x="281940" y="3299460"/>
            <a:ext cx="14447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Left-Right Arrow 104"/>
          <p:cNvSpPr/>
          <p:nvPr/>
        </p:nvSpPr>
        <p:spPr>
          <a:xfrm>
            <a:off x="4343400" y="1905000"/>
            <a:ext cx="14447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 flipH="1">
            <a:off x="0" y="0"/>
            <a:ext cx="5791200" cy="1200329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Subsystem expert can take control and take care of the problem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Excluded parts of the hierarchy can be returned to the central operator on 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524000" y="304800"/>
            <a:ext cx="9144000" cy="5638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PVSS</a:t>
            </a:r>
          </a:p>
          <a:p>
            <a:pPr algn="ctr"/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2743200" y="1828800"/>
            <a:ext cx="8153400" cy="1676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CENTRAL   SYSTEMS</a:t>
            </a:r>
          </a:p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4648200" y="3429000"/>
            <a:ext cx="34290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1676400" y="1981200"/>
            <a:ext cx="44958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8400" y="2971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400" y="3810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62400" y="3200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276600" y="3429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200400" y="2743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038600" y="2590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029200" y="4495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15000" y="4800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4114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495800" y="1447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638800" y="2057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81800" y="2667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371600" y="4114800"/>
            <a:ext cx="9144000" cy="1447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     ACCESS      and      ABSTRACTION</a:t>
            </a:r>
          </a:p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60738" y="3810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451338" y="4396565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2452571" y="4972497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429000" y="5560831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41738" y="3583169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 SERVER</a:t>
            </a:r>
          </a:p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1832338" y="4169734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SERVER</a:t>
            </a:r>
          </a:p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833571" y="4745666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3810000" y="5334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18" name="Straight Arrow Connector 117"/>
          <p:cNvCxnSpPr>
            <a:stCxn id="87" idx="0"/>
          </p:cNvCxnSpPr>
          <p:nvPr/>
        </p:nvCxnSpPr>
        <p:spPr>
          <a:xfrm rot="16200000" flipH="1" flipV="1">
            <a:off x="3067050" y="2495550"/>
            <a:ext cx="1524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7" idx="0"/>
            <a:endCxn id="86" idx="0"/>
          </p:cNvCxnSpPr>
          <p:nvPr/>
        </p:nvCxnSpPr>
        <p:spPr>
          <a:xfrm rot="16200000" flipH="1">
            <a:off x="3162300" y="3048000"/>
            <a:ext cx="6858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88" idx="0"/>
          </p:cNvCxnSpPr>
          <p:nvPr/>
        </p:nvCxnSpPr>
        <p:spPr>
          <a:xfrm rot="16200000" flipH="1" flipV="1">
            <a:off x="3943350" y="2305050"/>
            <a:ext cx="762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88" idx="0"/>
          </p:cNvCxnSpPr>
          <p:nvPr/>
        </p:nvCxnSpPr>
        <p:spPr>
          <a:xfrm rot="16200000" flipH="1">
            <a:off x="4095750" y="2800350"/>
            <a:ext cx="533400" cy="1143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88" idx="0"/>
            <a:endCxn id="84" idx="0"/>
          </p:cNvCxnSpPr>
          <p:nvPr/>
        </p:nvCxnSpPr>
        <p:spPr>
          <a:xfrm rot="16200000" flipH="1" flipV="1">
            <a:off x="3657600" y="3162300"/>
            <a:ext cx="12192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88" idx="0"/>
            <a:endCxn id="86" idx="0"/>
          </p:cNvCxnSpPr>
          <p:nvPr/>
        </p:nvCxnSpPr>
        <p:spPr>
          <a:xfrm rot="16200000" flipH="1" flipV="1">
            <a:off x="3505200" y="26289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84" idx="0"/>
            <a:endCxn id="87" idx="0"/>
          </p:cNvCxnSpPr>
          <p:nvPr/>
        </p:nvCxnSpPr>
        <p:spPr>
          <a:xfrm rot="16200000" flipV="1">
            <a:off x="3314700" y="2895600"/>
            <a:ext cx="10668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 flipV="1">
            <a:off x="1905000" y="3276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 flipV="1">
            <a:off x="2667000" y="37338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 flipV="1">
            <a:off x="3505200" y="41910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10800000" flipV="1">
            <a:off x="4495800" y="4800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rot="10800000" flipV="1">
            <a:off x="914400" y="4191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10800000" flipV="1">
            <a:off x="1676400" y="4648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0800000" flipV="1">
            <a:off x="2590800" y="51816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10800000" flipV="1">
            <a:off x="3657600" y="5791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5" idx="0"/>
          </p:cNvCxnSpPr>
          <p:nvPr/>
        </p:nvCxnSpPr>
        <p:spPr>
          <a:xfrm rot="16200000" flipH="1" flipV="1">
            <a:off x="5619750" y="4133850"/>
            <a:ext cx="609600" cy="5715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0"/>
            <a:endCxn id="94" idx="0"/>
          </p:cNvCxnSpPr>
          <p:nvPr/>
        </p:nvCxnSpPr>
        <p:spPr>
          <a:xfrm rot="16200000" flipH="1" flipV="1">
            <a:off x="5753100" y="4343400"/>
            <a:ext cx="6858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0800000">
            <a:off x="5562600" y="4800600"/>
            <a:ext cx="2286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rot="16200000" flipH="1" flipV="1">
            <a:off x="3657600" y="27813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97" idx="2"/>
          </p:cNvCxnSpPr>
          <p:nvPr/>
        </p:nvCxnSpPr>
        <p:spPr>
          <a:xfrm rot="5400000">
            <a:off x="5162550" y="2076450"/>
            <a:ext cx="381000" cy="1104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97" idx="2"/>
          </p:cNvCxnSpPr>
          <p:nvPr/>
        </p:nvCxnSpPr>
        <p:spPr>
          <a:xfrm rot="5400000">
            <a:off x="4705350" y="1695450"/>
            <a:ext cx="457200" cy="19431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rot="10800000" flipV="1">
            <a:off x="4495800" y="2438400"/>
            <a:ext cx="1371600" cy="7620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rot="10800000" flipV="1">
            <a:off x="3657600" y="2438400"/>
            <a:ext cx="2133600" cy="9906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rot="10800000" flipV="1">
            <a:off x="2819400" y="2438400"/>
            <a:ext cx="3048000" cy="457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97" idx="2"/>
            <a:endCxn id="95" idx="0"/>
          </p:cNvCxnSpPr>
          <p:nvPr/>
        </p:nvCxnSpPr>
        <p:spPr>
          <a:xfrm rot="16200000" flipH="1">
            <a:off x="5219700" y="3124200"/>
            <a:ext cx="1676400" cy="3048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endCxn id="93" idx="0"/>
          </p:cNvCxnSpPr>
          <p:nvPr/>
        </p:nvCxnSpPr>
        <p:spPr>
          <a:xfrm rot="5400000">
            <a:off x="4552950" y="3181350"/>
            <a:ext cx="2057400" cy="5715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>
            <a:stCxn id="97" idx="2"/>
            <a:endCxn id="94" idx="0"/>
          </p:cNvCxnSpPr>
          <p:nvPr/>
        </p:nvCxnSpPr>
        <p:spPr>
          <a:xfrm rot="16200000" flipH="1">
            <a:off x="4762500" y="3581400"/>
            <a:ext cx="2362200" cy="76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98" idx="2"/>
            <a:endCxn id="95" idx="0"/>
          </p:cNvCxnSpPr>
          <p:nvPr/>
        </p:nvCxnSpPr>
        <p:spPr>
          <a:xfrm rot="5400000">
            <a:off x="6096000" y="3162300"/>
            <a:ext cx="1066800" cy="838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stCxn id="98" idx="2"/>
          </p:cNvCxnSpPr>
          <p:nvPr/>
        </p:nvCxnSpPr>
        <p:spPr>
          <a:xfrm rot="5400000">
            <a:off x="5657850" y="1809750"/>
            <a:ext cx="152400" cy="2628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96" idx="2"/>
            <a:endCxn id="3" idx="0"/>
          </p:cNvCxnSpPr>
          <p:nvPr/>
        </p:nvCxnSpPr>
        <p:spPr>
          <a:xfrm rot="5400000">
            <a:off x="3162300" y="1371600"/>
            <a:ext cx="1143000" cy="2057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96" idx="2"/>
            <a:endCxn id="93" idx="0"/>
          </p:cNvCxnSpPr>
          <p:nvPr/>
        </p:nvCxnSpPr>
        <p:spPr>
          <a:xfrm rot="16200000" flipH="1">
            <a:off x="3695700" y="2895600"/>
            <a:ext cx="2667000" cy="533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Rectangle 224"/>
          <p:cNvSpPr/>
          <p:nvPr/>
        </p:nvSpPr>
        <p:spPr>
          <a:xfrm>
            <a:off x="1828800" y="-152400"/>
            <a:ext cx="9144000" cy="5638800"/>
          </a:xfrm>
          <a:prstGeom prst="rect">
            <a:avLst/>
          </a:prstGeom>
          <a:solidFill>
            <a:srgbClr val="4F81BD">
              <a:alpha val="89000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OPERATIONS     LAYER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" name="Group 225"/>
          <p:cNvGrpSpPr/>
          <p:nvPr/>
        </p:nvGrpSpPr>
        <p:grpSpPr>
          <a:xfrm>
            <a:off x="3886200" y="1143000"/>
            <a:ext cx="4572000" cy="3048000"/>
            <a:chOff x="152400" y="990600"/>
            <a:chExt cx="8610600" cy="4724400"/>
          </a:xfrm>
          <a:scene3d>
            <a:camera prst="isometricOffAxis2Top">
              <a:rot lat="19381733" lon="1292377" rev="19603360"/>
            </a:camera>
            <a:lightRig rig="threePt" dir="t"/>
          </a:scene3d>
        </p:grpSpPr>
        <p:sp>
          <p:nvSpPr>
            <p:cNvPr id="227" name="Oval 226"/>
            <p:cNvSpPr/>
            <p:nvPr/>
          </p:nvSpPr>
          <p:spPr>
            <a:xfrm>
              <a:off x="1828800" y="2133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609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14478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895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133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1524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3048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4572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6096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620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9144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13716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1524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1676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1828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1981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133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2971800" y="4267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31242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32766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34290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35814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37338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50" name="Straight Connector 249"/>
            <p:cNvCxnSpPr>
              <a:stCxn id="227" idx="3"/>
              <a:endCxn id="228" idx="0"/>
            </p:cNvCxnSpPr>
            <p:nvPr/>
          </p:nvCxnSpPr>
          <p:spPr>
            <a:xfrm rot="5400000">
              <a:off x="1072380" y="2430905"/>
              <a:ext cx="687715" cy="1003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stCxn id="227" idx="4"/>
              <a:endCxn id="229" idx="0"/>
            </p:cNvCxnSpPr>
            <p:nvPr/>
          </p:nvCxnSpPr>
          <p:spPr>
            <a:xfrm rot="5400000">
              <a:off x="1638300" y="2781300"/>
              <a:ext cx="6096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stCxn id="227" idx="4"/>
              <a:endCxn id="231" idx="0"/>
            </p:cNvCxnSpPr>
            <p:nvPr/>
          </p:nvCxnSpPr>
          <p:spPr>
            <a:xfrm rot="16200000" flipH="1">
              <a:off x="1981200" y="2819400"/>
              <a:ext cx="609600" cy="304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27" idx="5"/>
              <a:endCxn id="230" idx="0"/>
            </p:cNvCxnSpPr>
            <p:nvPr/>
          </p:nvCxnSpPr>
          <p:spPr>
            <a:xfrm rot="16200000" flipH="1">
              <a:off x="2430906" y="2507105"/>
              <a:ext cx="687715" cy="851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32" idx="0"/>
              <a:endCxn id="228" idx="3"/>
            </p:cNvCxnSpPr>
            <p:nvPr/>
          </p:nvCxnSpPr>
          <p:spPr>
            <a:xfrm rot="5400000" flipH="1" flipV="1">
              <a:off x="348480" y="3840606"/>
              <a:ext cx="459115" cy="241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233" idx="0"/>
              <a:endCxn id="228" idx="3"/>
            </p:cNvCxnSpPr>
            <p:nvPr/>
          </p:nvCxnSpPr>
          <p:spPr>
            <a:xfrm rot="5400000" flipH="1" flipV="1">
              <a:off x="348480" y="3993006"/>
              <a:ext cx="611515" cy="89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234" idx="0"/>
              <a:endCxn id="228" idx="3"/>
            </p:cNvCxnSpPr>
            <p:nvPr/>
          </p:nvCxnSpPr>
          <p:spPr>
            <a:xfrm rot="16200000" flipV="1">
              <a:off x="348480" y="4082280"/>
              <a:ext cx="763915" cy="631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stCxn id="235" idx="0"/>
              <a:endCxn id="228" idx="3"/>
            </p:cNvCxnSpPr>
            <p:nvPr/>
          </p:nvCxnSpPr>
          <p:spPr>
            <a:xfrm rot="16200000" flipV="1">
              <a:off x="348480" y="4082280"/>
              <a:ext cx="916315" cy="2155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stCxn id="236" idx="0"/>
              <a:endCxn id="228" idx="3"/>
            </p:cNvCxnSpPr>
            <p:nvPr/>
          </p:nvCxnSpPr>
          <p:spPr>
            <a:xfrm rot="16200000" flipV="1">
              <a:off x="348480" y="4082280"/>
              <a:ext cx="1068715" cy="3679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stCxn id="237" idx="0"/>
              <a:endCxn id="228" idx="3"/>
            </p:cNvCxnSpPr>
            <p:nvPr/>
          </p:nvCxnSpPr>
          <p:spPr>
            <a:xfrm rot="16200000" flipV="1">
              <a:off x="348480" y="4082280"/>
              <a:ext cx="1221115" cy="5203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endCxn id="238" idx="0"/>
            </p:cNvCxnSpPr>
            <p:nvPr/>
          </p:nvCxnSpPr>
          <p:spPr>
            <a:xfrm rot="5400000">
              <a:off x="1530539" y="3955863"/>
              <a:ext cx="380999" cy="8927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>
              <a:stCxn id="229" idx="4"/>
              <a:endCxn id="239" idx="0"/>
            </p:cNvCxnSpPr>
            <p:nvPr/>
          </p:nvCxnSpPr>
          <p:spPr>
            <a:xfrm rot="16200000" flipH="1">
              <a:off x="1524000" y="4038600"/>
              <a:ext cx="5334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229" idx="4"/>
              <a:endCxn id="240" idx="0"/>
            </p:cNvCxnSpPr>
            <p:nvPr/>
          </p:nvCxnSpPr>
          <p:spPr>
            <a:xfrm rot="16200000" flipH="1">
              <a:off x="1524000" y="4038600"/>
              <a:ext cx="6858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stCxn id="229" idx="4"/>
              <a:endCxn id="241" idx="0"/>
            </p:cNvCxnSpPr>
            <p:nvPr/>
          </p:nvCxnSpPr>
          <p:spPr>
            <a:xfrm rot="16200000" flipH="1">
              <a:off x="1524000" y="4038600"/>
              <a:ext cx="8382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229" idx="4"/>
              <a:endCxn id="242" idx="0"/>
            </p:cNvCxnSpPr>
            <p:nvPr/>
          </p:nvCxnSpPr>
          <p:spPr>
            <a:xfrm rot="16200000" flipH="1">
              <a:off x="1524000" y="4038600"/>
              <a:ext cx="9906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29" idx="4"/>
              <a:endCxn id="243" idx="0"/>
            </p:cNvCxnSpPr>
            <p:nvPr/>
          </p:nvCxnSpPr>
          <p:spPr>
            <a:xfrm rot="16200000" flipH="1">
              <a:off x="1524000" y="4038600"/>
              <a:ext cx="11430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30" idx="4"/>
              <a:endCxn id="244" idx="0"/>
            </p:cNvCxnSpPr>
            <p:nvPr/>
          </p:nvCxnSpPr>
          <p:spPr>
            <a:xfrm rot="16200000" flipH="1">
              <a:off x="3009900" y="4000500"/>
              <a:ext cx="4572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30" idx="4"/>
              <a:endCxn id="245" idx="0"/>
            </p:cNvCxnSpPr>
            <p:nvPr/>
          </p:nvCxnSpPr>
          <p:spPr>
            <a:xfrm rot="16200000" flipH="1">
              <a:off x="3009900" y="4000500"/>
              <a:ext cx="6096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30" idx="4"/>
              <a:endCxn id="246" idx="0"/>
            </p:cNvCxnSpPr>
            <p:nvPr/>
          </p:nvCxnSpPr>
          <p:spPr>
            <a:xfrm rot="16200000" flipH="1">
              <a:off x="3009900" y="4000500"/>
              <a:ext cx="7620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30" idx="4"/>
              <a:endCxn id="247" idx="0"/>
            </p:cNvCxnSpPr>
            <p:nvPr/>
          </p:nvCxnSpPr>
          <p:spPr>
            <a:xfrm rot="16200000" flipH="1">
              <a:off x="3009900" y="4000500"/>
              <a:ext cx="9144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30" idx="4"/>
              <a:endCxn id="248" idx="0"/>
            </p:cNvCxnSpPr>
            <p:nvPr/>
          </p:nvCxnSpPr>
          <p:spPr>
            <a:xfrm rot="16200000" flipH="1">
              <a:off x="3009900" y="4000500"/>
              <a:ext cx="10668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30" idx="4"/>
              <a:endCxn id="249" idx="0"/>
            </p:cNvCxnSpPr>
            <p:nvPr/>
          </p:nvCxnSpPr>
          <p:spPr>
            <a:xfrm rot="16200000" flipH="1">
              <a:off x="3009900" y="4000500"/>
              <a:ext cx="1219200" cy="838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/>
            <p:nvPr/>
          </p:nvSpPr>
          <p:spPr>
            <a:xfrm>
              <a:off x="3733800" y="99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3" name="Straight Connector 272"/>
            <p:cNvCxnSpPr>
              <a:stCxn id="272" idx="3"/>
              <a:endCxn id="227" idx="0"/>
            </p:cNvCxnSpPr>
            <p:nvPr/>
          </p:nvCxnSpPr>
          <p:spPr>
            <a:xfrm rot="5400000">
              <a:off x="2634480" y="945005"/>
              <a:ext cx="687715" cy="16894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/>
            <p:nvPr/>
          </p:nvSpPr>
          <p:spPr>
            <a:xfrm>
              <a:off x="6248400" y="2286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5029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58674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7315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6553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4572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4724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4876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5029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5181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53340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57912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59436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60960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8" name="Oval 287"/>
            <p:cNvSpPr/>
            <p:nvPr/>
          </p:nvSpPr>
          <p:spPr>
            <a:xfrm>
              <a:off x="62484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64008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65532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73914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5438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76962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78486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80010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8153400" y="5181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7" name="Straight Connector 296"/>
            <p:cNvCxnSpPr>
              <a:stCxn id="274" idx="3"/>
              <a:endCxn id="275" idx="0"/>
            </p:cNvCxnSpPr>
            <p:nvPr/>
          </p:nvCxnSpPr>
          <p:spPr>
            <a:xfrm rot="5400000">
              <a:off x="5491980" y="2583305"/>
              <a:ext cx="687715" cy="1003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>
              <a:stCxn id="274" idx="4"/>
              <a:endCxn id="276" idx="0"/>
            </p:cNvCxnSpPr>
            <p:nvPr/>
          </p:nvCxnSpPr>
          <p:spPr>
            <a:xfrm rot="5400000">
              <a:off x="6057900" y="2933700"/>
              <a:ext cx="6096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>
              <a:stCxn id="274" idx="4"/>
              <a:endCxn id="278" idx="0"/>
            </p:cNvCxnSpPr>
            <p:nvPr/>
          </p:nvCxnSpPr>
          <p:spPr>
            <a:xfrm rot="16200000" flipH="1">
              <a:off x="6400800" y="2971800"/>
              <a:ext cx="609600" cy="304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>
              <a:stCxn id="274" idx="5"/>
              <a:endCxn id="277" idx="0"/>
            </p:cNvCxnSpPr>
            <p:nvPr/>
          </p:nvCxnSpPr>
          <p:spPr>
            <a:xfrm rot="16200000" flipH="1">
              <a:off x="6850506" y="2659505"/>
              <a:ext cx="687715" cy="851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>
              <a:stCxn id="279" idx="0"/>
              <a:endCxn id="275" idx="3"/>
            </p:cNvCxnSpPr>
            <p:nvPr/>
          </p:nvCxnSpPr>
          <p:spPr>
            <a:xfrm rot="5400000" flipH="1" flipV="1">
              <a:off x="4768080" y="3993006"/>
              <a:ext cx="459115" cy="241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>
              <a:stCxn id="280" idx="0"/>
              <a:endCxn id="275" idx="3"/>
            </p:cNvCxnSpPr>
            <p:nvPr/>
          </p:nvCxnSpPr>
          <p:spPr>
            <a:xfrm rot="5400000" flipH="1" flipV="1">
              <a:off x="4768080" y="4145406"/>
              <a:ext cx="611515" cy="89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>
              <a:stCxn id="281" idx="0"/>
              <a:endCxn id="275" idx="3"/>
            </p:cNvCxnSpPr>
            <p:nvPr/>
          </p:nvCxnSpPr>
          <p:spPr>
            <a:xfrm rot="16200000" flipV="1">
              <a:off x="4768080" y="4234680"/>
              <a:ext cx="763915" cy="631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>
              <a:stCxn id="282" idx="0"/>
              <a:endCxn id="275" idx="3"/>
            </p:cNvCxnSpPr>
            <p:nvPr/>
          </p:nvCxnSpPr>
          <p:spPr>
            <a:xfrm rot="16200000" flipV="1">
              <a:off x="4768080" y="4234680"/>
              <a:ext cx="916315" cy="2155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>
              <a:stCxn id="283" idx="0"/>
              <a:endCxn id="275" idx="3"/>
            </p:cNvCxnSpPr>
            <p:nvPr/>
          </p:nvCxnSpPr>
          <p:spPr>
            <a:xfrm rot="16200000" flipV="1">
              <a:off x="4768080" y="4234680"/>
              <a:ext cx="1068715" cy="3679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>
              <a:stCxn id="284" idx="0"/>
              <a:endCxn id="275" idx="3"/>
            </p:cNvCxnSpPr>
            <p:nvPr/>
          </p:nvCxnSpPr>
          <p:spPr>
            <a:xfrm rot="16200000" flipV="1">
              <a:off x="4768080" y="4234680"/>
              <a:ext cx="1221115" cy="5203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>
              <a:endCxn id="285" idx="0"/>
            </p:cNvCxnSpPr>
            <p:nvPr/>
          </p:nvCxnSpPr>
          <p:spPr>
            <a:xfrm rot="5400000">
              <a:off x="5950139" y="4108263"/>
              <a:ext cx="380999" cy="8927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stCxn id="276" idx="4"/>
              <a:endCxn id="286" idx="0"/>
            </p:cNvCxnSpPr>
            <p:nvPr/>
          </p:nvCxnSpPr>
          <p:spPr>
            <a:xfrm rot="16200000" flipH="1">
              <a:off x="5943600" y="4191000"/>
              <a:ext cx="5334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stCxn id="276" idx="4"/>
              <a:endCxn id="287" idx="0"/>
            </p:cNvCxnSpPr>
            <p:nvPr/>
          </p:nvCxnSpPr>
          <p:spPr>
            <a:xfrm rot="16200000" flipH="1">
              <a:off x="5943600" y="4191000"/>
              <a:ext cx="6858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>
              <a:stCxn id="276" idx="4"/>
              <a:endCxn id="288" idx="0"/>
            </p:cNvCxnSpPr>
            <p:nvPr/>
          </p:nvCxnSpPr>
          <p:spPr>
            <a:xfrm rot="16200000" flipH="1">
              <a:off x="5943600" y="4191000"/>
              <a:ext cx="8382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>
              <a:stCxn id="276" idx="4"/>
              <a:endCxn id="289" idx="0"/>
            </p:cNvCxnSpPr>
            <p:nvPr/>
          </p:nvCxnSpPr>
          <p:spPr>
            <a:xfrm rot="16200000" flipH="1">
              <a:off x="5943600" y="4191000"/>
              <a:ext cx="9906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>
              <a:stCxn id="276" idx="4"/>
              <a:endCxn id="290" idx="0"/>
            </p:cNvCxnSpPr>
            <p:nvPr/>
          </p:nvCxnSpPr>
          <p:spPr>
            <a:xfrm rot="16200000" flipH="1">
              <a:off x="5943600" y="4191000"/>
              <a:ext cx="11430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stCxn id="277" idx="4"/>
              <a:endCxn id="291" idx="0"/>
            </p:cNvCxnSpPr>
            <p:nvPr/>
          </p:nvCxnSpPr>
          <p:spPr>
            <a:xfrm rot="16200000" flipH="1">
              <a:off x="7429500" y="4152900"/>
              <a:ext cx="4572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stCxn id="277" idx="4"/>
              <a:endCxn id="292" idx="0"/>
            </p:cNvCxnSpPr>
            <p:nvPr/>
          </p:nvCxnSpPr>
          <p:spPr>
            <a:xfrm rot="16200000" flipH="1">
              <a:off x="7429500" y="4152900"/>
              <a:ext cx="6096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>
              <a:stCxn id="277" idx="4"/>
              <a:endCxn id="293" idx="0"/>
            </p:cNvCxnSpPr>
            <p:nvPr/>
          </p:nvCxnSpPr>
          <p:spPr>
            <a:xfrm rot="16200000" flipH="1">
              <a:off x="7429500" y="4152900"/>
              <a:ext cx="7620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>
              <a:stCxn id="277" idx="4"/>
              <a:endCxn id="294" idx="0"/>
            </p:cNvCxnSpPr>
            <p:nvPr/>
          </p:nvCxnSpPr>
          <p:spPr>
            <a:xfrm rot="16200000" flipH="1">
              <a:off x="7429500" y="4152900"/>
              <a:ext cx="9144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stCxn id="277" idx="4"/>
              <a:endCxn id="295" idx="0"/>
            </p:cNvCxnSpPr>
            <p:nvPr/>
          </p:nvCxnSpPr>
          <p:spPr>
            <a:xfrm rot="16200000" flipH="1">
              <a:off x="7429500" y="4152900"/>
              <a:ext cx="10668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>
              <a:stCxn id="277" idx="4"/>
              <a:endCxn id="296" idx="0"/>
            </p:cNvCxnSpPr>
            <p:nvPr/>
          </p:nvCxnSpPr>
          <p:spPr>
            <a:xfrm rot="16200000" flipH="1">
              <a:off x="7429500" y="4152900"/>
              <a:ext cx="1219200" cy="838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272" idx="5"/>
              <a:endCxn id="274" idx="0"/>
            </p:cNvCxnSpPr>
            <p:nvPr/>
          </p:nvCxnSpPr>
          <p:spPr>
            <a:xfrm rot="16200000" flipH="1">
              <a:off x="4983606" y="716405"/>
              <a:ext cx="840115" cy="22990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524000" y="304800"/>
            <a:ext cx="9144000" cy="5638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PVSS</a:t>
            </a:r>
          </a:p>
          <a:p>
            <a:pPr algn="ctr"/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2743200" y="1828800"/>
            <a:ext cx="8153400" cy="1676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CENTRAL   SYSTEMS</a:t>
            </a:r>
          </a:p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4648200" y="3429000"/>
            <a:ext cx="34290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210" name="Rectangle 209"/>
          <p:cNvSpPr/>
          <p:nvPr/>
        </p:nvSpPr>
        <p:spPr>
          <a:xfrm>
            <a:off x="1676400" y="1981200"/>
            <a:ext cx="4495800" cy="24384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DETECTOR   SYSTEM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8400" y="2971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400" y="3810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62400" y="3200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276600" y="3429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200400" y="2743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038600" y="2590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029200" y="4495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715000" y="48006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4114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495800" y="1447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638800" y="2057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781800" y="26670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prstMaterial="softEdge">
            <a:bevelB w="0" h="171450"/>
            <a:extrusionClr>
              <a:schemeClr val="bg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PVSS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84538" y="4343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298938" y="4876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LVPS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213338" y="54102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280138" y="60198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isometricLeftDown"/>
            <a:lightRig rig="flood" dir="t"/>
          </a:scene3d>
          <a:sp3d extrusionH="76200" contourW="12700" prstMaterial="softEdge">
            <a:bevelB w="0" h="114300"/>
            <a:extrusionClr>
              <a:srgbClr val="FFFF00"/>
            </a:extrusionClr>
            <a:contourClr>
              <a:srgbClr val="FFFF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…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371600" y="4114800"/>
            <a:ext cx="9144000" cy="14478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     ACCESS      and      ABSTRACTION</a:t>
            </a:r>
          </a:p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60738" y="3810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451338" y="4396565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2452571" y="4972497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429000" y="5560831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Device DRIVER</a:t>
            </a:r>
          </a:p>
          <a:p>
            <a:pPr algn="ctr"/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841738" y="3583169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 SERVER</a:t>
            </a:r>
          </a:p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1832338" y="4169734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OPC SERVER</a:t>
            </a:r>
          </a:p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2833571" y="4745666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3810000" y="5334000"/>
            <a:ext cx="1447800" cy="381000"/>
          </a:xfrm>
          <a:prstGeom prst="rect">
            <a:avLst/>
          </a:prstGeom>
          <a:solidFill>
            <a:srgbClr val="4F81BD">
              <a:alpha val="32941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FED SERVER</a:t>
            </a:r>
          </a:p>
          <a:p>
            <a:pPr algn="ctr"/>
            <a:endParaRPr lang="en-US" dirty="0"/>
          </a:p>
        </p:txBody>
      </p:sp>
      <p:pic>
        <p:nvPicPr>
          <p:cNvPr id="116" name="Picture 5" descr="C:\Users\peter\Desktop\rt2009\rt2009\altrans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4648200"/>
            <a:ext cx="2984829" cy="2743200"/>
          </a:xfrm>
          <a:prstGeom prst="rect">
            <a:avLst/>
          </a:prstGeom>
          <a:noFill/>
          <a:scene3d>
            <a:camera prst="isometricOffAxis2Left">
              <a:rot lat="781114" lon="1533197" rev="21592816"/>
            </a:camera>
            <a:lightRig rig="threePt" dir="t"/>
          </a:scene3d>
        </p:spPr>
      </p:pic>
      <p:cxnSp>
        <p:nvCxnSpPr>
          <p:cNvPr id="118" name="Straight Arrow Connector 117"/>
          <p:cNvCxnSpPr>
            <a:stCxn id="87" idx="0"/>
          </p:cNvCxnSpPr>
          <p:nvPr/>
        </p:nvCxnSpPr>
        <p:spPr>
          <a:xfrm rot="16200000" flipH="1" flipV="1">
            <a:off x="3067050" y="2495550"/>
            <a:ext cx="1524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7" idx="0"/>
            <a:endCxn id="86" idx="0"/>
          </p:cNvCxnSpPr>
          <p:nvPr/>
        </p:nvCxnSpPr>
        <p:spPr>
          <a:xfrm rot="16200000" flipH="1">
            <a:off x="3162300" y="3048000"/>
            <a:ext cx="6858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88" idx="0"/>
          </p:cNvCxnSpPr>
          <p:nvPr/>
        </p:nvCxnSpPr>
        <p:spPr>
          <a:xfrm rot="16200000" flipH="1" flipV="1">
            <a:off x="3943350" y="2305050"/>
            <a:ext cx="762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88" idx="0"/>
          </p:cNvCxnSpPr>
          <p:nvPr/>
        </p:nvCxnSpPr>
        <p:spPr>
          <a:xfrm rot="16200000" flipH="1">
            <a:off x="4095750" y="2800350"/>
            <a:ext cx="533400" cy="1143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88" idx="0"/>
            <a:endCxn id="84" idx="0"/>
          </p:cNvCxnSpPr>
          <p:nvPr/>
        </p:nvCxnSpPr>
        <p:spPr>
          <a:xfrm rot="16200000" flipH="1" flipV="1">
            <a:off x="3657600" y="3162300"/>
            <a:ext cx="12192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88" idx="0"/>
            <a:endCxn id="86" idx="0"/>
          </p:cNvCxnSpPr>
          <p:nvPr/>
        </p:nvCxnSpPr>
        <p:spPr>
          <a:xfrm rot="16200000" flipH="1" flipV="1">
            <a:off x="3505200" y="26289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84" idx="0"/>
            <a:endCxn id="87" idx="0"/>
          </p:cNvCxnSpPr>
          <p:nvPr/>
        </p:nvCxnSpPr>
        <p:spPr>
          <a:xfrm rot="16200000" flipV="1">
            <a:off x="3314700" y="2895600"/>
            <a:ext cx="10668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rot="10800000" flipV="1">
            <a:off x="1905000" y="3276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0800000" flipV="1">
            <a:off x="2667000" y="37338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rot="10800000" flipV="1">
            <a:off x="3505200" y="41910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10800000" flipV="1">
            <a:off x="4495800" y="4800600"/>
            <a:ext cx="762000" cy="5334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rot="10800000" flipV="1">
            <a:off x="914400" y="4191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10800000" flipV="1">
            <a:off x="1676400" y="4648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rot="10800000" flipV="1">
            <a:off x="2590800" y="51816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10800000" flipV="1">
            <a:off x="3657600" y="57912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6200000" flipH="1">
            <a:off x="304800" y="4953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rot="10800000" flipV="1">
            <a:off x="914400" y="5181600"/>
            <a:ext cx="609600" cy="381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0800000">
            <a:off x="914400" y="5562600"/>
            <a:ext cx="1524000" cy="228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04" idx="1"/>
          </p:cNvCxnSpPr>
          <p:nvPr/>
        </p:nvCxnSpPr>
        <p:spPr>
          <a:xfrm rot="10800000">
            <a:off x="914400" y="5562600"/>
            <a:ext cx="2365738" cy="647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95" idx="0"/>
          </p:cNvCxnSpPr>
          <p:nvPr/>
        </p:nvCxnSpPr>
        <p:spPr>
          <a:xfrm rot="16200000" flipH="1" flipV="1">
            <a:off x="5619750" y="4133850"/>
            <a:ext cx="609600" cy="5715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95" idx="0"/>
            <a:endCxn id="94" idx="0"/>
          </p:cNvCxnSpPr>
          <p:nvPr/>
        </p:nvCxnSpPr>
        <p:spPr>
          <a:xfrm rot="16200000" flipH="1" flipV="1">
            <a:off x="5753100" y="4343400"/>
            <a:ext cx="6858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0800000">
            <a:off x="5562600" y="4800600"/>
            <a:ext cx="2286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rot="16200000" flipH="1" flipV="1">
            <a:off x="3657600" y="2781300"/>
            <a:ext cx="838200" cy="76200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97" idx="2"/>
          </p:cNvCxnSpPr>
          <p:nvPr/>
        </p:nvCxnSpPr>
        <p:spPr>
          <a:xfrm rot="5400000">
            <a:off x="5162550" y="2076450"/>
            <a:ext cx="381000" cy="1104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97" idx="2"/>
          </p:cNvCxnSpPr>
          <p:nvPr/>
        </p:nvCxnSpPr>
        <p:spPr>
          <a:xfrm rot="5400000">
            <a:off x="4705350" y="1695450"/>
            <a:ext cx="457200" cy="19431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rot="10800000" flipV="1">
            <a:off x="4495800" y="2438400"/>
            <a:ext cx="1371600" cy="7620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rot="10800000" flipV="1">
            <a:off x="3657600" y="2438400"/>
            <a:ext cx="2133600" cy="9906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rot="10800000" flipV="1">
            <a:off x="2819400" y="2438400"/>
            <a:ext cx="3048000" cy="457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97" idx="2"/>
            <a:endCxn id="95" idx="0"/>
          </p:cNvCxnSpPr>
          <p:nvPr/>
        </p:nvCxnSpPr>
        <p:spPr>
          <a:xfrm rot="16200000" flipH="1">
            <a:off x="5219700" y="3124200"/>
            <a:ext cx="1676400" cy="3048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>
            <a:endCxn id="93" idx="0"/>
          </p:cNvCxnSpPr>
          <p:nvPr/>
        </p:nvCxnSpPr>
        <p:spPr>
          <a:xfrm rot="5400000">
            <a:off x="4552950" y="3181350"/>
            <a:ext cx="2057400" cy="5715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>
            <a:stCxn id="97" idx="2"/>
            <a:endCxn id="94" idx="0"/>
          </p:cNvCxnSpPr>
          <p:nvPr/>
        </p:nvCxnSpPr>
        <p:spPr>
          <a:xfrm rot="16200000" flipH="1">
            <a:off x="4762500" y="3581400"/>
            <a:ext cx="2362200" cy="76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98" idx="2"/>
            <a:endCxn id="95" idx="0"/>
          </p:cNvCxnSpPr>
          <p:nvPr/>
        </p:nvCxnSpPr>
        <p:spPr>
          <a:xfrm rot="5400000">
            <a:off x="6096000" y="3162300"/>
            <a:ext cx="1066800" cy="8382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stCxn id="98" idx="2"/>
          </p:cNvCxnSpPr>
          <p:nvPr/>
        </p:nvCxnSpPr>
        <p:spPr>
          <a:xfrm rot="5400000">
            <a:off x="5657850" y="1809750"/>
            <a:ext cx="152400" cy="26289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96" idx="2"/>
            <a:endCxn id="3" idx="0"/>
          </p:cNvCxnSpPr>
          <p:nvPr/>
        </p:nvCxnSpPr>
        <p:spPr>
          <a:xfrm rot="5400000">
            <a:off x="3162300" y="1371600"/>
            <a:ext cx="1143000" cy="2057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96" idx="2"/>
            <a:endCxn id="93" idx="0"/>
          </p:cNvCxnSpPr>
          <p:nvPr/>
        </p:nvCxnSpPr>
        <p:spPr>
          <a:xfrm rot="16200000" flipH="1">
            <a:off x="3695700" y="2895600"/>
            <a:ext cx="2667000" cy="533400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Rectangle 224"/>
          <p:cNvSpPr/>
          <p:nvPr/>
        </p:nvSpPr>
        <p:spPr>
          <a:xfrm>
            <a:off x="1828800" y="-152400"/>
            <a:ext cx="9144000" cy="5638800"/>
          </a:xfrm>
          <a:prstGeom prst="rect">
            <a:avLst/>
          </a:prstGeom>
          <a:solidFill>
            <a:srgbClr val="4F81BD">
              <a:alpha val="89000"/>
            </a:srgb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OPERATIONS     LAYER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26" name="Group 225"/>
          <p:cNvGrpSpPr/>
          <p:nvPr/>
        </p:nvGrpSpPr>
        <p:grpSpPr>
          <a:xfrm>
            <a:off x="3886200" y="1143000"/>
            <a:ext cx="4572000" cy="3048000"/>
            <a:chOff x="152400" y="990600"/>
            <a:chExt cx="8610600" cy="4724400"/>
          </a:xfrm>
          <a:scene3d>
            <a:camera prst="isometricOffAxis2Top">
              <a:rot lat="19381733" lon="1292377" rev="19603360"/>
            </a:camera>
            <a:lightRig rig="threePt" dir="t"/>
          </a:scene3d>
        </p:grpSpPr>
        <p:sp>
          <p:nvSpPr>
            <p:cNvPr id="227" name="Oval 226"/>
            <p:cNvSpPr/>
            <p:nvPr/>
          </p:nvSpPr>
          <p:spPr>
            <a:xfrm>
              <a:off x="1828800" y="2133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609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14478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895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133600" y="3276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1524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3048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4572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6096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620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9144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1371600" y="4191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1524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1676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1828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1981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133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2971800" y="4267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31242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32766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34290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35814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37338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50" name="Straight Connector 249"/>
            <p:cNvCxnSpPr>
              <a:stCxn id="227" idx="3"/>
              <a:endCxn id="228" idx="0"/>
            </p:cNvCxnSpPr>
            <p:nvPr/>
          </p:nvCxnSpPr>
          <p:spPr>
            <a:xfrm rot="5400000">
              <a:off x="1072380" y="2430905"/>
              <a:ext cx="687715" cy="1003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stCxn id="227" idx="4"/>
              <a:endCxn id="229" idx="0"/>
            </p:cNvCxnSpPr>
            <p:nvPr/>
          </p:nvCxnSpPr>
          <p:spPr>
            <a:xfrm rot="5400000">
              <a:off x="1638300" y="2781300"/>
              <a:ext cx="6096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stCxn id="227" idx="4"/>
              <a:endCxn id="231" idx="0"/>
            </p:cNvCxnSpPr>
            <p:nvPr/>
          </p:nvCxnSpPr>
          <p:spPr>
            <a:xfrm rot="16200000" flipH="1">
              <a:off x="1981200" y="2819400"/>
              <a:ext cx="609600" cy="304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27" idx="5"/>
              <a:endCxn id="230" idx="0"/>
            </p:cNvCxnSpPr>
            <p:nvPr/>
          </p:nvCxnSpPr>
          <p:spPr>
            <a:xfrm rot="16200000" flipH="1">
              <a:off x="2430906" y="2507105"/>
              <a:ext cx="687715" cy="851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32" idx="0"/>
              <a:endCxn id="228" idx="3"/>
            </p:cNvCxnSpPr>
            <p:nvPr/>
          </p:nvCxnSpPr>
          <p:spPr>
            <a:xfrm rot="5400000" flipH="1" flipV="1">
              <a:off x="348480" y="3840606"/>
              <a:ext cx="459115" cy="241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233" idx="0"/>
              <a:endCxn id="228" idx="3"/>
            </p:cNvCxnSpPr>
            <p:nvPr/>
          </p:nvCxnSpPr>
          <p:spPr>
            <a:xfrm rot="5400000" flipH="1" flipV="1">
              <a:off x="348480" y="3993006"/>
              <a:ext cx="611515" cy="89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234" idx="0"/>
              <a:endCxn id="228" idx="3"/>
            </p:cNvCxnSpPr>
            <p:nvPr/>
          </p:nvCxnSpPr>
          <p:spPr>
            <a:xfrm rot="16200000" flipV="1">
              <a:off x="348480" y="4082280"/>
              <a:ext cx="763915" cy="631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stCxn id="235" idx="0"/>
              <a:endCxn id="228" idx="3"/>
            </p:cNvCxnSpPr>
            <p:nvPr/>
          </p:nvCxnSpPr>
          <p:spPr>
            <a:xfrm rot="16200000" flipV="1">
              <a:off x="348480" y="4082280"/>
              <a:ext cx="916315" cy="2155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stCxn id="236" idx="0"/>
              <a:endCxn id="228" idx="3"/>
            </p:cNvCxnSpPr>
            <p:nvPr/>
          </p:nvCxnSpPr>
          <p:spPr>
            <a:xfrm rot="16200000" flipV="1">
              <a:off x="348480" y="4082280"/>
              <a:ext cx="1068715" cy="3679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stCxn id="237" idx="0"/>
              <a:endCxn id="228" idx="3"/>
            </p:cNvCxnSpPr>
            <p:nvPr/>
          </p:nvCxnSpPr>
          <p:spPr>
            <a:xfrm rot="16200000" flipV="1">
              <a:off x="348480" y="4082280"/>
              <a:ext cx="1221115" cy="5203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endCxn id="238" idx="0"/>
            </p:cNvCxnSpPr>
            <p:nvPr/>
          </p:nvCxnSpPr>
          <p:spPr>
            <a:xfrm rot="5400000">
              <a:off x="1530539" y="3955863"/>
              <a:ext cx="380999" cy="8927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>
              <a:stCxn id="229" idx="4"/>
              <a:endCxn id="239" idx="0"/>
            </p:cNvCxnSpPr>
            <p:nvPr/>
          </p:nvCxnSpPr>
          <p:spPr>
            <a:xfrm rot="16200000" flipH="1">
              <a:off x="1524000" y="4038600"/>
              <a:ext cx="5334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229" idx="4"/>
              <a:endCxn id="240" idx="0"/>
            </p:cNvCxnSpPr>
            <p:nvPr/>
          </p:nvCxnSpPr>
          <p:spPr>
            <a:xfrm rot="16200000" flipH="1">
              <a:off x="1524000" y="4038600"/>
              <a:ext cx="6858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stCxn id="229" idx="4"/>
              <a:endCxn id="241" idx="0"/>
            </p:cNvCxnSpPr>
            <p:nvPr/>
          </p:nvCxnSpPr>
          <p:spPr>
            <a:xfrm rot="16200000" flipH="1">
              <a:off x="1524000" y="4038600"/>
              <a:ext cx="8382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229" idx="4"/>
              <a:endCxn id="242" idx="0"/>
            </p:cNvCxnSpPr>
            <p:nvPr/>
          </p:nvCxnSpPr>
          <p:spPr>
            <a:xfrm rot="16200000" flipH="1">
              <a:off x="1524000" y="4038600"/>
              <a:ext cx="9906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29" idx="4"/>
              <a:endCxn id="243" idx="0"/>
            </p:cNvCxnSpPr>
            <p:nvPr/>
          </p:nvCxnSpPr>
          <p:spPr>
            <a:xfrm rot="16200000" flipH="1">
              <a:off x="1524000" y="4038600"/>
              <a:ext cx="11430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30" idx="4"/>
              <a:endCxn id="244" idx="0"/>
            </p:cNvCxnSpPr>
            <p:nvPr/>
          </p:nvCxnSpPr>
          <p:spPr>
            <a:xfrm rot="16200000" flipH="1">
              <a:off x="3009900" y="4000500"/>
              <a:ext cx="4572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30" idx="4"/>
              <a:endCxn id="245" idx="0"/>
            </p:cNvCxnSpPr>
            <p:nvPr/>
          </p:nvCxnSpPr>
          <p:spPr>
            <a:xfrm rot="16200000" flipH="1">
              <a:off x="3009900" y="4000500"/>
              <a:ext cx="6096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30" idx="4"/>
              <a:endCxn id="246" idx="0"/>
            </p:cNvCxnSpPr>
            <p:nvPr/>
          </p:nvCxnSpPr>
          <p:spPr>
            <a:xfrm rot="16200000" flipH="1">
              <a:off x="3009900" y="4000500"/>
              <a:ext cx="7620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30" idx="4"/>
              <a:endCxn id="247" idx="0"/>
            </p:cNvCxnSpPr>
            <p:nvPr/>
          </p:nvCxnSpPr>
          <p:spPr>
            <a:xfrm rot="16200000" flipH="1">
              <a:off x="3009900" y="4000500"/>
              <a:ext cx="9144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30" idx="4"/>
              <a:endCxn id="248" idx="0"/>
            </p:cNvCxnSpPr>
            <p:nvPr/>
          </p:nvCxnSpPr>
          <p:spPr>
            <a:xfrm rot="16200000" flipH="1">
              <a:off x="3009900" y="4000500"/>
              <a:ext cx="10668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30" idx="4"/>
              <a:endCxn id="249" idx="0"/>
            </p:cNvCxnSpPr>
            <p:nvPr/>
          </p:nvCxnSpPr>
          <p:spPr>
            <a:xfrm rot="16200000" flipH="1">
              <a:off x="3009900" y="4000500"/>
              <a:ext cx="1219200" cy="838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/>
            <p:nvPr/>
          </p:nvSpPr>
          <p:spPr>
            <a:xfrm>
              <a:off x="3733800" y="99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3" name="Straight Connector 272"/>
            <p:cNvCxnSpPr>
              <a:stCxn id="272" idx="3"/>
              <a:endCxn id="227" idx="0"/>
            </p:cNvCxnSpPr>
            <p:nvPr/>
          </p:nvCxnSpPr>
          <p:spPr>
            <a:xfrm rot="5400000">
              <a:off x="2634480" y="945005"/>
              <a:ext cx="687715" cy="16894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/>
            <p:nvPr/>
          </p:nvSpPr>
          <p:spPr>
            <a:xfrm>
              <a:off x="6248400" y="2286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5029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58674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7315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6553200" y="3429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45720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47244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48768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50292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51816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53340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5791200" y="4343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5943600" y="4495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6096000" y="4648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8" name="Oval 287"/>
            <p:cNvSpPr/>
            <p:nvPr/>
          </p:nvSpPr>
          <p:spPr>
            <a:xfrm>
              <a:off x="6248400" y="4800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6400800" y="4953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6553200" y="5105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7391400" y="4419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543800" y="45720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7696200" y="47244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7848600" y="48768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8001000" y="50292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8153400" y="5181600"/>
              <a:ext cx="609600" cy="533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97" name="Straight Connector 296"/>
            <p:cNvCxnSpPr>
              <a:stCxn id="274" idx="3"/>
              <a:endCxn id="275" idx="0"/>
            </p:cNvCxnSpPr>
            <p:nvPr/>
          </p:nvCxnSpPr>
          <p:spPr>
            <a:xfrm rot="5400000">
              <a:off x="5491980" y="2583305"/>
              <a:ext cx="687715" cy="1003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>
              <a:stCxn id="274" idx="4"/>
              <a:endCxn id="276" idx="0"/>
            </p:cNvCxnSpPr>
            <p:nvPr/>
          </p:nvCxnSpPr>
          <p:spPr>
            <a:xfrm rot="5400000">
              <a:off x="6057900" y="2933700"/>
              <a:ext cx="6096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>
              <a:stCxn id="274" idx="4"/>
              <a:endCxn id="278" idx="0"/>
            </p:cNvCxnSpPr>
            <p:nvPr/>
          </p:nvCxnSpPr>
          <p:spPr>
            <a:xfrm rot="16200000" flipH="1">
              <a:off x="6400800" y="2971800"/>
              <a:ext cx="609600" cy="304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>
              <a:stCxn id="274" idx="5"/>
              <a:endCxn id="277" idx="0"/>
            </p:cNvCxnSpPr>
            <p:nvPr/>
          </p:nvCxnSpPr>
          <p:spPr>
            <a:xfrm rot="16200000" flipH="1">
              <a:off x="6850506" y="2659505"/>
              <a:ext cx="687715" cy="851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>
              <a:stCxn id="279" idx="0"/>
              <a:endCxn id="275" idx="3"/>
            </p:cNvCxnSpPr>
            <p:nvPr/>
          </p:nvCxnSpPr>
          <p:spPr>
            <a:xfrm rot="5400000" flipH="1" flipV="1">
              <a:off x="4768080" y="3993006"/>
              <a:ext cx="459115" cy="2416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>
              <a:stCxn id="280" idx="0"/>
              <a:endCxn id="275" idx="3"/>
            </p:cNvCxnSpPr>
            <p:nvPr/>
          </p:nvCxnSpPr>
          <p:spPr>
            <a:xfrm rot="5400000" flipH="1" flipV="1">
              <a:off x="4768080" y="4145406"/>
              <a:ext cx="611515" cy="892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>
              <a:stCxn id="281" idx="0"/>
              <a:endCxn id="275" idx="3"/>
            </p:cNvCxnSpPr>
            <p:nvPr/>
          </p:nvCxnSpPr>
          <p:spPr>
            <a:xfrm rot="16200000" flipV="1">
              <a:off x="4768080" y="4234680"/>
              <a:ext cx="763915" cy="631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>
              <a:stCxn id="282" idx="0"/>
              <a:endCxn id="275" idx="3"/>
            </p:cNvCxnSpPr>
            <p:nvPr/>
          </p:nvCxnSpPr>
          <p:spPr>
            <a:xfrm rot="16200000" flipV="1">
              <a:off x="4768080" y="4234680"/>
              <a:ext cx="916315" cy="2155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>
              <a:stCxn id="283" idx="0"/>
              <a:endCxn id="275" idx="3"/>
            </p:cNvCxnSpPr>
            <p:nvPr/>
          </p:nvCxnSpPr>
          <p:spPr>
            <a:xfrm rot="16200000" flipV="1">
              <a:off x="4768080" y="4234680"/>
              <a:ext cx="1068715" cy="3679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>
              <a:stCxn id="284" idx="0"/>
              <a:endCxn id="275" idx="3"/>
            </p:cNvCxnSpPr>
            <p:nvPr/>
          </p:nvCxnSpPr>
          <p:spPr>
            <a:xfrm rot="16200000" flipV="1">
              <a:off x="4768080" y="4234680"/>
              <a:ext cx="1221115" cy="52032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>
              <a:endCxn id="285" idx="0"/>
            </p:cNvCxnSpPr>
            <p:nvPr/>
          </p:nvCxnSpPr>
          <p:spPr>
            <a:xfrm rot="5400000">
              <a:off x="5950139" y="4108263"/>
              <a:ext cx="380999" cy="8927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stCxn id="276" idx="4"/>
              <a:endCxn id="286" idx="0"/>
            </p:cNvCxnSpPr>
            <p:nvPr/>
          </p:nvCxnSpPr>
          <p:spPr>
            <a:xfrm rot="16200000" flipH="1">
              <a:off x="5943600" y="4191000"/>
              <a:ext cx="5334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stCxn id="276" idx="4"/>
              <a:endCxn id="287" idx="0"/>
            </p:cNvCxnSpPr>
            <p:nvPr/>
          </p:nvCxnSpPr>
          <p:spPr>
            <a:xfrm rot="16200000" flipH="1">
              <a:off x="5943600" y="4191000"/>
              <a:ext cx="6858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>
              <a:stCxn id="276" idx="4"/>
              <a:endCxn id="288" idx="0"/>
            </p:cNvCxnSpPr>
            <p:nvPr/>
          </p:nvCxnSpPr>
          <p:spPr>
            <a:xfrm rot="16200000" flipH="1">
              <a:off x="5943600" y="4191000"/>
              <a:ext cx="8382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>
              <a:stCxn id="276" idx="4"/>
              <a:endCxn id="289" idx="0"/>
            </p:cNvCxnSpPr>
            <p:nvPr/>
          </p:nvCxnSpPr>
          <p:spPr>
            <a:xfrm rot="16200000" flipH="1">
              <a:off x="5943600" y="4191000"/>
              <a:ext cx="9906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>
              <a:stCxn id="276" idx="4"/>
              <a:endCxn id="290" idx="0"/>
            </p:cNvCxnSpPr>
            <p:nvPr/>
          </p:nvCxnSpPr>
          <p:spPr>
            <a:xfrm rot="16200000" flipH="1">
              <a:off x="5943600" y="4191000"/>
              <a:ext cx="11430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>
              <a:stCxn id="277" idx="4"/>
              <a:endCxn id="291" idx="0"/>
            </p:cNvCxnSpPr>
            <p:nvPr/>
          </p:nvCxnSpPr>
          <p:spPr>
            <a:xfrm rot="16200000" flipH="1">
              <a:off x="7429500" y="4152900"/>
              <a:ext cx="457200" cy="76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stCxn id="277" idx="4"/>
              <a:endCxn id="292" idx="0"/>
            </p:cNvCxnSpPr>
            <p:nvPr/>
          </p:nvCxnSpPr>
          <p:spPr>
            <a:xfrm rot="16200000" flipH="1">
              <a:off x="7429500" y="4152900"/>
              <a:ext cx="609600" cy="2286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>
              <a:stCxn id="277" idx="4"/>
              <a:endCxn id="293" idx="0"/>
            </p:cNvCxnSpPr>
            <p:nvPr/>
          </p:nvCxnSpPr>
          <p:spPr>
            <a:xfrm rot="16200000" flipH="1">
              <a:off x="7429500" y="4152900"/>
              <a:ext cx="762000" cy="3810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>
              <a:stCxn id="277" idx="4"/>
              <a:endCxn id="294" idx="0"/>
            </p:cNvCxnSpPr>
            <p:nvPr/>
          </p:nvCxnSpPr>
          <p:spPr>
            <a:xfrm rot="16200000" flipH="1">
              <a:off x="7429500" y="4152900"/>
              <a:ext cx="914400" cy="5334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stCxn id="277" idx="4"/>
              <a:endCxn id="295" idx="0"/>
            </p:cNvCxnSpPr>
            <p:nvPr/>
          </p:nvCxnSpPr>
          <p:spPr>
            <a:xfrm rot="16200000" flipH="1">
              <a:off x="7429500" y="4152900"/>
              <a:ext cx="1066800" cy="6858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>
              <a:stCxn id="277" idx="4"/>
              <a:endCxn id="296" idx="0"/>
            </p:cNvCxnSpPr>
            <p:nvPr/>
          </p:nvCxnSpPr>
          <p:spPr>
            <a:xfrm rot="16200000" flipH="1">
              <a:off x="7429500" y="4152900"/>
              <a:ext cx="1219200" cy="83820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272" idx="5"/>
              <a:endCxn id="274" idx="0"/>
            </p:cNvCxnSpPr>
            <p:nvPr/>
          </p:nvCxnSpPr>
          <p:spPr>
            <a:xfrm rot="16200000" flipH="1">
              <a:off x="4983606" y="716405"/>
              <a:ext cx="840115" cy="229907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0" name="Rectangle 319"/>
          <p:cNvSpPr/>
          <p:nvPr/>
        </p:nvSpPr>
        <p:spPr>
          <a:xfrm>
            <a:off x="2209800" y="-685800"/>
            <a:ext cx="9144000" cy="5638800"/>
          </a:xfrm>
          <a:prstGeom prst="rect">
            <a:avLst/>
          </a:prstGeom>
          <a:solidFill>
            <a:schemeClr val="accent3">
              <a:lumMod val="60000"/>
              <a:lumOff val="40000"/>
              <a:alpha val="89000"/>
            </a:schemeClr>
          </a:solidFill>
          <a:scene3d>
            <a:camera prst="isometricOffAxis2Top">
              <a:rot lat="20100000" lon="3207254" rev="18000000"/>
            </a:camera>
            <a:lightRig rig="threePt" dir="t"/>
          </a:scene3d>
          <a:sp3d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UI     LAYER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21" name="Picture 14" descr="FSM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76400"/>
            <a:ext cx="2005905" cy="3249612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</p:pic>
      <p:pic>
        <p:nvPicPr>
          <p:cNvPr id="322" name="Picture 11" descr="UI_general"/>
          <p:cNvPicPr>
            <a:picLocks noChangeAspect="1" noChangeArrowheads="1"/>
          </p:cNvPicPr>
          <p:nvPr/>
        </p:nvPicPr>
        <p:blipFill>
          <a:blip r:embed="rId4" cstate="print"/>
          <a:srcRect r="1146"/>
          <a:stretch>
            <a:fillRect/>
          </a:stretch>
        </p:blipFill>
        <p:spPr bwMode="auto">
          <a:xfrm>
            <a:off x="3124200" y="609600"/>
            <a:ext cx="3835095" cy="2979738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3639A-8446-4781-BEB0-31318C50800B}" type="slidenum">
              <a:rPr lang="it-IT"/>
              <a:pPr/>
              <a:t>28</a:t>
            </a:fld>
            <a:endParaRPr lang="it-IT"/>
          </a:p>
        </p:txBody>
      </p:sp>
      <p:pic>
        <p:nvPicPr>
          <p:cNvPr id="113675" name="Picture 11" descr="UI_general"/>
          <p:cNvPicPr>
            <a:picLocks noChangeAspect="1" noChangeArrowheads="1"/>
          </p:cNvPicPr>
          <p:nvPr/>
        </p:nvPicPr>
        <p:blipFill>
          <a:blip r:embed="rId2" cstate="print"/>
          <a:srcRect r="1146"/>
          <a:stretch>
            <a:fillRect/>
          </a:stretch>
        </p:blipFill>
        <p:spPr bwMode="auto">
          <a:xfrm>
            <a:off x="6172201" y="152400"/>
            <a:ext cx="2971799" cy="2308986"/>
          </a:xfrm>
          <a:prstGeom prst="rect">
            <a:avLst/>
          </a:prstGeom>
          <a:noFill/>
        </p:spPr>
      </p:pic>
      <p:pic>
        <p:nvPicPr>
          <p:cNvPr id="113678" name="Picture 14" descr="FSM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2711450" cy="43926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flipH="1">
            <a:off x="0" y="5103674"/>
            <a:ext cx="57912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DCS UI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ALICE component used by all detectors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Standardized operation representation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Detector specific panels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Central operator can browse and operate detector panels</a:t>
            </a:r>
          </a:p>
        </p:txBody>
      </p:sp>
      <p:pic>
        <p:nvPicPr>
          <p:cNvPr id="11" name="Picture 10" descr="dcs_ui-view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2362200"/>
            <a:ext cx="2971800" cy="2377440"/>
          </a:xfrm>
          <a:prstGeom prst="rect">
            <a:avLst/>
          </a:prstGeom>
        </p:spPr>
      </p:pic>
      <p:pic>
        <p:nvPicPr>
          <p:cNvPr id="12" name="Picture 11" descr="dcs_ui-HMP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1250" y="4495800"/>
            <a:ext cx="2952750" cy="2362200"/>
          </a:xfrm>
          <a:prstGeom prst="rect">
            <a:avLst/>
          </a:prstGeom>
        </p:spPr>
      </p:pic>
      <p:pic>
        <p:nvPicPr>
          <p:cNvPr id="9" name="Picture 4" descr="C:\Users\peter\Desktop\rt2009\rt2009\Screenshots\UI\UI_Read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1143000"/>
            <a:ext cx="5197028" cy="403026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flipH="1">
            <a:off x="3886200" y="2971800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Central panel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152400" y="1752600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FSM operation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7239000" y="914400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Detector Panel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905000" y="3276600"/>
            <a:ext cx="1143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DCS tree</a:t>
            </a:r>
          </a:p>
        </p:txBody>
      </p:sp>
      <p:sp>
        <p:nvSpPr>
          <p:cNvPr id="17" name="Right Arrow 16"/>
          <p:cNvSpPr/>
          <p:nvPr/>
        </p:nvSpPr>
        <p:spPr>
          <a:xfrm rot="20285449">
            <a:off x="2298787" y="3044365"/>
            <a:ext cx="5582580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13892714">
            <a:off x="643344" y="3282600"/>
            <a:ext cx="2121850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 flipH="1">
            <a:off x="990600" y="2209800"/>
            <a:ext cx="6553200" cy="424731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E6E6E6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Detector systems are developed by detector teams outside CERN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More than 100 integration session were organized with individual detectors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Verification of: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Conformity to rules (naming conventions, interfaces, …)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Stability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Performance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Safety (interlocks, alerts…)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Dataflow (configuration, archival)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Security (access control)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Common operation with ALICE 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Common sessions with all ALICE detectors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ter\Desktop\rt2009\rt2009\photo\first b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3456094" cy="29416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4290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tracks seen at LHC and</a:t>
            </a:r>
          </a:p>
          <a:p>
            <a:r>
              <a:rPr lang="en-US" dirty="0" smtClean="0"/>
              <a:t>recorded by ALICE SPD during injection line tests</a:t>
            </a:r>
          </a:p>
          <a:p>
            <a:r>
              <a:rPr lang="en-US" dirty="0" smtClean="0"/>
              <a:t>June 15, 2008</a:t>
            </a:r>
            <a:endParaRPr lang="en-US" dirty="0"/>
          </a:p>
        </p:txBody>
      </p:sp>
      <p:pic>
        <p:nvPicPr>
          <p:cNvPr id="4100" name="Picture 4" descr="C:\Users\peter\Desktop\rt2009\rt2009\photo\oly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568979"/>
            <a:ext cx="4017962" cy="22890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43400" y="35052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beams injected to LHC and steered 3km around LHC, passing ALICE</a:t>
            </a:r>
          </a:p>
          <a:p>
            <a:r>
              <a:rPr lang="en-US" dirty="0" smtClean="0"/>
              <a:t>8.8.2008 around 8pm (Beijing time)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46482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which triggered worldwide celebrations</a:t>
            </a:r>
          </a:p>
          <a:p>
            <a:endParaRPr lang="en-US" dirty="0" smtClean="0"/>
          </a:p>
          <a:p>
            <a:r>
              <a:rPr lang="en-US" dirty="0" smtClean="0"/>
              <a:t>(Beijing, 8.8.2008 around 8pm)</a:t>
            </a:r>
            <a:endParaRPr lang="en-US" dirty="0"/>
          </a:p>
        </p:txBody>
      </p:sp>
      <p:pic>
        <p:nvPicPr>
          <p:cNvPr id="4101" name="Picture 5" descr="C:\Users\peter\Desktop\rt2009\rt2009\photo\first-beam-TD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609600"/>
            <a:ext cx="4114800" cy="2914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(Some of the) </a:t>
            </a:r>
            <a:r>
              <a:rPr lang="en-US" dirty="0" err="1" smtClean="0"/>
              <a:t>alice</a:t>
            </a:r>
            <a:r>
              <a:rPr lang="en-US" dirty="0" smtClean="0"/>
              <a:t> detectors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12"/>
          <p:cNvPicPr>
            <a:picLocks noChangeAspect="1" noChangeArrowheads="1"/>
          </p:cNvPicPr>
          <p:nvPr/>
        </p:nvPicPr>
        <p:blipFill>
          <a:blip r:embed="rId2"/>
          <a:srcRect l="7062" t="18900" r="21106" b="13553"/>
          <a:stretch>
            <a:fillRect/>
          </a:stretch>
        </p:blipFill>
        <p:spPr bwMode="auto">
          <a:xfrm>
            <a:off x="3276600" y="762000"/>
            <a:ext cx="4981575" cy="331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peter\Desktop\rt2009\rt2009\photo\firstBe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2857500" cy="30861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First beams circulating LHC </a:t>
            </a:r>
          </a:p>
          <a:p>
            <a:r>
              <a:rPr lang="en-US" dirty="0" smtClean="0"/>
              <a:t>10, September 2008</a:t>
            </a:r>
            <a:endParaRPr lang="en-US" dirty="0"/>
          </a:p>
        </p:txBody>
      </p:sp>
      <p:sp>
        <p:nvSpPr>
          <p:cNvPr id="8201" name="Text Box 14"/>
          <p:cNvSpPr txBox="1">
            <a:spLocks noChangeArrowheads="1"/>
          </p:cNvSpPr>
          <p:nvPr/>
        </p:nvSpPr>
        <p:spPr bwMode="auto">
          <a:xfrm>
            <a:off x="6324600" y="914400"/>
            <a:ext cx="1998663" cy="3143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latin typeface="Times New Roman" pitchFamily="18" charset="0"/>
              </a:rPr>
              <a:t>Luminosity monitor (V0)</a:t>
            </a:r>
          </a:p>
        </p:txBody>
      </p:sp>
      <p:pic>
        <p:nvPicPr>
          <p:cNvPr id="2052" name="Picture 4" descr="C:\Users\peter\Desktop\rt2009\rt2009\Screenshots\UI\UI_Read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733800"/>
            <a:ext cx="3733800" cy="28955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143000" y="34290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… and seen by ALICE DCS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51054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… which was READY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ALICE DCS is built on commercial software (PVSS, OPC) with CERN extensions (Framework</a:t>
            </a:r>
            <a:r>
              <a:rPr lang="en-US" dirty="0" smtClean="0"/>
              <a:t>, SMI++, DIM, </a:t>
            </a:r>
            <a:r>
              <a:rPr lang="en-US" dirty="0" smtClean="0"/>
              <a:t>FED servers…)</a:t>
            </a:r>
          </a:p>
          <a:p>
            <a:r>
              <a:rPr lang="en-US" dirty="0" smtClean="0"/>
              <a:t>Large distributed PVSS system operates according to specifications </a:t>
            </a:r>
          </a:p>
          <a:p>
            <a:r>
              <a:rPr lang="en-US" dirty="0" smtClean="0"/>
              <a:t>ALICE DCS was READY for LHC beams in 2008</a:t>
            </a:r>
          </a:p>
          <a:p>
            <a:r>
              <a:rPr lang="en-US" dirty="0" smtClean="0"/>
              <a:t>Looking forward for physics in 2009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7BF5-0E3C-4C34-9464-6867D26C9C7B}" type="slidenum">
              <a:rPr lang="en-US"/>
              <a:pPr/>
              <a:t>4</a:t>
            </a:fld>
            <a:endParaRPr lang="en-US"/>
          </a:p>
        </p:txBody>
      </p:sp>
      <p:pic>
        <p:nvPicPr>
          <p:cNvPr id="32973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04800"/>
            <a:ext cx="6221413" cy="406876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29837" name="Text Box 109"/>
          <p:cNvSpPr txBox="1">
            <a:spLocks noChangeArrowheads="1"/>
          </p:cNvSpPr>
          <p:nvPr/>
        </p:nvSpPr>
        <p:spPr bwMode="auto">
          <a:xfrm>
            <a:off x="2843213" y="1355725"/>
            <a:ext cx="2036762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329865" name="Text Box 137"/>
          <p:cNvSpPr txBox="1">
            <a:spLocks noChangeArrowheads="1"/>
          </p:cNvSpPr>
          <p:nvPr/>
        </p:nvSpPr>
        <p:spPr bwMode="auto">
          <a:xfrm>
            <a:off x="1295400" y="304800"/>
            <a:ext cx="2917825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FF33CC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/>
              <a:t>Very High Voltage (100 kV) </a:t>
            </a:r>
            <a:r>
              <a:rPr lang="en-US" dirty="0" smtClean="0"/>
              <a:t>25um HV membrane</a:t>
            </a:r>
            <a:endParaRPr lang="en-US" sz="1800" dirty="0"/>
          </a:p>
        </p:txBody>
      </p:sp>
      <p:sp>
        <p:nvSpPr>
          <p:cNvPr id="329866" name="Text Box 138"/>
          <p:cNvSpPr txBox="1">
            <a:spLocks noChangeArrowheads="1"/>
          </p:cNvSpPr>
          <p:nvPr/>
        </p:nvSpPr>
        <p:spPr bwMode="auto">
          <a:xfrm>
            <a:off x="228600" y="2286000"/>
            <a:ext cx="2436125" cy="287337"/>
          </a:xfrm>
          <a:prstGeom prst="rect">
            <a:avLst/>
          </a:prstGeom>
          <a:solidFill>
            <a:srgbClr val="FFFF00"/>
          </a:solidFill>
          <a:ln w="12700">
            <a:solidFill>
              <a:srgbClr val="FF33CC"/>
            </a:solidFill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/>
              <a:t>High Voltage (3 kV)</a:t>
            </a:r>
            <a:endParaRPr lang="en-US" sz="1800" dirty="0"/>
          </a:p>
        </p:txBody>
      </p:sp>
      <p:sp>
        <p:nvSpPr>
          <p:cNvPr id="329863" name="Text Box 135"/>
          <p:cNvSpPr txBox="1">
            <a:spLocks noChangeArrowheads="1"/>
          </p:cNvSpPr>
          <p:nvPr/>
        </p:nvSpPr>
        <p:spPr bwMode="auto">
          <a:xfrm>
            <a:off x="228600" y="2590800"/>
            <a:ext cx="2438400" cy="561975"/>
          </a:xfrm>
          <a:prstGeom prst="rect">
            <a:avLst/>
          </a:prstGeom>
          <a:solidFill>
            <a:srgbClr val="FFFF00"/>
          </a:solidFill>
          <a:ln w="12700">
            <a:solidFill>
              <a:srgbClr val="FF33CC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Low Voltage</a:t>
            </a:r>
            <a:br>
              <a:rPr lang="en-US" sz="1800" dirty="0"/>
            </a:br>
            <a:r>
              <a:rPr lang="en-US" sz="1800" dirty="0"/>
              <a:t>(60 kW)</a:t>
            </a:r>
          </a:p>
        </p:txBody>
      </p:sp>
      <p:grpSp>
        <p:nvGrpSpPr>
          <p:cNvPr id="6" name="Group 163"/>
          <p:cNvGrpSpPr>
            <a:grpSpLocks/>
          </p:cNvGrpSpPr>
          <p:nvPr/>
        </p:nvGrpSpPr>
        <p:grpSpPr bwMode="auto">
          <a:xfrm>
            <a:off x="914400" y="990600"/>
            <a:ext cx="2688879" cy="1143000"/>
            <a:chOff x="-474" y="2112"/>
            <a:chExt cx="1286" cy="720"/>
          </a:xfrm>
        </p:grpSpPr>
        <p:sp>
          <p:nvSpPr>
            <p:cNvPr id="329867" name="Text Box 139"/>
            <p:cNvSpPr txBox="1">
              <a:spLocks noChangeArrowheads="1"/>
            </p:cNvSpPr>
            <p:nvPr/>
          </p:nvSpPr>
          <p:spPr bwMode="auto">
            <a:xfrm>
              <a:off x="-474" y="2112"/>
              <a:ext cx="1162" cy="61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33CC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/>
                <a:t>Front-End</a:t>
              </a:r>
              <a:br>
                <a:rPr lang="en-US" sz="1800" dirty="0"/>
              </a:br>
              <a:r>
                <a:rPr lang="en-US" sz="1800" dirty="0" smtClean="0"/>
                <a:t>Electronics</a:t>
              </a:r>
            </a:p>
            <a:p>
              <a:pPr algn="ctr">
                <a:spcBef>
                  <a:spcPct val="50000"/>
                </a:spcBef>
              </a:pPr>
              <a:r>
                <a:rPr lang="en-US" dirty="0" smtClean="0"/>
                <a:t>Mounted on chambers</a:t>
              </a:r>
              <a:endParaRPr lang="en-US" sz="1800" dirty="0"/>
            </a:p>
          </p:txBody>
        </p:sp>
        <p:sp>
          <p:nvSpPr>
            <p:cNvPr id="329869" name="Line 141"/>
            <p:cNvSpPr>
              <a:spLocks noChangeShapeType="1"/>
            </p:cNvSpPr>
            <p:nvPr/>
          </p:nvSpPr>
          <p:spPr bwMode="auto">
            <a:xfrm>
              <a:off x="510" y="2400"/>
              <a:ext cx="302" cy="43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29870" name="Text Box 142"/>
          <p:cNvSpPr txBox="1">
            <a:spLocks noChangeArrowheads="1"/>
          </p:cNvSpPr>
          <p:nvPr/>
        </p:nvSpPr>
        <p:spPr bwMode="auto">
          <a:xfrm>
            <a:off x="6553200" y="838200"/>
            <a:ext cx="2133600" cy="561975"/>
          </a:xfrm>
          <a:prstGeom prst="rect">
            <a:avLst/>
          </a:prstGeom>
          <a:solidFill>
            <a:srgbClr val="FFFF00"/>
          </a:solidFill>
          <a:ln w="12700">
            <a:solidFill>
              <a:srgbClr val="FF33CC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Cooling</a:t>
            </a:r>
            <a:br>
              <a:rPr lang="en-US" sz="1800" dirty="0"/>
            </a:br>
            <a:r>
              <a:rPr lang="en-US" sz="1800" dirty="0"/>
              <a:t>0.1 </a:t>
            </a:r>
            <a:r>
              <a:rPr lang="en-US" b="1" baseline="36000" dirty="0" err="1"/>
              <a:t>o</a:t>
            </a:r>
            <a:r>
              <a:rPr lang="en-US" sz="1800" dirty="0" err="1"/>
              <a:t>C</a:t>
            </a:r>
            <a:r>
              <a:rPr lang="en-US" sz="1800" dirty="0"/>
              <a:t> stability</a:t>
            </a:r>
          </a:p>
        </p:txBody>
      </p:sp>
      <p:sp>
        <p:nvSpPr>
          <p:cNvPr id="329871" name="Text Box 143"/>
          <p:cNvSpPr txBox="1">
            <a:spLocks noChangeArrowheads="1"/>
          </p:cNvSpPr>
          <p:nvPr/>
        </p:nvSpPr>
        <p:spPr bwMode="auto">
          <a:xfrm>
            <a:off x="6553200" y="533400"/>
            <a:ext cx="2151063" cy="287337"/>
          </a:xfrm>
          <a:prstGeom prst="rect">
            <a:avLst/>
          </a:prstGeom>
          <a:solidFill>
            <a:srgbClr val="FFFF00"/>
          </a:solidFill>
          <a:ln w="12700">
            <a:solidFill>
              <a:srgbClr val="FF33CC"/>
            </a:solidFill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Gas (88 m</a:t>
            </a:r>
            <a:r>
              <a:rPr lang="en-US" sz="1800" b="1" baseline="30000" dirty="0"/>
              <a:t>3</a:t>
            </a:r>
            <a:r>
              <a:rPr lang="en-US" sz="1800" dirty="0"/>
              <a:t>) </a:t>
            </a:r>
          </a:p>
        </p:txBody>
      </p:sp>
      <p:sp>
        <p:nvSpPr>
          <p:cNvPr id="329898" name="Line 170"/>
          <p:cNvSpPr>
            <a:spLocks noChangeShapeType="1"/>
          </p:cNvSpPr>
          <p:nvPr/>
        </p:nvSpPr>
        <p:spPr bwMode="auto">
          <a:xfrm flipV="1">
            <a:off x="2997200" y="4465638"/>
            <a:ext cx="2420938" cy="800100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stealth" w="med" len="med"/>
            <a:tailEnd type="stealth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29899" name="Text Box 171"/>
          <p:cNvSpPr txBox="1">
            <a:spLocks noChangeArrowheads="1"/>
          </p:cNvSpPr>
          <p:nvPr/>
        </p:nvSpPr>
        <p:spPr bwMode="auto">
          <a:xfrm rot="-1086297">
            <a:off x="4184993" y="4762600"/>
            <a:ext cx="716863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/>
              <a:t>510 cm</a:t>
            </a:r>
          </a:p>
        </p:txBody>
      </p:sp>
      <p:pic>
        <p:nvPicPr>
          <p:cNvPr id="39" name="Picture 17" descr="tpc-2004-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399922"/>
            <a:ext cx="3276600" cy="245807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1" name="Picture 16" descr="tpc_u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19599"/>
            <a:ext cx="1923246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07" descr="cut_TPC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419600"/>
            <a:ext cx="2382910" cy="2438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4419600"/>
            <a:ext cx="1928509" cy="2438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6" name="Line 141"/>
          <p:cNvSpPr>
            <a:spLocks noChangeShapeType="1"/>
          </p:cNvSpPr>
          <p:nvPr/>
        </p:nvSpPr>
        <p:spPr bwMode="auto">
          <a:xfrm flipH="1">
            <a:off x="1600201" y="2209800"/>
            <a:ext cx="1981200" cy="3276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29846" name="Rectangle 118"/>
          <p:cNvSpPr>
            <a:spLocks noGrp="1" noChangeArrowheads="1"/>
          </p:cNvSpPr>
          <p:nvPr>
            <p:ph sz="half" idx="4294967295"/>
          </p:nvPr>
        </p:nvSpPr>
        <p:spPr>
          <a:xfrm>
            <a:off x="5334000" y="3429000"/>
            <a:ext cx="3810000" cy="1219200"/>
          </a:xfrm>
          <a:solidFill>
            <a:srgbClr val="FFFF00"/>
          </a:solidFill>
        </p:spPr>
        <p:txBody>
          <a:bodyPr>
            <a:normAutofit fontScale="25000" lnSpcReduction="20000"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 lvl="1">
              <a:buNone/>
            </a:pPr>
            <a:r>
              <a:rPr lang="en-US" sz="8000" b="1" dirty="0" smtClean="0"/>
              <a:t>l = 5.1 m, d = 5.6m</a:t>
            </a:r>
          </a:p>
          <a:p>
            <a:pPr lvl="1">
              <a:buNone/>
            </a:pPr>
            <a:r>
              <a:rPr lang="en-US" sz="8000" b="1" dirty="0" smtClean="0"/>
              <a:t>570 k readout channels</a:t>
            </a:r>
          </a:p>
          <a:p>
            <a:pPr lvl="1">
              <a:buNone/>
            </a:pPr>
            <a:r>
              <a:rPr lang="en-US" sz="8000" b="1" dirty="0" smtClean="0">
                <a:solidFill>
                  <a:srgbClr val="FF0000"/>
                </a:solidFill>
              </a:rPr>
              <a:t>Largest Ever </a:t>
            </a:r>
          </a:p>
        </p:txBody>
      </p:sp>
      <p:sp>
        <p:nvSpPr>
          <p:cNvPr id="45" name="Rectangle 118"/>
          <p:cNvSpPr txBox="1">
            <a:spLocks noChangeArrowheads="1"/>
          </p:cNvSpPr>
          <p:nvPr/>
        </p:nvSpPr>
        <p:spPr>
          <a:xfrm>
            <a:off x="3048000" y="2057400"/>
            <a:ext cx="4114800" cy="1295400"/>
          </a:xfrm>
          <a:prstGeom prst="rect">
            <a:avLst/>
          </a:prstGeom>
          <a:solidFill>
            <a:srgbClr val="FFFF00"/>
          </a:solidFill>
        </p:spPr>
        <p:txBody>
          <a:bodyPr vert="horz" anchor="ctr" anchorCtr="1">
            <a:normAutofit fontScale="85000" lnSpcReduction="10000"/>
          </a:bodyPr>
          <a:lstStyle/>
          <a:p>
            <a:pPr marL="285750" indent="-28575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ALICE TPC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9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9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9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9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98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98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9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9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98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9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98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9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9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9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9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9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9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865" grpId="0" animBg="1"/>
      <p:bldP spid="329866" grpId="0" animBg="1"/>
      <p:bldP spid="329863" grpId="0" animBg="1"/>
      <p:bldP spid="329870" grpId="0" animBg="1"/>
      <p:bldP spid="329871" grpId="0" animBg="1"/>
      <p:bldP spid="36" grpId="0" animBg="1"/>
      <p:bldP spid="329846" grpId="0" build="p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90825" y="49213"/>
            <a:ext cx="3714750" cy="585787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sv-SE" smtClean="0"/>
          </a:p>
        </p:txBody>
      </p:sp>
      <p:sp>
        <p:nvSpPr>
          <p:cNvPr id="17410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Oct 2008 Split J. Schukraft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CE274A-82D6-404B-94A9-00CC6A60BBCA}" type="slidenum">
              <a:rPr lang="en-US"/>
              <a:pPr/>
              <a:t>5</a:t>
            </a:fld>
            <a:endParaRPr lang="en-US"/>
          </a:p>
        </p:txBody>
      </p:sp>
      <p:pic>
        <p:nvPicPr>
          <p:cNvPr id="17413" name="Picture 3" descr="its-2006-014_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65663" cy="685323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7414" name="Picture 4" descr="135_35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8338" y="3357563"/>
            <a:ext cx="4665662" cy="35004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5" name="Picture 5" descr="pixel_mechanical_integr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38" y="0"/>
            <a:ext cx="4449762" cy="3352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3200400" y="3429000"/>
            <a:ext cx="2732088" cy="1143001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nner </a:t>
            </a: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/>
              <a:t>racking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/>
              <a:t>ystem</a:t>
            </a:r>
          </a:p>
          <a:p>
            <a:r>
              <a:rPr lang="en-US" sz="1400" dirty="0"/>
              <a:t>~ 10 m</a:t>
            </a:r>
            <a:r>
              <a:rPr lang="en-US" sz="1400" baseline="30000" dirty="0"/>
              <a:t>2</a:t>
            </a:r>
            <a:r>
              <a:rPr lang="en-US" sz="1400" dirty="0"/>
              <a:t> Si detectors, 6 layers </a:t>
            </a:r>
          </a:p>
          <a:p>
            <a:r>
              <a:rPr lang="en-US" sz="1400" dirty="0"/>
              <a:t>Pixels, Drift, double sided Strips</a:t>
            </a:r>
          </a:p>
          <a:p>
            <a:r>
              <a:rPr lang="en-US" sz="1400" dirty="0"/>
              <a:t>3.9 cm &lt; r &lt; 43 cm</a:t>
            </a:r>
          </a:p>
        </p:txBody>
      </p:sp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0" y="6515100"/>
            <a:ext cx="1218410" cy="369974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dirty="0" smtClean="0"/>
              <a:t>Strip layers</a:t>
            </a:r>
            <a:endParaRPr lang="en-US" sz="1800" dirty="0"/>
          </a:p>
        </p:txBody>
      </p:sp>
      <p:sp>
        <p:nvSpPr>
          <p:cNvPr id="17418" name="Text Box 8"/>
          <p:cNvSpPr txBox="1">
            <a:spLocks noChangeArrowheads="1"/>
          </p:cNvSpPr>
          <p:nvPr/>
        </p:nvSpPr>
        <p:spPr bwMode="auto">
          <a:xfrm>
            <a:off x="7848601" y="6508750"/>
            <a:ext cx="1295400" cy="369974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n-US" sz="1800" dirty="0" smtClean="0"/>
              <a:t>Drift layers</a:t>
            </a:r>
            <a:endParaRPr lang="en-US" sz="1800" dirty="0"/>
          </a:p>
        </p:txBody>
      </p:sp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7467600" y="2971800"/>
            <a:ext cx="1213922" cy="369974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dirty="0" smtClean="0"/>
              <a:t>Pixel layers</a:t>
            </a:r>
            <a:endParaRPr lang="en-US" sz="1800" dirty="0"/>
          </a:p>
        </p:txBody>
      </p:sp>
      <p:pic>
        <p:nvPicPr>
          <p:cNvPr id="12" name="Picture 5" descr="IBM15541 bumps"/>
          <p:cNvPicPr>
            <a:picLocks noChangeAspect="1" noChangeArrowheads="1"/>
          </p:cNvPicPr>
          <p:nvPr/>
        </p:nvPicPr>
        <p:blipFill>
          <a:blip r:embed="rId5" cstate="print">
            <a:lum bright="-4000" contrast="36000"/>
          </a:blip>
          <a:srcRect/>
          <a:stretch>
            <a:fillRect/>
          </a:stretch>
        </p:blipFill>
        <p:spPr bwMode="auto">
          <a:xfrm>
            <a:off x="3962400" y="533400"/>
            <a:ext cx="1524000" cy="123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105400" y="-228600"/>
            <a:ext cx="3276600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n-GB" sz="1400" b="1" dirty="0" err="1" smtClean="0">
                <a:solidFill>
                  <a:sysClr val="windowText" lastClr="000000"/>
                </a:solidFill>
              </a:rPr>
              <a:t>Pb-Sn</a:t>
            </a:r>
            <a:r>
              <a:rPr lang="en-GB" sz="1400" b="1" dirty="0" smtClean="0">
                <a:solidFill>
                  <a:sysClr val="windowText" lastClr="000000"/>
                </a:solidFill>
              </a:rPr>
              <a:t> solder bumps: </a:t>
            </a:r>
            <a:r>
              <a:rPr lang="en-US" sz="1400" b="1" dirty="0" smtClean="0">
                <a:solidFill>
                  <a:sysClr val="windowText" lastClr="000000"/>
                </a:solidFill>
              </a:rPr>
              <a:t>~30µm diameter</a:t>
            </a:r>
          </a:p>
          <a:p>
            <a:pPr eaLnBrk="0" hangingPunct="0">
              <a:buFontTx/>
              <a:buChar char="•"/>
            </a:pPr>
            <a:r>
              <a:rPr lang="en-US" sz="1400" b="1" dirty="0" smtClean="0">
                <a:solidFill>
                  <a:sysClr val="windowText" lastClr="000000"/>
                </a:solidFill>
              </a:rPr>
              <a:t> </a:t>
            </a:r>
            <a:r>
              <a:rPr lang="en-GB" sz="1400" b="1" dirty="0" smtClean="0">
                <a:solidFill>
                  <a:sysClr val="windowText" lastClr="000000"/>
                </a:solidFill>
              </a:rPr>
              <a:t>Readout chips: 725</a:t>
            </a:r>
            <a:r>
              <a:rPr lang="en-GB" sz="1400" b="1" dirty="0" smtClean="0">
                <a:solidFill>
                  <a:sysClr val="windowText" lastClr="000000"/>
                </a:solidFill>
                <a:latin typeface="Symbol" pitchFamily="18" charset="2"/>
              </a:rPr>
              <a:t>m</a:t>
            </a:r>
            <a:r>
              <a:rPr lang="en-GB" sz="1400" b="1" dirty="0" smtClean="0">
                <a:solidFill>
                  <a:sysClr val="windowText" lastClr="000000"/>
                </a:solidFill>
              </a:rPr>
              <a:t>m native thickness</a:t>
            </a:r>
          </a:p>
          <a:p>
            <a:pPr eaLnBrk="0" hangingPunct="0"/>
            <a:r>
              <a:rPr lang="en-GB" sz="1400" b="1" dirty="0" smtClean="0">
                <a:solidFill>
                  <a:sysClr val="windowText" lastClr="000000"/>
                </a:solidFill>
              </a:rPr>
              <a:t>  thinned to 150</a:t>
            </a:r>
            <a:r>
              <a:rPr lang="en-GB" sz="1400" b="1" dirty="0" smtClean="0">
                <a:solidFill>
                  <a:sysClr val="windowText" lastClr="000000"/>
                </a:solidFill>
                <a:latin typeface="Symbol" pitchFamily="18" charset="2"/>
              </a:rPr>
              <a:t>m</a:t>
            </a:r>
            <a:r>
              <a:rPr lang="en-GB" sz="1400" b="1" dirty="0" smtClean="0">
                <a:solidFill>
                  <a:sysClr val="windowText" lastClr="000000"/>
                </a:solidFill>
              </a:rPr>
              <a:t>m after bump deposition</a:t>
            </a:r>
          </a:p>
          <a:p>
            <a:pPr eaLnBrk="0" hangingPunct="0"/>
            <a:r>
              <a:rPr lang="en-US" sz="1400" b="1" dirty="0" smtClean="0">
                <a:solidFill>
                  <a:sysClr val="windowText" lastClr="000000"/>
                </a:solidFill>
              </a:rPr>
              <a:t>10 000 000 pixels, configured via DCS</a:t>
            </a:r>
            <a:endParaRPr lang="en-GB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0" descr="flipchi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752600"/>
            <a:ext cx="1998784" cy="144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18"/>
          <p:cNvSpPr txBox="1">
            <a:spLocks noChangeArrowheads="1"/>
          </p:cNvSpPr>
          <p:nvPr/>
        </p:nvSpPr>
        <p:spPr>
          <a:xfrm>
            <a:off x="2667000" y="2057400"/>
            <a:ext cx="4191000" cy="1295400"/>
          </a:xfrm>
          <a:prstGeom prst="rect">
            <a:avLst/>
          </a:prstGeom>
          <a:solidFill>
            <a:srgbClr val="FFFF00"/>
          </a:solidFill>
        </p:spPr>
        <p:txBody>
          <a:bodyPr vert="horz" anchor="ctr" anchorCtr="1">
            <a:normAutofit fontScale="40000" lnSpcReduction="20000"/>
          </a:bodyPr>
          <a:lstStyle/>
          <a:p>
            <a:pPr marL="285750" indent="-28575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ALICE Inner Tracking System (ITS)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17417" grpId="0" animBg="1"/>
      <p:bldP spid="17418" grpId="0" animBg="1"/>
      <p:bldP spid="17419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000_1477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-4236" y="1"/>
            <a:ext cx="9148236" cy="6858000"/>
          </a:xfrm>
          <a:prstGeom prst="rect">
            <a:avLst/>
          </a:prstGeom>
          <a:noFill/>
        </p:spPr>
      </p:pic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01FE30-8DA9-4EA9-811A-CFBF60115831}" type="slidenum">
              <a:rPr lang="en-US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  <p:pic>
        <p:nvPicPr>
          <p:cNvPr id="18435" name="Picture 2" descr="0703021_1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0"/>
            <a:ext cx="3776992" cy="284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connect_vaccumpipe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4081463"/>
            <a:ext cx="3702050" cy="27765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67200" y="5486400"/>
            <a:ext cx="3352800" cy="369974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sz="1800" dirty="0" smtClean="0"/>
              <a:t>Installation of the ITS in ALICE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813AC-1CE2-46A5-ADAD-C63ABCBBADCB}" type="slidenum">
              <a:rPr lang="en-US"/>
              <a:pPr/>
              <a:t>7</a:t>
            </a:fld>
            <a:endParaRPr lang="en-US"/>
          </a:p>
        </p:txBody>
      </p:sp>
      <p:pic>
        <p:nvPicPr>
          <p:cNvPr id="28676" name="Picture 8" descr="Phos_s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838200"/>
            <a:ext cx="4887912" cy="40322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8680" name="Picture 7" descr="phos-2006-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838200"/>
            <a:ext cx="3747421" cy="57912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8681" name="Text Box 5"/>
          <p:cNvSpPr txBox="1">
            <a:spLocks noChangeArrowheads="1"/>
          </p:cNvSpPr>
          <p:nvPr/>
        </p:nvSpPr>
        <p:spPr bwMode="auto">
          <a:xfrm>
            <a:off x="3962400" y="4953000"/>
            <a:ext cx="4876800" cy="1200971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n-US" dirty="0"/>
              <a:t>~ 8 m</a:t>
            </a:r>
            <a:r>
              <a:rPr lang="en-US" baseline="30000" dirty="0"/>
              <a:t>2</a:t>
            </a:r>
            <a:r>
              <a:rPr lang="en-US" dirty="0"/>
              <a:t> PbW0</a:t>
            </a:r>
            <a:r>
              <a:rPr lang="en-US" baseline="-25000" dirty="0"/>
              <a:t>4</a:t>
            </a:r>
            <a:r>
              <a:rPr lang="en-US" dirty="0"/>
              <a:t> crystals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/>
              <a:t>r ~ </a:t>
            </a:r>
            <a:r>
              <a:rPr lang="en-US" dirty="0" smtClean="0"/>
              <a:t>5m</a:t>
            </a:r>
          </a:p>
          <a:p>
            <a:r>
              <a:rPr lang="en-US" dirty="0" smtClean="0"/>
              <a:t>Operating at </a:t>
            </a:r>
            <a:r>
              <a:rPr lang="en-US" b="1" dirty="0" smtClean="0"/>
              <a:t>-20C</a:t>
            </a:r>
          </a:p>
          <a:p>
            <a:r>
              <a:rPr lang="en-US" dirty="0" smtClean="0"/>
              <a:t>18 </a:t>
            </a:r>
            <a:r>
              <a:rPr lang="en-US" dirty="0"/>
              <a:t>k </a:t>
            </a:r>
            <a:r>
              <a:rPr lang="en-US" dirty="0" smtClean="0"/>
              <a:t>channels controlled and configured via DCS</a:t>
            </a:r>
            <a:endParaRPr lang="en-US" dirty="0"/>
          </a:p>
        </p:txBody>
      </p:sp>
      <p:sp>
        <p:nvSpPr>
          <p:cNvPr id="8" name="Rectangle 118"/>
          <p:cNvSpPr txBox="1">
            <a:spLocks noChangeArrowheads="1"/>
          </p:cNvSpPr>
          <p:nvPr/>
        </p:nvSpPr>
        <p:spPr>
          <a:xfrm>
            <a:off x="2667000" y="2057400"/>
            <a:ext cx="4191000" cy="1295400"/>
          </a:xfrm>
          <a:prstGeom prst="rect">
            <a:avLst/>
          </a:prstGeom>
          <a:solidFill>
            <a:srgbClr val="FFFF00"/>
          </a:solidFill>
        </p:spPr>
        <p:txBody>
          <a:bodyPr vert="horz" anchor="ctr" anchorCtr="1">
            <a:normAutofit fontScale="55000" lnSpcReduction="20000"/>
          </a:bodyPr>
          <a:lstStyle/>
          <a:p>
            <a:pPr marL="285750" indent="-28575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Photon Spectrometer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0ACFA6-2DC9-4973-BBA4-FAA4E529F0D7}" type="slidenum">
              <a:rPr lang="en-US"/>
              <a:pPr/>
              <a:t>8</a:t>
            </a:fld>
            <a:endParaRPr lang="en-US"/>
          </a:p>
        </p:txBody>
      </p:sp>
      <p:pic>
        <p:nvPicPr>
          <p:cNvPr id="30724" name="Picture 6" descr="0801015_01-A4-at-144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4038600" y="3962400"/>
            <a:ext cx="4352563" cy="64697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n-US" b="1" dirty="0" smtClean="0"/>
              <a:t>4 RPC trigger planes, 120 m</a:t>
            </a:r>
            <a:r>
              <a:rPr lang="en-US" b="1" baseline="30000" dirty="0" smtClean="0"/>
              <a:t>2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20 k FEE</a:t>
            </a:r>
            <a:endParaRPr lang="en-US" b="1" dirty="0"/>
          </a:p>
        </p:txBody>
      </p:sp>
      <p:sp>
        <p:nvSpPr>
          <p:cNvPr id="7" name="Rectangle 118"/>
          <p:cNvSpPr txBox="1">
            <a:spLocks noChangeArrowheads="1"/>
          </p:cNvSpPr>
          <p:nvPr/>
        </p:nvSpPr>
        <p:spPr>
          <a:xfrm>
            <a:off x="2514600" y="2286000"/>
            <a:ext cx="4191000" cy="1295400"/>
          </a:xfrm>
          <a:prstGeom prst="rect">
            <a:avLst/>
          </a:prstGeom>
          <a:solidFill>
            <a:srgbClr val="FFFF00"/>
          </a:solidFill>
        </p:spPr>
        <p:txBody>
          <a:bodyPr vert="horz" anchor="ctr" anchorCtr="1">
            <a:normAutofit fontScale="55000" lnSpcReduction="20000"/>
          </a:bodyPr>
          <a:lstStyle/>
          <a:p>
            <a:pPr marL="285750" indent="-285750"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Spectrometer</a:t>
            </a:r>
            <a:endParaRPr kumimoji="0" lang="en-US" sz="8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4352563" cy="646973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en-US" b="1" dirty="0"/>
              <a:t>10 CSC tracking planes, 90 m</a:t>
            </a:r>
            <a:r>
              <a:rPr lang="en-US" b="1" baseline="30000" dirty="0"/>
              <a:t>2</a:t>
            </a:r>
            <a:r>
              <a:rPr lang="en-US" b="1" dirty="0"/>
              <a:t>, </a:t>
            </a:r>
            <a:endParaRPr lang="en-US" b="1" dirty="0" smtClean="0"/>
          </a:p>
          <a:p>
            <a:r>
              <a:rPr lang="en-US" b="1" dirty="0" smtClean="0"/>
              <a:t>1.1 </a:t>
            </a:r>
            <a:r>
              <a:rPr lang="en-US" b="1" dirty="0"/>
              <a:t>M </a:t>
            </a:r>
            <a:r>
              <a:rPr lang="en-US" b="1" dirty="0" smtClean="0"/>
              <a:t>FEE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7" descr="cut_TP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657600"/>
            <a:ext cx="3127569" cy="3200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68" name="Picture 4" descr="http://www-alice.gsi.de/trd/gallery/sm/oct06/a3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581400"/>
            <a:ext cx="5943600" cy="3958530"/>
          </a:xfrm>
          <a:prstGeom prst="rect">
            <a:avLst/>
          </a:prstGeom>
          <a:noFill/>
        </p:spPr>
      </p:pic>
      <p:sp>
        <p:nvSpPr>
          <p:cNvPr id="402435" name="Text Box 3"/>
          <p:cNvSpPr txBox="1">
            <a:spLocks noChangeArrowheads="1"/>
          </p:cNvSpPr>
          <p:nvPr/>
        </p:nvSpPr>
        <p:spPr bwMode="auto">
          <a:xfrm>
            <a:off x="3306763" y="66675"/>
            <a:ext cx="2789237" cy="396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TPC Readout Partition</a:t>
            </a:r>
          </a:p>
        </p:txBody>
      </p:sp>
      <p:pic>
        <p:nvPicPr>
          <p:cNvPr id="402533" name="Picture 101" descr="partition_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357687"/>
            <a:ext cx="3775075" cy="2500313"/>
          </a:xfrm>
          <a:prstGeom prst="rect">
            <a:avLst/>
          </a:prstGeom>
          <a:noFill/>
        </p:spPr>
      </p:pic>
      <p:pic>
        <p:nvPicPr>
          <p:cNvPr id="402534" name="Picture 102" descr="DSC03473"/>
          <p:cNvPicPr>
            <a:picLocks noChangeAspect="1" noChangeArrowheads="1"/>
          </p:cNvPicPr>
          <p:nvPr/>
        </p:nvPicPr>
        <p:blipFill>
          <a:blip r:embed="rId5"/>
          <a:srcRect b="10271"/>
          <a:stretch>
            <a:fillRect/>
          </a:stretch>
        </p:blipFill>
        <p:spPr bwMode="auto">
          <a:xfrm>
            <a:off x="0" y="0"/>
            <a:ext cx="5646738" cy="3689350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145" name="AutoShape 716"/>
          <p:cNvSpPr>
            <a:spLocks noChangeArrowheads="1"/>
          </p:cNvSpPr>
          <p:nvPr/>
        </p:nvSpPr>
        <p:spPr bwMode="auto">
          <a:xfrm rot="14957892" flipV="1">
            <a:off x="1092279" y="3597107"/>
            <a:ext cx="1955540" cy="5000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EF6A8"/>
          </a:solidFill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5029200" y="3657600"/>
            <a:ext cx="4114800" cy="307776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Examples:</a:t>
            </a:r>
          </a:p>
          <a:p>
            <a:pPr eaLnBrk="0" hangingPunct="0"/>
            <a:endParaRPr lang="en-US" b="1" dirty="0" smtClean="0">
              <a:solidFill>
                <a:sysClr val="windowText" lastClr="000000"/>
              </a:solidFill>
            </a:endParaRPr>
          </a:p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ALICE TPC </a:t>
            </a:r>
          </a:p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4500 Front End cards</a:t>
            </a:r>
          </a:p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&gt;500 000 channels</a:t>
            </a:r>
          </a:p>
          <a:p>
            <a:pPr eaLnBrk="0" hangingPunct="0"/>
            <a:endParaRPr lang="en-US" b="1" dirty="0" smtClean="0">
              <a:solidFill>
                <a:sysClr val="windowText" lastClr="000000"/>
              </a:solidFill>
            </a:endParaRPr>
          </a:p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ALICE TRD</a:t>
            </a:r>
          </a:p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&gt;1 000 000 readout </a:t>
            </a:r>
            <a:r>
              <a:rPr lang="en-US" b="1" dirty="0" smtClean="0">
                <a:solidFill>
                  <a:sysClr val="windowText" lastClr="000000"/>
                </a:solidFill>
              </a:rPr>
              <a:t>channels</a:t>
            </a:r>
            <a:endParaRPr lang="en-US" b="1" dirty="0" smtClean="0">
              <a:solidFill>
                <a:sysClr val="windowText" lastClr="000000"/>
              </a:solidFill>
            </a:endParaRPr>
          </a:p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250 000 tracking CPUs configured via DCS</a:t>
            </a:r>
          </a:p>
          <a:p>
            <a:pPr eaLnBrk="0" hangingPunct="0"/>
            <a:endParaRPr lang="en-GB" sz="1400" b="1" dirty="0">
              <a:solidFill>
                <a:sysClr val="windowText" lastClr="000000"/>
              </a:solidFill>
            </a:endParaRPr>
          </a:p>
        </p:txBody>
      </p:sp>
      <p:pic>
        <p:nvPicPr>
          <p:cNvPr id="36866" name="Picture 2" descr="http://www-alice.gsi.de/trd/gallery/sm/oct06/SAB8732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</p:spPr>
      </p:pic>
      <p:sp>
        <p:nvSpPr>
          <p:cNvPr id="144" name="Rectangle 143"/>
          <p:cNvSpPr/>
          <p:nvPr/>
        </p:nvSpPr>
        <p:spPr>
          <a:xfrm>
            <a:off x="2209800" y="0"/>
            <a:ext cx="5562600" cy="34163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Frontend and readout electronics – new </a:t>
            </a:r>
            <a:r>
              <a:rPr lang="en-US" b="1" dirty="0" smtClean="0">
                <a:solidFill>
                  <a:sysClr val="windowText" lastClr="000000"/>
                </a:solidFill>
              </a:rPr>
              <a:t>type of challenge </a:t>
            </a:r>
            <a:r>
              <a:rPr lang="en-US" b="1" dirty="0" smtClean="0">
                <a:solidFill>
                  <a:sysClr val="windowText" lastClr="000000"/>
                </a:solidFill>
              </a:rPr>
              <a:t>for the </a:t>
            </a:r>
            <a:r>
              <a:rPr lang="en-US" b="1" dirty="0" smtClean="0">
                <a:solidFill>
                  <a:sysClr val="windowText" lastClr="000000"/>
                </a:solidFill>
              </a:rPr>
              <a:t>DCS</a:t>
            </a:r>
          </a:p>
          <a:p>
            <a:pPr lvl="2" eaLnBrk="0" hangingPunct="0">
              <a:buFont typeface="Arial" pitchFamily="34" charset="0"/>
              <a:buChar char="•"/>
            </a:pPr>
            <a:r>
              <a:rPr lang="en-US" b="1" dirty="0" smtClean="0">
                <a:solidFill>
                  <a:sysClr val="windowText" lastClr="000000"/>
                </a:solidFill>
              </a:rPr>
              <a:t>unlike in the past, DCS is now involved in configuration and control of large number of FEE modules</a:t>
            </a:r>
            <a:endParaRPr lang="en-US" b="1" dirty="0" smtClean="0">
              <a:solidFill>
                <a:sysClr val="windowText" lastClr="000000"/>
              </a:solidFill>
            </a:endParaRPr>
          </a:p>
          <a:p>
            <a:pPr eaLnBrk="0" hangingPunct="0"/>
            <a:endParaRPr lang="en-US" b="1" dirty="0" smtClean="0">
              <a:solidFill>
                <a:sysClr val="windowText" lastClr="000000"/>
              </a:solidFill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b="1" dirty="0" smtClean="0">
                <a:solidFill>
                  <a:sysClr val="windowText" lastClr="000000"/>
                </a:solidFill>
              </a:rPr>
              <a:t> FEE </a:t>
            </a:r>
            <a:r>
              <a:rPr lang="en-US" b="1" dirty="0" smtClean="0">
                <a:solidFill>
                  <a:sysClr val="windowText" lastClr="000000"/>
                </a:solidFill>
              </a:rPr>
              <a:t>cards often mounted directly on detectors</a:t>
            </a:r>
          </a:p>
          <a:p>
            <a:pPr eaLnBrk="0" hangingPunct="0"/>
            <a:endParaRPr lang="en-US" b="1" dirty="0" smtClean="0">
              <a:solidFill>
                <a:sysClr val="windowText" lastClr="000000"/>
              </a:solidFill>
            </a:endParaRPr>
          </a:p>
          <a:p>
            <a:pPr eaLnBrk="0" hangingPunct="0"/>
            <a:r>
              <a:rPr lang="en-US" b="1" dirty="0" smtClean="0">
                <a:solidFill>
                  <a:sysClr val="windowText" lastClr="000000"/>
                </a:solidFill>
              </a:rPr>
              <a:t>Large number of Ethernet ports required directly on detectors </a:t>
            </a:r>
            <a:endParaRPr lang="en-US" b="1" dirty="0" smtClean="0">
              <a:solidFill>
                <a:sysClr val="windowText" lastClr="000000"/>
              </a:solidFill>
            </a:endParaRPr>
          </a:p>
          <a:p>
            <a:pPr lvl="2" eaLnBrk="0" hangingPunct="0">
              <a:buFont typeface="Arial" pitchFamily="34" charset="0"/>
              <a:buChar char="•"/>
            </a:pPr>
            <a:r>
              <a:rPr lang="en-US" b="1" dirty="0" smtClean="0">
                <a:solidFill>
                  <a:sysClr val="windowText" lastClr="000000"/>
                </a:solidFill>
              </a:rPr>
              <a:t> more than 700 SBCs in ALICE DCS</a:t>
            </a:r>
          </a:p>
          <a:p>
            <a:pPr lvl="2" eaLnBrk="0" hangingPunct="0">
              <a:buFont typeface="Arial" pitchFamily="34" charset="0"/>
              <a:buChar char="•"/>
            </a:pPr>
            <a:r>
              <a:rPr lang="en-US" b="1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operation </a:t>
            </a:r>
            <a:r>
              <a:rPr lang="en-US" b="1" dirty="0" smtClean="0">
                <a:solidFill>
                  <a:sysClr val="windowText" lastClr="000000"/>
                </a:solidFill>
              </a:rPr>
              <a:t>in magnetic </a:t>
            </a:r>
            <a:r>
              <a:rPr lang="en-US" b="1" dirty="0" smtClean="0">
                <a:solidFill>
                  <a:sysClr val="windowText" lastClr="000000"/>
                </a:solidFill>
              </a:rPr>
              <a:t>field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533400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ysClr val="windowText" lastClr="000000"/>
                </a:solidFill>
              </a:rPr>
              <a:t>TPC</a:t>
            </a:r>
            <a:endParaRPr lang="en-GB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0600" y="0"/>
            <a:ext cx="533400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ysClr val="windowText" lastClr="000000"/>
                </a:solidFill>
              </a:rPr>
              <a:t>TRD</a:t>
            </a:r>
            <a:endParaRPr lang="en-GB" sz="14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3558</TotalTime>
  <Words>2012</Words>
  <Application>Microsoft Office PowerPoint</Application>
  <PresentationFormat>On-screen Show (4:3)</PresentationFormat>
  <Paragraphs>941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Trek</vt:lpstr>
      <vt:lpstr>ALICE DETECTOR CONTROL SYSTEM Presented at RT 2009, Beijing </vt:lpstr>
      <vt:lpstr>Slide 2</vt:lpstr>
      <vt:lpstr>(Some of the) alice detectors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Building blocks of ALICE DCS</vt:lpstr>
      <vt:lpstr>Slide 13</vt:lpstr>
      <vt:lpstr>Slide 14</vt:lpstr>
      <vt:lpstr>PVSSII Architecture</vt:lpstr>
      <vt:lpstr> 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</dc:creator>
  <cp:lastModifiedBy>peter</cp:lastModifiedBy>
  <cp:revision>170</cp:revision>
  <dcterms:created xsi:type="dcterms:W3CDTF">2009-05-04T21:02:35Z</dcterms:created>
  <dcterms:modified xsi:type="dcterms:W3CDTF">2009-05-13T15:12:35Z</dcterms:modified>
</cp:coreProperties>
</file>